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6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7" r:id="rId2"/>
    <p:sldId id="906" r:id="rId3"/>
    <p:sldId id="907" r:id="rId4"/>
    <p:sldId id="285" r:id="rId5"/>
    <p:sldId id="643" r:id="rId6"/>
    <p:sldId id="640" r:id="rId7"/>
    <p:sldId id="909" r:id="rId8"/>
    <p:sldId id="910" r:id="rId9"/>
    <p:sldId id="911" r:id="rId10"/>
    <p:sldId id="912" r:id="rId11"/>
    <p:sldId id="913" r:id="rId12"/>
    <p:sldId id="511" r:id="rId13"/>
    <p:sldId id="933" r:id="rId14"/>
    <p:sldId id="914" r:id="rId15"/>
    <p:sldId id="915" r:id="rId16"/>
    <p:sldId id="931" r:id="rId17"/>
    <p:sldId id="930" r:id="rId18"/>
    <p:sldId id="540" r:id="rId19"/>
    <p:sldId id="873" r:id="rId20"/>
    <p:sldId id="875" r:id="rId21"/>
    <p:sldId id="932" r:id="rId22"/>
    <p:sldId id="925" r:id="rId23"/>
    <p:sldId id="539" r:id="rId24"/>
    <p:sldId id="922" r:id="rId25"/>
    <p:sldId id="904" r:id="rId26"/>
    <p:sldId id="515" r:id="rId27"/>
    <p:sldId id="917" r:id="rId28"/>
    <p:sldId id="558" r:id="rId29"/>
    <p:sldId id="923" r:id="rId30"/>
    <p:sldId id="543" r:id="rId31"/>
    <p:sldId id="544" r:id="rId32"/>
    <p:sldId id="934" r:id="rId33"/>
    <p:sldId id="935" r:id="rId34"/>
    <p:sldId id="926" r:id="rId35"/>
    <p:sldId id="927" r:id="rId36"/>
    <p:sldId id="928" r:id="rId37"/>
    <p:sldId id="936" r:id="rId38"/>
    <p:sldId id="937" r:id="rId39"/>
    <p:sldId id="545" r:id="rId40"/>
    <p:sldId id="938" r:id="rId41"/>
    <p:sldId id="929" r:id="rId42"/>
    <p:sldId id="924" r:id="rId43"/>
    <p:sldId id="939" r:id="rId44"/>
    <p:sldId id="277" r:id="rId45"/>
    <p:sldId id="271" r:id="rId46"/>
    <p:sldId id="261" r:id="rId47"/>
    <p:sldId id="279" r:id="rId48"/>
    <p:sldId id="941" r:id="rId49"/>
    <p:sldId id="942" r:id="rId50"/>
    <p:sldId id="84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4"/>
    <p:restoredTop sz="96170"/>
  </p:normalViewPr>
  <p:slideViewPr>
    <p:cSldViewPr snapToGrid="0">
      <p:cViewPr varScale="1">
        <p:scale>
          <a:sx n="123" d="100"/>
          <a:sy n="123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5192C-A162-8D4F-9B17-C5AFC544610F}" type="datetimeFigureOut">
              <a:rPr lang="en-US" smtClean="0"/>
              <a:t>6/13/23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D70B7-6D57-9744-9CA7-214BF7F19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2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I’m new (director) to the CDT so I’ll be learning with you!</a:t>
            </a:r>
          </a:p>
          <a:p>
            <a:pPr marL="228600" indent="-228600">
              <a:buAutoNum type="arabicPeriod"/>
            </a:pPr>
            <a:r>
              <a:rPr lang="en-US" dirty="0"/>
              <a:t>But not new to the CDT – been running the two-week infectious disease module, this you’ll do this at the beginning of next term before you make decisions on your 2 rotation (Got new new co-lead, jasmine). BDI, and Oxford more generally, world leaders in infectious disease. You will be taught by the best in the world!</a:t>
            </a:r>
          </a:p>
          <a:p>
            <a:pPr marL="228600" indent="-228600">
              <a:buAutoNum type="arabicPeriod"/>
            </a:pPr>
            <a:r>
              <a:rPr lang="en-US" dirty="0"/>
              <a:t>I’m a group leader at the BDI, and my work is specifically on virus evolutionary dynamics - so this picture here – Sars-Cov-2 – been working a lot on that! </a:t>
            </a:r>
          </a:p>
          <a:p>
            <a:pPr marL="228600" indent="-228600">
              <a:buAutoNum type="arabicPeriod"/>
            </a:pPr>
            <a:r>
              <a:rPr lang="en-US" dirty="0"/>
              <a:t>In the program it says I’m in NDM – which is correct for the next week – but as of next week I’ll be in the dept biol. But still based here. If you have any questions about Biology, or if any of the research undertaken there.</a:t>
            </a:r>
          </a:p>
          <a:p>
            <a:pPr marL="228600" indent="-228600">
              <a:buAutoNum type="arabicPeriod"/>
            </a:pPr>
            <a:r>
              <a:rPr lang="en-US" dirty="0"/>
              <a:t>And also a tutorial fellow at Brasenose college.</a:t>
            </a:r>
          </a:p>
          <a:p>
            <a:pPr marL="228600" indent="-228600">
              <a:buAutoNum type="arabicPeriod"/>
            </a:pPr>
            <a:r>
              <a:rPr lang="en-US" dirty="0"/>
              <a:t>Any questions – particularly infectious disease, biology, let me know</a:t>
            </a:r>
          </a:p>
          <a:p>
            <a:pPr marL="685800" lvl="1" indent="-228600">
              <a:buAutoNum type="arabicPeriod"/>
            </a:pPr>
            <a:endParaRPr lang="en-US" dirty="0"/>
          </a:p>
          <a:p>
            <a:pPr marL="685800" lvl="1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A5EFC-583B-0C44-BE12-5A928E3462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7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maximized </a:t>
            </a:r>
            <a:r>
              <a:rPr lang="en-US" dirty="0" err="1"/>
              <a:t>wh</a:t>
            </a:r>
            <a:r>
              <a:rPr lang="en-US" dirty="0"/>
              <a:t> fitness may not </a:t>
            </a:r>
            <a:r>
              <a:rPr lang="en-US" dirty="0" err="1"/>
              <a:t>maximise</a:t>
            </a:r>
            <a:r>
              <a:rPr lang="en-US" dirty="0"/>
              <a:t> </a:t>
            </a:r>
            <a:r>
              <a:rPr lang="en-US" dirty="0" err="1"/>
              <a:t>bh</a:t>
            </a:r>
            <a:r>
              <a:rPr lang="en-US" dirty="0"/>
              <a:t> fitness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687E3-D234-A349-A1B9-60B969CA4B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98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maximized </a:t>
            </a:r>
            <a:r>
              <a:rPr lang="en-US" dirty="0" err="1"/>
              <a:t>wh</a:t>
            </a:r>
            <a:r>
              <a:rPr lang="en-US" dirty="0"/>
              <a:t> fitness may not </a:t>
            </a:r>
            <a:r>
              <a:rPr lang="en-US" dirty="0" err="1"/>
              <a:t>maximise</a:t>
            </a:r>
            <a:r>
              <a:rPr lang="en-US" dirty="0"/>
              <a:t> </a:t>
            </a:r>
            <a:r>
              <a:rPr lang="en-US" dirty="0" err="1"/>
              <a:t>bh</a:t>
            </a:r>
            <a:r>
              <a:rPr lang="en-US" dirty="0"/>
              <a:t> fitness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687E3-D234-A349-A1B9-60B969CA4BE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43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maximized </a:t>
            </a:r>
            <a:r>
              <a:rPr lang="en-US" dirty="0" err="1"/>
              <a:t>wh</a:t>
            </a:r>
            <a:r>
              <a:rPr lang="en-US" dirty="0"/>
              <a:t> fitness may not </a:t>
            </a:r>
            <a:r>
              <a:rPr lang="en-US" dirty="0" err="1"/>
              <a:t>maximise</a:t>
            </a:r>
            <a:r>
              <a:rPr lang="en-US" dirty="0"/>
              <a:t> </a:t>
            </a:r>
            <a:r>
              <a:rPr lang="en-US" dirty="0" err="1"/>
              <a:t>bh</a:t>
            </a:r>
            <a:r>
              <a:rPr lang="en-US" dirty="0"/>
              <a:t> fitness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687E3-D234-A349-A1B9-60B969CA4BE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08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To be filled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756E9-55CE-A540-8747-D39DAA7F759A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721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Sequencing as part of the cog-</a:t>
            </a:r>
            <a:r>
              <a:rPr lang="en-GB" dirty="0" err="1"/>
              <a:t>uk</a:t>
            </a:r>
            <a:r>
              <a:rPr lang="en-GB" dirty="0"/>
              <a:t> consortium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4CD50-6874-6E40-A9D9-B830EA58DEE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156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maximized </a:t>
            </a:r>
            <a:r>
              <a:rPr lang="en-US" dirty="0" err="1"/>
              <a:t>wh</a:t>
            </a:r>
            <a:r>
              <a:rPr lang="en-US" dirty="0"/>
              <a:t> fitness may not </a:t>
            </a:r>
            <a:r>
              <a:rPr lang="en-US" dirty="0" err="1"/>
              <a:t>maximise</a:t>
            </a:r>
            <a:r>
              <a:rPr lang="en-US" dirty="0"/>
              <a:t> </a:t>
            </a:r>
            <a:r>
              <a:rPr lang="en-US" dirty="0" err="1"/>
              <a:t>bh</a:t>
            </a:r>
            <a:r>
              <a:rPr lang="en-US" dirty="0"/>
              <a:t> fitness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687E3-D234-A349-A1B9-60B969CA4B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20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maximized </a:t>
            </a:r>
            <a:r>
              <a:rPr lang="en-US" dirty="0" err="1"/>
              <a:t>wh</a:t>
            </a:r>
            <a:r>
              <a:rPr lang="en-US" dirty="0"/>
              <a:t> fitness may not </a:t>
            </a:r>
            <a:r>
              <a:rPr lang="en-US" dirty="0" err="1"/>
              <a:t>maximise</a:t>
            </a:r>
            <a:r>
              <a:rPr lang="en-US" dirty="0"/>
              <a:t> </a:t>
            </a:r>
            <a:r>
              <a:rPr lang="en-US" dirty="0" err="1"/>
              <a:t>bh</a:t>
            </a:r>
            <a:r>
              <a:rPr lang="en-US" dirty="0"/>
              <a:t> fitness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687E3-D234-A349-A1B9-60B969CA4B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94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maximized </a:t>
            </a:r>
            <a:r>
              <a:rPr lang="en-US" dirty="0" err="1"/>
              <a:t>wh</a:t>
            </a:r>
            <a:r>
              <a:rPr lang="en-US" dirty="0"/>
              <a:t> fitness may not </a:t>
            </a:r>
            <a:r>
              <a:rPr lang="en-US" dirty="0" err="1"/>
              <a:t>maximise</a:t>
            </a:r>
            <a:r>
              <a:rPr lang="en-US" dirty="0"/>
              <a:t> </a:t>
            </a:r>
            <a:r>
              <a:rPr lang="en-US" dirty="0" err="1"/>
              <a:t>bh</a:t>
            </a:r>
            <a:r>
              <a:rPr lang="en-US" dirty="0"/>
              <a:t> fitness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687E3-D234-A349-A1B9-60B969CA4B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94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maximized </a:t>
            </a:r>
            <a:r>
              <a:rPr lang="en-US" dirty="0" err="1"/>
              <a:t>wh</a:t>
            </a:r>
            <a:r>
              <a:rPr lang="en-US" dirty="0"/>
              <a:t> fitness may not </a:t>
            </a:r>
            <a:r>
              <a:rPr lang="en-US" dirty="0" err="1"/>
              <a:t>maximise</a:t>
            </a:r>
            <a:r>
              <a:rPr lang="en-US" dirty="0"/>
              <a:t> </a:t>
            </a:r>
            <a:r>
              <a:rPr lang="en-US" dirty="0" err="1"/>
              <a:t>bh</a:t>
            </a:r>
            <a:r>
              <a:rPr lang="en-US" dirty="0"/>
              <a:t> fitness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687E3-D234-A349-A1B9-60B969CA4B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00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maximized </a:t>
            </a:r>
            <a:r>
              <a:rPr lang="en-US" dirty="0" err="1"/>
              <a:t>wh</a:t>
            </a:r>
            <a:r>
              <a:rPr lang="en-US" dirty="0"/>
              <a:t> fitness may not </a:t>
            </a:r>
            <a:r>
              <a:rPr lang="en-US" dirty="0" err="1"/>
              <a:t>maximise</a:t>
            </a:r>
            <a:r>
              <a:rPr lang="en-US" dirty="0"/>
              <a:t> </a:t>
            </a:r>
            <a:r>
              <a:rPr lang="en-US" dirty="0" err="1"/>
              <a:t>bh</a:t>
            </a:r>
            <a:r>
              <a:rPr lang="en-US" dirty="0"/>
              <a:t> fitness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687E3-D234-A349-A1B9-60B969CA4B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55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maximized </a:t>
            </a:r>
            <a:r>
              <a:rPr lang="en-US" dirty="0" err="1"/>
              <a:t>wh</a:t>
            </a:r>
            <a:r>
              <a:rPr lang="en-US" dirty="0"/>
              <a:t> fitness may not </a:t>
            </a:r>
            <a:r>
              <a:rPr lang="en-US" dirty="0" err="1"/>
              <a:t>maximise</a:t>
            </a:r>
            <a:r>
              <a:rPr lang="en-US" dirty="0"/>
              <a:t> </a:t>
            </a:r>
            <a:r>
              <a:rPr lang="en-US" dirty="0" err="1"/>
              <a:t>bh</a:t>
            </a:r>
            <a:r>
              <a:rPr lang="en-US" dirty="0"/>
              <a:t> fitness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687E3-D234-A349-A1B9-60B969CA4BE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30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maximized </a:t>
            </a:r>
            <a:r>
              <a:rPr lang="en-US" dirty="0" err="1"/>
              <a:t>wh</a:t>
            </a:r>
            <a:r>
              <a:rPr lang="en-US" dirty="0"/>
              <a:t> fitness may not </a:t>
            </a:r>
            <a:r>
              <a:rPr lang="en-US" dirty="0" err="1"/>
              <a:t>maximise</a:t>
            </a:r>
            <a:r>
              <a:rPr lang="en-US" dirty="0"/>
              <a:t> </a:t>
            </a:r>
            <a:r>
              <a:rPr lang="en-US" dirty="0" err="1"/>
              <a:t>bh</a:t>
            </a:r>
            <a:r>
              <a:rPr lang="en-US" dirty="0"/>
              <a:t> fitness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687E3-D234-A349-A1B9-60B969CA4BE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19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31EE8-E97B-DC66-32FB-04CE46776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8589E-0552-C764-7B8C-34D1410F1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C803C-94BB-095E-EA97-7F10507F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0E9E-B64E-8D47-A2E9-1BA0264B9AFF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01B7-19C8-7D7B-4C93-1351A443F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34AFA-92E9-13F7-CB28-A3EC41065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6A20-DD9F-0E4C-BF14-6384A447F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76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E5BAD-3E6B-4B7A-605F-AC9CAC522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FD332-2E19-5AF1-D640-8BBA8BC09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7C112-3EED-C01D-3C29-9E3C6B6A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0E9E-B64E-8D47-A2E9-1BA0264B9AFF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FC664-21EB-87A7-CEE8-D07B58FA0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C468-7714-73DE-5896-060C3EFEE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6A20-DD9F-0E4C-BF14-6384A447F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91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613681-CC00-7250-78B6-4A84FE653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65923-5D56-D0A2-B5C1-D3B013F1A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ACBC9-2172-7ECE-E7E7-8B7CC4D03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0E9E-B64E-8D47-A2E9-1BA0264B9AFF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03B65-D306-53B8-23B0-98DBA0796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05E47-A73F-3948-7C45-6B63F95A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6A20-DD9F-0E4C-BF14-6384A447F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0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A1526-95A4-1B96-0DA0-2BA94141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5ADFD-5BFC-2A9C-058C-773856FF5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33DA3-5B1A-FD94-420E-DA36886D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0E9E-B64E-8D47-A2E9-1BA0264B9AFF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AC92B-62B6-EB21-34A3-05D2A50D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7059A-A3A0-FC63-49F3-FE88512E0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6A20-DD9F-0E4C-BF14-6384A447F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46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7C4E2-AA07-6A9C-2727-F1633B81D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76438-82F6-8BE3-0609-3BBA4D4E5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B37DA-3562-902A-0C08-598C03569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0E9E-B64E-8D47-A2E9-1BA0264B9AFF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DA265-F564-EF1B-2C22-143F5EC3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BFCCB-2A2C-F4FD-5907-A034FFF1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6A20-DD9F-0E4C-BF14-6384A447F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2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DDAC4-B145-BE69-3A5A-FC5D45A4E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37FCA-F46C-6704-2E0D-C0B6B92B7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B9A0B-3A11-1BAA-0946-9FAD7E756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856CC-374E-01A0-738C-9995425DA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0E9E-B64E-8D47-A2E9-1BA0264B9AFF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23189-2A78-B7F2-D954-05ED4DEC7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C2AF5E-D7F4-2CCC-AFE1-478144658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6A20-DD9F-0E4C-BF14-6384A447F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39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40CB-BEA4-8C8D-538C-26BA5685B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F1118-2766-9115-5E12-D2869A46A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71773-755A-1514-48AF-8DD4E68F2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638B4-20EF-9AA2-FD28-1376FFA465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B99C28-8560-73C6-F542-6A156CBFE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67050F-0F65-4B27-0F72-CD129D30E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0E9E-B64E-8D47-A2E9-1BA0264B9AFF}" type="datetimeFigureOut">
              <a:rPr lang="en-US" smtClean="0"/>
              <a:t>6/13/23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D54954-D4FA-338F-2B40-4D6A08618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D07662-560B-ED20-33CC-E36B6A7BA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6A20-DD9F-0E4C-BF14-6384A447F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42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B3891-25D9-ADD6-6607-C04F8DF0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A2F2E7-D9D6-F2C5-E40B-85599E5F8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0E9E-B64E-8D47-A2E9-1BA0264B9AFF}" type="datetimeFigureOut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17C379-3AE7-5B0D-21DF-8B767CABB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863C59-97C2-4D37-10C1-0D094F646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6A20-DD9F-0E4C-BF14-6384A447F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32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1AD06E-F306-E53B-8A86-5305DE301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0E9E-B64E-8D47-A2E9-1BA0264B9AFF}" type="datetimeFigureOut">
              <a:rPr lang="en-US" smtClean="0"/>
              <a:t>6/13/23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C6EFA7-6F87-1F5B-6EFF-B3CE6EFB7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5A631-C932-263C-1E21-3A704817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6A20-DD9F-0E4C-BF14-6384A447F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56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89BB3-22E2-31E7-10AC-CC1270743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8C2F6-6C76-B777-4F16-935D65CEC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59C55-00A6-EE0B-D760-ECDCCE7B4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B7F000-0CC0-1942-5A12-8E4ADE0AC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0E9E-B64E-8D47-A2E9-1BA0264B9AFF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3D57D-D44A-3E41-419F-61E2D80A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5DCEE-820C-20C9-54F6-22DF2E0B8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6A20-DD9F-0E4C-BF14-6384A447F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87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DAFFB-22E0-E1A7-560E-0F48EF84C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9F3F9-6B81-E179-0AA2-943AB46D6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D037A4-5950-3D54-7E6C-9A2A302F3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9B0D0-2AE7-E2A1-48D4-A138628B7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0E9E-B64E-8D47-A2E9-1BA0264B9AFF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CF80ED-7D99-76F0-5BCC-12219B82B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F4683-4C1F-B433-0D05-EBA895F88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6A20-DD9F-0E4C-BF14-6384A447F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5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39EEC-3572-1F3B-437D-B81EEB783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C7BD6-C170-D418-0A26-813A5C43C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A9DC1-7F9F-AAAA-5117-9674905F6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10E9E-B64E-8D47-A2E9-1BA0264B9AFF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1B838-E6A5-14E0-8C04-4E37F2D48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8EBE5-EDAA-5346-27AD-35289D91E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46A20-DD9F-0E4C-BF14-6384A447F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9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8/JVI.01031-17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3" Type="http://schemas.openxmlformats.org/officeDocument/2006/relationships/image" Target="../media/image3.jpg"/><Relationship Id="rId7" Type="http://schemas.openxmlformats.org/officeDocument/2006/relationships/image" Target="../media/image8.sv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svg"/><Relationship Id="rId10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tif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1.png"/><Relationship Id="rId3" Type="http://schemas.openxmlformats.org/officeDocument/2006/relationships/image" Target="../media/image16.tiff"/><Relationship Id="rId7" Type="http://schemas.openxmlformats.org/officeDocument/2006/relationships/image" Target="../media/image63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66.png"/><Relationship Id="rId5" Type="http://schemas.openxmlformats.org/officeDocument/2006/relationships/image" Target="../media/image62.tiff"/><Relationship Id="rId10" Type="http://schemas.openxmlformats.org/officeDocument/2006/relationships/image" Target="../media/image65.png"/><Relationship Id="rId4" Type="http://schemas.openxmlformats.org/officeDocument/2006/relationships/image" Target="../media/image61.tiff"/><Relationship Id="rId9" Type="http://schemas.openxmlformats.org/officeDocument/2006/relationships/image" Target="../media/image6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9EF1377-D0D8-DAA0-A49F-5000A13D1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3609" y="3417536"/>
            <a:ext cx="8564780" cy="932892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000" dirty="0"/>
              <a:t>Katrina Lythgoe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6DACFA-DBF5-B889-0590-0152802FE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212" y="1444487"/>
            <a:ext cx="9915574" cy="1129832"/>
          </a:xfrm>
        </p:spPr>
        <p:txBody>
          <a:bodyPr>
            <a:normAutofit/>
          </a:bodyPr>
          <a:lstStyle/>
          <a:p>
            <a:r>
              <a:rPr lang="en-US" dirty="0"/>
              <a:t>Within-host Virus Evolution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57E1A64-9415-CA89-3A31-FF687593B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041" y="4928602"/>
            <a:ext cx="4047917" cy="147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05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2C3CA-9DFC-6E8A-FDB5-3CCCA2180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685" b="56852"/>
          <a:stretch/>
        </p:blipFill>
        <p:spPr>
          <a:xfrm>
            <a:off x="908050" y="1029251"/>
            <a:ext cx="7353300" cy="512969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DCE7D51-9AC1-D03C-483E-E6A0FAAAE90A}"/>
              </a:ext>
            </a:extLst>
          </p:cNvPr>
          <p:cNvSpPr txBox="1">
            <a:spLocks/>
          </p:cNvSpPr>
          <p:nvPr/>
        </p:nvSpPr>
        <p:spPr>
          <a:xfrm>
            <a:off x="908050" y="290995"/>
            <a:ext cx="7507176" cy="7382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Sars-CoV-2 has saltatory leaps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F70609-2F4B-5AAE-B623-53320B0385ED}"/>
              </a:ext>
            </a:extLst>
          </p:cNvPr>
          <p:cNvSpPr txBox="1"/>
          <p:nvPr/>
        </p:nvSpPr>
        <p:spPr>
          <a:xfrm>
            <a:off x="7848601" y="2501900"/>
            <a:ext cx="40640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Leading hypothesis:</a:t>
            </a:r>
          </a:p>
          <a:p>
            <a:endParaRPr lang="en-US" sz="2400" dirty="0"/>
          </a:p>
          <a:p>
            <a:r>
              <a:rPr lang="en-US" sz="2400" dirty="0"/>
              <a:t>New major variants arise as a result of within-host evolution </a:t>
            </a:r>
          </a:p>
        </p:txBody>
      </p:sp>
    </p:spTree>
    <p:extLst>
      <p:ext uri="{BB962C8B-B14F-4D97-AF65-F5344CB8AC3E}">
        <p14:creationId xmlns:p14="http://schemas.microsoft.com/office/powerpoint/2010/main" val="686199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BA7465F0-B4BC-27B0-D4B8-B476EB0CE435}"/>
              </a:ext>
            </a:extLst>
          </p:cNvPr>
          <p:cNvSpPr txBox="1">
            <a:spLocks/>
          </p:cNvSpPr>
          <p:nvPr/>
        </p:nvSpPr>
        <p:spPr>
          <a:xfrm>
            <a:off x="1675662" y="1484795"/>
            <a:ext cx="8840675" cy="80120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Understanding within-host viral evolution</a:t>
            </a:r>
          </a:p>
        </p:txBody>
      </p:sp>
    </p:spTree>
    <p:extLst>
      <p:ext uri="{BB962C8B-B14F-4D97-AF65-F5344CB8AC3E}">
        <p14:creationId xmlns:p14="http://schemas.microsoft.com/office/powerpoint/2010/main" val="1647609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508" y="1818315"/>
            <a:ext cx="5762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small infectious agents that replicate inside living cells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74838-46D1-331E-2B6E-4A66052B323A}"/>
              </a:ext>
            </a:extLst>
          </p:cNvPr>
          <p:cNvSpPr txBox="1"/>
          <p:nvPr/>
        </p:nvSpPr>
        <p:spPr>
          <a:xfrm>
            <a:off x="1183555" y="1264008"/>
            <a:ext cx="2767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What are viruses?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DC296CF-CBC2-75B1-9637-EC1499BF8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313" y="2593169"/>
            <a:ext cx="5751775" cy="73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61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B74838-46D1-331E-2B6E-4A66052B323A}"/>
              </a:ext>
            </a:extLst>
          </p:cNvPr>
          <p:cNvSpPr txBox="1"/>
          <p:nvPr/>
        </p:nvSpPr>
        <p:spPr>
          <a:xfrm>
            <a:off x="4999641" y="611102"/>
            <a:ext cx="2573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The HIV genome</a:t>
            </a:r>
          </a:p>
        </p:txBody>
      </p:sp>
      <p:pic>
        <p:nvPicPr>
          <p:cNvPr id="2" name="Picture 2" descr="https://upload.wikimedia.org/wikipedia/commons/thumb/c/c6/HIV-genome.png/2560px-HIV-genome.png">
            <a:extLst>
              <a:ext uri="{FF2B5EF4-FFF2-40B4-BE49-F238E27FC236}">
                <a16:creationId xmlns:a16="http://schemas.microsoft.com/office/drawing/2014/main" id="{D99F3B10-DA28-E4DB-BB95-56D970C12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028" y="1989236"/>
            <a:ext cx="6141522" cy="135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ntitled.pdf">
            <a:extLst>
              <a:ext uri="{FF2B5EF4-FFF2-40B4-BE49-F238E27FC236}">
                <a16:creationId xmlns:a16="http://schemas.microsoft.com/office/drawing/2014/main" id="{2F369D48-EE78-78C2-FAD7-004AD15E5B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3" b="37531"/>
          <a:stretch/>
        </p:blipFill>
        <p:spPr>
          <a:xfrm>
            <a:off x="4302444" y="3395628"/>
            <a:ext cx="3968112" cy="29602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57F4079-4BD1-A8EC-3C2A-8D854AA0CA5F}"/>
              </a:ext>
            </a:extLst>
          </p:cNvPr>
          <p:cNvSpPr/>
          <p:nvPr/>
        </p:nvSpPr>
        <p:spPr>
          <a:xfrm>
            <a:off x="6002866" y="3590993"/>
            <a:ext cx="491067" cy="42333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ABC5B94-D1E5-15D5-CFEC-9AB51A9B04A8}"/>
              </a:ext>
            </a:extLst>
          </p:cNvPr>
          <p:cNvCxnSpPr>
            <a:stCxn id="9" idx="2"/>
          </p:cNvCxnSpPr>
          <p:nvPr/>
        </p:nvCxnSpPr>
        <p:spPr>
          <a:xfrm flipH="1">
            <a:off x="6532034" y="2861321"/>
            <a:ext cx="1487279" cy="8809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1AF5077-CD29-D002-AFA7-E7F02ADC6B74}"/>
              </a:ext>
            </a:extLst>
          </p:cNvPr>
          <p:cNvSpPr/>
          <p:nvPr/>
        </p:nvSpPr>
        <p:spPr>
          <a:xfrm>
            <a:off x="4137344" y="2165863"/>
            <a:ext cx="330200" cy="25459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66582C-5D77-BCD5-EB0F-2018BA054941}"/>
              </a:ext>
            </a:extLst>
          </p:cNvPr>
          <p:cNvSpPr/>
          <p:nvPr/>
        </p:nvSpPr>
        <p:spPr>
          <a:xfrm>
            <a:off x="7854213" y="2606726"/>
            <a:ext cx="330200" cy="25459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87CBF9-D204-0E44-5AE6-2131208E4DF4}"/>
              </a:ext>
            </a:extLst>
          </p:cNvPr>
          <p:cNvCxnSpPr>
            <a:stCxn id="8" idx="2"/>
            <a:endCxn id="11" idx="1"/>
          </p:cNvCxnSpPr>
          <p:nvPr/>
        </p:nvCxnSpPr>
        <p:spPr>
          <a:xfrm>
            <a:off x="4302444" y="2420458"/>
            <a:ext cx="1281270" cy="21316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C48AFF4-1B04-98C5-7509-9ED6F80E9A9E}"/>
              </a:ext>
            </a:extLst>
          </p:cNvPr>
          <p:cNvSpPr/>
          <p:nvPr/>
        </p:nvSpPr>
        <p:spPr>
          <a:xfrm>
            <a:off x="5511799" y="4490081"/>
            <a:ext cx="491067" cy="42333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84B3D5-1140-A851-19C0-91B63E262D4F}"/>
              </a:ext>
            </a:extLst>
          </p:cNvPr>
          <p:cNvCxnSpPr/>
          <p:nvPr/>
        </p:nvCxnSpPr>
        <p:spPr>
          <a:xfrm flipV="1">
            <a:off x="2766181" y="4947778"/>
            <a:ext cx="5192" cy="3793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368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763"/>
          <a:stretch/>
        </p:blipFill>
        <p:spPr>
          <a:xfrm>
            <a:off x="1584356" y="1189175"/>
            <a:ext cx="3230574" cy="4931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620" y="1381323"/>
            <a:ext cx="4042086" cy="22736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3989392"/>
            <a:ext cx="51635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Genome 	~ 3 billion letters (109 books)</a:t>
            </a:r>
          </a:p>
          <a:p>
            <a:endParaRPr lang="en-US" dirty="0"/>
          </a:p>
          <a:p>
            <a:r>
              <a:rPr lang="en-US" dirty="0"/>
              <a:t>HIV-1		~10 thousand letters (~ 3 pages)</a:t>
            </a:r>
          </a:p>
          <a:p>
            <a:endParaRPr lang="en-US" dirty="0"/>
          </a:p>
          <a:p>
            <a:r>
              <a:rPr lang="en-US" dirty="0"/>
              <a:t>SARS-CoV-2 	~30 thousand letters (~ 10 pages)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A951F-40DE-1393-DAAE-C0185ACCD9D6}"/>
              </a:ext>
            </a:extLst>
          </p:cNvPr>
          <p:cNvSpPr txBox="1"/>
          <p:nvPr/>
        </p:nvSpPr>
        <p:spPr>
          <a:xfrm>
            <a:off x="3199643" y="143455"/>
            <a:ext cx="5731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The Human Genome vs Viral Genomes</a:t>
            </a:r>
          </a:p>
        </p:txBody>
      </p:sp>
    </p:spTree>
    <p:extLst>
      <p:ext uri="{BB962C8B-B14F-4D97-AF65-F5344CB8AC3E}">
        <p14:creationId xmlns:p14="http://schemas.microsoft.com/office/powerpoint/2010/main" val="1228482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508" y="1818315"/>
            <a:ext cx="5762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small infectious agents that replicate inside living cells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74838-46D1-331E-2B6E-4A66052B323A}"/>
              </a:ext>
            </a:extLst>
          </p:cNvPr>
          <p:cNvSpPr txBox="1"/>
          <p:nvPr/>
        </p:nvSpPr>
        <p:spPr>
          <a:xfrm>
            <a:off x="1183555" y="1264008"/>
            <a:ext cx="2767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What are viruses?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DC296CF-CBC2-75B1-9637-EC1499BF8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313" y="2593169"/>
            <a:ext cx="5751775" cy="7392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3ECF00-74AB-5E3C-FB33-ACBEF67CE146}"/>
              </a:ext>
            </a:extLst>
          </p:cNvPr>
          <p:cNvSpPr txBox="1"/>
          <p:nvPr/>
        </p:nvSpPr>
        <p:spPr>
          <a:xfrm>
            <a:off x="1201321" y="3870444"/>
            <a:ext cx="8526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diversity generated by mutation and recombination </a:t>
            </a:r>
            <a:r>
              <a:rPr lang="en-US" b="1" dirty="0"/>
              <a:t>at the point of viral replication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689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D828EFB-673F-1EBF-91B2-AC395C7DF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639" y="1246951"/>
            <a:ext cx="2371387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0" dirty="0">
                <a:solidFill>
                  <a:schemeClr val="tx2"/>
                </a:solidFill>
              </a:rPr>
              <a:t>Population Scale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F7E8C9-520E-6C9D-5131-98BC9362E065}"/>
              </a:ext>
            </a:extLst>
          </p:cNvPr>
          <p:cNvCxnSpPr/>
          <p:nvPr/>
        </p:nvCxnSpPr>
        <p:spPr bwMode="auto">
          <a:xfrm>
            <a:off x="5704681" y="1392483"/>
            <a:ext cx="34925" cy="389068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5">
            <a:extLst>
              <a:ext uri="{FF2B5EF4-FFF2-40B4-BE49-F238E27FC236}">
                <a16:creationId xmlns:a16="http://schemas.microsoft.com/office/drawing/2014/main" id="{37E982E6-783F-62E9-4CB7-85CEA6D8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01" y="1218087"/>
            <a:ext cx="248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0" dirty="0">
                <a:solidFill>
                  <a:schemeClr val="accent2"/>
                </a:solidFill>
              </a:rPr>
              <a:t>Within-Host Scale</a:t>
            </a:r>
          </a:p>
        </p:txBody>
      </p:sp>
      <p:pic>
        <p:nvPicPr>
          <p:cNvPr id="13" name="Graphic 12" descr="Man">
            <a:extLst>
              <a:ext uri="{FF2B5EF4-FFF2-40B4-BE49-F238E27FC236}">
                <a16:creationId xmlns:a16="http://schemas.microsoft.com/office/drawing/2014/main" id="{7C1E6513-9217-58CA-EBA6-0E3B3EE60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1252" y="1818921"/>
            <a:ext cx="3336695" cy="3336695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0765AFC1-E7BC-60AC-0D32-B841F1CECE15}"/>
              </a:ext>
            </a:extLst>
          </p:cNvPr>
          <p:cNvSpPr/>
          <p:nvPr/>
        </p:nvSpPr>
        <p:spPr>
          <a:xfrm>
            <a:off x="2896994" y="2680727"/>
            <a:ext cx="262606" cy="2235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289C70B-1E3E-49B7-B2CE-F21B3C67555B}"/>
              </a:ext>
            </a:extLst>
          </p:cNvPr>
          <p:cNvSpPr/>
          <p:nvPr/>
        </p:nvSpPr>
        <p:spPr>
          <a:xfrm>
            <a:off x="3206919" y="3499476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560101A-6A15-FA91-81C2-B37DED99CAE4}"/>
              </a:ext>
            </a:extLst>
          </p:cNvPr>
          <p:cNvSpPr/>
          <p:nvPr/>
        </p:nvSpPr>
        <p:spPr>
          <a:xfrm>
            <a:off x="3123232" y="3246716"/>
            <a:ext cx="262606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2D7490-4A7F-6AA7-C09E-D07295698A86}"/>
              </a:ext>
            </a:extLst>
          </p:cNvPr>
          <p:cNvSpPr/>
          <p:nvPr/>
        </p:nvSpPr>
        <p:spPr>
          <a:xfrm>
            <a:off x="3213787" y="2770436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B0E9BE4-C2AA-E7C6-F628-ABFDBB75FC33}"/>
              </a:ext>
            </a:extLst>
          </p:cNvPr>
          <p:cNvSpPr/>
          <p:nvPr/>
        </p:nvSpPr>
        <p:spPr>
          <a:xfrm>
            <a:off x="2833817" y="3465156"/>
            <a:ext cx="262606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0E65197-6A9B-C3F4-D523-E7C82935066B}"/>
              </a:ext>
            </a:extLst>
          </p:cNvPr>
          <p:cNvSpPr/>
          <p:nvPr/>
        </p:nvSpPr>
        <p:spPr>
          <a:xfrm>
            <a:off x="2965120" y="2975160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 descr="Man">
            <a:extLst>
              <a:ext uri="{FF2B5EF4-FFF2-40B4-BE49-F238E27FC236}">
                <a16:creationId xmlns:a16="http://schemas.microsoft.com/office/drawing/2014/main" id="{CC8F14E1-164C-94C7-1728-64F5A7461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4549" y="2011459"/>
            <a:ext cx="1242130" cy="1242130"/>
          </a:xfrm>
          <a:prstGeom prst="rect">
            <a:avLst/>
          </a:prstGeom>
        </p:spPr>
      </p:pic>
      <p:pic>
        <p:nvPicPr>
          <p:cNvPr id="39" name="Graphic 38" descr="Man">
            <a:extLst>
              <a:ext uri="{FF2B5EF4-FFF2-40B4-BE49-F238E27FC236}">
                <a16:creationId xmlns:a16="http://schemas.microsoft.com/office/drawing/2014/main" id="{ACD8481D-11F3-EB14-E029-06D9421C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5141" y="3861972"/>
            <a:ext cx="1207206" cy="1207206"/>
          </a:xfrm>
          <a:prstGeom prst="rect">
            <a:avLst/>
          </a:prstGeom>
        </p:spPr>
      </p:pic>
      <p:pic>
        <p:nvPicPr>
          <p:cNvPr id="40" name="Graphic 39" descr="Man">
            <a:extLst>
              <a:ext uri="{FF2B5EF4-FFF2-40B4-BE49-F238E27FC236}">
                <a16:creationId xmlns:a16="http://schemas.microsoft.com/office/drawing/2014/main" id="{47CCB720-CEB4-4E1E-79B2-C18E946D8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7376" y="2109543"/>
            <a:ext cx="1242130" cy="1242130"/>
          </a:xfrm>
          <a:prstGeom prst="rect">
            <a:avLst/>
          </a:prstGeom>
        </p:spPr>
      </p:pic>
      <p:pic>
        <p:nvPicPr>
          <p:cNvPr id="41" name="Graphic 40" descr="Man">
            <a:extLst>
              <a:ext uri="{FF2B5EF4-FFF2-40B4-BE49-F238E27FC236}">
                <a16:creationId xmlns:a16="http://schemas.microsoft.com/office/drawing/2014/main" id="{B6E83E37-D37D-6A11-C1B5-03680DA5B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6492" y="3109011"/>
            <a:ext cx="1254639" cy="1254639"/>
          </a:xfrm>
          <a:prstGeom prst="rect">
            <a:avLst/>
          </a:prstGeom>
        </p:spPr>
      </p:pic>
      <p:pic>
        <p:nvPicPr>
          <p:cNvPr id="43" name="Graphic 42" descr="Woman">
            <a:extLst>
              <a:ext uri="{FF2B5EF4-FFF2-40B4-BE49-F238E27FC236}">
                <a16:creationId xmlns:a16="http://schemas.microsoft.com/office/drawing/2014/main" id="{88398899-955F-ED3A-02CC-A5DDFD795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8492" y="3382154"/>
            <a:ext cx="1207206" cy="1207206"/>
          </a:xfrm>
          <a:prstGeom prst="rect">
            <a:avLst/>
          </a:prstGeom>
        </p:spPr>
      </p:pic>
      <p:pic>
        <p:nvPicPr>
          <p:cNvPr id="44" name="Graphic 43" descr="Woman">
            <a:extLst>
              <a:ext uri="{FF2B5EF4-FFF2-40B4-BE49-F238E27FC236}">
                <a16:creationId xmlns:a16="http://schemas.microsoft.com/office/drawing/2014/main" id="{63BCE9DB-D481-B335-3E21-559D3E8FC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6697" y="4075963"/>
            <a:ext cx="1207206" cy="1207206"/>
          </a:xfrm>
          <a:prstGeom prst="rect">
            <a:avLst/>
          </a:prstGeom>
        </p:spPr>
      </p:pic>
      <p:pic>
        <p:nvPicPr>
          <p:cNvPr id="45" name="Graphic 44" descr="Woman">
            <a:extLst>
              <a:ext uri="{FF2B5EF4-FFF2-40B4-BE49-F238E27FC236}">
                <a16:creationId xmlns:a16="http://schemas.microsoft.com/office/drawing/2014/main" id="{3DE351C2-CF74-A7D5-3FA7-EA27B6C6B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6730" y="2214255"/>
            <a:ext cx="1207206" cy="1207206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BD1B87AE-B5DB-D481-A17B-1DB6758AB82E}"/>
              </a:ext>
            </a:extLst>
          </p:cNvPr>
          <p:cNvSpPr/>
          <p:nvPr/>
        </p:nvSpPr>
        <p:spPr>
          <a:xfrm>
            <a:off x="6925945" y="3836873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D14ED55-6610-9FAB-49DE-1929E5BF8410}"/>
              </a:ext>
            </a:extLst>
          </p:cNvPr>
          <p:cNvSpPr/>
          <p:nvPr/>
        </p:nvSpPr>
        <p:spPr>
          <a:xfrm>
            <a:off x="9407138" y="2509622"/>
            <a:ext cx="262606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C56EF08-09A7-8CC2-DD9F-0A95CA5F4282}"/>
              </a:ext>
            </a:extLst>
          </p:cNvPr>
          <p:cNvSpPr/>
          <p:nvPr/>
        </p:nvSpPr>
        <p:spPr>
          <a:xfrm>
            <a:off x="9576293" y="4336423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2DC0D5-DEE0-A2F1-7177-8659F7B2D31E}"/>
              </a:ext>
            </a:extLst>
          </p:cNvPr>
          <p:cNvSpPr txBox="1"/>
          <p:nvPr/>
        </p:nvSpPr>
        <p:spPr>
          <a:xfrm>
            <a:off x="391886" y="156425"/>
            <a:ext cx="1146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Viruses evolve at (at least) two scales </a:t>
            </a:r>
            <a:endParaRPr lang="en-US" sz="2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E31CBD-C146-0F9A-70F7-CB982C90D5C2}"/>
              </a:ext>
            </a:extLst>
          </p:cNvPr>
          <p:cNvSpPr txBox="1"/>
          <p:nvPr/>
        </p:nvSpPr>
        <p:spPr>
          <a:xfrm>
            <a:off x="1611322" y="5548760"/>
            <a:ext cx="3096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Selection pressure to </a:t>
            </a:r>
            <a:r>
              <a:rPr lang="en-US" dirty="0" err="1"/>
              <a:t>maximise</a:t>
            </a:r>
            <a:endParaRPr lang="en-US" dirty="0"/>
          </a:p>
          <a:p>
            <a:r>
              <a:rPr lang="en-US" dirty="0"/>
              <a:t>within-host fitness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4D799-AE0C-8A78-9A5E-46AF9991D051}"/>
              </a:ext>
            </a:extLst>
          </p:cNvPr>
          <p:cNvSpPr txBox="1"/>
          <p:nvPr/>
        </p:nvSpPr>
        <p:spPr>
          <a:xfrm>
            <a:off x="6912055" y="5543629"/>
            <a:ext cx="3543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Selection pressure to </a:t>
            </a:r>
            <a:r>
              <a:rPr lang="en-US" dirty="0" err="1"/>
              <a:t>maximise</a:t>
            </a:r>
            <a:endParaRPr lang="en-US" dirty="0"/>
          </a:p>
          <a:p>
            <a:r>
              <a:rPr lang="en-US" dirty="0"/>
              <a:t>between-host fitness (transmission)</a:t>
            </a:r>
          </a:p>
        </p:txBody>
      </p:sp>
    </p:spTree>
    <p:extLst>
      <p:ext uri="{BB962C8B-B14F-4D97-AF65-F5344CB8AC3E}">
        <p14:creationId xmlns:p14="http://schemas.microsoft.com/office/powerpoint/2010/main" val="3047483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BA7465F0-B4BC-27B0-D4B8-B476EB0CE435}"/>
              </a:ext>
            </a:extLst>
          </p:cNvPr>
          <p:cNvSpPr txBox="1">
            <a:spLocks/>
          </p:cNvSpPr>
          <p:nvPr/>
        </p:nvSpPr>
        <p:spPr>
          <a:xfrm>
            <a:off x="1675662" y="1484795"/>
            <a:ext cx="8840675" cy="8012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do we measure viral evolution?</a:t>
            </a:r>
          </a:p>
        </p:txBody>
      </p:sp>
    </p:spTree>
    <p:extLst>
      <p:ext uri="{BB962C8B-B14F-4D97-AF65-F5344CB8AC3E}">
        <p14:creationId xmlns:p14="http://schemas.microsoft.com/office/powerpoint/2010/main" val="378233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4C556A-9996-0ADD-8136-0EBA2DD85653}"/>
              </a:ext>
            </a:extLst>
          </p:cNvPr>
          <p:cNvSpPr txBox="1"/>
          <p:nvPr/>
        </p:nvSpPr>
        <p:spPr>
          <a:xfrm>
            <a:off x="2675749" y="271418"/>
            <a:ext cx="6776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Next-generation sequencing approaches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093E0D-6185-DCDF-7696-42D29FAB3C24}"/>
              </a:ext>
            </a:extLst>
          </p:cNvPr>
          <p:cNvCxnSpPr/>
          <p:nvPr/>
        </p:nvCxnSpPr>
        <p:spPr>
          <a:xfrm>
            <a:off x="1534886" y="1592550"/>
            <a:ext cx="3788228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AB85E9-8C71-6659-0FB0-337CBB94453C}"/>
              </a:ext>
            </a:extLst>
          </p:cNvPr>
          <p:cNvCxnSpPr/>
          <p:nvPr/>
        </p:nvCxnSpPr>
        <p:spPr>
          <a:xfrm>
            <a:off x="1534886" y="1788492"/>
            <a:ext cx="37882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3AE569-C98F-2261-71A4-EDD00728E567}"/>
              </a:ext>
            </a:extLst>
          </p:cNvPr>
          <p:cNvCxnSpPr/>
          <p:nvPr/>
        </p:nvCxnSpPr>
        <p:spPr>
          <a:xfrm>
            <a:off x="1534886" y="2006206"/>
            <a:ext cx="3788228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C3A25C-ED56-8802-25C3-FB5F6B93CD3B}"/>
              </a:ext>
            </a:extLst>
          </p:cNvPr>
          <p:cNvCxnSpPr/>
          <p:nvPr/>
        </p:nvCxnSpPr>
        <p:spPr>
          <a:xfrm>
            <a:off x="1534886" y="2223920"/>
            <a:ext cx="3788228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7A9184-2726-1FAC-F7AC-3E7E66516259}"/>
              </a:ext>
            </a:extLst>
          </p:cNvPr>
          <p:cNvCxnSpPr/>
          <p:nvPr/>
        </p:nvCxnSpPr>
        <p:spPr>
          <a:xfrm>
            <a:off x="1534886" y="2452520"/>
            <a:ext cx="3788228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E78880-4084-65B5-CC4D-499783A2DB7D}"/>
              </a:ext>
            </a:extLst>
          </p:cNvPr>
          <p:cNvCxnSpPr>
            <a:cxnSpLocks/>
          </p:cNvCxnSpPr>
          <p:nvPr/>
        </p:nvCxnSpPr>
        <p:spPr>
          <a:xfrm>
            <a:off x="6064113" y="4435120"/>
            <a:ext cx="696685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9C2E718-D262-AB4C-EDD0-08355896F98D}"/>
              </a:ext>
            </a:extLst>
          </p:cNvPr>
          <p:cNvCxnSpPr>
            <a:cxnSpLocks/>
          </p:cNvCxnSpPr>
          <p:nvPr/>
        </p:nvCxnSpPr>
        <p:spPr>
          <a:xfrm>
            <a:off x="6776123" y="4224424"/>
            <a:ext cx="696685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9A23AE1-E6D5-D312-AE22-99A057F8B910}"/>
              </a:ext>
            </a:extLst>
          </p:cNvPr>
          <p:cNvCxnSpPr>
            <a:cxnSpLocks/>
          </p:cNvCxnSpPr>
          <p:nvPr/>
        </p:nvCxnSpPr>
        <p:spPr>
          <a:xfrm>
            <a:off x="6453485" y="5077547"/>
            <a:ext cx="696685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507D308-7E8A-9EB5-23D2-BD013DD9A5EA}"/>
              </a:ext>
            </a:extLst>
          </p:cNvPr>
          <p:cNvCxnSpPr>
            <a:cxnSpLocks/>
          </p:cNvCxnSpPr>
          <p:nvPr/>
        </p:nvCxnSpPr>
        <p:spPr>
          <a:xfrm>
            <a:off x="6185771" y="4634661"/>
            <a:ext cx="696685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DF1D965-7FB8-2631-5673-865DD8D9B362}"/>
              </a:ext>
            </a:extLst>
          </p:cNvPr>
          <p:cNvCxnSpPr>
            <a:cxnSpLocks/>
          </p:cNvCxnSpPr>
          <p:nvPr/>
        </p:nvCxnSpPr>
        <p:spPr>
          <a:xfrm>
            <a:off x="6322857" y="4853928"/>
            <a:ext cx="696685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CD09767-F0EE-4669-554A-6771B40599FB}"/>
              </a:ext>
            </a:extLst>
          </p:cNvPr>
          <p:cNvCxnSpPr>
            <a:cxnSpLocks/>
          </p:cNvCxnSpPr>
          <p:nvPr/>
        </p:nvCxnSpPr>
        <p:spPr>
          <a:xfrm>
            <a:off x="5983584" y="4224424"/>
            <a:ext cx="696685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AC82602-27E0-7E0E-21B5-4B75A6EAC228}"/>
              </a:ext>
            </a:extLst>
          </p:cNvPr>
          <p:cNvCxnSpPr>
            <a:cxnSpLocks/>
          </p:cNvCxnSpPr>
          <p:nvPr/>
        </p:nvCxnSpPr>
        <p:spPr>
          <a:xfrm>
            <a:off x="3456490" y="2700581"/>
            <a:ext cx="2151995" cy="170489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633A195-E57F-CC3D-1B8A-6CFBC7818424}"/>
              </a:ext>
            </a:extLst>
          </p:cNvPr>
          <p:cNvCxnSpPr>
            <a:cxnSpLocks/>
          </p:cNvCxnSpPr>
          <p:nvPr/>
        </p:nvCxnSpPr>
        <p:spPr>
          <a:xfrm>
            <a:off x="1712997" y="2675681"/>
            <a:ext cx="0" cy="10812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4998D03-D8C3-11A3-1653-B31CEBC8EF4A}"/>
              </a:ext>
            </a:extLst>
          </p:cNvPr>
          <p:cNvCxnSpPr>
            <a:cxnSpLocks/>
          </p:cNvCxnSpPr>
          <p:nvPr/>
        </p:nvCxnSpPr>
        <p:spPr>
          <a:xfrm>
            <a:off x="6614852" y="5301160"/>
            <a:ext cx="69668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C652A49-2FDE-6EC7-8CB7-E13864707984}"/>
              </a:ext>
            </a:extLst>
          </p:cNvPr>
          <p:cNvCxnSpPr>
            <a:cxnSpLocks/>
          </p:cNvCxnSpPr>
          <p:nvPr/>
        </p:nvCxnSpPr>
        <p:spPr>
          <a:xfrm>
            <a:off x="7609613" y="4224424"/>
            <a:ext cx="696685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B472507-A8B9-F2B4-80B9-B2B05F09409B}"/>
              </a:ext>
            </a:extLst>
          </p:cNvPr>
          <p:cNvCxnSpPr>
            <a:cxnSpLocks/>
          </p:cNvCxnSpPr>
          <p:nvPr/>
        </p:nvCxnSpPr>
        <p:spPr>
          <a:xfrm>
            <a:off x="7818628" y="4645544"/>
            <a:ext cx="696685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B02AA02-1E92-03C4-3132-100173CD1413}"/>
              </a:ext>
            </a:extLst>
          </p:cNvPr>
          <p:cNvCxnSpPr>
            <a:cxnSpLocks/>
          </p:cNvCxnSpPr>
          <p:nvPr/>
        </p:nvCxnSpPr>
        <p:spPr>
          <a:xfrm>
            <a:off x="8530457" y="4435118"/>
            <a:ext cx="69668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9A3EA87-3B88-758A-C6CD-F09A431F9523}"/>
              </a:ext>
            </a:extLst>
          </p:cNvPr>
          <p:cNvCxnSpPr>
            <a:cxnSpLocks/>
          </p:cNvCxnSpPr>
          <p:nvPr/>
        </p:nvCxnSpPr>
        <p:spPr>
          <a:xfrm>
            <a:off x="8436923" y="4224424"/>
            <a:ext cx="69668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4B86802-3167-6260-2ED9-2CB24FDE5E7D}"/>
              </a:ext>
            </a:extLst>
          </p:cNvPr>
          <p:cNvCxnSpPr>
            <a:cxnSpLocks/>
          </p:cNvCxnSpPr>
          <p:nvPr/>
        </p:nvCxnSpPr>
        <p:spPr>
          <a:xfrm>
            <a:off x="7429163" y="5301160"/>
            <a:ext cx="69668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13545D0-CE40-09F2-98A6-F817D1C49FB5}"/>
              </a:ext>
            </a:extLst>
          </p:cNvPr>
          <p:cNvCxnSpPr>
            <a:cxnSpLocks/>
          </p:cNvCxnSpPr>
          <p:nvPr/>
        </p:nvCxnSpPr>
        <p:spPr>
          <a:xfrm>
            <a:off x="8144829" y="5077544"/>
            <a:ext cx="696685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FA444DA-2B1E-2F1D-E78B-B77447D9FBB9}"/>
              </a:ext>
            </a:extLst>
          </p:cNvPr>
          <p:cNvCxnSpPr>
            <a:cxnSpLocks/>
          </p:cNvCxnSpPr>
          <p:nvPr/>
        </p:nvCxnSpPr>
        <p:spPr>
          <a:xfrm>
            <a:off x="7013085" y="4634661"/>
            <a:ext cx="696685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43CA9BE-4CC9-1975-AB66-D63724CE9805}"/>
              </a:ext>
            </a:extLst>
          </p:cNvPr>
          <p:cNvCxnSpPr>
            <a:cxnSpLocks/>
          </p:cNvCxnSpPr>
          <p:nvPr/>
        </p:nvCxnSpPr>
        <p:spPr>
          <a:xfrm>
            <a:off x="8671771" y="4634657"/>
            <a:ext cx="696685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6FF3DCB-F730-7BD5-8B36-6956A8E7A1A3}"/>
              </a:ext>
            </a:extLst>
          </p:cNvPr>
          <p:cNvCxnSpPr>
            <a:cxnSpLocks/>
          </p:cNvCxnSpPr>
          <p:nvPr/>
        </p:nvCxnSpPr>
        <p:spPr>
          <a:xfrm>
            <a:off x="7324343" y="5077544"/>
            <a:ext cx="696685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11F7813-F5F4-03E7-F14D-573EF05E5F9B}"/>
              </a:ext>
            </a:extLst>
          </p:cNvPr>
          <p:cNvCxnSpPr>
            <a:cxnSpLocks/>
          </p:cNvCxnSpPr>
          <p:nvPr/>
        </p:nvCxnSpPr>
        <p:spPr>
          <a:xfrm>
            <a:off x="6882657" y="4435120"/>
            <a:ext cx="696685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B49DBC8-B05D-9785-3D92-8DCCB1537913}"/>
              </a:ext>
            </a:extLst>
          </p:cNvPr>
          <p:cNvCxnSpPr>
            <a:cxnSpLocks/>
          </p:cNvCxnSpPr>
          <p:nvPr/>
        </p:nvCxnSpPr>
        <p:spPr>
          <a:xfrm>
            <a:off x="7981543" y="4843038"/>
            <a:ext cx="696685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ED65F58-F709-6705-83E8-403831F84566}"/>
              </a:ext>
            </a:extLst>
          </p:cNvPr>
          <p:cNvCxnSpPr>
            <a:cxnSpLocks/>
          </p:cNvCxnSpPr>
          <p:nvPr/>
        </p:nvCxnSpPr>
        <p:spPr>
          <a:xfrm>
            <a:off x="7709971" y="4435118"/>
            <a:ext cx="696685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C712B88-C654-5C11-AB95-0ACA1801F75C}"/>
              </a:ext>
            </a:extLst>
          </p:cNvPr>
          <p:cNvCxnSpPr>
            <a:cxnSpLocks/>
          </p:cNvCxnSpPr>
          <p:nvPr/>
        </p:nvCxnSpPr>
        <p:spPr>
          <a:xfrm>
            <a:off x="7148052" y="4864810"/>
            <a:ext cx="696685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16DD402-A128-5D3D-E86B-36252F00F835}"/>
              </a:ext>
            </a:extLst>
          </p:cNvPr>
          <p:cNvCxnSpPr>
            <a:cxnSpLocks/>
          </p:cNvCxnSpPr>
          <p:nvPr/>
        </p:nvCxnSpPr>
        <p:spPr>
          <a:xfrm>
            <a:off x="8255823" y="5301160"/>
            <a:ext cx="696685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CEC6BF5-2210-3CB6-15BF-72716B73AB7A}"/>
              </a:ext>
            </a:extLst>
          </p:cNvPr>
          <p:cNvCxnSpPr>
            <a:cxnSpLocks/>
          </p:cNvCxnSpPr>
          <p:nvPr/>
        </p:nvCxnSpPr>
        <p:spPr>
          <a:xfrm>
            <a:off x="8993913" y="5077544"/>
            <a:ext cx="696685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4BE3B74-A331-E518-C172-DD3477A01677}"/>
              </a:ext>
            </a:extLst>
          </p:cNvPr>
          <p:cNvCxnSpPr>
            <a:cxnSpLocks/>
          </p:cNvCxnSpPr>
          <p:nvPr/>
        </p:nvCxnSpPr>
        <p:spPr>
          <a:xfrm>
            <a:off x="8804797" y="4853928"/>
            <a:ext cx="696685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8DD946A-044E-8E5E-E64A-720296367F2B}"/>
              </a:ext>
            </a:extLst>
          </p:cNvPr>
          <p:cNvCxnSpPr>
            <a:cxnSpLocks/>
          </p:cNvCxnSpPr>
          <p:nvPr/>
        </p:nvCxnSpPr>
        <p:spPr>
          <a:xfrm>
            <a:off x="9129453" y="5301160"/>
            <a:ext cx="696685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961A964-FD0C-44F1-6595-FD4EB252FEBD}"/>
              </a:ext>
            </a:extLst>
          </p:cNvPr>
          <p:cNvCxnSpPr>
            <a:cxnSpLocks/>
          </p:cNvCxnSpPr>
          <p:nvPr/>
        </p:nvCxnSpPr>
        <p:spPr>
          <a:xfrm>
            <a:off x="688021" y="4340407"/>
            <a:ext cx="12192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7A7141E1-8D01-B576-94E1-5B89935B8E39}"/>
              </a:ext>
            </a:extLst>
          </p:cNvPr>
          <p:cNvCxnSpPr>
            <a:cxnSpLocks/>
          </p:cNvCxnSpPr>
          <p:nvPr/>
        </p:nvCxnSpPr>
        <p:spPr>
          <a:xfrm>
            <a:off x="688021" y="4601663"/>
            <a:ext cx="1206195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E954902-5E88-5D40-04B4-3007F51C34A5}"/>
              </a:ext>
            </a:extLst>
          </p:cNvPr>
          <p:cNvCxnSpPr>
            <a:cxnSpLocks/>
          </p:cNvCxnSpPr>
          <p:nvPr/>
        </p:nvCxnSpPr>
        <p:spPr>
          <a:xfrm>
            <a:off x="688021" y="4149908"/>
            <a:ext cx="1238851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DA0CC0B-3573-9631-A718-92921E6A2E73}"/>
              </a:ext>
            </a:extLst>
          </p:cNvPr>
          <p:cNvCxnSpPr>
            <a:cxnSpLocks/>
          </p:cNvCxnSpPr>
          <p:nvPr/>
        </p:nvCxnSpPr>
        <p:spPr>
          <a:xfrm>
            <a:off x="688021" y="5004422"/>
            <a:ext cx="1206195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DF4D908-3D8D-E368-BC4D-431E6252D86C}"/>
              </a:ext>
            </a:extLst>
          </p:cNvPr>
          <p:cNvCxnSpPr>
            <a:cxnSpLocks/>
          </p:cNvCxnSpPr>
          <p:nvPr/>
        </p:nvCxnSpPr>
        <p:spPr>
          <a:xfrm>
            <a:off x="688021" y="5200373"/>
            <a:ext cx="120619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3E020E5-7E16-1098-E77E-E9809CA73941}"/>
              </a:ext>
            </a:extLst>
          </p:cNvPr>
          <p:cNvCxnSpPr>
            <a:cxnSpLocks/>
          </p:cNvCxnSpPr>
          <p:nvPr/>
        </p:nvCxnSpPr>
        <p:spPr>
          <a:xfrm>
            <a:off x="688021" y="4819372"/>
            <a:ext cx="1206195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A7352766-253A-CB6A-8903-F8FA39B0106A}"/>
              </a:ext>
            </a:extLst>
          </p:cNvPr>
          <p:cNvCxnSpPr>
            <a:cxnSpLocks/>
          </p:cNvCxnSpPr>
          <p:nvPr/>
        </p:nvCxnSpPr>
        <p:spPr>
          <a:xfrm>
            <a:off x="688021" y="5396320"/>
            <a:ext cx="1206195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59AB7BBA-7766-3E29-E89B-05D250C07D4F}"/>
              </a:ext>
            </a:extLst>
          </p:cNvPr>
          <p:cNvSpPr txBox="1"/>
          <p:nvPr/>
        </p:nvSpPr>
        <p:spPr>
          <a:xfrm>
            <a:off x="323693" y="1556410"/>
            <a:ext cx="1097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Virus genomes in sample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47616A3-C095-CD85-F379-B8130312FE11}"/>
              </a:ext>
            </a:extLst>
          </p:cNvPr>
          <p:cNvSpPr txBox="1"/>
          <p:nvPr/>
        </p:nvSpPr>
        <p:spPr>
          <a:xfrm>
            <a:off x="5958089" y="5592705"/>
            <a:ext cx="5352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Whole-genome sequencing: viral genomes are fragmented, sequenced, and aligned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913039E-E14D-4968-A712-116A8C807947}"/>
              </a:ext>
            </a:extLst>
          </p:cNvPr>
          <p:cNvSpPr txBox="1"/>
          <p:nvPr/>
        </p:nvSpPr>
        <p:spPr>
          <a:xfrm>
            <a:off x="357523" y="5725880"/>
            <a:ext cx="3730791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Targeted portions of the genome are sequenced and aligned</a:t>
            </a: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E7BBAC98-C5D5-B816-1CFC-7A2031170212}"/>
              </a:ext>
            </a:extLst>
          </p:cNvPr>
          <p:cNvCxnSpPr/>
          <p:nvPr/>
        </p:nvCxnSpPr>
        <p:spPr>
          <a:xfrm>
            <a:off x="8793724" y="3846375"/>
            <a:ext cx="0" cy="1598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7E709679-778B-38C8-6929-50C3DC70FC34}"/>
              </a:ext>
            </a:extLst>
          </p:cNvPr>
          <p:cNvCxnSpPr/>
          <p:nvPr/>
        </p:nvCxnSpPr>
        <p:spPr>
          <a:xfrm>
            <a:off x="7981543" y="3846375"/>
            <a:ext cx="0" cy="1598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F197A65F-F630-EFC3-45A2-F2347B6EB400}"/>
              </a:ext>
            </a:extLst>
          </p:cNvPr>
          <p:cNvSpPr txBox="1"/>
          <p:nvPr/>
        </p:nvSpPr>
        <p:spPr>
          <a:xfrm>
            <a:off x="7936476" y="3746341"/>
            <a:ext cx="932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window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2056AB5A-6103-3A1B-8FCC-6F73FC87FEEE}"/>
              </a:ext>
            </a:extLst>
          </p:cNvPr>
          <p:cNvSpPr/>
          <p:nvPr/>
        </p:nvSpPr>
        <p:spPr>
          <a:xfrm>
            <a:off x="2374101" y="2164154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A6848F92-B437-8F7D-2744-05BFB3BE182A}"/>
              </a:ext>
            </a:extLst>
          </p:cNvPr>
          <p:cNvSpPr/>
          <p:nvPr/>
        </p:nvSpPr>
        <p:spPr>
          <a:xfrm>
            <a:off x="2755160" y="2162310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B0E6BCD8-DE02-0453-11C6-42A2C7C10910}"/>
              </a:ext>
            </a:extLst>
          </p:cNvPr>
          <p:cNvSpPr/>
          <p:nvPr/>
        </p:nvSpPr>
        <p:spPr>
          <a:xfrm>
            <a:off x="1007337" y="4057538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EED4418-87A4-DFF9-4DA8-09F0632D4075}"/>
              </a:ext>
            </a:extLst>
          </p:cNvPr>
          <p:cNvSpPr/>
          <p:nvPr/>
        </p:nvSpPr>
        <p:spPr>
          <a:xfrm>
            <a:off x="1415967" y="4064489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CD18D86B-8DBF-85A9-CBC5-56EDD8DFEBB0}"/>
              </a:ext>
            </a:extLst>
          </p:cNvPr>
          <p:cNvSpPr/>
          <p:nvPr/>
        </p:nvSpPr>
        <p:spPr>
          <a:xfrm>
            <a:off x="1009645" y="4512479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07AF5EA3-943B-36A9-5B1A-E818C5128723}"/>
              </a:ext>
            </a:extLst>
          </p:cNvPr>
          <p:cNvSpPr/>
          <p:nvPr/>
        </p:nvSpPr>
        <p:spPr>
          <a:xfrm>
            <a:off x="1428499" y="4514269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4563439C-B5C4-0054-960E-F01899F2D2BA}"/>
              </a:ext>
            </a:extLst>
          </p:cNvPr>
          <p:cNvSpPr/>
          <p:nvPr/>
        </p:nvSpPr>
        <p:spPr>
          <a:xfrm>
            <a:off x="6758532" y="4755540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DF8885A9-F3A8-9C03-EC3A-540D3CAA1F1A}"/>
              </a:ext>
            </a:extLst>
          </p:cNvPr>
          <p:cNvSpPr/>
          <p:nvPr/>
        </p:nvSpPr>
        <p:spPr>
          <a:xfrm>
            <a:off x="7198515" y="4776033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8418BEBC-56FE-B8D7-17A6-00CBC3333346}"/>
              </a:ext>
            </a:extLst>
          </p:cNvPr>
          <p:cNvSpPr/>
          <p:nvPr/>
        </p:nvSpPr>
        <p:spPr>
          <a:xfrm>
            <a:off x="2374101" y="1926026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ABB43124-A404-A179-C2BA-7E44429C949B}"/>
              </a:ext>
            </a:extLst>
          </p:cNvPr>
          <p:cNvSpPr/>
          <p:nvPr/>
        </p:nvSpPr>
        <p:spPr>
          <a:xfrm>
            <a:off x="2374101" y="1715316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27836E49-8AE8-9820-5B86-63D79146A654}"/>
              </a:ext>
            </a:extLst>
          </p:cNvPr>
          <p:cNvSpPr/>
          <p:nvPr/>
        </p:nvSpPr>
        <p:spPr>
          <a:xfrm>
            <a:off x="979906" y="5117025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34EC2860-0022-6F2E-A41D-CB62194EBB5B}"/>
              </a:ext>
            </a:extLst>
          </p:cNvPr>
          <p:cNvSpPr/>
          <p:nvPr/>
        </p:nvSpPr>
        <p:spPr>
          <a:xfrm>
            <a:off x="981137" y="5330633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9170855E-F236-6F2E-21B8-83E6E4D1C748}"/>
              </a:ext>
            </a:extLst>
          </p:cNvPr>
          <p:cNvSpPr/>
          <p:nvPr/>
        </p:nvSpPr>
        <p:spPr>
          <a:xfrm>
            <a:off x="6744355" y="4546001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2100A2B1-2945-B5C9-A6BD-D4C264A31A8F}"/>
              </a:ext>
            </a:extLst>
          </p:cNvPr>
          <p:cNvSpPr/>
          <p:nvPr/>
        </p:nvSpPr>
        <p:spPr>
          <a:xfrm>
            <a:off x="6772025" y="5205528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CA550EB8-2F1A-FA37-D30A-EB338BE5B194}"/>
              </a:ext>
            </a:extLst>
          </p:cNvPr>
          <p:cNvSpPr/>
          <p:nvPr/>
        </p:nvSpPr>
        <p:spPr>
          <a:xfrm>
            <a:off x="4347859" y="1926025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BF0BEB73-7E92-DC52-E3AE-AF8114D33FA0}"/>
              </a:ext>
            </a:extLst>
          </p:cNvPr>
          <p:cNvSpPr/>
          <p:nvPr/>
        </p:nvSpPr>
        <p:spPr>
          <a:xfrm>
            <a:off x="4944144" y="2369834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ACFD2966-184B-2DCF-05E2-9481E49E4E68}"/>
              </a:ext>
            </a:extLst>
          </p:cNvPr>
          <p:cNvSpPr/>
          <p:nvPr/>
        </p:nvSpPr>
        <p:spPr>
          <a:xfrm>
            <a:off x="8458271" y="4761496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93440015-1099-6764-0A94-285DB5FBF5D9}"/>
              </a:ext>
            </a:extLst>
          </p:cNvPr>
          <p:cNvSpPr/>
          <p:nvPr/>
        </p:nvSpPr>
        <p:spPr>
          <a:xfrm>
            <a:off x="4085755" y="1515793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6FB87387-466D-C202-44A2-AE168868F9AE}"/>
              </a:ext>
            </a:extLst>
          </p:cNvPr>
          <p:cNvSpPr/>
          <p:nvPr/>
        </p:nvSpPr>
        <p:spPr>
          <a:xfrm>
            <a:off x="4085755" y="1724961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E5890BA0-3AA9-9BE6-46E5-1B8137C65FD5}"/>
              </a:ext>
            </a:extLst>
          </p:cNvPr>
          <p:cNvSpPr/>
          <p:nvPr/>
        </p:nvSpPr>
        <p:spPr>
          <a:xfrm>
            <a:off x="4085755" y="1933359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F4FFB2E0-E7F3-4D91-ACA1-9AF6BBD7BC92}"/>
              </a:ext>
            </a:extLst>
          </p:cNvPr>
          <p:cNvSpPr/>
          <p:nvPr/>
        </p:nvSpPr>
        <p:spPr>
          <a:xfrm>
            <a:off x="4085755" y="2140817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2E3ECA2-BE36-9A67-6B10-A965F0C41622}"/>
              </a:ext>
            </a:extLst>
          </p:cNvPr>
          <p:cNvSpPr/>
          <p:nvPr/>
        </p:nvSpPr>
        <p:spPr>
          <a:xfrm>
            <a:off x="4092493" y="2361880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03CCC579-3372-9193-67E8-D9E7297E6622}"/>
              </a:ext>
            </a:extLst>
          </p:cNvPr>
          <p:cNvSpPr/>
          <p:nvPr/>
        </p:nvSpPr>
        <p:spPr>
          <a:xfrm>
            <a:off x="9528651" y="5224041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2E41421C-BC6F-B545-206F-059C51FB2EEF}"/>
              </a:ext>
            </a:extLst>
          </p:cNvPr>
          <p:cNvSpPr/>
          <p:nvPr/>
        </p:nvSpPr>
        <p:spPr>
          <a:xfrm>
            <a:off x="8220005" y="4553087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A10DD7A7-9910-822D-7349-6D282B1E840C}"/>
              </a:ext>
            </a:extLst>
          </p:cNvPr>
          <p:cNvSpPr/>
          <p:nvPr/>
        </p:nvSpPr>
        <p:spPr>
          <a:xfrm>
            <a:off x="8244790" y="5227123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B596DD03-3AFF-7030-A622-3C0DBA444B8C}"/>
              </a:ext>
            </a:extLst>
          </p:cNvPr>
          <p:cNvSpPr/>
          <p:nvPr/>
        </p:nvSpPr>
        <p:spPr>
          <a:xfrm>
            <a:off x="8226462" y="4972826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6678E267-CC87-DE77-7272-C54089BA7C51}"/>
              </a:ext>
            </a:extLst>
          </p:cNvPr>
          <p:cNvSpPr/>
          <p:nvPr/>
        </p:nvSpPr>
        <p:spPr>
          <a:xfrm>
            <a:off x="8214304" y="4355348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9E2FEE4D-C765-3309-41D5-318EB16DDCB8}"/>
              </a:ext>
            </a:extLst>
          </p:cNvPr>
          <p:cNvSpPr/>
          <p:nvPr/>
        </p:nvSpPr>
        <p:spPr>
          <a:xfrm>
            <a:off x="8226462" y="4761650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36779625-10D9-9BD2-4E17-CB8C943A3157}"/>
              </a:ext>
            </a:extLst>
          </p:cNvPr>
          <p:cNvSpPr txBox="1"/>
          <p:nvPr/>
        </p:nvSpPr>
        <p:spPr>
          <a:xfrm>
            <a:off x="2124332" y="4248851"/>
            <a:ext cx="2508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Used for within- and between-host evolutionary studies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23378558-6126-3489-2AB3-BD97A23A3FD8}"/>
              </a:ext>
            </a:extLst>
          </p:cNvPr>
          <p:cNvSpPr txBox="1"/>
          <p:nvPr/>
        </p:nvSpPr>
        <p:spPr>
          <a:xfrm>
            <a:off x="9837599" y="4262234"/>
            <a:ext cx="2508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Used for within- evolutionary studies</a:t>
            </a:r>
          </a:p>
        </p:txBody>
      </p: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456F31C2-B2B9-5755-1833-20F288C29DCF}"/>
              </a:ext>
            </a:extLst>
          </p:cNvPr>
          <p:cNvCxnSpPr>
            <a:cxnSpLocks/>
          </p:cNvCxnSpPr>
          <p:nvPr/>
        </p:nvCxnSpPr>
        <p:spPr>
          <a:xfrm flipV="1">
            <a:off x="7496394" y="1814485"/>
            <a:ext cx="3771" cy="208776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7388CF84-EA2A-E030-E1BF-AD3EF6020D78}"/>
              </a:ext>
            </a:extLst>
          </p:cNvPr>
          <p:cNvCxnSpPr/>
          <p:nvPr/>
        </p:nvCxnSpPr>
        <p:spPr>
          <a:xfrm>
            <a:off x="5741989" y="1574440"/>
            <a:ext cx="3788228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Oval 179">
            <a:extLst>
              <a:ext uri="{FF2B5EF4-FFF2-40B4-BE49-F238E27FC236}">
                <a16:creationId xmlns:a16="http://schemas.microsoft.com/office/drawing/2014/main" id="{FD0F007E-FB65-1858-2938-7DE541079D80}"/>
              </a:ext>
            </a:extLst>
          </p:cNvPr>
          <p:cNvSpPr/>
          <p:nvPr/>
        </p:nvSpPr>
        <p:spPr>
          <a:xfrm>
            <a:off x="6581204" y="1501264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B133488B-44E1-B67B-8A5A-4F4DE69082D7}"/>
              </a:ext>
            </a:extLst>
          </p:cNvPr>
          <p:cNvSpPr/>
          <p:nvPr/>
        </p:nvSpPr>
        <p:spPr>
          <a:xfrm>
            <a:off x="8292858" y="1510909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61E9773-B5F7-3DD7-DE18-D6FDFB9B3C38}"/>
              </a:ext>
            </a:extLst>
          </p:cNvPr>
          <p:cNvSpPr txBox="1"/>
          <p:nvPr/>
        </p:nvSpPr>
        <p:spPr>
          <a:xfrm>
            <a:off x="7877451" y="1926026"/>
            <a:ext cx="3990856" cy="95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Generate a ‘whole-genome consensus’ genome, used for between-host evolution studies</a:t>
            </a: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5F4CF44A-4196-7291-DF66-E1BD88D0AD62}"/>
              </a:ext>
            </a:extLst>
          </p:cNvPr>
          <p:cNvSpPr/>
          <p:nvPr/>
        </p:nvSpPr>
        <p:spPr>
          <a:xfrm>
            <a:off x="1524609" y="1729623"/>
            <a:ext cx="176200" cy="1599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4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DFEF3C-44F5-B14C-1557-0C92E583EF4D}"/>
              </a:ext>
            </a:extLst>
          </p:cNvPr>
          <p:cNvSpPr txBox="1"/>
          <p:nvPr/>
        </p:nvSpPr>
        <p:spPr>
          <a:xfrm>
            <a:off x="1607712" y="568356"/>
            <a:ext cx="8104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Within-host versus between-host viral genomics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76AC2F-0A81-DAA1-F316-6E4F462C5693}"/>
              </a:ext>
            </a:extLst>
          </p:cNvPr>
          <p:cNvSpPr txBox="1"/>
          <p:nvPr/>
        </p:nvSpPr>
        <p:spPr>
          <a:xfrm>
            <a:off x="7718978" y="1927860"/>
            <a:ext cx="19127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Within-host</a:t>
            </a:r>
          </a:p>
          <a:p>
            <a:r>
              <a:rPr lang="en-US" sz="1400" dirty="0"/>
              <a:t>Multiple sequences from the </a:t>
            </a:r>
            <a:r>
              <a:rPr lang="en-US" sz="1400" i="1" dirty="0"/>
              <a:t>same </a:t>
            </a:r>
            <a:r>
              <a:rPr lang="en-US" sz="1400" dirty="0"/>
              <a:t>individual, at different times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131AADC-EF7A-74C8-41E7-405A59D58821}"/>
              </a:ext>
            </a:extLst>
          </p:cNvPr>
          <p:cNvSpPr txBox="1"/>
          <p:nvPr/>
        </p:nvSpPr>
        <p:spPr>
          <a:xfrm>
            <a:off x="7718978" y="4011205"/>
            <a:ext cx="211590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Between-host</a:t>
            </a:r>
          </a:p>
          <a:p>
            <a:r>
              <a:rPr lang="en-US" sz="1400" dirty="0"/>
              <a:t>Consensus sequences from </a:t>
            </a:r>
            <a:r>
              <a:rPr lang="en-US" sz="1400" i="1" dirty="0"/>
              <a:t>different </a:t>
            </a:r>
            <a:r>
              <a:rPr lang="en-US" sz="1400" dirty="0"/>
              <a:t>individuals, at different times, with different individuals sequences at each time point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9C29DF9B-3420-C5F6-98C6-7E85C9BBF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19" y="1903730"/>
            <a:ext cx="5946225" cy="435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4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BA7465F0-B4BC-27B0-D4B8-B476EB0CE435}"/>
              </a:ext>
            </a:extLst>
          </p:cNvPr>
          <p:cNvSpPr txBox="1">
            <a:spLocks/>
          </p:cNvSpPr>
          <p:nvPr/>
        </p:nvSpPr>
        <p:spPr>
          <a:xfrm>
            <a:off x="3351325" y="1497495"/>
            <a:ext cx="5090310" cy="11298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Why should we care?</a:t>
            </a:r>
          </a:p>
        </p:txBody>
      </p:sp>
    </p:spTree>
    <p:extLst>
      <p:ext uri="{BB962C8B-B14F-4D97-AF65-F5344CB8AC3E}">
        <p14:creationId xmlns:p14="http://schemas.microsoft.com/office/powerpoint/2010/main" val="68839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6CE036-5C02-7F5B-2E67-595F625CF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38" y="1907923"/>
            <a:ext cx="6811562" cy="4624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D07124-1429-6BF1-0691-9899C71792FA}"/>
              </a:ext>
            </a:extLst>
          </p:cNvPr>
          <p:cNvSpPr txBox="1"/>
          <p:nvPr/>
        </p:nvSpPr>
        <p:spPr>
          <a:xfrm>
            <a:off x="1676400" y="305193"/>
            <a:ext cx="9321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HIV-1 evolution at the within- and between-host scales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045A49-BE5F-8954-4D5D-33190D10A07E}"/>
              </a:ext>
            </a:extLst>
          </p:cNvPr>
          <p:cNvSpPr txBox="1"/>
          <p:nvPr/>
        </p:nvSpPr>
        <p:spPr>
          <a:xfrm>
            <a:off x="1898983" y="1158203"/>
            <a:ext cx="2330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Within host (Envelope)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E8C28-BA4E-77A0-D7CB-A3E9A23AE819}"/>
              </a:ext>
            </a:extLst>
          </p:cNvPr>
          <p:cNvSpPr txBox="1"/>
          <p:nvPr/>
        </p:nvSpPr>
        <p:spPr>
          <a:xfrm>
            <a:off x="5850289" y="1158203"/>
            <a:ext cx="147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Between host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ADF36-24AC-9AD0-D6FF-302B7D37CBC1}"/>
              </a:ext>
            </a:extLst>
          </p:cNvPr>
          <p:cNvSpPr txBox="1"/>
          <p:nvPr/>
        </p:nvSpPr>
        <p:spPr>
          <a:xfrm>
            <a:off x="8544560" y="5173990"/>
            <a:ext cx="364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HIV-1 has a faster rate of evolution within-host than between-host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3868A3-29A5-AA20-7A78-9E4F55248E0D}"/>
              </a:ext>
            </a:extLst>
          </p:cNvPr>
          <p:cNvSpPr txBox="1"/>
          <p:nvPr/>
        </p:nvSpPr>
        <p:spPr>
          <a:xfrm>
            <a:off x="8575040" y="2491750"/>
            <a:ext cx="364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shape of the HIV-1 phylogeny differs within- versus between-host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D0D900-73AF-470B-E4D3-E472FCEAAFF6}"/>
              </a:ext>
            </a:extLst>
          </p:cNvPr>
          <p:cNvSpPr txBox="1"/>
          <p:nvPr/>
        </p:nvSpPr>
        <p:spPr>
          <a:xfrm>
            <a:off x="9730740" y="6368141"/>
            <a:ext cx="2333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Lemey</a:t>
            </a:r>
            <a:r>
              <a:rPr lang="en-US" dirty="0"/>
              <a:t> </a:t>
            </a:r>
            <a:r>
              <a:rPr lang="en-US" i="1" dirty="0"/>
              <a:t>et al. AIDS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095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81BAFD-A14C-0D59-4219-B86DEB9F9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17" t="-1945" r="46218" b="6018"/>
          <a:stretch/>
        </p:blipFill>
        <p:spPr>
          <a:xfrm>
            <a:off x="1371600" y="1927404"/>
            <a:ext cx="4905449" cy="36182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DC5234-112A-B418-BE38-3D770F5E92CC}"/>
              </a:ext>
            </a:extLst>
          </p:cNvPr>
          <p:cNvSpPr txBox="1"/>
          <p:nvPr/>
        </p:nvSpPr>
        <p:spPr>
          <a:xfrm>
            <a:off x="1676400" y="305193"/>
            <a:ext cx="7740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Short reads can mean much more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7838EC-7591-EA91-99AA-6D4196740978}"/>
              </a:ext>
            </a:extLst>
          </p:cNvPr>
          <p:cNvSpPr txBox="1"/>
          <p:nvPr/>
        </p:nvSpPr>
        <p:spPr>
          <a:xfrm>
            <a:off x="7399291" y="2162686"/>
            <a:ext cx="40356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from 34 HIV-1 infected  individuals serially sampled for about 5 years an living in Uganda</a:t>
            </a:r>
          </a:p>
          <a:p>
            <a:endParaRPr lang="en-US" dirty="0"/>
          </a:p>
          <a:p>
            <a:r>
              <a:rPr lang="en-US" dirty="0"/>
              <a:t>Evolutionary rates determined using BEAST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Raghwani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 (2018) </a:t>
            </a:r>
            <a:r>
              <a:rPr lang="en-GB" dirty="0" err="1"/>
              <a:t>PLoS</a:t>
            </a:r>
            <a:r>
              <a:rPr lang="en-GB" dirty="0"/>
              <a:t> Pathogens</a:t>
            </a:r>
            <a:endParaRPr lang="en-GB" dirty="0">
              <a:solidFill>
                <a:srgbClr val="18A5DA"/>
              </a:solidFill>
              <a:effectLst/>
              <a:latin typeface="Helvetica" pitchFamily="2" charset="0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0A3DC-490B-F52C-77F1-DD5DA6950E96}"/>
              </a:ext>
            </a:extLst>
          </p:cNvPr>
          <p:cNvSpPr txBox="1"/>
          <p:nvPr/>
        </p:nvSpPr>
        <p:spPr>
          <a:xfrm>
            <a:off x="2057400" y="1337711"/>
            <a:ext cx="4069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Capsid (targeted by antibodies)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C2D326-4450-788F-CF84-BD8EE305E440}"/>
              </a:ext>
            </a:extLst>
          </p:cNvPr>
          <p:cNvCxnSpPr/>
          <p:nvPr/>
        </p:nvCxnSpPr>
        <p:spPr>
          <a:xfrm>
            <a:off x="2133600" y="5791200"/>
            <a:ext cx="368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C38C86F-063F-79E4-0327-3BE566C36EDD}"/>
              </a:ext>
            </a:extLst>
          </p:cNvPr>
          <p:cNvSpPr txBox="1"/>
          <p:nvPr/>
        </p:nvSpPr>
        <p:spPr>
          <a:xfrm>
            <a:off x="2594502" y="5852046"/>
            <a:ext cx="2995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Within-host rates of evolution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55451C-CE3E-421E-EE2C-5C8CB1CB3236}"/>
              </a:ext>
            </a:extLst>
          </p:cNvPr>
          <p:cNvCxnSpPr>
            <a:cxnSpLocks/>
          </p:cNvCxnSpPr>
          <p:nvPr/>
        </p:nvCxnSpPr>
        <p:spPr>
          <a:xfrm>
            <a:off x="5905500" y="5791200"/>
            <a:ext cx="2216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995E6D7-9E76-7DC0-35FE-C4C15DFAAA6E}"/>
              </a:ext>
            </a:extLst>
          </p:cNvPr>
          <p:cNvSpPr txBox="1"/>
          <p:nvPr/>
        </p:nvSpPr>
        <p:spPr>
          <a:xfrm>
            <a:off x="5816600" y="5852046"/>
            <a:ext cx="2995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Within-host rates of evolution</a:t>
            </a:r>
          </a:p>
        </p:txBody>
      </p:sp>
    </p:spTree>
    <p:extLst>
      <p:ext uri="{BB962C8B-B14F-4D97-AF65-F5344CB8AC3E}">
        <p14:creationId xmlns:p14="http://schemas.microsoft.com/office/powerpoint/2010/main" val="1026716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D828EFB-673F-1EBF-91B2-AC395C7DF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639" y="1246951"/>
            <a:ext cx="2371387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0" dirty="0">
                <a:solidFill>
                  <a:schemeClr val="tx2"/>
                </a:solidFill>
              </a:rPr>
              <a:t>Population Scale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F7E8C9-520E-6C9D-5131-98BC9362E065}"/>
              </a:ext>
            </a:extLst>
          </p:cNvPr>
          <p:cNvCxnSpPr/>
          <p:nvPr/>
        </p:nvCxnSpPr>
        <p:spPr bwMode="auto">
          <a:xfrm>
            <a:off x="5704681" y="1392483"/>
            <a:ext cx="34925" cy="389068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5">
            <a:extLst>
              <a:ext uri="{FF2B5EF4-FFF2-40B4-BE49-F238E27FC236}">
                <a16:creationId xmlns:a16="http://schemas.microsoft.com/office/drawing/2014/main" id="{37E982E6-783F-62E9-4CB7-85CEA6D8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01" y="1218087"/>
            <a:ext cx="248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0" dirty="0">
                <a:solidFill>
                  <a:schemeClr val="accent2"/>
                </a:solidFill>
              </a:rPr>
              <a:t>Within-Host Scale</a:t>
            </a:r>
          </a:p>
        </p:txBody>
      </p:sp>
      <p:pic>
        <p:nvPicPr>
          <p:cNvPr id="13" name="Graphic 12" descr="Man">
            <a:extLst>
              <a:ext uri="{FF2B5EF4-FFF2-40B4-BE49-F238E27FC236}">
                <a16:creationId xmlns:a16="http://schemas.microsoft.com/office/drawing/2014/main" id="{7C1E6513-9217-58CA-EBA6-0E3B3EE60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1252" y="1818921"/>
            <a:ext cx="3336695" cy="3336695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0765AFC1-E7BC-60AC-0D32-B841F1CECE15}"/>
              </a:ext>
            </a:extLst>
          </p:cNvPr>
          <p:cNvSpPr/>
          <p:nvPr/>
        </p:nvSpPr>
        <p:spPr>
          <a:xfrm>
            <a:off x="2896994" y="2680727"/>
            <a:ext cx="262606" cy="2235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289C70B-1E3E-49B7-B2CE-F21B3C67555B}"/>
              </a:ext>
            </a:extLst>
          </p:cNvPr>
          <p:cNvSpPr/>
          <p:nvPr/>
        </p:nvSpPr>
        <p:spPr>
          <a:xfrm>
            <a:off x="3206919" y="3499476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560101A-6A15-FA91-81C2-B37DED99CAE4}"/>
              </a:ext>
            </a:extLst>
          </p:cNvPr>
          <p:cNvSpPr/>
          <p:nvPr/>
        </p:nvSpPr>
        <p:spPr>
          <a:xfrm>
            <a:off x="3123232" y="3246716"/>
            <a:ext cx="262606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2D7490-4A7F-6AA7-C09E-D07295698A86}"/>
              </a:ext>
            </a:extLst>
          </p:cNvPr>
          <p:cNvSpPr/>
          <p:nvPr/>
        </p:nvSpPr>
        <p:spPr>
          <a:xfrm>
            <a:off x="3213787" y="2770436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B0E9BE4-C2AA-E7C6-F628-ABFDBB75FC33}"/>
              </a:ext>
            </a:extLst>
          </p:cNvPr>
          <p:cNvSpPr/>
          <p:nvPr/>
        </p:nvSpPr>
        <p:spPr>
          <a:xfrm>
            <a:off x="2833817" y="3465156"/>
            <a:ext cx="262606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0E65197-6A9B-C3F4-D523-E7C82935066B}"/>
              </a:ext>
            </a:extLst>
          </p:cNvPr>
          <p:cNvSpPr/>
          <p:nvPr/>
        </p:nvSpPr>
        <p:spPr>
          <a:xfrm>
            <a:off x="2965120" y="2975160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 descr="Man">
            <a:extLst>
              <a:ext uri="{FF2B5EF4-FFF2-40B4-BE49-F238E27FC236}">
                <a16:creationId xmlns:a16="http://schemas.microsoft.com/office/drawing/2014/main" id="{CC8F14E1-164C-94C7-1728-64F5A7461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4549" y="2011459"/>
            <a:ext cx="1242130" cy="1242130"/>
          </a:xfrm>
          <a:prstGeom prst="rect">
            <a:avLst/>
          </a:prstGeom>
        </p:spPr>
      </p:pic>
      <p:pic>
        <p:nvPicPr>
          <p:cNvPr id="39" name="Graphic 38" descr="Man">
            <a:extLst>
              <a:ext uri="{FF2B5EF4-FFF2-40B4-BE49-F238E27FC236}">
                <a16:creationId xmlns:a16="http://schemas.microsoft.com/office/drawing/2014/main" id="{ACD8481D-11F3-EB14-E029-06D9421C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5141" y="3861972"/>
            <a:ext cx="1207206" cy="1207206"/>
          </a:xfrm>
          <a:prstGeom prst="rect">
            <a:avLst/>
          </a:prstGeom>
        </p:spPr>
      </p:pic>
      <p:pic>
        <p:nvPicPr>
          <p:cNvPr id="40" name="Graphic 39" descr="Man">
            <a:extLst>
              <a:ext uri="{FF2B5EF4-FFF2-40B4-BE49-F238E27FC236}">
                <a16:creationId xmlns:a16="http://schemas.microsoft.com/office/drawing/2014/main" id="{47CCB720-CEB4-4E1E-79B2-C18E946D8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7376" y="2109543"/>
            <a:ext cx="1242130" cy="1242130"/>
          </a:xfrm>
          <a:prstGeom prst="rect">
            <a:avLst/>
          </a:prstGeom>
        </p:spPr>
      </p:pic>
      <p:pic>
        <p:nvPicPr>
          <p:cNvPr id="41" name="Graphic 40" descr="Man">
            <a:extLst>
              <a:ext uri="{FF2B5EF4-FFF2-40B4-BE49-F238E27FC236}">
                <a16:creationId xmlns:a16="http://schemas.microsoft.com/office/drawing/2014/main" id="{B6E83E37-D37D-6A11-C1B5-03680DA5B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6492" y="3109011"/>
            <a:ext cx="1254639" cy="1254639"/>
          </a:xfrm>
          <a:prstGeom prst="rect">
            <a:avLst/>
          </a:prstGeom>
        </p:spPr>
      </p:pic>
      <p:pic>
        <p:nvPicPr>
          <p:cNvPr id="43" name="Graphic 42" descr="Woman">
            <a:extLst>
              <a:ext uri="{FF2B5EF4-FFF2-40B4-BE49-F238E27FC236}">
                <a16:creationId xmlns:a16="http://schemas.microsoft.com/office/drawing/2014/main" id="{88398899-955F-ED3A-02CC-A5DDFD795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8492" y="3382154"/>
            <a:ext cx="1207206" cy="1207206"/>
          </a:xfrm>
          <a:prstGeom prst="rect">
            <a:avLst/>
          </a:prstGeom>
        </p:spPr>
      </p:pic>
      <p:pic>
        <p:nvPicPr>
          <p:cNvPr id="44" name="Graphic 43" descr="Woman">
            <a:extLst>
              <a:ext uri="{FF2B5EF4-FFF2-40B4-BE49-F238E27FC236}">
                <a16:creationId xmlns:a16="http://schemas.microsoft.com/office/drawing/2014/main" id="{63BCE9DB-D481-B335-3E21-559D3E8FC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6697" y="4075963"/>
            <a:ext cx="1207206" cy="1207206"/>
          </a:xfrm>
          <a:prstGeom prst="rect">
            <a:avLst/>
          </a:prstGeom>
        </p:spPr>
      </p:pic>
      <p:pic>
        <p:nvPicPr>
          <p:cNvPr id="45" name="Graphic 44" descr="Woman">
            <a:extLst>
              <a:ext uri="{FF2B5EF4-FFF2-40B4-BE49-F238E27FC236}">
                <a16:creationId xmlns:a16="http://schemas.microsoft.com/office/drawing/2014/main" id="{3DE351C2-CF74-A7D5-3FA7-EA27B6C6B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6730" y="2214255"/>
            <a:ext cx="1207206" cy="1207206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BD1B87AE-B5DB-D481-A17B-1DB6758AB82E}"/>
              </a:ext>
            </a:extLst>
          </p:cNvPr>
          <p:cNvSpPr/>
          <p:nvPr/>
        </p:nvSpPr>
        <p:spPr>
          <a:xfrm>
            <a:off x="6925945" y="3836873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D14ED55-6610-9FAB-49DE-1929E5BF8410}"/>
              </a:ext>
            </a:extLst>
          </p:cNvPr>
          <p:cNvSpPr/>
          <p:nvPr/>
        </p:nvSpPr>
        <p:spPr>
          <a:xfrm>
            <a:off x="9407138" y="2509622"/>
            <a:ext cx="262606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C56EF08-09A7-8CC2-DD9F-0A95CA5F4282}"/>
              </a:ext>
            </a:extLst>
          </p:cNvPr>
          <p:cNvSpPr/>
          <p:nvPr/>
        </p:nvSpPr>
        <p:spPr>
          <a:xfrm>
            <a:off x="9576293" y="4336423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2DC0D5-DEE0-A2F1-7177-8659F7B2D31E}"/>
              </a:ext>
            </a:extLst>
          </p:cNvPr>
          <p:cNvSpPr txBox="1"/>
          <p:nvPr/>
        </p:nvSpPr>
        <p:spPr>
          <a:xfrm>
            <a:off x="391886" y="156425"/>
            <a:ext cx="1146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Viruses evolve at (at least) two scales </a:t>
            </a:r>
            <a:endParaRPr lang="en-US" sz="2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E31CBD-C146-0F9A-70F7-CB982C90D5C2}"/>
              </a:ext>
            </a:extLst>
          </p:cNvPr>
          <p:cNvSpPr txBox="1"/>
          <p:nvPr/>
        </p:nvSpPr>
        <p:spPr>
          <a:xfrm>
            <a:off x="1611322" y="5548760"/>
            <a:ext cx="3096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Selection pressure to </a:t>
            </a:r>
            <a:r>
              <a:rPr lang="en-US" dirty="0" err="1"/>
              <a:t>maximise</a:t>
            </a:r>
            <a:endParaRPr lang="en-US" dirty="0"/>
          </a:p>
          <a:p>
            <a:r>
              <a:rPr lang="en-US" dirty="0"/>
              <a:t>within-host fitness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4D799-AE0C-8A78-9A5E-46AF9991D051}"/>
              </a:ext>
            </a:extLst>
          </p:cNvPr>
          <p:cNvSpPr txBox="1"/>
          <p:nvPr/>
        </p:nvSpPr>
        <p:spPr>
          <a:xfrm>
            <a:off x="6912055" y="5543629"/>
            <a:ext cx="3543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Selection pressure to </a:t>
            </a:r>
            <a:r>
              <a:rPr lang="en-US" dirty="0" err="1"/>
              <a:t>maximise</a:t>
            </a:r>
            <a:endParaRPr lang="en-US" dirty="0"/>
          </a:p>
          <a:p>
            <a:r>
              <a:rPr lang="en-US" dirty="0"/>
              <a:t>between-host fitness (transmission)</a:t>
            </a:r>
          </a:p>
        </p:txBody>
      </p:sp>
    </p:spTree>
    <p:extLst>
      <p:ext uri="{BB962C8B-B14F-4D97-AF65-F5344CB8AC3E}">
        <p14:creationId xmlns:p14="http://schemas.microsoft.com/office/powerpoint/2010/main" val="2344895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D828EFB-673F-1EBF-91B2-AC395C7DF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639" y="1246951"/>
            <a:ext cx="2371387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0" dirty="0">
                <a:solidFill>
                  <a:schemeClr val="tx2"/>
                </a:solidFill>
              </a:rPr>
              <a:t>Population Scale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F7E8C9-520E-6C9D-5131-98BC9362E065}"/>
              </a:ext>
            </a:extLst>
          </p:cNvPr>
          <p:cNvCxnSpPr/>
          <p:nvPr/>
        </p:nvCxnSpPr>
        <p:spPr bwMode="auto">
          <a:xfrm>
            <a:off x="5704681" y="1392483"/>
            <a:ext cx="34925" cy="389068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5">
            <a:extLst>
              <a:ext uri="{FF2B5EF4-FFF2-40B4-BE49-F238E27FC236}">
                <a16:creationId xmlns:a16="http://schemas.microsoft.com/office/drawing/2014/main" id="{37E982E6-783F-62E9-4CB7-85CEA6D8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01" y="1218087"/>
            <a:ext cx="248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0" dirty="0">
                <a:solidFill>
                  <a:schemeClr val="accent2"/>
                </a:solidFill>
              </a:rPr>
              <a:t>Within-Host Scale</a:t>
            </a:r>
          </a:p>
        </p:txBody>
      </p:sp>
      <p:pic>
        <p:nvPicPr>
          <p:cNvPr id="38" name="Graphic 37" descr="Man">
            <a:extLst>
              <a:ext uri="{FF2B5EF4-FFF2-40B4-BE49-F238E27FC236}">
                <a16:creationId xmlns:a16="http://schemas.microsoft.com/office/drawing/2014/main" id="{CC8F14E1-164C-94C7-1728-64F5A7461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4549" y="2011459"/>
            <a:ext cx="1242130" cy="1242130"/>
          </a:xfrm>
          <a:prstGeom prst="rect">
            <a:avLst/>
          </a:prstGeom>
        </p:spPr>
      </p:pic>
      <p:pic>
        <p:nvPicPr>
          <p:cNvPr id="39" name="Graphic 38" descr="Man">
            <a:extLst>
              <a:ext uri="{FF2B5EF4-FFF2-40B4-BE49-F238E27FC236}">
                <a16:creationId xmlns:a16="http://schemas.microsoft.com/office/drawing/2014/main" id="{ACD8481D-11F3-EB14-E029-06D9421C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5141" y="3861972"/>
            <a:ext cx="1207206" cy="1207206"/>
          </a:xfrm>
          <a:prstGeom prst="rect">
            <a:avLst/>
          </a:prstGeom>
        </p:spPr>
      </p:pic>
      <p:pic>
        <p:nvPicPr>
          <p:cNvPr id="40" name="Graphic 39" descr="Man">
            <a:extLst>
              <a:ext uri="{FF2B5EF4-FFF2-40B4-BE49-F238E27FC236}">
                <a16:creationId xmlns:a16="http://schemas.microsoft.com/office/drawing/2014/main" id="{47CCB720-CEB4-4E1E-79B2-C18E946D8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7376" y="2109543"/>
            <a:ext cx="1242130" cy="1242130"/>
          </a:xfrm>
          <a:prstGeom prst="rect">
            <a:avLst/>
          </a:prstGeom>
        </p:spPr>
      </p:pic>
      <p:pic>
        <p:nvPicPr>
          <p:cNvPr id="41" name="Graphic 40" descr="Man">
            <a:extLst>
              <a:ext uri="{FF2B5EF4-FFF2-40B4-BE49-F238E27FC236}">
                <a16:creationId xmlns:a16="http://schemas.microsoft.com/office/drawing/2014/main" id="{B6E83E37-D37D-6A11-C1B5-03680DA5B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6492" y="3109011"/>
            <a:ext cx="1254639" cy="1254639"/>
          </a:xfrm>
          <a:prstGeom prst="rect">
            <a:avLst/>
          </a:prstGeom>
        </p:spPr>
      </p:pic>
      <p:pic>
        <p:nvPicPr>
          <p:cNvPr id="43" name="Graphic 42" descr="Woman">
            <a:extLst>
              <a:ext uri="{FF2B5EF4-FFF2-40B4-BE49-F238E27FC236}">
                <a16:creationId xmlns:a16="http://schemas.microsoft.com/office/drawing/2014/main" id="{88398899-955F-ED3A-02CC-A5DDFD795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8492" y="3382154"/>
            <a:ext cx="1207206" cy="1207206"/>
          </a:xfrm>
          <a:prstGeom prst="rect">
            <a:avLst/>
          </a:prstGeom>
        </p:spPr>
      </p:pic>
      <p:pic>
        <p:nvPicPr>
          <p:cNvPr id="44" name="Graphic 43" descr="Woman">
            <a:extLst>
              <a:ext uri="{FF2B5EF4-FFF2-40B4-BE49-F238E27FC236}">
                <a16:creationId xmlns:a16="http://schemas.microsoft.com/office/drawing/2014/main" id="{63BCE9DB-D481-B335-3E21-559D3E8FC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6697" y="4075963"/>
            <a:ext cx="1207206" cy="1207206"/>
          </a:xfrm>
          <a:prstGeom prst="rect">
            <a:avLst/>
          </a:prstGeom>
        </p:spPr>
      </p:pic>
      <p:pic>
        <p:nvPicPr>
          <p:cNvPr id="45" name="Graphic 44" descr="Woman">
            <a:extLst>
              <a:ext uri="{FF2B5EF4-FFF2-40B4-BE49-F238E27FC236}">
                <a16:creationId xmlns:a16="http://schemas.microsoft.com/office/drawing/2014/main" id="{3DE351C2-CF74-A7D5-3FA7-EA27B6C6B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6730" y="2214255"/>
            <a:ext cx="1207206" cy="1207206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BD1B87AE-B5DB-D481-A17B-1DB6758AB82E}"/>
              </a:ext>
            </a:extLst>
          </p:cNvPr>
          <p:cNvSpPr/>
          <p:nvPr/>
        </p:nvSpPr>
        <p:spPr>
          <a:xfrm>
            <a:off x="6925945" y="3836873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D14ED55-6610-9FAB-49DE-1929E5BF8410}"/>
              </a:ext>
            </a:extLst>
          </p:cNvPr>
          <p:cNvSpPr/>
          <p:nvPr/>
        </p:nvSpPr>
        <p:spPr>
          <a:xfrm>
            <a:off x="9407138" y="2509622"/>
            <a:ext cx="262606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C56EF08-09A7-8CC2-DD9F-0A95CA5F4282}"/>
              </a:ext>
            </a:extLst>
          </p:cNvPr>
          <p:cNvSpPr/>
          <p:nvPr/>
        </p:nvSpPr>
        <p:spPr>
          <a:xfrm>
            <a:off x="9576293" y="4336423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2DC0D5-DEE0-A2F1-7177-8659F7B2D31E}"/>
              </a:ext>
            </a:extLst>
          </p:cNvPr>
          <p:cNvSpPr txBox="1"/>
          <p:nvPr/>
        </p:nvSpPr>
        <p:spPr>
          <a:xfrm>
            <a:off x="391886" y="156425"/>
            <a:ext cx="1146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Viruses evolve at (at least) two scales 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4D799-AE0C-8A78-9A5E-46AF9991D051}"/>
              </a:ext>
            </a:extLst>
          </p:cNvPr>
          <p:cNvSpPr txBox="1"/>
          <p:nvPr/>
        </p:nvSpPr>
        <p:spPr>
          <a:xfrm>
            <a:off x="6912055" y="5543629"/>
            <a:ext cx="3543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Selection pressure to </a:t>
            </a:r>
            <a:r>
              <a:rPr lang="en-US" dirty="0" err="1"/>
              <a:t>maximise</a:t>
            </a:r>
            <a:endParaRPr lang="en-US" dirty="0"/>
          </a:p>
          <a:p>
            <a:r>
              <a:rPr lang="en-US" dirty="0"/>
              <a:t>between-host fitness (transmission)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498834-2F8C-EE49-EA17-3534F63797C9}"/>
              </a:ext>
            </a:extLst>
          </p:cNvPr>
          <p:cNvSpPr txBox="1"/>
          <p:nvPr/>
        </p:nvSpPr>
        <p:spPr>
          <a:xfrm>
            <a:off x="1248107" y="2240998"/>
            <a:ext cx="37861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Evolution will depend on: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Mutation rate (per viral replication)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Within-host viral generation time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Population Structure</a:t>
            </a:r>
          </a:p>
        </p:txBody>
      </p:sp>
    </p:spTree>
    <p:extLst>
      <p:ext uri="{BB962C8B-B14F-4D97-AF65-F5344CB8AC3E}">
        <p14:creationId xmlns:p14="http://schemas.microsoft.com/office/powerpoint/2010/main" val="3301735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D828EFB-673F-1EBF-91B2-AC395C7DF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639" y="1246951"/>
            <a:ext cx="2371387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0" dirty="0">
                <a:solidFill>
                  <a:schemeClr val="tx2"/>
                </a:solidFill>
              </a:rPr>
              <a:t>Population Scale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F7E8C9-520E-6C9D-5131-98BC9362E065}"/>
              </a:ext>
            </a:extLst>
          </p:cNvPr>
          <p:cNvCxnSpPr/>
          <p:nvPr/>
        </p:nvCxnSpPr>
        <p:spPr bwMode="auto">
          <a:xfrm>
            <a:off x="5704681" y="1392483"/>
            <a:ext cx="34925" cy="389068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5">
            <a:extLst>
              <a:ext uri="{FF2B5EF4-FFF2-40B4-BE49-F238E27FC236}">
                <a16:creationId xmlns:a16="http://schemas.microsoft.com/office/drawing/2014/main" id="{37E982E6-783F-62E9-4CB7-85CEA6D8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01" y="1218087"/>
            <a:ext cx="248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0" dirty="0">
                <a:solidFill>
                  <a:schemeClr val="accent2"/>
                </a:solidFill>
              </a:rPr>
              <a:t>Within-Host Scale</a:t>
            </a:r>
          </a:p>
        </p:txBody>
      </p:sp>
      <p:pic>
        <p:nvPicPr>
          <p:cNvPr id="38" name="Graphic 37" descr="Man">
            <a:extLst>
              <a:ext uri="{FF2B5EF4-FFF2-40B4-BE49-F238E27FC236}">
                <a16:creationId xmlns:a16="http://schemas.microsoft.com/office/drawing/2014/main" id="{CC8F14E1-164C-94C7-1728-64F5A7461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4549" y="2011459"/>
            <a:ext cx="1242130" cy="1242130"/>
          </a:xfrm>
          <a:prstGeom prst="rect">
            <a:avLst/>
          </a:prstGeom>
        </p:spPr>
      </p:pic>
      <p:pic>
        <p:nvPicPr>
          <p:cNvPr id="39" name="Graphic 38" descr="Man">
            <a:extLst>
              <a:ext uri="{FF2B5EF4-FFF2-40B4-BE49-F238E27FC236}">
                <a16:creationId xmlns:a16="http://schemas.microsoft.com/office/drawing/2014/main" id="{ACD8481D-11F3-EB14-E029-06D9421C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5141" y="3861972"/>
            <a:ext cx="1207206" cy="1207206"/>
          </a:xfrm>
          <a:prstGeom prst="rect">
            <a:avLst/>
          </a:prstGeom>
        </p:spPr>
      </p:pic>
      <p:pic>
        <p:nvPicPr>
          <p:cNvPr id="40" name="Graphic 39" descr="Man">
            <a:extLst>
              <a:ext uri="{FF2B5EF4-FFF2-40B4-BE49-F238E27FC236}">
                <a16:creationId xmlns:a16="http://schemas.microsoft.com/office/drawing/2014/main" id="{47CCB720-CEB4-4E1E-79B2-C18E946D8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7376" y="2109543"/>
            <a:ext cx="1242130" cy="1242130"/>
          </a:xfrm>
          <a:prstGeom prst="rect">
            <a:avLst/>
          </a:prstGeom>
        </p:spPr>
      </p:pic>
      <p:pic>
        <p:nvPicPr>
          <p:cNvPr id="41" name="Graphic 40" descr="Man">
            <a:extLst>
              <a:ext uri="{FF2B5EF4-FFF2-40B4-BE49-F238E27FC236}">
                <a16:creationId xmlns:a16="http://schemas.microsoft.com/office/drawing/2014/main" id="{B6E83E37-D37D-6A11-C1B5-03680DA5B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6492" y="3109011"/>
            <a:ext cx="1254639" cy="1254639"/>
          </a:xfrm>
          <a:prstGeom prst="rect">
            <a:avLst/>
          </a:prstGeom>
        </p:spPr>
      </p:pic>
      <p:pic>
        <p:nvPicPr>
          <p:cNvPr id="43" name="Graphic 42" descr="Woman">
            <a:extLst>
              <a:ext uri="{FF2B5EF4-FFF2-40B4-BE49-F238E27FC236}">
                <a16:creationId xmlns:a16="http://schemas.microsoft.com/office/drawing/2014/main" id="{88398899-955F-ED3A-02CC-A5DDFD795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8492" y="3382154"/>
            <a:ext cx="1207206" cy="1207206"/>
          </a:xfrm>
          <a:prstGeom prst="rect">
            <a:avLst/>
          </a:prstGeom>
        </p:spPr>
      </p:pic>
      <p:pic>
        <p:nvPicPr>
          <p:cNvPr id="44" name="Graphic 43" descr="Woman">
            <a:extLst>
              <a:ext uri="{FF2B5EF4-FFF2-40B4-BE49-F238E27FC236}">
                <a16:creationId xmlns:a16="http://schemas.microsoft.com/office/drawing/2014/main" id="{63BCE9DB-D481-B335-3E21-559D3E8FC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6697" y="4075963"/>
            <a:ext cx="1207206" cy="1207206"/>
          </a:xfrm>
          <a:prstGeom prst="rect">
            <a:avLst/>
          </a:prstGeom>
        </p:spPr>
      </p:pic>
      <p:pic>
        <p:nvPicPr>
          <p:cNvPr id="45" name="Graphic 44" descr="Woman">
            <a:extLst>
              <a:ext uri="{FF2B5EF4-FFF2-40B4-BE49-F238E27FC236}">
                <a16:creationId xmlns:a16="http://schemas.microsoft.com/office/drawing/2014/main" id="{3DE351C2-CF74-A7D5-3FA7-EA27B6C6B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6730" y="2214255"/>
            <a:ext cx="1207206" cy="1207206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BD1B87AE-B5DB-D481-A17B-1DB6758AB82E}"/>
              </a:ext>
            </a:extLst>
          </p:cNvPr>
          <p:cNvSpPr/>
          <p:nvPr/>
        </p:nvSpPr>
        <p:spPr>
          <a:xfrm>
            <a:off x="6925945" y="3836873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D14ED55-6610-9FAB-49DE-1929E5BF8410}"/>
              </a:ext>
            </a:extLst>
          </p:cNvPr>
          <p:cNvSpPr/>
          <p:nvPr/>
        </p:nvSpPr>
        <p:spPr>
          <a:xfrm>
            <a:off x="9407138" y="2509622"/>
            <a:ext cx="262606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C56EF08-09A7-8CC2-DD9F-0A95CA5F4282}"/>
              </a:ext>
            </a:extLst>
          </p:cNvPr>
          <p:cNvSpPr/>
          <p:nvPr/>
        </p:nvSpPr>
        <p:spPr>
          <a:xfrm>
            <a:off x="9576293" y="4336423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2DC0D5-DEE0-A2F1-7177-8659F7B2D31E}"/>
              </a:ext>
            </a:extLst>
          </p:cNvPr>
          <p:cNvSpPr txBox="1"/>
          <p:nvPr/>
        </p:nvSpPr>
        <p:spPr>
          <a:xfrm>
            <a:off x="391886" y="156425"/>
            <a:ext cx="1146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Viruses evolve at (at least) two scales 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4D799-AE0C-8A78-9A5E-46AF9991D051}"/>
              </a:ext>
            </a:extLst>
          </p:cNvPr>
          <p:cNvSpPr txBox="1"/>
          <p:nvPr/>
        </p:nvSpPr>
        <p:spPr>
          <a:xfrm>
            <a:off x="6912055" y="5543629"/>
            <a:ext cx="3543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Selection pressure to </a:t>
            </a:r>
            <a:r>
              <a:rPr lang="en-US" dirty="0" err="1"/>
              <a:t>maximise</a:t>
            </a:r>
            <a:endParaRPr lang="en-US" dirty="0"/>
          </a:p>
          <a:p>
            <a:r>
              <a:rPr lang="en-US" dirty="0"/>
              <a:t>between-host fitness (transmission)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707EAE-17B5-EEBB-04DD-014781A7C2C9}"/>
              </a:ext>
            </a:extLst>
          </p:cNvPr>
          <p:cNvSpPr txBox="1"/>
          <p:nvPr/>
        </p:nvSpPr>
        <p:spPr>
          <a:xfrm>
            <a:off x="1248107" y="2240998"/>
            <a:ext cx="386054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Evolution will depend on: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Mutation rate (per viral replication)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Within-host viral generation time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Population Structure</a:t>
            </a:r>
          </a:p>
        </p:txBody>
      </p:sp>
    </p:spTree>
    <p:extLst>
      <p:ext uri="{BB962C8B-B14F-4D97-AF65-F5344CB8AC3E}">
        <p14:creationId xmlns:p14="http://schemas.microsoft.com/office/powerpoint/2010/main" val="1883200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A08252-9A58-556B-1CB6-69C1817BF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611" y="2136479"/>
            <a:ext cx="7316095" cy="33809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25982-AFA4-E6F9-942A-3F54A4ABBD3B}"/>
              </a:ext>
            </a:extLst>
          </p:cNvPr>
          <p:cNvSpPr txBox="1"/>
          <p:nvPr/>
        </p:nvSpPr>
        <p:spPr>
          <a:xfrm>
            <a:off x="4875905" y="6433545"/>
            <a:ext cx="7316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Koonin</a:t>
            </a:r>
            <a:r>
              <a:rPr lang="en-GB" dirty="0"/>
              <a:t> </a:t>
            </a:r>
            <a:r>
              <a:rPr lang="en-GB" i="1" dirty="0"/>
              <a:t>et al. </a:t>
            </a:r>
            <a:r>
              <a:rPr lang="en-GB" dirty="0"/>
              <a:t>(2021) Microbiology &amp; Molecular Biology Reviews </a:t>
            </a:r>
            <a:r>
              <a:rPr lang="en-GB" i="1" dirty="0">
                <a:effectLst/>
                <a:latin typeface="Helvetica" pitchFamily="2" charset="0"/>
              </a:rPr>
              <a:t>e00053-21</a:t>
            </a:r>
            <a:endParaRPr lang="en-GB" dirty="0">
              <a:effectLst/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B331C-C031-0C17-DEAE-646E72FEAB32}"/>
              </a:ext>
            </a:extLst>
          </p:cNvPr>
          <p:cNvSpPr txBox="1"/>
          <p:nvPr/>
        </p:nvSpPr>
        <p:spPr>
          <a:xfrm>
            <a:off x="7369629" y="4575544"/>
            <a:ext cx="468085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Classification based on the route of information transmission from the genome to mRNA, from which virus proteins are translated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DFF10D-A892-C5FC-405A-689E3A8795E5}"/>
              </a:ext>
            </a:extLst>
          </p:cNvPr>
          <p:cNvSpPr txBox="1"/>
          <p:nvPr/>
        </p:nvSpPr>
        <p:spPr>
          <a:xfrm>
            <a:off x="2665781" y="278161"/>
            <a:ext cx="64575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The Baltimore Classification of Viruses</a:t>
            </a:r>
          </a:p>
          <a:p>
            <a:pPr algn="ctr"/>
            <a:r>
              <a:rPr lang="en-US" sz="2400" dirty="0">
                <a:latin typeface="+mj-lt"/>
              </a:rPr>
              <a:t>(proposed by David Baltimore in 1971)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EFA162-76D5-2FA1-0F1D-8D6A5A46ADE9}"/>
              </a:ext>
            </a:extLst>
          </p:cNvPr>
          <p:cNvSpPr txBox="1"/>
          <p:nvPr/>
        </p:nvSpPr>
        <p:spPr>
          <a:xfrm>
            <a:off x="7245400" y="1740642"/>
            <a:ext cx="3755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e.g. Hepatitis B Virus</a:t>
            </a:r>
          </a:p>
          <a:p>
            <a:r>
              <a:rPr lang="en-US" dirty="0"/>
              <a:t>Uses </a:t>
            </a:r>
            <a:r>
              <a:rPr lang="en-US" b="1" dirty="0"/>
              <a:t>reverse transcriptase </a:t>
            </a:r>
            <a:r>
              <a:rPr lang="en-US" dirty="0"/>
              <a:t>to replicate</a:t>
            </a:r>
          </a:p>
          <a:p>
            <a:r>
              <a:rPr lang="en-US" dirty="0"/>
              <a:t>Error prone, so high mutation rate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21D15D1-2641-B74E-5812-862C29CCCB10}"/>
              </a:ext>
            </a:extLst>
          </p:cNvPr>
          <p:cNvCxnSpPr>
            <a:cxnSpLocks/>
          </p:cNvCxnSpPr>
          <p:nvPr/>
        </p:nvCxnSpPr>
        <p:spPr>
          <a:xfrm>
            <a:off x="8023241" y="2719861"/>
            <a:ext cx="0" cy="3281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52546A5-053F-F4C0-70E6-E80509A25BF2}"/>
              </a:ext>
            </a:extLst>
          </p:cNvPr>
          <p:cNvCxnSpPr>
            <a:cxnSpLocks/>
          </p:cNvCxnSpPr>
          <p:nvPr/>
        </p:nvCxnSpPr>
        <p:spPr>
          <a:xfrm flipH="1">
            <a:off x="1534886" y="2197138"/>
            <a:ext cx="316926" cy="6440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1DC9467-3F3E-4059-8FC9-ABFB1F85F9D2}"/>
              </a:ext>
            </a:extLst>
          </p:cNvPr>
          <p:cNvSpPr txBox="1"/>
          <p:nvPr/>
        </p:nvSpPr>
        <p:spPr>
          <a:xfrm>
            <a:off x="412925" y="1282669"/>
            <a:ext cx="37558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Retroviruses (e.g. HIV)</a:t>
            </a:r>
          </a:p>
          <a:p>
            <a:r>
              <a:rPr lang="en-US" dirty="0"/>
              <a:t>Uses </a:t>
            </a:r>
            <a:r>
              <a:rPr lang="en-US" b="1" dirty="0"/>
              <a:t>reverse transcriptase </a:t>
            </a:r>
            <a:r>
              <a:rPr lang="en-US" dirty="0"/>
              <a:t>to replicate</a:t>
            </a:r>
          </a:p>
          <a:p>
            <a:r>
              <a:rPr lang="en-US" dirty="0"/>
              <a:t>Error prone, so high mutation rate</a:t>
            </a:r>
          </a:p>
          <a:p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E98A7AB-FDBF-6E35-016D-F49584CC67A2}"/>
              </a:ext>
            </a:extLst>
          </p:cNvPr>
          <p:cNvCxnSpPr>
            <a:cxnSpLocks/>
          </p:cNvCxnSpPr>
          <p:nvPr/>
        </p:nvCxnSpPr>
        <p:spPr>
          <a:xfrm flipH="1" flipV="1">
            <a:off x="4640100" y="5330267"/>
            <a:ext cx="562147" cy="1655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EC4EAEB-D5C8-4B10-0D06-E756634B23DF}"/>
              </a:ext>
            </a:extLst>
          </p:cNvPr>
          <p:cNvSpPr txBox="1"/>
          <p:nvPr/>
        </p:nvSpPr>
        <p:spPr>
          <a:xfrm>
            <a:off x="5250126" y="5255822"/>
            <a:ext cx="14387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e.g. Influenza</a:t>
            </a:r>
          </a:p>
          <a:p>
            <a:r>
              <a:rPr lang="en-US" dirty="0"/>
              <a:t>Uses </a:t>
            </a:r>
            <a:r>
              <a:rPr lang="en-US" b="1" dirty="0" err="1"/>
              <a:t>RdRp</a:t>
            </a:r>
            <a:r>
              <a:rPr lang="en-US" dirty="0"/>
              <a:t> </a:t>
            </a:r>
          </a:p>
          <a:p>
            <a:r>
              <a:rPr lang="en-US" dirty="0"/>
              <a:t>(error prone)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EFE271C-7343-C73B-5B39-8730920E91E0}"/>
              </a:ext>
            </a:extLst>
          </p:cNvPr>
          <p:cNvCxnSpPr>
            <a:cxnSpLocks/>
          </p:cNvCxnSpPr>
          <p:nvPr/>
        </p:nvCxnSpPr>
        <p:spPr>
          <a:xfrm flipH="1" flipV="1">
            <a:off x="1639977" y="4619709"/>
            <a:ext cx="486094" cy="6634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D615BB8-D006-54A2-34B5-39A75B276AE2}"/>
              </a:ext>
            </a:extLst>
          </p:cNvPr>
          <p:cNvSpPr txBox="1"/>
          <p:nvPr/>
        </p:nvSpPr>
        <p:spPr>
          <a:xfrm>
            <a:off x="141514" y="5332723"/>
            <a:ext cx="4135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 Coronaviruses incl. SARS-CoV-2</a:t>
            </a:r>
          </a:p>
          <a:p>
            <a:r>
              <a:rPr lang="en-US" dirty="0"/>
              <a:t>Uses RNA-Dependent RNA Polymerase (</a:t>
            </a:r>
            <a:r>
              <a:rPr lang="en-US" b="1" dirty="0" err="1"/>
              <a:t>RdRp</a:t>
            </a:r>
            <a:r>
              <a:rPr lang="en-US" dirty="0"/>
              <a:t>) to replicate (error prone)</a:t>
            </a:r>
          </a:p>
        </p:txBody>
      </p:sp>
    </p:spTree>
    <p:extLst>
      <p:ext uri="{BB962C8B-B14F-4D97-AF65-F5344CB8AC3E}">
        <p14:creationId xmlns:p14="http://schemas.microsoft.com/office/powerpoint/2010/main" val="1883790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B02304-A5A1-AB86-1E95-FE3222DA0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97" t="-2846" r="-4549" b="-11041"/>
          <a:stretch/>
        </p:blipFill>
        <p:spPr>
          <a:xfrm>
            <a:off x="652712" y="1154271"/>
            <a:ext cx="11593285" cy="45494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D2628F-208B-4EE5-D2F4-6B1879D99DAD}"/>
              </a:ext>
            </a:extLst>
          </p:cNvPr>
          <p:cNvSpPr txBox="1"/>
          <p:nvPr/>
        </p:nvSpPr>
        <p:spPr>
          <a:xfrm>
            <a:off x="5579291" y="5270644"/>
            <a:ext cx="61862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Peck &amp; </a:t>
            </a:r>
            <a:r>
              <a:rPr lang="en-US" sz="1400" dirty="0" err="1"/>
              <a:t>Lauring</a:t>
            </a:r>
            <a:r>
              <a:rPr lang="en-US" sz="1400" dirty="0"/>
              <a:t> (2018) Journal of Virology </a:t>
            </a:r>
            <a:r>
              <a:rPr lang="en-GB" sz="1400" b="0" i="0" u="sng" dirty="0">
                <a:solidFill>
                  <a:srgbClr val="707070"/>
                </a:solidFill>
                <a:effectLst/>
                <a:latin typeface="Montserrat" pitchFamily="2" charset="77"/>
                <a:hlinkClick r:id="rId3"/>
              </a:rPr>
              <a:t>https://doi.org/10.1128/JVI.01031-17</a:t>
            </a:r>
            <a:endParaRPr lang="en-GB" sz="1400" b="1" i="0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br>
              <a:rPr lang="en-GB" sz="1400" dirty="0"/>
            </a:br>
            <a:br>
              <a:rPr lang="en-GB" sz="1400" dirty="0"/>
            </a:b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41B8D8-9CA5-6AC0-7249-7285C3B5F87D}"/>
              </a:ext>
            </a:extLst>
          </p:cNvPr>
          <p:cNvSpPr txBox="1"/>
          <p:nvPr/>
        </p:nvSpPr>
        <p:spPr>
          <a:xfrm>
            <a:off x="391886" y="156425"/>
            <a:ext cx="11464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Relationship between genome size, mutation rate, and substitution rate within the viruses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2B79C-0C03-2A6B-A88E-E7DAC178721D}"/>
              </a:ext>
            </a:extLst>
          </p:cNvPr>
          <p:cNvSpPr txBox="1"/>
          <p:nvPr/>
        </p:nvSpPr>
        <p:spPr>
          <a:xfrm>
            <a:off x="1013554" y="5909456"/>
            <a:ext cx="10751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The high substitution rates of many viruses mean they evolve on ecological timescales</a:t>
            </a:r>
          </a:p>
        </p:txBody>
      </p:sp>
    </p:spTree>
    <p:extLst>
      <p:ext uri="{BB962C8B-B14F-4D97-AF65-F5344CB8AC3E}">
        <p14:creationId xmlns:p14="http://schemas.microsoft.com/office/powerpoint/2010/main" val="3440217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D828EFB-673F-1EBF-91B2-AC395C7DF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639" y="1246951"/>
            <a:ext cx="2371387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0" dirty="0">
                <a:solidFill>
                  <a:schemeClr val="tx2"/>
                </a:solidFill>
              </a:rPr>
              <a:t>Population Scale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F7E8C9-520E-6C9D-5131-98BC9362E065}"/>
              </a:ext>
            </a:extLst>
          </p:cNvPr>
          <p:cNvCxnSpPr/>
          <p:nvPr/>
        </p:nvCxnSpPr>
        <p:spPr bwMode="auto">
          <a:xfrm>
            <a:off x="5704681" y="1392483"/>
            <a:ext cx="34925" cy="389068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5">
            <a:extLst>
              <a:ext uri="{FF2B5EF4-FFF2-40B4-BE49-F238E27FC236}">
                <a16:creationId xmlns:a16="http://schemas.microsoft.com/office/drawing/2014/main" id="{37E982E6-783F-62E9-4CB7-85CEA6D8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01" y="1218087"/>
            <a:ext cx="248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0" dirty="0">
                <a:solidFill>
                  <a:schemeClr val="accent2"/>
                </a:solidFill>
              </a:rPr>
              <a:t>Within-Host Scale</a:t>
            </a:r>
          </a:p>
        </p:txBody>
      </p:sp>
      <p:pic>
        <p:nvPicPr>
          <p:cNvPr id="38" name="Graphic 37" descr="Man">
            <a:extLst>
              <a:ext uri="{FF2B5EF4-FFF2-40B4-BE49-F238E27FC236}">
                <a16:creationId xmlns:a16="http://schemas.microsoft.com/office/drawing/2014/main" id="{CC8F14E1-164C-94C7-1728-64F5A7461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4549" y="2011459"/>
            <a:ext cx="1242130" cy="1242130"/>
          </a:xfrm>
          <a:prstGeom prst="rect">
            <a:avLst/>
          </a:prstGeom>
        </p:spPr>
      </p:pic>
      <p:pic>
        <p:nvPicPr>
          <p:cNvPr id="39" name="Graphic 38" descr="Man">
            <a:extLst>
              <a:ext uri="{FF2B5EF4-FFF2-40B4-BE49-F238E27FC236}">
                <a16:creationId xmlns:a16="http://schemas.microsoft.com/office/drawing/2014/main" id="{ACD8481D-11F3-EB14-E029-06D9421C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5141" y="3861972"/>
            <a:ext cx="1207206" cy="1207206"/>
          </a:xfrm>
          <a:prstGeom prst="rect">
            <a:avLst/>
          </a:prstGeom>
        </p:spPr>
      </p:pic>
      <p:pic>
        <p:nvPicPr>
          <p:cNvPr id="40" name="Graphic 39" descr="Man">
            <a:extLst>
              <a:ext uri="{FF2B5EF4-FFF2-40B4-BE49-F238E27FC236}">
                <a16:creationId xmlns:a16="http://schemas.microsoft.com/office/drawing/2014/main" id="{47CCB720-CEB4-4E1E-79B2-C18E946D8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7376" y="2109543"/>
            <a:ext cx="1242130" cy="1242130"/>
          </a:xfrm>
          <a:prstGeom prst="rect">
            <a:avLst/>
          </a:prstGeom>
        </p:spPr>
      </p:pic>
      <p:pic>
        <p:nvPicPr>
          <p:cNvPr id="41" name="Graphic 40" descr="Man">
            <a:extLst>
              <a:ext uri="{FF2B5EF4-FFF2-40B4-BE49-F238E27FC236}">
                <a16:creationId xmlns:a16="http://schemas.microsoft.com/office/drawing/2014/main" id="{B6E83E37-D37D-6A11-C1B5-03680DA5B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6492" y="3109011"/>
            <a:ext cx="1254639" cy="1254639"/>
          </a:xfrm>
          <a:prstGeom prst="rect">
            <a:avLst/>
          </a:prstGeom>
        </p:spPr>
      </p:pic>
      <p:pic>
        <p:nvPicPr>
          <p:cNvPr id="43" name="Graphic 42" descr="Woman">
            <a:extLst>
              <a:ext uri="{FF2B5EF4-FFF2-40B4-BE49-F238E27FC236}">
                <a16:creationId xmlns:a16="http://schemas.microsoft.com/office/drawing/2014/main" id="{88398899-955F-ED3A-02CC-A5DDFD795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8492" y="3382154"/>
            <a:ext cx="1207206" cy="1207206"/>
          </a:xfrm>
          <a:prstGeom prst="rect">
            <a:avLst/>
          </a:prstGeom>
        </p:spPr>
      </p:pic>
      <p:pic>
        <p:nvPicPr>
          <p:cNvPr id="44" name="Graphic 43" descr="Woman">
            <a:extLst>
              <a:ext uri="{FF2B5EF4-FFF2-40B4-BE49-F238E27FC236}">
                <a16:creationId xmlns:a16="http://schemas.microsoft.com/office/drawing/2014/main" id="{63BCE9DB-D481-B335-3E21-559D3E8FC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6697" y="4075963"/>
            <a:ext cx="1207206" cy="1207206"/>
          </a:xfrm>
          <a:prstGeom prst="rect">
            <a:avLst/>
          </a:prstGeom>
        </p:spPr>
      </p:pic>
      <p:pic>
        <p:nvPicPr>
          <p:cNvPr id="45" name="Graphic 44" descr="Woman">
            <a:extLst>
              <a:ext uri="{FF2B5EF4-FFF2-40B4-BE49-F238E27FC236}">
                <a16:creationId xmlns:a16="http://schemas.microsoft.com/office/drawing/2014/main" id="{3DE351C2-CF74-A7D5-3FA7-EA27B6C6B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6730" y="2214255"/>
            <a:ext cx="1207206" cy="1207206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BD1B87AE-B5DB-D481-A17B-1DB6758AB82E}"/>
              </a:ext>
            </a:extLst>
          </p:cNvPr>
          <p:cNvSpPr/>
          <p:nvPr/>
        </p:nvSpPr>
        <p:spPr>
          <a:xfrm>
            <a:off x="6925945" y="3836873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D14ED55-6610-9FAB-49DE-1929E5BF8410}"/>
              </a:ext>
            </a:extLst>
          </p:cNvPr>
          <p:cNvSpPr/>
          <p:nvPr/>
        </p:nvSpPr>
        <p:spPr>
          <a:xfrm>
            <a:off x="9407138" y="2509622"/>
            <a:ext cx="262606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C56EF08-09A7-8CC2-DD9F-0A95CA5F4282}"/>
              </a:ext>
            </a:extLst>
          </p:cNvPr>
          <p:cNvSpPr/>
          <p:nvPr/>
        </p:nvSpPr>
        <p:spPr>
          <a:xfrm>
            <a:off x="9576293" y="4336423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2DC0D5-DEE0-A2F1-7177-8659F7B2D31E}"/>
              </a:ext>
            </a:extLst>
          </p:cNvPr>
          <p:cNvSpPr txBox="1"/>
          <p:nvPr/>
        </p:nvSpPr>
        <p:spPr>
          <a:xfrm>
            <a:off x="391886" y="156425"/>
            <a:ext cx="1146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Viruses evolve at (at least) two scales 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4D799-AE0C-8A78-9A5E-46AF9991D051}"/>
              </a:ext>
            </a:extLst>
          </p:cNvPr>
          <p:cNvSpPr txBox="1"/>
          <p:nvPr/>
        </p:nvSpPr>
        <p:spPr>
          <a:xfrm>
            <a:off x="6912055" y="5543629"/>
            <a:ext cx="3543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Selection pressure to </a:t>
            </a:r>
            <a:r>
              <a:rPr lang="en-US" dirty="0" err="1"/>
              <a:t>maximise</a:t>
            </a:r>
            <a:endParaRPr lang="en-US" dirty="0"/>
          </a:p>
          <a:p>
            <a:r>
              <a:rPr lang="en-US" dirty="0"/>
              <a:t>between-host fitness (transmission)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C28EB2-08B5-7C37-AE57-7BD2F0295C88}"/>
              </a:ext>
            </a:extLst>
          </p:cNvPr>
          <p:cNvSpPr txBox="1"/>
          <p:nvPr/>
        </p:nvSpPr>
        <p:spPr>
          <a:xfrm>
            <a:off x="1248107" y="2240998"/>
            <a:ext cx="37861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Evolution will depend on: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Mutation rate (per viral replication)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Within-host viral generation time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Population Structure</a:t>
            </a:r>
          </a:p>
        </p:txBody>
      </p:sp>
    </p:spTree>
    <p:extLst>
      <p:ext uri="{BB962C8B-B14F-4D97-AF65-F5344CB8AC3E}">
        <p14:creationId xmlns:p14="http://schemas.microsoft.com/office/powerpoint/2010/main" val="4086904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AAEA122-BBD1-F8E9-58E6-FC570FC79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278319"/>
            <a:ext cx="4158093" cy="31075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B60D0A-FE8A-1626-CB0A-72F3B27D8D7E}"/>
              </a:ext>
            </a:extLst>
          </p:cNvPr>
          <p:cNvSpPr txBox="1"/>
          <p:nvPr/>
        </p:nvSpPr>
        <p:spPr>
          <a:xfrm>
            <a:off x="391886" y="156425"/>
            <a:ext cx="1146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Hepatitis B virus has a long viral generation time</a:t>
            </a:r>
            <a:endParaRPr lang="en-US" sz="2400" dirty="0"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7F7D07-A8A4-3C7C-ECA1-5CD88CD4B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3313" y="4731755"/>
            <a:ext cx="13032937" cy="84792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3D07C2-FA98-798B-26EA-1EE2FF95E1BD}"/>
              </a:ext>
            </a:extLst>
          </p:cNvPr>
          <p:cNvCxnSpPr/>
          <p:nvPr/>
        </p:nvCxnSpPr>
        <p:spPr>
          <a:xfrm flipV="1">
            <a:off x="2589657" y="5605859"/>
            <a:ext cx="1564946" cy="136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F1D37C3-AE33-4248-8781-63F05E2C2C11}"/>
              </a:ext>
            </a:extLst>
          </p:cNvPr>
          <p:cNvCxnSpPr/>
          <p:nvPr/>
        </p:nvCxnSpPr>
        <p:spPr>
          <a:xfrm flipV="1">
            <a:off x="5052408" y="5587555"/>
            <a:ext cx="2313137" cy="136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F544B4D-B54D-EBF3-FCE7-A85DE2C4E02B}"/>
              </a:ext>
            </a:extLst>
          </p:cNvPr>
          <p:cNvCxnSpPr/>
          <p:nvPr/>
        </p:nvCxnSpPr>
        <p:spPr>
          <a:xfrm>
            <a:off x="8229962" y="5585091"/>
            <a:ext cx="1631582" cy="24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1E4A7C4-E6FB-6D98-382F-B3584A8EE9DB}"/>
              </a:ext>
            </a:extLst>
          </p:cNvPr>
          <p:cNvSpPr txBox="1"/>
          <p:nvPr/>
        </p:nvSpPr>
        <p:spPr>
          <a:xfrm>
            <a:off x="2694057" y="5585463"/>
            <a:ext cx="1289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infection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EE6B89-6346-FC7A-738B-B7942AF25376}"/>
              </a:ext>
            </a:extLst>
          </p:cNvPr>
          <p:cNvSpPr txBox="1"/>
          <p:nvPr/>
        </p:nvSpPr>
        <p:spPr>
          <a:xfrm>
            <a:off x="5373790" y="5579681"/>
            <a:ext cx="1754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proliferation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450FCB-6BD5-A117-3B33-9C3BED674925}"/>
              </a:ext>
            </a:extLst>
          </p:cNvPr>
          <p:cNvSpPr txBox="1"/>
          <p:nvPr/>
        </p:nvSpPr>
        <p:spPr>
          <a:xfrm>
            <a:off x="8063855" y="5573899"/>
            <a:ext cx="2077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cell death/cure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A8CE37A-B7F6-7A82-9135-9E5EFAB1578B}"/>
              </a:ext>
            </a:extLst>
          </p:cNvPr>
          <p:cNvSpPr/>
          <p:nvPr/>
        </p:nvSpPr>
        <p:spPr>
          <a:xfrm>
            <a:off x="8621091" y="6332243"/>
            <a:ext cx="3405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7F7F7F"/>
                </a:solidFill>
              </a:rPr>
              <a:t>Lythgoe et al. Virus Evolution 2021</a:t>
            </a:r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CDC04EC-2744-E029-29E5-31A18EA54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935" y="1208312"/>
            <a:ext cx="4688311" cy="209801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4FB9773-5520-B056-75B4-0A1C28CC121A}"/>
              </a:ext>
            </a:extLst>
          </p:cNvPr>
          <p:cNvSpPr/>
          <p:nvPr/>
        </p:nvSpPr>
        <p:spPr>
          <a:xfrm>
            <a:off x="8288941" y="1210064"/>
            <a:ext cx="2668842" cy="1029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83FABD5-8366-D0C2-E04F-7E23D95934CE}"/>
              </a:ext>
            </a:extLst>
          </p:cNvPr>
          <p:cNvSpPr txBox="1"/>
          <p:nvPr/>
        </p:nvSpPr>
        <p:spPr>
          <a:xfrm>
            <a:off x="7243912" y="1087075"/>
            <a:ext cx="141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eAg</a:t>
            </a:r>
            <a:r>
              <a:rPr lang="en-US" dirty="0"/>
              <a:t>-negative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F746E2C-8F86-7DFA-7DA7-2FCF2AF2CF8E}"/>
              </a:ext>
            </a:extLst>
          </p:cNvPr>
          <p:cNvSpPr txBox="1"/>
          <p:nvPr/>
        </p:nvSpPr>
        <p:spPr>
          <a:xfrm>
            <a:off x="7683453" y="2055148"/>
            <a:ext cx="134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eAg</a:t>
            </a:r>
            <a:r>
              <a:rPr lang="en-US" dirty="0"/>
              <a:t>-positive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59A1554-D5F3-812C-FB28-55271BC002ED}"/>
              </a:ext>
            </a:extLst>
          </p:cNvPr>
          <p:cNvCxnSpPr>
            <a:cxnSpLocks/>
          </p:cNvCxnSpPr>
          <p:nvPr/>
        </p:nvCxnSpPr>
        <p:spPr>
          <a:xfrm>
            <a:off x="7227835" y="2995730"/>
            <a:ext cx="0" cy="117779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7BC1A74-B576-702E-6F81-A324934E1881}"/>
              </a:ext>
            </a:extLst>
          </p:cNvPr>
          <p:cNvCxnSpPr/>
          <p:nvPr/>
        </p:nvCxnSpPr>
        <p:spPr>
          <a:xfrm>
            <a:off x="7524932" y="2996903"/>
            <a:ext cx="0" cy="672019"/>
          </a:xfrm>
          <a:prstGeom prst="line">
            <a:avLst/>
          </a:prstGeom>
          <a:ln w="28575" cmpd="sng">
            <a:solidFill>
              <a:schemeClr val="accent6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731FB8A-4F91-218E-42CC-9E83E223ECA5}"/>
              </a:ext>
            </a:extLst>
          </p:cNvPr>
          <p:cNvSpPr txBox="1"/>
          <p:nvPr/>
        </p:nvSpPr>
        <p:spPr>
          <a:xfrm>
            <a:off x="6792506" y="427263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 days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32A638F-DE64-DC96-89A6-41B11C98075F}"/>
              </a:ext>
            </a:extLst>
          </p:cNvPr>
          <p:cNvSpPr txBox="1"/>
          <p:nvPr/>
        </p:nvSpPr>
        <p:spPr>
          <a:xfrm>
            <a:off x="7299849" y="3625476"/>
            <a:ext cx="3665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62 days (similar to </a:t>
            </a:r>
            <a:r>
              <a:rPr lang="en-US" i="1" dirty="0"/>
              <a:t>in vitro </a:t>
            </a:r>
            <a:r>
              <a:rPr lang="en-US" dirty="0"/>
              <a:t>estimates)</a:t>
            </a:r>
          </a:p>
        </p:txBody>
      </p:sp>
    </p:spTree>
    <p:extLst>
      <p:ext uri="{BB962C8B-B14F-4D97-AF65-F5344CB8AC3E}">
        <p14:creationId xmlns:p14="http://schemas.microsoft.com/office/powerpoint/2010/main" val="2551022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D828EFB-673F-1EBF-91B2-AC395C7DF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639" y="1246951"/>
            <a:ext cx="2371387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0" dirty="0">
                <a:solidFill>
                  <a:schemeClr val="tx2"/>
                </a:solidFill>
              </a:rPr>
              <a:t>Population Scale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F7E8C9-520E-6C9D-5131-98BC9362E065}"/>
              </a:ext>
            </a:extLst>
          </p:cNvPr>
          <p:cNvCxnSpPr/>
          <p:nvPr/>
        </p:nvCxnSpPr>
        <p:spPr bwMode="auto">
          <a:xfrm>
            <a:off x="5704681" y="1392483"/>
            <a:ext cx="34925" cy="389068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5">
            <a:extLst>
              <a:ext uri="{FF2B5EF4-FFF2-40B4-BE49-F238E27FC236}">
                <a16:creationId xmlns:a16="http://schemas.microsoft.com/office/drawing/2014/main" id="{37E982E6-783F-62E9-4CB7-85CEA6D8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01" y="1218087"/>
            <a:ext cx="248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0" dirty="0">
                <a:solidFill>
                  <a:schemeClr val="accent2"/>
                </a:solidFill>
              </a:rPr>
              <a:t>Within-Host Scale</a:t>
            </a:r>
          </a:p>
        </p:txBody>
      </p:sp>
      <p:pic>
        <p:nvPicPr>
          <p:cNvPr id="38" name="Graphic 37" descr="Man">
            <a:extLst>
              <a:ext uri="{FF2B5EF4-FFF2-40B4-BE49-F238E27FC236}">
                <a16:creationId xmlns:a16="http://schemas.microsoft.com/office/drawing/2014/main" id="{CC8F14E1-164C-94C7-1728-64F5A7461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4549" y="2011459"/>
            <a:ext cx="1242130" cy="1242130"/>
          </a:xfrm>
          <a:prstGeom prst="rect">
            <a:avLst/>
          </a:prstGeom>
        </p:spPr>
      </p:pic>
      <p:pic>
        <p:nvPicPr>
          <p:cNvPr id="39" name="Graphic 38" descr="Man">
            <a:extLst>
              <a:ext uri="{FF2B5EF4-FFF2-40B4-BE49-F238E27FC236}">
                <a16:creationId xmlns:a16="http://schemas.microsoft.com/office/drawing/2014/main" id="{ACD8481D-11F3-EB14-E029-06D9421C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5141" y="3861972"/>
            <a:ext cx="1207206" cy="1207206"/>
          </a:xfrm>
          <a:prstGeom prst="rect">
            <a:avLst/>
          </a:prstGeom>
        </p:spPr>
      </p:pic>
      <p:pic>
        <p:nvPicPr>
          <p:cNvPr id="40" name="Graphic 39" descr="Man">
            <a:extLst>
              <a:ext uri="{FF2B5EF4-FFF2-40B4-BE49-F238E27FC236}">
                <a16:creationId xmlns:a16="http://schemas.microsoft.com/office/drawing/2014/main" id="{47CCB720-CEB4-4E1E-79B2-C18E946D8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7376" y="2109543"/>
            <a:ext cx="1242130" cy="1242130"/>
          </a:xfrm>
          <a:prstGeom prst="rect">
            <a:avLst/>
          </a:prstGeom>
        </p:spPr>
      </p:pic>
      <p:pic>
        <p:nvPicPr>
          <p:cNvPr id="41" name="Graphic 40" descr="Man">
            <a:extLst>
              <a:ext uri="{FF2B5EF4-FFF2-40B4-BE49-F238E27FC236}">
                <a16:creationId xmlns:a16="http://schemas.microsoft.com/office/drawing/2014/main" id="{B6E83E37-D37D-6A11-C1B5-03680DA5B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6492" y="3109011"/>
            <a:ext cx="1254639" cy="1254639"/>
          </a:xfrm>
          <a:prstGeom prst="rect">
            <a:avLst/>
          </a:prstGeom>
        </p:spPr>
      </p:pic>
      <p:pic>
        <p:nvPicPr>
          <p:cNvPr id="43" name="Graphic 42" descr="Woman">
            <a:extLst>
              <a:ext uri="{FF2B5EF4-FFF2-40B4-BE49-F238E27FC236}">
                <a16:creationId xmlns:a16="http://schemas.microsoft.com/office/drawing/2014/main" id="{88398899-955F-ED3A-02CC-A5DDFD795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8492" y="3382154"/>
            <a:ext cx="1207206" cy="1207206"/>
          </a:xfrm>
          <a:prstGeom prst="rect">
            <a:avLst/>
          </a:prstGeom>
        </p:spPr>
      </p:pic>
      <p:pic>
        <p:nvPicPr>
          <p:cNvPr id="44" name="Graphic 43" descr="Woman">
            <a:extLst>
              <a:ext uri="{FF2B5EF4-FFF2-40B4-BE49-F238E27FC236}">
                <a16:creationId xmlns:a16="http://schemas.microsoft.com/office/drawing/2014/main" id="{63BCE9DB-D481-B335-3E21-559D3E8FC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6697" y="4075963"/>
            <a:ext cx="1207206" cy="1207206"/>
          </a:xfrm>
          <a:prstGeom prst="rect">
            <a:avLst/>
          </a:prstGeom>
        </p:spPr>
      </p:pic>
      <p:pic>
        <p:nvPicPr>
          <p:cNvPr id="45" name="Graphic 44" descr="Woman">
            <a:extLst>
              <a:ext uri="{FF2B5EF4-FFF2-40B4-BE49-F238E27FC236}">
                <a16:creationId xmlns:a16="http://schemas.microsoft.com/office/drawing/2014/main" id="{3DE351C2-CF74-A7D5-3FA7-EA27B6C6B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6730" y="2214255"/>
            <a:ext cx="1207206" cy="1207206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BD1B87AE-B5DB-D481-A17B-1DB6758AB82E}"/>
              </a:ext>
            </a:extLst>
          </p:cNvPr>
          <p:cNvSpPr/>
          <p:nvPr/>
        </p:nvSpPr>
        <p:spPr>
          <a:xfrm>
            <a:off x="6925945" y="3836873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D14ED55-6610-9FAB-49DE-1929E5BF8410}"/>
              </a:ext>
            </a:extLst>
          </p:cNvPr>
          <p:cNvSpPr/>
          <p:nvPr/>
        </p:nvSpPr>
        <p:spPr>
          <a:xfrm>
            <a:off x="9407138" y="2509622"/>
            <a:ext cx="262606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C56EF08-09A7-8CC2-DD9F-0A95CA5F4282}"/>
              </a:ext>
            </a:extLst>
          </p:cNvPr>
          <p:cNvSpPr/>
          <p:nvPr/>
        </p:nvSpPr>
        <p:spPr>
          <a:xfrm>
            <a:off x="9576293" y="4336423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2DC0D5-DEE0-A2F1-7177-8659F7B2D31E}"/>
              </a:ext>
            </a:extLst>
          </p:cNvPr>
          <p:cNvSpPr txBox="1"/>
          <p:nvPr/>
        </p:nvSpPr>
        <p:spPr>
          <a:xfrm>
            <a:off x="391886" y="156425"/>
            <a:ext cx="1146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Viruses evolve at (at least) two scales 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4D799-AE0C-8A78-9A5E-46AF9991D051}"/>
              </a:ext>
            </a:extLst>
          </p:cNvPr>
          <p:cNvSpPr txBox="1"/>
          <p:nvPr/>
        </p:nvSpPr>
        <p:spPr>
          <a:xfrm>
            <a:off x="6912055" y="5543629"/>
            <a:ext cx="3543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Selection pressure to </a:t>
            </a:r>
            <a:r>
              <a:rPr lang="en-US" dirty="0" err="1"/>
              <a:t>maximise</a:t>
            </a:r>
            <a:endParaRPr lang="en-US" dirty="0"/>
          </a:p>
          <a:p>
            <a:r>
              <a:rPr lang="en-US" dirty="0"/>
              <a:t>between-host fitness (transmission)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4DBF39-9C29-F059-C0AA-B5C8CCCA5609}"/>
              </a:ext>
            </a:extLst>
          </p:cNvPr>
          <p:cNvSpPr txBox="1"/>
          <p:nvPr/>
        </p:nvSpPr>
        <p:spPr>
          <a:xfrm>
            <a:off x="1248107" y="2240998"/>
            <a:ext cx="37861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Evolution will depend on: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Mutation rate (per viral replication)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Within-host viral generation time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Population Structure</a:t>
            </a:r>
          </a:p>
        </p:txBody>
      </p:sp>
    </p:spTree>
    <p:extLst>
      <p:ext uri="{BB962C8B-B14F-4D97-AF65-F5344CB8AC3E}">
        <p14:creationId xmlns:p14="http://schemas.microsoft.com/office/powerpoint/2010/main" val="4103601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DA12601A-B288-80A4-7571-92F005A0B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78"/>
          <a:stretch/>
        </p:blipFill>
        <p:spPr>
          <a:xfrm>
            <a:off x="959499" y="1235187"/>
            <a:ext cx="10260457" cy="48463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303A8E-CC10-65EC-1943-B3B9B8F091AD}"/>
              </a:ext>
            </a:extLst>
          </p:cNvPr>
          <p:cNvSpPr txBox="1"/>
          <p:nvPr/>
        </p:nvSpPr>
        <p:spPr>
          <a:xfrm>
            <a:off x="576268" y="445924"/>
            <a:ext cx="8184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A brief history of the ONS COVID-19 Infection Survey (ONS-CIS)</a:t>
            </a:r>
          </a:p>
          <a:p>
            <a:endParaRPr lang="en-GB" b="1" dirty="0"/>
          </a:p>
          <a:p>
            <a:r>
              <a:rPr lang="en-GB" b="1" dirty="0"/>
              <a:t>April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450868-4837-ED74-BA87-9ABEF87BA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85" t="-1" b="89877"/>
          <a:stretch/>
        </p:blipFill>
        <p:spPr>
          <a:xfrm>
            <a:off x="9874126" y="114630"/>
            <a:ext cx="2691660" cy="545968"/>
          </a:xfrm>
          <a:prstGeom prst="rect">
            <a:avLst/>
          </a:prstGeom>
        </p:spPr>
      </p:pic>
      <p:pic>
        <p:nvPicPr>
          <p:cNvPr id="3" name="Picture 4" descr="COVID-19 Genomics UK Consortium">
            <a:extLst>
              <a:ext uri="{FF2B5EF4-FFF2-40B4-BE49-F238E27FC236}">
                <a16:creationId xmlns:a16="http://schemas.microsoft.com/office/drawing/2014/main" id="{3B594371-DAC0-4B03-5602-A28A970E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314" y="667162"/>
            <a:ext cx="1404525" cy="45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646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237DE-BED3-9FB0-13FB-E33DC753968E}"/>
              </a:ext>
            </a:extLst>
          </p:cNvPr>
          <p:cNvSpPr txBox="1"/>
          <p:nvPr/>
        </p:nvSpPr>
        <p:spPr>
          <a:xfrm>
            <a:off x="1264881" y="371211"/>
            <a:ext cx="1002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Evidence for selection during the course of HIV-1 infection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6E270-2526-4CFD-E9A8-E7A9B9D1458E}"/>
              </a:ext>
            </a:extLst>
          </p:cNvPr>
          <p:cNvSpPr txBox="1"/>
          <p:nvPr/>
        </p:nvSpPr>
        <p:spPr>
          <a:xfrm>
            <a:off x="7657509" y="2683386"/>
            <a:ext cx="29691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from 34 HIV-1 infected  individuals serially sampled for about 5 years an living in Uganda</a:t>
            </a:r>
          </a:p>
          <a:p>
            <a:endParaRPr lang="en-US" dirty="0"/>
          </a:p>
          <a:p>
            <a:r>
              <a:rPr lang="en-US" dirty="0" err="1"/>
              <a:t>Raghwani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 (2018) </a:t>
            </a:r>
            <a:r>
              <a:rPr lang="en-GB" dirty="0" err="1"/>
              <a:t>PLoS</a:t>
            </a:r>
            <a:r>
              <a:rPr lang="en-GB" dirty="0"/>
              <a:t> Pathogens</a:t>
            </a:r>
            <a:endParaRPr lang="en-GB" dirty="0">
              <a:solidFill>
                <a:srgbClr val="18A5DA"/>
              </a:solidFill>
              <a:effectLst/>
              <a:latin typeface="Helvetica" pitchFamily="2" charset="0"/>
            </a:endParaRPr>
          </a:p>
          <a:p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C16CD-E72A-151F-D85C-4D333DB8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56" t="47867" b="3654"/>
          <a:stretch/>
        </p:blipFill>
        <p:spPr>
          <a:xfrm>
            <a:off x="2044700" y="2402850"/>
            <a:ext cx="4419600" cy="2869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EB2D15-988B-028D-B739-893203A9E6EC}"/>
              </a:ext>
            </a:extLst>
          </p:cNvPr>
          <p:cNvSpPr txBox="1"/>
          <p:nvPr/>
        </p:nvSpPr>
        <p:spPr>
          <a:xfrm>
            <a:off x="3225564" y="5272246"/>
            <a:ext cx="2057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since infection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9A0AE-2452-2AA5-11E0-6B55326E8848}"/>
              </a:ext>
            </a:extLst>
          </p:cNvPr>
          <p:cNvSpPr txBox="1"/>
          <p:nvPr/>
        </p:nvSpPr>
        <p:spPr>
          <a:xfrm rot="16200000">
            <a:off x="1132916" y="3652882"/>
            <a:ext cx="123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Divergence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6AA2E7-FD0A-3236-3D6F-26257CAC193A}"/>
              </a:ext>
            </a:extLst>
          </p:cNvPr>
          <p:cNvSpPr txBox="1"/>
          <p:nvPr/>
        </p:nvSpPr>
        <p:spPr>
          <a:xfrm>
            <a:off x="2044700" y="1802685"/>
            <a:ext cx="4391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Envelope (targeted by antibodies)</a:t>
            </a:r>
          </a:p>
        </p:txBody>
      </p:sp>
    </p:spTree>
    <p:extLst>
      <p:ext uri="{BB962C8B-B14F-4D97-AF65-F5344CB8AC3E}">
        <p14:creationId xmlns:p14="http://schemas.microsoft.com/office/powerpoint/2010/main" val="272520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96F420-33A9-A474-E91F-34CAD4C3A001}"/>
              </a:ext>
            </a:extLst>
          </p:cNvPr>
          <p:cNvSpPr txBox="1"/>
          <p:nvPr/>
        </p:nvSpPr>
        <p:spPr>
          <a:xfrm>
            <a:off x="2423619" y="338248"/>
            <a:ext cx="10579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Selected during chronic HIV-1 infection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79D5B9-C707-939A-56FF-C28EF694D32A}"/>
              </a:ext>
            </a:extLst>
          </p:cNvPr>
          <p:cNvSpPr/>
          <p:nvPr/>
        </p:nvSpPr>
        <p:spPr>
          <a:xfrm>
            <a:off x="6457550" y="6374630"/>
            <a:ext cx="5597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Illingworth et al (2020) </a:t>
            </a:r>
            <a:r>
              <a:rPr lang="en-US" i="1" dirty="0" err="1"/>
              <a:t>PLoS</a:t>
            </a:r>
            <a:r>
              <a:rPr lang="en-US" i="1" dirty="0"/>
              <a:t> Pathogens </a:t>
            </a:r>
            <a:r>
              <a:rPr lang="en-GB" b="0" i="0" dirty="0">
                <a:effectLst/>
                <a:latin typeface="Helvetica" pitchFamily="2" charset="0"/>
              </a:rPr>
              <a:t>16(6): e1008171</a:t>
            </a:r>
            <a:endParaRPr lang="en-US" dirty="0"/>
          </a:p>
        </p:txBody>
      </p:sp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0AF8DBD0-8BB6-BF1E-0A48-0C611170A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88" t="-8807" r="-10234" b="239"/>
          <a:stretch/>
        </p:blipFill>
        <p:spPr>
          <a:xfrm>
            <a:off x="363934" y="1083577"/>
            <a:ext cx="8892331" cy="4851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B50C39-18C3-71E4-C475-A3D8A7A18A24}"/>
              </a:ext>
            </a:extLst>
          </p:cNvPr>
          <p:cNvSpPr txBox="1"/>
          <p:nvPr/>
        </p:nvSpPr>
        <p:spPr>
          <a:xfrm>
            <a:off x="3080887" y="1650664"/>
            <a:ext cx="2087879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glish-GB" dirty="0"/>
              <a:t>Escape from </a:t>
            </a:r>
            <a:r>
              <a:rPr lang="english-GB"/>
              <a:t>T-cells (</a:t>
            </a:r>
            <a:r>
              <a:rPr lang="english-GB" dirty="0"/>
              <a:t>or reversions)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A06072-BD20-310A-A073-EAF253326EB1}"/>
              </a:ext>
            </a:extLst>
          </p:cNvPr>
          <p:cNvSpPr txBox="1"/>
          <p:nvPr/>
        </p:nvSpPr>
        <p:spPr>
          <a:xfrm>
            <a:off x="1170322" y="4156742"/>
            <a:ext cx="2506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glish-GB" dirty="0"/>
              <a:t>Escape from </a:t>
            </a:r>
            <a:r>
              <a:rPr lang="english-GB"/>
              <a:t>antibodies (</a:t>
            </a:r>
            <a:r>
              <a:rPr lang="english-GB" dirty="0"/>
              <a:t>or reversions)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22F44E-14A3-6014-D3C7-3E3A5544D429}"/>
              </a:ext>
            </a:extLst>
          </p:cNvPr>
          <p:cNvSpPr txBox="1"/>
          <p:nvPr/>
        </p:nvSpPr>
        <p:spPr>
          <a:xfrm>
            <a:off x="8626303" y="1855979"/>
            <a:ext cx="3346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from 34 serially sampled HIV infected individuals 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Selected mutations typically involve evasion from host immunity</a:t>
            </a:r>
          </a:p>
          <a:p>
            <a:pPr marL="285750" indent="-285750">
              <a:buFontTx/>
              <a:buChar char="-"/>
            </a:pPr>
            <a:r>
              <a:rPr lang="en-US" dirty="0"/>
              <a:t>Mutations that are selected </a:t>
            </a:r>
            <a:r>
              <a:rPr lang="en-US" i="1" dirty="0"/>
              <a:t>for </a:t>
            </a:r>
            <a:r>
              <a:rPr lang="en-US" dirty="0"/>
              <a:t>in some individuals are selection </a:t>
            </a:r>
            <a:r>
              <a:rPr lang="en-US" i="1" dirty="0"/>
              <a:t>against</a:t>
            </a:r>
            <a:r>
              <a:rPr lang="en-US" dirty="0"/>
              <a:t> in others</a:t>
            </a:r>
          </a:p>
        </p:txBody>
      </p:sp>
    </p:spTree>
    <p:extLst>
      <p:ext uri="{BB962C8B-B14F-4D97-AF65-F5344CB8AC3E}">
        <p14:creationId xmlns:p14="http://schemas.microsoft.com/office/powerpoint/2010/main" val="2214696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D828EFB-673F-1EBF-91B2-AC395C7DF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639" y="1246951"/>
            <a:ext cx="2371387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0" dirty="0">
                <a:solidFill>
                  <a:schemeClr val="tx2"/>
                </a:solidFill>
              </a:rPr>
              <a:t>Population Scale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F7E8C9-520E-6C9D-5131-98BC9362E065}"/>
              </a:ext>
            </a:extLst>
          </p:cNvPr>
          <p:cNvCxnSpPr/>
          <p:nvPr/>
        </p:nvCxnSpPr>
        <p:spPr bwMode="auto">
          <a:xfrm>
            <a:off x="5704681" y="1392483"/>
            <a:ext cx="34925" cy="389068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5">
            <a:extLst>
              <a:ext uri="{FF2B5EF4-FFF2-40B4-BE49-F238E27FC236}">
                <a16:creationId xmlns:a16="http://schemas.microsoft.com/office/drawing/2014/main" id="{37E982E6-783F-62E9-4CB7-85CEA6D8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01" y="1218087"/>
            <a:ext cx="248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0" dirty="0">
                <a:solidFill>
                  <a:schemeClr val="accent2"/>
                </a:solidFill>
              </a:rPr>
              <a:t>Within-Host Scale</a:t>
            </a:r>
          </a:p>
        </p:txBody>
      </p:sp>
      <p:pic>
        <p:nvPicPr>
          <p:cNvPr id="38" name="Graphic 37" descr="Man">
            <a:extLst>
              <a:ext uri="{FF2B5EF4-FFF2-40B4-BE49-F238E27FC236}">
                <a16:creationId xmlns:a16="http://schemas.microsoft.com/office/drawing/2014/main" id="{CC8F14E1-164C-94C7-1728-64F5A7461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4549" y="2011459"/>
            <a:ext cx="1242130" cy="1242130"/>
          </a:xfrm>
          <a:prstGeom prst="rect">
            <a:avLst/>
          </a:prstGeom>
        </p:spPr>
      </p:pic>
      <p:pic>
        <p:nvPicPr>
          <p:cNvPr id="39" name="Graphic 38" descr="Man">
            <a:extLst>
              <a:ext uri="{FF2B5EF4-FFF2-40B4-BE49-F238E27FC236}">
                <a16:creationId xmlns:a16="http://schemas.microsoft.com/office/drawing/2014/main" id="{ACD8481D-11F3-EB14-E029-06D9421C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5141" y="3861972"/>
            <a:ext cx="1207206" cy="1207206"/>
          </a:xfrm>
          <a:prstGeom prst="rect">
            <a:avLst/>
          </a:prstGeom>
        </p:spPr>
      </p:pic>
      <p:pic>
        <p:nvPicPr>
          <p:cNvPr id="40" name="Graphic 39" descr="Man">
            <a:extLst>
              <a:ext uri="{FF2B5EF4-FFF2-40B4-BE49-F238E27FC236}">
                <a16:creationId xmlns:a16="http://schemas.microsoft.com/office/drawing/2014/main" id="{47CCB720-CEB4-4E1E-79B2-C18E946D8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7376" y="2109543"/>
            <a:ext cx="1242130" cy="1242130"/>
          </a:xfrm>
          <a:prstGeom prst="rect">
            <a:avLst/>
          </a:prstGeom>
        </p:spPr>
      </p:pic>
      <p:pic>
        <p:nvPicPr>
          <p:cNvPr id="41" name="Graphic 40" descr="Man">
            <a:extLst>
              <a:ext uri="{FF2B5EF4-FFF2-40B4-BE49-F238E27FC236}">
                <a16:creationId xmlns:a16="http://schemas.microsoft.com/office/drawing/2014/main" id="{B6E83E37-D37D-6A11-C1B5-03680DA5B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6492" y="3109011"/>
            <a:ext cx="1254639" cy="1254639"/>
          </a:xfrm>
          <a:prstGeom prst="rect">
            <a:avLst/>
          </a:prstGeom>
        </p:spPr>
      </p:pic>
      <p:pic>
        <p:nvPicPr>
          <p:cNvPr id="43" name="Graphic 42" descr="Woman">
            <a:extLst>
              <a:ext uri="{FF2B5EF4-FFF2-40B4-BE49-F238E27FC236}">
                <a16:creationId xmlns:a16="http://schemas.microsoft.com/office/drawing/2014/main" id="{88398899-955F-ED3A-02CC-A5DDFD795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8492" y="3382154"/>
            <a:ext cx="1207206" cy="1207206"/>
          </a:xfrm>
          <a:prstGeom prst="rect">
            <a:avLst/>
          </a:prstGeom>
        </p:spPr>
      </p:pic>
      <p:pic>
        <p:nvPicPr>
          <p:cNvPr id="44" name="Graphic 43" descr="Woman">
            <a:extLst>
              <a:ext uri="{FF2B5EF4-FFF2-40B4-BE49-F238E27FC236}">
                <a16:creationId xmlns:a16="http://schemas.microsoft.com/office/drawing/2014/main" id="{63BCE9DB-D481-B335-3E21-559D3E8FC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6697" y="4075963"/>
            <a:ext cx="1207206" cy="1207206"/>
          </a:xfrm>
          <a:prstGeom prst="rect">
            <a:avLst/>
          </a:prstGeom>
        </p:spPr>
      </p:pic>
      <p:pic>
        <p:nvPicPr>
          <p:cNvPr id="45" name="Graphic 44" descr="Woman">
            <a:extLst>
              <a:ext uri="{FF2B5EF4-FFF2-40B4-BE49-F238E27FC236}">
                <a16:creationId xmlns:a16="http://schemas.microsoft.com/office/drawing/2014/main" id="{3DE351C2-CF74-A7D5-3FA7-EA27B6C6B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6730" y="2214255"/>
            <a:ext cx="1207206" cy="1207206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BD1B87AE-B5DB-D481-A17B-1DB6758AB82E}"/>
              </a:ext>
            </a:extLst>
          </p:cNvPr>
          <p:cNvSpPr/>
          <p:nvPr/>
        </p:nvSpPr>
        <p:spPr>
          <a:xfrm>
            <a:off x="6925945" y="3836873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D14ED55-6610-9FAB-49DE-1929E5BF8410}"/>
              </a:ext>
            </a:extLst>
          </p:cNvPr>
          <p:cNvSpPr/>
          <p:nvPr/>
        </p:nvSpPr>
        <p:spPr>
          <a:xfrm>
            <a:off x="9407138" y="2509622"/>
            <a:ext cx="262606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C56EF08-09A7-8CC2-DD9F-0A95CA5F4282}"/>
              </a:ext>
            </a:extLst>
          </p:cNvPr>
          <p:cNvSpPr/>
          <p:nvPr/>
        </p:nvSpPr>
        <p:spPr>
          <a:xfrm>
            <a:off x="9576293" y="4336423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2DC0D5-DEE0-A2F1-7177-8659F7B2D31E}"/>
              </a:ext>
            </a:extLst>
          </p:cNvPr>
          <p:cNvSpPr txBox="1"/>
          <p:nvPr/>
        </p:nvSpPr>
        <p:spPr>
          <a:xfrm>
            <a:off x="391886" y="156425"/>
            <a:ext cx="1146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Viruses evolve at (at least) two scales 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4D799-AE0C-8A78-9A5E-46AF9991D051}"/>
              </a:ext>
            </a:extLst>
          </p:cNvPr>
          <p:cNvSpPr txBox="1"/>
          <p:nvPr/>
        </p:nvSpPr>
        <p:spPr>
          <a:xfrm>
            <a:off x="6912055" y="5543629"/>
            <a:ext cx="3543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Selection pressure to </a:t>
            </a:r>
            <a:r>
              <a:rPr lang="en-US" dirty="0" err="1"/>
              <a:t>maximise</a:t>
            </a:r>
            <a:endParaRPr lang="en-US" dirty="0"/>
          </a:p>
          <a:p>
            <a:r>
              <a:rPr lang="en-US" dirty="0"/>
              <a:t>between-host fitness (transmission)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4DBF39-9C29-F059-C0AA-B5C8CCCA5609}"/>
              </a:ext>
            </a:extLst>
          </p:cNvPr>
          <p:cNvSpPr txBox="1"/>
          <p:nvPr/>
        </p:nvSpPr>
        <p:spPr>
          <a:xfrm>
            <a:off x="1248107" y="2240998"/>
            <a:ext cx="37861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Evolution will depend on: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Mutation rate (per viral replication)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Within-host viral generation time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Population Structure</a:t>
            </a:r>
          </a:p>
        </p:txBody>
      </p:sp>
    </p:spTree>
    <p:extLst>
      <p:ext uri="{BB962C8B-B14F-4D97-AF65-F5344CB8AC3E}">
        <p14:creationId xmlns:p14="http://schemas.microsoft.com/office/powerpoint/2010/main" val="2688943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, sketch, drawing, technical drawing&#10;&#10;Description automatically generated">
            <a:extLst>
              <a:ext uri="{FF2B5EF4-FFF2-40B4-BE49-F238E27FC236}">
                <a16:creationId xmlns:a16="http://schemas.microsoft.com/office/drawing/2014/main" id="{252C048C-D2F1-3D57-F524-73638EA66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722" y="1672283"/>
            <a:ext cx="4546997" cy="4190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C9AB97-6EFD-3D4F-6347-6EF912B41FE0}"/>
              </a:ext>
            </a:extLst>
          </p:cNvPr>
          <p:cNvSpPr txBox="1"/>
          <p:nvPr/>
        </p:nvSpPr>
        <p:spPr>
          <a:xfrm>
            <a:off x="2692400" y="56516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Within-Host Population Structure of Hepatitis C virus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79510-FE97-D6F8-870F-84A48EA41E1E}"/>
              </a:ext>
            </a:extLst>
          </p:cNvPr>
          <p:cNvSpPr txBox="1"/>
          <p:nvPr/>
        </p:nvSpPr>
        <p:spPr>
          <a:xfrm>
            <a:off x="2925572" y="6221512"/>
            <a:ext cx="246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Raghwani</a:t>
            </a:r>
            <a:r>
              <a:rPr lang="en-US" dirty="0"/>
              <a:t> </a:t>
            </a:r>
            <a:r>
              <a:rPr lang="en-US" i="1" dirty="0"/>
              <a:t>et al. JID </a:t>
            </a:r>
            <a:r>
              <a:rPr lang="en-US" dirty="0"/>
              <a:t>2019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AB8D69-06A8-3FD7-9A72-47799E2F27C8}"/>
              </a:ext>
            </a:extLst>
          </p:cNvPr>
          <p:cNvSpPr/>
          <p:nvPr/>
        </p:nvSpPr>
        <p:spPr>
          <a:xfrm>
            <a:off x="2925572" y="2185492"/>
            <a:ext cx="139248" cy="2297099"/>
          </a:xfrm>
          <a:prstGeom prst="ellipse">
            <a:avLst/>
          </a:prstGeom>
          <a:solidFill>
            <a:srgbClr val="FF93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CCEFD9-33D6-5A8B-A1B7-3C562CC20F75}"/>
              </a:ext>
            </a:extLst>
          </p:cNvPr>
          <p:cNvSpPr/>
          <p:nvPr/>
        </p:nvSpPr>
        <p:spPr>
          <a:xfrm>
            <a:off x="4702500" y="1877137"/>
            <a:ext cx="139248" cy="1724076"/>
          </a:xfrm>
          <a:prstGeom prst="ellipse">
            <a:avLst/>
          </a:prstGeom>
          <a:solidFill>
            <a:schemeClr val="accent1">
              <a:alpha val="2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31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D828EFB-673F-1EBF-91B2-AC395C7DF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9312" y="1204274"/>
            <a:ext cx="2371387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0" dirty="0">
                <a:solidFill>
                  <a:schemeClr val="tx2"/>
                </a:solidFill>
              </a:rPr>
              <a:t>Population Scale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F7E8C9-520E-6C9D-5131-98BC9362E065}"/>
              </a:ext>
            </a:extLst>
          </p:cNvPr>
          <p:cNvCxnSpPr/>
          <p:nvPr/>
        </p:nvCxnSpPr>
        <p:spPr bwMode="auto">
          <a:xfrm>
            <a:off x="5704681" y="1392483"/>
            <a:ext cx="34925" cy="389068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5">
            <a:extLst>
              <a:ext uri="{FF2B5EF4-FFF2-40B4-BE49-F238E27FC236}">
                <a16:creationId xmlns:a16="http://schemas.microsoft.com/office/drawing/2014/main" id="{37E982E6-783F-62E9-4CB7-85CEA6D8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980" y="1192458"/>
            <a:ext cx="248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0" dirty="0">
                <a:solidFill>
                  <a:schemeClr val="accent2"/>
                </a:solidFill>
              </a:rPr>
              <a:t>Within-Host Scale</a:t>
            </a:r>
          </a:p>
        </p:txBody>
      </p:sp>
      <p:pic>
        <p:nvPicPr>
          <p:cNvPr id="13" name="Graphic 12" descr="Man">
            <a:extLst>
              <a:ext uri="{FF2B5EF4-FFF2-40B4-BE49-F238E27FC236}">
                <a16:creationId xmlns:a16="http://schemas.microsoft.com/office/drawing/2014/main" id="{7C1E6513-9217-58CA-EBA6-0E3B3EE60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631" y="1793292"/>
            <a:ext cx="3336695" cy="3336695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0765AFC1-E7BC-60AC-0D32-B841F1CECE15}"/>
              </a:ext>
            </a:extLst>
          </p:cNvPr>
          <p:cNvSpPr/>
          <p:nvPr/>
        </p:nvSpPr>
        <p:spPr>
          <a:xfrm>
            <a:off x="2033373" y="2655098"/>
            <a:ext cx="262606" cy="2235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289C70B-1E3E-49B7-B2CE-F21B3C67555B}"/>
              </a:ext>
            </a:extLst>
          </p:cNvPr>
          <p:cNvSpPr/>
          <p:nvPr/>
        </p:nvSpPr>
        <p:spPr>
          <a:xfrm>
            <a:off x="2343298" y="3473847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560101A-6A15-FA91-81C2-B37DED99CAE4}"/>
              </a:ext>
            </a:extLst>
          </p:cNvPr>
          <p:cNvSpPr/>
          <p:nvPr/>
        </p:nvSpPr>
        <p:spPr>
          <a:xfrm>
            <a:off x="2259611" y="3221087"/>
            <a:ext cx="262606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2D7490-4A7F-6AA7-C09E-D07295698A86}"/>
              </a:ext>
            </a:extLst>
          </p:cNvPr>
          <p:cNvSpPr/>
          <p:nvPr/>
        </p:nvSpPr>
        <p:spPr>
          <a:xfrm>
            <a:off x="2350166" y="2744807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B0E9BE4-C2AA-E7C6-F628-ABFDBB75FC33}"/>
              </a:ext>
            </a:extLst>
          </p:cNvPr>
          <p:cNvSpPr/>
          <p:nvPr/>
        </p:nvSpPr>
        <p:spPr>
          <a:xfrm>
            <a:off x="1970196" y="3439527"/>
            <a:ext cx="262606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0E65197-6A9B-C3F4-D523-E7C82935066B}"/>
              </a:ext>
            </a:extLst>
          </p:cNvPr>
          <p:cNvSpPr/>
          <p:nvPr/>
        </p:nvSpPr>
        <p:spPr>
          <a:xfrm>
            <a:off x="2101499" y="2949531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 descr="Man">
            <a:extLst>
              <a:ext uri="{FF2B5EF4-FFF2-40B4-BE49-F238E27FC236}">
                <a16:creationId xmlns:a16="http://schemas.microsoft.com/office/drawing/2014/main" id="{CC8F14E1-164C-94C7-1728-64F5A7461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9222" y="1968782"/>
            <a:ext cx="1242130" cy="1242130"/>
          </a:xfrm>
          <a:prstGeom prst="rect">
            <a:avLst/>
          </a:prstGeom>
        </p:spPr>
      </p:pic>
      <p:pic>
        <p:nvPicPr>
          <p:cNvPr id="39" name="Graphic 38" descr="Man">
            <a:extLst>
              <a:ext uri="{FF2B5EF4-FFF2-40B4-BE49-F238E27FC236}">
                <a16:creationId xmlns:a16="http://schemas.microsoft.com/office/drawing/2014/main" id="{ACD8481D-11F3-EB14-E029-06D9421C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59814" y="3819295"/>
            <a:ext cx="1207206" cy="1207206"/>
          </a:xfrm>
          <a:prstGeom prst="rect">
            <a:avLst/>
          </a:prstGeom>
        </p:spPr>
      </p:pic>
      <p:pic>
        <p:nvPicPr>
          <p:cNvPr id="40" name="Graphic 39" descr="Man">
            <a:extLst>
              <a:ext uri="{FF2B5EF4-FFF2-40B4-BE49-F238E27FC236}">
                <a16:creationId xmlns:a16="http://schemas.microsoft.com/office/drawing/2014/main" id="{47CCB720-CEB4-4E1E-79B2-C18E946D8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2049" y="2066866"/>
            <a:ext cx="1242130" cy="1242130"/>
          </a:xfrm>
          <a:prstGeom prst="rect">
            <a:avLst/>
          </a:prstGeom>
        </p:spPr>
      </p:pic>
      <p:pic>
        <p:nvPicPr>
          <p:cNvPr id="41" name="Graphic 40" descr="Man">
            <a:extLst>
              <a:ext uri="{FF2B5EF4-FFF2-40B4-BE49-F238E27FC236}">
                <a16:creationId xmlns:a16="http://schemas.microsoft.com/office/drawing/2014/main" id="{B6E83E37-D37D-6A11-C1B5-03680DA5B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1165" y="3066334"/>
            <a:ext cx="1254639" cy="1254639"/>
          </a:xfrm>
          <a:prstGeom prst="rect">
            <a:avLst/>
          </a:prstGeom>
        </p:spPr>
      </p:pic>
      <p:pic>
        <p:nvPicPr>
          <p:cNvPr id="43" name="Graphic 42" descr="Woman">
            <a:extLst>
              <a:ext uri="{FF2B5EF4-FFF2-40B4-BE49-F238E27FC236}">
                <a16:creationId xmlns:a16="http://schemas.microsoft.com/office/drawing/2014/main" id="{88398899-955F-ED3A-02CC-A5DDFD795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83165" y="3339477"/>
            <a:ext cx="1207206" cy="1207206"/>
          </a:xfrm>
          <a:prstGeom prst="rect">
            <a:avLst/>
          </a:prstGeom>
        </p:spPr>
      </p:pic>
      <p:pic>
        <p:nvPicPr>
          <p:cNvPr id="44" name="Graphic 43" descr="Woman">
            <a:extLst>
              <a:ext uri="{FF2B5EF4-FFF2-40B4-BE49-F238E27FC236}">
                <a16:creationId xmlns:a16="http://schemas.microsoft.com/office/drawing/2014/main" id="{63BCE9DB-D481-B335-3E21-559D3E8FC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51370" y="4033286"/>
            <a:ext cx="1207206" cy="1207206"/>
          </a:xfrm>
          <a:prstGeom prst="rect">
            <a:avLst/>
          </a:prstGeom>
        </p:spPr>
      </p:pic>
      <p:pic>
        <p:nvPicPr>
          <p:cNvPr id="45" name="Graphic 44" descr="Woman">
            <a:extLst>
              <a:ext uri="{FF2B5EF4-FFF2-40B4-BE49-F238E27FC236}">
                <a16:creationId xmlns:a16="http://schemas.microsoft.com/office/drawing/2014/main" id="{3DE351C2-CF74-A7D5-3FA7-EA27B6C6B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91403" y="2171578"/>
            <a:ext cx="1207206" cy="1207206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BD1B87AE-B5DB-D481-A17B-1DB6758AB82E}"/>
              </a:ext>
            </a:extLst>
          </p:cNvPr>
          <p:cNvSpPr/>
          <p:nvPr/>
        </p:nvSpPr>
        <p:spPr>
          <a:xfrm>
            <a:off x="7760618" y="3794196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D14ED55-6610-9FAB-49DE-1929E5BF8410}"/>
              </a:ext>
            </a:extLst>
          </p:cNvPr>
          <p:cNvSpPr/>
          <p:nvPr/>
        </p:nvSpPr>
        <p:spPr>
          <a:xfrm>
            <a:off x="10241811" y="2466945"/>
            <a:ext cx="262606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C56EF08-09A7-8CC2-DD9F-0A95CA5F4282}"/>
              </a:ext>
            </a:extLst>
          </p:cNvPr>
          <p:cNvSpPr/>
          <p:nvPr/>
        </p:nvSpPr>
        <p:spPr>
          <a:xfrm>
            <a:off x="10410966" y="4293746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2DC0D5-DEE0-A2F1-7177-8659F7B2D31E}"/>
              </a:ext>
            </a:extLst>
          </p:cNvPr>
          <p:cNvSpPr txBox="1"/>
          <p:nvPr/>
        </p:nvSpPr>
        <p:spPr>
          <a:xfrm>
            <a:off x="391886" y="156425"/>
            <a:ext cx="1146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Viruses evolve at (at least) two scales </a:t>
            </a:r>
            <a:endParaRPr lang="en-US" sz="2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E31CBD-C146-0F9A-70F7-CB982C90D5C2}"/>
              </a:ext>
            </a:extLst>
          </p:cNvPr>
          <p:cNvSpPr txBox="1"/>
          <p:nvPr/>
        </p:nvSpPr>
        <p:spPr>
          <a:xfrm>
            <a:off x="747701" y="5523131"/>
            <a:ext cx="3096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Selection pressure to </a:t>
            </a:r>
            <a:r>
              <a:rPr lang="en-US" dirty="0" err="1"/>
              <a:t>maximise</a:t>
            </a:r>
            <a:endParaRPr lang="en-US" dirty="0"/>
          </a:p>
          <a:p>
            <a:r>
              <a:rPr lang="en-US" dirty="0"/>
              <a:t>within-host fitness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4D799-AE0C-8A78-9A5E-46AF9991D051}"/>
              </a:ext>
            </a:extLst>
          </p:cNvPr>
          <p:cNvSpPr txBox="1"/>
          <p:nvPr/>
        </p:nvSpPr>
        <p:spPr>
          <a:xfrm>
            <a:off x="7746728" y="5500952"/>
            <a:ext cx="3543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Selection pressure to </a:t>
            </a:r>
            <a:r>
              <a:rPr lang="en-US" dirty="0" err="1"/>
              <a:t>maximise</a:t>
            </a:r>
            <a:endParaRPr lang="en-US" dirty="0"/>
          </a:p>
          <a:p>
            <a:r>
              <a:rPr lang="en-US" dirty="0"/>
              <a:t>between-host fitness (transmission)</a:t>
            </a:r>
          </a:p>
        </p:txBody>
      </p:sp>
    </p:spTree>
    <p:extLst>
      <p:ext uri="{BB962C8B-B14F-4D97-AF65-F5344CB8AC3E}">
        <p14:creationId xmlns:p14="http://schemas.microsoft.com/office/powerpoint/2010/main" val="4179188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D828EFB-673F-1EBF-91B2-AC395C7DF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9312" y="1204274"/>
            <a:ext cx="2371387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0" dirty="0">
                <a:solidFill>
                  <a:schemeClr val="tx2"/>
                </a:solidFill>
              </a:rPr>
              <a:t>Population Scale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F7E8C9-520E-6C9D-5131-98BC9362E065}"/>
              </a:ext>
            </a:extLst>
          </p:cNvPr>
          <p:cNvCxnSpPr/>
          <p:nvPr/>
        </p:nvCxnSpPr>
        <p:spPr bwMode="auto">
          <a:xfrm>
            <a:off x="5704681" y="1392483"/>
            <a:ext cx="34925" cy="389068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5">
            <a:extLst>
              <a:ext uri="{FF2B5EF4-FFF2-40B4-BE49-F238E27FC236}">
                <a16:creationId xmlns:a16="http://schemas.microsoft.com/office/drawing/2014/main" id="{37E982E6-783F-62E9-4CB7-85CEA6D8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980" y="1192458"/>
            <a:ext cx="248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0" dirty="0">
                <a:solidFill>
                  <a:schemeClr val="accent2"/>
                </a:solidFill>
              </a:rPr>
              <a:t>Within-Host Scale</a:t>
            </a:r>
          </a:p>
        </p:txBody>
      </p:sp>
      <p:pic>
        <p:nvPicPr>
          <p:cNvPr id="13" name="Graphic 12" descr="Man">
            <a:extLst>
              <a:ext uri="{FF2B5EF4-FFF2-40B4-BE49-F238E27FC236}">
                <a16:creationId xmlns:a16="http://schemas.microsoft.com/office/drawing/2014/main" id="{7C1E6513-9217-58CA-EBA6-0E3B3EE60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631" y="1793292"/>
            <a:ext cx="3336695" cy="3336695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0765AFC1-E7BC-60AC-0D32-B841F1CECE15}"/>
              </a:ext>
            </a:extLst>
          </p:cNvPr>
          <p:cNvSpPr/>
          <p:nvPr/>
        </p:nvSpPr>
        <p:spPr>
          <a:xfrm>
            <a:off x="2033373" y="2655098"/>
            <a:ext cx="262606" cy="2235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289C70B-1E3E-49B7-B2CE-F21B3C67555B}"/>
              </a:ext>
            </a:extLst>
          </p:cNvPr>
          <p:cNvSpPr/>
          <p:nvPr/>
        </p:nvSpPr>
        <p:spPr>
          <a:xfrm>
            <a:off x="2343298" y="3473847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560101A-6A15-FA91-81C2-B37DED99CAE4}"/>
              </a:ext>
            </a:extLst>
          </p:cNvPr>
          <p:cNvSpPr/>
          <p:nvPr/>
        </p:nvSpPr>
        <p:spPr>
          <a:xfrm>
            <a:off x="2259611" y="3221087"/>
            <a:ext cx="262606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2D7490-4A7F-6AA7-C09E-D07295698A86}"/>
              </a:ext>
            </a:extLst>
          </p:cNvPr>
          <p:cNvSpPr/>
          <p:nvPr/>
        </p:nvSpPr>
        <p:spPr>
          <a:xfrm>
            <a:off x="2350166" y="2744807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B0E9BE4-C2AA-E7C6-F628-ABFDBB75FC33}"/>
              </a:ext>
            </a:extLst>
          </p:cNvPr>
          <p:cNvSpPr/>
          <p:nvPr/>
        </p:nvSpPr>
        <p:spPr>
          <a:xfrm>
            <a:off x="1970196" y="3439527"/>
            <a:ext cx="262606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0E65197-6A9B-C3F4-D523-E7C82935066B}"/>
              </a:ext>
            </a:extLst>
          </p:cNvPr>
          <p:cNvSpPr/>
          <p:nvPr/>
        </p:nvSpPr>
        <p:spPr>
          <a:xfrm>
            <a:off x="2101499" y="2949531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 descr="Man">
            <a:extLst>
              <a:ext uri="{FF2B5EF4-FFF2-40B4-BE49-F238E27FC236}">
                <a16:creationId xmlns:a16="http://schemas.microsoft.com/office/drawing/2014/main" id="{CC8F14E1-164C-94C7-1728-64F5A7461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9222" y="1968782"/>
            <a:ext cx="1242130" cy="1242130"/>
          </a:xfrm>
          <a:prstGeom prst="rect">
            <a:avLst/>
          </a:prstGeom>
        </p:spPr>
      </p:pic>
      <p:pic>
        <p:nvPicPr>
          <p:cNvPr id="39" name="Graphic 38" descr="Man">
            <a:extLst>
              <a:ext uri="{FF2B5EF4-FFF2-40B4-BE49-F238E27FC236}">
                <a16:creationId xmlns:a16="http://schemas.microsoft.com/office/drawing/2014/main" id="{ACD8481D-11F3-EB14-E029-06D9421C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59814" y="3819295"/>
            <a:ext cx="1207206" cy="1207206"/>
          </a:xfrm>
          <a:prstGeom prst="rect">
            <a:avLst/>
          </a:prstGeom>
        </p:spPr>
      </p:pic>
      <p:pic>
        <p:nvPicPr>
          <p:cNvPr id="40" name="Graphic 39" descr="Man">
            <a:extLst>
              <a:ext uri="{FF2B5EF4-FFF2-40B4-BE49-F238E27FC236}">
                <a16:creationId xmlns:a16="http://schemas.microsoft.com/office/drawing/2014/main" id="{47CCB720-CEB4-4E1E-79B2-C18E946D8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2049" y="2066866"/>
            <a:ext cx="1242130" cy="1242130"/>
          </a:xfrm>
          <a:prstGeom prst="rect">
            <a:avLst/>
          </a:prstGeom>
        </p:spPr>
      </p:pic>
      <p:pic>
        <p:nvPicPr>
          <p:cNvPr id="41" name="Graphic 40" descr="Man">
            <a:extLst>
              <a:ext uri="{FF2B5EF4-FFF2-40B4-BE49-F238E27FC236}">
                <a16:creationId xmlns:a16="http://schemas.microsoft.com/office/drawing/2014/main" id="{B6E83E37-D37D-6A11-C1B5-03680DA5B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1165" y="3066334"/>
            <a:ext cx="1254639" cy="1254639"/>
          </a:xfrm>
          <a:prstGeom prst="rect">
            <a:avLst/>
          </a:prstGeom>
        </p:spPr>
      </p:pic>
      <p:pic>
        <p:nvPicPr>
          <p:cNvPr id="43" name="Graphic 42" descr="Woman">
            <a:extLst>
              <a:ext uri="{FF2B5EF4-FFF2-40B4-BE49-F238E27FC236}">
                <a16:creationId xmlns:a16="http://schemas.microsoft.com/office/drawing/2014/main" id="{88398899-955F-ED3A-02CC-A5DDFD795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83165" y="3339477"/>
            <a:ext cx="1207206" cy="1207206"/>
          </a:xfrm>
          <a:prstGeom prst="rect">
            <a:avLst/>
          </a:prstGeom>
        </p:spPr>
      </p:pic>
      <p:pic>
        <p:nvPicPr>
          <p:cNvPr id="44" name="Graphic 43" descr="Woman">
            <a:extLst>
              <a:ext uri="{FF2B5EF4-FFF2-40B4-BE49-F238E27FC236}">
                <a16:creationId xmlns:a16="http://schemas.microsoft.com/office/drawing/2014/main" id="{63BCE9DB-D481-B335-3E21-559D3E8FC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51370" y="4033286"/>
            <a:ext cx="1207206" cy="1207206"/>
          </a:xfrm>
          <a:prstGeom prst="rect">
            <a:avLst/>
          </a:prstGeom>
        </p:spPr>
      </p:pic>
      <p:pic>
        <p:nvPicPr>
          <p:cNvPr id="45" name="Graphic 44" descr="Woman">
            <a:extLst>
              <a:ext uri="{FF2B5EF4-FFF2-40B4-BE49-F238E27FC236}">
                <a16:creationId xmlns:a16="http://schemas.microsoft.com/office/drawing/2014/main" id="{3DE351C2-CF74-A7D5-3FA7-EA27B6C6B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91403" y="2171578"/>
            <a:ext cx="1207206" cy="1207206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BD1B87AE-B5DB-D481-A17B-1DB6758AB82E}"/>
              </a:ext>
            </a:extLst>
          </p:cNvPr>
          <p:cNvSpPr/>
          <p:nvPr/>
        </p:nvSpPr>
        <p:spPr>
          <a:xfrm>
            <a:off x="7760618" y="3794196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D14ED55-6610-9FAB-49DE-1929E5BF8410}"/>
              </a:ext>
            </a:extLst>
          </p:cNvPr>
          <p:cNvSpPr/>
          <p:nvPr/>
        </p:nvSpPr>
        <p:spPr>
          <a:xfrm>
            <a:off x="10241811" y="2466945"/>
            <a:ext cx="262606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C56EF08-09A7-8CC2-DD9F-0A95CA5F4282}"/>
              </a:ext>
            </a:extLst>
          </p:cNvPr>
          <p:cNvSpPr/>
          <p:nvPr/>
        </p:nvSpPr>
        <p:spPr>
          <a:xfrm>
            <a:off x="10410966" y="4293746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2DC0D5-DEE0-A2F1-7177-8659F7B2D31E}"/>
              </a:ext>
            </a:extLst>
          </p:cNvPr>
          <p:cNvSpPr txBox="1"/>
          <p:nvPr/>
        </p:nvSpPr>
        <p:spPr>
          <a:xfrm>
            <a:off x="391886" y="156425"/>
            <a:ext cx="1146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Viruses evolve at (at least) two scales </a:t>
            </a:r>
            <a:endParaRPr lang="en-US" sz="2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E31CBD-C146-0F9A-70F7-CB982C90D5C2}"/>
              </a:ext>
            </a:extLst>
          </p:cNvPr>
          <p:cNvSpPr txBox="1"/>
          <p:nvPr/>
        </p:nvSpPr>
        <p:spPr>
          <a:xfrm>
            <a:off x="747701" y="5523131"/>
            <a:ext cx="3096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Selection pressure to </a:t>
            </a:r>
            <a:r>
              <a:rPr lang="en-US" dirty="0" err="1"/>
              <a:t>maximise</a:t>
            </a:r>
            <a:endParaRPr lang="en-US" dirty="0"/>
          </a:p>
          <a:p>
            <a:r>
              <a:rPr lang="en-US" dirty="0"/>
              <a:t>within-host fitness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4D799-AE0C-8A78-9A5E-46AF9991D051}"/>
              </a:ext>
            </a:extLst>
          </p:cNvPr>
          <p:cNvSpPr txBox="1"/>
          <p:nvPr/>
        </p:nvSpPr>
        <p:spPr>
          <a:xfrm>
            <a:off x="7746728" y="5500952"/>
            <a:ext cx="3543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Selection pressure to </a:t>
            </a:r>
            <a:r>
              <a:rPr lang="en-US" dirty="0" err="1"/>
              <a:t>maximise</a:t>
            </a:r>
            <a:endParaRPr lang="en-US" dirty="0"/>
          </a:p>
          <a:p>
            <a:r>
              <a:rPr lang="en-US" dirty="0"/>
              <a:t>between-host fitness (transmission)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07BF08-E6C3-473E-2F60-F05CCD7C6339}"/>
              </a:ext>
            </a:extLst>
          </p:cNvPr>
          <p:cNvSpPr txBox="1"/>
          <p:nvPr/>
        </p:nvSpPr>
        <p:spPr>
          <a:xfrm>
            <a:off x="3643568" y="2343924"/>
            <a:ext cx="3879282" cy="17835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Relative importance of population scale evolution will depend on: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Rate of within-host viral evolution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Between-host viral generation time</a:t>
            </a:r>
          </a:p>
        </p:txBody>
      </p:sp>
    </p:spTree>
    <p:extLst>
      <p:ext uri="{BB962C8B-B14F-4D97-AF65-F5344CB8AC3E}">
        <p14:creationId xmlns:p14="http://schemas.microsoft.com/office/powerpoint/2010/main" val="1576966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527387" y="1210702"/>
            <a:ext cx="8466" cy="1312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535854" y="2514572"/>
            <a:ext cx="5117129" cy="84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954065" y="1774880"/>
            <a:ext cx="87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Viral load</a:t>
            </a:r>
          </a:p>
        </p:txBody>
      </p:sp>
      <p:sp>
        <p:nvSpPr>
          <p:cNvPr id="11" name="Freeform 10"/>
          <p:cNvSpPr/>
          <p:nvPr/>
        </p:nvSpPr>
        <p:spPr>
          <a:xfrm>
            <a:off x="1552787" y="1388502"/>
            <a:ext cx="922866" cy="1117668"/>
          </a:xfrm>
          <a:custGeom>
            <a:avLst/>
            <a:gdLst>
              <a:gd name="connsiteX0" fmla="*/ 0 w 1430866"/>
              <a:gd name="connsiteY0" fmla="*/ 1270000 h 1287001"/>
              <a:gd name="connsiteX1" fmla="*/ 84666 w 1430866"/>
              <a:gd name="connsiteY1" fmla="*/ 1253067 h 1287001"/>
              <a:gd name="connsiteX2" fmla="*/ 135466 w 1430866"/>
              <a:gd name="connsiteY2" fmla="*/ 1244600 h 1287001"/>
              <a:gd name="connsiteX3" fmla="*/ 203200 w 1430866"/>
              <a:gd name="connsiteY3" fmla="*/ 1227667 h 1287001"/>
              <a:gd name="connsiteX4" fmla="*/ 262466 w 1430866"/>
              <a:gd name="connsiteY4" fmla="*/ 1193800 h 1287001"/>
              <a:gd name="connsiteX5" fmla="*/ 287866 w 1430866"/>
              <a:gd name="connsiteY5" fmla="*/ 1176867 h 1287001"/>
              <a:gd name="connsiteX6" fmla="*/ 321733 w 1430866"/>
              <a:gd name="connsiteY6" fmla="*/ 1168400 h 1287001"/>
              <a:gd name="connsiteX7" fmla="*/ 338666 w 1430866"/>
              <a:gd name="connsiteY7" fmla="*/ 1143000 h 1287001"/>
              <a:gd name="connsiteX8" fmla="*/ 364066 w 1430866"/>
              <a:gd name="connsiteY8" fmla="*/ 1126067 h 1287001"/>
              <a:gd name="connsiteX9" fmla="*/ 381000 w 1430866"/>
              <a:gd name="connsiteY9" fmla="*/ 1109133 h 1287001"/>
              <a:gd name="connsiteX10" fmla="*/ 389466 w 1430866"/>
              <a:gd name="connsiteY10" fmla="*/ 1083733 h 1287001"/>
              <a:gd name="connsiteX11" fmla="*/ 431800 w 1430866"/>
              <a:gd name="connsiteY11" fmla="*/ 1049867 h 1287001"/>
              <a:gd name="connsiteX12" fmla="*/ 474133 w 1430866"/>
              <a:gd name="connsiteY12" fmla="*/ 1007533 h 1287001"/>
              <a:gd name="connsiteX13" fmla="*/ 482600 w 1430866"/>
              <a:gd name="connsiteY13" fmla="*/ 982133 h 1287001"/>
              <a:gd name="connsiteX14" fmla="*/ 524933 w 1430866"/>
              <a:gd name="connsiteY14" fmla="*/ 931333 h 1287001"/>
              <a:gd name="connsiteX15" fmla="*/ 550333 w 1430866"/>
              <a:gd name="connsiteY15" fmla="*/ 880533 h 1287001"/>
              <a:gd name="connsiteX16" fmla="*/ 567266 w 1430866"/>
              <a:gd name="connsiteY16" fmla="*/ 855133 h 1287001"/>
              <a:gd name="connsiteX17" fmla="*/ 592666 w 1430866"/>
              <a:gd name="connsiteY17" fmla="*/ 795867 h 1287001"/>
              <a:gd name="connsiteX18" fmla="*/ 601133 w 1430866"/>
              <a:gd name="connsiteY18" fmla="*/ 770467 h 1287001"/>
              <a:gd name="connsiteX19" fmla="*/ 618066 w 1430866"/>
              <a:gd name="connsiteY19" fmla="*/ 745067 h 1287001"/>
              <a:gd name="connsiteX20" fmla="*/ 626533 w 1430866"/>
              <a:gd name="connsiteY20" fmla="*/ 719667 h 1287001"/>
              <a:gd name="connsiteX21" fmla="*/ 643466 w 1430866"/>
              <a:gd name="connsiteY21" fmla="*/ 685800 h 1287001"/>
              <a:gd name="connsiteX22" fmla="*/ 660400 w 1430866"/>
              <a:gd name="connsiteY22" fmla="*/ 609600 h 1287001"/>
              <a:gd name="connsiteX23" fmla="*/ 677333 w 1430866"/>
              <a:gd name="connsiteY23" fmla="*/ 558800 h 1287001"/>
              <a:gd name="connsiteX24" fmla="*/ 694266 w 1430866"/>
              <a:gd name="connsiteY24" fmla="*/ 533400 h 1287001"/>
              <a:gd name="connsiteX25" fmla="*/ 719666 w 1430866"/>
              <a:gd name="connsiteY25" fmla="*/ 465667 h 1287001"/>
              <a:gd name="connsiteX26" fmla="*/ 728133 w 1430866"/>
              <a:gd name="connsiteY26" fmla="*/ 431800 h 1287001"/>
              <a:gd name="connsiteX27" fmla="*/ 745066 w 1430866"/>
              <a:gd name="connsiteY27" fmla="*/ 372533 h 1287001"/>
              <a:gd name="connsiteX28" fmla="*/ 762000 w 1430866"/>
              <a:gd name="connsiteY28" fmla="*/ 287867 h 1287001"/>
              <a:gd name="connsiteX29" fmla="*/ 787400 w 1430866"/>
              <a:gd name="connsiteY29" fmla="*/ 211667 h 1287001"/>
              <a:gd name="connsiteX30" fmla="*/ 812800 w 1430866"/>
              <a:gd name="connsiteY30" fmla="*/ 160867 h 1287001"/>
              <a:gd name="connsiteX31" fmla="*/ 821266 w 1430866"/>
              <a:gd name="connsiteY31" fmla="*/ 135467 h 1287001"/>
              <a:gd name="connsiteX32" fmla="*/ 863600 w 1430866"/>
              <a:gd name="connsiteY32" fmla="*/ 101600 h 1287001"/>
              <a:gd name="connsiteX33" fmla="*/ 905933 w 1430866"/>
              <a:gd name="connsiteY33" fmla="*/ 67733 h 1287001"/>
              <a:gd name="connsiteX34" fmla="*/ 922866 w 1430866"/>
              <a:gd name="connsiteY34" fmla="*/ 42333 h 1287001"/>
              <a:gd name="connsiteX35" fmla="*/ 965200 w 1430866"/>
              <a:gd name="connsiteY35" fmla="*/ 8467 h 1287001"/>
              <a:gd name="connsiteX36" fmla="*/ 990600 w 1430866"/>
              <a:gd name="connsiteY36" fmla="*/ 0 h 1287001"/>
              <a:gd name="connsiteX37" fmla="*/ 1066800 w 1430866"/>
              <a:gd name="connsiteY37" fmla="*/ 8467 h 1287001"/>
              <a:gd name="connsiteX38" fmla="*/ 1083733 w 1430866"/>
              <a:gd name="connsiteY38" fmla="*/ 33867 h 1287001"/>
              <a:gd name="connsiteX39" fmla="*/ 1109133 w 1430866"/>
              <a:gd name="connsiteY39" fmla="*/ 169333 h 1287001"/>
              <a:gd name="connsiteX40" fmla="*/ 1126066 w 1430866"/>
              <a:gd name="connsiteY40" fmla="*/ 397933 h 1287001"/>
              <a:gd name="connsiteX41" fmla="*/ 1134533 w 1430866"/>
              <a:gd name="connsiteY41" fmla="*/ 550333 h 1287001"/>
              <a:gd name="connsiteX42" fmla="*/ 1151466 w 1430866"/>
              <a:gd name="connsiteY42" fmla="*/ 685800 h 1287001"/>
              <a:gd name="connsiteX43" fmla="*/ 1176866 w 1430866"/>
              <a:gd name="connsiteY43" fmla="*/ 795867 h 1287001"/>
              <a:gd name="connsiteX44" fmla="*/ 1202266 w 1430866"/>
              <a:gd name="connsiteY44" fmla="*/ 956733 h 1287001"/>
              <a:gd name="connsiteX45" fmla="*/ 1210733 w 1430866"/>
              <a:gd name="connsiteY45" fmla="*/ 990600 h 1287001"/>
              <a:gd name="connsiteX46" fmla="*/ 1219200 w 1430866"/>
              <a:gd name="connsiteY46" fmla="*/ 1066800 h 1287001"/>
              <a:gd name="connsiteX47" fmla="*/ 1244600 w 1430866"/>
              <a:gd name="connsiteY47" fmla="*/ 1176867 h 1287001"/>
              <a:gd name="connsiteX48" fmla="*/ 1270000 w 1430866"/>
              <a:gd name="connsiteY48" fmla="*/ 1236133 h 1287001"/>
              <a:gd name="connsiteX49" fmla="*/ 1278466 w 1430866"/>
              <a:gd name="connsiteY49" fmla="*/ 1261533 h 1287001"/>
              <a:gd name="connsiteX50" fmla="*/ 1329266 w 1430866"/>
              <a:gd name="connsiteY50" fmla="*/ 1278467 h 1287001"/>
              <a:gd name="connsiteX51" fmla="*/ 1430866 w 1430866"/>
              <a:gd name="connsiteY51" fmla="*/ 1286933 h 1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30866" h="1287001">
                <a:moveTo>
                  <a:pt x="0" y="1270000"/>
                </a:moveTo>
                <a:cubicBezTo>
                  <a:pt x="28222" y="1264356"/>
                  <a:pt x="56277" y="1257799"/>
                  <a:pt x="84666" y="1253067"/>
                </a:cubicBezTo>
                <a:cubicBezTo>
                  <a:pt x="101599" y="1250245"/>
                  <a:pt x="118680" y="1248197"/>
                  <a:pt x="135466" y="1244600"/>
                </a:cubicBezTo>
                <a:cubicBezTo>
                  <a:pt x="158222" y="1239724"/>
                  <a:pt x="203200" y="1227667"/>
                  <a:pt x="203200" y="1227667"/>
                </a:cubicBezTo>
                <a:cubicBezTo>
                  <a:pt x="265073" y="1186417"/>
                  <a:pt x="187286" y="1236760"/>
                  <a:pt x="262466" y="1193800"/>
                </a:cubicBezTo>
                <a:cubicBezTo>
                  <a:pt x="271301" y="1188752"/>
                  <a:pt x="278513" y="1180875"/>
                  <a:pt x="287866" y="1176867"/>
                </a:cubicBezTo>
                <a:cubicBezTo>
                  <a:pt x="298562" y="1172283"/>
                  <a:pt x="310444" y="1171222"/>
                  <a:pt x="321733" y="1168400"/>
                </a:cubicBezTo>
                <a:cubicBezTo>
                  <a:pt x="327377" y="1159933"/>
                  <a:pt x="331471" y="1150195"/>
                  <a:pt x="338666" y="1143000"/>
                </a:cubicBezTo>
                <a:cubicBezTo>
                  <a:pt x="345861" y="1135805"/>
                  <a:pt x="356120" y="1132424"/>
                  <a:pt x="364066" y="1126067"/>
                </a:cubicBezTo>
                <a:cubicBezTo>
                  <a:pt x="370300" y="1121080"/>
                  <a:pt x="375355" y="1114778"/>
                  <a:pt x="381000" y="1109133"/>
                </a:cubicBezTo>
                <a:cubicBezTo>
                  <a:pt x="383822" y="1100666"/>
                  <a:pt x="384874" y="1091386"/>
                  <a:pt x="389466" y="1083733"/>
                </a:cubicBezTo>
                <a:cubicBezTo>
                  <a:pt x="399890" y="1066360"/>
                  <a:pt x="417229" y="1062616"/>
                  <a:pt x="431800" y="1049867"/>
                </a:cubicBezTo>
                <a:cubicBezTo>
                  <a:pt x="446819" y="1036726"/>
                  <a:pt x="474133" y="1007533"/>
                  <a:pt x="474133" y="1007533"/>
                </a:cubicBezTo>
                <a:cubicBezTo>
                  <a:pt x="476955" y="999066"/>
                  <a:pt x="478172" y="989882"/>
                  <a:pt x="482600" y="982133"/>
                </a:cubicBezTo>
                <a:cubicBezTo>
                  <a:pt x="511416" y="931706"/>
                  <a:pt x="498799" y="964001"/>
                  <a:pt x="524933" y="931333"/>
                </a:cubicBezTo>
                <a:cubicBezTo>
                  <a:pt x="557285" y="890892"/>
                  <a:pt x="529467" y="922265"/>
                  <a:pt x="550333" y="880533"/>
                </a:cubicBezTo>
                <a:cubicBezTo>
                  <a:pt x="554884" y="871432"/>
                  <a:pt x="561622" y="863600"/>
                  <a:pt x="567266" y="855133"/>
                </a:cubicBezTo>
                <a:cubicBezTo>
                  <a:pt x="584888" y="784651"/>
                  <a:pt x="563431" y="854336"/>
                  <a:pt x="592666" y="795867"/>
                </a:cubicBezTo>
                <a:cubicBezTo>
                  <a:pt x="596657" y="787885"/>
                  <a:pt x="597142" y="778449"/>
                  <a:pt x="601133" y="770467"/>
                </a:cubicBezTo>
                <a:cubicBezTo>
                  <a:pt x="605684" y="761366"/>
                  <a:pt x="613515" y="754168"/>
                  <a:pt x="618066" y="745067"/>
                </a:cubicBezTo>
                <a:cubicBezTo>
                  <a:pt x="622057" y="737085"/>
                  <a:pt x="623017" y="727870"/>
                  <a:pt x="626533" y="719667"/>
                </a:cubicBezTo>
                <a:cubicBezTo>
                  <a:pt x="631505" y="708066"/>
                  <a:pt x="637822" y="697089"/>
                  <a:pt x="643466" y="685800"/>
                </a:cubicBezTo>
                <a:cubicBezTo>
                  <a:pt x="648301" y="661628"/>
                  <a:pt x="653225" y="633515"/>
                  <a:pt x="660400" y="609600"/>
                </a:cubicBezTo>
                <a:cubicBezTo>
                  <a:pt x="665529" y="592503"/>
                  <a:pt x="667432" y="573652"/>
                  <a:pt x="677333" y="558800"/>
                </a:cubicBezTo>
                <a:lnTo>
                  <a:pt x="694266" y="533400"/>
                </a:lnTo>
                <a:cubicBezTo>
                  <a:pt x="716000" y="446468"/>
                  <a:pt x="686460" y="554216"/>
                  <a:pt x="719666" y="465667"/>
                </a:cubicBezTo>
                <a:cubicBezTo>
                  <a:pt x="723752" y="454771"/>
                  <a:pt x="724936" y="442989"/>
                  <a:pt x="728133" y="431800"/>
                </a:cubicBezTo>
                <a:cubicBezTo>
                  <a:pt x="740829" y="387365"/>
                  <a:pt x="733719" y="425484"/>
                  <a:pt x="745066" y="372533"/>
                </a:cubicBezTo>
                <a:cubicBezTo>
                  <a:pt x="751096" y="344391"/>
                  <a:pt x="754675" y="315700"/>
                  <a:pt x="762000" y="287867"/>
                </a:cubicBezTo>
                <a:cubicBezTo>
                  <a:pt x="768814" y="261975"/>
                  <a:pt x="780907" y="237642"/>
                  <a:pt x="787400" y="211667"/>
                </a:cubicBezTo>
                <a:cubicBezTo>
                  <a:pt x="797802" y="170056"/>
                  <a:pt x="787638" y="186028"/>
                  <a:pt x="812800" y="160867"/>
                </a:cubicBezTo>
                <a:cubicBezTo>
                  <a:pt x="815622" y="152400"/>
                  <a:pt x="816674" y="143120"/>
                  <a:pt x="821266" y="135467"/>
                </a:cubicBezTo>
                <a:cubicBezTo>
                  <a:pt x="829309" y="122062"/>
                  <a:pt x="852063" y="109291"/>
                  <a:pt x="863600" y="101600"/>
                </a:cubicBezTo>
                <a:cubicBezTo>
                  <a:pt x="912127" y="28808"/>
                  <a:pt x="847511" y="114471"/>
                  <a:pt x="905933" y="67733"/>
                </a:cubicBezTo>
                <a:cubicBezTo>
                  <a:pt x="913879" y="61376"/>
                  <a:pt x="916509" y="50279"/>
                  <a:pt x="922866" y="42333"/>
                </a:cubicBezTo>
                <a:cubicBezTo>
                  <a:pt x="933365" y="29209"/>
                  <a:pt x="950533" y="15801"/>
                  <a:pt x="965200" y="8467"/>
                </a:cubicBezTo>
                <a:cubicBezTo>
                  <a:pt x="973182" y="4476"/>
                  <a:pt x="982133" y="2822"/>
                  <a:pt x="990600" y="0"/>
                </a:cubicBezTo>
                <a:cubicBezTo>
                  <a:pt x="1016000" y="2822"/>
                  <a:pt x="1042782" y="-267"/>
                  <a:pt x="1066800" y="8467"/>
                </a:cubicBezTo>
                <a:cubicBezTo>
                  <a:pt x="1076363" y="11944"/>
                  <a:pt x="1080515" y="24214"/>
                  <a:pt x="1083733" y="33867"/>
                </a:cubicBezTo>
                <a:cubicBezTo>
                  <a:pt x="1092931" y="61463"/>
                  <a:pt x="1106238" y="136527"/>
                  <a:pt x="1109133" y="169333"/>
                </a:cubicBezTo>
                <a:cubicBezTo>
                  <a:pt x="1115849" y="245446"/>
                  <a:pt x="1120983" y="321693"/>
                  <a:pt x="1126066" y="397933"/>
                </a:cubicBezTo>
                <a:cubicBezTo>
                  <a:pt x="1129450" y="448699"/>
                  <a:pt x="1130908" y="499584"/>
                  <a:pt x="1134533" y="550333"/>
                </a:cubicBezTo>
                <a:cubicBezTo>
                  <a:pt x="1138342" y="603658"/>
                  <a:pt x="1142191" y="636331"/>
                  <a:pt x="1151466" y="685800"/>
                </a:cubicBezTo>
                <a:cubicBezTo>
                  <a:pt x="1167479" y="771205"/>
                  <a:pt x="1160127" y="745647"/>
                  <a:pt x="1176866" y="795867"/>
                </a:cubicBezTo>
                <a:cubicBezTo>
                  <a:pt x="1182355" y="834286"/>
                  <a:pt x="1195531" y="929793"/>
                  <a:pt x="1202266" y="956733"/>
                </a:cubicBezTo>
                <a:lnTo>
                  <a:pt x="1210733" y="990600"/>
                </a:lnTo>
                <a:cubicBezTo>
                  <a:pt x="1213555" y="1016000"/>
                  <a:pt x="1215586" y="1041501"/>
                  <a:pt x="1219200" y="1066800"/>
                </a:cubicBezTo>
                <a:cubicBezTo>
                  <a:pt x="1223545" y="1097217"/>
                  <a:pt x="1238221" y="1151351"/>
                  <a:pt x="1244600" y="1176867"/>
                </a:cubicBezTo>
                <a:cubicBezTo>
                  <a:pt x="1255535" y="1220607"/>
                  <a:pt x="1246610" y="1201050"/>
                  <a:pt x="1270000" y="1236133"/>
                </a:cubicBezTo>
                <a:cubicBezTo>
                  <a:pt x="1272822" y="1244600"/>
                  <a:pt x="1271204" y="1256346"/>
                  <a:pt x="1278466" y="1261533"/>
                </a:cubicBezTo>
                <a:cubicBezTo>
                  <a:pt x="1292990" y="1271908"/>
                  <a:pt x="1311554" y="1276253"/>
                  <a:pt x="1329266" y="1278467"/>
                </a:cubicBezTo>
                <a:cubicBezTo>
                  <a:pt x="1408202" y="1288333"/>
                  <a:pt x="1374246" y="1286933"/>
                  <a:pt x="1430866" y="12869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544321" y="3158057"/>
            <a:ext cx="8466" cy="1312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552788" y="4453458"/>
            <a:ext cx="5100195" cy="8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970999" y="3722235"/>
            <a:ext cx="87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Viral load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553582" y="5054600"/>
            <a:ext cx="8466" cy="1312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562049" y="6341533"/>
            <a:ext cx="5011541" cy="169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980260" y="5618778"/>
            <a:ext cx="87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Viral load</a:t>
            </a:r>
          </a:p>
        </p:txBody>
      </p:sp>
      <p:sp>
        <p:nvSpPr>
          <p:cNvPr id="33" name="Freeform 32"/>
          <p:cNvSpPr/>
          <p:nvPr/>
        </p:nvSpPr>
        <p:spPr>
          <a:xfrm>
            <a:off x="1561253" y="5113867"/>
            <a:ext cx="5012336" cy="1227666"/>
          </a:xfrm>
          <a:custGeom>
            <a:avLst/>
            <a:gdLst>
              <a:gd name="connsiteX0" fmla="*/ 0 w 6807200"/>
              <a:gd name="connsiteY0" fmla="*/ 1227666 h 1227666"/>
              <a:gd name="connsiteX1" fmla="*/ 67734 w 6807200"/>
              <a:gd name="connsiteY1" fmla="*/ 1219200 h 1227666"/>
              <a:gd name="connsiteX2" fmla="*/ 93134 w 6807200"/>
              <a:gd name="connsiteY2" fmla="*/ 1202266 h 1227666"/>
              <a:gd name="connsiteX3" fmla="*/ 127000 w 6807200"/>
              <a:gd name="connsiteY3" fmla="*/ 1193800 h 1227666"/>
              <a:gd name="connsiteX4" fmla="*/ 169334 w 6807200"/>
              <a:gd name="connsiteY4" fmla="*/ 1168400 h 1227666"/>
              <a:gd name="connsiteX5" fmla="*/ 203200 w 6807200"/>
              <a:gd name="connsiteY5" fmla="*/ 1117600 h 1227666"/>
              <a:gd name="connsiteX6" fmla="*/ 220134 w 6807200"/>
              <a:gd name="connsiteY6" fmla="*/ 1100666 h 1227666"/>
              <a:gd name="connsiteX7" fmla="*/ 262467 w 6807200"/>
              <a:gd name="connsiteY7" fmla="*/ 1032933 h 1227666"/>
              <a:gd name="connsiteX8" fmla="*/ 279400 w 6807200"/>
              <a:gd name="connsiteY8" fmla="*/ 999066 h 1227666"/>
              <a:gd name="connsiteX9" fmla="*/ 330200 w 6807200"/>
              <a:gd name="connsiteY9" fmla="*/ 956733 h 1227666"/>
              <a:gd name="connsiteX10" fmla="*/ 364067 w 6807200"/>
              <a:gd name="connsiteY10" fmla="*/ 922866 h 1227666"/>
              <a:gd name="connsiteX11" fmla="*/ 372534 w 6807200"/>
              <a:gd name="connsiteY11" fmla="*/ 897466 h 1227666"/>
              <a:gd name="connsiteX12" fmla="*/ 397934 w 6807200"/>
              <a:gd name="connsiteY12" fmla="*/ 880533 h 1227666"/>
              <a:gd name="connsiteX13" fmla="*/ 406400 w 6807200"/>
              <a:gd name="connsiteY13" fmla="*/ 855133 h 1227666"/>
              <a:gd name="connsiteX14" fmla="*/ 440267 w 6807200"/>
              <a:gd name="connsiteY14" fmla="*/ 804333 h 1227666"/>
              <a:gd name="connsiteX15" fmla="*/ 465667 w 6807200"/>
              <a:gd name="connsiteY15" fmla="*/ 753533 h 1227666"/>
              <a:gd name="connsiteX16" fmla="*/ 474134 w 6807200"/>
              <a:gd name="connsiteY16" fmla="*/ 728133 h 1227666"/>
              <a:gd name="connsiteX17" fmla="*/ 482600 w 6807200"/>
              <a:gd name="connsiteY17" fmla="*/ 694266 h 1227666"/>
              <a:gd name="connsiteX18" fmla="*/ 508000 w 6807200"/>
              <a:gd name="connsiteY18" fmla="*/ 677333 h 1227666"/>
              <a:gd name="connsiteX19" fmla="*/ 541867 w 6807200"/>
              <a:gd name="connsiteY19" fmla="*/ 618066 h 1227666"/>
              <a:gd name="connsiteX20" fmla="*/ 567267 w 6807200"/>
              <a:gd name="connsiteY20" fmla="*/ 533400 h 1227666"/>
              <a:gd name="connsiteX21" fmla="*/ 584200 w 6807200"/>
              <a:gd name="connsiteY21" fmla="*/ 508000 h 1227666"/>
              <a:gd name="connsiteX22" fmla="*/ 609600 w 6807200"/>
              <a:gd name="connsiteY22" fmla="*/ 423333 h 1227666"/>
              <a:gd name="connsiteX23" fmla="*/ 618067 w 6807200"/>
              <a:gd name="connsiteY23" fmla="*/ 397933 h 1227666"/>
              <a:gd name="connsiteX24" fmla="*/ 651934 w 6807200"/>
              <a:gd name="connsiteY24" fmla="*/ 330200 h 1227666"/>
              <a:gd name="connsiteX25" fmla="*/ 677334 w 6807200"/>
              <a:gd name="connsiteY25" fmla="*/ 262466 h 1227666"/>
              <a:gd name="connsiteX26" fmla="*/ 685800 w 6807200"/>
              <a:gd name="connsiteY26" fmla="*/ 237066 h 1227666"/>
              <a:gd name="connsiteX27" fmla="*/ 694267 w 6807200"/>
              <a:gd name="connsiteY27" fmla="*/ 203200 h 1227666"/>
              <a:gd name="connsiteX28" fmla="*/ 719667 w 6807200"/>
              <a:gd name="connsiteY28" fmla="*/ 177800 h 1227666"/>
              <a:gd name="connsiteX29" fmla="*/ 728134 w 6807200"/>
              <a:gd name="connsiteY29" fmla="*/ 152400 h 1227666"/>
              <a:gd name="connsiteX30" fmla="*/ 770467 w 6807200"/>
              <a:gd name="connsiteY30" fmla="*/ 101600 h 1227666"/>
              <a:gd name="connsiteX31" fmla="*/ 778934 w 6807200"/>
              <a:gd name="connsiteY31" fmla="*/ 67733 h 1227666"/>
              <a:gd name="connsiteX32" fmla="*/ 829734 w 6807200"/>
              <a:gd name="connsiteY32" fmla="*/ 25400 h 1227666"/>
              <a:gd name="connsiteX33" fmla="*/ 872067 w 6807200"/>
              <a:gd name="connsiteY33" fmla="*/ 0 h 1227666"/>
              <a:gd name="connsiteX34" fmla="*/ 939800 w 6807200"/>
              <a:gd name="connsiteY34" fmla="*/ 8466 h 1227666"/>
              <a:gd name="connsiteX35" fmla="*/ 965200 w 6807200"/>
              <a:gd name="connsiteY35" fmla="*/ 50800 h 1227666"/>
              <a:gd name="connsiteX36" fmla="*/ 1007534 w 6807200"/>
              <a:gd name="connsiteY36" fmla="*/ 76200 h 1227666"/>
              <a:gd name="connsiteX37" fmla="*/ 1032934 w 6807200"/>
              <a:gd name="connsiteY37" fmla="*/ 127000 h 1227666"/>
              <a:gd name="connsiteX38" fmla="*/ 1058334 w 6807200"/>
              <a:gd name="connsiteY38" fmla="*/ 186266 h 1227666"/>
              <a:gd name="connsiteX39" fmla="*/ 1083734 w 6807200"/>
              <a:gd name="connsiteY39" fmla="*/ 279400 h 1227666"/>
              <a:gd name="connsiteX40" fmla="*/ 1100667 w 6807200"/>
              <a:gd name="connsiteY40" fmla="*/ 304800 h 1227666"/>
              <a:gd name="connsiteX41" fmla="*/ 1109134 w 6807200"/>
              <a:gd name="connsiteY41" fmla="*/ 338666 h 1227666"/>
              <a:gd name="connsiteX42" fmla="*/ 1117600 w 6807200"/>
              <a:gd name="connsiteY42" fmla="*/ 389466 h 1227666"/>
              <a:gd name="connsiteX43" fmla="*/ 1134534 w 6807200"/>
              <a:gd name="connsiteY43" fmla="*/ 406400 h 1227666"/>
              <a:gd name="connsiteX44" fmla="*/ 1151467 w 6807200"/>
              <a:gd name="connsiteY44" fmla="*/ 431800 h 1227666"/>
              <a:gd name="connsiteX45" fmla="*/ 1159934 w 6807200"/>
              <a:gd name="connsiteY45" fmla="*/ 457200 h 1227666"/>
              <a:gd name="connsiteX46" fmla="*/ 1176867 w 6807200"/>
              <a:gd name="connsiteY46" fmla="*/ 482600 h 1227666"/>
              <a:gd name="connsiteX47" fmla="*/ 1219200 w 6807200"/>
              <a:gd name="connsiteY47" fmla="*/ 533400 h 1227666"/>
              <a:gd name="connsiteX48" fmla="*/ 1244600 w 6807200"/>
              <a:gd name="connsiteY48" fmla="*/ 584200 h 1227666"/>
              <a:gd name="connsiteX49" fmla="*/ 1270000 w 6807200"/>
              <a:gd name="connsiteY49" fmla="*/ 601133 h 1227666"/>
              <a:gd name="connsiteX50" fmla="*/ 1278467 w 6807200"/>
              <a:gd name="connsiteY50" fmla="*/ 626533 h 1227666"/>
              <a:gd name="connsiteX51" fmla="*/ 1329267 w 6807200"/>
              <a:gd name="connsiteY51" fmla="*/ 651933 h 1227666"/>
              <a:gd name="connsiteX52" fmla="*/ 1354667 w 6807200"/>
              <a:gd name="connsiteY52" fmla="*/ 668866 h 1227666"/>
              <a:gd name="connsiteX53" fmla="*/ 1524000 w 6807200"/>
              <a:gd name="connsiteY53" fmla="*/ 660400 h 1227666"/>
              <a:gd name="connsiteX54" fmla="*/ 1540934 w 6807200"/>
              <a:gd name="connsiteY54" fmla="*/ 643466 h 1227666"/>
              <a:gd name="connsiteX55" fmla="*/ 1591734 w 6807200"/>
              <a:gd name="connsiteY55" fmla="*/ 635000 h 1227666"/>
              <a:gd name="connsiteX56" fmla="*/ 1659467 w 6807200"/>
              <a:gd name="connsiteY56" fmla="*/ 618066 h 1227666"/>
              <a:gd name="connsiteX57" fmla="*/ 1735667 w 6807200"/>
              <a:gd name="connsiteY57" fmla="*/ 601133 h 1227666"/>
              <a:gd name="connsiteX58" fmla="*/ 1828800 w 6807200"/>
              <a:gd name="connsiteY58" fmla="*/ 609600 h 1227666"/>
              <a:gd name="connsiteX59" fmla="*/ 1837267 w 6807200"/>
              <a:gd name="connsiteY59" fmla="*/ 643466 h 1227666"/>
              <a:gd name="connsiteX60" fmla="*/ 1862667 w 6807200"/>
              <a:gd name="connsiteY60" fmla="*/ 660400 h 1227666"/>
              <a:gd name="connsiteX61" fmla="*/ 1871134 w 6807200"/>
              <a:gd name="connsiteY61" fmla="*/ 685800 h 1227666"/>
              <a:gd name="connsiteX62" fmla="*/ 1896534 w 6807200"/>
              <a:gd name="connsiteY62" fmla="*/ 702733 h 1227666"/>
              <a:gd name="connsiteX63" fmla="*/ 1989667 w 6807200"/>
              <a:gd name="connsiteY63" fmla="*/ 719666 h 1227666"/>
              <a:gd name="connsiteX64" fmla="*/ 2142067 w 6807200"/>
              <a:gd name="connsiteY64" fmla="*/ 711200 h 1227666"/>
              <a:gd name="connsiteX65" fmla="*/ 2167467 w 6807200"/>
              <a:gd name="connsiteY65" fmla="*/ 702733 h 1227666"/>
              <a:gd name="connsiteX66" fmla="*/ 2209800 w 6807200"/>
              <a:gd name="connsiteY66" fmla="*/ 660400 h 1227666"/>
              <a:gd name="connsiteX67" fmla="*/ 2218267 w 6807200"/>
              <a:gd name="connsiteY67" fmla="*/ 626533 h 1227666"/>
              <a:gd name="connsiteX68" fmla="*/ 2243667 w 6807200"/>
              <a:gd name="connsiteY68" fmla="*/ 601133 h 1227666"/>
              <a:gd name="connsiteX69" fmla="*/ 2260600 w 6807200"/>
              <a:gd name="connsiteY69" fmla="*/ 575733 h 1227666"/>
              <a:gd name="connsiteX70" fmla="*/ 2286000 w 6807200"/>
              <a:gd name="connsiteY70" fmla="*/ 558800 h 1227666"/>
              <a:gd name="connsiteX71" fmla="*/ 2302934 w 6807200"/>
              <a:gd name="connsiteY71" fmla="*/ 541866 h 1227666"/>
              <a:gd name="connsiteX72" fmla="*/ 2328334 w 6807200"/>
              <a:gd name="connsiteY72" fmla="*/ 558800 h 1227666"/>
              <a:gd name="connsiteX73" fmla="*/ 2379134 w 6807200"/>
              <a:gd name="connsiteY73" fmla="*/ 575733 h 1227666"/>
              <a:gd name="connsiteX74" fmla="*/ 2404534 w 6807200"/>
              <a:gd name="connsiteY74" fmla="*/ 609600 h 1227666"/>
              <a:gd name="connsiteX75" fmla="*/ 2429934 w 6807200"/>
              <a:gd name="connsiteY75" fmla="*/ 618066 h 1227666"/>
              <a:gd name="connsiteX76" fmla="*/ 2489200 w 6807200"/>
              <a:gd name="connsiteY76" fmla="*/ 643466 h 1227666"/>
              <a:gd name="connsiteX77" fmla="*/ 2573867 w 6807200"/>
              <a:gd name="connsiteY77" fmla="*/ 635000 h 1227666"/>
              <a:gd name="connsiteX78" fmla="*/ 2599267 w 6807200"/>
              <a:gd name="connsiteY78" fmla="*/ 626533 h 1227666"/>
              <a:gd name="connsiteX79" fmla="*/ 2616200 w 6807200"/>
              <a:gd name="connsiteY79" fmla="*/ 601133 h 1227666"/>
              <a:gd name="connsiteX80" fmla="*/ 2650067 w 6807200"/>
              <a:gd name="connsiteY80" fmla="*/ 609600 h 1227666"/>
              <a:gd name="connsiteX81" fmla="*/ 2700867 w 6807200"/>
              <a:gd name="connsiteY81" fmla="*/ 643466 h 1227666"/>
              <a:gd name="connsiteX82" fmla="*/ 2819400 w 6807200"/>
              <a:gd name="connsiteY82" fmla="*/ 651933 h 1227666"/>
              <a:gd name="connsiteX83" fmla="*/ 2870200 w 6807200"/>
              <a:gd name="connsiteY83" fmla="*/ 660400 h 1227666"/>
              <a:gd name="connsiteX84" fmla="*/ 2921000 w 6807200"/>
              <a:gd name="connsiteY84" fmla="*/ 677333 h 1227666"/>
              <a:gd name="connsiteX85" fmla="*/ 3048000 w 6807200"/>
              <a:gd name="connsiteY85" fmla="*/ 635000 h 1227666"/>
              <a:gd name="connsiteX86" fmla="*/ 3073400 w 6807200"/>
              <a:gd name="connsiteY86" fmla="*/ 618066 h 1227666"/>
              <a:gd name="connsiteX87" fmla="*/ 3124200 w 6807200"/>
              <a:gd name="connsiteY87" fmla="*/ 601133 h 1227666"/>
              <a:gd name="connsiteX88" fmla="*/ 3175000 w 6807200"/>
              <a:gd name="connsiteY88" fmla="*/ 575733 h 1227666"/>
              <a:gd name="connsiteX89" fmla="*/ 3225800 w 6807200"/>
              <a:gd name="connsiteY89" fmla="*/ 592666 h 1227666"/>
              <a:gd name="connsiteX90" fmla="*/ 3242734 w 6807200"/>
              <a:gd name="connsiteY90" fmla="*/ 609600 h 1227666"/>
              <a:gd name="connsiteX91" fmla="*/ 3285067 w 6807200"/>
              <a:gd name="connsiteY91" fmla="*/ 660400 h 1227666"/>
              <a:gd name="connsiteX92" fmla="*/ 3369734 w 6807200"/>
              <a:gd name="connsiteY92" fmla="*/ 677333 h 1227666"/>
              <a:gd name="connsiteX93" fmla="*/ 3513667 w 6807200"/>
              <a:gd name="connsiteY93" fmla="*/ 660400 h 1227666"/>
              <a:gd name="connsiteX94" fmla="*/ 3632200 w 6807200"/>
              <a:gd name="connsiteY94" fmla="*/ 651933 h 1227666"/>
              <a:gd name="connsiteX95" fmla="*/ 3750734 w 6807200"/>
              <a:gd name="connsiteY95" fmla="*/ 635000 h 1227666"/>
              <a:gd name="connsiteX96" fmla="*/ 3801534 w 6807200"/>
              <a:gd name="connsiteY96" fmla="*/ 609600 h 1227666"/>
              <a:gd name="connsiteX97" fmla="*/ 3826934 w 6807200"/>
              <a:gd name="connsiteY97" fmla="*/ 601133 h 1227666"/>
              <a:gd name="connsiteX98" fmla="*/ 3911600 w 6807200"/>
              <a:gd name="connsiteY98" fmla="*/ 618066 h 1227666"/>
              <a:gd name="connsiteX99" fmla="*/ 3970867 w 6807200"/>
              <a:gd name="connsiteY99" fmla="*/ 643466 h 1227666"/>
              <a:gd name="connsiteX100" fmla="*/ 4165600 w 6807200"/>
              <a:gd name="connsiteY100" fmla="*/ 626533 h 1227666"/>
              <a:gd name="connsiteX101" fmla="*/ 4216400 w 6807200"/>
              <a:gd name="connsiteY101" fmla="*/ 601133 h 1227666"/>
              <a:gd name="connsiteX102" fmla="*/ 4241800 w 6807200"/>
              <a:gd name="connsiteY102" fmla="*/ 592666 h 1227666"/>
              <a:gd name="connsiteX103" fmla="*/ 4284134 w 6807200"/>
              <a:gd name="connsiteY103" fmla="*/ 601133 h 1227666"/>
              <a:gd name="connsiteX104" fmla="*/ 4334934 w 6807200"/>
              <a:gd name="connsiteY104" fmla="*/ 618066 h 1227666"/>
              <a:gd name="connsiteX105" fmla="*/ 4360334 w 6807200"/>
              <a:gd name="connsiteY105" fmla="*/ 626533 h 1227666"/>
              <a:gd name="connsiteX106" fmla="*/ 4419600 w 6807200"/>
              <a:gd name="connsiteY106" fmla="*/ 643466 h 1227666"/>
              <a:gd name="connsiteX107" fmla="*/ 4512734 w 6807200"/>
              <a:gd name="connsiteY107" fmla="*/ 635000 h 1227666"/>
              <a:gd name="connsiteX108" fmla="*/ 4563534 w 6807200"/>
              <a:gd name="connsiteY108" fmla="*/ 618066 h 1227666"/>
              <a:gd name="connsiteX109" fmla="*/ 4614334 w 6807200"/>
              <a:gd name="connsiteY109" fmla="*/ 575733 h 1227666"/>
              <a:gd name="connsiteX110" fmla="*/ 4673600 w 6807200"/>
              <a:gd name="connsiteY110" fmla="*/ 584200 h 1227666"/>
              <a:gd name="connsiteX111" fmla="*/ 4715934 w 6807200"/>
              <a:gd name="connsiteY111" fmla="*/ 651933 h 1227666"/>
              <a:gd name="connsiteX112" fmla="*/ 4741334 w 6807200"/>
              <a:gd name="connsiteY112" fmla="*/ 660400 h 1227666"/>
              <a:gd name="connsiteX113" fmla="*/ 4842934 w 6807200"/>
              <a:gd name="connsiteY113" fmla="*/ 635000 h 1227666"/>
              <a:gd name="connsiteX114" fmla="*/ 4859867 w 6807200"/>
              <a:gd name="connsiteY114" fmla="*/ 618066 h 1227666"/>
              <a:gd name="connsiteX115" fmla="*/ 4868334 w 6807200"/>
              <a:gd name="connsiteY115" fmla="*/ 584200 h 1227666"/>
              <a:gd name="connsiteX116" fmla="*/ 4910667 w 6807200"/>
              <a:gd name="connsiteY116" fmla="*/ 541866 h 1227666"/>
              <a:gd name="connsiteX117" fmla="*/ 4953000 w 6807200"/>
              <a:gd name="connsiteY117" fmla="*/ 533400 h 1227666"/>
              <a:gd name="connsiteX118" fmla="*/ 5130800 w 6807200"/>
              <a:gd name="connsiteY118" fmla="*/ 541866 h 1227666"/>
              <a:gd name="connsiteX119" fmla="*/ 5147734 w 6807200"/>
              <a:gd name="connsiteY119" fmla="*/ 567266 h 1227666"/>
              <a:gd name="connsiteX120" fmla="*/ 5173134 w 6807200"/>
              <a:gd name="connsiteY120" fmla="*/ 575733 h 1227666"/>
              <a:gd name="connsiteX121" fmla="*/ 5223934 w 6807200"/>
              <a:gd name="connsiteY121" fmla="*/ 618066 h 1227666"/>
              <a:gd name="connsiteX122" fmla="*/ 5266267 w 6807200"/>
              <a:gd name="connsiteY122" fmla="*/ 643466 h 1227666"/>
              <a:gd name="connsiteX123" fmla="*/ 5477934 w 6807200"/>
              <a:gd name="connsiteY123" fmla="*/ 651933 h 1227666"/>
              <a:gd name="connsiteX124" fmla="*/ 5511800 w 6807200"/>
              <a:gd name="connsiteY124" fmla="*/ 660400 h 1227666"/>
              <a:gd name="connsiteX125" fmla="*/ 5537200 w 6807200"/>
              <a:gd name="connsiteY125" fmla="*/ 668866 h 1227666"/>
              <a:gd name="connsiteX126" fmla="*/ 5579534 w 6807200"/>
              <a:gd name="connsiteY126" fmla="*/ 677333 h 1227666"/>
              <a:gd name="connsiteX127" fmla="*/ 5630334 w 6807200"/>
              <a:gd name="connsiteY127" fmla="*/ 702733 h 1227666"/>
              <a:gd name="connsiteX128" fmla="*/ 5782734 w 6807200"/>
              <a:gd name="connsiteY128" fmla="*/ 719666 h 1227666"/>
              <a:gd name="connsiteX129" fmla="*/ 5935134 w 6807200"/>
              <a:gd name="connsiteY129" fmla="*/ 719666 h 1227666"/>
              <a:gd name="connsiteX130" fmla="*/ 5985934 w 6807200"/>
              <a:gd name="connsiteY130" fmla="*/ 711200 h 1227666"/>
              <a:gd name="connsiteX131" fmla="*/ 6053667 w 6807200"/>
              <a:gd name="connsiteY131" fmla="*/ 702733 h 1227666"/>
              <a:gd name="connsiteX132" fmla="*/ 6129867 w 6807200"/>
              <a:gd name="connsiteY132" fmla="*/ 677333 h 1227666"/>
              <a:gd name="connsiteX133" fmla="*/ 6155267 w 6807200"/>
              <a:gd name="connsiteY133" fmla="*/ 668866 h 1227666"/>
              <a:gd name="connsiteX134" fmla="*/ 6206067 w 6807200"/>
              <a:gd name="connsiteY134" fmla="*/ 643466 h 1227666"/>
              <a:gd name="connsiteX135" fmla="*/ 6256867 w 6807200"/>
              <a:gd name="connsiteY135" fmla="*/ 618066 h 1227666"/>
              <a:gd name="connsiteX136" fmla="*/ 6299200 w 6807200"/>
              <a:gd name="connsiteY136" fmla="*/ 584200 h 1227666"/>
              <a:gd name="connsiteX137" fmla="*/ 6341534 w 6807200"/>
              <a:gd name="connsiteY137" fmla="*/ 558800 h 1227666"/>
              <a:gd name="connsiteX138" fmla="*/ 6366934 w 6807200"/>
              <a:gd name="connsiteY138" fmla="*/ 508000 h 1227666"/>
              <a:gd name="connsiteX139" fmla="*/ 6383867 w 6807200"/>
              <a:gd name="connsiteY139" fmla="*/ 491066 h 1227666"/>
              <a:gd name="connsiteX140" fmla="*/ 6409267 w 6807200"/>
              <a:gd name="connsiteY140" fmla="*/ 482600 h 1227666"/>
              <a:gd name="connsiteX141" fmla="*/ 6434667 w 6807200"/>
              <a:gd name="connsiteY141" fmla="*/ 440266 h 1227666"/>
              <a:gd name="connsiteX142" fmla="*/ 6485467 w 6807200"/>
              <a:gd name="connsiteY142" fmla="*/ 406400 h 1227666"/>
              <a:gd name="connsiteX143" fmla="*/ 6502400 w 6807200"/>
              <a:gd name="connsiteY143" fmla="*/ 381000 h 1227666"/>
              <a:gd name="connsiteX144" fmla="*/ 6527800 w 6807200"/>
              <a:gd name="connsiteY144" fmla="*/ 364066 h 1227666"/>
              <a:gd name="connsiteX145" fmla="*/ 6561667 w 6807200"/>
              <a:gd name="connsiteY145" fmla="*/ 330200 h 1227666"/>
              <a:gd name="connsiteX146" fmla="*/ 6570134 w 6807200"/>
              <a:gd name="connsiteY146" fmla="*/ 304800 h 1227666"/>
              <a:gd name="connsiteX147" fmla="*/ 6612467 w 6807200"/>
              <a:gd name="connsiteY147" fmla="*/ 270933 h 1227666"/>
              <a:gd name="connsiteX148" fmla="*/ 6620934 w 6807200"/>
              <a:gd name="connsiteY148" fmla="*/ 245533 h 1227666"/>
              <a:gd name="connsiteX149" fmla="*/ 6654800 w 6807200"/>
              <a:gd name="connsiteY149" fmla="*/ 228600 h 1227666"/>
              <a:gd name="connsiteX150" fmla="*/ 6680200 w 6807200"/>
              <a:gd name="connsiteY150" fmla="*/ 211666 h 1227666"/>
              <a:gd name="connsiteX151" fmla="*/ 6714067 w 6807200"/>
              <a:gd name="connsiteY151" fmla="*/ 169333 h 1227666"/>
              <a:gd name="connsiteX152" fmla="*/ 6739467 w 6807200"/>
              <a:gd name="connsiteY152" fmla="*/ 143933 h 1227666"/>
              <a:gd name="connsiteX153" fmla="*/ 6764867 w 6807200"/>
              <a:gd name="connsiteY153" fmla="*/ 127000 h 1227666"/>
              <a:gd name="connsiteX154" fmla="*/ 6798734 w 6807200"/>
              <a:gd name="connsiteY154" fmla="*/ 93133 h 1227666"/>
              <a:gd name="connsiteX155" fmla="*/ 6807200 w 6807200"/>
              <a:gd name="connsiteY155" fmla="*/ 67733 h 122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6807200" h="1227666">
                <a:moveTo>
                  <a:pt x="0" y="1227666"/>
                </a:moveTo>
                <a:cubicBezTo>
                  <a:pt x="22578" y="1224844"/>
                  <a:pt x="45782" y="1225187"/>
                  <a:pt x="67734" y="1219200"/>
                </a:cubicBezTo>
                <a:cubicBezTo>
                  <a:pt x="77551" y="1216523"/>
                  <a:pt x="83781" y="1206274"/>
                  <a:pt x="93134" y="1202266"/>
                </a:cubicBezTo>
                <a:cubicBezTo>
                  <a:pt x="103829" y="1197682"/>
                  <a:pt x="115711" y="1196622"/>
                  <a:pt x="127000" y="1193800"/>
                </a:cubicBezTo>
                <a:cubicBezTo>
                  <a:pt x="169909" y="1150891"/>
                  <a:pt x="114376" y="1201375"/>
                  <a:pt x="169334" y="1168400"/>
                </a:cubicBezTo>
                <a:cubicBezTo>
                  <a:pt x="190902" y="1155459"/>
                  <a:pt x="189479" y="1138181"/>
                  <a:pt x="203200" y="1117600"/>
                </a:cubicBezTo>
                <a:cubicBezTo>
                  <a:pt x="207628" y="1110958"/>
                  <a:pt x="214489" y="1106311"/>
                  <a:pt x="220134" y="1100666"/>
                </a:cubicBezTo>
                <a:cubicBezTo>
                  <a:pt x="240285" y="1040213"/>
                  <a:pt x="222215" y="1059767"/>
                  <a:pt x="262467" y="1032933"/>
                </a:cubicBezTo>
                <a:cubicBezTo>
                  <a:pt x="268111" y="1021644"/>
                  <a:pt x="272064" y="1009337"/>
                  <a:pt x="279400" y="999066"/>
                </a:cubicBezTo>
                <a:cubicBezTo>
                  <a:pt x="294216" y="978323"/>
                  <a:pt x="309947" y="970235"/>
                  <a:pt x="330200" y="956733"/>
                </a:cubicBezTo>
                <a:cubicBezTo>
                  <a:pt x="352779" y="889000"/>
                  <a:pt x="318911" y="968022"/>
                  <a:pt x="364067" y="922866"/>
                </a:cubicBezTo>
                <a:cubicBezTo>
                  <a:pt x="370378" y="916555"/>
                  <a:pt x="366959" y="904435"/>
                  <a:pt x="372534" y="897466"/>
                </a:cubicBezTo>
                <a:cubicBezTo>
                  <a:pt x="378891" y="889520"/>
                  <a:pt x="389467" y="886177"/>
                  <a:pt x="397934" y="880533"/>
                </a:cubicBezTo>
                <a:cubicBezTo>
                  <a:pt x="400756" y="872066"/>
                  <a:pt x="402066" y="862935"/>
                  <a:pt x="406400" y="855133"/>
                </a:cubicBezTo>
                <a:cubicBezTo>
                  <a:pt x="416283" y="837343"/>
                  <a:pt x="433831" y="823640"/>
                  <a:pt x="440267" y="804333"/>
                </a:cubicBezTo>
                <a:cubicBezTo>
                  <a:pt x="461549" y="740489"/>
                  <a:pt x="432841" y="819185"/>
                  <a:pt x="465667" y="753533"/>
                </a:cubicBezTo>
                <a:cubicBezTo>
                  <a:pt x="469658" y="745551"/>
                  <a:pt x="471682" y="736714"/>
                  <a:pt x="474134" y="728133"/>
                </a:cubicBezTo>
                <a:cubicBezTo>
                  <a:pt x="477331" y="716944"/>
                  <a:pt x="476145" y="703948"/>
                  <a:pt x="482600" y="694266"/>
                </a:cubicBezTo>
                <a:cubicBezTo>
                  <a:pt x="488244" y="685799"/>
                  <a:pt x="499533" y="682977"/>
                  <a:pt x="508000" y="677333"/>
                </a:cubicBezTo>
                <a:cubicBezTo>
                  <a:pt x="533899" y="599639"/>
                  <a:pt x="490606" y="720590"/>
                  <a:pt x="541867" y="618066"/>
                </a:cubicBezTo>
                <a:cubicBezTo>
                  <a:pt x="598777" y="504244"/>
                  <a:pt x="530808" y="618471"/>
                  <a:pt x="567267" y="533400"/>
                </a:cubicBezTo>
                <a:cubicBezTo>
                  <a:pt x="571275" y="524047"/>
                  <a:pt x="578556" y="516467"/>
                  <a:pt x="584200" y="508000"/>
                </a:cubicBezTo>
                <a:cubicBezTo>
                  <a:pt x="596995" y="456820"/>
                  <a:pt x="588989" y="485167"/>
                  <a:pt x="609600" y="423333"/>
                </a:cubicBezTo>
                <a:cubicBezTo>
                  <a:pt x="612422" y="414866"/>
                  <a:pt x="613117" y="405359"/>
                  <a:pt x="618067" y="397933"/>
                </a:cubicBezTo>
                <a:cubicBezTo>
                  <a:pt x="643430" y="359887"/>
                  <a:pt x="631221" y="381981"/>
                  <a:pt x="651934" y="330200"/>
                </a:cubicBezTo>
                <a:cubicBezTo>
                  <a:pt x="668268" y="248521"/>
                  <a:pt x="648265" y="320605"/>
                  <a:pt x="677334" y="262466"/>
                </a:cubicBezTo>
                <a:cubicBezTo>
                  <a:pt x="681325" y="254484"/>
                  <a:pt x="683348" y="245647"/>
                  <a:pt x="685800" y="237066"/>
                </a:cubicBezTo>
                <a:cubicBezTo>
                  <a:pt x="688997" y="225878"/>
                  <a:pt x="688494" y="213303"/>
                  <a:pt x="694267" y="203200"/>
                </a:cubicBezTo>
                <a:cubicBezTo>
                  <a:pt x="700208" y="192804"/>
                  <a:pt x="711200" y="186267"/>
                  <a:pt x="719667" y="177800"/>
                </a:cubicBezTo>
                <a:cubicBezTo>
                  <a:pt x="722489" y="169333"/>
                  <a:pt x="724143" y="160382"/>
                  <a:pt x="728134" y="152400"/>
                </a:cubicBezTo>
                <a:cubicBezTo>
                  <a:pt x="739922" y="128824"/>
                  <a:pt x="751741" y="120326"/>
                  <a:pt x="770467" y="101600"/>
                </a:cubicBezTo>
                <a:cubicBezTo>
                  <a:pt x="773289" y="90311"/>
                  <a:pt x="773161" y="77836"/>
                  <a:pt x="778934" y="67733"/>
                </a:cubicBezTo>
                <a:cubicBezTo>
                  <a:pt x="791637" y="45502"/>
                  <a:pt x="811276" y="40167"/>
                  <a:pt x="829734" y="25400"/>
                </a:cubicBezTo>
                <a:cubicBezTo>
                  <a:pt x="862940" y="-1166"/>
                  <a:pt x="827955" y="14703"/>
                  <a:pt x="872067" y="0"/>
                </a:cubicBezTo>
                <a:cubicBezTo>
                  <a:pt x="894645" y="2822"/>
                  <a:pt x="918006" y="1928"/>
                  <a:pt x="939800" y="8466"/>
                </a:cubicBezTo>
                <a:cubicBezTo>
                  <a:pt x="960731" y="14745"/>
                  <a:pt x="956796" y="36794"/>
                  <a:pt x="965200" y="50800"/>
                </a:cubicBezTo>
                <a:cubicBezTo>
                  <a:pt x="976821" y="70169"/>
                  <a:pt x="987557" y="69541"/>
                  <a:pt x="1007534" y="76200"/>
                </a:cubicBezTo>
                <a:cubicBezTo>
                  <a:pt x="1040075" y="125012"/>
                  <a:pt x="1011902" y="77925"/>
                  <a:pt x="1032934" y="127000"/>
                </a:cubicBezTo>
                <a:cubicBezTo>
                  <a:pt x="1047470" y="160917"/>
                  <a:pt x="1050393" y="154501"/>
                  <a:pt x="1058334" y="186266"/>
                </a:cubicBezTo>
                <a:cubicBezTo>
                  <a:pt x="1064697" y="211717"/>
                  <a:pt x="1069200" y="257598"/>
                  <a:pt x="1083734" y="279400"/>
                </a:cubicBezTo>
                <a:lnTo>
                  <a:pt x="1100667" y="304800"/>
                </a:lnTo>
                <a:cubicBezTo>
                  <a:pt x="1103489" y="316089"/>
                  <a:pt x="1106852" y="327256"/>
                  <a:pt x="1109134" y="338666"/>
                </a:cubicBezTo>
                <a:cubicBezTo>
                  <a:pt x="1112501" y="355500"/>
                  <a:pt x="1111572" y="373392"/>
                  <a:pt x="1117600" y="389466"/>
                </a:cubicBezTo>
                <a:cubicBezTo>
                  <a:pt x="1120403" y="396941"/>
                  <a:pt x="1129547" y="400166"/>
                  <a:pt x="1134534" y="406400"/>
                </a:cubicBezTo>
                <a:cubicBezTo>
                  <a:pt x="1140891" y="414346"/>
                  <a:pt x="1146916" y="422699"/>
                  <a:pt x="1151467" y="431800"/>
                </a:cubicBezTo>
                <a:cubicBezTo>
                  <a:pt x="1155458" y="439782"/>
                  <a:pt x="1155943" y="449218"/>
                  <a:pt x="1159934" y="457200"/>
                </a:cubicBezTo>
                <a:cubicBezTo>
                  <a:pt x="1164485" y="466301"/>
                  <a:pt x="1170953" y="474320"/>
                  <a:pt x="1176867" y="482600"/>
                </a:cubicBezTo>
                <a:cubicBezTo>
                  <a:pt x="1202023" y="517818"/>
                  <a:pt x="1195137" y="509336"/>
                  <a:pt x="1219200" y="533400"/>
                </a:cubicBezTo>
                <a:cubicBezTo>
                  <a:pt x="1226086" y="554057"/>
                  <a:pt x="1228188" y="567788"/>
                  <a:pt x="1244600" y="584200"/>
                </a:cubicBezTo>
                <a:cubicBezTo>
                  <a:pt x="1251795" y="591395"/>
                  <a:pt x="1261533" y="595489"/>
                  <a:pt x="1270000" y="601133"/>
                </a:cubicBezTo>
                <a:cubicBezTo>
                  <a:pt x="1272822" y="609600"/>
                  <a:pt x="1272892" y="619564"/>
                  <a:pt x="1278467" y="626533"/>
                </a:cubicBezTo>
                <a:cubicBezTo>
                  <a:pt x="1294642" y="646752"/>
                  <a:pt x="1308817" y="641708"/>
                  <a:pt x="1329267" y="651933"/>
                </a:cubicBezTo>
                <a:cubicBezTo>
                  <a:pt x="1338368" y="656484"/>
                  <a:pt x="1346200" y="663222"/>
                  <a:pt x="1354667" y="668866"/>
                </a:cubicBezTo>
                <a:cubicBezTo>
                  <a:pt x="1411111" y="666044"/>
                  <a:pt x="1468003" y="668036"/>
                  <a:pt x="1524000" y="660400"/>
                </a:cubicBezTo>
                <a:cubicBezTo>
                  <a:pt x="1531910" y="659321"/>
                  <a:pt x="1533459" y="646269"/>
                  <a:pt x="1540934" y="643466"/>
                </a:cubicBezTo>
                <a:cubicBezTo>
                  <a:pt x="1557008" y="637438"/>
                  <a:pt x="1574801" y="637822"/>
                  <a:pt x="1591734" y="635000"/>
                </a:cubicBezTo>
                <a:cubicBezTo>
                  <a:pt x="1637117" y="619872"/>
                  <a:pt x="1598174" y="631686"/>
                  <a:pt x="1659467" y="618066"/>
                </a:cubicBezTo>
                <a:cubicBezTo>
                  <a:pt x="1767079" y="594153"/>
                  <a:pt x="1607990" y="626670"/>
                  <a:pt x="1735667" y="601133"/>
                </a:cubicBezTo>
                <a:cubicBezTo>
                  <a:pt x="1766711" y="603955"/>
                  <a:pt x="1800025" y="597611"/>
                  <a:pt x="1828800" y="609600"/>
                </a:cubicBezTo>
                <a:cubicBezTo>
                  <a:pt x="1839541" y="614075"/>
                  <a:pt x="1830812" y="633784"/>
                  <a:pt x="1837267" y="643466"/>
                </a:cubicBezTo>
                <a:cubicBezTo>
                  <a:pt x="1842912" y="651933"/>
                  <a:pt x="1854200" y="654755"/>
                  <a:pt x="1862667" y="660400"/>
                </a:cubicBezTo>
                <a:cubicBezTo>
                  <a:pt x="1865489" y="668867"/>
                  <a:pt x="1865559" y="678831"/>
                  <a:pt x="1871134" y="685800"/>
                </a:cubicBezTo>
                <a:cubicBezTo>
                  <a:pt x="1877491" y="693746"/>
                  <a:pt x="1887433" y="698182"/>
                  <a:pt x="1896534" y="702733"/>
                </a:cubicBezTo>
                <a:cubicBezTo>
                  <a:pt x="1922639" y="715786"/>
                  <a:pt x="1966312" y="716747"/>
                  <a:pt x="1989667" y="719666"/>
                </a:cubicBezTo>
                <a:cubicBezTo>
                  <a:pt x="2040467" y="716844"/>
                  <a:pt x="2091418" y="716024"/>
                  <a:pt x="2142067" y="711200"/>
                </a:cubicBezTo>
                <a:cubicBezTo>
                  <a:pt x="2150951" y="710354"/>
                  <a:pt x="2161156" y="709044"/>
                  <a:pt x="2167467" y="702733"/>
                </a:cubicBezTo>
                <a:cubicBezTo>
                  <a:pt x="2229755" y="640445"/>
                  <a:pt x="2097483" y="716559"/>
                  <a:pt x="2209800" y="660400"/>
                </a:cubicBezTo>
                <a:cubicBezTo>
                  <a:pt x="2212622" y="649111"/>
                  <a:pt x="2212494" y="636636"/>
                  <a:pt x="2218267" y="626533"/>
                </a:cubicBezTo>
                <a:cubicBezTo>
                  <a:pt x="2224208" y="616137"/>
                  <a:pt x="2236002" y="610331"/>
                  <a:pt x="2243667" y="601133"/>
                </a:cubicBezTo>
                <a:cubicBezTo>
                  <a:pt x="2250181" y="593316"/>
                  <a:pt x="2253405" y="582928"/>
                  <a:pt x="2260600" y="575733"/>
                </a:cubicBezTo>
                <a:cubicBezTo>
                  <a:pt x="2267795" y="568538"/>
                  <a:pt x="2278054" y="565157"/>
                  <a:pt x="2286000" y="558800"/>
                </a:cubicBezTo>
                <a:cubicBezTo>
                  <a:pt x="2292234" y="553813"/>
                  <a:pt x="2297289" y="547511"/>
                  <a:pt x="2302934" y="541866"/>
                </a:cubicBezTo>
                <a:cubicBezTo>
                  <a:pt x="2311401" y="547511"/>
                  <a:pt x="2319035" y="554667"/>
                  <a:pt x="2328334" y="558800"/>
                </a:cubicBezTo>
                <a:cubicBezTo>
                  <a:pt x="2344645" y="566049"/>
                  <a:pt x="2379134" y="575733"/>
                  <a:pt x="2379134" y="575733"/>
                </a:cubicBezTo>
                <a:cubicBezTo>
                  <a:pt x="2387601" y="587022"/>
                  <a:pt x="2393693" y="600566"/>
                  <a:pt x="2404534" y="609600"/>
                </a:cubicBezTo>
                <a:cubicBezTo>
                  <a:pt x="2411390" y="615313"/>
                  <a:pt x="2421952" y="614075"/>
                  <a:pt x="2429934" y="618066"/>
                </a:cubicBezTo>
                <a:cubicBezTo>
                  <a:pt x="2488406" y="647302"/>
                  <a:pt x="2418715" y="625846"/>
                  <a:pt x="2489200" y="643466"/>
                </a:cubicBezTo>
                <a:cubicBezTo>
                  <a:pt x="2517422" y="640644"/>
                  <a:pt x="2545834" y="639313"/>
                  <a:pt x="2573867" y="635000"/>
                </a:cubicBezTo>
                <a:cubicBezTo>
                  <a:pt x="2582688" y="633643"/>
                  <a:pt x="2592298" y="632108"/>
                  <a:pt x="2599267" y="626533"/>
                </a:cubicBezTo>
                <a:cubicBezTo>
                  <a:pt x="2607213" y="620176"/>
                  <a:pt x="2610556" y="609600"/>
                  <a:pt x="2616200" y="601133"/>
                </a:cubicBezTo>
                <a:cubicBezTo>
                  <a:pt x="2627489" y="603955"/>
                  <a:pt x="2639659" y="604396"/>
                  <a:pt x="2650067" y="609600"/>
                </a:cubicBezTo>
                <a:cubicBezTo>
                  <a:pt x="2668270" y="618701"/>
                  <a:pt x="2680568" y="642016"/>
                  <a:pt x="2700867" y="643466"/>
                </a:cubicBezTo>
                <a:lnTo>
                  <a:pt x="2819400" y="651933"/>
                </a:lnTo>
                <a:cubicBezTo>
                  <a:pt x="2836333" y="654755"/>
                  <a:pt x="2853546" y="656236"/>
                  <a:pt x="2870200" y="660400"/>
                </a:cubicBezTo>
                <a:cubicBezTo>
                  <a:pt x="2887516" y="664729"/>
                  <a:pt x="2921000" y="677333"/>
                  <a:pt x="2921000" y="677333"/>
                </a:cubicBezTo>
                <a:cubicBezTo>
                  <a:pt x="3014907" y="658552"/>
                  <a:pt x="2984930" y="674419"/>
                  <a:pt x="3048000" y="635000"/>
                </a:cubicBezTo>
                <a:cubicBezTo>
                  <a:pt x="3056629" y="629607"/>
                  <a:pt x="3064101" y="622199"/>
                  <a:pt x="3073400" y="618066"/>
                </a:cubicBezTo>
                <a:cubicBezTo>
                  <a:pt x="3089711" y="610817"/>
                  <a:pt x="3124200" y="601133"/>
                  <a:pt x="3124200" y="601133"/>
                </a:cubicBezTo>
                <a:cubicBezTo>
                  <a:pt x="3140279" y="585055"/>
                  <a:pt x="3146631" y="572896"/>
                  <a:pt x="3175000" y="575733"/>
                </a:cubicBezTo>
                <a:cubicBezTo>
                  <a:pt x="3192761" y="577509"/>
                  <a:pt x="3225800" y="592666"/>
                  <a:pt x="3225800" y="592666"/>
                </a:cubicBezTo>
                <a:cubicBezTo>
                  <a:pt x="3231445" y="598311"/>
                  <a:pt x="3237747" y="603366"/>
                  <a:pt x="3242734" y="609600"/>
                </a:cubicBezTo>
                <a:cubicBezTo>
                  <a:pt x="3257500" y="628057"/>
                  <a:pt x="3262838" y="647698"/>
                  <a:pt x="3285067" y="660400"/>
                </a:cubicBezTo>
                <a:cubicBezTo>
                  <a:pt x="3295465" y="666342"/>
                  <a:pt x="3366649" y="676819"/>
                  <a:pt x="3369734" y="677333"/>
                </a:cubicBezTo>
                <a:cubicBezTo>
                  <a:pt x="3417712" y="671689"/>
                  <a:pt x="3465583" y="665053"/>
                  <a:pt x="3513667" y="660400"/>
                </a:cubicBezTo>
                <a:cubicBezTo>
                  <a:pt x="3553094" y="656584"/>
                  <a:pt x="3592751" y="655519"/>
                  <a:pt x="3632200" y="651933"/>
                </a:cubicBezTo>
                <a:cubicBezTo>
                  <a:pt x="3678814" y="647695"/>
                  <a:pt x="3706276" y="642409"/>
                  <a:pt x="3750734" y="635000"/>
                </a:cubicBezTo>
                <a:cubicBezTo>
                  <a:pt x="3814578" y="613718"/>
                  <a:pt x="3735882" y="642426"/>
                  <a:pt x="3801534" y="609600"/>
                </a:cubicBezTo>
                <a:cubicBezTo>
                  <a:pt x="3809516" y="605609"/>
                  <a:pt x="3818467" y="603955"/>
                  <a:pt x="3826934" y="601133"/>
                </a:cubicBezTo>
                <a:cubicBezTo>
                  <a:pt x="3848766" y="604252"/>
                  <a:pt x="3887960" y="606246"/>
                  <a:pt x="3911600" y="618066"/>
                </a:cubicBezTo>
                <a:cubicBezTo>
                  <a:pt x="3970071" y="647302"/>
                  <a:pt x="3900381" y="625846"/>
                  <a:pt x="3970867" y="643466"/>
                </a:cubicBezTo>
                <a:cubicBezTo>
                  <a:pt x="4035778" y="637822"/>
                  <a:pt x="4100874" y="634001"/>
                  <a:pt x="4165600" y="626533"/>
                </a:cubicBezTo>
                <a:cubicBezTo>
                  <a:pt x="4193263" y="623341"/>
                  <a:pt x="4192000" y="613333"/>
                  <a:pt x="4216400" y="601133"/>
                </a:cubicBezTo>
                <a:cubicBezTo>
                  <a:pt x="4224382" y="597142"/>
                  <a:pt x="4233333" y="595488"/>
                  <a:pt x="4241800" y="592666"/>
                </a:cubicBezTo>
                <a:cubicBezTo>
                  <a:pt x="4255911" y="595488"/>
                  <a:pt x="4270250" y="597347"/>
                  <a:pt x="4284134" y="601133"/>
                </a:cubicBezTo>
                <a:cubicBezTo>
                  <a:pt x="4301354" y="605829"/>
                  <a:pt x="4318001" y="612422"/>
                  <a:pt x="4334934" y="618066"/>
                </a:cubicBezTo>
                <a:cubicBezTo>
                  <a:pt x="4343401" y="620888"/>
                  <a:pt x="4351676" y="624368"/>
                  <a:pt x="4360334" y="626533"/>
                </a:cubicBezTo>
                <a:cubicBezTo>
                  <a:pt x="4402858" y="637165"/>
                  <a:pt x="4383161" y="631321"/>
                  <a:pt x="4419600" y="643466"/>
                </a:cubicBezTo>
                <a:cubicBezTo>
                  <a:pt x="4450645" y="640644"/>
                  <a:pt x="4482036" y="640417"/>
                  <a:pt x="4512734" y="635000"/>
                </a:cubicBezTo>
                <a:cubicBezTo>
                  <a:pt x="4530312" y="631898"/>
                  <a:pt x="4563534" y="618066"/>
                  <a:pt x="4563534" y="618066"/>
                </a:cubicBezTo>
                <a:cubicBezTo>
                  <a:pt x="4569930" y="611670"/>
                  <a:pt x="4601236" y="577043"/>
                  <a:pt x="4614334" y="575733"/>
                </a:cubicBezTo>
                <a:cubicBezTo>
                  <a:pt x="4634191" y="573747"/>
                  <a:pt x="4653845" y="581378"/>
                  <a:pt x="4673600" y="584200"/>
                </a:cubicBezTo>
                <a:cubicBezTo>
                  <a:pt x="4689045" y="630533"/>
                  <a:pt x="4678366" y="633149"/>
                  <a:pt x="4715934" y="651933"/>
                </a:cubicBezTo>
                <a:cubicBezTo>
                  <a:pt x="4723916" y="655924"/>
                  <a:pt x="4732867" y="657578"/>
                  <a:pt x="4741334" y="660400"/>
                </a:cubicBezTo>
                <a:cubicBezTo>
                  <a:pt x="4804959" y="653330"/>
                  <a:pt x="4805303" y="665105"/>
                  <a:pt x="4842934" y="635000"/>
                </a:cubicBezTo>
                <a:cubicBezTo>
                  <a:pt x="4849167" y="630013"/>
                  <a:pt x="4854223" y="623711"/>
                  <a:pt x="4859867" y="618066"/>
                </a:cubicBezTo>
                <a:cubicBezTo>
                  <a:pt x="4862689" y="606777"/>
                  <a:pt x="4863750" y="594895"/>
                  <a:pt x="4868334" y="584200"/>
                </a:cubicBezTo>
                <a:cubicBezTo>
                  <a:pt x="4876260" y="565706"/>
                  <a:pt x="4891452" y="549072"/>
                  <a:pt x="4910667" y="541866"/>
                </a:cubicBezTo>
                <a:cubicBezTo>
                  <a:pt x="4924141" y="536813"/>
                  <a:pt x="4938889" y="536222"/>
                  <a:pt x="4953000" y="533400"/>
                </a:cubicBezTo>
                <a:cubicBezTo>
                  <a:pt x="5012267" y="536222"/>
                  <a:pt x="5072344" y="531700"/>
                  <a:pt x="5130800" y="541866"/>
                </a:cubicBezTo>
                <a:cubicBezTo>
                  <a:pt x="5140825" y="543609"/>
                  <a:pt x="5139788" y="560909"/>
                  <a:pt x="5147734" y="567266"/>
                </a:cubicBezTo>
                <a:cubicBezTo>
                  <a:pt x="5154703" y="572841"/>
                  <a:pt x="5164667" y="572911"/>
                  <a:pt x="5173134" y="575733"/>
                </a:cubicBezTo>
                <a:cubicBezTo>
                  <a:pt x="5233478" y="636077"/>
                  <a:pt x="5164990" y="570910"/>
                  <a:pt x="5223934" y="618066"/>
                </a:cubicBezTo>
                <a:cubicBezTo>
                  <a:pt x="5242959" y="633286"/>
                  <a:pt x="5238011" y="641448"/>
                  <a:pt x="5266267" y="643466"/>
                </a:cubicBezTo>
                <a:cubicBezTo>
                  <a:pt x="5336700" y="648497"/>
                  <a:pt x="5407378" y="649111"/>
                  <a:pt x="5477934" y="651933"/>
                </a:cubicBezTo>
                <a:cubicBezTo>
                  <a:pt x="5489223" y="654755"/>
                  <a:pt x="5500612" y="657203"/>
                  <a:pt x="5511800" y="660400"/>
                </a:cubicBezTo>
                <a:cubicBezTo>
                  <a:pt x="5520381" y="662852"/>
                  <a:pt x="5528542" y="666702"/>
                  <a:pt x="5537200" y="668866"/>
                </a:cubicBezTo>
                <a:cubicBezTo>
                  <a:pt x="5551161" y="672356"/>
                  <a:pt x="5565423" y="674511"/>
                  <a:pt x="5579534" y="677333"/>
                </a:cubicBezTo>
                <a:cubicBezTo>
                  <a:pt x="5597825" y="689527"/>
                  <a:pt x="5608028" y="699546"/>
                  <a:pt x="5630334" y="702733"/>
                </a:cubicBezTo>
                <a:cubicBezTo>
                  <a:pt x="5680933" y="709961"/>
                  <a:pt x="5782734" y="719666"/>
                  <a:pt x="5782734" y="719666"/>
                </a:cubicBezTo>
                <a:cubicBezTo>
                  <a:pt x="5846478" y="740915"/>
                  <a:pt x="5808288" y="731746"/>
                  <a:pt x="5935134" y="719666"/>
                </a:cubicBezTo>
                <a:cubicBezTo>
                  <a:pt x="5952224" y="718038"/>
                  <a:pt x="5968940" y="713628"/>
                  <a:pt x="5985934" y="711200"/>
                </a:cubicBezTo>
                <a:cubicBezTo>
                  <a:pt x="6008459" y="707982"/>
                  <a:pt x="6031089" y="705555"/>
                  <a:pt x="6053667" y="702733"/>
                </a:cubicBezTo>
                <a:lnTo>
                  <a:pt x="6129867" y="677333"/>
                </a:lnTo>
                <a:cubicBezTo>
                  <a:pt x="6138334" y="674511"/>
                  <a:pt x="6147841" y="673816"/>
                  <a:pt x="6155267" y="668866"/>
                </a:cubicBezTo>
                <a:cubicBezTo>
                  <a:pt x="6228059" y="620339"/>
                  <a:pt x="6135960" y="678519"/>
                  <a:pt x="6206067" y="643466"/>
                </a:cubicBezTo>
                <a:cubicBezTo>
                  <a:pt x="6271719" y="610640"/>
                  <a:pt x="6193023" y="639348"/>
                  <a:pt x="6256867" y="618066"/>
                </a:cubicBezTo>
                <a:cubicBezTo>
                  <a:pt x="6290593" y="567476"/>
                  <a:pt x="6253760" y="611464"/>
                  <a:pt x="6299200" y="584200"/>
                </a:cubicBezTo>
                <a:cubicBezTo>
                  <a:pt x="6357310" y="549334"/>
                  <a:pt x="6269582" y="582782"/>
                  <a:pt x="6341534" y="558800"/>
                </a:cubicBezTo>
                <a:cubicBezTo>
                  <a:pt x="6350477" y="531970"/>
                  <a:pt x="6348175" y="531449"/>
                  <a:pt x="6366934" y="508000"/>
                </a:cubicBezTo>
                <a:cubicBezTo>
                  <a:pt x="6371921" y="501767"/>
                  <a:pt x="6377022" y="495173"/>
                  <a:pt x="6383867" y="491066"/>
                </a:cubicBezTo>
                <a:cubicBezTo>
                  <a:pt x="6391520" y="486474"/>
                  <a:pt x="6400800" y="485422"/>
                  <a:pt x="6409267" y="482600"/>
                </a:cubicBezTo>
                <a:cubicBezTo>
                  <a:pt x="6417370" y="458291"/>
                  <a:pt x="6414007" y="455761"/>
                  <a:pt x="6434667" y="440266"/>
                </a:cubicBezTo>
                <a:cubicBezTo>
                  <a:pt x="6450948" y="428055"/>
                  <a:pt x="6485467" y="406400"/>
                  <a:pt x="6485467" y="406400"/>
                </a:cubicBezTo>
                <a:cubicBezTo>
                  <a:pt x="6491111" y="397933"/>
                  <a:pt x="6495205" y="388195"/>
                  <a:pt x="6502400" y="381000"/>
                </a:cubicBezTo>
                <a:cubicBezTo>
                  <a:pt x="6509595" y="373805"/>
                  <a:pt x="6521443" y="372012"/>
                  <a:pt x="6527800" y="364066"/>
                </a:cubicBezTo>
                <a:cubicBezTo>
                  <a:pt x="6560639" y="323017"/>
                  <a:pt x="6506251" y="348671"/>
                  <a:pt x="6561667" y="330200"/>
                </a:cubicBezTo>
                <a:cubicBezTo>
                  <a:pt x="6564489" y="321733"/>
                  <a:pt x="6565542" y="312453"/>
                  <a:pt x="6570134" y="304800"/>
                </a:cubicBezTo>
                <a:cubicBezTo>
                  <a:pt x="6578178" y="291393"/>
                  <a:pt x="6600928" y="278626"/>
                  <a:pt x="6612467" y="270933"/>
                </a:cubicBezTo>
                <a:cubicBezTo>
                  <a:pt x="6615289" y="262466"/>
                  <a:pt x="6614623" y="251844"/>
                  <a:pt x="6620934" y="245533"/>
                </a:cubicBezTo>
                <a:cubicBezTo>
                  <a:pt x="6629858" y="236609"/>
                  <a:pt x="6643842" y="234862"/>
                  <a:pt x="6654800" y="228600"/>
                </a:cubicBezTo>
                <a:cubicBezTo>
                  <a:pt x="6663635" y="223551"/>
                  <a:pt x="6672254" y="218023"/>
                  <a:pt x="6680200" y="211666"/>
                </a:cubicBezTo>
                <a:cubicBezTo>
                  <a:pt x="6704837" y="191957"/>
                  <a:pt x="6692060" y="195742"/>
                  <a:pt x="6714067" y="169333"/>
                </a:cubicBezTo>
                <a:cubicBezTo>
                  <a:pt x="6721732" y="160135"/>
                  <a:pt x="6730269" y="151598"/>
                  <a:pt x="6739467" y="143933"/>
                </a:cubicBezTo>
                <a:cubicBezTo>
                  <a:pt x="6747284" y="137419"/>
                  <a:pt x="6757141" y="133622"/>
                  <a:pt x="6764867" y="127000"/>
                </a:cubicBezTo>
                <a:cubicBezTo>
                  <a:pt x="6776989" y="116610"/>
                  <a:pt x="6798734" y="93133"/>
                  <a:pt x="6798734" y="93133"/>
                </a:cubicBezTo>
                <a:lnTo>
                  <a:pt x="6807200" y="67733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422690" y="1044570"/>
            <a:ext cx="1610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Acute infection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000564" y="2966457"/>
            <a:ext cx="263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Latent persistent infection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00565" y="5047641"/>
            <a:ext cx="2777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Chronic persistent infection</a:t>
            </a:r>
          </a:p>
        </p:txBody>
      </p:sp>
      <p:sp>
        <p:nvSpPr>
          <p:cNvPr id="37" name="Freeform 36"/>
          <p:cNvSpPr/>
          <p:nvPr/>
        </p:nvSpPr>
        <p:spPr>
          <a:xfrm>
            <a:off x="1571309" y="3335789"/>
            <a:ext cx="922866" cy="1117668"/>
          </a:xfrm>
          <a:custGeom>
            <a:avLst/>
            <a:gdLst>
              <a:gd name="connsiteX0" fmla="*/ 0 w 1430866"/>
              <a:gd name="connsiteY0" fmla="*/ 1270000 h 1287001"/>
              <a:gd name="connsiteX1" fmla="*/ 84666 w 1430866"/>
              <a:gd name="connsiteY1" fmla="*/ 1253067 h 1287001"/>
              <a:gd name="connsiteX2" fmla="*/ 135466 w 1430866"/>
              <a:gd name="connsiteY2" fmla="*/ 1244600 h 1287001"/>
              <a:gd name="connsiteX3" fmla="*/ 203200 w 1430866"/>
              <a:gd name="connsiteY3" fmla="*/ 1227667 h 1287001"/>
              <a:gd name="connsiteX4" fmla="*/ 262466 w 1430866"/>
              <a:gd name="connsiteY4" fmla="*/ 1193800 h 1287001"/>
              <a:gd name="connsiteX5" fmla="*/ 287866 w 1430866"/>
              <a:gd name="connsiteY5" fmla="*/ 1176867 h 1287001"/>
              <a:gd name="connsiteX6" fmla="*/ 321733 w 1430866"/>
              <a:gd name="connsiteY6" fmla="*/ 1168400 h 1287001"/>
              <a:gd name="connsiteX7" fmla="*/ 338666 w 1430866"/>
              <a:gd name="connsiteY7" fmla="*/ 1143000 h 1287001"/>
              <a:gd name="connsiteX8" fmla="*/ 364066 w 1430866"/>
              <a:gd name="connsiteY8" fmla="*/ 1126067 h 1287001"/>
              <a:gd name="connsiteX9" fmla="*/ 381000 w 1430866"/>
              <a:gd name="connsiteY9" fmla="*/ 1109133 h 1287001"/>
              <a:gd name="connsiteX10" fmla="*/ 389466 w 1430866"/>
              <a:gd name="connsiteY10" fmla="*/ 1083733 h 1287001"/>
              <a:gd name="connsiteX11" fmla="*/ 431800 w 1430866"/>
              <a:gd name="connsiteY11" fmla="*/ 1049867 h 1287001"/>
              <a:gd name="connsiteX12" fmla="*/ 474133 w 1430866"/>
              <a:gd name="connsiteY12" fmla="*/ 1007533 h 1287001"/>
              <a:gd name="connsiteX13" fmla="*/ 482600 w 1430866"/>
              <a:gd name="connsiteY13" fmla="*/ 982133 h 1287001"/>
              <a:gd name="connsiteX14" fmla="*/ 524933 w 1430866"/>
              <a:gd name="connsiteY14" fmla="*/ 931333 h 1287001"/>
              <a:gd name="connsiteX15" fmla="*/ 550333 w 1430866"/>
              <a:gd name="connsiteY15" fmla="*/ 880533 h 1287001"/>
              <a:gd name="connsiteX16" fmla="*/ 567266 w 1430866"/>
              <a:gd name="connsiteY16" fmla="*/ 855133 h 1287001"/>
              <a:gd name="connsiteX17" fmla="*/ 592666 w 1430866"/>
              <a:gd name="connsiteY17" fmla="*/ 795867 h 1287001"/>
              <a:gd name="connsiteX18" fmla="*/ 601133 w 1430866"/>
              <a:gd name="connsiteY18" fmla="*/ 770467 h 1287001"/>
              <a:gd name="connsiteX19" fmla="*/ 618066 w 1430866"/>
              <a:gd name="connsiteY19" fmla="*/ 745067 h 1287001"/>
              <a:gd name="connsiteX20" fmla="*/ 626533 w 1430866"/>
              <a:gd name="connsiteY20" fmla="*/ 719667 h 1287001"/>
              <a:gd name="connsiteX21" fmla="*/ 643466 w 1430866"/>
              <a:gd name="connsiteY21" fmla="*/ 685800 h 1287001"/>
              <a:gd name="connsiteX22" fmla="*/ 660400 w 1430866"/>
              <a:gd name="connsiteY22" fmla="*/ 609600 h 1287001"/>
              <a:gd name="connsiteX23" fmla="*/ 677333 w 1430866"/>
              <a:gd name="connsiteY23" fmla="*/ 558800 h 1287001"/>
              <a:gd name="connsiteX24" fmla="*/ 694266 w 1430866"/>
              <a:gd name="connsiteY24" fmla="*/ 533400 h 1287001"/>
              <a:gd name="connsiteX25" fmla="*/ 719666 w 1430866"/>
              <a:gd name="connsiteY25" fmla="*/ 465667 h 1287001"/>
              <a:gd name="connsiteX26" fmla="*/ 728133 w 1430866"/>
              <a:gd name="connsiteY26" fmla="*/ 431800 h 1287001"/>
              <a:gd name="connsiteX27" fmla="*/ 745066 w 1430866"/>
              <a:gd name="connsiteY27" fmla="*/ 372533 h 1287001"/>
              <a:gd name="connsiteX28" fmla="*/ 762000 w 1430866"/>
              <a:gd name="connsiteY28" fmla="*/ 287867 h 1287001"/>
              <a:gd name="connsiteX29" fmla="*/ 787400 w 1430866"/>
              <a:gd name="connsiteY29" fmla="*/ 211667 h 1287001"/>
              <a:gd name="connsiteX30" fmla="*/ 812800 w 1430866"/>
              <a:gd name="connsiteY30" fmla="*/ 160867 h 1287001"/>
              <a:gd name="connsiteX31" fmla="*/ 821266 w 1430866"/>
              <a:gd name="connsiteY31" fmla="*/ 135467 h 1287001"/>
              <a:gd name="connsiteX32" fmla="*/ 863600 w 1430866"/>
              <a:gd name="connsiteY32" fmla="*/ 101600 h 1287001"/>
              <a:gd name="connsiteX33" fmla="*/ 905933 w 1430866"/>
              <a:gd name="connsiteY33" fmla="*/ 67733 h 1287001"/>
              <a:gd name="connsiteX34" fmla="*/ 922866 w 1430866"/>
              <a:gd name="connsiteY34" fmla="*/ 42333 h 1287001"/>
              <a:gd name="connsiteX35" fmla="*/ 965200 w 1430866"/>
              <a:gd name="connsiteY35" fmla="*/ 8467 h 1287001"/>
              <a:gd name="connsiteX36" fmla="*/ 990600 w 1430866"/>
              <a:gd name="connsiteY36" fmla="*/ 0 h 1287001"/>
              <a:gd name="connsiteX37" fmla="*/ 1066800 w 1430866"/>
              <a:gd name="connsiteY37" fmla="*/ 8467 h 1287001"/>
              <a:gd name="connsiteX38" fmla="*/ 1083733 w 1430866"/>
              <a:gd name="connsiteY38" fmla="*/ 33867 h 1287001"/>
              <a:gd name="connsiteX39" fmla="*/ 1109133 w 1430866"/>
              <a:gd name="connsiteY39" fmla="*/ 169333 h 1287001"/>
              <a:gd name="connsiteX40" fmla="*/ 1126066 w 1430866"/>
              <a:gd name="connsiteY40" fmla="*/ 397933 h 1287001"/>
              <a:gd name="connsiteX41" fmla="*/ 1134533 w 1430866"/>
              <a:gd name="connsiteY41" fmla="*/ 550333 h 1287001"/>
              <a:gd name="connsiteX42" fmla="*/ 1151466 w 1430866"/>
              <a:gd name="connsiteY42" fmla="*/ 685800 h 1287001"/>
              <a:gd name="connsiteX43" fmla="*/ 1176866 w 1430866"/>
              <a:gd name="connsiteY43" fmla="*/ 795867 h 1287001"/>
              <a:gd name="connsiteX44" fmla="*/ 1202266 w 1430866"/>
              <a:gd name="connsiteY44" fmla="*/ 956733 h 1287001"/>
              <a:gd name="connsiteX45" fmla="*/ 1210733 w 1430866"/>
              <a:gd name="connsiteY45" fmla="*/ 990600 h 1287001"/>
              <a:gd name="connsiteX46" fmla="*/ 1219200 w 1430866"/>
              <a:gd name="connsiteY46" fmla="*/ 1066800 h 1287001"/>
              <a:gd name="connsiteX47" fmla="*/ 1244600 w 1430866"/>
              <a:gd name="connsiteY47" fmla="*/ 1176867 h 1287001"/>
              <a:gd name="connsiteX48" fmla="*/ 1270000 w 1430866"/>
              <a:gd name="connsiteY48" fmla="*/ 1236133 h 1287001"/>
              <a:gd name="connsiteX49" fmla="*/ 1278466 w 1430866"/>
              <a:gd name="connsiteY49" fmla="*/ 1261533 h 1287001"/>
              <a:gd name="connsiteX50" fmla="*/ 1329266 w 1430866"/>
              <a:gd name="connsiteY50" fmla="*/ 1278467 h 1287001"/>
              <a:gd name="connsiteX51" fmla="*/ 1430866 w 1430866"/>
              <a:gd name="connsiteY51" fmla="*/ 1286933 h 1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30866" h="1287001">
                <a:moveTo>
                  <a:pt x="0" y="1270000"/>
                </a:moveTo>
                <a:cubicBezTo>
                  <a:pt x="28222" y="1264356"/>
                  <a:pt x="56277" y="1257799"/>
                  <a:pt x="84666" y="1253067"/>
                </a:cubicBezTo>
                <a:cubicBezTo>
                  <a:pt x="101599" y="1250245"/>
                  <a:pt x="118680" y="1248197"/>
                  <a:pt x="135466" y="1244600"/>
                </a:cubicBezTo>
                <a:cubicBezTo>
                  <a:pt x="158222" y="1239724"/>
                  <a:pt x="203200" y="1227667"/>
                  <a:pt x="203200" y="1227667"/>
                </a:cubicBezTo>
                <a:cubicBezTo>
                  <a:pt x="265073" y="1186417"/>
                  <a:pt x="187286" y="1236760"/>
                  <a:pt x="262466" y="1193800"/>
                </a:cubicBezTo>
                <a:cubicBezTo>
                  <a:pt x="271301" y="1188752"/>
                  <a:pt x="278513" y="1180875"/>
                  <a:pt x="287866" y="1176867"/>
                </a:cubicBezTo>
                <a:cubicBezTo>
                  <a:pt x="298562" y="1172283"/>
                  <a:pt x="310444" y="1171222"/>
                  <a:pt x="321733" y="1168400"/>
                </a:cubicBezTo>
                <a:cubicBezTo>
                  <a:pt x="327377" y="1159933"/>
                  <a:pt x="331471" y="1150195"/>
                  <a:pt x="338666" y="1143000"/>
                </a:cubicBezTo>
                <a:cubicBezTo>
                  <a:pt x="345861" y="1135805"/>
                  <a:pt x="356120" y="1132424"/>
                  <a:pt x="364066" y="1126067"/>
                </a:cubicBezTo>
                <a:cubicBezTo>
                  <a:pt x="370300" y="1121080"/>
                  <a:pt x="375355" y="1114778"/>
                  <a:pt x="381000" y="1109133"/>
                </a:cubicBezTo>
                <a:cubicBezTo>
                  <a:pt x="383822" y="1100666"/>
                  <a:pt x="384874" y="1091386"/>
                  <a:pt x="389466" y="1083733"/>
                </a:cubicBezTo>
                <a:cubicBezTo>
                  <a:pt x="399890" y="1066360"/>
                  <a:pt x="417229" y="1062616"/>
                  <a:pt x="431800" y="1049867"/>
                </a:cubicBezTo>
                <a:cubicBezTo>
                  <a:pt x="446819" y="1036726"/>
                  <a:pt x="474133" y="1007533"/>
                  <a:pt x="474133" y="1007533"/>
                </a:cubicBezTo>
                <a:cubicBezTo>
                  <a:pt x="476955" y="999066"/>
                  <a:pt x="478172" y="989882"/>
                  <a:pt x="482600" y="982133"/>
                </a:cubicBezTo>
                <a:cubicBezTo>
                  <a:pt x="511416" y="931706"/>
                  <a:pt x="498799" y="964001"/>
                  <a:pt x="524933" y="931333"/>
                </a:cubicBezTo>
                <a:cubicBezTo>
                  <a:pt x="557285" y="890892"/>
                  <a:pt x="529467" y="922265"/>
                  <a:pt x="550333" y="880533"/>
                </a:cubicBezTo>
                <a:cubicBezTo>
                  <a:pt x="554884" y="871432"/>
                  <a:pt x="561622" y="863600"/>
                  <a:pt x="567266" y="855133"/>
                </a:cubicBezTo>
                <a:cubicBezTo>
                  <a:pt x="584888" y="784651"/>
                  <a:pt x="563431" y="854336"/>
                  <a:pt x="592666" y="795867"/>
                </a:cubicBezTo>
                <a:cubicBezTo>
                  <a:pt x="596657" y="787885"/>
                  <a:pt x="597142" y="778449"/>
                  <a:pt x="601133" y="770467"/>
                </a:cubicBezTo>
                <a:cubicBezTo>
                  <a:pt x="605684" y="761366"/>
                  <a:pt x="613515" y="754168"/>
                  <a:pt x="618066" y="745067"/>
                </a:cubicBezTo>
                <a:cubicBezTo>
                  <a:pt x="622057" y="737085"/>
                  <a:pt x="623017" y="727870"/>
                  <a:pt x="626533" y="719667"/>
                </a:cubicBezTo>
                <a:cubicBezTo>
                  <a:pt x="631505" y="708066"/>
                  <a:pt x="637822" y="697089"/>
                  <a:pt x="643466" y="685800"/>
                </a:cubicBezTo>
                <a:cubicBezTo>
                  <a:pt x="648301" y="661628"/>
                  <a:pt x="653225" y="633515"/>
                  <a:pt x="660400" y="609600"/>
                </a:cubicBezTo>
                <a:cubicBezTo>
                  <a:pt x="665529" y="592503"/>
                  <a:pt x="667432" y="573652"/>
                  <a:pt x="677333" y="558800"/>
                </a:cubicBezTo>
                <a:lnTo>
                  <a:pt x="694266" y="533400"/>
                </a:lnTo>
                <a:cubicBezTo>
                  <a:pt x="716000" y="446468"/>
                  <a:pt x="686460" y="554216"/>
                  <a:pt x="719666" y="465667"/>
                </a:cubicBezTo>
                <a:cubicBezTo>
                  <a:pt x="723752" y="454771"/>
                  <a:pt x="724936" y="442989"/>
                  <a:pt x="728133" y="431800"/>
                </a:cubicBezTo>
                <a:cubicBezTo>
                  <a:pt x="740829" y="387365"/>
                  <a:pt x="733719" y="425484"/>
                  <a:pt x="745066" y="372533"/>
                </a:cubicBezTo>
                <a:cubicBezTo>
                  <a:pt x="751096" y="344391"/>
                  <a:pt x="754675" y="315700"/>
                  <a:pt x="762000" y="287867"/>
                </a:cubicBezTo>
                <a:cubicBezTo>
                  <a:pt x="768814" y="261975"/>
                  <a:pt x="780907" y="237642"/>
                  <a:pt x="787400" y="211667"/>
                </a:cubicBezTo>
                <a:cubicBezTo>
                  <a:pt x="797802" y="170056"/>
                  <a:pt x="787638" y="186028"/>
                  <a:pt x="812800" y="160867"/>
                </a:cubicBezTo>
                <a:cubicBezTo>
                  <a:pt x="815622" y="152400"/>
                  <a:pt x="816674" y="143120"/>
                  <a:pt x="821266" y="135467"/>
                </a:cubicBezTo>
                <a:cubicBezTo>
                  <a:pt x="829309" y="122062"/>
                  <a:pt x="852063" y="109291"/>
                  <a:pt x="863600" y="101600"/>
                </a:cubicBezTo>
                <a:cubicBezTo>
                  <a:pt x="912127" y="28808"/>
                  <a:pt x="847511" y="114471"/>
                  <a:pt x="905933" y="67733"/>
                </a:cubicBezTo>
                <a:cubicBezTo>
                  <a:pt x="913879" y="61376"/>
                  <a:pt x="916509" y="50279"/>
                  <a:pt x="922866" y="42333"/>
                </a:cubicBezTo>
                <a:cubicBezTo>
                  <a:pt x="933365" y="29209"/>
                  <a:pt x="950533" y="15801"/>
                  <a:pt x="965200" y="8467"/>
                </a:cubicBezTo>
                <a:cubicBezTo>
                  <a:pt x="973182" y="4476"/>
                  <a:pt x="982133" y="2822"/>
                  <a:pt x="990600" y="0"/>
                </a:cubicBezTo>
                <a:cubicBezTo>
                  <a:pt x="1016000" y="2822"/>
                  <a:pt x="1042782" y="-267"/>
                  <a:pt x="1066800" y="8467"/>
                </a:cubicBezTo>
                <a:cubicBezTo>
                  <a:pt x="1076363" y="11944"/>
                  <a:pt x="1080515" y="24214"/>
                  <a:pt x="1083733" y="33867"/>
                </a:cubicBezTo>
                <a:cubicBezTo>
                  <a:pt x="1092931" y="61463"/>
                  <a:pt x="1106238" y="136527"/>
                  <a:pt x="1109133" y="169333"/>
                </a:cubicBezTo>
                <a:cubicBezTo>
                  <a:pt x="1115849" y="245446"/>
                  <a:pt x="1120983" y="321693"/>
                  <a:pt x="1126066" y="397933"/>
                </a:cubicBezTo>
                <a:cubicBezTo>
                  <a:pt x="1129450" y="448699"/>
                  <a:pt x="1130908" y="499584"/>
                  <a:pt x="1134533" y="550333"/>
                </a:cubicBezTo>
                <a:cubicBezTo>
                  <a:pt x="1138342" y="603658"/>
                  <a:pt x="1142191" y="636331"/>
                  <a:pt x="1151466" y="685800"/>
                </a:cubicBezTo>
                <a:cubicBezTo>
                  <a:pt x="1167479" y="771205"/>
                  <a:pt x="1160127" y="745647"/>
                  <a:pt x="1176866" y="795867"/>
                </a:cubicBezTo>
                <a:cubicBezTo>
                  <a:pt x="1182355" y="834286"/>
                  <a:pt x="1195531" y="929793"/>
                  <a:pt x="1202266" y="956733"/>
                </a:cubicBezTo>
                <a:lnTo>
                  <a:pt x="1210733" y="990600"/>
                </a:lnTo>
                <a:cubicBezTo>
                  <a:pt x="1213555" y="1016000"/>
                  <a:pt x="1215586" y="1041501"/>
                  <a:pt x="1219200" y="1066800"/>
                </a:cubicBezTo>
                <a:cubicBezTo>
                  <a:pt x="1223545" y="1097217"/>
                  <a:pt x="1238221" y="1151351"/>
                  <a:pt x="1244600" y="1176867"/>
                </a:cubicBezTo>
                <a:cubicBezTo>
                  <a:pt x="1255535" y="1220607"/>
                  <a:pt x="1246610" y="1201050"/>
                  <a:pt x="1270000" y="1236133"/>
                </a:cubicBezTo>
                <a:cubicBezTo>
                  <a:pt x="1272822" y="1244600"/>
                  <a:pt x="1271204" y="1256346"/>
                  <a:pt x="1278466" y="1261533"/>
                </a:cubicBezTo>
                <a:cubicBezTo>
                  <a:pt x="1292990" y="1271908"/>
                  <a:pt x="1311554" y="1276253"/>
                  <a:pt x="1329266" y="1278467"/>
                </a:cubicBezTo>
                <a:cubicBezTo>
                  <a:pt x="1408202" y="1288333"/>
                  <a:pt x="1374246" y="1286933"/>
                  <a:pt x="1430866" y="12869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3728721" y="3344292"/>
            <a:ext cx="922866" cy="1117668"/>
          </a:xfrm>
          <a:custGeom>
            <a:avLst/>
            <a:gdLst>
              <a:gd name="connsiteX0" fmla="*/ 0 w 1430866"/>
              <a:gd name="connsiteY0" fmla="*/ 1270000 h 1287001"/>
              <a:gd name="connsiteX1" fmla="*/ 84666 w 1430866"/>
              <a:gd name="connsiteY1" fmla="*/ 1253067 h 1287001"/>
              <a:gd name="connsiteX2" fmla="*/ 135466 w 1430866"/>
              <a:gd name="connsiteY2" fmla="*/ 1244600 h 1287001"/>
              <a:gd name="connsiteX3" fmla="*/ 203200 w 1430866"/>
              <a:gd name="connsiteY3" fmla="*/ 1227667 h 1287001"/>
              <a:gd name="connsiteX4" fmla="*/ 262466 w 1430866"/>
              <a:gd name="connsiteY4" fmla="*/ 1193800 h 1287001"/>
              <a:gd name="connsiteX5" fmla="*/ 287866 w 1430866"/>
              <a:gd name="connsiteY5" fmla="*/ 1176867 h 1287001"/>
              <a:gd name="connsiteX6" fmla="*/ 321733 w 1430866"/>
              <a:gd name="connsiteY6" fmla="*/ 1168400 h 1287001"/>
              <a:gd name="connsiteX7" fmla="*/ 338666 w 1430866"/>
              <a:gd name="connsiteY7" fmla="*/ 1143000 h 1287001"/>
              <a:gd name="connsiteX8" fmla="*/ 364066 w 1430866"/>
              <a:gd name="connsiteY8" fmla="*/ 1126067 h 1287001"/>
              <a:gd name="connsiteX9" fmla="*/ 381000 w 1430866"/>
              <a:gd name="connsiteY9" fmla="*/ 1109133 h 1287001"/>
              <a:gd name="connsiteX10" fmla="*/ 389466 w 1430866"/>
              <a:gd name="connsiteY10" fmla="*/ 1083733 h 1287001"/>
              <a:gd name="connsiteX11" fmla="*/ 431800 w 1430866"/>
              <a:gd name="connsiteY11" fmla="*/ 1049867 h 1287001"/>
              <a:gd name="connsiteX12" fmla="*/ 474133 w 1430866"/>
              <a:gd name="connsiteY12" fmla="*/ 1007533 h 1287001"/>
              <a:gd name="connsiteX13" fmla="*/ 482600 w 1430866"/>
              <a:gd name="connsiteY13" fmla="*/ 982133 h 1287001"/>
              <a:gd name="connsiteX14" fmla="*/ 524933 w 1430866"/>
              <a:gd name="connsiteY14" fmla="*/ 931333 h 1287001"/>
              <a:gd name="connsiteX15" fmla="*/ 550333 w 1430866"/>
              <a:gd name="connsiteY15" fmla="*/ 880533 h 1287001"/>
              <a:gd name="connsiteX16" fmla="*/ 567266 w 1430866"/>
              <a:gd name="connsiteY16" fmla="*/ 855133 h 1287001"/>
              <a:gd name="connsiteX17" fmla="*/ 592666 w 1430866"/>
              <a:gd name="connsiteY17" fmla="*/ 795867 h 1287001"/>
              <a:gd name="connsiteX18" fmla="*/ 601133 w 1430866"/>
              <a:gd name="connsiteY18" fmla="*/ 770467 h 1287001"/>
              <a:gd name="connsiteX19" fmla="*/ 618066 w 1430866"/>
              <a:gd name="connsiteY19" fmla="*/ 745067 h 1287001"/>
              <a:gd name="connsiteX20" fmla="*/ 626533 w 1430866"/>
              <a:gd name="connsiteY20" fmla="*/ 719667 h 1287001"/>
              <a:gd name="connsiteX21" fmla="*/ 643466 w 1430866"/>
              <a:gd name="connsiteY21" fmla="*/ 685800 h 1287001"/>
              <a:gd name="connsiteX22" fmla="*/ 660400 w 1430866"/>
              <a:gd name="connsiteY22" fmla="*/ 609600 h 1287001"/>
              <a:gd name="connsiteX23" fmla="*/ 677333 w 1430866"/>
              <a:gd name="connsiteY23" fmla="*/ 558800 h 1287001"/>
              <a:gd name="connsiteX24" fmla="*/ 694266 w 1430866"/>
              <a:gd name="connsiteY24" fmla="*/ 533400 h 1287001"/>
              <a:gd name="connsiteX25" fmla="*/ 719666 w 1430866"/>
              <a:gd name="connsiteY25" fmla="*/ 465667 h 1287001"/>
              <a:gd name="connsiteX26" fmla="*/ 728133 w 1430866"/>
              <a:gd name="connsiteY26" fmla="*/ 431800 h 1287001"/>
              <a:gd name="connsiteX27" fmla="*/ 745066 w 1430866"/>
              <a:gd name="connsiteY27" fmla="*/ 372533 h 1287001"/>
              <a:gd name="connsiteX28" fmla="*/ 762000 w 1430866"/>
              <a:gd name="connsiteY28" fmla="*/ 287867 h 1287001"/>
              <a:gd name="connsiteX29" fmla="*/ 787400 w 1430866"/>
              <a:gd name="connsiteY29" fmla="*/ 211667 h 1287001"/>
              <a:gd name="connsiteX30" fmla="*/ 812800 w 1430866"/>
              <a:gd name="connsiteY30" fmla="*/ 160867 h 1287001"/>
              <a:gd name="connsiteX31" fmla="*/ 821266 w 1430866"/>
              <a:gd name="connsiteY31" fmla="*/ 135467 h 1287001"/>
              <a:gd name="connsiteX32" fmla="*/ 863600 w 1430866"/>
              <a:gd name="connsiteY32" fmla="*/ 101600 h 1287001"/>
              <a:gd name="connsiteX33" fmla="*/ 905933 w 1430866"/>
              <a:gd name="connsiteY33" fmla="*/ 67733 h 1287001"/>
              <a:gd name="connsiteX34" fmla="*/ 922866 w 1430866"/>
              <a:gd name="connsiteY34" fmla="*/ 42333 h 1287001"/>
              <a:gd name="connsiteX35" fmla="*/ 965200 w 1430866"/>
              <a:gd name="connsiteY35" fmla="*/ 8467 h 1287001"/>
              <a:gd name="connsiteX36" fmla="*/ 990600 w 1430866"/>
              <a:gd name="connsiteY36" fmla="*/ 0 h 1287001"/>
              <a:gd name="connsiteX37" fmla="*/ 1066800 w 1430866"/>
              <a:gd name="connsiteY37" fmla="*/ 8467 h 1287001"/>
              <a:gd name="connsiteX38" fmla="*/ 1083733 w 1430866"/>
              <a:gd name="connsiteY38" fmla="*/ 33867 h 1287001"/>
              <a:gd name="connsiteX39" fmla="*/ 1109133 w 1430866"/>
              <a:gd name="connsiteY39" fmla="*/ 169333 h 1287001"/>
              <a:gd name="connsiteX40" fmla="*/ 1126066 w 1430866"/>
              <a:gd name="connsiteY40" fmla="*/ 397933 h 1287001"/>
              <a:gd name="connsiteX41" fmla="*/ 1134533 w 1430866"/>
              <a:gd name="connsiteY41" fmla="*/ 550333 h 1287001"/>
              <a:gd name="connsiteX42" fmla="*/ 1151466 w 1430866"/>
              <a:gd name="connsiteY42" fmla="*/ 685800 h 1287001"/>
              <a:gd name="connsiteX43" fmla="*/ 1176866 w 1430866"/>
              <a:gd name="connsiteY43" fmla="*/ 795867 h 1287001"/>
              <a:gd name="connsiteX44" fmla="*/ 1202266 w 1430866"/>
              <a:gd name="connsiteY44" fmla="*/ 956733 h 1287001"/>
              <a:gd name="connsiteX45" fmla="*/ 1210733 w 1430866"/>
              <a:gd name="connsiteY45" fmla="*/ 990600 h 1287001"/>
              <a:gd name="connsiteX46" fmla="*/ 1219200 w 1430866"/>
              <a:gd name="connsiteY46" fmla="*/ 1066800 h 1287001"/>
              <a:gd name="connsiteX47" fmla="*/ 1244600 w 1430866"/>
              <a:gd name="connsiteY47" fmla="*/ 1176867 h 1287001"/>
              <a:gd name="connsiteX48" fmla="*/ 1270000 w 1430866"/>
              <a:gd name="connsiteY48" fmla="*/ 1236133 h 1287001"/>
              <a:gd name="connsiteX49" fmla="*/ 1278466 w 1430866"/>
              <a:gd name="connsiteY49" fmla="*/ 1261533 h 1287001"/>
              <a:gd name="connsiteX50" fmla="*/ 1329266 w 1430866"/>
              <a:gd name="connsiteY50" fmla="*/ 1278467 h 1287001"/>
              <a:gd name="connsiteX51" fmla="*/ 1430866 w 1430866"/>
              <a:gd name="connsiteY51" fmla="*/ 1286933 h 1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30866" h="1287001">
                <a:moveTo>
                  <a:pt x="0" y="1270000"/>
                </a:moveTo>
                <a:cubicBezTo>
                  <a:pt x="28222" y="1264356"/>
                  <a:pt x="56277" y="1257799"/>
                  <a:pt x="84666" y="1253067"/>
                </a:cubicBezTo>
                <a:cubicBezTo>
                  <a:pt x="101599" y="1250245"/>
                  <a:pt x="118680" y="1248197"/>
                  <a:pt x="135466" y="1244600"/>
                </a:cubicBezTo>
                <a:cubicBezTo>
                  <a:pt x="158222" y="1239724"/>
                  <a:pt x="203200" y="1227667"/>
                  <a:pt x="203200" y="1227667"/>
                </a:cubicBezTo>
                <a:cubicBezTo>
                  <a:pt x="265073" y="1186417"/>
                  <a:pt x="187286" y="1236760"/>
                  <a:pt x="262466" y="1193800"/>
                </a:cubicBezTo>
                <a:cubicBezTo>
                  <a:pt x="271301" y="1188752"/>
                  <a:pt x="278513" y="1180875"/>
                  <a:pt x="287866" y="1176867"/>
                </a:cubicBezTo>
                <a:cubicBezTo>
                  <a:pt x="298562" y="1172283"/>
                  <a:pt x="310444" y="1171222"/>
                  <a:pt x="321733" y="1168400"/>
                </a:cubicBezTo>
                <a:cubicBezTo>
                  <a:pt x="327377" y="1159933"/>
                  <a:pt x="331471" y="1150195"/>
                  <a:pt x="338666" y="1143000"/>
                </a:cubicBezTo>
                <a:cubicBezTo>
                  <a:pt x="345861" y="1135805"/>
                  <a:pt x="356120" y="1132424"/>
                  <a:pt x="364066" y="1126067"/>
                </a:cubicBezTo>
                <a:cubicBezTo>
                  <a:pt x="370300" y="1121080"/>
                  <a:pt x="375355" y="1114778"/>
                  <a:pt x="381000" y="1109133"/>
                </a:cubicBezTo>
                <a:cubicBezTo>
                  <a:pt x="383822" y="1100666"/>
                  <a:pt x="384874" y="1091386"/>
                  <a:pt x="389466" y="1083733"/>
                </a:cubicBezTo>
                <a:cubicBezTo>
                  <a:pt x="399890" y="1066360"/>
                  <a:pt x="417229" y="1062616"/>
                  <a:pt x="431800" y="1049867"/>
                </a:cubicBezTo>
                <a:cubicBezTo>
                  <a:pt x="446819" y="1036726"/>
                  <a:pt x="474133" y="1007533"/>
                  <a:pt x="474133" y="1007533"/>
                </a:cubicBezTo>
                <a:cubicBezTo>
                  <a:pt x="476955" y="999066"/>
                  <a:pt x="478172" y="989882"/>
                  <a:pt x="482600" y="982133"/>
                </a:cubicBezTo>
                <a:cubicBezTo>
                  <a:pt x="511416" y="931706"/>
                  <a:pt x="498799" y="964001"/>
                  <a:pt x="524933" y="931333"/>
                </a:cubicBezTo>
                <a:cubicBezTo>
                  <a:pt x="557285" y="890892"/>
                  <a:pt x="529467" y="922265"/>
                  <a:pt x="550333" y="880533"/>
                </a:cubicBezTo>
                <a:cubicBezTo>
                  <a:pt x="554884" y="871432"/>
                  <a:pt x="561622" y="863600"/>
                  <a:pt x="567266" y="855133"/>
                </a:cubicBezTo>
                <a:cubicBezTo>
                  <a:pt x="584888" y="784651"/>
                  <a:pt x="563431" y="854336"/>
                  <a:pt x="592666" y="795867"/>
                </a:cubicBezTo>
                <a:cubicBezTo>
                  <a:pt x="596657" y="787885"/>
                  <a:pt x="597142" y="778449"/>
                  <a:pt x="601133" y="770467"/>
                </a:cubicBezTo>
                <a:cubicBezTo>
                  <a:pt x="605684" y="761366"/>
                  <a:pt x="613515" y="754168"/>
                  <a:pt x="618066" y="745067"/>
                </a:cubicBezTo>
                <a:cubicBezTo>
                  <a:pt x="622057" y="737085"/>
                  <a:pt x="623017" y="727870"/>
                  <a:pt x="626533" y="719667"/>
                </a:cubicBezTo>
                <a:cubicBezTo>
                  <a:pt x="631505" y="708066"/>
                  <a:pt x="637822" y="697089"/>
                  <a:pt x="643466" y="685800"/>
                </a:cubicBezTo>
                <a:cubicBezTo>
                  <a:pt x="648301" y="661628"/>
                  <a:pt x="653225" y="633515"/>
                  <a:pt x="660400" y="609600"/>
                </a:cubicBezTo>
                <a:cubicBezTo>
                  <a:pt x="665529" y="592503"/>
                  <a:pt x="667432" y="573652"/>
                  <a:pt x="677333" y="558800"/>
                </a:cubicBezTo>
                <a:lnTo>
                  <a:pt x="694266" y="533400"/>
                </a:lnTo>
                <a:cubicBezTo>
                  <a:pt x="716000" y="446468"/>
                  <a:pt x="686460" y="554216"/>
                  <a:pt x="719666" y="465667"/>
                </a:cubicBezTo>
                <a:cubicBezTo>
                  <a:pt x="723752" y="454771"/>
                  <a:pt x="724936" y="442989"/>
                  <a:pt x="728133" y="431800"/>
                </a:cubicBezTo>
                <a:cubicBezTo>
                  <a:pt x="740829" y="387365"/>
                  <a:pt x="733719" y="425484"/>
                  <a:pt x="745066" y="372533"/>
                </a:cubicBezTo>
                <a:cubicBezTo>
                  <a:pt x="751096" y="344391"/>
                  <a:pt x="754675" y="315700"/>
                  <a:pt x="762000" y="287867"/>
                </a:cubicBezTo>
                <a:cubicBezTo>
                  <a:pt x="768814" y="261975"/>
                  <a:pt x="780907" y="237642"/>
                  <a:pt x="787400" y="211667"/>
                </a:cubicBezTo>
                <a:cubicBezTo>
                  <a:pt x="797802" y="170056"/>
                  <a:pt x="787638" y="186028"/>
                  <a:pt x="812800" y="160867"/>
                </a:cubicBezTo>
                <a:cubicBezTo>
                  <a:pt x="815622" y="152400"/>
                  <a:pt x="816674" y="143120"/>
                  <a:pt x="821266" y="135467"/>
                </a:cubicBezTo>
                <a:cubicBezTo>
                  <a:pt x="829309" y="122062"/>
                  <a:pt x="852063" y="109291"/>
                  <a:pt x="863600" y="101600"/>
                </a:cubicBezTo>
                <a:cubicBezTo>
                  <a:pt x="912127" y="28808"/>
                  <a:pt x="847511" y="114471"/>
                  <a:pt x="905933" y="67733"/>
                </a:cubicBezTo>
                <a:cubicBezTo>
                  <a:pt x="913879" y="61376"/>
                  <a:pt x="916509" y="50279"/>
                  <a:pt x="922866" y="42333"/>
                </a:cubicBezTo>
                <a:cubicBezTo>
                  <a:pt x="933365" y="29209"/>
                  <a:pt x="950533" y="15801"/>
                  <a:pt x="965200" y="8467"/>
                </a:cubicBezTo>
                <a:cubicBezTo>
                  <a:pt x="973182" y="4476"/>
                  <a:pt x="982133" y="2822"/>
                  <a:pt x="990600" y="0"/>
                </a:cubicBezTo>
                <a:cubicBezTo>
                  <a:pt x="1016000" y="2822"/>
                  <a:pt x="1042782" y="-267"/>
                  <a:pt x="1066800" y="8467"/>
                </a:cubicBezTo>
                <a:cubicBezTo>
                  <a:pt x="1076363" y="11944"/>
                  <a:pt x="1080515" y="24214"/>
                  <a:pt x="1083733" y="33867"/>
                </a:cubicBezTo>
                <a:cubicBezTo>
                  <a:pt x="1092931" y="61463"/>
                  <a:pt x="1106238" y="136527"/>
                  <a:pt x="1109133" y="169333"/>
                </a:cubicBezTo>
                <a:cubicBezTo>
                  <a:pt x="1115849" y="245446"/>
                  <a:pt x="1120983" y="321693"/>
                  <a:pt x="1126066" y="397933"/>
                </a:cubicBezTo>
                <a:cubicBezTo>
                  <a:pt x="1129450" y="448699"/>
                  <a:pt x="1130908" y="499584"/>
                  <a:pt x="1134533" y="550333"/>
                </a:cubicBezTo>
                <a:cubicBezTo>
                  <a:pt x="1138342" y="603658"/>
                  <a:pt x="1142191" y="636331"/>
                  <a:pt x="1151466" y="685800"/>
                </a:cubicBezTo>
                <a:cubicBezTo>
                  <a:pt x="1167479" y="771205"/>
                  <a:pt x="1160127" y="745647"/>
                  <a:pt x="1176866" y="795867"/>
                </a:cubicBezTo>
                <a:cubicBezTo>
                  <a:pt x="1182355" y="834286"/>
                  <a:pt x="1195531" y="929793"/>
                  <a:pt x="1202266" y="956733"/>
                </a:cubicBezTo>
                <a:lnTo>
                  <a:pt x="1210733" y="990600"/>
                </a:lnTo>
                <a:cubicBezTo>
                  <a:pt x="1213555" y="1016000"/>
                  <a:pt x="1215586" y="1041501"/>
                  <a:pt x="1219200" y="1066800"/>
                </a:cubicBezTo>
                <a:cubicBezTo>
                  <a:pt x="1223545" y="1097217"/>
                  <a:pt x="1238221" y="1151351"/>
                  <a:pt x="1244600" y="1176867"/>
                </a:cubicBezTo>
                <a:cubicBezTo>
                  <a:pt x="1255535" y="1220607"/>
                  <a:pt x="1246610" y="1201050"/>
                  <a:pt x="1270000" y="1236133"/>
                </a:cubicBezTo>
                <a:cubicBezTo>
                  <a:pt x="1272822" y="1244600"/>
                  <a:pt x="1271204" y="1256346"/>
                  <a:pt x="1278466" y="1261533"/>
                </a:cubicBezTo>
                <a:cubicBezTo>
                  <a:pt x="1292990" y="1271908"/>
                  <a:pt x="1311554" y="1276253"/>
                  <a:pt x="1329266" y="1278467"/>
                </a:cubicBezTo>
                <a:cubicBezTo>
                  <a:pt x="1408202" y="1288333"/>
                  <a:pt x="1374246" y="1286933"/>
                  <a:pt x="1430866" y="12869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650723" y="3344292"/>
            <a:ext cx="922866" cy="1117668"/>
          </a:xfrm>
          <a:custGeom>
            <a:avLst/>
            <a:gdLst>
              <a:gd name="connsiteX0" fmla="*/ 0 w 1430866"/>
              <a:gd name="connsiteY0" fmla="*/ 1270000 h 1287001"/>
              <a:gd name="connsiteX1" fmla="*/ 84666 w 1430866"/>
              <a:gd name="connsiteY1" fmla="*/ 1253067 h 1287001"/>
              <a:gd name="connsiteX2" fmla="*/ 135466 w 1430866"/>
              <a:gd name="connsiteY2" fmla="*/ 1244600 h 1287001"/>
              <a:gd name="connsiteX3" fmla="*/ 203200 w 1430866"/>
              <a:gd name="connsiteY3" fmla="*/ 1227667 h 1287001"/>
              <a:gd name="connsiteX4" fmla="*/ 262466 w 1430866"/>
              <a:gd name="connsiteY4" fmla="*/ 1193800 h 1287001"/>
              <a:gd name="connsiteX5" fmla="*/ 287866 w 1430866"/>
              <a:gd name="connsiteY5" fmla="*/ 1176867 h 1287001"/>
              <a:gd name="connsiteX6" fmla="*/ 321733 w 1430866"/>
              <a:gd name="connsiteY6" fmla="*/ 1168400 h 1287001"/>
              <a:gd name="connsiteX7" fmla="*/ 338666 w 1430866"/>
              <a:gd name="connsiteY7" fmla="*/ 1143000 h 1287001"/>
              <a:gd name="connsiteX8" fmla="*/ 364066 w 1430866"/>
              <a:gd name="connsiteY8" fmla="*/ 1126067 h 1287001"/>
              <a:gd name="connsiteX9" fmla="*/ 381000 w 1430866"/>
              <a:gd name="connsiteY9" fmla="*/ 1109133 h 1287001"/>
              <a:gd name="connsiteX10" fmla="*/ 389466 w 1430866"/>
              <a:gd name="connsiteY10" fmla="*/ 1083733 h 1287001"/>
              <a:gd name="connsiteX11" fmla="*/ 431800 w 1430866"/>
              <a:gd name="connsiteY11" fmla="*/ 1049867 h 1287001"/>
              <a:gd name="connsiteX12" fmla="*/ 474133 w 1430866"/>
              <a:gd name="connsiteY12" fmla="*/ 1007533 h 1287001"/>
              <a:gd name="connsiteX13" fmla="*/ 482600 w 1430866"/>
              <a:gd name="connsiteY13" fmla="*/ 982133 h 1287001"/>
              <a:gd name="connsiteX14" fmla="*/ 524933 w 1430866"/>
              <a:gd name="connsiteY14" fmla="*/ 931333 h 1287001"/>
              <a:gd name="connsiteX15" fmla="*/ 550333 w 1430866"/>
              <a:gd name="connsiteY15" fmla="*/ 880533 h 1287001"/>
              <a:gd name="connsiteX16" fmla="*/ 567266 w 1430866"/>
              <a:gd name="connsiteY16" fmla="*/ 855133 h 1287001"/>
              <a:gd name="connsiteX17" fmla="*/ 592666 w 1430866"/>
              <a:gd name="connsiteY17" fmla="*/ 795867 h 1287001"/>
              <a:gd name="connsiteX18" fmla="*/ 601133 w 1430866"/>
              <a:gd name="connsiteY18" fmla="*/ 770467 h 1287001"/>
              <a:gd name="connsiteX19" fmla="*/ 618066 w 1430866"/>
              <a:gd name="connsiteY19" fmla="*/ 745067 h 1287001"/>
              <a:gd name="connsiteX20" fmla="*/ 626533 w 1430866"/>
              <a:gd name="connsiteY20" fmla="*/ 719667 h 1287001"/>
              <a:gd name="connsiteX21" fmla="*/ 643466 w 1430866"/>
              <a:gd name="connsiteY21" fmla="*/ 685800 h 1287001"/>
              <a:gd name="connsiteX22" fmla="*/ 660400 w 1430866"/>
              <a:gd name="connsiteY22" fmla="*/ 609600 h 1287001"/>
              <a:gd name="connsiteX23" fmla="*/ 677333 w 1430866"/>
              <a:gd name="connsiteY23" fmla="*/ 558800 h 1287001"/>
              <a:gd name="connsiteX24" fmla="*/ 694266 w 1430866"/>
              <a:gd name="connsiteY24" fmla="*/ 533400 h 1287001"/>
              <a:gd name="connsiteX25" fmla="*/ 719666 w 1430866"/>
              <a:gd name="connsiteY25" fmla="*/ 465667 h 1287001"/>
              <a:gd name="connsiteX26" fmla="*/ 728133 w 1430866"/>
              <a:gd name="connsiteY26" fmla="*/ 431800 h 1287001"/>
              <a:gd name="connsiteX27" fmla="*/ 745066 w 1430866"/>
              <a:gd name="connsiteY27" fmla="*/ 372533 h 1287001"/>
              <a:gd name="connsiteX28" fmla="*/ 762000 w 1430866"/>
              <a:gd name="connsiteY28" fmla="*/ 287867 h 1287001"/>
              <a:gd name="connsiteX29" fmla="*/ 787400 w 1430866"/>
              <a:gd name="connsiteY29" fmla="*/ 211667 h 1287001"/>
              <a:gd name="connsiteX30" fmla="*/ 812800 w 1430866"/>
              <a:gd name="connsiteY30" fmla="*/ 160867 h 1287001"/>
              <a:gd name="connsiteX31" fmla="*/ 821266 w 1430866"/>
              <a:gd name="connsiteY31" fmla="*/ 135467 h 1287001"/>
              <a:gd name="connsiteX32" fmla="*/ 863600 w 1430866"/>
              <a:gd name="connsiteY32" fmla="*/ 101600 h 1287001"/>
              <a:gd name="connsiteX33" fmla="*/ 905933 w 1430866"/>
              <a:gd name="connsiteY33" fmla="*/ 67733 h 1287001"/>
              <a:gd name="connsiteX34" fmla="*/ 922866 w 1430866"/>
              <a:gd name="connsiteY34" fmla="*/ 42333 h 1287001"/>
              <a:gd name="connsiteX35" fmla="*/ 965200 w 1430866"/>
              <a:gd name="connsiteY35" fmla="*/ 8467 h 1287001"/>
              <a:gd name="connsiteX36" fmla="*/ 990600 w 1430866"/>
              <a:gd name="connsiteY36" fmla="*/ 0 h 1287001"/>
              <a:gd name="connsiteX37" fmla="*/ 1066800 w 1430866"/>
              <a:gd name="connsiteY37" fmla="*/ 8467 h 1287001"/>
              <a:gd name="connsiteX38" fmla="*/ 1083733 w 1430866"/>
              <a:gd name="connsiteY38" fmla="*/ 33867 h 1287001"/>
              <a:gd name="connsiteX39" fmla="*/ 1109133 w 1430866"/>
              <a:gd name="connsiteY39" fmla="*/ 169333 h 1287001"/>
              <a:gd name="connsiteX40" fmla="*/ 1126066 w 1430866"/>
              <a:gd name="connsiteY40" fmla="*/ 397933 h 1287001"/>
              <a:gd name="connsiteX41" fmla="*/ 1134533 w 1430866"/>
              <a:gd name="connsiteY41" fmla="*/ 550333 h 1287001"/>
              <a:gd name="connsiteX42" fmla="*/ 1151466 w 1430866"/>
              <a:gd name="connsiteY42" fmla="*/ 685800 h 1287001"/>
              <a:gd name="connsiteX43" fmla="*/ 1176866 w 1430866"/>
              <a:gd name="connsiteY43" fmla="*/ 795867 h 1287001"/>
              <a:gd name="connsiteX44" fmla="*/ 1202266 w 1430866"/>
              <a:gd name="connsiteY44" fmla="*/ 956733 h 1287001"/>
              <a:gd name="connsiteX45" fmla="*/ 1210733 w 1430866"/>
              <a:gd name="connsiteY45" fmla="*/ 990600 h 1287001"/>
              <a:gd name="connsiteX46" fmla="*/ 1219200 w 1430866"/>
              <a:gd name="connsiteY46" fmla="*/ 1066800 h 1287001"/>
              <a:gd name="connsiteX47" fmla="*/ 1244600 w 1430866"/>
              <a:gd name="connsiteY47" fmla="*/ 1176867 h 1287001"/>
              <a:gd name="connsiteX48" fmla="*/ 1270000 w 1430866"/>
              <a:gd name="connsiteY48" fmla="*/ 1236133 h 1287001"/>
              <a:gd name="connsiteX49" fmla="*/ 1278466 w 1430866"/>
              <a:gd name="connsiteY49" fmla="*/ 1261533 h 1287001"/>
              <a:gd name="connsiteX50" fmla="*/ 1329266 w 1430866"/>
              <a:gd name="connsiteY50" fmla="*/ 1278467 h 1287001"/>
              <a:gd name="connsiteX51" fmla="*/ 1430866 w 1430866"/>
              <a:gd name="connsiteY51" fmla="*/ 1286933 h 1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30866" h="1287001">
                <a:moveTo>
                  <a:pt x="0" y="1270000"/>
                </a:moveTo>
                <a:cubicBezTo>
                  <a:pt x="28222" y="1264356"/>
                  <a:pt x="56277" y="1257799"/>
                  <a:pt x="84666" y="1253067"/>
                </a:cubicBezTo>
                <a:cubicBezTo>
                  <a:pt x="101599" y="1250245"/>
                  <a:pt x="118680" y="1248197"/>
                  <a:pt x="135466" y="1244600"/>
                </a:cubicBezTo>
                <a:cubicBezTo>
                  <a:pt x="158222" y="1239724"/>
                  <a:pt x="203200" y="1227667"/>
                  <a:pt x="203200" y="1227667"/>
                </a:cubicBezTo>
                <a:cubicBezTo>
                  <a:pt x="265073" y="1186417"/>
                  <a:pt x="187286" y="1236760"/>
                  <a:pt x="262466" y="1193800"/>
                </a:cubicBezTo>
                <a:cubicBezTo>
                  <a:pt x="271301" y="1188752"/>
                  <a:pt x="278513" y="1180875"/>
                  <a:pt x="287866" y="1176867"/>
                </a:cubicBezTo>
                <a:cubicBezTo>
                  <a:pt x="298562" y="1172283"/>
                  <a:pt x="310444" y="1171222"/>
                  <a:pt x="321733" y="1168400"/>
                </a:cubicBezTo>
                <a:cubicBezTo>
                  <a:pt x="327377" y="1159933"/>
                  <a:pt x="331471" y="1150195"/>
                  <a:pt x="338666" y="1143000"/>
                </a:cubicBezTo>
                <a:cubicBezTo>
                  <a:pt x="345861" y="1135805"/>
                  <a:pt x="356120" y="1132424"/>
                  <a:pt x="364066" y="1126067"/>
                </a:cubicBezTo>
                <a:cubicBezTo>
                  <a:pt x="370300" y="1121080"/>
                  <a:pt x="375355" y="1114778"/>
                  <a:pt x="381000" y="1109133"/>
                </a:cubicBezTo>
                <a:cubicBezTo>
                  <a:pt x="383822" y="1100666"/>
                  <a:pt x="384874" y="1091386"/>
                  <a:pt x="389466" y="1083733"/>
                </a:cubicBezTo>
                <a:cubicBezTo>
                  <a:pt x="399890" y="1066360"/>
                  <a:pt x="417229" y="1062616"/>
                  <a:pt x="431800" y="1049867"/>
                </a:cubicBezTo>
                <a:cubicBezTo>
                  <a:pt x="446819" y="1036726"/>
                  <a:pt x="474133" y="1007533"/>
                  <a:pt x="474133" y="1007533"/>
                </a:cubicBezTo>
                <a:cubicBezTo>
                  <a:pt x="476955" y="999066"/>
                  <a:pt x="478172" y="989882"/>
                  <a:pt x="482600" y="982133"/>
                </a:cubicBezTo>
                <a:cubicBezTo>
                  <a:pt x="511416" y="931706"/>
                  <a:pt x="498799" y="964001"/>
                  <a:pt x="524933" y="931333"/>
                </a:cubicBezTo>
                <a:cubicBezTo>
                  <a:pt x="557285" y="890892"/>
                  <a:pt x="529467" y="922265"/>
                  <a:pt x="550333" y="880533"/>
                </a:cubicBezTo>
                <a:cubicBezTo>
                  <a:pt x="554884" y="871432"/>
                  <a:pt x="561622" y="863600"/>
                  <a:pt x="567266" y="855133"/>
                </a:cubicBezTo>
                <a:cubicBezTo>
                  <a:pt x="584888" y="784651"/>
                  <a:pt x="563431" y="854336"/>
                  <a:pt x="592666" y="795867"/>
                </a:cubicBezTo>
                <a:cubicBezTo>
                  <a:pt x="596657" y="787885"/>
                  <a:pt x="597142" y="778449"/>
                  <a:pt x="601133" y="770467"/>
                </a:cubicBezTo>
                <a:cubicBezTo>
                  <a:pt x="605684" y="761366"/>
                  <a:pt x="613515" y="754168"/>
                  <a:pt x="618066" y="745067"/>
                </a:cubicBezTo>
                <a:cubicBezTo>
                  <a:pt x="622057" y="737085"/>
                  <a:pt x="623017" y="727870"/>
                  <a:pt x="626533" y="719667"/>
                </a:cubicBezTo>
                <a:cubicBezTo>
                  <a:pt x="631505" y="708066"/>
                  <a:pt x="637822" y="697089"/>
                  <a:pt x="643466" y="685800"/>
                </a:cubicBezTo>
                <a:cubicBezTo>
                  <a:pt x="648301" y="661628"/>
                  <a:pt x="653225" y="633515"/>
                  <a:pt x="660400" y="609600"/>
                </a:cubicBezTo>
                <a:cubicBezTo>
                  <a:pt x="665529" y="592503"/>
                  <a:pt x="667432" y="573652"/>
                  <a:pt x="677333" y="558800"/>
                </a:cubicBezTo>
                <a:lnTo>
                  <a:pt x="694266" y="533400"/>
                </a:lnTo>
                <a:cubicBezTo>
                  <a:pt x="716000" y="446468"/>
                  <a:pt x="686460" y="554216"/>
                  <a:pt x="719666" y="465667"/>
                </a:cubicBezTo>
                <a:cubicBezTo>
                  <a:pt x="723752" y="454771"/>
                  <a:pt x="724936" y="442989"/>
                  <a:pt x="728133" y="431800"/>
                </a:cubicBezTo>
                <a:cubicBezTo>
                  <a:pt x="740829" y="387365"/>
                  <a:pt x="733719" y="425484"/>
                  <a:pt x="745066" y="372533"/>
                </a:cubicBezTo>
                <a:cubicBezTo>
                  <a:pt x="751096" y="344391"/>
                  <a:pt x="754675" y="315700"/>
                  <a:pt x="762000" y="287867"/>
                </a:cubicBezTo>
                <a:cubicBezTo>
                  <a:pt x="768814" y="261975"/>
                  <a:pt x="780907" y="237642"/>
                  <a:pt x="787400" y="211667"/>
                </a:cubicBezTo>
                <a:cubicBezTo>
                  <a:pt x="797802" y="170056"/>
                  <a:pt x="787638" y="186028"/>
                  <a:pt x="812800" y="160867"/>
                </a:cubicBezTo>
                <a:cubicBezTo>
                  <a:pt x="815622" y="152400"/>
                  <a:pt x="816674" y="143120"/>
                  <a:pt x="821266" y="135467"/>
                </a:cubicBezTo>
                <a:cubicBezTo>
                  <a:pt x="829309" y="122062"/>
                  <a:pt x="852063" y="109291"/>
                  <a:pt x="863600" y="101600"/>
                </a:cubicBezTo>
                <a:cubicBezTo>
                  <a:pt x="912127" y="28808"/>
                  <a:pt x="847511" y="114471"/>
                  <a:pt x="905933" y="67733"/>
                </a:cubicBezTo>
                <a:cubicBezTo>
                  <a:pt x="913879" y="61376"/>
                  <a:pt x="916509" y="50279"/>
                  <a:pt x="922866" y="42333"/>
                </a:cubicBezTo>
                <a:cubicBezTo>
                  <a:pt x="933365" y="29209"/>
                  <a:pt x="950533" y="15801"/>
                  <a:pt x="965200" y="8467"/>
                </a:cubicBezTo>
                <a:cubicBezTo>
                  <a:pt x="973182" y="4476"/>
                  <a:pt x="982133" y="2822"/>
                  <a:pt x="990600" y="0"/>
                </a:cubicBezTo>
                <a:cubicBezTo>
                  <a:pt x="1016000" y="2822"/>
                  <a:pt x="1042782" y="-267"/>
                  <a:pt x="1066800" y="8467"/>
                </a:cubicBezTo>
                <a:cubicBezTo>
                  <a:pt x="1076363" y="11944"/>
                  <a:pt x="1080515" y="24214"/>
                  <a:pt x="1083733" y="33867"/>
                </a:cubicBezTo>
                <a:cubicBezTo>
                  <a:pt x="1092931" y="61463"/>
                  <a:pt x="1106238" y="136527"/>
                  <a:pt x="1109133" y="169333"/>
                </a:cubicBezTo>
                <a:cubicBezTo>
                  <a:pt x="1115849" y="245446"/>
                  <a:pt x="1120983" y="321693"/>
                  <a:pt x="1126066" y="397933"/>
                </a:cubicBezTo>
                <a:cubicBezTo>
                  <a:pt x="1129450" y="448699"/>
                  <a:pt x="1130908" y="499584"/>
                  <a:pt x="1134533" y="550333"/>
                </a:cubicBezTo>
                <a:cubicBezTo>
                  <a:pt x="1138342" y="603658"/>
                  <a:pt x="1142191" y="636331"/>
                  <a:pt x="1151466" y="685800"/>
                </a:cubicBezTo>
                <a:cubicBezTo>
                  <a:pt x="1167479" y="771205"/>
                  <a:pt x="1160127" y="745647"/>
                  <a:pt x="1176866" y="795867"/>
                </a:cubicBezTo>
                <a:cubicBezTo>
                  <a:pt x="1182355" y="834286"/>
                  <a:pt x="1195531" y="929793"/>
                  <a:pt x="1202266" y="956733"/>
                </a:cubicBezTo>
                <a:lnTo>
                  <a:pt x="1210733" y="990600"/>
                </a:lnTo>
                <a:cubicBezTo>
                  <a:pt x="1213555" y="1016000"/>
                  <a:pt x="1215586" y="1041501"/>
                  <a:pt x="1219200" y="1066800"/>
                </a:cubicBezTo>
                <a:cubicBezTo>
                  <a:pt x="1223545" y="1097217"/>
                  <a:pt x="1238221" y="1151351"/>
                  <a:pt x="1244600" y="1176867"/>
                </a:cubicBezTo>
                <a:cubicBezTo>
                  <a:pt x="1255535" y="1220607"/>
                  <a:pt x="1246610" y="1201050"/>
                  <a:pt x="1270000" y="1236133"/>
                </a:cubicBezTo>
                <a:cubicBezTo>
                  <a:pt x="1272822" y="1244600"/>
                  <a:pt x="1271204" y="1256346"/>
                  <a:pt x="1278466" y="1261533"/>
                </a:cubicBezTo>
                <a:cubicBezTo>
                  <a:pt x="1292990" y="1271908"/>
                  <a:pt x="1311554" y="1276253"/>
                  <a:pt x="1329266" y="1278467"/>
                </a:cubicBezTo>
                <a:cubicBezTo>
                  <a:pt x="1408202" y="1288333"/>
                  <a:pt x="1374246" y="1286933"/>
                  <a:pt x="1430866" y="12869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7295537" y="1455533"/>
            <a:ext cx="4002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 Influenza, SARS-CoV-2</a:t>
            </a:r>
          </a:p>
          <a:p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7295537" y="3451669"/>
            <a:ext cx="3555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 Herpes Simplex Virus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295537" y="5386195"/>
            <a:ext cx="4317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 HIV, Hepatitis B Virus, Hepatitis C Virus</a:t>
            </a:r>
          </a:p>
          <a:p>
            <a:r>
              <a:rPr lang="en-US" dirty="0"/>
              <a:t>       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90054" y="6341534"/>
            <a:ext cx="1642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Time since infection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D41EF0-2D31-6E5A-C64A-C33B13EC636B}"/>
              </a:ext>
            </a:extLst>
          </p:cNvPr>
          <p:cNvSpPr txBox="1"/>
          <p:nvPr/>
        </p:nvSpPr>
        <p:spPr>
          <a:xfrm>
            <a:off x="2895091" y="198116"/>
            <a:ext cx="6401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Three classifications of viral infections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006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527387" y="1210702"/>
            <a:ext cx="8466" cy="1312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535854" y="2514572"/>
            <a:ext cx="5117129" cy="84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954065" y="1774880"/>
            <a:ext cx="87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Viral load</a:t>
            </a:r>
          </a:p>
        </p:txBody>
      </p:sp>
      <p:sp>
        <p:nvSpPr>
          <p:cNvPr id="11" name="Freeform 10"/>
          <p:cNvSpPr/>
          <p:nvPr/>
        </p:nvSpPr>
        <p:spPr>
          <a:xfrm>
            <a:off x="1552787" y="1388502"/>
            <a:ext cx="922866" cy="1117668"/>
          </a:xfrm>
          <a:custGeom>
            <a:avLst/>
            <a:gdLst>
              <a:gd name="connsiteX0" fmla="*/ 0 w 1430866"/>
              <a:gd name="connsiteY0" fmla="*/ 1270000 h 1287001"/>
              <a:gd name="connsiteX1" fmla="*/ 84666 w 1430866"/>
              <a:gd name="connsiteY1" fmla="*/ 1253067 h 1287001"/>
              <a:gd name="connsiteX2" fmla="*/ 135466 w 1430866"/>
              <a:gd name="connsiteY2" fmla="*/ 1244600 h 1287001"/>
              <a:gd name="connsiteX3" fmla="*/ 203200 w 1430866"/>
              <a:gd name="connsiteY3" fmla="*/ 1227667 h 1287001"/>
              <a:gd name="connsiteX4" fmla="*/ 262466 w 1430866"/>
              <a:gd name="connsiteY4" fmla="*/ 1193800 h 1287001"/>
              <a:gd name="connsiteX5" fmla="*/ 287866 w 1430866"/>
              <a:gd name="connsiteY5" fmla="*/ 1176867 h 1287001"/>
              <a:gd name="connsiteX6" fmla="*/ 321733 w 1430866"/>
              <a:gd name="connsiteY6" fmla="*/ 1168400 h 1287001"/>
              <a:gd name="connsiteX7" fmla="*/ 338666 w 1430866"/>
              <a:gd name="connsiteY7" fmla="*/ 1143000 h 1287001"/>
              <a:gd name="connsiteX8" fmla="*/ 364066 w 1430866"/>
              <a:gd name="connsiteY8" fmla="*/ 1126067 h 1287001"/>
              <a:gd name="connsiteX9" fmla="*/ 381000 w 1430866"/>
              <a:gd name="connsiteY9" fmla="*/ 1109133 h 1287001"/>
              <a:gd name="connsiteX10" fmla="*/ 389466 w 1430866"/>
              <a:gd name="connsiteY10" fmla="*/ 1083733 h 1287001"/>
              <a:gd name="connsiteX11" fmla="*/ 431800 w 1430866"/>
              <a:gd name="connsiteY11" fmla="*/ 1049867 h 1287001"/>
              <a:gd name="connsiteX12" fmla="*/ 474133 w 1430866"/>
              <a:gd name="connsiteY12" fmla="*/ 1007533 h 1287001"/>
              <a:gd name="connsiteX13" fmla="*/ 482600 w 1430866"/>
              <a:gd name="connsiteY13" fmla="*/ 982133 h 1287001"/>
              <a:gd name="connsiteX14" fmla="*/ 524933 w 1430866"/>
              <a:gd name="connsiteY14" fmla="*/ 931333 h 1287001"/>
              <a:gd name="connsiteX15" fmla="*/ 550333 w 1430866"/>
              <a:gd name="connsiteY15" fmla="*/ 880533 h 1287001"/>
              <a:gd name="connsiteX16" fmla="*/ 567266 w 1430866"/>
              <a:gd name="connsiteY16" fmla="*/ 855133 h 1287001"/>
              <a:gd name="connsiteX17" fmla="*/ 592666 w 1430866"/>
              <a:gd name="connsiteY17" fmla="*/ 795867 h 1287001"/>
              <a:gd name="connsiteX18" fmla="*/ 601133 w 1430866"/>
              <a:gd name="connsiteY18" fmla="*/ 770467 h 1287001"/>
              <a:gd name="connsiteX19" fmla="*/ 618066 w 1430866"/>
              <a:gd name="connsiteY19" fmla="*/ 745067 h 1287001"/>
              <a:gd name="connsiteX20" fmla="*/ 626533 w 1430866"/>
              <a:gd name="connsiteY20" fmla="*/ 719667 h 1287001"/>
              <a:gd name="connsiteX21" fmla="*/ 643466 w 1430866"/>
              <a:gd name="connsiteY21" fmla="*/ 685800 h 1287001"/>
              <a:gd name="connsiteX22" fmla="*/ 660400 w 1430866"/>
              <a:gd name="connsiteY22" fmla="*/ 609600 h 1287001"/>
              <a:gd name="connsiteX23" fmla="*/ 677333 w 1430866"/>
              <a:gd name="connsiteY23" fmla="*/ 558800 h 1287001"/>
              <a:gd name="connsiteX24" fmla="*/ 694266 w 1430866"/>
              <a:gd name="connsiteY24" fmla="*/ 533400 h 1287001"/>
              <a:gd name="connsiteX25" fmla="*/ 719666 w 1430866"/>
              <a:gd name="connsiteY25" fmla="*/ 465667 h 1287001"/>
              <a:gd name="connsiteX26" fmla="*/ 728133 w 1430866"/>
              <a:gd name="connsiteY26" fmla="*/ 431800 h 1287001"/>
              <a:gd name="connsiteX27" fmla="*/ 745066 w 1430866"/>
              <a:gd name="connsiteY27" fmla="*/ 372533 h 1287001"/>
              <a:gd name="connsiteX28" fmla="*/ 762000 w 1430866"/>
              <a:gd name="connsiteY28" fmla="*/ 287867 h 1287001"/>
              <a:gd name="connsiteX29" fmla="*/ 787400 w 1430866"/>
              <a:gd name="connsiteY29" fmla="*/ 211667 h 1287001"/>
              <a:gd name="connsiteX30" fmla="*/ 812800 w 1430866"/>
              <a:gd name="connsiteY30" fmla="*/ 160867 h 1287001"/>
              <a:gd name="connsiteX31" fmla="*/ 821266 w 1430866"/>
              <a:gd name="connsiteY31" fmla="*/ 135467 h 1287001"/>
              <a:gd name="connsiteX32" fmla="*/ 863600 w 1430866"/>
              <a:gd name="connsiteY32" fmla="*/ 101600 h 1287001"/>
              <a:gd name="connsiteX33" fmla="*/ 905933 w 1430866"/>
              <a:gd name="connsiteY33" fmla="*/ 67733 h 1287001"/>
              <a:gd name="connsiteX34" fmla="*/ 922866 w 1430866"/>
              <a:gd name="connsiteY34" fmla="*/ 42333 h 1287001"/>
              <a:gd name="connsiteX35" fmla="*/ 965200 w 1430866"/>
              <a:gd name="connsiteY35" fmla="*/ 8467 h 1287001"/>
              <a:gd name="connsiteX36" fmla="*/ 990600 w 1430866"/>
              <a:gd name="connsiteY36" fmla="*/ 0 h 1287001"/>
              <a:gd name="connsiteX37" fmla="*/ 1066800 w 1430866"/>
              <a:gd name="connsiteY37" fmla="*/ 8467 h 1287001"/>
              <a:gd name="connsiteX38" fmla="*/ 1083733 w 1430866"/>
              <a:gd name="connsiteY38" fmla="*/ 33867 h 1287001"/>
              <a:gd name="connsiteX39" fmla="*/ 1109133 w 1430866"/>
              <a:gd name="connsiteY39" fmla="*/ 169333 h 1287001"/>
              <a:gd name="connsiteX40" fmla="*/ 1126066 w 1430866"/>
              <a:gd name="connsiteY40" fmla="*/ 397933 h 1287001"/>
              <a:gd name="connsiteX41" fmla="*/ 1134533 w 1430866"/>
              <a:gd name="connsiteY41" fmla="*/ 550333 h 1287001"/>
              <a:gd name="connsiteX42" fmla="*/ 1151466 w 1430866"/>
              <a:gd name="connsiteY42" fmla="*/ 685800 h 1287001"/>
              <a:gd name="connsiteX43" fmla="*/ 1176866 w 1430866"/>
              <a:gd name="connsiteY43" fmla="*/ 795867 h 1287001"/>
              <a:gd name="connsiteX44" fmla="*/ 1202266 w 1430866"/>
              <a:gd name="connsiteY44" fmla="*/ 956733 h 1287001"/>
              <a:gd name="connsiteX45" fmla="*/ 1210733 w 1430866"/>
              <a:gd name="connsiteY45" fmla="*/ 990600 h 1287001"/>
              <a:gd name="connsiteX46" fmla="*/ 1219200 w 1430866"/>
              <a:gd name="connsiteY46" fmla="*/ 1066800 h 1287001"/>
              <a:gd name="connsiteX47" fmla="*/ 1244600 w 1430866"/>
              <a:gd name="connsiteY47" fmla="*/ 1176867 h 1287001"/>
              <a:gd name="connsiteX48" fmla="*/ 1270000 w 1430866"/>
              <a:gd name="connsiteY48" fmla="*/ 1236133 h 1287001"/>
              <a:gd name="connsiteX49" fmla="*/ 1278466 w 1430866"/>
              <a:gd name="connsiteY49" fmla="*/ 1261533 h 1287001"/>
              <a:gd name="connsiteX50" fmla="*/ 1329266 w 1430866"/>
              <a:gd name="connsiteY50" fmla="*/ 1278467 h 1287001"/>
              <a:gd name="connsiteX51" fmla="*/ 1430866 w 1430866"/>
              <a:gd name="connsiteY51" fmla="*/ 1286933 h 1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30866" h="1287001">
                <a:moveTo>
                  <a:pt x="0" y="1270000"/>
                </a:moveTo>
                <a:cubicBezTo>
                  <a:pt x="28222" y="1264356"/>
                  <a:pt x="56277" y="1257799"/>
                  <a:pt x="84666" y="1253067"/>
                </a:cubicBezTo>
                <a:cubicBezTo>
                  <a:pt x="101599" y="1250245"/>
                  <a:pt x="118680" y="1248197"/>
                  <a:pt x="135466" y="1244600"/>
                </a:cubicBezTo>
                <a:cubicBezTo>
                  <a:pt x="158222" y="1239724"/>
                  <a:pt x="203200" y="1227667"/>
                  <a:pt x="203200" y="1227667"/>
                </a:cubicBezTo>
                <a:cubicBezTo>
                  <a:pt x="265073" y="1186417"/>
                  <a:pt x="187286" y="1236760"/>
                  <a:pt x="262466" y="1193800"/>
                </a:cubicBezTo>
                <a:cubicBezTo>
                  <a:pt x="271301" y="1188752"/>
                  <a:pt x="278513" y="1180875"/>
                  <a:pt x="287866" y="1176867"/>
                </a:cubicBezTo>
                <a:cubicBezTo>
                  <a:pt x="298562" y="1172283"/>
                  <a:pt x="310444" y="1171222"/>
                  <a:pt x="321733" y="1168400"/>
                </a:cubicBezTo>
                <a:cubicBezTo>
                  <a:pt x="327377" y="1159933"/>
                  <a:pt x="331471" y="1150195"/>
                  <a:pt x="338666" y="1143000"/>
                </a:cubicBezTo>
                <a:cubicBezTo>
                  <a:pt x="345861" y="1135805"/>
                  <a:pt x="356120" y="1132424"/>
                  <a:pt x="364066" y="1126067"/>
                </a:cubicBezTo>
                <a:cubicBezTo>
                  <a:pt x="370300" y="1121080"/>
                  <a:pt x="375355" y="1114778"/>
                  <a:pt x="381000" y="1109133"/>
                </a:cubicBezTo>
                <a:cubicBezTo>
                  <a:pt x="383822" y="1100666"/>
                  <a:pt x="384874" y="1091386"/>
                  <a:pt x="389466" y="1083733"/>
                </a:cubicBezTo>
                <a:cubicBezTo>
                  <a:pt x="399890" y="1066360"/>
                  <a:pt x="417229" y="1062616"/>
                  <a:pt x="431800" y="1049867"/>
                </a:cubicBezTo>
                <a:cubicBezTo>
                  <a:pt x="446819" y="1036726"/>
                  <a:pt x="474133" y="1007533"/>
                  <a:pt x="474133" y="1007533"/>
                </a:cubicBezTo>
                <a:cubicBezTo>
                  <a:pt x="476955" y="999066"/>
                  <a:pt x="478172" y="989882"/>
                  <a:pt x="482600" y="982133"/>
                </a:cubicBezTo>
                <a:cubicBezTo>
                  <a:pt x="511416" y="931706"/>
                  <a:pt x="498799" y="964001"/>
                  <a:pt x="524933" y="931333"/>
                </a:cubicBezTo>
                <a:cubicBezTo>
                  <a:pt x="557285" y="890892"/>
                  <a:pt x="529467" y="922265"/>
                  <a:pt x="550333" y="880533"/>
                </a:cubicBezTo>
                <a:cubicBezTo>
                  <a:pt x="554884" y="871432"/>
                  <a:pt x="561622" y="863600"/>
                  <a:pt x="567266" y="855133"/>
                </a:cubicBezTo>
                <a:cubicBezTo>
                  <a:pt x="584888" y="784651"/>
                  <a:pt x="563431" y="854336"/>
                  <a:pt x="592666" y="795867"/>
                </a:cubicBezTo>
                <a:cubicBezTo>
                  <a:pt x="596657" y="787885"/>
                  <a:pt x="597142" y="778449"/>
                  <a:pt x="601133" y="770467"/>
                </a:cubicBezTo>
                <a:cubicBezTo>
                  <a:pt x="605684" y="761366"/>
                  <a:pt x="613515" y="754168"/>
                  <a:pt x="618066" y="745067"/>
                </a:cubicBezTo>
                <a:cubicBezTo>
                  <a:pt x="622057" y="737085"/>
                  <a:pt x="623017" y="727870"/>
                  <a:pt x="626533" y="719667"/>
                </a:cubicBezTo>
                <a:cubicBezTo>
                  <a:pt x="631505" y="708066"/>
                  <a:pt x="637822" y="697089"/>
                  <a:pt x="643466" y="685800"/>
                </a:cubicBezTo>
                <a:cubicBezTo>
                  <a:pt x="648301" y="661628"/>
                  <a:pt x="653225" y="633515"/>
                  <a:pt x="660400" y="609600"/>
                </a:cubicBezTo>
                <a:cubicBezTo>
                  <a:pt x="665529" y="592503"/>
                  <a:pt x="667432" y="573652"/>
                  <a:pt x="677333" y="558800"/>
                </a:cubicBezTo>
                <a:lnTo>
                  <a:pt x="694266" y="533400"/>
                </a:lnTo>
                <a:cubicBezTo>
                  <a:pt x="716000" y="446468"/>
                  <a:pt x="686460" y="554216"/>
                  <a:pt x="719666" y="465667"/>
                </a:cubicBezTo>
                <a:cubicBezTo>
                  <a:pt x="723752" y="454771"/>
                  <a:pt x="724936" y="442989"/>
                  <a:pt x="728133" y="431800"/>
                </a:cubicBezTo>
                <a:cubicBezTo>
                  <a:pt x="740829" y="387365"/>
                  <a:pt x="733719" y="425484"/>
                  <a:pt x="745066" y="372533"/>
                </a:cubicBezTo>
                <a:cubicBezTo>
                  <a:pt x="751096" y="344391"/>
                  <a:pt x="754675" y="315700"/>
                  <a:pt x="762000" y="287867"/>
                </a:cubicBezTo>
                <a:cubicBezTo>
                  <a:pt x="768814" y="261975"/>
                  <a:pt x="780907" y="237642"/>
                  <a:pt x="787400" y="211667"/>
                </a:cubicBezTo>
                <a:cubicBezTo>
                  <a:pt x="797802" y="170056"/>
                  <a:pt x="787638" y="186028"/>
                  <a:pt x="812800" y="160867"/>
                </a:cubicBezTo>
                <a:cubicBezTo>
                  <a:pt x="815622" y="152400"/>
                  <a:pt x="816674" y="143120"/>
                  <a:pt x="821266" y="135467"/>
                </a:cubicBezTo>
                <a:cubicBezTo>
                  <a:pt x="829309" y="122062"/>
                  <a:pt x="852063" y="109291"/>
                  <a:pt x="863600" y="101600"/>
                </a:cubicBezTo>
                <a:cubicBezTo>
                  <a:pt x="912127" y="28808"/>
                  <a:pt x="847511" y="114471"/>
                  <a:pt x="905933" y="67733"/>
                </a:cubicBezTo>
                <a:cubicBezTo>
                  <a:pt x="913879" y="61376"/>
                  <a:pt x="916509" y="50279"/>
                  <a:pt x="922866" y="42333"/>
                </a:cubicBezTo>
                <a:cubicBezTo>
                  <a:pt x="933365" y="29209"/>
                  <a:pt x="950533" y="15801"/>
                  <a:pt x="965200" y="8467"/>
                </a:cubicBezTo>
                <a:cubicBezTo>
                  <a:pt x="973182" y="4476"/>
                  <a:pt x="982133" y="2822"/>
                  <a:pt x="990600" y="0"/>
                </a:cubicBezTo>
                <a:cubicBezTo>
                  <a:pt x="1016000" y="2822"/>
                  <a:pt x="1042782" y="-267"/>
                  <a:pt x="1066800" y="8467"/>
                </a:cubicBezTo>
                <a:cubicBezTo>
                  <a:pt x="1076363" y="11944"/>
                  <a:pt x="1080515" y="24214"/>
                  <a:pt x="1083733" y="33867"/>
                </a:cubicBezTo>
                <a:cubicBezTo>
                  <a:pt x="1092931" y="61463"/>
                  <a:pt x="1106238" y="136527"/>
                  <a:pt x="1109133" y="169333"/>
                </a:cubicBezTo>
                <a:cubicBezTo>
                  <a:pt x="1115849" y="245446"/>
                  <a:pt x="1120983" y="321693"/>
                  <a:pt x="1126066" y="397933"/>
                </a:cubicBezTo>
                <a:cubicBezTo>
                  <a:pt x="1129450" y="448699"/>
                  <a:pt x="1130908" y="499584"/>
                  <a:pt x="1134533" y="550333"/>
                </a:cubicBezTo>
                <a:cubicBezTo>
                  <a:pt x="1138342" y="603658"/>
                  <a:pt x="1142191" y="636331"/>
                  <a:pt x="1151466" y="685800"/>
                </a:cubicBezTo>
                <a:cubicBezTo>
                  <a:pt x="1167479" y="771205"/>
                  <a:pt x="1160127" y="745647"/>
                  <a:pt x="1176866" y="795867"/>
                </a:cubicBezTo>
                <a:cubicBezTo>
                  <a:pt x="1182355" y="834286"/>
                  <a:pt x="1195531" y="929793"/>
                  <a:pt x="1202266" y="956733"/>
                </a:cubicBezTo>
                <a:lnTo>
                  <a:pt x="1210733" y="990600"/>
                </a:lnTo>
                <a:cubicBezTo>
                  <a:pt x="1213555" y="1016000"/>
                  <a:pt x="1215586" y="1041501"/>
                  <a:pt x="1219200" y="1066800"/>
                </a:cubicBezTo>
                <a:cubicBezTo>
                  <a:pt x="1223545" y="1097217"/>
                  <a:pt x="1238221" y="1151351"/>
                  <a:pt x="1244600" y="1176867"/>
                </a:cubicBezTo>
                <a:cubicBezTo>
                  <a:pt x="1255535" y="1220607"/>
                  <a:pt x="1246610" y="1201050"/>
                  <a:pt x="1270000" y="1236133"/>
                </a:cubicBezTo>
                <a:cubicBezTo>
                  <a:pt x="1272822" y="1244600"/>
                  <a:pt x="1271204" y="1256346"/>
                  <a:pt x="1278466" y="1261533"/>
                </a:cubicBezTo>
                <a:cubicBezTo>
                  <a:pt x="1292990" y="1271908"/>
                  <a:pt x="1311554" y="1276253"/>
                  <a:pt x="1329266" y="1278467"/>
                </a:cubicBezTo>
                <a:cubicBezTo>
                  <a:pt x="1408202" y="1288333"/>
                  <a:pt x="1374246" y="1286933"/>
                  <a:pt x="1430866" y="12869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544321" y="3158057"/>
            <a:ext cx="8466" cy="1312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552788" y="4453458"/>
            <a:ext cx="5100195" cy="8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970999" y="3722235"/>
            <a:ext cx="87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Viral load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553582" y="5054600"/>
            <a:ext cx="8466" cy="1312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562049" y="6341533"/>
            <a:ext cx="5011541" cy="169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980260" y="5618778"/>
            <a:ext cx="87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Viral load</a:t>
            </a:r>
          </a:p>
        </p:txBody>
      </p:sp>
      <p:sp>
        <p:nvSpPr>
          <p:cNvPr id="33" name="Freeform 32"/>
          <p:cNvSpPr/>
          <p:nvPr/>
        </p:nvSpPr>
        <p:spPr>
          <a:xfrm>
            <a:off x="1561253" y="5113867"/>
            <a:ext cx="5012336" cy="1227666"/>
          </a:xfrm>
          <a:custGeom>
            <a:avLst/>
            <a:gdLst>
              <a:gd name="connsiteX0" fmla="*/ 0 w 6807200"/>
              <a:gd name="connsiteY0" fmla="*/ 1227666 h 1227666"/>
              <a:gd name="connsiteX1" fmla="*/ 67734 w 6807200"/>
              <a:gd name="connsiteY1" fmla="*/ 1219200 h 1227666"/>
              <a:gd name="connsiteX2" fmla="*/ 93134 w 6807200"/>
              <a:gd name="connsiteY2" fmla="*/ 1202266 h 1227666"/>
              <a:gd name="connsiteX3" fmla="*/ 127000 w 6807200"/>
              <a:gd name="connsiteY3" fmla="*/ 1193800 h 1227666"/>
              <a:gd name="connsiteX4" fmla="*/ 169334 w 6807200"/>
              <a:gd name="connsiteY4" fmla="*/ 1168400 h 1227666"/>
              <a:gd name="connsiteX5" fmla="*/ 203200 w 6807200"/>
              <a:gd name="connsiteY5" fmla="*/ 1117600 h 1227666"/>
              <a:gd name="connsiteX6" fmla="*/ 220134 w 6807200"/>
              <a:gd name="connsiteY6" fmla="*/ 1100666 h 1227666"/>
              <a:gd name="connsiteX7" fmla="*/ 262467 w 6807200"/>
              <a:gd name="connsiteY7" fmla="*/ 1032933 h 1227666"/>
              <a:gd name="connsiteX8" fmla="*/ 279400 w 6807200"/>
              <a:gd name="connsiteY8" fmla="*/ 999066 h 1227666"/>
              <a:gd name="connsiteX9" fmla="*/ 330200 w 6807200"/>
              <a:gd name="connsiteY9" fmla="*/ 956733 h 1227666"/>
              <a:gd name="connsiteX10" fmla="*/ 364067 w 6807200"/>
              <a:gd name="connsiteY10" fmla="*/ 922866 h 1227666"/>
              <a:gd name="connsiteX11" fmla="*/ 372534 w 6807200"/>
              <a:gd name="connsiteY11" fmla="*/ 897466 h 1227666"/>
              <a:gd name="connsiteX12" fmla="*/ 397934 w 6807200"/>
              <a:gd name="connsiteY12" fmla="*/ 880533 h 1227666"/>
              <a:gd name="connsiteX13" fmla="*/ 406400 w 6807200"/>
              <a:gd name="connsiteY13" fmla="*/ 855133 h 1227666"/>
              <a:gd name="connsiteX14" fmla="*/ 440267 w 6807200"/>
              <a:gd name="connsiteY14" fmla="*/ 804333 h 1227666"/>
              <a:gd name="connsiteX15" fmla="*/ 465667 w 6807200"/>
              <a:gd name="connsiteY15" fmla="*/ 753533 h 1227666"/>
              <a:gd name="connsiteX16" fmla="*/ 474134 w 6807200"/>
              <a:gd name="connsiteY16" fmla="*/ 728133 h 1227666"/>
              <a:gd name="connsiteX17" fmla="*/ 482600 w 6807200"/>
              <a:gd name="connsiteY17" fmla="*/ 694266 h 1227666"/>
              <a:gd name="connsiteX18" fmla="*/ 508000 w 6807200"/>
              <a:gd name="connsiteY18" fmla="*/ 677333 h 1227666"/>
              <a:gd name="connsiteX19" fmla="*/ 541867 w 6807200"/>
              <a:gd name="connsiteY19" fmla="*/ 618066 h 1227666"/>
              <a:gd name="connsiteX20" fmla="*/ 567267 w 6807200"/>
              <a:gd name="connsiteY20" fmla="*/ 533400 h 1227666"/>
              <a:gd name="connsiteX21" fmla="*/ 584200 w 6807200"/>
              <a:gd name="connsiteY21" fmla="*/ 508000 h 1227666"/>
              <a:gd name="connsiteX22" fmla="*/ 609600 w 6807200"/>
              <a:gd name="connsiteY22" fmla="*/ 423333 h 1227666"/>
              <a:gd name="connsiteX23" fmla="*/ 618067 w 6807200"/>
              <a:gd name="connsiteY23" fmla="*/ 397933 h 1227666"/>
              <a:gd name="connsiteX24" fmla="*/ 651934 w 6807200"/>
              <a:gd name="connsiteY24" fmla="*/ 330200 h 1227666"/>
              <a:gd name="connsiteX25" fmla="*/ 677334 w 6807200"/>
              <a:gd name="connsiteY25" fmla="*/ 262466 h 1227666"/>
              <a:gd name="connsiteX26" fmla="*/ 685800 w 6807200"/>
              <a:gd name="connsiteY26" fmla="*/ 237066 h 1227666"/>
              <a:gd name="connsiteX27" fmla="*/ 694267 w 6807200"/>
              <a:gd name="connsiteY27" fmla="*/ 203200 h 1227666"/>
              <a:gd name="connsiteX28" fmla="*/ 719667 w 6807200"/>
              <a:gd name="connsiteY28" fmla="*/ 177800 h 1227666"/>
              <a:gd name="connsiteX29" fmla="*/ 728134 w 6807200"/>
              <a:gd name="connsiteY29" fmla="*/ 152400 h 1227666"/>
              <a:gd name="connsiteX30" fmla="*/ 770467 w 6807200"/>
              <a:gd name="connsiteY30" fmla="*/ 101600 h 1227666"/>
              <a:gd name="connsiteX31" fmla="*/ 778934 w 6807200"/>
              <a:gd name="connsiteY31" fmla="*/ 67733 h 1227666"/>
              <a:gd name="connsiteX32" fmla="*/ 829734 w 6807200"/>
              <a:gd name="connsiteY32" fmla="*/ 25400 h 1227666"/>
              <a:gd name="connsiteX33" fmla="*/ 872067 w 6807200"/>
              <a:gd name="connsiteY33" fmla="*/ 0 h 1227666"/>
              <a:gd name="connsiteX34" fmla="*/ 939800 w 6807200"/>
              <a:gd name="connsiteY34" fmla="*/ 8466 h 1227666"/>
              <a:gd name="connsiteX35" fmla="*/ 965200 w 6807200"/>
              <a:gd name="connsiteY35" fmla="*/ 50800 h 1227666"/>
              <a:gd name="connsiteX36" fmla="*/ 1007534 w 6807200"/>
              <a:gd name="connsiteY36" fmla="*/ 76200 h 1227666"/>
              <a:gd name="connsiteX37" fmla="*/ 1032934 w 6807200"/>
              <a:gd name="connsiteY37" fmla="*/ 127000 h 1227666"/>
              <a:gd name="connsiteX38" fmla="*/ 1058334 w 6807200"/>
              <a:gd name="connsiteY38" fmla="*/ 186266 h 1227666"/>
              <a:gd name="connsiteX39" fmla="*/ 1083734 w 6807200"/>
              <a:gd name="connsiteY39" fmla="*/ 279400 h 1227666"/>
              <a:gd name="connsiteX40" fmla="*/ 1100667 w 6807200"/>
              <a:gd name="connsiteY40" fmla="*/ 304800 h 1227666"/>
              <a:gd name="connsiteX41" fmla="*/ 1109134 w 6807200"/>
              <a:gd name="connsiteY41" fmla="*/ 338666 h 1227666"/>
              <a:gd name="connsiteX42" fmla="*/ 1117600 w 6807200"/>
              <a:gd name="connsiteY42" fmla="*/ 389466 h 1227666"/>
              <a:gd name="connsiteX43" fmla="*/ 1134534 w 6807200"/>
              <a:gd name="connsiteY43" fmla="*/ 406400 h 1227666"/>
              <a:gd name="connsiteX44" fmla="*/ 1151467 w 6807200"/>
              <a:gd name="connsiteY44" fmla="*/ 431800 h 1227666"/>
              <a:gd name="connsiteX45" fmla="*/ 1159934 w 6807200"/>
              <a:gd name="connsiteY45" fmla="*/ 457200 h 1227666"/>
              <a:gd name="connsiteX46" fmla="*/ 1176867 w 6807200"/>
              <a:gd name="connsiteY46" fmla="*/ 482600 h 1227666"/>
              <a:gd name="connsiteX47" fmla="*/ 1219200 w 6807200"/>
              <a:gd name="connsiteY47" fmla="*/ 533400 h 1227666"/>
              <a:gd name="connsiteX48" fmla="*/ 1244600 w 6807200"/>
              <a:gd name="connsiteY48" fmla="*/ 584200 h 1227666"/>
              <a:gd name="connsiteX49" fmla="*/ 1270000 w 6807200"/>
              <a:gd name="connsiteY49" fmla="*/ 601133 h 1227666"/>
              <a:gd name="connsiteX50" fmla="*/ 1278467 w 6807200"/>
              <a:gd name="connsiteY50" fmla="*/ 626533 h 1227666"/>
              <a:gd name="connsiteX51" fmla="*/ 1329267 w 6807200"/>
              <a:gd name="connsiteY51" fmla="*/ 651933 h 1227666"/>
              <a:gd name="connsiteX52" fmla="*/ 1354667 w 6807200"/>
              <a:gd name="connsiteY52" fmla="*/ 668866 h 1227666"/>
              <a:gd name="connsiteX53" fmla="*/ 1524000 w 6807200"/>
              <a:gd name="connsiteY53" fmla="*/ 660400 h 1227666"/>
              <a:gd name="connsiteX54" fmla="*/ 1540934 w 6807200"/>
              <a:gd name="connsiteY54" fmla="*/ 643466 h 1227666"/>
              <a:gd name="connsiteX55" fmla="*/ 1591734 w 6807200"/>
              <a:gd name="connsiteY55" fmla="*/ 635000 h 1227666"/>
              <a:gd name="connsiteX56" fmla="*/ 1659467 w 6807200"/>
              <a:gd name="connsiteY56" fmla="*/ 618066 h 1227666"/>
              <a:gd name="connsiteX57" fmla="*/ 1735667 w 6807200"/>
              <a:gd name="connsiteY57" fmla="*/ 601133 h 1227666"/>
              <a:gd name="connsiteX58" fmla="*/ 1828800 w 6807200"/>
              <a:gd name="connsiteY58" fmla="*/ 609600 h 1227666"/>
              <a:gd name="connsiteX59" fmla="*/ 1837267 w 6807200"/>
              <a:gd name="connsiteY59" fmla="*/ 643466 h 1227666"/>
              <a:gd name="connsiteX60" fmla="*/ 1862667 w 6807200"/>
              <a:gd name="connsiteY60" fmla="*/ 660400 h 1227666"/>
              <a:gd name="connsiteX61" fmla="*/ 1871134 w 6807200"/>
              <a:gd name="connsiteY61" fmla="*/ 685800 h 1227666"/>
              <a:gd name="connsiteX62" fmla="*/ 1896534 w 6807200"/>
              <a:gd name="connsiteY62" fmla="*/ 702733 h 1227666"/>
              <a:gd name="connsiteX63" fmla="*/ 1989667 w 6807200"/>
              <a:gd name="connsiteY63" fmla="*/ 719666 h 1227666"/>
              <a:gd name="connsiteX64" fmla="*/ 2142067 w 6807200"/>
              <a:gd name="connsiteY64" fmla="*/ 711200 h 1227666"/>
              <a:gd name="connsiteX65" fmla="*/ 2167467 w 6807200"/>
              <a:gd name="connsiteY65" fmla="*/ 702733 h 1227666"/>
              <a:gd name="connsiteX66" fmla="*/ 2209800 w 6807200"/>
              <a:gd name="connsiteY66" fmla="*/ 660400 h 1227666"/>
              <a:gd name="connsiteX67" fmla="*/ 2218267 w 6807200"/>
              <a:gd name="connsiteY67" fmla="*/ 626533 h 1227666"/>
              <a:gd name="connsiteX68" fmla="*/ 2243667 w 6807200"/>
              <a:gd name="connsiteY68" fmla="*/ 601133 h 1227666"/>
              <a:gd name="connsiteX69" fmla="*/ 2260600 w 6807200"/>
              <a:gd name="connsiteY69" fmla="*/ 575733 h 1227666"/>
              <a:gd name="connsiteX70" fmla="*/ 2286000 w 6807200"/>
              <a:gd name="connsiteY70" fmla="*/ 558800 h 1227666"/>
              <a:gd name="connsiteX71" fmla="*/ 2302934 w 6807200"/>
              <a:gd name="connsiteY71" fmla="*/ 541866 h 1227666"/>
              <a:gd name="connsiteX72" fmla="*/ 2328334 w 6807200"/>
              <a:gd name="connsiteY72" fmla="*/ 558800 h 1227666"/>
              <a:gd name="connsiteX73" fmla="*/ 2379134 w 6807200"/>
              <a:gd name="connsiteY73" fmla="*/ 575733 h 1227666"/>
              <a:gd name="connsiteX74" fmla="*/ 2404534 w 6807200"/>
              <a:gd name="connsiteY74" fmla="*/ 609600 h 1227666"/>
              <a:gd name="connsiteX75" fmla="*/ 2429934 w 6807200"/>
              <a:gd name="connsiteY75" fmla="*/ 618066 h 1227666"/>
              <a:gd name="connsiteX76" fmla="*/ 2489200 w 6807200"/>
              <a:gd name="connsiteY76" fmla="*/ 643466 h 1227666"/>
              <a:gd name="connsiteX77" fmla="*/ 2573867 w 6807200"/>
              <a:gd name="connsiteY77" fmla="*/ 635000 h 1227666"/>
              <a:gd name="connsiteX78" fmla="*/ 2599267 w 6807200"/>
              <a:gd name="connsiteY78" fmla="*/ 626533 h 1227666"/>
              <a:gd name="connsiteX79" fmla="*/ 2616200 w 6807200"/>
              <a:gd name="connsiteY79" fmla="*/ 601133 h 1227666"/>
              <a:gd name="connsiteX80" fmla="*/ 2650067 w 6807200"/>
              <a:gd name="connsiteY80" fmla="*/ 609600 h 1227666"/>
              <a:gd name="connsiteX81" fmla="*/ 2700867 w 6807200"/>
              <a:gd name="connsiteY81" fmla="*/ 643466 h 1227666"/>
              <a:gd name="connsiteX82" fmla="*/ 2819400 w 6807200"/>
              <a:gd name="connsiteY82" fmla="*/ 651933 h 1227666"/>
              <a:gd name="connsiteX83" fmla="*/ 2870200 w 6807200"/>
              <a:gd name="connsiteY83" fmla="*/ 660400 h 1227666"/>
              <a:gd name="connsiteX84" fmla="*/ 2921000 w 6807200"/>
              <a:gd name="connsiteY84" fmla="*/ 677333 h 1227666"/>
              <a:gd name="connsiteX85" fmla="*/ 3048000 w 6807200"/>
              <a:gd name="connsiteY85" fmla="*/ 635000 h 1227666"/>
              <a:gd name="connsiteX86" fmla="*/ 3073400 w 6807200"/>
              <a:gd name="connsiteY86" fmla="*/ 618066 h 1227666"/>
              <a:gd name="connsiteX87" fmla="*/ 3124200 w 6807200"/>
              <a:gd name="connsiteY87" fmla="*/ 601133 h 1227666"/>
              <a:gd name="connsiteX88" fmla="*/ 3175000 w 6807200"/>
              <a:gd name="connsiteY88" fmla="*/ 575733 h 1227666"/>
              <a:gd name="connsiteX89" fmla="*/ 3225800 w 6807200"/>
              <a:gd name="connsiteY89" fmla="*/ 592666 h 1227666"/>
              <a:gd name="connsiteX90" fmla="*/ 3242734 w 6807200"/>
              <a:gd name="connsiteY90" fmla="*/ 609600 h 1227666"/>
              <a:gd name="connsiteX91" fmla="*/ 3285067 w 6807200"/>
              <a:gd name="connsiteY91" fmla="*/ 660400 h 1227666"/>
              <a:gd name="connsiteX92" fmla="*/ 3369734 w 6807200"/>
              <a:gd name="connsiteY92" fmla="*/ 677333 h 1227666"/>
              <a:gd name="connsiteX93" fmla="*/ 3513667 w 6807200"/>
              <a:gd name="connsiteY93" fmla="*/ 660400 h 1227666"/>
              <a:gd name="connsiteX94" fmla="*/ 3632200 w 6807200"/>
              <a:gd name="connsiteY94" fmla="*/ 651933 h 1227666"/>
              <a:gd name="connsiteX95" fmla="*/ 3750734 w 6807200"/>
              <a:gd name="connsiteY95" fmla="*/ 635000 h 1227666"/>
              <a:gd name="connsiteX96" fmla="*/ 3801534 w 6807200"/>
              <a:gd name="connsiteY96" fmla="*/ 609600 h 1227666"/>
              <a:gd name="connsiteX97" fmla="*/ 3826934 w 6807200"/>
              <a:gd name="connsiteY97" fmla="*/ 601133 h 1227666"/>
              <a:gd name="connsiteX98" fmla="*/ 3911600 w 6807200"/>
              <a:gd name="connsiteY98" fmla="*/ 618066 h 1227666"/>
              <a:gd name="connsiteX99" fmla="*/ 3970867 w 6807200"/>
              <a:gd name="connsiteY99" fmla="*/ 643466 h 1227666"/>
              <a:gd name="connsiteX100" fmla="*/ 4165600 w 6807200"/>
              <a:gd name="connsiteY100" fmla="*/ 626533 h 1227666"/>
              <a:gd name="connsiteX101" fmla="*/ 4216400 w 6807200"/>
              <a:gd name="connsiteY101" fmla="*/ 601133 h 1227666"/>
              <a:gd name="connsiteX102" fmla="*/ 4241800 w 6807200"/>
              <a:gd name="connsiteY102" fmla="*/ 592666 h 1227666"/>
              <a:gd name="connsiteX103" fmla="*/ 4284134 w 6807200"/>
              <a:gd name="connsiteY103" fmla="*/ 601133 h 1227666"/>
              <a:gd name="connsiteX104" fmla="*/ 4334934 w 6807200"/>
              <a:gd name="connsiteY104" fmla="*/ 618066 h 1227666"/>
              <a:gd name="connsiteX105" fmla="*/ 4360334 w 6807200"/>
              <a:gd name="connsiteY105" fmla="*/ 626533 h 1227666"/>
              <a:gd name="connsiteX106" fmla="*/ 4419600 w 6807200"/>
              <a:gd name="connsiteY106" fmla="*/ 643466 h 1227666"/>
              <a:gd name="connsiteX107" fmla="*/ 4512734 w 6807200"/>
              <a:gd name="connsiteY107" fmla="*/ 635000 h 1227666"/>
              <a:gd name="connsiteX108" fmla="*/ 4563534 w 6807200"/>
              <a:gd name="connsiteY108" fmla="*/ 618066 h 1227666"/>
              <a:gd name="connsiteX109" fmla="*/ 4614334 w 6807200"/>
              <a:gd name="connsiteY109" fmla="*/ 575733 h 1227666"/>
              <a:gd name="connsiteX110" fmla="*/ 4673600 w 6807200"/>
              <a:gd name="connsiteY110" fmla="*/ 584200 h 1227666"/>
              <a:gd name="connsiteX111" fmla="*/ 4715934 w 6807200"/>
              <a:gd name="connsiteY111" fmla="*/ 651933 h 1227666"/>
              <a:gd name="connsiteX112" fmla="*/ 4741334 w 6807200"/>
              <a:gd name="connsiteY112" fmla="*/ 660400 h 1227666"/>
              <a:gd name="connsiteX113" fmla="*/ 4842934 w 6807200"/>
              <a:gd name="connsiteY113" fmla="*/ 635000 h 1227666"/>
              <a:gd name="connsiteX114" fmla="*/ 4859867 w 6807200"/>
              <a:gd name="connsiteY114" fmla="*/ 618066 h 1227666"/>
              <a:gd name="connsiteX115" fmla="*/ 4868334 w 6807200"/>
              <a:gd name="connsiteY115" fmla="*/ 584200 h 1227666"/>
              <a:gd name="connsiteX116" fmla="*/ 4910667 w 6807200"/>
              <a:gd name="connsiteY116" fmla="*/ 541866 h 1227666"/>
              <a:gd name="connsiteX117" fmla="*/ 4953000 w 6807200"/>
              <a:gd name="connsiteY117" fmla="*/ 533400 h 1227666"/>
              <a:gd name="connsiteX118" fmla="*/ 5130800 w 6807200"/>
              <a:gd name="connsiteY118" fmla="*/ 541866 h 1227666"/>
              <a:gd name="connsiteX119" fmla="*/ 5147734 w 6807200"/>
              <a:gd name="connsiteY119" fmla="*/ 567266 h 1227666"/>
              <a:gd name="connsiteX120" fmla="*/ 5173134 w 6807200"/>
              <a:gd name="connsiteY120" fmla="*/ 575733 h 1227666"/>
              <a:gd name="connsiteX121" fmla="*/ 5223934 w 6807200"/>
              <a:gd name="connsiteY121" fmla="*/ 618066 h 1227666"/>
              <a:gd name="connsiteX122" fmla="*/ 5266267 w 6807200"/>
              <a:gd name="connsiteY122" fmla="*/ 643466 h 1227666"/>
              <a:gd name="connsiteX123" fmla="*/ 5477934 w 6807200"/>
              <a:gd name="connsiteY123" fmla="*/ 651933 h 1227666"/>
              <a:gd name="connsiteX124" fmla="*/ 5511800 w 6807200"/>
              <a:gd name="connsiteY124" fmla="*/ 660400 h 1227666"/>
              <a:gd name="connsiteX125" fmla="*/ 5537200 w 6807200"/>
              <a:gd name="connsiteY125" fmla="*/ 668866 h 1227666"/>
              <a:gd name="connsiteX126" fmla="*/ 5579534 w 6807200"/>
              <a:gd name="connsiteY126" fmla="*/ 677333 h 1227666"/>
              <a:gd name="connsiteX127" fmla="*/ 5630334 w 6807200"/>
              <a:gd name="connsiteY127" fmla="*/ 702733 h 1227666"/>
              <a:gd name="connsiteX128" fmla="*/ 5782734 w 6807200"/>
              <a:gd name="connsiteY128" fmla="*/ 719666 h 1227666"/>
              <a:gd name="connsiteX129" fmla="*/ 5935134 w 6807200"/>
              <a:gd name="connsiteY129" fmla="*/ 719666 h 1227666"/>
              <a:gd name="connsiteX130" fmla="*/ 5985934 w 6807200"/>
              <a:gd name="connsiteY130" fmla="*/ 711200 h 1227666"/>
              <a:gd name="connsiteX131" fmla="*/ 6053667 w 6807200"/>
              <a:gd name="connsiteY131" fmla="*/ 702733 h 1227666"/>
              <a:gd name="connsiteX132" fmla="*/ 6129867 w 6807200"/>
              <a:gd name="connsiteY132" fmla="*/ 677333 h 1227666"/>
              <a:gd name="connsiteX133" fmla="*/ 6155267 w 6807200"/>
              <a:gd name="connsiteY133" fmla="*/ 668866 h 1227666"/>
              <a:gd name="connsiteX134" fmla="*/ 6206067 w 6807200"/>
              <a:gd name="connsiteY134" fmla="*/ 643466 h 1227666"/>
              <a:gd name="connsiteX135" fmla="*/ 6256867 w 6807200"/>
              <a:gd name="connsiteY135" fmla="*/ 618066 h 1227666"/>
              <a:gd name="connsiteX136" fmla="*/ 6299200 w 6807200"/>
              <a:gd name="connsiteY136" fmla="*/ 584200 h 1227666"/>
              <a:gd name="connsiteX137" fmla="*/ 6341534 w 6807200"/>
              <a:gd name="connsiteY137" fmla="*/ 558800 h 1227666"/>
              <a:gd name="connsiteX138" fmla="*/ 6366934 w 6807200"/>
              <a:gd name="connsiteY138" fmla="*/ 508000 h 1227666"/>
              <a:gd name="connsiteX139" fmla="*/ 6383867 w 6807200"/>
              <a:gd name="connsiteY139" fmla="*/ 491066 h 1227666"/>
              <a:gd name="connsiteX140" fmla="*/ 6409267 w 6807200"/>
              <a:gd name="connsiteY140" fmla="*/ 482600 h 1227666"/>
              <a:gd name="connsiteX141" fmla="*/ 6434667 w 6807200"/>
              <a:gd name="connsiteY141" fmla="*/ 440266 h 1227666"/>
              <a:gd name="connsiteX142" fmla="*/ 6485467 w 6807200"/>
              <a:gd name="connsiteY142" fmla="*/ 406400 h 1227666"/>
              <a:gd name="connsiteX143" fmla="*/ 6502400 w 6807200"/>
              <a:gd name="connsiteY143" fmla="*/ 381000 h 1227666"/>
              <a:gd name="connsiteX144" fmla="*/ 6527800 w 6807200"/>
              <a:gd name="connsiteY144" fmla="*/ 364066 h 1227666"/>
              <a:gd name="connsiteX145" fmla="*/ 6561667 w 6807200"/>
              <a:gd name="connsiteY145" fmla="*/ 330200 h 1227666"/>
              <a:gd name="connsiteX146" fmla="*/ 6570134 w 6807200"/>
              <a:gd name="connsiteY146" fmla="*/ 304800 h 1227666"/>
              <a:gd name="connsiteX147" fmla="*/ 6612467 w 6807200"/>
              <a:gd name="connsiteY147" fmla="*/ 270933 h 1227666"/>
              <a:gd name="connsiteX148" fmla="*/ 6620934 w 6807200"/>
              <a:gd name="connsiteY148" fmla="*/ 245533 h 1227666"/>
              <a:gd name="connsiteX149" fmla="*/ 6654800 w 6807200"/>
              <a:gd name="connsiteY149" fmla="*/ 228600 h 1227666"/>
              <a:gd name="connsiteX150" fmla="*/ 6680200 w 6807200"/>
              <a:gd name="connsiteY150" fmla="*/ 211666 h 1227666"/>
              <a:gd name="connsiteX151" fmla="*/ 6714067 w 6807200"/>
              <a:gd name="connsiteY151" fmla="*/ 169333 h 1227666"/>
              <a:gd name="connsiteX152" fmla="*/ 6739467 w 6807200"/>
              <a:gd name="connsiteY152" fmla="*/ 143933 h 1227666"/>
              <a:gd name="connsiteX153" fmla="*/ 6764867 w 6807200"/>
              <a:gd name="connsiteY153" fmla="*/ 127000 h 1227666"/>
              <a:gd name="connsiteX154" fmla="*/ 6798734 w 6807200"/>
              <a:gd name="connsiteY154" fmla="*/ 93133 h 1227666"/>
              <a:gd name="connsiteX155" fmla="*/ 6807200 w 6807200"/>
              <a:gd name="connsiteY155" fmla="*/ 67733 h 122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6807200" h="1227666">
                <a:moveTo>
                  <a:pt x="0" y="1227666"/>
                </a:moveTo>
                <a:cubicBezTo>
                  <a:pt x="22578" y="1224844"/>
                  <a:pt x="45782" y="1225187"/>
                  <a:pt x="67734" y="1219200"/>
                </a:cubicBezTo>
                <a:cubicBezTo>
                  <a:pt x="77551" y="1216523"/>
                  <a:pt x="83781" y="1206274"/>
                  <a:pt x="93134" y="1202266"/>
                </a:cubicBezTo>
                <a:cubicBezTo>
                  <a:pt x="103829" y="1197682"/>
                  <a:pt x="115711" y="1196622"/>
                  <a:pt x="127000" y="1193800"/>
                </a:cubicBezTo>
                <a:cubicBezTo>
                  <a:pt x="169909" y="1150891"/>
                  <a:pt x="114376" y="1201375"/>
                  <a:pt x="169334" y="1168400"/>
                </a:cubicBezTo>
                <a:cubicBezTo>
                  <a:pt x="190902" y="1155459"/>
                  <a:pt x="189479" y="1138181"/>
                  <a:pt x="203200" y="1117600"/>
                </a:cubicBezTo>
                <a:cubicBezTo>
                  <a:pt x="207628" y="1110958"/>
                  <a:pt x="214489" y="1106311"/>
                  <a:pt x="220134" y="1100666"/>
                </a:cubicBezTo>
                <a:cubicBezTo>
                  <a:pt x="240285" y="1040213"/>
                  <a:pt x="222215" y="1059767"/>
                  <a:pt x="262467" y="1032933"/>
                </a:cubicBezTo>
                <a:cubicBezTo>
                  <a:pt x="268111" y="1021644"/>
                  <a:pt x="272064" y="1009337"/>
                  <a:pt x="279400" y="999066"/>
                </a:cubicBezTo>
                <a:cubicBezTo>
                  <a:pt x="294216" y="978323"/>
                  <a:pt x="309947" y="970235"/>
                  <a:pt x="330200" y="956733"/>
                </a:cubicBezTo>
                <a:cubicBezTo>
                  <a:pt x="352779" y="889000"/>
                  <a:pt x="318911" y="968022"/>
                  <a:pt x="364067" y="922866"/>
                </a:cubicBezTo>
                <a:cubicBezTo>
                  <a:pt x="370378" y="916555"/>
                  <a:pt x="366959" y="904435"/>
                  <a:pt x="372534" y="897466"/>
                </a:cubicBezTo>
                <a:cubicBezTo>
                  <a:pt x="378891" y="889520"/>
                  <a:pt x="389467" y="886177"/>
                  <a:pt x="397934" y="880533"/>
                </a:cubicBezTo>
                <a:cubicBezTo>
                  <a:pt x="400756" y="872066"/>
                  <a:pt x="402066" y="862935"/>
                  <a:pt x="406400" y="855133"/>
                </a:cubicBezTo>
                <a:cubicBezTo>
                  <a:pt x="416283" y="837343"/>
                  <a:pt x="433831" y="823640"/>
                  <a:pt x="440267" y="804333"/>
                </a:cubicBezTo>
                <a:cubicBezTo>
                  <a:pt x="461549" y="740489"/>
                  <a:pt x="432841" y="819185"/>
                  <a:pt x="465667" y="753533"/>
                </a:cubicBezTo>
                <a:cubicBezTo>
                  <a:pt x="469658" y="745551"/>
                  <a:pt x="471682" y="736714"/>
                  <a:pt x="474134" y="728133"/>
                </a:cubicBezTo>
                <a:cubicBezTo>
                  <a:pt x="477331" y="716944"/>
                  <a:pt x="476145" y="703948"/>
                  <a:pt x="482600" y="694266"/>
                </a:cubicBezTo>
                <a:cubicBezTo>
                  <a:pt x="488244" y="685799"/>
                  <a:pt x="499533" y="682977"/>
                  <a:pt x="508000" y="677333"/>
                </a:cubicBezTo>
                <a:cubicBezTo>
                  <a:pt x="533899" y="599639"/>
                  <a:pt x="490606" y="720590"/>
                  <a:pt x="541867" y="618066"/>
                </a:cubicBezTo>
                <a:cubicBezTo>
                  <a:pt x="598777" y="504244"/>
                  <a:pt x="530808" y="618471"/>
                  <a:pt x="567267" y="533400"/>
                </a:cubicBezTo>
                <a:cubicBezTo>
                  <a:pt x="571275" y="524047"/>
                  <a:pt x="578556" y="516467"/>
                  <a:pt x="584200" y="508000"/>
                </a:cubicBezTo>
                <a:cubicBezTo>
                  <a:pt x="596995" y="456820"/>
                  <a:pt x="588989" y="485167"/>
                  <a:pt x="609600" y="423333"/>
                </a:cubicBezTo>
                <a:cubicBezTo>
                  <a:pt x="612422" y="414866"/>
                  <a:pt x="613117" y="405359"/>
                  <a:pt x="618067" y="397933"/>
                </a:cubicBezTo>
                <a:cubicBezTo>
                  <a:pt x="643430" y="359887"/>
                  <a:pt x="631221" y="381981"/>
                  <a:pt x="651934" y="330200"/>
                </a:cubicBezTo>
                <a:cubicBezTo>
                  <a:pt x="668268" y="248521"/>
                  <a:pt x="648265" y="320605"/>
                  <a:pt x="677334" y="262466"/>
                </a:cubicBezTo>
                <a:cubicBezTo>
                  <a:pt x="681325" y="254484"/>
                  <a:pt x="683348" y="245647"/>
                  <a:pt x="685800" y="237066"/>
                </a:cubicBezTo>
                <a:cubicBezTo>
                  <a:pt x="688997" y="225878"/>
                  <a:pt x="688494" y="213303"/>
                  <a:pt x="694267" y="203200"/>
                </a:cubicBezTo>
                <a:cubicBezTo>
                  <a:pt x="700208" y="192804"/>
                  <a:pt x="711200" y="186267"/>
                  <a:pt x="719667" y="177800"/>
                </a:cubicBezTo>
                <a:cubicBezTo>
                  <a:pt x="722489" y="169333"/>
                  <a:pt x="724143" y="160382"/>
                  <a:pt x="728134" y="152400"/>
                </a:cubicBezTo>
                <a:cubicBezTo>
                  <a:pt x="739922" y="128824"/>
                  <a:pt x="751741" y="120326"/>
                  <a:pt x="770467" y="101600"/>
                </a:cubicBezTo>
                <a:cubicBezTo>
                  <a:pt x="773289" y="90311"/>
                  <a:pt x="773161" y="77836"/>
                  <a:pt x="778934" y="67733"/>
                </a:cubicBezTo>
                <a:cubicBezTo>
                  <a:pt x="791637" y="45502"/>
                  <a:pt x="811276" y="40167"/>
                  <a:pt x="829734" y="25400"/>
                </a:cubicBezTo>
                <a:cubicBezTo>
                  <a:pt x="862940" y="-1166"/>
                  <a:pt x="827955" y="14703"/>
                  <a:pt x="872067" y="0"/>
                </a:cubicBezTo>
                <a:cubicBezTo>
                  <a:pt x="894645" y="2822"/>
                  <a:pt x="918006" y="1928"/>
                  <a:pt x="939800" y="8466"/>
                </a:cubicBezTo>
                <a:cubicBezTo>
                  <a:pt x="960731" y="14745"/>
                  <a:pt x="956796" y="36794"/>
                  <a:pt x="965200" y="50800"/>
                </a:cubicBezTo>
                <a:cubicBezTo>
                  <a:pt x="976821" y="70169"/>
                  <a:pt x="987557" y="69541"/>
                  <a:pt x="1007534" y="76200"/>
                </a:cubicBezTo>
                <a:cubicBezTo>
                  <a:pt x="1040075" y="125012"/>
                  <a:pt x="1011902" y="77925"/>
                  <a:pt x="1032934" y="127000"/>
                </a:cubicBezTo>
                <a:cubicBezTo>
                  <a:pt x="1047470" y="160917"/>
                  <a:pt x="1050393" y="154501"/>
                  <a:pt x="1058334" y="186266"/>
                </a:cubicBezTo>
                <a:cubicBezTo>
                  <a:pt x="1064697" y="211717"/>
                  <a:pt x="1069200" y="257598"/>
                  <a:pt x="1083734" y="279400"/>
                </a:cubicBezTo>
                <a:lnTo>
                  <a:pt x="1100667" y="304800"/>
                </a:lnTo>
                <a:cubicBezTo>
                  <a:pt x="1103489" y="316089"/>
                  <a:pt x="1106852" y="327256"/>
                  <a:pt x="1109134" y="338666"/>
                </a:cubicBezTo>
                <a:cubicBezTo>
                  <a:pt x="1112501" y="355500"/>
                  <a:pt x="1111572" y="373392"/>
                  <a:pt x="1117600" y="389466"/>
                </a:cubicBezTo>
                <a:cubicBezTo>
                  <a:pt x="1120403" y="396941"/>
                  <a:pt x="1129547" y="400166"/>
                  <a:pt x="1134534" y="406400"/>
                </a:cubicBezTo>
                <a:cubicBezTo>
                  <a:pt x="1140891" y="414346"/>
                  <a:pt x="1146916" y="422699"/>
                  <a:pt x="1151467" y="431800"/>
                </a:cubicBezTo>
                <a:cubicBezTo>
                  <a:pt x="1155458" y="439782"/>
                  <a:pt x="1155943" y="449218"/>
                  <a:pt x="1159934" y="457200"/>
                </a:cubicBezTo>
                <a:cubicBezTo>
                  <a:pt x="1164485" y="466301"/>
                  <a:pt x="1170953" y="474320"/>
                  <a:pt x="1176867" y="482600"/>
                </a:cubicBezTo>
                <a:cubicBezTo>
                  <a:pt x="1202023" y="517818"/>
                  <a:pt x="1195137" y="509336"/>
                  <a:pt x="1219200" y="533400"/>
                </a:cubicBezTo>
                <a:cubicBezTo>
                  <a:pt x="1226086" y="554057"/>
                  <a:pt x="1228188" y="567788"/>
                  <a:pt x="1244600" y="584200"/>
                </a:cubicBezTo>
                <a:cubicBezTo>
                  <a:pt x="1251795" y="591395"/>
                  <a:pt x="1261533" y="595489"/>
                  <a:pt x="1270000" y="601133"/>
                </a:cubicBezTo>
                <a:cubicBezTo>
                  <a:pt x="1272822" y="609600"/>
                  <a:pt x="1272892" y="619564"/>
                  <a:pt x="1278467" y="626533"/>
                </a:cubicBezTo>
                <a:cubicBezTo>
                  <a:pt x="1294642" y="646752"/>
                  <a:pt x="1308817" y="641708"/>
                  <a:pt x="1329267" y="651933"/>
                </a:cubicBezTo>
                <a:cubicBezTo>
                  <a:pt x="1338368" y="656484"/>
                  <a:pt x="1346200" y="663222"/>
                  <a:pt x="1354667" y="668866"/>
                </a:cubicBezTo>
                <a:cubicBezTo>
                  <a:pt x="1411111" y="666044"/>
                  <a:pt x="1468003" y="668036"/>
                  <a:pt x="1524000" y="660400"/>
                </a:cubicBezTo>
                <a:cubicBezTo>
                  <a:pt x="1531910" y="659321"/>
                  <a:pt x="1533459" y="646269"/>
                  <a:pt x="1540934" y="643466"/>
                </a:cubicBezTo>
                <a:cubicBezTo>
                  <a:pt x="1557008" y="637438"/>
                  <a:pt x="1574801" y="637822"/>
                  <a:pt x="1591734" y="635000"/>
                </a:cubicBezTo>
                <a:cubicBezTo>
                  <a:pt x="1637117" y="619872"/>
                  <a:pt x="1598174" y="631686"/>
                  <a:pt x="1659467" y="618066"/>
                </a:cubicBezTo>
                <a:cubicBezTo>
                  <a:pt x="1767079" y="594153"/>
                  <a:pt x="1607990" y="626670"/>
                  <a:pt x="1735667" y="601133"/>
                </a:cubicBezTo>
                <a:cubicBezTo>
                  <a:pt x="1766711" y="603955"/>
                  <a:pt x="1800025" y="597611"/>
                  <a:pt x="1828800" y="609600"/>
                </a:cubicBezTo>
                <a:cubicBezTo>
                  <a:pt x="1839541" y="614075"/>
                  <a:pt x="1830812" y="633784"/>
                  <a:pt x="1837267" y="643466"/>
                </a:cubicBezTo>
                <a:cubicBezTo>
                  <a:pt x="1842912" y="651933"/>
                  <a:pt x="1854200" y="654755"/>
                  <a:pt x="1862667" y="660400"/>
                </a:cubicBezTo>
                <a:cubicBezTo>
                  <a:pt x="1865489" y="668867"/>
                  <a:pt x="1865559" y="678831"/>
                  <a:pt x="1871134" y="685800"/>
                </a:cubicBezTo>
                <a:cubicBezTo>
                  <a:pt x="1877491" y="693746"/>
                  <a:pt x="1887433" y="698182"/>
                  <a:pt x="1896534" y="702733"/>
                </a:cubicBezTo>
                <a:cubicBezTo>
                  <a:pt x="1922639" y="715786"/>
                  <a:pt x="1966312" y="716747"/>
                  <a:pt x="1989667" y="719666"/>
                </a:cubicBezTo>
                <a:cubicBezTo>
                  <a:pt x="2040467" y="716844"/>
                  <a:pt x="2091418" y="716024"/>
                  <a:pt x="2142067" y="711200"/>
                </a:cubicBezTo>
                <a:cubicBezTo>
                  <a:pt x="2150951" y="710354"/>
                  <a:pt x="2161156" y="709044"/>
                  <a:pt x="2167467" y="702733"/>
                </a:cubicBezTo>
                <a:cubicBezTo>
                  <a:pt x="2229755" y="640445"/>
                  <a:pt x="2097483" y="716559"/>
                  <a:pt x="2209800" y="660400"/>
                </a:cubicBezTo>
                <a:cubicBezTo>
                  <a:pt x="2212622" y="649111"/>
                  <a:pt x="2212494" y="636636"/>
                  <a:pt x="2218267" y="626533"/>
                </a:cubicBezTo>
                <a:cubicBezTo>
                  <a:pt x="2224208" y="616137"/>
                  <a:pt x="2236002" y="610331"/>
                  <a:pt x="2243667" y="601133"/>
                </a:cubicBezTo>
                <a:cubicBezTo>
                  <a:pt x="2250181" y="593316"/>
                  <a:pt x="2253405" y="582928"/>
                  <a:pt x="2260600" y="575733"/>
                </a:cubicBezTo>
                <a:cubicBezTo>
                  <a:pt x="2267795" y="568538"/>
                  <a:pt x="2278054" y="565157"/>
                  <a:pt x="2286000" y="558800"/>
                </a:cubicBezTo>
                <a:cubicBezTo>
                  <a:pt x="2292234" y="553813"/>
                  <a:pt x="2297289" y="547511"/>
                  <a:pt x="2302934" y="541866"/>
                </a:cubicBezTo>
                <a:cubicBezTo>
                  <a:pt x="2311401" y="547511"/>
                  <a:pt x="2319035" y="554667"/>
                  <a:pt x="2328334" y="558800"/>
                </a:cubicBezTo>
                <a:cubicBezTo>
                  <a:pt x="2344645" y="566049"/>
                  <a:pt x="2379134" y="575733"/>
                  <a:pt x="2379134" y="575733"/>
                </a:cubicBezTo>
                <a:cubicBezTo>
                  <a:pt x="2387601" y="587022"/>
                  <a:pt x="2393693" y="600566"/>
                  <a:pt x="2404534" y="609600"/>
                </a:cubicBezTo>
                <a:cubicBezTo>
                  <a:pt x="2411390" y="615313"/>
                  <a:pt x="2421952" y="614075"/>
                  <a:pt x="2429934" y="618066"/>
                </a:cubicBezTo>
                <a:cubicBezTo>
                  <a:pt x="2488406" y="647302"/>
                  <a:pt x="2418715" y="625846"/>
                  <a:pt x="2489200" y="643466"/>
                </a:cubicBezTo>
                <a:cubicBezTo>
                  <a:pt x="2517422" y="640644"/>
                  <a:pt x="2545834" y="639313"/>
                  <a:pt x="2573867" y="635000"/>
                </a:cubicBezTo>
                <a:cubicBezTo>
                  <a:pt x="2582688" y="633643"/>
                  <a:pt x="2592298" y="632108"/>
                  <a:pt x="2599267" y="626533"/>
                </a:cubicBezTo>
                <a:cubicBezTo>
                  <a:pt x="2607213" y="620176"/>
                  <a:pt x="2610556" y="609600"/>
                  <a:pt x="2616200" y="601133"/>
                </a:cubicBezTo>
                <a:cubicBezTo>
                  <a:pt x="2627489" y="603955"/>
                  <a:pt x="2639659" y="604396"/>
                  <a:pt x="2650067" y="609600"/>
                </a:cubicBezTo>
                <a:cubicBezTo>
                  <a:pt x="2668270" y="618701"/>
                  <a:pt x="2680568" y="642016"/>
                  <a:pt x="2700867" y="643466"/>
                </a:cubicBezTo>
                <a:lnTo>
                  <a:pt x="2819400" y="651933"/>
                </a:lnTo>
                <a:cubicBezTo>
                  <a:pt x="2836333" y="654755"/>
                  <a:pt x="2853546" y="656236"/>
                  <a:pt x="2870200" y="660400"/>
                </a:cubicBezTo>
                <a:cubicBezTo>
                  <a:pt x="2887516" y="664729"/>
                  <a:pt x="2921000" y="677333"/>
                  <a:pt x="2921000" y="677333"/>
                </a:cubicBezTo>
                <a:cubicBezTo>
                  <a:pt x="3014907" y="658552"/>
                  <a:pt x="2984930" y="674419"/>
                  <a:pt x="3048000" y="635000"/>
                </a:cubicBezTo>
                <a:cubicBezTo>
                  <a:pt x="3056629" y="629607"/>
                  <a:pt x="3064101" y="622199"/>
                  <a:pt x="3073400" y="618066"/>
                </a:cubicBezTo>
                <a:cubicBezTo>
                  <a:pt x="3089711" y="610817"/>
                  <a:pt x="3124200" y="601133"/>
                  <a:pt x="3124200" y="601133"/>
                </a:cubicBezTo>
                <a:cubicBezTo>
                  <a:pt x="3140279" y="585055"/>
                  <a:pt x="3146631" y="572896"/>
                  <a:pt x="3175000" y="575733"/>
                </a:cubicBezTo>
                <a:cubicBezTo>
                  <a:pt x="3192761" y="577509"/>
                  <a:pt x="3225800" y="592666"/>
                  <a:pt x="3225800" y="592666"/>
                </a:cubicBezTo>
                <a:cubicBezTo>
                  <a:pt x="3231445" y="598311"/>
                  <a:pt x="3237747" y="603366"/>
                  <a:pt x="3242734" y="609600"/>
                </a:cubicBezTo>
                <a:cubicBezTo>
                  <a:pt x="3257500" y="628057"/>
                  <a:pt x="3262838" y="647698"/>
                  <a:pt x="3285067" y="660400"/>
                </a:cubicBezTo>
                <a:cubicBezTo>
                  <a:pt x="3295465" y="666342"/>
                  <a:pt x="3366649" y="676819"/>
                  <a:pt x="3369734" y="677333"/>
                </a:cubicBezTo>
                <a:cubicBezTo>
                  <a:pt x="3417712" y="671689"/>
                  <a:pt x="3465583" y="665053"/>
                  <a:pt x="3513667" y="660400"/>
                </a:cubicBezTo>
                <a:cubicBezTo>
                  <a:pt x="3553094" y="656584"/>
                  <a:pt x="3592751" y="655519"/>
                  <a:pt x="3632200" y="651933"/>
                </a:cubicBezTo>
                <a:cubicBezTo>
                  <a:pt x="3678814" y="647695"/>
                  <a:pt x="3706276" y="642409"/>
                  <a:pt x="3750734" y="635000"/>
                </a:cubicBezTo>
                <a:cubicBezTo>
                  <a:pt x="3814578" y="613718"/>
                  <a:pt x="3735882" y="642426"/>
                  <a:pt x="3801534" y="609600"/>
                </a:cubicBezTo>
                <a:cubicBezTo>
                  <a:pt x="3809516" y="605609"/>
                  <a:pt x="3818467" y="603955"/>
                  <a:pt x="3826934" y="601133"/>
                </a:cubicBezTo>
                <a:cubicBezTo>
                  <a:pt x="3848766" y="604252"/>
                  <a:pt x="3887960" y="606246"/>
                  <a:pt x="3911600" y="618066"/>
                </a:cubicBezTo>
                <a:cubicBezTo>
                  <a:pt x="3970071" y="647302"/>
                  <a:pt x="3900381" y="625846"/>
                  <a:pt x="3970867" y="643466"/>
                </a:cubicBezTo>
                <a:cubicBezTo>
                  <a:pt x="4035778" y="637822"/>
                  <a:pt x="4100874" y="634001"/>
                  <a:pt x="4165600" y="626533"/>
                </a:cubicBezTo>
                <a:cubicBezTo>
                  <a:pt x="4193263" y="623341"/>
                  <a:pt x="4192000" y="613333"/>
                  <a:pt x="4216400" y="601133"/>
                </a:cubicBezTo>
                <a:cubicBezTo>
                  <a:pt x="4224382" y="597142"/>
                  <a:pt x="4233333" y="595488"/>
                  <a:pt x="4241800" y="592666"/>
                </a:cubicBezTo>
                <a:cubicBezTo>
                  <a:pt x="4255911" y="595488"/>
                  <a:pt x="4270250" y="597347"/>
                  <a:pt x="4284134" y="601133"/>
                </a:cubicBezTo>
                <a:cubicBezTo>
                  <a:pt x="4301354" y="605829"/>
                  <a:pt x="4318001" y="612422"/>
                  <a:pt x="4334934" y="618066"/>
                </a:cubicBezTo>
                <a:cubicBezTo>
                  <a:pt x="4343401" y="620888"/>
                  <a:pt x="4351676" y="624368"/>
                  <a:pt x="4360334" y="626533"/>
                </a:cubicBezTo>
                <a:cubicBezTo>
                  <a:pt x="4402858" y="637165"/>
                  <a:pt x="4383161" y="631321"/>
                  <a:pt x="4419600" y="643466"/>
                </a:cubicBezTo>
                <a:cubicBezTo>
                  <a:pt x="4450645" y="640644"/>
                  <a:pt x="4482036" y="640417"/>
                  <a:pt x="4512734" y="635000"/>
                </a:cubicBezTo>
                <a:cubicBezTo>
                  <a:pt x="4530312" y="631898"/>
                  <a:pt x="4563534" y="618066"/>
                  <a:pt x="4563534" y="618066"/>
                </a:cubicBezTo>
                <a:cubicBezTo>
                  <a:pt x="4569930" y="611670"/>
                  <a:pt x="4601236" y="577043"/>
                  <a:pt x="4614334" y="575733"/>
                </a:cubicBezTo>
                <a:cubicBezTo>
                  <a:pt x="4634191" y="573747"/>
                  <a:pt x="4653845" y="581378"/>
                  <a:pt x="4673600" y="584200"/>
                </a:cubicBezTo>
                <a:cubicBezTo>
                  <a:pt x="4689045" y="630533"/>
                  <a:pt x="4678366" y="633149"/>
                  <a:pt x="4715934" y="651933"/>
                </a:cubicBezTo>
                <a:cubicBezTo>
                  <a:pt x="4723916" y="655924"/>
                  <a:pt x="4732867" y="657578"/>
                  <a:pt x="4741334" y="660400"/>
                </a:cubicBezTo>
                <a:cubicBezTo>
                  <a:pt x="4804959" y="653330"/>
                  <a:pt x="4805303" y="665105"/>
                  <a:pt x="4842934" y="635000"/>
                </a:cubicBezTo>
                <a:cubicBezTo>
                  <a:pt x="4849167" y="630013"/>
                  <a:pt x="4854223" y="623711"/>
                  <a:pt x="4859867" y="618066"/>
                </a:cubicBezTo>
                <a:cubicBezTo>
                  <a:pt x="4862689" y="606777"/>
                  <a:pt x="4863750" y="594895"/>
                  <a:pt x="4868334" y="584200"/>
                </a:cubicBezTo>
                <a:cubicBezTo>
                  <a:pt x="4876260" y="565706"/>
                  <a:pt x="4891452" y="549072"/>
                  <a:pt x="4910667" y="541866"/>
                </a:cubicBezTo>
                <a:cubicBezTo>
                  <a:pt x="4924141" y="536813"/>
                  <a:pt x="4938889" y="536222"/>
                  <a:pt x="4953000" y="533400"/>
                </a:cubicBezTo>
                <a:cubicBezTo>
                  <a:pt x="5012267" y="536222"/>
                  <a:pt x="5072344" y="531700"/>
                  <a:pt x="5130800" y="541866"/>
                </a:cubicBezTo>
                <a:cubicBezTo>
                  <a:pt x="5140825" y="543609"/>
                  <a:pt x="5139788" y="560909"/>
                  <a:pt x="5147734" y="567266"/>
                </a:cubicBezTo>
                <a:cubicBezTo>
                  <a:pt x="5154703" y="572841"/>
                  <a:pt x="5164667" y="572911"/>
                  <a:pt x="5173134" y="575733"/>
                </a:cubicBezTo>
                <a:cubicBezTo>
                  <a:pt x="5233478" y="636077"/>
                  <a:pt x="5164990" y="570910"/>
                  <a:pt x="5223934" y="618066"/>
                </a:cubicBezTo>
                <a:cubicBezTo>
                  <a:pt x="5242959" y="633286"/>
                  <a:pt x="5238011" y="641448"/>
                  <a:pt x="5266267" y="643466"/>
                </a:cubicBezTo>
                <a:cubicBezTo>
                  <a:pt x="5336700" y="648497"/>
                  <a:pt x="5407378" y="649111"/>
                  <a:pt x="5477934" y="651933"/>
                </a:cubicBezTo>
                <a:cubicBezTo>
                  <a:pt x="5489223" y="654755"/>
                  <a:pt x="5500612" y="657203"/>
                  <a:pt x="5511800" y="660400"/>
                </a:cubicBezTo>
                <a:cubicBezTo>
                  <a:pt x="5520381" y="662852"/>
                  <a:pt x="5528542" y="666702"/>
                  <a:pt x="5537200" y="668866"/>
                </a:cubicBezTo>
                <a:cubicBezTo>
                  <a:pt x="5551161" y="672356"/>
                  <a:pt x="5565423" y="674511"/>
                  <a:pt x="5579534" y="677333"/>
                </a:cubicBezTo>
                <a:cubicBezTo>
                  <a:pt x="5597825" y="689527"/>
                  <a:pt x="5608028" y="699546"/>
                  <a:pt x="5630334" y="702733"/>
                </a:cubicBezTo>
                <a:cubicBezTo>
                  <a:pt x="5680933" y="709961"/>
                  <a:pt x="5782734" y="719666"/>
                  <a:pt x="5782734" y="719666"/>
                </a:cubicBezTo>
                <a:cubicBezTo>
                  <a:pt x="5846478" y="740915"/>
                  <a:pt x="5808288" y="731746"/>
                  <a:pt x="5935134" y="719666"/>
                </a:cubicBezTo>
                <a:cubicBezTo>
                  <a:pt x="5952224" y="718038"/>
                  <a:pt x="5968940" y="713628"/>
                  <a:pt x="5985934" y="711200"/>
                </a:cubicBezTo>
                <a:cubicBezTo>
                  <a:pt x="6008459" y="707982"/>
                  <a:pt x="6031089" y="705555"/>
                  <a:pt x="6053667" y="702733"/>
                </a:cubicBezTo>
                <a:lnTo>
                  <a:pt x="6129867" y="677333"/>
                </a:lnTo>
                <a:cubicBezTo>
                  <a:pt x="6138334" y="674511"/>
                  <a:pt x="6147841" y="673816"/>
                  <a:pt x="6155267" y="668866"/>
                </a:cubicBezTo>
                <a:cubicBezTo>
                  <a:pt x="6228059" y="620339"/>
                  <a:pt x="6135960" y="678519"/>
                  <a:pt x="6206067" y="643466"/>
                </a:cubicBezTo>
                <a:cubicBezTo>
                  <a:pt x="6271719" y="610640"/>
                  <a:pt x="6193023" y="639348"/>
                  <a:pt x="6256867" y="618066"/>
                </a:cubicBezTo>
                <a:cubicBezTo>
                  <a:pt x="6290593" y="567476"/>
                  <a:pt x="6253760" y="611464"/>
                  <a:pt x="6299200" y="584200"/>
                </a:cubicBezTo>
                <a:cubicBezTo>
                  <a:pt x="6357310" y="549334"/>
                  <a:pt x="6269582" y="582782"/>
                  <a:pt x="6341534" y="558800"/>
                </a:cubicBezTo>
                <a:cubicBezTo>
                  <a:pt x="6350477" y="531970"/>
                  <a:pt x="6348175" y="531449"/>
                  <a:pt x="6366934" y="508000"/>
                </a:cubicBezTo>
                <a:cubicBezTo>
                  <a:pt x="6371921" y="501767"/>
                  <a:pt x="6377022" y="495173"/>
                  <a:pt x="6383867" y="491066"/>
                </a:cubicBezTo>
                <a:cubicBezTo>
                  <a:pt x="6391520" y="486474"/>
                  <a:pt x="6400800" y="485422"/>
                  <a:pt x="6409267" y="482600"/>
                </a:cubicBezTo>
                <a:cubicBezTo>
                  <a:pt x="6417370" y="458291"/>
                  <a:pt x="6414007" y="455761"/>
                  <a:pt x="6434667" y="440266"/>
                </a:cubicBezTo>
                <a:cubicBezTo>
                  <a:pt x="6450948" y="428055"/>
                  <a:pt x="6485467" y="406400"/>
                  <a:pt x="6485467" y="406400"/>
                </a:cubicBezTo>
                <a:cubicBezTo>
                  <a:pt x="6491111" y="397933"/>
                  <a:pt x="6495205" y="388195"/>
                  <a:pt x="6502400" y="381000"/>
                </a:cubicBezTo>
                <a:cubicBezTo>
                  <a:pt x="6509595" y="373805"/>
                  <a:pt x="6521443" y="372012"/>
                  <a:pt x="6527800" y="364066"/>
                </a:cubicBezTo>
                <a:cubicBezTo>
                  <a:pt x="6560639" y="323017"/>
                  <a:pt x="6506251" y="348671"/>
                  <a:pt x="6561667" y="330200"/>
                </a:cubicBezTo>
                <a:cubicBezTo>
                  <a:pt x="6564489" y="321733"/>
                  <a:pt x="6565542" y="312453"/>
                  <a:pt x="6570134" y="304800"/>
                </a:cubicBezTo>
                <a:cubicBezTo>
                  <a:pt x="6578178" y="291393"/>
                  <a:pt x="6600928" y="278626"/>
                  <a:pt x="6612467" y="270933"/>
                </a:cubicBezTo>
                <a:cubicBezTo>
                  <a:pt x="6615289" y="262466"/>
                  <a:pt x="6614623" y="251844"/>
                  <a:pt x="6620934" y="245533"/>
                </a:cubicBezTo>
                <a:cubicBezTo>
                  <a:pt x="6629858" y="236609"/>
                  <a:pt x="6643842" y="234862"/>
                  <a:pt x="6654800" y="228600"/>
                </a:cubicBezTo>
                <a:cubicBezTo>
                  <a:pt x="6663635" y="223551"/>
                  <a:pt x="6672254" y="218023"/>
                  <a:pt x="6680200" y="211666"/>
                </a:cubicBezTo>
                <a:cubicBezTo>
                  <a:pt x="6704837" y="191957"/>
                  <a:pt x="6692060" y="195742"/>
                  <a:pt x="6714067" y="169333"/>
                </a:cubicBezTo>
                <a:cubicBezTo>
                  <a:pt x="6721732" y="160135"/>
                  <a:pt x="6730269" y="151598"/>
                  <a:pt x="6739467" y="143933"/>
                </a:cubicBezTo>
                <a:cubicBezTo>
                  <a:pt x="6747284" y="137419"/>
                  <a:pt x="6757141" y="133622"/>
                  <a:pt x="6764867" y="127000"/>
                </a:cubicBezTo>
                <a:cubicBezTo>
                  <a:pt x="6776989" y="116610"/>
                  <a:pt x="6798734" y="93133"/>
                  <a:pt x="6798734" y="93133"/>
                </a:cubicBezTo>
                <a:lnTo>
                  <a:pt x="6807200" y="67733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422690" y="1044570"/>
            <a:ext cx="1610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Acute infection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000564" y="2966457"/>
            <a:ext cx="263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Latent persistent infection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00565" y="5047641"/>
            <a:ext cx="2777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Chronic persistent infection</a:t>
            </a:r>
          </a:p>
        </p:txBody>
      </p:sp>
      <p:sp>
        <p:nvSpPr>
          <p:cNvPr id="37" name="Freeform 36"/>
          <p:cNvSpPr/>
          <p:nvPr/>
        </p:nvSpPr>
        <p:spPr>
          <a:xfrm>
            <a:off x="1571309" y="3335789"/>
            <a:ext cx="922866" cy="1117668"/>
          </a:xfrm>
          <a:custGeom>
            <a:avLst/>
            <a:gdLst>
              <a:gd name="connsiteX0" fmla="*/ 0 w 1430866"/>
              <a:gd name="connsiteY0" fmla="*/ 1270000 h 1287001"/>
              <a:gd name="connsiteX1" fmla="*/ 84666 w 1430866"/>
              <a:gd name="connsiteY1" fmla="*/ 1253067 h 1287001"/>
              <a:gd name="connsiteX2" fmla="*/ 135466 w 1430866"/>
              <a:gd name="connsiteY2" fmla="*/ 1244600 h 1287001"/>
              <a:gd name="connsiteX3" fmla="*/ 203200 w 1430866"/>
              <a:gd name="connsiteY3" fmla="*/ 1227667 h 1287001"/>
              <a:gd name="connsiteX4" fmla="*/ 262466 w 1430866"/>
              <a:gd name="connsiteY4" fmla="*/ 1193800 h 1287001"/>
              <a:gd name="connsiteX5" fmla="*/ 287866 w 1430866"/>
              <a:gd name="connsiteY5" fmla="*/ 1176867 h 1287001"/>
              <a:gd name="connsiteX6" fmla="*/ 321733 w 1430866"/>
              <a:gd name="connsiteY6" fmla="*/ 1168400 h 1287001"/>
              <a:gd name="connsiteX7" fmla="*/ 338666 w 1430866"/>
              <a:gd name="connsiteY7" fmla="*/ 1143000 h 1287001"/>
              <a:gd name="connsiteX8" fmla="*/ 364066 w 1430866"/>
              <a:gd name="connsiteY8" fmla="*/ 1126067 h 1287001"/>
              <a:gd name="connsiteX9" fmla="*/ 381000 w 1430866"/>
              <a:gd name="connsiteY9" fmla="*/ 1109133 h 1287001"/>
              <a:gd name="connsiteX10" fmla="*/ 389466 w 1430866"/>
              <a:gd name="connsiteY10" fmla="*/ 1083733 h 1287001"/>
              <a:gd name="connsiteX11" fmla="*/ 431800 w 1430866"/>
              <a:gd name="connsiteY11" fmla="*/ 1049867 h 1287001"/>
              <a:gd name="connsiteX12" fmla="*/ 474133 w 1430866"/>
              <a:gd name="connsiteY12" fmla="*/ 1007533 h 1287001"/>
              <a:gd name="connsiteX13" fmla="*/ 482600 w 1430866"/>
              <a:gd name="connsiteY13" fmla="*/ 982133 h 1287001"/>
              <a:gd name="connsiteX14" fmla="*/ 524933 w 1430866"/>
              <a:gd name="connsiteY14" fmla="*/ 931333 h 1287001"/>
              <a:gd name="connsiteX15" fmla="*/ 550333 w 1430866"/>
              <a:gd name="connsiteY15" fmla="*/ 880533 h 1287001"/>
              <a:gd name="connsiteX16" fmla="*/ 567266 w 1430866"/>
              <a:gd name="connsiteY16" fmla="*/ 855133 h 1287001"/>
              <a:gd name="connsiteX17" fmla="*/ 592666 w 1430866"/>
              <a:gd name="connsiteY17" fmla="*/ 795867 h 1287001"/>
              <a:gd name="connsiteX18" fmla="*/ 601133 w 1430866"/>
              <a:gd name="connsiteY18" fmla="*/ 770467 h 1287001"/>
              <a:gd name="connsiteX19" fmla="*/ 618066 w 1430866"/>
              <a:gd name="connsiteY19" fmla="*/ 745067 h 1287001"/>
              <a:gd name="connsiteX20" fmla="*/ 626533 w 1430866"/>
              <a:gd name="connsiteY20" fmla="*/ 719667 h 1287001"/>
              <a:gd name="connsiteX21" fmla="*/ 643466 w 1430866"/>
              <a:gd name="connsiteY21" fmla="*/ 685800 h 1287001"/>
              <a:gd name="connsiteX22" fmla="*/ 660400 w 1430866"/>
              <a:gd name="connsiteY22" fmla="*/ 609600 h 1287001"/>
              <a:gd name="connsiteX23" fmla="*/ 677333 w 1430866"/>
              <a:gd name="connsiteY23" fmla="*/ 558800 h 1287001"/>
              <a:gd name="connsiteX24" fmla="*/ 694266 w 1430866"/>
              <a:gd name="connsiteY24" fmla="*/ 533400 h 1287001"/>
              <a:gd name="connsiteX25" fmla="*/ 719666 w 1430866"/>
              <a:gd name="connsiteY25" fmla="*/ 465667 h 1287001"/>
              <a:gd name="connsiteX26" fmla="*/ 728133 w 1430866"/>
              <a:gd name="connsiteY26" fmla="*/ 431800 h 1287001"/>
              <a:gd name="connsiteX27" fmla="*/ 745066 w 1430866"/>
              <a:gd name="connsiteY27" fmla="*/ 372533 h 1287001"/>
              <a:gd name="connsiteX28" fmla="*/ 762000 w 1430866"/>
              <a:gd name="connsiteY28" fmla="*/ 287867 h 1287001"/>
              <a:gd name="connsiteX29" fmla="*/ 787400 w 1430866"/>
              <a:gd name="connsiteY29" fmla="*/ 211667 h 1287001"/>
              <a:gd name="connsiteX30" fmla="*/ 812800 w 1430866"/>
              <a:gd name="connsiteY30" fmla="*/ 160867 h 1287001"/>
              <a:gd name="connsiteX31" fmla="*/ 821266 w 1430866"/>
              <a:gd name="connsiteY31" fmla="*/ 135467 h 1287001"/>
              <a:gd name="connsiteX32" fmla="*/ 863600 w 1430866"/>
              <a:gd name="connsiteY32" fmla="*/ 101600 h 1287001"/>
              <a:gd name="connsiteX33" fmla="*/ 905933 w 1430866"/>
              <a:gd name="connsiteY33" fmla="*/ 67733 h 1287001"/>
              <a:gd name="connsiteX34" fmla="*/ 922866 w 1430866"/>
              <a:gd name="connsiteY34" fmla="*/ 42333 h 1287001"/>
              <a:gd name="connsiteX35" fmla="*/ 965200 w 1430866"/>
              <a:gd name="connsiteY35" fmla="*/ 8467 h 1287001"/>
              <a:gd name="connsiteX36" fmla="*/ 990600 w 1430866"/>
              <a:gd name="connsiteY36" fmla="*/ 0 h 1287001"/>
              <a:gd name="connsiteX37" fmla="*/ 1066800 w 1430866"/>
              <a:gd name="connsiteY37" fmla="*/ 8467 h 1287001"/>
              <a:gd name="connsiteX38" fmla="*/ 1083733 w 1430866"/>
              <a:gd name="connsiteY38" fmla="*/ 33867 h 1287001"/>
              <a:gd name="connsiteX39" fmla="*/ 1109133 w 1430866"/>
              <a:gd name="connsiteY39" fmla="*/ 169333 h 1287001"/>
              <a:gd name="connsiteX40" fmla="*/ 1126066 w 1430866"/>
              <a:gd name="connsiteY40" fmla="*/ 397933 h 1287001"/>
              <a:gd name="connsiteX41" fmla="*/ 1134533 w 1430866"/>
              <a:gd name="connsiteY41" fmla="*/ 550333 h 1287001"/>
              <a:gd name="connsiteX42" fmla="*/ 1151466 w 1430866"/>
              <a:gd name="connsiteY42" fmla="*/ 685800 h 1287001"/>
              <a:gd name="connsiteX43" fmla="*/ 1176866 w 1430866"/>
              <a:gd name="connsiteY43" fmla="*/ 795867 h 1287001"/>
              <a:gd name="connsiteX44" fmla="*/ 1202266 w 1430866"/>
              <a:gd name="connsiteY44" fmla="*/ 956733 h 1287001"/>
              <a:gd name="connsiteX45" fmla="*/ 1210733 w 1430866"/>
              <a:gd name="connsiteY45" fmla="*/ 990600 h 1287001"/>
              <a:gd name="connsiteX46" fmla="*/ 1219200 w 1430866"/>
              <a:gd name="connsiteY46" fmla="*/ 1066800 h 1287001"/>
              <a:gd name="connsiteX47" fmla="*/ 1244600 w 1430866"/>
              <a:gd name="connsiteY47" fmla="*/ 1176867 h 1287001"/>
              <a:gd name="connsiteX48" fmla="*/ 1270000 w 1430866"/>
              <a:gd name="connsiteY48" fmla="*/ 1236133 h 1287001"/>
              <a:gd name="connsiteX49" fmla="*/ 1278466 w 1430866"/>
              <a:gd name="connsiteY49" fmla="*/ 1261533 h 1287001"/>
              <a:gd name="connsiteX50" fmla="*/ 1329266 w 1430866"/>
              <a:gd name="connsiteY50" fmla="*/ 1278467 h 1287001"/>
              <a:gd name="connsiteX51" fmla="*/ 1430866 w 1430866"/>
              <a:gd name="connsiteY51" fmla="*/ 1286933 h 1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30866" h="1287001">
                <a:moveTo>
                  <a:pt x="0" y="1270000"/>
                </a:moveTo>
                <a:cubicBezTo>
                  <a:pt x="28222" y="1264356"/>
                  <a:pt x="56277" y="1257799"/>
                  <a:pt x="84666" y="1253067"/>
                </a:cubicBezTo>
                <a:cubicBezTo>
                  <a:pt x="101599" y="1250245"/>
                  <a:pt x="118680" y="1248197"/>
                  <a:pt x="135466" y="1244600"/>
                </a:cubicBezTo>
                <a:cubicBezTo>
                  <a:pt x="158222" y="1239724"/>
                  <a:pt x="203200" y="1227667"/>
                  <a:pt x="203200" y="1227667"/>
                </a:cubicBezTo>
                <a:cubicBezTo>
                  <a:pt x="265073" y="1186417"/>
                  <a:pt x="187286" y="1236760"/>
                  <a:pt x="262466" y="1193800"/>
                </a:cubicBezTo>
                <a:cubicBezTo>
                  <a:pt x="271301" y="1188752"/>
                  <a:pt x="278513" y="1180875"/>
                  <a:pt x="287866" y="1176867"/>
                </a:cubicBezTo>
                <a:cubicBezTo>
                  <a:pt x="298562" y="1172283"/>
                  <a:pt x="310444" y="1171222"/>
                  <a:pt x="321733" y="1168400"/>
                </a:cubicBezTo>
                <a:cubicBezTo>
                  <a:pt x="327377" y="1159933"/>
                  <a:pt x="331471" y="1150195"/>
                  <a:pt x="338666" y="1143000"/>
                </a:cubicBezTo>
                <a:cubicBezTo>
                  <a:pt x="345861" y="1135805"/>
                  <a:pt x="356120" y="1132424"/>
                  <a:pt x="364066" y="1126067"/>
                </a:cubicBezTo>
                <a:cubicBezTo>
                  <a:pt x="370300" y="1121080"/>
                  <a:pt x="375355" y="1114778"/>
                  <a:pt x="381000" y="1109133"/>
                </a:cubicBezTo>
                <a:cubicBezTo>
                  <a:pt x="383822" y="1100666"/>
                  <a:pt x="384874" y="1091386"/>
                  <a:pt x="389466" y="1083733"/>
                </a:cubicBezTo>
                <a:cubicBezTo>
                  <a:pt x="399890" y="1066360"/>
                  <a:pt x="417229" y="1062616"/>
                  <a:pt x="431800" y="1049867"/>
                </a:cubicBezTo>
                <a:cubicBezTo>
                  <a:pt x="446819" y="1036726"/>
                  <a:pt x="474133" y="1007533"/>
                  <a:pt x="474133" y="1007533"/>
                </a:cubicBezTo>
                <a:cubicBezTo>
                  <a:pt x="476955" y="999066"/>
                  <a:pt x="478172" y="989882"/>
                  <a:pt x="482600" y="982133"/>
                </a:cubicBezTo>
                <a:cubicBezTo>
                  <a:pt x="511416" y="931706"/>
                  <a:pt x="498799" y="964001"/>
                  <a:pt x="524933" y="931333"/>
                </a:cubicBezTo>
                <a:cubicBezTo>
                  <a:pt x="557285" y="890892"/>
                  <a:pt x="529467" y="922265"/>
                  <a:pt x="550333" y="880533"/>
                </a:cubicBezTo>
                <a:cubicBezTo>
                  <a:pt x="554884" y="871432"/>
                  <a:pt x="561622" y="863600"/>
                  <a:pt x="567266" y="855133"/>
                </a:cubicBezTo>
                <a:cubicBezTo>
                  <a:pt x="584888" y="784651"/>
                  <a:pt x="563431" y="854336"/>
                  <a:pt x="592666" y="795867"/>
                </a:cubicBezTo>
                <a:cubicBezTo>
                  <a:pt x="596657" y="787885"/>
                  <a:pt x="597142" y="778449"/>
                  <a:pt x="601133" y="770467"/>
                </a:cubicBezTo>
                <a:cubicBezTo>
                  <a:pt x="605684" y="761366"/>
                  <a:pt x="613515" y="754168"/>
                  <a:pt x="618066" y="745067"/>
                </a:cubicBezTo>
                <a:cubicBezTo>
                  <a:pt x="622057" y="737085"/>
                  <a:pt x="623017" y="727870"/>
                  <a:pt x="626533" y="719667"/>
                </a:cubicBezTo>
                <a:cubicBezTo>
                  <a:pt x="631505" y="708066"/>
                  <a:pt x="637822" y="697089"/>
                  <a:pt x="643466" y="685800"/>
                </a:cubicBezTo>
                <a:cubicBezTo>
                  <a:pt x="648301" y="661628"/>
                  <a:pt x="653225" y="633515"/>
                  <a:pt x="660400" y="609600"/>
                </a:cubicBezTo>
                <a:cubicBezTo>
                  <a:pt x="665529" y="592503"/>
                  <a:pt x="667432" y="573652"/>
                  <a:pt x="677333" y="558800"/>
                </a:cubicBezTo>
                <a:lnTo>
                  <a:pt x="694266" y="533400"/>
                </a:lnTo>
                <a:cubicBezTo>
                  <a:pt x="716000" y="446468"/>
                  <a:pt x="686460" y="554216"/>
                  <a:pt x="719666" y="465667"/>
                </a:cubicBezTo>
                <a:cubicBezTo>
                  <a:pt x="723752" y="454771"/>
                  <a:pt x="724936" y="442989"/>
                  <a:pt x="728133" y="431800"/>
                </a:cubicBezTo>
                <a:cubicBezTo>
                  <a:pt x="740829" y="387365"/>
                  <a:pt x="733719" y="425484"/>
                  <a:pt x="745066" y="372533"/>
                </a:cubicBezTo>
                <a:cubicBezTo>
                  <a:pt x="751096" y="344391"/>
                  <a:pt x="754675" y="315700"/>
                  <a:pt x="762000" y="287867"/>
                </a:cubicBezTo>
                <a:cubicBezTo>
                  <a:pt x="768814" y="261975"/>
                  <a:pt x="780907" y="237642"/>
                  <a:pt x="787400" y="211667"/>
                </a:cubicBezTo>
                <a:cubicBezTo>
                  <a:pt x="797802" y="170056"/>
                  <a:pt x="787638" y="186028"/>
                  <a:pt x="812800" y="160867"/>
                </a:cubicBezTo>
                <a:cubicBezTo>
                  <a:pt x="815622" y="152400"/>
                  <a:pt x="816674" y="143120"/>
                  <a:pt x="821266" y="135467"/>
                </a:cubicBezTo>
                <a:cubicBezTo>
                  <a:pt x="829309" y="122062"/>
                  <a:pt x="852063" y="109291"/>
                  <a:pt x="863600" y="101600"/>
                </a:cubicBezTo>
                <a:cubicBezTo>
                  <a:pt x="912127" y="28808"/>
                  <a:pt x="847511" y="114471"/>
                  <a:pt x="905933" y="67733"/>
                </a:cubicBezTo>
                <a:cubicBezTo>
                  <a:pt x="913879" y="61376"/>
                  <a:pt x="916509" y="50279"/>
                  <a:pt x="922866" y="42333"/>
                </a:cubicBezTo>
                <a:cubicBezTo>
                  <a:pt x="933365" y="29209"/>
                  <a:pt x="950533" y="15801"/>
                  <a:pt x="965200" y="8467"/>
                </a:cubicBezTo>
                <a:cubicBezTo>
                  <a:pt x="973182" y="4476"/>
                  <a:pt x="982133" y="2822"/>
                  <a:pt x="990600" y="0"/>
                </a:cubicBezTo>
                <a:cubicBezTo>
                  <a:pt x="1016000" y="2822"/>
                  <a:pt x="1042782" y="-267"/>
                  <a:pt x="1066800" y="8467"/>
                </a:cubicBezTo>
                <a:cubicBezTo>
                  <a:pt x="1076363" y="11944"/>
                  <a:pt x="1080515" y="24214"/>
                  <a:pt x="1083733" y="33867"/>
                </a:cubicBezTo>
                <a:cubicBezTo>
                  <a:pt x="1092931" y="61463"/>
                  <a:pt x="1106238" y="136527"/>
                  <a:pt x="1109133" y="169333"/>
                </a:cubicBezTo>
                <a:cubicBezTo>
                  <a:pt x="1115849" y="245446"/>
                  <a:pt x="1120983" y="321693"/>
                  <a:pt x="1126066" y="397933"/>
                </a:cubicBezTo>
                <a:cubicBezTo>
                  <a:pt x="1129450" y="448699"/>
                  <a:pt x="1130908" y="499584"/>
                  <a:pt x="1134533" y="550333"/>
                </a:cubicBezTo>
                <a:cubicBezTo>
                  <a:pt x="1138342" y="603658"/>
                  <a:pt x="1142191" y="636331"/>
                  <a:pt x="1151466" y="685800"/>
                </a:cubicBezTo>
                <a:cubicBezTo>
                  <a:pt x="1167479" y="771205"/>
                  <a:pt x="1160127" y="745647"/>
                  <a:pt x="1176866" y="795867"/>
                </a:cubicBezTo>
                <a:cubicBezTo>
                  <a:pt x="1182355" y="834286"/>
                  <a:pt x="1195531" y="929793"/>
                  <a:pt x="1202266" y="956733"/>
                </a:cubicBezTo>
                <a:lnTo>
                  <a:pt x="1210733" y="990600"/>
                </a:lnTo>
                <a:cubicBezTo>
                  <a:pt x="1213555" y="1016000"/>
                  <a:pt x="1215586" y="1041501"/>
                  <a:pt x="1219200" y="1066800"/>
                </a:cubicBezTo>
                <a:cubicBezTo>
                  <a:pt x="1223545" y="1097217"/>
                  <a:pt x="1238221" y="1151351"/>
                  <a:pt x="1244600" y="1176867"/>
                </a:cubicBezTo>
                <a:cubicBezTo>
                  <a:pt x="1255535" y="1220607"/>
                  <a:pt x="1246610" y="1201050"/>
                  <a:pt x="1270000" y="1236133"/>
                </a:cubicBezTo>
                <a:cubicBezTo>
                  <a:pt x="1272822" y="1244600"/>
                  <a:pt x="1271204" y="1256346"/>
                  <a:pt x="1278466" y="1261533"/>
                </a:cubicBezTo>
                <a:cubicBezTo>
                  <a:pt x="1292990" y="1271908"/>
                  <a:pt x="1311554" y="1276253"/>
                  <a:pt x="1329266" y="1278467"/>
                </a:cubicBezTo>
                <a:cubicBezTo>
                  <a:pt x="1408202" y="1288333"/>
                  <a:pt x="1374246" y="1286933"/>
                  <a:pt x="1430866" y="12869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3728721" y="3344292"/>
            <a:ext cx="922866" cy="1117668"/>
          </a:xfrm>
          <a:custGeom>
            <a:avLst/>
            <a:gdLst>
              <a:gd name="connsiteX0" fmla="*/ 0 w 1430866"/>
              <a:gd name="connsiteY0" fmla="*/ 1270000 h 1287001"/>
              <a:gd name="connsiteX1" fmla="*/ 84666 w 1430866"/>
              <a:gd name="connsiteY1" fmla="*/ 1253067 h 1287001"/>
              <a:gd name="connsiteX2" fmla="*/ 135466 w 1430866"/>
              <a:gd name="connsiteY2" fmla="*/ 1244600 h 1287001"/>
              <a:gd name="connsiteX3" fmla="*/ 203200 w 1430866"/>
              <a:gd name="connsiteY3" fmla="*/ 1227667 h 1287001"/>
              <a:gd name="connsiteX4" fmla="*/ 262466 w 1430866"/>
              <a:gd name="connsiteY4" fmla="*/ 1193800 h 1287001"/>
              <a:gd name="connsiteX5" fmla="*/ 287866 w 1430866"/>
              <a:gd name="connsiteY5" fmla="*/ 1176867 h 1287001"/>
              <a:gd name="connsiteX6" fmla="*/ 321733 w 1430866"/>
              <a:gd name="connsiteY6" fmla="*/ 1168400 h 1287001"/>
              <a:gd name="connsiteX7" fmla="*/ 338666 w 1430866"/>
              <a:gd name="connsiteY7" fmla="*/ 1143000 h 1287001"/>
              <a:gd name="connsiteX8" fmla="*/ 364066 w 1430866"/>
              <a:gd name="connsiteY8" fmla="*/ 1126067 h 1287001"/>
              <a:gd name="connsiteX9" fmla="*/ 381000 w 1430866"/>
              <a:gd name="connsiteY9" fmla="*/ 1109133 h 1287001"/>
              <a:gd name="connsiteX10" fmla="*/ 389466 w 1430866"/>
              <a:gd name="connsiteY10" fmla="*/ 1083733 h 1287001"/>
              <a:gd name="connsiteX11" fmla="*/ 431800 w 1430866"/>
              <a:gd name="connsiteY11" fmla="*/ 1049867 h 1287001"/>
              <a:gd name="connsiteX12" fmla="*/ 474133 w 1430866"/>
              <a:gd name="connsiteY12" fmla="*/ 1007533 h 1287001"/>
              <a:gd name="connsiteX13" fmla="*/ 482600 w 1430866"/>
              <a:gd name="connsiteY13" fmla="*/ 982133 h 1287001"/>
              <a:gd name="connsiteX14" fmla="*/ 524933 w 1430866"/>
              <a:gd name="connsiteY14" fmla="*/ 931333 h 1287001"/>
              <a:gd name="connsiteX15" fmla="*/ 550333 w 1430866"/>
              <a:gd name="connsiteY15" fmla="*/ 880533 h 1287001"/>
              <a:gd name="connsiteX16" fmla="*/ 567266 w 1430866"/>
              <a:gd name="connsiteY16" fmla="*/ 855133 h 1287001"/>
              <a:gd name="connsiteX17" fmla="*/ 592666 w 1430866"/>
              <a:gd name="connsiteY17" fmla="*/ 795867 h 1287001"/>
              <a:gd name="connsiteX18" fmla="*/ 601133 w 1430866"/>
              <a:gd name="connsiteY18" fmla="*/ 770467 h 1287001"/>
              <a:gd name="connsiteX19" fmla="*/ 618066 w 1430866"/>
              <a:gd name="connsiteY19" fmla="*/ 745067 h 1287001"/>
              <a:gd name="connsiteX20" fmla="*/ 626533 w 1430866"/>
              <a:gd name="connsiteY20" fmla="*/ 719667 h 1287001"/>
              <a:gd name="connsiteX21" fmla="*/ 643466 w 1430866"/>
              <a:gd name="connsiteY21" fmla="*/ 685800 h 1287001"/>
              <a:gd name="connsiteX22" fmla="*/ 660400 w 1430866"/>
              <a:gd name="connsiteY22" fmla="*/ 609600 h 1287001"/>
              <a:gd name="connsiteX23" fmla="*/ 677333 w 1430866"/>
              <a:gd name="connsiteY23" fmla="*/ 558800 h 1287001"/>
              <a:gd name="connsiteX24" fmla="*/ 694266 w 1430866"/>
              <a:gd name="connsiteY24" fmla="*/ 533400 h 1287001"/>
              <a:gd name="connsiteX25" fmla="*/ 719666 w 1430866"/>
              <a:gd name="connsiteY25" fmla="*/ 465667 h 1287001"/>
              <a:gd name="connsiteX26" fmla="*/ 728133 w 1430866"/>
              <a:gd name="connsiteY26" fmla="*/ 431800 h 1287001"/>
              <a:gd name="connsiteX27" fmla="*/ 745066 w 1430866"/>
              <a:gd name="connsiteY27" fmla="*/ 372533 h 1287001"/>
              <a:gd name="connsiteX28" fmla="*/ 762000 w 1430866"/>
              <a:gd name="connsiteY28" fmla="*/ 287867 h 1287001"/>
              <a:gd name="connsiteX29" fmla="*/ 787400 w 1430866"/>
              <a:gd name="connsiteY29" fmla="*/ 211667 h 1287001"/>
              <a:gd name="connsiteX30" fmla="*/ 812800 w 1430866"/>
              <a:gd name="connsiteY30" fmla="*/ 160867 h 1287001"/>
              <a:gd name="connsiteX31" fmla="*/ 821266 w 1430866"/>
              <a:gd name="connsiteY31" fmla="*/ 135467 h 1287001"/>
              <a:gd name="connsiteX32" fmla="*/ 863600 w 1430866"/>
              <a:gd name="connsiteY32" fmla="*/ 101600 h 1287001"/>
              <a:gd name="connsiteX33" fmla="*/ 905933 w 1430866"/>
              <a:gd name="connsiteY33" fmla="*/ 67733 h 1287001"/>
              <a:gd name="connsiteX34" fmla="*/ 922866 w 1430866"/>
              <a:gd name="connsiteY34" fmla="*/ 42333 h 1287001"/>
              <a:gd name="connsiteX35" fmla="*/ 965200 w 1430866"/>
              <a:gd name="connsiteY35" fmla="*/ 8467 h 1287001"/>
              <a:gd name="connsiteX36" fmla="*/ 990600 w 1430866"/>
              <a:gd name="connsiteY36" fmla="*/ 0 h 1287001"/>
              <a:gd name="connsiteX37" fmla="*/ 1066800 w 1430866"/>
              <a:gd name="connsiteY37" fmla="*/ 8467 h 1287001"/>
              <a:gd name="connsiteX38" fmla="*/ 1083733 w 1430866"/>
              <a:gd name="connsiteY38" fmla="*/ 33867 h 1287001"/>
              <a:gd name="connsiteX39" fmla="*/ 1109133 w 1430866"/>
              <a:gd name="connsiteY39" fmla="*/ 169333 h 1287001"/>
              <a:gd name="connsiteX40" fmla="*/ 1126066 w 1430866"/>
              <a:gd name="connsiteY40" fmla="*/ 397933 h 1287001"/>
              <a:gd name="connsiteX41" fmla="*/ 1134533 w 1430866"/>
              <a:gd name="connsiteY41" fmla="*/ 550333 h 1287001"/>
              <a:gd name="connsiteX42" fmla="*/ 1151466 w 1430866"/>
              <a:gd name="connsiteY42" fmla="*/ 685800 h 1287001"/>
              <a:gd name="connsiteX43" fmla="*/ 1176866 w 1430866"/>
              <a:gd name="connsiteY43" fmla="*/ 795867 h 1287001"/>
              <a:gd name="connsiteX44" fmla="*/ 1202266 w 1430866"/>
              <a:gd name="connsiteY44" fmla="*/ 956733 h 1287001"/>
              <a:gd name="connsiteX45" fmla="*/ 1210733 w 1430866"/>
              <a:gd name="connsiteY45" fmla="*/ 990600 h 1287001"/>
              <a:gd name="connsiteX46" fmla="*/ 1219200 w 1430866"/>
              <a:gd name="connsiteY46" fmla="*/ 1066800 h 1287001"/>
              <a:gd name="connsiteX47" fmla="*/ 1244600 w 1430866"/>
              <a:gd name="connsiteY47" fmla="*/ 1176867 h 1287001"/>
              <a:gd name="connsiteX48" fmla="*/ 1270000 w 1430866"/>
              <a:gd name="connsiteY48" fmla="*/ 1236133 h 1287001"/>
              <a:gd name="connsiteX49" fmla="*/ 1278466 w 1430866"/>
              <a:gd name="connsiteY49" fmla="*/ 1261533 h 1287001"/>
              <a:gd name="connsiteX50" fmla="*/ 1329266 w 1430866"/>
              <a:gd name="connsiteY50" fmla="*/ 1278467 h 1287001"/>
              <a:gd name="connsiteX51" fmla="*/ 1430866 w 1430866"/>
              <a:gd name="connsiteY51" fmla="*/ 1286933 h 1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30866" h="1287001">
                <a:moveTo>
                  <a:pt x="0" y="1270000"/>
                </a:moveTo>
                <a:cubicBezTo>
                  <a:pt x="28222" y="1264356"/>
                  <a:pt x="56277" y="1257799"/>
                  <a:pt x="84666" y="1253067"/>
                </a:cubicBezTo>
                <a:cubicBezTo>
                  <a:pt x="101599" y="1250245"/>
                  <a:pt x="118680" y="1248197"/>
                  <a:pt x="135466" y="1244600"/>
                </a:cubicBezTo>
                <a:cubicBezTo>
                  <a:pt x="158222" y="1239724"/>
                  <a:pt x="203200" y="1227667"/>
                  <a:pt x="203200" y="1227667"/>
                </a:cubicBezTo>
                <a:cubicBezTo>
                  <a:pt x="265073" y="1186417"/>
                  <a:pt x="187286" y="1236760"/>
                  <a:pt x="262466" y="1193800"/>
                </a:cubicBezTo>
                <a:cubicBezTo>
                  <a:pt x="271301" y="1188752"/>
                  <a:pt x="278513" y="1180875"/>
                  <a:pt x="287866" y="1176867"/>
                </a:cubicBezTo>
                <a:cubicBezTo>
                  <a:pt x="298562" y="1172283"/>
                  <a:pt x="310444" y="1171222"/>
                  <a:pt x="321733" y="1168400"/>
                </a:cubicBezTo>
                <a:cubicBezTo>
                  <a:pt x="327377" y="1159933"/>
                  <a:pt x="331471" y="1150195"/>
                  <a:pt x="338666" y="1143000"/>
                </a:cubicBezTo>
                <a:cubicBezTo>
                  <a:pt x="345861" y="1135805"/>
                  <a:pt x="356120" y="1132424"/>
                  <a:pt x="364066" y="1126067"/>
                </a:cubicBezTo>
                <a:cubicBezTo>
                  <a:pt x="370300" y="1121080"/>
                  <a:pt x="375355" y="1114778"/>
                  <a:pt x="381000" y="1109133"/>
                </a:cubicBezTo>
                <a:cubicBezTo>
                  <a:pt x="383822" y="1100666"/>
                  <a:pt x="384874" y="1091386"/>
                  <a:pt x="389466" y="1083733"/>
                </a:cubicBezTo>
                <a:cubicBezTo>
                  <a:pt x="399890" y="1066360"/>
                  <a:pt x="417229" y="1062616"/>
                  <a:pt x="431800" y="1049867"/>
                </a:cubicBezTo>
                <a:cubicBezTo>
                  <a:pt x="446819" y="1036726"/>
                  <a:pt x="474133" y="1007533"/>
                  <a:pt x="474133" y="1007533"/>
                </a:cubicBezTo>
                <a:cubicBezTo>
                  <a:pt x="476955" y="999066"/>
                  <a:pt x="478172" y="989882"/>
                  <a:pt x="482600" y="982133"/>
                </a:cubicBezTo>
                <a:cubicBezTo>
                  <a:pt x="511416" y="931706"/>
                  <a:pt x="498799" y="964001"/>
                  <a:pt x="524933" y="931333"/>
                </a:cubicBezTo>
                <a:cubicBezTo>
                  <a:pt x="557285" y="890892"/>
                  <a:pt x="529467" y="922265"/>
                  <a:pt x="550333" y="880533"/>
                </a:cubicBezTo>
                <a:cubicBezTo>
                  <a:pt x="554884" y="871432"/>
                  <a:pt x="561622" y="863600"/>
                  <a:pt x="567266" y="855133"/>
                </a:cubicBezTo>
                <a:cubicBezTo>
                  <a:pt x="584888" y="784651"/>
                  <a:pt x="563431" y="854336"/>
                  <a:pt x="592666" y="795867"/>
                </a:cubicBezTo>
                <a:cubicBezTo>
                  <a:pt x="596657" y="787885"/>
                  <a:pt x="597142" y="778449"/>
                  <a:pt x="601133" y="770467"/>
                </a:cubicBezTo>
                <a:cubicBezTo>
                  <a:pt x="605684" y="761366"/>
                  <a:pt x="613515" y="754168"/>
                  <a:pt x="618066" y="745067"/>
                </a:cubicBezTo>
                <a:cubicBezTo>
                  <a:pt x="622057" y="737085"/>
                  <a:pt x="623017" y="727870"/>
                  <a:pt x="626533" y="719667"/>
                </a:cubicBezTo>
                <a:cubicBezTo>
                  <a:pt x="631505" y="708066"/>
                  <a:pt x="637822" y="697089"/>
                  <a:pt x="643466" y="685800"/>
                </a:cubicBezTo>
                <a:cubicBezTo>
                  <a:pt x="648301" y="661628"/>
                  <a:pt x="653225" y="633515"/>
                  <a:pt x="660400" y="609600"/>
                </a:cubicBezTo>
                <a:cubicBezTo>
                  <a:pt x="665529" y="592503"/>
                  <a:pt x="667432" y="573652"/>
                  <a:pt x="677333" y="558800"/>
                </a:cubicBezTo>
                <a:lnTo>
                  <a:pt x="694266" y="533400"/>
                </a:lnTo>
                <a:cubicBezTo>
                  <a:pt x="716000" y="446468"/>
                  <a:pt x="686460" y="554216"/>
                  <a:pt x="719666" y="465667"/>
                </a:cubicBezTo>
                <a:cubicBezTo>
                  <a:pt x="723752" y="454771"/>
                  <a:pt x="724936" y="442989"/>
                  <a:pt x="728133" y="431800"/>
                </a:cubicBezTo>
                <a:cubicBezTo>
                  <a:pt x="740829" y="387365"/>
                  <a:pt x="733719" y="425484"/>
                  <a:pt x="745066" y="372533"/>
                </a:cubicBezTo>
                <a:cubicBezTo>
                  <a:pt x="751096" y="344391"/>
                  <a:pt x="754675" y="315700"/>
                  <a:pt x="762000" y="287867"/>
                </a:cubicBezTo>
                <a:cubicBezTo>
                  <a:pt x="768814" y="261975"/>
                  <a:pt x="780907" y="237642"/>
                  <a:pt x="787400" y="211667"/>
                </a:cubicBezTo>
                <a:cubicBezTo>
                  <a:pt x="797802" y="170056"/>
                  <a:pt x="787638" y="186028"/>
                  <a:pt x="812800" y="160867"/>
                </a:cubicBezTo>
                <a:cubicBezTo>
                  <a:pt x="815622" y="152400"/>
                  <a:pt x="816674" y="143120"/>
                  <a:pt x="821266" y="135467"/>
                </a:cubicBezTo>
                <a:cubicBezTo>
                  <a:pt x="829309" y="122062"/>
                  <a:pt x="852063" y="109291"/>
                  <a:pt x="863600" y="101600"/>
                </a:cubicBezTo>
                <a:cubicBezTo>
                  <a:pt x="912127" y="28808"/>
                  <a:pt x="847511" y="114471"/>
                  <a:pt x="905933" y="67733"/>
                </a:cubicBezTo>
                <a:cubicBezTo>
                  <a:pt x="913879" y="61376"/>
                  <a:pt x="916509" y="50279"/>
                  <a:pt x="922866" y="42333"/>
                </a:cubicBezTo>
                <a:cubicBezTo>
                  <a:pt x="933365" y="29209"/>
                  <a:pt x="950533" y="15801"/>
                  <a:pt x="965200" y="8467"/>
                </a:cubicBezTo>
                <a:cubicBezTo>
                  <a:pt x="973182" y="4476"/>
                  <a:pt x="982133" y="2822"/>
                  <a:pt x="990600" y="0"/>
                </a:cubicBezTo>
                <a:cubicBezTo>
                  <a:pt x="1016000" y="2822"/>
                  <a:pt x="1042782" y="-267"/>
                  <a:pt x="1066800" y="8467"/>
                </a:cubicBezTo>
                <a:cubicBezTo>
                  <a:pt x="1076363" y="11944"/>
                  <a:pt x="1080515" y="24214"/>
                  <a:pt x="1083733" y="33867"/>
                </a:cubicBezTo>
                <a:cubicBezTo>
                  <a:pt x="1092931" y="61463"/>
                  <a:pt x="1106238" y="136527"/>
                  <a:pt x="1109133" y="169333"/>
                </a:cubicBezTo>
                <a:cubicBezTo>
                  <a:pt x="1115849" y="245446"/>
                  <a:pt x="1120983" y="321693"/>
                  <a:pt x="1126066" y="397933"/>
                </a:cubicBezTo>
                <a:cubicBezTo>
                  <a:pt x="1129450" y="448699"/>
                  <a:pt x="1130908" y="499584"/>
                  <a:pt x="1134533" y="550333"/>
                </a:cubicBezTo>
                <a:cubicBezTo>
                  <a:pt x="1138342" y="603658"/>
                  <a:pt x="1142191" y="636331"/>
                  <a:pt x="1151466" y="685800"/>
                </a:cubicBezTo>
                <a:cubicBezTo>
                  <a:pt x="1167479" y="771205"/>
                  <a:pt x="1160127" y="745647"/>
                  <a:pt x="1176866" y="795867"/>
                </a:cubicBezTo>
                <a:cubicBezTo>
                  <a:pt x="1182355" y="834286"/>
                  <a:pt x="1195531" y="929793"/>
                  <a:pt x="1202266" y="956733"/>
                </a:cubicBezTo>
                <a:lnTo>
                  <a:pt x="1210733" y="990600"/>
                </a:lnTo>
                <a:cubicBezTo>
                  <a:pt x="1213555" y="1016000"/>
                  <a:pt x="1215586" y="1041501"/>
                  <a:pt x="1219200" y="1066800"/>
                </a:cubicBezTo>
                <a:cubicBezTo>
                  <a:pt x="1223545" y="1097217"/>
                  <a:pt x="1238221" y="1151351"/>
                  <a:pt x="1244600" y="1176867"/>
                </a:cubicBezTo>
                <a:cubicBezTo>
                  <a:pt x="1255535" y="1220607"/>
                  <a:pt x="1246610" y="1201050"/>
                  <a:pt x="1270000" y="1236133"/>
                </a:cubicBezTo>
                <a:cubicBezTo>
                  <a:pt x="1272822" y="1244600"/>
                  <a:pt x="1271204" y="1256346"/>
                  <a:pt x="1278466" y="1261533"/>
                </a:cubicBezTo>
                <a:cubicBezTo>
                  <a:pt x="1292990" y="1271908"/>
                  <a:pt x="1311554" y="1276253"/>
                  <a:pt x="1329266" y="1278467"/>
                </a:cubicBezTo>
                <a:cubicBezTo>
                  <a:pt x="1408202" y="1288333"/>
                  <a:pt x="1374246" y="1286933"/>
                  <a:pt x="1430866" y="12869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650723" y="3344292"/>
            <a:ext cx="922866" cy="1117668"/>
          </a:xfrm>
          <a:custGeom>
            <a:avLst/>
            <a:gdLst>
              <a:gd name="connsiteX0" fmla="*/ 0 w 1430866"/>
              <a:gd name="connsiteY0" fmla="*/ 1270000 h 1287001"/>
              <a:gd name="connsiteX1" fmla="*/ 84666 w 1430866"/>
              <a:gd name="connsiteY1" fmla="*/ 1253067 h 1287001"/>
              <a:gd name="connsiteX2" fmla="*/ 135466 w 1430866"/>
              <a:gd name="connsiteY2" fmla="*/ 1244600 h 1287001"/>
              <a:gd name="connsiteX3" fmla="*/ 203200 w 1430866"/>
              <a:gd name="connsiteY3" fmla="*/ 1227667 h 1287001"/>
              <a:gd name="connsiteX4" fmla="*/ 262466 w 1430866"/>
              <a:gd name="connsiteY4" fmla="*/ 1193800 h 1287001"/>
              <a:gd name="connsiteX5" fmla="*/ 287866 w 1430866"/>
              <a:gd name="connsiteY5" fmla="*/ 1176867 h 1287001"/>
              <a:gd name="connsiteX6" fmla="*/ 321733 w 1430866"/>
              <a:gd name="connsiteY6" fmla="*/ 1168400 h 1287001"/>
              <a:gd name="connsiteX7" fmla="*/ 338666 w 1430866"/>
              <a:gd name="connsiteY7" fmla="*/ 1143000 h 1287001"/>
              <a:gd name="connsiteX8" fmla="*/ 364066 w 1430866"/>
              <a:gd name="connsiteY8" fmla="*/ 1126067 h 1287001"/>
              <a:gd name="connsiteX9" fmla="*/ 381000 w 1430866"/>
              <a:gd name="connsiteY9" fmla="*/ 1109133 h 1287001"/>
              <a:gd name="connsiteX10" fmla="*/ 389466 w 1430866"/>
              <a:gd name="connsiteY10" fmla="*/ 1083733 h 1287001"/>
              <a:gd name="connsiteX11" fmla="*/ 431800 w 1430866"/>
              <a:gd name="connsiteY11" fmla="*/ 1049867 h 1287001"/>
              <a:gd name="connsiteX12" fmla="*/ 474133 w 1430866"/>
              <a:gd name="connsiteY12" fmla="*/ 1007533 h 1287001"/>
              <a:gd name="connsiteX13" fmla="*/ 482600 w 1430866"/>
              <a:gd name="connsiteY13" fmla="*/ 982133 h 1287001"/>
              <a:gd name="connsiteX14" fmla="*/ 524933 w 1430866"/>
              <a:gd name="connsiteY14" fmla="*/ 931333 h 1287001"/>
              <a:gd name="connsiteX15" fmla="*/ 550333 w 1430866"/>
              <a:gd name="connsiteY15" fmla="*/ 880533 h 1287001"/>
              <a:gd name="connsiteX16" fmla="*/ 567266 w 1430866"/>
              <a:gd name="connsiteY16" fmla="*/ 855133 h 1287001"/>
              <a:gd name="connsiteX17" fmla="*/ 592666 w 1430866"/>
              <a:gd name="connsiteY17" fmla="*/ 795867 h 1287001"/>
              <a:gd name="connsiteX18" fmla="*/ 601133 w 1430866"/>
              <a:gd name="connsiteY18" fmla="*/ 770467 h 1287001"/>
              <a:gd name="connsiteX19" fmla="*/ 618066 w 1430866"/>
              <a:gd name="connsiteY19" fmla="*/ 745067 h 1287001"/>
              <a:gd name="connsiteX20" fmla="*/ 626533 w 1430866"/>
              <a:gd name="connsiteY20" fmla="*/ 719667 h 1287001"/>
              <a:gd name="connsiteX21" fmla="*/ 643466 w 1430866"/>
              <a:gd name="connsiteY21" fmla="*/ 685800 h 1287001"/>
              <a:gd name="connsiteX22" fmla="*/ 660400 w 1430866"/>
              <a:gd name="connsiteY22" fmla="*/ 609600 h 1287001"/>
              <a:gd name="connsiteX23" fmla="*/ 677333 w 1430866"/>
              <a:gd name="connsiteY23" fmla="*/ 558800 h 1287001"/>
              <a:gd name="connsiteX24" fmla="*/ 694266 w 1430866"/>
              <a:gd name="connsiteY24" fmla="*/ 533400 h 1287001"/>
              <a:gd name="connsiteX25" fmla="*/ 719666 w 1430866"/>
              <a:gd name="connsiteY25" fmla="*/ 465667 h 1287001"/>
              <a:gd name="connsiteX26" fmla="*/ 728133 w 1430866"/>
              <a:gd name="connsiteY26" fmla="*/ 431800 h 1287001"/>
              <a:gd name="connsiteX27" fmla="*/ 745066 w 1430866"/>
              <a:gd name="connsiteY27" fmla="*/ 372533 h 1287001"/>
              <a:gd name="connsiteX28" fmla="*/ 762000 w 1430866"/>
              <a:gd name="connsiteY28" fmla="*/ 287867 h 1287001"/>
              <a:gd name="connsiteX29" fmla="*/ 787400 w 1430866"/>
              <a:gd name="connsiteY29" fmla="*/ 211667 h 1287001"/>
              <a:gd name="connsiteX30" fmla="*/ 812800 w 1430866"/>
              <a:gd name="connsiteY30" fmla="*/ 160867 h 1287001"/>
              <a:gd name="connsiteX31" fmla="*/ 821266 w 1430866"/>
              <a:gd name="connsiteY31" fmla="*/ 135467 h 1287001"/>
              <a:gd name="connsiteX32" fmla="*/ 863600 w 1430866"/>
              <a:gd name="connsiteY32" fmla="*/ 101600 h 1287001"/>
              <a:gd name="connsiteX33" fmla="*/ 905933 w 1430866"/>
              <a:gd name="connsiteY33" fmla="*/ 67733 h 1287001"/>
              <a:gd name="connsiteX34" fmla="*/ 922866 w 1430866"/>
              <a:gd name="connsiteY34" fmla="*/ 42333 h 1287001"/>
              <a:gd name="connsiteX35" fmla="*/ 965200 w 1430866"/>
              <a:gd name="connsiteY35" fmla="*/ 8467 h 1287001"/>
              <a:gd name="connsiteX36" fmla="*/ 990600 w 1430866"/>
              <a:gd name="connsiteY36" fmla="*/ 0 h 1287001"/>
              <a:gd name="connsiteX37" fmla="*/ 1066800 w 1430866"/>
              <a:gd name="connsiteY37" fmla="*/ 8467 h 1287001"/>
              <a:gd name="connsiteX38" fmla="*/ 1083733 w 1430866"/>
              <a:gd name="connsiteY38" fmla="*/ 33867 h 1287001"/>
              <a:gd name="connsiteX39" fmla="*/ 1109133 w 1430866"/>
              <a:gd name="connsiteY39" fmla="*/ 169333 h 1287001"/>
              <a:gd name="connsiteX40" fmla="*/ 1126066 w 1430866"/>
              <a:gd name="connsiteY40" fmla="*/ 397933 h 1287001"/>
              <a:gd name="connsiteX41" fmla="*/ 1134533 w 1430866"/>
              <a:gd name="connsiteY41" fmla="*/ 550333 h 1287001"/>
              <a:gd name="connsiteX42" fmla="*/ 1151466 w 1430866"/>
              <a:gd name="connsiteY42" fmla="*/ 685800 h 1287001"/>
              <a:gd name="connsiteX43" fmla="*/ 1176866 w 1430866"/>
              <a:gd name="connsiteY43" fmla="*/ 795867 h 1287001"/>
              <a:gd name="connsiteX44" fmla="*/ 1202266 w 1430866"/>
              <a:gd name="connsiteY44" fmla="*/ 956733 h 1287001"/>
              <a:gd name="connsiteX45" fmla="*/ 1210733 w 1430866"/>
              <a:gd name="connsiteY45" fmla="*/ 990600 h 1287001"/>
              <a:gd name="connsiteX46" fmla="*/ 1219200 w 1430866"/>
              <a:gd name="connsiteY46" fmla="*/ 1066800 h 1287001"/>
              <a:gd name="connsiteX47" fmla="*/ 1244600 w 1430866"/>
              <a:gd name="connsiteY47" fmla="*/ 1176867 h 1287001"/>
              <a:gd name="connsiteX48" fmla="*/ 1270000 w 1430866"/>
              <a:gd name="connsiteY48" fmla="*/ 1236133 h 1287001"/>
              <a:gd name="connsiteX49" fmla="*/ 1278466 w 1430866"/>
              <a:gd name="connsiteY49" fmla="*/ 1261533 h 1287001"/>
              <a:gd name="connsiteX50" fmla="*/ 1329266 w 1430866"/>
              <a:gd name="connsiteY50" fmla="*/ 1278467 h 1287001"/>
              <a:gd name="connsiteX51" fmla="*/ 1430866 w 1430866"/>
              <a:gd name="connsiteY51" fmla="*/ 1286933 h 1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30866" h="1287001">
                <a:moveTo>
                  <a:pt x="0" y="1270000"/>
                </a:moveTo>
                <a:cubicBezTo>
                  <a:pt x="28222" y="1264356"/>
                  <a:pt x="56277" y="1257799"/>
                  <a:pt x="84666" y="1253067"/>
                </a:cubicBezTo>
                <a:cubicBezTo>
                  <a:pt x="101599" y="1250245"/>
                  <a:pt x="118680" y="1248197"/>
                  <a:pt x="135466" y="1244600"/>
                </a:cubicBezTo>
                <a:cubicBezTo>
                  <a:pt x="158222" y="1239724"/>
                  <a:pt x="203200" y="1227667"/>
                  <a:pt x="203200" y="1227667"/>
                </a:cubicBezTo>
                <a:cubicBezTo>
                  <a:pt x="265073" y="1186417"/>
                  <a:pt x="187286" y="1236760"/>
                  <a:pt x="262466" y="1193800"/>
                </a:cubicBezTo>
                <a:cubicBezTo>
                  <a:pt x="271301" y="1188752"/>
                  <a:pt x="278513" y="1180875"/>
                  <a:pt x="287866" y="1176867"/>
                </a:cubicBezTo>
                <a:cubicBezTo>
                  <a:pt x="298562" y="1172283"/>
                  <a:pt x="310444" y="1171222"/>
                  <a:pt x="321733" y="1168400"/>
                </a:cubicBezTo>
                <a:cubicBezTo>
                  <a:pt x="327377" y="1159933"/>
                  <a:pt x="331471" y="1150195"/>
                  <a:pt x="338666" y="1143000"/>
                </a:cubicBezTo>
                <a:cubicBezTo>
                  <a:pt x="345861" y="1135805"/>
                  <a:pt x="356120" y="1132424"/>
                  <a:pt x="364066" y="1126067"/>
                </a:cubicBezTo>
                <a:cubicBezTo>
                  <a:pt x="370300" y="1121080"/>
                  <a:pt x="375355" y="1114778"/>
                  <a:pt x="381000" y="1109133"/>
                </a:cubicBezTo>
                <a:cubicBezTo>
                  <a:pt x="383822" y="1100666"/>
                  <a:pt x="384874" y="1091386"/>
                  <a:pt x="389466" y="1083733"/>
                </a:cubicBezTo>
                <a:cubicBezTo>
                  <a:pt x="399890" y="1066360"/>
                  <a:pt x="417229" y="1062616"/>
                  <a:pt x="431800" y="1049867"/>
                </a:cubicBezTo>
                <a:cubicBezTo>
                  <a:pt x="446819" y="1036726"/>
                  <a:pt x="474133" y="1007533"/>
                  <a:pt x="474133" y="1007533"/>
                </a:cubicBezTo>
                <a:cubicBezTo>
                  <a:pt x="476955" y="999066"/>
                  <a:pt x="478172" y="989882"/>
                  <a:pt x="482600" y="982133"/>
                </a:cubicBezTo>
                <a:cubicBezTo>
                  <a:pt x="511416" y="931706"/>
                  <a:pt x="498799" y="964001"/>
                  <a:pt x="524933" y="931333"/>
                </a:cubicBezTo>
                <a:cubicBezTo>
                  <a:pt x="557285" y="890892"/>
                  <a:pt x="529467" y="922265"/>
                  <a:pt x="550333" y="880533"/>
                </a:cubicBezTo>
                <a:cubicBezTo>
                  <a:pt x="554884" y="871432"/>
                  <a:pt x="561622" y="863600"/>
                  <a:pt x="567266" y="855133"/>
                </a:cubicBezTo>
                <a:cubicBezTo>
                  <a:pt x="584888" y="784651"/>
                  <a:pt x="563431" y="854336"/>
                  <a:pt x="592666" y="795867"/>
                </a:cubicBezTo>
                <a:cubicBezTo>
                  <a:pt x="596657" y="787885"/>
                  <a:pt x="597142" y="778449"/>
                  <a:pt x="601133" y="770467"/>
                </a:cubicBezTo>
                <a:cubicBezTo>
                  <a:pt x="605684" y="761366"/>
                  <a:pt x="613515" y="754168"/>
                  <a:pt x="618066" y="745067"/>
                </a:cubicBezTo>
                <a:cubicBezTo>
                  <a:pt x="622057" y="737085"/>
                  <a:pt x="623017" y="727870"/>
                  <a:pt x="626533" y="719667"/>
                </a:cubicBezTo>
                <a:cubicBezTo>
                  <a:pt x="631505" y="708066"/>
                  <a:pt x="637822" y="697089"/>
                  <a:pt x="643466" y="685800"/>
                </a:cubicBezTo>
                <a:cubicBezTo>
                  <a:pt x="648301" y="661628"/>
                  <a:pt x="653225" y="633515"/>
                  <a:pt x="660400" y="609600"/>
                </a:cubicBezTo>
                <a:cubicBezTo>
                  <a:pt x="665529" y="592503"/>
                  <a:pt x="667432" y="573652"/>
                  <a:pt x="677333" y="558800"/>
                </a:cubicBezTo>
                <a:lnTo>
                  <a:pt x="694266" y="533400"/>
                </a:lnTo>
                <a:cubicBezTo>
                  <a:pt x="716000" y="446468"/>
                  <a:pt x="686460" y="554216"/>
                  <a:pt x="719666" y="465667"/>
                </a:cubicBezTo>
                <a:cubicBezTo>
                  <a:pt x="723752" y="454771"/>
                  <a:pt x="724936" y="442989"/>
                  <a:pt x="728133" y="431800"/>
                </a:cubicBezTo>
                <a:cubicBezTo>
                  <a:pt x="740829" y="387365"/>
                  <a:pt x="733719" y="425484"/>
                  <a:pt x="745066" y="372533"/>
                </a:cubicBezTo>
                <a:cubicBezTo>
                  <a:pt x="751096" y="344391"/>
                  <a:pt x="754675" y="315700"/>
                  <a:pt x="762000" y="287867"/>
                </a:cubicBezTo>
                <a:cubicBezTo>
                  <a:pt x="768814" y="261975"/>
                  <a:pt x="780907" y="237642"/>
                  <a:pt x="787400" y="211667"/>
                </a:cubicBezTo>
                <a:cubicBezTo>
                  <a:pt x="797802" y="170056"/>
                  <a:pt x="787638" y="186028"/>
                  <a:pt x="812800" y="160867"/>
                </a:cubicBezTo>
                <a:cubicBezTo>
                  <a:pt x="815622" y="152400"/>
                  <a:pt x="816674" y="143120"/>
                  <a:pt x="821266" y="135467"/>
                </a:cubicBezTo>
                <a:cubicBezTo>
                  <a:pt x="829309" y="122062"/>
                  <a:pt x="852063" y="109291"/>
                  <a:pt x="863600" y="101600"/>
                </a:cubicBezTo>
                <a:cubicBezTo>
                  <a:pt x="912127" y="28808"/>
                  <a:pt x="847511" y="114471"/>
                  <a:pt x="905933" y="67733"/>
                </a:cubicBezTo>
                <a:cubicBezTo>
                  <a:pt x="913879" y="61376"/>
                  <a:pt x="916509" y="50279"/>
                  <a:pt x="922866" y="42333"/>
                </a:cubicBezTo>
                <a:cubicBezTo>
                  <a:pt x="933365" y="29209"/>
                  <a:pt x="950533" y="15801"/>
                  <a:pt x="965200" y="8467"/>
                </a:cubicBezTo>
                <a:cubicBezTo>
                  <a:pt x="973182" y="4476"/>
                  <a:pt x="982133" y="2822"/>
                  <a:pt x="990600" y="0"/>
                </a:cubicBezTo>
                <a:cubicBezTo>
                  <a:pt x="1016000" y="2822"/>
                  <a:pt x="1042782" y="-267"/>
                  <a:pt x="1066800" y="8467"/>
                </a:cubicBezTo>
                <a:cubicBezTo>
                  <a:pt x="1076363" y="11944"/>
                  <a:pt x="1080515" y="24214"/>
                  <a:pt x="1083733" y="33867"/>
                </a:cubicBezTo>
                <a:cubicBezTo>
                  <a:pt x="1092931" y="61463"/>
                  <a:pt x="1106238" y="136527"/>
                  <a:pt x="1109133" y="169333"/>
                </a:cubicBezTo>
                <a:cubicBezTo>
                  <a:pt x="1115849" y="245446"/>
                  <a:pt x="1120983" y="321693"/>
                  <a:pt x="1126066" y="397933"/>
                </a:cubicBezTo>
                <a:cubicBezTo>
                  <a:pt x="1129450" y="448699"/>
                  <a:pt x="1130908" y="499584"/>
                  <a:pt x="1134533" y="550333"/>
                </a:cubicBezTo>
                <a:cubicBezTo>
                  <a:pt x="1138342" y="603658"/>
                  <a:pt x="1142191" y="636331"/>
                  <a:pt x="1151466" y="685800"/>
                </a:cubicBezTo>
                <a:cubicBezTo>
                  <a:pt x="1167479" y="771205"/>
                  <a:pt x="1160127" y="745647"/>
                  <a:pt x="1176866" y="795867"/>
                </a:cubicBezTo>
                <a:cubicBezTo>
                  <a:pt x="1182355" y="834286"/>
                  <a:pt x="1195531" y="929793"/>
                  <a:pt x="1202266" y="956733"/>
                </a:cubicBezTo>
                <a:lnTo>
                  <a:pt x="1210733" y="990600"/>
                </a:lnTo>
                <a:cubicBezTo>
                  <a:pt x="1213555" y="1016000"/>
                  <a:pt x="1215586" y="1041501"/>
                  <a:pt x="1219200" y="1066800"/>
                </a:cubicBezTo>
                <a:cubicBezTo>
                  <a:pt x="1223545" y="1097217"/>
                  <a:pt x="1238221" y="1151351"/>
                  <a:pt x="1244600" y="1176867"/>
                </a:cubicBezTo>
                <a:cubicBezTo>
                  <a:pt x="1255535" y="1220607"/>
                  <a:pt x="1246610" y="1201050"/>
                  <a:pt x="1270000" y="1236133"/>
                </a:cubicBezTo>
                <a:cubicBezTo>
                  <a:pt x="1272822" y="1244600"/>
                  <a:pt x="1271204" y="1256346"/>
                  <a:pt x="1278466" y="1261533"/>
                </a:cubicBezTo>
                <a:cubicBezTo>
                  <a:pt x="1292990" y="1271908"/>
                  <a:pt x="1311554" y="1276253"/>
                  <a:pt x="1329266" y="1278467"/>
                </a:cubicBezTo>
                <a:cubicBezTo>
                  <a:pt x="1408202" y="1288333"/>
                  <a:pt x="1374246" y="1286933"/>
                  <a:pt x="1430866" y="12869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7295537" y="1455533"/>
            <a:ext cx="4002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 Influenza, SARS-CoV-2</a:t>
            </a:r>
          </a:p>
          <a:p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7295537" y="3451669"/>
            <a:ext cx="3555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 Herpes Simplex Virus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295537" y="5386195"/>
            <a:ext cx="4317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 HIV, Hepatitis B Virus, Hepatitis C Virus</a:t>
            </a:r>
          </a:p>
          <a:p>
            <a:r>
              <a:rPr lang="en-US" dirty="0"/>
              <a:t>       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90054" y="6341534"/>
            <a:ext cx="1642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Time since infection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D41EF0-2D31-6E5A-C64A-C33B13EC636B}"/>
              </a:ext>
            </a:extLst>
          </p:cNvPr>
          <p:cNvSpPr txBox="1"/>
          <p:nvPr/>
        </p:nvSpPr>
        <p:spPr>
          <a:xfrm>
            <a:off x="2895091" y="198116"/>
            <a:ext cx="6401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Three classifications of viral infections</a:t>
            </a:r>
            <a:endParaRPr lang="en-US" sz="2400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BC25A1-DFCF-BB37-BA39-60CF17DCA1A8}"/>
              </a:ext>
            </a:extLst>
          </p:cNvPr>
          <p:cNvSpPr/>
          <p:nvPr/>
        </p:nvSpPr>
        <p:spPr>
          <a:xfrm>
            <a:off x="7111142" y="5335506"/>
            <a:ext cx="4686300" cy="6091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299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3837002-9988-BE62-9F41-FA37628E635C}"/>
              </a:ext>
            </a:extLst>
          </p:cNvPr>
          <p:cNvSpPr txBox="1"/>
          <p:nvPr/>
        </p:nvSpPr>
        <p:spPr>
          <a:xfrm>
            <a:off x="6932231" y="234889"/>
            <a:ext cx="438203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Saltatory Leap in SARS-CoV-2</a:t>
            </a:r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B093F4-E75E-46DD-E9CB-8162BCE34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54"/>
          <a:stretch/>
        </p:blipFill>
        <p:spPr>
          <a:xfrm>
            <a:off x="-152400" y="0"/>
            <a:ext cx="541217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980007-48C7-BB34-E33B-259ADA8B3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685" b="56852"/>
          <a:stretch/>
        </p:blipFill>
        <p:spPr>
          <a:xfrm>
            <a:off x="5156200" y="1181651"/>
            <a:ext cx="7353300" cy="512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4C6DB2-4EE2-92F7-9257-ED4A4B1EF8BC}"/>
              </a:ext>
            </a:extLst>
          </p:cNvPr>
          <p:cNvSpPr txBox="1"/>
          <p:nvPr/>
        </p:nvSpPr>
        <p:spPr>
          <a:xfrm>
            <a:off x="409154" y="392475"/>
            <a:ext cx="11903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'Acute’ infections can become chronic in immunocompromised individuals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060D42-A935-9996-7BDA-271890250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791" y="1609719"/>
            <a:ext cx="6307791" cy="5040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8B70A5-2590-D651-8D31-381ECBBF18AF}"/>
              </a:ext>
            </a:extLst>
          </p:cNvPr>
          <p:cNvSpPr txBox="1"/>
          <p:nvPr/>
        </p:nvSpPr>
        <p:spPr>
          <a:xfrm>
            <a:off x="8066046" y="6280859"/>
            <a:ext cx="3886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Kemp </a:t>
            </a:r>
            <a:r>
              <a:rPr lang="en-US" i="1" dirty="0"/>
              <a:t>et al </a:t>
            </a:r>
            <a:r>
              <a:rPr lang="en-US" dirty="0"/>
              <a:t>(2021) Nature </a:t>
            </a:r>
            <a:r>
              <a:rPr lang="en-GB" b="1" i="0" dirty="0">
                <a:solidFill>
                  <a:srgbClr val="222222"/>
                </a:solidFill>
                <a:effectLst/>
                <a:latin typeface="-apple-system"/>
              </a:rPr>
              <a:t>592</a:t>
            </a:r>
            <a:r>
              <a:rPr lang="en-GB" dirty="0">
                <a:solidFill>
                  <a:srgbClr val="222222"/>
                </a:solidFill>
                <a:latin typeface="-apple-system"/>
              </a:rPr>
              <a:t>: 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277–282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419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1F5AF4-BC7D-BA9C-61A4-BB4B11031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22" b="38346"/>
          <a:stretch/>
        </p:blipFill>
        <p:spPr>
          <a:xfrm>
            <a:off x="1969517" y="1161596"/>
            <a:ext cx="8252965" cy="24716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89F862-A192-CAAF-010D-C4B9EB921B33}"/>
              </a:ext>
            </a:extLst>
          </p:cNvPr>
          <p:cNvSpPr txBox="1"/>
          <p:nvPr/>
        </p:nvSpPr>
        <p:spPr>
          <a:xfrm>
            <a:off x="2279717" y="5304276"/>
            <a:ext cx="5710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is both a: </a:t>
            </a:r>
          </a:p>
          <a:p>
            <a:r>
              <a:rPr lang="en-GB" b="1" dirty="0"/>
              <a:t>Household-based survey </a:t>
            </a:r>
            <a:r>
              <a:rPr lang="en-GB" dirty="0"/>
              <a:t>(so we can look at transmission)</a:t>
            </a:r>
          </a:p>
          <a:p>
            <a:r>
              <a:rPr lang="en-GB" b="1" dirty="0"/>
              <a:t>Longitudinal survey </a:t>
            </a:r>
            <a:r>
              <a:rPr lang="en-GB" dirty="0"/>
              <a:t>(so we can look at infection history)</a:t>
            </a:r>
          </a:p>
        </p:txBody>
      </p:sp>
      <p:pic>
        <p:nvPicPr>
          <p:cNvPr id="7" name="Graphic 6" descr="Woman">
            <a:extLst>
              <a:ext uri="{FF2B5EF4-FFF2-40B4-BE49-F238E27FC236}">
                <a16:creationId xmlns:a16="http://schemas.microsoft.com/office/drawing/2014/main" id="{1B608F97-7874-1F91-33F5-74C237CF0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28261" y="3757614"/>
            <a:ext cx="457200" cy="457200"/>
          </a:xfrm>
          <a:prstGeom prst="rect">
            <a:avLst/>
          </a:prstGeom>
        </p:spPr>
      </p:pic>
      <p:pic>
        <p:nvPicPr>
          <p:cNvPr id="8" name="Graphic 7" descr="Woman">
            <a:extLst>
              <a:ext uri="{FF2B5EF4-FFF2-40B4-BE49-F238E27FC236}">
                <a16:creationId xmlns:a16="http://schemas.microsoft.com/office/drawing/2014/main" id="{7DFD1A70-15BA-D178-6146-39541DA0EE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15605" y="3756075"/>
            <a:ext cx="457200" cy="457200"/>
          </a:xfrm>
          <a:prstGeom prst="rect">
            <a:avLst/>
          </a:prstGeom>
        </p:spPr>
      </p:pic>
      <p:pic>
        <p:nvPicPr>
          <p:cNvPr id="9" name="Graphic 8" descr="Woman">
            <a:extLst>
              <a:ext uri="{FF2B5EF4-FFF2-40B4-BE49-F238E27FC236}">
                <a16:creationId xmlns:a16="http://schemas.microsoft.com/office/drawing/2014/main" id="{FB65D5B2-42AB-9DCD-14AC-02FF6DC979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02949" y="3756075"/>
            <a:ext cx="457200" cy="457200"/>
          </a:xfrm>
          <a:prstGeom prst="rect">
            <a:avLst/>
          </a:prstGeom>
        </p:spPr>
      </p:pic>
      <p:pic>
        <p:nvPicPr>
          <p:cNvPr id="10" name="Graphic 9" descr="Woman">
            <a:extLst>
              <a:ext uri="{FF2B5EF4-FFF2-40B4-BE49-F238E27FC236}">
                <a16:creationId xmlns:a16="http://schemas.microsoft.com/office/drawing/2014/main" id="{22445E55-DFA5-E03F-611D-AC555F6A2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90293" y="3762379"/>
            <a:ext cx="457200" cy="457200"/>
          </a:xfrm>
          <a:prstGeom prst="rect">
            <a:avLst/>
          </a:prstGeom>
        </p:spPr>
      </p:pic>
      <p:pic>
        <p:nvPicPr>
          <p:cNvPr id="11" name="Graphic 10" descr="Woman">
            <a:extLst>
              <a:ext uri="{FF2B5EF4-FFF2-40B4-BE49-F238E27FC236}">
                <a16:creationId xmlns:a16="http://schemas.microsoft.com/office/drawing/2014/main" id="{4C52C60D-4636-5DA9-012B-B2874E84C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77637" y="3766709"/>
            <a:ext cx="457200" cy="457200"/>
          </a:xfrm>
          <a:prstGeom prst="rect">
            <a:avLst/>
          </a:prstGeom>
        </p:spPr>
      </p:pic>
      <p:pic>
        <p:nvPicPr>
          <p:cNvPr id="17" name="Graphic 16" descr="Woman">
            <a:extLst>
              <a:ext uri="{FF2B5EF4-FFF2-40B4-BE49-F238E27FC236}">
                <a16:creationId xmlns:a16="http://schemas.microsoft.com/office/drawing/2014/main" id="{54E399FA-CF30-6A98-0D8D-7BC678362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7137" y="3674496"/>
            <a:ext cx="457200" cy="457200"/>
          </a:xfrm>
          <a:prstGeom prst="rect">
            <a:avLst/>
          </a:prstGeom>
        </p:spPr>
      </p:pic>
      <p:pic>
        <p:nvPicPr>
          <p:cNvPr id="18" name="Graphic 17" descr="Woman">
            <a:extLst>
              <a:ext uri="{FF2B5EF4-FFF2-40B4-BE49-F238E27FC236}">
                <a16:creationId xmlns:a16="http://schemas.microsoft.com/office/drawing/2014/main" id="{7F220228-AA1A-F628-4B1D-0985E80EC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30822" y="3683591"/>
            <a:ext cx="457200" cy="457200"/>
          </a:xfrm>
          <a:prstGeom prst="rect">
            <a:avLst/>
          </a:prstGeom>
        </p:spPr>
      </p:pic>
      <p:pic>
        <p:nvPicPr>
          <p:cNvPr id="19" name="Graphic 18" descr="Woman">
            <a:extLst>
              <a:ext uri="{FF2B5EF4-FFF2-40B4-BE49-F238E27FC236}">
                <a16:creationId xmlns:a16="http://schemas.microsoft.com/office/drawing/2014/main" id="{9272EB4D-C84B-25FF-3DCF-5EB32722C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94507" y="3672957"/>
            <a:ext cx="4572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7E99773-C19A-D10D-492B-6D8644ECE0EC}"/>
              </a:ext>
            </a:extLst>
          </p:cNvPr>
          <p:cNvSpPr txBox="1"/>
          <p:nvPr/>
        </p:nvSpPr>
        <p:spPr>
          <a:xfrm>
            <a:off x="1147461" y="3810643"/>
            <a:ext cx="1001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person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DAD4CB-6A57-6EE1-21CC-E70CEF0D0397}"/>
              </a:ext>
            </a:extLst>
          </p:cNvPr>
          <p:cNvSpPr txBox="1"/>
          <p:nvPr/>
        </p:nvSpPr>
        <p:spPr>
          <a:xfrm>
            <a:off x="1147461" y="4302760"/>
            <a:ext cx="1001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person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559219-AEB9-3195-07AA-36A64817D82D}"/>
              </a:ext>
            </a:extLst>
          </p:cNvPr>
          <p:cNvSpPr txBox="1"/>
          <p:nvPr/>
        </p:nvSpPr>
        <p:spPr>
          <a:xfrm>
            <a:off x="769036" y="484908"/>
            <a:ext cx="4716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The ONS COVID-19 Infection Survey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9771D22-51CB-0C7E-E7FD-169334FCB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85" t="-1" b="89877"/>
          <a:stretch/>
        </p:blipFill>
        <p:spPr>
          <a:xfrm>
            <a:off x="9874126" y="114630"/>
            <a:ext cx="2691660" cy="545968"/>
          </a:xfrm>
          <a:prstGeom prst="rect">
            <a:avLst/>
          </a:prstGeom>
        </p:spPr>
      </p:pic>
      <p:pic>
        <p:nvPicPr>
          <p:cNvPr id="1028" name="Picture 4" descr="COVID-19 Genomics UK Consortium">
            <a:extLst>
              <a:ext uri="{FF2B5EF4-FFF2-40B4-BE49-F238E27FC236}">
                <a16:creationId xmlns:a16="http://schemas.microsoft.com/office/drawing/2014/main" id="{42A8EE63-BB4D-B9C5-8E6A-D89F23248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314" y="667162"/>
            <a:ext cx="1404525" cy="45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phic 32" descr="Man">
            <a:extLst>
              <a:ext uri="{FF2B5EF4-FFF2-40B4-BE49-F238E27FC236}">
                <a16:creationId xmlns:a16="http://schemas.microsoft.com/office/drawing/2014/main" id="{9FB5ACF7-97C9-D42F-081A-6C174B53CE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28261" y="4232145"/>
            <a:ext cx="457200" cy="457200"/>
          </a:xfrm>
          <a:prstGeom prst="rect">
            <a:avLst/>
          </a:prstGeom>
        </p:spPr>
      </p:pic>
      <p:pic>
        <p:nvPicPr>
          <p:cNvPr id="34" name="Graphic 33" descr="Man">
            <a:extLst>
              <a:ext uri="{FF2B5EF4-FFF2-40B4-BE49-F238E27FC236}">
                <a16:creationId xmlns:a16="http://schemas.microsoft.com/office/drawing/2014/main" id="{CFFAD769-3BF6-AB4B-673D-BD1303296F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12675" y="4231379"/>
            <a:ext cx="457200" cy="457200"/>
          </a:xfrm>
          <a:prstGeom prst="rect">
            <a:avLst/>
          </a:prstGeom>
        </p:spPr>
      </p:pic>
      <p:pic>
        <p:nvPicPr>
          <p:cNvPr id="37" name="Graphic 36" descr="Man">
            <a:extLst>
              <a:ext uri="{FF2B5EF4-FFF2-40B4-BE49-F238E27FC236}">
                <a16:creationId xmlns:a16="http://schemas.microsoft.com/office/drawing/2014/main" id="{4FF873BF-59D8-4F57-BB17-7F9585DF62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82774" y="4242779"/>
            <a:ext cx="457200" cy="457200"/>
          </a:xfrm>
          <a:prstGeom prst="rect">
            <a:avLst/>
          </a:prstGeom>
        </p:spPr>
      </p:pic>
      <p:pic>
        <p:nvPicPr>
          <p:cNvPr id="38" name="Graphic 37" descr="Man">
            <a:extLst>
              <a:ext uri="{FF2B5EF4-FFF2-40B4-BE49-F238E27FC236}">
                <a16:creationId xmlns:a16="http://schemas.microsoft.com/office/drawing/2014/main" id="{3259BF0F-60EA-8AB9-82E6-25B968BF16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67188" y="4242013"/>
            <a:ext cx="457200" cy="457200"/>
          </a:xfrm>
          <a:prstGeom prst="rect">
            <a:avLst/>
          </a:prstGeom>
        </p:spPr>
      </p:pic>
      <p:pic>
        <p:nvPicPr>
          <p:cNvPr id="40" name="Graphic 39" descr="Man">
            <a:extLst>
              <a:ext uri="{FF2B5EF4-FFF2-40B4-BE49-F238E27FC236}">
                <a16:creationId xmlns:a16="http://schemas.microsoft.com/office/drawing/2014/main" id="{16028389-7475-DE59-B93D-C49CF669C9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97089" y="4242013"/>
            <a:ext cx="457200" cy="457200"/>
          </a:xfrm>
          <a:prstGeom prst="rect">
            <a:avLst/>
          </a:prstGeom>
        </p:spPr>
      </p:pic>
      <p:pic>
        <p:nvPicPr>
          <p:cNvPr id="41" name="Graphic 40" descr="Man">
            <a:extLst>
              <a:ext uri="{FF2B5EF4-FFF2-40B4-BE49-F238E27FC236}">
                <a16:creationId xmlns:a16="http://schemas.microsoft.com/office/drawing/2014/main" id="{9E71D524-0F41-38E0-FBF1-D97AA0C2A7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0822" y="4213275"/>
            <a:ext cx="457200" cy="457200"/>
          </a:xfrm>
          <a:prstGeom prst="rect">
            <a:avLst/>
          </a:prstGeom>
        </p:spPr>
      </p:pic>
      <p:pic>
        <p:nvPicPr>
          <p:cNvPr id="42" name="Graphic 41" descr="Man">
            <a:extLst>
              <a:ext uri="{FF2B5EF4-FFF2-40B4-BE49-F238E27FC236}">
                <a16:creationId xmlns:a16="http://schemas.microsoft.com/office/drawing/2014/main" id="{E3123829-01AB-E439-8FFA-CFC1E9A1E5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94507" y="4238353"/>
            <a:ext cx="457200" cy="457200"/>
          </a:xfrm>
          <a:prstGeom prst="rect">
            <a:avLst/>
          </a:prstGeom>
        </p:spPr>
      </p:pic>
      <p:pic>
        <p:nvPicPr>
          <p:cNvPr id="43" name="Graphic 42" descr="Man">
            <a:extLst>
              <a:ext uri="{FF2B5EF4-FFF2-40B4-BE49-F238E27FC236}">
                <a16:creationId xmlns:a16="http://schemas.microsoft.com/office/drawing/2014/main" id="{B4D95045-AD41-4514-2A5E-5943320F97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67137" y="423835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66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ome - Office for National Statistics">
            <a:extLst>
              <a:ext uri="{FF2B5EF4-FFF2-40B4-BE49-F238E27FC236}">
                <a16:creationId xmlns:a16="http://schemas.microsoft.com/office/drawing/2014/main" id="{549D2EE7-48FE-6E02-EF86-142E30C2D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427" y="375993"/>
            <a:ext cx="2342494" cy="45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BDD986-1535-E045-71D0-5EB7186B807F}"/>
              </a:ext>
            </a:extLst>
          </p:cNvPr>
          <p:cNvSpPr txBox="1"/>
          <p:nvPr/>
        </p:nvSpPr>
        <p:spPr>
          <a:xfrm>
            <a:off x="184642" y="413479"/>
            <a:ext cx="728090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Can we Identify Persistent Infections in the ONS?</a:t>
            </a:r>
          </a:p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7A0FC9-E560-DF63-A57F-0B0D9BDCBA8B}"/>
              </a:ext>
            </a:extLst>
          </p:cNvPr>
          <p:cNvSpPr txBox="1"/>
          <p:nvPr/>
        </p:nvSpPr>
        <p:spPr>
          <a:xfrm>
            <a:off x="3586491" y="1150566"/>
            <a:ext cx="4459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ONS-CIS is a longitudinal survey</a:t>
            </a:r>
          </a:p>
          <a:p>
            <a:pPr algn="ctr"/>
            <a:r>
              <a:rPr lang="en-US" dirty="0"/>
              <a:t>-&gt; Can identify long infections or re-infections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B3517D-0C42-17A4-A2B7-EA3E2E9B960E}"/>
              </a:ext>
            </a:extLst>
          </p:cNvPr>
          <p:cNvSpPr/>
          <p:nvPr/>
        </p:nvSpPr>
        <p:spPr>
          <a:xfrm>
            <a:off x="3676918" y="2789128"/>
            <a:ext cx="297359" cy="248591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glish-GB" sz="1013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4EEE9D42-2640-3E3C-8263-9F92146063B6}"/>
              </a:ext>
            </a:extLst>
          </p:cNvPr>
          <p:cNvSpPr/>
          <p:nvPr/>
        </p:nvSpPr>
        <p:spPr>
          <a:xfrm>
            <a:off x="3659093" y="2546068"/>
            <a:ext cx="332003" cy="248591"/>
          </a:xfrm>
          <a:prstGeom prst="triangl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glish-GB" sz="1013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8C5B3F-E79C-D4E3-F8CC-506751F5A47F}"/>
              </a:ext>
            </a:extLst>
          </p:cNvPr>
          <p:cNvSpPr/>
          <p:nvPr/>
        </p:nvSpPr>
        <p:spPr>
          <a:xfrm>
            <a:off x="4215500" y="2769940"/>
            <a:ext cx="297359" cy="2677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glish-GB" sz="1013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0951AF37-1181-6FAE-CBAC-01AE547C674F}"/>
              </a:ext>
            </a:extLst>
          </p:cNvPr>
          <p:cNvSpPr/>
          <p:nvPr/>
        </p:nvSpPr>
        <p:spPr>
          <a:xfrm>
            <a:off x="4197842" y="2526880"/>
            <a:ext cx="332003" cy="267778"/>
          </a:xfrm>
          <a:prstGeom prst="triangl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glish-GB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48945B-47AC-2FB5-A506-DD711BBA63D4}"/>
              </a:ext>
            </a:extLst>
          </p:cNvPr>
          <p:cNvSpPr/>
          <p:nvPr/>
        </p:nvSpPr>
        <p:spPr>
          <a:xfrm>
            <a:off x="4754083" y="2789128"/>
            <a:ext cx="297359" cy="248591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glish-GB" sz="1013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61EBE8CD-4650-E3BE-335C-3FBA9E08A305}"/>
              </a:ext>
            </a:extLst>
          </p:cNvPr>
          <p:cNvSpPr/>
          <p:nvPr/>
        </p:nvSpPr>
        <p:spPr>
          <a:xfrm>
            <a:off x="4736592" y="2546068"/>
            <a:ext cx="332003" cy="248591"/>
          </a:xfrm>
          <a:prstGeom prst="triangl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glish-GB" sz="1013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5117AB-1E3C-BD0C-1D37-D00F3F1C44D4}"/>
              </a:ext>
            </a:extLst>
          </p:cNvPr>
          <p:cNvSpPr/>
          <p:nvPr/>
        </p:nvSpPr>
        <p:spPr>
          <a:xfrm>
            <a:off x="5292665" y="2789128"/>
            <a:ext cx="297359" cy="248591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glish-GB" sz="1013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E53403EB-090B-2F15-9A4B-3842E0B95FF6}"/>
              </a:ext>
            </a:extLst>
          </p:cNvPr>
          <p:cNvSpPr/>
          <p:nvPr/>
        </p:nvSpPr>
        <p:spPr>
          <a:xfrm>
            <a:off x="5275341" y="2546068"/>
            <a:ext cx="332003" cy="248591"/>
          </a:xfrm>
          <a:prstGeom prst="triangl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glish-GB" sz="1013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8E6949-4842-7398-8404-5DBA10832322}"/>
              </a:ext>
            </a:extLst>
          </p:cNvPr>
          <p:cNvSpPr txBox="1"/>
          <p:nvPr/>
        </p:nvSpPr>
        <p:spPr>
          <a:xfrm>
            <a:off x="3007113" y="3465899"/>
            <a:ext cx="28468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Weekly sampling for first month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FE41517-B593-84C5-3680-2B73D2ECC8DB}"/>
              </a:ext>
            </a:extLst>
          </p:cNvPr>
          <p:cNvCxnSpPr>
            <a:cxnSpLocks/>
          </p:cNvCxnSpPr>
          <p:nvPr/>
        </p:nvCxnSpPr>
        <p:spPr>
          <a:xfrm flipV="1">
            <a:off x="4356901" y="3105958"/>
            <a:ext cx="0" cy="3038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4750F40-BBF2-E6DA-82A7-FF0FC56A83AA}"/>
              </a:ext>
            </a:extLst>
          </p:cNvPr>
          <p:cNvSpPr/>
          <p:nvPr/>
        </p:nvSpPr>
        <p:spPr>
          <a:xfrm>
            <a:off x="6701703" y="2789128"/>
            <a:ext cx="297359" cy="248591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glish-GB" sz="1013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B9C2A301-1047-28D2-A323-88542748FB78}"/>
              </a:ext>
            </a:extLst>
          </p:cNvPr>
          <p:cNvSpPr/>
          <p:nvPr/>
        </p:nvSpPr>
        <p:spPr>
          <a:xfrm>
            <a:off x="6684380" y="2546068"/>
            <a:ext cx="332003" cy="248591"/>
          </a:xfrm>
          <a:prstGeom prst="triangl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glish-GB" sz="1013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A9D3EA7-652C-AB8E-45C3-D51CFAFDF9E1}"/>
              </a:ext>
            </a:extLst>
          </p:cNvPr>
          <p:cNvSpPr/>
          <p:nvPr/>
        </p:nvSpPr>
        <p:spPr>
          <a:xfrm>
            <a:off x="7944740" y="2794659"/>
            <a:ext cx="297359" cy="248591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glish-GB" sz="1013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8DB5C4CB-CF7B-22DE-7D2C-51EC30687D95}"/>
              </a:ext>
            </a:extLst>
          </p:cNvPr>
          <p:cNvSpPr/>
          <p:nvPr/>
        </p:nvSpPr>
        <p:spPr>
          <a:xfrm>
            <a:off x="7927416" y="2551599"/>
            <a:ext cx="332003" cy="248591"/>
          </a:xfrm>
          <a:prstGeom prst="triangl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glish-GB" sz="1013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6FAA37-498B-D58E-64AA-8DA99CC079AC}"/>
              </a:ext>
            </a:extLst>
          </p:cNvPr>
          <p:cNvSpPr/>
          <p:nvPr/>
        </p:nvSpPr>
        <p:spPr>
          <a:xfrm>
            <a:off x="9250822" y="2794659"/>
            <a:ext cx="297359" cy="248591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glish-GB" sz="1013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6E5E20E3-D6C2-2917-D295-BC00276C4136}"/>
              </a:ext>
            </a:extLst>
          </p:cNvPr>
          <p:cNvSpPr/>
          <p:nvPr/>
        </p:nvSpPr>
        <p:spPr>
          <a:xfrm>
            <a:off x="9233498" y="2551599"/>
            <a:ext cx="332003" cy="248591"/>
          </a:xfrm>
          <a:prstGeom prst="triangl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glish-GB" sz="1013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AD44EB-7D6D-9009-6849-A4D122BC8AEC}"/>
              </a:ext>
            </a:extLst>
          </p:cNvPr>
          <p:cNvSpPr txBox="1"/>
          <p:nvPr/>
        </p:nvSpPr>
        <p:spPr>
          <a:xfrm>
            <a:off x="6859366" y="3468614"/>
            <a:ext cx="25137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Monthly sampling thereafter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07095A-6317-01CA-57C6-2C948E91AC8C}"/>
              </a:ext>
            </a:extLst>
          </p:cNvPr>
          <p:cNvCxnSpPr>
            <a:cxnSpLocks/>
          </p:cNvCxnSpPr>
          <p:nvPr/>
        </p:nvCxnSpPr>
        <p:spPr>
          <a:xfrm flipV="1">
            <a:off x="8100039" y="3105958"/>
            <a:ext cx="0" cy="3038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5C801C7-489C-9C7E-C412-5506073D93AA}"/>
              </a:ext>
            </a:extLst>
          </p:cNvPr>
          <p:cNvCxnSpPr>
            <a:cxnSpLocks/>
          </p:cNvCxnSpPr>
          <p:nvPr/>
        </p:nvCxnSpPr>
        <p:spPr>
          <a:xfrm flipV="1">
            <a:off x="3272923" y="3105958"/>
            <a:ext cx="0" cy="3038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31CC78B-7ABC-959E-AC30-D8A8E1E0CDA6}"/>
              </a:ext>
            </a:extLst>
          </p:cNvPr>
          <p:cNvCxnSpPr>
            <a:cxnSpLocks/>
          </p:cNvCxnSpPr>
          <p:nvPr/>
        </p:nvCxnSpPr>
        <p:spPr>
          <a:xfrm flipV="1">
            <a:off x="3814912" y="3105958"/>
            <a:ext cx="0" cy="3038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2DD880B-DE25-0BD4-3C89-D7BCB27056B6}"/>
              </a:ext>
            </a:extLst>
          </p:cNvPr>
          <p:cNvCxnSpPr>
            <a:cxnSpLocks/>
          </p:cNvCxnSpPr>
          <p:nvPr/>
        </p:nvCxnSpPr>
        <p:spPr>
          <a:xfrm flipV="1">
            <a:off x="4898890" y="3105958"/>
            <a:ext cx="0" cy="3038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73C2F49-ECF5-EDCB-9E69-014227F20C08}"/>
              </a:ext>
            </a:extLst>
          </p:cNvPr>
          <p:cNvCxnSpPr>
            <a:cxnSpLocks/>
          </p:cNvCxnSpPr>
          <p:nvPr/>
        </p:nvCxnSpPr>
        <p:spPr>
          <a:xfrm flipV="1">
            <a:off x="5440879" y="3105958"/>
            <a:ext cx="0" cy="3038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889C543-8D64-CF66-A3BB-E8D27C344313}"/>
              </a:ext>
            </a:extLst>
          </p:cNvPr>
          <p:cNvCxnSpPr>
            <a:cxnSpLocks/>
          </p:cNvCxnSpPr>
          <p:nvPr/>
        </p:nvCxnSpPr>
        <p:spPr>
          <a:xfrm flipV="1">
            <a:off x="6842850" y="3105958"/>
            <a:ext cx="0" cy="3038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FFAEEC3-0943-FCE9-F166-FE598FDA0D78}"/>
              </a:ext>
            </a:extLst>
          </p:cNvPr>
          <p:cNvCxnSpPr>
            <a:cxnSpLocks/>
          </p:cNvCxnSpPr>
          <p:nvPr/>
        </p:nvCxnSpPr>
        <p:spPr>
          <a:xfrm flipV="1">
            <a:off x="9399499" y="3105958"/>
            <a:ext cx="0" cy="3038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015F73E6-36CC-B285-E813-B4DCBEB50630}"/>
              </a:ext>
            </a:extLst>
          </p:cNvPr>
          <p:cNvSpPr/>
          <p:nvPr/>
        </p:nvSpPr>
        <p:spPr>
          <a:xfrm>
            <a:off x="3136070" y="2789128"/>
            <a:ext cx="297359" cy="248591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glish-GB" sz="1013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" name="Triangle 36">
            <a:extLst>
              <a:ext uri="{FF2B5EF4-FFF2-40B4-BE49-F238E27FC236}">
                <a16:creationId xmlns:a16="http://schemas.microsoft.com/office/drawing/2014/main" id="{FB264455-09D8-7103-E3B7-1FCEF4EC8A8F}"/>
              </a:ext>
            </a:extLst>
          </p:cNvPr>
          <p:cNvSpPr/>
          <p:nvPr/>
        </p:nvSpPr>
        <p:spPr>
          <a:xfrm>
            <a:off x="3118747" y="2546068"/>
            <a:ext cx="332003" cy="248591"/>
          </a:xfrm>
          <a:prstGeom prst="triangl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glish-GB" sz="1013"/>
          </a:p>
        </p:txBody>
      </p:sp>
      <p:pic>
        <p:nvPicPr>
          <p:cNvPr id="38" name="Graphic 37" descr="Woman">
            <a:extLst>
              <a:ext uri="{FF2B5EF4-FFF2-40B4-BE49-F238E27FC236}">
                <a16:creationId xmlns:a16="http://schemas.microsoft.com/office/drawing/2014/main" id="{D2E3A0A1-00B7-6260-C5F1-BC75F8A61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9824" y="4177861"/>
            <a:ext cx="566199" cy="566199"/>
          </a:xfrm>
          <a:prstGeom prst="rect">
            <a:avLst/>
          </a:prstGeom>
        </p:spPr>
      </p:pic>
      <p:pic>
        <p:nvPicPr>
          <p:cNvPr id="39" name="Graphic 38" descr="Woman">
            <a:extLst>
              <a:ext uri="{FF2B5EF4-FFF2-40B4-BE49-F238E27FC236}">
                <a16:creationId xmlns:a16="http://schemas.microsoft.com/office/drawing/2014/main" id="{8C9DB0F4-5427-D20C-406C-54285D168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69818" y="4177861"/>
            <a:ext cx="566199" cy="566199"/>
          </a:xfrm>
          <a:prstGeom prst="rect">
            <a:avLst/>
          </a:prstGeom>
        </p:spPr>
      </p:pic>
      <p:pic>
        <p:nvPicPr>
          <p:cNvPr id="40" name="Graphic 39" descr="Woman">
            <a:extLst>
              <a:ext uri="{FF2B5EF4-FFF2-40B4-BE49-F238E27FC236}">
                <a16:creationId xmlns:a16="http://schemas.microsoft.com/office/drawing/2014/main" id="{CB114179-EF1F-27F0-D7E0-04EE6D667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8127" y="4177861"/>
            <a:ext cx="566199" cy="566199"/>
          </a:xfrm>
          <a:prstGeom prst="rect">
            <a:avLst/>
          </a:prstGeom>
        </p:spPr>
      </p:pic>
      <p:pic>
        <p:nvPicPr>
          <p:cNvPr id="41" name="Graphic 40" descr="Woman">
            <a:extLst>
              <a:ext uri="{FF2B5EF4-FFF2-40B4-BE49-F238E27FC236}">
                <a16:creationId xmlns:a16="http://schemas.microsoft.com/office/drawing/2014/main" id="{346436F2-FADF-72D8-D3D6-7392AD31F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952" y="4177861"/>
            <a:ext cx="566199" cy="566199"/>
          </a:xfrm>
          <a:prstGeom prst="rect">
            <a:avLst/>
          </a:prstGeom>
        </p:spPr>
      </p:pic>
      <p:pic>
        <p:nvPicPr>
          <p:cNvPr id="42" name="Graphic 41" descr="Woman">
            <a:extLst>
              <a:ext uri="{FF2B5EF4-FFF2-40B4-BE49-F238E27FC236}">
                <a16:creationId xmlns:a16="http://schemas.microsoft.com/office/drawing/2014/main" id="{47D79CB0-AF54-F9D0-AA20-277B68A10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57780" y="4177861"/>
            <a:ext cx="566199" cy="566199"/>
          </a:xfrm>
          <a:prstGeom prst="rect">
            <a:avLst/>
          </a:prstGeom>
        </p:spPr>
      </p:pic>
      <p:pic>
        <p:nvPicPr>
          <p:cNvPr id="43" name="Graphic 42" descr="Woman">
            <a:extLst>
              <a:ext uri="{FF2B5EF4-FFF2-40B4-BE49-F238E27FC236}">
                <a16:creationId xmlns:a16="http://schemas.microsoft.com/office/drawing/2014/main" id="{2738024F-FD8E-6DB0-EF69-545A1FCA3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9752" y="4177861"/>
            <a:ext cx="566199" cy="566199"/>
          </a:xfrm>
          <a:prstGeom prst="rect">
            <a:avLst/>
          </a:prstGeom>
        </p:spPr>
      </p:pic>
      <p:pic>
        <p:nvPicPr>
          <p:cNvPr id="44" name="Graphic 43" descr="Woman">
            <a:extLst>
              <a:ext uri="{FF2B5EF4-FFF2-40B4-BE49-F238E27FC236}">
                <a16:creationId xmlns:a16="http://schemas.microsoft.com/office/drawing/2014/main" id="{CE29ADC7-468F-1208-3332-0A8F573D0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4211" y="4177861"/>
            <a:ext cx="566199" cy="566199"/>
          </a:xfrm>
          <a:prstGeom prst="rect">
            <a:avLst/>
          </a:prstGeom>
        </p:spPr>
      </p:pic>
      <p:pic>
        <p:nvPicPr>
          <p:cNvPr id="45" name="Graphic 44" descr="Woman">
            <a:extLst>
              <a:ext uri="{FF2B5EF4-FFF2-40B4-BE49-F238E27FC236}">
                <a16:creationId xmlns:a16="http://schemas.microsoft.com/office/drawing/2014/main" id="{588ACAC0-9131-4C7D-ED29-8341ACB06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6964" y="4177861"/>
            <a:ext cx="566199" cy="566199"/>
          </a:xfrm>
          <a:prstGeom prst="rect">
            <a:avLst/>
          </a:prstGeom>
        </p:spPr>
      </p:pic>
      <p:pic>
        <p:nvPicPr>
          <p:cNvPr id="46" name="Graphic 45" descr="Woman">
            <a:extLst>
              <a:ext uri="{FF2B5EF4-FFF2-40B4-BE49-F238E27FC236}">
                <a16:creationId xmlns:a16="http://schemas.microsoft.com/office/drawing/2014/main" id="{43E247BB-B201-323C-7212-F8598C279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9824" y="5021166"/>
            <a:ext cx="566199" cy="566199"/>
          </a:xfrm>
          <a:prstGeom prst="rect">
            <a:avLst/>
          </a:prstGeom>
        </p:spPr>
      </p:pic>
      <p:pic>
        <p:nvPicPr>
          <p:cNvPr id="47" name="Graphic 46" descr="Woman">
            <a:extLst>
              <a:ext uri="{FF2B5EF4-FFF2-40B4-BE49-F238E27FC236}">
                <a16:creationId xmlns:a16="http://schemas.microsoft.com/office/drawing/2014/main" id="{B2434950-B9CA-C359-54D7-9436F571F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9818" y="5021166"/>
            <a:ext cx="566199" cy="566199"/>
          </a:xfrm>
          <a:prstGeom prst="rect">
            <a:avLst/>
          </a:prstGeom>
        </p:spPr>
      </p:pic>
      <p:pic>
        <p:nvPicPr>
          <p:cNvPr id="48" name="Graphic 47" descr="Woman">
            <a:extLst>
              <a:ext uri="{FF2B5EF4-FFF2-40B4-BE49-F238E27FC236}">
                <a16:creationId xmlns:a16="http://schemas.microsoft.com/office/drawing/2014/main" id="{41171505-3D34-67BD-2CE8-E2E205891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8127" y="5021166"/>
            <a:ext cx="566199" cy="566199"/>
          </a:xfrm>
          <a:prstGeom prst="rect">
            <a:avLst/>
          </a:prstGeom>
        </p:spPr>
      </p:pic>
      <p:pic>
        <p:nvPicPr>
          <p:cNvPr id="49" name="Graphic 48" descr="Woman">
            <a:extLst>
              <a:ext uri="{FF2B5EF4-FFF2-40B4-BE49-F238E27FC236}">
                <a16:creationId xmlns:a16="http://schemas.microsoft.com/office/drawing/2014/main" id="{FF56074C-C9F8-3596-6333-AF029095E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952" y="5021166"/>
            <a:ext cx="566199" cy="566199"/>
          </a:xfrm>
          <a:prstGeom prst="rect">
            <a:avLst/>
          </a:prstGeom>
        </p:spPr>
      </p:pic>
      <p:pic>
        <p:nvPicPr>
          <p:cNvPr id="50" name="Graphic 49" descr="Woman">
            <a:extLst>
              <a:ext uri="{FF2B5EF4-FFF2-40B4-BE49-F238E27FC236}">
                <a16:creationId xmlns:a16="http://schemas.microsoft.com/office/drawing/2014/main" id="{3311CA66-56CA-71A4-0287-60D58EB70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57780" y="5021166"/>
            <a:ext cx="566199" cy="566199"/>
          </a:xfrm>
          <a:prstGeom prst="rect">
            <a:avLst/>
          </a:prstGeom>
        </p:spPr>
      </p:pic>
      <p:pic>
        <p:nvPicPr>
          <p:cNvPr id="51" name="Graphic 50" descr="Woman">
            <a:extLst>
              <a:ext uri="{FF2B5EF4-FFF2-40B4-BE49-F238E27FC236}">
                <a16:creationId xmlns:a16="http://schemas.microsoft.com/office/drawing/2014/main" id="{793EC1F7-261C-FD80-1FBB-A7AF4D360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9752" y="5021166"/>
            <a:ext cx="566199" cy="566199"/>
          </a:xfrm>
          <a:prstGeom prst="rect">
            <a:avLst/>
          </a:prstGeom>
        </p:spPr>
      </p:pic>
      <p:pic>
        <p:nvPicPr>
          <p:cNvPr id="52" name="Graphic 51" descr="Woman">
            <a:extLst>
              <a:ext uri="{FF2B5EF4-FFF2-40B4-BE49-F238E27FC236}">
                <a16:creationId xmlns:a16="http://schemas.microsoft.com/office/drawing/2014/main" id="{5E17BA73-A195-031E-A1B4-897E7ECA5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4211" y="5021166"/>
            <a:ext cx="566199" cy="566199"/>
          </a:xfrm>
          <a:prstGeom prst="rect">
            <a:avLst/>
          </a:prstGeom>
        </p:spPr>
      </p:pic>
      <p:pic>
        <p:nvPicPr>
          <p:cNvPr id="53" name="Graphic 52" descr="Woman">
            <a:extLst>
              <a:ext uri="{FF2B5EF4-FFF2-40B4-BE49-F238E27FC236}">
                <a16:creationId xmlns:a16="http://schemas.microsoft.com/office/drawing/2014/main" id="{8816E451-C941-129C-486C-E423467C6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6964" y="5021166"/>
            <a:ext cx="566199" cy="56619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3AEC079-9FBE-5B86-51D9-D7D0B5A9E0AB}"/>
              </a:ext>
            </a:extLst>
          </p:cNvPr>
          <p:cNvSpPr txBox="1"/>
          <p:nvPr/>
        </p:nvSpPr>
        <p:spPr>
          <a:xfrm>
            <a:off x="1634414" y="4264752"/>
            <a:ext cx="11452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Person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DDBFE5-8F94-D913-A2B5-CC47D6AFF64C}"/>
              </a:ext>
            </a:extLst>
          </p:cNvPr>
          <p:cNvSpPr txBox="1"/>
          <p:nvPr/>
        </p:nvSpPr>
        <p:spPr>
          <a:xfrm>
            <a:off x="1640287" y="5108057"/>
            <a:ext cx="11452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Person 2</a:t>
            </a:r>
          </a:p>
        </p:txBody>
      </p:sp>
    </p:spTree>
    <p:extLst>
      <p:ext uri="{BB962C8B-B14F-4D97-AF65-F5344CB8AC3E}">
        <p14:creationId xmlns:p14="http://schemas.microsoft.com/office/powerpoint/2010/main" val="13579187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ome - Office for National Statistics">
            <a:extLst>
              <a:ext uri="{FF2B5EF4-FFF2-40B4-BE49-F238E27FC236}">
                <a16:creationId xmlns:a16="http://schemas.microsoft.com/office/drawing/2014/main" id="{549D2EE7-48FE-6E02-EF86-142E30C2D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427" y="375993"/>
            <a:ext cx="2342494" cy="45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BDD986-1535-E045-71D0-5EB7186B807F}"/>
              </a:ext>
            </a:extLst>
          </p:cNvPr>
          <p:cNvSpPr txBox="1"/>
          <p:nvPr/>
        </p:nvSpPr>
        <p:spPr>
          <a:xfrm>
            <a:off x="4135882" y="452095"/>
            <a:ext cx="313066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Persistent Infections</a:t>
            </a:r>
          </a:p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6C2F85-8F29-D846-2DF4-3B02784B7B34}"/>
              </a:ext>
            </a:extLst>
          </p:cNvPr>
          <p:cNvSpPr txBox="1"/>
          <p:nvPr/>
        </p:nvSpPr>
        <p:spPr>
          <a:xfrm>
            <a:off x="2177964" y="1252313"/>
            <a:ext cx="68578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Persistent infection if: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sequenced samples at least 26 days apart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samples of the same major lineage (Alpha, Delta, BA.1 or BA.2)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Share at least one rare mutation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243DC-F0A4-504B-CAC9-1530DC244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929" y="3705782"/>
            <a:ext cx="4892746" cy="28800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048494-C59F-62AB-5789-5CB1A3A87342}"/>
              </a:ext>
            </a:extLst>
          </p:cNvPr>
          <p:cNvSpPr txBox="1"/>
          <p:nvPr/>
        </p:nvSpPr>
        <p:spPr>
          <a:xfrm>
            <a:off x="2177964" y="2782670"/>
            <a:ext cx="787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defined rare mutations as those observed in 400 or fewer ONS-CIS samples of that major lineage -&gt; false positive rate of ~ 0 - 3%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2590E-267F-8CA1-3836-4E1570AB8154}"/>
              </a:ext>
            </a:extLst>
          </p:cNvPr>
          <p:cNvCxnSpPr>
            <a:cxnSpLocks/>
          </p:cNvCxnSpPr>
          <p:nvPr/>
        </p:nvCxnSpPr>
        <p:spPr>
          <a:xfrm flipV="1">
            <a:off x="6369543" y="3687677"/>
            <a:ext cx="0" cy="24380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E0973CF-37C5-4FA7-16CF-FAF62BB9C307}"/>
              </a:ext>
            </a:extLst>
          </p:cNvPr>
          <p:cNvSpPr txBox="1"/>
          <p:nvPr/>
        </p:nvSpPr>
        <p:spPr>
          <a:xfrm>
            <a:off x="9757924" y="6401184"/>
            <a:ext cx="225189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Ghafari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i="1" dirty="0" err="1"/>
              <a:t>MedRxiv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6688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A5708C-E96D-5F12-56A8-949495706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344" y="371191"/>
            <a:ext cx="4207033" cy="6731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DA041B-CAB3-93E9-5842-E7E358F7E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739" y="493414"/>
            <a:ext cx="4054254" cy="6486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E68CA4-7757-106F-9D97-E7A7C3042F70}"/>
              </a:ext>
            </a:extLst>
          </p:cNvPr>
          <p:cNvSpPr txBox="1"/>
          <p:nvPr/>
        </p:nvSpPr>
        <p:spPr>
          <a:xfrm>
            <a:off x="3090251" y="186525"/>
            <a:ext cx="2675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Alpha persistent infections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DFEBB-8E11-E790-C032-62D7CF12F005}"/>
              </a:ext>
            </a:extLst>
          </p:cNvPr>
          <p:cNvSpPr txBox="1"/>
          <p:nvPr/>
        </p:nvSpPr>
        <p:spPr>
          <a:xfrm>
            <a:off x="7657258" y="191050"/>
            <a:ext cx="19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Alpha re-infections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6A884D-6DB6-606A-0861-DAEB13CB5906}"/>
              </a:ext>
            </a:extLst>
          </p:cNvPr>
          <p:cNvSpPr txBox="1"/>
          <p:nvPr/>
        </p:nvSpPr>
        <p:spPr>
          <a:xfrm>
            <a:off x="9757924" y="6401184"/>
            <a:ext cx="225189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Ghafari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i="1" dirty="0" err="1"/>
              <a:t>MedRxiv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283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ome - Office for National Statistics">
            <a:extLst>
              <a:ext uri="{FF2B5EF4-FFF2-40B4-BE49-F238E27FC236}">
                <a16:creationId xmlns:a16="http://schemas.microsoft.com/office/drawing/2014/main" id="{549D2EE7-48FE-6E02-EF86-142E30C2D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427" y="375993"/>
            <a:ext cx="2342494" cy="45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BDD986-1535-E045-71D0-5EB7186B807F}"/>
              </a:ext>
            </a:extLst>
          </p:cNvPr>
          <p:cNvSpPr txBox="1"/>
          <p:nvPr/>
        </p:nvSpPr>
        <p:spPr>
          <a:xfrm>
            <a:off x="4135882" y="452095"/>
            <a:ext cx="313066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Persistent Infections</a:t>
            </a:r>
          </a:p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2590E-267F-8CA1-3836-4E1570AB8154}"/>
              </a:ext>
            </a:extLst>
          </p:cNvPr>
          <p:cNvCxnSpPr>
            <a:cxnSpLocks/>
          </p:cNvCxnSpPr>
          <p:nvPr/>
        </p:nvCxnSpPr>
        <p:spPr>
          <a:xfrm flipV="1">
            <a:off x="6369543" y="3687677"/>
            <a:ext cx="0" cy="24380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203D835-32F7-3251-AE7A-B44C18F006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84" b="22290"/>
          <a:stretch/>
        </p:blipFill>
        <p:spPr>
          <a:xfrm>
            <a:off x="1774063" y="3972208"/>
            <a:ext cx="5035516" cy="2686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97F287-8119-646A-EDE7-19B24EE844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926"/>
          <a:stretch/>
        </p:blipFill>
        <p:spPr>
          <a:xfrm>
            <a:off x="1111092" y="949608"/>
            <a:ext cx="6212425" cy="2738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A66F63-4D2D-10B2-F001-87EEDADE3DDA}"/>
              </a:ext>
            </a:extLst>
          </p:cNvPr>
          <p:cNvSpPr txBox="1"/>
          <p:nvPr/>
        </p:nvSpPr>
        <p:spPr>
          <a:xfrm>
            <a:off x="7060966" y="1928388"/>
            <a:ext cx="3045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381 persistent infections lasting 26 – 200 days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persist after the lineage has gone extinct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10A156-C4AD-6F39-8778-93EE0E0AA0C7}"/>
              </a:ext>
            </a:extLst>
          </p:cNvPr>
          <p:cNvSpPr txBox="1"/>
          <p:nvPr/>
        </p:nvSpPr>
        <p:spPr>
          <a:xfrm>
            <a:off x="9757924" y="6401184"/>
            <a:ext cx="225189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Ghafari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i="1" dirty="0" err="1"/>
              <a:t>MedRxiv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2499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227CA9-0B15-FA59-7140-7E3CF2C64901}"/>
              </a:ext>
            </a:extLst>
          </p:cNvPr>
          <p:cNvSpPr txBox="1"/>
          <p:nvPr/>
        </p:nvSpPr>
        <p:spPr>
          <a:xfrm>
            <a:off x="2077522" y="5028308"/>
            <a:ext cx="354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Days since first sequence, </a:t>
            </a:r>
            <a:r>
              <a:rPr lang="en-GB" sz="2400" i="1" dirty="0"/>
              <a:t>t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B9EC1F-6DC4-4D56-FCB4-C491C5A41E3C}"/>
              </a:ext>
            </a:extLst>
          </p:cNvPr>
          <p:cNvSpPr txBox="1"/>
          <p:nvPr/>
        </p:nvSpPr>
        <p:spPr>
          <a:xfrm rot="16200000">
            <a:off x="55380" y="3014552"/>
            <a:ext cx="1188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Ct value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52A60D-5810-7121-A4B1-A17DDC97C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13" y="2321074"/>
            <a:ext cx="5488247" cy="26942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AA2F9B-93FC-8F69-C5F1-07C1E48A756A}"/>
              </a:ext>
            </a:extLst>
          </p:cNvPr>
          <p:cNvSpPr txBox="1"/>
          <p:nvPr/>
        </p:nvSpPr>
        <p:spPr>
          <a:xfrm>
            <a:off x="2077522" y="812086"/>
            <a:ext cx="8230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Viral load trajectories for persistent infections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9F5858-31FE-67E9-BDF3-12CAC0D46DDE}"/>
              </a:ext>
            </a:extLst>
          </p:cNvPr>
          <p:cNvSpPr txBox="1"/>
          <p:nvPr/>
        </p:nvSpPr>
        <p:spPr>
          <a:xfrm>
            <a:off x="9757924" y="6401184"/>
            <a:ext cx="225189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Ghafari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i="1" dirty="0" err="1"/>
              <a:t>MedRxiv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3E4866-7E58-617F-DBF5-35ABD5ED3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971" y="2321074"/>
            <a:ext cx="5488248" cy="26942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BE95C0-D987-58B2-435A-C7D327402827}"/>
              </a:ext>
            </a:extLst>
          </p:cNvPr>
          <p:cNvSpPr txBox="1"/>
          <p:nvPr/>
        </p:nvSpPr>
        <p:spPr>
          <a:xfrm>
            <a:off x="7474275" y="5015306"/>
            <a:ext cx="354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Days since first sequence, </a:t>
            </a:r>
            <a:r>
              <a:rPr lang="en-GB" sz="2400" i="1" dirty="0"/>
              <a:t>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987230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0D370CE-B457-1951-C39E-572368535BFC}"/>
              </a:ext>
            </a:extLst>
          </p:cNvPr>
          <p:cNvSpPr txBox="1"/>
          <p:nvPr/>
        </p:nvSpPr>
        <p:spPr>
          <a:xfrm>
            <a:off x="1162780" y="3870280"/>
            <a:ext cx="8447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B.1.617.2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2E439A-F178-3236-031B-2942A574185A}"/>
              </a:ext>
            </a:extLst>
          </p:cNvPr>
          <p:cNvSpPr txBox="1"/>
          <p:nvPr/>
        </p:nvSpPr>
        <p:spPr>
          <a:xfrm>
            <a:off x="1243221" y="1358432"/>
            <a:ext cx="900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B.1.1.7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3EE6D4-D3E3-5BB4-7082-367BFB41E58E}"/>
              </a:ext>
            </a:extLst>
          </p:cNvPr>
          <p:cNvSpPr txBox="1"/>
          <p:nvPr/>
        </p:nvSpPr>
        <p:spPr>
          <a:xfrm>
            <a:off x="4905084" y="1354697"/>
            <a:ext cx="7655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BA.1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DBD24D-254F-82B6-B41B-CDA771EB41DD}"/>
              </a:ext>
            </a:extLst>
          </p:cNvPr>
          <p:cNvSpPr txBox="1"/>
          <p:nvPr/>
        </p:nvSpPr>
        <p:spPr>
          <a:xfrm>
            <a:off x="4905084" y="3870280"/>
            <a:ext cx="7655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BA.2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65978F-4BF2-D5E8-6FF1-3F2235C46208}"/>
              </a:ext>
            </a:extLst>
          </p:cNvPr>
          <p:cNvSpPr txBox="1"/>
          <p:nvPr/>
        </p:nvSpPr>
        <p:spPr>
          <a:xfrm>
            <a:off x="8779901" y="2264495"/>
            <a:ext cx="1681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pairs from persistent infections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0F38C13-CDB5-9D3E-D38F-0DFE71D76BEB}"/>
              </a:ext>
            </a:extLst>
          </p:cNvPr>
          <p:cNvSpPr/>
          <p:nvPr/>
        </p:nvSpPr>
        <p:spPr>
          <a:xfrm>
            <a:off x="8565439" y="2369485"/>
            <a:ext cx="134471" cy="114300"/>
          </a:xfrm>
          <a:prstGeom prst="ellipse">
            <a:avLst/>
          </a:prstGeom>
          <a:solidFill>
            <a:srgbClr val="AB0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EB043C-E216-7D19-2655-FD40E0A6316A}"/>
              </a:ext>
            </a:extLst>
          </p:cNvPr>
          <p:cNvSpPr/>
          <p:nvPr/>
        </p:nvSpPr>
        <p:spPr>
          <a:xfrm>
            <a:off x="8502170" y="2941231"/>
            <a:ext cx="294623" cy="221876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47FD697-B036-DE67-D03F-75D33ECA8E3F}"/>
              </a:ext>
            </a:extLst>
          </p:cNvPr>
          <p:cNvCxnSpPr>
            <a:stCxn id="26" idx="1"/>
            <a:endCxn id="26" idx="3"/>
          </p:cNvCxnSpPr>
          <p:nvPr/>
        </p:nvCxnSpPr>
        <p:spPr>
          <a:xfrm>
            <a:off x="8502170" y="3052169"/>
            <a:ext cx="29462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D1FF2E9-E147-7CD3-550F-A37EB0B572A6}"/>
              </a:ext>
            </a:extLst>
          </p:cNvPr>
          <p:cNvSpPr txBox="1"/>
          <p:nvPr/>
        </p:nvSpPr>
        <p:spPr>
          <a:xfrm>
            <a:off x="8746282" y="2822155"/>
            <a:ext cx="1681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between-host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266E12A-F481-6CBE-1F53-4999EFFE4585}"/>
                  </a:ext>
                </a:extLst>
              </p:cNvPr>
              <p:cNvSpPr txBox="1"/>
              <p:nvPr/>
            </p:nvSpPr>
            <p:spPr>
              <a:xfrm>
                <a:off x="8779901" y="3060311"/>
                <a:ext cx="168192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(2.5 </a:t>
                </a:r>
                <a14:m>
                  <m:oMath xmlns:m="http://schemas.openxmlformats.org/officeDocument/2006/math">
                    <m:r>
                      <a:rPr lang="en-GB" sz="1200" i="1" dirty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1200" dirty="0"/>
                  <a:t> 5.5 x 10</a:t>
                </a:r>
                <a:r>
                  <a:rPr lang="en-GB" sz="1200" baseline="30000" dirty="0"/>
                  <a:t>-4</a:t>
                </a:r>
                <a:r>
                  <a:rPr lang="en-GB" sz="1200" dirty="0"/>
                  <a:t> s/s/y)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266E12A-F481-6CBE-1F53-4999EFFE4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9901" y="3060311"/>
                <a:ext cx="1681922" cy="276999"/>
              </a:xfrm>
              <a:prstGeom prst="rect">
                <a:avLst/>
              </a:prstGeom>
              <a:blipFill>
                <a:blip r:embed="rId2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2024C401-0590-D686-F55E-13C6A2792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130" y="4203373"/>
            <a:ext cx="3585203" cy="227809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158DE8D-2A67-32E1-2146-459FFEA9A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563" y="1663335"/>
            <a:ext cx="3564612" cy="22650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772D6AE-92F0-AC3F-E183-2492B59C0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016" y="4216457"/>
            <a:ext cx="3564613" cy="22650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4C226A5-F5DF-6D6A-51D0-ACF7E4280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77" y="1627369"/>
            <a:ext cx="3511551" cy="2231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ECECB8-5935-F22D-FBAF-1F6109CFD747}"/>
              </a:ext>
            </a:extLst>
          </p:cNvPr>
          <p:cNvSpPr txBox="1"/>
          <p:nvPr/>
        </p:nvSpPr>
        <p:spPr>
          <a:xfrm>
            <a:off x="1753508" y="452095"/>
            <a:ext cx="789543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Persistent Infections: Differing rates of viral evolution</a:t>
            </a:r>
          </a:p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3E06A-E353-285F-9143-D66981110268}"/>
              </a:ext>
            </a:extLst>
          </p:cNvPr>
          <p:cNvSpPr txBox="1"/>
          <p:nvPr/>
        </p:nvSpPr>
        <p:spPr>
          <a:xfrm>
            <a:off x="9757924" y="6401184"/>
            <a:ext cx="225189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Ghafari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i="1" dirty="0" err="1"/>
              <a:t>MedRxiv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336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7DACECD0-769B-2AEE-9845-86A8EC427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1562100"/>
            <a:ext cx="57340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own Arrow 17">
            <a:extLst>
              <a:ext uri="{FF2B5EF4-FFF2-40B4-BE49-F238E27FC236}">
                <a16:creationId xmlns:a16="http://schemas.microsoft.com/office/drawing/2014/main" id="{F11B2BCB-B031-CC52-5159-0CB41510B564}"/>
              </a:ext>
            </a:extLst>
          </p:cNvPr>
          <p:cNvSpPr/>
          <p:nvPr/>
        </p:nvSpPr>
        <p:spPr>
          <a:xfrm flipV="1">
            <a:off x="4579070" y="5213155"/>
            <a:ext cx="208429" cy="38324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6F92D6-FB94-BB18-F0A6-2A714FD92DDA}"/>
              </a:ext>
            </a:extLst>
          </p:cNvPr>
          <p:cNvSpPr txBox="1"/>
          <p:nvPr/>
        </p:nvSpPr>
        <p:spPr>
          <a:xfrm>
            <a:off x="2097965" y="452095"/>
            <a:ext cx="720652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Persistent Infections: signs of adaptive evolution</a:t>
            </a:r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B8279C-2500-38E6-FA94-3EC2EB447B25}"/>
              </a:ext>
            </a:extLst>
          </p:cNvPr>
          <p:cNvSpPr txBox="1"/>
          <p:nvPr/>
        </p:nvSpPr>
        <p:spPr>
          <a:xfrm>
            <a:off x="9757924" y="6401184"/>
            <a:ext cx="225189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Ghafari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i="1" dirty="0" err="1"/>
              <a:t>MedRxiv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3105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F98736A-7083-2EFD-E166-FCE61A8E478B}"/>
              </a:ext>
            </a:extLst>
          </p:cNvPr>
          <p:cNvGraphicFramePr>
            <a:graphicFrameLocks noGrp="1"/>
          </p:cNvGraphicFramePr>
          <p:nvPr/>
        </p:nvGraphicFramePr>
        <p:xfrm>
          <a:off x="2193250" y="2264840"/>
          <a:ext cx="7177108" cy="2570491"/>
        </p:xfrm>
        <a:graphic>
          <a:graphicData uri="http://schemas.openxmlformats.org/drawingml/2006/table">
            <a:tbl>
              <a:tblPr/>
              <a:tblGrid>
                <a:gridCol w="564154">
                  <a:extLst>
                    <a:ext uri="{9D8B030D-6E8A-4147-A177-3AD203B41FA5}">
                      <a16:colId xmlns:a16="http://schemas.microsoft.com/office/drawing/2014/main" val="3567266323"/>
                    </a:ext>
                  </a:extLst>
                </a:gridCol>
                <a:gridCol w="814130">
                  <a:extLst>
                    <a:ext uri="{9D8B030D-6E8A-4147-A177-3AD203B41FA5}">
                      <a16:colId xmlns:a16="http://schemas.microsoft.com/office/drawing/2014/main" val="48816180"/>
                    </a:ext>
                  </a:extLst>
                </a:gridCol>
                <a:gridCol w="841496">
                  <a:extLst>
                    <a:ext uri="{9D8B030D-6E8A-4147-A177-3AD203B41FA5}">
                      <a16:colId xmlns:a16="http://schemas.microsoft.com/office/drawing/2014/main" val="1619161945"/>
                    </a:ext>
                  </a:extLst>
                </a:gridCol>
                <a:gridCol w="4957328">
                  <a:extLst>
                    <a:ext uri="{9D8B030D-6E8A-4147-A177-3AD203B41FA5}">
                      <a16:colId xmlns:a16="http://schemas.microsoft.com/office/drawing/2014/main" val="83885804"/>
                    </a:ext>
                  </a:extLst>
                </a:gridCol>
              </a:tblGrid>
              <a:tr h="233681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Gene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Mutation</a:t>
                      </a: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Individuals</a:t>
                      </a: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Description</a:t>
                      </a: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164071"/>
                  </a:ext>
                </a:extLst>
              </a:tr>
              <a:tr h="233681">
                <a:tc>
                  <a:txBody>
                    <a:bodyPr/>
                    <a:lstStyle/>
                    <a:p>
                      <a:pPr marL="0" algn="l" defTabSz="914400" rtl="1" eaLnBrk="1" latinLnBrk="0" hangingPunct="1"/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Spike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T547K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  <a:latin typeface="+mn-lt"/>
                        </a:rPr>
                        <a:t>Lineage-defining for BA.1 (identified in 2 persistent infections with BA.2)</a:t>
                      </a: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123204"/>
                  </a:ext>
                </a:extLst>
              </a:tr>
              <a:tr h="233681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Spike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L452R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Lineage-defining for Delta, BA.4/5; recurrent in immunocompromised patients</a:t>
                      </a: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375923"/>
                  </a:ext>
                </a:extLst>
              </a:tr>
              <a:tr h="233681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Spike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T376A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Lineage-defining for BA.2/4/5 (identified in 2 persistent infections with BA.1)</a:t>
                      </a: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300581"/>
                  </a:ext>
                </a:extLst>
              </a:tr>
              <a:tr h="233681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Spike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T95I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Lineage-defining for BA.1; recurrent in immunocompromised patients</a:t>
                      </a: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753937"/>
                  </a:ext>
                </a:extLst>
              </a:tr>
              <a:tr h="233681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Spike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G446V/D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  <a:latin typeface="+mn-lt"/>
                        </a:rPr>
                        <a:t>Target site for several monoclonal antibodies</a:t>
                      </a: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196294"/>
                  </a:ext>
                </a:extLst>
              </a:tr>
              <a:tr h="233681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Spike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D215G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  <a:latin typeface="+mn-lt"/>
                        </a:rPr>
                        <a:t>Lineage-defining for Beta (identified in 1 persistent infection with BA.2)</a:t>
                      </a: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818058"/>
                  </a:ext>
                </a:extLst>
              </a:tr>
              <a:tr h="233681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ORF1ab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L5905F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  <a:latin typeface="+mn-lt"/>
                        </a:rPr>
                        <a:t>Commonly found in Mu, AY.4, and B.1.1.519</a:t>
                      </a: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2140403"/>
                  </a:ext>
                </a:extLst>
              </a:tr>
              <a:tr h="233681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ORF1ab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  <a:latin typeface="+mn-lt"/>
                        </a:rPr>
                        <a:t>T4175I</a:t>
                      </a: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  <a:latin typeface="+mn-lt"/>
                        </a:rPr>
                        <a:t>Commonly found in BA.2 (identified in 2 persistent infections with BA.1)</a:t>
                      </a: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9813220"/>
                  </a:ext>
                </a:extLst>
              </a:tr>
              <a:tr h="233681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ORF1ab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  <a:latin typeface="+mn-lt"/>
                        </a:rPr>
                        <a:t>T1638I</a:t>
                      </a: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  <a:latin typeface="+mn-lt"/>
                        </a:rPr>
                        <a:t>Recurrent in immunocompromised patients</a:t>
                      </a: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934460"/>
                  </a:ext>
                </a:extLst>
              </a:tr>
              <a:tr h="233681">
                <a:tc>
                  <a:txBody>
                    <a:bodyPr/>
                    <a:lstStyle/>
                    <a:p>
                      <a:r>
                        <a:rPr lang="en-GB" sz="1200" b="1" dirty="0">
                          <a:effectLst/>
                          <a:latin typeface="+mn-lt"/>
                        </a:rPr>
                        <a:t>ORF8</a:t>
                      </a: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  <a:latin typeface="+mn-lt"/>
                        </a:rPr>
                        <a:t>I121L</a:t>
                      </a: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Recurrent in immunocompromised patients</a:t>
                      </a:r>
                    </a:p>
                  </a:txBody>
                  <a:tcPr marL="25400" marR="25400" marT="25400" marB="25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91482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C8D1398-B14D-EBC7-1FA1-5D339D059AE0}"/>
              </a:ext>
            </a:extLst>
          </p:cNvPr>
          <p:cNvSpPr txBox="1"/>
          <p:nvPr/>
        </p:nvSpPr>
        <p:spPr>
          <a:xfrm>
            <a:off x="2431676" y="5106522"/>
            <a:ext cx="251017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Harari et al. </a:t>
            </a:r>
            <a:r>
              <a:rPr lang="en-GB" sz="1350" i="1" dirty="0"/>
              <a:t>Nat Med</a:t>
            </a:r>
            <a:r>
              <a:rPr lang="en-GB" sz="1350" dirty="0"/>
              <a:t> 2022</a:t>
            </a:r>
          </a:p>
          <a:p>
            <a:r>
              <a:rPr lang="en-GB" sz="1350" dirty="0"/>
              <a:t>Cox et al. </a:t>
            </a:r>
            <a:r>
              <a:rPr lang="en-GB" sz="1350" i="1" dirty="0"/>
              <a:t>Nat Rev </a:t>
            </a:r>
            <a:r>
              <a:rPr lang="en-GB" sz="1350" i="1" dirty="0" err="1"/>
              <a:t>Microbiol</a:t>
            </a:r>
            <a:r>
              <a:rPr lang="en-GB" sz="1350" dirty="0"/>
              <a:t> 2022</a:t>
            </a:r>
          </a:p>
          <a:p>
            <a:r>
              <a:rPr lang="en-GB" sz="1350" dirty="0"/>
              <a:t>Wilkinson et al. </a:t>
            </a:r>
            <a:r>
              <a:rPr lang="en-GB" sz="1350" i="1" dirty="0"/>
              <a:t>Virus </a:t>
            </a:r>
            <a:r>
              <a:rPr lang="en-GB" sz="1350" i="1" dirty="0" err="1"/>
              <a:t>Evol</a:t>
            </a:r>
            <a:r>
              <a:rPr lang="en-GB" sz="1350" dirty="0"/>
              <a:t>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6A6892-8CBB-2B26-4676-A54F377127AC}"/>
              </a:ext>
            </a:extLst>
          </p:cNvPr>
          <p:cNvSpPr txBox="1"/>
          <p:nvPr/>
        </p:nvSpPr>
        <p:spPr>
          <a:xfrm>
            <a:off x="2193252" y="1884175"/>
            <a:ext cx="57784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We catalogued 317 unique mutations acquired during 381 persistent infections.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3ACAED-8AEC-58B8-30E2-B9DB87C6C3C5}"/>
              </a:ext>
            </a:extLst>
          </p:cNvPr>
          <p:cNvSpPr txBox="1"/>
          <p:nvPr/>
        </p:nvSpPr>
        <p:spPr>
          <a:xfrm>
            <a:off x="2545042" y="452095"/>
            <a:ext cx="63123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Convergent evolution recurrent mutations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8828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3837002-9988-BE62-9F41-FA37628E635C}"/>
              </a:ext>
            </a:extLst>
          </p:cNvPr>
          <p:cNvSpPr txBox="1"/>
          <p:nvPr/>
        </p:nvSpPr>
        <p:spPr>
          <a:xfrm>
            <a:off x="6932231" y="234889"/>
            <a:ext cx="438203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Saltatory Leap in SARS-CoV-2</a:t>
            </a:r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B093F4-E75E-46DD-E9CB-8162BCE34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54"/>
          <a:stretch/>
        </p:blipFill>
        <p:spPr>
          <a:xfrm>
            <a:off x="-152400" y="0"/>
            <a:ext cx="541217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980007-48C7-BB34-E33B-259ADA8B3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685" b="56852"/>
          <a:stretch/>
        </p:blipFill>
        <p:spPr>
          <a:xfrm>
            <a:off x="5156200" y="1181651"/>
            <a:ext cx="7353300" cy="512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231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D828EFB-673F-1EBF-91B2-AC395C7DF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639" y="1246951"/>
            <a:ext cx="2371387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0" dirty="0">
                <a:solidFill>
                  <a:schemeClr val="tx2"/>
                </a:solidFill>
              </a:rPr>
              <a:t>Population Scale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F7E8C9-520E-6C9D-5131-98BC9362E065}"/>
              </a:ext>
            </a:extLst>
          </p:cNvPr>
          <p:cNvCxnSpPr/>
          <p:nvPr/>
        </p:nvCxnSpPr>
        <p:spPr bwMode="auto">
          <a:xfrm>
            <a:off x="5704681" y="1392483"/>
            <a:ext cx="34925" cy="389068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5">
            <a:extLst>
              <a:ext uri="{FF2B5EF4-FFF2-40B4-BE49-F238E27FC236}">
                <a16:creationId xmlns:a16="http://schemas.microsoft.com/office/drawing/2014/main" id="{37E982E6-783F-62E9-4CB7-85CEA6D8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01" y="1218087"/>
            <a:ext cx="248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0" dirty="0">
                <a:solidFill>
                  <a:schemeClr val="accent2"/>
                </a:solidFill>
              </a:rPr>
              <a:t>Within-Host Scale</a:t>
            </a:r>
          </a:p>
        </p:txBody>
      </p:sp>
      <p:pic>
        <p:nvPicPr>
          <p:cNvPr id="13" name="Graphic 12" descr="Man">
            <a:extLst>
              <a:ext uri="{FF2B5EF4-FFF2-40B4-BE49-F238E27FC236}">
                <a16:creationId xmlns:a16="http://schemas.microsoft.com/office/drawing/2014/main" id="{7C1E6513-9217-58CA-EBA6-0E3B3EE60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1252" y="1818921"/>
            <a:ext cx="3336695" cy="3336695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0765AFC1-E7BC-60AC-0D32-B841F1CECE15}"/>
              </a:ext>
            </a:extLst>
          </p:cNvPr>
          <p:cNvSpPr/>
          <p:nvPr/>
        </p:nvSpPr>
        <p:spPr>
          <a:xfrm>
            <a:off x="2896994" y="2680727"/>
            <a:ext cx="262606" cy="2235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289C70B-1E3E-49B7-B2CE-F21B3C67555B}"/>
              </a:ext>
            </a:extLst>
          </p:cNvPr>
          <p:cNvSpPr/>
          <p:nvPr/>
        </p:nvSpPr>
        <p:spPr>
          <a:xfrm>
            <a:off x="3206919" y="3499476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560101A-6A15-FA91-81C2-B37DED99CAE4}"/>
              </a:ext>
            </a:extLst>
          </p:cNvPr>
          <p:cNvSpPr/>
          <p:nvPr/>
        </p:nvSpPr>
        <p:spPr>
          <a:xfrm>
            <a:off x="3123232" y="3246716"/>
            <a:ext cx="262606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2D7490-4A7F-6AA7-C09E-D07295698A86}"/>
              </a:ext>
            </a:extLst>
          </p:cNvPr>
          <p:cNvSpPr/>
          <p:nvPr/>
        </p:nvSpPr>
        <p:spPr>
          <a:xfrm>
            <a:off x="3213787" y="2770436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B0E9BE4-C2AA-E7C6-F628-ABFDBB75FC33}"/>
              </a:ext>
            </a:extLst>
          </p:cNvPr>
          <p:cNvSpPr/>
          <p:nvPr/>
        </p:nvSpPr>
        <p:spPr>
          <a:xfrm>
            <a:off x="2833817" y="3465156"/>
            <a:ext cx="262606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0E65197-6A9B-C3F4-D523-E7C82935066B}"/>
              </a:ext>
            </a:extLst>
          </p:cNvPr>
          <p:cNvSpPr/>
          <p:nvPr/>
        </p:nvSpPr>
        <p:spPr>
          <a:xfrm>
            <a:off x="2965120" y="2975160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 descr="Man">
            <a:extLst>
              <a:ext uri="{FF2B5EF4-FFF2-40B4-BE49-F238E27FC236}">
                <a16:creationId xmlns:a16="http://schemas.microsoft.com/office/drawing/2014/main" id="{CC8F14E1-164C-94C7-1728-64F5A7461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4549" y="2011459"/>
            <a:ext cx="1242130" cy="1242130"/>
          </a:xfrm>
          <a:prstGeom prst="rect">
            <a:avLst/>
          </a:prstGeom>
        </p:spPr>
      </p:pic>
      <p:pic>
        <p:nvPicPr>
          <p:cNvPr id="39" name="Graphic 38" descr="Man">
            <a:extLst>
              <a:ext uri="{FF2B5EF4-FFF2-40B4-BE49-F238E27FC236}">
                <a16:creationId xmlns:a16="http://schemas.microsoft.com/office/drawing/2014/main" id="{ACD8481D-11F3-EB14-E029-06D9421C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5141" y="3861972"/>
            <a:ext cx="1207206" cy="1207206"/>
          </a:xfrm>
          <a:prstGeom prst="rect">
            <a:avLst/>
          </a:prstGeom>
        </p:spPr>
      </p:pic>
      <p:pic>
        <p:nvPicPr>
          <p:cNvPr id="40" name="Graphic 39" descr="Man">
            <a:extLst>
              <a:ext uri="{FF2B5EF4-FFF2-40B4-BE49-F238E27FC236}">
                <a16:creationId xmlns:a16="http://schemas.microsoft.com/office/drawing/2014/main" id="{47CCB720-CEB4-4E1E-79B2-C18E946D8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7376" y="2109543"/>
            <a:ext cx="1242130" cy="1242130"/>
          </a:xfrm>
          <a:prstGeom prst="rect">
            <a:avLst/>
          </a:prstGeom>
        </p:spPr>
      </p:pic>
      <p:pic>
        <p:nvPicPr>
          <p:cNvPr id="41" name="Graphic 40" descr="Man">
            <a:extLst>
              <a:ext uri="{FF2B5EF4-FFF2-40B4-BE49-F238E27FC236}">
                <a16:creationId xmlns:a16="http://schemas.microsoft.com/office/drawing/2014/main" id="{B6E83E37-D37D-6A11-C1B5-03680DA5B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6492" y="3109011"/>
            <a:ext cx="1254639" cy="1254639"/>
          </a:xfrm>
          <a:prstGeom prst="rect">
            <a:avLst/>
          </a:prstGeom>
        </p:spPr>
      </p:pic>
      <p:pic>
        <p:nvPicPr>
          <p:cNvPr id="43" name="Graphic 42" descr="Woman">
            <a:extLst>
              <a:ext uri="{FF2B5EF4-FFF2-40B4-BE49-F238E27FC236}">
                <a16:creationId xmlns:a16="http://schemas.microsoft.com/office/drawing/2014/main" id="{88398899-955F-ED3A-02CC-A5DDFD795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8492" y="3382154"/>
            <a:ext cx="1207206" cy="1207206"/>
          </a:xfrm>
          <a:prstGeom prst="rect">
            <a:avLst/>
          </a:prstGeom>
        </p:spPr>
      </p:pic>
      <p:pic>
        <p:nvPicPr>
          <p:cNvPr id="44" name="Graphic 43" descr="Woman">
            <a:extLst>
              <a:ext uri="{FF2B5EF4-FFF2-40B4-BE49-F238E27FC236}">
                <a16:creationId xmlns:a16="http://schemas.microsoft.com/office/drawing/2014/main" id="{63BCE9DB-D481-B335-3E21-559D3E8FC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6697" y="4075963"/>
            <a:ext cx="1207206" cy="1207206"/>
          </a:xfrm>
          <a:prstGeom prst="rect">
            <a:avLst/>
          </a:prstGeom>
        </p:spPr>
      </p:pic>
      <p:pic>
        <p:nvPicPr>
          <p:cNvPr id="45" name="Graphic 44" descr="Woman">
            <a:extLst>
              <a:ext uri="{FF2B5EF4-FFF2-40B4-BE49-F238E27FC236}">
                <a16:creationId xmlns:a16="http://schemas.microsoft.com/office/drawing/2014/main" id="{3DE351C2-CF74-A7D5-3FA7-EA27B6C6B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6730" y="2214255"/>
            <a:ext cx="1207206" cy="1207206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BD1B87AE-B5DB-D481-A17B-1DB6758AB82E}"/>
              </a:ext>
            </a:extLst>
          </p:cNvPr>
          <p:cNvSpPr/>
          <p:nvPr/>
        </p:nvSpPr>
        <p:spPr>
          <a:xfrm>
            <a:off x="6925945" y="3836873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D14ED55-6610-9FAB-49DE-1929E5BF8410}"/>
              </a:ext>
            </a:extLst>
          </p:cNvPr>
          <p:cNvSpPr/>
          <p:nvPr/>
        </p:nvSpPr>
        <p:spPr>
          <a:xfrm>
            <a:off x="9407138" y="2509622"/>
            <a:ext cx="262606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C56EF08-09A7-8CC2-DD9F-0A95CA5F4282}"/>
              </a:ext>
            </a:extLst>
          </p:cNvPr>
          <p:cNvSpPr/>
          <p:nvPr/>
        </p:nvSpPr>
        <p:spPr>
          <a:xfrm>
            <a:off x="9576293" y="4336423"/>
            <a:ext cx="262606" cy="223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2DC0D5-DEE0-A2F1-7177-8659F7B2D31E}"/>
              </a:ext>
            </a:extLst>
          </p:cNvPr>
          <p:cNvSpPr txBox="1"/>
          <p:nvPr/>
        </p:nvSpPr>
        <p:spPr>
          <a:xfrm>
            <a:off x="391886" y="156425"/>
            <a:ext cx="1146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Viruses evolve at (at least) two scales </a:t>
            </a:r>
            <a:endParaRPr lang="en-US" sz="2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E31CBD-C146-0F9A-70F7-CB982C90D5C2}"/>
              </a:ext>
            </a:extLst>
          </p:cNvPr>
          <p:cNvSpPr txBox="1"/>
          <p:nvPr/>
        </p:nvSpPr>
        <p:spPr>
          <a:xfrm>
            <a:off x="1611322" y="5548760"/>
            <a:ext cx="3096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Selection pressure to </a:t>
            </a:r>
            <a:r>
              <a:rPr lang="en-US" dirty="0" err="1"/>
              <a:t>maximise</a:t>
            </a:r>
            <a:endParaRPr lang="en-US" dirty="0"/>
          </a:p>
          <a:p>
            <a:r>
              <a:rPr lang="en-US" dirty="0"/>
              <a:t>within-host fitness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4D799-AE0C-8A78-9A5E-46AF9991D051}"/>
              </a:ext>
            </a:extLst>
          </p:cNvPr>
          <p:cNvSpPr txBox="1"/>
          <p:nvPr/>
        </p:nvSpPr>
        <p:spPr>
          <a:xfrm>
            <a:off x="6912055" y="5543629"/>
            <a:ext cx="3543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Selection pressure to </a:t>
            </a:r>
            <a:r>
              <a:rPr lang="en-US" dirty="0" err="1"/>
              <a:t>maximise</a:t>
            </a:r>
            <a:endParaRPr lang="en-US" dirty="0"/>
          </a:p>
          <a:p>
            <a:r>
              <a:rPr lang="en-US" dirty="0"/>
              <a:t>between-host fitness (transmission)</a:t>
            </a:r>
          </a:p>
        </p:txBody>
      </p:sp>
    </p:spTree>
    <p:extLst>
      <p:ext uri="{BB962C8B-B14F-4D97-AF65-F5344CB8AC3E}">
        <p14:creationId xmlns:p14="http://schemas.microsoft.com/office/powerpoint/2010/main" val="893145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FEA3A0-A02D-7E86-0B83-24A133581569}"/>
              </a:ext>
            </a:extLst>
          </p:cNvPr>
          <p:cNvSpPr txBox="1"/>
          <p:nvPr/>
        </p:nvSpPr>
        <p:spPr>
          <a:xfrm>
            <a:off x="472965" y="1267481"/>
            <a:ext cx="1121355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Pre-December 2020 a proportion of samples sequenced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Since December 2020 ambition to sequence all samples with Ct&lt;30 </a:t>
            </a:r>
          </a:p>
          <a:p>
            <a:r>
              <a:rPr lang="en-US" dirty="0"/>
              <a:t>    (including retrospective sequencing of samples where possible)</a:t>
            </a:r>
          </a:p>
          <a:p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Since December 2020 weekly reporting given breakdown of sequenced samples:</a:t>
            </a:r>
          </a:p>
          <a:p>
            <a:r>
              <a:rPr lang="en-US" b="1" dirty="0"/>
              <a:t>    Sarah Walker, Katrina Lythgoe, Tanya </a:t>
            </a:r>
            <a:r>
              <a:rPr lang="en-US" b="1" dirty="0" err="1"/>
              <a:t>Golubchik</a:t>
            </a:r>
            <a:endParaRPr lang="en-US" b="1" dirty="0"/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Over 125K sequences with &gt;50% coverage from </a:t>
            </a:r>
            <a:r>
              <a:rPr lang="en-GB" u="sng" dirty="0"/>
              <a:t>26</a:t>
            </a:r>
            <a:r>
              <a:rPr lang="en-GB" u="sng" baseline="30000" dirty="0"/>
              <a:t>th</a:t>
            </a:r>
            <a:r>
              <a:rPr lang="en-GB" u="sng" dirty="0"/>
              <a:t> April 2020 to 14</a:t>
            </a:r>
            <a:r>
              <a:rPr lang="en-GB" u="sng" baseline="30000" dirty="0"/>
              <a:t>th</a:t>
            </a:r>
            <a:r>
              <a:rPr lang="en-GB" u="sng" dirty="0"/>
              <a:t> March 2023</a:t>
            </a:r>
          </a:p>
          <a:p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5E2180-04A5-E6FE-C416-DD8799A006ED}"/>
              </a:ext>
            </a:extLst>
          </p:cNvPr>
          <p:cNvSpPr txBox="1"/>
          <p:nvPr/>
        </p:nvSpPr>
        <p:spPr>
          <a:xfrm>
            <a:off x="2844504" y="5866420"/>
            <a:ext cx="35568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Sequencing as part of the COG-UK consortium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A9D2B-8571-AE5E-EDA2-CDA813256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96" y="5849199"/>
            <a:ext cx="1617133" cy="608123"/>
          </a:xfrm>
          <a:prstGeom prst="rect">
            <a:avLst/>
          </a:prstGeom>
        </p:spPr>
      </p:pic>
      <p:pic>
        <p:nvPicPr>
          <p:cNvPr id="6" name="Picture 2" descr="Northumbria University - Machine Learning for Beginners - Institute of  CodingInstitute of Coding">
            <a:extLst>
              <a:ext uri="{FF2B5EF4-FFF2-40B4-BE49-F238E27FC236}">
                <a16:creationId xmlns:a16="http://schemas.microsoft.com/office/drawing/2014/main" id="{1CBDE048-5DE3-8541-8563-168A7AC5B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345" y="4459881"/>
            <a:ext cx="1216818" cy="55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A5ED18-376B-BA1B-3B6D-06D5C34EB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705" y="4554821"/>
            <a:ext cx="991809" cy="448585"/>
          </a:xfrm>
          <a:prstGeom prst="rect">
            <a:avLst/>
          </a:prstGeom>
        </p:spPr>
      </p:pic>
      <p:pic>
        <p:nvPicPr>
          <p:cNvPr id="8" name="Picture 2" descr="UK Health Security Agency to have strengthened sequencing and surveillance  capabilities - GOV.UK">
            <a:extLst>
              <a:ext uri="{FF2B5EF4-FFF2-40B4-BE49-F238E27FC236}">
                <a16:creationId xmlns:a16="http://schemas.microsoft.com/office/drawing/2014/main" id="{78B8FE92-2DAC-8741-F5AF-3B7B902A1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238" y="4502746"/>
            <a:ext cx="957698" cy="63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Wellcome Sanger Institute Branding Guidelines and Logos – Wellcome Sanger  Institute">
            <a:extLst>
              <a:ext uri="{FF2B5EF4-FFF2-40B4-BE49-F238E27FC236}">
                <a16:creationId xmlns:a16="http://schemas.microsoft.com/office/drawing/2014/main" id="{DCEA3506-71EE-1812-BBC6-E200DF8E6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80" y="4533857"/>
            <a:ext cx="1311514" cy="44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BABD93-E340-8EFD-3B9C-0CC9DD75EBD2}"/>
              </a:ext>
            </a:extLst>
          </p:cNvPr>
          <p:cNvSpPr txBox="1"/>
          <p:nvPr/>
        </p:nvSpPr>
        <p:spPr>
          <a:xfrm>
            <a:off x="1004276" y="5098347"/>
            <a:ext cx="974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April 2020 – </a:t>
            </a:r>
          </a:p>
          <a:p>
            <a:pPr algn="ctr"/>
            <a:r>
              <a:rPr lang="en-US" sz="1200" dirty="0"/>
              <a:t>Dec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15CF17-A398-C7D1-9D22-88B284DA8ED3}"/>
              </a:ext>
            </a:extLst>
          </p:cNvPr>
          <p:cNvSpPr txBox="1"/>
          <p:nvPr/>
        </p:nvSpPr>
        <p:spPr>
          <a:xfrm>
            <a:off x="2537812" y="5098347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Dec 2020 – </a:t>
            </a:r>
          </a:p>
          <a:p>
            <a:pPr algn="ctr"/>
            <a:r>
              <a:rPr lang="en-US" sz="1200" dirty="0"/>
              <a:t>June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452C42-CD29-B97A-F83B-583C5B9B3159}"/>
              </a:ext>
            </a:extLst>
          </p:cNvPr>
          <p:cNvSpPr txBox="1"/>
          <p:nvPr/>
        </p:nvSpPr>
        <p:spPr>
          <a:xfrm>
            <a:off x="4229359" y="5146657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July 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B37EF0-EE70-502F-1B5F-073F0647A6CA}"/>
              </a:ext>
            </a:extLst>
          </p:cNvPr>
          <p:cNvSpPr txBox="1"/>
          <p:nvPr/>
        </p:nvSpPr>
        <p:spPr>
          <a:xfrm>
            <a:off x="5559840" y="5099397"/>
            <a:ext cx="1114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August 2021 – </a:t>
            </a:r>
          </a:p>
          <a:p>
            <a:pPr algn="ctr"/>
            <a:r>
              <a:rPr lang="en-US" sz="1200" dirty="0"/>
              <a:t>April 2022</a:t>
            </a:r>
          </a:p>
        </p:txBody>
      </p:sp>
      <p:pic>
        <p:nvPicPr>
          <p:cNvPr id="14" name="Picture 4" descr="Wellcome Sanger Institute Branding Guidelines and Logos – Wellcome Sanger  Institute">
            <a:extLst>
              <a:ext uri="{FF2B5EF4-FFF2-40B4-BE49-F238E27FC236}">
                <a16:creationId xmlns:a16="http://schemas.microsoft.com/office/drawing/2014/main" id="{02C2547C-AAF1-35DE-5F19-EDBD0A43E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655" y="4504937"/>
            <a:ext cx="1311514" cy="44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CA6D79-0E84-3149-7FDE-B0615E6D919B}"/>
              </a:ext>
            </a:extLst>
          </p:cNvPr>
          <p:cNvSpPr txBox="1"/>
          <p:nvPr/>
        </p:nvSpPr>
        <p:spPr>
          <a:xfrm>
            <a:off x="7511135" y="5109767"/>
            <a:ext cx="1076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April 2022 – </a:t>
            </a:r>
          </a:p>
          <a:p>
            <a:r>
              <a:rPr lang="en-US" sz="1200" dirty="0"/>
              <a:t>   March 2023 </a:t>
            </a:r>
          </a:p>
        </p:txBody>
      </p:sp>
      <p:pic>
        <p:nvPicPr>
          <p:cNvPr id="17" name="Picture 6" descr="Home - Office for National Statistics">
            <a:extLst>
              <a:ext uri="{FF2B5EF4-FFF2-40B4-BE49-F238E27FC236}">
                <a16:creationId xmlns:a16="http://schemas.microsoft.com/office/drawing/2014/main" id="{EE58EC3C-23F8-C57B-C6B1-729E9A377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21" y="396592"/>
            <a:ext cx="2342494" cy="45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DF503F-62BC-3FBE-D042-C594A13EDCE5}"/>
              </a:ext>
            </a:extLst>
          </p:cNvPr>
          <p:cNvSpPr txBox="1"/>
          <p:nvPr/>
        </p:nvSpPr>
        <p:spPr>
          <a:xfrm>
            <a:off x="3392275" y="452095"/>
            <a:ext cx="461786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ONS Covid-19 Infection Survey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8940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BC6AA-A193-374D-982A-A988FD407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074" y="941894"/>
            <a:ext cx="7553324" cy="3364451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844" dirty="0">
                <a:solidFill>
                  <a:schemeClr val="accent1"/>
                </a:solidFill>
              </a:rPr>
              <a:t>Nuffield Department of Medicine – Big Data Institute; and </a:t>
            </a:r>
            <a:r>
              <a:rPr lang="en-US" sz="844" dirty="0" err="1">
                <a:solidFill>
                  <a:schemeClr val="accent1"/>
                </a:solidFill>
              </a:rPr>
              <a:t>Wellcome</a:t>
            </a:r>
            <a:r>
              <a:rPr lang="en-US" sz="844" dirty="0">
                <a:solidFill>
                  <a:schemeClr val="accent1"/>
                </a:solidFill>
              </a:rPr>
              <a:t> Centre for Human Genetics, Oxford University</a:t>
            </a:r>
          </a:p>
          <a:p>
            <a:pPr marL="257175" lvl="1" indent="0">
              <a:buNone/>
            </a:pPr>
            <a:r>
              <a:rPr lang="en-US" sz="844" b="1" u="sng" dirty="0"/>
              <a:t>Matthew Hall, Tanya </a:t>
            </a:r>
            <a:r>
              <a:rPr lang="en-US" sz="844" b="1" u="sng" dirty="0" err="1"/>
              <a:t>Golubchik</a:t>
            </a:r>
            <a:r>
              <a:rPr lang="en-US" sz="844" b="1" u="sng" dirty="0"/>
              <a:t>, Helen Fryer, Mahan </a:t>
            </a:r>
            <a:r>
              <a:rPr lang="en-US" sz="844" b="1" u="sng" dirty="0" err="1"/>
              <a:t>Ghafari</a:t>
            </a:r>
            <a:endParaRPr lang="en-US" sz="844" b="1" u="sng" dirty="0"/>
          </a:p>
          <a:p>
            <a:pPr marL="257175" lvl="1" indent="0">
              <a:buNone/>
            </a:pPr>
            <a:r>
              <a:rPr lang="en-US" sz="844" dirty="0"/>
              <a:t>Steve Kemp, Luca Ferretti, </a:t>
            </a:r>
            <a:r>
              <a:rPr lang="en-US" sz="844" dirty="0" err="1"/>
              <a:t>Mariateresa</a:t>
            </a:r>
            <a:r>
              <a:rPr lang="en-US" sz="844" dirty="0"/>
              <a:t> de Cesare, George </a:t>
            </a:r>
            <a:r>
              <a:rPr lang="en-US" sz="844" dirty="0" err="1"/>
              <a:t>MacIntyre-Cockett</a:t>
            </a:r>
            <a:r>
              <a:rPr lang="en-US" sz="844" dirty="0"/>
              <a:t>, Laura Thomson, Newton </a:t>
            </a:r>
            <a:r>
              <a:rPr lang="en-US" sz="844" dirty="0" err="1"/>
              <a:t>Otecko</a:t>
            </a:r>
            <a:r>
              <a:rPr lang="en-US" sz="844" dirty="0"/>
              <a:t>, </a:t>
            </a:r>
            <a:r>
              <a:rPr lang="en-US" sz="844" dirty="0" err="1"/>
              <a:t>Catrin</a:t>
            </a:r>
            <a:r>
              <a:rPr lang="en-US" sz="844" dirty="0"/>
              <a:t> Moore, Amy </a:t>
            </a:r>
            <a:r>
              <a:rPr lang="en-US" sz="844" dirty="0" err="1"/>
              <a:t>Trebes</a:t>
            </a:r>
            <a:r>
              <a:rPr lang="en-US" sz="844" dirty="0"/>
              <a:t>, Paolo Piazza, Angie Green, Angela Lee, David Buck, John Todd, Lucie </a:t>
            </a:r>
            <a:r>
              <a:rPr lang="en-US" sz="844" dirty="0" err="1"/>
              <a:t>Abeler-Dörner</a:t>
            </a:r>
            <a:r>
              <a:rPr lang="en-US" sz="844" dirty="0"/>
              <a:t>, </a:t>
            </a:r>
            <a:r>
              <a:rPr lang="en-US" sz="844" b="1" u="sng" dirty="0"/>
              <a:t>David Bonsall</a:t>
            </a:r>
            <a:r>
              <a:rPr lang="en-US" sz="844" dirty="0"/>
              <a:t>, Christophe Fraser</a:t>
            </a:r>
          </a:p>
          <a:p>
            <a:pPr marL="0" indent="0">
              <a:buNone/>
            </a:pPr>
            <a:r>
              <a:rPr lang="en-US" sz="844" dirty="0">
                <a:solidFill>
                  <a:schemeClr val="accent1"/>
                </a:solidFill>
              </a:rPr>
              <a:t>COVID-19 Genomics UK Consortium (COG-UK)</a:t>
            </a:r>
          </a:p>
          <a:p>
            <a:pPr marL="257175" lvl="1" indent="0">
              <a:buNone/>
            </a:pPr>
            <a:r>
              <a:rPr lang="en-US" sz="844" dirty="0"/>
              <a:t>Sam Nicholls, Sharon Peacock, COG-UK sequencing site partners</a:t>
            </a:r>
          </a:p>
          <a:p>
            <a:pPr marL="257175" lvl="1" indent="0">
              <a:buNone/>
            </a:pPr>
            <a:r>
              <a:rPr lang="en-US" sz="844" b="1" dirty="0"/>
              <a:t>Oxford University Hospitals Trust</a:t>
            </a:r>
            <a:r>
              <a:rPr lang="en-US" sz="844" dirty="0"/>
              <a:t>: Anita Justice, Rob Shaw, David Eyre, Derrick Crook, Tim </a:t>
            </a:r>
            <a:r>
              <a:rPr lang="en-US" sz="844" dirty="0" err="1"/>
              <a:t>Peto</a:t>
            </a:r>
            <a:r>
              <a:rPr lang="en-US" sz="844" dirty="0"/>
              <a:t>, Monique Andersson</a:t>
            </a:r>
          </a:p>
          <a:p>
            <a:pPr marL="257175" lvl="1" indent="0">
              <a:buNone/>
            </a:pPr>
            <a:r>
              <a:rPr lang="en-US" sz="844" b="1" dirty="0"/>
              <a:t>Basingstoke and North Hampshire Hospitals</a:t>
            </a:r>
            <a:r>
              <a:rPr lang="en-US" sz="844" dirty="0"/>
              <a:t>: Nathan Moore, Emma Wise, Matilde Mori, Nick Cortes, Jessica Lynch, Stephen Kidd</a:t>
            </a:r>
          </a:p>
          <a:p>
            <a:pPr marL="257175" lvl="1" indent="0">
              <a:buNone/>
            </a:pPr>
            <a:r>
              <a:rPr lang="en-US" sz="844" b="1" dirty="0"/>
              <a:t>MRC-University of Glasgow Centre for Virus Research (CVR)</a:t>
            </a:r>
            <a:r>
              <a:rPr lang="en-US" sz="844" dirty="0"/>
              <a:t>: Ana Filipe, James Shepherd, Shirin Ashraf, Emma Thomson</a:t>
            </a:r>
          </a:p>
          <a:p>
            <a:pPr marL="257175" lvl="1" indent="0">
              <a:buNone/>
            </a:pPr>
            <a:r>
              <a:rPr lang="en-US" sz="844" b="1" dirty="0"/>
              <a:t>Public Health Wales and Cardiff University </a:t>
            </a:r>
            <a:r>
              <a:rPr lang="en-US" sz="844" dirty="0"/>
              <a:t>– Tom Connor</a:t>
            </a:r>
          </a:p>
          <a:p>
            <a:pPr marL="0" indent="0">
              <a:buNone/>
            </a:pPr>
            <a:r>
              <a:rPr lang="en-US" sz="844" dirty="0">
                <a:solidFill>
                  <a:schemeClr val="accent1"/>
                </a:solidFill>
              </a:rPr>
              <a:t>BMRC Research Computing, University of Oxford</a:t>
            </a:r>
          </a:p>
          <a:p>
            <a:pPr marL="257175" lvl="1" indent="0">
              <a:buNone/>
            </a:pPr>
            <a:r>
              <a:rPr lang="en-US" sz="844" dirty="0"/>
              <a:t>Robert </a:t>
            </a:r>
            <a:r>
              <a:rPr lang="en-US" sz="844" dirty="0" err="1"/>
              <a:t>Esnouf</a:t>
            </a:r>
            <a:r>
              <a:rPr lang="en-US" sz="844" dirty="0"/>
              <a:t>, Adam Huffman and </a:t>
            </a:r>
            <a:r>
              <a:rPr lang="en-US" sz="844" dirty="0" err="1"/>
              <a:t>ResComp</a:t>
            </a:r>
            <a:r>
              <a:rPr lang="en-US" sz="844" dirty="0"/>
              <a:t> team</a:t>
            </a:r>
          </a:p>
          <a:p>
            <a:pPr marL="257175" lvl="1" indent="0">
              <a:buNone/>
            </a:pPr>
            <a:endParaRPr lang="en-US" sz="844" dirty="0"/>
          </a:p>
          <a:p>
            <a:pPr marL="0" indent="0">
              <a:buNone/>
            </a:pPr>
            <a:endParaRPr lang="en-US" sz="675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675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788" b="1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C66D3B-A835-E34B-8988-25BDBA76A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302" y="5542601"/>
            <a:ext cx="754893" cy="3414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918653-0F4E-1F4C-AE66-1C4CE7232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892" y="5520685"/>
            <a:ext cx="415580" cy="415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890775-2F20-3747-966B-EB3E5A69C0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9316" b="-4034"/>
          <a:stretch/>
        </p:blipFill>
        <p:spPr>
          <a:xfrm>
            <a:off x="3646252" y="5542601"/>
            <a:ext cx="376304" cy="3827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3660C8-C585-E543-BA40-F0F5514DD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4459" y="4024792"/>
            <a:ext cx="2001747" cy="7527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243EE7-71B0-C041-9C26-F04279814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769" y="5640812"/>
            <a:ext cx="1331381" cy="20582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143989F-D0AA-6A45-8F25-66228CA40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90" y="355310"/>
            <a:ext cx="6172200" cy="42858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100" dirty="0">
                <a:solidFill>
                  <a:srgbClr val="BC0000"/>
                </a:solidFill>
                <a:latin typeface="Impact"/>
                <a:cs typeface="Impact"/>
              </a:rPr>
              <a:t>Acknowledgements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D9766-D2EE-CE40-A4CE-EC0689B2E1C9}"/>
              </a:ext>
            </a:extLst>
          </p:cNvPr>
          <p:cNvSpPr txBox="1"/>
          <p:nvPr/>
        </p:nvSpPr>
        <p:spPr>
          <a:xfrm>
            <a:off x="6224383" y="983168"/>
            <a:ext cx="3945311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glish-GB" sz="825" dirty="0">
                <a:solidFill>
                  <a:schemeClr val="accent1">
                    <a:lumMod val="75000"/>
                  </a:schemeClr>
                </a:solidFill>
              </a:rPr>
              <a:t>ONS COVID-19 Infection Survey</a:t>
            </a:r>
          </a:p>
          <a:p>
            <a:r>
              <a:rPr lang="english-GB" sz="825" b="1"/>
              <a:t>	</a:t>
            </a:r>
            <a:r>
              <a:rPr lang="en-GB" sz="825" dirty="0"/>
              <a:t>Ian Diamond, </a:t>
            </a:r>
            <a:r>
              <a:rPr lang="english-GB" sz="825" b="1"/>
              <a:t>Sarah </a:t>
            </a:r>
            <a:r>
              <a:rPr lang="english-GB" sz="825" b="1" dirty="0"/>
              <a:t>Walker (Chief Investigator &amp; </a:t>
            </a:r>
            <a:r>
              <a:rPr lang="english-GB" sz="825" b="1"/>
              <a:t>Academic Lead)</a:t>
            </a:r>
            <a:endParaRPr lang="english-GB" sz="825" b="1" dirty="0"/>
          </a:p>
          <a:p>
            <a:r>
              <a:rPr lang="english-GB" sz="825" b="1" dirty="0"/>
              <a:t>	Thomas House (</a:t>
            </a:r>
            <a:r>
              <a:rPr lang="english-GB" sz="825" b="1"/>
              <a:t>Manchester)</a:t>
            </a:r>
            <a:r>
              <a:rPr lang="en-GB" sz="825" b="1" dirty="0"/>
              <a:t>, </a:t>
            </a:r>
            <a:r>
              <a:rPr lang="en-US" sz="825" dirty="0"/>
              <a:t>Hannah </a:t>
            </a:r>
            <a:r>
              <a:rPr lang="en-US" sz="825" dirty="0" err="1"/>
              <a:t>Finselbach</a:t>
            </a:r>
            <a:r>
              <a:rPr lang="en-US" sz="825" dirty="0"/>
              <a:t> (ONS), </a:t>
            </a:r>
          </a:p>
          <a:p>
            <a:r>
              <a:rPr lang="en-US" sz="825" dirty="0"/>
              <a:t>	Ruth </a:t>
            </a:r>
            <a:r>
              <a:rPr lang="en-US" sz="825" dirty="0" err="1"/>
              <a:t>Studley</a:t>
            </a:r>
            <a:r>
              <a:rPr lang="en-US" sz="825" dirty="0"/>
              <a:t>, Emma Rourke, Duncan Cook,</a:t>
            </a:r>
          </a:p>
          <a:p>
            <a:r>
              <a:rPr lang="en-US" sz="825" dirty="0"/>
              <a:t>	Jessica Lee (DHSC), Georgia Hale (DHSC)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601528-E1B8-104D-8443-D47636104994}"/>
              </a:ext>
            </a:extLst>
          </p:cNvPr>
          <p:cNvSpPr txBox="1"/>
          <p:nvPr/>
        </p:nvSpPr>
        <p:spPr>
          <a:xfrm>
            <a:off x="6224382" y="1868291"/>
            <a:ext cx="2537874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glish-GB" sz="825" dirty="0">
                <a:solidFill>
                  <a:schemeClr val="accent1">
                    <a:lumMod val="75000"/>
                  </a:schemeClr>
                </a:solidFill>
              </a:rPr>
              <a:t>Wellcome Sanger Institute Covid-19 </a:t>
            </a:r>
            <a:r>
              <a:rPr lang="english-GB" sz="825">
                <a:solidFill>
                  <a:schemeClr val="accent1">
                    <a:lumMod val="75000"/>
                  </a:schemeClr>
                </a:solidFill>
              </a:rPr>
              <a:t>Surveillence Team</a:t>
            </a:r>
            <a:endParaRPr lang="en-GB" sz="825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825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GB" sz="825" b="1" dirty="0"/>
              <a:t>Jeff Barrett</a:t>
            </a:r>
            <a:endParaRPr lang="english-GB" sz="825" b="1" dirty="0"/>
          </a:p>
          <a:p>
            <a:r>
              <a:rPr lang="english-GB" sz="825" b="1" dirty="0"/>
              <a:t>	</a:t>
            </a:r>
            <a:endParaRPr lang="en-US" sz="825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03200D-2E9B-AA4C-83B4-800309DE2EAA}"/>
              </a:ext>
            </a:extLst>
          </p:cNvPr>
          <p:cNvSpPr txBox="1"/>
          <p:nvPr/>
        </p:nvSpPr>
        <p:spPr>
          <a:xfrm>
            <a:off x="6181102" y="2526039"/>
            <a:ext cx="4031873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25" dirty="0">
                <a:solidFill>
                  <a:schemeClr val="accent1">
                    <a:lumMod val="75000"/>
                  </a:schemeClr>
                </a:solidFill>
              </a:rPr>
              <a:t>Northumbria University</a:t>
            </a:r>
          </a:p>
          <a:p>
            <a:r>
              <a:rPr lang="en-GB" sz="825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GB" sz="825" dirty="0"/>
              <a:t>Darren Smith, </a:t>
            </a:r>
            <a:r>
              <a:rPr lang="en-GB" sz="825" b="1" dirty="0"/>
              <a:t>Matthew </a:t>
            </a:r>
            <a:r>
              <a:rPr lang="en-GB" sz="825" b="1" dirty="0" err="1"/>
              <a:t>Bashton</a:t>
            </a:r>
            <a:r>
              <a:rPr lang="en-GB" sz="825" dirty="0"/>
              <a:t>, Andrew Nelson, Matthew Crown, </a:t>
            </a:r>
          </a:p>
          <a:p>
            <a:r>
              <a:rPr lang="en-GB" sz="825" dirty="0"/>
              <a:t>	Clare McCann, Gregory Young, Rui dos Santos, Zack Richards, </a:t>
            </a:r>
          </a:p>
          <a:p>
            <a:r>
              <a:rPr lang="en-GB" sz="825" dirty="0"/>
              <a:t>	Adnan Tariq</a:t>
            </a:r>
          </a:p>
          <a:p>
            <a:r>
              <a:rPr lang="en-GB" sz="825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english-GB" sz="825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glish-GB" sz="825" b="1" dirty="0"/>
              <a:t>	</a:t>
            </a:r>
            <a:endParaRPr lang="en-US" sz="825" dirty="0"/>
          </a:p>
        </p:txBody>
      </p:sp>
      <p:pic>
        <p:nvPicPr>
          <p:cNvPr id="21" name="Picture 2" descr="UK Health Security Agency to have strengthened sequencing and surveillance  capabilities - GOV.UK">
            <a:extLst>
              <a:ext uri="{FF2B5EF4-FFF2-40B4-BE49-F238E27FC236}">
                <a16:creationId xmlns:a16="http://schemas.microsoft.com/office/drawing/2014/main" id="{D87D208F-9646-8C46-8BC6-8DFE4E4DC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616" y="5520685"/>
            <a:ext cx="607010" cy="40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WTP051583.eps">
            <a:extLst>
              <a:ext uri="{FF2B5EF4-FFF2-40B4-BE49-F238E27FC236}">
                <a16:creationId xmlns:a16="http://schemas.microsoft.com/office/drawing/2014/main" id="{C3C19E3C-596F-9C40-92B3-3E47D4110C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980" y="5763430"/>
            <a:ext cx="1066715" cy="13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CBFDA7-A55F-4D4E-9F2E-A5BB1259CA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402" y="5393238"/>
            <a:ext cx="885985" cy="35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0145724-4225-5F41-A6EE-6798CF39E2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1285" y="5286984"/>
            <a:ext cx="1214028" cy="625983"/>
          </a:xfrm>
          <a:prstGeom prst="rect">
            <a:avLst/>
          </a:prstGeom>
        </p:spPr>
      </p:pic>
      <p:pic>
        <p:nvPicPr>
          <p:cNvPr id="2" name="Picture 6" descr="Home - Office for National Statistics">
            <a:extLst>
              <a:ext uri="{FF2B5EF4-FFF2-40B4-BE49-F238E27FC236}">
                <a16:creationId xmlns:a16="http://schemas.microsoft.com/office/drawing/2014/main" id="{E2655729-8AC9-A6F0-048B-7E0E0B6C4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692" y="4178968"/>
            <a:ext cx="2342494" cy="45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EBD840-B750-B0B5-EB84-152EC4AA3792}"/>
              </a:ext>
            </a:extLst>
          </p:cNvPr>
          <p:cNvSpPr txBox="1"/>
          <p:nvPr/>
        </p:nvSpPr>
        <p:spPr>
          <a:xfrm>
            <a:off x="1972435" y="4872876"/>
            <a:ext cx="3057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660066"/>
                </a:solidFill>
              </a:rPr>
              <a:t>Patients and staff of the </a:t>
            </a:r>
            <a:r>
              <a:rPr lang="en-US" sz="1000" dirty="0" err="1">
                <a:solidFill>
                  <a:srgbClr val="660066"/>
                </a:solidFill>
              </a:rPr>
              <a:t>Rakai</a:t>
            </a:r>
            <a:r>
              <a:rPr lang="en-US" sz="1000" dirty="0">
                <a:solidFill>
                  <a:srgbClr val="660066"/>
                </a:solidFill>
              </a:rPr>
              <a:t> Health Sciences Program</a:t>
            </a:r>
          </a:p>
          <a:p>
            <a:endParaRPr lang="en-US" sz="1000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FABADFC4-C8F5-00BF-BA6C-FA7B45A8A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395" y="3930122"/>
            <a:ext cx="338376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900" i="0" dirty="0">
              <a:solidFill>
                <a:schemeClr val="tx1"/>
              </a:solidFill>
              <a:latin typeface="+mn-lt"/>
            </a:endParaRPr>
          </a:p>
          <a:p>
            <a:pPr eaLnBrk="1" hangingPunct="1"/>
            <a:r>
              <a:rPr lang="en-US" sz="900" i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HIV, HCV and HBV Within-host evolution</a:t>
            </a:r>
          </a:p>
          <a:p>
            <a:pPr eaLnBrk="1" hangingPunct="1"/>
            <a:r>
              <a:rPr lang="en-US" sz="900" i="0" dirty="0">
                <a:solidFill>
                  <a:schemeClr val="tx1"/>
                </a:solidFill>
                <a:latin typeface="+mn-lt"/>
              </a:rPr>
              <a:t>Jayna </a:t>
            </a:r>
            <a:r>
              <a:rPr lang="en-US" sz="900" i="0" dirty="0" err="1">
                <a:solidFill>
                  <a:schemeClr val="tx1"/>
                </a:solidFill>
                <a:latin typeface="+mn-lt"/>
              </a:rPr>
              <a:t>Raghwani</a:t>
            </a:r>
            <a:r>
              <a:rPr lang="en-US" sz="900" i="0" dirty="0">
                <a:solidFill>
                  <a:schemeClr val="tx1"/>
                </a:solidFill>
                <a:latin typeface="+mn-lt"/>
              </a:rPr>
              <a:t>, Christophe Fraser, Oliver </a:t>
            </a:r>
            <a:r>
              <a:rPr lang="en-US" sz="900" i="0" dirty="0" err="1">
                <a:solidFill>
                  <a:schemeClr val="tx1"/>
                </a:solidFill>
                <a:latin typeface="+mn-lt"/>
              </a:rPr>
              <a:t>Pybus</a:t>
            </a:r>
            <a:r>
              <a:rPr lang="en-US" sz="900" i="0" dirty="0">
                <a:solidFill>
                  <a:schemeClr val="tx1"/>
                </a:solidFill>
                <a:latin typeface="+mn-lt"/>
              </a:rPr>
              <a:t>, Robin </a:t>
            </a:r>
            <a:r>
              <a:rPr lang="en-US" sz="900" i="0" dirty="0" err="1">
                <a:solidFill>
                  <a:schemeClr val="tx1"/>
                </a:solidFill>
                <a:latin typeface="+mn-lt"/>
              </a:rPr>
              <a:t>Tompson</a:t>
            </a:r>
            <a:r>
              <a:rPr lang="en-US" sz="900" i="0" dirty="0">
                <a:solidFill>
                  <a:schemeClr val="tx1"/>
                </a:solidFill>
                <a:latin typeface="+mn-lt"/>
              </a:rPr>
              <a:t>, Chris </a:t>
            </a:r>
            <a:r>
              <a:rPr lang="en-US" sz="900" i="0" dirty="0" err="1">
                <a:solidFill>
                  <a:schemeClr val="tx1"/>
                </a:solidFill>
                <a:latin typeface="+mn-lt"/>
              </a:rPr>
              <a:t>Wymant</a:t>
            </a:r>
            <a:r>
              <a:rPr lang="en-US" sz="900" i="0" dirty="0">
                <a:solidFill>
                  <a:schemeClr val="tx1"/>
                </a:solidFill>
                <a:latin typeface="+mn-lt"/>
              </a:rPr>
              <a:t>, Helen Fryer, Andy Redd, Thomas Quinn, Lorenzo </a:t>
            </a:r>
            <a:r>
              <a:rPr lang="en-US" sz="900" i="0" dirty="0" err="1">
                <a:solidFill>
                  <a:schemeClr val="tx1"/>
                </a:solidFill>
                <a:latin typeface="+mn-lt"/>
              </a:rPr>
              <a:t>Pellis</a:t>
            </a:r>
            <a:endParaRPr lang="en-US" sz="900" i="0" dirty="0">
              <a:solidFill>
                <a:schemeClr val="tx1"/>
              </a:solidFill>
              <a:latin typeface="+mn-lt"/>
            </a:endParaRPr>
          </a:p>
          <a:p>
            <a:pPr eaLnBrk="1" hangingPunct="1"/>
            <a:endParaRPr lang="en-US" sz="900" i="0" dirty="0">
              <a:solidFill>
                <a:schemeClr val="tx1"/>
              </a:solidFill>
              <a:latin typeface="+mn-lt"/>
            </a:endParaRPr>
          </a:p>
          <a:p>
            <a:pPr algn="ctr" eaLnBrk="1" hangingPunct="1"/>
            <a:endParaRPr lang="en-US" sz="900" i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80ACDF4-9B79-FF04-832F-CB186C75AE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97038" y="85287"/>
            <a:ext cx="2237429" cy="81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8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ome - Office for National Statistics">
            <a:extLst>
              <a:ext uri="{FF2B5EF4-FFF2-40B4-BE49-F238E27FC236}">
                <a16:creationId xmlns:a16="http://schemas.microsoft.com/office/drawing/2014/main" id="{99E446A9-A8E2-9275-4FB2-0132DAD81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427" y="375993"/>
            <a:ext cx="2342494" cy="45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837002-9988-BE62-9F41-FA37628E635C}"/>
              </a:ext>
            </a:extLst>
          </p:cNvPr>
          <p:cNvSpPr txBox="1"/>
          <p:nvPr/>
        </p:nvSpPr>
        <p:spPr>
          <a:xfrm>
            <a:off x="3392275" y="452095"/>
            <a:ext cx="461786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ONS Covid-19 Infection Survey</a:t>
            </a:r>
          </a:p>
          <a:p>
            <a:pPr algn="ctr"/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4FDB28E-0288-0D87-8508-A0DDB07B8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13" b="44231"/>
          <a:stretch/>
        </p:blipFill>
        <p:spPr bwMode="auto">
          <a:xfrm>
            <a:off x="1045684" y="1252314"/>
            <a:ext cx="8875790" cy="469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BBDB6A1-FA78-A3A5-A2A4-EA93469A4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17" t="25763" b="26516"/>
          <a:stretch/>
        </p:blipFill>
        <p:spPr bwMode="auto">
          <a:xfrm>
            <a:off x="10177668" y="1633194"/>
            <a:ext cx="1730952" cy="367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2992A2AD-DDD6-8B7D-8955-6DCA1B492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t="93132" r="21466" b="1205"/>
          <a:stretch/>
        </p:blipFill>
        <p:spPr bwMode="auto">
          <a:xfrm>
            <a:off x="2100469" y="5884992"/>
            <a:ext cx="7619603" cy="46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034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ome - Office for National Statistics">
            <a:extLst>
              <a:ext uri="{FF2B5EF4-FFF2-40B4-BE49-F238E27FC236}">
                <a16:creationId xmlns:a16="http://schemas.microsoft.com/office/drawing/2014/main" id="{99E446A9-A8E2-9275-4FB2-0132DAD81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427" y="375993"/>
            <a:ext cx="2342494" cy="45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837002-9988-BE62-9F41-FA37628E635C}"/>
              </a:ext>
            </a:extLst>
          </p:cNvPr>
          <p:cNvSpPr txBox="1"/>
          <p:nvPr/>
        </p:nvSpPr>
        <p:spPr>
          <a:xfrm>
            <a:off x="3392275" y="452095"/>
            <a:ext cx="461786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ONS Covid-19 Infection Survey</a:t>
            </a:r>
          </a:p>
          <a:p>
            <a:pPr algn="ctr"/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4FDB28E-0288-0D87-8508-A0DDB07B8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" r="20013" b="79739"/>
          <a:stretch/>
        </p:blipFill>
        <p:spPr bwMode="auto">
          <a:xfrm>
            <a:off x="1079500" y="1252314"/>
            <a:ext cx="8841974" cy="170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BBDB6A1-FA78-A3A5-A2A4-EA93469A4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17" t="25763" b="26516"/>
          <a:stretch/>
        </p:blipFill>
        <p:spPr bwMode="auto">
          <a:xfrm>
            <a:off x="10177668" y="1633194"/>
            <a:ext cx="1730952" cy="367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2992A2AD-DDD6-8B7D-8955-6DCA1B492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t="76156" r="21466" b="1203"/>
          <a:stretch/>
        </p:blipFill>
        <p:spPr bwMode="auto">
          <a:xfrm>
            <a:off x="1345157" y="3581400"/>
            <a:ext cx="8463816" cy="191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571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3837002-9988-BE62-9F41-FA37628E635C}"/>
              </a:ext>
            </a:extLst>
          </p:cNvPr>
          <p:cNvSpPr txBox="1"/>
          <p:nvPr/>
        </p:nvSpPr>
        <p:spPr>
          <a:xfrm>
            <a:off x="3392275" y="452095"/>
            <a:ext cx="461786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ONS Covid-19 Infection Survey</a:t>
            </a:r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B093F4-E75E-46DD-E9CB-8162BCE34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429" y="0"/>
            <a:ext cx="7319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58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2C3CA-9DFC-6E8A-FDB5-3CCCA2180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685" b="56852"/>
          <a:stretch/>
        </p:blipFill>
        <p:spPr>
          <a:xfrm>
            <a:off x="908050" y="1029251"/>
            <a:ext cx="7353300" cy="512969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DCE7D51-9AC1-D03C-483E-E6A0FAAAE90A}"/>
              </a:ext>
            </a:extLst>
          </p:cNvPr>
          <p:cNvSpPr txBox="1">
            <a:spLocks/>
          </p:cNvSpPr>
          <p:nvPr/>
        </p:nvSpPr>
        <p:spPr>
          <a:xfrm>
            <a:off x="908050" y="290995"/>
            <a:ext cx="7507176" cy="7382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Sars-CoV-2 has saltatory leaps</a:t>
            </a:r>
          </a:p>
        </p:txBody>
      </p:sp>
    </p:spTree>
    <p:extLst>
      <p:ext uri="{BB962C8B-B14F-4D97-AF65-F5344CB8AC3E}">
        <p14:creationId xmlns:p14="http://schemas.microsoft.com/office/powerpoint/2010/main" val="2416772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1595</TotalTime>
  <Words>2293</Words>
  <Application>Microsoft Macintosh PowerPoint</Application>
  <PresentationFormat>Widescreen</PresentationFormat>
  <Paragraphs>418</Paragraphs>
  <Slides>50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-apple-system</vt:lpstr>
      <vt:lpstr>Arial</vt:lpstr>
      <vt:lpstr>Calibri</vt:lpstr>
      <vt:lpstr>Calibri Light</vt:lpstr>
      <vt:lpstr>Cambria Math</vt:lpstr>
      <vt:lpstr>Helvetica</vt:lpstr>
      <vt:lpstr>Impact</vt:lpstr>
      <vt:lpstr>Montserrat</vt:lpstr>
      <vt:lpstr>Verdana</vt:lpstr>
      <vt:lpstr>Office Theme</vt:lpstr>
      <vt:lpstr>Within-host Virus 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Katrina Lythgoe</dc:creator>
  <cp:lastModifiedBy>Katrina Lythgoe</cp:lastModifiedBy>
  <cp:revision>23</cp:revision>
  <dcterms:created xsi:type="dcterms:W3CDTF">2023-06-11T04:41:08Z</dcterms:created>
  <dcterms:modified xsi:type="dcterms:W3CDTF">2023-06-13T09:48:16Z</dcterms:modified>
</cp:coreProperties>
</file>