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3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5" r:id="rId1"/>
    <p:sldMasterId id="2147483660" r:id="rId2"/>
    <p:sldMasterId id="2147483708" r:id="rId3"/>
    <p:sldMasterId id="2147483898" r:id="rId4"/>
    <p:sldMasterId id="2147483908" r:id="rId5"/>
    <p:sldMasterId id="2147483717" r:id="rId6"/>
    <p:sldMasterId id="2147483726" r:id="rId7"/>
    <p:sldMasterId id="2147483739" r:id="rId8"/>
    <p:sldMasterId id="2147483751" r:id="rId9"/>
    <p:sldMasterId id="2147483779" r:id="rId10"/>
    <p:sldMasterId id="2147483788" r:id="rId11"/>
    <p:sldMasterId id="2147483806" r:id="rId12"/>
    <p:sldMasterId id="2147483838" r:id="rId13"/>
    <p:sldMasterId id="2147483918" r:id="rId14"/>
  </p:sldMasterIdLst>
  <p:notesMasterIdLst>
    <p:notesMasterId r:id="rId72"/>
  </p:notesMasterIdLst>
  <p:handoutMasterIdLst>
    <p:handoutMasterId r:id="rId73"/>
  </p:handoutMasterIdLst>
  <p:sldIdLst>
    <p:sldId id="1038" r:id="rId15"/>
    <p:sldId id="838" r:id="rId16"/>
    <p:sldId id="855" r:id="rId17"/>
    <p:sldId id="717" r:id="rId18"/>
    <p:sldId id="718" r:id="rId19"/>
    <p:sldId id="719" r:id="rId20"/>
    <p:sldId id="720" r:id="rId21"/>
    <p:sldId id="721" r:id="rId22"/>
    <p:sldId id="722" r:id="rId23"/>
    <p:sldId id="723" r:id="rId24"/>
    <p:sldId id="984" r:id="rId25"/>
    <p:sldId id="972" r:id="rId26"/>
    <p:sldId id="990" r:id="rId27"/>
    <p:sldId id="991" r:id="rId28"/>
    <p:sldId id="1094" r:id="rId29"/>
    <p:sldId id="1089" r:id="rId30"/>
    <p:sldId id="1093" r:id="rId31"/>
    <p:sldId id="992" r:id="rId32"/>
    <p:sldId id="993" r:id="rId33"/>
    <p:sldId id="1092" r:id="rId34"/>
    <p:sldId id="994" r:id="rId35"/>
    <p:sldId id="995" r:id="rId36"/>
    <p:sldId id="997" r:id="rId37"/>
    <p:sldId id="1091" r:id="rId38"/>
    <p:sldId id="1054" r:id="rId39"/>
    <p:sldId id="1055" r:id="rId40"/>
    <p:sldId id="1056" r:id="rId41"/>
    <p:sldId id="1057" r:id="rId42"/>
    <p:sldId id="1058" r:id="rId43"/>
    <p:sldId id="1059" r:id="rId44"/>
    <p:sldId id="1060" r:id="rId45"/>
    <p:sldId id="1084" r:id="rId46"/>
    <p:sldId id="1085" r:id="rId47"/>
    <p:sldId id="1012" r:id="rId48"/>
    <p:sldId id="1090" r:id="rId49"/>
    <p:sldId id="1020" r:id="rId50"/>
    <p:sldId id="1021" r:id="rId51"/>
    <p:sldId id="1022" r:id="rId52"/>
    <p:sldId id="1023" r:id="rId53"/>
    <p:sldId id="1024" r:id="rId54"/>
    <p:sldId id="1025" r:id="rId55"/>
    <p:sldId id="1026" r:id="rId56"/>
    <p:sldId id="1027" r:id="rId57"/>
    <p:sldId id="1028" r:id="rId58"/>
    <p:sldId id="1029" r:id="rId59"/>
    <p:sldId id="1030" r:id="rId60"/>
    <p:sldId id="1031" r:id="rId61"/>
    <p:sldId id="1032" r:id="rId62"/>
    <p:sldId id="1033" r:id="rId63"/>
    <p:sldId id="1034" r:id="rId64"/>
    <p:sldId id="1035" r:id="rId65"/>
    <p:sldId id="1036" r:id="rId66"/>
    <p:sldId id="1083" r:id="rId67"/>
    <p:sldId id="987" r:id="rId68"/>
    <p:sldId id="933" r:id="rId69"/>
    <p:sldId id="968" r:id="rId70"/>
    <p:sldId id="1237" r:id="rId71"/>
  </p:sldIdLst>
  <p:sldSz cx="9144000" cy="6858000" type="screen4x3"/>
  <p:notesSz cx="67818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CCAE5"/>
    <a:srgbClr val="1793D7"/>
    <a:srgbClr val="1C0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10" autoAdjust="0"/>
    <p:restoredTop sz="88809" autoAdjust="0"/>
  </p:normalViewPr>
  <p:slideViewPr>
    <p:cSldViewPr showGuides="1">
      <p:cViewPr varScale="1">
        <p:scale>
          <a:sx n="129" d="100"/>
          <a:sy n="129" d="100"/>
        </p:scale>
        <p:origin x="181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936" y="-96"/>
      </p:cViewPr>
      <p:guideLst>
        <p:guide orient="horz" pos="3120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0.emf"/><Relationship Id="rId1" Type="http://schemas.openxmlformats.org/officeDocument/2006/relationships/image" Target="../media/image51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5.emf"/><Relationship Id="rId1" Type="http://schemas.openxmlformats.org/officeDocument/2006/relationships/image" Target="../media/image51.emf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4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0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0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0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1070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8819A2C5-D425-418A-813C-D2056631D7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1946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6387" name="Rectangle 2051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6" name="Rectangle 205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6389" name="Rectangle 205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05350"/>
            <a:ext cx="497205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6390" name="Rectangle 205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6391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1070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4F9E15A-2DDD-48A4-81E6-2EDEC1199F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1094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F9E15A-2DDD-48A4-81E6-2EDEC1199FAA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989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very far from that aim still</a:t>
            </a:r>
            <a:r>
              <a:rPr lang="is-IS" dirty="0"/>
              <a:t>…</a:t>
            </a:r>
          </a:p>
          <a:p>
            <a:r>
              <a:rPr lang="is-IS" dirty="0"/>
              <a:t>Reasons: lack of a general enough mathematical theory that can make use of data at both scales</a:t>
            </a:r>
          </a:p>
          <a:p>
            <a:r>
              <a:rPr lang="en-GB" dirty="0"/>
              <a:t>TSI models could</a:t>
            </a:r>
            <a:r>
              <a:rPr lang="en-GB" baseline="0" dirty="0"/>
              <a:t> go some way in addressing this problem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F9E15A-2DDD-48A4-81E6-2EDEC1199FAA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4557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Time</a:t>
            </a:r>
            <a:r>
              <a:rPr lang="en-GB" baseline="0" dirty="0"/>
              <a:t>-scale separation argument, when applicable, still leads to ODEs that are hard to study analytically.</a:t>
            </a:r>
          </a:p>
          <a:p>
            <a:endParaRPr lang="en-GB" baseline="0" dirty="0"/>
          </a:p>
          <a:p>
            <a:r>
              <a:rPr lang="en-GB" baseline="0" dirty="0"/>
              <a:t>Who in this audience has even come across an ODE model with 2 or more strains where you had to integrate the equations numerically to study the steady states? Why is a general theory still lacking?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F9E15A-2DDD-48A4-81E6-2EDEC1199FAA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306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Most of the time is </a:t>
            </a:r>
            <a:r>
              <a:rPr lang="en-GB" dirty="0" err="1"/>
              <a:t>unimodal</a:t>
            </a:r>
            <a:r>
              <a:rPr lang="en-GB" dirty="0"/>
              <a:t>, but</a:t>
            </a:r>
            <a:r>
              <a:rPr lang="en-GB" baseline="0" dirty="0"/>
              <a:t> later I’ll show you more “exotic” examples where it’s not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F9E15A-2DDD-48A4-81E6-2EDEC1199FAA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8082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link between the scales is still an issue!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F9E15A-2DDD-48A4-81E6-2EDEC1199FAA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777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4E908-69B8-0B4C-A20B-DDBD94C3EC67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95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4E908-69B8-0B4C-A20B-DDBD94C3EC67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95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4E908-69B8-0B4C-A20B-DDBD94C3EC67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95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9E15A-2DDD-48A4-81E6-2EDEC1199FAA}" type="slidenum">
              <a:rPr lang="en-GB" altLang="en-US" smtClean="0"/>
              <a:pPr>
                <a:defRPr/>
              </a:pPr>
              <a:t>57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646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72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1346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7744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6" y="2000240"/>
            <a:ext cx="4040188" cy="4125923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4423"/>
            <a:ext cx="4041775" cy="7744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00240"/>
            <a:ext cx="4041775" cy="4125923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5786" y="-6118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4476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5085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6255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4D4E8-1442-4A26-862E-F7A1A3386CB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8AA0D-06A5-4A03-86AF-FCD31649C8B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871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40FB6-9916-4744-A588-88582159FB2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5FE55-7890-4B92-8DAC-E9A4D1B5458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883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MARLON\User57\e\edsnad\Documents\My Pictures\PPt\4-3_split_1-12_with_descriptor_sky_blue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3" y="397"/>
            <a:ext cx="9144000" cy="1807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2564904"/>
            <a:ext cx="7772400" cy="3204071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A2E35-467A-4B59-82DC-CA561B91D6D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FB9F-F625-4E59-ABB6-F6A9692E428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129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47B15-667E-4BCF-8B3A-A77556EB54E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6B6B-B495-4202-9733-F50C9C7FB74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482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AC0FC-96BA-4D10-9D73-BF78231C6B2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3AD48-89ED-4225-9717-C63FF82E123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663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9EE57-8035-41DD-9C26-3C6F5DAA7CF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80DCE-CC63-41F3-B3BF-2DC7C1BD5F8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195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DAF2E-DC61-4E6E-94AB-B60AED80656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1BE9-486E-45C4-86CB-5A5F3C3951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7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5740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98C3-4A5E-46F2-8CA9-97065EF60EB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27412-71D6-44C2-A9F5-635BC276356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738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78D83-690E-44A6-9615-6E3773D0921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233AE-E9D9-464A-AA2D-6B972A04F9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064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34E77-4970-41AE-8E37-D8248A57688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9CED2-2637-4A41-9192-F691BFD70E7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64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B04DF-1EF5-402B-A3AD-220EAF3DB80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4ABD-F176-4BF4-91E7-E32687AA688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709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38B3-8102-F649-A016-CF0A0BB0CF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6/24/23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1226-BD71-9A4C-8126-024B4C078DD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4150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38B3-8102-F649-A016-CF0A0BB0CF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6/24/23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1226-BD71-9A4C-8126-024B4C078DD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4655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38B3-8102-F649-A016-CF0A0BB0CF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6/24/23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1226-BD71-9A4C-8126-024B4C078DD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3936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38B3-8102-F649-A016-CF0A0BB0CF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6/24/23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1226-BD71-9A4C-8126-024B4C078DD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1149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38B3-8102-F649-A016-CF0A0BB0CF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6/24/23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1226-BD71-9A4C-8126-024B4C078DD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1481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38B3-8102-F649-A016-CF0A0BB0CF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6/24/23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1226-BD71-9A4C-8126-024B4C078DD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552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4D4E8-1442-4A26-862E-F7A1A3386CB3}" type="datetimeFigureOut">
              <a:rPr lang="en-GB"/>
              <a:pPr>
                <a:defRPr/>
              </a:pPr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8AA0D-06A5-4A03-86AF-FCD31649C8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4885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38B3-8102-F649-A016-CF0A0BB0CF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6/24/23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1226-BD71-9A4C-8126-024B4C078DD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9084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38B3-8102-F649-A016-CF0A0BB0CF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6/24/23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1226-BD71-9A4C-8126-024B4C078DD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7894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38B3-8102-F649-A016-CF0A0BB0CF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6/24/23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1226-BD71-9A4C-8126-024B4C078DD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7038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38B3-8102-F649-A016-CF0A0BB0CF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6/24/23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1226-BD71-9A4C-8126-024B4C078DD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4064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38B3-8102-F649-A016-CF0A0BB0CF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6/24/23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91226-BD71-9A4C-8126-024B4C078DD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846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40FB6-9916-4744-A588-88582159FB2B}" type="datetimeFigureOut">
              <a:rPr lang="en-GB"/>
              <a:pPr>
                <a:defRPr/>
              </a:pPr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5FE55-7890-4B92-8DAC-E9A4D1B545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4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MARLON\User57\e\edsnad\Documents\My Pictures\PPt\4-3_split_1-12_with_descriptor_sky_blue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3" y="397"/>
            <a:ext cx="9144000" cy="1807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3568" y="2564904"/>
            <a:ext cx="7772400" cy="3204071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A2E35-467A-4B59-82DC-CA561B91D6DD}" type="datetimeFigureOut">
              <a:rPr lang="en-GB"/>
              <a:pPr>
                <a:defRPr/>
              </a:pPr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FB9F-F625-4E59-ABB6-F6A9692E42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636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47B15-667E-4BCF-8B3A-A77556EB54EA}" type="datetimeFigureOut">
              <a:rPr lang="en-GB"/>
              <a:pPr>
                <a:defRPr/>
              </a:pPr>
              <a:t>24/06/2023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6B6B-B495-4202-9733-F50C9C7FB7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36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AC0FC-96BA-4D10-9D73-BF78231C6B28}" type="datetimeFigureOut">
              <a:rPr lang="en-GB"/>
              <a:pPr>
                <a:defRPr/>
              </a:pPr>
              <a:t>24/06/2023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3AD48-89ED-4225-9717-C63FF82E12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77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9EE57-8035-41DD-9C26-3C6F5DAA7CFD}" type="datetimeFigureOut">
              <a:rPr lang="en-GB"/>
              <a:pPr>
                <a:defRPr/>
              </a:pPr>
              <a:t>24/06/2023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80DCE-CC63-41F3-B3BF-2DC7C1BD5F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917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DAF2E-DC61-4E6E-94AB-B60AED80656E}" type="datetimeFigureOut">
              <a:rPr lang="en-GB"/>
              <a:pPr>
                <a:defRPr/>
              </a:pPr>
              <a:t>24/06/2023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1BE9-486E-45C4-86CB-5A5F3C3951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544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98C3-4A5E-46F2-8CA9-97065EF60EB5}" type="datetimeFigureOut">
              <a:rPr lang="en-GB"/>
              <a:pPr>
                <a:defRPr/>
              </a:pPr>
              <a:t>24/06/2023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27412-71D6-44C2-A9F5-635BC27635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54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1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78D83-690E-44A6-9615-6E3773D09219}" type="datetimeFigureOut">
              <a:rPr lang="en-GB"/>
              <a:pPr>
                <a:defRPr/>
              </a:pPr>
              <a:t>24/06/2023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233AE-E9D9-464A-AA2D-6B972A04F9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533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34E77-4970-41AE-8E37-D8248A576885}" type="datetimeFigureOut">
              <a:rPr lang="en-GB"/>
              <a:pPr>
                <a:defRPr/>
              </a:pPr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9CED2-2637-4A41-9192-F691BFD70E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336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B04DF-1EF5-402B-A3AD-220EAF3DB805}" type="datetimeFigureOut">
              <a:rPr lang="en-GB"/>
              <a:pPr>
                <a:defRPr/>
              </a:pPr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4ABD-F176-4BF4-91E7-E32687AA68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879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4000" b="1" cap="all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57188" y="714356"/>
            <a:ext cx="8286750" cy="357207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solidFill>
                  <a:schemeClr val="accent6"/>
                </a:solidFill>
              </a:defRPr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737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  <a:prstGeom prst="rect">
            <a:avLst/>
          </a:prstGeom>
        </p:spPr>
        <p:txBody>
          <a:bodyPr/>
          <a:lstStyle>
            <a:lvl1pPr marL="450000" indent="-4500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2000"/>
            </a:lvl2pPr>
            <a:lvl3pPr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sz="1800"/>
            </a:lvl3pPr>
            <a:lvl4pPr>
              <a:spcBef>
                <a:spcPts val="0"/>
              </a:spcBef>
              <a:spcAft>
                <a:spcPts val="300"/>
              </a:spcAft>
              <a:defRPr sz="1600"/>
            </a:lvl4pPr>
            <a:lvl5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291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321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428596" y="1428736"/>
            <a:ext cx="4040188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28736"/>
            <a:ext cx="4041775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5786" y="4515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828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7744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6" y="2000240"/>
            <a:ext cx="4040188" cy="4125923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4423"/>
            <a:ext cx="4041775" cy="7744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00240"/>
            <a:ext cx="4041775" cy="4125923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5786" y="-6118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39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601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83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586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823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E6153-1AE7-6F4B-A08D-2CA121708AF2}" type="datetimeFigureOut">
              <a:rPr lang="en-US" smtClean="0"/>
              <a:t>6/24/23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B82B4-B633-0A4A-9295-8C1E5AD64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47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4000" b="1" cap="all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57188" y="714356"/>
            <a:ext cx="8286750" cy="357207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solidFill>
                  <a:schemeClr val="accent6"/>
                </a:solidFill>
              </a:defRPr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397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  <a:prstGeom prst="rect">
            <a:avLst/>
          </a:prstGeom>
        </p:spPr>
        <p:txBody>
          <a:bodyPr/>
          <a:lstStyle>
            <a:lvl1pPr marL="450000" indent="-4500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2000"/>
            </a:lvl2pPr>
            <a:lvl3pPr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sz="1800"/>
            </a:lvl3pPr>
            <a:lvl4pPr>
              <a:spcBef>
                <a:spcPts val="0"/>
              </a:spcBef>
              <a:spcAft>
                <a:spcPts val="300"/>
              </a:spcAft>
              <a:defRPr sz="1600"/>
            </a:lvl4pPr>
            <a:lvl5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978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435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428596" y="1428736"/>
            <a:ext cx="4040188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28736"/>
            <a:ext cx="4041775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5786" y="4515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762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7744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6" y="2000240"/>
            <a:ext cx="4040188" cy="4125923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4423"/>
            <a:ext cx="4041775" cy="7744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00240"/>
            <a:ext cx="4041775" cy="4125923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5786" y="-6118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8132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2372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566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10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80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E6153-1AE7-6F4B-A08D-2CA121708AF2}" type="datetimeFigureOut">
              <a:rPr lang="en-US" smtClean="0"/>
              <a:t>6/24/23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B82B4-B633-0A4A-9295-8C1E5AD64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23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4000" b="1" cap="all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0350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  <a:prstGeom prst="rect">
            <a:avLst/>
          </a:prstGeom>
        </p:spPr>
        <p:txBody>
          <a:bodyPr/>
          <a:lstStyle>
            <a:lvl1pPr marL="450000" indent="-4500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2000"/>
            </a:lvl2pPr>
            <a:lvl3pPr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sz="1800"/>
            </a:lvl3pPr>
            <a:lvl4pPr>
              <a:spcBef>
                <a:spcPts val="0"/>
              </a:spcBef>
              <a:spcAft>
                <a:spcPts val="300"/>
              </a:spcAft>
              <a:defRPr sz="1600"/>
            </a:lvl4pPr>
            <a:lvl5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6605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375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428596" y="1428736"/>
            <a:ext cx="4040188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28736"/>
            <a:ext cx="4041775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5786" y="4515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928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7744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6" y="2000240"/>
            <a:ext cx="4040188" cy="4125923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4423"/>
            <a:ext cx="4041775" cy="7744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00240"/>
            <a:ext cx="4041775" cy="4125923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5786" y="-6118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975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50460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039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0035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E6153-1AE7-6F4B-A08D-2CA121708AF2}" type="datetimeFigureOut">
              <a:rPr lang="en-US" smtClean="0"/>
              <a:t>6/24/23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5B82B4-B633-0A4A-9295-8C1E5AD64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12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9514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4000" b="1" cap="all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57188" y="714356"/>
            <a:ext cx="8286750" cy="357207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solidFill>
                  <a:schemeClr val="accent6"/>
                </a:solidFill>
              </a:defRPr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737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  <a:prstGeom prst="rect">
            <a:avLst/>
          </a:prstGeom>
        </p:spPr>
        <p:txBody>
          <a:bodyPr/>
          <a:lstStyle>
            <a:lvl1pPr marL="450000" indent="-4500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2000"/>
            </a:lvl2pPr>
            <a:lvl3pPr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sz="1800"/>
            </a:lvl3pPr>
            <a:lvl4pPr>
              <a:spcBef>
                <a:spcPts val="0"/>
              </a:spcBef>
              <a:spcAft>
                <a:spcPts val="300"/>
              </a:spcAft>
              <a:defRPr sz="1600"/>
            </a:lvl4pPr>
            <a:lvl5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291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3217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428596" y="1428736"/>
            <a:ext cx="4040188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28736"/>
            <a:ext cx="4041775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5786" y="4515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828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7744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6" y="2000240"/>
            <a:ext cx="4040188" cy="4125923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4423"/>
            <a:ext cx="4041775" cy="7744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00240"/>
            <a:ext cx="4041775" cy="4125923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5786" y="-6118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39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601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8386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8236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ARLON\User57\e\edsnad\Documents\My Pictures\PPt\4-3_split_8-12_with_descriptor_sky_blue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02"/>
            <a:ext cx="9144000" cy="5657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2986" y="4221088"/>
            <a:ext cx="7056784" cy="1296144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7504" y="5486077"/>
            <a:ext cx="6400800" cy="1327299"/>
          </a:xfrm>
        </p:spPr>
        <p:txBody>
          <a:bodyPr/>
          <a:lstStyle>
            <a:lvl1pPr marL="0" indent="0" algn="l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162805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1520" y="3861048"/>
            <a:ext cx="7056784" cy="1296144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9432" y="5198045"/>
            <a:ext cx="6400800" cy="1327299"/>
          </a:xfrm>
        </p:spPr>
        <p:txBody>
          <a:bodyPr/>
          <a:lstStyle>
            <a:lvl1pPr marL="0" indent="0" algn="l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pic>
        <p:nvPicPr>
          <p:cNvPr id="5" name="Picture 2" descr="\\MARLON\User57\e\edsnad\Documents\My Pictures\PPt\4-3_split_4-12_with_descriptor_blue_sky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58" y="-551"/>
            <a:ext cx="9144000" cy="3262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30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9776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D8804-937B-40C3-8369-0CF62D082B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76323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MARLON\User57\e\edsnad\Documents\My Pictures\PPt\4-3_split_1-12_with_descriptor_sky_blue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3" y="397"/>
            <a:ext cx="9144000" cy="1807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550979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8B94E-925D-4A32-90AE-A4FAA5B806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8837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6B3E9-7FF0-4902-80F9-E8997D5A0E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65099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03937-7804-4435-8F73-564F70BF047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33654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1288"/>
            <a:ext cx="9144000" cy="594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CFF8C-A83F-461F-AEDD-249687053B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92418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1288"/>
            <a:ext cx="9144000" cy="594360"/>
          </a:xfrm>
          <a:prstGeom prst="rect">
            <a:avLst/>
          </a:prstGeom>
        </p:spPr>
      </p:pic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D0086-8934-43DE-AB7F-FE2D8ACF740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90409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1288"/>
            <a:ext cx="9144000" cy="594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78CB3-4A42-4C7D-9227-6531CAA8D3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1354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1288"/>
            <a:ext cx="9144000" cy="594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DA786-226B-42DD-93E8-A1CF609743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36110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1288"/>
            <a:ext cx="9144000" cy="594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48C52-FFFD-49F6-B265-F7E72DF156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93125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1288"/>
            <a:ext cx="9144000" cy="59436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5EEF6-EF9C-46E6-8B5F-3F5CA92D3B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630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7202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210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507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537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44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857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426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61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796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16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3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9477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162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  <a:prstGeom prst="rect">
            <a:avLst/>
          </a:prstGeom>
        </p:spPr>
        <p:txBody>
          <a:bodyPr/>
          <a:lstStyle>
            <a:lvl1pPr marL="450000" indent="-4500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2000"/>
            </a:lvl2pPr>
            <a:lvl3pPr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sz="1800"/>
            </a:lvl3pPr>
            <a:lvl4pPr>
              <a:spcBef>
                <a:spcPts val="0"/>
              </a:spcBef>
              <a:spcAft>
                <a:spcPts val="300"/>
              </a:spcAft>
              <a:defRPr sz="1600"/>
            </a:lvl4pPr>
            <a:lvl5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6148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0341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0408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4000" b="1" cap="all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57188" y="714356"/>
            <a:ext cx="8286750" cy="357207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solidFill>
                  <a:schemeClr val="accent6"/>
                </a:solidFill>
              </a:defRPr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19715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  <a:prstGeom prst="rect">
            <a:avLst/>
          </a:prstGeom>
        </p:spPr>
        <p:txBody>
          <a:bodyPr/>
          <a:lstStyle>
            <a:lvl1pPr marL="450000" indent="-4500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2000"/>
            </a:lvl2pPr>
            <a:lvl3pPr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sz="1800"/>
            </a:lvl3pPr>
            <a:lvl4pPr>
              <a:spcBef>
                <a:spcPts val="0"/>
              </a:spcBef>
              <a:spcAft>
                <a:spcPts val="300"/>
              </a:spcAft>
              <a:defRPr sz="1600"/>
            </a:lvl4pPr>
            <a:lvl5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1547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40396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428596" y="1428736"/>
            <a:ext cx="4040188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28736"/>
            <a:ext cx="4041775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5786" y="4515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0470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7744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6" y="2000240"/>
            <a:ext cx="4040188" cy="4125923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4423"/>
            <a:ext cx="4041775" cy="7744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00240"/>
            <a:ext cx="4041775" cy="4125923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5786" y="-6118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3896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43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4978-FF33-4943-AA93-CA0F6CF72124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336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4775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2093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  <a:prstGeom prst="rect">
            <a:avLst/>
          </a:prstGeom>
        </p:spPr>
        <p:txBody>
          <a:bodyPr/>
          <a:lstStyle>
            <a:lvl1pPr marL="450000" indent="-4500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2000"/>
            </a:lvl2pPr>
            <a:lvl3pPr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sz="1800"/>
            </a:lvl3pPr>
            <a:lvl4pPr>
              <a:spcBef>
                <a:spcPts val="0"/>
              </a:spcBef>
              <a:spcAft>
                <a:spcPts val="300"/>
              </a:spcAft>
              <a:defRPr sz="1600"/>
            </a:lvl4pPr>
            <a:lvl5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01245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0636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5404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3573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4000" b="1" cap="all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57188" y="714356"/>
            <a:ext cx="8286750" cy="357207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solidFill>
                  <a:schemeClr val="accent6"/>
                </a:solidFill>
              </a:defRPr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8805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  <a:prstGeom prst="rect">
            <a:avLst/>
          </a:prstGeom>
        </p:spPr>
        <p:txBody>
          <a:bodyPr/>
          <a:lstStyle>
            <a:lvl1pPr marL="450000" indent="-4500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2000"/>
            </a:lvl2pPr>
            <a:lvl3pPr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sz="1800"/>
            </a:lvl3pPr>
            <a:lvl4pPr>
              <a:spcBef>
                <a:spcPts val="0"/>
              </a:spcBef>
              <a:spcAft>
                <a:spcPts val="300"/>
              </a:spcAft>
              <a:defRPr sz="1600"/>
            </a:lvl4pPr>
            <a:lvl5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9198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23207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428596" y="1428736"/>
            <a:ext cx="4040188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28736"/>
            <a:ext cx="4041775" cy="5000660"/>
          </a:xfrm>
          <a:prstGeom prst="rect">
            <a:avLst/>
          </a:prstGeom>
        </p:spPr>
        <p:txBody>
          <a:bodyPr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lang="en-US" sz="16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5786" y="4515"/>
            <a:ext cx="7143800" cy="1000108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22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88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87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9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MARLON\User57\e\edsnad\Documents\My Pictures\PPt\4-3_split_1-12_with_descriptor_sky_blue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3" y="397"/>
            <a:ext cx="9144000" cy="1807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485800"/>
            <a:ext cx="70567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84978-FF33-4943-AA93-CA0F6CF72124}" type="datetimeFigureOut">
              <a:rPr lang="en-GB" smtClean="0"/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91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WG10-RGB-COAM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39038" y="79375"/>
            <a:ext cx="15255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traight Connector 1025"/>
          <p:cNvSpPr>
            <a:spLocks noChangeShapeType="1"/>
          </p:cNvSpPr>
          <p:nvPr/>
        </p:nvSpPr>
        <p:spPr bwMode="auto">
          <a:xfrm>
            <a:off x="390525" y="1071563"/>
            <a:ext cx="8364538" cy="0"/>
          </a:xfrm>
          <a:prstGeom prst="line">
            <a:avLst/>
          </a:prstGeom>
          <a:noFill/>
          <a:ln w="57150" cmpd="thinThick" algn="ctr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8" name="Rectangle 102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775" y="82550"/>
            <a:ext cx="16922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330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5pPr>
      <a:lvl6pPr marL="4572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6pPr>
      <a:lvl7pPr marL="9144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7pPr>
      <a:lvl8pPr marL="13716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8pPr>
      <a:lvl9pPr marL="18288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6pPr>
      <a:lvl7pPr marL="29718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7pPr>
      <a:lvl8pPr marL="34290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8pPr>
      <a:lvl9pPr marL="38862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17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5pPr>
      <a:lvl6pPr marL="4572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6pPr>
      <a:lvl7pPr marL="9144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7pPr>
      <a:lvl8pPr marL="13716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8pPr>
      <a:lvl9pPr marL="18288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6pPr>
      <a:lvl7pPr marL="29718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7pPr>
      <a:lvl8pPr marL="34290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8pPr>
      <a:lvl9pPr marL="38862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traight Connector 1025"/>
          <p:cNvSpPr>
            <a:spLocks noChangeShapeType="1"/>
          </p:cNvSpPr>
          <p:nvPr/>
        </p:nvSpPr>
        <p:spPr bwMode="auto">
          <a:xfrm>
            <a:off x="390525" y="1071563"/>
            <a:ext cx="8364538" cy="0"/>
          </a:xfrm>
          <a:prstGeom prst="line">
            <a:avLst/>
          </a:prstGeom>
          <a:noFill/>
          <a:ln w="57150" cmpd="thinThick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4755" name="Picture 1" descr="\\vmware-host\Shared Folders\Desktop\the_warwick_uni_blu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750" y="0"/>
            <a:ext cx="161925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541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5pPr>
      <a:lvl6pPr marL="4572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6pPr>
      <a:lvl7pPr marL="9144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7pPr>
      <a:lvl8pPr marL="13716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8pPr>
      <a:lvl9pPr marL="18288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6pPr>
      <a:lvl7pPr marL="29718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7pPr>
      <a:lvl8pPr marL="34290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8pPr>
      <a:lvl9pPr marL="38862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9FADD070-3693-41F0-BADB-35FB541A71E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191FB2FD-B962-4662-80C0-9F11CBA0627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5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30738B3-8102-F649-A016-CF0A0BB0CF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6/24/23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6B91226-BD71-9A4C-8126-024B4C078DD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01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9FADD070-3693-41F0-BADB-35FB541A71E6}" type="datetimeFigureOut">
              <a:rPr lang="en-GB"/>
              <a:pPr>
                <a:defRPr/>
              </a:pPr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191FB2FD-B962-4662-80C0-9F11CBA062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traight Connector 1025"/>
          <p:cNvSpPr>
            <a:spLocks noChangeShapeType="1"/>
          </p:cNvSpPr>
          <p:nvPr/>
        </p:nvSpPr>
        <p:spPr bwMode="auto">
          <a:xfrm>
            <a:off x="390525" y="1071563"/>
            <a:ext cx="8364538" cy="0"/>
          </a:xfrm>
          <a:prstGeom prst="line">
            <a:avLst/>
          </a:prstGeom>
          <a:noFill/>
          <a:ln w="57150" cmpd="thinThick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74755" name="Picture 1" descr="\\vmware-host\Shared Folders\Desktop\the_warwick_uni_blu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24750" y="0"/>
            <a:ext cx="161925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024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805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5pPr>
      <a:lvl6pPr marL="4572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6pPr>
      <a:lvl7pPr marL="9144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7pPr>
      <a:lvl8pPr marL="13716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8pPr>
      <a:lvl9pPr marL="18288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6pPr>
      <a:lvl7pPr marL="29718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7pPr>
      <a:lvl8pPr marL="34290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8pPr>
      <a:lvl9pPr marL="38862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traight Connector 1025"/>
          <p:cNvSpPr>
            <a:spLocks noChangeShapeType="1"/>
          </p:cNvSpPr>
          <p:nvPr/>
        </p:nvSpPr>
        <p:spPr bwMode="auto">
          <a:xfrm>
            <a:off x="390525" y="1071563"/>
            <a:ext cx="8364538" cy="0"/>
          </a:xfrm>
          <a:prstGeom prst="line">
            <a:avLst/>
          </a:prstGeom>
          <a:noFill/>
          <a:ln w="57150" cmpd="thinThick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4" name="Picture 2" descr="TAB_col_white_background.eps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6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5pPr>
      <a:lvl6pPr marL="4572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6pPr>
      <a:lvl7pPr marL="9144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7pPr>
      <a:lvl8pPr marL="13716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8pPr>
      <a:lvl9pPr marL="18288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6pPr>
      <a:lvl7pPr marL="29718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7pPr>
      <a:lvl8pPr marL="34290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8pPr>
      <a:lvl9pPr marL="38862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B_col_white_background.eps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5pPr>
      <a:lvl6pPr marL="4572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6pPr>
      <a:lvl7pPr marL="9144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7pPr>
      <a:lvl8pPr marL="13716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8pPr>
      <a:lvl9pPr marL="18288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6pPr>
      <a:lvl7pPr marL="29718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7pPr>
      <a:lvl8pPr marL="34290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8pPr>
      <a:lvl9pPr marL="38862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traight Connector 1025"/>
          <p:cNvSpPr>
            <a:spLocks noChangeShapeType="1"/>
          </p:cNvSpPr>
          <p:nvPr/>
        </p:nvSpPr>
        <p:spPr bwMode="auto">
          <a:xfrm>
            <a:off x="390525" y="1071563"/>
            <a:ext cx="8364538" cy="0"/>
          </a:xfrm>
          <a:prstGeom prst="line">
            <a:avLst/>
          </a:prstGeom>
          <a:noFill/>
          <a:ln w="57150" cmpd="thinThick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4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34" charset="-128"/>
        </a:defRPr>
      </a:lvl5pPr>
      <a:lvl6pPr marL="4572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6pPr>
      <a:lvl7pPr marL="9144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7pPr>
      <a:lvl8pPr marL="13716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8pPr>
      <a:lvl9pPr marL="18288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6pPr>
      <a:lvl7pPr marL="29718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7pPr>
      <a:lvl8pPr marL="34290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8pPr>
      <a:lvl9pPr marL="38862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5562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5562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5562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B2FC1F5-3F11-4F4C-98D3-E04A951B33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160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MARLON\User57\e\edsnad\Documents\My Pictures\PPt\4-3_split_1-12_with_descriptor_sky_blue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3" y="397"/>
            <a:ext cx="9144000" cy="1807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485800"/>
            <a:ext cx="70567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84978-FF33-4943-AA93-CA0F6CF7212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9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70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</a:defRPr>
      </a:lvl5pPr>
      <a:lvl6pPr marL="4572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6pPr>
      <a:lvl7pPr marL="9144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7pPr>
      <a:lvl8pPr marL="13716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8pPr>
      <a:lvl9pPr marL="1828800" algn="ctr" eaLnBrk="1" fontAlgn="base" hangingPunct="1">
        <a:spcBef>
          <a:spcPct val="0"/>
        </a:spcBef>
        <a:spcAft>
          <a:spcPct val="0"/>
        </a:spcAft>
        <a:defRPr sz="4400">
          <a:solidFill>
            <a:schemeClr val="tx2">
              <a:alpha val="100000"/>
            </a:schemeClr>
          </a:solidFill>
          <a:latin typeface="Arial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6pPr>
      <a:lvl7pPr marL="29718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7pPr>
      <a:lvl8pPr marL="34290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8pPr>
      <a:lvl9pPr marL="3886200" indent="-228600" algn="l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1" fontAlgn="base" hangingPunct="1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emf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6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0.emf"/><Relationship Id="rId15" Type="http://schemas.openxmlformats.org/officeDocument/2006/relationships/image" Target="../media/image24.wmf"/><Relationship Id="rId10" Type="http://schemas.openxmlformats.org/officeDocument/2006/relationships/image" Target="../media/image22.wmf"/><Relationship Id="rId19" Type="http://schemas.openxmlformats.org/officeDocument/2006/relationships/oleObject" Target="../embeddings/oleObject9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1.emf"/><Relationship Id="rId5" Type="http://schemas.openxmlformats.org/officeDocument/2006/relationships/image" Target="../media/image28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42.emf"/><Relationship Id="rId3" Type="http://schemas.openxmlformats.org/officeDocument/2006/relationships/image" Target="../media/image43.emf"/><Relationship Id="rId7" Type="http://schemas.openxmlformats.org/officeDocument/2006/relationships/image" Target="../media/image39.emf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41.emf"/><Relationship Id="rId5" Type="http://schemas.openxmlformats.org/officeDocument/2006/relationships/image" Target="../media/image38.e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3.emf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45.emf"/><Relationship Id="rId4" Type="http://schemas.openxmlformats.org/officeDocument/2006/relationships/image" Target="../media/image46.emf"/><Relationship Id="rId9" Type="http://schemas.openxmlformats.org/officeDocument/2006/relationships/oleObject" Target="../embeddings/oleObject25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54.e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1.e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53.emf"/><Relationship Id="rId4" Type="http://schemas.openxmlformats.org/officeDocument/2006/relationships/image" Target="../media/image50.emf"/><Relationship Id="rId9" Type="http://schemas.openxmlformats.org/officeDocument/2006/relationships/oleObject" Target="../embeddings/oleObject32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54.e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1.e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53.emf"/><Relationship Id="rId4" Type="http://schemas.openxmlformats.org/officeDocument/2006/relationships/image" Target="../media/image50.emf"/><Relationship Id="rId9" Type="http://schemas.openxmlformats.org/officeDocument/2006/relationships/oleObject" Target="../embeddings/oleObject38.bin"/><Relationship Id="rId14" Type="http://schemas.openxmlformats.org/officeDocument/2006/relationships/oleObject" Target="../embeddings/oleObject41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oleObject" Target="../embeddings/oleObject48.bin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oleObject" Target="../embeddings/oleObject47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0.emf"/><Relationship Id="rId11" Type="http://schemas.openxmlformats.org/officeDocument/2006/relationships/image" Target="../media/image53.emf"/><Relationship Id="rId5" Type="http://schemas.openxmlformats.org/officeDocument/2006/relationships/oleObject" Target="../embeddings/oleObject43.bin"/><Relationship Id="rId10" Type="http://schemas.openxmlformats.org/officeDocument/2006/relationships/oleObject" Target="../embeddings/oleObject46.bin"/><Relationship Id="rId4" Type="http://schemas.openxmlformats.org/officeDocument/2006/relationships/image" Target="../media/image51.emf"/><Relationship Id="rId9" Type="http://schemas.openxmlformats.org/officeDocument/2006/relationships/image" Target="../media/image52.emf"/><Relationship Id="rId14" Type="http://schemas.openxmlformats.org/officeDocument/2006/relationships/image" Target="../media/image5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52.emf"/><Relationship Id="rId18" Type="http://schemas.openxmlformats.org/officeDocument/2006/relationships/image" Target="../media/image54.e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12" Type="http://schemas.openxmlformats.org/officeDocument/2006/relationships/oleObject" Target="../embeddings/oleObject55.bin"/><Relationship Id="rId17" Type="http://schemas.openxmlformats.org/officeDocument/2006/relationships/oleObject" Target="../embeddings/oleObject58.bin"/><Relationship Id="rId2" Type="http://schemas.openxmlformats.org/officeDocument/2006/relationships/slideLayout" Target="../slideLayouts/slideLayout33.xml"/><Relationship Id="rId16" Type="http://schemas.openxmlformats.org/officeDocument/2006/relationships/oleObject" Target="../embeddings/oleObject57.bin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0.bin"/><Relationship Id="rId15" Type="http://schemas.openxmlformats.org/officeDocument/2006/relationships/image" Target="../media/image53.emf"/><Relationship Id="rId10" Type="http://schemas.openxmlformats.org/officeDocument/2006/relationships/image" Target="../media/image50.emf"/><Relationship Id="rId4" Type="http://schemas.openxmlformats.org/officeDocument/2006/relationships/image" Target="../media/image51.emf"/><Relationship Id="rId9" Type="http://schemas.openxmlformats.org/officeDocument/2006/relationships/oleObject" Target="../embeddings/oleObject53.bin"/><Relationship Id="rId14" Type="http://schemas.openxmlformats.org/officeDocument/2006/relationships/oleObject" Target="../embeddings/oleObject56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oleObject" Target="../embeddings/oleObject64.bin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60.e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7.e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0.bin"/><Relationship Id="rId15" Type="http://schemas.openxmlformats.org/officeDocument/2006/relationships/image" Target="../media/image61.emf"/><Relationship Id="rId10" Type="http://schemas.openxmlformats.org/officeDocument/2006/relationships/image" Target="../media/image59.emf"/><Relationship Id="rId4" Type="http://schemas.openxmlformats.org/officeDocument/2006/relationships/image" Target="../media/image56.emf"/><Relationship Id="rId9" Type="http://schemas.openxmlformats.org/officeDocument/2006/relationships/oleObject" Target="../embeddings/oleObject62.bin"/><Relationship Id="rId14" Type="http://schemas.openxmlformats.org/officeDocument/2006/relationships/oleObject" Target="../embeddings/oleObject65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oleObject" Target="../embeddings/oleObject71.bin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60.e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7.e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5" Type="http://schemas.openxmlformats.org/officeDocument/2006/relationships/image" Target="../media/image61.emf"/><Relationship Id="rId10" Type="http://schemas.openxmlformats.org/officeDocument/2006/relationships/image" Target="../media/image59.emf"/><Relationship Id="rId4" Type="http://schemas.openxmlformats.org/officeDocument/2006/relationships/image" Target="../media/image56.emf"/><Relationship Id="rId9" Type="http://schemas.openxmlformats.org/officeDocument/2006/relationships/oleObject" Target="../embeddings/oleObject69.bin"/><Relationship Id="rId14" Type="http://schemas.openxmlformats.org/officeDocument/2006/relationships/oleObject" Target="../embeddings/oleObject72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oleObject" Target="../embeddings/oleObject78.bin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60.e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7.emf"/><Relationship Id="rId11" Type="http://schemas.openxmlformats.org/officeDocument/2006/relationships/oleObject" Target="../embeddings/oleObject77.bin"/><Relationship Id="rId5" Type="http://schemas.openxmlformats.org/officeDocument/2006/relationships/oleObject" Target="../embeddings/oleObject74.bin"/><Relationship Id="rId15" Type="http://schemas.openxmlformats.org/officeDocument/2006/relationships/image" Target="../media/image61.emf"/><Relationship Id="rId10" Type="http://schemas.openxmlformats.org/officeDocument/2006/relationships/image" Target="../media/image59.emf"/><Relationship Id="rId4" Type="http://schemas.openxmlformats.org/officeDocument/2006/relationships/image" Target="../media/image56.emf"/><Relationship Id="rId9" Type="http://schemas.openxmlformats.org/officeDocument/2006/relationships/oleObject" Target="../embeddings/oleObject76.bin"/><Relationship Id="rId14" Type="http://schemas.openxmlformats.org/officeDocument/2006/relationships/oleObject" Target="../embeddings/oleObject7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6.emf"/><Relationship Id="rId5" Type="http://schemas.openxmlformats.org/officeDocument/2006/relationships/image" Target="../media/image64.emf"/><Relationship Id="rId4" Type="http://schemas.openxmlformats.org/officeDocument/2006/relationships/oleObject" Target="../embeddings/oleObject80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10" Type="http://schemas.openxmlformats.org/officeDocument/2006/relationships/image" Target="../media/image75.png"/><Relationship Id="rId4" Type="http://schemas.openxmlformats.org/officeDocument/2006/relationships/image" Target="../media/image69.gif"/><Relationship Id="rId9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624"/>
          <p:cNvSpPr txBox="1">
            <a:spLocks noChangeArrowheads="1"/>
          </p:cNvSpPr>
          <p:nvPr/>
        </p:nvSpPr>
        <p:spPr bwMode="auto">
          <a:xfrm>
            <a:off x="539552" y="1196752"/>
            <a:ext cx="81374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Multi-scale time-since-infection models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in evolutionary epidemiology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4289028"/>
            <a:ext cx="75614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aseline="30000" dirty="0">
                <a:latin typeface="+mj-lt"/>
              </a:rPr>
              <a:t>1</a:t>
            </a:r>
            <a:r>
              <a:rPr lang="en-US" sz="1600" dirty="0">
                <a:latin typeface="+mj-lt"/>
              </a:rPr>
              <a:t> School of Mathematics, University of Manchester, UK</a:t>
            </a:r>
            <a:r>
              <a:rPr lang="en-GB" sz="1600" dirty="0">
                <a:latin typeface="+mj-lt"/>
              </a:rPr>
              <a:t> </a:t>
            </a:r>
          </a:p>
          <a:p>
            <a:pPr algn="ctr"/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 Big Data Institute, University of Oxford, UK</a:t>
            </a:r>
            <a:r>
              <a:rPr lang="en-GB" sz="1600" dirty="0">
                <a:latin typeface="+mj-lt"/>
              </a:rPr>
              <a:t> </a:t>
            </a:r>
          </a:p>
          <a:p>
            <a:pPr algn="ctr"/>
            <a:br>
              <a:rPr lang="en-GB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34" charset="-128"/>
                <a:cs typeface="+mn-cs"/>
              </a:rPr>
            </a:br>
            <a:endParaRPr lang="en-GB" sz="1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34" charset="-128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solidFill>
                  <a:srgbClr val="3333CC"/>
                </a:solidFill>
                <a:latin typeface="Arial" charset="0"/>
                <a:ea typeface="ＭＳ Ｐゴシック" pitchFamily="34" charset="-128"/>
                <a:cs typeface="+mn-cs"/>
              </a:rPr>
              <a:t>Unifying the epidemiological and evolutionary dynamics of pathogens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i="1" dirty="0">
              <a:solidFill>
                <a:srgbClr val="3333CC"/>
              </a:solidFill>
              <a:latin typeface="Arial" charset="0"/>
              <a:ea typeface="ＭＳ Ｐゴシック" pitchFamily="34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solidFill>
                  <a:srgbClr val="3333CC"/>
                </a:solidFill>
                <a:latin typeface="Arial" charset="0"/>
                <a:ea typeface="ＭＳ Ｐゴシック" pitchFamily="34" charset="-128"/>
              </a:rPr>
              <a:t>June 20, </a:t>
            </a:r>
            <a:r>
              <a:rPr lang="en-GB" sz="1600" i="1" dirty="0">
                <a:solidFill>
                  <a:srgbClr val="3333CC"/>
                </a:solidFill>
                <a:latin typeface="Arial" charset="0"/>
                <a:ea typeface="ＭＳ Ｐゴシック" pitchFamily="34" charset="-128"/>
                <a:cs typeface="+mn-cs"/>
              </a:rPr>
              <a:t>2023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solidFill>
                  <a:srgbClr val="3333CC"/>
                </a:solidFill>
                <a:latin typeface="Arial" charset="0"/>
                <a:ea typeface="ＭＳ Ｐゴシック" pitchFamily="34" charset="-128"/>
                <a:cs typeface="+mn-cs"/>
              </a:rPr>
              <a:t>NORDITA program, Stockholm, Sweden</a:t>
            </a:r>
          </a:p>
        </p:txBody>
      </p:sp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1043608" y="3140968"/>
            <a:ext cx="69853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u="sng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Lorenzo </a:t>
            </a:r>
            <a:r>
              <a:rPr lang="en-GB" sz="2000" b="1" u="sng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Pellis</a:t>
            </a:r>
            <a:r>
              <a:rPr lang="en-GB" sz="2000" b="1" baseline="300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1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, Helena </a:t>
            </a:r>
            <a:r>
              <a:rPr lang="en-GB" sz="20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Stage</a:t>
            </a:r>
            <a:r>
              <a:rPr lang="en-GB" sz="2000" b="1" baseline="300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1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,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Katrina </a:t>
            </a:r>
            <a:r>
              <a:rPr lang="en-GB" sz="20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Lythgoe</a:t>
            </a:r>
            <a:r>
              <a:rPr lang="en-GB" sz="2000" b="1" baseline="300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2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, Christophe </a:t>
            </a:r>
            <a:r>
              <a:rPr lang="en-GB" sz="20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Fraser</a:t>
            </a:r>
            <a:r>
              <a:rPr lang="en-GB" sz="2000" b="1" baseline="300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2</a:t>
            </a:r>
            <a:r>
              <a:rPr lang="en-GB" sz="20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2476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transmission potential</a:t>
            </a:r>
          </a:p>
        </p:txBody>
      </p:sp>
      <p:cxnSp>
        <p:nvCxnSpPr>
          <p:cNvPr id="106" name="Straight Connector 105"/>
          <p:cNvCxnSpPr/>
          <p:nvPr/>
        </p:nvCxnSpPr>
        <p:spPr bwMode="auto">
          <a:xfrm>
            <a:off x="2843213" y="2563813"/>
            <a:ext cx="0" cy="2160587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36383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Connector 106"/>
          <p:cNvCxnSpPr/>
          <p:nvPr/>
        </p:nvCxnSpPr>
        <p:spPr bwMode="auto">
          <a:xfrm>
            <a:off x="2843213" y="4724400"/>
            <a:ext cx="3527425" cy="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36383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8" name="TextBox 107"/>
          <p:cNvSpPr txBox="1"/>
          <p:nvPr/>
        </p:nvSpPr>
        <p:spPr>
          <a:xfrm>
            <a:off x="2843213" y="4795838"/>
            <a:ext cx="4921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10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2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570413" y="4795838"/>
            <a:ext cx="4921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10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010275" y="4795838"/>
            <a:ext cx="4937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10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6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482850" y="4435475"/>
            <a:ext cx="2984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2411413" y="2924175"/>
            <a:ext cx="4778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1.5</a:t>
            </a:r>
          </a:p>
        </p:txBody>
      </p:sp>
      <p:cxnSp>
        <p:nvCxnSpPr>
          <p:cNvPr id="113" name="Straight Arrow Connector 112"/>
          <p:cNvCxnSpPr/>
          <p:nvPr/>
        </p:nvCxnSpPr>
        <p:spPr bwMode="auto">
          <a:xfrm>
            <a:off x="3059113" y="2419350"/>
            <a:ext cx="1871662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Straight Arrow Connector 113"/>
          <p:cNvCxnSpPr/>
          <p:nvPr/>
        </p:nvCxnSpPr>
        <p:spPr bwMode="auto">
          <a:xfrm flipH="1">
            <a:off x="5075238" y="2419350"/>
            <a:ext cx="1296987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TextBox 12"/>
          <p:cNvSpPr txBox="1">
            <a:spLocks noChangeArrowheads="1"/>
          </p:cNvSpPr>
          <p:nvPr/>
        </p:nvSpPr>
        <p:spPr bwMode="auto">
          <a:xfrm>
            <a:off x="3778250" y="1843088"/>
            <a:ext cx="2603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Long-sighted evolution</a:t>
            </a:r>
          </a:p>
        </p:txBody>
      </p:sp>
      <p:pic>
        <p:nvPicPr>
          <p:cNvPr id="116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6" b="460"/>
          <a:stretch/>
        </p:blipFill>
        <p:spPr bwMode="auto">
          <a:xfrm>
            <a:off x="3059311" y="1700535"/>
            <a:ext cx="700501" cy="57606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Freeform 116"/>
          <p:cNvSpPr/>
          <p:nvPr/>
        </p:nvSpPr>
        <p:spPr>
          <a:xfrm>
            <a:off x="2986088" y="2924175"/>
            <a:ext cx="3241675" cy="1655763"/>
          </a:xfrm>
          <a:custGeom>
            <a:avLst/>
            <a:gdLst>
              <a:gd name="connsiteX0" fmla="*/ 0 w 3216647"/>
              <a:gd name="connsiteY0" fmla="*/ 1254675 h 1254675"/>
              <a:gd name="connsiteX1" fmla="*/ 154304 w 3216647"/>
              <a:gd name="connsiteY1" fmla="*/ 1242805 h 1254675"/>
              <a:gd name="connsiteX2" fmla="*/ 403565 w 3216647"/>
              <a:gd name="connsiteY2" fmla="*/ 1195324 h 1254675"/>
              <a:gd name="connsiteX3" fmla="*/ 581608 w 3216647"/>
              <a:gd name="connsiteY3" fmla="*/ 1135973 h 1254675"/>
              <a:gd name="connsiteX4" fmla="*/ 818999 w 3216647"/>
              <a:gd name="connsiteY4" fmla="*/ 1029142 h 1254675"/>
              <a:gd name="connsiteX5" fmla="*/ 937694 w 3216647"/>
              <a:gd name="connsiteY5" fmla="*/ 946050 h 1254675"/>
              <a:gd name="connsiteX6" fmla="*/ 1091998 w 3216647"/>
              <a:gd name="connsiteY6" fmla="*/ 791738 h 1254675"/>
              <a:gd name="connsiteX7" fmla="*/ 1293781 w 3216647"/>
              <a:gd name="connsiteY7" fmla="*/ 589945 h 1254675"/>
              <a:gd name="connsiteX8" fmla="*/ 1471824 w 3216647"/>
              <a:gd name="connsiteY8" fmla="*/ 388152 h 1254675"/>
              <a:gd name="connsiteX9" fmla="*/ 1626128 w 3216647"/>
              <a:gd name="connsiteY9" fmla="*/ 210099 h 1254675"/>
              <a:gd name="connsiteX10" fmla="*/ 1768562 w 3216647"/>
              <a:gd name="connsiteY10" fmla="*/ 91397 h 1254675"/>
              <a:gd name="connsiteX11" fmla="*/ 1970345 w 3216647"/>
              <a:gd name="connsiteY11" fmla="*/ 8306 h 1254675"/>
              <a:gd name="connsiteX12" fmla="*/ 2089040 w 3216647"/>
              <a:gd name="connsiteY12" fmla="*/ 8306 h 1254675"/>
              <a:gd name="connsiteX13" fmla="*/ 2231475 w 3216647"/>
              <a:gd name="connsiteY13" fmla="*/ 55786 h 1254675"/>
              <a:gd name="connsiteX14" fmla="*/ 2421387 w 3216647"/>
              <a:gd name="connsiteY14" fmla="*/ 162618 h 1254675"/>
              <a:gd name="connsiteX15" fmla="*/ 2587561 w 3216647"/>
              <a:gd name="connsiteY15" fmla="*/ 281320 h 1254675"/>
              <a:gd name="connsiteX16" fmla="*/ 2765604 w 3216647"/>
              <a:gd name="connsiteY16" fmla="*/ 423762 h 1254675"/>
              <a:gd name="connsiteX17" fmla="*/ 2931778 w 3216647"/>
              <a:gd name="connsiteY17" fmla="*/ 542464 h 1254675"/>
              <a:gd name="connsiteX18" fmla="*/ 3109821 w 3216647"/>
              <a:gd name="connsiteY18" fmla="*/ 661166 h 1254675"/>
              <a:gd name="connsiteX19" fmla="*/ 3216647 w 3216647"/>
              <a:gd name="connsiteY19" fmla="*/ 732387 h 1254675"/>
              <a:gd name="connsiteX20" fmla="*/ 3216647 w 3216647"/>
              <a:gd name="connsiteY20" fmla="*/ 732387 h 1254675"/>
              <a:gd name="connsiteX21" fmla="*/ 3216647 w 3216647"/>
              <a:gd name="connsiteY21" fmla="*/ 732387 h 125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16647" h="1254675">
                <a:moveTo>
                  <a:pt x="0" y="1254675"/>
                </a:moveTo>
                <a:cubicBezTo>
                  <a:pt x="43521" y="1253686"/>
                  <a:pt x="87043" y="1252697"/>
                  <a:pt x="154304" y="1242805"/>
                </a:cubicBezTo>
                <a:cubicBezTo>
                  <a:pt x="221565" y="1232913"/>
                  <a:pt x="332348" y="1213129"/>
                  <a:pt x="403565" y="1195324"/>
                </a:cubicBezTo>
                <a:cubicBezTo>
                  <a:pt x="474782" y="1177519"/>
                  <a:pt x="512369" y="1163670"/>
                  <a:pt x="581608" y="1135973"/>
                </a:cubicBezTo>
                <a:cubicBezTo>
                  <a:pt x="650847" y="1108276"/>
                  <a:pt x="759651" y="1060796"/>
                  <a:pt x="818999" y="1029142"/>
                </a:cubicBezTo>
                <a:cubicBezTo>
                  <a:pt x="878347" y="997488"/>
                  <a:pt x="892194" y="985617"/>
                  <a:pt x="937694" y="946050"/>
                </a:cubicBezTo>
                <a:cubicBezTo>
                  <a:pt x="983194" y="906483"/>
                  <a:pt x="1091998" y="791738"/>
                  <a:pt x="1091998" y="791738"/>
                </a:cubicBezTo>
                <a:cubicBezTo>
                  <a:pt x="1151346" y="732387"/>
                  <a:pt x="1230477" y="657209"/>
                  <a:pt x="1293781" y="589945"/>
                </a:cubicBezTo>
                <a:cubicBezTo>
                  <a:pt x="1357085" y="522681"/>
                  <a:pt x="1416433" y="451460"/>
                  <a:pt x="1471824" y="388152"/>
                </a:cubicBezTo>
                <a:cubicBezTo>
                  <a:pt x="1527215" y="324844"/>
                  <a:pt x="1576672" y="259558"/>
                  <a:pt x="1626128" y="210099"/>
                </a:cubicBezTo>
                <a:cubicBezTo>
                  <a:pt x="1675584" y="160640"/>
                  <a:pt x="1711193" y="125029"/>
                  <a:pt x="1768562" y="91397"/>
                </a:cubicBezTo>
                <a:cubicBezTo>
                  <a:pt x="1825932" y="57765"/>
                  <a:pt x="1916932" y="22154"/>
                  <a:pt x="1970345" y="8306"/>
                </a:cubicBezTo>
                <a:cubicBezTo>
                  <a:pt x="2023758" y="-5542"/>
                  <a:pt x="2045518" y="393"/>
                  <a:pt x="2089040" y="8306"/>
                </a:cubicBezTo>
                <a:cubicBezTo>
                  <a:pt x="2132562" y="16219"/>
                  <a:pt x="2176084" y="30067"/>
                  <a:pt x="2231475" y="55786"/>
                </a:cubicBezTo>
                <a:cubicBezTo>
                  <a:pt x="2286866" y="81505"/>
                  <a:pt x="2362040" y="125029"/>
                  <a:pt x="2421387" y="162618"/>
                </a:cubicBezTo>
                <a:cubicBezTo>
                  <a:pt x="2480734" y="200207"/>
                  <a:pt x="2530192" y="237796"/>
                  <a:pt x="2587561" y="281320"/>
                </a:cubicBezTo>
                <a:cubicBezTo>
                  <a:pt x="2644931" y="324844"/>
                  <a:pt x="2708235" y="380238"/>
                  <a:pt x="2765604" y="423762"/>
                </a:cubicBezTo>
                <a:cubicBezTo>
                  <a:pt x="2822974" y="467286"/>
                  <a:pt x="2874408" y="502897"/>
                  <a:pt x="2931778" y="542464"/>
                </a:cubicBezTo>
                <a:cubicBezTo>
                  <a:pt x="2989148" y="582031"/>
                  <a:pt x="3109821" y="661166"/>
                  <a:pt x="3109821" y="661166"/>
                </a:cubicBezTo>
                <a:lnTo>
                  <a:pt x="3216647" y="732387"/>
                </a:lnTo>
                <a:lnTo>
                  <a:pt x="3216647" y="732387"/>
                </a:lnTo>
                <a:lnTo>
                  <a:pt x="3216647" y="732387"/>
                </a:ln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8" name="Straight Arrow Connector 117"/>
          <p:cNvCxnSpPr/>
          <p:nvPr/>
        </p:nvCxnSpPr>
        <p:spPr bwMode="auto">
          <a:xfrm>
            <a:off x="3059113" y="5516563"/>
            <a:ext cx="3240087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C0504D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TextBox 12"/>
          <p:cNvSpPr txBox="1">
            <a:spLocks noChangeArrowheads="1"/>
          </p:cNvSpPr>
          <p:nvPr/>
        </p:nvSpPr>
        <p:spPr bwMode="auto">
          <a:xfrm>
            <a:off x="3778250" y="5732463"/>
            <a:ext cx="2667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Short-sighted evolution</a:t>
            </a:r>
          </a:p>
        </p:txBody>
      </p:sp>
      <p:pic>
        <p:nvPicPr>
          <p:cNvPr id="12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11" y="5660975"/>
            <a:ext cx="687560" cy="57606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TextBox 120"/>
          <p:cNvSpPr txBox="1"/>
          <p:nvPr/>
        </p:nvSpPr>
        <p:spPr>
          <a:xfrm rot="16200000">
            <a:off x="1029473" y="3468966"/>
            <a:ext cx="24940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+mn-lt"/>
              </a:rPr>
              <a:t>Transmission potential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994150" y="5011738"/>
            <a:ext cx="209647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+mn-lt"/>
              </a:rPr>
              <a:t>Set-point viral load</a:t>
            </a:r>
          </a:p>
        </p:txBody>
      </p:sp>
      <p:cxnSp>
        <p:nvCxnSpPr>
          <p:cNvPr id="125" name="Straight Arrow Connector 124"/>
          <p:cNvCxnSpPr/>
          <p:nvPr/>
        </p:nvCxnSpPr>
        <p:spPr bwMode="auto">
          <a:xfrm flipV="1">
            <a:off x="5002213" y="2995613"/>
            <a:ext cx="0" cy="576262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TextBox 12"/>
          <p:cNvSpPr txBox="1">
            <a:spLocks noChangeArrowheads="1"/>
          </p:cNvSpPr>
          <p:nvPr/>
        </p:nvSpPr>
        <p:spPr bwMode="auto">
          <a:xfrm>
            <a:off x="4138613" y="3571875"/>
            <a:ext cx="1871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Optimal for virus transmission</a:t>
            </a:r>
          </a:p>
        </p:txBody>
      </p:sp>
    </p:spTree>
    <p:extLst>
      <p:ext uri="{BB962C8B-B14F-4D97-AF65-F5344CB8AC3E}">
        <p14:creationId xmlns:p14="http://schemas.microsoft.com/office/powerpoint/2010/main" val="586179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Arial" charset="0"/>
                <a:ea typeface="ＭＳ Ｐゴシック" pitchFamily="34" charset="-128"/>
                <a:cs typeface="+mn-cs"/>
              </a:rPr>
              <a:t>Challenges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Why so hard to develop multi-scale models?</a:t>
            </a:r>
          </a:p>
          <a:p>
            <a:endParaRPr lang="en-US" dirty="0">
              <a:solidFill>
                <a:schemeClr val="tx1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2015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of 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ODEs are extremely useful and easy to use</a:t>
            </a:r>
          </a:p>
          <a:p>
            <a:r>
              <a:rPr lang="en-GB" dirty="0"/>
              <a:t>But have many limitations:</a:t>
            </a:r>
          </a:p>
          <a:p>
            <a:pPr lvl="1"/>
            <a:r>
              <a:rPr lang="en-GB" dirty="0"/>
              <a:t>Oversimplified emergence of resistance: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Time-scale separation argument: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Secondary infection (</a:t>
            </a:r>
            <a:r>
              <a:rPr lang="en-GB" dirty="0" err="1"/>
              <a:t>superinfection</a:t>
            </a:r>
            <a:r>
              <a:rPr lang="en-GB" dirty="0"/>
              <a:t>):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28184" y="2132856"/>
            <a:ext cx="2016224" cy="648072"/>
            <a:chOff x="6444208" y="3284984"/>
            <a:chExt cx="2016224" cy="648072"/>
          </a:xfrm>
        </p:grpSpPr>
        <p:grpSp>
          <p:nvGrpSpPr>
            <p:cNvPr id="7" name="Group 6"/>
            <p:cNvGrpSpPr/>
            <p:nvPr/>
          </p:nvGrpSpPr>
          <p:grpSpPr>
            <a:xfrm>
              <a:off x="6444208" y="3501008"/>
              <a:ext cx="648072" cy="432048"/>
              <a:chOff x="3923928" y="4149080"/>
              <a:chExt cx="648072" cy="432048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3923928" y="4149080"/>
                <a:ext cx="648072" cy="43204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995936" y="4165868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>
                    <a:latin typeface="+mn-lt"/>
                  </a:rPr>
                  <a:t>I</a:t>
                </a:r>
                <a:r>
                  <a:rPr lang="en-GB" sz="1800" baseline="-25000" dirty="0">
                    <a:latin typeface="+mn-lt"/>
                  </a:rPr>
                  <a:t>S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812360" y="3501008"/>
              <a:ext cx="648072" cy="432048"/>
              <a:chOff x="3923928" y="4149080"/>
              <a:chExt cx="648072" cy="432048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3923928" y="4149080"/>
                <a:ext cx="648072" cy="43204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995936" y="4165868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>
                    <a:latin typeface="+mn-lt"/>
                  </a:rPr>
                  <a:t>I</a:t>
                </a:r>
                <a:r>
                  <a:rPr lang="en-GB" sz="1800" baseline="-25000" dirty="0">
                    <a:latin typeface="+mn-lt"/>
                  </a:rPr>
                  <a:t>R</a:t>
                </a:r>
              </a:p>
            </p:txBody>
          </p:sp>
        </p:grpSp>
        <p:cxnSp>
          <p:nvCxnSpPr>
            <p:cNvPr id="12" name="Straight Arrow Connector 11"/>
            <p:cNvCxnSpPr>
              <a:stCxn id="4" idx="3"/>
              <a:endCxn id="9" idx="1"/>
            </p:cNvCxnSpPr>
            <p:nvPr/>
          </p:nvCxnSpPr>
          <p:spPr>
            <a:xfrm>
              <a:off x="7092280" y="3717032"/>
              <a:ext cx="720080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308304" y="328498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latin typeface="+mn-lt"/>
                </a:rPr>
                <a:t>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52120" y="3140968"/>
            <a:ext cx="2561935" cy="3646740"/>
            <a:chOff x="6474561" y="2852936"/>
            <a:chExt cx="2561935" cy="3646740"/>
          </a:xfrm>
        </p:grpSpPr>
        <p:pic>
          <p:nvPicPr>
            <p:cNvPr id="17" name="Picture 16" descr="BHdyn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2924944"/>
              <a:ext cx="1701522" cy="1584176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6474561" y="4797152"/>
              <a:ext cx="2561935" cy="1702524"/>
              <a:chOff x="501655" y="2115765"/>
              <a:chExt cx="6483345" cy="4308483"/>
            </a:xfrm>
          </p:grpSpPr>
          <p:pic>
            <p:nvPicPr>
              <p:cNvPr id="19" name="Picture 18" descr="proxy.duckduckgo.com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6" t="9894" r="3446" b="10282"/>
              <a:stretch/>
            </p:blipFill>
            <p:spPr>
              <a:xfrm>
                <a:off x="501655" y="2115765"/>
                <a:ext cx="6483345" cy="4308483"/>
              </a:xfrm>
              <a:prstGeom prst="rect">
                <a:avLst/>
              </a:prstGeom>
            </p:spPr>
          </p:pic>
          <p:pic>
            <p:nvPicPr>
              <p:cNvPr id="18" name="Picture 17" descr="WHdyn(fake)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1606" y="2758015"/>
                <a:ext cx="2294375" cy="2137051"/>
              </a:xfrm>
              <a:prstGeom prst="rect">
                <a:avLst/>
              </a:prstGeom>
            </p:spPr>
          </p:pic>
        </p:grpSp>
        <p:sp>
          <p:nvSpPr>
            <p:cNvPr id="21" name="Isosceles Triangle 20"/>
            <p:cNvSpPr/>
            <p:nvPr/>
          </p:nvSpPr>
          <p:spPr bwMode="auto">
            <a:xfrm>
              <a:off x="6948264" y="4509120"/>
              <a:ext cx="792088" cy="504056"/>
            </a:xfrm>
            <a:prstGeom prst="triangl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7336526" y="2852936"/>
              <a:ext cx="3" cy="1656184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1331640" y="5157192"/>
            <a:ext cx="3744416" cy="1368152"/>
            <a:chOff x="755576" y="5157192"/>
            <a:chExt cx="3744416" cy="1368152"/>
          </a:xfrm>
        </p:grpSpPr>
        <p:grpSp>
          <p:nvGrpSpPr>
            <p:cNvPr id="31" name="Group 30"/>
            <p:cNvGrpSpPr/>
            <p:nvPr/>
          </p:nvGrpSpPr>
          <p:grpSpPr>
            <a:xfrm>
              <a:off x="2123728" y="5229200"/>
              <a:ext cx="648072" cy="432048"/>
              <a:chOff x="3923928" y="4149080"/>
              <a:chExt cx="648072" cy="432048"/>
            </a:xfrm>
          </p:grpSpPr>
          <p:sp>
            <p:nvSpPr>
              <p:cNvPr id="37" name="Rectangle 36"/>
              <p:cNvSpPr/>
              <p:nvPr/>
            </p:nvSpPr>
            <p:spPr bwMode="auto">
              <a:xfrm>
                <a:off x="3923928" y="4149080"/>
                <a:ext cx="648072" cy="43204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995936" y="4165868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 err="1">
                    <a:latin typeface="+mn-lt"/>
                  </a:rPr>
                  <a:t>I</a:t>
                </a:r>
                <a:r>
                  <a:rPr lang="en-GB" sz="1800" baseline="-25000" dirty="0" err="1">
                    <a:latin typeface="+mn-lt"/>
                  </a:rPr>
                  <a:t>a</a:t>
                </a:r>
                <a:endParaRPr lang="en-GB" sz="1800" baseline="-25000" dirty="0">
                  <a:latin typeface="+mn-lt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491880" y="5661248"/>
              <a:ext cx="648072" cy="432048"/>
              <a:chOff x="3923928" y="4149080"/>
              <a:chExt cx="648072" cy="432048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3923928" y="4149080"/>
                <a:ext cx="648072" cy="43204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995936" y="4165868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 err="1">
                    <a:latin typeface="+mn-lt"/>
                  </a:rPr>
                  <a:t>I</a:t>
                </a:r>
                <a:r>
                  <a:rPr lang="en-GB" sz="1800" baseline="-25000" dirty="0" err="1">
                    <a:latin typeface="+mn-lt"/>
                  </a:rPr>
                  <a:t>ab</a:t>
                </a:r>
                <a:endParaRPr lang="en-GB" sz="1800" baseline="-25000" dirty="0">
                  <a:latin typeface="+mn-lt"/>
                </a:endParaRPr>
              </a:p>
            </p:txBody>
          </p:sp>
        </p:grpSp>
        <p:cxnSp>
          <p:nvCxnSpPr>
            <p:cNvPr id="33" name="Straight Arrow Connector 32"/>
            <p:cNvCxnSpPr>
              <a:stCxn id="37" idx="3"/>
            </p:cNvCxnSpPr>
            <p:nvPr/>
          </p:nvCxnSpPr>
          <p:spPr>
            <a:xfrm>
              <a:off x="2771800" y="5445224"/>
              <a:ext cx="720080" cy="28803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755576" y="5661248"/>
              <a:ext cx="648072" cy="432048"/>
              <a:chOff x="3923928" y="4149080"/>
              <a:chExt cx="648072" cy="432048"/>
            </a:xfrm>
          </p:grpSpPr>
          <p:sp>
            <p:nvSpPr>
              <p:cNvPr id="46" name="Rectangle 45"/>
              <p:cNvSpPr/>
              <p:nvPr/>
            </p:nvSpPr>
            <p:spPr bwMode="auto">
              <a:xfrm>
                <a:off x="3923928" y="4149080"/>
                <a:ext cx="648072" cy="43204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995936" y="4165868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>
                    <a:latin typeface="+mn-lt"/>
                  </a:rPr>
                  <a:t>S</a:t>
                </a:r>
                <a:endParaRPr lang="en-GB" sz="1800" baseline="-25000" dirty="0">
                  <a:latin typeface="+mn-lt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123728" y="6093296"/>
              <a:ext cx="648072" cy="432048"/>
              <a:chOff x="3923928" y="4149080"/>
              <a:chExt cx="648072" cy="432048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3923928" y="4149080"/>
                <a:ext cx="648072" cy="432048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995936" y="4165868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 err="1">
                    <a:latin typeface="+mn-lt"/>
                  </a:rPr>
                  <a:t>I</a:t>
                </a:r>
                <a:r>
                  <a:rPr lang="en-GB" sz="1800" baseline="-25000" dirty="0" err="1">
                    <a:latin typeface="+mn-lt"/>
                  </a:rPr>
                  <a:t>b</a:t>
                </a:r>
                <a:endParaRPr lang="en-GB" sz="1800" baseline="-25000" dirty="0">
                  <a:latin typeface="+mn-lt"/>
                </a:endParaRPr>
              </a:p>
            </p:txBody>
          </p:sp>
        </p:grpSp>
        <p:cxnSp>
          <p:nvCxnSpPr>
            <p:cNvPr id="42" name="Straight Arrow Connector 41"/>
            <p:cNvCxnSpPr>
              <a:endCxn id="44" idx="1"/>
            </p:cNvCxnSpPr>
            <p:nvPr/>
          </p:nvCxnSpPr>
          <p:spPr>
            <a:xfrm>
              <a:off x="1403648" y="6021288"/>
              <a:ext cx="720080" cy="28803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547664" y="60840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>
                  <a:latin typeface="+mn-lt"/>
                </a:rPr>
                <a:t>λ</a:t>
              </a:r>
              <a:r>
                <a:rPr lang="en-GB" sz="1800" baseline="-25000" dirty="0" err="1">
                  <a:latin typeface="+mn-lt"/>
                </a:rPr>
                <a:t>b</a:t>
              </a:r>
              <a:endParaRPr lang="en-GB" sz="1800" baseline="-25000" dirty="0">
                <a:latin typeface="+mn-lt"/>
              </a:endParaRPr>
            </a:p>
          </p:txBody>
        </p:sp>
        <p:cxnSp>
          <p:nvCxnSpPr>
            <p:cNvPr id="50" name="Straight Arrow Connector 49"/>
            <p:cNvCxnSpPr>
              <a:endCxn id="37" idx="1"/>
            </p:cNvCxnSpPr>
            <p:nvPr/>
          </p:nvCxnSpPr>
          <p:spPr>
            <a:xfrm flipV="1">
              <a:off x="1403648" y="5445224"/>
              <a:ext cx="720080" cy="28803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547664" y="515719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>
                  <a:latin typeface="+mn-lt"/>
                </a:rPr>
                <a:t>λ</a:t>
              </a:r>
              <a:r>
                <a:rPr lang="en-GB" sz="1800" baseline="-25000" dirty="0" err="1">
                  <a:latin typeface="+mn-lt"/>
                </a:rPr>
                <a:t>a</a:t>
              </a:r>
              <a:endParaRPr lang="en-GB" sz="1800" baseline="-25000" dirty="0">
                <a:latin typeface="+mn-lt"/>
              </a:endParaRPr>
            </a:p>
          </p:txBody>
        </p:sp>
        <p:cxnSp>
          <p:nvCxnSpPr>
            <p:cNvPr id="60" name="Straight Arrow Connector 59"/>
            <p:cNvCxnSpPr>
              <a:stCxn id="44" idx="3"/>
            </p:cNvCxnSpPr>
            <p:nvPr/>
          </p:nvCxnSpPr>
          <p:spPr>
            <a:xfrm flipV="1">
              <a:off x="2771800" y="6021288"/>
              <a:ext cx="720080" cy="28803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2987824" y="6093296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>
                  <a:latin typeface="+mn-lt"/>
                </a:rPr>
                <a:t>λ</a:t>
              </a:r>
              <a:r>
                <a:rPr lang="en-GB" sz="1800" baseline="-25000" dirty="0" err="1">
                  <a:latin typeface="+mn-lt"/>
                </a:rPr>
                <a:t>a</a:t>
              </a:r>
              <a:endParaRPr lang="en-GB" sz="1800" baseline="-25000" dirty="0">
                <a:latin typeface="+mn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987824" y="515719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err="1">
                  <a:latin typeface="+mn-lt"/>
                </a:rPr>
                <a:t>λ</a:t>
              </a:r>
              <a:r>
                <a:rPr lang="en-GB" sz="1800" baseline="-25000" dirty="0" err="1">
                  <a:latin typeface="+mn-lt"/>
                </a:rPr>
                <a:t>b</a:t>
              </a:r>
              <a:endParaRPr lang="en-GB" sz="1800" baseline="-25000" dirty="0">
                <a:latin typeface="+mn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779912" y="530120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latin typeface="+mn-lt"/>
                </a:rPr>
                <a:t>?</a:t>
              </a:r>
              <a:endParaRPr lang="en-GB" sz="1800" baseline="-25000" dirty="0">
                <a:latin typeface="+mn-lt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139952" y="566124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latin typeface="+mn-lt"/>
                </a:rPr>
                <a:t>?</a:t>
              </a:r>
              <a:endParaRPr lang="en-GB" sz="1800" baseline="-25000" dirty="0">
                <a:latin typeface="+mn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79912" y="609329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latin typeface="+mn-lt"/>
                </a:rPr>
                <a:t>?</a:t>
              </a:r>
              <a:endParaRPr lang="en-GB" sz="1800" baseline="-25000" dirty="0">
                <a:latin typeface="+mn-lt"/>
              </a:endParaRP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6948264" y="3140968"/>
            <a:ext cx="864096" cy="100811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712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Time-since-infection models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Function          to describe infectivity in terms of time-since-infection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We can also use a random version of it:</a:t>
            </a:r>
          </a:p>
          <a:p>
            <a:pPr lvl="1"/>
            <a:r>
              <a:rPr lang="en-GB" dirty="0"/>
              <a:t>General enough to encompass all previous cases   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Drawbacks:</a:t>
            </a:r>
          </a:p>
          <a:p>
            <a:pPr lvl="1"/>
            <a:r>
              <a:rPr lang="en-GB" dirty="0"/>
              <a:t>Harder to study (PDEs or integral equations/DDEs)</a:t>
            </a:r>
          </a:p>
          <a:p>
            <a:pPr lvl="1"/>
            <a:r>
              <a:rPr lang="en-GB" dirty="0"/>
              <a:t>Computationally intensive to integrate</a:t>
            </a:r>
          </a:p>
          <a:p>
            <a:pPr lvl="1"/>
            <a:r>
              <a:rPr lang="en-GB" dirty="0"/>
              <a:t>Require initial conditions on an interval (the support of         )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339792"/>
              </p:ext>
            </p:extLst>
          </p:nvPr>
        </p:nvGraphicFramePr>
        <p:xfrm>
          <a:off x="2051720" y="1484784"/>
          <a:ext cx="596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" name="Equation" r:id="rId4" imgW="596900" imgH="342900" progId="Equation.DSMT4">
                  <p:embed/>
                </p:oleObj>
              </mc:Choice>
              <mc:Fallback>
                <p:oleObj name="Equation" r:id="rId4" imgW="5969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484784"/>
                        <a:ext cx="5969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433403"/>
              </p:ext>
            </p:extLst>
          </p:nvPr>
        </p:nvGraphicFramePr>
        <p:xfrm>
          <a:off x="8676456" y="1556792"/>
          <a:ext cx="1905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" name="Equation" r:id="rId6" imgW="190500" imgH="215900" progId="Equation.DSMT4">
                  <p:embed/>
                </p:oleObj>
              </mc:Choice>
              <mc:Fallback>
                <p:oleObj name="Equation" r:id="rId6" imgW="1905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6456" y="1556792"/>
                        <a:ext cx="1905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419872" y="1844824"/>
            <a:ext cx="3235919" cy="1192496"/>
            <a:chOff x="5076057" y="1628794"/>
            <a:chExt cx="3235919" cy="1192496"/>
          </a:xfrm>
        </p:grpSpPr>
        <p:pic>
          <p:nvPicPr>
            <p:cNvPr id="11" name="Picture 9" descr="gamma_distr.em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76057" y="1628794"/>
              <a:ext cx="2914103" cy="1097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442959"/>
                </p:ext>
              </p:extLst>
            </p:nvPr>
          </p:nvGraphicFramePr>
          <p:xfrm>
            <a:off x="8134176" y="2630790"/>
            <a:ext cx="1778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3" name="Equation" r:id="rId9" imgW="177480" imgH="190440" progId="Equation.DSMT4">
                    <p:embed/>
                  </p:oleObj>
                </mc:Choice>
                <mc:Fallback>
                  <p:oleObj name="Equation" r:id="rId9" imgW="1774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4176" y="2630790"/>
                          <a:ext cx="177800" cy="190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3045889"/>
                </p:ext>
              </p:extLst>
            </p:nvPr>
          </p:nvGraphicFramePr>
          <p:xfrm>
            <a:off x="6533108" y="2011523"/>
            <a:ext cx="595312" cy="331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4" name="Equation" r:id="rId11" imgW="583693" imgH="317225" progId="Equation.DSMT4">
                    <p:embed/>
                  </p:oleObj>
                </mc:Choice>
                <mc:Fallback>
                  <p:oleObj name="Equation" r:id="rId11" imgW="583693" imgH="317225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33108" y="2011523"/>
                          <a:ext cx="595312" cy="331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Group 19"/>
          <p:cNvGrpSpPr/>
          <p:nvPr/>
        </p:nvGrpSpPr>
        <p:grpSpPr>
          <a:xfrm>
            <a:off x="899592" y="3861048"/>
            <a:ext cx="3235919" cy="1192496"/>
            <a:chOff x="5867156" y="1149128"/>
            <a:chExt cx="3235919" cy="1192496"/>
          </a:xfrm>
        </p:grpSpPr>
        <p:grpSp>
          <p:nvGrpSpPr>
            <p:cNvPr id="14" name="Group 13"/>
            <p:cNvGrpSpPr/>
            <p:nvPr/>
          </p:nvGrpSpPr>
          <p:grpSpPr>
            <a:xfrm>
              <a:off x="5867156" y="1149128"/>
              <a:ext cx="3235919" cy="1192496"/>
              <a:chOff x="5076057" y="1628794"/>
              <a:chExt cx="3235919" cy="1192496"/>
            </a:xfrm>
          </p:grpSpPr>
          <p:pic>
            <p:nvPicPr>
              <p:cNvPr id="15" name="Picture 9" descr="gamma_distr.emf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076057" y="1628794"/>
                <a:ext cx="2914103" cy="1097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6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2556847"/>
                  </p:ext>
                </p:extLst>
              </p:nvPr>
            </p:nvGraphicFramePr>
            <p:xfrm>
              <a:off x="8134176" y="2630790"/>
              <a:ext cx="177800" cy="190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5" name="Equation" r:id="rId13" imgW="177480" imgH="190440" progId="Equation.DSMT4">
                      <p:embed/>
                    </p:oleObj>
                  </mc:Choice>
                  <mc:Fallback>
                    <p:oleObj name="Equation" r:id="rId13" imgW="177480" imgH="1904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34176" y="2630790"/>
                            <a:ext cx="177800" cy="1905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62271434"/>
                  </p:ext>
                </p:extLst>
              </p:nvPr>
            </p:nvGraphicFramePr>
            <p:xfrm>
              <a:off x="6533108" y="2011523"/>
              <a:ext cx="595312" cy="3317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6" name="Equation" r:id="rId14" imgW="583920" imgH="317160" progId="Equation.DSMT4">
                      <p:embed/>
                    </p:oleObj>
                  </mc:Choice>
                  <mc:Fallback>
                    <p:oleObj name="Equation" r:id="rId14" imgW="583920" imgH="31716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33108" y="2011523"/>
                            <a:ext cx="595312" cy="3317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Freeform 17"/>
            <p:cNvSpPr/>
            <p:nvPr/>
          </p:nvSpPr>
          <p:spPr bwMode="auto">
            <a:xfrm>
              <a:off x="5890437" y="1697751"/>
              <a:ext cx="2477386" cy="495718"/>
            </a:xfrm>
            <a:custGeom>
              <a:avLst/>
              <a:gdLst>
                <a:gd name="connsiteX0" fmla="*/ 0 w 2477386"/>
                <a:gd name="connsiteY0" fmla="*/ 776183 h 789978"/>
                <a:gd name="connsiteX1" fmla="*/ 159489 w 2477386"/>
                <a:gd name="connsiteY1" fmla="*/ 712388 h 789978"/>
                <a:gd name="connsiteX2" fmla="*/ 404037 w 2477386"/>
                <a:gd name="connsiteY2" fmla="*/ 180760 h 789978"/>
                <a:gd name="connsiteX3" fmla="*/ 616689 w 2477386"/>
                <a:gd name="connsiteY3" fmla="*/ 10639 h 789978"/>
                <a:gd name="connsiteX4" fmla="*/ 754912 w 2477386"/>
                <a:gd name="connsiteY4" fmla="*/ 53169 h 789978"/>
                <a:gd name="connsiteX5" fmla="*/ 1084521 w 2477386"/>
                <a:gd name="connsiteY5" fmla="*/ 340249 h 789978"/>
                <a:gd name="connsiteX6" fmla="*/ 1488558 w 2477386"/>
                <a:gd name="connsiteY6" fmla="*/ 616695 h 789978"/>
                <a:gd name="connsiteX7" fmla="*/ 1913861 w 2477386"/>
                <a:gd name="connsiteY7" fmla="*/ 744286 h 789978"/>
                <a:gd name="connsiteX8" fmla="*/ 2477386 w 2477386"/>
                <a:gd name="connsiteY8" fmla="*/ 776183 h 78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7386" h="789978">
                  <a:moveTo>
                    <a:pt x="0" y="776183"/>
                  </a:moveTo>
                  <a:cubicBezTo>
                    <a:pt x="46075" y="793904"/>
                    <a:pt x="92150" y="811625"/>
                    <a:pt x="159489" y="712388"/>
                  </a:cubicBezTo>
                  <a:cubicBezTo>
                    <a:pt x="226828" y="613151"/>
                    <a:pt x="327837" y="297718"/>
                    <a:pt x="404037" y="180760"/>
                  </a:cubicBezTo>
                  <a:cubicBezTo>
                    <a:pt x="480237" y="63802"/>
                    <a:pt x="558210" y="31904"/>
                    <a:pt x="616689" y="10639"/>
                  </a:cubicBezTo>
                  <a:cubicBezTo>
                    <a:pt x="675168" y="-10626"/>
                    <a:pt x="676940" y="-1766"/>
                    <a:pt x="754912" y="53169"/>
                  </a:cubicBezTo>
                  <a:cubicBezTo>
                    <a:pt x="832884" y="108104"/>
                    <a:pt x="962247" y="246328"/>
                    <a:pt x="1084521" y="340249"/>
                  </a:cubicBezTo>
                  <a:cubicBezTo>
                    <a:pt x="1206795" y="434170"/>
                    <a:pt x="1350335" y="549356"/>
                    <a:pt x="1488558" y="616695"/>
                  </a:cubicBezTo>
                  <a:cubicBezTo>
                    <a:pt x="1626781" y="684034"/>
                    <a:pt x="1749056" y="717705"/>
                    <a:pt x="1913861" y="744286"/>
                  </a:cubicBezTo>
                  <a:cubicBezTo>
                    <a:pt x="2078666" y="770867"/>
                    <a:pt x="2278026" y="773525"/>
                    <a:pt x="2477386" y="77618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5890437" y="1268760"/>
              <a:ext cx="1705899" cy="924709"/>
            </a:xfrm>
            <a:custGeom>
              <a:avLst/>
              <a:gdLst>
                <a:gd name="connsiteX0" fmla="*/ 0 w 2477386"/>
                <a:gd name="connsiteY0" fmla="*/ 776183 h 789978"/>
                <a:gd name="connsiteX1" fmla="*/ 159489 w 2477386"/>
                <a:gd name="connsiteY1" fmla="*/ 712388 h 789978"/>
                <a:gd name="connsiteX2" fmla="*/ 404037 w 2477386"/>
                <a:gd name="connsiteY2" fmla="*/ 180760 h 789978"/>
                <a:gd name="connsiteX3" fmla="*/ 616689 w 2477386"/>
                <a:gd name="connsiteY3" fmla="*/ 10639 h 789978"/>
                <a:gd name="connsiteX4" fmla="*/ 754912 w 2477386"/>
                <a:gd name="connsiteY4" fmla="*/ 53169 h 789978"/>
                <a:gd name="connsiteX5" fmla="*/ 1084521 w 2477386"/>
                <a:gd name="connsiteY5" fmla="*/ 340249 h 789978"/>
                <a:gd name="connsiteX6" fmla="*/ 1488558 w 2477386"/>
                <a:gd name="connsiteY6" fmla="*/ 616695 h 789978"/>
                <a:gd name="connsiteX7" fmla="*/ 1913861 w 2477386"/>
                <a:gd name="connsiteY7" fmla="*/ 744286 h 789978"/>
                <a:gd name="connsiteX8" fmla="*/ 2477386 w 2477386"/>
                <a:gd name="connsiteY8" fmla="*/ 776183 h 78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7386" h="789978">
                  <a:moveTo>
                    <a:pt x="0" y="776183"/>
                  </a:moveTo>
                  <a:cubicBezTo>
                    <a:pt x="46075" y="793904"/>
                    <a:pt x="92150" y="811625"/>
                    <a:pt x="159489" y="712388"/>
                  </a:cubicBezTo>
                  <a:cubicBezTo>
                    <a:pt x="226828" y="613151"/>
                    <a:pt x="327837" y="297718"/>
                    <a:pt x="404037" y="180760"/>
                  </a:cubicBezTo>
                  <a:cubicBezTo>
                    <a:pt x="480237" y="63802"/>
                    <a:pt x="558210" y="31904"/>
                    <a:pt x="616689" y="10639"/>
                  </a:cubicBezTo>
                  <a:cubicBezTo>
                    <a:pt x="675168" y="-10626"/>
                    <a:pt x="676940" y="-1766"/>
                    <a:pt x="754912" y="53169"/>
                  </a:cubicBezTo>
                  <a:cubicBezTo>
                    <a:pt x="832884" y="108104"/>
                    <a:pt x="962247" y="246328"/>
                    <a:pt x="1084521" y="340249"/>
                  </a:cubicBezTo>
                  <a:cubicBezTo>
                    <a:pt x="1206795" y="434170"/>
                    <a:pt x="1350335" y="549356"/>
                    <a:pt x="1488558" y="616695"/>
                  </a:cubicBezTo>
                  <a:cubicBezTo>
                    <a:pt x="1626781" y="684034"/>
                    <a:pt x="1749056" y="717705"/>
                    <a:pt x="1913861" y="744286"/>
                  </a:cubicBezTo>
                  <a:cubicBezTo>
                    <a:pt x="2078666" y="770867"/>
                    <a:pt x="2278026" y="773525"/>
                    <a:pt x="2477386" y="77618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9" descr="gamma_distr.em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861048"/>
            <a:ext cx="2914103" cy="109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6398" y="3874854"/>
            <a:ext cx="2736304" cy="1041400"/>
          </a:xfrm>
          <a:prstGeom prst="rect">
            <a:avLst/>
          </a:prstGeom>
        </p:spPr>
      </p:pic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909165"/>
              </p:ext>
            </p:extLst>
          </p:nvPr>
        </p:nvGraphicFramePr>
        <p:xfrm>
          <a:off x="7596336" y="4797152"/>
          <a:ext cx="1778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" name="Equation" r:id="rId17" imgW="177480" imgH="190440" progId="Equation.DSMT4">
                  <p:embed/>
                </p:oleObj>
              </mc:Choice>
              <mc:Fallback>
                <p:oleObj name="Equation" r:id="rId17" imgW="1774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4797152"/>
                        <a:ext cx="1778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952049"/>
              </p:ext>
            </p:extLst>
          </p:nvPr>
        </p:nvGraphicFramePr>
        <p:xfrm>
          <a:off x="5995268" y="4177885"/>
          <a:ext cx="59531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" name="Equation" r:id="rId18" imgW="583920" imgH="317160" progId="Equation.DSMT4">
                  <p:embed/>
                </p:oleObj>
              </mc:Choice>
              <mc:Fallback>
                <p:oleObj name="Equation" r:id="rId18" imgW="58392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268" y="4177885"/>
                        <a:ext cx="595312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209852"/>
              </p:ext>
            </p:extLst>
          </p:nvPr>
        </p:nvGraphicFramePr>
        <p:xfrm>
          <a:off x="7380312" y="6201026"/>
          <a:ext cx="596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Equation" r:id="rId19" imgW="596900" imgH="342900" progId="Equation.DSMT4">
                  <p:embed/>
                </p:oleObj>
              </mc:Choice>
              <mc:Fallback>
                <p:oleObj name="Equation" r:id="rId19" imgW="5969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6201026"/>
                        <a:ext cx="5969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418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solidFill>
                  <a:srgbClr val="D9D9D9"/>
                </a:solidFill>
              </a:rPr>
              <a:t>More general</a:t>
            </a:r>
          </a:p>
        </p:txBody>
      </p:sp>
    </p:spTree>
    <p:extLst>
      <p:ext uri="{BB962C8B-B14F-4D97-AF65-F5344CB8AC3E}">
        <p14:creationId xmlns:p14="http://schemas.microsoft.com/office/powerpoint/2010/main" val="325829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</p:txBody>
      </p:sp>
    </p:spTree>
    <p:extLst>
      <p:ext uri="{BB962C8B-B14F-4D97-AF65-F5344CB8AC3E}">
        <p14:creationId xmlns:p14="http://schemas.microsoft.com/office/powerpoint/2010/main" val="994192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>
                <a:solidFill>
                  <a:srgbClr val="D9D9D9"/>
                </a:solidFill>
              </a:rPr>
              <a:t>Closer to biology / experiments:</a:t>
            </a:r>
          </a:p>
          <a:p>
            <a:pPr lvl="1"/>
            <a:r>
              <a:rPr lang="is-IS" dirty="0">
                <a:solidFill>
                  <a:srgbClr val="D9D9D9"/>
                </a:solidFill>
              </a:rPr>
              <a:t>Detailed time evolution of infection is deemed important</a:t>
            </a:r>
          </a:p>
          <a:p>
            <a:pPr lvl="1"/>
            <a:r>
              <a:rPr lang="is-IS" dirty="0">
                <a:solidFill>
                  <a:srgbClr val="D9D9D9"/>
                </a:solidFill>
              </a:rPr>
              <a:t>Complex / long infectivity profiles (e.g. HIV)</a:t>
            </a:r>
          </a:p>
          <a:p>
            <a:pPr lvl="1"/>
            <a:r>
              <a:rPr lang="is-IS" dirty="0">
                <a:solidFill>
                  <a:srgbClr val="D9D9D9"/>
                </a:solidFill>
              </a:rPr>
              <a:t>Available data</a:t>
            </a:r>
          </a:p>
        </p:txBody>
      </p:sp>
    </p:spTree>
    <p:extLst>
      <p:ext uri="{BB962C8B-B14F-4D97-AF65-F5344CB8AC3E}">
        <p14:creationId xmlns:p14="http://schemas.microsoft.com/office/powerpoint/2010/main" val="1682710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pPr lvl="1"/>
            <a:r>
              <a:rPr lang="is-IS" dirty="0"/>
              <a:t>Available data</a:t>
            </a:r>
          </a:p>
        </p:txBody>
      </p:sp>
    </p:spTree>
    <p:extLst>
      <p:ext uri="{BB962C8B-B14F-4D97-AF65-F5344CB8AC3E}">
        <p14:creationId xmlns:p14="http://schemas.microsoft.com/office/powerpoint/2010/main" val="545111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Superinfection</a:t>
            </a:r>
            <a:r>
              <a:rPr lang="en-GB" dirty="0"/>
              <a:t> data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538" r="538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6804248" y="645333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+mn-lt"/>
              </a:rPr>
              <a:t>Laurie </a:t>
            </a:r>
            <a:r>
              <a:rPr lang="en-GB" sz="1400" i="1" dirty="0">
                <a:latin typeface="+mn-lt"/>
              </a:rPr>
              <a:t>et al </a:t>
            </a:r>
            <a:r>
              <a:rPr lang="en-GB" sz="1400" dirty="0">
                <a:latin typeface="+mn-lt"/>
              </a:rPr>
              <a:t>(2015), </a:t>
            </a:r>
            <a:r>
              <a:rPr lang="en-GB" sz="1400" i="1" dirty="0">
                <a:latin typeface="+mn-lt"/>
              </a:rPr>
              <a:t>JID</a:t>
            </a:r>
          </a:p>
        </p:txBody>
      </p:sp>
    </p:spTree>
    <p:extLst>
      <p:ext uri="{BB962C8B-B14F-4D97-AF65-F5344CB8AC3E}">
        <p14:creationId xmlns:p14="http://schemas.microsoft.com/office/powerpoint/2010/main" val="3519985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pPr lvl="1"/>
            <a:r>
              <a:rPr lang="is-IS" dirty="0"/>
              <a:t>Available data</a:t>
            </a:r>
          </a:p>
          <a:p>
            <a:r>
              <a:rPr lang="en-GB" dirty="0">
                <a:solidFill>
                  <a:srgbClr val="D9D9D9"/>
                </a:solidFill>
              </a:rPr>
              <a:t>Suitable to encapsulate complex within-host (WH) dynamics</a:t>
            </a:r>
          </a:p>
        </p:txBody>
      </p:sp>
    </p:spTree>
    <p:extLst>
      <p:ext uri="{BB962C8B-B14F-4D97-AF65-F5344CB8AC3E}">
        <p14:creationId xmlns:p14="http://schemas.microsoft.com/office/powerpoint/2010/main" val="1825108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Evolutionary epidemiology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Unified view of the epidemiology and evolution of pathogens 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u="sng" dirty="0"/>
              <a:t>Ultimate aim</a:t>
            </a:r>
            <a:r>
              <a:rPr lang="en-GB" dirty="0"/>
              <a:t>: </a:t>
            </a:r>
          </a:p>
          <a:p>
            <a:r>
              <a:rPr lang="en-GB" dirty="0"/>
              <a:t>Design intervention strategies that will slow down, or avoid altogether, the evolution of drug resistance and virulence</a:t>
            </a:r>
          </a:p>
          <a:p>
            <a:endParaRPr lang="en-GB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25285"/>
            <a:ext cx="47640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284022"/>
            <a:ext cx="201612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355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pPr lvl="1"/>
            <a:r>
              <a:rPr lang="is-IS" dirty="0"/>
              <a:t>Available data</a:t>
            </a:r>
          </a:p>
          <a:p>
            <a:r>
              <a:rPr lang="en-GB" dirty="0"/>
              <a:t>Suitable to encapsulate complex within-host (WH) dynamics</a:t>
            </a:r>
          </a:p>
        </p:txBody>
      </p:sp>
    </p:spTree>
    <p:extLst>
      <p:ext uri="{BB962C8B-B14F-4D97-AF65-F5344CB8AC3E}">
        <p14:creationId xmlns:p14="http://schemas.microsoft.com/office/powerpoint/2010/main" val="3987080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Gilchrist &amp; Sasaki (2002)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First example: </a:t>
            </a:r>
            <a:r>
              <a:rPr lang="en-GB" i="1" u="sng" dirty="0"/>
              <a:t>Gilchrist &amp; Sasaki</a:t>
            </a:r>
            <a:r>
              <a:rPr lang="en-GB" dirty="0"/>
              <a:t> (2002)</a:t>
            </a:r>
          </a:p>
          <a:p>
            <a:pPr lvl="1"/>
            <a:r>
              <a:rPr lang="en-GB" dirty="0"/>
              <a:t>Within-host dynamics:				pathogen load</a:t>
            </a:r>
          </a:p>
          <a:p>
            <a:pPr marL="457200" lvl="1" indent="0">
              <a:buNone/>
            </a:pPr>
            <a:r>
              <a:rPr lang="en-GB" dirty="0"/>
              <a:t>							level immunity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Between-host</a:t>
            </a:r>
          </a:p>
          <a:p>
            <a:pPr marL="457200" lvl="1" indent="0">
              <a:buNone/>
            </a:pPr>
            <a:r>
              <a:rPr lang="en-GB" dirty="0"/>
              <a:t>    dynamics: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000000"/>
                </a:solidFill>
              </a:rPr>
              <a:t>Link: </a:t>
            </a:r>
          </a:p>
          <a:p>
            <a:pPr marL="457200" lvl="1" indent="0">
              <a:buNone/>
            </a:pP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218748"/>
              </p:ext>
            </p:extLst>
          </p:nvPr>
        </p:nvGraphicFramePr>
        <p:xfrm>
          <a:off x="3923928" y="1870494"/>
          <a:ext cx="1778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22" name="Equation" r:id="rId4" imgW="1778000" imgH="863600" progId="Equation.DSMT4">
                  <p:embed/>
                </p:oleObj>
              </mc:Choice>
              <mc:Fallback>
                <p:oleObj name="Equation" r:id="rId4" imgW="1778000" imgH="86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23928" y="1870494"/>
                        <a:ext cx="17780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281494"/>
              </p:ext>
            </p:extLst>
          </p:nvPr>
        </p:nvGraphicFramePr>
        <p:xfrm>
          <a:off x="3203848" y="2734094"/>
          <a:ext cx="56007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23" name="Equation" r:id="rId6" imgW="5600700" imgH="2895600" progId="Equation.DSMT4">
                  <p:embed/>
                </p:oleObj>
              </mc:Choice>
              <mc:Fallback>
                <p:oleObj name="Equation" r:id="rId6" imgW="5600700" imgH="289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3848" y="2734094"/>
                        <a:ext cx="5600700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977589"/>
              </p:ext>
            </p:extLst>
          </p:nvPr>
        </p:nvGraphicFramePr>
        <p:xfrm>
          <a:off x="6229076" y="1772816"/>
          <a:ext cx="7620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24" name="Equation" r:id="rId8" imgW="762000" imgH="1206500" progId="Equation.DSMT4">
                  <p:embed/>
                </p:oleObj>
              </mc:Choice>
              <mc:Fallback>
                <p:oleObj name="Equation" r:id="rId8" imgW="762000" imgH="1206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29076" y="1772816"/>
                        <a:ext cx="7620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033144"/>
              </p:ext>
            </p:extLst>
          </p:nvPr>
        </p:nvGraphicFramePr>
        <p:xfrm>
          <a:off x="1259632" y="5038350"/>
          <a:ext cx="1549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25" name="Equation" r:id="rId10" imgW="1549400" imgH="342900" progId="Equation.DSMT4">
                  <p:embed/>
                </p:oleObj>
              </mc:Choice>
              <mc:Fallback>
                <p:oleObj name="Equation" r:id="rId10" imgW="1549400" imgH="342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59632" y="5038350"/>
                        <a:ext cx="15494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04048" y="6453336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>
                <a:latin typeface="+mn-lt"/>
              </a:rPr>
              <a:t>Gilchrist &amp; Sasaki </a:t>
            </a:r>
            <a:r>
              <a:rPr lang="en-GB" sz="1400" dirty="0">
                <a:latin typeface="+mn-lt"/>
              </a:rPr>
              <a:t>(2002), </a:t>
            </a:r>
            <a:r>
              <a:rPr lang="en-GB" sz="1400" i="1" dirty="0">
                <a:latin typeface="+mn-lt"/>
              </a:rPr>
              <a:t>J </a:t>
            </a:r>
            <a:r>
              <a:rPr lang="en-GB" sz="1400" i="1" dirty="0" err="1">
                <a:latin typeface="+mn-lt"/>
              </a:rPr>
              <a:t>Theor</a:t>
            </a:r>
            <a:r>
              <a:rPr lang="en-GB" sz="1400" i="1" dirty="0">
                <a:latin typeface="+mn-lt"/>
              </a:rPr>
              <a:t> </a:t>
            </a:r>
            <a:r>
              <a:rPr lang="en-GB" sz="1400" i="1" dirty="0" err="1">
                <a:latin typeface="+mn-lt"/>
              </a:rPr>
              <a:t>Biol</a:t>
            </a:r>
            <a:endParaRPr lang="en-GB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3797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844824"/>
            <a:ext cx="4112696" cy="4032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Model: specific + </a:t>
            </a:r>
            <a:r>
              <a:rPr lang="en-GB" dirty="0" err="1"/>
              <a:t>aspecific</a:t>
            </a:r>
            <a:r>
              <a:rPr lang="en-GB" dirty="0"/>
              <a:t> immunity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r>
              <a:rPr lang="en-GB" dirty="0"/>
              <a:t>	pathogen load</a:t>
            </a:r>
          </a:p>
          <a:p>
            <a:pPr marL="457200" lvl="1" indent="0">
              <a:buNone/>
            </a:pPr>
            <a:r>
              <a:rPr lang="en-GB" dirty="0"/>
              <a:t>	level of specific </a:t>
            </a:r>
            <a:r>
              <a:rPr lang="en-GB" dirty="0" err="1"/>
              <a:t>immuntity</a:t>
            </a:r>
            <a:endParaRPr lang="en-GB" dirty="0"/>
          </a:p>
          <a:p>
            <a:pPr marL="457200" lvl="1" indent="0">
              <a:buNone/>
            </a:pPr>
            <a:r>
              <a:rPr lang="en-GB" dirty="0"/>
              <a:t>	(constant) level of </a:t>
            </a:r>
            <a:r>
              <a:rPr lang="en-GB" dirty="0" err="1"/>
              <a:t>aspecific</a:t>
            </a:r>
            <a:r>
              <a:rPr lang="en-GB" dirty="0"/>
              <a:t> immunity</a:t>
            </a:r>
          </a:p>
          <a:p>
            <a:endParaRPr lang="en-GB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014464"/>
              </p:ext>
            </p:extLst>
          </p:nvPr>
        </p:nvGraphicFramePr>
        <p:xfrm>
          <a:off x="683568" y="2459980"/>
          <a:ext cx="3733800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200" name="Equation" r:id="rId4" imgW="3733800" imgH="1689100" progId="Equation.DSMT4">
                  <p:embed/>
                </p:oleObj>
              </mc:Choice>
              <mc:Fallback>
                <p:oleObj name="Equation" r:id="rId4" imgW="3733800" imgH="168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568" y="2459980"/>
                        <a:ext cx="3733800" cy="168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079928"/>
              </p:ext>
            </p:extLst>
          </p:nvPr>
        </p:nvGraphicFramePr>
        <p:xfrm>
          <a:off x="639763" y="5030812"/>
          <a:ext cx="8509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201" name="Equation" r:id="rId6" imgW="850900" imgH="1206500" progId="Equation.DSMT4">
                  <p:embed/>
                </p:oleObj>
              </mc:Choice>
              <mc:Fallback>
                <p:oleObj name="Equation" r:id="rId6" imgW="850900" imgH="1206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9763" y="5030812"/>
                        <a:ext cx="8509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04048" y="6453336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err="1">
                <a:latin typeface="+mn-lt"/>
              </a:rPr>
              <a:t>Pugliese</a:t>
            </a:r>
            <a:r>
              <a:rPr lang="en-GB" sz="1400" b="1" dirty="0">
                <a:latin typeface="+mn-lt"/>
              </a:rPr>
              <a:t> &amp; </a:t>
            </a:r>
            <a:r>
              <a:rPr lang="en-GB" sz="1400" b="1" dirty="0" err="1">
                <a:latin typeface="+mn-lt"/>
              </a:rPr>
              <a:t>Gandolfi</a:t>
            </a:r>
            <a:r>
              <a:rPr lang="en-GB" sz="1400" b="1" dirty="0">
                <a:latin typeface="+mn-lt"/>
              </a:rPr>
              <a:t> </a:t>
            </a:r>
            <a:r>
              <a:rPr lang="en-GB" sz="1400" dirty="0">
                <a:latin typeface="+mn-lt"/>
              </a:rPr>
              <a:t>(2008), </a:t>
            </a:r>
            <a:r>
              <a:rPr lang="en-GB" sz="1400" i="1" dirty="0">
                <a:latin typeface="+mn-lt"/>
              </a:rPr>
              <a:t>Math </a:t>
            </a:r>
            <a:r>
              <a:rPr lang="en-GB" sz="1400" i="1" dirty="0" err="1">
                <a:latin typeface="+mn-lt"/>
              </a:rPr>
              <a:t>Biosc</a:t>
            </a:r>
            <a:endParaRPr lang="en-GB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7894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Available data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r>
              <a:rPr lang="en-GB" dirty="0"/>
              <a:t>Suitable to encapsulate complex within-host (WH) dynamics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Can enhance understanding of more complex models</a:t>
            </a:r>
          </a:p>
        </p:txBody>
      </p:sp>
    </p:spTree>
    <p:extLst>
      <p:ext uri="{BB962C8B-B14F-4D97-AF65-F5344CB8AC3E}">
        <p14:creationId xmlns:p14="http://schemas.microsoft.com/office/powerpoint/2010/main" val="37611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Available data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r>
              <a:rPr lang="en-GB" dirty="0"/>
              <a:t>Suitable to encapsulate complex within-host (WH) dynamics</a:t>
            </a:r>
          </a:p>
          <a:p>
            <a:r>
              <a:rPr lang="en-GB" dirty="0"/>
              <a:t>Can enhance understanding of more complex models</a:t>
            </a:r>
          </a:p>
        </p:txBody>
      </p:sp>
    </p:spTree>
    <p:extLst>
      <p:ext uri="{BB962C8B-B14F-4D97-AF65-F5344CB8AC3E}">
        <p14:creationId xmlns:p14="http://schemas.microsoft.com/office/powerpoint/2010/main" val="2436348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within-host patch model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08520" y="1772816"/>
            <a:ext cx="4393358" cy="3743136"/>
            <a:chOff x="-108520" y="1772816"/>
            <a:chExt cx="4393358" cy="37431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485" y="2657566"/>
              <a:ext cx="3905353" cy="2858386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941776" y="2405933"/>
              <a:ext cx="0" cy="230205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TextBox 23"/>
            <p:cNvSpPr txBox="1"/>
            <p:nvPr/>
          </p:nvSpPr>
          <p:spPr>
            <a:xfrm>
              <a:off x="-108520" y="1772816"/>
              <a:ext cx="21199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4F81BD">
                      <a:lumMod val="75000"/>
                    </a:srgbClr>
                  </a:solidFill>
                  <a:latin typeface="Arial"/>
                </a:rPr>
                <a:t>Site of HIV replication</a:t>
              </a:r>
            </a:p>
          </p:txBody>
        </p:sp>
      </p:grpSp>
      <p:cxnSp>
        <p:nvCxnSpPr>
          <p:cNvPr id="96" name="Straight Connector 95"/>
          <p:cNvCxnSpPr/>
          <p:nvPr/>
        </p:nvCxnSpPr>
        <p:spPr>
          <a:xfrm>
            <a:off x="4716016" y="1988840"/>
            <a:ext cx="0" cy="407643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9" name="Group 168"/>
          <p:cNvGrpSpPr/>
          <p:nvPr/>
        </p:nvGrpSpPr>
        <p:grpSpPr>
          <a:xfrm>
            <a:off x="5284118" y="1561116"/>
            <a:ext cx="3403984" cy="4207079"/>
            <a:chOff x="5284118" y="1561116"/>
            <a:chExt cx="3403984" cy="4207079"/>
          </a:xfrm>
        </p:grpSpPr>
        <p:sp>
          <p:nvSpPr>
            <p:cNvPr id="170" name="Rounded Rectangle 169"/>
            <p:cNvSpPr/>
            <p:nvPr/>
          </p:nvSpPr>
          <p:spPr>
            <a:xfrm>
              <a:off x="5542620" y="3135464"/>
              <a:ext cx="2738239" cy="1666955"/>
            </a:xfrm>
            <a:prstGeom prst="roundRect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6190802" y="3519128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6800402" y="3446621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6310407" y="4188519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7442797" y="3704345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6707804" y="3943511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6952802" y="4281128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7535394" y="4339375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7477796" y="3261404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7807399" y="4095910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6005607" y="3946083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6615207" y="4466345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2" name="Down Arrow 181"/>
            <p:cNvSpPr/>
            <p:nvPr/>
          </p:nvSpPr>
          <p:spPr>
            <a:xfrm>
              <a:off x="5886002" y="2285548"/>
              <a:ext cx="424405" cy="701179"/>
            </a:xfrm>
            <a:prstGeom prst="down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3" name="Down Arrow 182"/>
            <p:cNvSpPr/>
            <p:nvPr/>
          </p:nvSpPr>
          <p:spPr>
            <a:xfrm>
              <a:off x="5899230" y="4968049"/>
              <a:ext cx="451413" cy="800146"/>
            </a:xfrm>
            <a:prstGeom prst="down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5284118" y="1561116"/>
              <a:ext cx="1759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Susceptible CD4+ T cells</a:t>
              </a:r>
            </a:p>
          </p:txBody>
        </p:sp>
        <p:sp>
          <p:nvSpPr>
            <p:cNvPr id="185" name="Down Arrow 184"/>
            <p:cNvSpPr/>
            <p:nvPr/>
          </p:nvSpPr>
          <p:spPr>
            <a:xfrm>
              <a:off x="7591062" y="2285548"/>
              <a:ext cx="432673" cy="701179"/>
            </a:xfrm>
            <a:prstGeom prst="downArrow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6928750" y="1745782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CTLs</a:t>
              </a:r>
            </a:p>
          </p:txBody>
        </p:sp>
        <p:sp>
          <p:nvSpPr>
            <p:cNvPr id="187" name="Down Arrow 186"/>
            <p:cNvSpPr/>
            <p:nvPr/>
          </p:nvSpPr>
          <p:spPr>
            <a:xfrm>
              <a:off x="7627992" y="4968049"/>
              <a:ext cx="432673" cy="800146"/>
            </a:xfrm>
            <a:prstGeom prst="downArrow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8" name="4-Point Star 187"/>
            <p:cNvSpPr/>
            <p:nvPr/>
          </p:nvSpPr>
          <p:spPr>
            <a:xfrm>
              <a:off x="5733602" y="3446621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9" name="4-Point Star 188"/>
            <p:cNvSpPr/>
            <p:nvPr/>
          </p:nvSpPr>
          <p:spPr>
            <a:xfrm>
              <a:off x="7172996" y="3989042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139952" y="6533770"/>
            <a:ext cx="5004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Lythgoe</a:t>
            </a:r>
            <a:r>
              <a:rPr lang="en-GB" sz="1400" b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, </a:t>
            </a:r>
            <a:r>
              <a:rPr lang="en-GB" sz="1400" b="1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Blanquart</a:t>
            </a:r>
            <a:r>
              <a:rPr lang="en-GB" sz="1400" b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, Pellis &amp; Fraser 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(2016), </a:t>
            </a:r>
            <a:r>
              <a:rPr lang="en-GB" sz="1400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PLoS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 Biology</a:t>
            </a:r>
          </a:p>
        </p:txBody>
      </p:sp>
    </p:spTree>
    <p:extLst>
      <p:ext uri="{BB962C8B-B14F-4D97-AF65-F5344CB8AC3E}">
        <p14:creationId xmlns:p14="http://schemas.microsoft.com/office/powerpoint/2010/main" val="1652266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within-host patch model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08520" y="1772816"/>
            <a:ext cx="4393358" cy="3743136"/>
            <a:chOff x="-108520" y="1772816"/>
            <a:chExt cx="4393358" cy="37431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485" y="2657566"/>
              <a:ext cx="3905353" cy="2858386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941776" y="2405933"/>
              <a:ext cx="0" cy="230205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TextBox 23"/>
            <p:cNvSpPr txBox="1"/>
            <p:nvPr/>
          </p:nvSpPr>
          <p:spPr>
            <a:xfrm>
              <a:off x="-108520" y="1772816"/>
              <a:ext cx="21199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4F81BD">
                      <a:lumMod val="75000"/>
                    </a:srgbClr>
                  </a:solidFill>
                  <a:latin typeface="Arial"/>
                </a:rPr>
                <a:t>Site of HIV replication</a:t>
              </a:r>
            </a:p>
          </p:txBody>
        </p:sp>
      </p:grpSp>
      <p:cxnSp>
        <p:nvCxnSpPr>
          <p:cNvPr id="96" name="Straight Connector 95"/>
          <p:cNvCxnSpPr/>
          <p:nvPr/>
        </p:nvCxnSpPr>
        <p:spPr>
          <a:xfrm>
            <a:off x="4716016" y="1988840"/>
            <a:ext cx="0" cy="407643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9" name="Group 168"/>
          <p:cNvGrpSpPr/>
          <p:nvPr/>
        </p:nvGrpSpPr>
        <p:grpSpPr>
          <a:xfrm>
            <a:off x="5284118" y="1561116"/>
            <a:ext cx="3403984" cy="4207079"/>
            <a:chOff x="5284118" y="1561116"/>
            <a:chExt cx="3403984" cy="4207079"/>
          </a:xfrm>
        </p:grpSpPr>
        <p:sp>
          <p:nvSpPr>
            <p:cNvPr id="170" name="Rounded Rectangle 169"/>
            <p:cNvSpPr/>
            <p:nvPr/>
          </p:nvSpPr>
          <p:spPr>
            <a:xfrm>
              <a:off x="5542620" y="3135464"/>
              <a:ext cx="2738239" cy="1666955"/>
            </a:xfrm>
            <a:prstGeom prst="roundRect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6190802" y="3519128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6800402" y="3446621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6310407" y="4188519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7442797" y="3704345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6707804" y="3943511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6952802" y="4281128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7535394" y="4339375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7477796" y="3261404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7807399" y="4095910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6005607" y="3946083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6615207" y="4466345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2" name="Down Arrow 181"/>
            <p:cNvSpPr/>
            <p:nvPr/>
          </p:nvSpPr>
          <p:spPr>
            <a:xfrm>
              <a:off x="5886002" y="2285548"/>
              <a:ext cx="424405" cy="701179"/>
            </a:xfrm>
            <a:prstGeom prst="down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3" name="Down Arrow 182"/>
            <p:cNvSpPr/>
            <p:nvPr/>
          </p:nvSpPr>
          <p:spPr>
            <a:xfrm>
              <a:off x="5899230" y="4968049"/>
              <a:ext cx="451413" cy="800146"/>
            </a:xfrm>
            <a:prstGeom prst="down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5284118" y="1561116"/>
              <a:ext cx="1759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Susceptible CD4+ T cells</a:t>
              </a:r>
            </a:p>
          </p:txBody>
        </p:sp>
        <p:sp>
          <p:nvSpPr>
            <p:cNvPr id="185" name="Down Arrow 184"/>
            <p:cNvSpPr/>
            <p:nvPr/>
          </p:nvSpPr>
          <p:spPr>
            <a:xfrm>
              <a:off x="7591062" y="2285548"/>
              <a:ext cx="432673" cy="701179"/>
            </a:xfrm>
            <a:prstGeom prst="downArrow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6928750" y="1745782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CTLs</a:t>
              </a:r>
            </a:p>
          </p:txBody>
        </p:sp>
        <p:sp>
          <p:nvSpPr>
            <p:cNvPr id="187" name="Down Arrow 186"/>
            <p:cNvSpPr/>
            <p:nvPr/>
          </p:nvSpPr>
          <p:spPr>
            <a:xfrm>
              <a:off x="7627992" y="4968049"/>
              <a:ext cx="432673" cy="800146"/>
            </a:xfrm>
            <a:prstGeom prst="downArrow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8" name="4-Point Star 187"/>
            <p:cNvSpPr/>
            <p:nvPr/>
          </p:nvSpPr>
          <p:spPr>
            <a:xfrm>
              <a:off x="5733602" y="3446621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89" name="4-Point Star 188"/>
            <p:cNvSpPr/>
            <p:nvPr/>
          </p:nvSpPr>
          <p:spPr>
            <a:xfrm>
              <a:off x="7172996" y="3989042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>
              <a:off x="7043470" y="3704345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191" name="Straight Connector 190"/>
            <p:cNvCxnSpPr/>
            <p:nvPr/>
          </p:nvCxnSpPr>
          <p:spPr>
            <a:xfrm>
              <a:off x="7228665" y="4968049"/>
              <a:ext cx="1303530" cy="547903"/>
            </a:xfrm>
            <a:prstGeom prst="line">
              <a:avLst/>
            </a:prstGeom>
            <a:noFill/>
            <a:ln w="76200" cap="flat" cmpd="sng" algn="ctr">
              <a:solidFill>
                <a:srgbClr val="E6A52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2" name="Straight Connector 191"/>
            <p:cNvCxnSpPr/>
            <p:nvPr/>
          </p:nvCxnSpPr>
          <p:spPr>
            <a:xfrm flipV="1">
              <a:off x="7228665" y="4968049"/>
              <a:ext cx="1303530" cy="547903"/>
            </a:xfrm>
            <a:prstGeom prst="line">
              <a:avLst/>
            </a:prstGeom>
            <a:noFill/>
            <a:ln w="76200" cap="flat" cmpd="sng" algn="ctr">
              <a:solidFill>
                <a:srgbClr val="E6A52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3" name="Rectangle 32"/>
          <p:cNvSpPr/>
          <p:nvPr/>
        </p:nvSpPr>
        <p:spPr>
          <a:xfrm>
            <a:off x="4139952" y="6533770"/>
            <a:ext cx="5004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Lythgoe</a:t>
            </a:r>
            <a:r>
              <a:rPr lang="en-GB" sz="1400" b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, </a:t>
            </a:r>
            <a:r>
              <a:rPr lang="en-GB" sz="1400" b="1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Blanquart</a:t>
            </a:r>
            <a:r>
              <a:rPr lang="en-GB" sz="1400" b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, Pellis &amp; Fraser 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(2016), </a:t>
            </a:r>
            <a:r>
              <a:rPr lang="en-GB" sz="1400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PLoS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 Biology</a:t>
            </a:r>
          </a:p>
        </p:txBody>
      </p:sp>
    </p:spTree>
    <p:extLst>
      <p:ext uri="{BB962C8B-B14F-4D97-AF65-F5344CB8AC3E}">
        <p14:creationId xmlns:p14="http://schemas.microsoft.com/office/powerpoint/2010/main" val="3264349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within-host patch model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08520" y="1772816"/>
            <a:ext cx="4393358" cy="3743136"/>
            <a:chOff x="-108520" y="1772816"/>
            <a:chExt cx="4393358" cy="37431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485" y="2657566"/>
              <a:ext cx="3905353" cy="2858386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941776" y="2405933"/>
              <a:ext cx="0" cy="230205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TextBox 23"/>
            <p:cNvSpPr txBox="1"/>
            <p:nvPr/>
          </p:nvSpPr>
          <p:spPr>
            <a:xfrm>
              <a:off x="-108520" y="1772816"/>
              <a:ext cx="21199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4F81BD">
                      <a:lumMod val="75000"/>
                    </a:srgbClr>
                  </a:solidFill>
                  <a:latin typeface="Arial"/>
                </a:rPr>
                <a:t>Site of HIV replication</a:t>
              </a:r>
            </a:p>
          </p:txBody>
        </p:sp>
      </p:grpSp>
      <p:cxnSp>
        <p:nvCxnSpPr>
          <p:cNvPr id="96" name="Straight Connector 95"/>
          <p:cNvCxnSpPr/>
          <p:nvPr/>
        </p:nvCxnSpPr>
        <p:spPr>
          <a:xfrm>
            <a:off x="4716016" y="1988840"/>
            <a:ext cx="0" cy="407643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/>
          <p:cNvGrpSpPr/>
          <p:nvPr/>
        </p:nvGrpSpPr>
        <p:grpSpPr>
          <a:xfrm>
            <a:off x="5284118" y="1561116"/>
            <a:ext cx="3403984" cy="4207079"/>
            <a:chOff x="5284118" y="1561116"/>
            <a:chExt cx="3403984" cy="4207079"/>
          </a:xfrm>
        </p:grpSpPr>
        <p:sp>
          <p:nvSpPr>
            <p:cNvPr id="113" name="Rounded Rectangle 112"/>
            <p:cNvSpPr/>
            <p:nvPr/>
          </p:nvSpPr>
          <p:spPr>
            <a:xfrm>
              <a:off x="5542620" y="3135464"/>
              <a:ext cx="2738239" cy="1666955"/>
            </a:xfrm>
            <a:prstGeom prst="roundRect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7442797" y="3704345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6707804" y="3943511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7535394" y="4339375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17" name="Down Arrow 116"/>
            <p:cNvSpPr/>
            <p:nvPr/>
          </p:nvSpPr>
          <p:spPr>
            <a:xfrm>
              <a:off x="5886002" y="2285548"/>
              <a:ext cx="424405" cy="701179"/>
            </a:xfrm>
            <a:prstGeom prst="down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18" name="Down Arrow 117"/>
            <p:cNvSpPr/>
            <p:nvPr/>
          </p:nvSpPr>
          <p:spPr>
            <a:xfrm>
              <a:off x="5899230" y="4968049"/>
              <a:ext cx="451413" cy="800146"/>
            </a:xfrm>
            <a:prstGeom prst="down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284118" y="1561116"/>
              <a:ext cx="1759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Susceptible CD4+ T cells</a:t>
              </a:r>
            </a:p>
          </p:txBody>
        </p:sp>
        <p:sp>
          <p:nvSpPr>
            <p:cNvPr id="120" name="Down Arrow 119"/>
            <p:cNvSpPr/>
            <p:nvPr/>
          </p:nvSpPr>
          <p:spPr>
            <a:xfrm>
              <a:off x="7591062" y="2285548"/>
              <a:ext cx="432673" cy="701179"/>
            </a:xfrm>
            <a:prstGeom prst="downArrow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928750" y="1745782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CTLs</a:t>
              </a:r>
            </a:p>
          </p:txBody>
        </p:sp>
        <p:sp>
          <p:nvSpPr>
            <p:cNvPr id="122" name="Down Arrow 121"/>
            <p:cNvSpPr/>
            <p:nvPr/>
          </p:nvSpPr>
          <p:spPr>
            <a:xfrm>
              <a:off x="7627992" y="4968049"/>
              <a:ext cx="432673" cy="800146"/>
            </a:xfrm>
            <a:prstGeom prst="downArrow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23" name="4-Point Star 122"/>
            <p:cNvSpPr/>
            <p:nvPr/>
          </p:nvSpPr>
          <p:spPr>
            <a:xfrm>
              <a:off x="5733602" y="3446621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24" name="4-Point Star 123"/>
            <p:cNvSpPr/>
            <p:nvPr/>
          </p:nvSpPr>
          <p:spPr>
            <a:xfrm>
              <a:off x="7172996" y="3989042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7043470" y="3704345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7228665" y="4968049"/>
              <a:ext cx="1303530" cy="547903"/>
            </a:xfrm>
            <a:prstGeom prst="line">
              <a:avLst/>
            </a:prstGeom>
            <a:noFill/>
            <a:ln w="76200" cap="flat" cmpd="sng" algn="ctr">
              <a:solidFill>
                <a:srgbClr val="E6A52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7" name="Straight Connector 126"/>
            <p:cNvCxnSpPr/>
            <p:nvPr/>
          </p:nvCxnSpPr>
          <p:spPr>
            <a:xfrm flipV="1">
              <a:off x="7228665" y="4968049"/>
              <a:ext cx="1303530" cy="547903"/>
            </a:xfrm>
            <a:prstGeom prst="line">
              <a:avLst/>
            </a:prstGeom>
            <a:noFill/>
            <a:ln w="76200" cap="flat" cmpd="sng" algn="ctr">
              <a:solidFill>
                <a:srgbClr val="E6A52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8" name="Oval 127"/>
            <p:cNvSpPr/>
            <p:nvPr/>
          </p:nvSpPr>
          <p:spPr>
            <a:xfrm>
              <a:off x="6489335" y="3354525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5714035" y="4246766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6752758" y="4481016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7695537" y="4036119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6258045" y="3989042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7136067" y="4431983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7698952" y="3354012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35" name="4-Point Star 134"/>
            <p:cNvSpPr/>
            <p:nvPr/>
          </p:nvSpPr>
          <p:spPr>
            <a:xfrm>
              <a:off x="6892999" y="3261404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36" name="4-Point Star 135"/>
            <p:cNvSpPr/>
            <p:nvPr/>
          </p:nvSpPr>
          <p:spPr>
            <a:xfrm>
              <a:off x="7695537" y="3665685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37" name="4-Point Star 136"/>
            <p:cNvSpPr/>
            <p:nvPr/>
          </p:nvSpPr>
          <p:spPr>
            <a:xfrm>
              <a:off x="6005607" y="4317151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38" name="4-Point Star 137"/>
            <p:cNvSpPr/>
            <p:nvPr/>
          </p:nvSpPr>
          <p:spPr>
            <a:xfrm>
              <a:off x="6105645" y="3353355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39" name="4-Point Star 138"/>
            <p:cNvSpPr/>
            <p:nvPr/>
          </p:nvSpPr>
          <p:spPr>
            <a:xfrm>
              <a:off x="7908265" y="4198591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6459309" y="3758294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7730428" y="4569025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6466981" y="4315413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5886002" y="3953179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44" name="Down Arrow 143"/>
            <p:cNvSpPr/>
            <p:nvPr/>
          </p:nvSpPr>
          <p:spPr>
            <a:xfrm>
              <a:off x="6644504" y="4968049"/>
              <a:ext cx="451413" cy="800146"/>
            </a:xfrm>
            <a:prstGeom prst="down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139952" y="6533770"/>
            <a:ext cx="5004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Lythgoe</a:t>
            </a:r>
            <a:r>
              <a:rPr lang="en-GB" sz="1400" b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, </a:t>
            </a:r>
            <a:r>
              <a:rPr lang="en-GB" sz="1400" b="1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Blanquart</a:t>
            </a:r>
            <a:r>
              <a:rPr lang="en-GB" sz="1400" b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, Pellis &amp; Fraser 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(2016), </a:t>
            </a:r>
            <a:r>
              <a:rPr lang="en-GB" sz="1400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PLoS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 Biology</a:t>
            </a:r>
          </a:p>
        </p:txBody>
      </p:sp>
    </p:spTree>
    <p:extLst>
      <p:ext uri="{BB962C8B-B14F-4D97-AF65-F5344CB8AC3E}">
        <p14:creationId xmlns:p14="http://schemas.microsoft.com/office/powerpoint/2010/main" val="3348044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within-host patch model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08520" y="1772816"/>
            <a:ext cx="4393358" cy="3743136"/>
            <a:chOff x="-108520" y="1772816"/>
            <a:chExt cx="4393358" cy="37431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485" y="2657566"/>
              <a:ext cx="3905353" cy="2858386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941776" y="2405933"/>
              <a:ext cx="0" cy="230205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TextBox 23"/>
            <p:cNvSpPr txBox="1"/>
            <p:nvPr/>
          </p:nvSpPr>
          <p:spPr>
            <a:xfrm>
              <a:off x="-108520" y="1772816"/>
              <a:ext cx="21199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4F81BD">
                      <a:lumMod val="75000"/>
                    </a:srgbClr>
                  </a:solidFill>
                  <a:latin typeface="Arial"/>
                </a:rPr>
                <a:t>Site of HIV replication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273937" y="1556792"/>
            <a:ext cx="3925931" cy="4207079"/>
            <a:chOff x="5284118" y="1561116"/>
            <a:chExt cx="3925931" cy="4207079"/>
          </a:xfrm>
        </p:grpSpPr>
        <p:sp>
          <p:nvSpPr>
            <p:cNvPr id="62" name="Rounded Rectangle 61"/>
            <p:cNvSpPr/>
            <p:nvPr/>
          </p:nvSpPr>
          <p:spPr>
            <a:xfrm>
              <a:off x="5542620" y="3135464"/>
              <a:ext cx="2738239" cy="1666955"/>
            </a:xfrm>
            <a:prstGeom prst="roundRect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7442797" y="3704345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6707804" y="3943511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535394" y="4339375"/>
              <a:ext cx="185195" cy="185217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6" name="Down Arrow 65"/>
            <p:cNvSpPr/>
            <p:nvPr/>
          </p:nvSpPr>
          <p:spPr>
            <a:xfrm>
              <a:off x="5886002" y="2285548"/>
              <a:ext cx="424405" cy="701179"/>
            </a:xfrm>
            <a:prstGeom prst="down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7" name="Down Arrow 66"/>
            <p:cNvSpPr/>
            <p:nvPr/>
          </p:nvSpPr>
          <p:spPr>
            <a:xfrm>
              <a:off x="5899230" y="4968049"/>
              <a:ext cx="451413" cy="800146"/>
            </a:xfrm>
            <a:prstGeom prst="down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84118" y="1561116"/>
              <a:ext cx="1759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Susceptible CD4+ T cells</a:t>
              </a:r>
            </a:p>
          </p:txBody>
        </p:sp>
        <p:sp>
          <p:nvSpPr>
            <p:cNvPr id="69" name="Down Arrow 68"/>
            <p:cNvSpPr/>
            <p:nvPr/>
          </p:nvSpPr>
          <p:spPr>
            <a:xfrm>
              <a:off x="7591062" y="2285548"/>
              <a:ext cx="432673" cy="701179"/>
            </a:xfrm>
            <a:prstGeom prst="downArrow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928750" y="1745782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CTLs</a:t>
              </a:r>
            </a:p>
          </p:txBody>
        </p:sp>
        <p:sp>
          <p:nvSpPr>
            <p:cNvPr id="71" name="Down Arrow 70"/>
            <p:cNvSpPr/>
            <p:nvPr/>
          </p:nvSpPr>
          <p:spPr>
            <a:xfrm>
              <a:off x="7627992" y="4968049"/>
              <a:ext cx="432673" cy="800146"/>
            </a:xfrm>
            <a:prstGeom prst="downArrow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2" name="4-Point Star 71"/>
            <p:cNvSpPr/>
            <p:nvPr/>
          </p:nvSpPr>
          <p:spPr>
            <a:xfrm>
              <a:off x="5733602" y="3446621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3" name="4-Point Star 72"/>
            <p:cNvSpPr/>
            <p:nvPr/>
          </p:nvSpPr>
          <p:spPr>
            <a:xfrm>
              <a:off x="7172996" y="3989042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7043470" y="3704345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7228665" y="4968049"/>
              <a:ext cx="1303530" cy="547903"/>
            </a:xfrm>
            <a:prstGeom prst="line">
              <a:avLst/>
            </a:prstGeom>
            <a:noFill/>
            <a:ln w="76200" cap="flat" cmpd="sng" algn="ctr">
              <a:solidFill>
                <a:srgbClr val="E6A52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6" name="Straight Connector 75"/>
            <p:cNvCxnSpPr/>
            <p:nvPr/>
          </p:nvCxnSpPr>
          <p:spPr>
            <a:xfrm flipV="1">
              <a:off x="7228665" y="4968049"/>
              <a:ext cx="1303530" cy="547903"/>
            </a:xfrm>
            <a:prstGeom prst="line">
              <a:avLst/>
            </a:prstGeom>
            <a:noFill/>
            <a:ln w="76200" cap="flat" cmpd="sng" algn="ctr">
              <a:solidFill>
                <a:srgbClr val="E6A52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7" name="Oval 76"/>
            <p:cNvSpPr/>
            <p:nvPr/>
          </p:nvSpPr>
          <p:spPr>
            <a:xfrm>
              <a:off x="6489335" y="3354525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5714035" y="4246766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752758" y="4481016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7695537" y="4036119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258045" y="3989042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7136067" y="4431983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698952" y="3354012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8064A2">
                    <a:lumMod val="50000"/>
                  </a:srgbClr>
                </a:gs>
                <a:gs pos="100000">
                  <a:srgbClr val="FFFFFF"/>
                </a:gs>
              </a:gsLst>
              <a:lin ang="16440000" scaled="0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4" name="4-Point Star 83"/>
            <p:cNvSpPr/>
            <p:nvPr/>
          </p:nvSpPr>
          <p:spPr>
            <a:xfrm>
              <a:off x="6892999" y="3261404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5" name="4-Point Star 84"/>
            <p:cNvSpPr/>
            <p:nvPr/>
          </p:nvSpPr>
          <p:spPr>
            <a:xfrm>
              <a:off x="7695537" y="3665685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6" name="4-Point Star 85"/>
            <p:cNvSpPr/>
            <p:nvPr/>
          </p:nvSpPr>
          <p:spPr>
            <a:xfrm>
              <a:off x="6005607" y="4317151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7" name="4-Point Star 86"/>
            <p:cNvSpPr/>
            <p:nvPr/>
          </p:nvSpPr>
          <p:spPr>
            <a:xfrm>
              <a:off x="6105645" y="3353355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8" name="4-Point Star 87"/>
            <p:cNvSpPr/>
            <p:nvPr/>
          </p:nvSpPr>
          <p:spPr>
            <a:xfrm>
              <a:off x="7908265" y="4198591"/>
              <a:ext cx="304800" cy="370434"/>
            </a:xfrm>
            <a:prstGeom prst="star4">
              <a:avLst/>
            </a:prstGeom>
            <a:solidFill>
              <a:srgbClr val="E46C0A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459309" y="3758294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7730428" y="4569025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466981" y="4315413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5886002" y="3953179"/>
              <a:ext cx="185195" cy="18521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5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255453" y="2472900"/>
              <a:ext cx="954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storage</a:t>
              </a:r>
            </a:p>
          </p:txBody>
        </p:sp>
        <p:cxnSp>
          <p:nvCxnSpPr>
            <p:cNvPr id="94" name="Straight Arrow Connector 93"/>
            <p:cNvCxnSpPr>
              <a:stCxn id="93" idx="2"/>
            </p:cNvCxnSpPr>
            <p:nvPr/>
          </p:nvCxnSpPr>
          <p:spPr>
            <a:xfrm flipH="1">
              <a:off x="7915623" y="2842232"/>
              <a:ext cx="817128" cy="511123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5" name="Down Arrow 94"/>
            <p:cNvSpPr/>
            <p:nvPr/>
          </p:nvSpPr>
          <p:spPr>
            <a:xfrm>
              <a:off x="6644504" y="4968049"/>
              <a:ext cx="451413" cy="800146"/>
            </a:xfrm>
            <a:prstGeom prst="down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cxnSp>
        <p:nvCxnSpPr>
          <p:cNvPr id="96" name="Straight Connector 95"/>
          <p:cNvCxnSpPr/>
          <p:nvPr/>
        </p:nvCxnSpPr>
        <p:spPr>
          <a:xfrm>
            <a:off x="4716016" y="1988840"/>
            <a:ext cx="0" cy="407643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139952" y="6533770"/>
            <a:ext cx="5004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Lythgoe</a:t>
            </a:r>
            <a:r>
              <a:rPr lang="en-GB" sz="1400" b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, </a:t>
            </a:r>
            <a:r>
              <a:rPr lang="en-GB" sz="1400" b="1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Blanquart</a:t>
            </a:r>
            <a:r>
              <a:rPr lang="en-GB" sz="1400" b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, Pellis &amp; Fraser 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(2016), </a:t>
            </a:r>
            <a:r>
              <a:rPr lang="en-GB" sz="1400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PLoS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 Biology</a:t>
            </a:r>
          </a:p>
        </p:txBody>
      </p:sp>
    </p:spTree>
    <p:extLst>
      <p:ext uri="{BB962C8B-B14F-4D97-AF65-F5344CB8AC3E}">
        <p14:creationId xmlns:p14="http://schemas.microsoft.com/office/powerpoint/2010/main" val="2560470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Full equations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699514"/>
              </p:ext>
            </p:extLst>
          </p:nvPr>
        </p:nvGraphicFramePr>
        <p:xfrm>
          <a:off x="3048000" y="3441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685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0" y="3441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998679"/>
              </p:ext>
            </p:extLst>
          </p:nvPr>
        </p:nvGraphicFramePr>
        <p:xfrm>
          <a:off x="168275" y="1628775"/>
          <a:ext cx="8801100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686" name="Equation" r:id="rId5" imgW="8801100" imgH="4368800" progId="Equation.DSMT4">
                  <p:embed/>
                </p:oleObj>
              </mc:Choice>
              <mc:Fallback>
                <p:oleObj name="Equation" r:id="rId5" imgW="8801100" imgH="436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75" y="1628775"/>
                        <a:ext cx="8801100" cy="436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384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Arial" charset="0"/>
                <a:ea typeface="ＭＳ Ｐゴシック" pitchFamily="34" charset="-128"/>
                <a:cs typeface="+mn-cs"/>
              </a:rPr>
              <a:t>Motivation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The need for multi-scale models</a:t>
            </a:r>
          </a:p>
          <a:p>
            <a:endParaRPr lang="en-US" dirty="0">
              <a:solidFill>
                <a:schemeClr val="tx1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7184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Analytical approximation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If immigration of infected cells is negligible (after the first seeding): </a:t>
            </a:r>
          </a:p>
          <a:p>
            <a:r>
              <a:rPr lang="en-GB" dirty="0"/>
              <a:t>Within-patch dynamics </a:t>
            </a:r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/>
              <a:t>lead to a rate at which a patch infect other patches:</a:t>
            </a:r>
          </a:p>
          <a:p>
            <a:r>
              <a:rPr lang="en-GB" dirty="0"/>
              <a:t>Dynamics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Patch reproduction number:</a:t>
            </a:r>
          </a:p>
          <a:p>
            <a:r>
              <a:rPr lang="en-GB" dirty="0"/>
              <a:t>If                there is no infection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 descr="WH_in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48393"/>
            <a:ext cx="3034804" cy="2184663"/>
          </a:xfrm>
          <a:prstGeom prst="rect">
            <a:avLst/>
          </a:prstGeom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369234"/>
              </p:ext>
            </p:extLst>
          </p:nvPr>
        </p:nvGraphicFramePr>
        <p:xfrm>
          <a:off x="5868144" y="2836976"/>
          <a:ext cx="5715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51" name="Equation" r:id="rId4" imgW="571500" imgH="330200" progId="Equation.DSMT4">
                  <p:embed/>
                </p:oleObj>
              </mc:Choice>
              <mc:Fallback>
                <p:oleObj name="Equation" r:id="rId4" imgW="5715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2836976"/>
                        <a:ext cx="5715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593655"/>
              </p:ext>
            </p:extLst>
          </p:nvPr>
        </p:nvGraphicFramePr>
        <p:xfrm>
          <a:off x="6444208" y="3780073"/>
          <a:ext cx="2616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52" name="Equation" r:id="rId6" imgW="2616200" imgH="787400" progId="Equation.DSMT4">
                  <p:embed/>
                </p:oleObj>
              </mc:Choice>
              <mc:Fallback>
                <p:oleObj name="Equation" r:id="rId6" imgW="2616200" imgH="78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3780073"/>
                        <a:ext cx="26162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607671"/>
              </p:ext>
            </p:extLst>
          </p:nvPr>
        </p:nvGraphicFramePr>
        <p:xfrm>
          <a:off x="2771800" y="4463008"/>
          <a:ext cx="3733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53" name="Equation" r:id="rId8" imgW="3733800" imgH="838200" progId="Equation.DSMT4">
                  <p:embed/>
                </p:oleObj>
              </mc:Choice>
              <mc:Fallback>
                <p:oleObj name="Equation" r:id="rId8" imgW="3733800" imgH="838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4463008"/>
                        <a:ext cx="37338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592599"/>
              </p:ext>
            </p:extLst>
          </p:nvPr>
        </p:nvGraphicFramePr>
        <p:xfrm>
          <a:off x="4373364" y="5339868"/>
          <a:ext cx="19685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54" name="Equation" r:id="rId10" imgW="1968500" imgH="838200" progId="Equation.DSMT4">
                  <p:embed/>
                </p:oleObj>
              </mc:Choice>
              <mc:Fallback>
                <p:oleObj name="Equation" r:id="rId10" imgW="1968500" imgH="838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364" y="5339868"/>
                        <a:ext cx="19685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345930"/>
              </p:ext>
            </p:extLst>
          </p:nvPr>
        </p:nvGraphicFramePr>
        <p:xfrm>
          <a:off x="1317985" y="6071991"/>
          <a:ext cx="749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55" name="Equation" r:id="rId12" imgW="749300" imgH="406400" progId="Equation.DSMT4">
                  <p:embed/>
                </p:oleObj>
              </mc:Choice>
              <mc:Fallback>
                <p:oleObj name="Equation" r:id="rId12" imgW="7493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985" y="6071991"/>
                        <a:ext cx="7493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6762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Within-patch dynamics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4848" y="1428736"/>
            <a:ext cx="8229600" cy="500066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GB" dirty="0"/>
              <a:t>3 possible outcomes:</a:t>
            </a:r>
          </a:p>
          <a:p>
            <a:pPr>
              <a:buFont typeface="Wingdings" charset="2"/>
              <a:buChar char="Ø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No or small burst of infection (            )</a:t>
            </a:r>
          </a:p>
          <a:p>
            <a:pPr marL="0" indent="0">
              <a:buNone/>
            </a:pPr>
            <a:r>
              <a:rPr lang="en-GB" dirty="0"/>
              <a:t>       Disease-free equilibrium (DFE)</a:t>
            </a:r>
          </a:p>
          <a:p>
            <a:pPr marL="0" indent="0">
              <a:buNone/>
            </a:pPr>
            <a:endParaRPr lang="en-GB" dirty="0"/>
          </a:p>
          <a:p>
            <a:pPr marL="457200" indent="-457200">
              <a:buFont typeface="+mj-lt"/>
              <a:buAutoNum type="arabicPeriod" startAt="2"/>
            </a:pPr>
            <a:r>
              <a:rPr lang="en-GB" dirty="0"/>
              <a:t>Short but big enough burst (                   )</a:t>
            </a:r>
          </a:p>
          <a:p>
            <a:pPr marL="0" indent="0">
              <a:buNone/>
            </a:pPr>
            <a:r>
              <a:rPr lang="en-GB" dirty="0"/>
              <a:t>       Shifting-mosaic steady state (SMSS)</a:t>
            </a:r>
          </a:p>
          <a:p>
            <a:pPr marL="0" indent="0">
              <a:buNone/>
            </a:pPr>
            <a:endParaRPr lang="en-GB" dirty="0"/>
          </a:p>
          <a:p>
            <a:pPr marL="457200" indent="-457200">
              <a:buFont typeface="+mj-lt"/>
              <a:buAutoNum type="arabicPeriod" startAt="3"/>
            </a:pPr>
            <a:r>
              <a:rPr lang="en-GB" dirty="0"/>
              <a:t>Reaching endemic equilibrium (             )</a:t>
            </a:r>
          </a:p>
          <a:p>
            <a:pPr marL="0" indent="0">
              <a:buNone/>
            </a:pPr>
            <a:r>
              <a:rPr lang="en-GB" dirty="0"/>
              <a:t>       Full equilibrium (FE)</a:t>
            </a:r>
          </a:p>
        </p:txBody>
      </p:sp>
      <p:pic>
        <p:nvPicPr>
          <p:cNvPr id="8" name="Picture 7" descr="WH_in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20" y="1127968"/>
            <a:ext cx="3898900" cy="2806700"/>
          </a:xfrm>
          <a:prstGeom prst="rect">
            <a:avLst/>
          </a:prstGeom>
        </p:spPr>
      </p:pic>
      <p:pic>
        <p:nvPicPr>
          <p:cNvPr id="9" name="Picture 8" descr="WH_CT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20" y="3934668"/>
            <a:ext cx="3898900" cy="2806700"/>
          </a:xfrm>
          <a:prstGeom prst="rect">
            <a:avLst/>
          </a:prstGeom>
        </p:spPr>
      </p:pic>
      <p:sp>
        <p:nvSpPr>
          <p:cNvPr id="11" name="Notched Right Arrow 10"/>
          <p:cNvSpPr/>
          <p:nvPr/>
        </p:nvSpPr>
        <p:spPr bwMode="auto">
          <a:xfrm>
            <a:off x="467544" y="3142580"/>
            <a:ext cx="360040" cy="216024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Notched Right Arrow 11"/>
          <p:cNvSpPr/>
          <p:nvPr/>
        </p:nvSpPr>
        <p:spPr bwMode="auto">
          <a:xfrm>
            <a:off x="467544" y="4726756"/>
            <a:ext cx="360040" cy="216024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Notched Right Arrow 12"/>
          <p:cNvSpPr/>
          <p:nvPr/>
        </p:nvSpPr>
        <p:spPr bwMode="auto">
          <a:xfrm>
            <a:off x="467544" y="6310932"/>
            <a:ext cx="360040" cy="216024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60166"/>
              </p:ext>
            </p:extLst>
          </p:nvPr>
        </p:nvGraphicFramePr>
        <p:xfrm>
          <a:off x="4326756" y="2520810"/>
          <a:ext cx="749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47" name="Equation" r:id="rId5" imgW="749300" imgH="406400" progId="Equation.DSMT4">
                  <p:embed/>
                </p:oleObj>
              </mc:Choice>
              <mc:Fallback>
                <p:oleObj name="Equation" r:id="rId5" imgW="7493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6756" y="2520810"/>
                        <a:ext cx="7493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105134"/>
              </p:ext>
            </p:extLst>
          </p:nvPr>
        </p:nvGraphicFramePr>
        <p:xfrm>
          <a:off x="4132188" y="4120858"/>
          <a:ext cx="12319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48" name="Equation" r:id="rId7" imgW="1231900" imgH="406400" progId="Equation.DSMT4">
                  <p:embed/>
                </p:oleObj>
              </mc:Choice>
              <mc:Fallback>
                <p:oleObj name="Equation" r:id="rId7" imgW="12319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2188" y="4120858"/>
                        <a:ext cx="12319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846558"/>
              </p:ext>
            </p:extLst>
          </p:nvPr>
        </p:nvGraphicFramePr>
        <p:xfrm>
          <a:off x="4499992" y="5732463"/>
          <a:ext cx="876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49" name="Equation" r:id="rId9" imgW="876300" imgH="406400" progId="Equation.DSMT4">
                  <p:embed/>
                </p:oleObj>
              </mc:Choice>
              <mc:Fallback>
                <p:oleObj name="Equation" r:id="rId9" imgW="8763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5732463"/>
                        <a:ext cx="8763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3630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Full equilibrium VS SMSS </a:t>
            </a:r>
          </a:p>
        </p:txBody>
      </p:sp>
      <p:pic>
        <p:nvPicPr>
          <p:cNvPr id="4" name="Content Placeholder 3" descr="Figure 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4" b="6184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44016" y="3717032"/>
            <a:ext cx="11876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/>
              </a:rPr>
              <a:t>SMSS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196752"/>
            <a:ext cx="720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/>
              </a:rPr>
              <a:t>FE</a:t>
            </a:r>
          </a:p>
        </p:txBody>
      </p:sp>
    </p:spTree>
    <p:extLst>
      <p:ext uri="{BB962C8B-B14F-4D97-AF65-F5344CB8AC3E}">
        <p14:creationId xmlns:p14="http://schemas.microsoft.com/office/powerpoint/2010/main" val="3637306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SMSS dynamics</a:t>
            </a:r>
          </a:p>
        </p:txBody>
      </p:sp>
      <p:pic>
        <p:nvPicPr>
          <p:cNvPr id="5" name="S1_Animation_x0.2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428750"/>
            <a:ext cx="5029200" cy="5000625"/>
          </a:xfrm>
        </p:spPr>
      </p:pic>
    </p:spTree>
    <p:extLst>
      <p:ext uri="{BB962C8B-B14F-4D97-AF65-F5344CB8AC3E}">
        <p14:creationId xmlns:p14="http://schemas.microsoft.com/office/powerpoint/2010/main" val="185382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Available data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r>
              <a:rPr lang="en-GB" dirty="0"/>
              <a:t>Suitable to encapsulate complex within-host (WH) dynamics</a:t>
            </a:r>
          </a:p>
          <a:p>
            <a:r>
              <a:rPr lang="en-GB" dirty="0"/>
              <a:t>Can enhance understanding of more complex models</a:t>
            </a:r>
          </a:p>
          <a:p>
            <a:pPr marL="450000" lvl="1" indent="-450000">
              <a:spcBef>
                <a:spcPts val="1200"/>
              </a:spcBef>
              <a:buFont typeface="Wingdings" pitchFamily="2" charset="2"/>
              <a:buChar char="Ø"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Harder to study, </a:t>
            </a:r>
            <a:r>
              <a:rPr lang="is-IS" dirty="0">
                <a:solidFill>
                  <a:schemeClr val="bg1">
                    <a:lumMod val="85000"/>
                  </a:schemeClr>
                </a:solidFill>
              </a:rPr>
              <a:t>so it requires more thinking about which assumptions are really responsible for the results we see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97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using TSI?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More general</a:t>
            </a:r>
          </a:p>
          <a:p>
            <a:r>
              <a:rPr lang="is-IS" dirty="0"/>
              <a:t>Closer to biology / experiments:</a:t>
            </a:r>
          </a:p>
          <a:p>
            <a:pPr lvl="1"/>
            <a:r>
              <a:rPr lang="is-IS" dirty="0"/>
              <a:t>Available data</a:t>
            </a:r>
          </a:p>
          <a:p>
            <a:pPr lvl="1"/>
            <a:r>
              <a:rPr lang="is-IS" dirty="0"/>
              <a:t>Detailed time evolution of infection is deemed important</a:t>
            </a:r>
          </a:p>
          <a:p>
            <a:pPr lvl="1"/>
            <a:r>
              <a:rPr lang="is-IS" dirty="0"/>
              <a:t>Complex / long infectivity profiles (e.g. HIV)</a:t>
            </a:r>
          </a:p>
          <a:p>
            <a:r>
              <a:rPr lang="en-GB" dirty="0"/>
              <a:t>Suitable to encapsulate complex within-host (WH) dynamics</a:t>
            </a:r>
          </a:p>
          <a:p>
            <a:r>
              <a:rPr lang="en-GB" dirty="0"/>
              <a:t>Can enhance understanding of more complex models</a:t>
            </a:r>
          </a:p>
          <a:p>
            <a:pPr marL="450000" lvl="1" indent="-450000">
              <a:spcBef>
                <a:spcPts val="1200"/>
              </a:spcBef>
              <a:buFont typeface="Wingdings" pitchFamily="2" charset="2"/>
              <a:buChar char="Ø"/>
            </a:pPr>
            <a:r>
              <a:rPr lang="en-GB" dirty="0"/>
              <a:t>Harder to study, </a:t>
            </a:r>
            <a:r>
              <a:rPr lang="is-IS" dirty="0"/>
              <a:t>so it requires more thinking about which assumptions are really responsible for the results we see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2703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transmission potential</a:t>
            </a:r>
          </a:p>
        </p:txBody>
      </p:sp>
      <p:cxnSp>
        <p:nvCxnSpPr>
          <p:cNvPr id="106" name="Straight Connector 105"/>
          <p:cNvCxnSpPr/>
          <p:nvPr/>
        </p:nvCxnSpPr>
        <p:spPr bwMode="auto">
          <a:xfrm>
            <a:off x="2843213" y="2563813"/>
            <a:ext cx="0" cy="2160587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36383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Connector 106"/>
          <p:cNvCxnSpPr/>
          <p:nvPr/>
        </p:nvCxnSpPr>
        <p:spPr bwMode="auto">
          <a:xfrm>
            <a:off x="2843213" y="4724400"/>
            <a:ext cx="3527425" cy="0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36383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8" name="TextBox 107"/>
          <p:cNvSpPr txBox="1"/>
          <p:nvPr/>
        </p:nvSpPr>
        <p:spPr>
          <a:xfrm>
            <a:off x="2843213" y="4795838"/>
            <a:ext cx="4921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10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2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570413" y="4795838"/>
            <a:ext cx="4921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10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010275" y="4795838"/>
            <a:ext cx="4937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10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6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482850" y="4435475"/>
            <a:ext cx="2984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2411413" y="2924175"/>
            <a:ext cx="4778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rPr>
              <a:t>1.5</a:t>
            </a:r>
          </a:p>
        </p:txBody>
      </p:sp>
      <p:cxnSp>
        <p:nvCxnSpPr>
          <p:cNvPr id="113" name="Straight Arrow Connector 112"/>
          <p:cNvCxnSpPr/>
          <p:nvPr/>
        </p:nvCxnSpPr>
        <p:spPr bwMode="auto">
          <a:xfrm>
            <a:off x="3059113" y="2419350"/>
            <a:ext cx="1871662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Straight Arrow Connector 113"/>
          <p:cNvCxnSpPr/>
          <p:nvPr/>
        </p:nvCxnSpPr>
        <p:spPr bwMode="auto">
          <a:xfrm flipH="1">
            <a:off x="5075238" y="2419350"/>
            <a:ext cx="1296987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TextBox 12"/>
          <p:cNvSpPr txBox="1">
            <a:spLocks noChangeArrowheads="1"/>
          </p:cNvSpPr>
          <p:nvPr/>
        </p:nvSpPr>
        <p:spPr bwMode="auto">
          <a:xfrm>
            <a:off x="3778250" y="1843088"/>
            <a:ext cx="2603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Long-sighted evolution</a:t>
            </a:r>
          </a:p>
        </p:txBody>
      </p:sp>
      <p:pic>
        <p:nvPicPr>
          <p:cNvPr id="116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6" b="460"/>
          <a:stretch/>
        </p:blipFill>
        <p:spPr bwMode="auto">
          <a:xfrm>
            <a:off x="3059311" y="1700535"/>
            <a:ext cx="700501" cy="57606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Freeform 116"/>
          <p:cNvSpPr/>
          <p:nvPr/>
        </p:nvSpPr>
        <p:spPr>
          <a:xfrm>
            <a:off x="2986088" y="2924175"/>
            <a:ext cx="3241675" cy="1655763"/>
          </a:xfrm>
          <a:custGeom>
            <a:avLst/>
            <a:gdLst>
              <a:gd name="connsiteX0" fmla="*/ 0 w 3216647"/>
              <a:gd name="connsiteY0" fmla="*/ 1254675 h 1254675"/>
              <a:gd name="connsiteX1" fmla="*/ 154304 w 3216647"/>
              <a:gd name="connsiteY1" fmla="*/ 1242805 h 1254675"/>
              <a:gd name="connsiteX2" fmla="*/ 403565 w 3216647"/>
              <a:gd name="connsiteY2" fmla="*/ 1195324 h 1254675"/>
              <a:gd name="connsiteX3" fmla="*/ 581608 w 3216647"/>
              <a:gd name="connsiteY3" fmla="*/ 1135973 h 1254675"/>
              <a:gd name="connsiteX4" fmla="*/ 818999 w 3216647"/>
              <a:gd name="connsiteY4" fmla="*/ 1029142 h 1254675"/>
              <a:gd name="connsiteX5" fmla="*/ 937694 w 3216647"/>
              <a:gd name="connsiteY5" fmla="*/ 946050 h 1254675"/>
              <a:gd name="connsiteX6" fmla="*/ 1091998 w 3216647"/>
              <a:gd name="connsiteY6" fmla="*/ 791738 h 1254675"/>
              <a:gd name="connsiteX7" fmla="*/ 1293781 w 3216647"/>
              <a:gd name="connsiteY7" fmla="*/ 589945 h 1254675"/>
              <a:gd name="connsiteX8" fmla="*/ 1471824 w 3216647"/>
              <a:gd name="connsiteY8" fmla="*/ 388152 h 1254675"/>
              <a:gd name="connsiteX9" fmla="*/ 1626128 w 3216647"/>
              <a:gd name="connsiteY9" fmla="*/ 210099 h 1254675"/>
              <a:gd name="connsiteX10" fmla="*/ 1768562 w 3216647"/>
              <a:gd name="connsiteY10" fmla="*/ 91397 h 1254675"/>
              <a:gd name="connsiteX11" fmla="*/ 1970345 w 3216647"/>
              <a:gd name="connsiteY11" fmla="*/ 8306 h 1254675"/>
              <a:gd name="connsiteX12" fmla="*/ 2089040 w 3216647"/>
              <a:gd name="connsiteY12" fmla="*/ 8306 h 1254675"/>
              <a:gd name="connsiteX13" fmla="*/ 2231475 w 3216647"/>
              <a:gd name="connsiteY13" fmla="*/ 55786 h 1254675"/>
              <a:gd name="connsiteX14" fmla="*/ 2421387 w 3216647"/>
              <a:gd name="connsiteY14" fmla="*/ 162618 h 1254675"/>
              <a:gd name="connsiteX15" fmla="*/ 2587561 w 3216647"/>
              <a:gd name="connsiteY15" fmla="*/ 281320 h 1254675"/>
              <a:gd name="connsiteX16" fmla="*/ 2765604 w 3216647"/>
              <a:gd name="connsiteY16" fmla="*/ 423762 h 1254675"/>
              <a:gd name="connsiteX17" fmla="*/ 2931778 w 3216647"/>
              <a:gd name="connsiteY17" fmla="*/ 542464 h 1254675"/>
              <a:gd name="connsiteX18" fmla="*/ 3109821 w 3216647"/>
              <a:gd name="connsiteY18" fmla="*/ 661166 h 1254675"/>
              <a:gd name="connsiteX19" fmla="*/ 3216647 w 3216647"/>
              <a:gd name="connsiteY19" fmla="*/ 732387 h 1254675"/>
              <a:gd name="connsiteX20" fmla="*/ 3216647 w 3216647"/>
              <a:gd name="connsiteY20" fmla="*/ 732387 h 1254675"/>
              <a:gd name="connsiteX21" fmla="*/ 3216647 w 3216647"/>
              <a:gd name="connsiteY21" fmla="*/ 732387 h 125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16647" h="1254675">
                <a:moveTo>
                  <a:pt x="0" y="1254675"/>
                </a:moveTo>
                <a:cubicBezTo>
                  <a:pt x="43521" y="1253686"/>
                  <a:pt x="87043" y="1252697"/>
                  <a:pt x="154304" y="1242805"/>
                </a:cubicBezTo>
                <a:cubicBezTo>
                  <a:pt x="221565" y="1232913"/>
                  <a:pt x="332348" y="1213129"/>
                  <a:pt x="403565" y="1195324"/>
                </a:cubicBezTo>
                <a:cubicBezTo>
                  <a:pt x="474782" y="1177519"/>
                  <a:pt x="512369" y="1163670"/>
                  <a:pt x="581608" y="1135973"/>
                </a:cubicBezTo>
                <a:cubicBezTo>
                  <a:pt x="650847" y="1108276"/>
                  <a:pt x="759651" y="1060796"/>
                  <a:pt x="818999" y="1029142"/>
                </a:cubicBezTo>
                <a:cubicBezTo>
                  <a:pt x="878347" y="997488"/>
                  <a:pt x="892194" y="985617"/>
                  <a:pt x="937694" y="946050"/>
                </a:cubicBezTo>
                <a:cubicBezTo>
                  <a:pt x="983194" y="906483"/>
                  <a:pt x="1091998" y="791738"/>
                  <a:pt x="1091998" y="791738"/>
                </a:cubicBezTo>
                <a:cubicBezTo>
                  <a:pt x="1151346" y="732387"/>
                  <a:pt x="1230477" y="657209"/>
                  <a:pt x="1293781" y="589945"/>
                </a:cubicBezTo>
                <a:cubicBezTo>
                  <a:pt x="1357085" y="522681"/>
                  <a:pt x="1416433" y="451460"/>
                  <a:pt x="1471824" y="388152"/>
                </a:cubicBezTo>
                <a:cubicBezTo>
                  <a:pt x="1527215" y="324844"/>
                  <a:pt x="1576672" y="259558"/>
                  <a:pt x="1626128" y="210099"/>
                </a:cubicBezTo>
                <a:cubicBezTo>
                  <a:pt x="1675584" y="160640"/>
                  <a:pt x="1711193" y="125029"/>
                  <a:pt x="1768562" y="91397"/>
                </a:cubicBezTo>
                <a:cubicBezTo>
                  <a:pt x="1825932" y="57765"/>
                  <a:pt x="1916932" y="22154"/>
                  <a:pt x="1970345" y="8306"/>
                </a:cubicBezTo>
                <a:cubicBezTo>
                  <a:pt x="2023758" y="-5542"/>
                  <a:pt x="2045518" y="393"/>
                  <a:pt x="2089040" y="8306"/>
                </a:cubicBezTo>
                <a:cubicBezTo>
                  <a:pt x="2132562" y="16219"/>
                  <a:pt x="2176084" y="30067"/>
                  <a:pt x="2231475" y="55786"/>
                </a:cubicBezTo>
                <a:cubicBezTo>
                  <a:pt x="2286866" y="81505"/>
                  <a:pt x="2362040" y="125029"/>
                  <a:pt x="2421387" y="162618"/>
                </a:cubicBezTo>
                <a:cubicBezTo>
                  <a:pt x="2480734" y="200207"/>
                  <a:pt x="2530192" y="237796"/>
                  <a:pt x="2587561" y="281320"/>
                </a:cubicBezTo>
                <a:cubicBezTo>
                  <a:pt x="2644931" y="324844"/>
                  <a:pt x="2708235" y="380238"/>
                  <a:pt x="2765604" y="423762"/>
                </a:cubicBezTo>
                <a:cubicBezTo>
                  <a:pt x="2822974" y="467286"/>
                  <a:pt x="2874408" y="502897"/>
                  <a:pt x="2931778" y="542464"/>
                </a:cubicBezTo>
                <a:cubicBezTo>
                  <a:pt x="2989148" y="582031"/>
                  <a:pt x="3109821" y="661166"/>
                  <a:pt x="3109821" y="661166"/>
                </a:cubicBezTo>
                <a:lnTo>
                  <a:pt x="3216647" y="732387"/>
                </a:lnTo>
                <a:lnTo>
                  <a:pt x="3216647" y="732387"/>
                </a:lnTo>
                <a:lnTo>
                  <a:pt x="3216647" y="732387"/>
                </a:ln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8" name="Straight Arrow Connector 117"/>
          <p:cNvCxnSpPr/>
          <p:nvPr/>
        </p:nvCxnSpPr>
        <p:spPr bwMode="auto">
          <a:xfrm>
            <a:off x="3059113" y="5516563"/>
            <a:ext cx="3240087" cy="0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C0504D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TextBox 12"/>
          <p:cNvSpPr txBox="1">
            <a:spLocks noChangeArrowheads="1"/>
          </p:cNvSpPr>
          <p:nvPr/>
        </p:nvSpPr>
        <p:spPr bwMode="auto">
          <a:xfrm>
            <a:off x="3778250" y="5732463"/>
            <a:ext cx="2667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Short-sighted evolution</a:t>
            </a:r>
          </a:p>
        </p:txBody>
      </p:sp>
      <p:pic>
        <p:nvPicPr>
          <p:cNvPr id="12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11" y="5660975"/>
            <a:ext cx="687560" cy="57606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TextBox 120"/>
          <p:cNvSpPr txBox="1"/>
          <p:nvPr/>
        </p:nvSpPr>
        <p:spPr>
          <a:xfrm rot="16200000">
            <a:off x="1029473" y="3468966"/>
            <a:ext cx="24940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+mn-lt"/>
              </a:rPr>
              <a:t>Transmission potential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994150" y="5011738"/>
            <a:ext cx="209647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+mn-lt"/>
              </a:rPr>
              <a:t>Set-point viral load</a:t>
            </a:r>
          </a:p>
        </p:txBody>
      </p:sp>
      <p:cxnSp>
        <p:nvCxnSpPr>
          <p:cNvPr id="125" name="Straight Arrow Connector 124"/>
          <p:cNvCxnSpPr/>
          <p:nvPr/>
        </p:nvCxnSpPr>
        <p:spPr bwMode="auto">
          <a:xfrm flipV="1">
            <a:off x="5002213" y="2995613"/>
            <a:ext cx="0" cy="576262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TextBox 12"/>
          <p:cNvSpPr txBox="1">
            <a:spLocks noChangeArrowheads="1"/>
          </p:cNvSpPr>
          <p:nvPr/>
        </p:nvSpPr>
        <p:spPr bwMode="auto">
          <a:xfrm>
            <a:off x="4138613" y="3571875"/>
            <a:ext cx="1871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Optimal for virus transmission</a:t>
            </a:r>
          </a:p>
        </p:txBody>
      </p:sp>
    </p:spTree>
    <p:extLst>
      <p:ext uri="{BB962C8B-B14F-4D97-AF65-F5344CB8AC3E}">
        <p14:creationId xmlns:p14="http://schemas.microsoft.com/office/powerpoint/2010/main" val="2575208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Deterministic model</a:t>
            </a:r>
          </a:p>
          <a:p>
            <a:r>
              <a:rPr lang="en-US" dirty="0"/>
              <a:t>All </a:t>
            </a:r>
            <a:r>
              <a:rPr lang="en-US" dirty="0" err="1"/>
              <a:t>susceptibles</a:t>
            </a:r>
            <a:r>
              <a:rPr lang="en-US" dirty="0"/>
              <a:t> identical</a:t>
            </a:r>
          </a:p>
          <a:p>
            <a:r>
              <a:rPr lang="en-US" dirty="0"/>
              <a:t>Homogeneous mixing</a:t>
            </a:r>
          </a:p>
          <a:p>
            <a:r>
              <a:rPr lang="en-US" dirty="0"/>
              <a:t>Vital dynamics: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496404"/>
              </p:ext>
            </p:extLst>
          </p:nvPr>
        </p:nvGraphicFramePr>
        <p:xfrm>
          <a:off x="3473450" y="5732463"/>
          <a:ext cx="31750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297" name="Equation" r:id="rId3" imgW="3175000" imgH="698500" progId="Equation.DSMT4">
                  <p:embed/>
                </p:oleObj>
              </mc:Choice>
              <mc:Fallback>
                <p:oleObj name="Equation" r:id="rId3" imgW="3175000" imgH="698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3450" y="5732463"/>
                        <a:ext cx="3175000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5" name="Group 84"/>
          <p:cNvGrpSpPr/>
          <p:nvPr/>
        </p:nvGrpSpPr>
        <p:grpSpPr>
          <a:xfrm>
            <a:off x="2521337" y="1268760"/>
            <a:ext cx="3725634" cy="2520280"/>
            <a:chOff x="2521337" y="1268760"/>
            <a:chExt cx="3725634" cy="252028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2521337" y="1268760"/>
              <a:ext cx="3725634" cy="25202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2843808" y="1484784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202568" y="1882393"/>
              <a:ext cx="466488" cy="4664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 bwMode="auto">
            <a:xfrm>
              <a:off x="5436096" y="2348880"/>
              <a:ext cx="447704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 bwMode="auto">
            <a:xfrm>
              <a:off x="5076056" y="1412776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4644008" y="3140968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3261745" y="2089070"/>
              <a:ext cx="468000" cy="468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 bwMode="auto">
            <a:xfrm>
              <a:off x="3923928" y="2744976"/>
              <a:ext cx="468000" cy="468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 bwMode="auto">
            <a:xfrm>
              <a:off x="2987824" y="3068960"/>
              <a:ext cx="468000" cy="468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635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Deterministic model</a:t>
            </a:r>
          </a:p>
          <a:p>
            <a:r>
              <a:rPr lang="en-US" dirty="0"/>
              <a:t>All </a:t>
            </a:r>
            <a:r>
              <a:rPr lang="en-US" dirty="0" err="1"/>
              <a:t>susceptibles</a:t>
            </a:r>
            <a:r>
              <a:rPr lang="en-US" dirty="0"/>
              <a:t> identical</a:t>
            </a:r>
          </a:p>
          <a:p>
            <a:r>
              <a:rPr lang="en-US" dirty="0"/>
              <a:t>Homogeneous mixing</a:t>
            </a:r>
          </a:p>
          <a:p>
            <a:r>
              <a:rPr lang="en-US" dirty="0"/>
              <a:t>Vital dynamics: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050529"/>
              </p:ext>
            </p:extLst>
          </p:nvPr>
        </p:nvGraphicFramePr>
        <p:xfrm>
          <a:off x="3473450" y="5732463"/>
          <a:ext cx="31750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21" name="Equation" r:id="rId3" imgW="3175000" imgH="698500" progId="Equation.DSMT4">
                  <p:embed/>
                </p:oleObj>
              </mc:Choice>
              <mc:Fallback>
                <p:oleObj name="Equation" r:id="rId3" imgW="3175000" imgH="698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3450" y="5732463"/>
                        <a:ext cx="3175000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36096" y="4509120"/>
            <a:ext cx="1196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Total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birth rate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528214" y="5229200"/>
            <a:ext cx="1195914" cy="1152128"/>
            <a:chOff x="5162175" y="1383101"/>
            <a:chExt cx="1195914" cy="1152128"/>
          </a:xfrm>
        </p:grpSpPr>
        <p:sp>
          <p:nvSpPr>
            <p:cNvPr id="53" name="Oval 52"/>
            <p:cNvSpPr/>
            <p:nvPr/>
          </p:nvSpPr>
          <p:spPr bwMode="auto">
            <a:xfrm>
              <a:off x="5162175" y="1959165"/>
              <a:ext cx="576064" cy="576064"/>
            </a:xfrm>
            <a:prstGeom prst="ellips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54" name="Straight Connector 53"/>
            <p:cNvCxnSpPr>
              <a:stCxn id="53" idx="7"/>
            </p:cNvCxnSpPr>
            <p:nvPr/>
          </p:nvCxnSpPr>
          <p:spPr>
            <a:xfrm flipV="1">
              <a:off x="5653876" y="1383101"/>
              <a:ext cx="704213" cy="660427"/>
            </a:xfrm>
            <a:prstGeom prst="line">
              <a:avLst/>
            </a:prstGeom>
            <a:ln w="317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2521337" y="1268760"/>
            <a:ext cx="3725634" cy="2520280"/>
            <a:chOff x="2521337" y="1268760"/>
            <a:chExt cx="3725634" cy="252028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2521337" y="1268760"/>
              <a:ext cx="3725634" cy="25202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2843808" y="1484784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202568" y="1882393"/>
              <a:ext cx="466488" cy="4664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 bwMode="auto">
            <a:xfrm>
              <a:off x="5436096" y="2348880"/>
              <a:ext cx="447704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 bwMode="auto">
            <a:xfrm>
              <a:off x="5076056" y="1412776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4644008" y="3140968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3261745" y="2089070"/>
              <a:ext cx="468000" cy="468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 bwMode="auto">
            <a:xfrm>
              <a:off x="3923928" y="2744976"/>
              <a:ext cx="468000" cy="468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 bwMode="auto">
            <a:xfrm>
              <a:off x="2987824" y="3068960"/>
              <a:ext cx="468000" cy="468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172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Deterministic model</a:t>
            </a:r>
          </a:p>
          <a:p>
            <a:r>
              <a:rPr lang="en-US" dirty="0"/>
              <a:t>All </a:t>
            </a:r>
            <a:r>
              <a:rPr lang="en-US" dirty="0" err="1"/>
              <a:t>susceptibles</a:t>
            </a:r>
            <a:r>
              <a:rPr lang="en-US" dirty="0"/>
              <a:t> identical</a:t>
            </a:r>
          </a:p>
          <a:p>
            <a:r>
              <a:rPr lang="en-US" dirty="0"/>
              <a:t>Homogeneous mixing</a:t>
            </a:r>
          </a:p>
          <a:p>
            <a:r>
              <a:rPr lang="en-US" dirty="0"/>
              <a:t>Vital dynamics: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958329"/>
              </p:ext>
            </p:extLst>
          </p:nvPr>
        </p:nvGraphicFramePr>
        <p:xfrm>
          <a:off x="3473450" y="5732463"/>
          <a:ext cx="31750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345" name="Equation" r:id="rId3" imgW="3175000" imgH="698500" progId="Equation.DSMT4">
                  <p:embed/>
                </p:oleObj>
              </mc:Choice>
              <mc:Fallback>
                <p:oleObj name="Equation" r:id="rId3" imgW="3175000" imgH="698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3450" y="5732463"/>
                        <a:ext cx="3175000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36096" y="4509120"/>
            <a:ext cx="1196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Total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birth rate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6256" y="4869160"/>
            <a:ext cx="1353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Per-capita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death rate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528214" y="5229200"/>
            <a:ext cx="1195914" cy="1152128"/>
            <a:chOff x="5162175" y="1383101"/>
            <a:chExt cx="1195914" cy="1152128"/>
          </a:xfrm>
        </p:grpSpPr>
        <p:sp>
          <p:nvSpPr>
            <p:cNvPr id="53" name="Oval 52"/>
            <p:cNvSpPr/>
            <p:nvPr/>
          </p:nvSpPr>
          <p:spPr bwMode="auto">
            <a:xfrm>
              <a:off x="5162175" y="1959165"/>
              <a:ext cx="576064" cy="576064"/>
            </a:xfrm>
            <a:prstGeom prst="ellips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54" name="Straight Connector 53"/>
            <p:cNvCxnSpPr>
              <a:stCxn id="53" idx="7"/>
            </p:cNvCxnSpPr>
            <p:nvPr/>
          </p:nvCxnSpPr>
          <p:spPr>
            <a:xfrm flipV="1">
              <a:off x="5653876" y="1383101"/>
              <a:ext cx="704213" cy="660427"/>
            </a:xfrm>
            <a:prstGeom prst="line">
              <a:avLst/>
            </a:prstGeom>
            <a:ln w="317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5421985" y="5301208"/>
            <a:ext cx="1454271" cy="1080120"/>
            <a:chOff x="5162175" y="1455109"/>
            <a:chExt cx="1454271" cy="1080120"/>
          </a:xfrm>
        </p:grpSpPr>
        <p:sp>
          <p:nvSpPr>
            <p:cNvPr id="64" name="Oval 63"/>
            <p:cNvSpPr/>
            <p:nvPr/>
          </p:nvSpPr>
          <p:spPr bwMode="auto">
            <a:xfrm>
              <a:off x="5162175" y="1959165"/>
              <a:ext cx="576064" cy="576064"/>
            </a:xfrm>
            <a:prstGeom prst="ellips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65" name="Straight Connector 64"/>
            <p:cNvCxnSpPr>
              <a:stCxn id="64" idx="7"/>
            </p:cNvCxnSpPr>
            <p:nvPr/>
          </p:nvCxnSpPr>
          <p:spPr>
            <a:xfrm flipV="1">
              <a:off x="5653876" y="1455109"/>
              <a:ext cx="962570" cy="588419"/>
            </a:xfrm>
            <a:prstGeom prst="line">
              <a:avLst/>
            </a:prstGeom>
            <a:ln w="317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2521337" y="1268760"/>
            <a:ext cx="3725634" cy="2520280"/>
            <a:chOff x="2521337" y="1268760"/>
            <a:chExt cx="3725634" cy="252028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2521337" y="1268760"/>
              <a:ext cx="3725634" cy="25202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2843808" y="1484784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4202568" y="1882393"/>
              <a:ext cx="466488" cy="4664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 bwMode="auto">
            <a:xfrm>
              <a:off x="5436096" y="2348880"/>
              <a:ext cx="447704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 bwMode="auto">
            <a:xfrm>
              <a:off x="5076056" y="1412776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4644008" y="3140968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3261745" y="2089070"/>
              <a:ext cx="468000" cy="468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 bwMode="auto">
            <a:xfrm>
              <a:off x="3923928" y="2744976"/>
              <a:ext cx="468000" cy="468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 bwMode="auto">
            <a:xfrm>
              <a:off x="2987824" y="3068960"/>
              <a:ext cx="468000" cy="468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1277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untreated infection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5742" b="48863"/>
          <a:stretch/>
        </p:blipFill>
        <p:spPr>
          <a:xfrm>
            <a:off x="1939507" y="1964818"/>
            <a:ext cx="5289172" cy="33421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7913" y="6289575"/>
            <a:ext cx="3223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Fraser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Lythgoe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et al </a:t>
            </a:r>
            <a:r>
              <a:rPr kumimoji="0" lang="en-US" sz="1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(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2014),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Science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5330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 spread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 model</a:t>
            </a:r>
          </a:p>
          <a:p>
            <a:r>
              <a:rPr lang="en-US" dirty="0"/>
              <a:t>Infection caused by a single </a:t>
            </a:r>
            <a:r>
              <a:rPr lang="en-US" dirty="0" err="1"/>
              <a:t>virion</a:t>
            </a:r>
            <a:endParaRPr lang="en-US" dirty="0"/>
          </a:p>
          <a:p>
            <a:r>
              <a:rPr lang="en-US" dirty="0"/>
              <a:t>Type-   case = infected with a virus of strain </a:t>
            </a:r>
          </a:p>
          <a:p>
            <a:r>
              <a:rPr lang="en-US" dirty="0"/>
              <a:t>Infector strain                SPVL                infectiousness and duration</a:t>
            </a:r>
          </a:p>
          <a:p>
            <a:r>
              <a:rPr lang="en-US" dirty="0"/>
              <a:t>              rate at which type-   case transmit strain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2521337" y="1268760"/>
            <a:ext cx="3725634" cy="2520280"/>
            <a:chOff x="2521337" y="1268760"/>
            <a:chExt cx="3725634" cy="2520280"/>
          </a:xfrm>
        </p:grpSpPr>
        <p:sp>
          <p:nvSpPr>
            <p:cNvPr id="53" name="Rectangle 52"/>
            <p:cNvSpPr/>
            <p:nvPr/>
          </p:nvSpPr>
          <p:spPr bwMode="auto">
            <a:xfrm>
              <a:off x="2521337" y="1268760"/>
              <a:ext cx="3725634" cy="25202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 bwMode="auto">
            <a:xfrm>
              <a:off x="2843808" y="1484784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4202568" y="1882393"/>
              <a:ext cx="466488" cy="4664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 bwMode="auto">
            <a:xfrm>
              <a:off x="5436096" y="2348880"/>
              <a:ext cx="447704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 bwMode="auto">
            <a:xfrm>
              <a:off x="5076056" y="1412776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 bwMode="auto">
            <a:xfrm>
              <a:off x="4644008" y="3140968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3261745" y="2089070"/>
              <a:ext cx="468000" cy="4680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3923928" y="2744976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 bwMode="auto">
            <a:xfrm>
              <a:off x="2987824" y="3068960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71600" y="4696922"/>
            <a:ext cx="5688632" cy="1972190"/>
            <a:chOff x="971600" y="4121106"/>
            <a:chExt cx="5688632" cy="1972190"/>
          </a:xfrm>
        </p:grpSpPr>
        <p:sp>
          <p:nvSpPr>
            <p:cNvPr id="25" name="Right Arrow 24"/>
            <p:cNvSpPr/>
            <p:nvPr/>
          </p:nvSpPr>
          <p:spPr>
            <a:xfrm>
              <a:off x="2771800" y="5231727"/>
              <a:ext cx="643090" cy="213745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4572000" y="5231727"/>
              <a:ext cx="643090" cy="213745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971600" y="4121106"/>
              <a:ext cx="5688632" cy="1972190"/>
              <a:chOff x="971600" y="4121106"/>
              <a:chExt cx="5688632" cy="1972190"/>
            </a:xfrm>
          </p:grpSpPr>
          <p:graphicFrame>
            <p:nvGraphicFramePr>
              <p:cNvPr id="28" name="Object 2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2130494"/>
                  </p:ext>
                </p:extLst>
              </p:nvPr>
            </p:nvGraphicFramePr>
            <p:xfrm>
              <a:off x="971600" y="5661496"/>
              <a:ext cx="927100" cy="431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9484" name="Equation" r:id="rId3" imgW="927100" imgH="431800" progId="Equation.DSMT4">
                      <p:embed/>
                    </p:oleObj>
                  </mc:Choice>
                  <mc:Fallback>
                    <p:oleObj name="Equation" r:id="rId3" imgW="927100" imgH="4318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71600" y="5661496"/>
                            <a:ext cx="927100" cy="431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2175937"/>
                  </p:ext>
                </p:extLst>
              </p:nvPr>
            </p:nvGraphicFramePr>
            <p:xfrm>
              <a:off x="4845921" y="4121106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9485" name="Equation" r:id="rId5" imgW="177800" imgH="304800" progId="Equation.3">
                      <p:embed/>
                    </p:oleObj>
                  </mc:Choice>
                  <mc:Fallback>
                    <p:oleObj name="Equation" r:id="rId5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5921" y="4121106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Object 2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0771303"/>
                  </p:ext>
                </p:extLst>
              </p:nvPr>
            </p:nvGraphicFramePr>
            <p:xfrm>
              <a:off x="1619672" y="4667495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9486" name="Equation" r:id="rId7" imgW="177800" imgH="304800" progId="Equation.3">
                      <p:embed/>
                    </p:oleObj>
                  </mc:Choice>
                  <mc:Fallback>
                    <p:oleObj name="Equation" r:id="rId7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9672" y="4667495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Object 3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8176267"/>
                  </p:ext>
                </p:extLst>
              </p:nvPr>
            </p:nvGraphicFramePr>
            <p:xfrm>
              <a:off x="4012366" y="5733504"/>
              <a:ext cx="1905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9487" name="Equation" r:id="rId9" imgW="190500" imgH="317500" progId="Equation.DSMT4">
                      <p:embed/>
                    </p:oleObj>
                  </mc:Choice>
                  <mc:Fallback>
                    <p:oleObj name="Equation" r:id="rId9" imgW="190500" imgH="3175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12366" y="5733504"/>
                            <a:ext cx="190500" cy="3175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3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0820656"/>
                  </p:ext>
                </p:extLst>
              </p:nvPr>
            </p:nvGraphicFramePr>
            <p:xfrm>
              <a:off x="5927494" y="4653384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9488" name="Equation" r:id="rId11" imgW="177800" imgH="304800" progId="Equation.3">
                      <p:embed/>
                    </p:oleObj>
                  </mc:Choice>
                  <mc:Fallback>
                    <p:oleObj name="Equation" r:id="rId11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27494" y="4653384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8445104"/>
                  </p:ext>
                </p:extLst>
              </p:nvPr>
            </p:nvGraphicFramePr>
            <p:xfrm>
              <a:off x="6533231" y="5716596"/>
              <a:ext cx="127001" cy="254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9489" name="Equation" r:id="rId12" imgW="127000" imgH="254000" progId="Equation.DSMT4">
                      <p:embed/>
                    </p:oleObj>
                  </mc:Choice>
                  <mc:Fallback>
                    <p:oleObj name="Equation" r:id="rId12" imgW="127000" imgH="2540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33231" y="5716596"/>
                            <a:ext cx="127001" cy="254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422572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 spread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 model</a:t>
            </a:r>
          </a:p>
          <a:p>
            <a:r>
              <a:rPr lang="en-US" dirty="0"/>
              <a:t>Infection caused by a single </a:t>
            </a:r>
            <a:r>
              <a:rPr lang="en-US" dirty="0" err="1"/>
              <a:t>virion</a:t>
            </a:r>
            <a:endParaRPr lang="en-US" dirty="0"/>
          </a:p>
          <a:p>
            <a:r>
              <a:rPr lang="en-US" dirty="0"/>
              <a:t>Type-   case = infected with a virus of strain </a:t>
            </a:r>
          </a:p>
          <a:p>
            <a:r>
              <a:rPr lang="en-US" dirty="0"/>
              <a:t>Infector strain                SPVL                infectiousness and duration</a:t>
            </a:r>
          </a:p>
          <a:p>
            <a:r>
              <a:rPr lang="en-US" dirty="0"/>
              <a:t>              rate at which type-   case transmit strain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71600" y="4696922"/>
            <a:ext cx="5688632" cy="1972190"/>
            <a:chOff x="971600" y="4121106"/>
            <a:chExt cx="5688632" cy="1972190"/>
          </a:xfrm>
        </p:grpSpPr>
        <p:sp>
          <p:nvSpPr>
            <p:cNvPr id="13" name="Right Arrow 12"/>
            <p:cNvSpPr/>
            <p:nvPr/>
          </p:nvSpPr>
          <p:spPr>
            <a:xfrm>
              <a:off x="2771800" y="5231727"/>
              <a:ext cx="643090" cy="213745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4572000" y="5231727"/>
              <a:ext cx="643090" cy="213745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71600" y="4121106"/>
              <a:ext cx="5688632" cy="1972190"/>
              <a:chOff x="971600" y="4121106"/>
              <a:chExt cx="5688632" cy="1972190"/>
            </a:xfrm>
          </p:grpSpPr>
          <p:graphicFrame>
            <p:nvGraphicFramePr>
              <p:cNvPr id="5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75548130"/>
                  </p:ext>
                </p:extLst>
              </p:nvPr>
            </p:nvGraphicFramePr>
            <p:xfrm>
              <a:off x="971600" y="5661496"/>
              <a:ext cx="927100" cy="431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0531" name="Equation" r:id="rId3" imgW="927100" imgH="431800" progId="Equation.DSMT4">
                      <p:embed/>
                    </p:oleObj>
                  </mc:Choice>
                  <mc:Fallback>
                    <p:oleObj name="Equation" r:id="rId3" imgW="927100" imgH="4318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71600" y="5661496"/>
                            <a:ext cx="927100" cy="431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3202125"/>
                  </p:ext>
                </p:extLst>
              </p:nvPr>
            </p:nvGraphicFramePr>
            <p:xfrm>
              <a:off x="4845921" y="4121106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0532" name="Equation" r:id="rId5" imgW="177800" imgH="304800" progId="Equation.3">
                      <p:embed/>
                    </p:oleObj>
                  </mc:Choice>
                  <mc:Fallback>
                    <p:oleObj name="Equation" r:id="rId5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5921" y="4121106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6495384"/>
                  </p:ext>
                </p:extLst>
              </p:nvPr>
            </p:nvGraphicFramePr>
            <p:xfrm>
              <a:off x="1619672" y="4667495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0533" name="Equation" r:id="rId7" imgW="177800" imgH="304800" progId="Equation.3">
                      <p:embed/>
                    </p:oleObj>
                  </mc:Choice>
                  <mc:Fallback>
                    <p:oleObj name="Equation" r:id="rId7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9672" y="4667495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7473958"/>
                  </p:ext>
                </p:extLst>
              </p:nvPr>
            </p:nvGraphicFramePr>
            <p:xfrm>
              <a:off x="4012366" y="5733504"/>
              <a:ext cx="1905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0534" name="Equation" r:id="rId9" imgW="190500" imgH="317500" progId="Equation.DSMT4">
                      <p:embed/>
                    </p:oleObj>
                  </mc:Choice>
                  <mc:Fallback>
                    <p:oleObj name="Equation" r:id="rId9" imgW="190500" imgH="3175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12366" y="5733504"/>
                            <a:ext cx="190500" cy="3175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9770456"/>
                  </p:ext>
                </p:extLst>
              </p:nvPr>
            </p:nvGraphicFramePr>
            <p:xfrm>
              <a:off x="5927494" y="4653384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0535" name="Equation" r:id="rId11" imgW="177800" imgH="304800" progId="Equation.3">
                      <p:embed/>
                    </p:oleObj>
                  </mc:Choice>
                  <mc:Fallback>
                    <p:oleObj name="Equation" r:id="rId11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27494" y="4653384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9359581"/>
                  </p:ext>
                </p:extLst>
              </p:nvPr>
            </p:nvGraphicFramePr>
            <p:xfrm>
              <a:off x="6533231" y="5716596"/>
              <a:ext cx="127001" cy="254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0536" name="Equation" r:id="rId12" imgW="127000" imgH="254000" progId="Equation.DSMT4">
                      <p:embed/>
                    </p:oleObj>
                  </mc:Choice>
                  <mc:Fallback>
                    <p:oleObj name="Equation" r:id="rId12" imgW="127000" imgH="2540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33231" y="5716596"/>
                            <a:ext cx="127001" cy="254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52" name="Group 51"/>
          <p:cNvGrpSpPr/>
          <p:nvPr/>
        </p:nvGrpSpPr>
        <p:grpSpPr>
          <a:xfrm>
            <a:off x="2521337" y="1268760"/>
            <a:ext cx="3725634" cy="2520280"/>
            <a:chOff x="2521337" y="1268760"/>
            <a:chExt cx="3725634" cy="2520280"/>
          </a:xfrm>
        </p:grpSpPr>
        <p:sp>
          <p:nvSpPr>
            <p:cNvPr id="53" name="Rectangle 52"/>
            <p:cNvSpPr/>
            <p:nvPr/>
          </p:nvSpPr>
          <p:spPr bwMode="auto">
            <a:xfrm>
              <a:off x="2521337" y="1268760"/>
              <a:ext cx="3725634" cy="25202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 bwMode="auto">
            <a:xfrm>
              <a:off x="2843808" y="1484784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4202568" y="1882393"/>
              <a:ext cx="466488" cy="4664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 bwMode="auto">
            <a:xfrm>
              <a:off x="5436096" y="2348880"/>
              <a:ext cx="447704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 bwMode="auto">
            <a:xfrm>
              <a:off x="5076056" y="1412776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 bwMode="auto">
            <a:xfrm>
              <a:off x="4644008" y="3140968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3261745" y="2089070"/>
              <a:ext cx="468000" cy="468000"/>
              <a:chOff x="3261745" y="2089070"/>
              <a:chExt cx="468000" cy="468000"/>
            </a:xfrm>
          </p:grpSpPr>
          <p:sp>
            <p:nvSpPr>
              <p:cNvPr id="70" name="Oval 69"/>
              <p:cNvSpPr>
                <a:spLocks noChangeAspect="1"/>
              </p:cNvSpPr>
              <p:nvPr/>
            </p:nvSpPr>
            <p:spPr bwMode="auto">
              <a:xfrm>
                <a:off x="3261745" y="2089070"/>
                <a:ext cx="468000" cy="4680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71" name="Object 7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60793580"/>
                  </p:ext>
                </p:extLst>
              </p:nvPr>
            </p:nvGraphicFramePr>
            <p:xfrm>
              <a:off x="3405761" y="2161078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0537" name="Equation" r:id="rId14" imgW="177800" imgH="304800" progId="Equation.DSMT4">
                      <p:embed/>
                    </p:oleObj>
                  </mc:Choice>
                  <mc:Fallback>
                    <p:oleObj name="Equation" r:id="rId14" imgW="177800" imgH="3048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05761" y="2161078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3923928" y="2744976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 bwMode="auto">
            <a:xfrm>
              <a:off x="2987824" y="3068960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0547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 spread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 model</a:t>
            </a:r>
          </a:p>
          <a:p>
            <a:r>
              <a:rPr lang="en-US" dirty="0"/>
              <a:t>Infection caused by a single </a:t>
            </a:r>
            <a:r>
              <a:rPr lang="en-US" dirty="0" err="1"/>
              <a:t>virion</a:t>
            </a:r>
            <a:endParaRPr lang="en-US" dirty="0"/>
          </a:p>
          <a:p>
            <a:r>
              <a:rPr lang="en-US" dirty="0"/>
              <a:t>Type-   case = infected with a virus of strain </a:t>
            </a:r>
          </a:p>
          <a:p>
            <a:r>
              <a:rPr lang="en-US" dirty="0"/>
              <a:t>Infector strain                SPVL                infectiousness and duration</a:t>
            </a:r>
          </a:p>
          <a:p>
            <a:r>
              <a:rPr lang="en-US" dirty="0"/>
              <a:t>              rate at which type-   case transmit strain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2521337" y="1268760"/>
            <a:ext cx="3725634" cy="2520280"/>
            <a:chOff x="2521337" y="1268760"/>
            <a:chExt cx="3725634" cy="2520280"/>
          </a:xfrm>
        </p:grpSpPr>
        <p:sp>
          <p:nvSpPr>
            <p:cNvPr id="53" name="Rectangle 52"/>
            <p:cNvSpPr/>
            <p:nvPr/>
          </p:nvSpPr>
          <p:spPr bwMode="auto">
            <a:xfrm>
              <a:off x="2521337" y="1268760"/>
              <a:ext cx="3725634" cy="25202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 bwMode="auto">
            <a:xfrm>
              <a:off x="2843808" y="1484784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4202568" y="1882393"/>
              <a:ext cx="466488" cy="4664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 bwMode="auto">
            <a:xfrm>
              <a:off x="5436096" y="2348880"/>
              <a:ext cx="447704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 bwMode="auto">
            <a:xfrm>
              <a:off x="5076056" y="1412776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 bwMode="auto">
            <a:xfrm>
              <a:off x="4644008" y="3140968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3247679" y="2636912"/>
              <a:ext cx="100185" cy="35690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3707904" y="2564904"/>
              <a:ext cx="216024" cy="21602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3764259" y="2167295"/>
              <a:ext cx="413264" cy="10331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/>
            <p:cNvGrpSpPr/>
            <p:nvPr/>
          </p:nvGrpSpPr>
          <p:grpSpPr>
            <a:xfrm>
              <a:off x="3261745" y="2089070"/>
              <a:ext cx="468000" cy="468000"/>
              <a:chOff x="3261745" y="2089070"/>
              <a:chExt cx="468000" cy="468000"/>
            </a:xfrm>
          </p:grpSpPr>
          <p:sp>
            <p:nvSpPr>
              <p:cNvPr id="70" name="Oval 69"/>
              <p:cNvSpPr>
                <a:spLocks noChangeAspect="1"/>
              </p:cNvSpPr>
              <p:nvPr/>
            </p:nvSpPr>
            <p:spPr bwMode="auto">
              <a:xfrm>
                <a:off x="3261745" y="2089070"/>
                <a:ext cx="468000" cy="4680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71" name="Object 7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2694649"/>
                  </p:ext>
                </p:extLst>
              </p:nvPr>
            </p:nvGraphicFramePr>
            <p:xfrm>
              <a:off x="3405761" y="2161078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1555" name="Equation" r:id="rId3" imgW="177800" imgH="304800" progId="Equation.3">
                      <p:embed/>
                    </p:oleObj>
                  </mc:Choice>
                  <mc:Fallback>
                    <p:oleObj name="Equation" r:id="rId3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05761" y="2161078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3923928" y="2744976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 bwMode="auto">
            <a:xfrm>
              <a:off x="2987824" y="3068960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1600" y="4696922"/>
            <a:ext cx="5688632" cy="1972190"/>
            <a:chOff x="971600" y="4121106"/>
            <a:chExt cx="5688632" cy="1972190"/>
          </a:xfrm>
        </p:grpSpPr>
        <p:sp>
          <p:nvSpPr>
            <p:cNvPr id="30" name="Right Arrow 29"/>
            <p:cNvSpPr/>
            <p:nvPr/>
          </p:nvSpPr>
          <p:spPr>
            <a:xfrm>
              <a:off x="2771800" y="5231727"/>
              <a:ext cx="643090" cy="213745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4572000" y="5231727"/>
              <a:ext cx="643090" cy="213745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971600" y="4121106"/>
              <a:ext cx="5688632" cy="1972190"/>
              <a:chOff x="971600" y="4121106"/>
              <a:chExt cx="5688632" cy="1972190"/>
            </a:xfrm>
          </p:grpSpPr>
          <p:graphicFrame>
            <p:nvGraphicFramePr>
              <p:cNvPr id="33" name="Object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2529291"/>
                  </p:ext>
                </p:extLst>
              </p:nvPr>
            </p:nvGraphicFramePr>
            <p:xfrm>
              <a:off x="971600" y="5661496"/>
              <a:ext cx="927100" cy="431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1556" name="Equation" r:id="rId5" imgW="927100" imgH="431800" progId="Equation.DSMT4">
                      <p:embed/>
                    </p:oleObj>
                  </mc:Choice>
                  <mc:Fallback>
                    <p:oleObj name="Equation" r:id="rId5" imgW="927100" imgH="4318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71600" y="5661496"/>
                            <a:ext cx="927100" cy="431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1052609"/>
                  </p:ext>
                </p:extLst>
              </p:nvPr>
            </p:nvGraphicFramePr>
            <p:xfrm>
              <a:off x="4845921" y="4121106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1557" name="Equation" r:id="rId7" imgW="177800" imgH="304800" progId="Equation.3">
                      <p:embed/>
                    </p:oleObj>
                  </mc:Choice>
                  <mc:Fallback>
                    <p:oleObj name="Equation" r:id="rId7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5921" y="4121106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0696740"/>
                  </p:ext>
                </p:extLst>
              </p:nvPr>
            </p:nvGraphicFramePr>
            <p:xfrm>
              <a:off x="1619672" y="4667495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1558" name="Equation" r:id="rId8" imgW="177800" imgH="304800" progId="Equation.3">
                      <p:embed/>
                    </p:oleObj>
                  </mc:Choice>
                  <mc:Fallback>
                    <p:oleObj name="Equation" r:id="rId8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9672" y="4667495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" name="Object 3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9996577"/>
                  </p:ext>
                </p:extLst>
              </p:nvPr>
            </p:nvGraphicFramePr>
            <p:xfrm>
              <a:off x="4012366" y="5733504"/>
              <a:ext cx="1905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1559" name="Equation" r:id="rId10" imgW="190500" imgH="317500" progId="Equation.DSMT4">
                      <p:embed/>
                    </p:oleObj>
                  </mc:Choice>
                  <mc:Fallback>
                    <p:oleObj name="Equation" r:id="rId10" imgW="190500" imgH="3175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12366" y="5733504"/>
                            <a:ext cx="190500" cy="3175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3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4712898"/>
                  </p:ext>
                </p:extLst>
              </p:nvPr>
            </p:nvGraphicFramePr>
            <p:xfrm>
              <a:off x="5927494" y="4653384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1560" name="Equation" r:id="rId12" imgW="177800" imgH="304800" progId="Equation.3">
                      <p:embed/>
                    </p:oleObj>
                  </mc:Choice>
                  <mc:Fallback>
                    <p:oleObj name="Equation" r:id="rId12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27494" y="4653384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ct 3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3400491"/>
                  </p:ext>
                </p:extLst>
              </p:nvPr>
            </p:nvGraphicFramePr>
            <p:xfrm>
              <a:off x="6533231" y="5716596"/>
              <a:ext cx="127001" cy="254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1561" name="Equation" r:id="rId13" imgW="127000" imgH="254000" progId="Equation.DSMT4">
                      <p:embed/>
                    </p:oleObj>
                  </mc:Choice>
                  <mc:Fallback>
                    <p:oleObj name="Equation" r:id="rId13" imgW="127000" imgH="2540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33231" y="5716596"/>
                            <a:ext cx="127001" cy="254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854086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 spread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 model</a:t>
            </a:r>
          </a:p>
          <a:p>
            <a:r>
              <a:rPr lang="en-US" dirty="0"/>
              <a:t>Infection caused by a single </a:t>
            </a:r>
            <a:r>
              <a:rPr lang="en-US" dirty="0" err="1"/>
              <a:t>virion</a:t>
            </a:r>
            <a:endParaRPr lang="en-US" dirty="0"/>
          </a:p>
          <a:p>
            <a:r>
              <a:rPr lang="en-US" dirty="0"/>
              <a:t>Type-   case = infected with a virus of strain </a:t>
            </a:r>
          </a:p>
          <a:p>
            <a:r>
              <a:rPr lang="en-US" dirty="0"/>
              <a:t>Infector strain                SPVL                infectiousness and duration</a:t>
            </a:r>
          </a:p>
          <a:p>
            <a:r>
              <a:rPr lang="en-US" dirty="0"/>
              <a:t>              rate at which type-   case transmit strain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2521337" y="1268760"/>
            <a:ext cx="3725634" cy="2520280"/>
            <a:chOff x="2521337" y="1268760"/>
            <a:chExt cx="3725634" cy="2520280"/>
          </a:xfrm>
        </p:grpSpPr>
        <p:sp>
          <p:nvSpPr>
            <p:cNvPr id="53" name="Rectangle 52"/>
            <p:cNvSpPr/>
            <p:nvPr/>
          </p:nvSpPr>
          <p:spPr bwMode="auto">
            <a:xfrm>
              <a:off x="2521337" y="1268760"/>
              <a:ext cx="3725634" cy="25202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 bwMode="auto">
            <a:xfrm>
              <a:off x="2843808" y="1484784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4202568" y="1882393"/>
              <a:ext cx="466488" cy="46648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 bwMode="auto">
            <a:xfrm>
              <a:off x="5436096" y="2348880"/>
              <a:ext cx="447704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 bwMode="auto">
            <a:xfrm>
              <a:off x="5076056" y="1412776"/>
              <a:ext cx="468001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 bwMode="auto">
            <a:xfrm>
              <a:off x="4644008" y="3140968"/>
              <a:ext cx="468000" cy="46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3247679" y="2636912"/>
              <a:ext cx="100185" cy="35690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3707904" y="2564904"/>
              <a:ext cx="216024" cy="21602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3764259" y="2167295"/>
              <a:ext cx="413264" cy="10331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/>
            <p:cNvGrpSpPr/>
            <p:nvPr/>
          </p:nvGrpSpPr>
          <p:grpSpPr>
            <a:xfrm>
              <a:off x="3261745" y="2089070"/>
              <a:ext cx="468000" cy="468000"/>
              <a:chOff x="3261745" y="2089070"/>
              <a:chExt cx="468000" cy="468000"/>
            </a:xfrm>
          </p:grpSpPr>
          <p:sp>
            <p:nvSpPr>
              <p:cNvPr id="70" name="Oval 69"/>
              <p:cNvSpPr>
                <a:spLocks noChangeAspect="1"/>
              </p:cNvSpPr>
              <p:nvPr/>
            </p:nvSpPr>
            <p:spPr bwMode="auto">
              <a:xfrm>
                <a:off x="3261745" y="2089070"/>
                <a:ext cx="468000" cy="4680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71" name="Object 7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7101957"/>
                  </p:ext>
                </p:extLst>
              </p:nvPr>
            </p:nvGraphicFramePr>
            <p:xfrm>
              <a:off x="3405761" y="2161078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648" name="Equation" r:id="rId3" imgW="177800" imgH="304800" progId="Equation.3">
                      <p:embed/>
                    </p:oleObj>
                  </mc:Choice>
                  <mc:Fallback>
                    <p:oleObj name="Equation" r:id="rId3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05761" y="2161078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1807896"/>
                </p:ext>
              </p:extLst>
            </p:nvPr>
          </p:nvGraphicFramePr>
          <p:xfrm>
            <a:off x="4370087" y="1974729"/>
            <a:ext cx="127000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2649" name="Equation" r:id="rId5" imgW="127000" imgH="254000" progId="Equation.DSMT4">
                    <p:embed/>
                  </p:oleObj>
                </mc:Choice>
                <mc:Fallback>
                  <p:oleObj name="Equation" r:id="rId5" imgW="127000" imgH="254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0087" y="1974729"/>
                          <a:ext cx="127000" cy="254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4" name="Group 63"/>
            <p:cNvGrpSpPr/>
            <p:nvPr/>
          </p:nvGrpSpPr>
          <p:grpSpPr>
            <a:xfrm>
              <a:off x="3923928" y="2744976"/>
              <a:ext cx="468000" cy="468000"/>
              <a:chOff x="3261745" y="2089070"/>
              <a:chExt cx="468000" cy="468000"/>
            </a:xfrm>
          </p:grpSpPr>
          <p:sp>
            <p:nvSpPr>
              <p:cNvPr id="68" name="Oval 67"/>
              <p:cNvSpPr>
                <a:spLocks noChangeAspect="1"/>
              </p:cNvSpPr>
              <p:nvPr/>
            </p:nvSpPr>
            <p:spPr bwMode="auto">
              <a:xfrm>
                <a:off x="3261745" y="2089070"/>
                <a:ext cx="468000" cy="4680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69" name="Object 6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6056586"/>
                  </p:ext>
                </p:extLst>
              </p:nvPr>
            </p:nvGraphicFramePr>
            <p:xfrm>
              <a:off x="3405761" y="2161078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650" name="Equation" r:id="rId7" imgW="177800" imgH="304800" progId="Equation.3">
                      <p:embed/>
                    </p:oleObj>
                  </mc:Choice>
                  <mc:Fallback>
                    <p:oleObj name="Equation" r:id="rId7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05761" y="2161078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5" name="Group 64"/>
            <p:cNvGrpSpPr/>
            <p:nvPr/>
          </p:nvGrpSpPr>
          <p:grpSpPr>
            <a:xfrm>
              <a:off x="2987824" y="3068960"/>
              <a:ext cx="468000" cy="468000"/>
              <a:chOff x="3261745" y="2089070"/>
              <a:chExt cx="468000" cy="468000"/>
            </a:xfrm>
          </p:grpSpPr>
          <p:sp>
            <p:nvSpPr>
              <p:cNvPr id="66" name="Oval 65"/>
              <p:cNvSpPr>
                <a:spLocks noChangeAspect="1"/>
              </p:cNvSpPr>
              <p:nvPr/>
            </p:nvSpPr>
            <p:spPr bwMode="auto">
              <a:xfrm>
                <a:off x="3261745" y="2089070"/>
                <a:ext cx="468000" cy="4680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67" name="Object 6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283194"/>
                  </p:ext>
                </p:extLst>
              </p:nvPr>
            </p:nvGraphicFramePr>
            <p:xfrm>
              <a:off x="3405761" y="2161078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651" name="Equation" r:id="rId8" imgW="177800" imgH="304800" progId="Equation.3">
                      <p:embed/>
                    </p:oleObj>
                  </mc:Choice>
                  <mc:Fallback>
                    <p:oleObj name="Equation" r:id="rId8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05761" y="2161078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34" name="Group 33"/>
          <p:cNvGrpSpPr/>
          <p:nvPr/>
        </p:nvGrpSpPr>
        <p:grpSpPr>
          <a:xfrm>
            <a:off x="971600" y="4696922"/>
            <a:ext cx="5688632" cy="1972190"/>
            <a:chOff x="971600" y="4121106"/>
            <a:chExt cx="5688632" cy="1972190"/>
          </a:xfrm>
        </p:grpSpPr>
        <p:sp>
          <p:nvSpPr>
            <p:cNvPr id="35" name="Right Arrow 34"/>
            <p:cNvSpPr/>
            <p:nvPr/>
          </p:nvSpPr>
          <p:spPr>
            <a:xfrm>
              <a:off x="2771800" y="5231727"/>
              <a:ext cx="643090" cy="213745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4572000" y="5231727"/>
              <a:ext cx="643090" cy="213745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971600" y="4121106"/>
              <a:ext cx="5688632" cy="1972190"/>
              <a:chOff x="971600" y="4121106"/>
              <a:chExt cx="5688632" cy="1972190"/>
            </a:xfrm>
          </p:grpSpPr>
          <p:graphicFrame>
            <p:nvGraphicFramePr>
              <p:cNvPr id="38" name="Object 3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8488834"/>
                  </p:ext>
                </p:extLst>
              </p:nvPr>
            </p:nvGraphicFramePr>
            <p:xfrm>
              <a:off x="971600" y="5661496"/>
              <a:ext cx="927100" cy="431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652" name="Equation" r:id="rId9" imgW="927100" imgH="431800" progId="Equation.DSMT4">
                      <p:embed/>
                    </p:oleObj>
                  </mc:Choice>
                  <mc:Fallback>
                    <p:oleObj name="Equation" r:id="rId9" imgW="927100" imgH="4318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71600" y="5661496"/>
                            <a:ext cx="927100" cy="431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3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0564938"/>
                  </p:ext>
                </p:extLst>
              </p:nvPr>
            </p:nvGraphicFramePr>
            <p:xfrm>
              <a:off x="4845921" y="4121106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653" name="Equation" r:id="rId11" imgW="177800" imgH="304800" progId="Equation.3">
                      <p:embed/>
                    </p:oleObj>
                  </mc:Choice>
                  <mc:Fallback>
                    <p:oleObj name="Equation" r:id="rId11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5921" y="4121106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Object 3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09819102"/>
                  </p:ext>
                </p:extLst>
              </p:nvPr>
            </p:nvGraphicFramePr>
            <p:xfrm>
              <a:off x="1619672" y="4667495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654" name="Equation" r:id="rId12" imgW="177800" imgH="304800" progId="Equation.3">
                      <p:embed/>
                    </p:oleObj>
                  </mc:Choice>
                  <mc:Fallback>
                    <p:oleObj name="Equation" r:id="rId12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9672" y="4667495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4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7943929"/>
                  </p:ext>
                </p:extLst>
              </p:nvPr>
            </p:nvGraphicFramePr>
            <p:xfrm>
              <a:off x="4012366" y="5733504"/>
              <a:ext cx="1905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655" name="Equation" r:id="rId14" imgW="190500" imgH="317500" progId="Equation.DSMT4">
                      <p:embed/>
                    </p:oleObj>
                  </mc:Choice>
                  <mc:Fallback>
                    <p:oleObj name="Equation" r:id="rId14" imgW="190500" imgH="3175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12366" y="5733504"/>
                            <a:ext cx="190500" cy="3175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" name="Object 4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9859101"/>
                  </p:ext>
                </p:extLst>
              </p:nvPr>
            </p:nvGraphicFramePr>
            <p:xfrm>
              <a:off x="5927494" y="4653384"/>
              <a:ext cx="1778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656" name="Equation" r:id="rId16" imgW="177800" imgH="304800" progId="Equation.3">
                      <p:embed/>
                    </p:oleObj>
                  </mc:Choice>
                  <mc:Fallback>
                    <p:oleObj name="Equation" r:id="rId16" imgW="177800" imgH="304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27494" y="4653384"/>
                            <a:ext cx="177800" cy="3048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" name="Object 4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307043"/>
                  </p:ext>
                </p:extLst>
              </p:nvPr>
            </p:nvGraphicFramePr>
            <p:xfrm>
              <a:off x="6533231" y="5716596"/>
              <a:ext cx="127001" cy="254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657" name="Equation" r:id="rId17" imgW="127000" imgH="254000" progId="Equation.DSMT4">
                      <p:embed/>
                    </p:oleObj>
                  </mc:Choice>
                  <mc:Fallback>
                    <p:oleObj name="Equation" r:id="rId17" imgW="127000" imgH="2540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33231" y="5716596"/>
                            <a:ext cx="127001" cy="254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686862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95536" y="2204864"/>
            <a:ext cx="4863484" cy="452510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         incidence of type-   cases</a:t>
            </a:r>
          </a:p>
          <a:p>
            <a:pPr>
              <a:buNone/>
            </a:pPr>
            <a:r>
              <a:rPr lang="en-US" dirty="0"/>
              <a:t>             duration of life of type-   cases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508104" y="1214423"/>
            <a:ext cx="3178696" cy="774417"/>
          </a:xfrm>
        </p:spPr>
        <p:txBody>
          <a:bodyPr/>
          <a:lstStyle/>
          <a:p>
            <a:r>
              <a:rPr lang="en-US" dirty="0"/>
              <a:t>Equilibrium: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211960" y="2348880"/>
            <a:ext cx="3178696" cy="412592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= Next-Generation Matrix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Equations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202623"/>
              </p:ext>
            </p:extLst>
          </p:nvPr>
        </p:nvGraphicFramePr>
        <p:xfrm>
          <a:off x="398264" y="1952625"/>
          <a:ext cx="47498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3" name="Equation" r:id="rId3" imgW="4749800" imgH="2628900" progId="Equation.3">
                  <p:embed/>
                </p:oleObj>
              </mc:Choice>
              <mc:Fallback>
                <p:oleObj name="Equation" r:id="rId3" imgW="4749800" imgH="2628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64" y="1952625"/>
                        <a:ext cx="4749800" cy="262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238137"/>
              </p:ext>
            </p:extLst>
          </p:nvPr>
        </p:nvGraphicFramePr>
        <p:xfrm>
          <a:off x="899592" y="5877272"/>
          <a:ext cx="3251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4" name="Equation" r:id="rId5" imgW="3251200" imgH="889000" progId="Equation.DSMT4">
                  <p:embed/>
                </p:oleObj>
              </mc:Choice>
              <mc:Fallback>
                <p:oleObj name="Equation" r:id="rId5" imgW="3251200" imgH="88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877272"/>
                        <a:ext cx="32512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501574"/>
              </p:ext>
            </p:extLst>
          </p:nvPr>
        </p:nvGraphicFramePr>
        <p:xfrm>
          <a:off x="5652120" y="1988840"/>
          <a:ext cx="2451100" cy="383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5" name="Equation" r:id="rId7" imgW="2451100" imgH="3835400" progId="Equation.DSMT4">
                  <p:embed/>
                </p:oleObj>
              </mc:Choice>
              <mc:Fallback>
                <p:oleObj name="Equation" r:id="rId7" imgW="2451100" imgH="3835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988840"/>
                        <a:ext cx="2451100" cy="383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73961"/>
              </p:ext>
            </p:extLst>
          </p:nvPr>
        </p:nvGraphicFramePr>
        <p:xfrm>
          <a:off x="487363" y="4906715"/>
          <a:ext cx="889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6" name="Equation" r:id="rId9" imgW="889000" imgH="406400" progId="Equation.DSMT4">
                  <p:embed/>
                </p:oleObj>
              </mc:Choice>
              <mc:Fallback>
                <p:oleObj name="Equation" r:id="rId9" imgW="8890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4906715"/>
                        <a:ext cx="8890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349308"/>
              </p:ext>
            </p:extLst>
          </p:nvPr>
        </p:nvGraphicFramePr>
        <p:xfrm>
          <a:off x="3419872" y="4925491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7" name="Equation" r:id="rId11" imgW="127000" imgH="254000" progId="Equation.DSMT4">
                  <p:embed/>
                </p:oleObj>
              </mc:Choice>
              <mc:Fallback>
                <p:oleObj name="Equation" r:id="rId11" imgW="1270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4925491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760864"/>
              </p:ext>
            </p:extLst>
          </p:nvPr>
        </p:nvGraphicFramePr>
        <p:xfrm>
          <a:off x="3953603" y="5446256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8" name="Equation" r:id="rId13" imgW="127000" imgH="254000" progId="Equation.DSMT4">
                  <p:embed/>
                </p:oleObj>
              </mc:Choice>
              <mc:Fallback>
                <p:oleObj name="Equation" r:id="rId13" imgW="1270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3603" y="5446256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994532"/>
              </p:ext>
            </p:extLst>
          </p:nvPr>
        </p:nvGraphicFramePr>
        <p:xfrm>
          <a:off x="899592" y="5470872"/>
          <a:ext cx="482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9" name="Equation" r:id="rId14" imgW="482600" imgH="406400" progId="Equation.DSMT4">
                  <p:embed/>
                </p:oleObj>
              </mc:Choice>
              <mc:Fallback>
                <p:oleObj name="Equation" r:id="rId14" imgW="4826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470872"/>
                        <a:ext cx="4826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2197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Structural assumptions:</a:t>
            </a:r>
          </a:p>
          <a:p>
            <a:pPr lvl="1"/>
            <a:r>
              <a:rPr lang="en-US" dirty="0"/>
              <a:t>No external events</a:t>
            </a:r>
          </a:p>
          <a:p>
            <a:pPr lvl="1"/>
            <a:r>
              <a:rPr lang="en-US" dirty="0"/>
              <a:t>No secondary infection / </a:t>
            </a:r>
            <a:r>
              <a:rPr lang="en-US" dirty="0" err="1"/>
              <a:t>superinfection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410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28596" y="2229489"/>
            <a:ext cx="4503444" cy="412592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         incidence of type-   cases</a:t>
            </a:r>
          </a:p>
          <a:p>
            <a:pPr>
              <a:buNone/>
            </a:pPr>
            <a:r>
              <a:rPr lang="en-US" dirty="0"/>
              <a:t>             duration of life of type-   cases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508104" y="1214423"/>
            <a:ext cx="3178696" cy="774417"/>
          </a:xfrm>
        </p:spPr>
        <p:txBody>
          <a:bodyPr/>
          <a:lstStyle/>
          <a:p>
            <a:r>
              <a:rPr lang="en-US" dirty="0"/>
              <a:t>Equilibrium: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186042" y="2360547"/>
            <a:ext cx="4041775" cy="412592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= Next-Generation Matrix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Equations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419338"/>
              </p:ext>
            </p:extLst>
          </p:nvPr>
        </p:nvGraphicFramePr>
        <p:xfrm>
          <a:off x="398264" y="1952625"/>
          <a:ext cx="47498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27" name="Equation" r:id="rId3" imgW="4749800" imgH="2628900" progId="Equation.3">
                  <p:embed/>
                </p:oleObj>
              </mc:Choice>
              <mc:Fallback>
                <p:oleObj name="Equation" r:id="rId3" imgW="4749800" imgH="2628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64" y="1952625"/>
                        <a:ext cx="4749800" cy="262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091879"/>
              </p:ext>
            </p:extLst>
          </p:nvPr>
        </p:nvGraphicFramePr>
        <p:xfrm>
          <a:off x="899592" y="5877272"/>
          <a:ext cx="3251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28" name="Equation" r:id="rId5" imgW="3251200" imgH="889000" progId="Equation.DSMT4">
                  <p:embed/>
                </p:oleObj>
              </mc:Choice>
              <mc:Fallback>
                <p:oleObj name="Equation" r:id="rId5" imgW="3251200" imgH="88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877272"/>
                        <a:ext cx="32512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099554"/>
              </p:ext>
            </p:extLst>
          </p:nvPr>
        </p:nvGraphicFramePr>
        <p:xfrm>
          <a:off x="5652120" y="1988840"/>
          <a:ext cx="2451100" cy="383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29" name="Equation" r:id="rId7" imgW="2451100" imgH="3835400" progId="Equation.DSMT4">
                  <p:embed/>
                </p:oleObj>
              </mc:Choice>
              <mc:Fallback>
                <p:oleObj name="Equation" r:id="rId7" imgW="2451100" imgH="3835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988840"/>
                        <a:ext cx="2451100" cy="383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350116"/>
              </p:ext>
            </p:extLst>
          </p:nvPr>
        </p:nvGraphicFramePr>
        <p:xfrm>
          <a:off x="487363" y="4906715"/>
          <a:ext cx="889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30" name="Equation" r:id="rId9" imgW="889000" imgH="406400" progId="Equation.DSMT4">
                  <p:embed/>
                </p:oleObj>
              </mc:Choice>
              <mc:Fallback>
                <p:oleObj name="Equation" r:id="rId9" imgW="8890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4906715"/>
                        <a:ext cx="8890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320072"/>
              </p:ext>
            </p:extLst>
          </p:nvPr>
        </p:nvGraphicFramePr>
        <p:xfrm>
          <a:off x="3445790" y="4990281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31" name="Equation" r:id="rId11" imgW="127000" imgH="254000" progId="Equation.DSMT4">
                  <p:embed/>
                </p:oleObj>
              </mc:Choice>
              <mc:Fallback>
                <p:oleObj name="Equation" r:id="rId11" imgW="1270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5790" y="4990281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23921"/>
              </p:ext>
            </p:extLst>
          </p:nvPr>
        </p:nvGraphicFramePr>
        <p:xfrm>
          <a:off x="3966562" y="5504274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32" name="Equation" r:id="rId13" imgW="127000" imgH="254000" progId="Equation.DSMT4">
                  <p:embed/>
                </p:oleObj>
              </mc:Choice>
              <mc:Fallback>
                <p:oleObj name="Equation" r:id="rId13" imgW="1270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6562" y="5504274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423667"/>
              </p:ext>
            </p:extLst>
          </p:nvPr>
        </p:nvGraphicFramePr>
        <p:xfrm>
          <a:off x="899592" y="5470872"/>
          <a:ext cx="482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33" name="Equation" r:id="rId14" imgW="482600" imgH="406400" progId="Equation.DSMT4">
                  <p:embed/>
                </p:oleObj>
              </mc:Choice>
              <mc:Fallback>
                <p:oleObj name="Equation" r:id="rId14" imgW="4826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470872"/>
                        <a:ext cx="4826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399584" y="6550223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latin typeface="+mn-lt"/>
                <a:ea typeface="ＭＳ Ｐゴシック" pitchFamily="34" charset="-128"/>
                <a:cs typeface="+mn-cs"/>
              </a:rPr>
              <a:t>Lythgoe</a:t>
            </a:r>
            <a:r>
              <a:rPr lang="en-GB" sz="1400" b="1" dirty="0">
                <a:latin typeface="+mn-lt"/>
                <a:ea typeface="ＭＳ Ｐゴシック" pitchFamily="34" charset="-128"/>
                <a:cs typeface="+mn-cs"/>
              </a:rPr>
              <a:t>*, Pellis* &amp; Fraser </a:t>
            </a:r>
            <a:r>
              <a:rPr lang="en-GB" sz="1400" dirty="0">
                <a:latin typeface="+mn-lt"/>
                <a:ea typeface="ＭＳ Ｐゴシック" pitchFamily="34" charset="-128"/>
                <a:cs typeface="+mn-cs"/>
              </a:rPr>
              <a:t>(2013), Evolution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555776" y="2204864"/>
            <a:ext cx="692750" cy="504056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550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Structural assumptions:</a:t>
            </a:r>
          </a:p>
          <a:p>
            <a:pPr lvl="1"/>
            <a:r>
              <a:rPr lang="en-US" dirty="0"/>
              <a:t>No external events</a:t>
            </a:r>
          </a:p>
          <a:p>
            <a:pPr lvl="1"/>
            <a:r>
              <a:rPr lang="en-US" dirty="0"/>
              <a:t>No secondary infection / </a:t>
            </a:r>
            <a:r>
              <a:rPr lang="en-US" dirty="0" err="1"/>
              <a:t>superinfection</a:t>
            </a:r>
            <a:endParaRPr lang="en-US" dirty="0"/>
          </a:p>
          <a:p>
            <a:r>
              <a:rPr lang="en-US" dirty="0"/>
              <a:t>Implications:</a:t>
            </a:r>
          </a:p>
          <a:p>
            <a:pPr lvl="1"/>
            <a:r>
              <a:rPr lang="en-US" dirty="0"/>
              <a:t>Can use a time-since-infection framework</a:t>
            </a:r>
          </a:p>
          <a:p>
            <a:pPr lvl="1"/>
            <a:r>
              <a:rPr lang="en-US" dirty="0"/>
              <a:t>Can use a next-generation matrix (NGM) approach</a:t>
            </a:r>
          </a:p>
          <a:p>
            <a:pPr lvl="1"/>
            <a:r>
              <a:rPr lang="en-US" dirty="0"/>
              <a:t>Within- and between-host levels are linked</a:t>
            </a:r>
          </a:p>
          <a:p>
            <a:pPr lvl="1"/>
            <a:r>
              <a:rPr lang="en-US" dirty="0"/>
              <a:t>But no “full” feedback loop (no evolving population immunity)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67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Structural assumptions:</a:t>
            </a:r>
          </a:p>
          <a:p>
            <a:pPr lvl="1"/>
            <a:r>
              <a:rPr lang="en-US" dirty="0"/>
              <a:t>No external events</a:t>
            </a:r>
          </a:p>
          <a:p>
            <a:pPr lvl="1"/>
            <a:r>
              <a:rPr lang="en-US" dirty="0"/>
              <a:t>No secondary infection / </a:t>
            </a:r>
            <a:r>
              <a:rPr lang="en-US" dirty="0" err="1"/>
              <a:t>superinfection</a:t>
            </a:r>
            <a:endParaRPr lang="en-US" dirty="0"/>
          </a:p>
          <a:p>
            <a:r>
              <a:rPr lang="en-US" dirty="0"/>
              <a:t>Implications:</a:t>
            </a:r>
          </a:p>
          <a:p>
            <a:pPr lvl="1"/>
            <a:r>
              <a:rPr lang="en-US" dirty="0"/>
              <a:t>Can use a time-since-infection framework</a:t>
            </a:r>
          </a:p>
          <a:p>
            <a:pPr lvl="1"/>
            <a:r>
              <a:rPr lang="en-US" dirty="0"/>
              <a:t>Can use a next-generation matrix (NGM) approach</a:t>
            </a:r>
          </a:p>
          <a:p>
            <a:pPr lvl="1"/>
            <a:r>
              <a:rPr lang="en-US" dirty="0"/>
              <a:t>Within- and between-host levels are linked</a:t>
            </a:r>
          </a:p>
          <a:p>
            <a:pPr lvl="1"/>
            <a:r>
              <a:rPr lang="en-US" dirty="0"/>
              <a:t>But no “full” feedback loop (no evolving population immunity)</a:t>
            </a:r>
          </a:p>
          <a:p>
            <a:r>
              <a:rPr lang="en-US" dirty="0"/>
              <a:t>Other assumptions that can be relaxed:</a:t>
            </a:r>
          </a:p>
          <a:p>
            <a:pPr lvl="1"/>
            <a:r>
              <a:rPr lang="en-US" dirty="0"/>
              <a:t>Single-</a:t>
            </a:r>
            <a:r>
              <a:rPr lang="en-US" dirty="0" err="1"/>
              <a:t>virion</a:t>
            </a:r>
            <a:r>
              <a:rPr lang="en-US" dirty="0"/>
              <a:t> infection (easy)</a:t>
            </a:r>
          </a:p>
          <a:p>
            <a:pPr lvl="1"/>
            <a:r>
              <a:rPr lang="en-US" dirty="0"/>
              <a:t>All-identical </a:t>
            </a:r>
            <a:r>
              <a:rPr lang="en-US" dirty="0" err="1"/>
              <a:t>susceptibles</a:t>
            </a:r>
            <a:r>
              <a:rPr lang="en-US" dirty="0"/>
              <a:t> (hard)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28596" y="2229489"/>
            <a:ext cx="4503444" cy="412592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         incidence of type-   cases</a:t>
            </a:r>
          </a:p>
          <a:p>
            <a:pPr>
              <a:buNone/>
            </a:pPr>
            <a:r>
              <a:rPr lang="en-US" dirty="0"/>
              <a:t>             duration of life of type-   cases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508104" y="1214423"/>
            <a:ext cx="3178696" cy="774417"/>
          </a:xfrm>
        </p:spPr>
        <p:txBody>
          <a:bodyPr/>
          <a:lstStyle/>
          <a:p>
            <a:r>
              <a:rPr lang="en-US" dirty="0"/>
              <a:t>Equilibrium: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186042" y="2360547"/>
            <a:ext cx="4041775" cy="412592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= Next-Generation Matrix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Equations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192467"/>
              </p:ext>
            </p:extLst>
          </p:nvPr>
        </p:nvGraphicFramePr>
        <p:xfrm>
          <a:off x="398264" y="1952625"/>
          <a:ext cx="47498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51" name="Equation" r:id="rId3" imgW="4749800" imgH="2628900" progId="Equation.3">
                  <p:embed/>
                </p:oleObj>
              </mc:Choice>
              <mc:Fallback>
                <p:oleObj name="Equation" r:id="rId3" imgW="4749800" imgH="2628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64" y="1952625"/>
                        <a:ext cx="4749800" cy="262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383475"/>
              </p:ext>
            </p:extLst>
          </p:nvPr>
        </p:nvGraphicFramePr>
        <p:xfrm>
          <a:off x="899592" y="5877272"/>
          <a:ext cx="3251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52" name="Equation" r:id="rId5" imgW="3251200" imgH="889000" progId="Equation.DSMT4">
                  <p:embed/>
                </p:oleObj>
              </mc:Choice>
              <mc:Fallback>
                <p:oleObj name="Equation" r:id="rId5" imgW="3251200" imgH="88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877272"/>
                        <a:ext cx="32512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168228"/>
              </p:ext>
            </p:extLst>
          </p:nvPr>
        </p:nvGraphicFramePr>
        <p:xfrm>
          <a:off x="5652120" y="1988840"/>
          <a:ext cx="2451100" cy="383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53" name="Equation" r:id="rId7" imgW="2451100" imgH="3835400" progId="Equation.DSMT4">
                  <p:embed/>
                </p:oleObj>
              </mc:Choice>
              <mc:Fallback>
                <p:oleObj name="Equation" r:id="rId7" imgW="2451100" imgH="3835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988840"/>
                        <a:ext cx="2451100" cy="383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884816"/>
              </p:ext>
            </p:extLst>
          </p:nvPr>
        </p:nvGraphicFramePr>
        <p:xfrm>
          <a:off x="487363" y="4906715"/>
          <a:ext cx="889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54" name="Equation" r:id="rId9" imgW="889000" imgH="406400" progId="Equation.DSMT4">
                  <p:embed/>
                </p:oleObj>
              </mc:Choice>
              <mc:Fallback>
                <p:oleObj name="Equation" r:id="rId9" imgW="8890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4906715"/>
                        <a:ext cx="8890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162639"/>
              </p:ext>
            </p:extLst>
          </p:nvPr>
        </p:nvGraphicFramePr>
        <p:xfrm>
          <a:off x="3445790" y="4990281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55" name="Equation" r:id="rId11" imgW="127000" imgH="254000" progId="Equation.DSMT4">
                  <p:embed/>
                </p:oleObj>
              </mc:Choice>
              <mc:Fallback>
                <p:oleObj name="Equation" r:id="rId11" imgW="1270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5790" y="4990281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564448"/>
              </p:ext>
            </p:extLst>
          </p:nvPr>
        </p:nvGraphicFramePr>
        <p:xfrm>
          <a:off x="3966562" y="5504274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56" name="Equation" r:id="rId13" imgW="127000" imgH="254000" progId="Equation.DSMT4">
                  <p:embed/>
                </p:oleObj>
              </mc:Choice>
              <mc:Fallback>
                <p:oleObj name="Equation" r:id="rId13" imgW="1270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6562" y="5504274"/>
                        <a:ext cx="127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819441"/>
              </p:ext>
            </p:extLst>
          </p:nvPr>
        </p:nvGraphicFramePr>
        <p:xfrm>
          <a:off x="899592" y="5470872"/>
          <a:ext cx="482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57" name="Equation" r:id="rId14" imgW="482600" imgH="406400" progId="Equation.DSMT4">
                  <p:embed/>
                </p:oleObj>
              </mc:Choice>
              <mc:Fallback>
                <p:oleObj name="Equation" r:id="rId14" imgW="4826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470872"/>
                        <a:ext cx="4826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399584" y="6550223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latin typeface="+mn-lt"/>
                <a:ea typeface="ＭＳ Ｐゴシック" pitchFamily="34" charset="-128"/>
                <a:cs typeface="+mn-cs"/>
              </a:rPr>
              <a:t>Lythgoe</a:t>
            </a:r>
            <a:r>
              <a:rPr lang="en-GB" sz="1400" b="1" dirty="0">
                <a:latin typeface="+mn-lt"/>
                <a:ea typeface="ＭＳ Ｐゴシック" pitchFamily="34" charset="-128"/>
                <a:cs typeface="+mn-cs"/>
              </a:rPr>
              <a:t>*, Pellis* &amp; Fraser </a:t>
            </a:r>
            <a:r>
              <a:rPr lang="en-GB" sz="1400" dirty="0">
                <a:latin typeface="+mn-lt"/>
                <a:ea typeface="ＭＳ Ｐゴシック" pitchFamily="34" charset="-128"/>
                <a:cs typeface="+mn-cs"/>
              </a:rPr>
              <a:t>(2013), Evolution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5580112" y="3645024"/>
            <a:ext cx="2664296" cy="792088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55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060848"/>
            <a:ext cx="4320480" cy="463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Predicts infectivity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Transmission potential           = overall infectivity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645025" y="1428736"/>
            <a:ext cx="4041775" cy="2720344"/>
          </a:xfrm>
        </p:spPr>
        <p:txBody>
          <a:bodyPr/>
          <a:lstStyle/>
          <a:p>
            <a:r>
              <a:rPr lang="en-US" dirty="0"/>
              <a:t>Predicts duration of asymptomatic stage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Set-point viral load (SPVL)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1916832"/>
            <a:ext cx="4714810" cy="2520280"/>
          </a:xfrm>
          <a:prstGeom prst="rect">
            <a:avLst/>
          </a:prstGeom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738" y="4428828"/>
            <a:ext cx="4729758" cy="234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07504" y="6433591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Fraser </a:t>
            </a:r>
            <a:r>
              <a:rPr lang="en-US" sz="1400" b="1" i="1" dirty="0">
                <a:solidFill>
                  <a:srgbClr val="000000"/>
                </a:solidFill>
                <a:latin typeface="Arial" charset="0"/>
              </a:rPr>
              <a:t>et al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(2007),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PNAS</a:t>
            </a:r>
          </a:p>
        </p:txBody>
      </p:sp>
    </p:spTree>
    <p:extLst>
      <p:ext uri="{BB962C8B-B14F-4D97-AF65-F5344CB8AC3E}">
        <p14:creationId xmlns:p14="http://schemas.microsoft.com/office/powerpoint/2010/main" val="1685665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87889" y="1783174"/>
            <a:ext cx="1562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time since infection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87583" y="2069585"/>
            <a:ext cx="226900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80591" y="2403738"/>
            <a:ext cx="3275997" cy="609921"/>
            <a:chOff x="280591" y="2351718"/>
            <a:chExt cx="3275997" cy="609921"/>
          </a:xfrm>
        </p:grpSpPr>
        <p:cxnSp>
          <p:nvCxnSpPr>
            <p:cNvPr id="156" name="Straight Arrow Connector 155"/>
            <p:cNvCxnSpPr/>
            <p:nvPr/>
          </p:nvCxnSpPr>
          <p:spPr>
            <a:xfrm>
              <a:off x="479648" y="2673798"/>
              <a:ext cx="675139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/>
            <p:cNvSpPr txBox="1"/>
            <p:nvPr/>
          </p:nvSpPr>
          <p:spPr>
            <a:xfrm>
              <a:off x="280591" y="2351718"/>
              <a:ext cx="1058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>
                  <a:solidFill>
                    <a:prstClr val="black"/>
                  </a:solidFill>
                  <a:latin typeface="Arial"/>
                  <a:cs typeface="Arial"/>
                </a:rPr>
                <a:t>transmission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09160" y="2392268"/>
              <a:ext cx="2247428" cy="569371"/>
            </a:xfrm>
            <a:prstGeom prst="roundRect">
              <a:avLst/>
            </a:prstGeom>
            <a:noFill/>
            <a:ln w="19050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196386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196386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196386" y="248593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2388565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388565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388565" y="248593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580744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580744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580744" y="2485932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427670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812028" y="2724545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812028" y="2567581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>
              <a:off x="1619849" y="264438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004207" y="2724545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2004207" y="2567581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 rot="10800000">
              <a:off x="3349457" y="2649230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 rot="10800000">
              <a:off x="3157281" y="2564414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 rot="10800000">
              <a:off x="3157281" y="2721378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2772923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2772923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2772923" y="2485932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2965102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2965102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2965102" y="2485932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7055" y="3003709"/>
            <a:ext cx="3449533" cy="667127"/>
            <a:chOff x="107055" y="3127319"/>
            <a:chExt cx="3449533" cy="667127"/>
          </a:xfrm>
        </p:grpSpPr>
        <p:cxnSp>
          <p:nvCxnSpPr>
            <p:cNvPr id="159" name="Straight Arrow Connector 158"/>
            <p:cNvCxnSpPr/>
            <p:nvPr/>
          </p:nvCxnSpPr>
          <p:spPr>
            <a:xfrm>
              <a:off x="504687" y="3423747"/>
              <a:ext cx="675139" cy="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>
              <a:off x="504687" y="3591214"/>
              <a:ext cx="675139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/>
            <p:cNvSpPr txBox="1"/>
            <p:nvPr/>
          </p:nvSpPr>
          <p:spPr>
            <a:xfrm>
              <a:off x="107055" y="3127319"/>
              <a:ext cx="13168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>
                  <a:solidFill>
                    <a:prstClr val="black"/>
                  </a:solidFill>
                  <a:latin typeface="Arial"/>
                  <a:cs typeface="Arial"/>
                </a:rPr>
                <a:t>co-transmission</a:t>
              </a:r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1309160" y="3225075"/>
              <a:ext cx="2247428" cy="569371"/>
            </a:xfrm>
            <a:prstGeom prst="roundRect">
              <a:avLst/>
            </a:prstGeom>
            <a:noFill/>
            <a:ln w="19050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2196386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2196386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2196386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2388565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2388565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2388565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2580744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2580744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2580744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 rot="10800000">
              <a:off x="3349457" y="348203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 rot="10800000">
              <a:off x="3157281" y="3397221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 rot="10800000">
              <a:off x="3157281" y="3554185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2772923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2772923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2772923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2965102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2965102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2965102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1810203" y="3629500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1810203" y="347253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1810203" y="331557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9" name="Oval 288"/>
            <p:cNvSpPr/>
            <p:nvPr/>
          </p:nvSpPr>
          <p:spPr>
            <a:xfrm>
              <a:off x="2002382" y="3629500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0" name="Oval 289"/>
            <p:cNvSpPr/>
            <p:nvPr/>
          </p:nvSpPr>
          <p:spPr>
            <a:xfrm>
              <a:off x="2002382" y="347253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2002382" y="331557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1425845" y="3554185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1425845" y="3397221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1618024" y="3554185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7" name="Oval 296"/>
            <p:cNvSpPr/>
            <p:nvPr/>
          </p:nvSpPr>
          <p:spPr>
            <a:xfrm>
              <a:off x="1618024" y="3397221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98" name="TextBox 297"/>
          <p:cNvSpPr txBox="1"/>
          <p:nvPr/>
        </p:nvSpPr>
        <p:spPr>
          <a:xfrm>
            <a:off x="2143574" y="2091398"/>
            <a:ext cx="1496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i="1" dirty="0">
                <a:solidFill>
                  <a:prstClr val="black"/>
                </a:solidFill>
                <a:latin typeface="Arial"/>
                <a:cs typeface="Arial"/>
              </a:rPr>
              <a:t>de-novo </a:t>
            </a: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resistance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952387" y="1340768"/>
            <a:ext cx="326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u="sng" dirty="0">
                <a:solidFill>
                  <a:prstClr val="black"/>
                </a:solidFill>
                <a:latin typeface="Calibri"/>
              </a:rPr>
              <a:t>Complex within-host dynamics</a:t>
            </a:r>
          </a:p>
        </p:txBody>
      </p:sp>
      <p:pic>
        <p:nvPicPr>
          <p:cNvPr id="302" name="Picture 301" descr="curved_arrow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028" y="2741811"/>
            <a:ext cx="1160651" cy="583170"/>
          </a:xfrm>
          <a:prstGeom prst="rect">
            <a:avLst/>
          </a:prstGeom>
        </p:spPr>
      </p:pic>
      <p:sp>
        <p:nvSpPr>
          <p:cNvPr id="304" name="TextBox 303"/>
          <p:cNvSpPr txBox="1"/>
          <p:nvPr/>
        </p:nvSpPr>
        <p:spPr>
          <a:xfrm>
            <a:off x="4045028" y="2323677"/>
            <a:ext cx="1058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transmission</a:t>
            </a:r>
          </a:p>
        </p:txBody>
      </p:sp>
      <p:cxnSp>
        <p:nvCxnSpPr>
          <p:cNvPr id="144" name="Straight Arrow Connector 143"/>
          <p:cNvCxnSpPr>
            <a:stCxn id="298" idx="2"/>
            <a:endCxn id="50" idx="7"/>
          </p:cNvCxnSpPr>
          <p:nvPr/>
        </p:nvCxnSpPr>
        <p:spPr>
          <a:xfrm flipH="1">
            <a:off x="2647733" y="2368397"/>
            <a:ext cx="244208" cy="18104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26948" y="0"/>
            <a:ext cx="8061476" cy="1000108"/>
          </a:xfrm>
        </p:spPr>
        <p:txBody>
          <a:bodyPr/>
          <a:lstStyle/>
          <a:p>
            <a:r>
              <a:rPr lang="en-GB" dirty="0"/>
              <a:t>Extensions</a:t>
            </a:r>
          </a:p>
        </p:txBody>
      </p:sp>
    </p:spTree>
    <p:extLst>
      <p:ext uri="{BB962C8B-B14F-4D97-AF65-F5344CB8AC3E}">
        <p14:creationId xmlns:p14="http://schemas.microsoft.com/office/powerpoint/2010/main" val="255488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87889" y="1783174"/>
            <a:ext cx="1562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time since infection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87583" y="2069585"/>
            <a:ext cx="226900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mile_bra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38" y="1835335"/>
            <a:ext cx="3589951" cy="2694707"/>
          </a:xfrm>
          <a:prstGeom prst="rect">
            <a:avLst/>
          </a:prstGeom>
        </p:spPr>
      </p:pic>
      <p:sp>
        <p:nvSpPr>
          <p:cNvPr id="187" name="TextBox 186"/>
          <p:cNvSpPr txBox="1"/>
          <p:nvPr/>
        </p:nvSpPr>
        <p:spPr>
          <a:xfrm>
            <a:off x="2235361" y="4334155"/>
            <a:ext cx="1688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secondary infection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80591" y="2403738"/>
            <a:ext cx="3275997" cy="609921"/>
            <a:chOff x="280591" y="2351718"/>
            <a:chExt cx="3275997" cy="609921"/>
          </a:xfrm>
        </p:grpSpPr>
        <p:cxnSp>
          <p:nvCxnSpPr>
            <p:cNvPr id="156" name="Straight Arrow Connector 155"/>
            <p:cNvCxnSpPr/>
            <p:nvPr/>
          </p:nvCxnSpPr>
          <p:spPr>
            <a:xfrm>
              <a:off x="479648" y="2673798"/>
              <a:ext cx="675139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/>
            <p:cNvSpPr txBox="1"/>
            <p:nvPr/>
          </p:nvSpPr>
          <p:spPr>
            <a:xfrm>
              <a:off x="280591" y="2351718"/>
              <a:ext cx="1058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>
                  <a:solidFill>
                    <a:prstClr val="black"/>
                  </a:solidFill>
                  <a:latin typeface="Arial"/>
                  <a:cs typeface="Arial"/>
                </a:rPr>
                <a:t>transmission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09160" y="2392268"/>
              <a:ext cx="2247428" cy="569371"/>
            </a:xfrm>
            <a:prstGeom prst="roundRect">
              <a:avLst/>
            </a:prstGeom>
            <a:noFill/>
            <a:ln w="19050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196386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196386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196386" y="248593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2388565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388565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388565" y="248593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580744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580744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580744" y="2485932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427670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812028" y="2724545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812028" y="2567581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>
              <a:off x="1619849" y="264438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004207" y="2724545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2004207" y="2567581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 rot="10800000">
              <a:off x="3349457" y="2649230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 rot="10800000">
              <a:off x="3157281" y="2564414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 rot="10800000">
              <a:off x="3157281" y="2721378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2772923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2772923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2772923" y="2485932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2965102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2965102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2965102" y="2485932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7055" y="3003709"/>
            <a:ext cx="3449533" cy="667127"/>
            <a:chOff x="107055" y="3127319"/>
            <a:chExt cx="3449533" cy="667127"/>
          </a:xfrm>
        </p:grpSpPr>
        <p:cxnSp>
          <p:nvCxnSpPr>
            <p:cNvPr id="159" name="Straight Arrow Connector 158"/>
            <p:cNvCxnSpPr/>
            <p:nvPr/>
          </p:nvCxnSpPr>
          <p:spPr>
            <a:xfrm>
              <a:off x="504687" y="3423747"/>
              <a:ext cx="675139" cy="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>
              <a:off x="504687" y="3591214"/>
              <a:ext cx="675139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/>
            <p:cNvSpPr txBox="1"/>
            <p:nvPr/>
          </p:nvSpPr>
          <p:spPr>
            <a:xfrm>
              <a:off x="107055" y="3127319"/>
              <a:ext cx="13168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>
                  <a:solidFill>
                    <a:prstClr val="black"/>
                  </a:solidFill>
                  <a:latin typeface="Arial"/>
                  <a:cs typeface="Arial"/>
                </a:rPr>
                <a:t>co-transmission</a:t>
              </a:r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1309160" y="3225075"/>
              <a:ext cx="2247428" cy="569371"/>
            </a:xfrm>
            <a:prstGeom prst="roundRect">
              <a:avLst/>
            </a:prstGeom>
            <a:noFill/>
            <a:ln w="19050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2196386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2196386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2196386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2388565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2388565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2388565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2580744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2580744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2580744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 rot="10800000">
              <a:off x="3349457" y="348203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 rot="10800000">
              <a:off x="3157281" y="3397221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 rot="10800000">
              <a:off x="3157281" y="3554185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2772923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2772923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2772923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2965102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2965102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2965102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1810203" y="3629500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1810203" y="347253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1810203" y="331557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9" name="Oval 288"/>
            <p:cNvSpPr/>
            <p:nvPr/>
          </p:nvSpPr>
          <p:spPr>
            <a:xfrm>
              <a:off x="2002382" y="3629500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0" name="Oval 289"/>
            <p:cNvSpPr/>
            <p:nvPr/>
          </p:nvSpPr>
          <p:spPr>
            <a:xfrm>
              <a:off x="2002382" y="347253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2002382" y="331557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1425845" y="3554185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1425845" y="3397221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1618024" y="3554185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7" name="Oval 296"/>
            <p:cNvSpPr/>
            <p:nvPr/>
          </p:nvSpPr>
          <p:spPr>
            <a:xfrm>
              <a:off x="1618024" y="3397221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98" name="TextBox 297"/>
          <p:cNvSpPr txBox="1"/>
          <p:nvPr/>
        </p:nvSpPr>
        <p:spPr>
          <a:xfrm>
            <a:off x="2143574" y="2091398"/>
            <a:ext cx="1496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i="1" dirty="0">
                <a:solidFill>
                  <a:prstClr val="black"/>
                </a:solidFill>
                <a:latin typeface="Arial"/>
                <a:cs typeface="Arial"/>
              </a:rPr>
              <a:t>de-novo </a:t>
            </a: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resistance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952387" y="1340768"/>
            <a:ext cx="326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u="sng" dirty="0">
                <a:solidFill>
                  <a:prstClr val="black"/>
                </a:solidFill>
                <a:latin typeface="Calibri"/>
              </a:rPr>
              <a:t>Complex within-host dynamics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5593634" y="1340768"/>
            <a:ext cx="326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u="sng" dirty="0">
                <a:solidFill>
                  <a:prstClr val="black"/>
                </a:solidFill>
                <a:latin typeface="Calibri"/>
              </a:rPr>
              <a:t>Heterogeneous host population</a:t>
            </a:r>
          </a:p>
        </p:txBody>
      </p:sp>
      <p:pic>
        <p:nvPicPr>
          <p:cNvPr id="302" name="Picture 301" descr="curved_arrow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028" y="2741811"/>
            <a:ext cx="1160651" cy="583170"/>
          </a:xfrm>
          <a:prstGeom prst="rect">
            <a:avLst/>
          </a:prstGeom>
        </p:spPr>
      </p:pic>
      <p:pic>
        <p:nvPicPr>
          <p:cNvPr id="303" name="Picture 302" descr="curved_arrow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45028" y="3405824"/>
            <a:ext cx="1160651" cy="583170"/>
          </a:xfrm>
          <a:prstGeom prst="rect">
            <a:avLst/>
          </a:prstGeom>
        </p:spPr>
      </p:pic>
      <p:sp>
        <p:nvSpPr>
          <p:cNvPr id="304" name="TextBox 303"/>
          <p:cNvSpPr txBox="1"/>
          <p:nvPr/>
        </p:nvSpPr>
        <p:spPr>
          <a:xfrm>
            <a:off x="4045028" y="2323677"/>
            <a:ext cx="1058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transmission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3823975" y="4068377"/>
            <a:ext cx="1603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evolving population immunity profile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4087" y="3750043"/>
            <a:ext cx="3322501" cy="577743"/>
            <a:chOff x="234087" y="3873653"/>
            <a:chExt cx="3322501" cy="577743"/>
          </a:xfrm>
        </p:grpSpPr>
        <p:cxnSp>
          <p:nvCxnSpPr>
            <p:cNvPr id="166" name="Straight Arrow Connector 165"/>
            <p:cNvCxnSpPr/>
            <p:nvPr/>
          </p:nvCxnSpPr>
          <p:spPr>
            <a:xfrm>
              <a:off x="487536" y="4166711"/>
              <a:ext cx="675139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Rounded Rectangle 250"/>
            <p:cNvSpPr/>
            <p:nvPr/>
          </p:nvSpPr>
          <p:spPr>
            <a:xfrm>
              <a:off x="1309160" y="3882025"/>
              <a:ext cx="2247428" cy="569371"/>
            </a:xfrm>
            <a:prstGeom prst="roundRect">
              <a:avLst/>
            </a:prstGeom>
            <a:noFill/>
            <a:ln w="19050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2196386" y="428961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2196386" y="413265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>
              <a:off x="2196386" y="397568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8" name="Oval 277"/>
            <p:cNvSpPr/>
            <p:nvPr/>
          </p:nvSpPr>
          <p:spPr>
            <a:xfrm>
              <a:off x="2388565" y="428961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2388565" y="413265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2388565" y="397568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2580744" y="428961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>
              <a:off x="2580744" y="413265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>
              <a:off x="2580744" y="3975689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>
              <a:off x="1427670" y="4132653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>
              <a:off x="1812028" y="421430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>
              <a:off x="1812028" y="4057338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>
              <a:off x="1619849" y="413414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>
              <a:off x="2004207" y="4214302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>
              <a:off x="2004207" y="4057338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rot="10800000">
              <a:off x="3349457" y="413898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 rot="10800000">
              <a:off x="3157281" y="4054171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rot="10800000">
              <a:off x="3157281" y="4211135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>
              <a:off x="2772923" y="428961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>
              <a:off x="2772923" y="413265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>
              <a:off x="2772923" y="3975689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>
              <a:off x="2965102" y="428961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>
              <a:off x="2965102" y="413265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>
              <a:off x="2965102" y="3975689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34087" y="3873653"/>
              <a:ext cx="1058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>
                  <a:solidFill>
                    <a:prstClr val="black"/>
                  </a:solidFill>
                  <a:latin typeface="Arial"/>
                  <a:cs typeface="Arial"/>
                </a:rPr>
                <a:t>transmission</a:t>
              </a:r>
            </a:p>
          </p:txBody>
        </p:sp>
      </p:grpSp>
      <p:cxnSp>
        <p:nvCxnSpPr>
          <p:cNvPr id="121" name="Straight Arrow Connector 120"/>
          <p:cNvCxnSpPr>
            <a:stCxn id="187" idx="1"/>
          </p:cNvCxnSpPr>
          <p:nvPr/>
        </p:nvCxnSpPr>
        <p:spPr>
          <a:xfrm flipH="1" flipV="1">
            <a:off x="2080865" y="4244490"/>
            <a:ext cx="154496" cy="22816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298" idx="2"/>
            <a:endCxn id="50" idx="7"/>
          </p:cNvCxnSpPr>
          <p:nvPr/>
        </p:nvCxnSpPr>
        <p:spPr>
          <a:xfrm flipH="1">
            <a:off x="2647733" y="2368397"/>
            <a:ext cx="244208" cy="18104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26948" y="0"/>
            <a:ext cx="8061476" cy="1000108"/>
          </a:xfrm>
        </p:spPr>
        <p:txBody>
          <a:bodyPr/>
          <a:lstStyle/>
          <a:p>
            <a:r>
              <a:rPr lang="en-GB" dirty="0"/>
              <a:t>Extensions</a:t>
            </a:r>
          </a:p>
        </p:txBody>
      </p:sp>
    </p:spTree>
    <p:extLst>
      <p:ext uri="{BB962C8B-B14F-4D97-AF65-F5344CB8AC3E}">
        <p14:creationId xmlns:p14="http://schemas.microsoft.com/office/powerpoint/2010/main" val="30108661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87889" y="1783174"/>
            <a:ext cx="1562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time since infection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87583" y="2069585"/>
            <a:ext cx="226900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mile_bra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38" y="1835335"/>
            <a:ext cx="3589951" cy="269470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0591" y="2403738"/>
            <a:ext cx="3275997" cy="609921"/>
            <a:chOff x="280591" y="2351718"/>
            <a:chExt cx="3275997" cy="609921"/>
          </a:xfrm>
        </p:grpSpPr>
        <p:cxnSp>
          <p:nvCxnSpPr>
            <p:cNvPr id="156" name="Straight Arrow Connector 155"/>
            <p:cNvCxnSpPr/>
            <p:nvPr/>
          </p:nvCxnSpPr>
          <p:spPr>
            <a:xfrm>
              <a:off x="479648" y="2673798"/>
              <a:ext cx="675139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/>
            <p:cNvSpPr txBox="1"/>
            <p:nvPr/>
          </p:nvSpPr>
          <p:spPr>
            <a:xfrm>
              <a:off x="280591" y="2351718"/>
              <a:ext cx="1058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>
                  <a:solidFill>
                    <a:prstClr val="black"/>
                  </a:solidFill>
                  <a:latin typeface="Arial"/>
                  <a:cs typeface="Arial"/>
                </a:rPr>
                <a:t>transmission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09160" y="2392268"/>
              <a:ext cx="2247428" cy="569371"/>
            </a:xfrm>
            <a:prstGeom prst="roundRect">
              <a:avLst/>
            </a:prstGeom>
            <a:noFill/>
            <a:ln w="19050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196386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196386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196386" y="248593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2388565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388565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388565" y="248593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580744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580744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580744" y="2485932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427670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812028" y="2724545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812028" y="2567581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>
              <a:off x="1619849" y="264438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004207" y="2724545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2004207" y="2567581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 rot="10800000">
              <a:off x="3349457" y="2649230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 rot="10800000">
              <a:off x="3157281" y="2564414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 rot="10800000">
              <a:off x="3157281" y="2721378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2772923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2772923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2772923" y="2485932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2965102" y="2799860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2965102" y="264289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2965102" y="2485932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7055" y="3003709"/>
            <a:ext cx="3449533" cy="667127"/>
            <a:chOff x="107055" y="3127319"/>
            <a:chExt cx="3449533" cy="667127"/>
          </a:xfrm>
        </p:grpSpPr>
        <p:cxnSp>
          <p:nvCxnSpPr>
            <p:cNvPr id="159" name="Straight Arrow Connector 158"/>
            <p:cNvCxnSpPr/>
            <p:nvPr/>
          </p:nvCxnSpPr>
          <p:spPr>
            <a:xfrm>
              <a:off x="504687" y="3423747"/>
              <a:ext cx="675139" cy="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>
              <a:off x="504687" y="3591214"/>
              <a:ext cx="675139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/>
            <p:cNvSpPr txBox="1"/>
            <p:nvPr/>
          </p:nvSpPr>
          <p:spPr>
            <a:xfrm>
              <a:off x="107055" y="3127319"/>
              <a:ext cx="13168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>
                  <a:solidFill>
                    <a:prstClr val="black"/>
                  </a:solidFill>
                  <a:latin typeface="Arial"/>
                  <a:cs typeface="Arial"/>
                </a:rPr>
                <a:t>co-transmission</a:t>
              </a:r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1309160" y="3225075"/>
              <a:ext cx="2247428" cy="569371"/>
            </a:xfrm>
            <a:prstGeom prst="roundRect">
              <a:avLst/>
            </a:prstGeom>
            <a:noFill/>
            <a:ln w="19050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2196386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2196386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2196386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2388565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2388565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2388565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2580744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2580744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2580744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 rot="10800000">
              <a:off x="3349457" y="348203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 rot="10800000">
              <a:off x="3157281" y="3397221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 rot="10800000">
              <a:off x="3157281" y="3554185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2772923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2772923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2772923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2965102" y="363266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2965102" y="347570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2965102" y="331873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1810203" y="3629500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1810203" y="347253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1810203" y="331557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9" name="Oval 288"/>
            <p:cNvSpPr/>
            <p:nvPr/>
          </p:nvSpPr>
          <p:spPr>
            <a:xfrm>
              <a:off x="2002382" y="3629500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0" name="Oval 289"/>
            <p:cNvSpPr/>
            <p:nvPr/>
          </p:nvSpPr>
          <p:spPr>
            <a:xfrm>
              <a:off x="2002382" y="347253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2002382" y="331557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1425845" y="3554185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1425845" y="3397221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1618024" y="3554185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7" name="Oval 296"/>
            <p:cNvSpPr/>
            <p:nvPr/>
          </p:nvSpPr>
          <p:spPr>
            <a:xfrm>
              <a:off x="1618024" y="3397221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98" name="TextBox 297"/>
          <p:cNvSpPr txBox="1"/>
          <p:nvPr/>
        </p:nvSpPr>
        <p:spPr>
          <a:xfrm>
            <a:off x="2143574" y="2091398"/>
            <a:ext cx="1496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i="1" dirty="0">
                <a:solidFill>
                  <a:prstClr val="black"/>
                </a:solidFill>
                <a:latin typeface="Arial"/>
                <a:cs typeface="Arial"/>
              </a:rPr>
              <a:t>de-novo </a:t>
            </a: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resistance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952387" y="1340768"/>
            <a:ext cx="326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u="sng" dirty="0">
                <a:solidFill>
                  <a:prstClr val="black"/>
                </a:solidFill>
                <a:latin typeface="Calibri"/>
              </a:rPr>
              <a:t>Complex within-host dynamics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5593634" y="1340768"/>
            <a:ext cx="326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u="sng" dirty="0">
                <a:solidFill>
                  <a:prstClr val="black"/>
                </a:solidFill>
                <a:latin typeface="Calibri"/>
              </a:rPr>
              <a:t>Heterogeneous host population</a:t>
            </a:r>
          </a:p>
        </p:txBody>
      </p:sp>
      <p:pic>
        <p:nvPicPr>
          <p:cNvPr id="302" name="Picture 301" descr="curved_arrow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028" y="2741811"/>
            <a:ext cx="1160651" cy="583170"/>
          </a:xfrm>
          <a:prstGeom prst="rect">
            <a:avLst/>
          </a:prstGeom>
        </p:spPr>
      </p:pic>
      <p:pic>
        <p:nvPicPr>
          <p:cNvPr id="303" name="Picture 302" descr="curved_arrow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45028" y="3405824"/>
            <a:ext cx="1160651" cy="583170"/>
          </a:xfrm>
          <a:prstGeom prst="rect">
            <a:avLst/>
          </a:prstGeom>
        </p:spPr>
      </p:pic>
      <p:sp>
        <p:nvSpPr>
          <p:cNvPr id="304" name="TextBox 303"/>
          <p:cNvSpPr txBox="1"/>
          <p:nvPr/>
        </p:nvSpPr>
        <p:spPr>
          <a:xfrm>
            <a:off x="4045028" y="2323677"/>
            <a:ext cx="1058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transmission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3823975" y="4068377"/>
            <a:ext cx="1603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evolving population immunity profile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4087" y="3750043"/>
            <a:ext cx="3322501" cy="577743"/>
            <a:chOff x="234087" y="3873653"/>
            <a:chExt cx="3322501" cy="577743"/>
          </a:xfrm>
        </p:grpSpPr>
        <p:cxnSp>
          <p:nvCxnSpPr>
            <p:cNvPr id="166" name="Straight Arrow Connector 165"/>
            <p:cNvCxnSpPr/>
            <p:nvPr/>
          </p:nvCxnSpPr>
          <p:spPr>
            <a:xfrm>
              <a:off x="487536" y="4166711"/>
              <a:ext cx="675139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Rounded Rectangle 250"/>
            <p:cNvSpPr/>
            <p:nvPr/>
          </p:nvSpPr>
          <p:spPr>
            <a:xfrm>
              <a:off x="1309160" y="3882025"/>
              <a:ext cx="2247428" cy="569371"/>
            </a:xfrm>
            <a:prstGeom prst="roundRect">
              <a:avLst/>
            </a:prstGeom>
            <a:noFill/>
            <a:ln w="19050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2196386" y="428961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2196386" y="413265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>
              <a:off x="2196386" y="397568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8" name="Oval 277"/>
            <p:cNvSpPr/>
            <p:nvPr/>
          </p:nvSpPr>
          <p:spPr>
            <a:xfrm>
              <a:off x="2388565" y="428961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2388565" y="413265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2388565" y="3975689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2580744" y="428961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>
              <a:off x="2580744" y="413265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>
              <a:off x="2580744" y="3975689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>
              <a:off x="1427670" y="4132653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>
              <a:off x="1812028" y="4214302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>
              <a:off x="1812028" y="4057338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>
              <a:off x="1619849" y="4134146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>
              <a:off x="2004207" y="4214302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>
              <a:off x="2004207" y="4057338"/>
              <a:ext cx="78482" cy="78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rot="10800000">
              <a:off x="3349457" y="413898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 rot="10800000">
              <a:off x="3157281" y="4054171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rot="10800000">
              <a:off x="3157281" y="4211135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>
              <a:off x="2772923" y="428961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>
              <a:off x="2772923" y="413265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>
              <a:off x="2772923" y="3975689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>
              <a:off x="2965102" y="4289617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>
              <a:off x="2965102" y="4132653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>
              <a:off x="2965102" y="3975689"/>
              <a:ext cx="78482" cy="784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34087" y="3873653"/>
              <a:ext cx="1058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dirty="0">
                  <a:solidFill>
                    <a:prstClr val="black"/>
                  </a:solidFill>
                  <a:latin typeface="Arial"/>
                  <a:cs typeface="Arial"/>
                </a:rPr>
                <a:t>transmission</a:t>
              </a:r>
            </a:p>
          </p:txBody>
        </p:sp>
      </p:grpSp>
      <p:cxnSp>
        <p:nvCxnSpPr>
          <p:cNvPr id="121" name="Straight Arrow Connector 120"/>
          <p:cNvCxnSpPr/>
          <p:nvPr/>
        </p:nvCxnSpPr>
        <p:spPr>
          <a:xfrm flipH="1" flipV="1">
            <a:off x="2080864" y="4244489"/>
            <a:ext cx="154497" cy="22816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298" idx="2"/>
            <a:endCxn id="50" idx="7"/>
          </p:cNvCxnSpPr>
          <p:nvPr/>
        </p:nvCxnSpPr>
        <p:spPr>
          <a:xfrm flipH="1">
            <a:off x="2647733" y="2368397"/>
            <a:ext cx="244208" cy="18104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26948" y="0"/>
            <a:ext cx="8061476" cy="1000108"/>
          </a:xfrm>
        </p:spPr>
        <p:txBody>
          <a:bodyPr/>
          <a:lstStyle/>
          <a:p>
            <a:r>
              <a:rPr lang="en-GB" dirty="0"/>
              <a:t>Extensions</a:t>
            </a:r>
          </a:p>
        </p:txBody>
      </p:sp>
      <p:sp>
        <p:nvSpPr>
          <p:cNvPr id="105" name="Content Placeholder 2"/>
          <p:cNvSpPr>
            <a:spLocks noGrp="1"/>
          </p:cNvSpPr>
          <p:nvPr>
            <p:ph idx="1"/>
          </p:nvPr>
        </p:nvSpPr>
        <p:spPr>
          <a:xfrm>
            <a:off x="323528" y="4725144"/>
            <a:ext cx="8686800" cy="2088232"/>
          </a:xfrm>
        </p:spPr>
        <p:txBody>
          <a:bodyPr/>
          <a:lstStyle/>
          <a:p>
            <a:r>
              <a:rPr lang="en-GB" dirty="0"/>
              <a:t>Why do we need secondary infection?</a:t>
            </a:r>
          </a:p>
          <a:p>
            <a:pPr lvl="1"/>
            <a:r>
              <a:rPr lang="en-GB" dirty="0"/>
              <a:t>Anti-microbial resistance (emergence + transmitted drug resistance)</a:t>
            </a:r>
          </a:p>
          <a:p>
            <a:pPr lvl="1"/>
            <a:r>
              <a:rPr lang="en-GB" dirty="0"/>
              <a:t>Co-circulation of multiple infections (e.g. HIV and HSV-2)</a:t>
            </a:r>
          </a:p>
          <a:p>
            <a:pPr lvl="1"/>
            <a:r>
              <a:rPr lang="en-GB" dirty="0"/>
              <a:t>HIV has high secondary infection rates </a:t>
            </a:r>
            <a:r>
              <a:rPr lang="en-GB" sz="1400" dirty="0"/>
              <a:t>[</a:t>
            </a:r>
            <a:r>
              <a:rPr lang="en-GB" sz="1400" b="1" dirty="0" err="1"/>
              <a:t>Redd</a:t>
            </a:r>
            <a:r>
              <a:rPr lang="en-GB" sz="1400" dirty="0"/>
              <a:t> </a:t>
            </a:r>
            <a:r>
              <a:rPr lang="en-GB" sz="1400" i="1" dirty="0"/>
              <a:t>et al.</a:t>
            </a:r>
            <a:r>
              <a:rPr lang="en-GB" sz="1400" dirty="0"/>
              <a:t> (2014), </a:t>
            </a:r>
            <a:r>
              <a:rPr lang="en-GB" sz="1400" i="1" dirty="0"/>
              <a:t>JID</a:t>
            </a:r>
            <a:r>
              <a:rPr lang="en-GB" sz="1400" dirty="0"/>
              <a:t> and (2014), </a:t>
            </a:r>
            <a:r>
              <a:rPr lang="en-GB" sz="1400" i="1" dirty="0"/>
              <a:t>AIDS</a:t>
            </a:r>
            <a:r>
              <a:rPr lang="en-GB" sz="1400" dirty="0"/>
              <a:t>]</a:t>
            </a:r>
            <a:endParaRPr lang="en-GB" dirty="0"/>
          </a:p>
          <a:p>
            <a:pPr lvl="1"/>
            <a:r>
              <a:rPr lang="en-GB" dirty="0"/>
              <a:t>Data is becoming available </a:t>
            </a:r>
            <a:r>
              <a:rPr lang="en-GB" sz="1400" dirty="0">
                <a:solidFill>
                  <a:srgbClr val="000000"/>
                </a:solidFill>
                <a:cs typeface="+mn-cs"/>
              </a:rPr>
              <a:t>[</a:t>
            </a:r>
            <a:r>
              <a:rPr lang="en-GB" sz="1400" b="1" dirty="0">
                <a:solidFill>
                  <a:srgbClr val="000000"/>
                </a:solidFill>
                <a:cs typeface="+mn-cs"/>
              </a:rPr>
              <a:t>Laurie </a:t>
            </a:r>
            <a:r>
              <a:rPr lang="en-GB" sz="1400" i="1" dirty="0">
                <a:solidFill>
                  <a:srgbClr val="000000"/>
                </a:solidFill>
                <a:cs typeface="+mn-cs"/>
              </a:rPr>
              <a:t>et al.</a:t>
            </a:r>
            <a:r>
              <a:rPr lang="en-GB" sz="1400" dirty="0">
                <a:solidFill>
                  <a:srgbClr val="000000"/>
                </a:solidFill>
                <a:cs typeface="+mn-cs"/>
              </a:rPr>
              <a:t> (2015), </a:t>
            </a:r>
            <a:r>
              <a:rPr lang="en-GB" sz="1400" i="1" dirty="0">
                <a:solidFill>
                  <a:srgbClr val="000000"/>
                </a:solidFill>
                <a:cs typeface="+mn-cs"/>
              </a:rPr>
              <a:t>JID</a:t>
            </a:r>
            <a:r>
              <a:rPr lang="en-GB" sz="1400" dirty="0">
                <a:solidFill>
                  <a:srgbClr val="000000"/>
                </a:solidFill>
                <a:cs typeface="+mn-cs"/>
              </a:rPr>
              <a:t> and (2017), </a:t>
            </a:r>
            <a:r>
              <a:rPr lang="en-GB" sz="1400" i="1" dirty="0">
                <a:solidFill>
                  <a:srgbClr val="000000"/>
                </a:solidFill>
                <a:cs typeface="+mn-cs"/>
              </a:rPr>
              <a:t>JID</a:t>
            </a:r>
            <a:r>
              <a:rPr lang="en-GB" sz="1400" dirty="0">
                <a:solidFill>
                  <a:srgbClr val="000000"/>
                </a:solidFill>
                <a:cs typeface="+mn-cs"/>
              </a:rPr>
              <a:t>]</a:t>
            </a:r>
            <a:endParaRPr lang="en-GB" dirty="0"/>
          </a:p>
        </p:txBody>
      </p:sp>
      <p:sp>
        <p:nvSpPr>
          <p:cNvPr id="106" name="TextBox 105"/>
          <p:cNvSpPr txBox="1"/>
          <p:nvPr/>
        </p:nvSpPr>
        <p:spPr>
          <a:xfrm>
            <a:off x="2235361" y="4334155"/>
            <a:ext cx="1688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  <a:cs typeface="Arial"/>
              </a:rPr>
              <a:t>secondary infection</a:t>
            </a:r>
          </a:p>
        </p:txBody>
      </p:sp>
    </p:spTree>
    <p:extLst>
      <p:ext uri="{BB962C8B-B14F-4D97-AF65-F5344CB8AC3E}">
        <p14:creationId xmlns:p14="http://schemas.microsoft.com/office/powerpoint/2010/main" val="17452845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 the endemic </a:t>
            </a:r>
            <a:r>
              <a:rPr lang="en-GB" dirty="0" err="1"/>
              <a:t>equilibria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Dynamics: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Endemic </a:t>
            </a:r>
            <a:r>
              <a:rPr lang="en-GB" dirty="0" err="1"/>
              <a:t>equilibria</a:t>
            </a:r>
            <a:r>
              <a:rPr lang="en-GB" dirty="0"/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84" y="1929532"/>
            <a:ext cx="8616632" cy="1571476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772437"/>
              </p:ext>
            </p:extLst>
          </p:nvPr>
        </p:nvGraphicFramePr>
        <p:xfrm>
          <a:off x="1043608" y="4293096"/>
          <a:ext cx="1130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73" name="Equation" r:id="rId4" imgW="1130300" imgH="457200" progId="Equation.DSMT4">
                  <p:embed/>
                </p:oleObj>
              </mc:Choice>
              <mc:Fallback>
                <p:oleObj name="Equation" r:id="rId4" imgW="11303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293096"/>
                        <a:ext cx="11303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 bwMode="auto">
          <a:xfrm>
            <a:off x="8532440" y="2348880"/>
            <a:ext cx="432048" cy="36004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23" y="3354590"/>
            <a:ext cx="4051233" cy="34439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644008" y="3212976"/>
            <a:ext cx="288032" cy="432048"/>
          </a:xfrm>
          <a:prstGeom prst="rect">
            <a:avLst/>
          </a:prstGeom>
          <a:solidFill>
            <a:schemeClr val="bg1"/>
          </a:solidFill>
          <a:ln w="25400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879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Arial" charset="0"/>
                <a:ea typeface="ＭＳ Ｐゴシック" pitchFamily="34" charset="-128"/>
                <a:cs typeface="+mn-cs"/>
              </a:rPr>
              <a:t>Conclusions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72350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579296" cy="5000660"/>
          </a:xfrm>
        </p:spPr>
        <p:txBody>
          <a:bodyPr/>
          <a:lstStyle/>
          <a:p>
            <a:r>
              <a:rPr lang="en-GB" dirty="0"/>
              <a:t>Evolutionary epidemiology needs multi-scale models:</a:t>
            </a:r>
          </a:p>
          <a:p>
            <a:pPr lvl="1"/>
            <a:r>
              <a:rPr lang="en-GB" dirty="0"/>
              <a:t>Conflicting evolutionary forces at different scales</a:t>
            </a:r>
          </a:p>
          <a:p>
            <a:pPr lvl="1"/>
            <a:endParaRPr lang="en-GB" dirty="0"/>
          </a:p>
          <a:p>
            <a:pPr marL="450000" lvl="1" indent="-450000">
              <a:spcBef>
                <a:spcPts val="1200"/>
              </a:spcBef>
              <a:buFont typeface="Wingdings" pitchFamily="2" charset="2"/>
              <a:buChar char="Ø"/>
            </a:pPr>
            <a:r>
              <a:rPr lang="en-GB" dirty="0"/>
              <a:t>Technical challenges:</a:t>
            </a:r>
          </a:p>
          <a:p>
            <a:pPr lvl="1"/>
            <a:r>
              <a:rPr lang="en-GB" dirty="0"/>
              <a:t>ODEs have limitations, PDEs / integral equations more flexible</a:t>
            </a:r>
          </a:p>
          <a:p>
            <a:pPr lvl="1"/>
            <a:r>
              <a:rPr lang="en-GB" dirty="0"/>
              <a:t>Integral equations are expensive to solve numerically</a:t>
            </a:r>
          </a:p>
          <a:p>
            <a:pPr lvl="1"/>
            <a:endParaRPr lang="en-GB" dirty="0"/>
          </a:p>
          <a:p>
            <a:r>
              <a:rPr lang="en-GB" dirty="0"/>
              <a:t>My group’s contribution:</a:t>
            </a:r>
          </a:p>
          <a:p>
            <a:pPr lvl="1"/>
            <a:r>
              <a:rPr lang="en-GB" dirty="0"/>
              <a:t>Finding the endemic equilibrium as a fixed-point problem</a:t>
            </a:r>
          </a:p>
          <a:p>
            <a:pPr lvl="1"/>
            <a:r>
              <a:rPr lang="en-GB" dirty="0"/>
              <a:t>Provide an iterative map to compute it numerically</a:t>
            </a:r>
          </a:p>
          <a:p>
            <a:pPr lvl="1"/>
            <a:r>
              <a:rPr lang="en-GB" dirty="0"/>
              <a:t>Study when multiple </a:t>
            </a:r>
            <a:r>
              <a:rPr lang="en-GB" dirty="0" err="1"/>
              <a:t>equilibria</a:t>
            </a:r>
            <a:r>
              <a:rPr lang="en-GB" dirty="0"/>
              <a:t> exist</a:t>
            </a:r>
          </a:p>
        </p:txBody>
      </p:sp>
    </p:spTree>
    <p:extLst>
      <p:ext uri="{BB962C8B-B14F-4D97-AF65-F5344CB8AC3E}">
        <p14:creationId xmlns:p14="http://schemas.microsoft.com/office/powerpoint/2010/main" val="24476190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1412776"/>
            <a:ext cx="9036496" cy="576064"/>
          </a:xfrm>
        </p:spPr>
        <p:txBody>
          <a:bodyPr numCol="1"/>
          <a:lstStyle/>
          <a:p>
            <a:pPr marL="0" indent="0">
              <a:buNone/>
            </a:pPr>
            <a:r>
              <a:rPr lang="en-US" dirty="0"/>
              <a:t>Katrina </a:t>
            </a:r>
            <a:r>
              <a:rPr lang="en-US" dirty="0" err="1"/>
              <a:t>Lythgoe</a:t>
            </a:r>
            <a:r>
              <a:rPr lang="en-US" dirty="0"/>
              <a:t>      Christophe Fraser       Matt Keeling      Andrea </a:t>
            </a:r>
            <a:r>
              <a:rPr lang="en-US" dirty="0" err="1"/>
              <a:t>Pugliese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EPSRC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021289"/>
            <a:ext cx="1985794" cy="792087"/>
          </a:xfrm>
          <a:prstGeom prst="rect">
            <a:avLst/>
          </a:prstGeom>
        </p:spPr>
      </p:pic>
      <p:pic>
        <p:nvPicPr>
          <p:cNvPr id="9" name="Picture 8" descr="wellcome-logo-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26" y="6021289"/>
            <a:ext cx="759210" cy="759210"/>
          </a:xfrm>
          <a:prstGeom prst="rect">
            <a:avLst/>
          </a:prstGeom>
        </p:spPr>
      </p:pic>
      <p:pic>
        <p:nvPicPr>
          <p:cNvPr id="10" name="Picture 9" descr="Royal-Societ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96" y="6021290"/>
            <a:ext cx="3627504" cy="768398"/>
          </a:xfrm>
          <a:prstGeom prst="rect">
            <a:avLst/>
          </a:prstGeom>
        </p:spPr>
      </p:pic>
      <p:pic>
        <p:nvPicPr>
          <p:cNvPr id="4" name="Picture 3" descr="lythgoe_k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t="14447" r="22152" b="16043"/>
          <a:stretch/>
        </p:blipFill>
        <p:spPr>
          <a:xfrm>
            <a:off x="372922" y="1932508"/>
            <a:ext cx="1413380" cy="1661886"/>
          </a:xfrm>
          <a:prstGeom prst="rect">
            <a:avLst/>
          </a:prstGeom>
        </p:spPr>
      </p:pic>
      <p:pic>
        <p:nvPicPr>
          <p:cNvPr id="12" name="Picture 11" descr="im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76" y="1917871"/>
            <a:ext cx="1659184" cy="1659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b="15202"/>
          <a:stretch/>
        </p:blipFill>
        <p:spPr>
          <a:xfrm>
            <a:off x="4970341" y="1916832"/>
            <a:ext cx="1290972" cy="1647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25598" t="3910" r="43401" b="48971"/>
          <a:stretch/>
        </p:blipFill>
        <p:spPr>
          <a:xfrm>
            <a:off x="7001715" y="1923448"/>
            <a:ext cx="1460602" cy="1724116"/>
          </a:xfrm>
          <a:prstGeom prst="rect">
            <a:avLst/>
          </a:prstGeom>
        </p:spPr>
      </p:pic>
      <p:sp>
        <p:nvSpPr>
          <p:cNvPr id="14" name="Content Placeholder 4"/>
          <p:cNvSpPr txBox="1">
            <a:spLocks/>
          </p:cNvSpPr>
          <p:nvPr/>
        </p:nvSpPr>
        <p:spPr>
          <a:xfrm>
            <a:off x="101694" y="3717032"/>
            <a:ext cx="9036496" cy="576064"/>
          </a:xfrm>
          <a:prstGeom prst="rect">
            <a:avLst/>
          </a:prstGeom>
        </p:spPr>
        <p:txBody>
          <a:bodyPr numCol="1"/>
          <a:lstStyle>
            <a:lvl1pPr marL="450000" indent="-450000" algn="l" rtl="0" eaLnBrk="0" fontAlgn="base" hangingPunct="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ts val="48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ts val="30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6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6pPr>
            <a:lvl7pPr marL="29718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7pPr>
            <a:lvl8pPr marL="34290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8pPr>
            <a:lvl9pPr marL="3886200" indent="-228600" algn="l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alpha val="100000"/>
                  </a:schemeClr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dirty="0"/>
              <a:t>Helena Stage 	       Liz Buckingham-Jeffery</a:t>
            </a:r>
          </a:p>
          <a:p>
            <a:endParaRPr lang="en-US" dirty="0"/>
          </a:p>
        </p:txBody>
      </p:sp>
      <p:pic>
        <p:nvPicPr>
          <p:cNvPr id="8" name="Picture 7" descr="Liz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49080"/>
            <a:ext cx="1650876" cy="1695798"/>
          </a:xfrm>
          <a:prstGeom prst="rect">
            <a:avLst/>
          </a:prstGeom>
        </p:spPr>
      </p:pic>
      <p:pic>
        <p:nvPicPr>
          <p:cNvPr id="11" name="Picture 10" descr="Helen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149079"/>
            <a:ext cx="1440160" cy="17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962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/>
              <a:t>Acknowledgements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510C8969-47C7-3448-8855-6DA88310F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01" y="1891555"/>
            <a:ext cx="3982598" cy="29956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6EB3DB-0DA8-B440-85F7-8F2399823A39}"/>
              </a:ext>
            </a:extLst>
          </p:cNvPr>
          <p:cNvCxnSpPr>
            <a:cxnSpLocks/>
          </p:cNvCxnSpPr>
          <p:nvPr/>
        </p:nvCxnSpPr>
        <p:spPr>
          <a:xfrm flipV="1">
            <a:off x="4667694" y="4617133"/>
            <a:ext cx="390361" cy="171506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84748A-B348-1247-B040-212793D32CB8}"/>
              </a:ext>
            </a:extLst>
          </p:cNvPr>
          <p:cNvSpPr txBox="1"/>
          <p:nvPr/>
        </p:nvSpPr>
        <p:spPr>
          <a:xfrm>
            <a:off x="4869033" y="4718431"/>
            <a:ext cx="5400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+mn-lt"/>
              </a:rPr>
              <a:t>2021</a:t>
            </a:r>
            <a:endParaRPr lang="en-US" sz="1125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E96680-4A9C-AB42-B004-159CA3A728C0}"/>
              </a:ext>
            </a:extLst>
          </p:cNvPr>
          <p:cNvCxnSpPr>
            <a:cxnSpLocks/>
          </p:cNvCxnSpPr>
          <p:nvPr/>
        </p:nvCxnSpPr>
        <p:spPr>
          <a:xfrm flipV="1">
            <a:off x="4874097" y="4751503"/>
            <a:ext cx="390361" cy="171506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042C538-9FA2-EE40-9C00-E898434F14E8}"/>
              </a:ext>
            </a:extLst>
          </p:cNvPr>
          <p:cNvSpPr txBox="1"/>
          <p:nvPr/>
        </p:nvSpPr>
        <p:spPr>
          <a:xfrm>
            <a:off x="5075436" y="4852801"/>
            <a:ext cx="5400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+mn-lt"/>
              </a:rPr>
              <a:t>2022</a:t>
            </a:r>
            <a:endParaRPr lang="en-US" sz="1125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7219" y="5293657"/>
            <a:ext cx="37270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/>
                <a:ea typeface="ＭＳ Ｐゴシック" pitchFamily="34" charset="-128"/>
                <a:cs typeface="Edwardian Script ITC"/>
              </a:rPr>
              <a:t>Thank you all!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0FD008-16CE-264C-A02D-2B642B22CCB8}"/>
              </a:ext>
            </a:extLst>
          </p:cNvPr>
          <p:cNvCxnSpPr>
            <a:cxnSpLocks/>
          </p:cNvCxnSpPr>
          <p:nvPr/>
        </p:nvCxnSpPr>
        <p:spPr>
          <a:xfrm flipV="1">
            <a:off x="5126745" y="4903903"/>
            <a:ext cx="390361" cy="171506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E8490F0-82C0-ED48-AEAF-6253D6414D6F}"/>
              </a:ext>
            </a:extLst>
          </p:cNvPr>
          <p:cNvSpPr txBox="1"/>
          <p:nvPr/>
        </p:nvSpPr>
        <p:spPr>
          <a:xfrm>
            <a:off x="5328084" y="5005201"/>
            <a:ext cx="5400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+mn-lt"/>
              </a:rPr>
              <a:t>2023</a:t>
            </a:r>
            <a:endParaRPr lang="en-US" sz="1125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652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SPVL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SPVL is highly heritable</a:t>
            </a:r>
          </a:p>
          <a:p>
            <a:r>
              <a:rPr lang="en-US" dirty="0"/>
              <a:t>Steadily increasing for 25 years</a:t>
            </a:r>
          </a:p>
          <a:p>
            <a:r>
              <a:rPr lang="en-US" dirty="0"/>
              <a:t>Now seems to have plateaued</a:t>
            </a:r>
          </a:p>
          <a:p>
            <a:r>
              <a:rPr lang="en-US" dirty="0"/>
              <a:t>The current mean value is very close to maximum transmission potential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6433591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Fraser </a:t>
            </a:r>
            <a:r>
              <a:rPr lang="en-US" sz="1400" b="1" i="1" dirty="0">
                <a:solidFill>
                  <a:srgbClr val="000000"/>
                </a:solidFill>
                <a:latin typeface="Arial" charset="0"/>
              </a:rPr>
              <a:t>et al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(2007),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PNAS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63688" y="3699266"/>
            <a:ext cx="4412179" cy="2974440"/>
            <a:chOff x="2091809" y="2406630"/>
            <a:chExt cx="4412179" cy="2974440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2843213" y="2563813"/>
              <a:ext cx="0" cy="216058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843213" y="4724400"/>
              <a:ext cx="3527425" cy="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2843213" y="4795838"/>
              <a:ext cx="49212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2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70413" y="4795838"/>
              <a:ext cx="49212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4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10275" y="4795838"/>
              <a:ext cx="493713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6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82850" y="4435475"/>
              <a:ext cx="298450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11413" y="2924175"/>
              <a:ext cx="477837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1.5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986088" y="2924175"/>
              <a:ext cx="3241675" cy="1655763"/>
            </a:xfrm>
            <a:custGeom>
              <a:avLst/>
              <a:gdLst>
                <a:gd name="connsiteX0" fmla="*/ 0 w 3216647"/>
                <a:gd name="connsiteY0" fmla="*/ 1254675 h 1254675"/>
                <a:gd name="connsiteX1" fmla="*/ 154304 w 3216647"/>
                <a:gd name="connsiteY1" fmla="*/ 1242805 h 1254675"/>
                <a:gd name="connsiteX2" fmla="*/ 403565 w 3216647"/>
                <a:gd name="connsiteY2" fmla="*/ 1195324 h 1254675"/>
                <a:gd name="connsiteX3" fmla="*/ 581608 w 3216647"/>
                <a:gd name="connsiteY3" fmla="*/ 1135973 h 1254675"/>
                <a:gd name="connsiteX4" fmla="*/ 818999 w 3216647"/>
                <a:gd name="connsiteY4" fmla="*/ 1029142 h 1254675"/>
                <a:gd name="connsiteX5" fmla="*/ 937694 w 3216647"/>
                <a:gd name="connsiteY5" fmla="*/ 946050 h 1254675"/>
                <a:gd name="connsiteX6" fmla="*/ 1091998 w 3216647"/>
                <a:gd name="connsiteY6" fmla="*/ 791738 h 1254675"/>
                <a:gd name="connsiteX7" fmla="*/ 1293781 w 3216647"/>
                <a:gd name="connsiteY7" fmla="*/ 589945 h 1254675"/>
                <a:gd name="connsiteX8" fmla="*/ 1471824 w 3216647"/>
                <a:gd name="connsiteY8" fmla="*/ 388152 h 1254675"/>
                <a:gd name="connsiteX9" fmla="*/ 1626128 w 3216647"/>
                <a:gd name="connsiteY9" fmla="*/ 210099 h 1254675"/>
                <a:gd name="connsiteX10" fmla="*/ 1768562 w 3216647"/>
                <a:gd name="connsiteY10" fmla="*/ 91397 h 1254675"/>
                <a:gd name="connsiteX11" fmla="*/ 1970345 w 3216647"/>
                <a:gd name="connsiteY11" fmla="*/ 8306 h 1254675"/>
                <a:gd name="connsiteX12" fmla="*/ 2089040 w 3216647"/>
                <a:gd name="connsiteY12" fmla="*/ 8306 h 1254675"/>
                <a:gd name="connsiteX13" fmla="*/ 2231475 w 3216647"/>
                <a:gd name="connsiteY13" fmla="*/ 55786 h 1254675"/>
                <a:gd name="connsiteX14" fmla="*/ 2421387 w 3216647"/>
                <a:gd name="connsiteY14" fmla="*/ 162618 h 1254675"/>
                <a:gd name="connsiteX15" fmla="*/ 2587561 w 3216647"/>
                <a:gd name="connsiteY15" fmla="*/ 281320 h 1254675"/>
                <a:gd name="connsiteX16" fmla="*/ 2765604 w 3216647"/>
                <a:gd name="connsiteY16" fmla="*/ 423762 h 1254675"/>
                <a:gd name="connsiteX17" fmla="*/ 2931778 w 3216647"/>
                <a:gd name="connsiteY17" fmla="*/ 542464 h 1254675"/>
                <a:gd name="connsiteX18" fmla="*/ 3109821 w 3216647"/>
                <a:gd name="connsiteY18" fmla="*/ 661166 h 1254675"/>
                <a:gd name="connsiteX19" fmla="*/ 3216647 w 3216647"/>
                <a:gd name="connsiteY19" fmla="*/ 732387 h 1254675"/>
                <a:gd name="connsiteX20" fmla="*/ 3216647 w 3216647"/>
                <a:gd name="connsiteY20" fmla="*/ 732387 h 1254675"/>
                <a:gd name="connsiteX21" fmla="*/ 3216647 w 3216647"/>
                <a:gd name="connsiteY21" fmla="*/ 732387 h 125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16647" h="1254675">
                  <a:moveTo>
                    <a:pt x="0" y="1254675"/>
                  </a:moveTo>
                  <a:cubicBezTo>
                    <a:pt x="43521" y="1253686"/>
                    <a:pt x="87043" y="1252697"/>
                    <a:pt x="154304" y="1242805"/>
                  </a:cubicBezTo>
                  <a:cubicBezTo>
                    <a:pt x="221565" y="1232913"/>
                    <a:pt x="332348" y="1213129"/>
                    <a:pt x="403565" y="1195324"/>
                  </a:cubicBezTo>
                  <a:cubicBezTo>
                    <a:pt x="474782" y="1177519"/>
                    <a:pt x="512369" y="1163670"/>
                    <a:pt x="581608" y="1135973"/>
                  </a:cubicBezTo>
                  <a:cubicBezTo>
                    <a:pt x="650847" y="1108276"/>
                    <a:pt x="759651" y="1060796"/>
                    <a:pt x="818999" y="1029142"/>
                  </a:cubicBezTo>
                  <a:cubicBezTo>
                    <a:pt x="878347" y="997488"/>
                    <a:pt x="892194" y="985617"/>
                    <a:pt x="937694" y="946050"/>
                  </a:cubicBezTo>
                  <a:cubicBezTo>
                    <a:pt x="983194" y="906483"/>
                    <a:pt x="1091998" y="791738"/>
                    <a:pt x="1091998" y="791738"/>
                  </a:cubicBezTo>
                  <a:cubicBezTo>
                    <a:pt x="1151346" y="732387"/>
                    <a:pt x="1230477" y="657209"/>
                    <a:pt x="1293781" y="589945"/>
                  </a:cubicBezTo>
                  <a:cubicBezTo>
                    <a:pt x="1357085" y="522681"/>
                    <a:pt x="1416433" y="451460"/>
                    <a:pt x="1471824" y="388152"/>
                  </a:cubicBezTo>
                  <a:cubicBezTo>
                    <a:pt x="1527215" y="324844"/>
                    <a:pt x="1576672" y="259558"/>
                    <a:pt x="1626128" y="210099"/>
                  </a:cubicBezTo>
                  <a:cubicBezTo>
                    <a:pt x="1675584" y="160640"/>
                    <a:pt x="1711193" y="125029"/>
                    <a:pt x="1768562" y="91397"/>
                  </a:cubicBezTo>
                  <a:cubicBezTo>
                    <a:pt x="1825932" y="57765"/>
                    <a:pt x="1916932" y="22154"/>
                    <a:pt x="1970345" y="8306"/>
                  </a:cubicBezTo>
                  <a:cubicBezTo>
                    <a:pt x="2023758" y="-5542"/>
                    <a:pt x="2045518" y="393"/>
                    <a:pt x="2089040" y="8306"/>
                  </a:cubicBezTo>
                  <a:cubicBezTo>
                    <a:pt x="2132562" y="16219"/>
                    <a:pt x="2176084" y="30067"/>
                    <a:pt x="2231475" y="55786"/>
                  </a:cubicBezTo>
                  <a:cubicBezTo>
                    <a:pt x="2286866" y="81505"/>
                    <a:pt x="2362040" y="125029"/>
                    <a:pt x="2421387" y="162618"/>
                  </a:cubicBezTo>
                  <a:cubicBezTo>
                    <a:pt x="2480734" y="200207"/>
                    <a:pt x="2530192" y="237796"/>
                    <a:pt x="2587561" y="281320"/>
                  </a:cubicBezTo>
                  <a:cubicBezTo>
                    <a:pt x="2644931" y="324844"/>
                    <a:pt x="2708235" y="380238"/>
                    <a:pt x="2765604" y="423762"/>
                  </a:cubicBezTo>
                  <a:cubicBezTo>
                    <a:pt x="2822974" y="467286"/>
                    <a:pt x="2874408" y="502897"/>
                    <a:pt x="2931778" y="542464"/>
                  </a:cubicBezTo>
                  <a:cubicBezTo>
                    <a:pt x="2989148" y="582031"/>
                    <a:pt x="3109821" y="661166"/>
                    <a:pt x="3109821" y="661166"/>
                  </a:cubicBezTo>
                  <a:lnTo>
                    <a:pt x="3216647" y="732387"/>
                  </a:lnTo>
                  <a:lnTo>
                    <a:pt x="3216647" y="732387"/>
                  </a:lnTo>
                  <a:lnTo>
                    <a:pt x="3216647" y="732387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1029473" y="3468966"/>
              <a:ext cx="249400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  <a:latin typeface="+mn-lt"/>
                </a:rPr>
                <a:t>Transmission potential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94150" y="5011738"/>
              <a:ext cx="209647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  <a:latin typeface="+mn-lt"/>
                </a:rPr>
                <a:t>Set-point viral load</a:t>
              </a:r>
            </a:p>
          </p:txBody>
        </p:sp>
      </p:grpSp>
      <p:cxnSp>
        <p:nvCxnSpPr>
          <p:cNvPr id="3" name="Straight Arrow Connector 2"/>
          <p:cNvCxnSpPr>
            <a:stCxn id="27" idx="11"/>
          </p:cNvCxnSpPr>
          <p:nvPr/>
        </p:nvCxnSpPr>
        <p:spPr>
          <a:xfrm>
            <a:off x="4643643" y="4227772"/>
            <a:ext cx="365" cy="1793516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 bwMode="auto">
          <a:xfrm>
            <a:off x="4572000" y="6021288"/>
            <a:ext cx="144016" cy="14401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752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transmission potential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091809" y="2406630"/>
            <a:ext cx="4412179" cy="2974440"/>
            <a:chOff x="2091809" y="2406630"/>
            <a:chExt cx="4412179" cy="2974440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2843213" y="2563813"/>
              <a:ext cx="0" cy="216058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843213" y="4724400"/>
              <a:ext cx="3527425" cy="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2843213" y="4795838"/>
              <a:ext cx="49212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2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0413" y="4795838"/>
              <a:ext cx="49212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4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0275" y="4795838"/>
              <a:ext cx="493713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6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82850" y="4435475"/>
              <a:ext cx="298450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11413" y="2924175"/>
              <a:ext cx="477837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1.5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986088" y="2924175"/>
              <a:ext cx="3241675" cy="1655763"/>
            </a:xfrm>
            <a:custGeom>
              <a:avLst/>
              <a:gdLst>
                <a:gd name="connsiteX0" fmla="*/ 0 w 3216647"/>
                <a:gd name="connsiteY0" fmla="*/ 1254675 h 1254675"/>
                <a:gd name="connsiteX1" fmla="*/ 154304 w 3216647"/>
                <a:gd name="connsiteY1" fmla="*/ 1242805 h 1254675"/>
                <a:gd name="connsiteX2" fmla="*/ 403565 w 3216647"/>
                <a:gd name="connsiteY2" fmla="*/ 1195324 h 1254675"/>
                <a:gd name="connsiteX3" fmla="*/ 581608 w 3216647"/>
                <a:gd name="connsiteY3" fmla="*/ 1135973 h 1254675"/>
                <a:gd name="connsiteX4" fmla="*/ 818999 w 3216647"/>
                <a:gd name="connsiteY4" fmla="*/ 1029142 h 1254675"/>
                <a:gd name="connsiteX5" fmla="*/ 937694 w 3216647"/>
                <a:gd name="connsiteY5" fmla="*/ 946050 h 1254675"/>
                <a:gd name="connsiteX6" fmla="*/ 1091998 w 3216647"/>
                <a:gd name="connsiteY6" fmla="*/ 791738 h 1254675"/>
                <a:gd name="connsiteX7" fmla="*/ 1293781 w 3216647"/>
                <a:gd name="connsiteY7" fmla="*/ 589945 h 1254675"/>
                <a:gd name="connsiteX8" fmla="*/ 1471824 w 3216647"/>
                <a:gd name="connsiteY8" fmla="*/ 388152 h 1254675"/>
                <a:gd name="connsiteX9" fmla="*/ 1626128 w 3216647"/>
                <a:gd name="connsiteY9" fmla="*/ 210099 h 1254675"/>
                <a:gd name="connsiteX10" fmla="*/ 1768562 w 3216647"/>
                <a:gd name="connsiteY10" fmla="*/ 91397 h 1254675"/>
                <a:gd name="connsiteX11" fmla="*/ 1970345 w 3216647"/>
                <a:gd name="connsiteY11" fmla="*/ 8306 h 1254675"/>
                <a:gd name="connsiteX12" fmla="*/ 2089040 w 3216647"/>
                <a:gd name="connsiteY12" fmla="*/ 8306 h 1254675"/>
                <a:gd name="connsiteX13" fmla="*/ 2231475 w 3216647"/>
                <a:gd name="connsiteY13" fmla="*/ 55786 h 1254675"/>
                <a:gd name="connsiteX14" fmla="*/ 2421387 w 3216647"/>
                <a:gd name="connsiteY14" fmla="*/ 162618 h 1254675"/>
                <a:gd name="connsiteX15" fmla="*/ 2587561 w 3216647"/>
                <a:gd name="connsiteY15" fmla="*/ 281320 h 1254675"/>
                <a:gd name="connsiteX16" fmla="*/ 2765604 w 3216647"/>
                <a:gd name="connsiteY16" fmla="*/ 423762 h 1254675"/>
                <a:gd name="connsiteX17" fmla="*/ 2931778 w 3216647"/>
                <a:gd name="connsiteY17" fmla="*/ 542464 h 1254675"/>
                <a:gd name="connsiteX18" fmla="*/ 3109821 w 3216647"/>
                <a:gd name="connsiteY18" fmla="*/ 661166 h 1254675"/>
                <a:gd name="connsiteX19" fmla="*/ 3216647 w 3216647"/>
                <a:gd name="connsiteY19" fmla="*/ 732387 h 1254675"/>
                <a:gd name="connsiteX20" fmla="*/ 3216647 w 3216647"/>
                <a:gd name="connsiteY20" fmla="*/ 732387 h 1254675"/>
                <a:gd name="connsiteX21" fmla="*/ 3216647 w 3216647"/>
                <a:gd name="connsiteY21" fmla="*/ 732387 h 125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16647" h="1254675">
                  <a:moveTo>
                    <a:pt x="0" y="1254675"/>
                  </a:moveTo>
                  <a:cubicBezTo>
                    <a:pt x="43521" y="1253686"/>
                    <a:pt x="87043" y="1252697"/>
                    <a:pt x="154304" y="1242805"/>
                  </a:cubicBezTo>
                  <a:cubicBezTo>
                    <a:pt x="221565" y="1232913"/>
                    <a:pt x="332348" y="1213129"/>
                    <a:pt x="403565" y="1195324"/>
                  </a:cubicBezTo>
                  <a:cubicBezTo>
                    <a:pt x="474782" y="1177519"/>
                    <a:pt x="512369" y="1163670"/>
                    <a:pt x="581608" y="1135973"/>
                  </a:cubicBezTo>
                  <a:cubicBezTo>
                    <a:pt x="650847" y="1108276"/>
                    <a:pt x="759651" y="1060796"/>
                    <a:pt x="818999" y="1029142"/>
                  </a:cubicBezTo>
                  <a:cubicBezTo>
                    <a:pt x="878347" y="997488"/>
                    <a:pt x="892194" y="985617"/>
                    <a:pt x="937694" y="946050"/>
                  </a:cubicBezTo>
                  <a:cubicBezTo>
                    <a:pt x="983194" y="906483"/>
                    <a:pt x="1091998" y="791738"/>
                    <a:pt x="1091998" y="791738"/>
                  </a:cubicBezTo>
                  <a:cubicBezTo>
                    <a:pt x="1151346" y="732387"/>
                    <a:pt x="1230477" y="657209"/>
                    <a:pt x="1293781" y="589945"/>
                  </a:cubicBezTo>
                  <a:cubicBezTo>
                    <a:pt x="1357085" y="522681"/>
                    <a:pt x="1416433" y="451460"/>
                    <a:pt x="1471824" y="388152"/>
                  </a:cubicBezTo>
                  <a:cubicBezTo>
                    <a:pt x="1527215" y="324844"/>
                    <a:pt x="1576672" y="259558"/>
                    <a:pt x="1626128" y="210099"/>
                  </a:cubicBezTo>
                  <a:cubicBezTo>
                    <a:pt x="1675584" y="160640"/>
                    <a:pt x="1711193" y="125029"/>
                    <a:pt x="1768562" y="91397"/>
                  </a:cubicBezTo>
                  <a:cubicBezTo>
                    <a:pt x="1825932" y="57765"/>
                    <a:pt x="1916932" y="22154"/>
                    <a:pt x="1970345" y="8306"/>
                  </a:cubicBezTo>
                  <a:cubicBezTo>
                    <a:pt x="2023758" y="-5542"/>
                    <a:pt x="2045518" y="393"/>
                    <a:pt x="2089040" y="8306"/>
                  </a:cubicBezTo>
                  <a:cubicBezTo>
                    <a:pt x="2132562" y="16219"/>
                    <a:pt x="2176084" y="30067"/>
                    <a:pt x="2231475" y="55786"/>
                  </a:cubicBezTo>
                  <a:cubicBezTo>
                    <a:pt x="2286866" y="81505"/>
                    <a:pt x="2362040" y="125029"/>
                    <a:pt x="2421387" y="162618"/>
                  </a:cubicBezTo>
                  <a:cubicBezTo>
                    <a:pt x="2480734" y="200207"/>
                    <a:pt x="2530192" y="237796"/>
                    <a:pt x="2587561" y="281320"/>
                  </a:cubicBezTo>
                  <a:cubicBezTo>
                    <a:pt x="2644931" y="324844"/>
                    <a:pt x="2708235" y="380238"/>
                    <a:pt x="2765604" y="423762"/>
                  </a:cubicBezTo>
                  <a:cubicBezTo>
                    <a:pt x="2822974" y="467286"/>
                    <a:pt x="2874408" y="502897"/>
                    <a:pt x="2931778" y="542464"/>
                  </a:cubicBezTo>
                  <a:cubicBezTo>
                    <a:pt x="2989148" y="582031"/>
                    <a:pt x="3109821" y="661166"/>
                    <a:pt x="3109821" y="661166"/>
                  </a:cubicBezTo>
                  <a:lnTo>
                    <a:pt x="3216647" y="732387"/>
                  </a:lnTo>
                  <a:lnTo>
                    <a:pt x="3216647" y="732387"/>
                  </a:lnTo>
                  <a:lnTo>
                    <a:pt x="3216647" y="732387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1029473" y="3468966"/>
              <a:ext cx="249400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  <a:latin typeface="+mn-lt"/>
                </a:rPr>
                <a:t>Transmission potential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71672" y="5011738"/>
              <a:ext cx="209647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  <a:latin typeface="+mn-lt"/>
                </a:rPr>
                <a:t>Set-point viral 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642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transmission potential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091809" y="1700535"/>
            <a:ext cx="4412179" cy="3680535"/>
            <a:chOff x="2091809" y="1700535"/>
            <a:chExt cx="4412179" cy="3680535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2843213" y="2563813"/>
              <a:ext cx="0" cy="216058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843213" y="4724400"/>
              <a:ext cx="3527425" cy="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2843213" y="4795838"/>
              <a:ext cx="49212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2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0413" y="4795838"/>
              <a:ext cx="49212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4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0275" y="4795838"/>
              <a:ext cx="493713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6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82850" y="4435475"/>
              <a:ext cx="298450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11413" y="2924175"/>
              <a:ext cx="477837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1.5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>
              <a:off x="3059113" y="2419350"/>
              <a:ext cx="1871662" cy="0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5075238" y="2419350"/>
              <a:ext cx="1296987" cy="0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Box 12"/>
            <p:cNvSpPr txBox="1">
              <a:spLocks noChangeArrowheads="1"/>
            </p:cNvSpPr>
            <p:nvPr/>
          </p:nvSpPr>
          <p:spPr bwMode="auto">
            <a:xfrm>
              <a:off x="3778250" y="1843088"/>
              <a:ext cx="26035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ＭＳ Ｐゴシック" charset="0"/>
                </a:rPr>
                <a:t>Long-sighted evolution</a:t>
              </a:r>
            </a:p>
          </p:txBody>
        </p:sp>
        <p:pic>
          <p:nvPicPr>
            <p:cNvPr id="36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86" b="460"/>
            <a:stretch/>
          </p:blipFill>
          <p:spPr bwMode="auto">
            <a:xfrm>
              <a:off x="3059311" y="1700535"/>
              <a:ext cx="700501" cy="57606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Freeform 36"/>
            <p:cNvSpPr/>
            <p:nvPr/>
          </p:nvSpPr>
          <p:spPr>
            <a:xfrm>
              <a:off x="2986088" y="2924175"/>
              <a:ext cx="3241675" cy="1655763"/>
            </a:xfrm>
            <a:custGeom>
              <a:avLst/>
              <a:gdLst>
                <a:gd name="connsiteX0" fmla="*/ 0 w 3216647"/>
                <a:gd name="connsiteY0" fmla="*/ 1254675 h 1254675"/>
                <a:gd name="connsiteX1" fmla="*/ 154304 w 3216647"/>
                <a:gd name="connsiteY1" fmla="*/ 1242805 h 1254675"/>
                <a:gd name="connsiteX2" fmla="*/ 403565 w 3216647"/>
                <a:gd name="connsiteY2" fmla="*/ 1195324 h 1254675"/>
                <a:gd name="connsiteX3" fmla="*/ 581608 w 3216647"/>
                <a:gd name="connsiteY3" fmla="*/ 1135973 h 1254675"/>
                <a:gd name="connsiteX4" fmla="*/ 818999 w 3216647"/>
                <a:gd name="connsiteY4" fmla="*/ 1029142 h 1254675"/>
                <a:gd name="connsiteX5" fmla="*/ 937694 w 3216647"/>
                <a:gd name="connsiteY5" fmla="*/ 946050 h 1254675"/>
                <a:gd name="connsiteX6" fmla="*/ 1091998 w 3216647"/>
                <a:gd name="connsiteY6" fmla="*/ 791738 h 1254675"/>
                <a:gd name="connsiteX7" fmla="*/ 1293781 w 3216647"/>
                <a:gd name="connsiteY7" fmla="*/ 589945 h 1254675"/>
                <a:gd name="connsiteX8" fmla="*/ 1471824 w 3216647"/>
                <a:gd name="connsiteY8" fmla="*/ 388152 h 1254675"/>
                <a:gd name="connsiteX9" fmla="*/ 1626128 w 3216647"/>
                <a:gd name="connsiteY9" fmla="*/ 210099 h 1254675"/>
                <a:gd name="connsiteX10" fmla="*/ 1768562 w 3216647"/>
                <a:gd name="connsiteY10" fmla="*/ 91397 h 1254675"/>
                <a:gd name="connsiteX11" fmla="*/ 1970345 w 3216647"/>
                <a:gd name="connsiteY11" fmla="*/ 8306 h 1254675"/>
                <a:gd name="connsiteX12" fmla="*/ 2089040 w 3216647"/>
                <a:gd name="connsiteY12" fmla="*/ 8306 h 1254675"/>
                <a:gd name="connsiteX13" fmla="*/ 2231475 w 3216647"/>
                <a:gd name="connsiteY13" fmla="*/ 55786 h 1254675"/>
                <a:gd name="connsiteX14" fmla="*/ 2421387 w 3216647"/>
                <a:gd name="connsiteY14" fmla="*/ 162618 h 1254675"/>
                <a:gd name="connsiteX15" fmla="*/ 2587561 w 3216647"/>
                <a:gd name="connsiteY15" fmla="*/ 281320 h 1254675"/>
                <a:gd name="connsiteX16" fmla="*/ 2765604 w 3216647"/>
                <a:gd name="connsiteY16" fmla="*/ 423762 h 1254675"/>
                <a:gd name="connsiteX17" fmla="*/ 2931778 w 3216647"/>
                <a:gd name="connsiteY17" fmla="*/ 542464 h 1254675"/>
                <a:gd name="connsiteX18" fmla="*/ 3109821 w 3216647"/>
                <a:gd name="connsiteY18" fmla="*/ 661166 h 1254675"/>
                <a:gd name="connsiteX19" fmla="*/ 3216647 w 3216647"/>
                <a:gd name="connsiteY19" fmla="*/ 732387 h 1254675"/>
                <a:gd name="connsiteX20" fmla="*/ 3216647 w 3216647"/>
                <a:gd name="connsiteY20" fmla="*/ 732387 h 1254675"/>
                <a:gd name="connsiteX21" fmla="*/ 3216647 w 3216647"/>
                <a:gd name="connsiteY21" fmla="*/ 732387 h 125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16647" h="1254675">
                  <a:moveTo>
                    <a:pt x="0" y="1254675"/>
                  </a:moveTo>
                  <a:cubicBezTo>
                    <a:pt x="43521" y="1253686"/>
                    <a:pt x="87043" y="1252697"/>
                    <a:pt x="154304" y="1242805"/>
                  </a:cubicBezTo>
                  <a:cubicBezTo>
                    <a:pt x="221565" y="1232913"/>
                    <a:pt x="332348" y="1213129"/>
                    <a:pt x="403565" y="1195324"/>
                  </a:cubicBezTo>
                  <a:cubicBezTo>
                    <a:pt x="474782" y="1177519"/>
                    <a:pt x="512369" y="1163670"/>
                    <a:pt x="581608" y="1135973"/>
                  </a:cubicBezTo>
                  <a:cubicBezTo>
                    <a:pt x="650847" y="1108276"/>
                    <a:pt x="759651" y="1060796"/>
                    <a:pt x="818999" y="1029142"/>
                  </a:cubicBezTo>
                  <a:cubicBezTo>
                    <a:pt x="878347" y="997488"/>
                    <a:pt x="892194" y="985617"/>
                    <a:pt x="937694" y="946050"/>
                  </a:cubicBezTo>
                  <a:cubicBezTo>
                    <a:pt x="983194" y="906483"/>
                    <a:pt x="1091998" y="791738"/>
                    <a:pt x="1091998" y="791738"/>
                  </a:cubicBezTo>
                  <a:cubicBezTo>
                    <a:pt x="1151346" y="732387"/>
                    <a:pt x="1230477" y="657209"/>
                    <a:pt x="1293781" y="589945"/>
                  </a:cubicBezTo>
                  <a:cubicBezTo>
                    <a:pt x="1357085" y="522681"/>
                    <a:pt x="1416433" y="451460"/>
                    <a:pt x="1471824" y="388152"/>
                  </a:cubicBezTo>
                  <a:cubicBezTo>
                    <a:pt x="1527215" y="324844"/>
                    <a:pt x="1576672" y="259558"/>
                    <a:pt x="1626128" y="210099"/>
                  </a:cubicBezTo>
                  <a:cubicBezTo>
                    <a:pt x="1675584" y="160640"/>
                    <a:pt x="1711193" y="125029"/>
                    <a:pt x="1768562" y="91397"/>
                  </a:cubicBezTo>
                  <a:cubicBezTo>
                    <a:pt x="1825932" y="57765"/>
                    <a:pt x="1916932" y="22154"/>
                    <a:pt x="1970345" y="8306"/>
                  </a:cubicBezTo>
                  <a:cubicBezTo>
                    <a:pt x="2023758" y="-5542"/>
                    <a:pt x="2045518" y="393"/>
                    <a:pt x="2089040" y="8306"/>
                  </a:cubicBezTo>
                  <a:cubicBezTo>
                    <a:pt x="2132562" y="16219"/>
                    <a:pt x="2176084" y="30067"/>
                    <a:pt x="2231475" y="55786"/>
                  </a:cubicBezTo>
                  <a:cubicBezTo>
                    <a:pt x="2286866" y="81505"/>
                    <a:pt x="2362040" y="125029"/>
                    <a:pt x="2421387" y="162618"/>
                  </a:cubicBezTo>
                  <a:cubicBezTo>
                    <a:pt x="2480734" y="200207"/>
                    <a:pt x="2530192" y="237796"/>
                    <a:pt x="2587561" y="281320"/>
                  </a:cubicBezTo>
                  <a:cubicBezTo>
                    <a:pt x="2644931" y="324844"/>
                    <a:pt x="2708235" y="380238"/>
                    <a:pt x="2765604" y="423762"/>
                  </a:cubicBezTo>
                  <a:cubicBezTo>
                    <a:pt x="2822974" y="467286"/>
                    <a:pt x="2874408" y="502897"/>
                    <a:pt x="2931778" y="542464"/>
                  </a:cubicBezTo>
                  <a:cubicBezTo>
                    <a:pt x="2989148" y="582031"/>
                    <a:pt x="3109821" y="661166"/>
                    <a:pt x="3109821" y="661166"/>
                  </a:cubicBezTo>
                  <a:lnTo>
                    <a:pt x="3216647" y="732387"/>
                  </a:lnTo>
                  <a:lnTo>
                    <a:pt x="3216647" y="732387"/>
                  </a:lnTo>
                  <a:lnTo>
                    <a:pt x="3216647" y="732387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V="1">
              <a:off x="5002213" y="2995613"/>
              <a:ext cx="0" cy="576262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TextBox 12"/>
            <p:cNvSpPr txBox="1">
              <a:spLocks noChangeArrowheads="1"/>
            </p:cNvSpPr>
            <p:nvPr/>
          </p:nvSpPr>
          <p:spPr bwMode="auto">
            <a:xfrm>
              <a:off x="4138613" y="3571875"/>
              <a:ext cx="1871662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ＭＳ Ｐゴシック" charset="0"/>
                </a:rPr>
                <a:t>Optimal for virus transmission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1029473" y="3468966"/>
              <a:ext cx="249400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  <a:latin typeface="+mn-lt"/>
                </a:rPr>
                <a:t>Transmission potential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71672" y="5011738"/>
              <a:ext cx="209647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  <a:latin typeface="+mn-lt"/>
                </a:rPr>
                <a:t>Set-point viral 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429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HIV transmission potential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091809" y="1700535"/>
            <a:ext cx="4896763" cy="4476066"/>
            <a:chOff x="2091809" y="1700535"/>
            <a:chExt cx="4896763" cy="4476066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2843213" y="2563813"/>
              <a:ext cx="0" cy="2160587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843213" y="4724400"/>
              <a:ext cx="3527425" cy="0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36383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2843213" y="4795838"/>
              <a:ext cx="49212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2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0413" y="4795838"/>
              <a:ext cx="49212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4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0275" y="4795838"/>
              <a:ext cx="493713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10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6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82850" y="4435475"/>
              <a:ext cx="298450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11413" y="2924175"/>
              <a:ext cx="477837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</a:rPr>
                <a:t>1.5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>
              <a:off x="3059113" y="2419350"/>
              <a:ext cx="1871662" cy="0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5075238" y="2419350"/>
              <a:ext cx="1296987" cy="0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Box 12"/>
            <p:cNvSpPr txBox="1">
              <a:spLocks noChangeArrowheads="1"/>
            </p:cNvSpPr>
            <p:nvPr/>
          </p:nvSpPr>
          <p:spPr bwMode="auto">
            <a:xfrm>
              <a:off x="3778250" y="1843088"/>
              <a:ext cx="26035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ＭＳ Ｐゴシック" charset="0"/>
                </a:rPr>
                <a:t>Long-sighted evolution</a:t>
              </a:r>
            </a:p>
          </p:txBody>
        </p:sp>
        <p:pic>
          <p:nvPicPr>
            <p:cNvPr id="36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86" b="460"/>
            <a:stretch/>
          </p:blipFill>
          <p:spPr bwMode="auto">
            <a:xfrm>
              <a:off x="3059311" y="1700535"/>
              <a:ext cx="700501" cy="57606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Freeform 36"/>
            <p:cNvSpPr/>
            <p:nvPr/>
          </p:nvSpPr>
          <p:spPr>
            <a:xfrm>
              <a:off x="2986088" y="2924175"/>
              <a:ext cx="3241675" cy="1655763"/>
            </a:xfrm>
            <a:custGeom>
              <a:avLst/>
              <a:gdLst>
                <a:gd name="connsiteX0" fmla="*/ 0 w 3216647"/>
                <a:gd name="connsiteY0" fmla="*/ 1254675 h 1254675"/>
                <a:gd name="connsiteX1" fmla="*/ 154304 w 3216647"/>
                <a:gd name="connsiteY1" fmla="*/ 1242805 h 1254675"/>
                <a:gd name="connsiteX2" fmla="*/ 403565 w 3216647"/>
                <a:gd name="connsiteY2" fmla="*/ 1195324 h 1254675"/>
                <a:gd name="connsiteX3" fmla="*/ 581608 w 3216647"/>
                <a:gd name="connsiteY3" fmla="*/ 1135973 h 1254675"/>
                <a:gd name="connsiteX4" fmla="*/ 818999 w 3216647"/>
                <a:gd name="connsiteY4" fmla="*/ 1029142 h 1254675"/>
                <a:gd name="connsiteX5" fmla="*/ 937694 w 3216647"/>
                <a:gd name="connsiteY5" fmla="*/ 946050 h 1254675"/>
                <a:gd name="connsiteX6" fmla="*/ 1091998 w 3216647"/>
                <a:gd name="connsiteY6" fmla="*/ 791738 h 1254675"/>
                <a:gd name="connsiteX7" fmla="*/ 1293781 w 3216647"/>
                <a:gd name="connsiteY7" fmla="*/ 589945 h 1254675"/>
                <a:gd name="connsiteX8" fmla="*/ 1471824 w 3216647"/>
                <a:gd name="connsiteY8" fmla="*/ 388152 h 1254675"/>
                <a:gd name="connsiteX9" fmla="*/ 1626128 w 3216647"/>
                <a:gd name="connsiteY9" fmla="*/ 210099 h 1254675"/>
                <a:gd name="connsiteX10" fmla="*/ 1768562 w 3216647"/>
                <a:gd name="connsiteY10" fmla="*/ 91397 h 1254675"/>
                <a:gd name="connsiteX11" fmla="*/ 1970345 w 3216647"/>
                <a:gd name="connsiteY11" fmla="*/ 8306 h 1254675"/>
                <a:gd name="connsiteX12" fmla="*/ 2089040 w 3216647"/>
                <a:gd name="connsiteY12" fmla="*/ 8306 h 1254675"/>
                <a:gd name="connsiteX13" fmla="*/ 2231475 w 3216647"/>
                <a:gd name="connsiteY13" fmla="*/ 55786 h 1254675"/>
                <a:gd name="connsiteX14" fmla="*/ 2421387 w 3216647"/>
                <a:gd name="connsiteY14" fmla="*/ 162618 h 1254675"/>
                <a:gd name="connsiteX15" fmla="*/ 2587561 w 3216647"/>
                <a:gd name="connsiteY15" fmla="*/ 281320 h 1254675"/>
                <a:gd name="connsiteX16" fmla="*/ 2765604 w 3216647"/>
                <a:gd name="connsiteY16" fmla="*/ 423762 h 1254675"/>
                <a:gd name="connsiteX17" fmla="*/ 2931778 w 3216647"/>
                <a:gd name="connsiteY17" fmla="*/ 542464 h 1254675"/>
                <a:gd name="connsiteX18" fmla="*/ 3109821 w 3216647"/>
                <a:gd name="connsiteY18" fmla="*/ 661166 h 1254675"/>
                <a:gd name="connsiteX19" fmla="*/ 3216647 w 3216647"/>
                <a:gd name="connsiteY19" fmla="*/ 732387 h 1254675"/>
                <a:gd name="connsiteX20" fmla="*/ 3216647 w 3216647"/>
                <a:gd name="connsiteY20" fmla="*/ 732387 h 1254675"/>
                <a:gd name="connsiteX21" fmla="*/ 3216647 w 3216647"/>
                <a:gd name="connsiteY21" fmla="*/ 732387 h 125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16647" h="1254675">
                  <a:moveTo>
                    <a:pt x="0" y="1254675"/>
                  </a:moveTo>
                  <a:cubicBezTo>
                    <a:pt x="43521" y="1253686"/>
                    <a:pt x="87043" y="1252697"/>
                    <a:pt x="154304" y="1242805"/>
                  </a:cubicBezTo>
                  <a:cubicBezTo>
                    <a:pt x="221565" y="1232913"/>
                    <a:pt x="332348" y="1213129"/>
                    <a:pt x="403565" y="1195324"/>
                  </a:cubicBezTo>
                  <a:cubicBezTo>
                    <a:pt x="474782" y="1177519"/>
                    <a:pt x="512369" y="1163670"/>
                    <a:pt x="581608" y="1135973"/>
                  </a:cubicBezTo>
                  <a:cubicBezTo>
                    <a:pt x="650847" y="1108276"/>
                    <a:pt x="759651" y="1060796"/>
                    <a:pt x="818999" y="1029142"/>
                  </a:cubicBezTo>
                  <a:cubicBezTo>
                    <a:pt x="878347" y="997488"/>
                    <a:pt x="892194" y="985617"/>
                    <a:pt x="937694" y="946050"/>
                  </a:cubicBezTo>
                  <a:cubicBezTo>
                    <a:pt x="983194" y="906483"/>
                    <a:pt x="1091998" y="791738"/>
                    <a:pt x="1091998" y="791738"/>
                  </a:cubicBezTo>
                  <a:cubicBezTo>
                    <a:pt x="1151346" y="732387"/>
                    <a:pt x="1230477" y="657209"/>
                    <a:pt x="1293781" y="589945"/>
                  </a:cubicBezTo>
                  <a:cubicBezTo>
                    <a:pt x="1357085" y="522681"/>
                    <a:pt x="1416433" y="451460"/>
                    <a:pt x="1471824" y="388152"/>
                  </a:cubicBezTo>
                  <a:cubicBezTo>
                    <a:pt x="1527215" y="324844"/>
                    <a:pt x="1576672" y="259558"/>
                    <a:pt x="1626128" y="210099"/>
                  </a:cubicBezTo>
                  <a:cubicBezTo>
                    <a:pt x="1675584" y="160640"/>
                    <a:pt x="1711193" y="125029"/>
                    <a:pt x="1768562" y="91397"/>
                  </a:cubicBezTo>
                  <a:cubicBezTo>
                    <a:pt x="1825932" y="57765"/>
                    <a:pt x="1916932" y="22154"/>
                    <a:pt x="1970345" y="8306"/>
                  </a:cubicBezTo>
                  <a:cubicBezTo>
                    <a:pt x="2023758" y="-5542"/>
                    <a:pt x="2045518" y="393"/>
                    <a:pt x="2089040" y="8306"/>
                  </a:cubicBezTo>
                  <a:cubicBezTo>
                    <a:pt x="2132562" y="16219"/>
                    <a:pt x="2176084" y="30067"/>
                    <a:pt x="2231475" y="55786"/>
                  </a:cubicBezTo>
                  <a:cubicBezTo>
                    <a:pt x="2286866" y="81505"/>
                    <a:pt x="2362040" y="125029"/>
                    <a:pt x="2421387" y="162618"/>
                  </a:cubicBezTo>
                  <a:cubicBezTo>
                    <a:pt x="2480734" y="200207"/>
                    <a:pt x="2530192" y="237796"/>
                    <a:pt x="2587561" y="281320"/>
                  </a:cubicBezTo>
                  <a:cubicBezTo>
                    <a:pt x="2644931" y="324844"/>
                    <a:pt x="2708235" y="380238"/>
                    <a:pt x="2765604" y="423762"/>
                  </a:cubicBezTo>
                  <a:cubicBezTo>
                    <a:pt x="2822974" y="467286"/>
                    <a:pt x="2874408" y="502897"/>
                    <a:pt x="2931778" y="542464"/>
                  </a:cubicBezTo>
                  <a:cubicBezTo>
                    <a:pt x="2989148" y="582031"/>
                    <a:pt x="3109821" y="661166"/>
                    <a:pt x="3109821" y="661166"/>
                  </a:cubicBezTo>
                  <a:lnTo>
                    <a:pt x="3216647" y="732387"/>
                  </a:lnTo>
                  <a:lnTo>
                    <a:pt x="3216647" y="732387"/>
                  </a:lnTo>
                  <a:lnTo>
                    <a:pt x="3216647" y="732387"/>
                  </a:lnTo>
                </a:path>
              </a:pathLst>
            </a:cu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V="1">
              <a:off x="5002213" y="2995613"/>
              <a:ext cx="0" cy="576262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TextBox 12"/>
            <p:cNvSpPr txBox="1">
              <a:spLocks noChangeArrowheads="1"/>
            </p:cNvSpPr>
            <p:nvPr/>
          </p:nvSpPr>
          <p:spPr bwMode="auto">
            <a:xfrm>
              <a:off x="4138613" y="3571875"/>
              <a:ext cx="1871662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ＭＳ Ｐゴシック" charset="0"/>
                </a:rPr>
                <a:t>Optimal for virus transmission</a:t>
              </a:r>
            </a:p>
          </p:txBody>
        </p:sp>
        <p:sp>
          <p:nvSpPr>
            <p:cNvPr id="40" name="TextBox 12"/>
            <p:cNvSpPr txBox="1">
              <a:spLocks noChangeArrowheads="1"/>
            </p:cNvSpPr>
            <p:nvPr/>
          </p:nvSpPr>
          <p:spPr bwMode="auto">
            <a:xfrm>
              <a:off x="2689606" y="5587999"/>
              <a:ext cx="2037587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ＭＳ Ｐゴシック" charset="0"/>
                </a:rPr>
                <a:t>Low replicative capacity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flipV="1">
              <a:off x="3708400" y="4797425"/>
              <a:ext cx="0" cy="719138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5867400" y="4797425"/>
              <a:ext cx="0" cy="719138"/>
            </a:xfrm>
            <a:prstGeom prst="straightConnector1">
              <a:avLst/>
            </a:prstGeom>
            <a:solidFill>
              <a:srgbClr val="4F81BD"/>
            </a:solidFill>
            <a:ln w="38100" cap="flat" cmpd="sng" algn="ctr">
              <a:solidFill>
                <a:srgbClr val="BC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Box 12"/>
            <p:cNvSpPr txBox="1">
              <a:spLocks noChangeArrowheads="1"/>
            </p:cNvSpPr>
            <p:nvPr/>
          </p:nvSpPr>
          <p:spPr bwMode="auto">
            <a:xfrm>
              <a:off x="4816077" y="5591826"/>
              <a:ext cx="217249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6E6E6F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BC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ＭＳ Ｐゴシック" charset="0"/>
                </a:rPr>
                <a:t>High replicative capacity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1029473" y="3468966"/>
              <a:ext cx="249400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  <a:latin typeface="+mn-lt"/>
                </a:rPr>
                <a:t>Transmission potential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71672" y="5011738"/>
              <a:ext cx="209647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</a:sysClr>
                  </a:solidFill>
                  <a:effectLst/>
                  <a:uLnTx/>
                  <a:uFillTx/>
                  <a:latin typeface="+mn-lt"/>
                </a:rPr>
                <a:t>Set-point viral 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7254446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9_Christophe">
  <a:themeElements>
    <a:clrScheme name="Deirdr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round/>
          <a:headEnd/>
          <a:tailEnd/>
        </a:ln>
      </a:spPr>
      <a:bodyPr wrap="none" anchor="ctr"/>
      <a:lstStyle>
        <a:defPPr>
          <a:defRPr/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4_Christophe">
  <a:themeElements>
    <a:clrScheme name="Deirdr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5_Christophe">
  <a:themeElements>
    <a:clrScheme name="Deirdr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round/>
          <a:headEnd/>
          <a:tailEnd/>
        </a:ln>
      </a:spPr>
      <a:bodyPr wrap="none" anchor="ctr"/>
      <a:lstStyle>
        <a:defPPr>
          <a:defRPr/>
        </a:defPPr>
      </a:lstStyle>
    </a:spDef>
    <a:lnDef>
      <a:spPr>
        <a:ln w="31750">
          <a:solidFill>
            <a:srgbClr val="0000F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mpd="sng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2_Christophe">
  <a:themeElements>
    <a:clrScheme name="Deirdr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 bwMode="auto">
        <a:solidFill>
          <a:schemeClr val="accent2">
            <a:lumMod val="60000"/>
            <a:lumOff val="40000"/>
          </a:schemeClr>
        </a:solidFill>
        <a:ln w="9525">
          <a:solidFill>
            <a:schemeClr val="tx1"/>
          </a:solidFill>
          <a:round/>
          <a:headEnd/>
          <a:tailEnd/>
        </a:ln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6_Christophe">
  <a:themeElements>
    <a:clrScheme name="Deirdr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 bwMode="auto">
        <a:noFill/>
        <a:ln w="25400">
          <a:solidFill>
            <a:schemeClr val="tx1"/>
          </a:solidFill>
          <a:round/>
          <a:headEnd/>
          <a:tailEnd/>
        </a:ln>
        <a:effectLst/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</a:spDef>
    <a:lnDef>
      <a:spPr>
        <a:ln>
          <a:solidFill>
            <a:schemeClr val="tx1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7_Christophe">
  <a:themeElements>
    <a:clrScheme name="Deirdr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 bwMode="auto">
        <a:solidFill>
          <a:schemeClr val="accent2">
            <a:lumMod val="60000"/>
            <a:lumOff val="40000"/>
          </a:schemeClr>
        </a:solidFill>
        <a:ln w="9525">
          <a:solidFill>
            <a:schemeClr val="tx1"/>
          </a:solidFill>
          <a:round/>
          <a:headEnd/>
          <a:tailEnd/>
        </a:ln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3_Christophe">
  <a:themeElements>
    <a:clrScheme name="Deirdr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round/>
          <a:headEnd/>
          <a:tailEnd/>
        </a:ln>
      </a:spPr>
      <a:bodyPr wrap="none" anchor="ctr"/>
      <a:lstStyle>
        <a:defPPr>
          <a:defRPr/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emplate_uni_of_warwick_sky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1_Christophe">
  <a:themeElements>
    <a:clrScheme name="Deirdr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637523</TotalTime>
  <Words>1811</Words>
  <Application>Microsoft Macintosh PowerPoint</Application>
  <PresentationFormat>On-screen Show (4:3)</PresentationFormat>
  <Paragraphs>526</Paragraphs>
  <Slides>57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9" baseType="lpstr">
      <vt:lpstr>ＭＳ Ｐゴシック</vt:lpstr>
      <vt:lpstr>Arial</vt:lpstr>
      <vt:lpstr>Calibri</vt:lpstr>
      <vt:lpstr>Edwardian Script ITC</vt:lpstr>
      <vt:lpstr>Times New Roman</vt:lpstr>
      <vt:lpstr>Verdana</vt:lpstr>
      <vt:lpstr>Wingdings</vt:lpstr>
      <vt:lpstr>1_Custom Design</vt:lpstr>
      <vt:lpstr>Custom Design</vt:lpstr>
      <vt:lpstr>22_Christophe</vt:lpstr>
      <vt:lpstr>26_Christophe</vt:lpstr>
      <vt:lpstr>27_Christophe</vt:lpstr>
      <vt:lpstr>23_Christophe</vt:lpstr>
      <vt:lpstr>1_template_uni_of_warwick_sky blue</vt:lpstr>
      <vt:lpstr>2_Custom Design</vt:lpstr>
      <vt:lpstr>21_Christophe</vt:lpstr>
      <vt:lpstr>19_Christophe</vt:lpstr>
      <vt:lpstr>24_Christophe</vt:lpstr>
      <vt:lpstr>25_Christophe</vt:lpstr>
      <vt:lpstr>7_Custom Design</vt:lpstr>
      <vt:lpstr>Office Theme</vt:lpstr>
      <vt:lpstr>Equation</vt:lpstr>
      <vt:lpstr>PowerPoint Presentation</vt:lpstr>
      <vt:lpstr>Evolutionary epidemiology</vt:lpstr>
      <vt:lpstr>Motivation</vt:lpstr>
      <vt:lpstr>HIV untreated infection</vt:lpstr>
      <vt:lpstr>Set-point viral load (SPVL)</vt:lpstr>
      <vt:lpstr>Evolution of SPVL</vt:lpstr>
      <vt:lpstr>HIV transmission potential</vt:lpstr>
      <vt:lpstr>HIV transmission potential</vt:lpstr>
      <vt:lpstr>HIV transmission potential</vt:lpstr>
      <vt:lpstr>HIV transmission potential</vt:lpstr>
      <vt:lpstr>Challenges</vt:lpstr>
      <vt:lpstr>Limitations of ODEs</vt:lpstr>
      <vt:lpstr>Time-since-infection models      </vt:lpstr>
      <vt:lpstr>Why using TSI?</vt:lpstr>
      <vt:lpstr>Why using TSI?</vt:lpstr>
      <vt:lpstr>Why using TSI?</vt:lpstr>
      <vt:lpstr>Why using TSI?</vt:lpstr>
      <vt:lpstr>Superinfection data</vt:lpstr>
      <vt:lpstr>Why using TSI?</vt:lpstr>
      <vt:lpstr>Why using TSI?</vt:lpstr>
      <vt:lpstr>Gilchrist &amp; Sasaki (2002)</vt:lpstr>
      <vt:lpstr>Example</vt:lpstr>
      <vt:lpstr>Why using TSI?</vt:lpstr>
      <vt:lpstr>Why using TSI?</vt:lpstr>
      <vt:lpstr>HIV within-host patch model</vt:lpstr>
      <vt:lpstr>HIV within-host patch model</vt:lpstr>
      <vt:lpstr>HIV within-host patch model</vt:lpstr>
      <vt:lpstr>HIV within-host patch model</vt:lpstr>
      <vt:lpstr>Full equations</vt:lpstr>
      <vt:lpstr>Analytical approximation</vt:lpstr>
      <vt:lpstr>Within-patch dynamics</vt:lpstr>
      <vt:lpstr>Full equilibrium VS SMSS </vt:lpstr>
      <vt:lpstr>SMSS dynamics</vt:lpstr>
      <vt:lpstr>Why using TSI?</vt:lpstr>
      <vt:lpstr>Why using TSI?</vt:lpstr>
      <vt:lpstr>HIV transmission potential</vt:lpstr>
      <vt:lpstr>Population structure</vt:lpstr>
      <vt:lpstr>Population structure</vt:lpstr>
      <vt:lpstr>Population structure</vt:lpstr>
      <vt:lpstr>Infection spread</vt:lpstr>
      <vt:lpstr>Infection spread</vt:lpstr>
      <vt:lpstr>Infection spread</vt:lpstr>
      <vt:lpstr>Infection spread</vt:lpstr>
      <vt:lpstr>Equations</vt:lpstr>
      <vt:lpstr>Overview of assumptions</vt:lpstr>
      <vt:lpstr>Equations</vt:lpstr>
      <vt:lpstr>Overview of assumptions</vt:lpstr>
      <vt:lpstr>Overview of assumptions</vt:lpstr>
      <vt:lpstr>Equations</vt:lpstr>
      <vt:lpstr>Extensions</vt:lpstr>
      <vt:lpstr>Extensions</vt:lpstr>
      <vt:lpstr>Extensions</vt:lpstr>
      <vt:lpstr>Finding the endemic equilibria</vt:lpstr>
      <vt:lpstr>Conclusions</vt:lpstr>
      <vt:lpstr>Conclusions</vt:lpstr>
      <vt:lpstr>Acknowledgements</vt:lpstr>
      <vt:lpstr>Acknowledgements</vt:lpstr>
    </vt:vector>
  </TitlesOfParts>
  <Company>University of Warwick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Scholl, Julia</dc:creator>
  <cp:lastModifiedBy>Lorenzo Pellis</cp:lastModifiedBy>
  <cp:revision>390</cp:revision>
  <cp:lastPrinted>2001-12-07T16:14:49Z</cp:lastPrinted>
  <dcterms:created xsi:type="dcterms:W3CDTF">2015-09-22T13:45:35Z</dcterms:created>
  <dcterms:modified xsi:type="dcterms:W3CDTF">2023-06-24T13:45:15Z</dcterms:modified>
</cp:coreProperties>
</file>