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338" r:id="rId4"/>
    <p:sldId id="315" r:id="rId5"/>
    <p:sldId id="330" r:id="rId6"/>
    <p:sldId id="332" r:id="rId7"/>
    <p:sldId id="347" r:id="rId8"/>
    <p:sldId id="341" r:id="rId9"/>
    <p:sldId id="327" r:id="rId10"/>
    <p:sldId id="343" r:id="rId11"/>
    <p:sldId id="344" r:id="rId12"/>
    <p:sldId id="319" r:id="rId13"/>
    <p:sldId id="318" r:id="rId14"/>
    <p:sldId id="326" r:id="rId15"/>
    <p:sldId id="328" r:id="rId16"/>
    <p:sldId id="350" r:id="rId17"/>
    <p:sldId id="346" r:id="rId18"/>
    <p:sldId id="345" r:id="rId19"/>
    <p:sldId id="335" r:id="rId20"/>
    <p:sldId id="336" r:id="rId21"/>
    <p:sldId id="352" r:id="rId22"/>
    <p:sldId id="351" r:id="rId23"/>
    <p:sldId id="25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85"/>
    <p:restoredTop sz="95833"/>
  </p:normalViewPr>
  <p:slideViewPr>
    <p:cSldViewPr snapToGrid="0">
      <p:cViewPr varScale="1">
        <p:scale>
          <a:sx n="111" d="100"/>
          <a:sy n="111" d="100"/>
        </p:scale>
        <p:origin x="38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85F67-BBE2-1545-BF5D-4C5D01DA77D1}" type="datetimeFigureOut">
              <a:rPr lang="en-US" smtClean="0"/>
              <a:t>6/22/23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EC354-BFD7-B849-807D-9BB88C0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33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10A2A-CDBD-5B13-4727-64DC2762AB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B1C86C-07A5-1774-7676-0021BD8F4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2644F-89FE-9B1E-7EDE-814EB05F1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6DEED-E1E4-A441-9242-C04821D67AC3}" type="datetime1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0292F-4184-6BC2-60C4-7BD2DBEE9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2944F-B024-8D20-6DD5-9AAE194F0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B975-15F2-8444-B136-79631C32C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90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B582E-3615-00EE-FEB5-7226EED13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E1BC71-62FC-1010-DFE8-DF8BEBEEA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AECEE-64E1-FDAA-49F1-247C49013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0741-8326-F74F-AF63-B968C586BA7B}" type="datetime1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0AE91-5573-558C-59FF-6D4B7B5D6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6D4F3-B6D0-1C14-413B-1D06F2CDF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B975-15F2-8444-B136-79631C32C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7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58DDF9-738E-06FA-408B-7D9A190AB4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3EF445-DAE0-0B33-2348-A8B54E1FD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9E6A4-2076-B351-0D6D-D534A94BC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39A9-6EBC-2C4C-82F1-FB029E386792}" type="datetime1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6E1B0-68A3-3521-DC07-D9B73163A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34695-79F8-5D96-B131-B775DE7FA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B975-15F2-8444-B136-79631C32C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05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81B04-C536-C0DB-13F7-E88A2D92F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13FAC-9C51-A01E-3A51-6EAABDEDC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CCB63-571E-5CF9-5B4E-16FF12C49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1601-AEEC-5447-B3D4-39C6951B5028}" type="datetime1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1571D-3C86-3A9F-982F-9D7F5DE4A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37BDE-2564-0730-D604-DA30E0FB7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B975-15F2-8444-B136-79631C32C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69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9FFE7-3E4F-7CB3-62DD-FF88302B5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E1F63-691E-9215-50F4-02BB81EA3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C53CB-A599-961E-C32A-9EB9BBF33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C8EA6-B6C1-9C42-B1DA-6B4B3D8F1B20}" type="datetime1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F4782-9AE2-9282-7D4B-7DB1AC498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7D1AE-D704-1726-E876-A44FB7E5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B975-15F2-8444-B136-79631C32C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98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D59F8-919D-E03C-66C3-69C1A5246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EBDC1-8988-0B5B-2851-AD0B059728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388580-EE24-0C6A-02DA-88F953760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842C9-6799-B03B-EB85-DD754C175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C215-DAB0-4E4A-8AE4-FDB3A6AB7EBA}" type="datetime1">
              <a:rPr lang="en-US" smtClean="0"/>
              <a:t>6/22/23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82634-95DD-21A3-E5BA-492466460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33D2F-E9E0-188F-FD93-4AB70A96B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B975-15F2-8444-B136-79631C32C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16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94C7E-E4AB-7DD6-E315-3689EA4D7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4FDC8-8536-F75D-B673-BB5933C11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79AB6-E0DF-58D3-A9EF-13A79C10B8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BBFED2-D979-60C0-F996-2186B714C5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F8AF23-D28E-A1E6-E784-9FC1FDA1C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F7DD73-F2E9-6F72-F294-C7B111EB0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A7B0-1A34-0743-B492-3AA7BA4DEF80}" type="datetime1">
              <a:rPr lang="en-US" smtClean="0"/>
              <a:t>6/22/23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439623-855F-9C4B-3D98-8D3FF5446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A280FE-A69B-C2E7-712A-2A3FC9581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B975-15F2-8444-B136-79631C32C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73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25057-950B-57F8-CDC6-A03956A69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770DA0-9B66-5A41-CE71-3C5650ED4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03DC-14E5-824C-B283-364792CBAC19}" type="datetime1">
              <a:rPr lang="en-US" smtClean="0"/>
              <a:t>6/22/23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B34E67-7000-12E1-2742-B19019B6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8B745B-ABD6-47CE-6591-8AB3EA7A0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B975-15F2-8444-B136-79631C32C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76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4CA668-195D-E1C8-74D9-C4A3003F8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F615-927C-574D-B410-01729B3AA6C8}" type="datetime1">
              <a:rPr lang="en-US" smtClean="0"/>
              <a:t>6/22/23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5C7BD8-B871-93DF-985B-63AA29563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D7997-7F8A-88F4-D3A4-662E2CCB0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B975-15F2-8444-B136-79631C32C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43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F74CD-86EF-6E61-97CA-643C813BA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28E56-66FF-2590-148F-9BCB58058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3695B3-501F-F2AB-E6F3-808350546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A81A4-AAE8-B5E9-ADC7-6FA8AB536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A6881-D5F9-E549-B007-59058D59A572}" type="datetime1">
              <a:rPr lang="en-US" smtClean="0"/>
              <a:t>6/22/23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F0D4BC-07A6-3FF7-284D-500E09172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D7A3C-7527-A3BF-270E-464458589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B975-15F2-8444-B136-79631C32C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81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71DE1-2A88-18D7-52EF-992FD83EF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5D30-037F-6926-8E48-EFD07102BC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CB9889-4302-5028-27E5-4C7CA61F9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AF1DD-A59F-9E02-5E8D-3233B10A8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4D85-3B45-D549-8A58-55C2ACEFB43C}" type="datetime1">
              <a:rPr lang="en-US" smtClean="0"/>
              <a:t>6/22/23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EA16B-45E6-93EF-8A03-8D04E3401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C4CB57-177F-A980-F370-7F3ED5D0A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B975-15F2-8444-B136-79631C32C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9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18940D-7F4C-45A2-1FF8-CD644DC64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C0CFF-867F-3B5E-2AB6-DB201338B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7B0C5-6AEC-7D26-0B61-40D3122CB5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B20C7-FFB3-754C-939B-7FABA846EA31}" type="datetime1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C9DF6-A698-DC3B-ED29-202245891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B99B9-CA2A-C8B2-7BDD-9AB15A4B28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FB975-15F2-8444-B136-79631C32C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4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6E812-B78F-856D-6B01-BD9D067305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941" y="728321"/>
            <a:ext cx="9144000" cy="23876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Baskerville Old Face" panose="02020602080505020303" pitchFamily="18" charset="77"/>
                <a:ea typeface="Baskerville" panose="02020502070401020303" pitchFamily="18" charset="0"/>
              </a:rPr>
              <a:t>A Fitness Landscape Model for Understanding Within-Host Evolution of SARS-CoV-2 Chronic Infections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25112F-25AB-ED3A-254A-7051A8027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941" y="3499798"/>
            <a:ext cx="9144000" cy="1057048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Amber Coats</a:t>
            </a:r>
          </a:p>
          <a:p>
            <a:r>
              <a:rPr lang="en-US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NORDITA</a:t>
            </a:r>
          </a:p>
          <a:p>
            <a:r>
              <a:rPr lang="en-US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06/22/2023</a:t>
            </a:r>
          </a:p>
        </p:txBody>
      </p:sp>
      <p:pic>
        <p:nvPicPr>
          <p:cNvPr id="9" name="Picture 8" descr="A picture containing screenshot, graphics, circle, graphic design&#10;&#10;Description automatically generated">
            <a:extLst>
              <a:ext uri="{FF2B5EF4-FFF2-40B4-BE49-F238E27FC236}">
                <a16:creationId xmlns:a16="http://schemas.microsoft.com/office/drawing/2014/main" id="{43A3F698-4114-3659-3962-CF6A3118B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308" y="4202190"/>
            <a:ext cx="3338673" cy="2131068"/>
          </a:xfrm>
          <a:prstGeom prst="rect">
            <a:avLst/>
          </a:prstGeom>
        </p:spPr>
      </p:pic>
      <p:pic>
        <p:nvPicPr>
          <p:cNvPr id="10" name="Picture 4" descr="Emory University Logo and symbol, meaning, history, PNG, brand">
            <a:extLst>
              <a:ext uri="{FF2B5EF4-FFF2-40B4-BE49-F238E27FC236}">
                <a16:creationId xmlns:a16="http://schemas.microsoft.com/office/drawing/2014/main" id="{43DEA3EE-ADD8-1A69-17E0-9B50F446D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2190"/>
            <a:ext cx="4797599" cy="269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7B95C51-1ACD-9047-6994-CF111419D1C5}"/>
              </a:ext>
            </a:extLst>
          </p:cNvPr>
          <p:cNvGrpSpPr/>
          <p:nvPr/>
        </p:nvGrpSpPr>
        <p:grpSpPr>
          <a:xfrm>
            <a:off x="0" y="6550875"/>
            <a:ext cx="12192000" cy="314325"/>
            <a:chOff x="0" y="6543675"/>
            <a:chExt cx="12192000" cy="31432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FFCF49-74F3-8717-2DF8-7E0ADEBBBD39}"/>
                </a:ext>
              </a:extLst>
            </p:cNvPr>
            <p:cNvSpPr/>
            <p:nvPr/>
          </p:nvSpPr>
          <p:spPr>
            <a:xfrm>
              <a:off x="0" y="6543675"/>
              <a:ext cx="12192000" cy="314325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D0B426C-1639-0FDF-936B-DB0CFD2F7F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43675"/>
              <a:ext cx="1219200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4215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1BFE8-E13D-DD89-01DB-23A5855D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70629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Evolutionary Patterns in Chronic Infections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FFF5D87-BEE7-2C42-8835-96BC6A437E86}"/>
              </a:ext>
            </a:extLst>
          </p:cNvPr>
          <p:cNvGrpSpPr/>
          <p:nvPr/>
        </p:nvGrpSpPr>
        <p:grpSpPr>
          <a:xfrm>
            <a:off x="0" y="6550875"/>
            <a:ext cx="12192000" cy="314325"/>
            <a:chOff x="0" y="6543675"/>
            <a:chExt cx="12192000" cy="31432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1852786-179A-6D2E-3E68-E076E5439276}"/>
                </a:ext>
              </a:extLst>
            </p:cNvPr>
            <p:cNvSpPr/>
            <p:nvPr/>
          </p:nvSpPr>
          <p:spPr>
            <a:xfrm>
              <a:off x="0" y="6543675"/>
              <a:ext cx="12192000" cy="314325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1B82438-CC7D-EC1A-704E-4117594C3C8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43675"/>
              <a:ext cx="1219200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E0D338F-E6B6-3ECE-EF2F-B5D675B85AB9}"/>
              </a:ext>
            </a:extLst>
          </p:cNvPr>
          <p:cNvSpPr txBox="1"/>
          <p:nvPr/>
        </p:nvSpPr>
        <p:spPr>
          <a:xfrm>
            <a:off x="1096046" y="1202538"/>
            <a:ext cx="999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Chronic infections display heterogeneous patterns of antigenic evolution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CC0DA1-4EC3-AD34-44EE-EF1C774D4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100" y="1832215"/>
            <a:ext cx="1485900" cy="38481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264951-EF7A-F878-B440-CCE70E00CE6E}"/>
              </a:ext>
            </a:extLst>
          </p:cNvPr>
          <p:cNvSpPr txBox="1"/>
          <p:nvPr/>
        </p:nvSpPr>
        <p:spPr>
          <a:xfrm>
            <a:off x="4784651" y="5441940"/>
            <a:ext cx="1794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Genome Position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20C2AC-3CE2-7AC3-3F1F-C53B101723F9}"/>
              </a:ext>
            </a:extLst>
          </p:cNvPr>
          <p:cNvSpPr txBox="1"/>
          <p:nvPr/>
        </p:nvSpPr>
        <p:spPr>
          <a:xfrm>
            <a:off x="148856" y="6523371"/>
            <a:ext cx="3160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Harari et al 2022 </a:t>
            </a:r>
            <a:r>
              <a:rPr lang="en-US" i="1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Nature Medicine</a:t>
            </a:r>
            <a:endParaRPr lang="en-US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9EBA7B-0D49-E1FE-90CB-DFE95470A4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592" b="1250"/>
          <a:stretch/>
        </p:blipFill>
        <p:spPr>
          <a:xfrm>
            <a:off x="0" y="1995965"/>
            <a:ext cx="10581056" cy="313165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85CD0-8956-FF6D-2079-0D454C226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9456" y="6550874"/>
            <a:ext cx="2743200" cy="365125"/>
          </a:xfrm>
        </p:spPr>
        <p:txBody>
          <a:bodyPr/>
          <a:lstStyle/>
          <a:p>
            <a:fld id="{CE9FB975-15F2-8444-B136-79631C32CA04}" type="slidenum">
              <a:rPr lang="en-US" smtClean="0">
                <a:solidFill>
                  <a:schemeClr val="bg1"/>
                </a:solidFill>
              </a:r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653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AE975-4603-76F5-FF2A-DD46D7FD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9339"/>
            <a:ext cx="10515600" cy="1325563"/>
          </a:xfrm>
          <a:noFill/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Evolutionary Patterns in Chronic Infections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677C46F-F694-0C4F-7A07-8AAFD1970DB2}"/>
              </a:ext>
            </a:extLst>
          </p:cNvPr>
          <p:cNvGrpSpPr/>
          <p:nvPr/>
        </p:nvGrpSpPr>
        <p:grpSpPr>
          <a:xfrm>
            <a:off x="0" y="6550875"/>
            <a:ext cx="12192000" cy="314325"/>
            <a:chOff x="0" y="6543675"/>
            <a:chExt cx="12192000" cy="31432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A7E9E83-AEB3-AD4C-A62A-F2FC3EA74E70}"/>
                </a:ext>
              </a:extLst>
            </p:cNvPr>
            <p:cNvSpPr/>
            <p:nvPr/>
          </p:nvSpPr>
          <p:spPr>
            <a:xfrm>
              <a:off x="0" y="6543675"/>
              <a:ext cx="12192000" cy="314325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E88D6BA-FB55-C563-0B22-65B72950875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43675"/>
              <a:ext cx="1219200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5642B1D-14A3-7C0E-BF21-E570AE94B599}"/>
              </a:ext>
            </a:extLst>
          </p:cNvPr>
          <p:cNvSpPr txBox="1"/>
          <p:nvPr/>
        </p:nvSpPr>
        <p:spPr>
          <a:xfrm>
            <a:off x="838199" y="1195492"/>
            <a:ext cx="10864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SARS-CoV-2 evolves more rapidly in chronic infections than at the population level. </a:t>
            </a:r>
          </a:p>
        </p:txBody>
      </p:sp>
      <p:pic>
        <p:nvPicPr>
          <p:cNvPr id="12" name="Picture 11" descr="A picture containing diagram, line, text, plot&#10;&#10;Description automatically generated">
            <a:extLst>
              <a:ext uri="{FF2B5EF4-FFF2-40B4-BE49-F238E27FC236}">
                <a16:creationId xmlns:a16="http://schemas.microsoft.com/office/drawing/2014/main" id="{5C5968C3-932F-AAFC-E71B-6B9F126AA0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390"/>
          <a:stretch/>
        </p:blipFill>
        <p:spPr>
          <a:xfrm>
            <a:off x="4360092" y="1657156"/>
            <a:ext cx="3471813" cy="47974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82FAE14-7816-43D0-166F-2A0961E319F3}"/>
              </a:ext>
            </a:extLst>
          </p:cNvPr>
          <p:cNvSpPr txBox="1"/>
          <p:nvPr/>
        </p:nvSpPr>
        <p:spPr>
          <a:xfrm>
            <a:off x="90932" y="6512574"/>
            <a:ext cx="3107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Chaguza</a:t>
            </a:r>
            <a:r>
              <a:rPr lang="en-US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 et al 2023 </a:t>
            </a:r>
            <a:r>
              <a:rPr lang="en-US" i="1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Cell Reports</a:t>
            </a:r>
            <a:endParaRPr lang="en-US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33CFBC-50E6-E859-2F60-57530F52A709}"/>
              </a:ext>
            </a:extLst>
          </p:cNvPr>
          <p:cNvSpPr/>
          <p:nvPr/>
        </p:nvSpPr>
        <p:spPr>
          <a:xfrm>
            <a:off x="4360092" y="1657156"/>
            <a:ext cx="631113" cy="421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75C7E-1999-6DD8-DA27-B0E106248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200" y="6550874"/>
            <a:ext cx="2743200" cy="365125"/>
          </a:xfrm>
        </p:spPr>
        <p:txBody>
          <a:bodyPr/>
          <a:lstStyle/>
          <a:p>
            <a:fld id="{CE9FB975-15F2-8444-B136-79631C32CA04}" type="slidenum">
              <a:rPr lang="en-US" smtClean="0">
                <a:solidFill>
                  <a:schemeClr val="bg1"/>
                </a:solidFill>
              </a:rPr>
              <a:t>11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061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B399117-B615-F1AA-9C37-10C0CEDD9C93}"/>
              </a:ext>
            </a:extLst>
          </p:cNvPr>
          <p:cNvGrpSpPr/>
          <p:nvPr/>
        </p:nvGrpSpPr>
        <p:grpSpPr>
          <a:xfrm>
            <a:off x="1443534" y="2941295"/>
            <a:ext cx="9201071" cy="2071307"/>
            <a:chOff x="495300" y="2438398"/>
            <a:chExt cx="8153400" cy="129539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88BE46-7D6B-81AD-AEEA-87F983017434}"/>
                </a:ext>
              </a:extLst>
            </p:cNvPr>
            <p:cNvSpPr/>
            <p:nvPr/>
          </p:nvSpPr>
          <p:spPr>
            <a:xfrm>
              <a:off x="495300" y="2438398"/>
              <a:ext cx="8153400" cy="1295399"/>
            </a:xfrm>
            <a:prstGeom prst="rect">
              <a:avLst/>
            </a:prstGeom>
            <a:solidFill>
              <a:srgbClr val="FF8AD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56F6414-F473-9376-59B2-8338CD099423}"/>
                </a:ext>
              </a:extLst>
            </p:cNvPr>
            <p:cNvSpPr txBox="1"/>
            <p:nvPr/>
          </p:nvSpPr>
          <p:spPr>
            <a:xfrm>
              <a:off x="1244656" y="2782822"/>
              <a:ext cx="6520451" cy="596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b="1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endParaRPr>
            </a:p>
            <a:p>
              <a:r>
                <a:rPr lang="en-US" sz="3200" b="1" dirty="0">
                  <a:solidFill>
                    <a:srgbClr val="002060"/>
                  </a:solidFill>
                  <a:latin typeface="Baskerville" panose="02020502070401020303" pitchFamily="18" charset="0"/>
                  <a:ea typeface="Baskerville" panose="02020502070401020303" pitchFamily="18" charset="0"/>
                </a:rPr>
                <a:t>Nucleotides Sites of Length, L = 3800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7009F9-C003-49BB-AE7B-D395A0517E28}"/>
              </a:ext>
            </a:extLst>
          </p:cNvPr>
          <p:cNvGrpSpPr/>
          <p:nvPr/>
        </p:nvGrpSpPr>
        <p:grpSpPr>
          <a:xfrm>
            <a:off x="1443533" y="2941295"/>
            <a:ext cx="9201071" cy="2075689"/>
            <a:chOff x="533400" y="2416173"/>
            <a:chExt cx="8153400" cy="129814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67334F5-34C8-25E1-197B-98965F9640AD}"/>
                </a:ext>
              </a:extLst>
            </p:cNvPr>
            <p:cNvSpPr/>
            <p:nvPr/>
          </p:nvSpPr>
          <p:spPr>
            <a:xfrm>
              <a:off x="533400" y="2416175"/>
              <a:ext cx="8153400" cy="12954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DC7A8B3-B618-E4CD-028C-386DD11929FB}"/>
                </a:ext>
              </a:extLst>
            </p:cNvPr>
            <p:cNvSpPr/>
            <p:nvPr/>
          </p:nvSpPr>
          <p:spPr>
            <a:xfrm>
              <a:off x="533400" y="2416174"/>
              <a:ext cx="2935930" cy="1298141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76266D6-DC24-BC84-5A1C-352CD8102BC6}"/>
                </a:ext>
              </a:extLst>
            </p:cNvPr>
            <p:cNvSpPr/>
            <p:nvPr/>
          </p:nvSpPr>
          <p:spPr>
            <a:xfrm>
              <a:off x="3469331" y="2416173"/>
              <a:ext cx="1732150" cy="1295399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E88508E-2905-7D64-4E4F-BC4E87A6E0C5}"/>
                </a:ext>
              </a:extLst>
            </p:cNvPr>
            <p:cNvSpPr/>
            <p:nvPr/>
          </p:nvSpPr>
          <p:spPr>
            <a:xfrm>
              <a:off x="5201480" y="2416173"/>
              <a:ext cx="1447800" cy="129539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BCF96E-0505-53C3-954D-93671FCDC66A}"/>
                </a:ext>
              </a:extLst>
            </p:cNvPr>
            <p:cNvSpPr txBox="1"/>
            <p:nvPr/>
          </p:nvSpPr>
          <p:spPr>
            <a:xfrm>
              <a:off x="1130205" y="2740706"/>
              <a:ext cx="1392354" cy="577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endParaRPr>
            </a:p>
            <a:p>
              <a:pPr algn="ctr"/>
              <a:r>
                <a:rPr lang="en-US" b="1" dirty="0">
                  <a:solidFill>
                    <a:schemeClr val="bg1"/>
                  </a:solidFill>
                  <a:latin typeface="Baskerville" panose="02020502070401020303" pitchFamily="18" charset="0"/>
                  <a:ea typeface="Baskerville" panose="02020502070401020303" pitchFamily="18" charset="0"/>
                </a:rPr>
                <a:t>Synonymous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Baskerville" panose="02020502070401020303" pitchFamily="18" charset="0"/>
                  <a:ea typeface="Baskerville" panose="02020502070401020303" pitchFamily="18" charset="0"/>
                </a:rPr>
                <a:t>L=850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0D1FD8-3FEE-21BC-BA49-8D305893883C}"/>
                </a:ext>
              </a:extLst>
            </p:cNvPr>
            <p:cNvSpPr txBox="1"/>
            <p:nvPr/>
          </p:nvSpPr>
          <p:spPr>
            <a:xfrm>
              <a:off x="3714512" y="2740706"/>
              <a:ext cx="1241783" cy="750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endParaRPr>
            </a:p>
            <a:p>
              <a:pPr algn="ctr"/>
              <a:r>
                <a:rPr lang="en-US" b="1" dirty="0">
                  <a:solidFill>
                    <a:schemeClr val="bg1"/>
                  </a:solidFill>
                  <a:latin typeface="Baskerville" panose="02020502070401020303" pitchFamily="18" charset="0"/>
                  <a:ea typeface="Baskerville" panose="02020502070401020303" pitchFamily="18" charset="0"/>
                </a:rPr>
                <a:t>Phenotypic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Baskerville" panose="02020502070401020303" pitchFamily="18" charset="0"/>
                  <a:ea typeface="Baskerville" panose="02020502070401020303" pitchFamily="18" charset="0"/>
                </a:rPr>
                <a:t>L=2550</a:t>
              </a:r>
            </a:p>
            <a:p>
              <a:pPr algn="ctr"/>
              <a:endParaRPr lang="en-US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134F165-A7F9-2CB2-56D1-BAC39254F630}"/>
                </a:ext>
              </a:extLst>
            </p:cNvPr>
            <p:cNvSpPr txBox="1"/>
            <p:nvPr/>
          </p:nvSpPr>
          <p:spPr>
            <a:xfrm>
              <a:off x="5391422" y="2740706"/>
              <a:ext cx="1067916" cy="577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endParaRPr>
            </a:p>
            <a:p>
              <a:pPr algn="ctr"/>
              <a:r>
                <a:rPr lang="en-US" b="1" dirty="0">
                  <a:solidFill>
                    <a:schemeClr val="bg1"/>
                  </a:solidFill>
                  <a:latin typeface="Baskerville" panose="02020502070401020303" pitchFamily="18" charset="0"/>
                  <a:ea typeface="Baskerville" panose="02020502070401020303" pitchFamily="18" charset="0"/>
                </a:rPr>
                <a:t>Antigenic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Baskerville" panose="02020502070401020303" pitchFamily="18" charset="0"/>
                  <a:ea typeface="Baskerville" panose="02020502070401020303" pitchFamily="18" charset="0"/>
                </a:rPr>
                <a:t>L=200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AD50018-2547-62BD-6EFC-65AFF12BFBC3}"/>
                </a:ext>
              </a:extLst>
            </p:cNvPr>
            <p:cNvSpPr txBox="1"/>
            <p:nvPr/>
          </p:nvSpPr>
          <p:spPr>
            <a:xfrm>
              <a:off x="7054790" y="2740706"/>
              <a:ext cx="1226498" cy="750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endParaRPr>
            </a:p>
            <a:p>
              <a:pPr algn="ctr"/>
              <a:r>
                <a:rPr lang="en-US" b="1" dirty="0">
                  <a:solidFill>
                    <a:schemeClr val="bg1"/>
                  </a:solidFill>
                  <a:latin typeface="Baskerville" panose="02020502070401020303" pitchFamily="18" charset="0"/>
                  <a:ea typeface="Baskerville" panose="02020502070401020303" pitchFamily="18" charset="0"/>
                </a:rPr>
                <a:t>Pleiotropic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Baskerville" panose="02020502070401020303" pitchFamily="18" charset="0"/>
                  <a:ea typeface="Baskerville" panose="02020502070401020303" pitchFamily="18" charset="0"/>
                </a:rPr>
                <a:t>L=200</a:t>
              </a:r>
            </a:p>
            <a:p>
              <a:pPr algn="ctr"/>
              <a:endParaRPr lang="en-US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24460E39-458A-A934-2006-3590DFAAA0AB}"/>
              </a:ext>
            </a:extLst>
          </p:cNvPr>
          <p:cNvSpPr txBox="1">
            <a:spLocks/>
          </p:cNvSpPr>
          <p:nvPr/>
        </p:nvSpPr>
        <p:spPr>
          <a:xfrm>
            <a:off x="2009317" y="597437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Within-Host Evolution Model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70E937-CFFB-BB74-CE38-6C7FF4BEE31E}"/>
              </a:ext>
            </a:extLst>
          </p:cNvPr>
          <p:cNvGrpSpPr/>
          <p:nvPr/>
        </p:nvGrpSpPr>
        <p:grpSpPr>
          <a:xfrm>
            <a:off x="0" y="6550875"/>
            <a:ext cx="12192000" cy="314325"/>
            <a:chOff x="0" y="6543675"/>
            <a:chExt cx="12192000" cy="31432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DAD6E69-527F-8C32-319F-94408EC97962}"/>
                </a:ext>
              </a:extLst>
            </p:cNvPr>
            <p:cNvSpPr/>
            <p:nvPr/>
          </p:nvSpPr>
          <p:spPr>
            <a:xfrm>
              <a:off x="0" y="6543675"/>
              <a:ext cx="12192000" cy="314325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29631DA-D4F5-D1B7-A843-2D96E40B4AB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43675"/>
              <a:ext cx="1219200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BB01917-16EF-6357-638B-548B7630A25D}"/>
              </a:ext>
            </a:extLst>
          </p:cNvPr>
          <p:cNvSpPr txBox="1"/>
          <p:nvPr/>
        </p:nvSpPr>
        <p:spPr>
          <a:xfrm>
            <a:off x="618393" y="1566266"/>
            <a:ext cx="11011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We model the viral genome as the gene coding for the dominant antigenic protein (e.g. spike) and assume no recombination occurs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09AC225-8588-7653-F6FD-5BE5E2779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7262" y="6522933"/>
            <a:ext cx="2743200" cy="365125"/>
          </a:xfrm>
        </p:spPr>
        <p:txBody>
          <a:bodyPr/>
          <a:lstStyle/>
          <a:p>
            <a:fld id="{CE9FB975-15F2-8444-B136-79631C32CA04}" type="slidenum">
              <a:rPr lang="en-US" smtClean="0">
                <a:solidFill>
                  <a:schemeClr val="bg1"/>
                </a:solidFill>
              </a:rPr>
              <a:t>12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78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44837-91EF-B350-E6F6-82585C1E8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900" y="291896"/>
            <a:ext cx="6172200" cy="857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Within-Host Model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2A75950-3DDC-DC4A-18DA-3E925C4682DA}"/>
              </a:ext>
            </a:extLst>
          </p:cNvPr>
          <p:cNvGrpSpPr/>
          <p:nvPr/>
        </p:nvGrpSpPr>
        <p:grpSpPr>
          <a:xfrm>
            <a:off x="6096000" y="1415826"/>
            <a:ext cx="5316191" cy="4204945"/>
            <a:chOff x="3429000" y="1879387"/>
            <a:chExt cx="5316191" cy="420494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CEE2729-30C8-E98D-4CC8-E826844DE266}"/>
                </a:ext>
              </a:extLst>
            </p:cNvPr>
            <p:cNvSpPr txBox="1"/>
            <p:nvPr/>
          </p:nvSpPr>
          <p:spPr>
            <a:xfrm>
              <a:off x="5679456" y="5715000"/>
              <a:ext cx="1366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Baskerville" panose="02020502070401020303" pitchFamily="18" charset="0"/>
                  <a:ea typeface="Baskerville" panose="02020502070401020303" pitchFamily="18" charset="0"/>
                </a:rPr>
                <a:t>Total L = 24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738B02F-7D7E-5948-8932-3DCEA5E5615E}"/>
                </a:ext>
              </a:extLst>
            </p:cNvPr>
            <p:cNvGrpSpPr/>
            <p:nvPr/>
          </p:nvGrpSpPr>
          <p:grpSpPr>
            <a:xfrm>
              <a:off x="3429000" y="1879387"/>
              <a:ext cx="5316191" cy="1206713"/>
              <a:chOff x="3429000" y="1879387"/>
              <a:chExt cx="5316191" cy="1206713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9B7F5A6-3113-382F-FD1A-E3132CDE3E23}"/>
                  </a:ext>
                </a:extLst>
              </p:cNvPr>
              <p:cNvSpPr/>
              <p:nvPr/>
            </p:nvSpPr>
            <p:spPr>
              <a:xfrm>
                <a:off x="3429000" y="1920478"/>
                <a:ext cx="800100" cy="11656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52B33E-FD6C-D8B9-A9FC-E95E9BD582FF}"/>
                  </a:ext>
                </a:extLst>
              </p:cNvPr>
              <p:cNvSpPr txBox="1"/>
              <p:nvPr/>
            </p:nvSpPr>
            <p:spPr>
              <a:xfrm>
                <a:off x="6624076" y="2295540"/>
                <a:ext cx="729687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Baskerville" panose="02020502070401020303" pitchFamily="18" charset="0"/>
                    <a:cs typeface="Times New Roman" panose="02020603050405020304" pitchFamily="18" charset="0"/>
                  </a:rPr>
                  <a:t>0000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36F9FE-4F97-4A71-EDC2-EC3B82EE0445}"/>
                  </a:ext>
                </a:extLst>
              </p:cNvPr>
              <p:cNvSpPr txBox="1"/>
              <p:nvPr/>
            </p:nvSpPr>
            <p:spPr>
              <a:xfrm>
                <a:off x="7640548" y="2295540"/>
                <a:ext cx="1002197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Baskerville" panose="02020502070401020303" pitchFamily="18" charset="0"/>
                    <a:cs typeface="Times New Roman" panose="02020603050405020304" pitchFamily="18" charset="0"/>
                  </a:rPr>
                  <a:t>000000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7FA7235-EA5B-2415-E805-A0425BC3252E}"/>
                  </a:ext>
                </a:extLst>
              </p:cNvPr>
              <p:cNvSpPr txBox="1"/>
              <p:nvPr/>
            </p:nvSpPr>
            <p:spPr>
              <a:xfrm>
                <a:off x="5457151" y="2295540"/>
                <a:ext cx="865943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Baskerville" panose="02020502070401020303" pitchFamily="18" charset="0"/>
                    <a:cs typeface="Times New Roman" panose="02020603050405020304" pitchFamily="18" charset="0"/>
                  </a:rPr>
                  <a:t>00000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AA98129-33C9-A627-2004-8F3729249603}"/>
                  </a:ext>
                </a:extLst>
              </p:cNvPr>
              <p:cNvSpPr txBox="1"/>
              <p:nvPr/>
            </p:nvSpPr>
            <p:spPr>
              <a:xfrm>
                <a:off x="3601727" y="2297239"/>
                <a:ext cx="144826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Baskerville" panose="02020502070401020303" pitchFamily="18" charset="0"/>
                    <a:cs typeface="Times New Roman" panose="02020603050405020304" pitchFamily="18" charset="0"/>
                  </a:rPr>
                  <a:t>000000000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1A8A545-226B-4C84-1147-B4EEFDAB5E16}"/>
                  </a:ext>
                </a:extLst>
              </p:cNvPr>
              <p:cNvSpPr txBox="1"/>
              <p:nvPr/>
            </p:nvSpPr>
            <p:spPr>
              <a:xfrm>
                <a:off x="3620378" y="1883609"/>
                <a:ext cx="13749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2060"/>
                    </a:solidFill>
                    <a:latin typeface="Baskerville" panose="02020502070401020303" pitchFamily="18" charset="0"/>
                    <a:ea typeface="Baskerville" panose="02020502070401020303" pitchFamily="18" charset="0"/>
                  </a:rPr>
                  <a:t>Synonymous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4CAEA46-B221-49E3-141E-B3AF0A6B8830}"/>
                  </a:ext>
                </a:extLst>
              </p:cNvPr>
              <p:cNvSpPr txBox="1"/>
              <p:nvPr/>
            </p:nvSpPr>
            <p:spPr>
              <a:xfrm>
                <a:off x="5232649" y="1883609"/>
                <a:ext cx="12378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2060"/>
                    </a:solidFill>
                    <a:latin typeface="Baskerville" panose="02020502070401020303" pitchFamily="18" charset="0"/>
                    <a:ea typeface="Baskerville" panose="02020502070401020303" pitchFamily="18" charset="0"/>
                  </a:rPr>
                  <a:t>Phenotypic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534F97C-AF07-FC0A-47EF-247E79A77ADA}"/>
                  </a:ext>
                </a:extLst>
              </p:cNvPr>
              <p:cNvSpPr txBox="1"/>
              <p:nvPr/>
            </p:nvSpPr>
            <p:spPr>
              <a:xfrm>
                <a:off x="6457781" y="1879387"/>
                <a:ext cx="10807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2060"/>
                    </a:solidFill>
                    <a:latin typeface="Baskerville" panose="02020502070401020303" pitchFamily="18" charset="0"/>
                    <a:ea typeface="Baskerville" panose="02020502070401020303" pitchFamily="18" charset="0"/>
                  </a:rPr>
                  <a:t>Antigenic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5BA1D69-5998-C259-1AEA-73F7F0F86414}"/>
                  </a:ext>
                </a:extLst>
              </p:cNvPr>
              <p:cNvSpPr txBox="1"/>
              <p:nvPr/>
            </p:nvSpPr>
            <p:spPr>
              <a:xfrm>
                <a:off x="7551146" y="1879387"/>
                <a:ext cx="11940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2060"/>
                    </a:solidFill>
                    <a:latin typeface="Baskerville" panose="02020502070401020303" pitchFamily="18" charset="0"/>
                    <a:ea typeface="Baskerville" panose="02020502070401020303" pitchFamily="18" charset="0"/>
                  </a:rPr>
                  <a:t>Pleiotropic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A59B4FC-F845-F416-ADB4-B82579D84B6B}"/>
                  </a:ext>
                </a:extLst>
              </p:cNvPr>
              <p:cNvSpPr txBox="1"/>
              <p:nvPr/>
            </p:nvSpPr>
            <p:spPr>
              <a:xfrm>
                <a:off x="4011197" y="2716768"/>
                <a:ext cx="708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2060"/>
                    </a:solidFill>
                    <a:latin typeface="Baskerville" panose="02020502070401020303" pitchFamily="18" charset="0"/>
                    <a:ea typeface="Baskerville" panose="02020502070401020303" pitchFamily="18" charset="0"/>
                  </a:rPr>
                  <a:t>L = 9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9FE701E-5E57-CE32-2645-3B09D7ABE0C0}"/>
                  </a:ext>
                </a:extLst>
              </p:cNvPr>
              <p:cNvSpPr txBox="1"/>
              <p:nvPr/>
            </p:nvSpPr>
            <p:spPr>
              <a:xfrm>
                <a:off x="5548427" y="2711038"/>
                <a:ext cx="708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2060"/>
                    </a:solidFill>
                    <a:latin typeface="Baskerville" panose="02020502070401020303" pitchFamily="18" charset="0"/>
                    <a:ea typeface="Baskerville" panose="02020502070401020303" pitchFamily="18" charset="0"/>
                  </a:rPr>
                  <a:t>L = 5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BAD613B-15B5-A039-1C0B-413A6EC94DEC}"/>
                  </a:ext>
                </a:extLst>
              </p:cNvPr>
              <p:cNvSpPr txBox="1"/>
              <p:nvPr/>
            </p:nvSpPr>
            <p:spPr>
              <a:xfrm>
                <a:off x="6673909" y="2711038"/>
                <a:ext cx="708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2060"/>
                    </a:solidFill>
                    <a:latin typeface="Baskerville" panose="02020502070401020303" pitchFamily="18" charset="0"/>
                    <a:ea typeface="Baskerville" panose="02020502070401020303" pitchFamily="18" charset="0"/>
                  </a:rPr>
                  <a:t>L = 4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8202DC7-0B65-23E7-ED31-26D03E29301D}"/>
                  </a:ext>
                </a:extLst>
              </p:cNvPr>
              <p:cNvSpPr txBox="1"/>
              <p:nvPr/>
            </p:nvSpPr>
            <p:spPr>
              <a:xfrm>
                <a:off x="7811376" y="2711038"/>
                <a:ext cx="7665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2060"/>
                    </a:solidFill>
                    <a:latin typeface="Baskerville" panose="02020502070401020303" pitchFamily="18" charset="0"/>
                    <a:ea typeface="Baskerville" panose="02020502070401020303" pitchFamily="18" charset="0"/>
                  </a:rPr>
                  <a:t>L = 6 </a:t>
                </a: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06BE222-2B1D-2A69-666A-433876A835C9}"/>
              </a:ext>
            </a:extLst>
          </p:cNvPr>
          <p:cNvGrpSpPr/>
          <p:nvPr/>
        </p:nvGrpSpPr>
        <p:grpSpPr>
          <a:xfrm>
            <a:off x="5861693" y="2830896"/>
            <a:ext cx="5550498" cy="2408895"/>
            <a:chOff x="3098768" y="3106401"/>
            <a:chExt cx="5550498" cy="2408895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E20DEDB-9128-D761-3FE5-ABEB231DA8AC}"/>
                </a:ext>
              </a:extLst>
            </p:cNvPr>
            <p:cNvGrpSpPr/>
            <p:nvPr/>
          </p:nvGrpSpPr>
          <p:grpSpPr>
            <a:xfrm>
              <a:off x="3605726" y="3106401"/>
              <a:ext cx="5043540" cy="2408895"/>
              <a:chOff x="3605726" y="3106401"/>
              <a:chExt cx="5043540" cy="2408895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18851DB-AB72-EE02-F1C3-1F9FC60F3E9E}"/>
                  </a:ext>
                </a:extLst>
              </p:cNvPr>
              <p:cNvGrpSpPr/>
              <p:nvPr/>
            </p:nvGrpSpPr>
            <p:grpSpPr>
              <a:xfrm>
                <a:off x="6609028" y="3130398"/>
                <a:ext cx="729687" cy="2365515"/>
                <a:chOff x="6272557" y="2065680"/>
                <a:chExt cx="972916" cy="3154019"/>
              </a:xfrm>
            </p:grpSpPr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77495F9-A8F1-1652-4901-667C55BCAC7B}"/>
                    </a:ext>
                  </a:extLst>
                </p:cNvPr>
                <p:cNvSpPr txBox="1"/>
                <p:nvPr/>
              </p:nvSpPr>
              <p:spPr>
                <a:xfrm>
                  <a:off x="6272557" y="4665702"/>
                  <a:ext cx="972916" cy="553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1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0000</a:t>
                  </a:r>
                </a:p>
              </p:txBody>
            </p:sp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54E96B13-627C-4691-BB09-7C45896358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2854" y="2065680"/>
                  <a:ext cx="0" cy="2600023"/>
                </a:xfrm>
                <a:prstGeom prst="straightConnector1">
                  <a:avLst/>
                </a:prstGeom>
                <a:ln w="28575">
                  <a:solidFill>
                    <a:srgbClr val="002060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7000B4C9-BD0B-DA8C-47C7-C6D148BB83F6}"/>
                  </a:ext>
                </a:extLst>
              </p:cNvPr>
              <p:cNvGrpSpPr/>
              <p:nvPr/>
            </p:nvGrpSpPr>
            <p:grpSpPr>
              <a:xfrm>
                <a:off x="7647069" y="3106401"/>
                <a:ext cx="1002197" cy="2374778"/>
                <a:chOff x="6272557" y="2053329"/>
                <a:chExt cx="1336263" cy="3166370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70175BC-FDA8-307C-1606-DF4865CCFC1E}"/>
                    </a:ext>
                  </a:extLst>
                </p:cNvPr>
                <p:cNvSpPr txBox="1"/>
                <p:nvPr/>
              </p:nvSpPr>
              <p:spPr>
                <a:xfrm>
                  <a:off x="6272557" y="4665702"/>
                  <a:ext cx="1336263" cy="553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1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00</a:t>
                  </a:r>
                  <a:r>
                    <a:rPr lang="en-US" sz="21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sz="21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000</a:t>
                  </a:r>
                </a:p>
              </p:txBody>
            </p: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07DB7F1A-F253-6A7C-8987-E2D669E35A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34202" y="2053329"/>
                  <a:ext cx="0" cy="2600023"/>
                </a:xfrm>
                <a:prstGeom prst="straightConnector1">
                  <a:avLst/>
                </a:prstGeom>
                <a:ln w="28575">
                  <a:solidFill>
                    <a:srgbClr val="002060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0DB31046-208D-0427-2E82-720AD41954A0}"/>
                  </a:ext>
                </a:extLst>
              </p:cNvPr>
              <p:cNvGrpSpPr/>
              <p:nvPr/>
            </p:nvGrpSpPr>
            <p:grpSpPr>
              <a:xfrm>
                <a:off x="5459063" y="3149781"/>
                <a:ext cx="865943" cy="2365515"/>
                <a:chOff x="6272557" y="2065680"/>
                <a:chExt cx="1154591" cy="3154019"/>
              </a:xfrm>
            </p:grpSpPr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12429F2-87D8-84D0-232B-AA873BF2A114}"/>
                    </a:ext>
                  </a:extLst>
                </p:cNvPr>
                <p:cNvSpPr txBox="1"/>
                <p:nvPr/>
              </p:nvSpPr>
              <p:spPr>
                <a:xfrm>
                  <a:off x="6272557" y="4665702"/>
                  <a:ext cx="1154591" cy="553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1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00000</a:t>
                  </a:r>
                </a:p>
              </p:txBody>
            </p: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2D60D621-FB0B-4419-EDD0-7F5A332C6A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2854" y="2065680"/>
                  <a:ext cx="0" cy="2600023"/>
                </a:xfrm>
                <a:prstGeom prst="straightConnector1">
                  <a:avLst/>
                </a:prstGeom>
                <a:ln w="28575">
                  <a:solidFill>
                    <a:srgbClr val="002060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B0B8680E-8CE0-37D4-88D6-EEC64A2352CC}"/>
                  </a:ext>
                </a:extLst>
              </p:cNvPr>
              <p:cNvGrpSpPr/>
              <p:nvPr/>
            </p:nvGrpSpPr>
            <p:grpSpPr>
              <a:xfrm>
                <a:off x="3605726" y="3130398"/>
                <a:ext cx="1410964" cy="2384898"/>
                <a:chOff x="5671316" y="2053329"/>
                <a:chExt cx="1881286" cy="3179863"/>
              </a:xfrm>
            </p:grpSpPr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FD94B79-9014-A90C-9661-6AFD2871FAE5}"/>
                    </a:ext>
                  </a:extLst>
                </p:cNvPr>
                <p:cNvSpPr txBox="1"/>
                <p:nvPr/>
              </p:nvSpPr>
              <p:spPr>
                <a:xfrm>
                  <a:off x="5671316" y="4679195"/>
                  <a:ext cx="1881286" cy="553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1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000000000</a:t>
                  </a:r>
                </a:p>
              </p:txBody>
            </p:sp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D63196EC-3DBC-5F91-2E9A-A9C3DCD520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36825" y="2053329"/>
                  <a:ext cx="0" cy="2600023"/>
                </a:xfrm>
                <a:prstGeom prst="straightConnector1">
                  <a:avLst/>
                </a:prstGeom>
                <a:ln w="28575">
                  <a:solidFill>
                    <a:srgbClr val="002060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9B2177F-A9DD-5D2F-10E1-CD37CDC696BE}"/>
                </a:ext>
              </a:extLst>
            </p:cNvPr>
            <p:cNvSpPr txBox="1"/>
            <p:nvPr/>
          </p:nvSpPr>
          <p:spPr>
            <a:xfrm>
              <a:off x="3098768" y="3795278"/>
              <a:ext cx="933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  <a:latin typeface="Baskerville" panose="02020502070401020303" pitchFamily="18" charset="0"/>
                  <a:ea typeface="Baskerville" panose="02020502070401020303" pitchFamily="18" charset="0"/>
                </a:rPr>
                <a:t>time = t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059C68A-C941-159A-DFB5-5C0078AD2CF5}"/>
              </a:ext>
            </a:extLst>
          </p:cNvPr>
          <p:cNvGrpSpPr/>
          <p:nvPr/>
        </p:nvGrpSpPr>
        <p:grpSpPr>
          <a:xfrm>
            <a:off x="0" y="6551672"/>
            <a:ext cx="12192000" cy="314325"/>
            <a:chOff x="0" y="6543675"/>
            <a:chExt cx="12192000" cy="31432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3D1B741-671D-C9B0-6152-BD66A3E09184}"/>
                </a:ext>
              </a:extLst>
            </p:cNvPr>
            <p:cNvSpPr/>
            <p:nvPr/>
          </p:nvSpPr>
          <p:spPr>
            <a:xfrm>
              <a:off x="0" y="6543675"/>
              <a:ext cx="12192000" cy="314325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8D7955E-3FE7-9AE4-5A16-73D54EF4956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43675"/>
              <a:ext cx="1219200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85AED9B0-CD40-680C-FF4F-AD1C29DDBFE0}"/>
              </a:ext>
            </a:extLst>
          </p:cNvPr>
          <p:cNvSpPr/>
          <p:nvPr/>
        </p:nvSpPr>
        <p:spPr>
          <a:xfrm>
            <a:off x="3146156" y="1879388"/>
            <a:ext cx="914400" cy="1251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ontent Placeholder 41">
                <a:extLst>
                  <a:ext uri="{FF2B5EF4-FFF2-40B4-BE49-F238E27FC236}">
                    <a16:creationId xmlns:a16="http://schemas.microsoft.com/office/drawing/2014/main" id="{3982F25C-170D-762B-B25F-901B15716B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79898" y="1403008"/>
                <a:ext cx="4777599" cy="4299708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002060"/>
                    </a:solidFill>
                    <a:latin typeface="Baskerville" panose="02020502070401020303" pitchFamily="18" charset="0"/>
                    <a:ea typeface="Baskerville" panose="02020502070401020303" pitchFamily="18" charset="0"/>
                  </a:rPr>
                  <a:t>Mutations occur at rate</a:t>
                </a: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rgbClr val="002060"/>
                    </a:solidFill>
                    <a:latin typeface="Baskerville" panose="02020502070401020303" pitchFamily="18" charset="0"/>
                    <a:ea typeface="Baskerville" panose="02020502070401020303" pitchFamily="18" charset="0"/>
                  </a:rPr>
                  <a:t>		</a:t>
                </a:r>
                <a:r>
                  <a:rPr lang="en-US" i="1" dirty="0" err="1">
                    <a:solidFill>
                      <a:srgbClr val="002060"/>
                    </a:solidFill>
                    <a:latin typeface="Baskerville" panose="02020502070401020303" pitchFamily="18" charset="0"/>
                    <a:ea typeface="Baskerville" panose="02020502070401020303" pitchFamily="18" charset="0"/>
                  </a:rPr>
                  <a:t>μN</a:t>
                </a:r>
                <a:endParaRPr lang="en-US" dirty="0">
                  <a:solidFill>
                    <a:srgbClr val="002060"/>
                  </a:solidFill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  <a:p>
                <a:pPr lvl="1"/>
                <a:r>
                  <a:rPr lang="en-US" sz="2000" b="1" i="1" dirty="0" err="1">
                    <a:solidFill>
                      <a:srgbClr val="002060"/>
                    </a:solidFill>
                    <a:latin typeface="Baskerville" panose="02020502070401020303" pitchFamily="18" charset="0"/>
                    <a:ea typeface="Baskerville" panose="02020502070401020303" pitchFamily="18" charset="0"/>
                  </a:rPr>
                  <a:t>μ</a:t>
                </a:r>
                <a:r>
                  <a:rPr lang="en-US" sz="2000" dirty="0">
                    <a:solidFill>
                      <a:srgbClr val="002060"/>
                    </a:solidFill>
                    <a:latin typeface="Baskerville" panose="02020502070401020303" pitchFamily="18" charset="0"/>
                    <a:ea typeface="Baskerville" panose="02020502070401020303" pitchFamily="18" charset="0"/>
                  </a:rPr>
                  <a:t>: mutation rate</a:t>
                </a:r>
              </a:p>
              <a:p>
                <a:pPr lvl="1"/>
                <a:r>
                  <a:rPr lang="en-US" sz="2000" b="1" i="1" dirty="0">
                    <a:solidFill>
                      <a:srgbClr val="002060"/>
                    </a:solidFill>
                    <a:latin typeface="Baskerville" panose="02020502070401020303" pitchFamily="18" charset="0"/>
                    <a:ea typeface="Baskerville" panose="02020502070401020303" pitchFamily="18" charset="0"/>
                  </a:rPr>
                  <a:t>N</a:t>
                </a:r>
                <a:r>
                  <a:rPr lang="en-US" sz="2000" dirty="0">
                    <a:solidFill>
                      <a:srgbClr val="002060"/>
                    </a:solidFill>
                    <a:latin typeface="Baskerville" panose="02020502070401020303" pitchFamily="18" charset="0"/>
                    <a:ea typeface="Baskerville" panose="02020502070401020303" pitchFamily="18" charset="0"/>
                  </a:rPr>
                  <a:t>: viral effective population size</a:t>
                </a:r>
              </a:p>
              <a:p>
                <a:pPr marL="457200" lvl="1" indent="0">
                  <a:buNone/>
                </a:pPr>
                <a:endParaRPr lang="en-US" sz="2000" dirty="0">
                  <a:solidFill>
                    <a:srgbClr val="002060"/>
                  </a:solidFill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2060"/>
                    </a:solidFill>
                    <a:latin typeface="Baskerville" panose="02020502070401020303" pitchFamily="18" charset="0"/>
                    <a:ea typeface="Baskerville" panose="02020502070401020303" pitchFamily="18" charset="0"/>
                  </a:rPr>
                  <a:t>Mutations fix in a population based on the probability: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Baskerville" panose="02020502070401020303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Baskerville" panose="02020502070401020303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Baskerville" panose="02020502070401020303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Baskerville" panose="02020502070401020303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Baskerville" panose="02020502070401020303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Baskerville" panose="02020502070401020303" pitchFamily="18" charset="0"/>
                                </a:rPr>
                                <m:t>𝜎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Baskerville" panose="02020502070401020303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Baskerville" panose="02020502070401020303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Baskerville" panose="02020502070401020303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Baskerville" panose="02020502070401020303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Baskerville" panose="02020502070401020303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Baskerville" panose="02020502070401020303" pitchFamily="18" charset="0"/>
                                </a:rPr>
                                <m:t>𝜎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  <a:p>
                <a:pPr lvl="1"/>
                <a:r>
                  <a:rPr lang="en-US" sz="2000" b="1" i="1" dirty="0" err="1">
                    <a:solidFill>
                      <a:srgbClr val="002060"/>
                    </a:solidFill>
                    <a:latin typeface="Baskerville" panose="02020502070401020303" pitchFamily="18" charset="0"/>
                    <a:ea typeface="Baskerville" panose="02020502070401020303" pitchFamily="18" charset="0"/>
                  </a:rPr>
                  <a:t>σ</a:t>
                </a:r>
                <a:r>
                  <a:rPr lang="en-US" sz="2000" dirty="0">
                    <a:solidFill>
                      <a:srgbClr val="002060"/>
                    </a:solidFill>
                    <a:latin typeface="Baskerville" panose="02020502070401020303" pitchFamily="18" charset="0"/>
                    <a:ea typeface="Baskerville" panose="02020502070401020303" pitchFamily="18" charset="0"/>
                  </a:rPr>
                  <a:t>: selection coefficient </a:t>
                </a:r>
              </a:p>
              <a:p>
                <a:endParaRPr lang="en-US" dirty="0">
                  <a:solidFill>
                    <a:srgbClr val="002060"/>
                  </a:solidFill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2060"/>
                  </a:solidFill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  <a:p>
                <a:endParaRPr lang="en-US" dirty="0">
                  <a:solidFill>
                    <a:srgbClr val="002060"/>
                  </a:solidFill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  <a:p>
                <a:endParaRPr lang="en-US" dirty="0">
                  <a:solidFill>
                    <a:srgbClr val="002060"/>
                  </a:solidFill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  <a:p>
                <a:pPr lvl="1"/>
                <a:endParaRPr lang="en-US" dirty="0">
                  <a:solidFill>
                    <a:srgbClr val="002060"/>
                  </a:solidFill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</p:txBody>
          </p:sp>
        </mc:Choice>
        <mc:Fallback xmlns="">
          <p:sp>
            <p:nvSpPr>
              <p:cNvPr id="42" name="Content Placeholder 41">
                <a:extLst>
                  <a:ext uri="{FF2B5EF4-FFF2-40B4-BE49-F238E27FC236}">
                    <a16:creationId xmlns:a16="http://schemas.microsoft.com/office/drawing/2014/main" id="{3982F25C-170D-762B-B25F-901B15716B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9898" y="1403008"/>
                <a:ext cx="4777599" cy="4299708"/>
              </a:xfrm>
              <a:blipFill>
                <a:blip r:embed="rId2"/>
                <a:stretch>
                  <a:fillRect l="-2387" t="-2360" r="-2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2254A4DB-AD8B-F2C7-7231-9CAA39A17C06}"/>
              </a:ext>
            </a:extLst>
          </p:cNvPr>
          <p:cNvSpPr txBox="1"/>
          <p:nvPr/>
        </p:nvSpPr>
        <p:spPr>
          <a:xfrm>
            <a:off x="732993" y="5959965"/>
            <a:ext cx="10726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u="sng" dirty="0">
                <a:solidFill>
                  <a:srgbClr val="002060"/>
                </a:solidFill>
                <a:latin typeface="Baskerville Old Face" panose="02020602080505020303" pitchFamily="18" charset="77"/>
                <a:ea typeface="Baskerville" panose="02020502070401020303" pitchFamily="18" charset="0"/>
              </a:rPr>
              <a:t>Viral Populations are assumed to be monomorphic and move from one genotype to the next over time.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6C0CC3-DA79-0D64-F564-38D0EF8DC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630" y="6560707"/>
            <a:ext cx="2743200" cy="365125"/>
          </a:xfrm>
        </p:spPr>
        <p:txBody>
          <a:bodyPr/>
          <a:lstStyle/>
          <a:p>
            <a:fld id="{CE9FB975-15F2-8444-B136-79631C32CA04}" type="slidenum">
              <a:rPr lang="en-US" smtClean="0">
                <a:solidFill>
                  <a:schemeClr val="bg1"/>
                </a:solidFill>
              </a:rPr>
              <a:t>13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13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95F34-4A9E-9000-B7E1-480563D26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67943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Baskerville Old Face" panose="02020602080505020303" pitchFamily="18" charset="77"/>
                <a:ea typeface="Baskerville" panose="02020502070401020303" pitchFamily="18" charset="0"/>
              </a:rPr>
              <a:t>The Rough Mount Fuji Landscape</a:t>
            </a:r>
          </a:p>
        </p:txBody>
      </p:sp>
      <p:pic>
        <p:nvPicPr>
          <p:cNvPr id="4098" name="Picture 2" descr="Key Issues Review: Evolution on rugged adaptive landscapes | bioRxiv">
            <a:extLst>
              <a:ext uri="{FF2B5EF4-FFF2-40B4-BE49-F238E27FC236}">
                <a16:creationId xmlns:a16="http://schemas.microsoft.com/office/drawing/2014/main" id="{95840AD3-E5D2-FAD1-8684-17B8BE7D34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38" y="2580888"/>
            <a:ext cx="9964122" cy="318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EB5768-6069-588A-D557-A06BEC780E67}"/>
              </a:ext>
            </a:extLst>
          </p:cNvPr>
          <p:cNvSpPr txBox="1"/>
          <p:nvPr/>
        </p:nvSpPr>
        <p:spPr>
          <a:xfrm>
            <a:off x="2191693" y="2002861"/>
            <a:ext cx="102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c = 100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C270E4-1153-5F7E-8C2D-EBD6C25F5405}"/>
              </a:ext>
            </a:extLst>
          </p:cNvPr>
          <p:cNvSpPr txBox="1"/>
          <p:nvPr/>
        </p:nvSpPr>
        <p:spPr>
          <a:xfrm>
            <a:off x="5872841" y="2004510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c =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3346F0-AB55-7230-6ACD-8D38A3B8B6D9}"/>
              </a:ext>
            </a:extLst>
          </p:cNvPr>
          <p:cNvSpPr txBox="1"/>
          <p:nvPr/>
        </p:nvSpPr>
        <p:spPr>
          <a:xfrm>
            <a:off x="9461877" y="1999627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Baskerville" panose="02020502070401020303" pitchFamily="18" charset="0"/>
                <a:ea typeface="Baskerville" panose="02020502070401020303" pitchFamily="18" charset="0"/>
              </a:rPr>
              <a:t>c = 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0E5FD76-6FF4-84A9-9FAC-15AB7D536E0C}"/>
              </a:ext>
            </a:extLst>
          </p:cNvPr>
          <p:cNvGrpSpPr/>
          <p:nvPr/>
        </p:nvGrpSpPr>
        <p:grpSpPr>
          <a:xfrm>
            <a:off x="0" y="6550875"/>
            <a:ext cx="12192000" cy="314325"/>
            <a:chOff x="0" y="6543675"/>
            <a:chExt cx="12192000" cy="31432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C52C826-27E1-0B0E-71BF-78E2583D834A}"/>
                </a:ext>
              </a:extLst>
            </p:cNvPr>
            <p:cNvSpPr/>
            <p:nvPr/>
          </p:nvSpPr>
          <p:spPr>
            <a:xfrm>
              <a:off x="0" y="6543675"/>
              <a:ext cx="12192000" cy="314325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62315DE-E749-B016-91A0-07E153A0659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43675"/>
              <a:ext cx="1219200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EA35B87-4D15-8CE3-D0AB-839795976FED}"/>
              </a:ext>
            </a:extLst>
          </p:cNvPr>
          <p:cNvSpPr txBox="1"/>
          <p:nvPr/>
        </p:nvSpPr>
        <p:spPr>
          <a:xfrm>
            <a:off x="119115" y="6543675"/>
            <a:ext cx="8384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Obolski</a:t>
            </a:r>
            <a:r>
              <a:rPr lang="en-US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 et al 2017 </a:t>
            </a:r>
            <a:r>
              <a:rPr lang="en-US" i="1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Rep. Prog. Phys. </a:t>
            </a:r>
            <a:r>
              <a:rPr lang="en-US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Aita</a:t>
            </a:r>
            <a:r>
              <a:rPr lang="en-US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 et al 2000 </a:t>
            </a:r>
            <a:r>
              <a:rPr lang="en-US" i="1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Biopolymers</a:t>
            </a:r>
            <a:r>
              <a:rPr lang="en-US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Neidhart</a:t>
            </a:r>
            <a:r>
              <a:rPr lang="en-US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 et al 2014 </a:t>
            </a:r>
            <a:r>
              <a:rPr lang="en-US" i="1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Genetics</a:t>
            </a:r>
            <a:r>
              <a:rPr lang="en-US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69B2D0-5346-FB30-C8E2-F148819FD3DC}"/>
              </a:ext>
            </a:extLst>
          </p:cNvPr>
          <p:cNvSpPr txBox="1"/>
          <p:nvPr/>
        </p:nvSpPr>
        <p:spPr>
          <a:xfrm>
            <a:off x="728718" y="5849537"/>
            <a:ext cx="10734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When looking across fitness landscapes, we linearly transform the landscapes to ensure the mean and variance of the fitness values stay the same.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BF2A31B-682B-46F5-CF48-F4AE915643E5}"/>
                  </a:ext>
                </a:extLst>
              </p:cNvPr>
              <p:cNvSpPr txBox="1"/>
              <p:nvPr/>
            </p:nvSpPr>
            <p:spPr>
              <a:xfrm>
                <a:off x="3313169" y="1255982"/>
                <a:ext cx="5119344" cy="523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2400" b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𝐃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𝒓𝒆𝒇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𝜼</m:t>
                      </m:r>
                      <m:r>
                        <a:rPr lang="en-US" sz="2400" b="1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BF2A31B-682B-46F5-CF48-F4AE91564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169" y="1255982"/>
                <a:ext cx="5119344" cy="523092"/>
              </a:xfrm>
              <a:prstGeom prst="rect">
                <a:avLst/>
              </a:prstGeom>
              <a:blipFill>
                <a:blip r:embed="rId3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C547EF9-F56F-5215-A3C8-5C0D7CDCA051}"/>
                  </a:ext>
                </a:extLst>
              </p:cNvPr>
              <p:cNvSpPr txBox="1"/>
              <p:nvPr/>
            </p:nvSpPr>
            <p:spPr>
              <a:xfrm>
                <a:off x="3313169" y="1262588"/>
                <a:ext cx="5119344" cy="523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2400" b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𝐃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𝒓𝒆𝒇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𝜼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C547EF9-F56F-5215-A3C8-5C0D7CDCA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169" y="1262588"/>
                <a:ext cx="5119344" cy="523092"/>
              </a:xfrm>
              <a:prstGeom prst="rect">
                <a:avLst/>
              </a:prstGeom>
              <a:blipFill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351349-93EA-6D96-F7AE-BFF1E911249A}"/>
                  </a:ext>
                </a:extLst>
              </p:cNvPr>
              <p:cNvSpPr txBox="1"/>
              <p:nvPr/>
            </p:nvSpPr>
            <p:spPr>
              <a:xfrm>
                <a:off x="3313169" y="1255982"/>
                <a:ext cx="5119344" cy="523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𝐜𝐃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𝒓𝒆𝒇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𝜼</m:t>
                      </m:r>
                      <m:r>
                        <a:rPr lang="en-US" sz="2400" b="1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351349-93EA-6D96-F7AE-BFF1E9112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169" y="1255982"/>
                <a:ext cx="5119344" cy="523092"/>
              </a:xfrm>
              <a:prstGeom prst="rect">
                <a:avLst/>
              </a:prstGeom>
              <a:blipFill>
                <a:blip r:embed="rId5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A4F9732-D0C3-6B22-00BB-1D3D2E8E4FFF}"/>
                  </a:ext>
                </a:extLst>
              </p:cNvPr>
              <p:cNvSpPr txBox="1"/>
              <p:nvPr/>
            </p:nvSpPr>
            <p:spPr>
              <a:xfrm>
                <a:off x="3313169" y="1263491"/>
                <a:ext cx="5119344" cy="523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2400" b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𝐃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𝒓𝒆𝒇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𝜼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A4F9732-D0C3-6B22-00BB-1D3D2E8E4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169" y="1263491"/>
                <a:ext cx="5119344" cy="523092"/>
              </a:xfrm>
              <a:prstGeom prst="rect">
                <a:avLst/>
              </a:prstGeom>
              <a:blipFill>
                <a:blip r:embed="rId6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CCFDAC02-A231-AAFC-D7B9-C05138C4DD60}"/>
              </a:ext>
            </a:extLst>
          </p:cNvPr>
          <p:cNvSpPr/>
          <p:nvPr/>
        </p:nvSpPr>
        <p:spPr>
          <a:xfrm>
            <a:off x="914400" y="2580888"/>
            <a:ext cx="510363" cy="460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A57C43-44DE-C85F-44E3-B823CEF3887C}"/>
              </a:ext>
            </a:extLst>
          </p:cNvPr>
          <p:cNvSpPr/>
          <p:nvPr/>
        </p:nvSpPr>
        <p:spPr>
          <a:xfrm>
            <a:off x="4479851" y="2637101"/>
            <a:ext cx="510363" cy="460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263C2D-3107-9592-68A8-158ABB71D1FA}"/>
              </a:ext>
            </a:extLst>
          </p:cNvPr>
          <p:cNvSpPr/>
          <p:nvPr/>
        </p:nvSpPr>
        <p:spPr>
          <a:xfrm>
            <a:off x="8045302" y="2579985"/>
            <a:ext cx="510363" cy="460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C31D10B1-F26B-DC0C-B053-2995C94CE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4158" y="6525474"/>
            <a:ext cx="2743200" cy="365125"/>
          </a:xfrm>
        </p:spPr>
        <p:txBody>
          <a:bodyPr/>
          <a:lstStyle/>
          <a:p>
            <a:fld id="{CE9FB975-15F2-8444-B136-79631C32CA04}" type="slidenum">
              <a:rPr lang="en-US" smtClean="0">
                <a:solidFill>
                  <a:schemeClr val="bg1"/>
                </a:solidFill>
              </a:r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40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9" grpId="0"/>
      <p:bldP spid="9" grpId="1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B4768-8981-7D49-0DA5-57D4398A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4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Baskerville Old Face" panose="02020602080505020303" pitchFamily="18" charset="77"/>
                <a:ea typeface="Baskerville" panose="02020502070401020303" pitchFamily="18" charset="0"/>
              </a:rPr>
              <a:t>Various Within-Host Evolution Fitness Landscapes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489B19A-63A4-A310-B7FF-3488E190CBF1}"/>
              </a:ext>
            </a:extLst>
          </p:cNvPr>
          <p:cNvGrpSpPr/>
          <p:nvPr/>
        </p:nvGrpSpPr>
        <p:grpSpPr>
          <a:xfrm>
            <a:off x="69159" y="2299027"/>
            <a:ext cx="3842554" cy="3896243"/>
            <a:chOff x="912955" y="540834"/>
            <a:chExt cx="6119116" cy="585361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B5D3148-8EF2-ECB7-059C-3523CC89D4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9" r="18349"/>
            <a:stretch/>
          </p:blipFill>
          <p:spPr>
            <a:xfrm>
              <a:off x="967113" y="540834"/>
              <a:ext cx="6064958" cy="5853616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99DEDAC-C229-78BA-F01D-ABAC37169DF9}"/>
                </a:ext>
              </a:extLst>
            </p:cNvPr>
            <p:cNvSpPr/>
            <p:nvPr/>
          </p:nvSpPr>
          <p:spPr>
            <a:xfrm>
              <a:off x="2590800" y="723900"/>
              <a:ext cx="6096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05DE54A-004B-CCD8-7AA3-0D0CC3881B05}"/>
                </a:ext>
              </a:extLst>
            </p:cNvPr>
            <p:cNvSpPr/>
            <p:nvPr/>
          </p:nvSpPr>
          <p:spPr>
            <a:xfrm>
              <a:off x="4655409" y="720725"/>
              <a:ext cx="609600" cy="6096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2155EAD-282F-8FBB-4C89-D5AF4638E1A0}"/>
                </a:ext>
              </a:extLst>
            </p:cNvPr>
            <p:cNvSpPr/>
            <p:nvPr/>
          </p:nvSpPr>
          <p:spPr>
            <a:xfrm>
              <a:off x="1044937" y="2223305"/>
              <a:ext cx="609600" cy="609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0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496CBF0-F5EF-FB7C-9788-D12AC27C8678}"/>
                </a:ext>
              </a:extLst>
            </p:cNvPr>
            <p:cNvSpPr/>
            <p:nvPr/>
          </p:nvSpPr>
          <p:spPr>
            <a:xfrm>
              <a:off x="3110558" y="2216601"/>
              <a:ext cx="609600" cy="609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2EC47E7-6F38-FBC8-E3FA-BB96E45DD9B6}"/>
                </a:ext>
              </a:extLst>
            </p:cNvPr>
            <p:cNvSpPr/>
            <p:nvPr/>
          </p:nvSpPr>
          <p:spPr>
            <a:xfrm>
              <a:off x="4088972" y="2226706"/>
              <a:ext cx="609600" cy="609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5ECB9CE-6C44-4CB9-3940-910A6D88782B}"/>
                </a:ext>
              </a:extLst>
            </p:cNvPr>
            <p:cNvSpPr/>
            <p:nvPr/>
          </p:nvSpPr>
          <p:spPr>
            <a:xfrm>
              <a:off x="2585996" y="2747517"/>
              <a:ext cx="609599" cy="6096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3B2B9DE-20B8-87E7-4E3D-0083EE46A221}"/>
                </a:ext>
              </a:extLst>
            </p:cNvPr>
            <p:cNvSpPr/>
            <p:nvPr/>
          </p:nvSpPr>
          <p:spPr>
            <a:xfrm>
              <a:off x="4650491" y="2751851"/>
              <a:ext cx="609599" cy="6096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6CC3716-6CD9-DF55-BAAC-336CD3410A9B}"/>
                </a:ext>
              </a:extLst>
            </p:cNvPr>
            <p:cNvSpPr/>
            <p:nvPr/>
          </p:nvSpPr>
          <p:spPr>
            <a:xfrm>
              <a:off x="6157342" y="2226706"/>
              <a:ext cx="609600" cy="609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A20EA7E-3BDA-59D6-4F24-0D81D6C3B7F0}"/>
                </a:ext>
              </a:extLst>
            </p:cNvPr>
            <p:cNvSpPr/>
            <p:nvPr/>
          </p:nvSpPr>
          <p:spPr>
            <a:xfrm>
              <a:off x="4088973" y="4212930"/>
              <a:ext cx="609600" cy="609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E0815FC-E689-ACCC-FF06-2E2C21778BA5}"/>
                </a:ext>
              </a:extLst>
            </p:cNvPr>
            <p:cNvSpPr/>
            <p:nvPr/>
          </p:nvSpPr>
          <p:spPr>
            <a:xfrm>
              <a:off x="3116902" y="4211776"/>
              <a:ext cx="609599" cy="6096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858EFAD-2B47-14B1-AA9F-8F6FF0CC994E}"/>
                </a:ext>
              </a:extLst>
            </p:cNvPr>
            <p:cNvSpPr/>
            <p:nvPr/>
          </p:nvSpPr>
          <p:spPr>
            <a:xfrm>
              <a:off x="2583545" y="3677012"/>
              <a:ext cx="609599" cy="6096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7F7B66A-EBE5-87E5-70EC-0963E74FC39D}"/>
                </a:ext>
              </a:extLst>
            </p:cNvPr>
            <p:cNvSpPr/>
            <p:nvPr/>
          </p:nvSpPr>
          <p:spPr>
            <a:xfrm>
              <a:off x="1044937" y="4219245"/>
              <a:ext cx="609600" cy="609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FB4F3AE-475D-DFB3-4597-44140F52158B}"/>
                </a:ext>
              </a:extLst>
            </p:cNvPr>
            <p:cNvSpPr/>
            <p:nvPr/>
          </p:nvSpPr>
          <p:spPr>
            <a:xfrm>
              <a:off x="2589121" y="5701216"/>
              <a:ext cx="609600" cy="609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48C5E0D-98B8-6172-9A5E-14BDE5C77C40}"/>
                </a:ext>
              </a:extLst>
            </p:cNvPr>
            <p:cNvSpPr/>
            <p:nvPr/>
          </p:nvSpPr>
          <p:spPr>
            <a:xfrm>
              <a:off x="4655408" y="5715280"/>
              <a:ext cx="609600" cy="6096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F6FBB1B-A90D-7795-783F-11F4B17FDA1B}"/>
                </a:ext>
              </a:extLst>
            </p:cNvPr>
            <p:cNvSpPr/>
            <p:nvPr/>
          </p:nvSpPr>
          <p:spPr>
            <a:xfrm>
              <a:off x="6153493" y="4203901"/>
              <a:ext cx="609600" cy="609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A902DB7-9395-3AB6-4B4D-002B130F5654}"/>
                </a:ext>
              </a:extLst>
            </p:cNvPr>
            <p:cNvSpPr/>
            <p:nvPr/>
          </p:nvSpPr>
          <p:spPr>
            <a:xfrm>
              <a:off x="4655408" y="3683408"/>
              <a:ext cx="609600" cy="609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916D00-5226-4CC2-6CC1-A016C8BC7ED1}"/>
                </a:ext>
              </a:extLst>
            </p:cNvPr>
            <p:cNvSpPr txBox="1"/>
            <p:nvPr/>
          </p:nvSpPr>
          <p:spPr>
            <a:xfrm>
              <a:off x="2443749" y="791100"/>
              <a:ext cx="761933" cy="410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0000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015D403-3148-F324-FF84-41D3C6CDBAC0}"/>
                </a:ext>
              </a:extLst>
            </p:cNvPr>
            <p:cNvSpPr txBox="1"/>
            <p:nvPr/>
          </p:nvSpPr>
          <p:spPr>
            <a:xfrm>
              <a:off x="4531922" y="5768003"/>
              <a:ext cx="761933" cy="410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1111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A02F1D3-AA32-F2F4-48AA-9C568BE2B70F}"/>
                </a:ext>
              </a:extLst>
            </p:cNvPr>
            <p:cNvSpPr txBox="1"/>
            <p:nvPr/>
          </p:nvSpPr>
          <p:spPr>
            <a:xfrm>
              <a:off x="912955" y="2290197"/>
              <a:ext cx="761933" cy="410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1000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E7088F7-E002-8761-295F-B12FDAB1E85D}"/>
                </a:ext>
              </a:extLst>
            </p:cNvPr>
            <p:cNvSpPr txBox="1"/>
            <p:nvPr/>
          </p:nvSpPr>
          <p:spPr>
            <a:xfrm>
              <a:off x="2458193" y="2818486"/>
              <a:ext cx="761933" cy="410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0100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75BF244-D44D-C6B6-96CA-F979B78F199D}"/>
                </a:ext>
              </a:extLst>
            </p:cNvPr>
            <p:cNvSpPr txBox="1"/>
            <p:nvPr/>
          </p:nvSpPr>
          <p:spPr>
            <a:xfrm>
              <a:off x="3961753" y="2293324"/>
              <a:ext cx="761933" cy="410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0010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E3CF170-C7A0-062D-5B7A-B256A7EDD060}"/>
                </a:ext>
              </a:extLst>
            </p:cNvPr>
            <p:cNvSpPr txBox="1"/>
            <p:nvPr/>
          </p:nvSpPr>
          <p:spPr>
            <a:xfrm>
              <a:off x="4543350" y="791100"/>
              <a:ext cx="761933" cy="410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0001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789C6E-C4E5-8DE8-58FE-60182D245DFA}"/>
                </a:ext>
              </a:extLst>
            </p:cNvPr>
            <p:cNvSpPr txBox="1"/>
            <p:nvPr/>
          </p:nvSpPr>
          <p:spPr>
            <a:xfrm>
              <a:off x="912957" y="4293217"/>
              <a:ext cx="761933" cy="410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1100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CAB8716-B63D-8433-3BDC-952066A610E0}"/>
                </a:ext>
              </a:extLst>
            </p:cNvPr>
            <p:cNvSpPr txBox="1"/>
            <p:nvPr/>
          </p:nvSpPr>
          <p:spPr>
            <a:xfrm>
              <a:off x="2458195" y="3756344"/>
              <a:ext cx="761933" cy="410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1010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94F287-E79D-3516-7740-1B9C9ACE8088}"/>
                </a:ext>
              </a:extLst>
            </p:cNvPr>
            <p:cNvSpPr txBox="1"/>
            <p:nvPr/>
          </p:nvSpPr>
          <p:spPr>
            <a:xfrm>
              <a:off x="2987771" y="2282486"/>
              <a:ext cx="761933" cy="410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1001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C5C5D75-328A-F37E-43C8-81A0270323F3}"/>
                </a:ext>
              </a:extLst>
            </p:cNvPr>
            <p:cNvSpPr txBox="1"/>
            <p:nvPr/>
          </p:nvSpPr>
          <p:spPr>
            <a:xfrm>
              <a:off x="3969477" y="4292859"/>
              <a:ext cx="761933" cy="410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0110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7B2E937-724C-10CD-EFC7-41A7AFC1AD07}"/>
                </a:ext>
              </a:extLst>
            </p:cNvPr>
            <p:cNvSpPr txBox="1"/>
            <p:nvPr/>
          </p:nvSpPr>
          <p:spPr>
            <a:xfrm>
              <a:off x="4531922" y="2818486"/>
              <a:ext cx="761933" cy="410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0101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BE7F856-0570-5B06-D8A3-5FD713E6AA8A}"/>
                </a:ext>
              </a:extLst>
            </p:cNvPr>
            <p:cNvSpPr txBox="1"/>
            <p:nvPr/>
          </p:nvSpPr>
          <p:spPr>
            <a:xfrm>
              <a:off x="2465321" y="5781173"/>
              <a:ext cx="761933" cy="410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1110</a:t>
              </a:r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4F47BEB-ED08-3818-5A09-7ED99660B161}"/>
                </a:ext>
              </a:extLst>
            </p:cNvPr>
            <p:cNvSpPr txBox="1"/>
            <p:nvPr/>
          </p:nvSpPr>
          <p:spPr>
            <a:xfrm>
              <a:off x="2987772" y="4279693"/>
              <a:ext cx="761933" cy="410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1101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CAD9B26-7847-8C0D-3D23-4A97D7E54826}"/>
                </a:ext>
              </a:extLst>
            </p:cNvPr>
            <p:cNvSpPr txBox="1"/>
            <p:nvPr/>
          </p:nvSpPr>
          <p:spPr>
            <a:xfrm>
              <a:off x="6026004" y="4279693"/>
              <a:ext cx="761933" cy="410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0111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43EEAF1-4F42-AC13-3902-06844A7CFEB1}"/>
                </a:ext>
              </a:extLst>
            </p:cNvPr>
            <p:cNvSpPr txBox="1"/>
            <p:nvPr/>
          </p:nvSpPr>
          <p:spPr>
            <a:xfrm>
              <a:off x="4520422" y="3746359"/>
              <a:ext cx="761933" cy="410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1011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F308218-F8D3-40FD-16DC-B4F21BBB95BC}"/>
                </a:ext>
              </a:extLst>
            </p:cNvPr>
            <p:cNvSpPr txBox="1"/>
            <p:nvPr/>
          </p:nvSpPr>
          <p:spPr>
            <a:xfrm>
              <a:off x="6037524" y="2288639"/>
              <a:ext cx="761933" cy="410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0011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B9CD171E-2407-9C9C-ECE7-911C6434E5D2}"/>
              </a:ext>
            </a:extLst>
          </p:cNvPr>
          <p:cNvSpPr txBox="1"/>
          <p:nvPr/>
        </p:nvSpPr>
        <p:spPr>
          <a:xfrm>
            <a:off x="487916" y="1856786"/>
            <a:ext cx="3294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Phenotypic (RMF) Fitness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15B31B2-50B2-0B4B-67ED-C2F68F898A66}"/>
              </a:ext>
            </a:extLst>
          </p:cNvPr>
          <p:cNvGrpSpPr/>
          <p:nvPr/>
        </p:nvGrpSpPr>
        <p:grpSpPr>
          <a:xfrm>
            <a:off x="3836040" y="1817761"/>
            <a:ext cx="3843039" cy="4377509"/>
            <a:chOff x="3836040" y="1817761"/>
            <a:chExt cx="3843039" cy="437750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3F5C1D1-BD83-EA3A-B87D-4E892C6918D2}"/>
                </a:ext>
              </a:extLst>
            </p:cNvPr>
            <p:cNvGrpSpPr/>
            <p:nvPr/>
          </p:nvGrpSpPr>
          <p:grpSpPr>
            <a:xfrm>
              <a:off x="3836040" y="2299028"/>
              <a:ext cx="3843039" cy="3896242"/>
              <a:chOff x="897152" y="540834"/>
              <a:chExt cx="6226953" cy="5853616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168162B4-3F25-6ECE-88B9-6DBCE6674B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79" r="17165"/>
              <a:stretch/>
            </p:blipFill>
            <p:spPr>
              <a:xfrm>
                <a:off x="909569" y="540834"/>
                <a:ext cx="6214536" cy="5853616"/>
              </a:xfrm>
              <a:prstGeom prst="rect">
                <a:avLst/>
              </a:prstGeom>
            </p:spPr>
          </p:pic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5268A6E5-9D54-9828-C913-07226F729FD6}"/>
                  </a:ext>
                </a:extLst>
              </p:cNvPr>
              <p:cNvSpPr/>
              <p:nvPr/>
            </p:nvSpPr>
            <p:spPr>
              <a:xfrm>
                <a:off x="2590800" y="723900"/>
                <a:ext cx="609600" cy="6096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331B631E-8584-AB8C-2AEB-B3565CEFCE66}"/>
                  </a:ext>
                </a:extLst>
              </p:cNvPr>
              <p:cNvSpPr/>
              <p:nvPr/>
            </p:nvSpPr>
            <p:spPr>
              <a:xfrm>
                <a:off x="4648075" y="721304"/>
                <a:ext cx="609600" cy="60960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21C6063-B0E1-5AEC-83BC-054ECCCD68E2}"/>
                  </a:ext>
                </a:extLst>
              </p:cNvPr>
              <p:cNvSpPr/>
              <p:nvPr/>
            </p:nvSpPr>
            <p:spPr>
              <a:xfrm>
                <a:off x="1044442" y="2229050"/>
                <a:ext cx="609600" cy="6096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00"/>
                  </a:solidFill>
                  <a:highlight>
                    <a:srgbClr val="FFFF00"/>
                  </a:highlight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AFD4D1A4-7FBE-29B3-2960-6B5E84608D40}"/>
                  </a:ext>
                </a:extLst>
              </p:cNvPr>
              <p:cNvSpPr/>
              <p:nvPr/>
            </p:nvSpPr>
            <p:spPr>
              <a:xfrm>
                <a:off x="3109266" y="2224714"/>
                <a:ext cx="609600" cy="6096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F59511EF-C29D-EB54-44B2-4364747BC8FD}"/>
                  </a:ext>
                </a:extLst>
              </p:cNvPr>
              <p:cNvSpPr/>
              <p:nvPr/>
            </p:nvSpPr>
            <p:spPr>
              <a:xfrm>
                <a:off x="4081107" y="2224034"/>
                <a:ext cx="609600" cy="6096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1C6D309D-1E11-CA8C-AF06-560CEF193695}"/>
                  </a:ext>
                </a:extLst>
              </p:cNvPr>
              <p:cNvSpPr/>
              <p:nvPr/>
            </p:nvSpPr>
            <p:spPr>
              <a:xfrm>
                <a:off x="2588002" y="2747467"/>
                <a:ext cx="609600" cy="6096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0EC9EF4F-2D4B-22F0-83BD-B57E46778B2F}"/>
                  </a:ext>
                </a:extLst>
              </p:cNvPr>
              <p:cNvSpPr/>
              <p:nvPr/>
            </p:nvSpPr>
            <p:spPr>
              <a:xfrm>
                <a:off x="4653132" y="2753179"/>
                <a:ext cx="609600" cy="598177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4B13B04A-8DCA-B9C6-67BC-26C8852B14CE}"/>
                  </a:ext>
                </a:extLst>
              </p:cNvPr>
              <p:cNvSpPr/>
              <p:nvPr/>
            </p:nvSpPr>
            <p:spPr>
              <a:xfrm>
                <a:off x="6148642" y="2229051"/>
                <a:ext cx="609600" cy="6096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B496B8CF-9AC4-39F3-FF8D-65F4375EAAF4}"/>
                  </a:ext>
                </a:extLst>
              </p:cNvPr>
              <p:cNvSpPr/>
              <p:nvPr/>
            </p:nvSpPr>
            <p:spPr>
              <a:xfrm>
                <a:off x="4089944" y="4208466"/>
                <a:ext cx="609600" cy="6096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232B26A8-ADC0-C4CC-0CDC-DF07E7B89927}"/>
                  </a:ext>
                </a:extLst>
              </p:cNvPr>
              <p:cNvSpPr/>
              <p:nvPr/>
            </p:nvSpPr>
            <p:spPr>
              <a:xfrm>
                <a:off x="3112081" y="4207533"/>
                <a:ext cx="609600" cy="6096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619AFEEF-5697-5AC4-15D4-B90EB4D092C8}"/>
                  </a:ext>
                </a:extLst>
              </p:cNvPr>
              <p:cNvSpPr/>
              <p:nvPr/>
            </p:nvSpPr>
            <p:spPr>
              <a:xfrm>
                <a:off x="2583628" y="3680008"/>
                <a:ext cx="609600" cy="6096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7BB19746-C82E-2BD7-B892-2BB161EF37E2}"/>
                  </a:ext>
                </a:extLst>
              </p:cNvPr>
              <p:cNvSpPr/>
              <p:nvPr/>
            </p:nvSpPr>
            <p:spPr>
              <a:xfrm>
                <a:off x="1042385" y="4207533"/>
                <a:ext cx="609600" cy="6096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CFF0A4E4-D41C-72B5-EB06-27E0E96A27DD}"/>
                  </a:ext>
                </a:extLst>
              </p:cNvPr>
              <p:cNvSpPr/>
              <p:nvPr/>
            </p:nvSpPr>
            <p:spPr>
              <a:xfrm>
                <a:off x="2583628" y="5708210"/>
                <a:ext cx="609600" cy="6096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10C8EBB3-80A5-D3AE-A739-E9EDCB314D8D}"/>
                  </a:ext>
                </a:extLst>
              </p:cNvPr>
              <p:cNvSpPr/>
              <p:nvPr/>
            </p:nvSpPr>
            <p:spPr>
              <a:xfrm>
                <a:off x="4654225" y="5708210"/>
                <a:ext cx="609600" cy="6096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D092D29D-3793-6446-86F5-A78C13785D4C}"/>
                  </a:ext>
                </a:extLst>
              </p:cNvPr>
              <p:cNvSpPr/>
              <p:nvPr/>
            </p:nvSpPr>
            <p:spPr>
              <a:xfrm>
                <a:off x="6153602" y="4218491"/>
                <a:ext cx="609600" cy="6096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AC662A91-1F4E-7D25-7895-6732E03FC282}"/>
                  </a:ext>
                </a:extLst>
              </p:cNvPr>
              <p:cNvSpPr/>
              <p:nvPr/>
            </p:nvSpPr>
            <p:spPr>
              <a:xfrm>
                <a:off x="4648198" y="3677462"/>
                <a:ext cx="609600" cy="6096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A27B7C1-3FD5-790E-B8D9-5A0EF77305FE}"/>
                  </a:ext>
                </a:extLst>
              </p:cNvPr>
              <p:cNvSpPr txBox="1"/>
              <p:nvPr/>
            </p:nvSpPr>
            <p:spPr>
              <a:xfrm>
                <a:off x="2453113" y="794591"/>
                <a:ext cx="822938" cy="410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0000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FD282DB-9748-252B-519C-A18CB74C7A9C}"/>
                  </a:ext>
                </a:extLst>
              </p:cNvPr>
              <p:cNvSpPr txBox="1"/>
              <p:nvPr/>
            </p:nvSpPr>
            <p:spPr>
              <a:xfrm>
                <a:off x="4517725" y="5776071"/>
                <a:ext cx="822936" cy="410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1111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6EFC21F-7EB5-517E-24C9-5062B1F5DE36}"/>
                  </a:ext>
                </a:extLst>
              </p:cNvPr>
              <p:cNvSpPr txBox="1"/>
              <p:nvPr/>
            </p:nvSpPr>
            <p:spPr>
              <a:xfrm>
                <a:off x="903196" y="2306682"/>
                <a:ext cx="822938" cy="410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1000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D512057-2C27-02D4-5F50-1876D975F103}"/>
                  </a:ext>
                </a:extLst>
              </p:cNvPr>
              <p:cNvSpPr txBox="1"/>
              <p:nvPr/>
            </p:nvSpPr>
            <p:spPr>
              <a:xfrm>
                <a:off x="2451781" y="2827387"/>
                <a:ext cx="822936" cy="410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0100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9CA1412-B12F-52AB-CC57-061B28FE21EF}"/>
                  </a:ext>
                </a:extLst>
              </p:cNvPr>
              <p:cNvSpPr txBox="1"/>
              <p:nvPr/>
            </p:nvSpPr>
            <p:spPr>
              <a:xfrm>
                <a:off x="3954064" y="2302012"/>
                <a:ext cx="822936" cy="410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0010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6151B0-7194-0D47-B86F-AA8B6FA07DFD}"/>
                  </a:ext>
                </a:extLst>
              </p:cNvPr>
              <p:cNvSpPr txBox="1"/>
              <p:nvPr/>
            </p:nvSpPr>
            <p:spPr>
              <a:xfrm>
                <a:off x="4514740" y="800416"/>
                <a:ext cx="822938" cy="410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0001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BA81435-A8B5-34FF-6FAE-84677F9988A6}"/>
                  </a:ext>
                </a:extLst>
              </p:cNvPr>
              <p:cNvSpPr txBox="1"/>
              <p:nvPr/>
            </p:nvSpPr>
            <p:spPr>
              <a:xfrm>
                <a:off x="897152" y="4284237"/>
                <a:ext cx="822936" cy="410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1100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2D15F2B-6F39-4E97-6FC0-1407289E6DC2}"/>
                  </a:ext>
                </a:extLst>
              </p:cNvPr>
              <p:cNvSpPr txBox="1"/>
              <p:nvPr/>
            </p:nvSpPr>
            <p:spPr>
              <a:xfrm>
                <a:off x="2449354" y="3752465"/>
                <a:ext cx="822936" cy="410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1010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50048D9-48D2-0B3A-8EE3-2218A253A241}"/>
                  </a:ext>
                </a:extLst>
              </p:cNvPr>
              <p:cNvSpPr txBox="1"/>
              <p:nvPr/>
            </p:nvSpPr>
            <p:spPr>
              <a:xfrm>
                <a:off x="2970167" y="2289071"/>
                <a:ext cx="822936" cy="410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1001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2F72767-8888-5A8F-3F83-76C2C012D921}"/>
                  </a:ext>
                </a:extLst>
              </p:cNvPr>
              <p:cNvSpPr txBox="1"/>
              <p:nvPr/>
            </p:nvSpPr>
            <p:spPr>
              <a:xfrm>
                <a:off x="3959683" y="4299107"/>
                <a:ext cx="822936" cy="410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0110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1758836-54EC-7D26-E9AC-7CC58CC6DD1A}"/>
                  </a:ext>
                </a:extLst>
              </p:cNvPr>
              <p:cNvSpPr txBox="1"/>
              <p:nvPr/>
            </p:nvSpPr>
            <p:spPr>
              <a:xfrm>
                <a:off x="4532429" y="2821687"/>
                <a:ext cx="822936" cy="410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0101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83643BB-C277-EACD-9AEB-65787CCD0698}"/>
                  </a:ext>
                </a:extLst>
              </p:cNvPr>
              <p:cNvSpPr txBox="1"/>
              <p:nvPr/>
            </p:nvSpPr>
            <p:spPr>
              <a:xfrm>
                <a:off x="2437595" y="5788741"/>
                <a:ext cx="822936" cy="410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1110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0A9CF64-46F9-BE01-E238-2710E68FCFDF}"/>
                  </a:ext>
                </a:extLst>
              </p:cNvPr>
              <p:cNvSpPr txBox="1"/>
              <p:nvPr/>
            </p:nvSpPr>
            <p:spPr>
              <a:xfrm>
                <a:off x="2976572" y="4283878"/>
                <a:ext cx="822936" cy="410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1101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226C23A-6040-B5FF-94B6-7CAFB6ABFC29}"/>
                  </a:ext>
                </a:extLst>
              </p:cNvPr>
              <p:cNvSpPr txBox="1"/>
              <p:nvPr/>
            </p:nvSpPr>
            <p:spPr>
              <a:xfrm>
                <a:off x="6034190" y="4283878"/>
                <a:ext cx="822936" cy="410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0111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77E6BA6-432B-1EE2-7F80-5B0D1BE8B037}"/>
                  </a:ext>
                </a:extLst>
              </p:cNvPr>
              <p:cNvSpPr txBox="1"/>
              <p:nvPr/>
            </p:nvSpPr>
            <p:spPr>
              <a:xfrm>
                <a:off x="4509352" y="3743615"/>
                <a:ext cx="822936" cy="410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1011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4D68399-5938-25FF-A97C-ED3259A928BC}"/>
                  </a:ext>
                </a:extLst>
              </p:cNvPr>
              <p:cNvSpPr txBox="1"/>
              <p:nvPr/>
            </p:nvSpPr>
            <p:spPr>
              <a:xfrm>
                <a:off x="6026479" y="2302012"/>
                <a:ext cx="822936" cy="410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0011</a:t>
                </a:r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B6BF127-2D80-88C2-0F72-143AE0B3FFC5}"/>
                </a:ext>
              </a:extLst>
            </p:cNvPr>
            <p:cNvSpPr txBox="1"/>
            <p:nvPr/>
          </p:nvSpPr>
          <p:spPr>
            <a:xfrm>
              <a:off x="4603160" y="1817761"/>
              <a:ext cx="22436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2060"/>
                  </a:solidFill>
                  <a:latin typeface="Baskerville" panose="02020502070401020303" pitchFamily="18" charset="0"/>
                  <a:ea typeface="Baskerville" panose="02020502070401020303" pitchFamily="18" charset="0"/>
                </a:rPr>
                <a:t>Antigenic Fitness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57D23E4-B317-D410-BA48-042FC49F8451}"/>
              </a:ext>
            </a:extLst>
          </p:cNvPr>
          <p:cNvGrpSpPr/>
          <p:nvPr/>
        </p:nvGrpSpPr>
        <p:grpSpPr>
          <a:xfrm>
            <a:off x="7518569" y="1813237"/>
            <a:ext cx="3839522" cy="4382035"/>
            <a:chOff x="7518569" y="1813237"/>
            <a:chExt cx="3839522" cy="4382035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8952F6BF-31F2-1501-2D59-A8B671757068}"/>
                </a:ext>
              </a:extLst>
            </p:cNvPr>
            <p:cNvGrpSpPr/>
            <p:nvPr/>
          </p:nvGrpSpPr>
          <p:grpSpPr>
            <a:xfrm>
              <a:off x="7518569" y="2299029"/>
              <a:ext cx="3839522" cy="3896243"/>
              <a:chOff x="895242" y="540834"/>
              <a:chExt cx="6228863" cy="5853616"/>
            </a:xfrm>
          </p:grpSpPr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C842A338-6873-4702-7767-1A5F84116D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79" r="17165"/>
              <a:stretch/>
            </p:blipFill>
            <p:spPr>
              <a:xfrm>
                <a:off x="909569" y="540834"/>
                <a:ext cx="6214536" cy="5853616"/>
              </a:xfrm>
              <a:prstGeom prst="rect">
                <a:avLst/>
              </a:prstGeom>
            </p:spPr>
          </p:pic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9FCA2B05-218D-00B4-EDC7-A93190DC4F17}"/>
                  </a:ext>
                </a:extLst>
              </p:cNvPr>
              <p:cNvSpPr/>
              <p:nvPr/>
            </p:nvSpPr>
            <p:spPr>
              <a:xfrm>
                <a:off x="2590800" y="723900"/>
                <a:ext cx="609600" cy="6096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AE1F7D8-2B31-2FC8-766A-AE3A55DA6CFB}"/>
                  </a:ext>
                </a:extLst>
              </p:cNvPr>
              <p:cNvSpPr/>
              <p:nvPr/>
            </p:nvSpPr>
            <p:spPr>
              <a:xfrm>
                <a:off x="4648075" y="721304"/>
                <a:ext cx="609600" cy="6096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039C202B-2A5B-D17A-B9CB-ABF1655F3A87}"/>
                  </a:ext>
                </a:extLst>
              </p:cNvPr>
              <p:cNvSpPr/>
              <p:nvPr/>
            </p:nvSpPr>
            <p:spPr>
              <a:xfrm>
                <a:off x="1038614" y="2224034"/>
                <a:ext cx="609600" cy="6096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00"/>
                  </a:solidFill>
                  <a:highlight>
                    <a:srgbClr val="FFFF00"/>
                  </a:highlight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EB86E11B-F055-6D3A-D686-F562E3126093}"/>
                  </a:ext>
                </a:extLst>
              </p:cNvPr>
              <p:cNvSpPr/>
              <p:nvPr/>
            </p:nvSpPr>
            <p:spPr>
              <a:xfrm>
                <a:off x="3109266" y="2224714"/>
                <a:ext cx="609600" cy="6096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ABCDA8AE-58E2-D24F-B9B9-C3983F188EA5}"/>
                  </a:ext>
                </a:extLst>
              </p:cNvPr>
              <p:cNvSpPr/>
              <p:nvPr/>
            </p:nvSpPr>
            <p:spPr>
              <a:xfrm>
                <a:off x="4083487" y="2225434"/>
                <a:ext cx="609599" cy="609601"/>
              </a:xfrm>
              <a:prstGeom prst="ellipse">
                <a:avLst/>
              </a:prstGeom>
              <a:solidFill>
                <a:srgbClr val="FF9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7E22FC4F-FD0C-6B5D-9DEC-4C6A84DDB8CE}"/>
                  </a:ext>
                </a:extLst>
              </p:cNvPr>
              <p:cNvSpPr/>
              <p:nvPr/>
            </p:nvSpPr>
            <p:spPr>
              <a:xfrm>
                <a:off x="2588002" y="2747467"/>
                <a:ext cx="609600" cy="6096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1F1A2C6A-B57D-B2DD-53E6-85CB18D5F019}"/>
                  </a:ext>
                </a:extLst>
              </p:cNvPr>
              <p:cNvSpPr/>
              <p:nvPr/>
            </p:nvSpPr>
            <p:spPr>
              <a:xfrm>
                <a:off x="4648075" y="2751922"/>
                <a:ext cx="609599" cy="60960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1F4B001E-A14C-E467-EA60-F281B4B19765}"/>
                  </a:ext>
                </a:extLst>
              </p:cNvPr>
              <p:cNvSpPr/>
              <p:nvPr/>
            </p:nvSpPr>
            <p:spPr>
              <a:xfrm>
                <a:off x="6153602" y="2224035"/>
                <a:ext cx="609599" cy="60960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F8BD9EC5-8340-D5C2-1170-F3DF2FCA36A2}"/>
                  </a:ext>
                </a:extLst>
              </p:cNvPr>
              <p:cNvSpPr/>
              <p:nvPr/>
            </p:nvSpPr>
            <p:spPr>
              <a:xfrm>
                <a:off x="4089944" y="4208466"/>
                <a:ext cx="609600" cy="609600"/>
              </a:xfrm>
              <a:prstGeom prst="ellipse">
                <a:avLst/>
              </a:prstGeom>
              <a:solidFill>
                <a:srgbClr val="FF9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A3186C4E-0786-B86A-BC3E-B7A90F92A5AF}"/>
                  </a:ext>
                </a:extLst>
              </p:cNvPr>
              <p:cNvSpPr/>
              <p:nvPr/>
            </p:nvSpPr>
            <p:spPr>
              <a:xfrm>
                <a:off x="3106616" y="4211164"/>
                <a:ext cx="609600" cy="6096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A2ED0B41-916A-7000-2CE8-38875CF63CC7}"/>
                  </a:ext>
                </a:extLst>
              </p:cNvPr>
              <p:cNvSpPr/>
              <p:nvPr/>
            </p:nvSpPr>
            <p:spPr>
              <a:xfrm>
                <a:off x="2583628" y="3680008"/>
                <a:ext cx="609600" cy="6096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DC7FC056-2E7E-AEB0-1F48-A2DFF3C23E10}"/>
                  </a:ext>
                </a:extLst>
              </p:cNvPr>
              <p:cNvSpPr/>
              <p:nvPr/>
            </p:nvSpPr>
            <p:spPr>
              <a:xfrm>
                <a:off x="1051048" y="4211163"/>
                <a:ext cx="609599" cy="6096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049CE77A-4C5A-9DD5-16D2-C613BDC3E2F9}"/>
                  </a:ext>
                </a:extLst>
              </p:cNvPr>
              <p:cNvSpPr/>
              <p:nvPr/>
            </p:nvSpPr>
            <p:spPr>
              <a:xfrm>
                <a:off x="2585603" y="5701234"/>
                <a:ext cx="609599" cy="609601"/>
              </a:xfrm>
              <a:prstGeom prst="ellipse">
                <a:avLst/>
              </a:prstGeom>
              <a:solidFill>
                <a:srgbClr val="FF9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A0A356D4-B3E2-280B-E532-FEF1229130CD}"/>
                  </a:ext>
                </a:extLst>
              </p:cNvPr>
              <p:cNvSpPr/>
              <p:nvPr/>
            </p:nvSpPr>
            <p:spPr>
              <a:xfrm>
                <a:off x="4648075" y="5709947"/>
                <a:ext cx="609599" cy="609601"/>
              </a:xfrm>
              <a:prstGeom prst="ellipse">
                <a:avLst/>
              </a:prstGeom>
              <a:solidFill>
                <a:srgbClr val="9411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C9F6923C-4746-B919-2B72-0CD9C3026E0B}"/>
                  </a:ext>
                </a:extLst>
              </p:cNvPr>
              <p:cNvSpPr/>
              <p:nvPr/>
            </p:nvSpPr>
            <p:spPr>
              <a:xfrm>
                <a:off x="6153602" y="4218491"/>
                <a:ext cx="609600" cy="6096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F4BEF468-C97A-2C07-3F5E-C4915E95E15F}"/>
                  </a:ext>
                </a:extLst>
              </p:cNvPr>
              <p:cNvSpPr/>
              <p:nvPr/>
            </p:nvSpPr>
            <p:spPr>
              <a:xfrm>
                <a:off x="4648198" y="3677462"/>
                <a:ext cx="609600" cy="6096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A84D5DAD-D54E-1B10-A606-D34824D67045}"/>
                  </a:ext>
                </a:extLst>
              </p:cNvPr>
              <p:cNvSpPr txBox="1"/>
              <p:nvPr/>
            </p:nvSpPr>
            <p:spPr>
              <a:xfrm>
                <a:off x="2444629" y="797844"/>
                <a:ext cx="822938" cy="410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0000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ACD481E-B40D-D446-30E0-8890707E769F}"/>
                  </a:ext>
                </a:extLst>
              </p:cNvPr>
              <p:cNvSpPr txBox="1"/>
              <p:nvPr/>
            </p:nvSpPr>
            <p:spPr>
              <a:xfrm>
                <a:off x="4523766" y="5779020"/>
                <a:ext cx="822938" cy="410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1111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D7149CB-26A3-7543-2D11-C344ACC56AAB}"/>
                  </a:ext>
                </a:extLst>
              </p:cNvPr>
              <p:cNvSpPr txBox="1"/>
              <p:nvPr/>
            </p:nvSpPr>
            <p:spPr>
              <a:xfrm>
                <a:off x="895242" y="2279262"/>
                <a:ext cx="822938" cy="410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1000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CE4B62B-DB94-EE44-A246-23CF3BB04ECF}"/>
                  </a:ext>
                </a:extLst>
              </p:cNvPr>
              <p:cNvSpPr txBox="1"/>
              <p:nvPr/>
            </p:nvSpPr>
            <p:spPr>
              <a:xfrm>
                <a:off x="2449315" y="2818283"/>
                <a:ext cx="822938" cy="410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0100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DF5C25A-E521-2537-182A-4B80F37A2205}"/>
                  </a:ext>
                </a:extLst>
              </p:cNvPr>
              <p:cNvSpPr txBox="1"/>
              <p:nvPr/>
            </p:nvSpPr>
            <p:spPr>
              <a:xfrm>
                <a:off x="3953944" y="2295669"/>
                <a:ext cx="822938" cy="410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0010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A2ACBA3-5885-3942-4FE4-00F5BA2BEE69}"/>
                  </a:ext>
                </a:extLst>
              </p:cNvPr>
              <p:cNvSpPr txBox="1"/>
              <p:nvPr/>
            </p:nvSpPr>
            <p:spPr>
              <a:xfrm>
                <a:off x="4520783" y="787192"/>
                <a:ext cx="822938" cy="410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0001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43EBAC9-C403-726E-21B5-178FE9AEF1D7}"/>
                  </a:ext>
                </a:extLst>
              </p:cNvPr>
              <p:cNvSpPr txBox="1"/>
              <p:nvPr/>
            </p:nvSpPr>
            <p:spPr>
              <a:xfrm>
                <a:off x="910156" y="4289838"/>
                <a:ext cx="822938" cy="410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1100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21B342CC-7F7B-4358-7586-339FD039E5F4}"/>
                  </a:ext>
                </a:extLst>
              </p:cNvPr>
              <p:cNvSpPr txBox="1"/>
              <p:nvPr/>
            </p:nvSpPr>
            <p:spPr>
              <a:xfrm>
                <a:off x="2437642" y="3759275"/>
                <a:ext cx="822938" cy="410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1010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A967094A-FDFD-87C9-6153-449F20E10DE0}"/>
                  </a:ext>
                </a:extLst>
              </p:cNvPr>
              <p:cNvSpPr txBox="1"/>
              <p:nvPr/>
            </p:nvSpPr>
            <p:spPr>
              <a:xfrm>
                <a:off x="2976918" y="2289072"/>
                <a:ext cx="822938" cy="410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1001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CCBF8DBE-0468-5E1B-CDBA-7AD28D8015C2}"/>
                  </a:ext>
                </a:extLst>
              </p:cNvPr>
              <p:cNvSpPr txBox="1"/>
              <p:nvPr/>
            </p:nvSpPr>
            <p:spPr>
              <a:xfrm>
                <a:off x="3953944" y="4282406"/>
                <a:ext cx="822938" cy="410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0110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7A35C52B-B342-92B2-5016-D42D677BE0DB}"/>
                  </a:ext>
                </a:extLst>
              </p:cNvPr>
              <p:cNvSpPr txBox="1"/>
              <p:nvPr/>
            </p:nvSpPr>
            <p:spPr>
              <a:xfrm>
                <a:off x="4524764" y="2823917"/>
                <a:ext cx="822938" cy="410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0101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4E6CE00B-B9EE-EC9B-75EA-92112888E9F9}"/>
                  </a:ext>
                </a:extLst>
              </p:cNvPr>
              <p:cNvSpPr txBox="1"/>
              <p:nvPr/>
            </p:nvSpPr>
            <p:spPr>
              <a:xfrm>
                <a:off x="2438064" y="5783606"/>
                <a:ext cx="822938" cy="410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1110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7A38D0ED-5FB0-0325-3A42-DB366C335147}"/>
                  </a:ext>
                </a:extLst>
              </p:cNvPr>
              <p:cNvSpPr txBox="1"/>
              <p:nvPr/>
            </p:nvSpPr>
            <p:spPr>
              <a:xfrm>
                <a:off x="2965890" y="4276766"/>
                <a:ext cx="822938" cy="410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1101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CDFFD02B-4090-5884-4C27-20328673EB52}"/>
                  </a:ext>
                </a:extLst>
              </p:cNvPr>
              <p:cNvSpPr txBox="1"/>
              <p:nvPr/>
            </p:nvSpPr>
            <p:spPr>
              <a:xfrm>
                <a:off x="6016986" y="4289840"/>
                <a:ext cx="822938" cy="410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0111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A196BDB-7EF7-A898-CBB7-61A44EE713AB}"/>
                  </a:ext>
                </a:extLst>
              </p:cNvPr>
              <p:cNvSpPr txBox="1"/>
              <p:nvPr/>
            </p:nvSpPr>
            <p:spPr>
              <a:xfrm>
                <a:off x="4513611" y="3743040"/>
                <a:ext cx="822938" cy="410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1011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078DC900-5EF4-1360-CF8D-8A26D9826C65}"/>
                  </a:ext>
                </a:extLst>
              </p:cNvPr>
              <p:cNvSpPr txBox="1"/>
              <p:nvPr/>
            </p:nvSpPr>
            <p:spPr>
              <a:xfrm>
                <a:off x="6026235" y="2301656"/>
                <a:ext cx="822938" cy="410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0011</a:t>
                </a:r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CCC7B43-69D2-3F83-959E-C72D9D184538}"/>
                </a:ext>
              </a:extLst>
            </p:cNvPr>
            <p:cNvSpPr txBox="1"/>
            <p:nvPr/>
          </p:nvSpPr>
          <p:spPr>
            <a:xfrm>
              <a:off x="8294347" y="1813237"/>
              <a:ext cx="24400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2060"/>
                  </a:solidFill>
                  <a:latin typeface="Baskerville" panose="02020502070401020303" pitchFamily="18" charset="0"/>
                  <a:ea typeface="Baskerville" panose="02020502070401020303" pitchFamily="18" charset="0"/>
                </a:rPr>
                <a:t>Pleiotropic Fitness</a:t>
              </a:r>
            </a:p>
          </p:txBody>
        </p:sp>
      </p:grpSp>
      <p:pic>
        <p:nvPicPr>
          <p:cNvPr id="111" name="Picture 110">
            <a:extLst>
              <a:ext uri="{FF2B5EF4-FFF2-40B4-BE49-F238E27FC236}">
                <a16:creationId xmlns:a16="http://schemas.microsoft.com/office/drawing/2014/main" id="{5453B927-615C-1C11-0071-04CD3CEC47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81" t="13517" b="11225"/>
          <a:stretch/>
        </p:blipFill>
        <p:spPr>
          <a:xfrm>
            <a:off x="11162212" y="2571481"/>
            <a:ext cx="977356" cy="3091402"/>
          </a:xfrm>
          <a:prstGeom prst="rect">
            <a:avLst/>
          </a:prstGeom>
        </p:spPr>
      </p:pic>
      <p:grpSp>
        <p:nvGrpSpPr>
          <p:cNvPr id="112" name="Group 111">
            <a:extLst>
              <a:ext uri="{FF2B5EF4-FFF2-40B4-BE49-F238E27FC236}">
                <a16:creationId xmlns:a16="http://schemas.microsoft.com/office/drawing/2014/main" id="{050714D1-2169-1819-B488-FDB1BA52CFAC}"/>
              </a:ext>
            </a:extLst>
          </p:cNvPr>
          <p:cNvGrpSpPr/>
          <p:nvPr/>
        </p:nvGrpSpPr>
        <p:grpSpPr>
          <a:xfrm>
            <a:off x="0" y="6548053"/>
            <a:ext cx="12192000" cy="314325"/>
            <a:chOff x="0" y="6543675"/>
            <a:chExt cx="12192000" cy="314325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00E973F5-5A9F-CA24-E5D4-06C95C9D795B}"/>
                </a:ext>
              </a:extLst>
            </p:cNvPr>
            <p:cNvSpPr/>
            <p:nvPr/>
          </p:nvSpPr>
          <p:spPr>
            <a:xfrm>
              <a:off x="0" y="6543675"/>
              <a:ext cx="12192000" cy="314325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80E21E36-844E-AEFA-864C-3B24DCB0679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43675"/>
              <a:ext cx="1219200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6EB265-6507-8398-A8FB-5D7D49AD5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7440" y="6516063"/>
            <a:ext cx="2743200" cy="365125"/>
          </a:xfrm>
        </p:spPr>
        <p:txBody>
          <a:bodyPr/>
          <a:lstStyle/>
          <a:p>
            <a:fld id="{CE9FB975-15F2-8444-B136-79631C32CA04}" type="slidenum">
              <a:rPr lang="en-US" smtClean="0">
                <a:solidFill>
                  <a:schemeClr val="bg1"/>
                </a:solidFill>
              </a:r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98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E9E93-9A9F-0A54-F2D4-C47B129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499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Baskerville Old Face" panose="02020602080505020303" pitchFamily="18" charset="77"/>
                <a:ea typeface="Baskerville" panose="02020502070401020303" pitchFamily="18" charset="0"/>
              </a:rPr>
              <a:t>Using the RMF Landscape, we aimed to determine how each parameter impacts Within-Host Evolution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962E49D-C0CD-FB39-4FE8-EC77B5ED144B}"/>
              </a:ext>
            </a:extLst>
          </p:cNvPr>
          <p:cNvGrpSpPr/>
          <p:nvPr/>
        </p:nvGrpSpPr>
        <p:grpSpPr>
          <a:xfrm>
            <a:off x="0" y="6548053"/>
            <a:ext cx="12192000" cy="314325"/>
            <a:chOff x="0" y="6543675"/>
            <a:chExt cx="12192000" cy="31432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B701080-B0E8-F433-7469-0D6D7F6506A2}"/>
                </a:ext>
              </a:extLst>
            </p:cNvPr>
            <p:cNvSpPr/>
            <p:nvPr/>
          </p:nvSpPr>
          <p:spPr>
            <a:xfrm>
              <a:off x="0" y="6543675"/>
              <a:ext cx="12192000" cy="314325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F6CE305-BF28-C323-A48F-4EC4FA2210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43675"/>
              <a:ext cx="1219200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6CD89-7FBA-780B-1EC5-A55EDC127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200" y="6548053"/>
            <a:ext cx="2743200" cy="365125"/>
          </a:xfrm>
        </p:spPr>
        <p:txBody>
          <a:bodyPr/>
          <a:lstStyle/>
          <a:p>
            <a:fld id="{CE9FB975-15F2-8444-B136-79631C32CA04}" type="slidenum">
              <a:rPr lang="en-US" smtClean="0">
                <a:solidFill>
                  <a:schemeClr val="bg1"/>
                </a:solidFill>
              </a:r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833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B6EFB-E892-CEE6-5D53-1C087CF6D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03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Baskerville Old Face" panose="02020602080505020303" pitchFamily="18" charset="77"/>
                <a:ea typeface="Baskerville" panose="02020502070401020303" pitchFamily="18" charset="0"/>
              </a:rPr>
              <a:t>Increases in the Effective Population Size Decreases the Strength of Genetic Drift and Increases the Efficacy of Selection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EE4F92F-3501-C6E1-320C-B9AB588AE91D}"/>
              </a:ext>
            </a:extLst>
          </p:cNvPr>
          <p:cNvGrpSpPr/>
          <p:nvPr/>
        </p:nvGrpSpPr>
        <p:grpSpPr>
          <a:xfrm>
            <a:off x="0" y="6550537"/>
            <a:ext cx="12192000" cy="314325"/>
            <a:chOff x="0" y="6543675"/>
            <a:chExt cx="12192000" cy="31432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B067235-B22E-B79C-509C-8C79384BFFE2}"/>
                </a:ext>
              </a:extLst>
            </p:cNvPr>
            <p:cNvSpPr/>
            <p:nvPr/>
          </p:nvSpPr>
          <p:spPr>
            <a:xfrm>
              <a:off x="0" y="6543675"/>
              <a:ext cx="12192000" cy="314325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8DB24F8-5257-783A-8939-064F8DBC3BE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43675"/>
              <a:ext cx="1219200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FD34191-669F-C932-E226-84C573E90A00}"/>
              </a:ext>
            </a:extLst>
          </p:cNvPr>
          <p:cNvSpPr txBox="1"/>
          <p:nvPr/>
        </p:nvSpPr>
        <p:spPr>
          <a:xfrm>
            <a:off x="1478460" y="1912866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N = 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67AE1E-98AC-26EC-3068-D32A87D62BEF}"/>
              </a:ext>
            </a:extLst>
          </p:cNvPr>
          <p:cNvSpPr txBox="1"/>
          <p:nvPr/>
        </p:nvSpPr>
        <p:spPr>
          <a:xfrm>
            <a:off x="5653409" y="1912866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N = 60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F08EB6-F75C-7819-C84F-5C06E3F2F423}"/>
              </a:ext>
            </a:extLst>
          </p:cNvPr>
          <p:cNvSpPr txBox="1"/>
          <p:nvPr/>
        </p:nvSpPr>
        <p:spPr>
          <a:xfrm>
            <a:off x="9703327" y="1926879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N = 100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E78158-66C0-3992-1D4E-0E7756473841}"/>
              </a:ext>
            </a:extLst>
          </p:cNvPr>
          <p:cNvSpPr txBox="1"/>
          <p:nvPr/>
        </p:nvSpPr>
        <p:spPr>
          <a:xfrm>
            <a:off x="266581" y="1366204"/>
            <a:ext cx="1182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Simulated using an L=20 (100% phenotypic) , c =1, </a:t>
            </a:r>
            <a:r>
              <a:rPr lang="en-US" dirty="0" err="1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μ</a:t>
            </a:r>
            <a:r>
              <a:rPr lang="en-US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=1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A16C0B-7CA5-7F55-7A39-B97B7E7D3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54" y="2497762"/>
            <a:ext cx="3858769" cy="38587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8EA4238-B982-5972-2EFB-2C6E0064B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578" y="2493989"/>
            <a:ext cx="3858769" cy="38587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F8D898B-06CD-2D2B-0BB5-E18559F6D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330" y="2493989"/>
            <a:ext cx="3858769" cy="3858769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E6633CA-8EFC-7D50-ACC1-EB6029E4C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4157" y="6525136"/>
            <a:ext cx="2743200" cy="365125"/>
          </a:xfrm>
        </p:spPr>
        <p:txBody>
          <a:bodyPr/>
          <a:lstStyle/>
          <a:p>
            <a:fld id="{CE9FB975-15F2-8444-B136-79631C32CA04}" type="slidenum">
              <a:rPr lang="en-US" smtClean="0">
                <a:solidFill>
                  <a:schemeClr val="bg1"/>
                </a:solidFill>
              </a:rPr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054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B6EFB-E892-CEE6-5D53-1C087CF6D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92" y="0"/>
            <a:ext cx="10958015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Baskerville Old Face" panose="02020602080505020303" pitchFamily="18" charset="77"/>
                <a:ea typeface="Baskerville" panose="02020502070401020303" pitchFamily="18" charset="0"/>
              </a:rPr>
              <a:t>Viral Populations can get stuck at local fitness peaks on rugged landscapes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2B4BA47-2F59-9427-570D-7B4C1557D656}"/>
              </a:ext>
            </a:extLst>
          </p:cNvPr>
          <p:cNvGrpSpPr/>
          <p:nvPr/>
        </p:nvGrpSpPr>
        <p:grpSpPr>
          <a:xfrm>
            <a:off x="0" y="6547624"/>
            <a:ext cx="12192000" cy="314325"/>
            <a:chOff x="0" y="6543675"/>
            <a:chExt cx="12192000" cy="31432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5AAFB48-3CE5-BF5D-2BE9-85140B4109B4}"/>
                </a:ext>
              </a:extLst>
            </p:cNvPr>
            <p:cNvSpPr/>
            <p:nvPr/>
          </p:nvSpPr>
          <p:spPr>
            <a:xfrm>
              <a:off x="0" y="6543675"/>
              <a:ext cx="12192000" cy="314325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FEADD8A-8403-3E81-C1B8-8613A926FED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43675"/>
              <a:ext cx="1219200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5A67A9F-C7EF-F659-F139-961369D652CA}"/>
              </a:ext>
            </a:extLst>
          </p:cNvPr>
          <p:cNvSpPr txBox="1"/>
          <p:nvPr/>
        </p:nvSpPr>
        <p:spPr>
          <a:xfrm>
            <a:off x="1760565" y="1743484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c = 0.75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14B0F5-642C-5D5C-DB01-A6AB64DC35B5}"/>
              </a:ext>
            </a:extLst>
          </p:cNvPr>
          <p:cNvSpPr txBox="1"/>
          <p:nvPr/>
        </p:nvSpPr>
        <p:spPr>
          <a:xfrm>
            <a:off x="5785658" y="1743484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c =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BD8E39-5A4E-ACB0-90E9-E026C32A4876}"/>
              </a:ext>
            </a:extLst>
          </p:cNvPr>
          <p:cNvSpPr txBox="1"/>
          <p:nvPr/>
        </p:nvSpPr>
        <p:spPr>
          <a:xfrm>
            <a:off x="9810751" y="1747273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c =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ADF215-AD01-865E-2407-BEE6A875EC1B}"/>
              </a:ext>
            </a:extLst>
          </p:cNvPr>
          <p:cNvSpPr txBox="1"/>
          <p:nvPr/>
        </p:nvSpPr>
        <p:spPr>
          <a:xfrm>
            <a:off x="143933" y="1072858"/>
            <a:ext cx="1190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Simulated using an L=20 (100% phenotypic) , N=100, </a:t>
            </a:r>
            <a:r>
              <a:rPr lang="en-US" dirty="0" err="1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μ</a:t>
            </a:r>
            <a:r>
              <a:rPr lang="en-US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=1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1B91783-CB20-76DD-2BBE-5C021337E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720" y="2112812"/>
            <a:ext cx="3979505" cy="3979505"/>
          </a:xfrm>
          <a:prstGeom prst="rect">
            <a:avLst/>
          </a:prstGeom>
        </p:spPr>
      </p:pic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EECF2531-4B15-CF1A-63D2-AF742505E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4866" y="6522223"/>
            <a:ext cx="2743200" cy="365125"/>
          </a:xfrm>
        </p:spPr>
        <p:txBody>
          <a:bodyPr/>
          <a:lstStyle/>
          <a:p>
            <a:fld id="{CE9FB975-15F2-8444-B136-79631C32CA04}" type="slidenum">
              <a:rPr lang="en-US" smtClean="0">
                <a:solidFill>
                  <a:schemeClr val="bg1"/>
                </a:solidFill>
              </a:rPr>
              <a:t>18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EB56021-E593-35C6-C4F3-DC124949F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5" y="2112812"/>
            <a:ext cx="3979505" cy="397950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DCBFD4E-DE10-C751-AEC2-925FEE526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314" y="2112812"/>
            <a:ext cx="3979505" cy="397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63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B6EFB-E892-CEE6-5D53-1C087CF6D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965" y="42585"/>
            <a:ext cx="11032067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Baskerville Old Face" panose="02020602080505020303" pitchFamily="18" charset="77"/>
                <a:ea typeface="Baskerville" panose="02020502070401020303" pitchFamily="18" charset="0"/>
              </a:rPr>
              <a:t>Pleiotropic Mutations Depress the Fitness Landscape and allow the Viral Population to Traverse Fitness Valleys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A1579CE-CBFE-8608-93E0-96EC16EC136A}"/>
              </a:ext>
            </a:extLst>
          </p:cNvPr>
          <p:cNvGrpSpPr/>
          <p:nvPr/>
        </p:nvGrpSpPr>
        <p:grpSpPr>
          <a:xfrm>
            <a:off x="0" y="6548688"/>
            <a:ext cx="12192000" cy="314325"/>
            <a:chOff x="0" y="6543675"/>
            <a:chExt cx="12192000" cy="31432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F80E1AE-B951-7565-85A5-9791351F811C}"/>
                </a:ext>
              </a:extLst>
            </p:cNvPr>
            <p:cNvSpPr/>
            <p:nvPr/>
          </p:nvSpPr>
          <p:spPr>
            <a:xfrm>
              <a:off x="0" y="6543675"/>
              <a:ext cx="12192000" cy="314325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6A46C5E-9661-7598-3DAB-3C01066C3D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43675"/>
              <a:ext cx="1219200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A4F7E16-B415-EFA9-3B6F-05CBFFB0563D}"/>
              </a:ext>
            </a:extLst>
          </p:cNvPr>
          <p:cNvSpPr txBox="1"/>
          <p:nvPr/>
        </p:nvSpPr>
        <p:spPr>
          <a:xfrm>
            <a:off x="143931" y="1147361"/>
            <a:ext cx="1190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Simulated using L=20, N=60, c=1, </a:t>
            </a:r>
            <a:r>
              <a:rPr lang="en-US" dirty="0" err="1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μ</a:t>
            </a:r>
            <a:r>
              <a:rPr lang="en-US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=1, </a:t>
            </a:r>
            <a:r>
              <a:rPr lang="en-US" dirty="0" err="1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c_antigenic</a:t>
            </a:r>
            <a:r>
              <a:rPr lang="en-US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=0.05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525F85-0B17-9358-DB71-22D9B7E84B13}"/>
              </a:ext>
            </a:extLst>
          </p:cNvPr>
          <p:cNvSpPr txBox="1"/>
          <p:nvPr/>
        </p:nvSpPr>
        <p:spPr>
          <a:xfrm>
            <a:off x="591772" y="1554152"/>
            <a:ext cx="5397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50% Phenotypic, 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50% Antigenic, 0% Pleiotropic, 0% Synonymous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D89469-BC48-71A5-F09B-40FDBE678A2A}"/>
              </a:ext>
            </a:extLst>
          </p:cNvPr>
          <p:cNvSpPr txBox="1"/>
          <p:nvPr/>
        </p:nvSpPr>
        <p:spPr>
          <a:xfrm>
            <a:off x="6316035" y="1584133"/>
            <a:ext cx="5541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0% Phenotypic, 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0% Antigenic, 100% Pleiotropic, 0% Synonymous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C80B70-E85A-6D5D-A6D6-5B9C3CB0E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276" y="2273761"/>
            <a:ext cx="4052687" cy="40526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220AD5-87E6-6B51-5525-FAE445ECD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037" y="2200483"/>
            <a:ext cx="4052687" cy="4052687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82B6841-5AE0-7866-7E71-34617FA0D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4864" y="6523287"/>
            <a:ext cx="2743200" cy="365125"/>
          </a:xfrm>
        </p:spPr>
        <p:txBody>
          <a:bodyPr/>
          <a:lstStyle/>
          <a:p>
            <a:fld id="{CE9FB975-15F2-8444-B136-79631C32CA04}" type="slidenum">
              <a:rPr lang="en-US" smtClean="0">
                <a:solidFill>
                  <a:schemeClr val="bg1"/>
                </a:solidFill>
              </a:rPr>
              <a:t>19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770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03B19-CBA6-1E26-4A18-96544F4A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25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Population-Level Acute Viral Infections are typically either Antigenically Static or Display Continuous Antigenic Turnover</a:t>
            </a:r>
          </a:p>
        </p:txBody>
      </p:sp>
      <p:pic>
        <p:nvPicPr>
          <p:cNvPr id="11" name="Picture 10" descr="A picture containing diagram, technical drawing, plan, sketch&#10;&#10;Description automatically generated">
            <a:extLst>
              <a:ext uri="{FF2B5EF4-FFF2-40B4-BE49-F238E27FC236}">
                <a16:creationId xmlns:a16="http://schemas.microsoft.com/office/drawing/2014/main" id="{FB81BA7A-83B0-2F2B-5ADB-1DF91D4D50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06" b="12093"/>
          <a:stretch/>
        </p:blipFill>
        <p:spPr>
          <a:xfrm>
            <a:off x="986713" y="2396192"/>
            <a:ext cx="2745781" cy="36929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923D24B-7C0F-84AF-27D3-211E3C898363}"/>
              </a:ext>
            </a:extLst>
          </p:cNvPr>
          <p:cNvSpPr txBox="1"/>
          <p:nvPr/>
        </p:nvSpPr>
        <p:spPr>
          <a:xfrm>
            <a:off x="1346520" y="1914137"/>
            <a:ext cx="2385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Baskerville Old Face" panose="02020602080505020303" pitchFamily="18" charset="77"/>
                <a:ea typeface="Baskerville" panose="02020502070401020303" pitchFamily="18" charset="0"/>
              </a:rPr>
              <a:t>No Antigenic Evolution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DB9D0D-EDF4-3F09-4C05-CC6FD1ECFBB6}"/>
              </a:ext>
            </a:extLst>
          </p:cNvPr>
          <p:cNvSpPr txBox="1"/>
          <p:nvPr/>
        </p:nvSpPr>
        <p:spPr>
          <a:xfrm>
            <a:off x="6963146" y="1942324"/>
            <a:ext cx="3150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Baskerville Old Face" panose="02020602080505020303" pitchFamily="18" charset="77"/>
                <a:ea typeface="Baskerville" panose="02020502070401020303" pitchFamily="18" charset="0"/>
              </a:rPr>
              <a:t>Continuous Antigenic Turnover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2737FE-33A7-59D0-3377-F8F589A68306}"/>
              </a:ext>
            </a:extLst>
          </p:cNvPr>
          <p:cNvSpPr txBox="1"/>
          <p:nvPr/>
        </p:nvSpPr>
        <p:spPr>
          <a:xfrm>
            <a:off x="1897792" y="6123529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Measles, 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C626F1-FBC8-915C-6284-2D13B7ED7FEF}"/>
              </a:ext>
            </a:extLst>
          </p:cNvPr>
          <p:cNvSpPr txBox="1"/>
          <p:nvPr/>
        </p:nvSpPr>
        <p:spPr>
          <a:xfrm>
            <a:off x="8013813" y="6126158"/>
            <a:ext cx="1582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Influenza HA1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C52BBD-7355-5851-9ABD-1F0F4EE6D49A}"/>
              </a:ext>
            </a:extLst>
          </p:cNvPr>
          <p:cNvGrpSpPr/>
          <p:nvPr/>
        </p:nvGrpSpPr>
        <p:grpSpPr>
          <a:xfrm>
            <a:off x="0" y="6550875"/>
            <a:ext cx="12192000" cy="314325"/>
            <a:chOff x="0" y="6543675"/>
            <a:chExt cx="12192000" cy="31432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EFB7968-7295-1BA6-46FA-97B5C47BC98D}"/>
                </a:ext>
              </a:extLst>
            </p:cNvPr>
            <p:cNvSpPr/>
            <p:nvPr/>
          </p:nvSpPr>
          <p:spPr>
            <a:xfrm>
              <a:off x="0" y="6543675"/>
              <a:ext cx="12192000" cy="314325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8ED18EC-48E2-4FAB-9BF3-DCADD71A971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43675"/>
              <a:ext cx="1219200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953D016-464A-C941-625A-B7CFE0882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305" y="2250211"/>
            <a:ext cx="2655116" cy="38893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CCDCC0-79AA-4197-8546-C91625CA6FDF}"/>
              </a:ext>
            </a:extLst>
          </p:cNvPr>
          <p:cNvSpPr/>
          <p:nvPr/>
        </p:nvSpPr>
        <p:spPr>
          <a:xfrm>
            <a:off x="8778907" y="2283469"/>
            <a:ext cx="594838" cy="461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EBE6D8-9D6C-5D45-C209-30CD436C9E92}"/>
              </a:ext>
            </a:extLst>
          </p:cNvPr>
          <p:cNvSpPr/>
          <p:nvPr/>
        </p:nvSpPr>
        <p:spPr>
          <a:xfrm>
            <a:off x="7459574" y="3446207"/>
            <a:ext cx="971359" cy="220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9B51A1-7ACA-4B47-41EA-95A75BD93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0892" y="6525474"/>
            <a:ext cx="2743200" cy="365125"/>
          </a:xfrm>
        </p:spPr>
        <p:txBody>
          <a:bodyPr/>
          <a:lstStyle/>
          <a:p>
            <a:fld id="{CE9FB975-15F2-8444-B136-79631C32CA04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04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4B48C-7EBE-AFAB-7562-A26855618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963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Baskerville Old Face" panose="02020602080505020303" pitchFamily="18" charset="77"/>
                <a:ea typeface="Baskerville" panose="02020502070401020303" pitchFamily="18" charset="0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2D0E2-EB84-E7D6-2A3F-819E8322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3526"/>
            <a:ext cx="10515600" cy="4723437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As the population size increases, genetic drift becomes less impactful, and the viral population is able to reach a higher fitness peak easier via selection. </a:t>
            </a:r>
          </a:p>
          <a:p>
            <a:r>
              <a:rPr lang="en-US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As the ruggedness of the landscape increases, it becomes harder for the viral population to reach the optimal fitness peak. Instead, viral populations often get stuck at a local fitness peak. </a:t>
            </a:r>
          </a:p>
          <a:p>
            <a:r>
              <a:rPr lang="en-US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Pleiotropic mutations depress the fitness landscape and allow viral populations to traverse fitness valleys that would have otherwise caused them to get stuck at local fitness peaks.</a:t>
            </a:r>
          </a:p>
          <a:p>
            <a:r>
              <a:rPr lang="en-US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Antigenic evolution facilitates phenotypic evolution through pleiotropic mutations. </a:t>
            </a:r>
          </a:p>
          <a:p>
            <a:endParaRPr lang="en-US" dirty="0">
              <a:solidFill>
                <a:srgbClr val="002060"/>
              </a:solidFill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EEE34BC-5930-9F6D-C476-AD37ACB753F7}"/>
              </a:ext>
            </a:extLst>
          </p:cNvPr>
          <p:cNvGrpSpPr/>
          <p:nvPr/>
        </p:nvGrpSpPr>
        <p:grpSpPr>
          <a:xfrm>
            <a:off x="0" y="6549062"/>
            <a:ext cx="12192000" cy="314325"/>
            <a:chOff x="0" y="6543675"/>
            <a:chExt cx="12192000" cy="31432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66D5250-2B9C-2BC5-68CC-DB05F50993D3}"/>
                </a:ext>
              </a:extLst>
            </p:cNvPr>
            <p:cNvSpPr/>
            <p:nvPr/>
          </p:nvSpPr>
          <p:spPr>
            <a:xfrm>
              <a:off x="0" y="6543675"/>
              <a:ext cx="12192000" cy="314325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D53D0A3-BFFC-6013-E089-43E32FAF76E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43675"/>
              <a:ext cx="1219200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A7137-C48C-C22B-9607-A940E4D7D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2284" y="6556037"/>
            <a:ext cx="2743200" cy="365125"/>
          </a:xfrm>
        </p:spPr>
        <p:txBody>
          <a:bodyPr/>
          <a:lstStyle/>
          <a:p>
            <a:fld id="{CE9FB975-15F2-8444-B136-79631C32CA04}" type="slidenum">
              <a:rPr lang="en-US" smtClean="0">
                <a:solidFill>
                  <a:schemeClr val="bg1"/>
                </a:solidFill>
              </a:rPr>
              <a:t>20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25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9972E-4D7E-D1B5-D395-E563B976A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3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Baskerville Old Face" panose="02020602080505020303" pitchFamily="18" charset="77"/>
                <a:ea typeface="Baskerville" panose="02020502070401020303" pitchFamily="18" charset="0"/>
              </a:rPr>
              <a:t>How do the RMF Results help us Interpret the Patterns Found in Chronic Infections?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78D11-9C6D-321F-0998-968A59F1D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02" y="1654010"/>
            <a:ext cx="11663265" cy="526641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Patterns in chronic infections include: 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Heterogeneous substitution rates across individuals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Some recurrent mutations across patients</a:t>
            </a:r>
          </a:p>
          <a:p>
            <a:pPr lvl="2"/>
            <a:r>
              <a:rPr lang="en-US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There are high numbers of substitutions that affect ACE2 binding or viral packaging  (phenotypic mutations)</a:t>
            </a:r>
          </a:p>
          <a:p>
            <a:pPr lvl="2"/>
            <a:r>
              <a:rPr lang="en-US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There are high numbers of antigenic mutations (most commonly occurring in the receptor binding domain (Antigenic)</a:t>
            </a:r>
          </a:p>
          <a:p>
            <a:pPr lvl="2"/>
            <a:r>
              <a:rPr lang="en-US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There are mutations that affect ACE2 binding and are immune escape mutations (pleiotropic)</a:t>
            </a:r>
          </a:p>
          <a:p>
            <a:r>
              <a:rPr lang="en-US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The Rough Mount Fuji Fitness Landscape model under a rugged fitness landscape parameterization can quantitatively reproduce these patterns (with more quantitative work to come)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86862A-8A8C-5FD6-FEE1-04774C84E032}"/>
              </a:ext>
            </a:extLst>
          </p:cNvPr>
          <p:cNvGrpSpPr/>
          <p:nvPr/>
        </p:nvGrpSpPr>
        <p:grpSpPr>
          <a:xfrm>
            <a:off x="0" y="6549062"/>
            <a:ext cx="12192000" cy="314325"/>
            <a:chOff x="0" y="6543675"/>
            <a:chExt cx="12192000" cy="31432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C3491E0-4125-49EF-E1D1-475E20A1F6AC}"/>
                </a:ext>
              </a:extLst>
            </p:cNvPr>
            <p:cNvSpPr/>
            <p:nvPr/>
          </p:nvSpPr>
          <p:spPr>
            <a:xfrm>
              <a:off x="0" y="6543675"/>
              <a:ext cx="12192000" cy="314325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52C711A-F044-6994-A7B6-C614C5A14FF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43675"/>
              <a:ext cx="1219200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F735A-E8EF-6B57-AC13-96C29ECBB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5967" y="6555296"/>
            <a:ext cx="2743200" cy="365125"/>
          </a:xfrm>
        </p:spPr>
        <p:txBody>
          <a:bodyPr/>
          <a:lstStyle/>
          <a:p>
            <a:fld id="{CE9FB975-15F2-8444-B136-79631C32CA04}" type="slidenum">
              <a:rPr lang="en-US" smtClean="0">
                <a:solidFill>
                  <a:schemeClr val="bg1"/>
                </a:solidFill>
              </a:rPr>
              <a:t>21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329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38011-786D-7482-C0EB-574328CE0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684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Baskerville Old Face" panose="02020602080505020303" pitchFamily="18" charset="77"/>
                <a:ea typeface="Baskerville" panose="02020502070401020303" pitchFamily="18" charset="0"/>
              </a:rPr>
              <a:t>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01439-EDAD-4D08-77C6-A2017A20E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22349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Scaling up the number of sites (L) to simulate within-host evolution using for the entire spike gene. </a:t>
            </a:r>
          </a:p>
          <a:p>
            <a:r>
              <a:rPr lang="en-US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Extending this model to allow for multiple lineages to co-circulate within a single prolonged infection.</a:t>
            </a:r>
          </a:p>
          <a:p>
            <a:r>
              <a:rPr lang="en-US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We aim to infer the parameters of the RMF model by statistically interfacing these models with chronic infection data (approach TBD)</a:t>
            </a:r>
          </a:p>
          <a:p>
            <a:r>
              <a:rPr lang="en-US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We plan to develop population-level models with both active and chronic infections to address the following questions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When do chronic infections contribute to population-level evolution? 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Will SARS-CoV-2 evolutionary patterns end up being similar to that of Influenza A Virus in the future? Or chronic infections always be the source of VOCs?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2A4C17F-6174-A355-62AD-3CAB18728EB7}"/>
              </a:ext>
            </a:extLst>
          </p:cNvPr>
          <p:cNvGrpSpPr/>
          <p:nvPr/>
        </p:nvGrpSpPr>
        <p:grpSpPr>
          <a:xfrm>
            <a:off x="0" y="6549062"/>
            <a:ext cx="12192000" cy="314325"/>
            <a:chOff x="0" y="6543675"/>
            <a:chExt cx="12192000" cy="31432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5D4BB74-C640-41E5-6B2E-58AF02B315BA}"/>
                </a:ext>
              </a:extLst>
            </p:cNvPr>
            <p:cNvSpPr/>
            <p:nvPr/>
          </p:nvSpPr>
          <p:spPr>
            <a:xfrm>
              <a:off x="0" y="6543675"/>
              <a:ext cx="12192000" cy="314325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9F971AF-9111-6153-1309-4C0A7898C80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43675"/>
              <a:ext cx="1219200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A16E6-4A57-6F17-BE5F-C8FF0D149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200" y="6523661"/>
            <a:ext cx="2743200" cy="365125"/>
          </a:xfrm>
        </p:spPr>
        <p:txBody>
          <a:bodyPr/>
          <a:lstStyle/>
          <a:p>
            <a:fld id="{CE9FB975-15F2-8444-B136-79631C32CA04}" type="slidenum">
              <a:rPr lang="en-US" smtClean="0">
                <a:solidFill>
                  <a:schemeClr val="bg1"/>
                </a:solidFill>
              </a:rPr>
              <a:t>22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536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7DB4A-41B3-8A41-70FF-1DD7DE98F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123" y="147641"/>
            <a:ext cx="11323094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Baskerville Old Face" panose="02020602080505020303" pitchFamily="18" charset="77"/>
                <a:ea typeface="Baskerville" panose="02020502070401020303" pitchFamily="18" charset="0"/>
              </a:rPr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E549E-EEEF-7F5D-DF18-05B0FF99F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110" y="1524004"/>
            <a:ext cx="2664417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u="sng" dirty="0" err="1">
                <a:solidFill>
                  <a:srgbClr val="002060"/>
                </a:solidFill>
                <a:latin typeface="Baskerville Old Face" panose="02020602080505020303" pitchFamily="18" charset="77"/>
                <a:ea typeface="Baskerville" panose="02020502070401020303" pitchFamily="18" charset="0"/>
              </a:rPr>
              <a:t>Koelle</a:t>
            </a:r>
            <a:r>
              <a:rPr lang="en-US" b="1" u="sng" dirty="0">
                <a:solidFill>
                  <a:srgbClr val="002060"/>
                </a:solidFill>
                <a:latin typeface="Baskerville Old Face" panose="02020602080505020303" pitchFamily="18" charset="77"/>
                <a:ea typeface="Baskerville" panose="02020502070401020303" pitchFamily="18" charset="0"/>
              </a:rPr>
              <a:t> Lab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2060"/>
                </a:solidFill>
                <a:latin typeface="Baskerville Old Face" panose="02020602080505020303" pitchFamily="18" charset="77"/>
                <a:ea typeface="Baskerville" panose="02020502070401020303" pitchFamily="18" charset="0"/>
              </a:rPr>
              <a:t>Katia </a:t>
            </a:r>
            <a:r>
              <a:rPr lang="en-US" sz="2000" dirty="0" err="1">
                <a:solidFill>
                  <a:srgbClr val="002060"/>
                </a:solidFill>
                <a:latin typeface="Baskerville Old Face" panose="02020602080505020303" pitchFamily="18" charset="77"/>
                <a:ea typeface="Baskerville" panose="02020502070401020303" pitchFamily="18" charset="0"/>
              </a:rPr>
              <a:t>Koelle</a:t>
            </a:r>
            <a:endParaRPr lang="en-US" sz="2000" dirty="0">
              <a:solidFill>
                <a:srgbClr val="002060"/>
              </a:solidFill>
              <a:latin typeface="Baskerville Old Face" panose="02020602080505020303" pitchFamily="18" charset="77"/>
              <a:ea typeface="Baskerville" panose="02020502070401020303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err="1">
                <a:solidFill>
                  <a:srgbClr val="002060"/>
                </a:solidFill>
                <a:latin typeface="Baskerville Old Face" panose="02020602080505020303" pitchFamily="18" charset="77"/>
                <a:ea typeface="Baskerville" panose="02020502070401020303" pitchFamily="18" charset="0"/>
              </a:rPr>
              <a:t>Yeongseon</a:t>
            </a:r>
            <a:r>
              <a:rPr lang="en-US" sz="2000" dirty="0">
                <a:solidFill>
                  <a:srgbClr val="002060"/>
                </a:solidFill>
                <a:latin typeface="Baskerville Old Face" panose="02020602080505020303" pitchFamily="18" charset="77"/>
                <a:ea typeface="Baskerville" panose="02020502070401020303" pitchFamily="18" charset="0"/>
              </a:rPr>
              <a:t> Park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2060"/>
                </a:solidFill>
                <a:latin typeface="Baskerville Old Face" panose="02020602080505020303" pitchFamily="18" charset="77"/>
                <a:ea typeface="Baskerville" panose="02020502070401020303" pitchFamily="18" charset="0"/>
              </a:rPr>
              <a:t>Ananya </a:t>
            </a:r>
            <a:r>
              <a:rPr lang="en-US" sz="2000" dirty="0" err="1">
                <a:solidFill>
                  <a:srgbClr val="002060"/>
                </a:solidFill>
                <a:latin typeface="Baskerville Old Face" panose="02020602080505020303" pitchFamily="18" charset="77"/>
                <a:ea typeface="Baskerville" panose="02020502070401020303" pitchFamily="18" charset="0"/>
              </a:rPr>
              <a:t>Saha</a:t>
            </a:r>
            <a:endParaRPr lang="en-US" sz="2000" dirty="0">
              <a:solidFill>
                <a:srgbClr val="002060"/>
              </a:solidFill>
              <a:latin typeface="Baskerville Old Face" panose="02020602080505020303" pitchFamily="18" charset="77"/>
              <a:ea typeface="Baskerville" panose="02020502070401020303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2060"/>
                </a:solidFill>
                <a:latin typeface="Baskerville Old Face" panose="02020602080505020303" pitchFamily="18" charset="77"/>
                <a:ea typeface="Baskerville" panose="02020502070401020303" pitchFamily="18" charset="0"/>
              </a:rPr>
              <a:t>Elizabeth </a:t>
            </a:r>
            <a:r>
              <a:rPr lang="en-US" sz="2000" dirty="0" err="1">
                <a:solidFill>
                  <a:srgbClr val="002060"/>
                </a:solidFill>
                <a:latin typeface="Baskerville Old Face" panose="02020602080505020303" pitchFamily="18" charset="77"/>
                <a:ea typeface="Baskerville" panose="02020502070401020303" pitchFamily="18" charset="0"/>
              </a:rPr>
              <a:t>Somsen</a:t>
            </a:r>
            <a:endParaRPr lang="en-US" sz="2000" dirty="0">
              <a:solidFill>
                <a:srgbClr val="002060"/>
              </a:solidFill>
              <a:latin typeface="Baskerville Old Face" panose="02020602080505020303" pitchFamily="18" charset="77"/>
              <a:ea typeface="Baskerville" panose="02020502070401020303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2060"/>
                </a:solidFill>
                <a:latin typeface="Baskerville Old Face" panose="02020602080505020303" pitchFamily="18" charset="77"/>
                <a:ea typeface="Baskerville" panose="02020502070401020303" pitchFamily="18" charset="0"/>
              </a:rPr>
              <a:t>Rita Wang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2060"/>
                </a:solidFill>
                <a:latin typeface="Baskerville Old Face" panose="02020602080505020303" pitchFamily="18" charset="77"/>
                <a:ea typeface="Baskerville" panose="02020502070401020303" pitchFamily="18" charset="0"/>
              </a:rPr>
              <a:t>Theresa Shi</a:t>
            </a:r>
          </a:p>
          <a:p>
            <a:endParaRPr lang="en-US" dirty="0">
              <a:solidFill>
                <a:srgbClr val="002060"/>
              </a:solidFill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endParaRPr lang="en-US" dirty="0">
              <a:solidFill>
                <a:srgbClr val="002060"/>
              </a:solidFill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F88FEB-073C-9AAB-C473-BC3CA59F52B2}"/>
              </a:ext>
            </a:extLst>
          </p:cNvPr>
          <p:cNvGrpSpPr/>
          <p:nvPr/>
        </p:nvGrpSpPr>
        <p:grpSpPr>
          <a:xfrm>
            <a:off x="0" y="6550875"/>
            <a:ext cx="12192000" cy="314325"/>
            <a:chOff x="0" y="6543675"/>
            <a:chExt cx="12192000" cy="31432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1751A91-B248-EDE4-5992-6672D7092CF3}"/>
                </a:ext>
              </a:extLst>
            </p:cNvPr>
            <p:cNvSpPr/>
            <p:nvPr/>
          </p:nvSpPr>
          <p:spPr>
            <a:xfrm>
              <a:off x="0" y="6543675"/>
              <a:ext cx="12192000" cy="314325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220195A-5DFF-FDEF-BDBF-D19063C42C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43675"/>
              <a:ext cx="1219200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6" descr="Microbiology and Molecular Genetics (MMG)">
            <a:extLst>
              <a:ext uri="{FF2B5EF4-FFF2-40B4-BE49-F238E27FC236}">
                <a16:creationId xmlns:a16="http://schemas.microsoft.com/office/drawing/2014/main" id="{C843D86C-1EE5-BD98-B554-1D2C14D1A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71" y="4999952"/>
            <a:ext cx="5324118" cy="69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1B2FF2-1CF8-EB6E-6131-D540D77A1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309" y="4130675"/>
            <a:ext cx="2540000" cy="2362200"/>
          </a:xfrm>
          <a:prstGeom prst="rect">
            <a:avLst/>
          </a:prstGeom>
        </p:spPr>
      </p:pic>
      <p:pic>
        <p:nvPicPr>
          <p:cNvPr id="10" name="Picture 8" descr="National Institute of Allergy and Infectious Diseases (NIAID)">
            <a:extLst>
              <a:ext uri="{FF2B5EF4-FFF2-40B4-BE49-F238E27FC236}">
                <a16:creationId xmlns:a16="http://schemas.microsoft.com/office/drawing/2014/main" id="{EB25AC55-0177-AA00-E8CB-68A89C8BF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463" y="4498612"/>
            <a:ext cx="4058284" cy="10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8610E5-FA79-90C4-6AA6-F131C25D54EF}"/>
              </a:ext>
            </a:extLst>
          </p:cNvPr>
          <p:cNvSpPr txBox="1"/>
          <p:nvPr/>
        </p:nvSpPr>
        <p:spPr>
          <a:xfrm>
            <a:off x="9551658" y="5680138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T32 AI138952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F84103-A1E1-0801-3774-3678665A2E52}"/>
              </a:ext>
            </a:extLst>
          </p:cNvPr>
          <p:cNvSpPr txBox="1"/>
          <p:nvPr/>
        </p:nvSpPr>
        <p:spPr>
          <a:xfrm>
            <a:off x="7831315" y="3982071"/>
            <a:ext cx="172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002060"/>
                </a:solidFill>
                <a:latin typeface="Baskerville Old Face" panose="02020602080505020303" pitchFamily="18" charset="77"/>
                <a:ea typeface="Baskerville" panose="02020502070401020303" pitchFamily="18" charset="0"/>
              </a:rPr>
              <a:t>Funding Sources</a:t>
            </a:r>
          </a:p>
        </p:txBody>
      </p:sp>
      <p:pic>
        <p:nvPicPr>
          <p:cNvPr id="14" name="Picture 13" descr="A group of women sitting on a stone bench&#10;&#10;Description automatically generated with medium confidence">
            <a:extLst>
              <a:ext uri="{FF2B5EF4-FFF2-40B4-BE49-F238E27FC236}">
                <a16:creationId xmlns:a16="http://schemas.microsoft.com/office/drawing/2014/main" id="{0D2ECF34-AB98-1D5B-C9F7-8220C2150A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04" t="25871" r="15639" b="5070"/>
          <a:stretch/>
        </p:blipFill>
        <p:spPr>
          <a:xfrm>
            <a:off x="8037463" y="1396349"/>
            <a:ext cx="3304367" cy="2368015"/>
          </a:xfrm>
          <a:prstGeom prst="rect">
            <a:avLst/>
          </a:prstGeom>
        </p:spPr>
      </p:pic>
      <p:pic>
        <p:nvPicPr>
          <p:cNvPr id="16" name="Picture 15" descr="A group of people sitting at tables&#10;&#10;Description automatically generated">
            <a:extLst>
              <a:ext uri="{FF2B5EF4-FFF2-40B4-BE49-F238E27FC236}">
                <a16:creationId xmlns:a16="http://schemas.microsoft.com/office/drawing/2014/main" id="{89FD8AF4-7358-03AF-32DE-E1AAC74F219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8900" r="8040"/>
          <a:stretch/>
        </p:blipFill>
        <p:spPr>
          <a:xfrm>
            <a:off x="3876221" y="1402163"/>
            <a:ext cx="3557426" cy="236220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10B110-F37F-FF12-0E98-BF8CA3DE3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6242" y="6550875"/>
            <a:ext cx="2743200" cy="365125"/>
          </a:xfrm>
        </p:spPr>
        <p:txBody>
          <a:bodyPr/>
          <a:lstStyle/>
          <a:p>
            <a:fld id="{CE9FB975-15F2-8444-B136-79631C32CA04}" type="slidenum">
              <a:rPr lang="en-US" smtClean="0">
                <a:solidFill>
                  <a:schemeClr val="bg1"/>
                </a:solidFill>
              </a:rPr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65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699F-7CB1-8ED5-1375-0CEA9E9A6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46" y="417684"/>
            <a:ext cx="11668108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In SARS-CoV-2, Omicron Occurred on a Long Internal Branch and Displayed Significant Antigenic Divergence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B227E9E-8C3F-2BF9-886D-666B5919199E}"/>
              </a:ext>
            </a:extLst>
          </p:cNvPr>
          <p:cNvGrpSpPr/>
          <p:nvPr/>
        </p:nvGrpSpPr>
        <p:grpSpPr>
          <a:xfrm>
            <a:off x="0" y="6550875"/>
            <a:ext cx="12192000" cy="314325"/>
            <a:chOff x="0" y="6543675"/>
            <a:chExt cx="12192000" cy="31432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D335015-E456-2208-D038-C776E6B7B750}"/>
                </a:ext>
              </a:extLst>
            </p:cNvPr>
            <p:cNvSpPr/>
            <p:nvPr/>
          </p:nvSpPr>
          <p:spPr>
            <a:xfrm>
              <a:off x="0" y="6543675"/>
              <a:ext cx="12192000" cy="314325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976AD33-9A7A-4F66-9946-E9B902F6B5E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43675"/>
              <a:ext cx="1219200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AD0A770-2C55-8194-3F6A-26100CDD9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0460"/>
            <a:ext cx="6590926" cy="36391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B895BB-0D81-3A7E-2085-B5181558F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187" y="1950460"/>
            <a:ext cx="5607878" cy="403253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37B5322-25CB-1363-1889-0A84457A6D6E}"/>
              </a:ext>
            </a:extLst>
          </p:cNvPr>
          <p:cNvSpPr/>
          <p:nvPr/>
        </p:nvSpPr>
        <p:spPr>
          <a:xfrm>
            <a:off x="6890657" y="1950459"/>
            <a:ext cx="342900" cy="433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E3361F-A95B-DA24-37FB-E1E5492B7587}"/>
              </a:ext>
            </a:extLst>
          </p:cNvPr>
          <p:cNvSpPr/>
          <p:nvPr/>
        </p:nvSpPr>
        <p:spPr>
          <a:xfrm>
            <a:off x="11674929" y="1950459"/>
            <a:ext cx="463136" cy="417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75A76D-3781-CC48-B9EB-7F0B209CE60A}"/>
              </a:ext>
            </a:extLst>
          </p:cNvPr>
          <p:cNvSpPr txBox="1"/>
          <p:nvPr/>
        </p:nvSpPr>
        <p:spPr>
          <a:xfrm>
            <a:off x="144627" y="6524956"/>
            <a:ext cx="595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Vidian</a:t>
            </a:r>
            <a:r>
              <a:rPr lang="en-US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 et al 2022 </a:t>
            </a:r>
            <a:r>
              <a:rPr lang="en-US" i="1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ERHM, </a:t>
            </a:r>
            <a:r>
              <a:rPr lang="en-US" dirty="0" err="1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Myktyn</a:t>
            </a:r>
            <a:r>
              <a:rPr lang="en-US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 et al 2022 </a:t>
            </a:r>
            <a:r>
              <a:rPr lang="en-US" i="1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Science Immunology</a:t>
            </a:r>
            <a:r>
              <a:rPr lang="en-US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D93DD-41B2-7851-01FF-24D6E4D6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3297" y="6524956"/>
            <a:ext cx="2743200" cy="365125"/>
          </a:xfrm>
        </p:spPr>
        <p:txBody>
          <a:bodyPr/>
          <a:lstStyle/>
          <a:p>
            <a:fld id="{CE9FB975-15F2-8444-B136-79631C32CA04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48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699F-7CB1-8ED5-1375-0CEA9E9A6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46" y="417684"/>
            <a:ext cx="11668108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Other  SARS-CoV-2 VOCs that did not Display Much Antigenic Evolution also Mapped to Long Internal Branches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B227E9E-8C3F-2BF9-886D-666B5919199E}"/>
              </a:ext>
            </a:extLst>
          </p:cNvPr>
          <p:cNvGrpSpPr/>
          <p:nvPr/>
        </p:nvGrpSpPr>
        <p:grpSpPr>
          <a:xfrm>
            <a:off x="0" y="6550875"/>
            <a:ext cx="12192000" cy="314325"/>
            <a:chOff x="0" y="6543675"/>
            <a:chExt cx="12192000" cy="31432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D335015-E456-2208-D038-C776E6B7B750}"/>
                </a:ext>
              </a:extLst>
            </p:cNvPr>
            <p:cNvSpPr/>
            <p:nvPr/>
          </p:nvSpPr>
          <p:spPr>
            <a:xfrm>
              <a:off x="0" y="6543675"/>
              <a:ext cx="12192000" cy="314325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976AD33-9A7A-4F66-9946-E9B902F6B5E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43675"/>
              <a:ext cx="1219200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AD0A770-2C55-8194-3F6A-26100CDD9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0460"/>
            <a:ext cx="6590926" cy="36391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B895BB-0D81-3A7E-2085-B5181558F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187" y="1950460"/>
            <a:ext cx="5607878" cy="403253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37B5322-25CB-1363-1889-0A84457A6D6E}"/>
              </a:ext>
            </a:extLst>
          </p:cNvPr>
          <p:cNvSpPr/>
          <p:nvPr/>
        </p:nvSpPr>
        <p:spPr>
          <a:xfrm>
            <a:off x="6890657" y="1950459"/>
            <a:ext cx="342900" cy="433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E3361F-A95B-DA24-37FB-E1E5492B7587}"/>
              </a:ext>
            </a:extLst>
          </p:cNvPr>
          <p:cNvSpPr/>
          <p:nvPr/>
        </p:nvSpPr>
        <p:spPr>
          <a:xfrm>
            <a:off x="11674929" y="1950459"/>
            <a:ext cx="463136" cy="417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75A76D-3781-CC48-B9EB-7F0B209CE60A}"/>
              </a:ext>
            </a:extLst>
          </p:cNvPr>
          <p:cNvSpPr txBox="1"/>
          <p:nvPr/>
        </p:nvSpPr>
        <p:spPr>
          <a:xfrm>
            <a:off x="144627" y="6524956"/>
            <a:ext cx="595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Vidian</a:t>
            </a:r>
            <a:r>
              <a:rPr lang="en-US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 et al 2022 </a:t>
            </a:r>
            <a:r>
              <a:rPr lang="en-US" i="1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ERHM, </a:t>
            </a:r>
            <a:r>
              <a:rPr lang="en-US" dirty="0" err="1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Myktyn</a:t>
            </a:r>
            <a:r>
              <a:rPr lang="en-US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 et al 2022 </a:t>
            </a:r>
            <a:r>
              <a:rPr lang="en-US" i="1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Science Immunology</a:t>
            </a:r>
            <a:r>
              <a:rPr lang="en-US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B5136-86D8-F56E-981E-7E78FCD35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7638" y="6514619"/>
            <a:ext cx="2743200" cy="365125"/>
          </a:xfrm>
        </p:spPr>
        <p:txBody>
          <a:bodyPr/>
          <a:lstStyle/>
          <a:p>
            <a:fld id="{CE9FB975-15F2-8444-B136-79631C32CA04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321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80B89-F4F4-97C1-C68A-F3240A45E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There are Three Hypotheses for the Emergence of VOCs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1690126-A145-5061-6947-5FE1A6AB12E8}"/>
              </a:ext>
            </a:extLst>
          </p:cNvPr>
          <p:cNvGrpSpPr/>
          <p:nvPr/>
        </p:nvGrpSpPr>
        <p:grpSpPr>
          <a:xfrm>
            <a:off x="0" y="6550875"/>
            <a:ext cx="12192000" cy="314325"/>
            <a:chOff x="0" y="6543675"/>
            <a:chExt cx="12192000" cy="31432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CEE44C7-2061-BB2A-AAE5-4042FD7335C9}"/>
                </a:ext>
              </a:extLst>
            </p:cNvPr>
            <p:cNvSpPr/>
            <p:nvPr/>
          </p:nvSpPr>
          <p:spPr>
            <a:xfrm>
              <a:off x="0" y="6543675"/>
              <a:ext cx="12192000" cy="314325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327DB8D-0009-7295-3812-60F660B1E5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43675"/>
              <a:ext cx="1219200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A592B51-F4EB-4508-18A1-DBF6D6E60BD2}"/>
              </a:ext>
            </a:extLst>
          </p:cNvPr>
          <p:cNvGrpSpPr/>
          <p:nvPr/>
        </p:nvGrpSpPr>
        <p:grpSpPr>
          <a:xfrm>
            <a:off x="4354177" y="2341845"/>
            <a:ext cx="3483646" cy="2989525"/>
            <a:chOff x="4354177" y="2341845"/>
            <a:chExt cx="3483646" cy="298952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62C806-C53C-F42D-9BB9-F539C9273F5A}"/>
                </a:ext>
              </a:extLst>
            </p:cNvPr>
            <p:cNvSpPr txBox="1"/>
            <p:nvPr/>
          </p:nvSpPr>
          <p:spPr>
            <a:xfrm>
              <a:off x="4354177" y="2341845"/>
              <a:ext cx="34836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Baskerville Old Face" panose="02020602080505020303" pitchFamily="18" charset="77"/>
                  <a:ea typeface="Baskerville" panose="02020502070401020303" pitchFamily="18" charset="0"/>
                </a:rPr>
                <a:t>Unsampled Population</a:t>
              </a:r>
            </a:p>
          </p:txBody>
        </p:sp>
        <p:pic>
          <p:nvPicPr>
            <p:cNvPr id="20" name="Graphic 19" descr="Earth globe: Africa and Europe with solid fill">
              <a:extLst>
                <a:ext uri="{FF2B5EF4-FFF2-40B4-BE49-F238E27FC236}">
                  <a16:creationId xmlns:a16="http://schemas.microsoft.com/office/drawing/2014/main" id="{5F52B2B3-7F95-26A9-E31D-B230F60A2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56995" y="3053360"/>
              <a:ext cx="2278010" cy="227801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ADC939F-9DA5-83DA-ECCA-06D675BB2D2D}"/>
              </a:ext>
            </a:extLst>
          </p:cNvPr>
          <p:cNvGrpSpPr/>
          <p:nvPr/>
        </p:nvGrpSpPr>
        <p:grpSpPr>
          <a:xfrm>
            <a:off x="838200" y="2341845"/>
            <a:ext cx="2678938" cy="2966406"/>
            <a:chOff x="838200" y="2341845"/>
            <a:chExt cx="2678938" cy="296640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15CCF7-0C14-CFDB-E89B-6B75ED36DA0B}"/>
                </a:ext>
              </a:extLst>
            </p:cNvPr>
            <p:cNvSpPr txBox="1"/>
            <p:nvPr/>
          </p:nvSpPr>
          <p:spPr>
            <a:xfrm>
              <a:off x="838200" y="2341845"/>
              <a:ext cx="26789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Baskerville Old Face" panose="02020602080505020303" pitchFamily="18" charset="77"/>
                  <a:ea typeface="Baskerville" panose="02020502070401020303" pitchFamily="18" charset="0"/>
                </a:rPr>
                <a:t>Animal Reservoir</a:t>
              </a:r>
            </a:p>
          </p:txBody>
        </p:sp>
        <p:pic>
          <p:nvPicPr>
            <p:cNvPr id="22" name="Graphic 21" descr="Rat with solid fill">
              <a:extLst>
                <a:ext uri="{FF2B5EF4-FFF2-40B4-BE49-F238E27FC236}">
                  <a16:creationId xmlns:a16="http://schemas.microsoft.com/office/drawing/2014/main" id="{CB4C33D5-C04F-BD01-B7C4-EA0B74DE8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38664" y="3030241"/>
              <a:ext cx="2278010" cy="227801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1E068BD-9769-AB77-E297-3191296379A6}"/>
              </a:ext>
            </a:extLst>
          </p:cNvPr>
          <p:cNvGrpSpPr/>
          <p:nvPr/>
        </p:nvGrpSpPr>
        <p:grpSpPr>
          <a:xfrm>
            <a:off x="8508149" y="2341845"/>
            <a:ext cx="2845651" cy="3054663"/>
            <a:chOff x="8508149" y="2341845"/>
            <a:chExt cx="2845651" cy="305466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F30AF71-FBE8-8D22-F773-663E7F507605}"/>
                </a:ext>
              </a:extLst>
            </p:cNvPr>
            <p:cNvSpPr txBox="1"/>
            <p:nvPr/>
          </p:nvSpPr>
          <p:spPr>
            <a:xfrm>
              <a:off x="8508149" y="2341845"/>
              <a:ext cx="28456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Baskerville Old Face" panose="02020602080505020303" pitchFamily="18" charset="77"/>
                  <a:ea typeface="Baskerville" panose="02020502070401020303" pitchFamily="18" charset="0"/>
                </a:rPr>
                <a:t>Chronic Infections</a:t>
              </a:r>
            </a:p>
          </p:txBody>
        </p:sp>
        <p:pic>
          <p:nvPicPr>
            <p:cNvPr id="24" name="Graphic 23" descr="Man with solid fill">
              <a:extLst>
                <a:ext uri="{FF2B5EF4-FFF2-40B4-BE49-F238E27FC236}">
                  <a16:creationId xmlns:a16="http://schemas.microsoft.com/office/drawing/2014/main" id="{91DA6D79-09DA-6158-429D-10FA522A3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791969" y="3118498"/>
              <a:ext cx="2278010" cy="2278010"/>
            </a:xfrm>
            <a:prstGeom prst="rect">
              <a:avLst/>
            </a:prstGeom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958B46-4D2D-922D-555D-C65DA581A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200" y="6492875"/>
            <a:ext cx="2743200" cy="365125"/>
          </a:xfrm>
        </p:spPr>
        <p:txBody>
          <a:bodyPr/>
          <a:lstStyle/>
          <a:p>
            <a:fld id="{CE9FB975-15F2-8444-B136-79631C32CA04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18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43BEE-2D40-37C7-0D6C-DEF82F6AD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3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Supporting Evidence for Chronic Infections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340A0B4-C169-077A-2D22-09CBCDC2468A}"/>
              </a:ext>
            </a:extLst>
          </p:cNvPr>
          <p:cNvGrpSpPr/>
          <p:nvPr/>
        </p:nvGrpSpPr>
        <p:grpSpPr>
          <a:xfrm>
            <a:off x="0" y="6550875"/>
            <a:ext cx="12192000" cy="314325"/>
            <a:chOff x="0" y="6543675"/>
            <a:chExt cx="12192000" cy="31432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49A9A0C-E702-DA4C-70AE-B9A4DE4186A5}"/>
                </a:ext>
              </a:extLst>
            </p:cNvPr>
            <p:cNvSpPr/>
            <p:nvPr/>
          </p:nvSpPr>
          <p:spPr>
            <a:xfrm>
              <a:off x="0" y="6543675"/>
              <a:ext cx="12192000" cy="314325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2EFC2B9-A2AD-7403-331E-B8B77494064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43675"/>
              <a:ext cx="1219200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7FC9361-17FD-C685-8707-A1B4BDB54FA6}"/>
              </a:ext>
            </a:extLst>
          </p:cNvPr>
          <p:cNvSpPr txBox="1"/>
          <p:nvPr/>
        </p:nvSpPr>
        <p:spPr>
          <a:xfrm>
            <a:off x="182411" y="6537943"/>
            <a:ext cx="261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Weigand et al 2022 </a:t>
            </a:r>
            <a:r>
              <a:rPr lang="en-US" i="1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Viruses</a:t>
            </a:r>
            <a:endParaRPr lang="en-US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7F4056-03B3-66BA-A62B-75C2280D6C39}"/>
              </a:ext>
            </a:extLst>
          </p:cNvPr>
          <p:cNvSpPr txBox="1"/>
          <p:nvPr/>
        </p:nvSpPr>
        <p:spPr>
          <a:xfrm>
            <a:off x="447712" y="1365461"/>
            <a:ext cx="11296575" cy="841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Omicron displayed higher substitution rate than expected if evolution occurred at the population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874449-1648-5116-7F95-1623FDFCCD35}"/>
              </a:ext>
            </a:extLst>
          </p:cNvPr>
          <p:cNvSpPr/>
          <p:nvPr/>
        </p:nvSpPr>
        <p:spPr>
          <a:xfrm>
            <a:off x="1493989" y="2207105"/>
            <a:ext cx="249751" cy="270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D6A342-E1CA-D502-0E86-E8528E7C7968}"/>
              </a:ext>
            </a:extLst>
          </p:cNvPr>
          <p:cNvSpPr/>
          <p:nvPr/>
        </p:nvSpPr>
        <p:spPr>
          <a:xfrm>
            <a:off x="1493989" y="4731488"/>
            <a:ext cx="239118" cy="308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02D8C6-1D4A-14E9-1052-0B65A93FF9F5}"/>
              </a:ext>
            </a:extLst>
          </p:cNvPr>
          <p:cNvSpPr/>
          <p:nvPr/>
        </p:nvSpPr>
        <p:spPr>
          <a:xfrm>
            <a:off x="1493989" y="6114072"/>
            <a:ext cx="249751" cy="25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0D8055A-27C0-58BC-476C-47F956EE6465}"/>
              </a:ext>
            </a:extLst>
          </p:cNvPr>
          <p:cNvGrpSpPr/>
          <p:nvPr/>
        </p:nvGrpSpPr>
        <p:grpSpPr>
          <a:xfrm>
            <a:off x="2647665" y="2363989"/>
            <a:ext cx="8541665" cy="3903674"/>
            <a:chOff x="1299901" y="2630957"/>
            <a:chExt cx="8160222" cy="3616521"/>
          </a:xfrm>
        </p:grpSpPr>
        <p:pic>
          <p:nvPicPr>
            <p:cNvPr id="13" name="Picture 12" descr="A picture containing text, screenshot, line, font&#10;&#10;Description automatically generated">
              <a:extLst>
                <a:ext uri="{FF2B5EF4-FFF2-40B4-BE49-F238E27FC236}">
                  <a16:creationId xmlns:a16="http://schemas.microsoft.com/office/drawing/2014/main" id="{847056CD-087E-D221-883C-CE38FA981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9063" y="3072478"/>
              <a:ext cx="7137400" cy="3175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E902639-E18B-E1A6-6FD4-CC73F607B02A}"/>
                </a:ext>
              </a:extLst>
            </p:cNvPr>
            <p:cNvSpPr/>
            <p:nvPr/>
          </p:nvSpPr>
          <p:spPr>
            <a:xfrm>
              <a:off x="6335923" y="2940952"/>
              <a:ext cx="3124200" cy="413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9403D2A-8FF1-367E-A0EF-D9A9CE27DA7B}"/>
                </a:ext>
              </a:extLst>
            </p:cNvPr>
            <p:cNvSpPr txBox="1"/>
            <p:nvPr/>
          </p:nvSpPr>
          <p:spPr>
            <a:xfrm>
              <a:off x="1700011" y="2630957"/>
              <a:ext cx="4989360" cy="42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Nucleotide Divergence (whole genome)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7628441-15EF-9AAA-C42A-6B29886F5700}"/>
                </a:ext>
              </a:extLst>
            </p:cNvPr>
            <p:cNvSpPr/>
            <p:nvPr/>
          </p:nvSpPr>
          <p:spPr>
            <a:xfrm>
              <a:off x="1352636" y="2641699"/>
              <a:ext cx="297260" cy="2873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ED5F8BE-B81C-3B75-714A-A5FA24A311A7}"/>
                </a:ext>
              </a:extLst>
            </p:cNvPr>
            <p:cNvSpPr txBox="1"/>
            <p:nvPr/>
          </p:nvSpPr>
          <p:spPr>
            <a:xfrm rot="16200000">
              <a:off x="252691" y="4291503"/>
              <a:ext cx="24945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Number of Mutations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CF74CF-A38F-B974-CED8-8FBB1C1C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389" y="6525474"/>
            <a:ext cx="2743200" cy="365125"/>
          </a:xfrm>
        </p:spPr>
        <p:txBody>
          <a:bodyPr/>
          <a:lstStyle/>
          <a:p>
            <a:fld id="{CE9FB975-15F2-8444-B136-79631C32CA04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823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43BEE-2D40-37C7-0D6C-DEF82F6AD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3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Supporting Evidence for Chronic Infections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B4A7D51-5844-9EAE-0E15-E831084878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405" r="12769"/>
          <a:stretch/>
        </p:blipFill>
        <p:spPr>
          <a:xfrm>
            <a:off x="5058607" y="2900441"/>
            <a:ext cx="1553080" cy="64423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340A0B4-C169-077A-2D22-09CBCDC2468A}"/>
              </a:ext>
            </a:extLst>
          </p:cNvPr>
          <p:cNvGrpSpPr/>
          <p:nvPr/>
        </p:nvGrpSpPr>
        <p:grpSpPr>
          <a:xfrm>
            <a:off x="0" y="6550875"/>
            <a:ext cx="12192000" cy="314325"/>
            <a:chOff x="0" y="6543675"/>
            <a:chExt cx="12192000" cy="31432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49A9A0C-E702-DA4C-70AE-B9A4DE4186A5}"/>
                </a:ext>
              </a:extLst>
            </p:cNvPr>
            <p:cNvSpPr/>
            <p:nvPr/>
          </p:nvSpPr>
          <p:spPr>
            <a:xfrm>
              <a:off x="0" y="6543675"/>
              <a:ext cx="12192000" cy="314325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2EFC2B9-A2AD-7403-331E-B8B77494064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43675"/>
              <a:ext cx="1219200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7FC9361-17FD-C685-8707-A1B4BDB54FA6}"/>
              </a:ext>
            </a:extLst>
          </p:cNvPr>
          <p:cNvSpPr txBox="1"/>
          <p:nvPr/>
        </p:nvSpPr>
        <p:spPr>
          <a:xfrm>
            <a:off x="182411" y="6537943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Bloom 2022</a:t>
            </a:r>
          </a:p>
        </p:txBody>
      </p:sp>
      <p:pic>
        <p:nvPicPr>
          <p:cNvPr id="4" name="Picture 3" descr="A picture containing text, screenshot, line, font&#10;&#10;Description automatically generated">
            <a:extLst>
              <a:ext uri="{FF2B5EF4-FFF2-40B4-BE49-F238E27FC236}">
                <a16:creationId xmlns:a16="http://schemas.microsoft.com/office/drawing/2014/main" id="{E052ABA2-7060-B8F8-91F2-9FC328A704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31316"/>
          <a:stretch/>
        </p:blipFill>
        <p:spPr>
          <a:xfrm>
            <a:off x="182411" y="2832693"/>
            <a:ext cx="4910567" cy="3180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F82853-6D1C-F013-0991-78515C269CD1}"/>
              </a:ext>
            </a:extLst>
          </p:cNvPr>
          <p:cNvSpPr txBox="1"/>
          <p:nvPr/>
        </p:nvSpPr>
        <p:spPr>
          <a:xfrm rot="16200000">
            <a:off x="-1023338" y="3948977"/>
            <a:ext cx="249452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Number of Mutations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4610F9-2945-C49F-1AEA-F6DEF96C32B1}"/>
              </a:ext>
            </a:extLst>
          </p:cNvPr>
          <p:cNvSpPr txBox="1"/>
          <p:nvPr/>
        </p:nvSpPr>
        <p:spPr>
          <a:xfrm>
            <a:off x="421984" y="2336145"/>
            <a:ext cx="5454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Synonymous Divergence (whole genome)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40C6C9-A996-BF31-F926-157FB19B6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106453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Omicron displays a lack of acceleration for synonymous mutations, which means this acceleration in divergence is due to nonsynonymous mutations.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067D90-805B-EA0F-56AE-7B65D5CA2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389" y="6525476"/>
            <a:ext cx="2743200" cy="365125"/>
          </a:xfrm>
        </p:spPr>
        <p:txBody>
          <a:bodyPr/>
          <a:lstStyle/>
          <a:p>
            <a:fld id="{CE9FB975-15F2-8444-B136-79631C32CA04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E66E6F2-4394-7E7D-FE19-FA2325630004}"/>
              </a:ext>
            </a:extLst>
          </p:cNvPr>
          <p:cNvGrpSpPr/>
          <p:nvPr/>
        </p:nvGrpSpPr>
        <p:grpSpPr>
          <a:xfrm>
            <a:off x="6482489" y="2336145"/>
            <a:ext cx="5567799" cy="3804185"/>
            <a:chOff x="1299901" y="2595603"/>
            <a:chExt cx="5644900" cy="3651875"/>
          </a:xfrm>
        </p:grpSpPr>
        <p:pic>
          <p:nvPicPr>
            <p:cNvPr id="24" name="Picture 23" descr="A picture containing text, screenshot, line, font&#10;&#10;Description automatically generated">
              <a:extLst>
                <a:ext uri="{FF2B5EF4-FFF2-40B4-BE49-F238E27FC236}">
                  <a16:creationId xmlns:a16="http://schemas.microsoft.com/office/drawing/2014/main" id="{6F223FFB-350A-9BE7-D6B9-02AC08CC01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0247"/>
            <a:stretch/>
          </p:blipFill>
          <p:spPr>
            <a:xfrm>
              <a:off x="1419063" y="3072478"/>
              <a:ext cx="4978567" cy="317500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30414DC-18E9-629B-635A-B66F5C02EE56}"/>
                </a:ext>
              </a:extLst>
            </p:cNvPr>
            <p:cNvSpPr txBox="1"/>
            <p:nvPr/>
          </p:nvSpPr>
          <p:spPr>
            <a:xfrm>
              <a:off x="1649896" y="2595603"/>
              <a:ext cx="5294905" cy="4431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Nucleotide Divergence (whole genome)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70DAC39-3C35-2524-F0BB-0C63C3C79C7E}"/>
                </a:ext>
              </a:extLst>
            </p:cNvPr>
            <p:cNvSpPr/>
            <p:nvPr/>
          </p:nvSpPr>
          <p:spPr>
            <a:xfrm>
              <a:off x="1352636" y="2641699"/>
              <a:ext cx="297260" cy="2873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559E3E2-F174-D299-0145-E2E3D167784C}"/>
                </a:ext>
              </a:extLst>
            </p:cNvPr>
            <p:cNvSpPr txBox="1"/>
            <p:nvPr/>
          </p:nvSpPr>
          <p:spPr>
            <a:xfrm rot="16200000">
              <a:off x="252691" y="4291503"/>
              <a:ext cx="24945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Number of Mutations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5399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24527-4EBE-8FA2-0ACC-A66EF8F2D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Supporting Evidence for Chronic Infections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C90B3-56FF-6C24-1B54-19AFF918D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10515600" cy="108086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Omicron displays enrichment in Antigenic Mutations, which would be expected from Chronic Infection as its source.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1D3AFC-CB02-3785-37A7-140DC812BF67}"/>
              </a:ext>
            </a:extLst>
          </p:cNvPr>
          <p:cNvGrpSpPr/>
          <p:nvPr/>
        </p:nvGrpSpPr>
        <p:grpSpPr>
          <a:xfrm>
            <a:off x="0" y="6550875"/>
            <a:ext cx="12192000" cy="314325"/>
            <a:chOff x="0" y="6543675"/>
            <a:chExt cx="12192000" cy="31432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C565CDA-2506-E5EB-9216-191B78DCC1D6}"/>
                </a:ext>
              </a:extLst>
            </p:cNvPr>
            <p:cNvSpPr/>
            <p:nvPr/>
          </p:nvSpPr>
          <p:spPr>
            <a:xfrm>
              <a:off x="0" y="6543675"/>
              <a:ext cx="12192000" cy="314325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F1D98A4-99B3-553D-851E-0381C6490DB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43675"/>
              <a:ext cx="1219200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A picture containing text, screenshot, line, font&#10;&#10;Description automatically generated">
            <a:extLst>
              <a:ext uri="{FF2B5EF4-FFF2-40B4-BE49-F238E27FC236}">
                <a16:creationId xmlns:a16="http://schemas.microsoft.com/office/drawing/2014/main" id="{0172E24A-9490-B559-DF5B-4C8435419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26" y="2746068"/>
            <a:ext cx="7137400" cy="3175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9EEF0DD-BA46-D599-14BC-ECA509A7CBDD}"/>
              </a:ext>
            </a:extLst>
          </p:cNvPr>
          <p:cNvSpPr/>
          <p:nvPr/>
        </p:nvSpPr>
        <p:spPr>
          <a:xfrm>
            <a:off x="5080000" y="2746067"/>
            <a:ext cx="2215126" cy="2480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CE0A09-3BC6-F104-DE24-B562FE479587}"/>
              </a:ext>
            </a:extLst>
          </p:cNvPr>
          <p:cNvSpPr txBox="1"/>
          <p:nvPr/>
        </p:nvSpPr>
        <p:spPr>
          <a:xfrm>
            <a:off x="1048817" y="2424679"/>
            <a:ext cx="3426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Non-Spike Amino Acid Divergence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6EEAC5F-5186-C536-B1C0-DC8120F17EF1}"/>
              </a:ext>
            </a:extLst>
          </p:cNvPr>
          <p:cNvGrpSpPr/>
          <p:nvPr/>
        </p:nvGrpSpPr>
        <p:grpSpPr>
          <a:xfrm>
            <a:off x="6909825" y="2424679"/>
            <a:ext cx="4935383" cy="3496388"/>
            <a:chOff x="6909825" y="2424679"/>
            <a:chExt cx="4935383" cy="3496388"/>
          </a:xfrm>
        </p:grpSpPr>
        <p:pic>
          <p:nvPicPr>
            <p:cNvPr id="11" name="Picture 10" descr="A picture containing text, screenshot, line, font&#10;&#10;Description automatically generated">
              <a:extLst>
                <a:ext uri="{FF2B5EF4-FFF2-40B4-BE49-F238E27FC236}">
                  <a16:creationId xmlns:a16="http://schemas.microsoft.com/office/drawing/2014/main" id="{2F330215-ACBF-8232-C0B3-7CDE10E4BD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0851"/>
            <a:stretch/>
          </p:blipFill>
          <p:spPr>
            <a:xfrm>
              <a:off x="6909825" y="2746067"/>
              <a:ext cx="4935383" cy="31750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7FEF407-54DA-06A0-3177-37CEE0CD77C8}"/>
                </a:ext>
              </a:extLst>
            </p:cNvPr>
            <p:cNvSpPr txBox="1"/>
            <p:nvPr/>
          </p:nvSpPr>
          <p:spPr>
            <a:xfrm>
              <a:off x="8118647" y="2424679"/>
              <a:ext cx="29570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Spike Amino Acid Divergence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142E927-C557-F01B-0E40-1B974B63CA57}"/>
              </a:ext>
            </a:extLst>
          </p:cNvPr>
          <p:cNvSpPr txBox="1"/>
          <p:nvPr/>
        </p:nvSpPr>
        <p:spPr>
          <a:xfrm>
            <a:off x="182411" y="6537943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Bloom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ECE96-DD50-0D79-4EA8-C0D1C215B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389" y="6533648"/>
            <a:ext cx="2743200" cy="365125"/>
          </a:xfrm>
        </p:spPr>
        <p:txBody>
          <a:bodyPr/>
          <a:lstStyle/>
          <a:p>
            <a:fld id="{CE9FB975-15F2-8444-B136-79631C32CA04}" type="slidenum">
              <a:rPr lang="en-US" smtClean="0">
                <a:solidFill>
                  <a:schemeClr val="bg1"/>
                </a:solidFill>
              </a:rPr>
              <a:t>8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289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D82C1-B8C5-FB32-BDE0-E0931F9D4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75" y="2537647"/>
            <a:ext cx="10931249" cy="178270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Baskerville Old Face" panose="02020602080505020303" pitchFamily="18" charset="77"/>
                <a:ea typeface="Baskerville" panose="02020502070401020303" pitchFamily="18" charset="0"/>
              </a:rPr>
              <a:t>We Develop and Analyze a Model to Understand Chronic Infection Evolutionary Dynamics and the Factors that Impact these Patterns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9DE584C-08FD-46A5-29B3-060B46A4F55F}"/>
              </a:ext>
            </a:extLst>
          </p:cNvPr>
          <p:cNvGrpSpPr/>
          <p:nvPr/>
        </p:nvGrpSpPr>
        <p:grpSpPr>
          <a:xfrm>
            <a:off x="0" y="6550875"/>
            <a:ext cx="12192000" cy="314325"/>
            <a:chOff x="0" y="6543675"/>
            <a:chExt cx="12192000" cy="31432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AB0680C-64D8-8828-A22A-9A6EAFAFDE50}"/>
                </a:ext>
              </a:extLst>
            </p:cNvPr>
            <p:cNvSpPr/>
            <p:nvPr/>
          </p:nvSpPr>
          <p:spPr>
            <a:xfrm>
              <a:off x="0" y="6543675"/>
              <a:ext cx="12192000" cy="314325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CE98FB5-AB55-7A4B-A26A-570992B6A89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43675"/>
              <a:ext cx="1219200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0E60291-C643-C73E-1B71-E125BC2DCD46}"/>
              </a:ext>
            </a:extLst>
          </p:cNvPr>
          <p:cNvSpPr txBox="1"/>
          <p:nvPr/>
        </p:nvSpPr>
        <p:spPr>
          <a:xfrm>
            <a:off x="1797226" y="833423"/>
            <a:ext cx="8597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Given the Role of Chronic Infections in VOC Emergence…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5F6CCD-47D1-D61D-D659-2204D38F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4368" y="6550875"/>
            <a:ext cx="2743200" cy="365125"/>
          </a:xfrm>
        </p:spPr>
        <p:txBody>
          <a:bodyPr/>
          <a:lstStyle/>
          <a:p>
            <a:fld id="{CE9FB975-15F2-8444-B136-79631C32CA04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571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11833</TotalTime>
  <Words>1135</Words>
  <Application>Microsoft Macintosh PowerPoint</Application>
  <PresentationFormat>Widescreen</PresentationFormat>
  <Paragraphs>221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Baskerville</vt:lpstr>
      <vt:lpstr>Baskerville Old Face</vt:lpstr>
      <vt:lpstr>Calibri</vt:lpstr>
      <vt:lpstr>Calibri Light</vt:lpstr>
      <vt:lpstr>Cambria Math</vt:lpstr>
      <vt:lpstr>Times New Roman</vt:lpstr>
      <vt:lpstr>Office Theme</vt:lpstr>
      <vt:lpstr>A Fitness Landscape Model for Understanding Within-Host Evolution of SARS-CoV-2 Chronic Infections</vt:lpstr>
      <vt:lpstr>Population-Level Acute Viral Infections are typically either Antigenically Static or Display Continuous Antigenic Turnover</vt:lpstr>
      <vt:lpstr>In SARS-CoV-2, Omicron Occurred on a Long Internal Branch and Displayed Significant Antigenic Divergence</vt:lpstr>
      <vt:lpstr>Other  SARS-CoV-2 VOCs that did not Display Much Antigenic Evolution also Mapped to Long Internal Branches </vt:lpstr>
      <vt:lpstr>There are Three Hypotheses for the Emergence of VOCs</vt:lpstr>
      <vt:lpstr>Supporting Evidence for Chronic Infections</vt:lpstr>
      <vt:lpstr>Supporting Evidence for Chronic Infections</vt:lpstr>
      <vt:lpstr>Supporting Evidence for Chronic Infections</vt:lpstr>
      <vt:lpstr>We Develop and Analyze a Model to Understand Chronic Infection Evolutionary Dynamics and the Factors that Impact these Patterns</vt:lpstr>
      <vt:lpstr>Evolutionary Patterns in Chronic Infections</vt:lpstr>
      <vt:lpstr>Evolutionary Patterns in Chronic Infections</vt:lpstr>
      <vt:lpstr>PowerPoint Presentation</vt:lpstr>
      <vt:lpstr>Within-Host Model</vt:lpstr>
      <vt:lpstr>The Rough Mount Fuji Landscape</vt:lpstr>
      <vt:lpstr>Various Within-Host Evolution Fitness Landscapes</vt:lpstr>
      <vt:lpstr>Using the RMF Landscape, we aimed to determine how each parameter impacts Within-Host Evolution</vt:lpstr>
      <vt:lpstr>Increases in the Effective Population Size Decreases the Strength of Genetic Drift and Increases the Efficacy of Selection</vt:lpstr>
      <vt:lpstr>Viral Populations can get stuck at local fitness peaks on rugged landscapes</vt:lpstr>
      <vt:lpstr>Pleiotropic Mutations Depress the Fitness Landscape and allow the Viral Population to Traverse Fitness Valleys</vt:lpstr>
      <vt:lpstr>Conclusions</vt:lpstr>
      <vt:lpstr>How do the RMF Results help us Interpret the Patterns Found in Chronic Infections?</vt:lpstr>
      <vt:lpstr>Future Directions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Fitness Landscape Model for Understanding Within-Host Evolution of SARS-CoV-2 Chronic Infections</dc:title>
  <dc:creator>Coats, Amber</dc:creator>
  <cp:lastModifiedBy>Coats, Amber</cp:lastModifiedBy>
  <cp:revision>20</cp:revision>
  <dcterms:created xsi:type="dcterms:W3CDTF">2023-06-10T15:13:48Z</dcterms:created>
  <dcterms:modified xsi:type="dcterms:W3CDTF">2023-06-22T07:53:27Z</dcterms:modified>
</cp:coreProperties>
</file>