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1" r:id="rId3"/>
    <p:sldId id="257" r:id="rId4"/>
    <p:sldId id="258" r:id="rId5"/>
    <p:sldId id="259" r:id="rId6"/>
    <p:sldId id="260" r:id="rId7"/>
    <p:sldId id="261" r:id="rId8"/>
    <p:sldId id="266" r:id="rId9"/>
    <p:sldId id="267" r:id="rId10"/>
    <p:sldId id="280" r:id="rId11"/>
    <p:sldId id="268" r:id="rId12"/>
    <p:sldId id="271" r:id="rId13"/>
    <p:sldId id="281" r:id="rId14"/>
    <p:sldId id="273" r:id="rId15"/>
    <p:sldId id="282" r:id="rId16"/>
    <p:sldId id="276" r:id="rId17"/>
    <p:sldId id="277" r:id="rId18"/>
    <p:sldId id="283" r:id="rId19"/>
    <p:sldId id="284" r:id="rId20"/>
    <p:sldId id="285" r:id="rId21"/>
    <p:sldId id="302" r:id="rId22"/>
    <p:sldId id="287" r:id="rId23"/>
    <p:sldId id="288" r:id="rId24"/>
    <p:sldId id="290" r:id="rId25"/>
    <p:sldId id="291" r:id="rId26"/>
    <p:sldId id="292" r:id="rId27"/>
    <p:sldId id="293" r:id="rId28"/>
    <p:sldId id="294" r:id="rId29"/>
    <p:sldId id="297" r:id="rId30"/>
    <p:sldId id="299" r:id="rId31"/>
    <p:sldId id="300" r:id="rId32"/>
    <p:sldId id="262"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50" d="100"/>
          <a:sy n="50" d="100"/>
        </p:scale>
        <p:origin x="4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B8304-F490-443B-86A2-F5300C3971F6}" type="datetimeFigureOut">
              <a:rPr lang="en-GB" smtClean="0"/>
              <a:t>23/05/2023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57E2B-BDB7-4E70-902F-86A67BAE2AA4}" type="slidenum">
              <a:rPr lang="en-GB" smtClean="0"/>
              <a:t>‹N›</a:t>
            </a:fld>
            <a:endParaRPr lang="en-GB"/>
          </a:p>
        </p:txBody>
      </p:sp>
    </p:spTree>
    <p:extLst>
      <p:ext uri="{BB962C8B-B14F-4D97-AF65-F5344CB8AC3E}">
        <p14:creationId xmlns:p14="http://schemas.microsoft.com/office/powerpoint/2010/main" val="3999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La </a:t>
            </a:r>
            <a:r>
              <a:rPr lang="en-US" dirty="0" err="1"/>
              <a:t>carica</a:t>
            </a:r>
            <a:r>
              <a:rPr lang="en-US" dirty="0"/>
              <a:t> </a:t>
            </a:r>
            <a:r>
              <a:rPr lang="en-US" dirty="0" err="1"/>
              <a:t>elettrica</a:t>
            </a:r>
            <a:r>
              <a:rPr lang="en-US" dirty="0"/>
              <a:t>-</a:t>
            </a:r>
          </a:p>
        </p:txBody>
      </p:sp>
      <p:sp>
        <p:nvSpPr>
          <p:cNvPr id="4" name="Segnaposto numero diapositiva 3"/>
          <p:cNvSpPr>
            <a:spLocks noGrp="1"/>
          </p:cNvSpPr>
          <p:nvPr>
            <p:ph type="sldNum" sz="quarter" idx="10"/>
          </p:nvPr>
        </p:nvSpPr>
        <p:spPr/>
        <p:txBody>
          <a:bodyPr/>
          <a:lstStyle/>
          <a:p>
            <a:fld id="{383D37B3-BD17-495F-B153-C58668BE6EB2}" type="slidenum">
              <a:rPr lang="en-US" smtClean="0"/>
              <a:t>8</a:t>
            </a:fld>
            <a:endParaRPr lang="en-US" dirty="0"/>
          </a:p>
        </p:txBody>
      </p:sp>
    </p:spTree>
    <p:extLst>
      <p:ext uri="{BB962C8B-B14F-4D97-AF65-F5344CB8AC3E}">
        <p14:creationId xmlns:p14="http://schemas.microsoft.com/office/powerpoint/2010/main" val="295718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Da </a:t>
            </a:r>
            <a:r>
              <a:rPr lang="en-US" dirty="0" err="1"/>
              <a:t>cambiare</a:t>
            </a:r>
            <a:r>
              <a:rPr lang="en-US" dirty="0"/>
              <a:t> </a:t>
            </a:r>
            <a:r>
              <a:rPr lang="en-US" dirty="0" err="1"/>
              <a:t>eleminare</a:t>
            </a:r>
            <a:r>
              <a:rPr lang="en-US" dirty="0"/>
              <a:t> </a:t>
            </a:r>
            <a:r>
              <a:rPr lang="en-US" dirty="0" err="1"/>
              <a:t>operatori</a:t>
            </a:r>
            <a:r>
              <a:rPr lang="en-US" dirty="0"/>
              <a:t> </a:t>
            </a:r>
            <a:r>
              <a:rPr lang="en-US" dirty="0" err="1"/>
              <a:t>soffici</a:t>
            </a:r>
            <a:r>
              <a:rPr lang="en-US" dirty="0"/>
              <a:t> e </a:t>
            </a:r>
            <a:r>
              <a:rPr lang="en-US" dirty="0" err="1"/>
              <a:t>mettere</a:t>
            </a:r>
            <a:r>
              <a:rPr lang="en-US" dirty="0"/>
              <a:t> da soft </a:t>
            </a:r>
            <a:r>
              <a:rPr lang="en-US" dirty="0" err="1"/>
              <a:t>therem</a:t>
            </a:r>
            <a:r>
              <a:rPr lang="en-US" dirty="0"/>
              <a:t> to </a:t>
            </a:r>
            <a:r>
              <a:rPr lang="en-US" dirty="0" err="1"/>
              <a:t>lagrangian</a:t>
            </a:r>
            <a:endParaRPr lang="en-US" dirty="0"/>
          </a:p>
        </p:txBody>
      </p:sp>
      <p:sp>
        <p:nvSpPr>
          <p:cNvPr id="4" name="Segnaposto numero diapositiva 3"/>
          <p:cNvSpPr>
            <a:spLocks noGrp="1"/>
          </p:cNvSpPr>
          <p:nvPr>
            <p:ph type="sldNum" sz="quarter" idx="10"/>
          </p:nvPr>
        </p:nvSpPr>
        <p:spPr/>
        <p:txBody>
          <a:bodyPr/>
          <a:lstStyle/>
          <a:p>
            <a:fld id="{383D37B3-BD17-495F-B153-C58668BE6EB2}" type="slidenum">
              <a:rPr lang="en-US" smtClean="0"/>
              <a:t>11</a:t>
            </a:fld>
            <a:endParaRPr lang="en-US" dirty="0"/>
          </a:p>
        </p:txBody>
      </p:sp>
    </p:spTree>
    <p:extLst>
      <p:ext uri="{BB962C8B-B14F-4D97-AF65-F5344CB8AC3E}">
        <p14:creationId xmlns:p14="http://schemas.microsoft.com/office/powerpoint/2010/main" val="100154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 is model dependent and</a:t>
            </a:r>
            <a:r>
              <a:rPr lang="en-US" baseline="0" dirty="0"/>
              <a:t> contain all the information about the interaction of the soft particle with the matter hard particles.</a:t>
            </a:r>
            <a:endParaRPr lang="en-US" dirty="0"/>
          </a:p>
        </p:txBody>
      </p:sp>
      <p:sp>
        <p:nvSpPr>
          <p:cNvPr id="4" name="Segnaposto numero diapositiva 3"/>
          <p:cNvSpPr>
            <a:spLocks noGrp="1"/>
          </p:cNvSpPr>
          <p:nvPr>
            <p:ph type="sldNum" sz="quarter" idx="10"/>
          </p:nvPr>
        </p:nvSpPr>
        <p:spPr/>
        <p:txBody>
          <a:bodyPr/>
          <a:lstStyle/>
          <a:p>
            <a:fld id="{383D37B3-BD17-495F-B153-C58668BE6EB2}" type="slidenum">
              <a:rPr lang="en-US" smtClean="0"/>
              <a:t>13</a:t>
            </a:fld>
            <a:endParaRPr lang="en-US" dirty="0"/>
          </a:p>
        </p:txBody>
      </p:sp>
    </p:spTree>
    <p:extLst>
      <p:ext uri="{BB962C8B-B14F-4D97-AF65-F5344CB8AC3E}">
        <p14:creationId xmlns:p14="http://schemas.microsoft.com/office/powerpoint/2010/main" val="16570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Terms which are gauge invariant by </a:t>
            </a:r>
            <a:r>
              <a:rPr lang="en-US" dirty="0" err="1"/>
              <a:t>itselves</a:t>
            </a:r>
            <a:r>
              <a:rPr lang="en-US" dirty="0"/>
              <a:t>.</a:t>
            </a:r>
          </a:p>
        </p:txBody>
      </p:sp>
      <p:sp>
        <p:nvSpPr>
          <p:cNvPr id="4" name="Segnaposto numero diapositiva 3"/>
          <p:cNvSpPr>
            <a:spLocks noGrp="1"/>
          </p:cNvSpPr>
          <p:nvPr>
            <p:ph type="sldNum" sz="quarter" idx="10"/>
          </p:nvPr>
        </p:nvSpPr>
        <p:spPr/>
        <p:txBody>
          <a:bodyPr/>
          <a:lstStyle/>
          <a:p>
            <a:fld id="{383D37B3-BD17-495F-B153-C58668BE6EB2}" type="slidenum">
              <a:rPr lang="en-US" smtClean="0"/>
              <a:t>15</a:t>
            </a:fld>
            <a:endParaRPr lang="en-US" dirty="0"/>
          </a:p>
        </p:txBody>
      </p:sp>
    </p:spTree>
    <p:extLst>
      <p:ext uri="{BB962C8B-B14F-4D97-AF65-F5344CB8AC3E}">
        <p14:creationId xmlns:p14="http://schemas.microsoft.com/office/powerpoint/2010/main" val="305189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C199ED4-2115-43D2-A8BF-B57CDA0494D5}" type="slidenum">
              <a:rPr lang="it-IT" smtClean="0"/>
              <a:t>18</a:t>
            </a:fld>
            <a:endParaRPr lang="it-IT"/>
          </a:p>
        </p:txBody>
      </p:sp>
    </p:spTree>
    <p:extLst>
      <p:ext uri="{BB962C8B-B14F-4D97-AF65-F5344CB8AC3E}">
        <p14:creationId xmlns:p14="http://schemas.microsoft.com/office/powerpoint/2010/main" val="239182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C199ED4-2115-43D2-A8BF-B57CDA0494D5}" type="slidenum">
              <a:rPr lang="it-IT" smtClean="0"/>
              <a:t>19</a:t>
            </a:fld>
            <a:endParaRPr lang="it-IT"/>
          </a:p>
        </p:txBody>
      </p:sp>
    </p:spTree>
    <p:extLst>
      <p:ext uri="{BB962C8B-B14F-4D97-AF65-F5344CB8AC3E}">
        <p14:creationId xmlns:p14="http://schemas.microsoft.com/office/powerpoint/2010/main" val="213670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Il </a:t>
            </a:r>
            <a:r>
              <a:rPr lang="en-US" dirty="0" err="1"/>
              <a:t>gruppo</a:t>
            </a:r>
            <a:r>
              <a:rPr lang="en-US" baseline="0" dirty="0"/>
              <a:t> </a:t>
            </a:r>
            <a:r>
              <a:rPr lang="en-US" baseline="0" dirty="0" err="1"/>
              <a:t>conforme</a:t>
            </a:r>
            <a:r>
              <a:rPr lang="en-US" baseline="0" dirty="0"/>
              <a:t> è </a:t>
            </a:r>
            <a:r>
              <a:rPr lang="en-US" baseline="0" dirty="0" err="1"/>
              <a:t>una</a:t>
            </a:r>
            <a:r>
              <a:rPr lang="en-US" baseline="0" dirty="0"/>
              <a:t> </a:t>
            </a:r>
            <a:r>
              <a:rPr lang="en-US" baseline="0" dirty="0" err="1"/>
              <a:t>symmetria</a:t>
            </a:r>
            <a:r>
              <a:rPr lang="en-US" baseline="0" dirty="0"/>
              <a:t> </a:t>
            </a:r>
            <a:r>
              <a:rPr lang="en-US" baseline="0" dirty="0" err="1"/>
              <a:t>dello</a:t>
            </a:r>
            <a:r>
              <a:rPr lang="en-US" baseline="0" dirty="0"/>
              <a:t> </a:t>
            </a:r>
            <a:r>
              <a:rPr lang="en-US" baseline="0" dirty="0" err="1"/>
              <a:t>spazio</a:t>
            </a:r>
            <a:r>
              <a:rPr lang="en-US" baseline="0" dirty="0"/>
              <a:t> tempo ma è </a:t>
            </a:r>
            <a:r>
              <a:rPr lang="en-US" baseline="0" dirty="0" err="1"/>
              <a:t>globale</a:t>
            </a:r>
            <a:r>
              <a:rPr lang="en-US" baseline="0" dirty="0"/>
              <a:t> </a:t>
            </a:r>
            <a:r>
              <a:rPr lang="en-US" baseline="0" dirty="0" err="1"/>
              <a:t>perche</a:t>
            </a:r>
            <a:r>
              <a:rPr lang="en-US" baseline="0" dirty="0"/>
              <a:t> I </a:t>
            </a:r>
            <a:r>
              <a:rPr lang="en-US" baseline="0" dirty="0" err="1"/>
              <a:t>parametrui</a:t>
            </a:r>
            <a:r>
              <a:rPr lang="en-US" baseline="0" dirty="0"/>
              <a:t> </a:t>
            </a:r>
            <a:r>
              <a:rPr lang="en-US" baseline="0" dirty="0" err="1"/>
              <a:t>della</a:t>
            </a:r>
            <a:r>
              <a:rPr lang="en-US" baseline="0" dirty="0"/>
              <a:t> </a:t>
            </a:r>
            <a:r>
              <a:rPr lang="en-US" baseline="0" dirty="0" err="1"/>
              <a:t>trasformazione</a:t>
            </a:r>
            <a:r>
              <a:rPr lang="en-US" baseline="0" dirty="0"/>
              <a:t> </a:t>
            </a:r>
            <a:r>
              <a:rPr lang="en-US" baseline="0" dirty="0" err="1"/>
              <a:t>sono</a:t>
            </a:r>
            <a:r>
              <a:rPr lang="en-US" baseline="0" dirty="0"/>
              <a:t> </a:t>
            </a:r>
            <a:r>
              <a:rPr lang="en-US" baseline="0" dirty="0" err="1"/>
              <a:t>globali</a:t>
            </a:r>
            <a:r>
              <a:rPr lang="en-US" baseline="0" dirty="0"/>
              <a:t>. Ex. </a:t>
            </a:r>
            <a:r>
              <a:rPr lang="en-US" baseline="0" dirty="0" err="1"/>
              <a:t>Speciali</a:t>
            </a:r>
            <a:r>
              <a:rPr lang="en-US" baseline="0" dirty="0"/>
              <a:t> </a:t>
            </a:r>
            <a:r>
              <a:rPr lang="en-US" baseline="0" dirty="0" err="1"/>
              <a:t>conformi</a:t>
            </a:r>
            <a:r>
              <a:rPr lang="en-US" baseline="0" dirty="0"/>
              <a:t>.  x’=(x^\mu-b^\mu x^2)/(1- 2 b_\mu x^\mu+b^2 x^2) be’ un </a:t>
            </a:r>
            <a:r>
              <a:rPr lang="en-US" baseline="0" dirty="0" err="1"/>
              <a:t>parametro</a:t>
            </a:r>
            <a:r>
              <a:rPr lang="en-US" baseline="0" dirty="0"/>
              <a:t> </a:t>
            </a:r>
            <a:r>
              <a:rPr lang="en-US" baseline="0" dirty="0" err="1"/>
              <a:t>globale</a:t>
            </a:r>
            <a:endParaRPr lang="en-US" dirty="0"/>
          </a:p>
        </p:txBody>
      </p:sp>
      <p:sp>
        <p:nvSpPr>
          <p:cNvPr id="4" name="Segnaposto numero diapositiva 3"/>
          <p:cNvSpPr>
            <a:spLocks noGrp="1"/>
          </p:cNvSpPr>
          <p:nvPr>
            <p:ph type="sldNum" sz="quarter" idx="10"/>
          </p:nvPr>
        </p:nvSpPr>
        <p:spPr/>
        <p:txBody>
          <a:bodyPr/>
          <a:lstStyle/>
          <a:p>
            <a:fld id="{3C199ED4-2115-43D2-A8BF-B57CDA0494D5}" type="slidenum">
              <a:rPr lang="it-IT" smtClean="0"/>
              <a:t>29</a:t>
            </a:fld>
            <a:endParaRPr lang="it-IT"/>
          </a:p>
        </p:txBody>
      </p:sp>
    </p:spTree>
    <p:extLst>
      <p:ext uri="{BB962C8B-B14F-4D97-AF65-F5344CB8AC3E}">
        <p14:creationId xmlns:p14="http://schemas.microsoft.com/office/powerpoint/2010/main" val="64106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F71D49-424B-9D87-20A1-CFC0B40A800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0B8982-0B73-B9E8-F34D-B1558262B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6B6A595-640B-3A68-6C0B-BA943AC91D9E}"/>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5" name="Segnaposto piè di pagina 4">
            <a:extLst>
              <a:ext uri="{FF2B5EF4-FFF2-40B4-BE49-F238E27FC236}">
                <a16:creationId xmlns:a16="http://schemas.microsoft.com/office/drawing/2014/main" id="{25DA90D2-E43C-2EF9-3D51-AB4687860E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825001-AD51-E1DE-DF3E-09E3F6D36D77}"/>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266101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DE54AE-7722-1A15-F637-B37E80C7F8D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373B331-7320-AC4E-810A-0FBBC6DBFD9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99DB79-0A97-2447-342F-F3E8078ABA51}"/>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5" name="Segnaposto piè di pagina 4">
            <a:extLst>
              <a:ext uri="{FF2B5EF4-FFF2-40B4-BE49-F238E27FC236}">
                <a16:creationId xmlns:a16="http://schemas.microsoft.com/office/drawing/2014/main" id="{B34D304E-3830-A2A7-ED60-8ED4000549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BDE1F2-78D5-F15E-9A5D-388221E0EC5A}"/>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14339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5912B0-3888-2E19-97C9-4FC496A2663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DC098FD-CE49-38DE-A339-85BC43EFBBC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861405-BE59-CDA6-436B-D88B94FE0B85}"/>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5" name="Segnaposto piè di pagina 4">
            <a:extLst>
              <a:ext uri="{FF2B5EF4-FFF2-40B4-BE49-F238E27FC236}">
                <a16:creationId xmlns:a16="http://schemas.microsoft.com/office/drawing/2014/main" id="{3AFC9A5F-D040-6D0A-98B7-53150E1D0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ADA5E1-71F3-4C7B-7C75-5150E139F54A}"/>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10729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4BFFD-79B3-90E3-7FBA-2777C7A029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DED2A7-4571-7CE9-2B96-2B07A7CC333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B11406-4EDC-B8A1-555D-E6F97C656163}"/>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5" name="Segnaposto piè di pagina 4">
            <a:extLst>
              <a:ext uri="{FF2B5EF4-FFF2-40B4-BE49-F238E27FC236}">
                <a16:creationId xmlns:a16="http://schemas.microsoft.com/office/drawing/2014/main" id="{D03A39B1-762E-F30C-98A8-0BF5545998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7A2AD7-6238-F211-988E-0E15E958881D}"/>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26979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36379-456C-41EB-A5E2-4762855E61C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50782B-43B0-E5A4-A91A-778A758D5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DA12037-87D0-19E7-6D71-FC638D4950F5}"/>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5" name="Segnaposto piè di pagina 4">
            <a:extLst>
              <a:ext uri="{FF2B5EF4-FFF2-40B4-BE49-F238E27FC236}">
                <a16:creationId xmlns:a16="http://schemas.microsoft.com/office/drawing/2014/main" id="{8FC06CA2-50B3-95D6-97B8-3E3ABF7179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6A1F20-9875-62D9-2F00-0C58D42B0ACE}"/>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190509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86223-D706-E979-C88D-3F2C5FB7087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093388-A300-90C0-4938-07983A01E30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9835D82-4DC7-D563-4BA8-4702556D6CD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9DABCD5-17E4-7A9E-2FBE-FD1ADD023964}"/>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6" name="Segnaposto piè di pagina 5">
            <a:extLst>
              <a:ext uri="{FF2B5EF4-FFF2-40B4-BE49-F238E27FC236}">
                <a16:creationId xmlns:a16="http://schemas.microsoft.com/office/drawing/2014/main" id="{71C807E1-EE80-136F-B87A-AF3540D617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DD9CAE-FB7C-1011-9D90-566C319843A0}"/>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326207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4A905-BA41-CCE7-07F5-E8DF3EC00CC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EEA5477-A2B0-52D0-86E9-4925855E4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B89B884-72FA-474D-E0D4-CBC86DD6604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8A598A8-FA8C-9582-E56D-36F9865FA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8995F36-3E8C-EB24-8C24-EBAADEA38B2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9C618C7-73F0-7A56-D4DE-BA8355A6D215}"/>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8" name="Segnaposto piè di pagina 7">
            <a:extLst>
              <a:ext uri="{FF2B5EF4-FFF2-40B4-BE49-F238E27FC236}">
                <a16:creationId xmlns:a16="http://schemas.microsoft.com/office/drawing/2014/main" id="{8DEAD311-2EE1-1523-8BF0-71A9BAFDE53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C05B662-C321-6622-75C4-E3604202A345}"/>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281055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F8691-9299-C6A7-B69C-E8CF03E7352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0E3B776-0B57-1844-91C8-4DC22C7BCD07}"/>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4" name="Segnaposto piè di pagina 3">
            <a:extLst>
              <a:ext uri="{FF2B5EF4-FFF2-40B4-BE49-F238E27FC236}">
                <a16:creationId xmlns:a16="http://schemas.microsoft.com/office/drawing/2014/main" id="{335824E4-E33D-CEC9-3E1D-41C4BA9715F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E5BD39E-792E-48CC-5A85-F45434B8257E}"/>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83855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A9430BF-B4B7-E8B6-4A33-D82BDD4B2A46}"/>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3" name="Segnaposto piè di pagina 2">
            <a:extLst>
              <a:ext uri="{FF2B5EF4-FFF2-40B4-BE49-F238E27FC236}">
                <a16:creationId xmlns:a16="http://schemas.microsoft.com/office/drawing/2014/main" id="{FB101C89-8E86-07DD-4FCA-C323FB4B11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B89B721-321A-4651-278A-6BE3E369A4D7}"/>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230466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144F9-D001-6CAC-A740-19F343676F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FCAD7E-DA19-4214-5973-E4468191D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19DBC0F-E981-FE09-8036-C6E199DE7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A69AA2F-FA18-8402-5688-4761964D4C0C}"/>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6" name="Segnaposto piè di pagina 5">
            <a:extLst>
              <a:ext uri="{FF2B5EF4-FFF2-40B4-BE49-F238E27FC236}">
                <a16:creationId xmlns:a16="http://schemas.microsoft.com/office/drawing/2014/main" id="{79FB4485-2911-54F5-6723-DC19F06247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A96FCF2-DA86-DF52-89C2-52B09ADB9871}"/>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34334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B75AE-4DD5-426A-ED5E-0363E8C133B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CFB3F59-32B0-9FCA-6E34-75A79EB09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EAB8039-B1CE-CBD1-1894-2C9C2A85C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9676376-BE44-F03A-2AB1-B86FA1EA671B}"/>
              </a:ext>
            </a:extLst>
          </p:cNvPr>
          <p:cNvSpPr>
            <a:spLocks noGrp="1"/>
          </p:cNvSpPr>
          <p:nvPr>
            <p:ph type="dt" sz="half" idx="10"/>
          </p:nvPr>
        </p:nvSpPr>
        <p:spPr/>
        <p:txBody>
          <a:bodyPr/>
          <a:lstStyle/>
          <a:p>
            <a:fld id="{83D66E56-1011-409A-8DD7-859DFF618353}" type="datetimeFigureOut">
              <a:rPr lang="it-IT" smtClean="0"/>
              <a:t>23/05/2023</a:t>
            </a:fld>
            <a:endParaRPr lang="it-IT"/>
          </a:p>
        </p:txBody>
      </p:sp>
      <p:sp>
        <p:nvSpPr>
          <p:cNvPr id="6" name="Segnaposto piè di pagina 5">
            <a:extLst>
              <a:ext uri="{FF2B5EF4-FFF2-40B4-BE49-F238E27FC236}">
                <a16:creationId xmlns:a16="http://schemas.microsoft.com/office/drawing/2014/main" id="{95605A79-E8CE-43D6-AC54-AD055F7BB7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614E99-7137-D092-600E-F94D714D74B7}"/>
              </a:ext>
            </a:extLst>
          </p:cNvPr>
          <p:cNvSpPr>
            <a:spLocks noGrp="1"/>
          </p:cNvSpPr>
          <p:nvPr>
            <p:ph type="sldNum" sz="quarter" idx="12"/>
          </p:nvPr>
        </p:nvSpPr>
        <p:spPr/>
        <p:txBody>
          <a:bodyPr/>
          <a:lstStyle/>
          <a:p>
            <a:fld id="{4E09C7EE-4CD3-42AE-8CB6-EB1B14EE9AC5}" type="slidenum">
              <a:rPr lang="it-IT" smtClean="0"/>
              <a:t>‹N›</a:t>
            </a:fld>
            <a:endParaRPr lang="it-IT"/>
          </a:p>
        </p:txBody>
      </p:sp>
    </p:spTree>
    <p:extLst>
      <p:ext uri="{BB962C8B-B14F-4D97-AF65-F5344CB8AC3E}">
        <p14:creationId xmlns:p14="http://schemas.microsoft.com/office/powerpoint/2010/main" val="101626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FFD97C5-7EE7-FD27-94E4-07BE56515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CCBA4CF-1679-06E7-3DBF-0174E59A7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994BCE-E861-7067-9563-623CE9F8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66E56-1011-409A-8DD7-859DFF618353}" type="datetimeFigureOut">
              <a:rPr lang="it-IT" smtClean="0"/>
              <a:t>23/05/2023</a:t>
            </a:fld>
            <a:endParaRPr lang="it-IT"/>
          </a:p>
        </p:txBody>
      </p:sp>
      <p:sp>
        <p:nvSpPr>
          <p:cNvPr id="5" name="Segnaposto piè di pagina 4">
            <a:extLst>
              <a:ext uri="{FF2B5EF4-FFF2-40B4-BE49-F238E27FC236}">
                <a16:creationId xmlns:a16="http://schemas.microsoft.com/office/drawing/2014/main" id="{00F35B45-F5EA-FC06-8C5D-DB9A87DBB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811D843-CFE6-AF9F-C01E-1F9660117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9C7EE-4CD3-42AE-8CB6-EB1B14EE9AC5}" type="slidenum">
              <a:rPr lang="it-IT" smtClean="0"/>
              <a:t>‹N›</a:t>
            </a:fld>
            <a:endParaRPr lang="it-IT"/>
          </a:p>
        </p:txBody>
      </p:sp>
    </p:spTree>
    <p:extLst>
      <p:ext uri="{BB962C8B-B14F-4D97-AF65-F5344CB8AC3E}">
        <p14:creationId xmlns:p14="http://schemas.microsoft.com/office/powerpoint/2010/main" val="195324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37.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6.png"/><Relationship Id="rId2" Type="http://schemas.openxmlformats.org/officeDocument/2006/relationships/tags" Target="../tags/tag12.xml"/><Relationship Id="rId16" Type="http://schemas.openxmlformats.org/officeDocument/2006/relationships/image" Target="../media/image40.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35.png"/><Relationship Id="rId5" Type="http://schemas.openxmlformats.org/officeDocument/2006/relationships/tags" Target="../tags/tag15.xml"/><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tags" Target="../tags/tag14.xml"/><Relationship Id="rId9" Type="http://schemas.openxmlformats.org/officeDocument/2006/relationships/image" Target="../media/image33.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notesSlide" Target="../notesSlides/notesSlide3.xml"/><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image" Target="../media/image5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52.png"/><Relationship Id="rId5" Type="http://schemas.openxmlformats.org/officeDocument/2006/relationships/tags" Target="../tags/tag23.xml"/><Relationship Id="rId10" Type="http://schemas.openxmlformats.org/officeDocument/2006/relationships/image" Target="../media/image51.png"/><Relationship Id="rId4" Type="http://schemas.openxmlformats.org/officeDocument/2006/relationships/tags" Target="../tags/tag22.xml"/><Relationship Id="rId9" Type="http://schemas.openxmlformats.org/officeDocument/2006/relationships/image" Target="../media/image50.pn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29.xml"/><Relationship Id="rId7" Type="http://schemas.openxmlformats.org/officeDocument/2006/relationships/image" Target="../media/image5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8.png"/><Relationship Id="rId5"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tags" Target="../tags/tag34.xml"/><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5.xml"/><Relationship Id="rId11" Type="http://schemas.openxmlformats.org/officeDocument/2006/relationships/image" Target="../media/image67.png"/><Relationship Id="rId5" Type="http://schemas.openxmlformats.org/officeDocument/2006/relationships/slideLayout" Target="../slideLayouts/slideLayout2.xml"/><Relationship Id="rId10" Type="http://schemas.openxmlformats.org/officeDocument/2006/relationships/image" Target="../media/image66.png"/><Relationship Id="rId4" Type="http://schemas.openxmlformats.org/officeDocument/2006/relationships/tags" Target="../tags/tag35.xml"/><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40.xml"/><Relationship Id="rId7" Type="http://schemas.openxmlformats.org/officeDocument/2006/relationships/image" Target="../media/image7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43.xml"/><Relationship Id="rId7" Type="http://schemas.openxmlformats.org/officeDocument/2006/relationships/image" Target="../media/image78.png"/><Relationship Id="rId2" Type="http://schemas.openxmlformats.org/officeDocument/2006/relationships/tags" Target="../tags/tag42.xml"/><Relationship Id="rId1" Type="http://schemas.openxmlformats.org/officeDocument/2006/relationships/tags" Target="../tags/tag41.xml"/><Relationship Id="rId11" Type="http://schemas.openxmlformats.org/officeDocument/2006/relationships/image" Target="../media/image82.png"/><Relationship Id="rId5" Type="http://schemas.openxmlformats.org/officeDocument/2006/relationships/slideLayout" Target="../slideLayouts/slideLayout2.xml"/><Relationship Id="rId10" Type="http://schemas.openxmlformats.org/officeDocument/2006/relationships/image" Target="../media/image81.png"/><Relationship Id="rId4" Type="http://schemas.openxmlformats.org/officeDocument/2006/relationships/tags" Target="../tags/tag44.xml"/><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47.xml"/><Relationship Id="rId7" Type="http://schemas.openxmlformats.org/officeDocument/2006/relationships/image" Target="../media/image8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83.png"/><Relationship Id="rId5" Type="http://schemas.openxmlformats.org/officeDocument/2006/relationships/image" Target="../media/image84.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50.xml"/><Relationship Id="rId7" Type="http://schemas.openxmlformats.org/officeDocument/2006/relationships/image" Target="../media/image8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87.png"/><Relationship Id="rId5" Type="http://schemas.openxmlformats.org/officeDocument/2006/relationships/image" Target="../media/image93.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9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56.xml"/><Relationship Id="rId7" Type="http://schemas.openxmlformats.org/officeDocument/2006/relationships/image" Target="../media/image95.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94.png"/><Relationship Id="rId5" Type="http://schemas.openxmlformats.org/officeDocument/2006/relationships/image" Target="../media/image100.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99.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tags" Target="../tags/tag62.xml"/><Relationship Id="rId7" Type="http://schemas.openxmlformats.org/officeDocument/2006/relationships/image" Target="../media/image109.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01.png"/><Relationship Id="rId5" Type="http://schemas.openxmlformats.org/officeDocument/2006/relationships/image" Target="../media/image107.png"/><Relationship Id="rId4" Type="http://schemas.openxmlformats.org/officeDocument/2006/relationships/slideLayout" Target="../slideLayouts/slideLayout2.xml"/><Relationship Id="rId9" Type="http://schemas.openxmlformats.org/officeDocument/2006/relationships/image" Target="../media/image103.pn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tags" Target="../tags/tag65.xml"/><Relationship Id="rId7" Type="http://schemas.openxmlformats.org/officeDocument/2006/relationships/image" Target="../media/image112.png"/><Relationship Id="rId12" Type="http://schemas.openxmlformats.org/officeDocument/2006/relationships/image" Target="../media/image10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7.xml"/><Relationship Id="rId11" Type="http://schemas.openxmlformats.org/officeDocument/2006/relationships/image" Target="../media/image106.png"/><Relationship Id="rId5" Type="http://schemas.openxmlformats.org/officeDocument/2006/relationships/slideLayout" Target="../slideLayouts/slideLayout2.xml"/><Relationship Id="rId10" Type="http://schemas.openxmlformats.org/officeDocument/2006/relationships/image" Target="../media/image105.png"/><Relationship Id="rId4" Type="http://schemas.openxmlformats.org/officeDocument/2006/relationships/tags" Target="../tags/tag66.xml"/><Relationship Id="rId9" Type="http://schemas.openxmlformats.org/officeDocument/2006/relationships/image" Target="../media/image1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69.xml"/><Relationship Id="rId7" Type="http://schemas.openxmlformats.org/officeDocument/2006/relationships/image" Target="../media/image11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11" Type="http://schemas.openxmlformats.org/officeDocument/2006/relationships/image" Target="../media/image116.png"/><Relationship Id="rId5" Type="http://schemas.openxmlformats.org/officeDocument/2006/relationships/tags" Target="../tags/tag71.xml"/><Relationship Id="rId10" Type="http://schemas.openxmlformats.org/officeDocument/2006/relationships/image" Target="../media/image115.png"/><Relationship Id="rId4" Type="http://schemas.openxmlformats.org/officeDocument/2006/relationships/tags" Target="../tags/tag70.xml"/><Relationship Id="rId9" Type="http://schemas.openxmlformats.org/officeDocument/2006/relationships/image" Target="../media/image113.png"/></Relationships>
</file>

<file path=ppt/slides/_rels/slide3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tags" Target="../tags/tag8.xml"/><Relationship Id="rId16" Type="http://schemas.openxmlformats.org/officeDocument/2006/relationships/image" Target="../media/image27.png"/><Relationship Id="rId1" Type="http://schemas.openxmlformats.org/officeDocument/2006/relationships/tags" Target="../tags/tag7.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8.jp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notesSlide" Target="../notesSlides/notesSlide1.xml"/><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AADE9-CE8E-1D82-910B-D28A7360D246}"/>
              </a:ext>
            </a:extLst>
          </p:cNvPr>
          <p:cNvSpPr>
            <a:spLocks noGrp="1"/>
          </p:cNvSpPr>
          <p:nvPr>
            <p:ph type="ctrTitle"/>
          </p:nvPr>
        </p:nvSpPr>
        <p:spPr>
          <a:xfrm>
            <a:off x="1237674" y="121628"/>
            <a:ext cx="9199418" cy="3839606"/>
          </a:xfrm>
        </p:spPr>
        <p:txBody>
          <a:bodyPr>
            <a:normAutofit/>
          </a:bodyPr>
          <a:lstStyle/>
          <a:p>
            <a:r>
              <a:rPr lang="en-GB" sz="4800" dirty="0"/>
              <a:t>Superstring Amplitudes</a:t>
            </a:r>
            <a:br>
              <a:rPr lang="en-GB" sz="4800" dirty="0"/>
            </a:br>
            <a:r>
              <a:rPr lang="en-GB" sz="4800" dirty="0"/>
              <a:t>From Threshold Effects  </a:t>
            </a:r>
            <a:br>
              <a:rPr lang="en-GB" sz="4800" dirty="0"/>
            </a:br>
            <a:r>
              <a:rPr lang="en-GB" sz="4800" dirty="0"/>
              <a:t>to Soft Theorems and Back?</a:t>
            </a:r>
            <a:endParaRPr lang="it-IT" sz="4800" dirty="0"/>
          </a:p>
        </p:txBody>
      </p:sp>
      <p:sp>
        <p:nvSpPr>
          <p:cNvPr id="3" name="Sottotitolo 2">
            <a:extLst>
              <a:ext uri="{FF2B5EF4-FFF2-40B4-BE49-F238E27FC236}">
                <a16:creationId xmlns:a16="http://schemas.microsoft.com/office/drawing/2014/main" id="{2F5FE123-E6FB-80B6-18DF-E214A1029C0C}"/>
              </a:ext>
            </a:extLst>
          </p:cNvPr>
          <p:cNvSpPr>
            <a:spLocks noGrp="1"/>
          </p:cNvSpPr>
          <p:nvPr>
            <p:ph type="subTitle" idx="1"/>
          </p:nvPr>
        </p:nvSpPr>
        <p:spPr>
          <a:xfrm>
            <a:off x="1237674" y="4287169"/>
            <a:ext cx="9144000" cy="1655762"/>
          </a:xfrm>
        </p:spPr>
        <p:txBody>
          <a:bodyPr>
            <a:normAutofit/>
          </a:bodyPr>
          <a:lstStyle/>
          <a:p>
            <a:r>
              <a:rPr lang="it-IT" sz="2800" dirty="0">
                <a:solidFill>
                  <a:schemeClr val="accent2">
                    <a:lumMod val="50000"/>
                  </a:schemeClr>
                </a:solidFill>
                <a:latin typeface="Times New Roman" panose="02020603050405020304" pitchFamily="18" charset="0"/>
                <a:cs typeface="Times New Roman" panose="02020603050405020304" pitchFamily="18" charset="0"/>
              </a:rPr>
              <a:t>Raffaele Marotta</a:t>
            </a:r>
          </a:p>
          <a:p>
            <a:r>
              <a:rPr lang="it-IT" sz="2800" dirty="0">
                <a:solidFill>
                  <a:schemeClr val="accent2">
                    <a:lumMod val="50000"/>
                  </a:schemeClr>
                </a:solidFill>
                <a:latin typeface="Times New Roman" panose="02020603050405020304" pitchFamily="18" charset="0"/>
                <a:cs typeface="Times New Roman" panose="02020603050405020304" pitchFamily="18" charset="0"/>
              </a:rPr>
              <a:t>INFN </a:t>
            </a:r>
          </a:p>
        </p:txBody>
      </p:sp>
      <p:sp>
        <p:nvSpPr>
          <p:cNvPr id="5" name="CasellaDiTesto 4"/>
          <p:cNvSpPr txBox="1"/>
          <p:nvPr/>
        </p:nvSpPr>
        <p:spPr>
          <a:xfrm>
            <a:off x="4043218" y="6268866"/>
            <a:ext cx="8046434" cy="523220"/>
          </a:xfrm>
          <a:prstGeom prst="rect">
            <a:avLst/>
          </a:prstGeom>
          <a:noFill/>
        </p:spPr>
        <p:txBody>
          <a:bodyPr wrap="none" rtlCol="0">
            <a:spAutoFit/>
          </a:bodyPr>
          <a:lstStyle/>
          <a:p>
            <a:r>
              <a:rPr lang="en-GB" sz="2800" b="1" dirty="0">
                <a:solidFill>
                  <a:srgbClr val="002060"/>
                </a:solidFill>
                <a:latin typeface="Times New Roman" panose="02020603050405020304" pitchFamily="18" charset="0"/>
                <a:cs typeface="Times New Roman" panose="02020603050405020304" pitchFamily="18" charset="0"/>
              </a:rPr>
              <a:t>Di Vecchia-80 Fest: </a:t>
            </a:r>
            <a:r>
              <a:rPr lang="en-GB" sz="2800" b="1" dirty="0" err="1">
                <a:solidFill>
                  <a:srgbClr val="002060"/>
                </a:solidFill>
                <a:latin typeface="Times New Roman" panose="02020603050405020304" pitchFamily="18" charset="0"/>
                <a:cs typeface="Times New Roman" panose="02020603050405020304" pitchFamily="18" charset="0"/>
              </a:rPr>
              <a:t>Nordita</a:t>
            </a:r>
            <a:r>
              <a:rPr lang="en-GB" sz="2800" b="1" dirty="0">
                <a:solidFill>
                  <a:srgbClr val="002060"/>
                </a:solidFill>
                <a:latin typeface="Times New Roman" panose="02020603050405020304" pitchFamily="18" charset="0"/>
                <a:cs typeface="Times New Roman" panose="02020603050405020304" pitchFamily="18" charset="0"/>
              </a:rPr>
              <a:t>, Stockholm  May 15-16</a:t>
            </a:r>
          </a:p>
        </p:txBody>
      </p:sp>
      <p:pic>
        <p:nvPicPr>
          <p:cNvPr id="7" name="Immagine 6" descr="Immagine che contiene Carattere, logo, Elementi grafici, grafica&#10;&#10;Descrizione generata automaticamente">
            <a:extLst>
              <a:ext uri="{FF2B5EF4-FFF2-40B4-BE49-F238E27FC236}">
                <a16:creationId xmlns:a16="http://schemas.microsoft.com/office/drawing/2014/main" id="{576091A9-5DD4-BB58-7461-5BC11254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763" y="408815"/>
            <a:ext cx="3087889" cy="2122924"/>
          </a:xfrm>
          <a:prstGeom prst="rect">
            <a:avLst/>
          </a:prstGeom>
        </p:spPr>
      </p:pic>
    </p:spTree>
    <p:extLst>
      <p:ext uri="{BB962C8B-B14F-4D97-AF65-F5344CB8AC3E}">
        <p14:creationId xmlns:p14="http://schemas.microsoft.com/office/powerpoint/2010/main" val="191498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12192000" cy="6716486"/>
          </a:xfrm>
        </p:spPr>
        <p:txBody>
          <a:bodyPr>
            <a:noAutofit/>
          </a:bodyPr>
          <a:lstStyle/>
          <a:p>
            <a:r>
              <a:rPr lang="en-US" dirty="0">
                <a:latin typeface="Times New Roman" panose="02020603050405020304" pitchFamily="18" charset="0"/>
                <a:cs typeface="Times New Roman" panose="02020603050405020304" pitchFamily="18" charset="0"/>
              </a:rPr>
              <a:t>The interest in the argument  was renewed  by a proposal of A. </a:t>
            </a:r>
            <a:r>
              <a:rPr lang="en-US" sz="2400" dirty="0" err="1">
                <a:latin typeface="Times New Roman" panose="02020603050405020304" pitchFamily="18" charset="0"/>
                <a:cs typeface="Times New Roman" panose="02020603050405020304" pitchFamily="18" charset="0"/>
              </a:rPr>
              <a:t>Strominger</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a:t>
            </a:r>
            <a:r>
              <a:rPr lang="en-GB" sz="2400" i="1" dirty="0">
                <a:solidFill>
                  <a:srgbClr val="00B050"/>
                </a:solidFill>
                <a:latin typeface="Times New Roman" panose="02020603050405020304" pitchFamily="18" charset="0"/>
                <a:cs typeface="Times New Roman" panose="02020603050405020304" pitchFamily="18" charset="0"/>
              </a:rPr>
              <a:t>JHEP</a:t>
            </a:r>
            <a:r>
              <a:rPr lang="en-GB" sz="2400" dirty="0">
                <a:solidFill>
                  <a:srgbClr val="00B050"/>
                </a:solidFill>
                <a:latin typeface="Times New Roman" panose="02020603050405020304" pitchFamily="18" charset="0"/>
                <a:cs typeface="Times New Roman" panose="02020603050405020304" pitchFamily="18" charset="0"/>
              </a:rPr>
              <a:t> 07 (2014) 152</a:t>
            </a:r>
            <a:r>
              <a:rPr lang="en-US" sz="2400" dirty="0">
                <a:solidFill>
                  <a:srgbClr val="00B05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 He, V. </a:t>
            </a:r>
            <a:r>
              <a:rPr lang="en-US" dirty="0" err="1">
                <a:latin typeface="Times New Roman" panose="02020603050405020304" pitchFamily="18" charset="0"/>
                <a:cs typeface="Times New Roman" panose="02020603050405020304" pitchFamily="18" charset="0"/>
              </a:rPr>
              <a:t>Lysov</a:t>
            </a:r>
            <a:r>
              <a:rPr lang="en-US" dirty="0">
                <a:latin typeface="Times New Roman" panose="02020603050405020304" pitchFamily="18" charset="0"/>
                <a:cs typeface="Times New Roman" panose="02020603050405020304" pitchFamily="18" charset="0"/>
              </a:rPr>
              <a:t>, P. </a:t>
            </a:r>
            <a:r>
              <a:rPr lang="en-US" dirty="0" err="1">
                <a:latin typeface="Times New Roman" panose="02020603050405020304" pitchFamily="18" charset="0"/>
                <a:cs typeface="Times New Roman" panose="02020603050405020304" pitchFamily="18" charset="0"/>
              </a:rPr>
              <a:t>Mitra</a:t>
            </a:r>
            <a:r>
              <a:rPr lang="en-US" dirty="0">
                <a:latin typeface="Times New Roman" panose="02020603050405020304" pitchFamily="18" charset="0"/>
                <a:cs typeface="Times New Roman" panose="02020603050405020304" pitchFamily="18" charset="0"/>
              </a:rPr>
              <a:t> and A. </a:t>
            </a:r>
            <a:r>
              <a:rPr lang="en-US" dirty="0" err="1">
                <a:latin typeface="Times New Roman" panose="02020603050405020304" pitchFamily="18" charset="0"/>
                <a:cs typeface="Times New Roman" panose="02020603050405020304" pitchFamily="18" charset="0"/>
              </a:rPr>
              <a:t>Strominger</a:t>
            </a:r>
            <a:r>
              <a:rPr lang="en-US"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a:t>
            </a:r>
            <a:r>
              <a:rPr lang="en-GB" sz="2400" i="1" dirty="0">
                <a:solidFill>
                  <a:srgbClr val="00B050"/>
                </a:solidFill>
                <a:latin typeface="Times New Roman" panose="02020603050405020304" pitchFamily="18" charset="0"/>
                <a:cs typeface="Times New Roman" panose="02020603050405020304" pitchFamily="18" charset="0"/>
              </a:rPr>
              <a:t>JHEP</a:t>
            </a:r>
            <a:r>
              <a:rPr lang="en-GB" sz="2400" dirty="0">
                <a:solidFill>
                  <a:srgbClr val="00B050"/>
                </a:solidFill>
                <a:latin typeface="Times New Roman" panose="02020603050405020304" pitchFamily="18" charset="0"/>
                <a:cs typeface="Times New Roman" panose="02020603050405020304" pitchFamily="18" charset="0"/>
              </a:rPr>
              <a:t> 05 (2015) 151</a:t>
            </a:r>
            <a:r>
              <a:rPr lang="en-US" sz="2400" dirty="0">
                <a:solidFill>
                  <a:srgbClr val="00B05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asserting  that soft theorems are nothing but the  Ward identities  of the BMS symmetry of asymptotic flat metrics.</a:t>
            </a:r>
          </a:p>
          <a:p>
            <a:pPr marL="342900" indent="-342900"/>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Strominger</a:t>
            </a:r>
            <a:r>
              <a:rPr lang="en-US" dirty="0">
                <a:latin typeface="Times New Roman" panose="02020603050405020304" pitchFamily="18" charset="0"/>
                <a:cs typeface="Times New Roman" panose="02020603050405020304" pitchFamily="18" charset="0"/>
              </a:rPr>
              <a:t> and F.  </a:t>
            </a:r>
            <a:r>
              <a:rPr lang="en-US" dirty="0" err="1">
                <a:latin typeface="Times New Roman" panose="02020603050405020304" pitchFamily="18" charset="0"/>
                <a:cs typeface="Times New Roman" panose="02020603050405020304" pitchFamily="18" charset="0"/>
              </a:rPr>
              <a:t>Cachazo</a:t>
            </a:r>
            <a:r>
              <a:rPr lang="en-US" dirty="0">
                <a:latin typeface="Times New Roman" panose="02020603050405020304" pitchFamily="18" charset="0"/>
                <a:cs typeface="Times New Roman" panose="02020603050405020304" pitchFamily="18" charset="0"/>
              </a:rPr>
              <a:t>   proposed  that  4D  three level  graviton amplitudes have a universal behavior  through the  second </a:t>
            </a:r>
            <a:r>
              <a:rPr lang="en-US" dirty="0" err="1">
                <a:latin typeface="Times New Roman" panose="02020603050405020304" pitchFamily="18" charset="0"/>
                <a:cs typeface="Times New Roman" panose="02020603050405020304" pitchFamily="18" charset="0"/>
              </a:rPr>
              <a:t>subleading</a:t>
            </a:r>
            <a:r>
              <a:rPr lang="en-US" dirty="0">
                <a:latin typeface="Times New Roman" panose="02020603050405020304" pitchFamily="18" charset="0"/>
                <a:cs typeface="Times New Roman" panose="02020603050405020304" pitchFamily="18" charset="0"/>
              </a:rPr>
              <a:t> order in the soft-graviton momentum. </a:t>
            </a:r>
            <a:r>
              <a:rPr lang="en-US" sz="2400" dirty="0">
                <a:solidFill>
                  <a:srgbClr val="00B050"/>
                </a:solidFill>
                <a:latin typeface="Times New Roman" panose="02020603050405020304" pitchFamily="18" charset="0"/>
                <a:cs typeface="Times New Roman" panose="02020603050405020304" pitchFamily="18" charset="0"/>
              </a:rPr>
              <a:t>(F. </a:t>
            </a:r>
            <a:r>
              <a:rPr lang="en-US" sz="2400" dirty="0" err="1">
                <a:solidFill>
                  <a:srgbClr val="00B050"/>
                </a:solidFill>
                <a:latin typeface="Times New Roman" panose="02020603050405020304" pitchFamily="18" charset="0"/>
                <a:cs typeface="Times New Roman" panose="02020603050405020304" pitchFamily="18" charset="0"/>
              </a:rPr>
              <a:t>Cachazo</a:t>
            </a:r>
            <a:r>
              <a:rPr lang="en-US" sz="2400" dirty="0">
                <a:solidFill>
                  <a:srgbClr val="00B050"/>
                </a:solidFill>
                <a:latin typeface="Times New Roman" panose="02020603050405020304" pitchFamily="18" charset="0"/>
                <a:cs typeface="Times New Roman" panose="02020603050405020304" pitchFamily="18" charset="0"/>
              </a:rPr>
              <a:t>,  A. Strominger:arXiv:1404.4091)</a:t>
            </a:r>
          </a:p>
          <a:p>
            <a:pPr marL="342900" indent="-342900"/>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r>
              <a:rPr lang="en-US" dirty="0">
                <a:solidFill>
                  <a:srgbClr val="002060"/>
                </a:solidFill>
                <a:latin typeface="Times New Roman" panose="02020603050405020304" pitchFamily="18" charset="0"/>
                <a:cs typeface="Times New Roman" panose="02020603050405020304" pitchFamily="18" charset="0"/>
              </a:rPr>
              <a:t>These considerations were extended to gluons through the </a:t>
            </a:r>
            <a:r>
              <a:rPr lang="en-US" dirty="0" err="1">
                <a:solidFill>
                  <a:srgbClr val="002060"/>
                </a:solidFill>
                <a:latin typeface="Times New Roman" panose="02020603050405020304" pitchFamily="18" charset="0"/>
                <a:cs typeface="Times New Roman" panose="02020603050405020304" pitchFamily="18" charset="0"/>
              </a:rPr>
              <a:t>subleading</a:t>
            </a:r>
            <a:r>
              <a:rPr lang="en-US" dirty="0">
                <a:solidFill>
                  <a:srgbClr val="002060"/>
                </a:solidFill>
                <a:latin typeface="Times New Roman" panose="02020603050405020304" pitchFamily="18" charset="0"/>
                <a:cs typeface="Times New Roman" panose="02020603050405020304" pitchFamily="18" charset="0"/>
              </a:rPr>
              <a:t> order</a:t>
            </a:r>
            <a:r>
              <a:rPr lang="en-US" dirty="0">
                <a:solidFill>
                  <a:srgbClr val="00B05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The soft-gluon theorem  arises as the Wad identity of a two dimensional </a:t>
            </a:r>
            <a:r>
              <a:rPr lang="en-US" dirty="0" err="1">
                <a:solidFill>
                  <a:srgbClr val="002060"/>
                </a:solidFill>
                <a:latin typeface="Times New Roman" panose="02020603050405020304" pitchFamily="18" charset="0"/>
                <a:cs typeface="Times New Roman" panose="02020603050405020304" pitchFamily="18" charset="0"/>
              </a:rPr>
              <a:t>Kac</a:t>
            </a:r>
            <a:r>
              <a:rPr lang="en-US" dirty="0">
                <a:solidFill>
                  <a:srgbClr val="002060"/>
                </a:solidFill>
                <a:latin typeface="Times New Roman" panose="02020603050405020304" pitchFamily="18" charset="0"/>
                <a:cs typeface="Times New Roman" panose="02020603050405020304" pitchFamily="18" charset="0"/>
              </a:rPr>
              <a:t>-Moody type symmetry. </a:t>
            </a:r>
            <a:r>
              <a:rPr lang="en-US" dirty="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T. He, V. </a:t>
            </a:r>
            <a:r>
              <a:rPr lang="en-US" sz="2400" dirty="0" err="1">
                <a:solidFill>
                  <a:srgbClr val="00B050"/>
                </a:solidFill>
                <a:latin typeface="Times New Roman" panose="02020603050405020304" pitchFamily="18" charset="0"/>
                <a:cs typeface="Times New Roman" panose="02020603050405020304" pitchFamily="18" charset="0"/>
              </a:rPr>
              <a:t>Lysonv</a:t>
            </a:r>
            <a:r>
              <a:rPr lang="en-US" sz="2400" dirty="0">
                <a:solidFill>
                  <a:srgbClr val="00B050"/>
                </a:solidFill>
                <a:latin typeface="Times New Roman" panose="02020603050405020304" pitchFamily="18" charset="0"/>
                <a:cs typeface="Times New Roman" panose="02020603050405020304" pitchFamily="18" charset="0"/>
              </a:rPr>
              <a:t>, P. </a:t>
            </a:r>
            <a:r>
              <a:rPr lang="en-US" sz="2400" dirty="0" err="1">
                <a:solidFill>
                  <a:srgbClr val="00B050"/>
                </a:solidFill>
                <a:latin typeface="Times New Roman" panose="02020603050405020304" pitchFamily="18" charset="0"/>
                <a:cs typeface="Times New Roman" panose="02020603050405020304" pitchFamily="18" charset="0"/>
              </a:rPr>
              <a:t>Mitra</a:t>
            </a:r>
            <a:r>
              <a:rPr lang="en-US" sz="2400" dirty="0">
                <a:solidFill>
                  <a:srgbClr val="00B050"/>
                </a:solidFill>
                <a:latin typeface="Times New Roman" panose="02020603050405020304" pitchFamily="18" charset="0"/>
                <a:cs typeface="Times New Roman" panose="02020603050405020304" pitchFamily="18" charset="0"/>
              </a:rPr>
              <a:t>, A. </a:t>
            </a:r>
            <a:r>
              <a:rPr lang="en-US" sz="2400" dirty="0" err="1">
                <a:solidFill>
                  <a:srgbClr val="00B050"/>
                </a:solidFill>
                <a:latin typeface="Times New Roman" panose="02020603050405020304" pitchFamily="18" charset="0"/>
                <a:cs typeface="Times New Roman" panose="02020603050405020304" pitchFamily="18" charset="0"/>
              </a:rPr>
              <a:t>Strominger</a:t>
            </a:r>
            <a:r>
              <a:rPr lang="en-US" sz="2400" dirty="0">
                <a:solidFill>
                  <a:srgbClr val="00B050"/>
                </a:solidFill>
                <a:latin typeface="Times New Roman" panose="02020603050405020304" pitchFamily="18" charset="0"/>
                <a:cs typeface="Times New Roman" panose="02020603050405020304" pitchFamily="18" charset="0"/>
              </a:rPr>
              <a:t>,</a:t>
            </a:r>
            <a:r>
              <a:rPr lang="en-GB" sz="2400" i="1" dirty="0">
                <a:latin typeface="Times New Roman" panose="02020603050405020304" pitchFamily="18" charset="0"/>
                <a:cs typeface="Times New Roman" panose="02020603050405020304" pitchFamily="18" charset="0"/>
              </a:rPr>
              <a:t> </a:t>
            </a:r>
            <a:r>
              <a:rPr lang="en-GB" sz="2400" i="1" dirty="0">
                <a:solidFill>
                  <a:srgbClr val="00B050"/>
                </a:solidFill>
                <a:latin typeface="Times New Roman" panose="02020603050405020304" pitchFamily="18" charset="0"/>
                <a:cs typeface="Times New Roman" panose="02020603050405020304" pitchFamily="18" charset="0"/>
              </a:rPr>
              <a:t>JHEP</a:t>
            </a:r>
            <a:r>
              <a:rPr lang="en-GB" sz="2400" dirty="0">
                <a:solidFill>
                  <a:srgbClr val="00B050"/>
                </a:solidFill>
                <a:latin typeface="Times New Roman" panose="02020603050405020304" pitchFamily="18" charset="0"/>
                <a:cs typeface="Times New Roman" panose="02020603050405020304" pitchFamily="18" charset="0"/>
              </a:rPr>
              <a:t> 05 (2015) 151</a:t>
            </a:r>
            <a:r>
              <a:rPr lang="en-US" sz="2400" dirty="0">
                <a:solidFill>
                  <a:srgbClr val="00B050"/>
                </a:solidFill>
                <a:latin typeface="Times New Roman" panose="02020603050405020304" pitchFamily="18" charset="0"/>
                <a:cs typeface="Times New Roman" panose="02020603050405020304" pitchFamily="18" charset="0"/>
              </a:rPr>
              <a:t> )</a:t>
            </a:r>
          </a:p>
          <a:p>
            <a:pPr marL="342900" indent="-342900"/>
            <a:r>
              <a:rPr lang="en-US" dirty="0">
                <a:solidFill>
                  <a:srgbClr val="002060"/>
                </a:solidFill>
                <a:latin typeface="Times New Roman" panose="02020603050405020304" pitchFamily="18" charset="0"/>
                <a:cs typeface="Times New Roman" panose="02020603050405020304" pitchFamily="18" charset="0"/>
              </a:rPr>
              <a:t>These theorems to </a:t>
            </a:r>
            <a:r>
              <a:rPr lang="en-US" dirty="0" err="1">
                <a:solidFill>
                  <a:srgbClr val="002060"/>
                </a:solidFill>
                <a:latin typeface="Times New Roman" panose="02020603050405020304" pitchFamily="18" charset="0"/>
                <a:cs typeface="Times New Roman" panose="02020603050405020304" pitchFamily="18" charset="0"/>
              </a:rPr>
              <a:t>subleading</a:t>
            </a:r>
            <a:r>
              <a:rPr lang="en-US" dirty="0">
                <a:solidFill>
                  <a:srgbClr val="002060"/>
                </a:solidFill>
                <a:latin typeface="Times New Roman" panose="02020603050405020304" pitchFamily="18" charset="0"/>
                <a:cs typeface="Times New Roman" panose="02020603050405020304" pitchFamily="18" charset="0"/>
              </a:rPr>
              <a:t>  order for gluons and sub-</a:t>
            </a:r>
            <a:r>
              <a:rPr lang="en-US" dirty="0" err="1">
                <a:solidFill>
                  <a:srgbClr val="002060"/>
                </a:solidFill>
                <a:latin typeface="Times New Roman" panose="02020603050405020304" pitchFamily="18" charset="0"/>
                <a:cs typeface="Times New Roman" panose="02020603050405020304" pitchFamily="18" charset="0"/>
              </a:rPr>
              <a:t>subleading</a:t>
            </a:r>
            <a:r>
              <a:rPr lang="en-US" dirty="0">
                <a:solidFill>
                  <a:srgbClr val="002060"/>
                </a:solidFill>
                <a:latin typeface="Times New Roman" panose="02020603050405020304" pitchFamily="18" charset="0"/>
                <a:cs typeface="Times New Roman" panose="02020603050405020304" pitchFamily="18" charset="0"/>
              </a:rPr>
              <a:t> order for gravitons have been proved in arbitrary dimensions by using </a:t>
            </a:r>
            <a:r>
              <a:rPr lang="en-US" dirty="0" err="1">
                <a:solidFill>
                  <a:srgbClr val="002060"/>
                </a:solidFill>
                <a:latin typeface="Times New Roman" panose="02020603050405020304" pitchFamily="18" charset="0"/>
                <a:cs typeface="Times New Roman" panose="02020603050405020304" pitchFamily="18" charset="0"/>
              </a:rPr>
              <a:t>Poincarré</a:t>
            </a:r>
            <a:r>
              <a:rPr lang="en-US" dirty="0">
                <a:solidFill>
                  <a:srgbClr val="002060"/>
                </a:solidFill>
                <a:latin typeface="Times New Roman" panose="02020603050405020304" pitchFamily="18" charset="0"/>
                <a:cs typeface="Times New Roman" panose="02020603050405020304" pitchFamily="18" charset="0"/>
              </a:rPr>
              <a:t> and on-shell gauge invariance of the amplitudes</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(J. </a:t>
            </a:r>
            <a:r>
              <a:rPr lang="en-US" sz="2400" dirty="0" err="1">
                <a:solidFill>
                  <a:srgbClr val="00B050"/>
                </a:solidFill>
                <a:latin typeface="Times New Roman" panose="02020603050405020304" pitchFamily="18" charset="0"/>
                <a:cs typeface="Times New Roman" panose="02020603050405020304" pitchFamily="18" charset="0"/>
              </a:rPr>
              <a:t>Broedel</a:t>
            </a:r>
            <a:r>
              <a:rPr lang="en-US" sz="2400" dirty="0">
                <a:solidFill>
                  <a:srgbClr val="00B050"/>
                </a:solidFill>
                <a:latin typeface="Times New Roman" panose="02020603050405020304" pitchFamily="18" charset="0"/>
                <a:cs typeface="Times New Roman" panose="02020603050405020304" pitchFamily="18" charset="0"/>
              </a:rPr>
              <a:t>, M. de </a:t>
            </a:r>
            <a:r>
              <a:rPr lang="en-US" sz="2400" dirty="0" err="1">
                <a:solidFill>
                  <a:srgbClr val="00B050"/>
                </a:solidFill>
                <a:latin typeface="Times New Roman" panose="02020603050405020304" pitchFamily="18" charset="0"/>
                <a:cs typeface="Times New Roman" panose="02020603050405020304" pitchFamily="18" charset="0"/>
              </a:rPr>
              <a:t>Leeuw</a:t>
            </a:r>
            <a:r>
              <a:rPr lang="en-US" sz="2400" dirty="0">
                <a:solidFill>
                  <a:srgbClr val="00B050"/>
                </a:solidFill>
                <a:latin typeface="Times New Roman" panose="02020603050405020304" pitchFamily="18" charset="0"/>
                <a:cs typeface="Times New Roman" panose="02020603050405020304" pitchFamily="18" charset="0"/>
              </a:rPr>
              <a:t>, J. </a:t>
            </a:r>
            <a:r>
              <a:rPr lang="en-US" sz="2400" dirty="0" err="1">
                <a:solidFill>
                  <a:srgbClr val="00B050"/>
                </a:solidFill>
                <a:latin typeface="Times New Roman" panose="02020603050405020304" pitchFamily="18" charset="0"/>
                <a:cs typeface="Times New Roman" panose="02020603050405020304" pitchFamily="18" charset="0"/>
              </a:rPr>
              <a:t>Plefka</a:t>
            </a:r>
            <a:r>
              <a:rPr lang="en-US" sz="2400" dirty="0">
                <a:solidFill>
                  <a:srgbClr val="00B050"/>
                </a:solidFill>
                <a:latin typeface="Times New Roman" panose="02020603050405020304" pitchFamily="18" charset="0"/>
                <a:cs typeface="Times New Roman" panose="02020603050405020304" pitchFamily="18" charset="0"/>
              </a:rPr>
              <a:t>, M. </a:t>
            </a:r>
            <a:r>
              <a:rPr lang="en-US" sz="2400" dirty="0" err="1">
                <a:solidFill>
                  <a:srgbClr val="00B050"/>
                </a:solidFill>
                <a:latin typeface="Times New Roman" panose="02020603050405020304" pitchFamily="18" charset="0"/>
                <a:cs typeface="Times New Roman" panose="02020603050405020304" pitchFamily="18" charset="0"/>
              </a:rPr>
              <a:t>Bosso</a:t>
            </a:r>
            <a:r>
              <a:rPr lang="en-US" sz="2400" dirty="0">
                <a:solidFill>
                  <a:srgbClr val="00B050"/>
                </a:solidFill>
                <a:latin typeface="Times New Roman" panose="02020603050405020304" pitchFamily="18" charset="0"/>
                <a:cs typeface="Times New Roman" panose="02020603050405020304" pitchFamily="18" charset="0"/>
              </a:rPr>
              <a:t> , </a:t>
            </a:r>
            <a:r>
              <a:rPr lang="en-GB" sz="2400" i="1" dirty="0" err="1">
                <a:solidFill>
                  <a:srgbClr val="00B050"/>
                </a:solidFill>
                <a:latin typeface="Times New Roman" panose="02020603050405020304" pitchFamily="18" charset="0"/>
                <a:cs typeface="Times New Roman" panose="02020603050405020304" pitchFamily="18" charset="0"/>
              </a:rPr>
              <a:t>Phys.Rev.D</a:t>
            </a:r>
            <a:r>
              <a:rPr lang="en-GB" sz="2400" dirty="0">
                <a:solidFill>
                  <a:srgbClr val="00B050"/>
                </a:solidFill>
                <a:latin typeface="Times New Roman" panose="02020603050405020304" pitchFamily="18" charset="0"/>
                <a:cs typeface="Times New Roman" panose="02020603050405020304" pitchFamily="18" charset="0"/>
              </a:rPr>
              <a:t> 90 (2014) 6, 065024</a:t>
            </a:r>
            <a:r>
              <a:rPr lang="en-US" sz="2400" dirty="0">
                <a:solidFill>
                  <a:srgbClr val="00B050"/>
                </a:solidFill>
                <a:latin typeface="Times New Roman" panose="02020603050405020304" pitchFamily="18" charset="0"/>
                <a:cs typeface="Times New Roman" panose="02020603050405020304" pitchFamily="18" charset="0"/>
              </a:rPr>
              <a:t> and Z. Bern, S. Davies, P. Di </a:t>
            </a:r>
            <a:r>
              <a:rPr lang="en-US" sz="2400" dirty="0" err="1">
                <a:solidFill>
                  <a:srgbClr val="00B050"/>
                </a:solidFill>
                <a:latin typeface="Times New Roman" panose="02020603050405020304" pitchFamily="18" charset="0"/>
                <a:cs typeface="Times New Roman" panose="02020603050405020304" pitchFamily="18" charset="0"/>
              </a:rPr>
              <a:t>Vecchia</a:t>
            </a:r>
            <a:r>
              <a:rPr lang="en-US" sz="2400" dirty="0">
                <a:solidFill>
                  <a:srgbClr val="00B050"/>
                </a:solidFill>
                <a:latin typeface="Times New Roman" panose="02020603050405020304" pitchFamily="18" charset="0"/>
                <a:cs typeface="Times New Roman" panose="02020603050405020304" pitchFamily="18" charset="0"/>
              </a:rPr>
              <a:t>, and J. </a:t>
            </a:r>
            <a:r>
              <a:rPr lang="en-US" sz="2400" dirty="0" err="1">
                <a:solidFill>
                  <a:srgbClr val="00B050"/>
                </a:solidFill>
                <a:latin typeface="Times New Roman" panose="02020603050405020304" pitchFamily="18" charset="0"/>
                <a:cs typeface="Times New Roman" panose="02020603050405020304" pitchFamily="18" charset="0"/>
              </a:rPr>
              <a:t>Nohle</a:t>
            </a:r>
            <a:r>
              <a:rPr lang="en-US" sz="2400" dirty="0">
                <a:solidFill>
                  <a:srgbClr val="00B050"/>
                </a:solidFill>
                <a:latin typeface="Times New Roman" panose="02020603050405020304" pitchFamily="18" charset="0"/>
                <a:cs typeface="Times New Roman" panose="02020603050405020304" pitchFamily="18" charset="0"/>
              </a:rPr>
              <a:t>, </a:t>
            </a:r>
            <a:r>
              <a:rPr lang="en-GB" sz="2400" i="1" dirty="0" err="1">
                <a:solidFill>
                  <a:srgbClr val="00B050"/>
                </a:solidFill>
                <a:latin typeface="Times New Roman" panose="02020603050405020304" pitchFamily="18" charset="0"/>
                <a:cs typeface="Times New Roman" panose="02020603050405020304" pitchFamily="18" charset="0"/>
              </a:rPr>
              <a:t>Phys.Rev.D</a:t>
            </a:r>
            <a:r>
              <a:rPr lang="en-GB" sz="2400" dirty="0">
                <a:solidFill>
                  <a:srgbClr val="00B050"/>
                </a:solidFill>
                <a:latin typeface="Times New Roman" panose="02020603050405020304" pitchFamily="18" charset="0"/>
                <a:cs typeface="Times New Roman" panose="02020603050405020304" pitchFamily="18" charset="0"/>
              </a:rPr>
              <a:t> 90 (2014) 8, 084035</a:t>
            </a:r>
            <a:r>
              <a:rPr lang="en-US" sz="2400" dirty="0">
                <a:solidFill>
                  <a:srgbClr val="00B050"/>
                </a:solidFill>
                <a:latin typeface="Times New Roman" panose="02020603050405020304" pitchFamily="18" charset="0"/>
                <a:cs typeface="Times New Roman" panose="02020603050405020304" pitchFamily="18" charset="0"/>
              </a:rPr>
              <a:t>)</a:t>
            </a:r>
          </a:p>
          <a:p>
            <a:pPr marL="342900" indent="-342900"/>
            <a:endParaRPr lang="en-US" dirty="0">
              <a:solidFill>
                <a:srgbClr val="00B050"/>
              </a:solidFill>
            </a:endParaRPr>
          </a:p>
          <a:p>
            <a:pPr marL="342900" indent="-342900"/>
            <a:endParaRPr lang="en-US" dirty="0">
              <a:solidFill>
                <a:srgbClr val="00B050"/>
              </a:solidFill>
            </a:endParaRPr>
          </a:p>
          <a:p>
            <a:endParaRPr lang="en-US" dirty="0"/>
          </a:p>
          <a:p>
            <a:endParaRPr lang="en-GB" dirty="0"/>
          </a:p>
        </p:txBody>
      </p:sp>
    </p:spTree>
    <p:extLst>
      <p:ext uri="{BB962C8B-B14F-4D97-AF65-F5344CB8AC3E}">
        <p14:creationId xmlns:p14="http://schemas.microsoft.com/office/powerpoint/2010/main" val="417827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rot="10800000" flipV="1">
                <a:off x="692726" y="171842"/>
                <a:ext cx="11499274"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2060"/>
                    </a:solidFill>
                    <a:latin typeface="Times New Roman" panose="02020603050405020304" pitchFamily="18" charset="0"/>
                    <a:cs typeface="Times New Roman" panose="02020603050405020304" pitchFamily="18" charset="0"/>
                  </a:rPr>
                  <a:t>In these new soft theorems </a:t>
                </a:r>
                <a14:m>
                  <m:oMath xmlns:m="http://schemas.openxmlformats.org/officeDocument/2006/math">
                    <m:r>
                      <a:rPr lang="it-IT" sz="2800" i="1">
                        <a:solidFill>
                          <a:srgbClr val="002060"/>
                        </a:solidFill>
                        <a:latin typeface="Cambria Math"/>
                      </a:rPr>
                      <m:t>𝑛</m:t>
                    </m:r>
                    <m:r>
                      <a:rPr lang="it-IT" sz="2800" i="1">
                        <a:solidFill>
                          <a:srgbClr val="002060"/>
                        </a:solidFill>
                        <a:latin typeface="Cambria Math"/>
                      </a:rPr>
                      <m:t>+1</m:t>
                    </m:r>
                  </m:oMath>
                </a14:m>
                <a:r>
                  <a:rPr lang="en-US" sz="2800" dirty="0">
                    <a:solidFill>
                      <a:srgbClr val="002060"/>
                    </a:solidFill>
                    <a:latin typeface="Times New Roman" panose="02020603050405020304" pitchFamily="18" charset="0"/>
                    <a:cs typeface="Times New Roman" panose="02020603050405020304" pitchFamily="18" charset="0"/>
                  </a:rPr>
                  <a:t>-point amplitudes with a soft graviton or gluon are obtained acting on </a:t>
                </a:r>
                <a14:m>
                  <m:oMath xmlns:m="http://schemas.openxmlformats.org/officeDocument/2006/math">
                    <m:r>
                      <a:rPr lang="it-IT" sz="2800" i="1">
                        <a:solidFill>
                          <a:srgbClr val="002060"/>
                        </a:solidFill>
                        <a:latin typeface="Cambria Math"/>
                      </a:rPr>
                      <m:t>𝑛</m:t>
                    </m:r>
                  </m:oMath>
                </a14:m>
                <a:r>
                  <a:rPr lang="en-US" sz="2800" dirty="0">
                    <a:solidFill>
                      <a:srgbClr val="002060"/>
                    </a:solidFill>
                    <a:latin typeface="Times New Roman" panose="02020603050405020304" pitchFamily="18" charset="0"/>
                    <a:cs typeface="Times New Roman" panose="02020603050405020304" pitchFamily="18" charset="0"/>
                  </a:rPr>
                  <a:t>-point amplitude with universal soft operators.</a:t>
                </a:r>
              </a:p>
            </p:txBody>
          </p:sp>
        </mc:Choice>
        <mc:Fallback xmlns="">
          <p:sp>
            <p:nvSpPr>
              <p:cNvPr id="4" name="CasellaDiTesto 3"/>
              <p:cNvSpPr txBox="1">
                <a:spLocks noRot="1" noChangeAspect="1" noMove="1" noResize="1" noEditPoints="1" noAdjustHandles="1" noChangeArrowheads="1" noChangeShapeType="1" noTextEdit="1"/>
              </p:cNvSpPr>
              <p:nvPr/>
            </p:nvSpPr>
            <p:spPr>
              <a:xfrm rot="10800000" flipV="1">
                <a:off x="692726" y="171842"/>
                <a:ext cx="11499274" cy="954107"/>
              </a:xfrm>
              <a:prstGeom prst="rect">
                <a:avLst/>
              </a:prstGeom>
              <a:blipFill>
                <a:blip r:embed="rId9"/>
                <a:stretch>
                  <a:fillRect l="-954" t="-6369" r="-742" b="-16561"/>
                </a:stretch>
              </a:blipFill>
            </p:spPr>
            <p:txBody>
              <a:bodyPr/>
              <a:lstStyle/>
              <a:p>
                <a:r>
                  <a:rPr lang="en-GB">
                    <a:noFill/>
                  </a:rPr>
                  <a:t> </a:t>
                </a:r>
              </a:p>
            </p:txBody>
          </p:sp>
        </mc:Fallback>
      </mc:AlternateContent>
      <p:sp>
        <p:nvSpPr>
          <p:cNvPr id="5" name="CasellaDiTesto 4"/>
          <p:cNvSpPr txBox="1"/>
          <p:nvPr/>
        </p:nvSpPr>
        <p:spPr>
          <a:xfrm>
            <a:off x="2078035" y="1329333"/>
            <a:ext cx="2500493" cy="369332"/>
          </a:xfrm>
          <a:prstGeom prst="rect">
            <a:avLst/>
          </a:prstGeom>
          <a:noFill/>
          <a:ln>
            <a:solidFill>
              <a:schemeClr val="accent1">
                <a:shade val="50000"/>
              </a:schemeClr>
            </a:solidFill>
          </a:ln>
        </p:spPr>
        <p:txBody>
          <a:bodyPr wrap="none" rtlCol="0">
            <a:spAutoFit/>
          </a:bodyPr>
          <a:lstStyle/>
          <a:p>
            <a:r>
              <a:rPr lang="en-US" dirty="0"/>
              <a:t>Soft-particle momentum</a:t>
            </a:r>
          </a:p>
        </p:txBody>
      </p:sp>
      <p:sp>
        <p:nvSpPr>
          <p:cNvPr id="6" name="CasellaDiTesto 5"/>
          <p:cNvSpPr txBox="1"/>
          <p:nvPr/>
        </p:nvSpPr>
        <p:spPr>
          <a:xfrm>
            <a:off x="6442363" y="1317173"/>
            <a:ext cx="2381101" cy="369332"/>
          </a:xfrm>
          <a:prstGeom prst="rect">
            <a:avLst/>
          </a:prstGeom>
          <a:noFill/>
          <a:ln>
            <a:solidFill>
              <a:schemeClr val="accent1">
                <a:shade val="50000"/>
              </a:schemeClr>
            </a:solidFill>
          </a:ln>
        </p:spPr>
        <p:txBody>
          <a:bodyPr wrap="none" rtlCol="0">
            <a:spAutoFit/>
          </a:bodyPr>
          <a:lstStyle/>
          <a:p>
            <a:r>
              <a:rPr lang="en-US" dirty="0"/>
              <a:t> Only for soft- gravitons</a:t>
            </a:r>
          </a:p>
        </p:txBody>
      </p:sp>
      <p:pic>
        <p:nvPicPr>
          <p:cNvPr id="7" name="Immagine 6"/>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766357" y="2297298"/>
            <a:ext cx="7436613" cy="558444"/>
          </a:xfrm>
          <a:prstGeom prst="rect">
            <a:avLst/>
          </a:prstGeom>
        </p:spPr>
      </p:pic>
      <p:sp>
        <p:nvSpPr>
          <p:cNvPr id="8" name="Freccia in su 7"/>
          <p:cNvSpPr/>
          <p:nvPr/>
        </p:nvSpPr>
        <p:spPr>
          <a:xfrm>
            <a:off x="3233415" y="1845363"/>
            <a:ext cx="189735" cy="39272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in su 8"/>
          <p:cNvSpPr/>
          <p:nvPr/>
        </p:nvSpPr>
        <p:spPr>
          <a:xfrm>
            <a:off x="6923015" y="1770249"/>
            <a:ext cx="189735" cy="39272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357745" y="3643069"/>
            <a:ext cx="2572293" cy="799446"/>
          </a:xfrm>
          <a:prstGeom prst="rect">
            <a:avLst/>
          </a:prstGeom>
        </p:spPr>
      </p:pic>
      <p:pic>
        <p:nvPicPr>
          <p:cNvPr id="14" name="Immagine 1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663658" y="3518057"/>
            <a:ext cx="3157117" cy="796655"/>
          </a:xfrm>
          <a:prstGeom prst="rect">
            <a:avLst/>
          </a:prstGeom>
        </p:spPr>
      </p:pic>
      <p:pic>
        <p:nvPicPr>
          <p:cNvPr id="16" name="Immagine 15"/>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8554396" y="3542790"/>
            <a:ext cx="3215345" cy="747191"/>
          </a:xfrm>
          <a:prstGeom prst="rect">
            <a:avLst/>
          </a:prstGeom>
        </p:spPr>
      </p:pic>
      <p:sp>
        <p:nvSpPr>
          <p:cNvPr id="13" name="CasellaDiTesto 12"/>
          <p:cNvSpPr txBox="1"/>
          <p:nvPr/>
        </p:nvSpPr>
        <p:spPr>
          <a:xfrm>
            <a:off x="1650870" y="2934010"/>
            <a:ext cx="354456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Graviton soft operators</a:t>
            </a:r>
          </a:p>
        </p:txBody>
      </p:sp>
      <p:sp>
        <p:nvSpPr>
          <p:cNvPr id="17" name="CasellaDiTesto 16"/>
          <p:cNvSpPr txBox="1"/>
          <p:nvPr/>
        </p:nvSpPr>
        <p:spPr>
          <a:xfrm>
            <a:off x="1605308" y="4437281"/>
            <a:ext cx="316625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Gluon soft operators</a:t>
            </a:r>
          </a:p>
        </p:txBody>
      </p:sp>
      <p:pic>
        <p:nvPicPr>
          <p:cNvPr id="19" name="Immagine 1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431078" y="4974690"/>
            <a:ext cx="3764352" cy="784153"/>
          </a:xfrm>
          <a:prstGeom prst="rect">
            <a:avLst/>
          </a:prstGeom>
        </p:spPr>
      </p:pic>
      <p:pic>
        <p:nvPicPr>
          <p:cNvPr id="20" name="Immagine 19"/>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6667130" y="4738222"/>
            <a:ext cx="4775705" cy="740272"/>
          </a:xfrm>
          <a:prstGeom prst="rect">
            <a:avLst/>
          </a:prstGeom>
        </p:spPr>
      </p:pic>
      <mc:AlternateContent xmlns:mc="http://schemas.openxmlformats.org/markup-compatibility/2006" xmlns:a14="http://schemas.microsoft.com/office/drawing/2010/main">
        <mc:Choice Requires="a14">
          <p:sp>
            <p:nvSpPr>
              <p:cNvPr id="21" name="CasellaDiTesto 20"/>
              <p:cNvSpPr txBox="1"/>
              <p:nvPr/>
            </p:nvSpPr>
            <p:spPr>
              <a:xfrm>
                <a:off x="1598063" y="5877273"/>
                <a:ext cx="9069937" cy="954107"/>
              </a:xfrm>
              <a:prstGeom prst="rect">
                <a:avLst/>
              </a:prstGeom>
              <a:noFill/>
            </p:spPr>
            <p:txBody>
              <a:bodyPr wrap="square" rtlCol="0">
                <a:spAutoFit/>
              </a:bodyPr>
              <a:lstStyle/>
              <a:p>
                <a14:m>
                  <m:oMath xmlns:m="http://schemas.openxmlformats.org/officeDocument/2006/math">
                    <m:r>
                      <a:rPr lang="en-US" sz="2800" i="1">
                        <a:latin typeface="Cambria Math"/>
                        <a:ea typeface="Cambria Math"/>
                      </a:rPr>
                      <m:t>𝜖</m:t>
                    </m:r>
                  </m:oMath>
                </a14:m>
                <a:r>
                  <a:rPr lang="en-US" sz="2800" dirty="0">
                    <a:latin typeface="Times New Roman" panose="02020603050405020304" pitchFamily="18" charset="0"/>
                    <a:cs typeface="Times New Roman" panose="02020603050405020304" pitchFamily="18" charset="0"/>
                  </a:rPr>
                  <a:t> is the polarization of the soft particle and </a:t>
                </a:r>
                <a14:m>
                  <m:oMath xmlns:m="http://schemas.openxmlformats.org/officeDocument/2006/math">
                    <m:sSub>
                      <m:sSubPr>
                        <m:ctrlPr>
                          <a:rPr lang="en-US" sz="2800" i="1">
                            <a:latin typeface="Cambria Math" panose="02040503050406030204" pitchFamily="18" charset="0"/>
                          </a:rPr>
                        </m:ctrlPr>
                      </m:sSubPr>
                      <m:e>
                        <m:r>
                          <a:rPr lang="it-IT" sz="2800" i="1">
                            <a:latin typeface="Cambria Math"/>
                          </a:rPr>
                          <m:t>𝐽</m:t>
                        </m:r>
                      </m:e>
                      <m:sub>
                        <m:r>
                          <a:rPr lang="it-IT" sz="2800" i="1">
                            <a:latin typeface="Cambria Math"/>
                          </a:rPr>
                          <m:t>𝑖</m:t>
                        </m:r>
                      </m:sub>
                    </m:sSub>
                  </m:oMath>
                </a14:m>
                <a:r>
                  <a:rPr lang="en-US" sz="2800" dirty="0">
                    <a:latin typeface="Times New Roman" panose="02020603050405020304" pitchFamily="18" charset="0"/>
                    <a:cs typeface="Times New Roman" panose="02020603050405020304" pitchFamily="18" charset="0"/>
                  </a:rPr>
                  <a:t> total angular momentum (</a:t>
                </a:r>
                <a:r>
                  <a:rPr lang="en-US" sz="2800" dirty="0" err="1">
                    <a:latin typeface="Times New Roman" panose="02020603050405020304" pitchFamily="18" charset="0"/>
                    <a:cs typeface="Times New Roman" panose="02020603050405020304" pitchFamily="18" charset="0"/>
                  </a:rPr>
                  <a:t>orbital+spin</a:t>
                </a:r>
                <a:r>
                  <a:rPr lang="en-US" sz="2800" dirty="0">
                    <a:latin typeface="Times New Roman" panose="02020603050405020304" pitchFamily="18" charset="0"/>
                    <a:cs typeface="Times New Roman" panose="02020603050405020304" pitchFamily="18" charset="0"/>
                  </a:rPr>
                  <a:t>) of the matter particles.</a:t>
                </a:r>
              </a:p>
            </p:txBody>
          </p:sp>
        </mc:Choice>
        <mc:Fallback xmlns="">
          <p:sp>
            <p:nvSpPr>
              <p:cNvPr id="21" name="CasellaDiTesto 20"/>
              <p:cNvSpPr txBox="1">
                <a:spLocks noRot="1" noChangeAspect="1" noMove="1" noResize="1" noEditPoints="1" noAdjustHandles="1" noChangeArrowheads="1" noChangeShapeType="1" noTextEdit="1"/>
              </p:cNvSpPr>
              <p:nvPr/>
            </p:nvSpPr>
            <p:spPr>
              <a:xfrm>
                <a:off x="1598063" y="5877273"/>
                <a:ext cx="9069937" cy="954107"/>
              </a:xfrm>
              <a:prstGeom prst="rect">
                <a:avLst/>
              </a:prstGeom>
              <a:blipFill>
                <a:blip r:embed="rId16"/>
                <a:stretch>
                  <a:fillRect l="-1344" t="-6369" b="-16561"/>
                </a:stretch>
              </a:blipFill>
            </p:spPr>
            <p:txBody>
              <a:bodyPr/>
              <a:lstStyle/>
              <a:p>
                <a:r>
                  <a:rPr lang="en-GB">
                    <a:noFill/>
                  </a:rPr>
                  <a:t> </a:t>
                </a:r>
              </a:p>
            </p:txBody>
          </p:sp>
        </mc:Fallback>
      </mc:AlternateContent>
    </p:spTree>
    <p:extLst>
      <p:ext uri="{BB962C8B-B14F-4D97-AF65-F5344CB8AC3E}">
        <p14:creationId xmlns:p14="http://schemas.microsoft.com/office/powerpoint/2010/main" val="113450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47529" y="476672"/>
            <a:ext cx="8640960" cy="1815882"/>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String theory is also a powerful tool to get field theory amplitudes. There are few diagrams at each order of the perturbative expansions that are represented as complex integrals on the string moduli space.</a:t>
            </a:r>
          </a:p>
        </p:txBody>
      </p:sp>
      <p:sp>
        <p:nvSpPr>
          <p:cNvPr id="5" name="Freccia in giù 4"/>
          <p:cNvSpPr/>
          <p:nvPr/>
        </p:nvSpPr>
        <p:spPr>
          <a:xfrm>
            <a:off x="5807968" y="2577315"/>
            <a:ext cx="576064" cy="72008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CasellaDiTesto 5"/>
              <p:cNvSpPr txBox="1"/>
              <p:nvPr/>
            </p:nvSpPr>
            <p:spPr>
              <a:xfrm>
                <a:off x="1847529" y="3719946"/>
                <a:ext cx="8496943" cy="954107"/>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Single and double soft limit can be “easily” studied on amplitudes involving </a:t>
                </a:r>
                <a14:m>
                  <m:oMath xmlns:m="http://schemas.openxmlformats.org/officeDocument/2006/math">
                    <m:r>
                      <a:rPr lang="it-IT" sz="2800" i="1">
                        <a:latin typeface="Cambria Math"/>
                      </a:rPr>
                      <m:t>𝑛</m:t>
                    </m:r>
                  </m:oMath>
                </a14:m>
                <a:r>
                  <a:rPr lang="en-US" sz="2800" dirty="0">
                    <a:latin typeface="Times New Roman" panose="02020603050405020304" pitchFamily="18" charset="0"/>
                    <a:cs typeface="Times New Roman" panose="02020603050405020304" pitchFamily="18" charset="0"/>
                  </a:rPr>
                  <a:t> arbitrary  external states.</a:t>
                </a:r>
              </a:p>
            </p:txBody>
          </p:sp>
        </mc:Choice>
        <mc:Fallback xmlns="">
          <p:sp>
            <p:nvSpPr>
              <p:cNvPr id="6" name="CasellaDiTesto 5"/>
              <p:cNvSpPr txBox="1">
                <a:spLocks noRot="1" noChangeAspect="1" noMove="1" noResize="1" noEditPoints="1" noAdjustHandles="1" noChangeArrowheads="1" noChangeShapeType="1" noTextEdit="1"/>
              </p:cNvSpPr>
              <p:nvPr/>
            </p:nvSpPr>
            <p:spPr>
              <a:xfrm>
                <a:off x="1847529" y="3719946"/>
                <a:ext cx="8496943" cy="954107"/>
              </a:xfrm>
              <a:prstGeom prst="rect">
                <a:avLst/>
              </a:prstGeom>
              <a:blipFill>
                <a:blip r:embed="rId2"/>
                <a:stretch>
                  <a:fillRect l="-1220" t="-6369" r="-1148" b="-16561"/>
                </a:stretch>
              </a:blipFill>
            </p:spPr>
            <p:txBody>
              <a:bodyPr/>
              <a:lstStyle/>
              <a:p>
                <a:r>
                  <a:rPr lang="en-GB">
                    <a:noFill/>
                  </a:rPr>
                  <a:t> </a:t>
                </a:r>
              </a:p>
            </p:txBody>
          </p:sp>
        </mc:Fallback>
      </mc:AlternateContent>
    </p:spTree>
    <p:extLst>
      <p:ext uri="{BB962C8B-B14F-4D97-AF65-F5344CB8AC3E}">
        <p14:creationId xmlns:p14="http://schemas.microsoft.com/office/powerpoint/2010/main" val="317346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560" y="7787"/>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Amplitudes in Bosonic, Heterotic  and Superstring theories</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199" y="1236280"/>
                <a:ext cx="10273145" cy="1879681"/>
              </a:xfrm>
            </p:spPr>
            <p:txBody>
              <a:bodyPr>
                <a:noAutofit/>
              </a:bodyPr>
              <a:lstStyle/>
              <a:p>
                <a:r>
                  <a:rPr lang="en-US" dirty="0">
                    <a:latin typeface="Times New Roman" panose="02020603050405020304" pitchFamily="18" charset="0"/>
                    <a:cs typeface="Times New Roman" panose="02020603050405020304" pitchFamily="18" charset="0"/>
                  </a:rPr>
                  <a:t>In closed bosonic  and superstring theory amplitudes with a  graviton or a   </a:t>
                </a:r>
                <a:r>
                  <a:rPr lang="en-US" dirty="0" err="1">
                    <a:latin typeface="Times New Roman" panose="02020603050405020304" pitchFamily="18" charset="0"/>
                    <a:cs typeface="Times New Roman" panose="02020603050405020304" pitchFamily="18" charset="0"/>
                  </a:rPr>
                  <a:t>dilaton</a:t>
                </a:r>
                <a:r>
                  <a:rPr lang="en-US" dirty="0">
                    <a:latin typeface="Times New Roman" panose="02020603050405020304" pitchFamily="18" charset="0"/>
                    <a:cs typeface="Times New Roman" panose="02020603050405020304" pitchFamily="18" charset="0"/>
                  </a:rPr>
                  <a:t>   with  soft momentum </a:t>
                </a:r>
                <a14:m>
                  <m:oMath xmlns:m="http://schemas.openxmlformats.org/officeDocument/2006/math">
                    <m:r>
                      <a:rPr lang="it-IT" i="1">
                        <a:latin typeface="Cambria Math"/>
                      </a:rPr>
                      <m:t>𝑞</m:t>
                    </m:r>
                  </m:oMath>
                </a14:m>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14:m>
                  <m:oMath xmlns:m="http://schemas.openxmlformats.org/officeDocument/2006/math">
                    <m:r>
                      <a:rPr lang="it-IT" i="1">
                        <a:latin typeface="Cambria Math"/>
                      </a:rPr>
                      <m:t>𝑛</m:t>
                    </m:r>
                  </m:oMath>
                </a14:m>
                <a:r>
                  <a:rPr lang="en-US" dirty="0">
                    <a:latin typeface="Times New Roman" panose="02020603050405020304" pitchFamily="18" charset="0"/>
                    <a:cs typeface="Times New Roman" panose="02020603050405020304" pitchFamily="18" charset="0"/>
                  </a:rPr>
                  <a:t> hard  particles with momentum</a:t>
                </a:r>
                <a:r>
                  <a:rPr lang="en-US"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it-IT" i="1">
                            <a:latin typeface="Cambria Math"/>
                          </a:rPr>
                          <m:t>𝑘</m:t>
                        </m:r>
                      </m:e>
                      <m:sub>
                        <m:r>
                          <a:rPr lang="it-IT" i="1">
                            <a:latin typeface="Cambria Math"/>
                          </a:rPr>
                          <m:t>𝑖</m:t>
                        </m:r>
                      </m:sub>
                    </m:sSub>
                    <m:r>
                      <a:rPr lang="it-IT" b="0" i="0"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are obtained from the same two  index tensor</a:t>
                </a:r>
                <a:r>
                  <a:rPr lang="en-US" sz="3100" dirty="0"/>
                  <a:t>                           </a:t>
                </a:r>
                <a:endParaRPr lang="en-US" sz="24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199" y="1236280"/>
                <a:ext cx="10273145" cy="1879681"/>
              </a:xfrm>
              <a:blipFill>
                <a:blip r:embed="rId5"/>
                <a:stretch>
                  <a:fillRect l="-1008" t="-5844" r="-1661"/>
                </a:stretch>
              </a:blipFill>
            </p:spPr>
            <p:txBody>
              <a:bodyPr/>
              <a:lstStyle/>
              <a:p>
                <a:r>
                  <a:rPr lang="en-GB">
                    <a:noFill/>
                  </a:rPr>
                  <a:t> </a:t>
                </a:r>
              </a:p>
            </p:txBody>
          </p:sp>
        </mc:Fallback>
      </mc:AlternateContent>
      <p:pic>
        <p:nvPicPr>
          <p:cNvPr id="4" name="Immagin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448956" y="2584269"/>
            <a:ext cx="3643600" cy="512752"/>
          </a:xfrm>
          <a:prstGeom prst="rect">
            <a:avLst/>
          </a:prstGeom>
        </p:spPr>
      </p:pic>
      <p:pic>
        <p:nvPicPr>
          <p:cNvPr id="10" name="Immagine 9"/>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1052945" y="5002851"/>
            <a:ext cx="9561405" cy="748795"/>
          </a:xfrm>
          <a:prstGeom prst="rect">
            <a:avLst/>
          </a:prstGeom>
        </p:spPr>
      </p:pic>
      <mc:AlternateContent xmlns:mc="http://schemas.openxmlformats.org/markup-compatibility/2006" xmlns:a14="http://schemas.microsoft.com/office/drawing/2010/main">
        <mc:Choice Requires="a14">
          <p:sp>
            <p:nvSpPr>
              <p:cNvPr id="9" name="CasellaDiTesto 8"/>
              <p:cNvSpPr txBox="1"/>
              <p:nvPr/>
            </p:nvSpPr>
            <p:spPr>
              <a:xfrm>
                <a:off x="733245" y="6283742"/>
                <a:ext cx="4876143" cy="461665"/>
              </a:xfrm>
              <a:prstGeom prst="rect">
                <a:avLst/>
              </a:prstGeom>
              <a:noFill/>
              <a:ln>
                <a:solidFill>
                  <a:schemeClr val="accent1">
                    <a:shade val="50000"/>
                  </a:schemeClr>
                </a:solidFill>
              </a:ln>
            </p:spPr>
            <p:txBody>
              <a:bodyPr wrap="none" rtlCol="0">
                <a:spAutoFit/>
              </a:bodyPr>
              <a:lstStyle/>
              <a:p>
                <a:r>
                  <a:rPr lang="en-US" sz="2400" dirty="0">
                    <a:latin typeface="Times New Roman" panose="02020603050405020304" pitchFamily="18" charset="0"/>
                    <a:cs typeface="Times New Roman" panose="02020603050405020304" pitchFamily="18" charset="0"/>
                  </a:rPr>
                  <a:t>Model dependent </a:t>
                </a:r>
                <a14:m>
                  <m:oMath xmlns:m="http://schemas.openxmlformats.org/officeDocument/2006/math">
                    <m:r>
                      <a:rPr lang="it-IT" sz="2400" i="1">
                        <a:latin typeface="Cambria Math"/>
                      </a:rPr>
                      <m:t>𝑛</m:t>
                    </m:r>
                  </m:oMath>
                </a14:m>
                <a:r>
                  <a:rPr lang="en-US" sz="2400" dirty="0">
                    <a:latin typeface="Times New Roman" panose="02020603050405020304" pitchFamily="18" charset="0"/>
                    <a:cs typeface="Times New Roman" panose="02020603050405020304" pitchFamily="18" charset="0"/>
                  </a:rPr>
                  <a:t> points amplitude</a:t>
                </a:r>
              </a:p>
            </p:txBody>
          </p:sp>
        </mc:Choice>
        <mc:Fallback xmlns="">
          <p:sp>
            <p:nvSpPr>
              <p:cNvPr id="9" name="CasellaDiTesto 8"/>
              <p:cNvSpPr txBox="1">
                <a:spLocks noRot="1" noChangeAspect="1" noMove="1" noResize="1" noEditPoints="1" noAdjustHandles="1" noChangeArrowheads="1" noChangeShapeType="1" noTextEdit="1"/>
              </p:cNvSpPr>
              <p:nvPr/>
            </p:nvSpPr>
            <p:spPr>
              <a:xfrm>
                <a:off x="733245" y="6283742"/>
                <a:ext cx="4876143" cy="461665"/>
              </a:xfrm>
              <a:prstGeom prst="rect">
                <a:avLst/>
              </a:prstGeom>
              <a:blipFill>
                <a:blip r:embed="rId8"/>
                <a:stretch>
                  <a:fillRect l="-1746" t="-8974" b="-26923"/>
                </a:stretch>
              </a:blipFill>
              <a:ln>
                <a:solidFill>
                  <a:schemeClr val="accent1">
                    <a:shade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838199" y="3251085"/>
                <a:ext cx="4572614" cy="1569660"/>
              </a:xfrm>
              <a:prstGeom prst="rect">
                <a:avLst/>
              </a:prstGeom>
              <a:noFill/>
              <a:ln>
                <a:solidFill>
                  <a:schemeClr val="accent1">
                    <a:shade val="50000"/>
                  </a:schemeClr>
                </a:solidFill>
              </a:ln>
            </p:spPr>
            <p:txBody>
              <a:bodyPr wrap="square" rtlCol="0">
                <a:spAutoFit/>
              </a:bodyPr>
              <a:lstStyle/>
              <a:p>
                <a14:m>
                  <m:oMath xmlns:m="http://schemas.openxmlformats.org/officeDocument/2006/math">
                    <m:sSub>
                      <m:sSubPr>
                        <m:ctrlPr>
                          <a:rPr lang="en-US" sz="2400" i="1">
                            <a:latin typeface="Cambria Math" panose="02040503050406030204" pitchFamily="18" charset="0"/>
                          </a:rPr>
                        </m:ctrlPr>
                      </m:sSubPr>
                      <m:e>
                        <m:r>
                          <a:rPr lang="it-IT" sz="2400" i="1">
                            <a:latin typeface="Cambria Math"/>
                          </a:rPr>
                          <m:t>𝑧</m:t>
                        </m:r>
                      </m:e>
                      <m:sub>
                        <m:r>
                          <a:rPr lang="it-IT" sz="2400" i="1">
                            <a:latin typeface="Cambria Math"/>
                          </a:rPr>
                          <m:t>𝑙</m:t>
                        </m:r>
                      </m:sub>
                    </m:sSub>
                  </m:oMath>
                </a14:m>
                <a:r>
                  <a:rPr lang="en-US" sz="2400" dirty="0"/>
                  <a:t> are complex coordinates  parametrizing the insertion on the string world-sheet of the hard state vertex operators </a:t>
                </a:r>
              </a:p>
            </p:txBody>
          </p:sp>
        </mc:Choice>
        <mc:Fallback xmlns="">
          <p:sp>
            <p:nvSpPr>
              <p:cNvPr id="11" name="CasellaDiTesto 10"/>
              <p:cNvSpPr txBox="1">
                <a:spLocks noRot="1" noChangeAspect="1" noMove="1" noResize="1" noEditPoints="1" noAdjustHandles="1" noChangeArrowheads="1" noChangeShapeType="1" noTextEdit="1"/>
              </p:cNvSpPr>
              <p:nvPr/>
            </p:nvSpPr>
            <p:spPr>
              <a:xfrm>
                <a:off x="838199" y="3251085"/>
                <a:ext cx="4572614" cy="1569660"/>
              </a:xfrm>
              <a:prstGeom prst="rect">
                <a:avLst/>
              </a:prstGeom>
              <a:blipFill>
                <a:blip r:embed="rId9"/>
                <a:stretch>
                  <a:fillRect l="-1859" t="-2692" r="-2922" b="-7308"/>
                </a:stretch>
              </a:blipFill>
              <a:ln>
                <a:solidFill>
                  <a:schemeClr val="accent1">
                    <a:shade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5907879" y="6266071"/>
                <a:ext cx="5702229" cy="461665"/>
              </a:xfrm>
              <a:prstGeom prst="rect">
                <a:avLst/>
              </a:prstGeom>
              <a:noFill/>
              <a:ln>
                <a:solidFill>
                  <a:schemeClr val="accent1">
                    <a:shade val="50000"/>
                  </a:schemeClr>
                </a:solidFill>
              </a:ln>
            </p:spPr>
            <p:txBody>
              <a:bodyPr wrap="square" rtlCol="0">
                <a:spAutoFit/>
              </a:bodyPr>
              <a:lstStyle/>
              <a:p>
                <a14:m>
                  <m:oMath xmlns:m="http://schemas.openxmlformats.org/officeDocument/2006/math">
                    <m:r>
                      <a:rPr lang="it-IT" sz="2400" i="1">
                        <a:latin typeface="Cambria Math"/>
                      </a:rPr>
                      <m:t>𝑧</m:t>
                    </m:r>
                  </m:oMath>
                </a14:m>
                <a:r>
                  <a:rPr lang="en-US" sz="2000" dirty="0"/>
                  <a:t> </a:t>
                </a:r>
                <a:r>
                  <a:rPr lang="en-US" sz="2400" dirty="0" err="1">
                    <a:latin typeface="Times New Roman" panose="02020603050405020304" pitchFamily="18" charset="0"/>
                    <a:cs typeface="Times New Roman" panose="02020603050405020304" pitchFamily="18" charset="0"/>
                  </a:rPr>
                  <a:t>Koba</a:t>
                </a:r>
                <a:r>
                  <a:rPr lang="en-US" sz="2400" dirty="0">
                    <a:latin typeface="Times New Roman" panose="02020603050405020304" pitchFamily="18" charset="0"/>
                    <a:cs typeface="Times New Roman" panose="02020603050405020304" pitchFamily="18" charset="0"/>
                  </a:rPr>
                  <a:t>-Nielsen variable of the soft particle</a:t>
                </a:r>
              </a:p>
            </p:txBody>
          </p:sp>
        </mc:Choice>
        <mc:Fallback xmlns="">
          <p:sp>
            <p:nvSpPr>
              <p:cNvPr id="13" name="CasellaDiTesto 12"/>
              <p:cNvSpPr txBox="1">
                <a:spLocks noRot="1" noChangeAspect="1" noMove="1" noResize="1" noEditPoints="1" noAdjustHandles="1" noChangeArrowheads="1" noChangeShapeType="1" noTextEdit="1"/>
              </p:cNvSpPr>
              <p:nvPr/>
            </p:nvSpPr>
            <p:spPr>
              <a:xfrm>
                <a:off x="5907879" y="6266071"/>
                <a:ext cx="5702229" cy="461665"/>
              </a:xfrm>
              <a:prstGeom prst="rect">
                <a:avLst/>
              </a:prstGeom>
              <a:blipFill>
                <a:blip r:embed="rId10"/>
                <a:stretch>
                  <a:fillRect t="-8974" b="-26923"/>
                </a:stretch>
              </a:blipFill>
              <a:ln>
                <a:solidFill>
                  <a:schemeClr val="accent1">
                    <a:shade val="50000"/>
                  </a:schemeClr>
                </a:solidFill>
              </a:ln>
            </p:spPr>
            <p:txBody>
              <a:bodyPr/>
              <a:lstStyle/>
              <a:p>
                <a:r>
                  <a:rPr lang="en-GB">
                    <a:noFill/>
                  </a:rPr>
                  <a:t> </a:t>
                </a:r>
              </a:p>
            </p:txBody>
          </p:sp>
        </mc:Fallback>
      </mc:AlternateContent>
      <p:sp>
        <p:nvSpPr>
          <p:cNvPr id="7" name="Freccia in giù 6"/>
          <p:cNvSpPr/>
          <p:nvPr/>
        </p:nvSpPr>
        <p:spPr>
          <a:xfrm>
            <a:off x="6526775" y="5632989"/>
            <a:ext cx="288032" cy="59352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asellaDiTesto 7"/>
              <p:cNvSpPr txBox="1"/>
              <p:nvPr/>
            </p:nvSpPr>
            <p:spPr>
              <a:xfrm>
                <a:off x="7062172" y="3251085"/>
                <a:ext cx="4049172" cy="1200329"/>
              </a:xfrm>
              <a:prstGeom prst="rect">
                <a:avLst/>
              </a:prstGeom>
              <a:noFill/>
              <a:ln>
                <a:solidFill>
                  <a:schemeClr val="accent1">
                    <a:shade val="50000"/>
                  </a:schemeClr>
                </a:solidFill>
              </a:ln>
            </p:spPr>
            <p:txBody>
              <a:bodyPr wrap="square" rtlCol="0">
                <a:spAutoFit/>
              </a:bodyPr>
              <a:lstStyle/>
              <a:p>
                <a14:m>
                  <m:oMath xmlns:m="http://schemas.openxmlformats.org/officeDocument/2006/math">
                    <m:sSup>
                      <m:sSupPr>
                        <m:ctrlPr>
                          <a:rPr lang="en-US" sz="2400" i="1">
                            <a:latin typeface="Cambria Math" panose="02040503050406030204" pitchFamily="18" charset="0"/>
                          </a:rPr>
                        </m:ctrlPr>
                      </m:sSupPr>
                      <m:e>
                        <m:r>
                          <a:rPr lang="it-IT" sz="2400" i="1">
                            <a:latin typeface="Cambria Math"/>
                          </a:rPr>
                          <m:t>𝐹</m:t>
                        </m:r>
                      </m:e>
                      <m:sup>
                        <m:r>
                          <a:rPr lang="en-US" sz="2400" i="1">
                            <a:latin typeface="Cambria Math"/>
                            <a:ea typeface="Cambria Math"/>
                          </a:rPr>
                          <m:t>𝜇𝜈</m:t>
                        </m:r>
                      </m:sup>
                    </m:sSup>
                  </m:oMath>
                </a14:m>
                <a:r>
                  <a:rPr lang="en-US" sz="2400" dirty="0"/>
                  <a:t>  is a function of all </a:t>
                </a:r>
                <a:r>
                  <a:rPr lang="en-US" sz="2400" dirty="0" err="1"/>
                  <a:t>Koba</a:t>
                </a:r>
                <a:r>
                  <a:rPr lang="en-US" sz="2400" dirty="0"/>
                  <a:t>-Nielsen variables having pole for </a:t>
                </a:r>
                <a14:m>
                  <m:oMath xmlns:m="http://schemas.openxmlformats.org/officeDocument/2006/math">
                    <m:r>
                      <a:rPr lang="it-IT" sz="2400" i="1">
                        <a:latin typeface="Cambria Math"/>
                      </a:rPr>
                      <m:t>𝑧</m:t>
                    </m:r>
                    <m:r>
                      <a:rPr lang="it-IT" sz="2400" i="1">
                        <a:latin typeface="Cambria Math"/>
                        <a:ea typeface="Cambria Math"/>
                      </a:rPr>
                      <m:t>~</m:t>
                    </m:r>
                    <m:sSub>
                      <m:sSubPr>
                        <m:ctrlPr>
                          <a:rPr lang="it-IT" sz="2400" i="1">
                            <a:latin typeface="Cambria Math" panose="02040503050406030204" pitchFamily="18" charset="0"/>
                            <a:ea typeface="Cambria Math"/>
                          </a:rPr>
                        </m:ctrlPr>
                      </m:sSubPr>
                      <m:e>
                        <m:r>
                          <a:rPr lang="it-IT" sz="2400" i="1">
                            <a:latin typeface="Cambria Math"/>
                            <a:ea typeface="Cambria Math"/>
                          </a:rPr>
                          <m:t>𝑧</m:t>
                        </m:r>
                      </m:e>
                      <m:sub>
                        <m:r>
                          <a:rPr lang="it-IT" sz="2400" i="1">
                            <a:latin typeface="Cambria Math"/>
                            <a:ea typeface="Cambria Math"/>
                          </a:rPr>
                          <m:t>𝑖</m:t>
                        </m:r>
                      </m:sub>
                    </m:sSub>
                  </m:oMath>
                </a14:m>
                <a:endParaRPr lang="en-US" sz="2400"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7062172" y="3251085"/>
                <a:ext cx="4049172" cy="1200329"/>
              </a:xfrm>
              <a:prstGeom prst="rect">
                <a:avLst/>
              </a:prstGeom>
              <a:blipFill>
                <a:blip r:embed="rId11"/>
                <a:stretch>
                  <a:fillRect l="-2099" t="-3518" b="-10050"/>
                </a:stretch>
              </a:blipFill>
              <a:ln>
                <a:solidFill>
                  <a:schemeClr val="accent1">
                    <a:shade val="50000"/>
                  </a:schemeClr>
                </a:solidFill>
              </a:ln>
            </p:spPr>
            <p:txBody>
              <a:bodyPr/>
              <a:lstStyle/>
              <a:p>
                <a:r>
                  <a:rPr lang="en-GB">
                    <a:noFill/>
                  </a:rPr>
                  <a:t> </a:t>
                </a:r>
              </a:p>
            </p:txBody>
          </p:sp>
        </mc:Fallback>
      </mc:AlternateContent>
      <p:sp>
        <p:nvSpPr>
          <p:cNvPr id="14" name="Freccia in su 13"/>
          <p:cNvSpPr/>
          <p:nvPr/>
        </p:nvSpPr>
        <p:spPr>
          <a:xfrm>
            <a:off x="8112224" y="4531297"/>
            <a:ext cx="216024" cy="60620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curva 15"/>
          <p:cNvSpPr/>
          <p:nvPr/>
        </p:nvSpPr>
        <p:spPr>
          <a:xfrm rot="10800000" flipV="1">
            <a:off x="5609389" y="4344454"/>
            <a:ext cx="1152129" cy="606205"/>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in giù 16"/>
          <p:cNvSpPr/>
          <p:nvPr/>
        </p:nvSpPr>
        <p:spPr>
          <a:xfrm>
            <a:off x="4095710" y="5652098"/>
            <a:ext cx="180020" cy="55531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86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85240" y="1492065"/>
            <a:ext cx="4305300" cy="615315"/>
          </a:xfrm>
          <a:prstGeom prst="rect">
            <a:avLst/>
          </a:prstGeom>
        </p:spPr>
      </p:pic>
      <p:sp>
        <p:nvSpPr>
          <p:cNvPr id="7" name="CasellaDiTesto 6"/>
          <p:cNvSpPr txBox="1"/>
          <p:nvPr/>
        </p:nvSpPr>
        <p:spPr>
          <a:xfrm>
            <a:off x="385482" y="824717"/>
            <a:ext cx="11707906" cy="954107"/>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Soft-graviton amplitude is obtained by saturating the n+1-amplitude with the   polarization</a:t>
            </a:r>
            <a:r>
              <a:rPr lang="en-US" sz="2400" dirty="0"/>
              <a:t>: </a:t>
            </a:r>
          </a:p>
        </p:txBody>
      </p:sp>
      <p:sp>
        <p:nvSpPr>
          <p:cNvPr id="2" name="CasellaDiTesto 1"/>
          <p:cNvSpPr txBox="1"/>
          <p:nvPr/>
        </p:nvSpPr>
        <p:spPr>
          <a:xfrm>
            <a:off x="2825872" y="172788"/>
            <a:ext cx="6659195"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One soft-graviton  and n-hard particles </a:t>
            </a:r>
          </a:p>
        </p:txBody>
      </p:sp>
      <p:pic>
        <p:nvPicPr>
          <p:cNvPr id="3" name="Immagine 2"/>
          <p:cNvPicPr>
            <a:picLocks noChangeAspect="1"/>
          </p:cNvPicPr>
          <p:nvPr>
            <p:custDataLst>
              <p:tags r:id="rId2"/>
            </p:custDataLst>
          </p:nvPr>
        </p:nvPicPr>
        <p:blipFill>
          <a:blip r:embed="rId9" cstate="hqprint">
            <a:extLst>
              <a:ext uri="{28A0092B-C50C-407E-A947-70E740481C1C}">
                <a14:useLocalDpi xmlns:a14="http://schemas.microsoft.com/office/drawing/2010/main" val="0"/>
              </a:ext>
            </a:extLst>
          </a:blip>
          <a:stretch>
            <a:fillRect/>
          </a:stretch>
        </p:blipFill>
        <p:spPr>
          <a:xfrm>
            <a:off x="1723520" y="2415374"/>
            <a:ext cx="7974740" cy="435630"/>
          </a:xfrm>
          <a:prstGeom prst="rect">
            <a:avLst/>
          </a:prstGeom>
        </p:spPr>
      </p:pic>
      <mc:AlternateContent xmlns:mc="http://schemas.openxmlformats.org/markup-compatibility/2006" xmlns:a14="http://schemas.microsoft.com/office/drawing/2010/main">
        <mc:Choice Requires="a14">
          <p:sp>
            <p:nvSpPr>
              <p:cNvPr id="4" name="CasellaDiTesto 3"/>
              <p:cNvSpPr txBox="1"/>
              <p:nvPr/>
            </p:nvSpPr>
            <p:spPr>
              <a:xfrm>
                <a:off x="1723520" y="2996952"/>
                <a:ext cx="7935827" cy="1790105"/>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sSup>
                      <m:sSupPr>
                        <m:ctrlPr>
                          <a:rPr lang="en-US" sz="2800" i="1">
                            <a:latin typeface="Cambria Math" panose="02040503050406030204" pitchFamily="18" charset="0"/>
                          </a:rPr>
                        </m:ctrlPr>
                      </m:sSupPr>
                      <m:e>
                        <m:r>
                          <a:rPr lang="it-IT" sz="2800" i="1">
                            <a:latin typeface="Cambria Math"/>
                          </a:rPr>
                          <m:t>𝑆</m:t>
                        </m:r>
                      </m:e>
                      <m:sup>
                        <m:r>
                          <a:rPr lang="it-IT" sz="2800" i="1">
                            <a:latin typeface="Cambria Math"/>
                          </a:rPr>
                          <m:t>(0)</m:t>
                        </m:r>
                      </m:sup>
                    </m:sSup>
                  </m:oMath>
                </a14:m>
                <a:r>
                  <a:rPr lang="en-US" sz="2800" dirty="0">
                    <a:latin typeface="Times New Roman" panose="02020603050405020304" pitchFamily="18" charset="0"/>
                    <a:cs typeface="Times New Roman" panose="02020603050405020304" pitchFamily="18" charset="0"/>
                  </a:rPr>
                  <a:t> is the standard Weinberg leading soft behavior.</a:t>
                </a:r>
              </a:p>
              <a:p>
                <a:pPr marL="342900" indent="-3429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p>
                      <m:sSupPr>
                        <m:ctrlPr>
                          <a:rPr lang="en-US" sz="2800" i="1">
                            <a:latin typeface="Cambria Math" panose="02040503050406030204" pitchFamily="18" charset="0"/>
                          </a:rPr>
                        </m:ctrlPr>
                      </m:sSupPr>
                      <m:e>
                        <m:r>
                          <a:rPr lang="it-IT" sz="2800" i="1">
                            <a:latin typeface="Cambria Math"/>
                          </a:rPr>
                          <m:t>𝑆</m:t>
                        </m:r>
                      </m:e>
                      <m:sup>
                        <m:r>
                          <a:rPr lang="it-IT" sz="2800" i="1">
                            <a:latin typeface="Cambria Math"/>
                          </a:rPr>
                          <m:t>(1)</m:t>
                        </m:r>
                      </m:sup>
                    </m:sSup>
                  </m:oMath>
                </a14:m>
                <a:r>
                  <a:rPr lang="en-US" sz="2800" dirty="0">
                    <a:latin typeface="Times New Roman" panose="02020603050405020304" pitchFamily="18" charset="0"/>
                    <a:cs typeface="Times New Roman" panose="02020603050405020304" pitchFamily="18" charset="0"/>
                  </a:rPr>
                  <a:t>  in bosonic and superstring theory is:</a:t>
                </a:r>
              </a:p>
              <a:p>
                <a:pPr marL="342900" indent="-342900">
                  <a:buFont typeface="Arial" panose="020B0604020202020204" pitchFamily="34" charset="0"/>
                  <a:buChar char="•"/>
                </a:pPr>
                <a:endParaRPr lang="en-US" sz="24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723520" y="2996952"/>
                <a:ext cx="7935827" cy="1790105"/>
              </a:xfrm>
              <a:prstGeom prst="rect">
                <a:avLst/>
              </a:prstGeom>
              <a:blipFill>
                <a:blip r:embed="rId10"/>
                <a:stretch>
                  <a:fillRect t="-2730" r="-307"/>
                </a:stretch>
              </a:blipFill>
            </p:spPr>
            <p:txBody>
              <a:bodyPr/>
              <a:lstStyle/>
              <a:p>
                <a:r>
                  <a:rPr lang="en-GB">
                    <a:noFill/>
                  </a:rPr>
                  <a:t> </a:t>
                </a:r>
              </a:p>
            </p:txBody>
          </p:sp>
        </mc:Fallback>
      </mc:AlternateContent>
      <p:pic>
        <p:nvPicPr>
          <p:cNvPr id="10" name="Immagin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950975" y="4444895"/>
            <a:ext cx="3261360" cy="822960"/>
          </a:xfrm>
          <a:prstGeom prst="rect">
            <a:avLst/>
          </a:prstGeom>
        </p:spPr>
      </p:pic>
      <p:pic>
        <p:nvPicPr>
          <p:cNvPr id="18" name="Immagine 17"/>
          <p:cNvPicPr>
            <a:picLocks noChangeAspect="1"/>
          </p:cNvPicPr>
          <p:nvPr>
            <p:custDataLst>
              <p:tags r:id="rId4"/>
            </p:custDataLst>
          </p:nvPr>
        </p:nvPicPr>
        <p:blipFill>
          <a:blip r:embed="rId12" cstate="hqprint">
            <a:extLst>
              <a:ext uri="{28A0092B-C50C-407E-A947-70E740481C1C}">
                <a14:useLocalDpi xmlns:a14="http://schemas.microsoft.com/office/drawing/2010/main" val="0"/>
              </a:ext>
            </a:extLst>
          </a:blip>
          <a:stretch>
            <a:fillRect/>
          </a:stretch>
        </p:blipFill>
        <p:spPr>
          <a:xfrm>
            <a:off x="6739882" y="4748772"/>
            <a:ext cx="2901315" cy="335280"/>
          </a:xfrm>
          <a:prstGeom prst="rect">
            <a:avLst/>
          </a:prstGeom>
        </p:spPr>
      </p:pic>
      <p:pic>
        <p:nvPicPr>
          <p:cNvPr id="17" name="Immagine 16"/>
          <p:cNvPicPr>
            <a:picLocks noChangeAspect="1"/>
          </p:cNvPicPr>
          <p:nvPr>
            <p:custDataLst>
              <p:tags r:id="rId5"/>
            </p:custDataLst>
          </p:nvPr>
        </p:nvPicPr>
        <p:blipFill>
          <a:blip r:embed="rId13" cstate="hqprint">
            <a:extLst>
              <a:ext uri="{28A0092B-C50C-407E-A947-70E740481C1C}">
                <a14:useLocalDpi xmlns:a14="http://schemas.microsoft.com/office/drawing/2010/main" val="0"/>
              </a:ext>
            </a:extLst>
          </a:blip>
          <a:stretch>
            <a:fillRect/>
          </a:stretch>
        </p:blipFill>
        <p:spPr>
          <a:xfrm>
            <a:off x="2351755" y="5413803"/>
            <a:ext cx="6374130" cy="720090"/>
          </a:xfrm>
          <a:prstGeom prst="rect">
            <a:avLst/>
          </a:prstGeom>
        </p:spPr>
      </p:pic>
      <p:pic>
        <p:nvPicPr>
          <p:cNvPr id="20" name="Immagine 19"/>
          <p:cNvPicPr>
            <a:picLocks noChangeAspect="1"/>
          </p:cNvPicPr>
          <p:nvPr>
            <p:custDataLst>
              <p:tags r:id="rId6"/>
            </p:custDataLst>
          </p:nvPr>
        </p:nvPicPr>
        <p:blipFill>
          <a:blip r:embed="rId14" cstate="hqprint">
            <a:extLst>
              <a:ext uri="{28A0092B-C50C-407E-A947-70E740481C1C}">
                <a14:useLocalDpi xmlns:a14="http://schemas.microsoft.com/office/drawing/2010/main" val="0"/>
              </a:ext>
            </a:extLst>
          </a:blip>
          <a:stretch>
            <a:fillRect/>
          </a:stretch>
        </p:blipFill>
        <p:spPr>
          <a:xfrm>
            <a:off x="5212335" y="6463290"/>
            <a:ext cx="1362075" cy="268605"/>
          </a:xfrm>
          <a:prstGeom prst="rect">
            <a:avLst/>
          </a:prstGeom>
          <a:ln>
            <a:solidFill>
              <a:schemeClr val="accent1"/>
            </a:solidFill>
          </a:ln>
        </p:spPr>
      </p:pic>
    </p:spTree>
    <p:extLst>
      <p:ext uri="{BB962C8B-B14F-4D97-AF65-F5344CB8AC3E}">
        <p14:creationId xmlns:p14="http://schemas.microsoft.com/office/powerpoint/2010/main" val="210939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4801" y="122869"/>
            <a:ext cx="11887199"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Subsubleading</a:t>
            </a:r>
            <a:r>
              <a:rPr lang="en-US" sz="2800" dirty="0">
                <a:latin typeface="Times New Roman" panose="02020603050405020304" pitchFamily="18" charset="0"/>
                <a:cs typeface="Times New Roman" panose="02020603050405020304" pitchFamily="18" charset="0"/>
              </a:rPr>
              <a:t> order is different in  bosonic, heterotic  and superstring amplitudes. </a:t>
            </a:r>
          </a:p>
        </p:txBody>
      </p:sp>
      <p:pic>
        <p:nvPicPr>
          <p:cNvPr id="7" name="Immagine 6"/>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706339" y="1180350"/>
            <a:ext cx="10558828" cy="842909"/>
          </a:xfrm>
          <a:prstGeom prst="rect">
            <a:avLst/>
          </a:prstGeom>
        </p:spPr>
      </p:pic>
      <p:pic>
        <p:nvPicPr>
          <p:cNvPr id="11" name="Immagine 10"/>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8306498" y="2669058"/>
            <a:ext cx="2825144" cy="678095"/>
          </a:xfrm>
          <a:prstGeom prst="rect">
            <a:avLst/>
          </a:prstGeom>
          <a:ln>
            <a:solidFill>
              <a:schemeClr val="accent1"/>
            </a:solidFill>
          </a:ln>
        </p:spPr>
      </p:pic>
      <p:sp>
        <p:nvSpPr>
          <p:cNvPr id="16" name="Freccia curva 15"/>
          <p:cNvSpPr/>
          <p:nvPr/>
        </p:nvSpPr>
        <p:spPr>
          <a:xfrm rot="5400000">
            <a:off x="13564617" y="3615508"/>
            <a:ext cx="565378" cy="501283"/>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ccia in giù 16"/>
          <p:cNvSpPr/>
          <p:nvPr/>
        </p:nvSpPr>
        <p:spPr>
          <a:xfrm>
            <a:off x="10165752" y="1899977"/>
            <a:ext cx="216024" cy="71180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p:cNvSpPr txBox="1"/>
          <p:nvPr/>
        </p:nvSpPr>
        <p:spPr>
          <a:xfrm>
            <a:off x="4827830" y="2682953"/>
            <a:ext cx="2683748" cy="523220"/>
          </a:xfrm>
          <a:prstGeom prst="rect">
            <a:avLst/>
          </a:prstGeom>
          <a:noFill/>
          <a:ln>
            <a:solidFill>
              <a:schemeClr val="accent1">
                <a:shade val="50000"/>
              </a:schemeClr>
            </a:solidFill>
          </a:ln>
        </p:spPr>
        <p:txBody>
          <a:bodyPr wrap="non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String correction</a:t>
            </a:r>
            <a:r>
              <a:rPr lang="en-US" sz="2400" dirty="0"/>
              <a:t>.</a:t>
            </a:r>
          </a:p>
        </p:txBody>
      </p:sp>
      <p:sp>
        <p:nvSpPr>
          <p:cNvPr id="19" name="Freccia in giù 18"/>
          <p:cNvSpPr/>
          <p:nvPr/>
        </p:nvSpPr>
        <p:spPr>
          <a:xfrm>
            <a:off x="5634120" y="1899978"/>
            <a:ext cx="198697" cy="4885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p:cNvSpPr txBox="1"/>
          <p:nvPr/>
        </p:nvSpPr>
        <p:spPr>
          <a:xfrm>
            <a:off x="256508" y="4986748"/>
            <a:ext cx="11008659"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String corrections are present only in the bosonic and heterotic amplitudes. They are due to  coupling between the </a:t>
            </a:r>
            <a:r>
              <a:rPr lang="en-US" sz="2800" dirty="0" err="1">
                <a:latin typeface="Times New Roman" panose="02020603050405020304" pitchFamily="18" charset="0"/>
                <a:cs typeface="Times New Roman" panose="02020603050405020304" pitchFamily="18" charset="0"/>
              </a:rPr>
              <a:t>dilaton</a:t>
            </a:r>
            <a:r>
              <a:rPr lang="en-US" sz="2800" dirty="0">
                <a:latin typeface="Times New Roman" panose="02020603050405020304" pitchFamily="18" charset="0"/>
                <a:cs typeface="Times New Roman" panose="02020603050405020304" pitchFamily="18" charset="0"/>
              </a:rPr>
              <a:t> and the Gauss-Bonnet term which is present in the bosonic string effective action but not in  its  supersymmetric extension.</a:t>
            </a:r>
          </a:p>
        </p:txBody>
      </p:sp>
      <p:sp>
        <p:nvSpPr>
          <p:cNvPr id="2" name="CasellaDiTesto 1"/>
          <p:cNvSpPr txBox="1"/>
          <p:nvPr/>
        </p:nvSpPr>
        <p:spPr>
          <a:xfrm>
            <a:off x="304801" y="4254945"/>
            <a:ext cx="11465857"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2060"/>
                </a:solidFill>
                <a:latin typeface="Times New Roman" panose="02020603050405020304" pitchFamily="18" charset="0"/>
                <a:cs typeface="Times New Roman" panose="02020603050405020304" pitchFamily="18" charset="0"/>
              </a:rPr>
              <a:t>The expression is the same both for soft graviton and </a:t>
            </a:r>
            <a:r>
              <a:rPr lang="en-US" sz="2800" dirty="0" err="1">
                <a:solidFill>
                  <a:srgbClr val="002060"/>
                </a:solidFill>
                <a:latin typeface="Times New Roman" panose="02020603050405020304" pitchFamily="18" charset="0"/>
                <a:cs typeface="Times New Roman" panose="02020603050405020304" pitchFamily="18" charset="0"/>
              </a:rPr>
              <a:t>dilaton</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9" name="CasellaDiTesto 8"/>
          <p:cNvSpPr txBox="1"/>
          <p:nvPr/>
        </p:nvSpPr>
        <p:spPr>
          <a:xfrm>
            <a:off x="493059" y="2611781"/>
            <a:ext cx="4069946" cy="1384995"/>
          </a:xfrm>
          <a:prstGeom prst="rect">
            <a:avLst/>
          </a:prstGeom>
          <a:no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The colons denotes that the action of one operator on the other is excluded.</a:t>
            </a:r>
          </a:p>
        </p:txBody>
      </p:sp>
      <p:sp>
        <p:nvSpPr>
          <p:cNvPr id="21" name="Freccia in giù 20"/>
          <p:cNvSpPr/>
          <p:nvPr/>
        </p:nvSpPr>
        <p:spPr>
          <a:xfrm>
            <a:off x="3442624" y="1967348"/>
            <a:ext cx="198697" cy="48852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1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31705" y="441029"/>
            <a:ext cx="4691349"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Kalb-</a:t>
            </a:r>
            <a:r>
              <a:rPr lang="en-US" sz="3200" dirty="0" err="1">
                <a:latin typeface="Times New Roman" panose="02020603050405020304" pitchFamily="18" charset="0"/>
                <a:cs typeface="Times New Roman" panose="02020603050405020304" pitchFamily="18" charset="0"/>
              </a:rPr>
              <a:t>Ramond</a:t>
            </a:r>
            <a:r>
              <a:rPr lang="en-US" sz="3200" dirty="0">
                <a:latin typeface="Times New Roman" panose="02020603050405020304" pitchFamily="18" charset="0"/>
                <a:cs typeface="Times New Roman" panose="02020603050405020304" pitchFamily="18" charset="0"/>
              </a:rPr>
              <a:t> soft theorem</a:t>
            </a:r>
          </a:p>
        </p:txBody>
      </p:sp>
      <p:sp>
        <p:nvSpPr>
          <p:cNvPr id="6" name="CasellaDiTesto 5"/>
          <p:cNvSpPr txBox="1"/>
          <p:nvPr/>
        </p:nvSpPr>
        <p:spPr>
          <a:xfrm>
            <a:off x="1524001" y="1172515"/>
            <a:ext cx="908073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Soft-Kalb-</a:t>
            </a:r>
            <a:r>
              <a:rPr lang="en-US" sz="2800" dirty="0" err="1">
                <a:latin typeface="Times New Roman" panose="02020603050405020304" pitchFamily="18" charset="0"/>
                <a:cs typeface="Times New Roman" panose="02020603050405020304" pitchFamily="18" charset="0"/>
              </a:rPr>
              <a:t>Ramond</a:t>
            </a:r>
            <a:r>
              <a:rPr lang="en-US" sz="2800" dirty="0">
                <a:latin typeface="Times New Roman" panose="02020603050405020304" pitchFamily="18" charset="0"/>
                <a:cs typeface="Times New Roman" panose="02020603050405020304" pitchFamily="18" charset="0"/>
              </a:rPr>
              <a:t>  amplitude is obtained by saturating the n+1-amplitude with the   polarization: </a:t>
            </a:r>
          </a:p>
        </p:txBody>
      </p:sp>
      <p:pic>
        <p:nvPicPr>
          <p:cNvPr id="7" name="Immagin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799857" y="2204865"/>
            <a:ext cx="2364105" cy="615315"/>
          </a:xfrm>
          <a:prstGeom prst="rect">
            <a:avLst/>
          </a:prstGeom>
        </p:spPr>
      </p:pic>
      <p:sp>
        <p:nvSpPr>
          <p:cNvPr id="8" name="CasellaDiTesto 7"/>
          <p:cNvSpPr txBox="1"/>
          <p:nvPr/>
        </p:nvSpPr>
        <p:spPr>
          <a:xfrm>
            <a:off x="1775521" y="3212977"/>
            <a:ext cx="842493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leading divergent term doesn’t contribute because is symmetric in  the two free indices and one gets:</a:t>
            </a:r>
          </a:p>
        </p:txBody>
      </p:sp>
      <p:pic>
        <p:nvPicPr>
          <p:cNvPr id="15" name="Immagine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775523" y="4293098"/>
            <a:ext cx="7784515" cy="686187"/>
          </a:xfrm>
          <a:prstGeom prst="rect">
            <a:avLst/>
          </a:prstGeom>
        </p:spPr>
      </p:pic>
      <p:sp>
        <p:nvSpPr>
          <p:cNvPr id="12" name="CasellaDiTesto 11"/>
          <p:cNvSpPr txBox="1"/>
          <p:nvPr/>
        </p:nvSpPr>
        <p:spPr>
          <a:xfrm>
            <a:off x="457200" y="5373217"/>
            <a:ext cx="114210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Gauge invariance                                   follows from the following identity:  </a:t>
            </a:r>
          </a:p>
        </p:txBody>
      </p:sp>
      <p:pic>
        <p:nvPicPr>
          <p:cNvPr id="13" name="Immagine 12"/>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2666007" y="6007843"/>
            <a:ext cx="7174409" cy="639173"/>
          </a:xfrm>
          <a:prstGeom prst="rect">
            <a:avLst/>
          </a:prstGeom>
        </p:spPr>
      </p:pic>
      <p:pic>
        <p:nvPicPr>
          <p:cNvPr id="14" name="Immagine 1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243446" y="5484623"/>
            <a:ext cx="2659172" cy="300408"/>
          </a:xfrm>
          <a:prstGeom prst="rect">
            <a:avLst/>
          </a:prstGeom>
        </p:spPr>
      </p:pic>
    </p:spTree>
    <p:extLst>
      <p:ext uri="{BB962C8B-B14F-4D97-AF65-F5344CB8AC3E}">
        <p14:creationId xmlns:p14="http://schemas.microsoft.com/office/powerpoint/2010/main" val="43102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41922" y="544538"/>
            <a:ext cx="9326592" cy="800219"/>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Once used in the </a:t>
            </a:r>
            <a:r>
              <a:rPr lang="en-US" sz="2800" dirty="0" err="1">
                <a:latin typeface="Times New Roman" panose="02020603050405020304" pitchFamily="18" charset="0"/>
                <a:cs typeface="Times New Roman" panose="02020603050405020304" pitchFamily="18" charset="0"/>
              </a:rPr>
              <a:t>subleading</a:t>
            </a:r>
            <a:r>
              <a:rPr lang="en-US" sz="2800" dirty="0">
                <a:latin typeface="Times New Roman" panose="02020603050405020304" pitchFamily="18" charset="0"/>
                <a:cs typeface="Times New Roman" panose="02020603050405020304" pitchFamily="18" charset="0"/>
              </a:rPr>
              <a:t> expression of the amplitude, gives:</a:t>
            </a:r>
          </a:p>
          <a:p>
            <a:endParaRPr lang="en-US" dirty="0">
              <a:solidFill>
                <a:srgbClr val="00B050"/>
              </a:solidFill>
            </a:endParaRPr>
          </a:p>
        </p:txBody>
      </p:sp>
      <p:pic>
        <p:nvPicPr>
          <p:cNvPr id="11" name="Immagine 10"/>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653780" y="1848814"/>
            <a:ext cx="8061496" cy="876213"/>
          </a:xfrm>
          <a:prstGeom prst="rect">
            <a:avLst/>
          </a:prstGeom>
        </p:spPr>
      </p:pic>
      <p:sp>
        <p:nvSpPr>
          <p:cNvPr id="7" name="CasellaDiTesto 6"/>
          <p:cNvSpPr txBox="1"/>
          <p:nvPr/>
        </p:nvSpPr>
        <p:spPr>
          <a:xfrm>
            <a:off x="1969964" y="4005065"/>
            <a:ext cx="8064896" cy="954107"/>
          </a:xfrm>
          <a:prstGeom prst="rect">
            <a:avLst/>
          </a:prstGeom>
          <a:noFill/>
          <a:ln>
            <a:solidFill>
              <a:schemeClr val="accent1">
                <a:shade val="50000"/>
              </a:schemeClr>
            </a:solidFill>
          </a:ln>
        </p:spPr>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Sub-</a:t>
            </a:r>
            <a:r>
              <a:rPr lang="en-US" sz="2800" dirty="0" err="1">
                <a:solidFill>
                  <a:srgbClr val="002060"/>
                </a:solidFill>
                <a:latin typeface="Times New Roman" panose="02020603050405020304" pitchFamily="18" charset="0"/>
                <a:cs typeface="Times New Roman" panose="02020603050405020304" pitchFamily="18" charset="0"/>
              </a:rPr>
              <a:t>subleading</a:t>
            </a:r>
            <a:r>
              <a:rPr lang="en-US" sz="2800" dirty="0">
                <a:solidFill>
                  <a:srgbClr val="002060"/>
                </a:solidFill>
                <a:latin typeface="Times New Roman" panose="02020603050405020304" pitchFamily="18" charset="0"/>
                <a:cs typeface="Times New Roman" panose="02020603050405020304" pitchFamily="18" charset="0"/>
              </a:rPr>
              <a:t> soft theorem for the antisymmetric tensor is still an open problem!</a:t>
            </a:r>
          </a:p>
        </p:txBody>
      </p:sp>
      <p:sp>
        <p:nvSpPr>
          <p:cNvPr id="8" name="Freccia in giù 7"/>
          <p:cNvSpPr/>
          <p:nvPr/>
        </p:nvSpPr>
        <p:spPr>
          <a:xfrm>
            <a:off x="5591944" y="3068960"/>
            <a:ext cx="648072" cy="4320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64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745243" y="1571402"/>
            <a:ext cx="7921263" cy="665028"/>
          </a:xfrm>
          <a:prstGeom prst="rect">
            <a:avLst/>
          </a:prstGeom>
        </p:spPr>
      </p:pic>
      <p:sp>
        <p:nvSpPr>
          <p:cNvPr id="2" name="CasellaDiTesto 1"/>
          <p:cNvSpPr txBox="1"/>
          <p:nvPr/>
        </p:nvSpPr>
        <p:spPr>
          <a:xfrm>
            <a:off x="2879977" y="38657"/>
            <a:ext cx="621984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Soft-theorem for the gravity </a:t>
            </a:r>
            <a:r>
              <a:rPr lang="en-US" sz="3200" dirty="0" err="1">
                <a:latin typeface="Times New Roman" panose="02020603050405020304" pitchFamily="18" charset="0"/>
                <a:cs typeface="Times New Roman" panose="02020603050405020304" pitchFamily="18" charset="0"/>
              </a:rPr>
              <a:t>dilaton</a:t>
            </a:r>
            <a:r>
              <a:rPr lang="en-US" sz="3200" dirty="0"/>
              <a:t>.</a:t>
            </a:r>
          </a:p>
        </p:txBody>
      </p:sp>
      <p:sp>
        <p:nvSpPr>
          <p:cNvPr id="3" name="Rettangolo 2"/>
          <p:cNvSpPr/>
          <p:nvPr/>
        </p:nvSpPr>
        <p:spPr>
          <a:xfrm>
            <a:off x="448235" y="623432"/>
            <a:ext cx="10119898" cy="954107"/>
          </a:xfrm>
          <a:prstGeom prst="rect">
            <a:avLst/>
          </a:prstGeom>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Soft-</a:t>
            </a:r>
            <a:r>
              <a:rPr lang="en-US" sz="2800" dirty="0" err="1">
                <a:latin typeface="Times New Roman" panose="02020603050405020304" pitchFamily="18" charset="0"/>
                <a:cs typeface="Times New Roman" panose="02020603050405020304" pitchFamily="18" charset="0"/>
              </a:rPr>
              <a:t>dilaton</a:t>
            </a:r>
            <a:r>
              <a:rPr lang="en-US" sz="2800" dirty="0">
                <a:latin typeface="Times New Roman" panose="02020603050405020304" pitchFamily="18" charset="0"/>
                <a:cs typeface="Times New Roman" panose="02020603050405020304" pitchFamily="18" charset="0"/>
              </a:rPr>
              <a:t>   amplitude is obtained by saturating the n+1- string amplitude with a soft graviton/</a:t>
            </a:r>
            <a:r>
              <a:rPr lang="en-US" sz="2800" dirty="0" err="1">
                <a:latin typeface="Times New Roman" panose="02020603050405020304" pitchFamily="18" charset="0"/>
                <a:cs typeface="Times New Roman" panose="02020603050405020304" pitchFamily="18" charset="0"/>
              </a:rPr>
              <a:t>dilaton</a:t>
            </a:r>
            <a:r>
              <a:rPr lang="en-US" sz="2800" dirty="0">
                <a:latin typeface="Times New Roman" panose="02020603050405020304" pitchFamily="18" charset="0"/>
                <a:cs typeface="Times New Roman" panose="02020603050405020304" pitchFamily="18" charset="0"/>
              </a:rPr>
              <a:t>  with the   </a:t>
            </a:r>
            <a:r>
              <a:rPr lang="en-US" sz="2800" dirty="0" err="1">
                <a:latin typeface="Times New Roman" panose="02020603050405020304" pitchFamily="18" charset="0"/>
                <a:cs typeface="Times New Roman" panose="02020603050405020304" pitchFamily="18" charset="0"/>
              </a:rPr>
              <a:t>dilaton</a:t>
            </a:r>
            <a:r>
              <a:rPr lang="en-US" sz="2800" dirty="0">
                <a:latin typeface="Times New Roman" panose="02020603050405020304" pitchFamily="18" charset="0"/>
                <a:cs typeface="Times New Roman" panose="02020603050405020304" pitchFamily="18" charset="0"/>
              </a:rPr>
              <a:t> projector: </a:t>
            </a:r>
          </a:p>
        </p:txBody>
      </p:sp>
      <p:sp>
        <p:nvSpPr>
          <p:cNvPr id="9" name="CasellaDiTesto 8"/>
          <p:cNvSpPr txBox="1"/>
          <p:nvPr/>
        </p:nvSpPr>
        <p:spPr>
          <a:xfrm>
            <a:off x="3846697" y="2313960"/>
            <a:ext cx="3013967" cy="369332"/>
          </a:xfrm>
          <a:prstGeom prst="rect">
            <a:avLst/>
          </a:prstGeom>
          <a:noFill/>
          <a:ln>
            <a:solidFill>
              <a:schemeClr val="accent1">
                <a:shade val="50000"/>
              </a:schemeClr>
            </a:solidFill>
          </a:ln>
        </p:spPr>
        <p:txBody>
          <a:bodyPr wrap="none" rtlCol="0">
            <a:spAutoFit/>
          </a:bodyPr>
          <a:lstStyle/>
          <a:p>
            <a:r>
              <a:rPr lang="en-US" dirty="0"/>
              <a:t>D is the space-time dimension</a:t>
            </a:r>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9977" y="2272385"/>
            <a:ext cx="813897" cy="35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CasellaDiTesto 10"/>
              <p:cNvSpPr txBox="1"/>
              <p:nvPr/>
            </p:nvSpPr>
            <p:spPr>
              <a:xfrm>
                <a:off x="1582489" y="2819004"/>
                <a:ext cx="8985644" cy="523220"/>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The soft </a:t>
                </a:r>
                <a:r>
                  <a:rPr lang="en-US" sz="2800" dirty="0">
                    <a:latin typeface="Times New Roman" panose="02020603050405020304" pitchFamily="18" charset="0"/>
                    <a:cs typeface="Times New Roman" panose="02020603050405020304" pitchFamily="18" charset="0"/>
                  </a:rPr>
                  <a:t>behavior</a:t>
                </a:r>
                <a:r>
                  <a:rPr lang="it-IT" sz="2800" dirty="0">
                    <a:latin typeface="Times New Roman" panose="02020603050405020304" pitchFamily="18" charset="0"/>
                    <a:cs typeface="Times New Roman" panose="02020603050405020304" pitchFamily="18" charset="0"/>
                  </a:rPr>
                  <a:t>  with </a:t>
                </a:r>
                <a14:m>
                  <m:oMath xmlns:m="http://schemas.openxmlformats.org/officeDocument/2006/math">
                    <m:r>
                      <a:rPr lang="it-IT" sz="2800" i="1">
                        <a:latin typeface="Cambria Math"/>
                      </a:rPr>
                      <m:t>𝑛</m:t>
                    </m:r>
                  </m:oMath>
                </a14:m>
                <a:r>
                  <a:rPr lang="it-IT" sz="2800" dirty="0">
                    <a:latin typeface="Times New Roman" panose="02020603050405020304" pitchFamily="18" charset="0"/>
                    <a:cs typeface="Times New Roman" panose="02020603050405020304" pitchFamily="18" charset="0"/>
                  </a:rPr>
                  <a:t>-hard </a:t>
                </a:r>
                <a:r>
                  <a:rPr lang="it-IT" sz="2800" dirty="0" err="1">
                    <a:latin typeface="Times New Roman" panose="02020603050405020304" pitchFamily="18" charset="0"/>
                    <a:cs typeface="Times New Roman" panose="02020603050405020304" pitchFamily="18" charset="0"/>
                  </a:rPr>
                  <a:t>Tachyons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is</a:t>
                </a:r>
                <a:r>
                  <a:rPr lang="it-IT"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mc:Choice>
        <mc:Fallback xmlns="">
          <p:sp>
            <p:nvSpPr>
              <p:cNvPr id="11" name="CasellaDiTesto 10"/>
              <p:cNvSpPr txBox="1">
                <a:spLocks noRot="1" noChangeAspect="1" noMove="1" noResize="1" noEditPoints="1" noAdjustHandles="1" noChangeArrowheads="1" noChangeShapeType="1" noTextEdit="1"/>
              </p:cNvSpPr>
              <p:nvPr/>
            </p:nvSpPr>
            <p:spPr>
              <a:xfrm>
                <a:off x="1582489" y="2819004"/>
                <a:ext cx="8985644" cy="523220"/>
              </a:xfrm>
              <a:prstGeom prst="rect">
                <a:avLst/>
              </a:prstGeom>
              <a:blipFill>
                <a:blip r:embed="rId9"/>
                <a:stretch>
                  <a:fillRect l="-1425" t="-11628" b="-31395"/>
                </a:stretch>
              </a:blipFill>
            </p:spPr>
            <p:txBody>
              <a:bodyPr/>
              <a:lstStyle/>
              <a:p>
                <a:r>
                  <a:rPr lang="en-GB">
                    <a:noFill/>
                  </a:rPr>
                  <a:t> </a:t>
                </a:r>
              </a:p>
            </p:txBody>
          </p:sp>
        </mc:Fallback>
      </mc:AlternateContent>
      <p:pic>
        <p:nvPicPr>
          <p:cNvPr id="5" name="Immagin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847528" y="4077072"/>
            <a:ext cx="8351565" cy="1667630"/>
          </a:xfrm>
          <a:prstGeom prst="rect">
            <a:avLst/>
          </a:prstGeom>
        </p:spPr>
      </p:pic>
      <p:pic>
        <p:nvPicPr>
          <p:cNvPr id="6" name="Immagin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508184" y="6167263"/>
            <a:ext cx="4861829" cy="632900"/>
          </a:xfrm>
          <a:prstGeom prst="rect">
            <a:avLst/>
          </a:prstGeom>
          <a:ln>
            <a:noFill/>
          </a:ln>
        </p:spPr>
      </p:pic>
      <mc:AlternateContent xmlns:mc="http://schemas.openxmlformats.org/markup-compatibility/2006" xmlns:a14="http://schemas.microsoft.com/office/drawing/2010/main">
        <mc:Choice Requires="a14">
          <p:sp>
            <p:nvSpPr>
              <p:cNvPr id="8" name="CasellaDiTesto 7"/>
              <p:cNvSpPr txBox="1"/>
              <p:nvPr/>
            </p:nvSpPr>
            <p:spPr>
              <a:xfrm>
                <a:off x="1745243" y="6207744"/>
                <a:ext cx="3584379" cy="523220"/>
              </a:xfrm>
              <a:prstGeom prst="rect">
                <a:avLst/>
              </a:prstGeom>
              <a:noFill/>
            </p:spPr>
            <p:txBody>
              <a:bodyPr wrap="none" rtlCol="0">
                <a:spAutoFit/>
              </a:bodyPr>
              <a:lstStyle/>
              <a:p>
                <a:pPr marL="342900" indent="-342900">
                  <a:buFont typeface="Wingdings" panose="05000000000000000000" pitchFamily="2" charset="2"/>
                  <a:buChar char="Ø"/>
                </a:pPr>
                <a14:m>
                  <m:oMath xmlns:m="http://schemas.openxmlformats.org/officeDocument/2006/math">
                    <m:r>
                      <a:rPr lang="it-IT" sz="2800" i="1">
                        <a:latin typeface="Cambria Math"/>
                      </a:rPr>
                      <m:t>𝑛</m:t>
                    </m:r>
                  </m:oMath>
                </a14:m>
                <a:r>
                  <a:rPr lang="en-US" sz="2800" dirty="0">
                    <a:latin typeface="Times New Roman" panose="02020603050405020304" pitchFamily="18" charset="0"/>
                    <a:cs typeface="Times New Roman" panose="02020603050405020304" pitchFamily="18" charset="0"/>
                  </a:rPr>
                  <a:t>-tachyon amplitude</a:t>
                </a:r>
                <a:r>
                  <a:rPr lang="en-US" dirty="0"/>
                  <a:t>:</a:t>
                </a:r>
              </a:p>
            </p:txBody>
          </p:sp>
        </mc:Choice>
        <mc:Fallback xmlns="">
          <p:sp>
            <p:nvSpPr>
              <p:cNvPr id="8" name="CasellaDiTesto 7"/>
              <p:cNvSpPr txBox="1">
                <a:spLocks noRot="1" noChangeAspect="1" noMove="1" noResize="1" noEditPoints="1" noAdjustHandles="1" noChangeArrowheads="1" noChangeShapeType="1" noTextEdit="1"/>
              </p:cNvSpPr>
              <p:nvPr/>
            </p:nvSpPr>
            <p:spPr>
              <a:xfrm>
                <a:off x="1745243" y="6207744"/>
                <a:ext cx="3584379" cy="523220"/>
              </a:xfrm>
              <a:prstGeom prst="rect">
                <a:avLst/>
              </a:prstGeom>
              <a:blipFill>
                <a:blip r:embed="rId12"/>
                <a:stretch>
                  <a:fillRect t="-11628" r="-170" b="-31395"/>
                </a:stretch>
              </a:blipFill>
            </p:spPr>
            <p:txBody>
              <a:bodyPr/>
              <a:lstStyle/>
              <a:p>
                <a:r>
                  <a:rPr lang="en-GB">
                    <a:noFill/>
                  </a:rPr>
                  <a:t> </a:t>
                </a:r>
              </a:p>
            </p:txBody>
          </p:sp>
        </mc:Fallback>
      </mc:AlternateContent>
      <p:pic>
        <p:nvPicPr>
          <p:cNvPr id="14" name="Immagin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672222" y="3475743"/>
            <a:ext cx="1008789" cy="466224"/>
          </a:xfrm>
          <a:prstGeom prst="rect">
            <a:avLst/>
          </a:prstGeom>
          <a:ln>
            <a:solidFill>
              <a:schemeClr val="accent1">
                <a:shade val="50000"/>
              </a:schemeClr>
            </a:solidFill>
          </a:ln>
        </p:spPr>
      </p:pic>
      <p:sp>
        <p:nvSpPr>
          <p:cNvPr id="15" name="Freccia curva 14"/>
          <p:cNvSpPr/>
          <p:nvPr/>
        </p:nvSpPr>
        <p:spPr>
          <a:xfrm>
            <a:off x="5989899" y="3552093"/>
            <a:ext cx="572940" cy="313524"/>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152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96471" y="0"/>
                <a:ext cx="9771529" cy="6858000"/>
              </a:xfrm>
            </p:spPr>
            <p:txBody>
              <a:bodyPr>
                <a:no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Similarly, the soft-behavior with </a:t>
                </a:r>
                <a14:m>
                  <m:oMath xmlns:m="http://schemas.openxmlformats.org/officeDocument/2006/math">
                    <m:r>
                      <a:rPr lang="it-IT" i="1">
                        <a:latin typeface="Cambria Math"/>
                      </a:rPr>
                      <m:t>𝑛</m:t>
                    </m:r>
                  </m:oMath>
                </a14:m>
                <a:r>
                  <a:rPr lang="en-US" dirty="0">
                    <a:latin typeface="Times New Roman" panose="02020603050405020304" pitchFamily="18" charset="0"/>
                    <a:cs typeface="Times New Roman" panose="02020603050405020304" pitchFamily="18" charset="0"/>
                  </a:rPr>
                  <a:t>-hard massless particles, is:</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can be obtained via gauge invariance from a string-inspired three-point vertex describing graviton/</a:t>
                </a:r>
                <a:r>
                  <a:rPr lang="en-US" dirty="0" err="1">
                    <a:latin typeface="Times New Roman" panose="02020603050405020304" pitchFamily="18" charset="0"/>
                    <a:cs typeface="Times New Roman" panose="02020603050405020304" pitchFamily="18" charset="0"/>
                  </a:rPr>
                  <a:t>dilaton</a:t>
                </a:r>
                <a:r>
                  <a:rPr lang="en-US" dirty="0">
                    <a:latin typeface="Times New Roman" panose="02020603050405020304" pitchFamily="18" charset="0"/>
                    <a:cs typeface="Times New Roman" panose="02020603050405020304" pitchFamily="18" charset="0"/>
                  </a:rPr>
                  <a:t> interactions.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No-string corrections in the soft-</a:t>
                </a:r>
                <a:r>
                  <a:rPr lang="en-US" dirty="0" err="1">
                    <a:latin typeface="Times New Roman" panose="02020603050405020304" pitchFamily="18" charset="0"/>
                    <a:cs typeface="Times New Roman" panose="02020603050405020304" pitchFamily="18" charset="0"/>
                  </a:rPr>
                  <a:t>dilaton</a:t>
                </a:r>
                <a:r>
                  <a:rPr lang="en-US" dirty="0">
                    <a:latin typeface="Times New Roman" panose="02020603050405020304" pitchFamily="18" charset="0"/>
                    <a:cs typeface="Times New Roman" panose="02020603050405020304" pitchFamily="18" charset="0"/>
                  </a:rPr>
                  <a:t> behavior.</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Universal, it is the same in bosonic, heterotic and  superstring theories.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depends on the scale and special conformal generators in D-dimensions. </a:t>
                </a:r>
                <a:r>
                  <a:rPr lang="en-US" dirty="0">
                    <a:solidFill>
                      <a:srgbClr val="7030A0"/>
                    </a:solidFill>
                    <a:latin typeface="Times New Roman" panose="02020603050405020304" pitchFamily="18" charset="0"/>
                    <a:cs typeface="Times New Roman" panose="02020603050405020304" pitchFamily="18" charset="0"/>
                  </a:rPr>
                  <a:t>Why?</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96471" y="0"/>
                <a:ext cx="9771529" cy="6858000"/>
              </a:xfrm>
              <a:blipFill>
                <a:blip r:embed="rId4"/>
                <a:stretch>
                  <a:fillRect l="-1061" t="-1511" b="-2667"/>
                </a:stretch>
              </a:blipFill>
            </p:spPr>
            <p:txBody>
              <a:bodyPr/>
              <a:lstStyle/>
              <a:p>
                <a:r>
                  <a:rPr lang="en-GB">
                    <a:noFill/>
                  </a:rPr>
                  <a:t> </a:t>
                </a:r>
              </a:p>
            </p:txBody>
          </p:sp>
        </mc:Fallback>
      </mc:AlternateContent>
      <p:pic>
        <p:nvPicPr>
          <p:cNvPr id="6" name="Immagin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83776" y="929830"/>
            <a:ext cx="6378235" cy="2543471"/>
          </a:xfrm>
          <a:prstGeom prst="rect">
            <a:avLst/>
          </a:prstGeom>
        </p:spPr>
      </p:pic>
      <p:sp>
        <p:nvSpPr>
          <p:cNvPr id="2" name="CasellaDiTesto 1"/>
          <p:cNvSpPr txBox="1"/>
          <p:nvPr/>
        </p:nvSpPr>
        <p:spPr>
          <a:xfrm>
            <a:off x="7272018" y="967832"/>
            <a:ext cx="2411546" cy="646331"/>
          </a:xfrm>
          <a:prstGeom prst="rect">
            <a:avLst/>
          </a:prstGeom>
          <a:noFill/>
          <a:ln>
            <a:solidFill>
              <a:schemeClr val="accent1"/>
            </a:solidFill>
          </a:ln>
        </p:spPr>
        <p:txBody>
          <a:bodyPr wrap="square" rtlCol="0">
            <a:spAutoFit/>
          </a:bodyPr>
          <a:lstStyle/>
          <a:p>
            <a:r>
              <a:rPr lang="en-US" dirty="0">
                <a:solidFill>
                  <a:srgbClr val="3333FF"/>
                </a:solidFill>
              </a:rPr>
              <a:t>Scale transformation generator</a:t>
            </a:r>
          </a:p>
        </p:txBody>
      </p:sp>
      <p:sp>
        <p:nvSpPr>
          <p:cNvPr id="5" name="CasellaDiTesto 4"/>
          <p:cNvSpPr txBox="1"/>
          <p:nvPr/>
        </p:nvSpPr>
        <p:spPr>
          <a:xfrm>
            <a:off x="8723039" y="1772816"/>
            <a:ext cx="1871860" cy="923330"/>
          </a:xfrm>
          <a:prstGeom prst="rect">
            <a:avLst/>
          </a:prstGeom>
          <a:noFill/>
          <a:ln>
            <a:solidFill>
              <a:schemeClr val="accent1"/>
            </a:solidFill>
          </a:ln>
        </p:spPr>
        <p:txBody>
          <a:bodyPr wrap="square" rtlCol="0">
            <a:spAutoFit/>
          </a:bodyPr>
          <a:lstStyle/>
          <a:p>
            <a:r>
              <a:rPr lang="en-US" dirty="0">
                <a:solidFill>
                  <a:srgbClr val="0070C0"/>
                </a:solidFill>
              </a:rPr>
              <a:t>Special conformal  transformation generator</a:t>
            </a:r>
          </a:p>
        </p:txBody>
      </p:sp>
      <p:sp>
        <p:nvSpPr>
          <p:cNvPr id="7" name="Freccia a destra 6"/>
          <p:cNvSpPr/>
          <p:nvPr/>
        </p:nvSpPr>
        <p:spPr>
          <a:xfrm>
            <a:off x="12948592" y="1677024"/>
            <a:ext cx="720080" cy="1915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a destra 7"/>
          <p:cNvSpPr/>
          <p:nvPr/>
        </p:nvSpPr>
        <p:spPr>
          <a:xfrm>
            <a:off x="7829719" y="1992165"/>
            <a:ext cx="648072" cy="2423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a destra 8"/>
          <p:cNvSpPr/>
          <p:nvPr/>
        </p:nvSpPr>
        <p:spPr>
          <a:xfrm>
            <a:off x="6456040" y="1169839"/>
            <a:ext cx="648072" cy="2423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27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39000"/>
          </a:blip>
          <a:stretch>
            <a:fillRect/>
          </a:stretch>
        </a:blipFill>
        <a:effectLst/>
      </p:bgPr>
    </p:bg>
    <p:spTree>
      <p:nvGrpSpPr>
        <p:cNvPr id="1" name=""/>
        <p:cNvGrpSpPr/>
        <p:nvPr/>
      </p:nvGrpSpPr>
      <p:grpSpPr>
        <a:xfrm>
          <a:off x="0" y="0"/>
          <a:ext cx="0" cy="0"/>
          <a:chOff x="0" y="0"/>
          <a:chExt cx="0" cy="0"/>
        </a:xfrm>
      </p:grpSpPr>
      <p:sp>
        <p:nvSpPr>
          <p:cNvPr id="5" name="Ovale 4"/>
          <p:cNvSpPr/>
          <p:nvPr/>
        </p:nvSpPr>
        <p:spPr>
          <a:xfrm>
            <a:off x="7820714" y="2146390"/>
            <a:ext cx="4005303" cy="1939637"/>
          </a:xfrm>
          <a:prstGeom prst="ellipse">
            <a:avLst/>
          </a:prstGeom>
          <a:gradFill>
            <a:gsLst>
              <a:gs pos="0">
                <a:schemeClr val="accent1">
                  <a:lumMod val="5000"/>
                  <a:lumOff val="95000"/>
                  <a:alpha val="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p:cNvSpPr txBox="1"/>
          <p:nvPr/>
        </p:nvSpPr>
        <p:spPr>
          <a:xfrm>
            <a:off x="8215747" y="2418214"/>
            <a:ext cx="3338945" cy="1384995"/>
          </a:xfrm>
          <a:prstGeom prst="rect">
            <a:avLst/>
          </a:prstGeom>
          <a:noFill/>
        </p:spPr>
        <p:txBody>
          <a:bodyPr wrap="square" rtlCol="0">
            <a:spAutoFit/>
          </a:bodyPr>
          <a:lstStyle/>
          <a:p>
            <a:r>
              <a:rPr lang="it-IT" sz="2800" dirty="0"/>
              <a:t>1994. The </a:t>
            </a:r>
            <a:r>
              <a:rPr lang="it-IT" sz="2800" dirty="0" err="1"/>
              <a:t>beginning</a:t>
            </a:r>
            <a:r>
              <a:rPr lang="it-IT" sz="2800" dirty="0"/>
              <a:t>: </a:t>
            </a:r>
            <a:r>
              <a:rPr lang="it-IT" sz="2800" dirty="0" err="1"/>
              <a:t>Threshold</a:t>
            </a:r>
            <a:r>
              <a:rPr lang="it-IT" sz="2800" dirty="0"/>
              <a:t> </a:t>
            </a:r>
            <a:r>
              <a:rPr lang="it-IT" sz="2800" dirty="0" err="1"/>
              <a:t>corrections</a:t>
            </a:r>
            <a:r>
              <a:rPr lang="it-IT" sz="2800" dirty="0"/>
              <a:t> in </a:t>
            </a:r>
            <a:r>
              <a:rPr lang="it-IT" sz="2800" dirty="0" err="1"/>
              <a:t>string</a:t>
            </a:r>
            <a:r>
              <a:rPr lang="it-IT" sz="2800" dirty="0"/>
              <a:t> </a:t>
            </a:r>
            <a:r>
              <a:rPr lang="it-IT" sz="2800" dirty="0" err="1"/>
              <a:t>theories</a:t>
            </a:r>
            <a:r>
              <a:rPr lang="it-IT" sz="2800" dirty="0"/>
              <a:t>. </a:t>
            </a:r>
            <a:endParaRPr lang="en-GB" sz="2800" dirty="0"/>
          </a:p>
        </p:txBody>
      </p:sp>
      <p:sp>
        <p:nvSpPr>
          <p:cNvPr id="7" name="Ovale 6"/>
          <p:cNvSpPr/>
          <p:nvPr/>
        </p:nvSpPr>
        <p:spPr>
          <a:xfrm>
            <a:off x="4059204" y="4938166"/>
            <a:ext cx="4005303" cy="1939637"/>
          </a:xfrm>
          <a:prstGeom prst="ellipse">
            <a:avLst/>
          </a:prstGeom>
          <a:gradFill>
            <a:gsLst>
              <a:gs pos="0">
                <a:schemeClr val="accent1">
                  <a:lumMod val="5000"/>
                  <a:lumOff val="95000"/>
                  <a:alpha val="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p:cNvSpPr txBox="1"/>
          <p:nvPr/>
        </p:nvSpPr>
        <p:spPr>
          <a:xfrm>
            <a:off x="4698032" y="5210534"/>
            <a:ext cx="3338945" cy="1384995"/>
          </a:xfrm>
          <a:prstGeom prst="rect">
            <a:avLst/>
          </a:prstGeom>
          <a:noFill/>
        </p:spPr>
        <p:txBody>
          <a:bodyPr wrap="square" rtlCol="0">
            <a:spAutoFit/>
          </a:bodyPr>
          <a:lstStyle/>
          <a:p>
            <a:r>
              <a:rPr lang="it-IT" sz="2800" dirty="0"/>
              <a:t>2015. Soft </a:t>
            </a:r>
            <a:r>
              <a:rPr lang="it-IT" sz="2800" dirty="0" err="1"/>
              <a:t>Theorems</a:t>
            </a:r>
            <a:r>
              <a:rPr lang="it-IT" sz="2800" dirty="0"/>
              <a:t> in Field and </a:t>
            </a:r>
            <a:r>
              <a:rPr lang="it-IT" sz="2800" dirty="0" err="1"/>
              <a:t>String</a:t>
            </a:r>
            <a:r>
              <a:rPr lang="it-IT" sz="2800" dirty="0"/>
              <a:t>  </a:t>
            </a:r>
            <a:r>
              <a:rPr lang="it-IT" sz="2800" dirty="0" err="1"/>
              <a:t>Theories</a:t>
            </a:r>
            <a:endParaRPr lang="en-GB" sz="2800" dirty="0"/>
          </a:p>
        </p:txBody>
      </p:sp>
      <p:sp>
        <p:nvSpPr>
          <p:cNvPr id="10" name="Ovale 9"/>
          <p:cNvSpPr/>
          <p:nvPr/>
        </p:nvSpPr>
        <p:spPr>
          <a:xfrm>
            <a:off x="3636641" y="230034"/>
            <a:ext cx="4005303" cy="1939637"/>
          </a:xfrm>
          <a:prstGeom prst="ellipse">
            <a:avLst/>
          </a:prstGeom>
          <a:gradFill>
            <a:gsLst>
              <a:gs pos="0">
                <a:schemeClr val="accent1">
                  <a:lumMod val="5000"/>
                  <a:lumOff val="95000"/>
                  <a:alpha val="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4392384" y="814914"/>
            <a:ext cx="3338945" cy="523220"/>
          </a:xfrm>
          <a:prstGeom prst="rect">
            <a:avLst/>
          </a:prstGeom>
          <a:noFill/>
        </p:spPr>
        <p:txBody>
          <a:bodyPr wrap="square" rtlCol="0">
            <a:spAutoFit/>
          </a:bodyPr>
          <a:lstStyle/>
          <a:p>
            <a:r>
              <a:rPr lang="it-IT" sz="2800" dirty="0"/>
              <a:t> Plan of the talk </a:t>
            </a:r>
            <a:endParaRPr lang="en-GB" sz="2800" dirty="0"/>
          </a:p>
        </p:txBody>
      </p:sp>
      <p:sp>
        <p:nvSpPr>
          <p:cNvPr id="12" name="Ovale 11"/>
          <p:cNvSpPr/>
          <p:nvPr/>
        </p:nvSpPr>
        <p:spPr>
          <a:xfrm>
            <a:off x="1701" y="1992823"/>
            <a:ext cx="4005303" cy="1939637"/>
          </a:xfrm>
          <a:prstGeom prst="ellipse">
            <a:avLst/>
          </a:prstGeom>
          <a:gradFill>
            <a:gsLst>
              <a:gs pos="0">
                <a:schemeClr val="accent1">
                  <a:lumMod val="5000"/>
                  <a:lumOff val="95000"/>
                  <a:alpha val="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p:cNvSpPr txBox="1"/>
          <p:nvPr/>
        </p:nvSpPr>
        <p:spPr>
          <a:xfrm>
            <a:off x="439282" y="2701032"/>
            <a:ext cx="3338945" cy="523220"/>
          </a:xfrm>
          <a:prstGeom prst="rect">
            <a:avLst/>
          </a:prstGeom>
          <a:noFill/>
        </p:spPr>
        <p:txBody>
          <a:bodyPr wrap="square" rtlCol="0">
            <a:spAutoFit/>
          </a:bodyPr>
          <a:lstStyle/>
          <a:p>
            <a:r>
              <a:rPr lang="it-IT" sz="2800" dirty="0"/>
              <a:t> Back </a:t>
            </a:r>
            <a:r>
              <a:rPr lang="it-IT" sz="2800"/>
              <a:t>to …… </a:t>
            </a:r>
            <a:endParaRPr lang="en-GB" sz="2800" dirty="0"/>
          </a:p>
        </p:txBody>
      </p:sp>
      <p:pic>
        <p:nvPicPr>
          <p:cNvPr id="21" name="Segnaposto contenuto 20"/>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10000" b="90000" l="10000" r="90000"/>
                    </a14:imgEffect>
                    <a14:imgEffect>
                      <a14:saturation sat="50000"/>
                    </a14:imgEffect>
                  </a14:imgLayer>
                </a14:imgProps>
              </a:ext>
              <a:ext uri="{28A0092B-C50C-407E-A947-70E740481C1C}">
                <a14:useLocalDpi xmlns:a14="http://schemas.microsoft.com/office/drawing/2010/main" val="0"/>
              </a:ext>
            </a:extLst>
          </a:blip>
          <a:stretch>
            <a:fillRect/>
          </a:stretch>
        </p:blipFill>
        <p:spPr>
          <a:xfrm rot="18900356">
            <a:off x="3976393" y="1138792"/>
            <a:ext cx="4170922" cy="4170922"/>
          </a:xfrm>
        </p:spPr>
      </p:pic>
    </p:spTree>
    <p:extLst>
      <p:ext uri="{BB962C8B-B14F-4D97-AF65-F5344CB8AC3E}">
        <p14:creationId xmlns:p14="http://schemas.microsoft.com/office/powerpoint/2010/main" val="170737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684841" y="2079713"/>
            <a:ext cx="8714446" cy="1825360"/>
          </a:xfrm>
          <a:prstGeom prst="rect">
            <a:avLst/>
          </a:prstGeom>
        </p:spPr>
      </p:pic>
      <p:sp>
        <p:nvSpPr>
          <p:cNvPr id="6" name="Titolo 5"/>
          <p:cNvSpPr>
            <a:spLocks noGrp="1"/>
          </p:cNvSpPr>
          <p:nvPr>
            <p:ph type="title"/>
          </p:nvPr>
        </p:nvSpPr>
        <p:spPr>
          <a:xfrm>
            <a:off x="1981199" y="0"/>
            <a:ext cx="8229600" cy="1143000"/>
          </a:xfrm>
        </p:spPr>
        <p:txBody>
          <a:bodyPr/>
          <a:lstStyle/>
          <a:p>
            <a:r>
              <a:rPr lang="it-IT" dirty="0" err="1">
                <a:latin typeface="Times New Roman" panose="02020603050405020304" pitchFamily="18" charset="0"/>
                <a:cs typeface="Times New Roman" panose="02020603050405020304" pitchFamily="18" charset="0"/>
              </a:rPr>
              <a:t>Multiloop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extension</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Segnaposto contenuto 2"/>
              <p:cNvSpPr>
                <a:spLocks noGrp="1"/>
              </p:cNvSpPr>
              <p:nvPr>
                <p:ph idx="1"/>
              </p:nvPr>
            </p:nvSpPr>
            <p:spPr>
              <a:xfrm>
                <a:off x="1500530" y="1116588"/>
                <a:ext cx="9167470" cy="5741412"/>
              </a:xfrm>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a:t>
                </a:r>
                <a14:m>
                  <m:oMath xmlns:m="http://schemas.openxmlformats.org/officeDocument/2006/math">
                    <m:r>
                      <a:rPr lang="it-IT" i="1">
                        <a:latin typeface="Cambria Math"/>
                      </a:rPr>
                      <m:t>h</m:t>
                    </m:r>
                  </m:oMath>
                </a14:m>
                <a:r>
                  <a:rPr lang="en-US" dirty="0">
                    <a:latin typeface="Times New Roman" panose="02020603050405020304" pitchFamily="18" charset="0"/>
                    <a:cs typeface="Times New Roman" panose="02020603050405020304" pitchFamily="18" charset="0"/>
                  </a:rPr>
                  <a:t>-loop amplitude involving one graviton/</a:t>
                </a:r>
                <a:r>
                  <a:rPr lang="en-US" dirty="0" err="1">
                    <a:latin typeface="Times New Roman" panose="02020603050405020304" pitchFamily="18" charset="0"/>
                    <a:cs typeface="Times New Roman" panose="02020603050405020304" pitchFamily="18" charset="0"/>
                  </a:rPr>
                  <a:t>dilaton</a:t>
                </a:r>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it-IT" i="1">
                        <a:latin typeface="Cambria Math"/>
                      </a:rPr>
                      <m:t>𝑛</m:t>
                    </m:r>
                  </m:oMath>
                </a14:m>
                <a:r>
                  <a:rPr lang="en-US" dirty="0">
                    <a:latin typeface="Times New Roman" panose="02020603050405020304" pitchFamily="18" charset="0"/>
                    <a:cs typeface="Times New Roman" panose="02020603050405020304" pitchFamily="18" charset="0"/>
                  </a:rPr>
                  <a:t>-tachyons in bosonic string is:</a:t>
                </a:r>
              </a:p>
              <a:p>
                <a:pPr marL="0" indent="0">
                  <a:buNone/>
                </a:pPr>
                <a:endParaRPr lang="en-US" dirty="0"/>
              </a:p>
              <a:p>
                <a:pPr marL="0" indent="0">
                  <a:buNone/>
                </a:pPr>
                <a:endParaRPr lang="en-US" dirty="0"/>
              </a:p>
              <a:p>
                <a:pPr marL="0" indent="0">
                  <a:buNone/>
                </a:pPr>
                <a:endParaRPr lang="en-US" dirty="0"/>
              </a:p>
              <a:p>
                <a:pPr marL="0" indent="0">
                  <a:buNone/>
                </a:pPr>
                <a:endParaRPr lang="en-US" sz="2400" dirty="0">
                  <a:solidFill>
                    <a:srgbClr val="0070C0"/>
                  </a:solidFill>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has been obtained with the formalism of the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string vertex that has the advantage of not requiring the external states to be on the mass shell.</a:t>
                </a:r>
              </a:p>
              <a:p>
                <a:pPr marL="0" indent="0">
                  <a:buNone/>
                </a:pPr>
                <a:r>
                  <a:rPr lang="en-US" sz="2000" dirty="0">
                    <a:solidFill>
                      <a:srgbClr val="0070C0"/>
                    </a:solidFill>
                    <a:latin typeface="Times New Roman" panose="02020603050405020304" pitchFamily="18" charset="0"/>
                    <a:cs typeface="Times New Roman" panose="02020603050405020304" pitchFamily="18" charset="0"/>
                  </a:rPr>
                  <a:t>[Di </a:t>
                </a:r>
                <a:r>
                  <a:rPr lang="en-US" sz="2000" dirty="0" err="1">
                    <a:solidFill>
                      <a:srgbClr val="0070C0"/>
                    </a:solidFill>
                    <a:latin typeface="Times New Roman" panose="02020603050405020304" pitchFamily="18" charset="0"/>
                    <a:cs typeface="Times New Roman" panose="02020603050405020304" pitchFamily="18" charset="0"/>
                  </a:rPr>
                  <a:t>Vecchia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Pezzella</a:t>
                </a:r>
                <a:r>
                  <a:rPr lang="en-US" sz="2000" dirty="0">
                    <a:solidFill>
                      <a:srgbClr val="0070C0"/>
                    </a:solidFill>
                    <a:latin typeface="Times New Roman" panose="02020603050405020304" pitchFamily="18" charset="0"/>
                    <a:cs typeface="Times New Roman" panose="02020603050405020304" pitchFamily="18" charset="0"/>
                  </a:rPr>
                  <a:t>, Frau, </a:t>
                </a:r>
                <a:r>
                  <a:rPr lang="en-US" sz="2000" dirty="0" err="1">
                    <a:solidFill>
                      <a:srgbClr val="0070C0"/>
                    </a:solidFill>
                    <a:latin typeface="Times New Roman" panose="02020603050405020304" pitchFamily="18" charset="0"/>
                    <a:cs typeface="Times New Roman" panose="02020603050405020304" pitchFamily="18" charset="0"/>
                  </a:rPr>
                  <a:t>Hornfeck</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Lerda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Sciuto</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Nucl</a:t>
                </a:r>
                <a:r>
                  <a:rPr lang="en-US" sz="2000" dirty="0">
                    <a:solidFill>
                      <a:srgbClr val="0070C0"/>
                    </a:solidFill>
                    <a:latin typeface="Times New Roman" panose="02020603050405020304" pitchFamily="18" charset="0"/>
                    <a:cs typeface="Times New Roman" panose="02020603050405020304" pitchFamily="18" charset="0"/>
                  </a:rPr>
                  <a:t>. Phys. B322(1989),317;  Petersen and </a:t>
                </a:r>
                <a:r>
                  <a:rPr lang="en-US" sz="2000" dirty="0" err="1">
                    <a:solidFill>
                      <a:srgbClr val="0070C0"/>
                    </a:solidFill>
                    <a:latin typeface="Times New Roman" panose="02020603050405020304" pitchFamily="18" charset="0"/>
                    <a:cs typeface="Times New Roman" panose="02020603050405020304" pitchFamily="18" charset="0"/>
                  </a:rPr>
                  <a:t>Sidenius</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Nucl</a:t>
                </a:r>
                <a:r>
                  <a:rPr lang="en-US" sz="2000" dirty="0">
                    <a:solidFill>
                      <a:srgbClr val="0070C0"/>
                    </a:solidFill>
                    <a:latin typeface="Times New Roman" panose="02020603050405020304" pitchFamily="18" charset="0"/>
                    <a:cs typeface="Times New Roman" panose="02020603050405020304" pitchFamily="18" charset="0"/>
                  </a:rPr>
                  <a:t> Phys. B301 (1988) 247;  Mandelstam, (1985)]</a:t>
                </a:r>
              </a:p>
              <a:p>
                <a:pPr>
                  <a:buFont typeface="Wingdings" panose="05000000000000000000" pitchFamily="2" charset="2"/>
                  <a:buChar char="Ø"/>
                </a:pPr>
                <a:endParaRPr lang="en-US" sz="2400" dirty="0"/>
              </a:p>
              <a:p>
                <a:pPr marL="0" indent="0">
                  <a:buNone/>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mc:Choice>
        <mc:Fallback xmlns="">
          <p:sp>
            <p:nvSpPr>
              <p:cNvPr id="10" name="Segnaposto contenuto 2"/>
              <p:cNvSpPr>
                <a:spLocks noGrp="1" noRot="1" noChangeAspect="1" noMove="1" noResize="1" noEditPoints="1" noAdjustHandles="1" noChangeArrowheads="1" noChangeShapeType="1" noTextEdit="1"/>
              </p:cNvSpPr>
              <p:nvPr>
                <p:ph idx="1"/>
              </p:nvPr>
            </p:nvSpPr>
            <p:spPr>
              <a:xfrm>
                <a:off x="1500530" y="1116588"/>
                <a:ext cx="9167470" cy="5741412"/>
              </a:xfrm>
              <a:blipFill>
                <a:blip r:embed="rId4"/>
                <a:stretch>
                  <a:fillRect l="-1130" t="-1805"/>
                </a:stretch>
              </a:blipFill>
            </p:spPr>
            <p:txBody>
              <a:bodyPr/>
              <a:lstStyle/>
              <a:p>
                <a:r>
                  <a:rPr lang="en-GB">
                    <a:noFill/>
                  </a:rPr>
                  <a:t> </a:t>
                </a:r>
              </a:p>
            </p:txBody>
          </p:sp>
        </mc:Fallback>
      </mc:AlternateContent>
    </p:spTree>
    <p:extLst>
      <p:ext uri="{BB962C8B-B14F-4D97-AF65-F5344CB8AC3E}">
        <p14:creationId xmlns:p14="http://schemas.microsoft.com/office/powerpoint/2010/main" val="151893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0464" y="0"/>
                <a:ext cx="12268200" cy="6749143"/>
              </a:xfrm>
            </p:spPr>
            <p:txBody>
              <a:bodyPr>
                <a:noAutofit/>
              </a:bodyPr>
              <a:lstStyle/>
              <a:p>
                <a:pPr lvl="0">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The </a:t>
                </a:r>
                <a14:m>
                  <m:oMath xmlns:m="http://schemas.openxmlformats.org/officeDocument/2006/math">
                    <m:r>
                      <a:rPr lang="it-IT" i="1">
                        <a:solidFill>
                          <a:prstClr val="black"/>
                        </a:solidFill>
                        <a:latin typeface="Cambria Math"/>
                      </a:rPr>
                      <m:t>h</m:t>
                    </m:r>
                  </m:oMath>
                </a14:m>
                <a:r>
                  <a:rPr lang="en-US" dirty="0">
                    <a:solidFill>
                      <a:prstClr val="black"/>
                    </a:solidFill>
                    <a:latin typeface="Times New Roman" panose="02020603050405020304" pitchFamily="18" charset="0"/>
                    <a:cs typeface="Times New Roman" panose="02020603050405020304" pitchFamily="18" charset="0"/>
                  </a:rPr>
                  <a:t>-loops string Green’s function:</a:t>
                </a:r>
              </a:p>
              <a:p>
                <a:pPr lvl="0">
                  <a:buFont typeface="Wingdings" panose="05000000000000000000" pitchFamily="2" charset="2"/>
                  <a:buChar char="Ø"/>
                </a:pPr>
                <a:endParaRPr lang="en-US" dirty="0">
                  <a:solidFill>
                    <a:prstClr val="black"/>
                  </a:solidFill>
                </a:endParaRPr>
              </a:p>
              <a:p>
                <a:pPr marL="0" lvl="0" indent="0">
                  <a:buNone/>
                </a:pPr>
                <a:endParaRPr lang="en-US" dirty="0">
                  <a:solidFill>
                    <a:prstClr val="black"/>
                  </a:solidFill>
                </a:endParaRPr>
              </a:p>
              <a:p>
                <a:pPr>
                  <a:buFont typeface="Wingdings" panose="05000000000000000000" pitchFamily="2" charset="2"/>
                  <a:buChar char="§"/>
                </a:pPr>
                <a14:m>
                  <m:oMath xmlns:m="http://schemas.openxmlformats.org/officeDocument/2006/math">
                    <m:sSup>
                      <m:sSupPr>
                        <m:ctrlPr>
                          <a:rPr lang="en-US" i="1">
                            <a:latin typeface="Cambria Math" panose="02040503050406030204" pitchFamily="18" charset="0"/>
                          </a:rPr>
                        </m:ctrlPr>
                      </m:sSupPr>
                      <m:e>
                        <m:r>
                          <a:rPr lang="en-US" i="1">
                            <a:latin typeface="Cambria Math"/>
                            <a:ea typeface="Cambria Math"/>
                          </a:rPr>
                          <m:t>𝜔</m:t>
                        </m:r>
                      </m:e>
                      <m:sup>
                        <m:r>
                          <a:rPr lang="en-US" i="1">
                            <a:latin typeface="Cambria Math"/>
                            <a:ea typeface="Cambria Math"/>
                          </a:rPr>
                          <m:t>𝜇</m:t>
                        </m:r>
                      </m:sup>
                    </m:sSup>
                    <m:d>
                      <m:dPr>
                        <m:ctrlPr>
                          <a:rPr lang="it-IT" i="1">
                            <a:latin typeface="Cambria Math" panose="02040503050406030204" pitchFamily="18" charset="0"/>
                            <a:ea typeface="Cambria Math"/>
                          </a:rPr>
                        </m:ctrlPr>
                      </m:dPr>
                      <m:e>
                        <m:r>
                          <a:rPr lang="it-IT" i="1">
                            <a:latin typeface="Cambria Math"/>
                          </a:rPr>
                          <m:t>𝑧</m:t>
                        </m:r>
                      </m:e>
                    </m:d>
                    <m:r>
                      <a:rPr lang="it-IT">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it-IT" i="1">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𝑧</m:t>
                    </m:r>
                    <m:r>
                      <a:rPr lang="it-IT" i="1">
                        <a:latin typeface="Cambria Math" panose="02040503050406030204" pitchFamily="18" charset="0"/>
                      </a:rPr>
                      <m:t>,</m:t>
                    </m:r>
                    <m:r>
                      <a:rPr lang="it-IT" i="1">
                        <a:latin typeface="Cambria Math" panose="02040503050406030204" pitchFamily="18" charset="0"/>
                      </a:rPr>
                      <m:t>𝑤</m:t>
                    </m:r>
                    <m:r>
                      <a:rPr lang="it-IT"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rPr>
                          <m:t>τ</m:t>
                        </m:r>
                      </m:e>
                      <m:sub>
                        <m:r>
                          <a:rPr lang="it-IT" i="1">
                            <a:latin typeface="Cambria Math" panose="02040503050406030204" pitchFamily="18" charset="0"/>
                          </a:rPr>
                          <m:t>𝐼𝐽</m:t>
                        </m:r>
                      </m:sub>
                    </m:sSub>
                  </m:oMath>
                </a14:m>
                <a:r>
                  <a:rPr lang="en-US" dirty="0">
                    <a:latin typeface="Times New Roman" panose="02020603050405020304" pitchFamily="18" charset="0"/>
                    <a:cs typeface="Times New Roman" panose="02020603050405020304" pitchFamily="18" charset="0"/>
                  </a:rPr>
                  <a:t> are the abelian differentials, the Prime-form and the period matrix, respectively.</a:t>
                </a:r>
              </a:p>
              <a:p>
                <a:pPr>
                  <a:buFont typeface="Wingdings" panose="05000000000000000000" pitchFamily="2" charset="2"/>
                  <a:buChar char="§"/>
                </a:pPr>
                <a14:m>
                  <m:oMath xmlns:m="http://schemas.openxmlformats.org/officeDocument/2006/math">
                    <m:sSubSup>
                      <m:sSubSupPr>
                        <m:ctrlPr>
                          <a:rPr lang="en-GB" i="1">
                            <a:latin typeface="Cambria Math" panose="02040503050406030204" pitchFamily="18" charset="0"/>
                          </a:rPr>
                        </m:ctrlPr>
                      </m:sSubSupPr>
                      <m:e>
                        <m:r>
                          <a:rPr lang="it-IT" i="1">
                            <a:latin typeface="Cambria Math" panose="02040503050406030204" pitchFamily="18" charset="0"/>
                          </a:rPr>
                          <m:t>𝑉</m:t>
                        </m:r>
                      </m:e>
                      <m:sub>
                        <m:r>
                          <a:rPr lang="it-IT" i="1">
                            <a:latin typeface="Cambria Math" panose="02040503050406030204" pitchFamily="18" charset="0"/>
                          </a:rPr>
                          <m:t>𝑖</m:t>
                        </m:r>
                      </m:sub>
                      <m:sup>
                        <m:r>
                          <a:rPr lang="it-IT" i="1">
                            <a:latin typeface="Cambria Math" panose="02040503050406030204" pitchFamily="18" charset="0"/>
                          </a:rPr>
                          <m:t>−1</m:t>
                        </m:r>
                      </m:sup>
                    </m:sSubSup>
                    <m:d>
                      <m:dPr>
                        <m:ctrlPr>
                          <a:rPr lang="it-IT" i="1">
                            <a:latin typeface="Cambria Math" panose="02040503050406030204" pitchFamily="18" charset="0"/>
                          </a:rPr>
                        </m:ctrlPr>
                      </m:dPr>
                      <m:e>
                        <m:r>
                          <a:rPr lang="it-IT" i="1">
                            <a:latin typeface="Cambria Math" panose="02040503050406030204" pitchFamily="18" charset="0"/>
                          </a:rPr>
                          <m:t>𝑧</m:t>
                        </m:r>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𝑖</m:t>
                        </m:r>
                      </m:sub>
                    </m:sSub>
                  </m:oMath>
                </a14:m>
                <a:r>
                  <a:rPr lang="en-GB" dirty="0">
                    <a:latin typeface="Times New Roman" panose="02020603050405020304" pitchFamily="18" charset="0"/>
                    <a:cs typeface="Times New Roman" panose="02020603050405020304" pitchFamily="18" charset="0"/>
                  </a:rPr>
                  <a:t> are local coordinates defined around the  punctures </a:t>
                </a:r>
                <a14:m>
                  <m:oMath xmlns:m="http://schemas.openxmlformats.org/officeDocument/2006/math">
                    <m:sSub>
                      <m:sSubPr>
                        <m:ctrlPr>
                          <a:rPr lang="en-GB"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𝑖</m:t>
                        </m:r>
                      </m:sub>
                    </m:sSub>
                  </m:oMath>
                </a14:m>
                <a:r>
                  <a:rPr lang="en-GB" dirty="0">
                    <a:latin typeface="Times New Roman" panose="02020603050405020304" pitchFamily="18" charset="0"/>
                    <a:cs typeface="Times New Roman" panose="02020603050405020304" pitchFamily="18" charset="0"/>
                  </a:rPr>
                  <a:t>. On-shell the  amplitude will not depend on these local coordinates.</a:t>
                </a:r>
              </a:p>
              <a:p>
                <a:pPr>
                  <a:buFont typeface="Wingdings" panose="05000000000000000000" pitchFamily="2" charset="2"/>
                  <a:buChar char="§"/>
                </a:pPr>
                <a:r>
                  <a:rPr lang="it-IT" dirty="0">
                    <a:solidFill>
                      <a:srgbClr val="002060"/>
                    </a:solidFill>
                    <a:latin typeface="Times New Roman" panose="02020603050405020304" pitchFamily="18" charset="0"/>
                    <a:cs typeface="Times New Roman" panose="02020603050405020304" pitchFamily="18" charset="0"/>
                  </a:rPr>
                  <a:t>Under world-</a:t>
                </a:r>
                <a:r>
                  <a:rPr lang="it-IT" dirty="0" err="1">
                    <a:solidFill>
                      <a:srgbClr val="002060"/>
                    </a:solidFill>
                    <a:latin typeface="Times New Roman" panose="02020603050405020304" pitchFamily="18" charset="0"/>
                    <a:cs typeface="Times New Roman" panose="02020603050405020304" pitchFamily="18" charset="0"/>
                  </a:rPr>
                  <a:t>sheet</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reparametrization</a:t>
                </a:r>
                <a:r>
                  <a:rPr lang="it-IT"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it-IT" b="0" i="1" smtClean="0">
                        <a:solidFill>
                          <a:srgbClr val="002060"/>
                        </a:solidFill>
                        <a:latin typeface="Cambria Math" panose="02040503050406030204" pitchFamily="18" charset="0"/>
                        <a:cs typeface="Times New Roman" panose="02020603050405020304" pitchFamily="18" charset="0"/>
                      </a:rPr>
                      <m:t>|</m:t>
                    </m:r>
                    <m:sSub>
                      <m:sSubPr>
                        <m:ctrlPr>
                          <a:rPr lang="it-IT" b="0" i="1" smtClean="0">
                            <a:solidFill>
                              <a:srgbClr val="002060"/>
                            </a:solidFill>
                            <a:latin typeface="Cambria Math" panose="02040503050406030204" pitchFamily="18" charset="0"/>
                            <a:cs typeface="Times New Roman" panose="02020603050405020304" pitchFamily="18" charset="0"/>
                          </a:rPr>
                        </m:ctrlPr>
                      </m:sSubPr>
                      <m:e>
                        <m:r>
                          <a:rPr lang="it-IT" b="0" i="1" smtClean="0">
                            <a:solidFill>
                              <a:srgbClr val="002060"/>
                            </a:solidFill>
                            <a:latin typeface="Cambria Math" panose="02040503050406030204" pitchFamily="18" charset="0"/>
                            <a:cs typeface="Times New Roman" panose="02020603050405020304" pitchFamily="18" charset="0"/>
                          </a:rPr>
                          <m:t>𝑉</m:t>
                        </m:r>
                        <m:r>
                          <a:rPr lang="it-IT" b="0" i="1" smtClean="0">
                            <a:solidFill>
                              <a:srgbClr val="002060"/>
                            </a:solidFill>
                            <a:latin typeface="Cambria Math" panose="02040503050406030204" pitchFamily="18" charset="0"/>
                            <a:cs typeface="Times New Roman" panose="02020603050405020304" pitchFamily="18" charset="0"/>
                          </a:rPr>
                          <m:t>′</m:t>
                        </m:r>
                      </m:e>
                      <m:sub>
                        <m:r>
                          <a:rPr lang="it-IT" b="0" i="1" smtClean="0">
                            <a:solidFill>
                              <a:srgbClr val="002060"/>
                            </a:solidFill>
                            <a:latin typeface="Cambria Math" panose="02040503050406030204" pitchFamily="18" charset="0"/>
                            <a:cs typeface="Times New Roman" panose="02020603050405020304" pitchFamily="18" charset="0"/>
                          </a:rPr>
                          <m:t>𝑖</m:t>
                        </m:r>
                      </m:sub>
                    </m:sSub>
                    <m:d>
                      <m:dPr>
                        <m:ctrlPr>
                          <a:rPr lang="it-IT" b="0" i="1" smtClean="0">
                            <a:solidFill>
                              <a:srgbClr val="002060"/>
                            </a:solidFill>
                            <a:latin typeface="Cambria Math" panose="02040503050406030204" pitchFamily="18" charset="0"/>
                            <a:cs typeface="Times New Roman" panose="02020603050405020304" pitchFamily="18" charset="0"/>
                          </a:rPr>
                        </m:ctrlPr>
                      </m:dPr>
                      <m:e>
                        <m:r>
                          <a:rPr lang="it-IT" b="0" i="1" smtClean="0">
                            <a:solidFill>
                              <a:srgbClr val="002060"/>
                            </a:solidFill>
                            <a:latin typeface="Cambria Math" panose="02040503050406030204" pitchFamily="18" charset="0"/>
                            <a:cs typeface="Times New Roman" panose="02020603050405020304" pitchFamily="18" charset="0"/>
                          </a:rPr>
                          <m:t>0</m:t>
                        </m:r>
                      </m:e>
                    </m:d>
                    <m:sSup>
                      <m:sSupPr>
                        <m:ctrlPr>
                          <a:rPr lang="it-IT" b="0" i="1" smtClean="0">
                            <a:solidFill>
                              <a:srgbClr val="002060"/>
                            </a:solidFill>
                            <a:latin typeface="Cambria Math" panose="02040503050406030204" pitchFamily="18" charset="0"/>
                            <a:cs typeface="Times New Roman" panose="02020603050405020304" pitchFamily="18" charset="0"/>
                          </a:rPr>
                        </m:ctrlPr>
                      </m:sSupPr>
                      <m:e>
                        <m:r>
                          <a:rPr lang="it-IT" b="0" i="1" smtClean="0">
                            <a:solidFill>
                              <a:srgbClr val="002060"/>
                            </a:solidFill>
                            <a:latin typeface="Cambria Math" panose="02040503050406030204" pitchFamily="18" charset="0"/>
                            <a:cs typeface="Times New Roman" panose="02020603050405020304" pitchFamily="18" charset="0"/>
                          </a:rPr>
                          <m:t>|</m:t>
                        </m:r>
                      </m:e>
                      <m:sup>
                        <m:r>
                          <a:rPr lang="it-IT" b="0" i="1" smtClean="0">
                            <a:solidFill>
                              <a:srgbClr val="002060"/>
                            </a:solidFill>
                            <a:latin typeface="Cambria Math" panose="02040503050406030204" pitchFamily="18" charset="0"/>
                            <a:cs typeface="Times New Roman" panose="02020603050405020304" pitchFamily="18" charset="0"/>
                          </a:rPr>
                          <m:t>2</m:t>
                        </m:r>
                      </m:sup>
                    </m:sSup>
                  </m:oMath>
                </a14:m>
                <a:r>
                  <a:rPr lang="en-GB" dirty="0">
                    <a:solidFill>
                      <a:srgbClr val="002060"/>
                    </a:solidFill>
                    <a:latin typeface="Times New Roman" panose="02020603050405020304" pitchFamily="18" charset="0"/>
                    <a:cs typeface="Times New Roman" panose="02020603050405020304" pitchFamily="18" charset="0"/>
                  </a:rPr>
                  <a:t> transform as the inverse of the metric. </a:t>
                </a:r>
                <a:r>
                  <a:rPr lang="en-GB" dirty="0">
                    <a:latin typeface="Times New Roman" panose="02020603050405020304" pitchFamily="18" charset="0"/>
                    <a:cs typeface="Times New Roman" panose="02020603050405020304" pitchFamily="18" charset="0"/>
                  </a:rPr>
                  <a:t>In the conformal gauge </a:t>
                </a:r>
                <a14:m>
                  <m:oMath xmlns:m="http://schemas.openxmlformats.org/officeDocument/2006/math">
                    <m:r>
                      <a:rPr lang="en-GB" i="1" smtClean="0">
                        <a:latin typeface="Cambria Math" panose="02040503050406030204" pitchFamily="18" charset="0"/>
                        <a:ea typeface="Cambria Math" panose="02040503050406030204" pitchFamily="18" charset="0"/>
                        <a:cs typeface="Times New Roman" panose="02020603050405020304" pitchFamily="18" charset="0"/>
                      </a:rPr>
                      <m:t>𝜌</m:t>
                    </m:r>
                    <m:r>
                      <a:rPr lang="it-IT" b="0" i="1" smtClean="0">
                        <a:latin typeface="Cambria Math" panose="02040503050406030204" pitchFamily="18" charset="0"/>
                        <a:ea typeface="Cambria Math" panose="02040503050406030204" pitchFamily="18" charset="0"/>
                        <a:cs typeface="Times New Roman" panose="02020603050405020304" pitchFamily="18" charset="0"/>
                      </a:rPr>
                      <m:t> </m:t>
                    </m:r>
                    <m:r>
                      <a:rPr lang="it-IT" b="0" i="1" smtClean="0">
                        <a:latin typeface="Cambria Math" panose="02040503050406030204" pitchFamily="18" charset="0"/>
                        <a:ea typeface="Cambria Math" panose="02040503050406030204" pitchFamily="18" charset="0"/>
                        <a:cs typeface="Times New Roman" panose="02020603050405020304" pitchFamily="18" charset="0"/>
                      </a:rPr>
                      <m:t>𝑑𝑧</m:t>
                    </m:r>
                    <m:r>
                      <a:rPr lang="it-IT" b="0" i="1" smtClean="0">
                        <a:latin typeface="Cambria Math" panose="02040503050406030204" pitchFamily="18" charset="0"/>
                        <a:ea typeface="Cambria Math" panose="02040503050406030204" pitchFamily="18" charset="0"/>
                        <a:cs typeface="Times New Roman" panose="02020603050405020304" pitchFamily="18" charset="0"/>
                      </a:rPr>
                      <m:t> </m:t>
                    </m:r>
                    <m:r>
                      <a:rPr lang="it-IT" b="0" i="1" smtClean="0">
                        <a:latin typeface="Cambria Math" panose="02040503050406030204" pitchFamily="18" charset="0"/>
                        <a:ea typeface="Cambria Math" panose="02040503050406030204" pitchFamily="18" charset="0"/>
                        <a:cs typeface="Times New Roman" panose="02020603050405020304" pitchFamily="18" charset="0"/>
                      </a:rPr>
                      <m:t>𝑑</m:t>
                    </m:r>
                    <m:acc>
                      <m:accPr>
                        <m:chr m:val="̅"/>
                        <m:ctrlPr>
                          <a:rPr lang="it-IT"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it-IT" b="0" i="1" smtClean="0">
                            <a:latin typeface="Cambria Math" panose="02040503050406030204" pitchFamily="18" charset="0"/>
                            <a:ea typeface="Cambria Math" panose="02040503050406030204" pitchFamily="18" charset="0"/>
                            <a:cs typeface="Times New Roman" panose="02020603050405020304" pitchFamily="18" charset="0"/>
                          </a:rPr>
                          <m:t>𝑧</m:t>
                        </m:r>
                      </m:e>
                    </m:acc>
                  </m:oMath>
                </a14:m>
                <a:r>
                  <a:rPr lang="en-GB"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it-IT" i="1">
                        <a:solidFill>
                          <a:srgbClr val="002060"/>
                        </a:solidFill>
                        <a:latin typeface="Cambria Math" panose="02040503050406030204" pitchFamily="18" charset="0"/>
                        <a:cs typeface="Times New Roman" panose="02020603050405020304" pitchFamily="18" charset="0"/>
                      </a:rPr>
                      <m:t>|</m:t>
                    </m:r>
                    <m:sSub>
                      <m:sSubPr>
                        <m:ctrlPr>
                          <a:rPr lang="it-IT" i="1">
                            <a:solidFill>
                              <a:srgbClr val="002060"/>
                            </a:solidFill>
                            <a:latin typeface="Cambria Math" panose="02040503050406030204" pitchFamily="18" charset="0"/>
                            <a:cs typeface="Times New Roman" panose="02020603050405020304" pitchFamily="18" charset="0"/>
                          </a:rPr>
                        </m:ctrlPr>
                      </m:sSubPr>
                      <m:e>
                        <m:r>
                          <a:rPr lang="it-IT" i="1">
                            <a:solidFill>
                              <a:srgbClr val="002060"/>
                            </a:solidFill>
                            <a:latin typeface="Cambria Math" panose="02040503050406030204" pitchFamily="18" charset="0"/>
                            <a:cs typeface="Times New Roman" panose="02020603050405020304" pitchFamily="18" charset="0"/>
                          </a:rPr>
                          <m:t>𝑉</m:t>
                        </m:r>
                        <m:r>
                          <a:rPr lang="it-IT" i="1">
                            <a:solidFill>
                              <a:srgbClr val="002060"/>
                            </a:solidFill>
                            <a:latin typeface="Cambria Math" panose="02040503050406030204" pitchFamily="18" charset="0"/>
                            <a:cs typeface="Times New Roman" panose="02020603050405020304" pitchFamily="18" charset="0"/>
                          </a:rPr>
                          <m:t>′</m:t>
                        </m:r>
                      </m:e>
                      <m:sub>
                        <m:r>
                          <a:rPr lang="it-IT" i="1">
                            <a:solidFill>
                              <a:srgbClr val="002060"/>
                            </a:solidFill>
                            <a:latin typeface="Cambria Math" panose="02040503050406030204" pitchFamily="18" charset="0"/>
                            <a:cs typeface="Times New Roman" panose="02020603050405020304" pitchFamily="18" charset="0"/>
                          </a:rPr>
                          <m:t>𝑖</m:t>
                        </m:r>
                      </m:sub>
                    </m:sSub>
                    <m:d>
                      <m:dPr>
                        <m:ctrlPr>
                          <a:rPr lang="it-IT" i="1">
                            <a:solidFill>
                              <a:srgbClr val="002060"/>
                            </a:solidFill>
                            <a:latin typeface="Cambria Math" panose="02040503050406030204" pitchFamily="18" charset="0"/>
                            <a:cs typeface="Times New Roman" panose="02020603050405020304" pitchFamily="18" charset="0"/>
                          </a:rPr>
                        </m:ctrlPr>
                      </m:dPr>
                      <m:e>
                        <m:r>
                          <a:rPr lang="it-IT" i="1">
                            <a:solidFill>
                              <a:srgbClr val="002060"/>
                            </a:solidFill>
                            <a:latin typeface="Cambria Math" panose="02040503050406030204" pitchFamily="18" charset="0"/>
                            <a:cs typeface="Times New Roman" panose="02020603050405020304" pitchFamily="18" charset="0"/>
                          </a:rPr>
                          <m:t>0</m:t>
                        </m:r>
                      </m:e>
                    </m:d>
                    <m:sSup>
                      <m:sSupPr>
                        <m:ctrlPr>
                          <a:rPr lang="it-IT" i="1">
                            <a:solidFill>
                              <a:srgbClr val="002060"/>
                            </a:solidFill>
                            <a:latin typeface="Cambria Math" panose="02040503050406030204" pitchFamily="18" charset="0"/>
                            <a:cs typeface="Times New Roman" panose="02020603050405020304" pitchFamily="18" charset="0"/>
                          </a:rPr>
                        </m:ctrlPr>
                      </m:sSupPr>
                      <m:e>
                        <m:r>
                          <a:rPr lang="it-IT" i="1">
                            <a:solidFill>
                              <a:srgbClr val="002060"/>
                            </a:solidFill>
                            <a:latin typeface="Cambria Math" panose="02040503050406030204" pitchFamily="18" charset="0"/>
                            <a:cs typeface="Times New Roman" panose="02020603050405020304" pitchFamily="18" charset="0"/>
                          </a:rPr>
                          <m:t>|</m:t>
                        </m:r>
                      </m:e>
                      <m:sup>
                        <m:r>
                          <a:rPr lang="it-IT" i="1">
                            <a:solidFill>
                              <a:srgbClr val="002060"/>
                            </a:solidFill>
                            <a:latin typeface="Cambria Math" panose="02040503050406030204" pitchFamily="18" charset="0"/>
                            <a:cs typeface="Times New Roman" panose="02020603050405020304" pitchFamily="18" charset="0"/>
                          </a:rPr>
                          <m:t>2</m:t>
                        </m:r>
                      </m:sup>
                    </m:sSup>
                  </m:oMath>
                </a14:m>
                <a:r>
                  <a:rPr lang="en-GB"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GB" i="1" smtClean="0">
                            <a:solidFill>
                              <a:srgbClr val="002060"/>
                            </a:solidFill>
                            <a:latin typeface="Cambria Math" panose="02040503050406030204" pitchFamily="18" charset="0"/>
                            <a:cs typeface="Times New Roman" panose="02020603050405020304" pitchFamily="18" charset="0"/>
                          </a:rPr>
                        </m:ctrlPr>
                      </m:fPr>
                      <m:num>
                        <m:r>
                          <a:rPr lang="it-IT" b="0" i="1" smtClean="0">
                            <a:solidFill>
                              <a:srgbClr val="002060"/>
                            </a:solidFill>
                            <a:latin typeface="Cambria Math" panose="02040503050406030204" pitchFamily="18" charset="0"/>
                            <a:cs typeface="Times New Roman" panose="02020603050405020304" pitchFamily="18" charset="0"/>
                          </a:rPr>
                          <m:t>1</m:t>
                        </m:r>
                      </m:num>
                      <m:den>
                        <m:r>
                          <a:rPr lang="en-GB"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𝜌</m:t>
                        </m:r>
                        <m:r>
                          <a:rPr lang="it-IT"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it-IT"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it-IT"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𝑧</m:t>
                            </m:r>
                          </m:e>
                          <m:sub>
                            <m:r>
                              <a:rPr lang="it-IT"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𝑖</m:t>
                            </m:r>
                          </m:sub>
                        </m:sSub>
                        <m:r>
                          <a:rPr lang="it-IT"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den>
                    </m:f>
                  </m:oMath>
                </a14:m>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The string Green-function satisfies:</a:t>
                </a:r>
              </a:p>
              <a:p>
                <a:pPr>
                  <a:buFont typeface="Wingdings" panose="05000000000000000000" pitchFamily="2" charset="2"/>
                  <a:buChar char="§"/>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The Gauss-</a:t>
                </a:r>
                <a:r>
                  <a:rPr lang="it-IT" dirty="0" err="1">
                    <a:latin typeface="Times New Roman" panose="02020603050405020304" pitchFamily="18" charset="0"/>
                    <a:cs typeface="Times New Roman" panose="02020603050405020304" pitchFamily="18" charset="0"/>
                  </a:rPr>
                  <a:t>Bonnet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theorem</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a:p>
                <a:pPr lvl="0">
                  <a:buFont typeface="Wingdings" panose="05000000000000000000" pitchFamily="2" charset="2"/>
                  <a:buChar char="Ø"/>
                </a:pPr>
                <a:endParaRPr lang="en-US" dirty="0">
                  <a:solidFill>
                    <a:prstClr val="black"/>
                  </a:solidFill>
                </a:endParaRPr>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0464" y="0"/>
                <a:ext cx="12268200" cy="6749143"/>
              </a:xfrm>
              <a:blipFill>
                <a:blip r:embed="rId5"/>
                <a:stretch>
                  <a:fillRect l="-895" t="-1536" r="-994"/>
                </a:stretch>
              </a:blipFill>
            </p:spPr>
            <p:txBody>
              <a:bodyPr/>
              <a:lstStyle/>
              <a:p>
                <a:r>
                  <a:rPr lang="it-IT">
                    <a:noFill/>
                  </a:rPr>
                  <a:t> </a:t>
                </a:r>
              </a:p>
            </p:txBody>
          </p:sp>
        </mc:Fallback>
      </mc:AlternateContent>
      <p:pic>
        <p:nvPicPr>
          <p:cNvPr id="4" name="Immagine 3"/>
          <p:cNvPicPr>
            <a:picLocks noChangeAspect="1"/>
          </p:cNvPicPr>
          <p:nvPr>
            <p:custDataLst>
              <p:tags r:id="rId1"/>
            </p:custDataLst>
          </p:nvPr>
        </p:nvPicPr>
        <p:blipFill>
          <a:blip r:embed="rId6" cstate="hqprint">
            <a:extLst>
              <a:ext uri="{28A0092B-C50C-407E-A947-70E740481C1C}">
                <a14:useLocalDpi xmlns:a14="http://schemas.microsoft.com/office/drawing/2010/main" val="0"/>
              </a:ext>
            </a:extLst>
          </a:blip>
          <a:stretch>
            <a:fillRect/>
          </a:stretch>
        </p:blipFill>
        <p:spPr>
          <a:xfrm>
            <a:off x="1746646" y="444304"/>
            <a:ext cx="8774903" cy="902872"/>
          </a:xfrm>
          <a:prstGeom prst="rect">
            <a:avLst/>
          </a:prstGeom>
        </p:spPr>
      </p:pic>
      <p:pic>
        <p:nvPicPr>
          <p:cNvPr id="9" name="Immagine 8"/>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1327707" y="4991861"/>
            <a:ext cx="8977803" cy="566861"/>
          </a:xfrm>
          <a:prstGeom prst="rect">
            <a:avLst/>
          </a:prstGeom>
        </p:spPr>
      </p:pic>
      <p:sp>
        <p:nvSpPr>
          <p:cNvPr id="2" name="Freccia a destra 1"/>
          <p:cNvSpPr/>
          <p:nvPr/>
        </p:nvSpPr>
        <p:spPr>
          <a:xfrm>
            <a:off x="6353665" y="3937743"/>
            <a:ext cx="641023" cy="316183"/>
          </a:xfrm>
          <a:prstGeom prst="rightArrow">
            <a:avLst>
              <a:gd name="adj1" fmla="val 50000"/>
              <a:gd name="adj2" fmla="val 529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4722830" y="5898181"/>
            <a:ext cx="6035167" cy="639936"/>
          </a:xfrm>
          <a:prstGeom prst="rect">
            <a:avLst/>
          </a:prstGeom>
        </p:spPr>
      </p:pic>
      <p:sp>
        <p:nvSpPr>
          <p:cNvPr id="10" name="CasellaDiTesto 9"/>
          <p:cNvSpPr txBox="1"/>
          <p:nvPr/>
        </p:nvSpPr>
        <p:spPr>
          <a:xfrm>
            <a:off x="11127191" y="5528849"/>
            <a:ext cx="832279" cy="369332"/>
          </a:xfrm>
          <a:prstGeom prst="rect">
            <a:avLst/>
          </a:prstGeom>
          <a:noFill/>
          <a:ln>
            <a:solidFill>
              <a:srgbClr val="002060"/>
            </a:solidFill>
          </a:ln>
        </p:spPr>
        <p:txBody>
          <a:bodyPr wrap="none" rtlCol="0">
            <a:spAutoFit/>
          </a:bodyPr>
          <a:lstStyle/>
          <a:p>
            <a:r>
              <a:rPr lang="it-IT" dirty="0" err="1">
                <a:solidFill>
                  <a:srgbClr val="002060"/>
                </a:solidFill>
              </a:rPr>
              <a:t>Genus</a:t>
            </a:r>
            <a:r>
              <a:rPr lang="it-IT" dirty="0"/>
              <a:t> </a:t>
            </a:r>
            <a:endParaRPr lang="en-GB" dirty="0"/>
          </a:p>
        </p:txBody>
      </p:sp>
      <p:sp>
        <p:nvSpPr>
          <p:cNvPr id="11" name="Freccia curva 10"/>
          <p:cNvSpPr/>
          <p:nvPr/>
        </p:nvSpPr>
        <p:spPr>
          <a:xfrm>
            <a:off x="10521549" y="5647765"/>
            <a:ext cx="540898" cy="313764"/>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7872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 y="1"/>
                <a:ext cx="12192000" cy="6858000"/>
              </a:xfrm>
            </p:spPr>
            <p:txBody>
              <a:bodyPr>
                <a:normAutofit/>
              </a:bodyPr>
              <a:lstStyle/>
              <a:p>
                <a:pPr marL="0" indent="0">
                  <a:buNone/>
                </a:pPr>
                <a:r>
                  <a:rPr lang="en-GB" dirty="0"/>
                  <a:t> </a:t>
                </a:r>
                <a:r>
                  <a:rPr lang="it-IT" dirty="0">
                    <a:latin typeface="Cambria Math" panose="02040503050406030204" pitchFamily="18" charset="0"/>
                  </a:rPr>
                  <a:t>The </a:t>
                </a:r>
                <a:r>
                  <a:rPr lang="it-IT" dirty="0" err="1">
                    <a:latin typeface="Cambria Math" panose="02040503050406030204" pitchFamily="18" charset="0"/>
                  </a:rPr>
                  <a:t>Jacobian</a:t>
                </a:r>
                <a:r>
                  <a:rPr lang="it-IT" dirty="0">
                    <a:latin typeface="Cambria Math" panose="02040503050406030204" pitchFamily="18" charset="0"/>
                  </a:rPr>
                  <a:t> </a:t>
                </a:r>
                <a:r>
                  <a:rPr lang="it-IT" dirty="0" err="1">
                    <a:latin typeface="Cambria Math" panose="02040503050406030204" pitchFamily="18" charset="0"/>
                  </a:rPr>
                  <a:t>variety</a:t>
                </a:r>
                <a:r>
                  <a:rPr lang="it-IT" dirty="0">
                    <a:latin typeface="Cambria Math" panose="02040503050406030204" pitchFamily="18" charset="0"/>
                  </a:rPr>
                  <a:t> </a:t>
                </a:r>
                <a:r>
                  <a:rPr lang="it-IT" dirty="0" err="1">
                    <a:latin typeface="Cambria Math" panose="02040503050406030204" pitchFamily="18" charset="0"/>
                  </a:rPr>
                  <a:t>is</a:t>
                </a:r>
                <a:r>
                  <a:rPr lang="it-IT" dirty="0">
                    <a:latin typeface="Cambria Math" panose="02040503050406030204" pitchFamily="18" charset="0"/>
                  </a:rPr>
                  <a:t> the </a:t>
                </a:r>
                <a:r>
                  <a:rPr lang="it-IT" dirty="0" err="1">
                    <a:latin typeface="Cambria Math" panose="02040503050406030204" pitchFamily="18" charset="0"/>
                  </a:rPr>
                  <a:t>torus</a:t>
                </a:r>
                <a:r>
                  <a:rPr lang="it-IT" dirty="0">
                    <a:latin typeface="Cambria Math" panose="02040503050406030204" pitchFamily="18" charset="0"/>
                  </a:rPr>
                  <a:t>             with:</a:t>
                </a:r>
              </a:p>
              <a:p>
                <a:endParaRPr lang="it-IT" dirty="0">
                  <a:latin typeface="Cambria Math" panose="02040503050406030204" pitchFamily="18" charset="0"/>
                </a:endParaRPr>
              </a:p>
              <a:p>
                <a:endParaRPr lang="it-IT" dirty="0">
                  <a:latin typeface="Cambria Math" panose="02040503050406030204" pitchFamily="18" charset="0"/>
                </a:endParaRPr>
              </a:p>
              <a:p>
                <a14:m>
                  <m:oMath xmlns:m="http://schemas.openxmlformats.org/officeDocument/2006/math">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𝐼</m:t>
                            </m:r>
                          </m:sub>
                        </m:sSub>
                        <m:r>
                          <a:rPr lang="it-IT" i="1">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𝐼</m:t>
                            </m:r>
                          </m:sub>
                        </m:sSub>
                      </m:e>
                    </m:d>
                    <m:r>
                      <a:rPr lang="it-IT" i="1">
                        <a:latin typeface="Cambria Math" panose="02040503050406030204" pitchFamily="18" charset="0"/>
                      </a:rPr>
                      <m:t>, </m:t>
                    </m:r>
                    <m:r>
                      <a:rPr lang="it-IT" i="1">
                        <a:latin typeface="Cambria Math" panose="02040503050406030204" pitchFamily="18" charset="0"/>
                      </a:rPr>
                      <m:t>𝐼</m:t>
                    </m:r>
                    <m:r>
                      <a:rPr lang="it-IT" i="1">
                        <a:latin typeface="Cambria Math" panose="02040503050406030204" pitchFamily="18" charset="0"/>
                      </a:rPr>
                      <m:t>=1,…</m:t>
                    </m:r>
                    <m:r>
                      <a:rPr lang="it-IT" i="1">
                        <a:latin typeface="Cambria Math" panose="02040503050406030204" pitchFamily="18" charset="0"/>
                      </a:rPr>
                      <m:t>h</m:t>
                    </m:r>
                    <m:r>
                      <a:rPr lang="it-IT" i="1">
                        <a:latin typeface="Cambria Math" panose="02040503050406030204" pitchFamily="18" charset="0"/>
                      </a:rPr>
                      <m:t>,  </m:t>
                    </m:r>
                  </m:oMath>
                </a14:m>
                <a:r>
                  <a:rPr lang="en-GB" dirty="0">
                    <a:latin typeface="Times New Roman" panose="02020603050405020304" pitchFamily="18" charset="0"/>
                    <a:cs typeface="Times New Roman" panose="02020603050405020304" pitchFamily="18" charset="0"/>
                  </a:rPr>
                  <a:t>are the homology cycles. </a:t>
                </a:r>
              </a:p>
              <a:p>
                <a:r>
                  <a:rPr lang="en-GB" dirty="0">
                    <a:latin typeface="Times New Roman" panose="02020603050405020304" pitchFamily="18" charset="0"/>
                    <a:cs typeface="Times New Roman" panose="02020603050405020304" pitchFamily="18" charset="0"/>
                  </a:rPr>
                  <a:t>The Jacobian variety is a </a:t>
                </a:r>
                <a:r>
                  <a:rPr lang="en-GB" dirty="0" err="1">
                    <a:latin typeface="Times New Roman" panose="02020603050405020304" pitchFamily="18" charset="0"/>
                    <a:cs typeface="Times New Roman" panose="02020603050405020304" pitchFamily="18" charset="0"/>
                  </a:rPr>
                  <a:t>Kähler</a:t>
                </a:r>
                <a:r>
                  <a:rPr lang="en-GB" dirty="0">
                    <a:latin typeface="Times New Roman" panose="02020603050405020304" pitchFamily="18" charset="0"/>
                    <a:cs typeface="Times New Roman" panose="02020603050405020304" pitchFamily="18" charset="0"/>
                  </a:rPr>
                  <a:t> manifold and its </a:t>
                </a:r>
                <a:r>
                  <a:rPr lang="en-GB" dirty="0" err="1">
                    <a:latin typeface="Times New Roman" panose="02020603050405020304" pitchFamily="18" charset="0"/>
                    <a:cs typeface="Times New Roman" panose="02020603050405020304" pitchFamily="18" charset="0"/>
                  </a:rPr>
                  <a:t>Kähler</a:t>
                </a:r>
                <a:r>
                  <a:rPr lang="en-GB" dirty="0">
                    <a:latin typeface="Times New Roman" panose="02020603050405020304" pitchFamily="18" charset="0"/>
                    <a:cs typeface="Times New Roman" panose="02020603050405020304" pitchFamily="18" charset="0"/>
                  </a:rPr>
                  <a:t> form </a:t>
                </a:r>
                <a:r>
                  <a:rPr lang="en-GB" dirty="0"/>
                  <a:t>is: </a:t>
                </a:r>
                <a:r>
                  <a:rPr lang="it-IT" sz="2000" dirty="0">
                    <a:solidFill>
                      <a:srgbClr val="0070C0"/>
                    </a:solidFill>
                    <a:latin typeface="Cambria Math" panose="02040503050406030204" pitchFamily="18" charset="0"/>
                  </a:rPr>
                  <a:t>[</a:t>
                </a:r>
                <a:r>
                  <a:rPr lang="it-IT" sz="2000" dirty="0" err="1">
                    <a:solidFill>
                      <a:srgbClr val="0070C0"/>
                    </a:solidFill>
                    <a:latin typeface="Cambria Math" panose="02040503050406030204" pitchFamily="18" charset="0"/>
                  </a:rPr>
                  <a:t>Jost</a:t>
                </a:r>
                <a:r>
                  <a:rPr lang="it-IT" sz="2000" dirty="0">
                    <a:solidFill>
                      <a:srgbClr val="0070C0"/>
                    </a:solidFill>
                    <a:latin typeface="Cambria Math" panose="02040503050406030204" pitchFamily="18" charset="0"/>
                  </a:rPr>
                  <a:t>, </a:t>
                </a:r>
                <a:r>
                  <a:rPr lang="it-IT" sz="2000" dirty="0" err="1">
                    <a:solidFill>
                      <a:srgbClr val="0070C0"/>
                    </a:solidFill>
                    <a:latin typeface="Cambria Math" panose="02040503050406030204" pitchFamily="18" charset="0"/>
                  </a:rPr>
                  <a:t>Geometry</a:t>
                </a:r>
                <a:r>
                  <a:rPr lang="it-IT" sz="2000" dirty="0">
                    <a:solidFill>
                      <a:srgbClr val="0070C0"/>
                    </a:solidFill>
                    <a:latin typeface="Cambria Math" panose="02040503050406030204" pitchFamily="18" charset="0"/>
                  </a:rPr>
                  <a:t> and </a:t>
                </a:r>
                <a:r>
                  <a:rPr lang="it-IT" sz="2000" dirty="0" err="1">
                    <a:solidFill>
                      <a:srgbClr val="0070C0"/>
                    </a:solidFill>
                    <a:latin typeface="Cambria Math" panose="02040503050406030204" pitchFamily="18" charset="0"/>
                  </a:rPr>
                  <a:t>Physics</a:t>
                </a:r>
                <a:r>
                  <a:rPr lang="it-IT" sz="2000" dirty="0">
                    <a:solidFill>
                      <a:srgbClr val="0070C0"/>
                    </a:solidFill>
                    <a:latin typeface="Cambria Math" panose="02040503050406030204" pitchFamily="18" charset="0"/>
                  </a:rPr>
                  <a:t>; D’</a:t>
                </a:r>
                <a:r>
                  <a:rPr lang="it-IT" sz="2000" dirty="0" err="1">
                    <a:solidFill>
                      <a:srgbClr val="0070C0"/>
                    </a:solidFill>
                    <a:latin typeface="Cambria Math" panose="02040503050406030204" pitchFamily="18" charset="0"/>
                  </a:rPr>
                  <a:t>Hoker</a:t>
                </a:r>
                <a:r>
                  <a:rPr lang="it-IT" sz="2000" dirty="0">
                    <a:solidFill>
                      <a:srgbClr val="0070C0"/>
                    </a:solidFill>
                    <a:latin typeface="Cambria Math" panose="02040503050406030204" pitchFamily="18" charset="0"/>
                  </a:rPr>
                  <a:t>, Green , </a:t>
                </a:r>
                <a:r>
                  <a:rPr lang="it-IT" sz="2000" dirty="0" err="1">
                    <a:solidFill>
                      <a:srgbClr val="0070C0"/>
                    </a:solidFill>
                    <a:latin typeface="Cambria Math" panose="02040503050406030204" pitchFamily="18" charset="0"/>
                  </a:rPr>
                  <a:t>Pioline</a:t>
                </a:r>
                <a:r>
                  <a:rPr lang="it-IT" sz="2000" dirty="0">
                    <a:solidFill>
                      <a:srgbClr val="0070C0"/>
                    </a:solidFill>
                    <a:latin typeface="Cambria Math" panose="02040503050406030204" pitchFamily="18" charset="0"/>
                  </a:rPr>
                  <a:t>,  Comm. Math </a:t>
                </a:r>
                <a:r>
                  <a:rPr lang="it-IT" sz="2000" dirty="0" err="1">
                    <a:solidFill>
                      <a:srgbClr val="0070C0"/>
                    </a:solidFill>
                    <a:latin typeface="Cambria Math" panose="02040503050406030204" pitchFamily="18" charset="0"/>
                  </a:rPr>
                  <a:t>Phys</a:t>
                </a:r>
                <a:r>
                  <a:rPr lang="it-IT" sz="2000" dirty="0">
                    <a:solidFill>
                      <a:srgbClr val="0070C0"/>
                    </a:solidFill>
                    <a:latin typeface="Cambria Math" panose="02040503050406030204" pitchFamily="18" charset="0"/>
                  </a:rPr>
                  <a:t>. 366, </a:t>
                </a:r>
                <a:r>
                  <a:rPr lang="it-IT" sz="2000" dirty="0" err="1">
                    <a:solidFill>
                      <a:srgbClr val="0070C0"/>
                    </a:solidFill>
                    <a:latin typeface="Cambria Math" panose="02040503050406030204" pitchFamily="18" charset="0"/>
                  </a:rPr>
                  <a:t>Isuue</a:t>
                </a:r>
                <a:r>
                  <a:rPr lang="it-IT" sz="2000" dirty="0">
                    <a:solidFill>
                      <a:srgbClr val="0070C0"/>
                    </a:solidFill>
                    <a:latin typeface="Cambria Math" panose="02040503050406030204" pitchFamily="18" charset="0"/>
                  </a:rPr>
                  <a:t> 3, (2019) 927]</a:t>
                </a:r>
              </a:p>
              <a:p>
                <a:endParaRPr lang="it-IT" sz="2000" dirty="0">
                  <a:solidFill>
                    <a:srgbClr val="0070C0"/>
                  </a:solidFill>
                  <a:latin typeface="Cambria Math" panose="02040503050406030204" pitchFamily="18" charset="0"/>
                </a:endParaRPr>
              </a:p>
              <a:p>
                <a:endParaRPr lang="it-IT" sz="2000" dirty="0">
                  <a:solidFill>
                    <a:srgbClr val="0070C0"/>
                  </a:solidFill>
                  <a:latin typeface="Cambria Math" panose="02040503050406030204" pitchFamily="18" charset="0"/>
                </a:endParaRPr>
              </a:p>
              <a:p>
                <a:pPr marL="0" indent="0">
                  <a:buNone/>
                </a:pPr>
                <a:endParaRPr lang="it-IT" sz="2000" dirty="0">
                  <a:solidFill>
                    <a:srgbClr val="0070C0"/>
                  </a:solidFill>
                  <a:latin typeface="Cambria Math" panose="02040503050406030204" pitchFamily="18" charset="0"/>
                </a:endParaRPr>
              </a:p>
              <a:p>
                <a:r>
                  <a:rPr lang="en-GB" dirty="0">
                    <a:latin typeface="Times New Roman" panose="02020603050405020304" pitchFamily="18" charset="0"/>
                    <a:cs typeface="Times New Roman" panose="02020603050405020304" pitchFamily="18" charset="0"/>
                  </a:rPr>
                  <a:t>The pull-back, under the embedding (Abelian map) </a:t>
                </a:r>
                <a14:m>
                  <m:oMath xmlns:m="http://schemas.openxmlformats.org/officeDocument/2006/math">
                    <m:acc>
                      <m:accPr>
                        <m:chr m:val="⃗"/>
                        <m:ctrlPr>
                          <a:rPr lang="en-GB" i="1">
                            <a:latin typeface="Cambria Math" panose="02040503050406030204" pitchFamily="18" charset="0"/>
                          </a:rPr>
                        </m:ctrlPr>
                      </m:accPr>
                      <m:e>
                        <m:r>
                          <m:rPr>
                            <m:sty m:val="p"/>
                          </m:rPr>
                          <a:rPr lang="el-GR" i="1">
                            <a:latin typeface="Cambria Math" panose="02040503050406030204" pitchFamily="18" charset="0"/>
                          </a:rPr>
                          <m:t>ξ</m:t>
                        </m:r>
                      </m:e>
                    </m:acc>
                    <m:r>
                      <a:rPr lang="it-IT" i="1">
                        <a:latin typeface="Cambria Math" panose="02040503050406030204" pitchFamily="18" charset="0"/>
                      </a:rPr>
                      <m:t>=</m:t>
                    </m:r>
                    <m:nary>
                      <m:naryPr>
                        <m:ctrlPr>
                          <a:rPr lang="it-IT" i="1">
                            <a:latin typeface="Cambria Math" panose="02040503050406030204" pitchFamily="18" charset="0"/>
                          </a:rPr>
                        </m:ctrlPr>
                      </m:naryPr>
                      <m:sub>
                        <m:sSub>
                          <m:sSubPr>
                            <m:ctrlPr>
                              <a:rPr lang="it-IT" i="1">
                                <a:latin typeface="Cambria Math" panose="02040503050406030204" pitchFamily="18" charset="0"/>
                              </a:rPr>
                            </m:ctrlPr>
                          </m:sSubPr>
                          <m:e>
                            <m:r>
                              <a:rPr lang="it-IT" i="1">
                                <a:latin typeface="Cambria Math" panose="02040503050406030204" pitchFamily="18" charset="0"/>
                              </a:rPr>
                              <m:t>𝑧</m:t>
                            </m:r>
                          </m:e>
                          <m:sub>
                            <m:r>
                              <a:rPr lang="it-IT" i="1">
                                <a:latin typeface="Cambria Math" panose="02040503050406030204" pitchFamily="18" charset="0"/>
                              </a:rPr>
                              <m:t>0</m:t>
                            </m:r>
                          </m:sub>
                        </m:sSub>
                      </m:sub>
                      <m:sup>
                        <m:r>
                          <a:rPr lang="it-IT" i="1">
                            <a:latin typeface="Cambria Math" panose="02040503050406030204" pitchFamily="18" charset="0"/>
                          </a:rPr>
                          <m:t>𝑧</m:t>
                        </m:r>
                      </m:sup>
                      <m:e>
                        <m:acc>
                          <m:accPr>
                            <m:chr m:val="⃗"/>
                            <m:ctrlPr>
                              <a:rPr lang="it-IT" i="1">
                                <a:latin typeface="Cambria Math" panose="02040503050406030204" pitchFamily="18" charset="0"/>
                              </a:rPr>
                            </m:ctrlPr>
                          </m:accPr>
                          <m:e>
                            <m:r>
                              <m:rPr>
                                <m:sty m:val="p"/>
                              </m:rPr>
                              <a:rPr lang="el-GR" i="1">
                                <a:latin typeface="Cambria Math" panose="02040503050406030204" pitchFamily="18" charset="0"/>
                              </a:rPr>
                              <m:t>ω</m:t>
                            </m:r>
                          </m:e>
                        </m:acc>
                      </m:e>
                    </m:nary>
                  </m:oMath>
                </a14:m>
                <a:r>
                  <a:rPr lang="en-GB" dirty="0">
                    <a:latin typeface="Times New Roman" panose="02020603050405020304" pitchFamily="18" charset="0"/>
                    <a:cs typeface="Times New Roman" panose="02020603050405020304" pitchFamily="18" charset="0"/>
                  </a:rPr>
                  <a:t> , of the </a:t>
                </a:r>
                <a:r>
                  <a:rPr lang="en-GB" dirty="0" err="1">
                    <a:latin typeface="Times New Roman" panose="02020603050405020304" pitchFamily="18" charset="0"/>
                    <a:cs typeface="Times New Roman" panose="02020603050405020304" pitchFamily="18" charset="0"/>
                  </a:rPr>
                  <a:t>Kähler</a:t>
                </a:r>
                <a:r>
                  <a:rPr lang="en-GB" dirty="0">
                    <a:latin typeface="Times New Roman" panose="02020603050405020304" pitchFamily="18" charset="0"/>
                    <a:cs typeface="Times New Roman" panose="02020603050405020304" pitchFamily="18" charset="0"/>
                  </a:rPr>
                  <a:t> form,  defines the metric:</a:t>
                </a:r>
              </a:p>
              <a:p>
                <a:endParaRPr lang="it-IT" sz="2000" dirty="0">
                  <a:solidFill>
                    <a:srgbClr val="0070C0"/>
                  </a:solidFill>
                  <a:latin typeface="Cambria Math" panose="02040503050406030204" pitchFamily="18" charset="0"/>
                </a:endParaRPr>
              </a:p>
              <a:p>
                <a:endParaRPr lang="it-IT" i="1" dirty="0">
                  <a:latin typeface="Cambria Math" panose="02040503050406030204" pitchFamily="18" charset="0"/>
                </a:endParaRPr>
              </a:p>
              <a:p>
                <a:endParaRPr lang="en-GB" dirty="0"/>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 y="1"/>
                <a:ext cx="12192000" cy="6858000"/>
              </a:xfrm>
              <a:blipFill>
                <a:blip r:embed="rId7"/>
                <a:stretch>
                  <a:fillRect l="-900" t="-1689" r="-2250"/>
                </a:stretch>
              </a:blipFill>
            </p:spPr>
            <p:txBody>
              <a:bodyPr/>
              <a:lstStyle/>
              <a:p>
                <a:r>
                  <a:rPr lang="en-GB">
                    <a:noFill/>
                  </a:rPr>
                  <a:t> </a:t>
                </a:r>
              </a:p>
            </p:txBody>
          </p:sp>
        </mc:Fallback>
      </mc:AlternateContent>
      <p:sp>
        <p:nvSpPr>
          <p:cNvPr id="9" name="Freccia in giù 8"/>
          <p:cNvSpPr/>
          <p:nvPr/>
        </p:nvSpPr>
        <p:spPr>
          <a:xfrm>
            <a:off x="12984089" y="1728053"/>
            <a:ext cx="144016"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Immagine 9"/>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5417284" y="107139"/>
            <a:ext cx="677916" cy="328582"/>
          </a:xfrm>
          <a:prstGeom prst="rect">
            <a:avLst/>
          </a:prstGeom>
        </p:spPr>
      </p:pic>
      <p:pic>
        <p:nvPicPr>
          <p:cNvPr id="11" name="Immagine 10"/>
          <p:cNvPicPr>
            <a:picLocks noChangeAspect="1"/>
          </p:cNvPicPr>
          <p:nvPr>
            <p:custDataLst>
              <p:tags r:id="rId2"/>
            </p:custDataLst>
          </p:nvPr>
        </p:nvPicPr>
        <p:blipFill>
          <a:blip r:embed="rId9" cstate="hqprint">
            <a:extLst>
              <a:ext uri="{28A0092B-C50C-407E-A947-70E740481C1C}">
                <a14:useLocalDpi xmlns:a14="http://schemas.microsoft.com/office/drawing/2010/main" val="0"/>
              </a:ext>
            </a:extLst>
          </a:blip>
          <a:stretch>
            <a:fillRect/>
          </a:stretch>
        </p:blipFill>
        <p:spPr>
          <a:xfrm>
            <a:off x="2764947" y="567867"/>
            <a:ext cx="7151624" cy="871107"/>
          </a:xfrm>
          <a:prstGeom prst="rect">
            <a:avLst/>
          </a:prstGeom>
        </p:spPr>
      </p:pic>
      <p:pic>
        <p:nvPicPr>
          <p:cNvPr id="14" name="Immagine 13"/>
          <p:cNvPicPr>
            <a:picLocks noChangeAspect="1"/>
          </p:cNvPicPr>
          <p:nvPr>
            <p:custDataLst>
              <p:tags r:id="rId3"/>
            </p:custDataLst>
          </p:nvPr>
        </p:nvPicPr>
        <p:blipFill>
          <a:blip r:embed="rId10" cstate="hqprint">
            <a:extLst>
              <a:ext uri="{28A0092B-C50C-407E-A947-70E740481C1C}">
                <a14:useLocalDpi xmlns:a14="http://schemas.microsoft.com/office/drawing/2010/main" val="0"/>
              </a:ext>
            </a:extLst>
          </a:blip>
          <a:stretch>
            <a:fillRect/>
          </a:stretch>
        </p:blipFill>
        <p:spPr>
          <a:xfrm>
            <a:off x="3399214" y="3098637"/>
            <a:ext cx="4871315" cy="773486"/>
          </a:xfrm>
          <a:prstGeom prst="rect">
            <a:avLst/>
          </a:prstGeom>
        </p:spPr>
      </p:pic>
      <p:sp>
        <p:nvSpPr>
          <p:cNvPr id="2" name="Freccia angolare in su 1"/>
          <p:cNvSpPr/>
          <p:nvPr/>
        </p:nvSpPr>
        <p:spPr>
          <a:xfrm rot="5400000">
            <a:off x="698920" y="-853273"/>
            <a:ext cx="504056" cy="360040"/>
          </a:xfrm>
          <a:prstGeom prst="ben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magine 15"/>
          <p:cNvPicPr>
            <a:picLocks noChangeAspect="1"/>
          </p:cNvPicPr>
          <p:nvPr>
            <p:custDataLst>
              <p:tags r:id="rId4"/>
            </p:custDataLst>
          </p:nvPr>
        </p:nvPicPr>
        <p:blipFill>
          <a:blip r:embed="rId11" cstate="hqprint">
            <a:extLst>
              <a:ext uri="{28A0092B-C50C-407E-A947-70E740481C1C}">
                <a14:useLocalDpi xmlns:a14="http://schemas.microsoft.com/office/drawing/2010/main" val="0"/>
              </a:ext>
            </a:extLst>
          </a:blip>
          <a:stretch>
            <a:fillRect/>
          </a:stretch>
        </p:blipFill>
        <p:spPr>
          <a:xfrm>
            <a:off x="1684573" y="5111683"/>
            <a:ext cx="8303552" cy="1422336"/>
          </a:xfrm>
          <a:prstGeom prst="rect">
            <a:avLst/>
          </a:prstGeom>
        </p:spPr>
      </p:pic>
    </p:spTree>
    <p:extLst>
      <p:ext uri="{BB962C8B-B14F-4D97-AF65-F5344CB8AC3E}">
        <p14:creationId xmlns:p14="http://schemas.microsoft.com/office/powerpoint/2010/main" val="266040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0" y="80682"/>
                <a:ext cx="12039600" cy="6777318"/>
              </a:xfrm>
            </p:spPr>
            <p:txBody>
              <a:bodyPr>
                <a:normAutofit/>
              </a:bodyPr>
              <a:lstStyle/>
              <a:p>
                <a:r>
                  <a:rPr lang="it-IT" dirty="0"/>
                  <a:t>This </a:t>
                </a:r>
                <a:r>
                  <a:rPr lang="it-IT" dirty="0" err="1"/>
                  <a:t>identity</a:t>
                </a:r>
                <a:r>
                  <a:rPr lang="it-IT" dirty="0"/>
                  <a:t> </a:t>
                </a:r>
                <a:r>
                  <a:rPr lang="it-IT" dirty="0" err="1"/>
                  <a:t>fixes</a:t>
                </a:r>
                <a:r>
                  <a:rPr lang="it-IT" dirty="0"/>
                  <a:t> </a:t>
                </a:r>
                <a14:m>
                  <m:oMath xmlns:m="http://schemas.openxmlformats.org/officeDocument/2006/math">
                    <m:r>
                      <a:rPr lang="it-IT" i="1" smtClean="0">
                        <a:latin typeface="Cambria Math" panose="02040503050406030204" pitchFamily="18" charset="0"/>
                        <a:ea typeface="Cambria Math" panose="02040503050406030204" pitchFamily="18" charset="0"/>
                      </a:rPr>
                      <m:t>𝜌</m:t>
                    </m:r>
                  </m:oMath>
                </a14:m>
                <a:r>
                  <a:rPr lang="en-GB" dirty="0"/>
                  <a:t> only up to multiplication by holomorphic functions and a constants i.e. </a:t>
                </a:r>
                <a14:m>
                  <m:oMath xmlns:m="http://schemas.openxmlformats.org/officeDocument/2006/math">
                    <m:r>
                      <a:rPr lang="en-GB" i="1" smtClean="0">
                        <a:latin typeface="Cambria Math" panose="02040503050406030204" pitchFamily="18" charset="0"/>
                        <a:ea typeface="Cambria Math" panose="02040503050406030204" pitchFamily="18" charset="0"/>
                      </a:rPr>
                      <m:t>𝜌</m:t>
                    </m:r>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𝜌</m:t>
                        </m:r>
                      </m:e>
                    </m:acc>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𝑒</m:t>
                        </m:r>
                      </m:e>
                      <m:sup>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𝑓</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𝑧</m:t>
                            </m:r>
                          </m:e>
                        </m:d>
                        <m:r>
                          <a:rPr lang="it-IT" i="1">
                            <a:latin typeface="Cambria Math" panose="02040503050406030204" pitchFamily="18" charset="0"/>
                            <a:ea typeface="Cambria Math" panose="02040503050406030204" pitchFamily="18" charset="0"/>
                          </a:rPr>
                          <m:t>−</m:t>
                        </m:r>
                        <m:acc>
                          <m:accPr>
                            <m:chr m:val="̅"/>
                            <m:ctrlPr>
                              <a:rPr lang="it-IT"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𝑓</m:t>
                            </m:r>
                          </m:e>
                        </m:acc>
                        <m:d>
                          <m:dPr>
                            <m:ctrlPr>
                              <a:rPr lang="it-IT" i="1">
                                <a:latin typeface="Cambria Math" panose="02040503050406030204" pitchFamily="18" charset="0"/>
                                <a:ea typeface="Cambria Math" panose="02040503050406030204" pitchFamily="18" charset="0"/>
                              </a:rPr>
                            </m:ctrlPr>
                          </m:dPr>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𝑧</m:t>
                                </m:r>
                              </m:e>
                            </m:acc>
                          </m:e>
                        </m:d>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𝑐</m:t>
                        </m:r>
                      </m:sup>
                    </m:sSup>
                  </m:oMath>
                </a14:m>
                <a:r>
                  <a:rPr lang="en-GB" dirty="0"/>
                  <a:t>. It also implies</a:t>
                </a:r>
              </a:p>
              <a:p>
                <a:pPr marL="0" indent="0">
                  <a:buNone/>
                </a:pPr>
                <a:r>
                  <a:rPr lang="it-IT" dirty="0"/>
                  <a:t>                      </a:t>
                </a:r>
              </a:p>
              <a:p>
                <a:pPr marL="0" indent="0">
                  <a:buNone/>
                </a:pPr>
                <a:r>
                  <a:rPr lang="it-IT" dirty="0"/>
                  <a:t>                                                                                                </a:t>
                </a:r>
                <a:endParaRPr lang="en-GB" dirty="0"/>
              </a:p>
              <a:p>
                <a:pPr marL="0" indent="0">
                  <a:buNone/>
                </a:pPr>
                <a:endParaRPr lang="en-GB" dirty="0"/>
              </a:p>
              <a:p>
                <a:r>
                  <a:rPr lang="en-GB" dirty="0"/>
                  <a:t>Since</a:t>
                </a:r>
                <a:r>
                  <a:rPr lang="it-IT" dirty="0"/>
                  <a:t> </a:t>
                </a:r>
                <a14:m>
                  <m:oMath xmlns:m="http://schemas.openxmlformats.org/officeDocument/2006/math">
                    <m:r>
                      <a:rPr lang="it-IT" b="0" i="1" smtClean="0">
                        <a:latin typeface="Cambria Math" panose="02040503050406030204" pitchFamily="18" charset="0"/>
                      </a:rPr>
                      <m:t>𝑓</m:t>
                    </m:r>
                    <m:r>
                      <a:rPr lang="it-IT" b="0" i="1" smtClean="0">
                        <a:latin typeface="Cambria Math" panose="02040503050406030204" pitchFamily="18" charset="0"/>
                      </a:rPr>
                      <m:t>,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𝑓</m:t>
                        </m:r>
                      </m:e>
                    </m:acc>
                  </m:oMath>
                </a14:m>
                <a:r>
                  <a:rPr lang="en-GB" dirty="0"/>
                  <a:t> and </a:t>
                </a:r>
                <a14:m>
                  <m:oMath xmlns:m="http://schemas.openxmlformats.org/officeDocument/2006/math">
                    <m:r>
                      <a:rPr lang="it-IT" b="0" i="1" smtClean="0">
                        <a:latin typeface="Cambria Math" panose="02040503050406030204" pitchFamily="18" charset="0"/>
                      </a:rPr>
                      <m:t>𝑐</m:t>
                    </m:r>
                  </m:oMath>
                </a14:m>
                <a:r>
                  <a:rPr lang="en-GB" dirty="0"/>
                  <a:t> are arbitrary, we can fix them by imposing</a:t>
                </a:r>
              </a:p>
              <a:p>
                <a:endParaRPr lang="it-IT" dirty="0"/>
              </a:p>
              <a:p>
                <a:endParaRPr lang="it-IT" dirty="0"/>
              </a:p>
              <a:p>
                <a:endParaRPr lang="it-IT" dirty="0"/>
              </a:p>
              <a:p>
                <a:r>
                  <a:rPr lang="en-GB" dirty="0"/>
                  <a:t>                    becomes invariant around the homology cycles and it coincides with the </a:t>
                </a:r>
                <a:r>
                  <a:rPr lang="en-GB" dirty="0" err="1"/>
                  <a:t>Arakelov</a:t>
                </a:r>
                <a:r>
                  <a:rPr lang="en-GB" dirty="0"/>
                  <a:t> Green’s function.</a:t>
                </a:r>
              </a:p>
              <a:p>
                <a:r>
                  <a:rPr lang="en-GB" dirty="0"/>
                  <a:t>By using the properties of the </a:t>
                </a:r>
                <a:r>
                  <a:rPr lang="en-GB" dirty="0" err="1"/>
                  <a:t>Arakelov</a:t>
                </a:r>
                <a:r>
                  <a:rPr lang="en-GB" dirty="0"/>
                  <a:t> Green’s function, all the integrals are calculable and one can see that the graviton soft theorem is the same as at three level. </a:t>
                </a:r>
              </a:p>
              <a:p>
                <a:endParaRPr lang="en-GB" dirty="0"/>
              </a:p>
              <a:p>
                <a:endParaRPr lang="en-GB" dirty="0"/>
              </a:p>
              <a:p>
                <a:pPr marL="0" indent="0">
                  <a:buNone/>
                </a:pPr>
                <a:endParaRPr lang="it-IT" dirty="0"/>
              </a:p>
              <a:p>
                <a:pPr marL="0" indent="0">
                  <a:buNone/>
                </a:pPr>
                <a:endParaRPr lang="en-GB" dirty="0"/>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0" y="80682"/>
                <a:ext cx="12039600" cy="6777318"/>
              </a:xfrm>
              <a:blipFill>
                <a:blip r:embed="rId5"/>
                <a:stretch>
                  <a:fillRect l="-911" t="-1439" r="-253" b="-989"/>
                </a:stretch>
              </a:blipFill>
            </p:spPr>
            <p:txBody>
              <a:bodyPr/>
              <a:lstStyle/>
              <a:p>
                <a:r>
                  <a:rPr lang="en-GB">
                    <a:noFill/>
                  </a:rPr>
                  <a:t> </a:t>
                </a:r>
              </a:p>
            </p:txBody>
          </p:sp>
        </mc:Fallback>
      </mc:AlternateContent>
      <p:pic>
        <p:nvPicPr>
          <p:cNvPr id="16" name="Immagine 15"/>
          <p:cNvPicPr>
            <a:picLocks noChangeAspect="1"/>
          </p:cNvPicPr>
          <p:nvPr>
            <p:custDataLst>
              <p:tags r:id="rId1"/>
            </p:custDataLst>
          </p:nvPr>
        </p:nvPicPr>
        <p:blipFill>
          <a:blip r:embed="rId6" cstate="hqprint">
            <a:extLst>
              <a:ext uri="{28A0092B-C50C-407E-A947-70E740481C1C}">
                <a14:useLocalDpi xmlns:a14="http://schemas.microsoft.com/office/drawing/2010/main" val="0"/>
              </a:ext>
            </a:extLst>
          </a:blip>
          <a:stretch>
            <a:fillRect/>
          </a:stretch>
        </p:blipFill>
        <p:spPr>
          <a:xfrm>
            <a:off x="733653" y="1319716"/>
            <a:ext cx="5148180" cy="357916"/>
          </a:xfrm>
          <a:prstGeom prst="rect">
            <a:avLst/>
          </a:prstGeom>
        </p:spPr>
      </p:pic>
      <p:sp>
        <p:nvSpPr>
          <p:cNvPr id="9" name="Freccia bidirezionale orizzontale 8"/>
          <p:cNvSpPr/>
          <p:nvPr/>
        </p:nvSpPr>
        <p:spPr>
          <a:xfrm>
            <a:off x="6019800" y="1255112"/>
            <a:ext cx="1216152"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p:cNvSpPr txBox="1"/>
          <p:nvPr/>
        </p:nvSpPr>
        <p:spPr>
          <a:xfrm>
            <a:off x="7398829" y="1216524"/>
            <a:ext cx="4749442" cy="523220"/>
          </a:xfrm>
          <a:prstGeom prst="rect">
            <a:avLst/>
          </a:prstGeom>
          <a:noFill/>
        </p:spPr>
        <p:txBody>
          <a:bodyPr wrap="none" rtlCol="0">
            <a:spAutoFit/>
          </a:bodyPr>
          <a:lstStyle/>
          <a:p>
            <a:r>
              <a:rPr lang="it-IT" sz="2800" dirty="0" err="1">
                <a:solidFill>
                  <a:srgbClr val="002060"/>
                </a:solidFill>
                <a:latin typeface="Times New Roman" panose="02020603050405020304" pitchFamily="18" charset="0"/>
                <a:cs typeface="Times New Roman" panose="02020603050405020304" pitchFamily="18" charset="0"/>
              </a:rPr>
              <a:t>Arakelov-type</a:t>
            </a:r>
            <a:r>
              <a:rPr lang="it-IT" sz="2800" dirty="0">
                <a:solidFill>
                  <a:srgbClr val="002060"/>
                </a:solidFill>
                <a:latin typeface="Times New Roman" panose="02020603050405020304" pitchFamily="18" charset="0"/>
                <a:cs typeface="Times New Roman" panose="02020603050405020304" pitchFamily="18" charset="0"/>
              </a:rPr>
              <a:t> </a:t>
            </a:r>
            <a:r>
              <a:rPr lang="it-IT" sz="2800" dirty="0" err="1">
                <a:solidFill>
                  <a:srgbClr val="002060"/>
                </a:solidFill>
                <a:latin typeface="Times New Roman" panose="02020603050405020304" pitchFamily="18" charset="0"/>
                <a:cs typeface="Times New Roman" panose="02020603050405020304" pitchFamily="18" charset="0"/>
              </a:rPr>
              <a:t>Green’s</a:t>
            </a:r>
            <a:r>
              <a:rPr lang="it-IT" sz="2800" dirty="0">
                <a:solidFill>
                  <a:srgbClr val="002060"/>
                </a:solidFill>
                <a:latin typeface="Times New Roman" panose="02020603050405020304" pitchFamily="18" charset="0"/>
                <a:cs typeface="Times New Roman" panose="02020603050405020304" pitchFamily="18" charset="0"/>
              </a:rPr>
              <a:t> </a:t>
            </a:r>
            <a:r>
              <a:rPr lang="it-IT" sz="2800" dirty="0" err="1">
                <a:solidFill>
                  <a:srgbClr val="002060"/>
                </a:solidFill>
                <a:latin typeface="Times New Roman" panose="02020603050405020304" pitchFamily="18" charset="0"/>
                <a:cs typeface="Times New Roman" panose="02020603050405020304" pitchFamily="18" charset="0"/>
              </a:rPr>
              <a:t>function</a:t>
            </a:r>
            <a:endParaRPr lang="en-GB" sz="2800" dirty="0">
              <a:solidFill>
                <a:srgbClr val="002060"/>
              </a:solidFill>
              <a:latin typeface="Times New Roman" panose="02020603050405020304" pitchFamily="18" charset="0"/>
              <a:cs typeface="Times New Roman" panose="02020603050405020304" pitchFamily="18" charset="0"/>
            </a:endParaRPr>
          </a:p>
        </p:txBody>
      </p:sp>
      <p:pic>
        <p:nvPicPr>
          <p:cNvPr id="18" name="Immagine 17"/>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4450287" y="3473845"/>
            <a:ext cx="3769819" cy="794779"/>
          </a:xfrm>
          <a:prstGeom prst="rect">
            <a:avLst/>
          </a:prstGeom>
        </p:spPr>
      </p:pic>
      <p:pic>
        <p:nvPicPr>
          <p:cNvPr id="14" name="Immagine 13"/>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456508" y="4637741"/>
            <a:ext cx="1280000" cy="356267"/>
          </a:xfrm>
          <a:prstGeom prst="rect">
            <a:avLst/>
          </a:prstGeom>
        </p:spPr>
      </p:pic>
    </p:spTree>
    <p:extLst>
      <p:ext uri="{BB962C8B-B14F-4D97-AF65-F5344CB8AC3E}">
        <p14:creationId xmlns:p14="http://schemas.microsoft.com/office/powerpoint/2010/main" val="208202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0" y="0"/>
            <a:ext cx="9144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8" name="CasellaDiTesto 7"/>
              <p:cNvSpPr txBox="1"/>
              <p:nvPr/>
            </p:nvSpPr>
            <p:spPr>
              <a:xfrm>
                <a:off x="1524000" y="260649"/>
                <a:ext cx="9144000" cy="6186309"/>
              </a:xfrm>
              <a:prstGeom prst="rect">
                <a:avLst/>
              </a:prstGeom>
              <a:noFill/>
            </p:spPr>
            <p:txBody>
              <a:bodyPr wrap="square" rtlCol="0">
                <a:spAutoFit/>
              </a:bodyPr>
              <a:lstStyle/>
              <a:p>
                <a:pPr marL="285750" indent="-285750">
                  <a:buFont typeface="Arial" panose="020B0604020202020204" pitchFamily="34" charset="0"/>
                  <a:buChar char="•"/>
                </a:pPr>
                <a:r>
                  <a:rPr lang="en-GB" sz="3600" dirty="0"/>
                  <a:t>The </a:t>
                </a:r>
                <a:r>
                  <a:rPr lang="en-GB" sz="3600" dirty="0" err="1"/>
                  <a:t>dilaton</a:t>
                </a:r>
                <a:r>
                  <a:rPr lang="en-GB" sz="3600" dirty="0"/>
                  <a:t> soft-theorem becomes:</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Because of the dependence of  </a:t>
                </a:r>
                <a14:m>
                  <m:oMath xmlns:m="http://schemas.openxmlformats.org/officeDocument/2006/math">
                    <m:r>
                      <a:rPr lang="it-IT" sz="3600" i="1">
                        <a:latin typeface="Cambria Math" panose="02040503050406030204" pitchFamily="18" charset="0"/>
                      </a:rPr>
                      <m:t>h</m:t>
                    </m:r>
                    <m:r>
                      <a:rPr lang="it-IT" sz="3600">
                        <a:latin typeface="Cambria Math" panose="02040503050406030204" pitchFamily="18" charset="0"/>
                      </a:rPr>
                      <m:t>, </m:t>
                    </m:r>
                    <m:r>
                      <m:rPr>
                        <m:sty m:val="p"/>
                      </m:rPr>
                      <a:rPr lang="it-IT" sz="3600">
                        <a:latin typeface="Cambria Math" panose="02040503050406030204" pitchFamily="18" charset="0"/>
                      </a:rPr>
                      <m:t>w</m:t>
                    </m:r>
                  </m:oMath>
                </a14:m>
                <a:r>
                  <a:rPr lang="en-GB" sz="3600" dirty="0"/>
                  <a:t>e cannot immediately write the all-loop soft behaviour.</a:t>
                </a:r>
              </a:p>
              <a:p>
                <a:pPr marL="285750" indent="-285750">
                  <a:buFont typeface="Arial" panose="020B0604020202020204" pitchFamily="34" charset="0"/>
                  <a:buChar char="•"/>
                </a:pPr>
                <a:endParaRPr lang="en-GB" sz="3600"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1524000" y="260649"/>
                <a:ext cx="9144000" cy="6186309"/>
              </a:xfrm>
              <a:prstGeom prst="rect">
                <a:avLst/>
              </a:prstGeom>
              <a:blipFill>
                <a:blip r:embed="rId5"/>
                <a:stretch>
                  <a:fillRect l="-1800" t="-1576"/>
                </a:stretch>
              </a:blipFill>
            </p:spPr>
            <p:txBody>
              <a:bodyPr/>
              <a:lstStyle/>
              <a:p>
                <a:r>
                  <a:rPr lang="en-GB">
                    <a:noFill/>
                  </a:rPr>
                  <a:t> </a:t>
                </a:r>
              </a:p>
            </p:txBody>
          </p:sp>
        </mc:Fallback>
      </mc:AlternateContent>
      <p:pic>
        <p:nvPicPr>
          <p:cNvPr id="4" name="Immagine 3"/>
          <p:cNvPicPr>
            <a:picLocks noChangeAspect="1"/>
          </p:cNvPicPr>
          <p:nvPr>
            <p:custDataLst>
              <p:tags r:id="rId1"/>
            </p:custDataLst>
          </p:nvPr>
        </p:nvPicPr>
        <p:blipFill>
          <a:blip r:embed="rId6" cstate="hqprint">
            <a:extLst>
              <a:ext uri="{28A0092B-C50C-407E-A947-70E740481C1C}">
                <a14:useLocalDpi xmlns:a14="http://schemas.microsoft.com/office/drawing/2010/main" val="0"/>
              </a:ext>
            </a:extLst>
          </a:blip>
          <a:stretch>
            <a:fillRect/>
          </a:stretch>
        </p:blipFill>
        <p:spPr>
          <a:xfrm>
            <a:off x="2063554" y="1032841"/>
            <a:ext cx="7922735" cy="2126911"/>
          </a:xfrm>
          <a:prstGeom prst="rect">
            <a:avLst/>
          </a:prstGeom>
        </p:spPr>
      </p:pic>
      <p:pic>
        <p:nvPicPr>
          <p:cNvPr id="13" name="Immagine 12"/>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2063552" y="3284352"/>
            <a:ext cx="2237296" cy="514114"/>
          </a:xfrm>
          <a:prstGeom prst="rect">
            <a:avLst/>
          </a:prstGeom>
        </p:spPr>
      </p:pic>
      <p:pic>
        <p:nvPicPr>
          <p:cNvPr id="17" name="Immagine 16"/>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5159897" y="3284353"/>
            <a:ext cx="4826393" cy="648895"/>
          </a:xfrm>
          <a:prstGeom prst="rect">
            <a:avLst/>
          </a:prstGeom>
        </p:spPr>
      </p:pic>
    </p:spTree>
    <p:extLst>
      <p:ext uri="{BB962C8B-B14F-4D97-AF65-F5344CB8AC3E}">
        <p14:creationId xmlns:p14="http://schemas.microsoft.com/office/powerpoint/2010/main" val="249337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451383" y="2333"/>
            <a:ext cx="9187408" cy="4715209"/>
          </a:xfrm>
        </p:spPr>
        <p:txBody>
          <a:bodyPr/>
          <a:lstStyle/>
          <a:p>
            <a:r>
              <a:rPr lang="en-GB" dirty="0"/>
              <a:t>However from the scaling properties:</a:t>
            </a:r>
          </a:p>
          <a:p>
            <a:endParaRPr lang="en-GB" dirty="0"/>
          </a:p>
          <a:p>
            <a:endParaRPr lang="en-GB" dirty="0"/>
          </a:p>
          <a:p>
            <a:pPr marL="0" indent="0">
              <a:buNone/>
            </a:pPr>
            <a:r>
              <a:rPr lang="en-GB" dirty="0"/>
              <a:t>we deduce,    </a:t>
            </a:r>
          </a:p>
          <a:p>
            <a:pPr marL="0" indent="0">
              <a:buNone/>
            </a:pPr>
            <a:endParaRPr lang="en-GB" dirty="0"/>
          </a:p>
          <a:p>
            <a:pPr marL="0" indent="0">
              <a:buNone/>
            </a:pPr>
            <a:endParaRPr lang="en-GB" dirty="0"/>
          </a:p>
          <a:p>
            <a:pPr marL="0" indent="0">
              <a:buNone/>
            </a:pPr>
            <a:endParaRPr lang="en-GB" dirty="0"/>
          </a:p>
          <a:p>
            <a:r>
              <a:rPr lang="en-GB" dirty="0"/>
              <a:t>Getting the loop independent expression: </a:t>
            </a:r>
          </a:p>
          <a:p>
            <a:endParaRPr lang="en-GB" dirty="0"/>
          </a:p>
          <a:p>
            <a:endParaRPr lang="en-GB" dirty="0"/>
          </a:p>
          <a:p>
            <a:endParaRPr lang="en-GB" dirty="0"/>
          </a:p>
          <a:p>
            <a:endParaRPr lang="en-GB" dirty="0"/>
          </a:p>
        </p:txBody>
      </p:sp>
      <p:pic>
        <p:nvPicPr>
          <p:cNvPr id="9" name="Immagine 8"/>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787957" y="764705"/>
            <a:ext cx="8514260" cy="781823"/>
          </a:xfrm>
          <a:prstGeom prst="rect">
            <a:avLst/>
          </a:prstGeom>
        </p:spPr>
      </p:pic>
      <p:pic>
        <p:nvPicPr>
          <p:cNvPr id="10" name="Immagine 9"/>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451383" y="2259636"/>
            <a:ext cx="8859823" cy="785506"/>
          </a:xfrm>
          <a:prstGeom prst="rect">
            <a:avLst/>
          </a:prstGeom>
        </p:spPr>
      </p:pic>
      <p:pic>
        <p:nvPicPr>
          <p:cNvPr id="12" name="Immagine 11"/>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498764" y="4655266"/>
            <a:ext cx="11294965" cy="1168552"/>
          </a:xfrm>
          <a:prstGeom prst="rect">
            <a:avLst/>
          </a:prstGeom>
        </p:spPr>
      </p:pic>
    </p:spTree>
    <p:extLst>
      <p:ext uri="{BB962C8B-B14F-4D97-AF65-F5344CB8AC3E}">
        <p14:creationId xmlns:p14="http://schemas.microsoft.com/office/powerpoint/2010/main" val="229767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8176" y="427179"/>
            <a:ext cx="8999779" cy="1143000"/>
          </a:xfrm>
        </p:spPr>
        <p:txBody>
          <a:bodyPr>
            <a:normAutofit fontScale="90000"/>
          </a:bodyPr>
          <a:lstStyle/>
          <a:p>
            <a:r>
              <a:rPr lang="en-GB" b="1" u="sng" noProof="1"/>
              <a:t>Spontaneosly</a:t>
            </a:r>
            <a:r>
              <a:rPr lang="it-IT" b="1" u="sng" dirty="0"/>
              <a:t> breaking of the </a:t>
            </a:r>
            <a:r>
              <a:rPr lang="en-GB" b="1" u="sng" noProof="1"/>
              <a:t>Conformal Sy</a:t>
            </a:r>
            <a:r>
              <a:rPr lang="en-GB" b="1" u="sng" dirty="0" err="1"/>
              <a:t>mmetry</a:t>
            </a:r>
            <a:br>
              <a:rPr lang="en-GB" b="1" u="sng" dirty="0"/>
            </a:br>
            <a:endParaRPr lang="en-GB"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588176" y="1600200"/>
                <a:ext cx="8999779" cy="5257800"/>
              </a:xfrm>
            </p:spPr>
            <p:txBody>
              <a:bodyPr>
                <a:normAutofit/>
              </a:bodyPr>
              <a:lstStyle/>
              <a:p>
                <a:r>
                  <a:rPr lang="en-GB" dirty="0"/>
                  <a:t>A conformal transformation of the coordinates is an invertible mapping, </a:t>
                </a:r>
                <a14:m>
                  <m:oMath xmlns:m="http://schemas.openxmlformats.org/officeDocument/2006/math">
                    <m:r>
                      <a:rPr lang="it-IT" b="0" i="1" smtClean="0">
                        <a:latin typeface="Cambria Math"/>
                      </a:rPr>
                      <m:t>𝑥</m:t>
                    </m:r>
                    <m:r>
                      <a:rPr lang="it-IT" b="0" i="1" smtClean="0">
                        <a:latin typeface="Cambria Math"/>
                        <a:ea typeface="Cambria Math"/>
                      </a:rPr>
                      <m:t>→</m:t>
                    </m:r>
                    <m:r>
                      <a:rPr lang="it-IT" b="0" i="1" smtClean="0">
                        <a:latin typeface="Cambria Math"/>
                        <a:ea typeface="Cambria Math"/>
                      </a:rPr>
                      <m:t>𝑥</m:t>
                    </m:r>
                    <m:r>
                      <a:rPr lang="it-IT" b="0" i="1" smtClean="0">
                        <a:latin typeface="Cambria Math"/>
                        <a:ea typeface="Cambria Math"/>
                      </a:rPr>
                      <m:t>′</m:t>
                    </m:r>
                  </m:oMath>
                </a14:m>
                <a:r>
                  <a:rPr lang="en-GB" dirty="0"/>
                  <a:t>, leaving the metric invariant up to a local scale factor:</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it-IT" b="0" i="1" smtClean="0">
                              <a:latin typeface="Cambria Math" panose="02040503050406030204" pitchFamily="18" charset="0"/>
                            </a:rPr>
                            <m:t>𝑔</m:t>
                          </m:r>
                        </m:e>
                        <m:sub>
                          <m:r>
                            <a:rPr lang="en-GB" i="1" smtClean="0">
                              <a:latin typeface="Cambria Math" panose="02040503050406030204" pitchFamily="18" charset="0"/>
                              <a:ea typeface="Cambria Math" panose="02040503050406030204" pitchFamily="18" charset="0"/>
                            </a:rPr>
                            <m:t>𝜇𝜈</m:t>
                          </m:r>
                        </m:sub>
                      </m:sSub>
                      <m:r>
                        <a:rPr lang="it-IT" b="0" i="1"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Λ</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𝑥</m:t>
                          </m:r>
                        </m:e>
                      </m:d>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𝑔</m:t>
                          </m:r>
                        </m:e>
                        <m:sub>
                          <m:r>
                            <a:rPr lang="it-IT" b="0" i="1" smtClean="0">
                              <a:latin typeface="Cambria Math" panose="02040503050406030204" pitchFamily="18" charset="0"/>
                              <a:ea typeface="Cambria Math" panose="02040503050406030204" pitchFamily="18" charset="0"/>
                            </a:rPr>
                            <m:t>𝜇𝜈</m:t>
                          </m:r>
                        </m:sub>
                      </m:sSub>
                    </m:oMath>
                  </m:oMathPara>
                </a14:m>
                <a:endParaRPr lang="en-GB" dirty="0"/>
              </a:p>
              <a:p>
                <a:pPr>
                  <a:buFont typeface="Wingdings" panose="05000000000000000000" pitchFamily="2" charset="2"/>
                  <a:buChar char="ü"/>
                </a:pPr>
                <a:r>
                  <a:rPr lang="en-GB" dirty="0"/>
                  <a:t>The group is an extension, with dilatations,    </a:t>
                </a:r>
                <a14:m>
                  <m:oMath xmlns:m="http://schemas.openxmlformats.org/officeDocument/2006/math">
                    <m:r>
                      <a:rPr lang="it-IT" b="0" i="1" smtClean="0">
                        <a:latin typeface="Cambria Math" panose="02040503050406030204" pitchFamily="18" charset="0"/>
                      </a:rPr>
                      <m:t>,</m:t>
                    </m:r>
                  </m:oMath>
                </a14:m>
                <a:r>
                  <a:rPr lang="en-GB" dirty="0"/>
                  <a:t> and special conformal transformations,      , of the </a:t>
                </a:r>
                <a:r>
                  <a:rPr lang="en-GB" dirty="0" err="1"/>
                  <a:t>Poincaré</a:t>
                </a:r>
                <a:r>
                  <a:rPr lang="en-GB" dirty="0"/>
                  <a:t> group which belong 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Λ</m:t>
                    </m:r>
                    <m:r>
                      <a:rPr lang="it-IT" b="0" i="1" smtClean="0">
                        <a:latin typeface="Cambria Math" panose="02040503050406030204" pitchFamily="18" charset="0"/>
                        <a:ea typeface="Cambria Math" panose="02040503050406030204" pitchFamily="18" charset="0"/>
                      </a:rPr>
                      <m:t>=1. </m:t>
                    </m:r>
                  </m:oMath>
                </a14:m>
                <a:endParaRPr lang="it-IT" b="0" dirty="0">
                  <a:ea typeface="Cambria Math" panose="02040503050406030204" pitchFamily="18" charset="0"/>
                </a:endParaRPr>
              </a:p>
              <a:p>
                <a:pPr>
                  <a:buFont typeface="Wingdings" panose="05000000000000000000" pitchFamily="2" charset="2"/>
                  <a:buChar char="ü"/>
                </a:pPr>
                <a:r>
                  <a:rPr lang="en-GB" dirty="0">
                    <a:ea typeface="Cambria Math" panose="02040503050406030204" pitchFamily="18" charset="0"/>
                  </a:rPr>
                  <a:t>Infinitesimally,  the group transforms the space-time coordinates as follows:</a:t>
                </a:r>
                <a:endParaRPr lang="en-GB" b="0" dirty="0">
                  <a:ea typeface="Cambria Math" panose="02040503050406030204" pitchFamily="18" charset="0"/>
                </a:endParaRPr>
              </a:p>
              <a:p>
                <a:pPr marL="0" indent="0">
                  <a:buNone/>
                </a:pPr>
                <a:r>
                  <a:rPr lang="en-GB" dirty="0"/>
                  <a:t>   </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588176" y="1600200"/>
                <a:ext cx="8999779" cy="5257800"/>
              </a:xfrm>
              <a:blipFill>
                <a:blip r:embed="rId5"/>
                <a:stretch>
                  <a:fillRect l="-1220" t="-1972" r="-474"/>
                </a:stretch>
              </a:blipFill>
            </p:spPr>
            <p:txBody>
              <a:bodyPr/>
              <a:lstStyle/>
              <a:p>
                <a:r>
                  <a:rPr lang="en-GB">
                    <a:noFill/>
                  </a:rPr>
                  <a:t> </a:t>
                </a:r>
              </a:p>
            </p:txBody>
          </p:sp>
        </mc:Fallback>
      </mc:AlternateContent>
      <p:pic>
        <p:nvPicPr>
          <p:cNvPr id="9" name="Immagine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79577" y="6093296"/>
            <a:ext cx="7588379" cy="311682"/>
          </a:xfrm>
          <a:prstGeom prst="rect">
            <a:avLst/>
          </a:prstGeom>
        </p:spPr>
      </p:pic>
      <p:pic>
        <p:nvPicPr>
          <p:cNvPr id="4" name="Immagin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124604" y="3358536"/>
            <a:ext cx="360040" cy="325475"/>
          </a:xfrm>
          <a:prstGeom prst="rect">
            <a:avLst/>
          </a:prstGeom>
        </p:spPr>
      </p:pic>
      <p:pic>
        <p:nvPicPr>
          <p:cNvPr id="5" name="Immagin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855784" y="3684011"/>
            <a:ext cx="480432" cy="404831"/>
          </a:xfrm>
          <a:prstGeom prst="rect">
            <a:avLst/>
          </a:prstGeom>
        </p:spPr>
      </p:pic>
      <p:sp>
        <p:nvSpPr>
          <p:cNvPr id="6" name="CasellaDiTesto 5"/>
          <p:cNvSpPr txBox="1"/>
          <p:nvPr/>
        </p:nvSpPr>
        <p:spPr>
          <a:xfrm>
            <a:off x="8012857" y="5323213"/>
            <a:ext cx="2566728" cy="369332"/>
          </a:xfrm>
          <a:prstGeom prst="rect">
            <a:avLst/>
          </a:prstGeom>
          <a:noFill/>
          <a:ln>
            <a:solidFill>
              <a:schemeClr val="accent1"/>
            </a:solidFill>
          </a:ln>
        </p:spPr>
        <p:txBody>
          <a:bodyPr wrap="none" rtlCol="0">
            <a:spAutoFit/>
          </a:bodyPr>
          <a:lstStyle/>
          <a:p>
            <a:r>
              <a:rPr lang="en-US" dirty="0">
                <a:solidFill>
                  <a:srgbClr val="0070C0"/>
                </a:solidFill>
              </a:rPr>
              <a:t>D : space-time dimension</a:t>
            </a:r>
          </a:p>
        </p:txBody>
      </p:sp>
    </p:spTree>
    <p:extLst>
      <p:ext uri="{BB962C8B-B14F-4D97-AF65-F5344CB8AC3E}">
        <p14:creationId xmlns:p14="http://schemas.microsoft.com/office/powerpoint/2010/main" val="191821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1" y="76466"/>
            <a:ext cx="9036496" cy="6376870"/>
          </a:xfrm>
        </p:spPr>
        <p:txBody>
          <a:bodyPr>
            <a:normAutofit/>
          </a:bodyPr>
          <a:lstStyle/>
          <a:p>
            <a:endParaRPr lang="en-GB" dirty="0"/>
          </a:p>
          <a:p>
            <a:r>
              <a:rPr lang="en-GB" sz="3000" dirty="0"/>
              <a:t>For D&gt;2 and in flat space,  the generators are</a:t>
            </a:r>
            <a:r>
              <a:rPr lang="en-GB" dirty="0"/>
              <a:t>:</a:t>
            </a:r>
          </a:p>
          <a:p>
            <a:endParaRPr lang="en-GB" dirty="0"/>
          </a:p>
          <a:p>
            <a:pPr marL="0" indent="0">
              <a:buNone/>
            </a:pPr>
            <a:endParaRPr lang="en-GB" dirty="0"/>
          </a:p>
          <a:p>
            <a:endParaRPr lang="en-GB" dirty="0"/>
          </a:p>
          <a:p>
            <a:endParaRPr lang="en-GB" dirty="0"/>
          </a:p>
          <a:p>
            <a:r>
              <a:rPr lang="en-GB" dirty="0"/>
              <a:t>The N</a:t>
            </a:r>
            <a:r>
              <a:rPr lang="en-US" dirty="0" err="1"/>
              <a:t>öther</a:t>
            </a:r>
            <a:r>
              <a:rPr lang="en-US" dirty="0"/>
              <a:t> </a:t>
            </a:r>
            <a:r>
              <a:rPr lang="en-GB" dirty="0"/>
              <a:t>currents associated  to the dilatations and special conformal transformations are conserved, because of the traceless of the  improved energy momentum tensor</a:t>
            </a:r>
            <a:r>
              <a:rPr lang="en-GB" sz="3600" dirty="0"/>
              <a:t>:</a:t>
            </a:r>
          </a:p>
          <a:p>
            <a:endParaRPr lang="en-GB" sz="3600" dirty="0"/>
          </a:p>
          <a:p>
            <a:pPr marL="0" indent="0">
              <a:buNone/>
            </a:pPr>
            <a:r>
              <a:rPr lang="en-GB" dirty="0"/>
              <a:t> </a:t>
            </a:r>
          </a:p>
        </p:txBody>
      </p:sp>
      <p:pic>
        <p:nvPicPr>
          <p:cNvPr id="7" name="Immagin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91545" y="5187814"/>
            <a:ext cx="8352928" cy="349380"/>
          </a:xfrm>
          <a:prstGeom prst="rect">
            <a:avLst/>
          </a:prstGeom>
        </p:spPr>
      </p:pic>
      <p:pic>
        <p:nvPicPr>
          <p:cNvPr id="10" name="Immagin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396682" y="1398897"/>
            <a:ext cx="7397136" cy="714811"/>
          </a:xfrm>
          <a:prstGeom prst="rect">
            <a:avLst/>
          </a:prstGeom>
        </p:spPr>
      </p:pic>
      <p:pic>
        <p:nvPicPr>
          <p:cNvPr id="11" name="Immagine 10"/>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1991545" y="2471680"/>
            <a:ext cx="5121839" cy="268374"/>
          </a:xfrm>
          <a:prstGeom prst="rect">
            <a:avLst/>
          </a:prstGeom>
        </p:spPr>
      </p:pic>
    </p:spTree>
    <p:extLst>
      <p:ext uri="{BB962C8B-B14F-4D97-AF65-F5344CB8AC3E}">
        <p14:creationId xmlns:p14="http://schemas.microsoft.com/office/powerpoint/2010/main" val="34001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0" y="599705"/>
                <a:ext cx="12472166" cy="6258295"/>
              </a:xfrm>
            </p:spPr>
            <p:txBody>
              <a:bodyPr>
                <a:normAutofit/>
              </a:bodyPr>
              <a:lstStyle/>
              <a:p>
                <a:r>
                  <a:rPr lang="en-GB" dirty="0">
                    <a:latin typeface="Times New Roman" panose="02020603050405020304" pitchFamily="18" charset="0"/>
                    <a:cs typeface="Times New Roman" panose="02020603050405020304" pitchFamily="18" charset="0"/>
                  </a:rPr>
                  <a:t>Let’s consider  now a situation where the conformal symmetry is spontaneously broken due to a scalar field getting a nonzero </a:t>
                </a:r>
                <a:r>
                  <a:rPr lang="en-GB" dirty="0" err="1">
                    <a:latin typeface="Times New Roman" panose="02020603050405020304" pitchFamily="18" charset="0"/>
                    <a:cs typeface="Times New Roman" panose="02020603050405020304" pitchFamily="18" charset="0"/>
                  </a:rPr>
                  <a:t>vev</a:t>
                </a:r>
                <a:r>
                  <a:rPr lang="en-GB" dirty="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14:m>
                  <m:oMath xmlns:m="http://schemas.openxmlformats.org/officeDocument/2006/math">
                    <m:r>
                      <a:rPr lang="it-IT" i="1">
                        <a:latin typeface="Cambria Math" panose="02040503050406030204" pitchFamily="18" charset="0"/>
                      </a:rPr>
                      <m:t>𝑣</m:t>
                    </m:r>
                  </m:oMath>
                </a14:m>
                <a:r>
                  <a:rPr lang="en-GB" dirty="0">
                    <a:latin typeface="Times New Roman" panose="02020603050405020304" pitchFamily="18" charset="0"/>
                    <a:cs typeface="Times New Roman" panose="02020603050405020304" pitchFamily="18" charset="0"/>
                  </a:rPr>
                  <a:t> is the only scale mass of the theory and the vacuum remains invariant under the </a:t>
                </a:r>
                <a:r>
                  <a:rPr lang="en-GB" dirty="0" err="1">
                    <a:latin typeface="Times New Roman" panose="02020603050405020304" pitchFamily="18" charset="0"/>
                    <a:cs typeface="Times New Roman" panose="02020603050405020304" pitchFamily="18" charset="0"/>
                  </a:rPr>
                  <a:t>Poincaré</a:t>
                </a:r>
                <a:r>
                  <a:rPr lang="en-GB" dirty="0">
                    <a:latin typeface="Times New Roman" panose="02020603050405020304" pitchFamily="18" charset="0"/>
                    <a:cs typeface="Times New Roman" panose="02020603050405020304" pitchFamily="18" charset="0"/>
                  </a:rPr>
                  <a:t> group. </a:t>
                </a:r>
              </a:p>
              <a:p>
                <a:r>
                  <a:rPr lang="en-GB" dirty="0">
                    <a:latin typeface="Times New Roman" panose="02020603050405020304" pitchFamily="18" charset="0"/>
                    <a:cs typeface="Times New Roman" panose="02020603050405020304" pitchFamily="18" charset="0"/>
                  </a:rPr>
                  <a:t>When the conformal group is spontaneously broken to the </a:t>
                </a:r>
                <a:r>
                  <a:rPr lang="en-GB" dirty="0" err="1">
                    <a:latin typeface="Times New Roman" panose="02020603050405020304" pitchFamily="18" charset="0"/>
                    <a:cs typeface="Times New Roman" panose="02020603050405020304" pitchFamily="18" charset="0"/>
                  </a:rPr>
                  <a:t>Poincaré</a:t>
                </a:r>
                <a:r>
                  <a:rPr lang="en-GB" dirty="0">
                    <a:latin typeface="Times New Roman" panose="02020603050405020304" pitchFamily="18" charset="0"/>
                    <a:cs typeface="Times New Roman" panose="02020603050405020304" pitchFamily="18" charset="0"/>
                  </a:rPr>
                  <a:t> group,  although the broken generators are the dilatations and the special conformal transformations, only one massless mode, the </a:t>
                </a:r>
                <a:r>
                  <a:rPr lang="en-GB" dirty="0" err="1">
                    <a:latin typeface="Times New Roman" panose="02020603050405020304" pitchFamily="18" charset="0"/>
                    <a:cs typeface="Times New Roman" panose="02020603050405020304" pitchFamily="18" charset="0"/>
                  </a:rPr>
                  <a:t>Dilaton</a:t>
                </a:r>
                <a:r>
                  <a:rPr lang="en-GB" dirty="0">
                    <a:latin typeface="Times New Roman" panose="02020603050405020304" pitchFamily="18" charset="0"/>
                    <a:cs typeface="Times New Roman" panose="02020603050405020304" pitchFamily="18" charset="0"/>
                  </a:rPr>
                  <a:t> </a:t>
                </a:r>
                <a14:m>
                  <m:oMath xmlns:m="http://schemas.openxmlformats.org/officeDocument/2006/math">
                    <m:r>
                      <a:rPr lang="en-GB" i="1">
                        <a:latin typeface="Cambria Math" panose="02040503050406030204" pitchFamily="18" charset="0"/>
                        <a:ea typeface="Cambria Math" panose="02040503050406030204" pitchFamily="18" charset="0"/>
                      </a:rPr>
                      <m:t>𝜉</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𝑥</m:t>
                    </m:r>
                    <m:r>
                      <a:rPr lang="it-IT" i="1">
                        <a:latin typeface="Cambria Math" panose="02040503050406030204" pitchFamily="18" charset="0"/>
                        <a:ea typeface="Cambria Math" panose="02040503050406030204" pitchFamily="18" charset="0"/>
                      </a:rPr>
                      <m:t>)</m:t>
                    </m:r>
                  </m:oMath>
                </a14:m>
                <a:r>
                  <a:rPr lang="en-GB" dirty="0"/>
                  <a:t> </a:t>
                </a:r>
                <a:r>
                  <a:rPr lang="en-GB" dirty="0">
                    <a:latin typeface="Times New Roman" panose="02020603050405020304" pitchFamily="18" charset="0"/>
                    <a:cs typeface="Times New Roman" panose="02020603050405020304" pitchFamily="18" charset="0"/>
                  </a:rPr>
                  <a:t>, is  needed.</a:t>
                </a:r>
              </a:p>
              <a:p>
                <a:r>
                  <a:rPr lang="en-GB" dirty="0">
                    <a:latin typeface="Times New Roman" panose="02020603050405020304" pitchFamily="18" charset="0"/>
                    <a:cs typeface="Times New Roman" panose="02020603050405020304" pitchFamily="18" charset="0"/>
                  </a:rPr>
                  <a:t>The </a:t>
                </a:r>
                <a:r>
                  <a:rPr lang="en-GB" dirty="0" err="1">
                    <a:latin typeface="Times New Roman" panose="02020603050405020304" pitchFamily="18" charset="0"/>
                    <a:cs typeface="Times New Roman" panose="02020603050405020304" pitchFamily="18" charset="0"/>
                  </a:rPr>
                  <a:t>dilaton</a:t>
                </a:r>
                <a:r>
                  <a:rPr lang="en-GB" dirty="0">
                    <a:latin typeface="Times New Roman" panose="02020603050405020304" pitchFamily="18" charset="0"/>
                    <a:cs typeface="Times New Roman" panose="02020603050405020304" pitchFamily="18" charset="0"/>
                  </a:rPr>
                  <a:t> couples linearly to the trace of the energy momentum tensor:</a:t>
                </a:r>
              </a:p>
              <a:p>
                <a:endParaRPr lang="en-GB" dirty="0"/>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0" y="599705"/>
                <a:ext cx="12472166" cy="6258295"/>
              </a:xfrm>
              <a:blipFill>
                <a:blip r:embed="rId5"/>
                <a:stretch>
                  <a:fillRect l="-880" t="-1655" r="-1320"/>
                </a:stretch>
              </a:blipFill>
            </p:spPr>
            <p:txBody>
              <a:bodyPr/>
              <a:lstStyle/>
              <a:p>
                <a:r>
                  <a:rPr lang="en-GB">
                    <a:noFill/>
                  </a:rPr>
                  <a:t> </a:t>
                </a:r>
              </a:p>
            </p:txBody>
          </p:sp>
        </mc:Fallback>
      </mc:AlternateContent>
      <p:sp>
        <p:nvSpPr>
          <p:cNvPr id="8" name="Freccia curva 7"/>
          <p:cNvSpPr/>
          <p:nvPr/>
        </p:nvSpPr>
        <p:spPr>
          <a:xfrm flipV="1">
            <a:off x="3170457" y="5978693"/>
            <a:ext cx="303415" cy="232861"/>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5" name="Immagine 4"/>
          <p:cNvPicPr>
            <a:picLocks noChangeAspect="1"/>
          </p:cNvPicPr>
          <p:nvPr>
            <p:custDataLst>
              <p:tags r:id="rId1"/>
            </p:custDataLst>
          </p:nvPr>
        </p:nvPicPr>
        <p:blipFill>
          <a:blip r:embed="rId6" cstate="hqprint">
            <a:extLst>
              <a:ext uri="{28A0092B-C50C-407E-A947-70E740481C1C}">
                <a14:useLocalDpi xmlns:a14="http://schemas.microsoft.com/office/drawing/2010/main" val="0"/>
              </a:ext>
            </a:extLst>
          </a:blip>
          <a:stretch>
            <a:fillRect/>
          </a:stretch>
        </p:blipFill>
        <p:spPr>
          <a:xfrm>
            <a:off x="3322165" y="1513317"/>
            <a:ext cx="2407738" cy="505917"/>
          </a:xfrm>
          <a:prstGeom prst="rect">
            <a:avLst/>
          </a:prstGeom>
        </p:spPr>
      </p:pic>
      <mc:AlternateContent xmlns:mc="http://schemas.openxmlformats.org/markup-compatibility/2006" xmlns:a14="http://schemas.microsoft.com/office/drawing/2010/main">
        <mc:Choice Requires="a14">
          <p:sp>
            <p:nvSpPr>
              <p:cNvPr id="7" name="CasellaDiTesto 6"/>
              <p:cNvSpPr txBox="1"/>
              <p:nvPr/>
            </p:nvSpPr>
            <p:spPr>
              <a:xfrm>
                <a:off x="6922926" y="1769447"/>
                <a:ext cx="3874779" cy="394082"/>
              </a:xfrm>
              <a:prstGeom prst="rect">
                <a:avLst/>
              </a:prstGeom>
              <a:noFill/>
              <a:ln>
                <a:solidFill>
                  <a:schemeClr val="accent1"/>
                </a:solidFill>
              </a:ln>
            </p:spPr>
            <p:txBody>
              <a:bodyPr wrap="none" rtlCol="0">
                <a:spAutoFit/>
              </a:bodyPr>
              <a:lstStyle/>
              <a:p>
                <a14:m>
                  <m:oMath xmlns:m="http://schemas.openxmlformats.org/officeDocument/2006/math">
                    <m:sSub>
                      <m:sSubPr>
                        <m:ctrlPr>
                          <a:rPr lang="en-GB" i="1">
                            <a:latin typeface="Cambria Math" panose="02040503050406030204" pitchFamily="18" charset="0"/>
                          </a:rPr>
                        </m:ctrlPr>
                      </m:sSubPr>
                      <m:e>
                        <m:r>
                          <a:rPr lang="it-IT" i="1">
                            <a:latin typeface="Cambria Math" panose="02040503050406030204" pitchFamily="18" charset="0"/>
                          </a:rPr>
                          <m:t>𝑑</m:t>
                        </m:r>
                      </m:e>
                      <m:sub>
                        <m:r>
                          <a:rPr lang="en-GB" i="1">
                            <a:latin typeface="Cambria Math" panose="02040503050406030204" pitchFamily="18" charset="0"/>
                            <a:ea typeface="Cambria Math" panose="02040503050406030204" pitchFamily="18" charset="0"/>
                          </a:rPr>
                          <m:t>𝜙</m:t>
                        </m:r>
                      </m:sub>
                    </m:sSub>
                  </m:oMath>
                </a14:m>
                <a:r>
                  <a:rPr lang="en-GB" dirty="0"/>
                  <a:t>  is the scaling dimension of the field</a:t>
                </a:r>
              </a:p>
            </p:txBody>
          </p:sp>
        </mc:Choice>
        <mc:Fallback xmlns="">
          <p:sp>
            <p:nvSpPr>
              <p:cNvPr id="7" name="CasellaDiTesto 6"/>
              <p:cNvSpPr txBox="1">
                <a:spLocks noRot="1" noChangeAspect="1" noMove="1" noResize="1" noEditPoints="1" noAdjustHandles="1" noChangeArrowheads="1" noChangeShapeType="1" noTextEdit="1"/>
              </p:cNvSpPr>
              <p:nvPr/>
            </p:nvSpPr>
            <p:spPr>
              <a:xfrm>
                <a:off x="6922926" y="1769447"/>
                <a:ext cx="3874779" cy="394082"/>
              </a:xfrm>
              <a:prstGeom prst="rect">
                <a:avLst/>
              </a:prstGeom>
              <a:blipFill>
                <a:blip r:embed="rId7"/>
                <a:stretch>
                  <a:fillRect t="-4478" r="-628" b="-16418"/>
                </a:stretch>
              </a:blipFill>
              <a:ln>
                <a:solidFill>
                  <a:schemeClr val="accent1"/>
                </a:solidFill>
              </a:ln>
            </p:spPr>
            <p:txBody>
              <a:bodyPr/>
              <a:lstStyle/>
              <a:p>
                <a:r>
                  <a:rPr lang="en-GB">
                    <a:noFill/>
                  </a:rPr>
                  <a:t> </a:t>
                </a:r>
              </a:p>
            </p:txBody>
          </p:sp>
        </mc:Fallback>
      </mc:AlternateContent>
      <p:sp>
        <p:nvSpPr>
          <p:cNvPr id="17" name="CasellaDiTesto 16"/>
          <p:cNvSpPr txBox="1"/>
          <p:nvPr/>
        </p:nvSpPr>
        <p:spPr>
          <a:xfrm>
            <a:off x="8146854" y="4360399"/>
            <a:ext cx="4045146" cy="369332"/>
          </a:xfrm>
          <a:prstGeom prst="rect">
            <a:avLst/>
          </a:prstGeom>
          <a:noFill/>
          <a:ln>
            <a:solidFill>
              <a:schemeClr val="accent1">
                <a:shade val="50000"/>
              </a:schemeClr>
            </a:solidFill>
          </a:ln>
        </p:spPr>
        <p:txBody>
          <a:bodyPr wrap="none" rtlCol="0">
            <a:spAutoFit/>
          </a:bodyPr>
          <a:lstStyle/>
          <a:p>
            <a:r>
              <a:rPr lang="en-US" dirty="0"/>
              <a:t>I. Low and A.V. Manohar </a:t>
            </a:r>
            <a:r>
              <a:rPr lang="en-US" dirty="0" err="1"/>
              <a:t>hep-th</a:t>
            </a:r>
            <a:r>
              <a:rPr lang="en-US" dirty="0"/>
              <a:t>/0110285</a:t>
            </a:r>
          </a:p>
        </p:txBody>
      </p:sp>
      <p:pic>
        <p:nvPicPr>
          <p:cNvPr id="9" name="Immagin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33583" y="5293986"/>
            <a:ext cx="4292126" cy="626140"/>
          </a:xfrm>
          <a:prstGeom prst="rect">
            <a:avLst/>
          </a:prstGeom>
        </p:spPr>
      </p:pic>
      <p:sp>
        <p:nvSpPr>
          <p:cNvPr id="10" name="CasellaDiTesto 9"/>
          <p:cNvSpPr txBox="1"/>
          <p:nvPr/>
        </p:nvSpPr>
        <p:spPr>
          <a:xfrm>
            <a:off x="3989821" y="5978693"/>
            <a:ext cx="2271776" cy="369332"/>
          </a:xfrm>
          <a:prstGeom prst="rect">
            <a:avLst/>
          </a:prstGeom>
          <a:noFill/>
          <a:ln>
            <a:solidFill>
              <a:schemeClr val="accent1"/>
            </a:solidFill>
          </a:ln>
        </p:spPr>
        <p:txBody>
          <a:bodyPr wrap="none" rtlCol="0">
            <a:spAutoFit/>
          </a:bodyPr>
          <a:lstStyle/>
          <a:p>
            <a:r>
              <a:rPr lang="en-GB" dirty="0"/>
              <a:t>Space-time dimension</a:t>
            </a:r>
          </a:p>
        </p:txBody>
      </p:sp>
      <p:pic>
        <p:nvPicPr>
          <p:cNvPr id="11" name="Immagine 10"/>
          <p:cNvPicPr>
            <a:picLocks noChangeAspect="1"/>
          </p:cNvPicPr>
          <p:nvPr>
            <p:custDataLst>
              <p:tags r:id="rId3"/>
            </p:custDataLst>
          </p:nvPr>
        </p:nvPicPr>
        <p:blipFill>
          <a:blip r:embed="rId9" cstate="hqprint">
            <a:extLst>
              <a:ext uri="{28A0092B-C50C-407E-A947-70E740481C1C}">
                <a14:useLocalDpi xmlns:a14="http://schemas.microsoft.com/office/drawing/2010/main" val="0"/>
              </a:ext>
            </a:extLst>
          </a:blip>
          <a:stretch>
            <a:fillRect/>
          </a:stretch>
        </p:blipFill>
        <p:spPr>
          <a:xfrm>
            <a:off x="6773257" y="5371804"/>
            <a:ext cx="3069871" cy="470503"/>
          </a:xfrm>
          <a:prstGeom prst="rect">
            <a:avLst/>
          </a:prstGeom>
        </p:spPr>
      </p:pic>
    </p:spTree>
    <p:extLst>
      <p:ext uri="{BB962C8B-B14F-4D97-AF65-F5344CB8AC3E}">
        <p14:creationId xmlns:p14="http://schemas.microsoft.com/office/powerpoint/2010/main" val="94581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asellaDiTesto 8"/>
              <p:cNvSpPr txBox="1"/>
              <p:nvPr/>
            </p:nvSpPr>
            <p:spPr>
              <a:xfrm>
                <a:off x="0" y="-1"/>
                <a:ext cx="12191999" cy="2248385"/>
              </a:xfrm>
              <a:prstGeom prst="rect">
                <a:avLst/>
              </a:prstGeom>
              <a:noFill/>
            </p:spPr>
            <p:txBody>
              <a:bodyPr wrap="square" rtlCol="0">
                <a:spAutoFit/>
              </a:bodyPr>
              <a:lstStyle/>
              <a:p>
                <a:pPr marL="342900" indent="-342900">
                  <a:buFont typeface="Wingdings" panose="05000000000000000000" pitchFamily="2" charset="2"/>
                  <a:buChar char="ü"/>
                </a:pPr>
                <a:r>
                  <a:rPr lang="en-GB" sz="2800" dirty="0"/>
                  <a:t>Soft-Theorems follows from the Ward-identities  of the spontaneously broken symmetry. </a:t>
                </a:r>
              </a:p>
              <a:p>
                <a:pPr marL="342900" indent="-342900">
                  <a:buFont typeface="Wingdings" panose="05000000000000000000" pitchFamily="2" charset="2"/>
                  <a:buChar char="Ø"/>
                </a:pPr>
                <a:r>
                  <a:rPr lang="en-GB" sz="2800" dirty="0"/>
                  <a:t>In a  theory invariants  under  some  global transformation, </a:t>
                </a:r>
                <a:r>
                  <a:rPr lang="it-IT" sz="2800" dirty="0"/>
                  <a:t> the </a:t>
                </a:r>
                <a:r>
                  <a:rPr lang="en-US" sz="2800" dirty="0"/>
                  <a:t>starting point is </a:t>
                </a:r>
                <a:r>
                  <a:rPr lang="it-IT" sz="2800" dirty="0"/>
                  <a:t>the derivative of  the   </a:t>
                </a:r>
                <a:r>
                  <a:rPr lang="en-GB" sz="2800" dirty="0"/>
                  <a:t>matrix element  of  N</a:t>
                </a:r>
                <a:r>
                  <a:rPr lang="en-US" sz="2800" dirty="0"/>
                  <a:t>ö</a:t>
                </a:r>
                <a:r>
                  <a:rPr lang="en-GB" sz="2800" dirty="0" err="1"/>
                  <a:t>ther</a:t>
                </a:r>
                <a:r>
                  <a:rPr lang="en-GB" sz="2800" dirty="0"/>
                  <a:t> current</a:t>
                </a:r>
                <a:r>
                  <a:rPr lang="it-IT" sz="2800" dirty="0"/>
                  <a:t>s                </a:t>
                </a:r>
                <a:r>
                  <a:rPr lang="en-US" sz="2800" dirty="0"/>
                  <a:t>and  scalar  fields </a:t>
                </a:r>
                <a14:m>
                  <m:oMath xmlns:m="http://schemas.openxmlformats.org/officeDocument/2006/math">
                    <m:r>
                      <a:rPr lang="en-US" sz="2800" i="1">
                        <a:latin typeface="Cambria Math"/>
                        <a:ea typeface="Cambria Math"/>
                      </a:rPr>
                      <m:t>𝜙</m:t>
                    </m:r>
                    <m:r>
                      <a:rPr lang="it-IT" sz="2800" i="1">
                        <a:latin typeface="Cambria Math"/>
                        <a:ea typeface="Cambria Math"/>
                      </a:rPr>
                      <m:t>(</m:t>
                    </m:r>
                    <m:sSub>
                      <m:sSubPr>
                        <m:ctrlPr>
                          <a:rPr lang="it-IT" sz="2800" i="1">
                            <a:latin typeface="Cambria Math" panose="02040503050406030204" pitchFamily="18" charset="0"/>
                            <a:ea typeface="Cambria Math"/>
                          </a:rPr>
                        </m:ctrlPr>
                      </m:sSubPr>
                      <m:e>
                        <m:r>
                          <a:rPr lang="it-IT" sz="2800" i="1">
                            <a:latin typeface="Cambria Math"/>
                            <a:ea typeface="Cambria Math"/>
                          </a:rPr>
                          <m:t>𝑥</m:t>
                        </m:r>
                      </m:e>
                      <m:sub>
                        <m:r>
                          <a:rPr lang="it-IT" sz="2800" i="1">
                            <a:latin typeface="Cambria Math"/>
                            <a:ea typeface="Cambria Math"/>
                          </a:rPr>
                          <m:t>𝑖</m:t>
                        </m:r>
                      </m:sub>
                    </m:sSub>
                    <m:r>
                      <a:rPr lang="it-IT" sz="2800" i="1">
                        <a:latin typeface="Cambria Math"/>
                        <a:ea typeface="Cambria Math"/>
                      </a:rPr>
                      <m:t>)</m:t>
                    </m:r>
                  </m:oMath>
                </a14:m>
                <a:r>
                  <a:rPr lang="en-US" sz="2800" dirty="0"/>
                  <a:t> .</a:t>
                </a:r>
              </a:p>
            </p:txBody>
          </p:sp>
        </mc:Choice>
        <mc:Fallback xmlns="">
          <p:sp>
            <p:nvSpPr>
              <p:cNvPr id="9" name="CasellaDiTesto 8"/>
              <p:cNvSpPr txBox="1">
                <a:spLocks noRot="1" noChangeAspect="1" noMove="1" noResize="1" noEditPoints="1" noAdjustHandles="1" noChangeArrowheads="1" noChangeShapeType="1" noTextEdit="1"/>
              </p:cNvSpPr>
              <p:nvPr/>
            </p:nvSpPr>
            <p:spPr>
              <a:xfrm>
                <a:off x="0" y="-1"/>
                <a:ext cx="12191999" cy="2248385"/>
              </a:xfrm>
              <a:prstGeom prst="rect">
                <a:avLst/>
              </a:prstGeom>
              <a:blipFill>
                <a:blip r:embed="rId7"/>
                <a:stretch>
                  <a:fillRect l="-850" t="-2439" b="-6775"/>
                </a:stretch>
              </a:blipFill>
            </p:spPr>
            <p:txBody>
              <a:bodyPr/>
              <a:lstStyle/>
              <a:p>
                <a:r>
                  <a:rPr lang="en-GB">
                    <a:noFill/>
                  </a:rPr>
                  <a:t> </a:t>
                </a:r>
              </a:p>
            </p:txBody>
          </p:sp>
        </mc:Fallback>
      </mc:AlternateContent>
      <p:pic>
        <p:nvPicPr>
          <p:cNvPr id="15" name="Immagine 14"/>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1700467" y="4253345"/>
            <a:ext cx="8901299" cy="1342645"/>
          </a:xfrm>
          <a:prstGeom prst="rect">
            <a:avLst/>
          </a:prstGeom>
        </p:spPr>
      </p:pic>
      <mc:AlternateContent xmlns:mc="http://schemas.openxmlformats.org/markup-compatibility/2006" xmlns:a14="http://schemas.microsoft.com/office/drawing/2010/main">
        <mc:Choice Requires="a14">
          <p:sp>
            <p:nvSpPr>
              <p:cNvPr id="12" name="CasellaDiTesto 11"/>
              <p:cNvSpPr txBox="1"/>
              <p:nvPr/>
            </p:nvSpPr>
            <p:spPr>
              <a:xfrm>
                <a:off x="180109" y="2653471"/>
                <a:ext cx="11699863" cy="5693866"/>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p>
                      <m:sSupPr>
                        <m:ctrlPr>
                          <a:rPr lang="en-US" sz="2800" i="1">
                            <a:latin typeface="Cambria Math" panose="02040503050406030204" pitchFamily="18" charset="0"/>
                          </a:rPr>
                        </m:ctrlPr>
                      </m:sSupPr>
                      <m:e>
                        <m:r>
                          <a:rPr lang="it-IT" sz="2800" i="1">
                            <a:latin typeface="Cambria Math"/>
                          </a:rPr>
                          <m:t>𝑇</m:t>
                        </m:r>
                      </m:e>
                      <m:sup>
                        <m:r>
                          <a:rPr lang="it-IT" sz="2800" i="1">
                            <a:latin typeface="Cambria Math"/>
                          </a:rPr>
                          <m:t>∗</m:t>
                        </m:r>
                      </m:sup>
                    </m:sSup>
                  </m:oMath>
                </a14:m>
                <a:r>
                  <a:rPr lang="en-US" sz="2800" dirty="0"/>
                  <a:t>denotes the </a:t>
                </a:r>
                <a14:m>
                  <m:oMath xmlns:m="http://schemas.openxmlformats.org/officeDocument/2006/math">
                    <m:r>
                      <a:rPr lang="it-IT" sz="2800" i="1">
                        <a:latin typeface="Cambria Math"/>
                      </a:rPr>
                      <m:t>𝑇</m:t>
                    </m:r>
                  </m:oMath>
                </a14:m>
                <a:r>
                  <a:rPr lang="en-US" sz="2800" dirty="0"/>
                  <a:t>-product with the derivatives placed outside of the time-ordering symbols. </a:t>
                </a:r>
              </a:p>
              <a:p>
                <a:pPr marL="342900" indent="-342900">
                  <a:buFont typeface="Arial" panose="020B0604020202020204" pitchFamily="34" charset="0"/>
                  <a:buChar char="•"/>
                </a:pPr>
                <a:r>
                  <a:rPr lang="en-US" sz="2800" dirty="0"/>
                  <a:t>Single soft theorem is obtained by considering  only one current: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If the currents is unbroken,                 , and one gets the usual Ward-identity of conserved symmetries.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80109" y="2653471"/>
                <a:ext cx="11699863" cy="5693866"/>
              </a:xfrm>
              <a:prstGeom prst="rect">
                <a:avLst/>
              </a:prstGeom>
              <a:blipFill>
                <a:blip r:embed="rId9"/>
                <a:stretch>
                  <a:fillRect l="-938" t="-964" r="-1615"/>
                </a:stretch>
              </a:blipFill>
            </p:spPr>
            <p:txBody>
              <a:bodyPr/>
              <a:lstStyle/>
              <a:p>
                <a:r>
                  <a:rPr lang="en-GB">
                    <a:noFill/>
                  </a:rPr>
                  <a:t> </a:t>
                </a:r>
              </a:p>
            </p:txBody>
          </p:sp>
        </mc:Fallback>
      </mc:AlternateContent>
      <p:pic>
        <p:nvPicPr>
          <p:cNvPr id="7" name="Immagin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52014" y="1956603"/>
            <a:ext cx="7022259" cy="696868"/>
          </a:xfrm>
          <a:prstGeom prst="rect">
            <a:avLst/>
          </a:prstGeom>
        </p:spPr>
      </p:pic>
      <p:pic>
        <p:nvPicPr>
          <p:cNvPr id="6" name="Immagin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9061686" y="1355752"/>
            <a:ext cx="764227" cy="278755"/>
          </a:xfrm>
          <a:prstGeom prst="rect">
            <a:avLst/>
          </a:prstGeom>
        </p:spPr>
      </p:pic>
      <p:pic>
        <p:nvPicPr>
          <p:cNvPr id="10" name="Immagin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503541" y="5824714"/>
            <a:ext cx="1383928" cy="352725"/>
          </a:xfrm>
          <a:prstGeom prst="rect">
            <a:avLst/>
          </a:prstGeom>
        </p:spPr>
      </p:pic>
    </p:spTree>
    <p:extLst>
      <p:ext uri="{BB962C8B-B14F-4D97-AF65-F5344CB8AC3E}">
        <p14:creationId xmlns:p14="http://schemas.microsoft.com/office/powerpoint/2010/main" val="330755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02720-87B9-C6B6-2679-7243217B9AC2}"/>
              </a:ext>
            </a:extLst>
          </p:cNvPr>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The beginning: String Thresholds</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4A2456B-6FC2-658C-E333-8F6FCED5FC93}"/>
                  </a:ext>
                </a:extLst>
              </p:cNvPr>
              <p:cNvSpPr>
                <a:spLocks noGrp="1"/>
              </p:cNvSpPr>
              <p:nvPr>
                <p:ph idx="1"/>
              </p:nvPr>
            </p:nvSpPr>
            <p:spPr>
              <a:xfrm>
                <a:off x="838200" y="1552493"/>
                <a:ext cx="10515600" cy="4351338"/>
              </a:xfrm>
            </p:spPr>
            <p:txBody>
              <a:bodyPr/>
              <a:lstStyle/>
              <a:p>
                <a:r>
                  <a:rPr lang="it-IT" dirty="0">
                    <a:latin typeface="Times New Roman" panose="02020603050405020304" pitchFamily="18" charset="0"/>
                    <a:cs typeface="Times New Roman" panose="02020603050405020304" pitchFamily="18" charset="0"/>
                  </a:rPr>
                  <a:t>In </a:t>
                </a:r>
                <a:r>
                  <a:rPr lang="it-IT" i="1" dirty="0">
                    <a:latin typeface="Times New Roman" panose="02020603050405020304" pitchFamily="18" charset="0"/>
                    <a:cs typeface="Times New Roman" panose="02020603050405020304" pitchFamily="18" charset="0"/>
                  </a:rPr>
                  <a:t>grand </a:t>
                </a:r>
                <a:r>
                  <a:rPr lang="it-IT" i="1" dirty="0" err="1">
                    <a:latin typeface="Times New Roman" panose="02020603050405020304" pitchFamily="18" charset="0"/>
                    <a:cs typeface="Times New Roman" panose="02020603050405020304" pitchFamily="18" charset="0"/>
                  </a:rPr>
                  <a:t>unification</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theories, the low energy gauge interactions  are </a:t>
                </a:r>
                <a:r>
                  <a:rPr lang="it-IT" dirty="0" err="1">
                    <a:latin typeface="Times New Roman" panose="02020603050405020304" pitchFamily="18" charset="0"/>
                    <a:cs typeface="Times New Roman" panose="02020603050405020304" pitchFamily="18" charset="0"/>
                  </a:rPr>
                  <a:t>unified</a:t>
                </a:r>
                <a:r>
                  <a:rPr lang="it-IT" dirty="0">
                    <a:latin typeface="Times New Roman" panose="02020603050405020304" pitchFamily="18" charset="0"/>
                    <a:cs typeface="Times New Roman" panose="02020603050405020304" pitchFamily="18" charset="0"/>
                  </a:rPr>
                  <a:t> in a single gauge theory </a:t>
                </a:r>
                <a:r>
                  <a:rPr lang="it-IT" i="1" dirty="0">
                    <a:latin typeface="Times New Roman" panose="02020603050405020304" pitchFamily="18" charset="0"/>
                    <a:cs typeface="Times New Roman" panose="02020603050405020304" pitchFamily="18" charset="0"/>
                  </a:rPr>
                  <a:t>SU(5), SO(10) </a:t>
                </a:r>
                <a:r>
                  <a:rPr lang="it-IT" dirty="0">
                    <a:latin typeface="Times New Roman" panose="02020603050405020304" pitchFamily="18" charset="0"/>
                    <a:cs typeface="Times New Roman" panose="02020603050405020304" pitchFamily="18" charset="0"/>
                  </a:rPr>
                  <a:t>or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6</m:t>
                        </m:r>
                      </m:sub>
                    </m:sSub>
                  </m:oMath>
                </a14:m>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spontaneously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broken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the energy scale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𝐺𝑈𝑇</m:t>
                        </m:r>
                      </m:sub>
                    </m:sSub>
                    <m:r>
                      <a:rPr lang="it-IT" b="0" i="1" smtClean="0">
                        <a:latin typeface="Cambria Math" panose="02040503050406030204" pitchFamily="18" charset="0"/>
                      </a:rPr>
                      <m:t>~</m:t>
                    </m:r>
                    <m:sSup>
                      <m:sSupPr>
                        <m:ctrlPr>
                          <a:rPr lang="it-IT"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14</m:t>
                        </m:r>
                      </m:sup>
                    </m:sSup>
                    <m:r>
                      <a:rPr lang="it-IT" b="0" i="1" smtClean="0">
                        <a:latin typeface="Cambria Math" panose="02040503050406030204" pitchFamily="18" charset="0"/>
                      </a:rPr>
                      <m:t>−</m:t>
                    </m:r>
                    <m:sSup>
                      <m:sSupPr>
                        <m:ctrlPr>
                          <a:rPr lang="it-IT"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19</m:t>
                        </m:r>
                      </m:sup>
                    </m:sSup>
                  </m:oMath>
                </a14:m>
                <a:r>
                  <a:rPr lang="it-IT" dirty="0">
                    <a:latin typeface="Times New Roman" panose="02020603050405020304" pitchFamily="18" charset="0"/>
                    <a:cs typeface="Times New Roman" panose="02020603050405020304" pitchFamily="18" charset="0"/>
                  </a:rPr>
                  <a:t> GeV.</a:t>
                </a:r>
              </a:p>
              <a:p>
                <a:r>
                  <a:rPr lang="it-IT" dirty="0">
                    <a:latin typeface="Times New Roman" panose="02020603050405020304" pitchFamily="18" charset="0"/>
                    <a:cs typeface="Times New Roman" panose="02020603050405020304" pitchFamily="18" charset="0"/>
                  </a:rPr>
                  <a:t>The low-energy </a:t>
                </a:r>
                <a:r>
                  <a:rPr lang="it-IT" dirty="0" err="1">
                    <a:latin typeface="Times New Roman" panose="02020603050405020304" pitchFamily="18" charset="0"/>
                    <a:cs typeface="Times New Roman" panose="02020603050405020304" pitchFamily="18" charset="0"/>
                  </a:rPr>
                  <a:t>coupling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constants</a:t>
                </a:r>
                <a:r>
                  <a:rPr lang="it-IT" dirty="0">
                    <a:latin typeface="Times New Roman" panose="02020603050405020304" pitchFamily="18" charset="0"/>
                    <a:cs typeface="Times New Roman" panose="02020603050405020304" pitchFamily="18" charset="0"/>
                  </a:rPr>
                  <a:t>  are </a:t>
                </a:r>
                <a:r>
                  <a:rPr lang="it-IT" dirty="0" err="1">
                    <a:latin typeface="Times New Roman" panose="02020603050405020304" pitchFamily="18" charset="0"/>
                    <a:cs typeface="Times New Roman" panose="02020603050405020304" pitchFamily="18" charset="0"/>
                  </a:rPr>
                  <a:t>related</a:t>
                </a:r>
                <a:r>
                  <a:rPr lang="it-IT" dirty="0">
                    <a:latin typeface="Times New Roman" panose="02020603050405020304" pitchFamily="18" charset="0"/>
                    <a:cs typeface="Times New Roman" panose="02020603050405020304" pitchFamily="18" charset="0"/>
                  </a:rPr>
                  <a:t> to the gauge </a:t>
                </a:r>
                <a:r>
                  <a:rPr lang="it-IT" dirty="0" err="1">
                    <a:latin typeface="Times New Roman" panose="02020603050405020304" pitchFamily="18" charset="0"/>
                    <a:cs typeface="Times New Roman" panose="02020603050405020304" pitchFamily="18" charset="0"/>
                  </a:rPr>
                  <a:t>coupling</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 </m:t>
                        </m:r>
                        <m:r>
                          <a:rPr lang="it-IT" b="0" i="1" smtClean="0">
                            <a:latin typeface="Cambria Math" panose="02040503050406030204" pitchFamily="18" charset="0"/>
                          </a:rPr>
                          <m:t>𝑔</m:t>
                        </m:r>
                      </m:e>
                      <m:sub>
                        <m:r>
                          <a:rPr lang="it-IT" b="0" i="1" smtClean="0">
                            <a:latin typeface="Cambria Math" panose="02040503050406030204" pitchFamily="18" charset="0"/>
                          </a:rPr>
                          <m:t>𝑎</m:t>
                        </m:r>
                      </m:sub>
                    </m:sSub>
                    <m:r>
                      <a:rPr lang="it-IT" b="0" i="1" smtClean="0">
                        <a:latin typeface="Cambria Math" panose="02040503050406030204" pitchFamily="18" charset="0"/>
                      </a:rPr>
                      <m:t> </m:t>
                    </m:r>
                    <m:r>
                      <a:rPr lang="it-IT" b="0" i="1" smtClean="0">
                        <a:latin typeface="Cambria Math" panose="02040503050406030204" pitchFamily="18" charset="0"/>
                      </a:rPr>
                      <m:t>𝑎</m:t>
                    </m:r>
                    <m:r>
                      <a:rPr lang="it-IT" b="0" i="1" smtClean="0">
                        <a:latin typeface="Cambria Math" panose="02040503050406030204" pitchFamily="18" charset="0"/>
                      </a:rPr>
                      <m:t>=1,2,3</m:t>
                    </m:r>
                  </m:oMath>
                </a14:m>
                <a:r>
                  <a:rPr lang="it-IT" dirty="0">
                    <a:latin typeface="Times New Roman" panose="02020603050405020304" pitchFamily="18" charset="0"/>
                    <a:cs typeface="Times New Roman" panose="02020603050405020304" pitchFamily="18" charset="0"/>
                  </a:rPr>
                  <a:t> of the </a:t>
                </a:r>
                <a:r>
                  <a:rPr lang="it-IT" dirty="0" err="1">
                    <a:latin typeface="Times New Roman" panose="02020603050405020304" pitchFamily="18" charset="0"/>
                    <a:cs typeface="Times New Roman" panose="02020603050405020304" pitchFamily="18" charset="0"/>
                  </a:rPr>
                  <a:t>unifying</a:t>
                </a:r>
                <a:r>
                  <a:rPr lang="it-IT" dirty="0">
                    <a:latin typeface="Times New Roman" panose="02020603050405020304" pitchFamily="18" charset="0"/>
                    <a:cs typeface="Times New Roman" panose="02020603050405020304" pitchFamily="18" charset="0"/>
                  </a:rPr>
                  <a:t> group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𝐺𝑈𝑇</m:t>
                        </m:r>
                      </m:sub>
                    </m:sSub>
                  </m:oMath>
                </a14:m>
                <a:r>
                  <a:rPr lang="it-IT" dirty="0">
                    <a:latin typeface="Times New Roman" panose="02020603050405020304" pitchFamily="18" charset="0"/>
                    <a:cs typeface="Times New Roman" panose="02020603050405020304" pitchFamily="18" charset="0"/>
                  </a:rPr>
                  <a:t> by </a:t>
                </a:r>
                <a:r>
                  <a:rPr lang="it-IT" dirty="0">
                    <a:solidFill>
                      <a:srgbClr val="7030A0"/>
                    </a:solidFill>
                    <a:latin typeface="Times New Roman" panose="02020603050405020304" pitchFamily="18" charset="0"/>
                    <a:cs typeface="Times New Roman" panose="02020603050405020304" pitchFamily="18" charset="0"/>
                  </a:rPr>
                  <a:t>the Georgi-Quinn- Weinberg </a:t>
                </a:r>
                <a:r>
                  <a:rPr lang="it-IT" dirty="0" err="1">
                    <a:solidFill>
                      <a:srgbClr val="7030A0"/>
                    </a:solidFill>
                    <a:latin typeface="Times New Roman" panose="02020603050405020304" pitchFamily="18" charset="0"/>
                    <a:cs typeface="Times New Roman" panose="02020603050405020304" pitchFamily="18" charset="0"/>
                  </a:rPr>
                  <a:t>equation</a:t>
                </a:r>
                <a:endParaRPr lang="it-IT" dirty="0">
                  <a:solidFill>
                    <a:srgbClr val="7030A0"/>
                  </a:solidFill>
                  <a:latin typeface="Times New Roman" panose="02020603050405020304" pitchFamily="18" charset="0"/>
                  <a:cs typeface="Times New Roman" panose="02020603050405020304" pitchFamily="18" charset="0"/>
                </a:endParaRPr>
              </a:p>
              <a:p>
                <a:endParaRPr lang="it-IT" dirty="0"/>
              </a:p>
            </p:txBody>
          </p:sp>
        </mc:Choice>
        <mc:Fallback xmlns="">
          <p:sp>
            <p:nvSpPr>
              <p:cNvPr id="3" name="Segnaposto contenuto 2">
                <a:extLst>
                  <a:ext uri="{FF2B5EF4-FFF2-40B4-BE49-F238E27FC236}">
                    <a16:creationId xmlns:a16="http://schemas.microsoft.com/office/drawing/2014/main" id="{74A2456B-6FC2-658C-E333-8F6FCED5FC93}"/>
                  </a:ext>
                </a:extLst>
              </p:cNvPr>
              <p:cNvSpPr>
                <a:spLocks noGrp="1" noRot="1" noChangeAspect="1" noMove="1" noResize="1" noEditPoints="1" noAdjustHandles="1" noChangeArrowheads="1" noChangeShapeType="1" noTextEdit="1"/>
              </p:cNvSpPr>
              <p:nvPr>
                <p:ph idx="1"/>
              </p:nvPr>
            </p:nvSpPr>
            <p:spPr>
              <a:xfrm>
                <a:off x="838200" y="1552493"/>
                <a:ext cx="10515600" cy="4351338"/>
              </a:xfrm>
              <a:blipFill>
                <a:blip r:embed="rId4"/>
                <a:stretch>
                  <a:fillRect l="-1043" t="-2525"/>
                </a:stretch>
              </a:blipFill>
            </p:spPr>
            <p:txBody>
              <a:bodyPr/>
              <a:lstStyle/>
              <a:p>
                <a:r>
                  <a:rPr lang="it-IT">
                    <a:noFill/>
                  </a:rPr>
                  <a:t> </a:t>
                </a:r>
              </a:p>
            </p:txBody>
          </p:sp>
        </mc:Fallback>
      </mc:AlternateContent>
      <p:pic>
        <p:nvPicPr>
          <p:cNvPr id="52" name="Immagine 51" descr="\documentclass{article}&#10;\usepackage{amsmath}&#10;\pagestyle{empty}&#10;\usepackage{mathtools}&#10;\usepackage{epsfig,amsfonts,amssymb}&#10;\usepackage{xcolor}&#10;\begin{document}&#10;\begin{eqnarray*}&#10;\hspace*{-9cm}\frac{16\,\pi^2}{g^2_a(\mu)}=k_a\,\frac{16\,\pi^2}{g^2_{GUT}} +\frac{16\,\pi^2}{g_a^3}\,\beta_a\,\log \frac{M^2_{GUT}}{\mu^2}+{\cal O}(1)\qquad {\rm for}~ \mu\leq M_{GUT} &#10;\end{eqnarray*}&#10;\hspace*{-4cm}$\beta_a$ is the one-loop $\beta$-function, $k_a$ are the tree-level relation between\\&#10;\hspace*{-4cm}the couplings (e.g. $k_1=\frac{5}{3}$, $k_2=k_3=1$ in $SU(5)$)&#10;&#10;&#10;&#10;&#10;\end{document}" title="IguanaTex Bitmap Display">
            <a:extLst>
              <a:ext uri="{FF2B5EF4-FFF2-40B4-BE49-F238E27FC236}">
                <a16:creationId xmlns:a16="http://schemas.microsoft.com/office/drawing/2014/main" id="{A6A2B66D-9989-FBFE-AA52-105A40CDB786}"/>
              </a:ext>
            </a:extLst>
          </p:cNvPr>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04553" y="4589922"/>
            <a:ext cx="10449247" cy="2102241"/>
          </a:xfrm>
          <a:prstGeom prst="rect">
            <a:avLst/>
          </a:prstGeom>
        </p:spPr>
      </p:pic>
      <p:pic>
        <p:nvPicPr>
          <p:cNvPr id="72" name="Immagine 71" descr="\documentclass{article}&#10;\usepackage{amsmath}&#10;\pagestyle{empty}&#10;\usepackage{mathtools}&#10;\usepackage{epsfig,amsfonts,amssymb}&#10;\usepackage{xcolor}&#10;\begin{document}&#10;To improve the accuracy, the effect of the heavy massive particles&#10;&#10; should be taken in acount. These are collected by the&#10;&#10; threshold corrections $\Delta_a$.&#10;\begin{eqnarray*}&#10;\frac{16\,\pi^2}{g^2_a(\mu)}=k_a\,\frac{16\,\pi^2}{g^2_{GUT}} +\frac{ 16\pi^2}{g_a^3}\, \beta_a\,\log \frac{M^2_{GUT}}{\mu^2}+\Delta_a &#10;\end{eqnarray*}&#10;&#10;&#10;&#10;&#10;&#10;\end{document}" title="IguanaTex Bitmap Display">
            <a:extLst>
              <a:ext uri="{FF2B5EF4-FFF2-40B4-BE49-F238E27FC236}">
                <a16:creationId xmlns:a16="http://schemas.microsoft.com/office/drawing/2014/main" id="{61E37077-5395-C7E1-0AAB-D0A2A96CCC24}"/>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67944" y="4218458"/>
            <a:ext cx="10201867" cy="2474540"/>
          </a:xfrm>
          <a:prstGeom prst="rect">
            <a:avLst/>
          </a:prstGeom>
        </p:spPr>
      </p:pic>
    </p:spTree>
    <p:extLst>
      <p:ext uri="{BB962C8B-B14F-4D97-AF65-F5344CB8AC3E}">
        <p14:creationId xmlns:p14="http://schemas.microsoft.com/office/powerpoint/2010/main" val="4833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1" y="0"/>
            <a:ext cx="11970326" cy="6857999"/>
          </a:xfrm>
        </p:spPr>
        <p:txBody>
          <a:bodyPr>
            <a:noAutofit/>
          </a:bodyPr>
          <a:lstStyle/>
          <a:p>
            <a:r>
              <a:rPr lang="en-US" dirty="0"/>
              <a:t>For spontaneously broken  scale </a:t>
            </a:r>
          </a:p>
          <a:p>
            <a:endParaRPr lang="en-US" dirty="0"/>
          </a:p>
          <a:p>
            <a:endParaRPr lang="en-US" dirty="0"/>
          </a:p>
          <a:p>
            <a:r>
              <a:rPr lang="en-US" dirty="0"/>
              <a:t>and special conformal transformations</a:t>
            </a:r>
          </a:p>
          <a:p>
            <a:pPr marL="0" indent="0">
              <a:buNone/>
            </a:pPr>
            <a:endParaRPr lang="en-US" dirty="0"/>
          </a:p>
          <a:p>
            <a:endParaRPr lang="en-US" dirty="0"/>
          </a:p>
          <a:p>
            <a:endParaRPr lang="en-US" dirty="0"/>
          </a:p>
          <a:p>
            <a:endParaRPr lang="en-US" dirty="0"/>
          </a:p>
          <a:p>
            <a:r>
              <a:rPr lang="en-US" dirty="0"/>
              <a:t>Through the LSZ reduction formula that translate the relation between correlation functions in a relation between amplitudes</a:t>
            </a:r>
          </a:p>
          <a:p>
            <a:endParaRPr lang="en-US" dirty="0"/>
          </a:p>
          <a:p>
            <a:endParaRPr lang="en-US" dirty="0"/>
          </a:p>
          <a:p>
            <a:endParaRPr lang="en-US" dirty="0"/>
          </a:p>
          <a:p>
            <a:endParaRPr lang="en-US" dirty="0"/>
          </a:p>
          <a:p>
            <a:endParaRPr lang="en-US" dirty="0"/>
          </a:p>
        </p:txBody>
      </p:sp>
      <p:pic>
        <p:nvPicPr>
          <p:cNvPr id="6" name="Immagin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030014" y="5024858"/>
            <a:ext cx="9965515" cy="1690200"/>
          </a:xfrm>
          <a:prstGeom prst="rect">
            <a:avLst/>
          </a:prstGeom>
        </p:spPr>
      </p:pic>
      <p:pic>
        <p:nvPicPr>
          <p:cNvPr id="4" name="Immagine 3"/>
          <p:cNvPicPr>
            <a:picLocks noChangeAspect="1"/>
          </p:cNvPicPr>
          <p:nvPr>
            <p:custDataLst>
              <p:tags r:id="rId2"/>
            </p:custDataLst>
          </p:nvPr>
        </p:nvPicPr>
        <p:blipFill>
          <a:blip r:embed="rId8" cstate="hqprint">
            <a:extLst>
              <a:ext uri="{28A0092B-C50C-407E-A947-70E740481C1C}">
                <a14:useLocalDpi xmlns:a14="http://schemas.microsoft.com/office/drawing/2010/main" val="0"/>
              </a:ext>
            </a:extLst>
          </a:blip>
          <a:stretch>
            <a:fillRect/>
          </a:stretch>
        </p:blipFill>
        <p:spPr>
          <a:xfrm>
            <a:off x="422307" y="626839"/>
            <a:ext cx="4850574" cy="473070"/>
          </a:xfrm>
          <a:prstGeom prst="rect">
            <a:avLst/>
          </a:prstGeom>
        </p:spPr>
      </p:pic>
      <p:pic>
        <p:nvPicPr>
          <p:cNvPr id="5" name="Immagine 4"/>
          <p:cNvPicPr>
            <a:picLocks noChangeAspect="1"/>
          </p:cNvPicPr>
          <p:nvPr>
            <p:custDataLst>
              <p:tags r:id="rId3"/>
            </p:custDataLst>
          </p:nvPr>
        </p:nvPicPr>
        <p:blipFill>
          <a:blip r:embed="rId9" cstate="hqprint">
            <a:extLst>
              <a:ext uri="{28A0092B-C50C-407E-A947-70E740481C1C}">
                <a14:useLocalDpi xmlns:a14="http://schemas.microsoft.com/office/drawing/2010/main" val="0"/>
              </a:ext>
            </a:extLst>
          </a:blip>
          <a:stretch>
            <a:fillRect/>
          </a:stretch>
        </p:blipFill>
        <p:spPr>
          <a:xfrm>
            <a:off x="6061362" y="626839"/>
            <a:ext cx="5631025" cy="360040"/>
          </a:xfrm>
          <a:prstGeom prst="rect">
            <a:avLst/>
          </a:prstGeom>
        </p:spPr>
      </p:pic>
      <p:pic>
        <p:nvPicPr>
          <p:cNvPr id="7" name="Immagin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893924" y="2335186"/>
            <a:ext cx="8237697" cy="354486"/>
          </a:xfrm>
          <a:prstGeom prst="rect">
            <a:avLst/>
          </a:prstGeom>
        </p:spPr>
      </p:pic>
      <p:pic>
        <p:nvPicPr>
          <p:cNvPr id="8" name="Immagine 7"/>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681280" y="3196157"/>
            <a:ext cx="8115706" cy="384206"/>
          </a:xfrm>
          <a:prstGeom prst="rect">
            <a:avLst/>
          </a:prstGeom>
        </p:spPr>
      </p:pic>
    </p:spTree>
    <p:extLst>
      <p:ext uri="{BB962C8B-B14F-4D97-AF65-F5344CB8AC3E}">
        <p14:creationId xmlns:p14="http://schemas.microsoft.com/office/powerpoint/2010/main" val="743134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07818" y="360218"/>
                <a:ext cx="11679382" cy="5816745"/>
              </a:xfrm>
            </p:spPr>
            <p:txBody>
              <a:bodyPr/>
              <a:lstStyle/>
              <a:p>
                <a:r>
                  <a:rPr lang="en-US" dirty="0"/>
                  <a:t>The Gravity </a:t>
                </a:r>
                <a:r>
                  <a:rPr lang="en-US" dirty="0" err="1"/>
                  <a:t>dilaton</a:t>
                </a:r>
                <a:r>
                  <a:rPr lang="en-US" dirty="0"/>
                  <a:t> and the Nambu-Goldstone boson of the broken conformal symmetry satisfy similar soft theorems. Why?</a:t>
                </a:r>
              </a:p>
              <a:p>
                <a:r>
                  <a:rPr lang="en-US" dirty="0"/>
                  <a:t>The Ward identities satisfied by the perturbative multiloop string amplitudes are similar to those CFT correlators in momentum </a:t>
                </a:r>
                <a:r>
                  <a:rPr lang="en-US"/>
                  <a:t>space. Maybe </a:t>
                </a:r>
                <a:r>
                  <a:rPr lang="en-US" dirty="0"/>
                  <a:t>there are more general solutions of these Ward identities valid not only for small values of the  string coupling constant</a:t>
                </a:r>
                <a14:m>
                  <m:oMath xmlns:m="http://schemas.openxmlformats.org/officeDocument/2006/math">
                    <m:r>
                      <a:rPr lang="it-IT" b="0" i="0" smtClean="0">
                        <a:latin typeface="Cambria Math" panose="02040503050406030204" pitchFamily="18" charset="0"/>
                      </a:rPr>
                      <m:t> </m:t>
                    </m:r>
                    <m:sSub>
                      <m:sSubPr>
                        <m:ctrlPr>
                          <a:rPr lang="en-US"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𝑠</m:t>
                        </m:r>
                      </m:sub>
                    </m:sSub>
                  </m:oMath>
                </a14:m>
                <a:r>
                  <a:rPr lang="en-US" dirty="0"/>
                  <a:t> </a:t>
                </a:r>
              </a:p>
              <a:p>
                <a:endParaRPr lang="en-GB"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07818" y="360218"/>
                <a:ext cx="11679382" cy="5816745"/>
              </a:xfrm>
              <a:blipFill>
                <a:blip r:embed="rId2"/>
                <a:stretch>
                  <a:fillRect l="-939" t="-1677" r="-1200"/>
                </a:stretch>
              </a:blipFill>
            </p:spPr>
            <p:txBody>
              <a:bodyPr/>
              <a:lstStyle/>
              <a:p>
                <a:r>
                  <a:rPr lang="it-IT">
                    <a:noFill/>
                  </a:rPr>
                  <a:t> </a:t>
                </a:r>
              </a:p>
            </p:txBody>
          </p:sp>
        </mc:Fallback>
      </mc:AlternateContent>
    </p:spTree>
    <p:extLst>
      <p:ext uri="{BB962C8B-B14F-4D97-AF65-F5344CB8AC3E}">
        <p14:creationId xmlns:p14="http://schemas.microsoft.com/office/powerpoint/2010/main" val="3108279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29000" b="-29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30159" y="1690256"/>
            <a:ext cx="12009250" cy="3539430"/>
          </a:xfrm>
          <a:prstGeom prst="rect">
            <a:avLst/>
          </a:prstGeom>
          <a:noFill/>
        </p:spPr>
        <p:txBody>
          <a:bodyPr wrap="none" rtlCol="0">
            <a:spAutoFit/>
          </a:bodyPr>
          <a:lstStyle/>
          <a:p>
            <a:pPr marL="457200" indent="-4572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We can go back to 1994 and compute the threshold corrections in string theory.</a:t>
            </a:r>
          </a:p>
          <a:p>
            <a:pPr marL="457200" indent="-457200">
              <a:buFont typeface="Wingdings" panose="05000000000000000000" pitchFamily="2" charset="2"/>
              <a:buChar char="q"/>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We can go back to the future,  starting new journeys.</a:t>
            </a:r>
          </a:p>
          <a:p>
            <a:pPr marL="457200" indent="-457200">
              <a:buFont typeface="Wingdings" panose="05000000000000000000" pitchFamily="2" charset="2"/>
              <a:buChar char="q"/>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endParaRPr lang="en-GB" sz="2800" dirty="0">
              <a:latin typeface="Times New Roman" panose="02020603050405020304" pitchFamily="18" charset="0"/>
              <a:cs typeface="Times New Roman" panose="02020603050405020304" pitchFamily="18" charset="0"/>
            </a:endParaRPr>
          </a:p>
          <a:p>
            <a:pPr algn="ctr"/>
            <a:r>
              <a:rPr lang="en-GB" sz="2800" dirty="0">
                <a:solidFill>
                  <a:srgbClr val="0070C0"/>
                </a:solidFill>
                <a:latin typeface="Segoe Script" panose="030B0504020000000003" pitchFamily="66" charset="0"/>
                <a:cs typeface="Times New Roman" panose="02020603050405020304" pitchFamily="18" charset="0"/>
              </a:rPr>
              <a:t>Thank you for this long friendship and happy birthday!</a:t>
            </a:r>
          </a:p>
        </p:txBody>
      </p:sp>
      <p:sp>
        <p:nvSpPr>
          <p:cNvPr id="6" name="CasellaDiTesto 5"/>
          <p:cNvSpPr txBox="1"/>
          <p:nvPr/>
        </p:nvSpPr>
        <p:spPr>
          <a:xfrm>
            <a:off x="4710546" y="429491"/>
            <a:ext cx="2850460" cy="707886"/>
          </a:xfrm>
          <a:prstGeom prst="rect">
            <a:avLst/>
          </a:prstGeom>
          <a:noFill/>
        </p:spPr>
        <p:txBody>
          <a:bodyPr wrap="none" rtlCol="0">
            <a:spAutoFit/>
          </a:bodyPr>
          <a:lstStyle/>
          <a:p>
            <a:r>
              <a:rPr lang="it-IT" sz="4000" dirty="0" err="1">
                <a:latin typeface="Times New Roman" panose="02020603050405020304" pitchFamily="18" charset="0"/>
                <a:cs typeface="Times New Roman" panose="02020603050405020304" pitchFamily="18" charset="0"/>
              </a:rPr>
              <a:t>Conclusions</a:t>
            </a:r>
            <a:r>
              <a:rPr lang="it-IT" sz="4000" dirty="0">
                <a:latin typeface="Times New Roman" panose="02020603050405020304" pitchFamily="18" charset="0"/>
                <a:cs typeface="Times New Roman" panose="02020603050405020304" pitchFamily="18" charset="0"/>
              </a:rPr>
              <a:t> </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08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4429708-8A9B-E78C-E76C-14F6B6362BF1}"/>
                  </a:ext>
                </a:extLst>
              </p:cNvPr>
              <p:cNvSpPr>
                <a:spLocks noGrp="1"/>
              </p:cNvSpPr>
              <p:nvPr>
                <p:ph idx="1"/>
              </p:nvPr>
            </p:nvSpPr>
            <p:spPr>
              <a:xfrm>
                <a:off x="-2" y="0"/>
                <a:ext cx="12192002" cy="7148945"/>
              </a:xfrm>
            </p:spPr>
            <p:txBody>
              <a:bodyPr/>
              <a:lstStyle/>
              <a:p>
                <a:r>
                  <a:rPr lang="it-IT" dirty="0" err="1">
                    <a:latin typeface="Times New Roman" panose="02020603050405020304" pitchFamily="18" charset="0"/>
                    <a:cs typeface="Times New Roman" panose="02020603050405020304" pitchFamily="18" charset="0"/>
                  </a:rPr>
                  <a:t>String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theories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unify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all</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known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interactions</a:t>
                </a:r>
                <a:r>
                  <a:rPr lang="it-IT" dirty="0">
                    <a:latin typeface="Times New Roman" panose="02020603050405020304" pitchFamily="18" charset="0"/>
                    <a:cs typeface="Times New Roman" panose="02020603050405020304" pitchFamily="18" charset="0"/>
                  </a:rPr>
                  <a:t>, and the </a:t>
                </a:r>
                <a:r>
                  <a:rPr lang="it-IT" dirty="0" err="1">
                    <a:latin typeface="Times New Roman" panose="02020603050405020304" pitchFamily="18" charset="0"/>
                    <a:cs typeface="Times New Roman" panose="02020603050405020304" pitchFamily="18" charset="0"/>
                  </a:rPr>
                  <a:t>three-level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predictions</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string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unification</a:t>
                </a:r>
                <a:r>
                  <a:rPr lang="it-IT" dirty="0">
                    <a:latin typeface="Times New Roman" panose="02020603050405020304" pitchFamily="18" charset="0"/>
                    <a:cs typeface="Times New Roman" panose="02020603050405020304" pitchFamily="18" charset="0"/>
                  </a:rPr>
                  <a:t> are </a:t>
                </a:r>
                <a:r>
                  <a:rPr lang="it-IT" dirty="0" err="1">
                    <a:latin typeface="Times New Roman" panose="02020603050405020304" pitchFamily="18" charset="0"/>
                    <a:cs typeface="Times New Roman" panose="02020603050405020304" pitchFamily="18" charset="0"/>
                  </a:rPr>
                  <a:t>similar</a:t>
                </a:r>
                <a:r>
                  <a:rPr lang="it-IT" dirty="0">
                    <a:latin typeface="Times New Roman" panose="02020603050405020304" pitchFamily="18" charset="0"/>
                    <a:cs typeface="Times New Roman" panose="02020603050405020304" pitchFamily="18" charset="0"/>
                  </a:rPr>
                  <a:t> to GUT </a:t>
                </a:r>
                <a:r>
                  <a:rPr lang="it-IT" dirty="0" err="1">
                    <a:latin typeface="Times New Roman" panose="02020603050405020304" pitchFamily="18" charset="0"/>
                    <a:cs typeface="Times New Roman" panose="02020603050405020304" pitchFamily="18" charset="0"/>
                  </a:rPr>
                  <a:t>predictions</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 threshold corrections in string theory take in account the effects of massive particles on the renormalization group equation. These are obtained by considering the string partition function  in the presence of a constant background gauge field </a:t>
                </a:r>
                <a14:m>
                  <m:oMath xmlns:m="http://schemas.openxmlformats.org/officeDocument/2006/math">
                    <m:sSub>
                      <m:sSubPr>
                        <m:ctrlPr>
                          <a:rPr lang="en-GB"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𝐴</m:t>
                        </m:r>
                      </m:e>
                      <m:sub>
                        <m:r>
                          <a:rPr lang="en-GB" i="1" smtClean="0">
                            <a:latin typeface="Cambria Math" panose="02040503050406030204" pitchFamily="18" charset="0"/>
                            <a:ea typeface="Cambria Math" panose="02040503050406030204" pitchFamily="18" charset="0"/>
                            <a:cs typeface="Times New Roman" panose="02020603050405020304" pitchFamily="18" charset="0"/>
                          </a:rPr>
                          <m:t>𝜇</m:t>
                        </m:r>
                      </m:sub>
                    </m:sSub>
                    <m:r>
                      <a:rPr lang="en-GB" b="0" i="1" smtClean="0">
                        <a:latin typeface="Cambria Math" panose="02040503050406030204" pitchFamily="18" charset="0"/>
                        <a:cs typeface="Times New Roman" panose="02020603050405020304" pitchFamily="18" charset="0"/>
                      </a:rPr>
                      <m:t>=−</m:t>
                    </m:r>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
                          <a:rPr lang="en-GB" b="0" i="1" smtClean="0">
                            <a:latin typeface="Cambria Math" panose="02040503050406030204" pitchFamily="18" charset="0"/>
                            <a:cs typeface="Times New Roman" panose="02020603050405020304" pitchFamily="18" charset="0"/>
                          </a:rPr>
                          <m:t>2</m:t>
                        </m:r>
                      </m:den>
                    </m:f>
                    <m:sSub>
                      <m:sSubPr>
                        <m:ctrlPr>
                          <a:rPr lang="en-GB" b="0"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𝐹</m:t>
                        </m:r>
                      </m:e>
                      <m:sub>
                        <m:r>
                          <a:rPr lang="en-GB" b="0" i="1" smtClean="0">
                            <a:latin typeface="Cambria Math" panose="02040503050406030204" pitchFamily="18" charset="0"/>
                            <a:ea typeface="Cambria Math" panose="02040503050406030204" pitchFamily="18" charset="0"/>
                            <a:cs typeface="Times New Roman" panose="02020603050405020304" pitchFamily="18" charset="0"/>
                          </a:rPr>
                          <m:t>𝜇𝜐</m:t>
                        </m:r>
                      </m:sub>
                    </m:sSub>
                    <m:sSup>
                      <m:sSupPr>
                        <m:ctrlPr>
                          <a:rPr lang="en-GB" b="0" i="1" smtClean="0">
                            <a:latin typeface="Cambria Math" panose="02040503050406030204" pitchFamily="18" charset="0"/>
                            <a:cs typeface="Times New Roman" panose="02020603050405020304" pitchFamily="18" charset="0"/>
                          </a:rPr>
                        </m:ctrlPr>
                      </m:sSupPr>
                      <m:e>
                        <m:r>
                          <a:rPr lang="en-GB" b="0" i="1" smtClean="0">
                            <a:latin typeface="Cambria Math" panose="02040503050406030204" pitchFamily="18" charset="0"/>
                            <a:cs typeface="Times New Roman" panose="02020603050405020304" pitchFamily="18" charset="0"/>
                          </a:rPr>
                          <m:t>𝑋</m:t>
                        </m:r>
                      </m:e>
                      <m:sup>
                        <m:r>
                          <a:rPr lang="en-GB" b="0" i="1" smtClean="0">
                            <a:latin typeface="Cambria Math" panose="02040503050406030204" pitchFamily="18" charset="0"/>
                            <a:ea typeface="Cambria Math" panose="02040503050406030204" pitchFamily="18" charset="0"/>
                            <a:cs typeface="Times New Roman" panose="02020603050405020304" pitchFamily="18" charset="0"/>
                          </a:rPr>
                          <m:t>𝜐</m:t>
                        </m:r>
                      </m:sup>
                    </m:sSup>
                  </m:oMath>
                </a14:m>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multiloop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bosonic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Green’s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function</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genus</a:t>
                </a:r>
                <a:r>
                  <a:rPr lang="it-IT" dirty="0">
                    <a:latin typeface="Times New Roman" panose="02020603050405020304" pitchFamily="18" charset="0"/>
                    <a:cs typeface="Times New Roman" panose="02020603050405020304" pitchFamily="18" charset="0"/>
                  </a:rPr>
                  <a:t> of the world-</a:t>
                </a:r>
                <a:r>
                  <a:rPr lang="it-IT" dirty="0" err="1">
                    <a:latin typeface="Times New Roman" panose="02020603050405020304" pitchFamily="18" charset="0"/>
                    <a:cs typeface="Times New Roman" panose="02020603050405020304" pitchFamily="18" charset="0"/>
                  </a:rPr>
                  <a:t>sheet</a:t>
                </a:r>
                <a:r>
                  <a:rPr lang="it-IT"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74429708-8A9B-E78C-E76C-14F6B6362BF1}"/>
                  </a:ext>
                </a:extLst>
              </p:cNvPr>
              <p:cNvSpPr>
                <a:spLocks noGrp="1" noRot="1" noChangeAspect="1" noMove="1" noResize="1" noEditPoints="1" noAdjustHandles="1" noChangeArrowheads="1" noChangeShapeType="1" noTextEdit="1"/>
              </p:cNvSpPr>
              <p:nvPr>
                <p:ph idx="1"/>
              </p:nvPr>
            </p:nvSpPr>
            <p:spPr>
              <a:xfrm>
                <a:off x="-2" y="0"/>
                <a:ext cx="12192002" cy="7148945"/>
              </a:xfrm>
              <a:blipFill>
                <a:blip r:embed="rId5"/>
                <a:stretch>
                  <a:fillRect l="-900" t="-1449" r="-1750"/>
                </a:stretch>
              </a:blipFill>
            </p:spPr>
            <p:txBody>
              <a:bodyPr/>
              <a:lstStyle/>
              <a:p>
                <a:r>
                  <a:rPr lang="it-IT">
                    <a:noFill/>
                  </a:rPr>
                  <a:t> </a:t>
                </a:r>
              </a:p>
            </p:txBody>
          </p:sp>
        </mc:Fallback>
      </mc:AlternateContent>
      <p:pic>
        <p:nvPicPr>
          <p:cNvPr id="7" name="Immagine 6" descr="\documentclass{article}&#10;\usepackage{amsmath}&#10;\pagestyle{empty}&#10;\usepackage{mathtools}&#10;\usepackage{epsfig,amsfonts,amssymb}&#10;\usepackage{xcolor}&#10;\begin{document}&#10;\begin{eqnarray*}&#10;\frac{1}{g_a^2}=\frac{k_a}{g^2_{\rm string}}~~;~~G_N=\alpha'\,\frac{g^2_{string}}{8\pi} ~~;~~M^2_{GUT}\sim {\cal O}\left(\frac{1}{\alpha'}\right)&#10;\end{eqnarray*}&#10;&#10;&#10;&#10;&#10;\end{document}" title="IguanaTex Bitmap Display">
            <a:extLst>
              <a:ext uri="{FF2B5EF4-FFF2-40B4-BE49-F238E27FC236}">
                <a16:creationId xmlns:a16="http://schemas.microsoft.com/office/drawing/2014/main" id="{3F33351D-57CC-7CC7-FD89-1566C0A56C27}"/>
              </a:ext>
            </a:extLst>
          </p:cNvPr>
          <p:cNvPicPr>
            <a:picLocks noChangeAspect="1"/>
          </p:cNvPicPr>
          <p:nvPr>
            <p:custDataLst>
              <p:tags r:id="rId1"/>
            </p:custDataLst>
          </p:nvPr>
        </p:nvPicPr>
        <p:blipFill>
          <a:blip r:embed="rId6" cstate="hqprint">
            <a:extLst>
              <a:ext uri="{28A0092B-C50C-407E-A947-70E740481C1C}">
                <a14:useLocalDpi xmlns:a14="http://schemas.microsoft.com/office/drawing/2010/main" val="0"/>
              </a:ext>
            </a:extLst>
          </a:blip>
          <a:stretch>
            <a:fillRect/>
          </a:stretch>
        </p:blipFill>
        <p:spPr>
          <a:xfrm>
            <a:off x="1959852" y="1241813"/>
            <a:ext cx="8272295" cy="968417"/>
          </a:xfrm>
          <a:prstGeom prst="rect">
            <a:avLst/>
          </a:prstGeom>
        </p:spPr>
      </p:pic>
      <p:pic>
        <p:nvPicPr>
          <p:cNvPr id="21" name="Immagine 20" descr="\documentclass{article}&#10;\usepackage{amsmath}&#10;\pagestyle{empty}&#10;\usepackage{mathtools}&#10;\usepackage{epsfig,amsfonts,amssymb}&#10;\usepackage{xcolor}&#10;\begin{document}&#10;\begin{eqnarray*}&#10;\frac{Z(F)}{Z_0}\Bigg|_{F^2}\simeq -\frac{1}{4} F^2\,(2\alpha')^2\int d z_1\,d z_2\theta(z_1-z_2) \partial_{z_1} {\cal G}_h(z_1,z_2) \,\partial_{z_2} {\cal G}_h(z_1,z_2)\rangle ~~;~~&#10;\end{eqnarray*}&#10;&#10;&#10;&#10;&#10;\end{document}" title="IguanaTex Bitmap Display">
            <a:extLst>
              <a:ext uri="{FF2B5EF4-FFF2-40B4-BE49-F238E27FC236}">
                <a16:creationId xmlns:a16="http://schemas.microsoft.com/office/drawing/2014/main" id="{3EACDE0C-89EC-B7CF-A143-D429D9D103BB}"/>
              </a:ext>
            </a:extLst>
          </p:cNvPr>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359538" y="4507529"/>
            <a:ext cx="11291947" cy="1108658"/>
          </a:xfrm>
          <a:prstGeom prst="rect">
            <a:avLst/>
          </a:prstGeom>
        </p:spPr>
      </p:pic>
      <p:pic>
        <p:nvPicPr>
          <p:cNvPr id="23" name="Immagine 22" descr="\documentclass{article}&#10;\usepackage{amsmath}&#10;\pagestyle{empty}&#10;\usepackage{mathtools}&#10;\usepackage{epsfig,amsfonts,amssymb}&#10;\usepackage{xcolor}&#10;\begin{document}&#10;\begin{eqnarray*}&#10;{\cal G}_h(z_1,z_2)&#10;\end{eqnarray*}&#10;&#10;&#10;&#10;&#10;\end{document}" title="IguanaTex Bitmap Display">
            <a:extLst>
              <a:ext uri="{FF2B5EF4-FFF2-40B4-BE49-F238E27FC236}">
                <a16:creationId xmlns:a16="http://schemas.microsoft.com/office/drawing/2014/main" id="{A14CC990-EE44-AA76-C770-9128FFC755F4}"/>
              </a:ext>
            </a:extLst>
          </p:cNvPr>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534785" y="5848165"/>
            <a:ext cx="1425067" cy="356267"/>
          </a:xfrm>
          <a:prstGeom prst="rect">
            <a:avLst/>
          </a:prstGeom>
        </p:spPr>
      </p:pic>
    </p:spTree>
    <p:extLst>
      <p:ext uri="{BB962C8B-B14F-4D97-AF65-F5344CB8AC3E}">
        <p14:creationId xmlns:p14="http://schemas.microsoft.com/office/powerpoint/2010/main" val="269808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0C859C-897A-32F5-8094-17D018E4BBDD}"/>
                  </a:ext>
                </a:extLst>
              </p:cNvPr>
              <p:cNvSpPr>
                <a:spLocks noGrp="1"/>
              </p:cNvSpPr>
              <p:nvPr>
                <p:ph idx="1"/>
              </p:nvPr>
            </p:nvSpPr>
            <p:spPr>
              <a:xfrm>
                <a:off x="0" y="154379"/>
                <a:ext cx="12065331" cy="6703621"/>
              </a:xfrm>
            </p:spPr>
            <p:txBody>
              <a:bodyPr>
                <a:noAutofit/>
              </a:bodyPr>
              <a:lstStyle/>
              <a:p>
                <a:r>
                  <a:rPr lang="en-GB" dirty="0">
                    <a:latin typeface="Times New Roman" panose="02020603050405020304" pitchFamily="18" charset="0"/>
                    <a:cs typeface="Times New Roman" panose="02020603050405020304" pitchFamily="18" charset="0"/>
                  </a:rPr>
                  <a:t>At 1-loop  in closed (heterotic) string</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rPr>
                          <m:t>2</m:t>
                        </m:r>
                      </m:sub>
                    </m:sSub>
                    <m:r>
                      <a:rPr lang="en-GB" b="0" i="1" smtClean="0">
                        <a:latin typeface="Cambria Math" panose="02040503050406030204" pitchFamily="18" charset="0"/>
                      </a:rPr>
                      <m:t> </m:t>
                    </m:r>
                  </m:oMath>
                </a14:m>
                <a:r>
                  <a:rPr lang="en-GB" dirty="0">
                    <a:latin typeface="Times New Roman" panose="02020603050405020304" pitchFamily="18" charset="0"/>
                    <a:cs typeface="Times New Roman" panose="02020603050405020304" pitchFamily="18" charset="0"/>
                  </a:rPr>
                  <a:t>is the prime form, </a:t>
                </a:r>
                <a14:m>
                  <m:oMath xmlns:m="http://schemas.openxmlformats.org/officeDocument/2006/math">
                    <m:r>
                      <a:rPr lang="en-GB" i="1" smtClean="0">
                        <a:latin typeface="Cambria Math" panose="02040503050406030204" pitchFamily="18" charset="0"/>
                        <a:ea typeface="Cambria Math" panose="02040503050406030204" pitchFamily="18" charset="0"/>
                      </a:rPr>
                      <m:t>𝜏</m:t>
                    </m:r>
                  </m:oMath>
                </a14:m>
                <a:r>
                  <a:rPr lang="en-GB" dirty="0">
                    <a:latin typeface="Times New Roman" panose="02020603050405020304" pitchFamily="18" charset="0"/>
                    <a:cs typeface="Times New Roman" panose="02020603050405020304" pitchFamily="18" charset="0"/>
                  </a:rPr>
                  <a:t> the modular parameter of the world-sheet torus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𝑍</m:t>
                        </m:r>
                      </m:e>
                      <m:sub>
                        <m:r>
                          <a:rPr lang="en-GB" b="0" i="1" smtClean="0">
                            <a:latin typeface="Cambria Math" panose="02040503050406030204" pitchFamily="18" charset="0"/>
                          </a:rPr>
                          <m:t>4</m:t>
                        </m:r>
                      </m:sub>
                    </m:sSub>
                  </m:oMath>
                </a14:m>
                <a:r>
                  <a:rPr lang="en-GB" dirty="0">
                    <a:latin typeface="Times New Roman" panose="02020603050405020304" pitchFamily="18" charset="0"/>
                    <a:cs typeface="Times New Roman" panose="02020603050405020304" pitchFamily="18" charset="0"/>
                  </a:rPr>
                  <a:t> the four-dimensional partition function.</a:t>
                </a:r>
              </a:p>
              <a:p>
                <a:r>
                  <a:rPr lang="en-GB" dirty="0">
                    <a:latin typeface="Times New Roman" panose="02020603050405020304" pitchFamily="18" charset="0"/>
                    <a:cs typeface="Times New Roman" panose="02020603050405020304" pitchFamily="18" charset="0"/>
                  </a:rPr>
                  <a:t>The extension at </a:t>
                </a:r>
                <a:r>
                  <a:rPr lang="en-GB" dirty="0" err="1">
                    <a:latin typeface="Times New Roman" panose="02020603050405020304" pitchFamily="18" charset="0"/>
                    <a:cs typeface="Times New Roman" panose="02020603050405020304" pitchFamily="18" charset="0"/>
                  </a:rPr>
                  <a:t>multiloop</a:t>
                </a:r>
                <a:r>
                  <a:rPr lang="en-GB" dirty="0">
                    <a:latin typeface="Times New Roman" panose="02020603050405020304" pitchFamily="18" charset="0"/>
                    <a:cs typeface="Times New Roman" panose="02020603050405020304" pitchFamily="18" charset="0"/>
                  </a:rPr>
                  <a:t> of this identity was  very difficult to achieve  and we started a 1-loop analysis of the field theory limit of string amplitudes.</a:t>
                </a:r>
              </a:p>
              <a:p>
                <a:endParaRPr lang="it-IT" dirty="0"/>
              </a:p>
              <a:p>
                <a:pPr marL="0" indent="0">
                  <a:buNone/>
                </a:pPr>
                <a:r>
                  <a:rPr lang="it-IT" dirty="0"/>
                  <a:t>                                            Alberto </a:t>
                </a:r>
                <a:r>
                  <a:rPr lang="it-IT" dirty="0" err="1"/>
                  <a:t>Lerda’s</a:t>
                </a:r>
                <a:r>
                  <a:rPr lang="it-IT" dirty="0"/>
                  <a:t> talk.</a:t>
                </a:r>
              </a:p>
              <a:p>
                <a:pPr marL="0" indent="0">
                  <a:buNone/>
                </a:pPr>
                <a:r>
                  <a:rPr lang="it-IT" dirty="0"/>
                  <a:t> </a:t>
                </a:r>
                <a:endParaRPr lang="en-GB" sz="2400" dirty="0">
                  <a:solidFill>
                    <a:srgbClr val="00B050"/>
                  </a:solidFill>
                </a:endParaRPr>
              </a:p>
              <a:p>
                <a:pPr>
                  <a:buFont typeface="Wingdings" panose="05000000000000000000" pitchFamily="2" charset="2"/>
                  <a:buChar char="§"/>
                </a:pPr>
                <a:r>
                  <a:rPr lang="en-US" sz="2400" dirty="0">
                    <a:solidFill>
                      <a:srgbClr val="00B050"/>
                    </a:solidFill>
                  </a:rPr>
                  <a:t>Vadim S. </a:t>
                </a:r>
                <a:r>
                  <a:rPr lang="en-US" sz="2400" dirty="0" err="1">
                    <a:solidFill>
                      <a:srgbClr val="00B050"/>
                    </a:solidFill>
                  </a:rPr>
                  <a:t>Kaplunovsky</a:t>
                </a:r>
                <a:r>
                  <a:rPr lang="en-US" sz="2400" dirty="0">
                    <a:solidFill>
                      <a:srgbClr val="00B050"/>
                    </a:solidFill>
                  </a:rPr>
                  <a:t>, One loop threshold effects in string unification, hep-</a:t>
                </a:r>
                <a:r>
                  <a:rPr lang="en-US" sz="2400" dirty="0" err="1">
                    <a:solidFill>
                      <a:srgbClr val="00B050"/>
                    </a:solidFill>
                  </a:rPr>
                  <a:t>th</a:t>
                </a:r>
                <a:r>
                  <a:rPr lang="en-US" sz="2400" dirty="0">
                    <a:solidFill>
                      <a:srgbClr val="00B050"/>
                    </a:solidFill>
                  </a:rPr>
                  <a:t>/9205070.</a:t>
                </a:r>
              </a:p>
              <a:p>
                <a:pPr>
                  <a:buFont typeface="Wingdings" panose="05000000000000000000" pitchFamily="2" charset="2"/>
                  <a:buChar char="§"/>
                </a:pPr>
                <a:r>
                  <a:rPr lang="en-US" sz="2400" dirty="0">
                    <a:solidFill>
                      <a:srgbClr val="00B050"/>
                    </a:solidFill>
                  </a:rPr>
                  <a:t>H. Georgi, H. R. Quinn and S. Weinberg, Phys. Rev. Lett. 33 (1974), 451.</a:t>
                </a:r>
                <a:endParaRPr lang="en-GB" sz="2400" dirty="0">
                  <a:solidFill>
                    <a:srgbClr val="00B050"/>
                  </a:solidFill>
                </a:endParaRPr>
              </a:p>
            </p:txBody>
          </p:sp>
        </mc:Choice>
        <mc:Fallback xmlns="">
          <p:sp>
            <p:nvSpPr>
              <p:cNvPr id="3" name="Segnaposto contenuto 2">
                <a:extLst>
                  <a:ext uri="{FF2B5EF4-FFF2-40B4-BE49-F238E27FC236}">
                    <a16:creationId xmlns:a16="http://schemas.microsoft.com/office/drawing/2014/main" id="{500C859C-897A-32F5-8094-17D018E4BBDD}"/>
                  </a:ext>
                </a:extLst>
              </p:cNvPr>
              <p:cNvSpPr>
                <a:spLocks noGrp="1" noRot="1" noChangeAspect="1" noMove="1" noResize="1" noEditPoints="1" noAdjustHandles="1" noChangeArrowheads="1" noChangeShapeType="1" noTextEdit="1"/>
              </p:cNvSpPr>
              <p:nvPr>
                <p:ph idx="1"/>
              </p:nvPr>
            </p:nvSpPr>
            <p:spPr>
              <a:xfrm>
                <a:off x="0" y="154379"/>
                <a:ext cx="12065331" cy="6703621"/>
              </a:xfrm>
              <a:blipFill>
                <a:blip r:embed="rId3"/>
                <a:stretch>
                  <a:fillRect l="-910" t="-1545" b="-2818"/>
                </a:stretch>
              </a:blipFill>
            </p:spPr>
            <p:txBody>
              <a:bodyPr/>
              <a:lstStyle/>
              <a:p>
                <a:r>
                  <a:rPr lang="it-IT">
                    <a:noFill/>
                  </a:rPr>
                  <a:t> </a:t>
                </a:r>
              </a:p>
            </p:txBody>
          </p:sp>
        </mc:Fallback>
      </mc:AlternateContent>
      <p:pic>
        <p:nvPicPr>
          <p:cNvPr id="5" name="Immagine 4" descr="\documentclass{article}&#10;\usepackage{amsmath}&#10;\pagestyle{empty}&#10;\usepackage{mathtools}&#10;\usepackage{epsfig,amsfonts,amssymb}&#10;\usepackage{xcolor}&#10;\begin{document}&#10;\begin{eqnarray*}&#10;\int d^2 z_1\frac{1}{\bar{z}_1}\langle \partial_{z_1} X(z_1)\,X(z_2)\rangle \langle X(z_1) \,\partial_{z_2} X(z_2)\rangle =  -2\pi i\,\tau_2\,\omega_2 \frac{\partial}{d \tau} Z_4(\tau)&#10;\end{eqnarray*}&#10;&#10;&#10;&#10;&#10;\end{document}" title="IguanaTex Bitmap Display">
            <a:extLst>
              <a:ext uri="{FF2B5EF4-FFF2-40B4-BE49-F238E27FC236}">
                <a16:creationId xmlns:a16="http://schemas.microsoft.com/office/drawing/2014/main" id="{7046313A-F612-74FB-F7BA-DA166C62ABB0}"/>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98285" y="1209963"/>
            <a:ext cx="10150400" cy="797867"/>
          </a:xfrm>
          <a:prstGeom prst="rect">
            <a:avLst/>
          </a:prstGeom>
        </p:spPr>
      </p:pic>
      <p:sp>
        <p:nvSpPr>
          <p:cNvPr id="2" name="Freccia circolare a destra 1"/>
          <p:cNvSpPr/>
          <p:nvPr/>
        </p:nvSpPr>
        <p:spPr>
          <a:xfrm>
            <a:off x="1215571" y="4507437"/>
            <a:ext cx="1208315" cy="1164771"/>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5728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2729">
            <a:off x="4704134" y="676128"/>
            <a:ext cx="3288266" cy="3580921"/>
          </a:xfrm>
          <a:prstGeom prst="rect">
            <a:avLst/>
          </a:prstGeom>
          <a:gradFill>
            <a:gsLst>
              <a:gs pos="100000">
                <a:schemeClr val="accent1">
                  <a:lumMod val="45000"/>
                  <a:lumOff val="55000"/>
                  <a:alpha val="99000"/>
                </a:schemeClr>
              </a:gs>
              <a:gs pos="83000">
                <a:schemeClr val="accent1">
                  <a:lumMod val="45000"/>
                  <a:lumOff val="55000"/>
                </a:schemeClr>
              </a:gs>
              <a:gs pos="100000">
                <a:schemeClr val="accent1">
                  <a:lumMod val="30000"/>
                  <a:lumOff val="70000"/>
                </a:schemeClr>
              </a:gs>
            </a:gsLst>
            <a:lin ang="5400000" scaled="1"/>
          </a:gradFill>
          <a:effectLst>
            <a:glow rad="127000">
              <a:schemeClr val="accent1"/>
            </a:glow>
            <a:softEdge rad="635000"/>
          </a:effectLst>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11969">
            <a:off x="131250" y="962842"/>
            <a:ext cx="3696190" cy="1378462"/>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224189">
            <a:off x="8281025" y="665540"/>
            <a:ext cx="3800475" cy="2638425"/>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159333">
            <a:off x="7560150" y="4408942"/>
            <a:ext cx="2574269" cy="2012373"/>
          </a:xfrm>
          <a:prstGeom prst="rect">
            <a:avLst/>
          </a:prstGeom>
        </p:spPr>
      </p:pic>
      <p:pic>
        <p:nvPicPr>
          <p:cNvPr id="8" name="Immagine 7"/>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192257">
            <a:off x="1192994" y="3962480"/>
            <a:ext cx="4598684" cy="1692967"/>
          </a:xfrm>
          <a:prstGeom prst="rect">
            <a:avLst/>
          </a:prstGeom>
        </p:spPr>
      </p:pic>
    </p:spTree>
    <p:extLst>
      <p:ext uri="{BB962C8B-B14F-4D97-AF65-F5344CB8AC3E}">
        <p14:creationId xmlns:p14="http://schemas.microsoft.com/office/powerpoint/2010/main" val="294996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957943" y="206829"/>
            <a:ext cx="10014857" cy="6531428"/>
          </a:xfrm>
        </p:spPr>
        <p:txBody>
          <a:bodyPr>
            <a:normAutofit fontScale="70000" lnSpcReduction="20000"/>
          </a:bodyPr>
          <a:lstStyle/>
          <a:p>
            <a:pPr marL="0" indent="0" algn="ctr">
              <a:buNone/>
            </a:pPr>
            <a:r>
              <a:rPr lang="it-IT" sz="4400" dirty="0">
                <a:solidFill>
                  <a:prstClr val="black"/>
                </a:solidFill>
                <a:latin typeface="Calibri Light" panose="020F0302020204030204"/>
                <a:ea typeface="+mj-ea"/>
                <a:cs typeface="+mj-cs"/>
              </a:rPr>
              <a:t>Soft </a:t>
            </a:r>
            <a:r>
              <a:rPr lang="it-IT" sz="4400" dirty="0" err="1">
                <a:solidFill>
                  <a:prstClr val="black"/>
                </a:solidFill>
                <a:latin typeface="Calibri Light" panose="020F0302020204030204"/>
                <a:ea typeface="+mj-ea"/>
                <a:cs typeface="+mj-cs"/>
              </a:rPr>
              <a:t>Theorems</a:t>
            </a:r>
            <a:r>
              <a:rPr lang="it-IT" sz="4400" dirty="0">
                <a:solidFill>
                  <a:prstClr val="black"/>
                </a:solidFill>
                <a:latin typeface="Calibri Light" panose="020F0302020204030204"/>
                <a:ea typeface="+mj-ea"/>
                <a:cs typeface="+mj-cs"/>
              </a:rPr>
              <a:t> </a:t>
            </a:r>
          </a:p>
          <a:p>
            <a:pPr marL="0" indent="0" algn="ctr">
              <a:buNone/>
            </a:pPr>
            <a:r>
              <a:rPr lang="it-IT" sz="4400" dirty="0">
                <a:solidFill>
                  <a:prstClr val="black"/>
                </a:solidFill>
                <a:latin typeface="Calibri Light" panose="020F0302020204030204"/>
                <a:ea typeface="+mj-ea"/>
                <a:cs typeface="+mj-cs"/>
              </a:rPr>
              <a:t>in </a:t>
            </a:r>
          </a:p>
          <a:p>
            <a:pPr marL="0" indent="0" algn="ctr">
              <a:buNone/>
            </a:pPr>
            <a:r>
              <a:rPr lang="it-IT" sz="4400" dirty="0">
                <a:solidFill>
                  <a:prstClr val="black"/>
                </a:solidFill>
                <a:latin typeface="Calibri Light" panose="020F0302020204030204"/>
                <a:ea typeface="+mj-ea"/>
                <a:cs typeface="+mj-cs"/>
              </a:rPr>
              <a:t>Field and </a:t>
            </a:r>
            <a:r>
              <a:rPr lang="it-IT" sz="4400" dirty="0" err="1">
                <a:solidFill>
                  <a:prstClr val="black"/>
                </a:solidFill>
                <a:latin typeface="Calibri Light" panose="020F0302020204030204"/>
                <a:ea typeface="+mj-ea"/>
                <a:cs typeface="+mj-cs"/>
              </a:rPr>
              <a:t>String</a:t>
            </a:r>
            <a:r>
              <a:rPr lang="it-IT" sz="4400" dirty="0">
                <a:solidFill>
                  <a:prstClr val="black"/>
                </a:solidFill>
                <a:latin typeface="Calibri Light" panose="020F0302020204030204"/>
                <a:ea typeface="+mj-ea"/>
                <a:cs typeface="+mj-cs"/>
              </a:rPr>
              <a:t> </a:t>
            </a:r>
            <a:r>
              <a:rPr lang="it-IT" sz="4400" dirty="0" err="1">
                <a:solidFill>
                  <a:prstClr val="black"/>
                </a:solidFill>
                <a:latin typeface="Calibri Light" panose="020F0302020204030204"/>
                <a:ea typeface="+mj-ea"/>
                <a:cs typeface="+mj-cs"/>
              </a:rPr>
              <a:t>Theories</a:t>
            </a:r>
            <a:endParaRPr lang="it-IT" sz="4400" dirty="0">
              <a:solidFill>
                <a:prstClr val="black"/>
              </a:solidFill>
              <a:latin typeface="Calibri Light" panose="020F0302020204030204"/>
              <a:ea typeface="+mj-ea"/>
              <a:cs typeface="+mj-cs"/>
            </a:endParaRPr>
          </a:p>
          <a:p>
            <a:pPr marL="0" indent="0">
              <a:buNone/>
            </a:pPr>
            <a:endParaRPr lang="it-IT" sz="4400" dirty="0">
              <a:solidFill>
                <a:prstClr val="black"/>
              </a:solidFill>
              <a:latin typeface="Calibri Light" panose="020F0302020204030204"/>
              <a:ea typeface="+mj-ea"/>
              <a:cs typeface="+mj-cs"/>
            </a:endParaRPr>
          </a:p>
          <a:p>
            <a:pPr marL="0" indent="0">
              <a:buNone/>
            </a:pPr>
            <a:endParaRPr lang="it-IT" sz="4400" dirty="0">
              <a:solidFill>
                <a:prstClr val="black"/>
              </a:solidFill>
              <a:latin typeface="Calibri Light" panose="020F0302020204030204"/>
              <a:ea typeface="+mj-ea"/>
              <a:cs typeface="+mj-cs"/>
            </a:endParaRPr>
          </a:p>
          <a:p>
            <a:pPr>
              <a:buFont typeface="Wingdings" panose="05000000000000000000" pitchFamily="2" charset="2"/>
              <a:buChar char="ü"/>
            </a:pPr>
            <a:r>
              <a:rPr lang="en-US" dirty="0">
                <a:solidFill>
                  <a:srgbClr val="002060"/>
                </a:solidFill>
                <a:latin typeface="Times New Roman" panose="02020603050405020304" pitchFamily="18" charset="0"/>
                <a:cs typeface="Times New Roman" panose="02020603050405020304" pitchFamily="18" charset="0"/>
              </a:rPr>
              <a:t>P. Di </a:t>
            </a:r>
            <a:r>
              <a:rPr lang="en-US" dirty="0" err="1">
                <a:solidFill>
                  <a:srgbClr val="002060"/>
                </a:solidFill>
                <a:latin typeface="Times New Roman" panose="02020603050405020304" pitchFamily="18" charset="0"/>
                <a:cs typeface="Times New Roman" panose="02020603050405020304" pitchFamily="18" charset="0"/>
              </a:rPr>
              <a:t>Vecchia</a:t>
            </a:r>
            <a:r>
              <a:rPr lang="en-US" dirty="0">
                <a:solidFill>
                  <a:srgbClr val="002060"/>
                </a:solidFill>
                <a:latin typeface="Times New Roman" panose="02020603050405020304" pitchFamily="18" charset="0"/>
                <a:cs typeface="Times New Roman" panose="02020603050405020304" pitchFamily="18" charset="0"/>
              </a:rPr>
              <a:t>,  R.M. , M. </a:t>
            </a:r>
            <a:r>
              <a:rPr lang="en-US" dirty="0" err="1">
                <a:solidFill>
                  <a:srgbClr val="002060"/>
                </a:solidFill>
                <a:latin typeface="Times New Roman" panose="02020603050405020304" pitchFamily="18" charset="0"/>
                <a:cs typeface="Times New Roman" panose="02020603050405020304" pitchFamily="18" charset="0"/>
              </a:rPr>
              <a:t>Mojaza</a:t>
            </a:r>
            <a:r>
              <a:rPr lang="en-US" dirty="0">
                <a:solidFill>
                  <a:srgbClr val="002060"/>
                </a:solidFill>
                <a:latin typeface="Times New Roman" panose="02020603050405020304" pitchFamily="18" charset="0"/>
                <a:cs typeface="Times New Roman" panose="02020603050405020304" pitchFamily="18" charset="0"/>
              </a:rPr>
              <a:t>  JHEP 05 (2015) 137.</a:t>
            </a:r>
          </a:p>
          <a:p>
            <a:pPr>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 JHEP 12 (2015) 150</a:t>
            </a:r>
          </a:p>
          <a:p>
            <a:pPr>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a:t>
            </a:r>
            <a:r>
              <a:rPr lang="en-GB" sz="2400" i="1" dirty="0">
                <a:solidFill>
                  <a:srgbClr val="002060"/>
                </a:solidFill>
                <a:latin typeface="Times New Roman" panose="02020603050405020304" pitchFamily="18" charset="0"/>
                <a:cs typeface="Times New Roman" panose="02020603050405020304" pitchFamily="18" charset="0"/>
              </a:rPr>
              <a:t> </a:t>
            </a:r>
            <a:r>
              <a:rPr lang="en-GB" sz="3100" dirty="0" err="1">
                <a:solidFill>
                  <a:srgbClr val="002060"/>
                </a:solidFill>
                <a:latin typeface="Times New Roman" panose="02020603050405020304" pitchFamily="18" charset="0"/>
                <a:cs typeface="Times New Roman" panose="02020603050405020304" pitchFamily="18" charset="0"/>
              </a:rPr>
              <a:t>Fortsch.Phys</a:t>
            </a:r>
            <a:r>
              <a:rPr lang="en-GB" sz="3100" dirty="0">
                <a:solidFill>
                  <a:srgbClr val="002060"/>
                </a:solidFill>
                <a:latin typeface="Times New Roman" panose="02020603050405020304" pitchFamily="18" charset="0"/>
                <a:cs typeface="Times New Roman" panose="02020603050405020304" pitchFamily="18" charset="0"/>
              </a:rPr>
              <a:t>. 64 (2016) 389-393</a:t>
            </a:r>
            <a:endParaRPr lang="en-US" sz="2300" dirty="0">
              <a:solidFill>
                <a:srgbClr val="002060"/>
              </a:solidFill>
              <a:latin typeface="Times New Roman" panose="02020603050405020304" pitchFamily="18" charset="0"/>
              <a:cs typeface="Times New Roman" panose="02020603050405020304" pitchFamily="18" charset="0"/>
            </a:endParaRPr>
          </a:p>
          <a:p>
            <a:pPr lvl="0">
              <a:lnSpc>
                <a:spcPct val="100000"/>
              </a:lnSpc>
              <a:spcBef>
                <a:spcPct val="20000"/>
              </a:spcBef>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R.M. , 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 J. </a:t>
            </a:r>
            <a:r>
              <a:rPr lang="en-GB" sz="3200" dirty="0" err="1">
                <a:solidFill>
                  <a:srgbClr val="002060"/>
                </a:solidFill>
                <a:latin typeface="Times New Roman" panose="02020603050405020304" pitchFamily="18" charset="0"/>
                <a:cs typeface="Times New Roman" panose="02020603050405020304" pitchFamily="18" charset="0"/>
              </a:rPr>
              <a:t>Nohle</a:t>
            </a:r>
            <a:r>
              <a:rPr lang="en-GB" sz="3200" dirty="0">
                <a:solidFill>
                  <a:srgbClr val="002060"/>
                </a:solidFill>
                <a:latin typeface="Times New Roman" panose="02020603050405020304" pitchFamily="18" charset="0"/>
                <a:cs typeface="Times New Roman" panose="02020603050405020304" pitchFamily="18" charset="0"/>
              </a:rPr>
              <a:t>, Phys. Rev D93 (2016) n.8, 080515.</a:t>
            </a:r>
          </a:p>
          <a:p>
            <a:pPr lvl="0">
              <a:lnSpc>
                <a:spcPct val="100000"/>
              </a:lnSpc>
              <a:spcBef>
                <a:spcPct val="20000"/>
              </a:spcBef>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Mojaza,JHEP</a:t>
            </a:r>
            <a:r>
              <a:rPr lang="en-GB" sz="3200" dirty="0">
                <a:solidFill>
                  <a:srgbClr val="002060"/>
                </a:solidFill>
                <a:latin typeface="Times New Roman" panose="02020603050405020304" pitchFamily="18" charset="0"/>
                <a:cs typeface="Times New Roman" panose="02020603050405020304" pitchFamily="18" charset="0"/>
              </a:rPr>
              <a:t> 06 (2016) 054.</a:t>
            </a:r>
          </a:p>
          <a:p>
            <a:pPr lvl="0">
              <a:lnSpc>
                <a:spcPct val="100000"/>
              </a:lnSpc>
              <a:spcBef>
                <a:spcPct val="20000"/>
              </a:spcBef>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 JHEP 12 (2016), 020.</a:t>
            </a:r>
          </a:p>
          <a:p>
            <a:pPr lvl="0">
              <a:lnSpc>
                <a:spcPct val="100000"/>
              </a:lnSpc>
              <a:spcBef>
                <a:spcPct val="20000"/>
              </a:spcBef>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Mojaza,JHEP</a:t>
            </a:r>
            <a:r>
              <a:rPr lang="en-GB" sz="3200" dirty="0">
                <a:solidFill>
                  <a:srgbClr val="002060"/>
                </a:solidFill>
                <a:latin typeface="Times New Roman" panose="02020603050405020304" pitchFamily="18" charset="0"/>
                <a:cs typeface="Times New Roman" panose="02020603050405020304" pitchFamily="18" charset="0"/>
              </a:rPr>
              <a:t> 09 (2017),001</a:t>
            </a:r>
          </a:p>
          <a:p>
            <a:pPr lvl="0">
              <a:lnSpc>
                <a:spcPct val="100000"/>
              </a:lnSpc>
              <a:spcBef>
                <a:spcPct val="20000"/>
              </a:spcBef>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 JHEP 10(2017)017</a:t>
            </a:r>
          </a:p>
          <a:p>
            <a:pPr lvl="0">
              <a:lnSpc>
                <a:spcPct val="100000"/>
              </a:lnSpc>
              <a:spcBef>
                <a:spcPct val="20000"/>
              </a:spcBef>
              <a:buFont typeface="Wingdings" panose="05000000000000000000" pitchFamily="2" charset="2"/>
              <a:buChar char="ü"/>
            </a:pPr>
            <a:r>
              <a:rPr lang="en-GB" sz="3200" dirty="0">
                <a:solidFill>
                  <a:srgbClr val="002060"/>
                </a:solidFill>
                <a:latin typeface="Times New Roman" panose="02020603050405020304" pitchFamily="18" charset="0"/>
                <a:cs typeface="Times New Roman" panose="02020603050405020304" pitchFamily="18" charset="0"/>
              </a:rPr>
              <a:t>P. Di </a:t>
            </a:r>
            <a:r>
              <a:rPr lang="en-GB" sz="3200" dirty="0" err="1">
                <a:solidFill>
                  <a:srgbClr val="002060"/>
                </a:solidFill>
                <a:latin typeface="Times New Roman" panose="02020603050405020304" pitchFamily="18" charset="0"/>
                <a:cs typeface="Times New Roman" panose="02020603050405020304" pitchFamily="18" charset="0"/>
              </a:rPr>
              <a:t>Vecchia</a:t>
            </a:r>
            <a:r>
              <a:rPr lang="en-GB" sz="3200" dirty="0">
                <a:solidFill>
                  <a:srgbClr val="002060"/>
                </a:solidFill>
                <a:latin typeface="Times New Roman" panose="02020603050405020304" pitchFamily="18" charset="0"/>
                <a:cs typeface="Times New Roman" panose="02020603050405020304" pitchFamily="18" charset="0"/>
              </a:rPr>
              <a:t>, R. M., 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 JHEP 01 (2019) 038</a:t>
            </a:r>
          </a:p>
          <a:p>
            <a:pPr>
              <a:buFont typeface="Wingdings" panose="05000000000000000000" pitchFamily="2" charset="2"/>
              <a:buChar char="ü"/>
            </a:pPr>
            <a:r>
              <a:rPr lang="it-IT" dirty="0">
                <a:solidFill>
                  <a:srgbClr val="002060"/>
                </a:solidFill>
                <a:latin typeface="Times New Roman" panose="02020603050405020304" pitchFamily="18" charset="0"/>
                <a:cs typeface="Times New Roman" panose="02020603050405020304" pitchFamily="18" charset="0"/>
              </a:rPr>
              <a:t>P. Di Vecchia, R.M., </a:t>
            </a:r>
            <a:r>
              <a:rPr lang="en-GB" sz="3200" dirty="0">
                <a:solidFill>
                  <a:srgbClr val="002060"/>
                </a:solidFill>
                <a:latin typeface="Times New Roman" panose="02020603050405020304" pitchFamily="18" charset="0"/>
                <a:cs typeface="Times New Roman" panose="02020603050405020304" pitchFamily="18" charset="0"/>
              </a:rPr>
              <a:t>M. </a:t>
            </a:r>
            <a:r>
              <a:rPr lang="en-GB" sz="3200" dirty="0" err="1">
                <a:solidFill>
                  <a:srgbClr val="002060"/>
                </a:solidFill>
                <a:latin typeface="Times New Roman" panose="02020603050405020304" pitchFamily="18" charset="0"/>
                <a:cs typeface="Times New Roman" panose="02020603050405020304" pitchFamily="18" charset="0"/>
              </a:rPr>
              <a:t>Mojaza</a:t>
            </a:r>
            <a:r>
              <a:rPr lang="en-GB" sz="3200" dirty="0">
                <a:solidFill>
                  <a:srgbClr val="002060"/>
                </a:solidFill>
                <a:latin typeface="Times New Roman" panose="02020603050405020304" pitchFamily="18" charset="0"/>
                <a:cs typeface="Times New Roman" panose="02020603050405020304" pitchFamily="18" charset="0"/>
              </a:rPr>
              <a:t>, Phys. Rev. D 100 (2019) 4, 041902.</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7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71665" y="0"/>
            <a:ext cx="5002011" cy="908720"/>
          </a:xfrm>
        </p:spPr>
        <p:txBody>
          <a:bodyPr>
            <a:normAutofit/>
          </a:bodyPr>
          <a:lstStyle/>
          <a:p>
            <a:r>
              <a:rPr lang="en-US" sz="3600" dirty="0"/>
              <a:t>What are Soft theorems?</a:t>
            </a:r>
          </a:p>
        </p:txBody>
      </p:sp>
      <p:sp>
        <p:nvSpPr>
          <p:cNvPr id="3" name="Segnaposto contenuto 2"/>
          <p:cNvSpPr>
            <a:spLocks noGrp="1"/>
          </p:cNvSpPr>
          <p:nvPr>
            <p:ph idx="1"/>
          </p:nvPr>
        </p:nvSpPr>
        <p:spPr>
          <a:xfrm>
            <a:off x="1522886" y="836712"/>
            <a:ext cx="8820472" cy="936104"/>
          </a:xfrm>
        </p:spPr>
        <p:txBody>
          <a:bodyPr>
            <a:normAutofit/>
          </a:bodyPr>
          <a:lstStyle/>
          <a:p>
            <a:r>
              <a:rPr lang="en-US" dirty="0">
                <a:latin typeface="Times New Roman" panose="02020603050405020304" pitchFamily="18" charset="0"/>
                <a:cs typeface="Times New Roman" panose="02020603050405020304" pitchFamily="18" charset="0"/>
              </a:rPr>
              <a:t>It is well know that scattering amplitudes  in the  deep infrared region (or soft limit)  satisfy interesting  relations.    </a:t>
            </a:r>
          </a:p>
        </p:txBody>
      </p:sp>
      <p:sp>
        <p:nvSpPr>
          <p:cNvPr id="8" name="CasellaDiTesto 7"/>
          <p:cNvSpPr txBox="1"/>
          <p:nvPr/>
        </p:nvSpPr>
        <p:spPr>
          <a:xfrm>
            <a:off x="1579258" y="1825354"/>
            <a:ext cx="8714180" cy="1384995"/>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Low’s theorem:  Amplitudes with a soft photon are determined from the corresponding  amplitude without the soft particle</a:t>
            </a:r>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117" y="2743859"/>
            <a:ext cx="3134095" cy="2285673"/>
          </a:xfrm>
          <a:prstGeom prst="rect">
            <a:avLst/>
          </a:prstGeom>
        </p:spPr>
      </p:pic>
      <mc:AlternateContent xmlns:mc="http://schemas.openxmlformats.org/markup-compatibility/2006" xmlns:a14="http://schemas.microsoft.com/office/drawing/2010/main">
        <mc:Choice Requires="a14">
          <p:sp>
            <p:nvSpPr>
              <p:cNvPr id="13" name="CasellaDiTesto 12"/>
              <p:cNvSpPr txBox="1"/>
              <p:nvPr/>
            </p:nvSpPr>
            <p:spPr>
              <a:xfrm>
                <a:off x="2611153" y="2677071"/>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𝑝</m:t>
                          </m:r>
                        </m:e>
                        <m:sub>
                          <m:r>
                            <a:rPr lang="it-IT" i="1">
                              <a:latin typeface="Cambria Math"/>
                            </a:rPr>
                            <m:t>1</m:t>
                          </m:r>
                        </m:sub>
                      </m:sSub>
                    </m:oMath>
                  </m:oMathPara>
                </a14:m>
                <a:endParaRPr lang="en-US"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2611153" y="2677071"/>
                <a:ext cx="460511" cy="369332"/>
              </a:xfrm>
              <a:prstGeom prst="rect">
                <a:avLst/>
              </a:prstGeom>
              <a:blipFill>
                <a:blip r:embed="rId6"/>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1789972" y="3093850"/>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𝑝</m:t>
                          </m:r>
                        </m:e>
                        <m:sub>
                          <m:r>
                            <a:rPr lang="it-IT" i="1">
                              <a:latin typeface="Cambria Math"/>
                            </a:rPr>
                            <m:t>2</m:t>
                          </m:r>
                        </m:sub>
                      </m:sSub>
                    </m:oMath>
                  </m:oMathPara>
                </a14:m>
                <a:endParaRPr lang="en-US"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1789972" y="3093850"/>
                <a:ext cx="465832" cy="369332"/>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3933188" y="4464428"/>
                <a:ext cx="478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𝑝</m:t>
                          </m:r>
                        </m:e>
                        <m:sub>
                          <m:r>
                            <a:rPr lang="it-IT" i="1">
                              <a:latin typeface="Cambria Math"/>
                            </a:rPr>
                            <m:t>𝑛</m:t>
                          </m:r>
                        </m:sub>
                      </m:sSub>
                    </m:oMath>
                  </m:oMathPara>
                </a14:m>
                <a:endParaRPr lang="en-US"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3933188" y="4464428"/>
                <a:ext cx="478208" cy="369332"/>
              </a:xfrm>
              <a:prstGeom prst="rect">
                <a:avLst/>
              </a:prstGeom>
              <a:blipFill>
                <a:blip r:embed="rId8"/>
                <a:stretch>
                  <a:fillRect b="-6557"/>
                </a:stretch>
              </a:blipFill>
            </p:spPr>
            <p:txBody>
              <a:bodyPr/>
              <a:lstStyle/>
              <a:p>
                <a:r>
                  <a:rPr lang="en-GB">
                    <a:noFill/>
                  </a:rPr>
                  <a:t> </a:t>
                </a:r>
              </a:p>
            </p:txBody>
          </p:sp>
        </mc:Fallback>
      </mc:AlternateContent>
      <p:pic>
        <p:nvPicPr>
          <p:cNvPr id="19" name="Immagin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9154" y="3036500"/>
            <a:ext cx="2855049" cy="1797261"/>
          </a:xfrm>
          <a:prstGeom prst="rect">
            <a:avLst/>
          </a:prstGeom>
        </p:spPr>
      </p:pic>
      <mc:AlternateContent xmlns:mc="http://schemas.openxmlformats.org/markup-compatibility/2006" xmlns:a14="http://schemas.microsoft.com/office/drawing/2010/main">
        <mc:Choice Requires="a14">
          <p:sp>
            <p:nvSpPr>
              <p:cNvPr id="20" name="CasellaDiTesto 19"/>
              <p:cNvSpPr txBox="1"/>
              <p:nvPr/>
            </p:nvSpPr>
            <p:spPr>
              <a:xfrm>
                <a:off x="6365226" y="2827703"/>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𝑝</m:t>
                          </m:r>
                        </m:e>
                        <m:sub>
                          <m:r>
                            <a:rPr lang="it-IT" i="1">
                              <a:latin typeface="Cambria Math"/>
                            </a:rPr>
                            <m:t>1</m:t>
                          </m:r>
                        </m:sub>
                      </m:sSub>
                    </m:oMath>
                  </m:oMathPara>
                </a14:m>
                <a:endParaRPr lang="en-US"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6365226" y="2827703"/>
                <a:ext cx="460511" cy="369332"/>
              </a:xfrm>
              <a:prstGeom prst="rect">
                <a:avLst/>
              </a:prstGeom>
              <a:blipFill>
                <a:blip r:embed="rId10"/>
                <a:stretch>
                  <a:fillRect b="-6667"/>
                </a:stretch>
              </a:blipFill>
            </p:spPr>
            <p:txBody>
              <a:bodyPr/>
              <a:lstStyle/>
              <a:p>
                <a:r>
                  <a:rPr lang="en-GB">
                    <a:noFill/>
                  </a:rPr>
                  <a:t> </a:t>
                </a:r>
              </a:p>
            </p:txBody>
          </p:sp>
        </mc:Fallback>
      </mc:AlternateContent>
      <p:pic>
        <p:nvPicPr>
          <p:cNvPr id="614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3967" y="3318021"/>
            <a:ext cx="4635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0278" y="4707627"/>
            <a:ext cx="48101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5247" y="3247752"/>
            <a:ext cx="3714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CasellaDiTesto 20"/>
              <p:cNvSpPr txBox="1"/>
              <p:nvPr/>
            </p:nvSpPr>
            <p:spPr>
              <a:xfrm>
                <a:off x="8126379" y="4279762"/>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𝑝</m:t>
                          </m:r>
                        </m:e>
                        <m:sub>
                          <m:r>
                            <a:rPr lang="it-IT" i="1">
                              <a:latin typeface="Cambria Math"/>
                            </a:rPr>
                            <m:t>𝑖</m:t>
                          </m:r>
                        </m:sub>
                      </m:sSub>
                    </m:oMath>
                  </m:oMathPara>
                </a14:m>
                <a:endParaRPr lang="en-US" dirty="0"/>
              </a:p>
            </p:txBody>
          </p:sp>
        </mc:Choice>
        <mc:Fallback xmlns="">
          <p:sp>
            <p:nvSpPr>
              <p:cNvPr id="21" name="CasellaDiTesto 20"/>
              <p:cNvSpPr txBox="1">
                <a:spLocks noRot="1" noChangeAspect="1" noMove="1" noResize="1" noEditPoints="1" noAdjustHandles="1" noChangeArrowheads="1" noChangeShapeType="1" noTextEdit="1"/>
              </p:cNvSpPr>
              <p:nvPr/>
            </p:nvSpPr>
            <p:spPr>
              <a:xfrm>
                <a:off x="8126379" y="4279762"/>
                <a:ext cx="433132" cy="369332"/>
              </a:xfrm>
              <a:prstGeom prst="rect">
                <a:avLst/>
              </a:prstGeom>
              <a:blipFill>
                <a:blip r:embed="rId1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asellaDiTesto 21"/>
              <p:cNvSpPr txBox="1"/>
              <p:nvPr/>
            </p:nvSpPr>
            <p:spPr>
              <a:xfrm>
                <a:off x="4964528" y="3463183"/>
                <a:ext cx="870558" cy="8470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i="1">
                          <a:latin typeface="Cambria Math"/>
                        </a:rPr>
                        <m:t>=</m:t>
                      </m:r>
                      <m:nary>
                        <m:naryPr>
                          <m:chr m:val="∑"/>
                          <m:ctrlPr>
                            <a:rPr lang="it-IT" i="1">
                              <a:latin typeface="Cambria Math" panose="02040503050406030204" pitchFamily="18" charset="0"/>
                            </a:rPr>
                          </m:ctrlPr>
                        </m:naryPr>
                        <m:sub>
                          <m:r>
                            <m:rPr>
                              <m:brk m:alnAt="23"/>
                            </m:rPr>
                            <a:rPr lang="it-IT" i="1">
                              <a:latin typeface="Cambria Math"/>
                            </a:rPr>
                            <m:t>𝐼</m:t>
                          </m:r>
                          <m:r>
                            <a:rPr lang="it-IT" i="1">
                              <a:latin typeface="Cambria Math"/>
                            </a:rPr>
                            <m:t>=1</m:t>
                          </m:r>
                        </m:sub>
                        <m:sup>
                          <m:r>
                            <a:rPr lang="it-IT" i="1">
                              <a:latin typeface="Cambria Math"/>
                            </a:rPr>
                            <m:t>𝑛</m:t>
                          </m:r>
                        </m:sup>
                        <m:e>
                          <m:r>
                            <a:rPr lang="it-IT" i="1">
                              <a:latin typeface="Cambria Math"/>
                            </a:rPr>
                            <m:t> </m:t>
                          </m:r>
                        </m:e>
                      </m:nary>
                    </m:oMath>
                  </m:oMathPara>
                </a14:m>
                <a:endParaRPr lang="en-US" dirty="0"/>
              </a:p>
            </p:txBody>
          </p:sp>
        </mc:Choice>
        <mc:Fallback xmlns="">
          <p:sp>
            <p:nvSpPr>
              <p:cNvPr id="22" name="CasellaDiTesto 21"/>
              <p:cNvSpPr txBox="1">
                <a:spLocks noRot="1" noChangeAspect="1" noMove="1" noResize="1" noEditPoints="1" noAdjustHandles="1" noChangeArrowheads="1" noChangeShapeType="1" noTextEdit="1"/>
              </p:cNvSpPr>
              <p:nvPr/>
            </p:nvSpPr>
            <p:spPr>
              <a:xfrm>
                <a:off x="4964528" y="3463183"/>
                <a:ext cx="870558" cy="84702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3908864" y="3243105"/>
                <a:ext cx="8200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i="1">
                          <a:latin typeface="Cambria Math"/>
                        </a:rPr>
                        <m:t>𝑞</m:t>
                      </m:r>
                      <m:r>
                        <a:rPr lang="it-IT" i="1">
                          <a:latin typeface="Cambria Math"/>
                          <a:ea typeface="Cambria Math"/>
                        </a:rPr>
                        <m:t>→0</m:t>
                      </m:r>
                    </m:oMath>
                  </m:oMathPara>
                </a14:m>
                <a:endParaRPr lang="en-US" dirty="0"/>
              </a:p>
            </p:txBody>
          </p:sp>
        </mc:Choice>
        <mc:Fallback xmlns="">
          <p:sp>
            <p:nvSpPr>
              <p:cNvPr id="23" name="CasellaDiTesto 22"/>
              <p:cNvSpPr txBox="1">
                <a:spLocks noRot="1" noChangeAspect="1" noMove="1" noResize="1" noEditPoints="1" noAdjustHandles="1" noChangeArrowheads="1" noChangeShapeType="1" noTextEdit="1"/>
              </p:cNvSpPr>
              <p:nvPr/>
            </p:nvSpPr>
            <p:spPr>
              <a:xfrm>
                <a:off x="3908864" y="3243105"/>
                <a:ext cx="820033" cy="369332"/>
              </a:xfrm>
              <a:prstGeom prst="rect">
                <a:avLst/>
              </a:prstGeom>
              <a:blipFill>
                <a:blip r:embed="rId16"/>
                <a:stretch>
                  <a:fillRect b="-6557"/>
                </a:stretch>
              </a:blipFill>
            </p:spPr>
            <p:txBody>
              <a:bodyPr/>
              <a:lstStyle/>
              <a:p>
                <a:r>
                  <a:rPr lang="en-GB">
                    <a:noFill/>
                  </a:rPr>
                  <a:t> </a:t>
                </a:r>
              </a:p>
            </p:txBody>
          </p:sp>
        </mc:Fallback>
      </mc:AlternateContent>
      <p:pic>
        <p:nvPicPr>
          <p:cNvPr id="4" name="Immagine 3"/>
          <p:cNvPicPr>
            <a:picLocks noChangeAspect="1"/>
          </p:cNvPicPr>
          <p:nvPr>
            <p:custDataLst>
              <p:tags r:id="rId1"/>
            </p:custDataLst>
          </p:nvPr>
        </p:nvPicPr>
        <p:blipFill>
          <a:blip r:embed="rId17" cstate="hqprint">
            <a:extLst>
              <a:ext uri="{28A0092B-C50C-407E-A947-70E740481C1C}">
                <a14:useLocalDpi xmlns:a14="http://schemas.microsoft.com/office/drawing/2010/main" val="0"/>
              </a:ext>
            </a:extLst>
          </a:blip>
          <a:stretch>
            <a:fillRect/>
          </a:stretch>
        </p:blipFill>
        <p:spPr>
          <a:xfrm>
            <a:off x="2224820" y="5633727"/>
            <a:ext cx="7688580" cy="693420"/>
          </a:xfrm>
          <a:prstGeom prst="rect">
            <a:avLst/>
          </a:prstGeom>
        </p:spPr>
      </p:pic>
      <p:sp>
        <p:nvSpPr>
          <p:cNvPr id="26" name="CasellaDiTesto 25"/>
          <p:cNvSpPr txBox="1"/>
          <p:nvPr/>
        </p:nvSpPr>
        <p:spPr>
          <a:xfrm>
            <a:off x="6556510" y="5242969"/>
            <a:ext cx="2476768" cy="369332"/>
          </a:xfrm>
          <a:prstGeom prst="rect">
            <a:avLst/>
          </a:prstGeom>
          <a:noFill/>
        </p:spPr>
        <p:txBody>
          <a:bodyPr wrap="none" rtlCol="0">
            <a:spAutoFit/>
          </a:bodyPr>
          <a:lstStyle/>
          <a:p>
            <a:r>
              <a:rPr lang="en-US" dirty="0">
                <a:solidFill>
                  <a:srgbClr val="00B050"/>
                </a:solidFill>
              </a:rPr>
              <a:t>Soft-photon polarization</a:t>
            </a:r>
          </a:p>
        </p:txBody>
      </p:sp>
      <p:sp>
        <p:nvSpPr>
          <p:cNvPr id="27" name="Freccia curva 26"/>
          <p:cNvSpPr/>
          <p:nvPr/>
        </p:nvSpPr>
        <p:spPr>
          <a:xfrm>
            <a:off x="5399807" y="5365415"/>
            <a:ext cx="965418" cy="268312"/>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asellaDiTesto 27"/>
          <p:cNvSpPr txBox="1"/>
          <p:nvPr/>
        </p:nvSpPr>
        <p:spPr>
          <a:xfrm>
            <a:off x="8830598" y="2980185"/>
            <a:ext cx="1314142" cy="369332"/>
          </a:xfrm>
          <a:prstGeom prst="rect">
            <a:avLst/>
          </a:prstGeom>
          <a:noFill/>
        </p:spPr>
        <p:txBody>
          <a:bodyPr wrap="none" rtlCol="0">
            <a:spAutoFit/>
          </a:bodyPr>
          <a:lstStyle/>
          <a:p>
            <a:r>
              <a:rPr lang="en-US" dirty="0">
                <a:solidFill>
                  <a:srgbClr val="00B050"/>
                </a:solidFill>
              </a:rPr>
              <a:t>Soft-photon</a:t>
            </a:r>
          </a:p>
        </p:txBody>
      </p:sp>
      <p:sp>
        <p:nvSpPr>
          <p:cNvPr id="29" name="Freccia curva 28"/>
          <p:cNvSpPr/>
          <p:nvPr/>
        </p:nvSpPr>
        <p:spPr>
          <a:xfrm>
            <a:off x="8356482" y="3081953"/>
            <a:ext cx="307721" cy="165799"/>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asellaDiTesto 5"/>
          <p:cNvSpPr txBox="1"/>
          <p:nvPr/>
        </p:nvSpPr>
        <p:spPr>
          <a:xfrm>
            <a:off x="6449818" y="6392966"/>
            <a:ext cx="2380780" cy="369332"/>
          </a:xfrm>
          <a:prstGeom prst="rect">
            <a:avLst/>
          </a:prstGeom>
          <a:noFill/>
        </p:spPr>
        <p:txBody>
          <a:bodyPr wrap="none" rtlCol="0">
            <a:spAutoFit/>
          </a:bodyPr>
          <a:lstStyle/>
          <a:p>
            <a:r>
              <a:rPr lang="en-US" dirty="0">
                <a:solidFill>
                  <a:srgbClr val="00B050"/>
                </a:solidFill>
              </a:rPr>
              <a:t>smooth in the soft limit</a:t>
            </a:r>
          </a:p>
        </p:txBody>
      </p:sp>
      <p:sp>
        <p:nvSpPr>
          <p:cNvPr id="7" name="Freccia curva 6"/>
          <p:cNvSpPr/>
          <p:nvPr/>
        </p:nvSpPr>
        <p:spPr>
          <a:xfrm rot="10800000">
            <a:off x="8836805" y="6430100"/>
            <a:ext cx="692182" cy="184667"/>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magine 13"/>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9033278" y="3765965"/>
            <a:ext cx="499872" cy="169164"/>
          </a:xfrm>
          <a:prstGeom prst="rect">
            <a:avLst/>
          </a:prstGeom>
        </p:spPr>
      </p:pic>
      <mc:AlternateContent xmlns:mc="http://schemas.openxmlformats.org/markup-compatibility/2006" xmlns:a14="http://schemas.microsoft.com/office/drawing/2010/main">
        <mc:Choice Requires="a14">
          <p:sp>
            <p:nvSpPr>
              <p:cNvPr id="5" name="CasellaDiTesto 4"/>
              <p:cNvSpPr txBox="1"/>
              <p:nvPr/>
            </p:nvSpPr>
            <p:spPr>
              <a:xfrm>
                <a:off x="1885019" y="6339513"/>
                <a:ext cx="2768322" cy="369332"/>
              </a:xfrm>
              <a:prstGeom prst="rect">
                <a:avLst/>
              </a:prstGeom>
              <a:noFill/>
            </p:spPr>
            <p:txBody>
              <a:bodyPr wrap="none" rtlCol="0">
                <a:spAutoFit/>
              </a:bodyPr>
              <a:lstStyle/>
              <a:p>
                <a:r>
                  <a:rPr lang="en-US" dirty="0"/>
                  <a:t>   </a:t>
                </a:r>
                <a14:m>
                  <m:oMath xmlns:m="http://schemas.openxmlformats.org/officeDocument/2006/math">
                    <m:sSub>
                      <m:sSubPr>
                        <m:ctrlPr>
                          <a:rPr lang="en-US" i="1">
                            <a:latin typeface="Cambria Math" panose="02040503050406030204" pitchFamily="18" charset="0"/>
                          </a:rPr>
                        </m:ctrlPr>
                      </m:sSubPr>
                      <m:e>
                        <m:r>
                          <a:rPr lang="it-IT" i="1">
                            <a:latin typeface="Cambria Math"/>
                          </a:rPr>
                          <m:t>𝑒</m:t>
                        </m:r>
                      </m:e>
                      <m:sub>
                        <m:r>
                          <a:rPr lang="it-IT" i="1">
                            <a:latin typeface="Cambria Math"/>
                          </a:rPr>
                          <m:t>𝑖</m:t>
                        </m:r>
                      </m:sub>
                    </m:sSub>
                  </m:oMath>
                </a14:m>
                <a:r>
                  <a:rPr lang="en-US" dirty="0"/>
                  <a:t> charge of the particle </a:t>
                </a:r>
                <a14:m>
                  <m:oMath xmlns:m="http://schemas.openxmlformats.org/officeDocument/2006/math">
                    <m:r>
                      <a:rPr lang="it-IT" i="1">
                        <a:latin typeface="Cambria Math"/>
                      </a:rPr>
                      <m:t>𝑖</m:t>
                    </m:r>
                  </m:oMath>
                </a14:m>
                <a:r>
                  <a:rPr lang="en-US" dirty="0"/>
                  <a:t> </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1885019" y="6339513"/>
                <a:ext cx="2768322" cy="369332"/>
              </a:xfrm>
              <a:prstGeom prst="rect">
                <a:avLst/>
              </a:prstGeom>
              <a:blipFill>
                <a:blip r:embed="rId19"/>
                <a:stretch>
                  <a:fillRect t="-9836" b="-24590"/>
                </a:stretch>
              </a:blipFill>
            </p:spPr>
            <p:txBody>
              <a:bodyPr/>
              <a:lstStyle/>
              <a:p>
                <a:r>
                  <a:rPr lang="en-GB">
                    <a:noFill/>
                  </a:rPr>
                  <a:t> </a:t>
                </a:r>
              </a:p>
            </p:txBody>
          </p:sp>
        </mc:Fallback>
      </mc:AlternateContent>
      <p:sp>
        <p:nvSpPr>
          <p:cNvPr id="30" name="Freccia curva 29"/>
          <p:cNvSpPr/>
          <p:nvPr/>
        </p:nvSpPr>
        <p:spPr>
          <a:xfrm rot="10800000">
            <a:off x="4644920" y="6397832"/>
            <a:ext cx="692182" cy="216935"/>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615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36073" y="299463"/>
            <a:ext cx="9656618" cy="1446550"/>
          </a:xfrm>
          <a:prstGeom prst="rect">
            <a:avLst/>
          </a:prstGeom>
          <a:noFill/>
        </p:spPr>
        <p:txBody>
          <a:bodyPr wrap="square" rtlCol="0">
            <a:spAutoFit/>
          </a:bodyPr>
          <a:lstStyle/>
          <a:p>
            <a:pPr marL="457200" lvl="0" indent="-457200">
              <a:buFont typeface="Wingdings" panose="05000000000000000000" pitchFamily="2" charset="2"/>
              <a:buChar char="§"/>
            </a:pPr>
            <a:r>
              <a:rPr lang="en-US" sz="2800" dirty="0">
                <a:solidFill>
                  <a:srgbClr val="002060"/>
                </a:solidFill>
                <a:latin typeface="Times New Roman" panose="02020603050405020304" pitchFamily="18" charset="0"/>
                <a:cs typeface="Times New Roman" panose="02020603050405020304" pitchFamily="18" charset="0"/>
              </a:rPr>
              <a:t>Weinberg: Amplitudes involving gravitons and matter particles show  and universal behavior when one graviton becomes soft.  </a:t>
            </a:r>
          </a:p>
          <a:p>
            <a:pPr lvl="0"/>
            <a:endParaRPr lang="en-US" sz="3200" dirty="0">
              <a:solidFill>
                <a:prstClr val="black"/>
              </a:solidFill>
            </a:endParaRPr>
          </a:p>
        </p:txBody>
      </p:sp>
      <p:pic>
        <p:nvPicPr>
          <p:cNvPr id="9" name="Immagine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730028" y="1652806"/>
            <a:ext cx="8249270" cy="768082"/>
          </a:xfrm>
          <a:prstGeom prst="rect">
            <a:avLst/>
          </a:prstGeom>
        </p:spPr>
      </p:pic>
      <p:sp>
        <p:nvSpPr>
          <p:cNvPr id="3" name="Freccia in giù 2"/>
          <p:cNvSpPr/>
          <p:nvPr/>
        </p:nvSpPr>
        <p:spPr>
          <a:xfrm>
            <a:off x="5374019" y="2718213"/>
            <a:ext cx="864096" cy="6480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1646578" y="3774232"/>
            <a:ext cx="978184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They were recognized to be a consequence of the gauge invariance</a:t>
            </a:r>
          </a:p>
        </p:txBody>
      </p:sp>
      <p:pic>
        <p:nvPicPr>
          <p:cNvPr id="11" name="Immagin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132264" y="5013176"/>
            <a:ext cx="8280933" cy="277357"/>
          </a:xfrm>
          <a:prstGeom prst="rect">
            <a:avLst/>
          </a:prstGeom>
        </p:spPr>
      </p:pic>
      <p:sp>
        <p:nvSpPr>
          <p:cNvPr id="12" name="CasellaDiTesto 11"/>
          <p:cNvSpPr txBox="1"/>
          <p:nvPr/>
        </p:nvSpPr>
        <p:spPr>
          <a:xfrm>
            <a:off x="2351584" y="6102588"/>
            <a:ext cx="1310936" cy="369332"/>
          </a:xfrm>
          <a:prstGeom prst="rect">
            <a:avLst/>
          </a:prstGeom>
          <a:noFill/>
        </p:spPr>
        <p:txBody>
          <a:bodyPr wrap="none" rtlCol="0">
            <a:spAutoFit/>
          </a:bodyPr>
          <a:lstStyle/>
          <a:p>
            <a:r>
              <a:rPr lang="en-US" dirty="0">
                <a:solidFill>
                  <a:srgbClr val="00B050"/>
                </a:solidFill>
              </a:rPr>
              <a:t>Soft-Photon</a:t>
            </a:r>
          </a:p>
        </p:txBody>
      </p:sp>
      <p:sp>
        <p:nvSpPr>
          <p:cNvPr id="13" name="CasellaDiTesto 12"/>
          <p:cNvSpPr txBox="1"/>
          <p:nvPr/>
        </p:nvSpPr>
        <p:spPr>
          <a:xfrm>
            <a:off x="8184233" y="6095444"/>
            <a:ext cx="1396921" cy="369332"/>
          </a:xfrm>
          <a:prstGeom prst="rect">
            <a:avLst/>
          </a:prstGeom>
          <a:noFill/>
        </p:spPr>
        <p:txBody>
          <a:bodyPr wrap="none" rtlCol="0">
            <a:spAutoFit/>
          </a:bodyPr>
          <a:lstStyle/>
          <a:p>
            <a:r>
              <a:rPr lang="en-US" dirty="0">
                <a:solidFill>
                  <a:srgbClr val="00B050"/>
                </a:solidFill>
              </a:rPr>
              <a:t>Soft-graviton</a:t>
            </a:r>
          </a:p>
        </p:txBody>
      </p:sp>
      <p:sp>
        <p:nvSpPr>
          <p:cNvPr id="14" name="Freccia in giù 13"/>
          <p:cNvSpPr/>
          <p:nvPr/>
        </p:nvSpPr>
        <p:spPr>
          <a:xfrm>
            <a:off x="3007052" y="5517232"/>
            <a:ext cx="136620" cy="4320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ccia in giù 14"/>
          <p:cNvSpPr/>
          <p:nvPr/>
        </p:nvSpPr>
        <p:spPr>
          <a:xfrm>
            <a:off x="8746072" y="5535612"/>
            <a:ext cx="136620" cy="43204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497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726,6591"/>
  <p:tag name="ORIGINALWIDTH" val="3667,042"/>
  <p:tag name="LATEXADDIN" val="\documentclass{article}&#10;\usepackage{amsmath}&#10;\pagestyle{empty}&#10;\usepackage{mathtools}&#10;\usepackage{epsfig,amsfonts,amssymb}&#10;\usepackage{xcolor}&#10;\begin{document}&#10;\begin{eqnarray*}&#10;\hspace*{-9cm}\frac{16\,\pi^2}{g^2_a(\mu)}=k_a\,\frac{16\,\pi^2}{g^2_{GUT}} +\frac{16\,\pi^2}{g_a^3}\,\beta_a\,\log \frac{M^2_{GUT}}{\mu^2}+{\cal O}(1)\qquad {\rm for}~ \mu\leq M_{GUT} &#10;\end{eqnarray*}&#10;\hspace*{-4cm}$\beta_a$ is the one-loop $\beta$-function, $k_a$ are the tree-level relation between\\&#10;\hspace*{-4cm}the couplings (e.g. $k_1=\frac{5}{3}$, $k_2=k_3=1$ in $SU(5)$)&#10;&#10;&#10;&#10;&#10;\end{document}"/>
  <p:tag name="IGUANATEXSIZE" val="28"/>
  <p:tag name="IGUANATEXCURSOR" val="479"/>
  <p:tag name="TRANSPARENCY" val="Vero"/>
  <p:tag name="LATEXENGINEID" val="0"/>
  <p:tag name="TEMPFOLDER" val="C:\Users\lemar\Documents\temp\"/>
  <p:tag name="LATEXFORMHEIGHT" val="312"/>
  <p:tag name="LATEXFORMWIDTH" val="384"/>
  <p:tag name="LATEXFORMWRAP" val="Vero"/>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RIGINALHEIGHT" val="23,89205"/>
  <p:tag name="ORIGINALWIDTH" val="720,3619"/>
  <p:tag name="LATEXADDIN" val="\documentclass{article}&#10;\usepackage{amsmath}&#10;\usepackage{color}&#10;\pagestyle{empty}&#10;\usepackage[dvipsnames]{xcolor}&#10;\begin{document}&#10;\noindent&#10;\begin{eqnarray*}&#10;q^\mu M_{n+1}^\mu(q,\,p_1,\dots p_n)=0~~;~~&#10;q_\mu M_{n+1}^{\mu\nu}(q,\,p_1,\dots p_n)=q_\nu &#10;M^{\mu\nu}_{n+1}(q,\,p_1,\dots p_n)=0&#10;\end{eqnarray*}&#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usepackage[dvipsnames]{xcolor}&#10;\begin{document}&#10;\noindent&#10;\begin{eqnarray*}&#10;A_{n+1}(q,\,p_1,\dots p_n)= \left( S^{(0)}+S^{(1)}+&#10; {\color{blue} S^{(2)} } \right)A_n(p_1,\dots p_n)&#10;\end{eqnarray*}&#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S^{(0)}= \epsilon_{\mu\nu}\sum_{i=1}^n\frac{k_i^\mu\cdot k_i^\nu}{k_i\cdot q}&#10;\end{eqnarray*}}&#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S^{(1)}= -i \epsilon_{\mu\nu}&#10;\sum_{i=1}^n\frac{q_\rho\, k_i^\mu\, J_i^{\nu\rho}}{k_i\cdot q}&#10;\end{eqnarray*}}&#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S^{(2)}= - \epsilon_{\mu\nu}&#10;\sum_{i=1}^n\frac{q_\rho\, J_i^{\mu\rho}q_\sigma J_i^{\nu\sigma}}{2k_i\cdot q}&#10;\end{eqnarray*}}&#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S^{(0)}= \frac{k_1\cdot \epsilon}{\sqrt{2}k_1\cdot q}-&#10;\frac{k_{n}\cdot \epsilon}{\sqrt{2}k_n \cdot q}&#10;\end{eqnarray*}}&#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S^{(1)}= -i \epsilon_\mu p_\sigma \left( &#10;\frac{J_1^{\mu\sigma}}{\sqrt{2}k_1\cdot q}-&#10;\frac{J_n^{\mu\sigma}}{\sqrt{2}k_n\cdot q}\right)&#10;\end{eqnarray*}}&#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begin{eqnarray*}&#10;M_{n+1}^{\mu\nu}(q,\,k_1,\dots k_n)&#10;\end{eqnarray*}} &#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ORIGINALHEIGHT" val="344.207"/>
  <p:tag name="ORIGINALWIDTH" val="4395.201"/>
  <p:tag name="OUTPUTDPI" val="1200"/>
  <p:tag name="LATEXADDIN" val="\documentclass{article}&#10;\usepackage{amsmath}&#10;\usepackage{color}&#10;\pagestyle{empty}&#10;\begin{document}&#10;{&#10;\begin{eqnarray*}&#10;M_{n+1}^{\mu\nu}(q,\,k_1,\dots k_n)=M_n(\epsilon_i,\,k_i)*\int dz &#10;\prod_{l=1}^n|z-z_l|^{\alpha' q\cdot k_l}&#10;{\cal F}^{\mu\nu}(q,\,\{\epsilon_i\},\,\{k_i\};\,z,\,\{z_i\})&#10;\end{eqnarray*}} &#10;\end{document}"/>
  <p:tag name="IGUANATEXSIZE" val="20"/>
  <p:tag name="IGUANATEXCURSOR" val="264"/>
  <p:tag name="TRANSPARENCY" val="Vero"/>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arge&#10;\begin{eqnarray*}&#10;&amp;&amp; \epsilon_{\mu\nu}^g=\frac{1}{2}\left(\epsilon_{\mu\nu}+\epsilon_{\nu\mu}\right)&#10;~~;~~ \eta^{\mu\nu}\epsilon_{\mu\nu}^g=0&#10;\end{eqnarray*}&#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51,1436"/>
  <p:tag name="ORIGINALWIDTH" val="3576,303"/>
  <p:tag name="LATEXADDIN" val="\documentclass{article}&#10;\usepackage{amsmath}&#10;\pagestyle{empty}&#10;\usepackage{mathtools}&#10;\usepackage{epsfig,amsfonts,amssymb}&#10;\usepackage{xcolor}&#10;\begin{document}&#10;To improve the accuracy, the effect of the heavy massive particles&#10;&#10; should be taken in acount. These are collected by the&#10;&#10; threshold corrections $\Delta_a$.&#10;\begin{eqnarray*}&#10;\frac{16\,\pi^2}{g^2_a(\mu)}=k_a\,\frac{16\,\pi^2}{g^2_{GUT}} +\frac{ 16\pi^2}{g_a^3}\, \beta_a\,\log \frac{M^2_{GUT}}{\mu^2}+\Delta_a &#10;\end{eqnarray*}&#10;&#10;&#10;&#10;&#10;&#10;\end{document}"/>
  <p:tag name="IGUANATEXSIZE" val="28"/>
  <p:tag name="IGUANATEXCURSOR" val="317"/>
  <p:tag name="TRANSPARENCY" val="Vero"/>
  <p:tag name="LATEXENGINEID" val="0"/>
  <p:tag name="TEMPFOLDER" val="C:\Users\lemar\Documents\temp\"/>
  <p:tag name="LATEXFORMHEIGHT" val="312"/>
  <p:tag name="LATEXFORMWIDTH" val="384"/>
  <p:tag name="LATEXFORMWRAP" val="Vero"/>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arge&#10;\begin{eqnarray*}&#10;\epsilon_{\mu\nu}^gM^{\mu\nu}_{n+1}(q,\,k_1\dots k_n)= \left(S^{(0)}+S^{(1)}+S^{(2)}\right)M_n(k_1\,\dots k_n)&#10;\end{eqnarray*}&#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S^{(1)}= -i \epsilon_{\mu\nu}^g&#10;\sum_{i=1}^n\frac{q_\rho\, k_i^\mu\, J_i^{\nu\rho}}{k_i\cdot q}&#10;\end{eqnarray*}}&#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 J_i^{\nu\rho}=L_i^{\mu\rho}+{\cal S}_i^{\mu\rho}+\bar{\cal S}_i^{\mu\rho}&#10;\end{eqnarray*}}&#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L_i^{\mu\rho}=k_i^\mu \frac{\partial}{\partial k_{i\rho}}&#10;-k_i^\rho \frac{\partial}{\partial k_{i\mu}}~~;&#10;~~{\cal S}_i^{\mu\rho}=\epsilon_i^{\mu}&#10;\frac{\partial}{\partial \epsilon_{i\mu}}-\epsilon_i^\rho&#10;\frac{\partial}{\partial \epsilon_{i\mu}}  &#10;\end{eqnarray*}}&#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large &#10;\begin{eqnarray*}&#10;\epsilon_{\mu\nu}=\epsilon_\mu~\bar{\epsilon}_\nu&#10;\end{eqnarray*}}&#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ORIGINALHEIGHT" val="448.4439"/>
  <p:tag name="ORIGINALWIDTH" val="5618.298"/>
  <p:tag name="OUTPUTDPI" val="1200"/>
  <p:tag name="LATEXADDIN" val="\documentclass{article}&#10;\usepackage{amsmath}&#10;\usepackage{color}&#10;\usepackage[dvipsnames]{xcolor}&#10;\pagestyle{empty}&#10;\begin{document}&#10;{\large &#10;\begin{eqnarray*}&#10;&amp;&amp;S^{(2)}=-\frac{\epsilon^g_{\mu\nu}}{2}\Bigg[&#10;\frac{q_\rho :J_i^{\mu\rho}\,q_\sigma J_i^{\nu\sigma}: }{k_i\cdot q}&#10;{\color{Blue}-\alpha' \Bigg( q_\sigma k_{i\nu}\eta_{\rho\mu}&#10;+q_\rho k_{i\mu}\eta_{\sigma\nu}&#10;-\eta_{\rho\mu}\eta_{\sigma\nu}(k_i\cdot q)&#10;-q_\rho q_\sigma \frac{k_{i\nu} k_{i\nu} }{k_i\cdot q}\Bigg)\Bigg]\Pi^{\rho\sigma}}&#10;\end{eqnarray*}}&#10;\end{document}"/>
  <p:tag name="IGUANATEXSIZE" val="20"/>
  <p:tag name="IGUANATEXCURSOR" val="274"/>
  <p:tag name="TRANSPARENCY" val="Vero"/>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333.7083"/>
  <p:tag name="ORIGINALWIDTH" val="1390.326"/>
  <p:tag name="OUTPUTDPI" val="1200"/>
  <p:tag name="LATEXADDIN" val="\documentclass{article}&#10;\usepackage{amsmath}&#10;\usepackage{color}&#10;\usepackage[dvipsnames]{xcolor}&#10;\pagestyle{empty}&#10;\begin{document}&#10;{\large &#10;\begin{eqnarray*}&#10;\Pi^{\rho \sigma}={\color{blue}\epsilon_i^\rho&#10;\frac{\partial}{\partial \epsilon_{i\sigma}}}+{\color{red}\bar{\epsilon}_i^\rho&#10;\frac{\partial}{\partial \bar{\epsilon}_{i\sigma}}}&#10;\end{eqnarray*}}&#10;\end{document}"/>
  <p:tag name="IGUANATEXSIZE" val="20"/>
  <p:tag name="IGUANATEXCURSOR" val="250"/>
  <p:tag name="TRANSPARENCY" val="Vero"/>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arge&#10;\begin{eqnarray*}&#10;&amp;&amp; \epsilon_{\mu\nu}^B=&#10;\frac{1}{2}\left(\epsilon_{\mu\nu}-\epsilon_{\nu\mu}\right)&#10;\end{eqnarray*}&#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ORIGINALHEIGHT" val="62,83937"/>
  <p:tag name="ORIGINALWIDTH" val="719,7074"/>
  <p:tag name="LATEXADDIN" val="\documentclass{article}&#10;\usepackage{amsmath}&#10;\usepackage{color}&#10;\pagestyle{empty}&#10;\usepackage[dvipsnames]{xcolor}&#10;\begin{document}&#10;\noindent&#10;\begin{eqnarray*}&#10;{\cal M}_{n+1}\simeq-i\epsilon_{\mu\nu}^q\sum_{i=1}^n&#10;\frac{k_i^\nu\,q_\rho}{q\cdot k_i} \Bigg[(L_i+S_i)^{\mu\rho} -&#10;(\bar{L}_i+\bar{S}_i)^{\mu\rho}\Bigg]&#10;M_n(k_i,\epsilon_i,\bar{k}_i,\bar{\epsilon}_i)\Bigg|_{k=\bar{k}}+{\cal O}(q^1)&#10;\end{eqnarray*}&#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ORIGINALHEIGHT" val="64,14858"/>
  <p:tag name="ORIGINALWIDTH" val="720,0347"/>
  <p:tag name="LATEXADDIN" val="\documentclass{article}&#10;\usepackage{amsmath}&#10;\usepackage{color}&#10;\pagestyle{empty}&#10;\usepackage[dvipsnames]{xcolor}&#10;\begin{document}&#10;\noindent&#10;\begin{eqnarray*}&#10;\sum_{i=1}^n(L_i+S_i)^{\mu\rho}M_n(k_i,\epsilon_i,\bar{k}_i\bar{\epsilon}_i)\Bigg|_{k=\bar{k}}&#10;=\sum_{i=1}^n&#10;(\bar{L}_i+\bar{S}_i)^{\mu\rho}&#10;M_n(k_i,\epsilon_i,\bar{k}_i,\bar{\epsilon}_i)\Bigg|_{k=\bar{k}}+{\cal O}(q^1)&#10;\end{eqnarray*}&#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339,7076"/>
  <p:tag name="ORIGINALWIDTH" val="2907,386"/>
  <p:tag name="LATEXADDIN" val="\documentclass{article}&#10;\usepackage{amsmath}&#10;\pagestyle{empty}&#10;\usepackage{mathtools}&#10;\usepackage{epsfig,amsfonts,amssymb}&#10;\usepackage{xcolor}&#10;\begin{document}&#10;\begin{eqnarray*}&#10;\frac{1}{g_a^2}=\frac{k_a}{g^2_{\rm string}}~~;~~G_N=\alpha'\,\frac{g^2_{string}}{8\pi} ~~;~~M^2_{GUT}\sim {\cal O}\left(\frac{1}{\alpha'}\right)&#10;\end{eqnarray*}&#10;&#10;&#10;&#10;&#10;\end{document}"/>
  <p:tag name="IGUANATEXSIZE" val="28"/>
  <p:tag name="IGUANATEXCURSOR" val="323"/>
  <p:tag name="TRANSPARENCY" val="Vero"/>
  <p:tag name="LATEXENGINEID" val="0"/>
  <p:tag name="TEMPFOLDER" val="C:\Users\lemar\Documents\temp\"/>
  <p:tag name="LATEXFORMHEIGHT" val="312"/>
  <p:tag name="LATEXFORMWIDTH" val="384"/>
  <p:tag name="LATEXFORMWRAP" val="Vero"/>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RIGINALHEIGHT" val="113,4"/>
  <p:tag name="ORIGINALWIDTH" val="1003,8"/>
  <p:tag name="LATEXADDIN" val="\documentclass{article}&#10;\usepackage{amsmath}&#10;\usepackage{color}&#10;\pagestyle{empty}&#10;\usepackage[dvipsnames]{xcolor}&#10;\begin{document}&#10;\noindent&#10;\begin{eqnarray*}&#10;q_\mu M^{\mu\nu}_{n+1}=q_\nu M^{\mu\nu}_{n+1}=0&#10;\end{eqnarray*}&#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ORIGINALHEIGHT" val="273,6"/>
  <p:tag name="ORIGINALWIDTH" val="2536,2"/>
  <p:tag name="LATEXADDIN" val="\documentclass{article}&#10;\usepackage{amsmath}&#10;\usepackage{color}&#10;\pagestyle{empty}&#10;\usepackage[dvipsnames]{xcolor}&#10;\begin{document}&#10;\noindent&#10;\begin{eqnarray*}&#10;{\cal M}_{n+1}\simeq-2i\epsilon_{\mu\nu}^B\sum_{i=1}^n&#10;\frac{k_i^\nu\,q_\rho}{q\cdot k_i} (S_i-\bar{S}_i)^{\mu\rho}{\cal M}_n(k_i,\epsilon_i,\bar{\epsilon}_i)+{\cal O}(q^1)&#10;\end{eqnarray*}&#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ORIGINALHEIGHT" val="60,2211"/>
  <p:tag name="ORIGINALWIDTH" val="720,0347"/>
  <p:tag name="OUTPUTDPI" val="1200"/>
  <p:tag name="LATEXADDIN" val="\documentclass{article}&#10;\usepackage{amsmath}&#10;\pagestyle{empty}&#10;\begin{document}&#10;{\large&#10;\begin{eqnarray*}&#10;&amp;&amp;\epsilon^{\mu\nu}_d=\frac{1}{\sqrt{D-2}}\left(&#10;\eta^{\mu\nu}-q^\mu\bar{q}^{\nu}-q^\nu\bar{q}^\mu\right)~~;&#10;~~\bar{q}~\mbox{lightlike vector}~q\cdot \bar{q}=1 &#10;\end{eqnarray*}&#10;}&#10;&#10;&#10;\end{document}"/>
  <p:tag name="IGUANATEXSIZE" val="20"/>
  <p:tag name="IGUANATEXCURSOR" val="301"/>
  <p:tag name="TRANSPARENCY" val="Vero"/>
  <p:tag name="FILENAME" val=""/>
  <p:tag name="INPUTTYPE" val="0"/>
  <p:tag name="LATEXENGINEID" val="0"/>
  <p:tag name="TEMPFOLDER" val="c:\Users\Lello\Iguanatex\"/>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43,025"/>
  <p:tag name="ORIGINALWIDTH" val="720,6893"/>
  <p:tag name="LATEXADDIN" val="\documentclass{article}&#10;\usepackage{amsmath}&#10;\usepackage{color}&#10;\pagestyle{empty}&#10;\usepackage[dvipsnames]{xcolor}&#10;\begin{document}&#10;\begin{eqnarray*}&#10; &amp;&amp;\epsilon^{\mu \nu}_d M_{\mu \nu} (q; k_i)  = \frac{\kappa_D}{\sqrt{D-2}}&#10; \Big \{  - \sum_{i=1}^{n} \frac{ m_i^2 }{k_i\cdot q}&#10; \left( 1 + q^{\rho}  \frac{\partial}{\partial k_{i}^{\rho}} + \frac{q^{\rho}   q^{\sigma}}{2}  \frac{ \partial^2}{ \partial k_{i}^{\rho} &#10;\partial k_{ i}^{\sigma}   }  \right) &#10;\nonumber\\&#10;&amp;&amp;  &#10;+ 2 -    \sum_{i=1}^{n} k_{i}^{\mu}   \frac{\partial}{ \partial k_{i}^{\mu }} + \frac{q^{\rho}}{2} \sum_{i=1}^{n}\left(2\,k_{i}^{\mu}\frac{\partial^2}{\partial k_{i}^{\mu} \partial k_{i}^{\rho}} &#10; - k_{i\rho} \frac{\partial^2}{\partial k_{i}^{\mu} \partial k_{i\mu}} \right)&#10; %\right]&#10;  \Big \}&#10; \mathcal{M}_n + \mathcal{O}(q^{2})&#10;\end{eqnarray*}&#10;\end{document}"/>
  <p:tag name="IGUANATEXSIZE" val="24"/>
  <p:tag name="IGUANATEXCURSOR" val="780"/>
  <p:tag name="TRANSPARENCY" val="Vero"/>
  <p:tag name="FILENAME" val=""/>
  <p:tag name="LATEXENGINEID" val="0"/>
  <p:tag name="TEMPFOLDER" val="C:\Users\Lello\Iguanatex\"/>
  <p:tag name="LATEXFORMHEIGHT" val="312"/>
  <p:tag name="LATEXFORMWIDTH" val="384"/>
  <p:tag name="LATEXFORMWRAP" val="Vero"/>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93,60448"/>
  <p:tag name="ORIGINALWIDTH" val="719,0529"/>
  <p:tag name="LATEXADDIN" val="\documentclass{article}&#10;\usepackage{amsmath}&#10;\usepackage{color}&#10;\pagestyle{empty}&#10;\usepackage[dvipsnames]{xcolor}&#10;\begin{document}&#10;\begin{eqnarray*}&#10;{\cal M}_n= \frac{8\pi}{\alpha'}\left(\frac{\kappa_D}{2\pi}\right)^{n-2} \int \frac{\prod_{i=1}^n d^2z_i}{dV_{abc}} \prod_{i\neq j}|z_i-z_j|^{\frac{\alpha'}{2} k_ik_j}&#10;\end{eqnarray*}&#10;\end{document}"/>
  <p:tag name="IGUANATEXSIZE" val="24"/>
  <p:tag name="IGUANATEXCURSOR" val="187"/>
  <p:tag name="TRANSPARENCY" val="Vero"/>
  <p:tag name="FILENAME" val=""/>
  <p:tag name="LATEXENGINEID" val="0"/>
  <p:tag name="TEMPFOLDER" val="C:\Users\Lello\Iguanatex\"/>
  <p:tag name="LATEXFORMHEIGHT" val="312"/>
  <p:tag name="LATEXFORMWIDTH" val="384"/>
  <p:tag name="LATEXFORMWRAP" val="Vero"/>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256,468"/>
  <p:tag name="ORIGINALWIDTH" val="554,9306"/>
  <p:tag name="LATEXADDIN" val="\documentclass{article}&#10;\usepackage{amsmath}&#10;\usepackage{color}&#10;\pagestyle{empty}&#10;\usepackage[dvipsnames]{xcolor}&#10;\begin{document}&#10;\begin{eqnarray*}&#10;m_i^2=-\frac{4}{\alpha'}&#10;\end{eqnarray*}&#10;\end{document}"/>
  <p:tag name="IGUANATEXSIZE" val="24"/>
  <p:tag name="IGUANATEXCURSOR" val="173"/>
  <p:tag name="TRANSPARENCY" val="Vero"/>
  <p:tag name="FILENAME" val=""/>
  <p:tag name="LATEXENGINEID" val="0"/>
  <p:tag name="TEMPFOLDER" val="C:\Users\Lello\Iguanatex\"/>
  <p:tag name="LATEXFORMHEIGHT" val="312"/>
  <p:tag name="LATEXFORMWIDTH" val="384"/>
  <p:tag name="LATEXFORMWRAP" val="Vero"/>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227,597"/>
  <p:tag name="ORIGINALWIDTH" val="3089,614"/>
  <p:tag name="LATEXADDIN" val="\documentclass{article}&#10;\usepackage{amsmath}&#10;\usepackage{color}&#10;\pagestyle{empty}&#10;\usepackage[dvipsnames]{xcolor}&#10;\begin{document}&#10;&#10;&#10;\begin{eqnarray*}&#10;&amp;&amp;\epsilon^{\mu \nu}_{d}  M_{\mu \nu}(q; k_{i})  =\frac{\kappa_D}{\sqrt{D-2}} &#10;\Big\{  &#10;2 - \sum_{i=1}^{n-1}{\color{BlueViolet}k_{i}^{\mu}   \frac{\partial}{ \partial k_{i}^{\mu }}}&#10;\nonumber \\&#10;&amp;&amp;&#10; + \frac{q^{\rho}}{2} \sum_{i=1}^{n-1}&#10;\left [{\color{MidnightBlue}\left(2\,k_{i}^{\mu}\frac{\partial^2}{\partial k_{i}^{\mu} \partial k_{i}^{\rho}} &#10; - k_{i\rho} \frac{\partial^2}{\partial k_{i}^{\mu} \partial k_{i\mu}} \right) &#10; -i  S^{(i)}_{\mu \rho} &#10;\frac{\partial}{\partial k_{i\mu}} }&#10;\right] &#10;\nonumber \\&#10;&amp;&amp;  &#10;+ \sum_{i=1}^{n-1} \frac{q^\rho q^\sigma}{ 2 k_i\cdot q} \left(      &#10;( S_{ \rho \mu  }^{(i)} )   \eta^{\mu \nu}  (S_{\nu \sigma }^{(i)} ) &#10;  +   D     \epsilon_{i\rho} &#10;\frac{\partial}{\partial \epsilon_{i }^{\sigma}} \right)&#10; \Big\}M_{n}   + {\cal{O}} (q^2 ) \, .&#10;\label{M(n+1)xyyw}&#10;\end{eqnarray*}&#10;&#10;&#10;&#10;\end{document}"/>
  <p:tag name="IGUANATEXSIZE" val="20"/>
  <p:tag name="IGUANATEXCURSOR" val="665"/>
  <p:tag name="TRANSPARENCY" val="Vero"/>
  <p:tag name="FILENAME" val=""/>
  <p:tag name="LATEXENGINEID" val="0"/>
  <p:tag name="TEMPFOLDER" val="C:\Users\Lello\Iguanatex\"/>
  <p:tag name="LATEXFORMHEIGHT" val="312"/>
  <p:tag name="LATEXFORMWIDTH" val="384"/>
  <p:tag name="LATEXFORMWRAP" val="Vero"/>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890.1387"/>
  <p:tag name="ORIGINALWIDTH" val="4257.218"/>
  <p:tag name="LATEXADDIN" val="\documentclass{article}&#10;\usepackage{amsmath}&#10;\usepackage{color}&#10;\pagestyle{empty}&#10;\usepackage[dvipsnames]{xcolor}&#10;\begin{document}&#10;\begin{eqnarray*}&#10;&amp;&amp; {{\cal A}^{(h)}}_{N+1}=C_h\,(N_0)^{h+1} \int dV_N\prod_{i&lt;j=1}^N e^{\frac{\alpha'}{2} k_ik_j {\cal G}_h(z_i,z_j)} \epsilon^{\mu\nu}_q\star  \int d^2z \prod_{l=1}^N e^{\frac{\alpha'}{2} k_iq {\cal G}_h(z,\,z_l)}\nonumber\\&#10; &amp;&amp;\times \left[\frac{\alpha'}{2}  \sum_{i,j} k_i^M \,k_j^N\,\partial_z  {\cal G}_h(z,\,z_i)\partial_{\bar{z}}{\cal G}_h(z,\,z_j)+ \frac{1}{2}\eta^{MN} \omega^\rho(z) (2\pi Im \tau)^{-1}_{\rho\sigma} \bar{\omega}^&#10; \sigma(z) \right]\nonumber\\&#10; &amp;&amp;&#10;\end{eqnarray*}&#10;\end{document}"/>
  <p:tag name="IGUANATEXSIZE" val="24"/>
  <p:tag name="IGUANATEXCURSOR" val="174"/>
  <p:tag name="TRANSPARENCY" val="Vero"/>
  <p:tag name="FILENAME" val=""/>
  <p:tag name="LATEXENGINEID" val="0"/>
  <p:tag name="TEMPFOLDER" val="C:\Users\Raffaele\temp\"/>
  <p:tag name="LATEXFORMHEIGHT" val="312"/>
  <p:tag name="LATEXFORMWIDTH" val="384"/>
  <p:tag name="LATEXFORMWRAP" val="Vero"/>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3629.546"/>
  <p:tag name="LATEXADDIN" val="\documentclass{article}&#10;\pagestyle{empty}&#10;\usepackage{cancel}&#10;\usepackage{amssymb}&#10;\usepackage{amsmath}&#10;\usepackage{amsfonts}&#10;\usepackage{mathtools}&#10;\begin{document}&#10;\begin{eqnarray*}&#10;{\cal{G}}_h (z_i , z_j ) = \log \frac{  | E(z_i , z_j )|^2}{|V_i ' (0) V_j ' (0)|}  + \Re \left( \int_{z_j}^{z_i} \omega _I\right) &#10;( 2\pi {\rm Im}\tau)^{-1}_{IJ} \Re \left( \int_{z_i}^{z_j} \omega _J \right)&#10;\end{eqnarray*}&#10;\end{document}"/>
  <p:tag name="IGUANATEXSIZE" val="20"/>
  <p:tag name="IGUANATEXCURSOR" val="335"/>
  <p:tag name="TRANSPARENCY" val="Vero"/>
  <p:tag name="FILENAME" val=""/>
  <p:tag name="LATEXENGINEID" val="0"/>
  <p:tag name="TEMPFOLDER" val="C:\Users\Raffaele\temp\"/>
  <p:tag name="LATEXFORMHEIGHT" val="312"/>
  <p:tag name="LATEXFORMWIDTH" val="384"/>
  <p:tag name="LATEXFORMWRAP" val="Vero"/>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54,2182"/>
  <p:tag name="ORIGINALWIDTH" val="4026,247"/>
  <p:tag name="LATEXADDIN" val="\documentclass{article}&#10;\pagestyle{empty}&#10;\usepackage{cancel}&#10;\usepackage{amssymb}&#10;\usepackage{amsmath}&#10;\usepackage{amsfonts}&#10;\usepackage{mathtools}&#10;\begin{document}&#10;\begin{eqnarray*} &#10;\partial_z \partial_{{\bar{z}}} \log {\cal G}_h (z  , w) = \pi \delta^{(2)} (z-w) - \frac{1}{4 \pi} \, \omega_I (z) ({\rm Im}\tau )^{-1}_{IJ} {\bar{\omega}}_J ({\bar{z}})+\frac{1}{2}\partial_z\partial_{\bar{z}}\log \rho(z)&#10;\end{eqnarray*}&#10;\end{document}"/>
  <p:tag name="IGUANATEXSIZE" val="32"/>
  <p:tag name="IGUANATEXCURSOR" val="407"/>
  <p:tag name="TRANSPARENCY" val="Vero"/>
  <p:tag name="FILENAME" val=""/>
  <p:tag name="LATEXENGINEID" val="0"/>
  <p:tag name="TEMPFOLDER" val="C:\Users\Raffaele\temp\"/>
  <p:tag name="LATEXFORMHEIGHT" val="312"/>
  <p:tag name="LATEXFORMWIDTH" val="384"/>
  <p:tag name="LATEXFORMWRAP" val="Vero"/>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383,952"/>
  <p:tag name="ORIGINALWIDTH" val="3967,004"/>
  <p:tag name="LATEXADDIN" val="\documentclass{article}&#10;\usepackage{amsmath}&#10;\pagestyle{empty}&#10;\usepackage{mathtools}&#10;\usepackage{epsfig,amsfonts,amssymb}&#10;\usepackage{xcolor}&#10;\begin{document}&#10;\begin{eqnarray*}&#10;\frac{Z(F)}{Z_0}\Bigg|_{F^2}\simeq -\frac{1}{4} F^2\,(2\alpha')^2\int d z_1\,d z_2\theta(z_1-z_2) \partial_{z_1} {\cal G}_h(z_1,z_2) \,\partial_{z_2} {\cal G}_h(z_1,z_2)\rangle ~~;~~&#10;\end{eqnarray*}&#10;&#10;&#10;&#10;&#10;\end{document}"/>
  <p:tag name="IGUANATEXSIZE" val="28"/>
  <p:tag name="IGUANATEXCURSOR" val="326"/>
  <p:tag name="TRANSPARENCY" val="Vero"/>
  <p:tag name="LATEXENGINEID" val="0"/>
  <p:tag name="TEMPFOLDER" val="C:\Users\lemar\Documents\temp\"/>
  <p:tag name="LATEXFORMHEIGHT" val="312"/>
  <p:tag name="LATEXFORMWIDTH" val="384"/>
  <p:tag name="LATEXFORMWRAP" val="Vero"/>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2609,674"/>
  <p:tag name="LATEXADDIN" val="\documentclass{article}&#10;\usepackage{amsmath}&#10;\pagestyle{empty}&#10;\usepackage{tikz-feynman}&#10;\usepackage{tikz, pgf}&#10;\usetikzlibrary{shapes.misc}&#10;\usetikzlibrary{snakes}&#10;\usetikzlibrary{decorations.pathmorphing}&#10;\usetikzlibrary{shapes}&#10;\usetikzlibrary{fit}&#10;\begin{document}&#10;&#10;\begin{eqnarray*}&#10;\int d^2z \sqrt{g} R(g)= -2\int d^2 z \partial_z\partial_{\bar{z}} \log \rho = 8\pi (1-h) &#10;\end{eqnarray*}&#10;&#10;&#10;&#10;&#10;\end{document}"/>
  <p:tag name="IGUANATEXSIZE" val="30"/>
  <p:tag name="IGUANATEXCURSOR" val="377"/>
  <p:tag name="TRANSPARENCY" val="Vero"/>
  <p:tag name="FILENAME" val=""/>
  <p:tag name="LATEXENGINEID" val="0"/>
  <p:tag name="TEMPFOLDER" val="C:\Users\Raffaele\temp\"/>
  <p:tag name="LATEXFORMHEIGHT" val="312"/>
  <p:tag name="LATEXFORMWIDTH" val="384"/>
  <p:tag name="LATEXFORMWRAP" val="Vero"/>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42.4822"/>
  <p:tag name="ORIGINALWIDTH" val="293.9632"/>
  <p:tag name="LATEXADDIN" val="\documentclass{article}&#10;\usepackage{amsfonts}&#10;\usepackage{amssymb}&#10;\usepackage{amsmath}&#10;\pagestyle{empty}&#10;\begin{document}&#10;\begin{eqnarray*}&#10; \mathbb{C}^h/\Lambda&#10;\end{eqnarray*}&#10;&#10;&#10;&#10;\end{document}"/>
  <p:tag name="IGUANATEXSIZE" val="30"/>
  <p:tag name="IGUANATEXCURSOR" val="154"/>
  <p:tag name="TRANSPARENCY" val="Vero"/>
  <p:tag name="FILENAME" val=""/>
  <p:tag name="LATEXENGINEID" val="0"/>
  <p:tag name="TEMPFOLDER" val="C:\Users\Raffaele\temp\"/>
  <p:tag name="LATEXFORMHEIGHT" val="312"/>
  <p:tag name="LATEXFORMWIDTH" val="384"/>
  <p:tag name="LATEXFORMWRAP" val="Vero"/>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3097.113"/>
  <p:tag name="LATEXADDIN" val="\documentclass{article}&#10;\pagestyle{empty}&#10;\usepackage{cancel}&#10;\usepackage{amssymb}&#10;\usepackage{amsmath}&#10;\usepackage{amsfonts}&#10;\usepackage{mathtools}&#10;\begin{document}&#10;\begin{eqnarray*}&#10;\Lambda:=\left\{ \sum_{I=1}^h \left[n_I\int_{a_I}\vec{\omega}+ n_{I+h}\int_{b_I}\vec{\omega}\right],\,n_I\in \mathbb{Z}\right\}\equiv \mathbb{Z}^h+\tau\mathbb{Z}^h&#10;\end{eqnarray*}&#10;\end{document}"/>
  <p:tag name="IGUANATEXSIZE" val="30"/>
  <p:tag name="IGUANATEXCURSOR" val="207"/>
  <p:tag name="TRANSPARENCY" val="Vero"/>
  <p:tag name="FILENAME" val=""/>
  <p:tag name="LATEXENGINEID" val="0"/>
  <p:tag name="TEMPFOLDER" val="C:\Users\Raffaele\temp\"/>
  <p:tag name="LATEXFORMHEIGHT" val="312"/>
  <p:tag name="LATEXFORMWIDTH" val="384"/>
  <p:tag name="LATEXFORMWRAP" val="Vero"/>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317,2103"/>
  <p:tag name="ORIGINALWIDTH" val="1997,75"/>
  <p:tag name="LATEXADDIN" val="\documentclass{article}&#10;\pagestyle{empty}&#10;\usepackage{cancel}&#10;\usepackage{amssymb}&#10;\usepackage{amsmath}&#10;\usepackage{amsfonts}&#10;\usepackage{mathtools}&#10;\begin{document}&#10;\begin{eqnarray*}&#10;\kappa_h=\frac{1}{4\pi h} \sum_{IJ}(2\pi{{\rm Im}\tau)^{-1}}^{IJ}\,d\xi_I\,\wedge \,d\xi_J&#10;\end{eqnarray*}&#10;\end{document}"/>
  <p:tag name="IGUANATEXSIZE" val="24"/>
  <p:tag name="IGUANATEXCURSOR" val="192"/>
  <p:tag name="TRANSPARENCY" val="Vero"/>
  <p:tag name="FILENAME" val=""/>
  <p:tag name="LATEXENGINEID" val="0"/>
  <p:tag name="TEMPFOLDER" val="C:\Users\Raffaele\temp\"/>
  <p:tag name="LATEXFORMHEIGHT" val="312"/>
  <p:tag name="LATEXFORMWIDTH" val="384"/>
  <p:tag name="LATEXFORMWRAP" val="Vero"/>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561,6797"/>
  <p:tag name="ORIGINALWIDTH" val="3299,587"/>
  <p:tag name="LATEXADDIN" val="\documentclass{article}&#10;\pagestyle{empty}&#10;\usepackage{cancel}&#10;\usepackage{amssymb}&#10;\usepackage{amsmath}&#10;\usepackage{amsfonts}&#10;\usepackage{mathtools}&#10;\begin{document}&#10;\begin{eqnarray*}&#10;&amp;\kappa_h=\frac{1}{4\pi h} \sum_{IJ}(2\pi{{\rm Im}\tau)^{-1}}^{IJ}\,\omega_I(z)\,\bar{\omega}_J(\bar{z})\,dz\wedge d\bar{z}\equiv g_{z\bar{z}} \,dz\wedge\, d\bar{z}&amp;\\&#10;&amp;&amp;\\&#10;&amp;\int _{\Sigma_h} d^2z\,\kappa_h =1\Longrightarrow \partial_{z} \partial _{\bar{z}} \log \rho(z) =4\pi (h-1)\kappa_h&amp;&#10;\end{eqnarray*}&#10;\end{document}"/>
  <p:tag name="IGUANATEXSIZE" val="32"/>
  <p:tag name="IGUANATEXCURSOR" val="398"/>
  <p:tag name="TRANSPARENCY" val="Vero"/>
  <p:tag name="FILENAME" val=""/>
  <p:tag name="LATEXENGINEID" val="0"/>
  <p:tag name="TEMPFOLDER" val="C:\Users\Raffaele\temp\"/>
  <p:tag name="LATEXFORMHEIGHT" val="312"/>
  <p:tag name="LATEXFORMWIDTH" val="384"/>
  <p:tag name="LATEXFORMWRAP" val="Vero"/>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045,744"/>
  <p:tag name="LATEXADDIN" val="\documentclass{article}&#10;\pagestyle{empty}&#10;\usepackage{cancel}&#10;\usepackage{amssymb}&#10;\usepackage{amsmath}&#10;\usepackage{amsfonts}&#10;\usepackage{mathtools}&#10;\begin{document}&#10;\begin{eqnarray*}&#10;\partial_z\partial_{\bar{z}} {\cal G}_h(z,\,w) =\pi \delta^2 (z-w)-2\pi \kappa_h(z)&#10;\end{eqnarray*}&#10;\end{document}"/>
  <p:tag name="IGUANATEXSIZE" val="32"/>
  <p:tag name="IGUANATEXCURSOR" val="232"/>
  <p:tag name="TRANSPARENCY" val="Vero"/>
  <p:tag name="FILENAME" val=""/>
  <p:tag name="LATEXENGINEID" val="0"/>
  <p:tag name="TEMPFOLDER" val="C:\Users\Raffaele\temp\"/>
  <p:tag name="LATEXFORMHEIGHT" val="312"/>
  <p:tag name="LATEXFORMWIDTH" val="384"/>
  <p:tag name="LATEXFORMWRAP" val="Vero"/>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23,585"/>
  <p:tag name="LATEXADDIN" val="\documentclass{article}&#10;\pagestyle{empty}&#10;\usepackage{cancel}&#10;\usepackage{amssymb}&#10;\usepackage{amsmath}&#10;\usepackage{amsfonts}&#10;\usepackage{mathtools}&#10;\begin{document}&#10;\begin{eqnarray*} &#10;\int d^2 z k_h(z)\,{\cal G}_h(z,\,w)=0&#10;\end{eqnarray*}&#10;\end{document}"/>
  <p:tag name="IGUANATEXSIZE" val="28"/>
  <p:tag name="IGUANATEXCURSOR" val="221"/>
  <p:tag name="TRANSPARENCY" val="Vero"/>
  <p:tag name="FILENAME" val=""/>
  <p:tag name="LATEXENGINEID" val="0"/>
  <p:tag name="TEMPFOLDER" val="C:\Users\Raffaele\temp\"/>
  <p:tag name="LATEXFORMHEIGHT" val="312"/>
  <p:tag name="LATEXFORMWIDTH" val="384"/>
  <p:tag name="LATEXFORMWRAP" val="Vero"/>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49,9438"/>
  <p:tag name="LATEXADDIN" val="\documentclass{article}&#10;\pagestyle{empty}&#10;\usepackage{cancel}&#10;\usepackage{amssymb}&#10;\usepackage{amsmath}&#10;\usepackage{amsfonts}&#10;\usepackage{mathtools}&#10;\begin{document}&#10;\begin{eqnarray*} &#10;{\cal G}_h(z,\,w)&#10;\end{eqnarray*}&#10;\end{document}"/>
  <p:tag name="IGUANATEXSIZE" val="28"/>
  <p:tag name="IGUANATEXCURSOR" val="202"/>
  <p:tag name="TRANSPARENCY" val="Vero"/>
  <p:tag name="FILENAME" val=""/>
  <p:tag name="LATEXENGINEID" val="0"/>
  <p:tag name="TEMPFOLDER" val="C:\Users\Raffaele\temp\"/>
  <p:tag name="LATEXFORMHEIGHT" val="312"/>
  <p:tag name="LATEXFORMWIDTH" val="384"/>
  <p:tag name="LATEXFORMWRAP" val="Vero"/>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RIGINALHEIGHT" val="809.8987"/>
  <p:tag name="ORIGINALWIDTH" val="3016.873"/>
  <p:tag name="OUTPUTDPI" val="1200"/>
  <p:tag name="LATEXADDIN" val="\documentclass{article}&#10;\pagestyle{empty}&#10;\usepackage{cancel}&#10;\usepackage{amssymb}&#10;\usepackage{xcolor}&#10;\usepackage{amsmath}&#10;\usepackage{amsfonts}&#10;\usepackage{mathtools}&#10;\begin{document}&#10;\begin{eqnarray*} &#10; M_{N;\phi}^{(h)} (k_i; q)&amp;&amp; = &#10; \frac{\kappa_D}{ \sqrt{D-2} }  \left[ - \sum_{i=1}^N \frac{m^2}{k_i q} {\rm e}^{q \partial_{k_i}}  + 2 - \sum_{i=1}^N\hat{D}_i&#10;\right. \nonumber\\&#10;&amp;&amp;\left.+{\color{blue} h  (D-2)}&#10; +  q_\mu \sum_{i=1}^N {\hat{K}}_{i}^{ \mu}&#10; \right]  M_N^{(h)} +O(q^2)&#10;\end{eqnarray*}&#10;\end{document}"/>
  <p:tag name="IGUANATEXSIZE" val="36"/>
  <p:tag name="IGUANATEXCURSOR" val="102"/>
  <p:tag name="TRANSPARENCY" val="Vero"/>
  <p:tag name="FILENAME" val=""/>
  <p:tag name="INPUTTYPE" val="0"/>
  <p:tag name="LATEXENGINEID" val="0"/>
  <p:tag name="TEMPFOLDER" val="C:\Users\Lello\temp\"/>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649.4188"/>
  <p:tag name="LATEXADDIN" val="\documentclass{article}&#10;\usepackage{amsmath}&#10;\pagestyle{empty}&#10;\begin{document}&#10;\begin{eqnarray*}&#10;\hat{D}_i=k_i\cdot \partial_{k_i}&#10;\end{eqnarray*}&#10;&#10;&#10;&#10;&#10;\end{document}"/>
  <p:tag name="IGUANATEXSIZE" val="30"/>
  <p:tag name="IGUANATEXCURSOR" val="127"/>
  <p:tag name="TRANSPARENCY" val="Vero"/>
  <p:tag name="FILENAME" val=""/>
  <p:tag name="LATEXENGINEID" val="0"/>
  <p:tag name="TEMPFOLDER" val="C:\Users\Raffaele\temp\"/>
  <p:tag name="LATEXFORMHEIGHT" val="312"/>
  <p:tag name="LATEXFORMWIDTH" val="384"/>
  <p:tag name="LATEXFORMWRAP" val="Vero"/>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00,9374"/>
  <p:tag name="LATEXADDIN" val="\documentclass{article}&#10;\usepackage{amsmath}&#10;\pagestyle{empty}&#10;\usepackage{mathtools}&#10;\usepackage{epsfig,amsfonts,amssymb}&#10;\usepackage{xcolor}&#10;\begin{document}&#10;\begin{eqnarray*}&#10;{\cal G}_h(z_1,z_2)&#10;\end{eqnarray*}&#10;&#10;&#10;&#10;&#10;\end{document}"/>
  <p:tag name="IGUANATEXSIZE" val="28"/>
  <p:tag name="IGUANATEXCURSOR" val="195"/>
  <p:tag name="TRANSPARENCY" val="Vero"/>
  <p:tag name="LATEXENGINEID" val="0"/>
  <p:tag name="TEMPFOLDER" val="C:\Users\lemar\Documents\temp\"/>
  <p:tag name="LATEXFORMHEIGHT" val="312"/>
  <p:tag name="LATEXFORMWIDTH" val="384"/>
  <p:tag name="LATEXFORMWRAP" val="Vero"/>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885.264"/>
  <p:tag name="LATEXADDIN" val="\documentclass{article}&#10;\usepackage{amsmath}&#10;\pagestyle{empty}&#10;\begin{document}&#10;&#10;\begin{eqnarray*}&#10;\hat{K}_i^\mu= \frac{1}{2} k_i^\mu\,(\partial_{ k_{i}}&#10;\cdot\partial_{ k_i})-(k_i \cdot\partial_{ k_i})\, \partial^\mu_{ k_{i}}&#10;\end{eqnarray*}&#10;&#10;&#10;&#10;&#10;\end{document}"/>
  <p:tag name="IGUANATEXSIZE" val="30"/>
  <p:tag name="IGUANATEXCURSOR" val="180"/>
  <p:tag name="TRANSPARENCY" val="Vero"/>
  <p:tag name="FILENAME" val=""/>
  <p:tag name="LATEXENGINEID" val="0"/>
  <p:tag name="TEMPFOLDER" val="C:\Users\Raffaele\temp\"/>
  <p:tag name="LATEXFORMHEIGHT" val="312"/>
  <p:tag name="LATEXFORMWIDTH" val="384"/>
  <p:tag name="LATEXFORMWRAP" val="Vero"/>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423.697"/>
  <p:tag name="ORIGINALWIDTH" val="4614.173"/>
  <p:tag name="LATEXADDIN" val="\documentclass{article}&#10;\pagestyle{empty}&#10;\usepackage{cancel}&#10;\usepackage{amssymb}&#10;\usepackage{amsmath}&#10;\usepackage{amsfonts}&#10;\usepackage{mathtools}&#10;\begin{document}&#10;\begin{eqnarray*} &#10;M_N^{(h)}  = \frac{\kappa_D^{2(h-1)+N} }{\sqrt{\alpha'}^{-(2-D)h +2}} {F} \left(\sqrt{\alpha'} k_i , R/\sqrt{\alpha'} \right )~~;~~&#10;\kappa_D =\frac{ (2\pi)^{\frac{D-3}{2}}}{ \,\sqrt{2^{-9}}}\, g_s\, \sqrt{\alpha'}^{\frac{D-2}{2}}&#10;\left (\frac{\sqrt{\alpha'}}{ R}\right )^{\frac{26-D}{2}}&#10;\end{eqnarray*}&#10;\end{document}"/>
  <p:tag name="IGUANATEXSIZE" val="32"/>
  <p:tag name="IGUANATEXCURSOR" val="503"/>
  <p:tag name="TRANSPARENCY" val="Vero"/>
  <p:tag name="FILENAME" val="C:\Users\Raffaele\Dropbox\Ricerca\Talks\2018\Formule.tex"/>
  <p:tag name="LATEXENGINEID" val="0"/>
  <p:tag name="TEMPFOLDER" val="C:\Users\Raffaele\temp\"/>
  <p:tag name="LATEXFORMHEIGHT" val="312"/>
  <p:tag name="LATEXFORMWIDTH" val="384"/>
  <p:tag name="LATEXFORMWRAP" val="Vero"/>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4212.224"/>
  <p:tag name="LATEXADDIN" val="\documentclass{article}&#10;\pagestyle{empty}&#10;\usepackage{cancel}&#10;\usepackage{amssymb}&#10;\usepackage{amsmath}&#10;\usepackage{amsfonts}&#10;\usepackage{mathtools}&#10;\begin{document}&#10;\begin{eqnarray*} &#10; \left [2 - \sum_{i=1}^N k_i \cdot \frac{\partial}{\partial {k_i}} +(D-2)h  \right ] M_N^{(h)} = &#10; \left [\frac{D-2}{2} g_s \frac{\partial}{\partial g_s} - \sqrt{\alpha'}\frac{\partial}{\partial \sqrt{\alpha'} } &#10; {- R \frac{\partial}{\partial R}} \right ] M_N^{(h)} &#10;\end{eqnarray*}&#10;\end{document}"/>
  <p:tag name="IGUANATEXSIZE" val="32"/>
  <p:tag name="IGUANATEXCURSOR" val="483"/>
  <p:tag name="TRANSPARENCY" val="Vero"/>
  <p:tag name="FILENAME" val="C:\Users\Raffaele\Dropbox\Ricerca\Talks\2018\Formule.tex"/>
  <p:tag name="LATEXENGINEID" val="0"/>
  <p:tag name="TEMPFOLDER" val="C:\Users\Raffaele\temp\"/>
  <p:tag name="LATEXFORMHEIGHT" val="312"/>
  <p:tag name="LATEXFORMWIDTH" val="384"/>
  <p:tag name="LATEXFORMWRAP" val="Vero"/>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565.4293"/>
  <p:tag name="ORIGINALWIDTH" val="5465.316"/>
  <p:tag name="LATEXADDIN" val="\documentclass{article}&#10;\pagestyle{empty}&#10;\usepackage{cancel}&#10;\usepackage{amssymb}&#10;\usepackage{amsmath}&#10;\usepackage{amsfonts}&#10;\usepackage{mathtools}&#10;\begin{document}&#10;\begin{eqnarray*} &#10;\mathcal{M}_{N;\phi} (k_i; q)&amp;&amp; = &#10;\frac{\kappa_D}{ \sqrt{D-2} } &#10;\left[ - \sum_{i=1}^N \frac{m^2}{k_i q} {\rm e}^{q \partial_{k_i}}  &#10;+ \frac{D-2}{2} g_s \frac{\partial}{\partial g_s} - \sqrt{\alpha'} \frac{\partial}{\partial \sqrt{\alpha'}}   &#10;{- R \frac{\partial}{\partial R}} +q_\mu\sum_{i=1}^N\hat{K}^\mu_i\right] \mathcal{M}_N(k_i) \nonumber\\&#10;&amp;&amp;+ O(q^2) &#10;\end{eqnarray*}&#10;\end{document}"/>
  <p:tag name="IGUANATEXSIZE" val="32"/>
  <p:tag name="IGUANATEXCURSOR" val="537"/>
  <p:tag name="TRANSPARENCY" val="Vero"/>
  <p:tag name="FILENAME" val=""/>
  <p:tag name="LATEXENGINEID" val="0"/>
  <p:tag name="TEMPFOLDER" val="C:\Users\Raffaele\temp\"/>
  <p:tag name="LATEXFORMHEIGHT" val="312"/>
  <p:tag name="LATEXFORMWIDTH" val="384"/>
  <p:tag name="LATEXFORMWRAP" val="Vero"/>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RIGINALHEIGHT" val="149,9813"/>
  <p:tag name="ORIGINALWIDTH" val="3730,784"/>
  <p:tag name="OUTPUTDPI" val="1200"/>
  <p:tag name="LATEXADDIN" val="\documentclass{article}&#10;\usepackage{amsmath}&#10;\usepackage{color}&#10;\pagestyle{empty}&#10;\usepackage[dvipsnames]{xcolor}&#10;\begin{document}&#10;\begin{eqnarray*}&#10;x^\mu \to {x'}^\mu &amp;= x^\mu + \epsilon^{MN} f_{MN}^\mu (x)~~;~~\partial^\mu f_{MN}^\nu + \partial^\nu f_{MN}^\mu = \frac{2}{D} g^{\mu \nu} \partial_\rho f_{MN}^\rho&#10;\end{eqnarray*}&#10;\end{document}"/>
  <p:tag name="IGUANATEXSIZE" val="20"/>
  <p:tag name="IGUANATEXCURSOR" val="344"/>
  <p:tag name="TRANSPARENCY" val="Vero"/>
  <p:tag name="FILENAME" val="C:\Users\Lello\Dropbox\Ricerca\Talks\2018\sorgenti\tek.tex"/>
  <p:tag name="INPUTTYPE" val="0"/>
  <p:tag name="LATEXENGINEID" val="0"/>
  <p:tag name="TEMPFOLDER" val="c:\temp\"/>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93,76307"/>
  <p:tag name="LATEXADDIN" val="\documentclass{article}&#10;\usepackage{amsmath}&#10;\usepackage{color}&#10;\pagestyle{empty}&#10;\usepackage[dvipsnames]{xcolor}&#10;\begin{document}&#10;&#10;&#10;\begin{eqnarray*}&#10;{\cal D}&#10;\end{eqnarray*}&#10;&#10;&#10;&#10;\end{document}"/>
  <p:tag name="IGUANATEXSIZE" val="20"/>
  <p:tag name="IGUANATEXCURSOR" val="159"/>
  <p:tag name="TRANSPARENCY" val="Vero"/>
  <p:tag name="FILENAME" val=""/>
  <p:tag name="LATEXENGINEID" val="1"/>
  <p:tag name="TEMPFOLDER" val="C:\Users\Lello\Iguanatex\"/>
  <p:tag name="LATEXFORMHEIGHT" val="312"/>
  <p:tag name="LATEXFORMWIDTH" val="384"/>
  <p:tag name="LATEXFORMWRAP" val="Vero"/>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147,7706"/>
  <p:tag name="LATEXADDIN" val="\documentclass{article}&#10;\usepackage{amsmath}&#10;\usepackage{color}&#10;\pagestyle{empty}&#10;\usepackage[dvipsnames]{xcolor}&#10;\begin{document}&#10;&#10;&#10;\begin{eqnarray*}&#10;{\cal K}_\mu&#10;\end{eqnarray*}&#10;&#10;&#10;&#10;\end{document}"/>
  <p:tag name="IGUANATEXSIZE" val="32"/>
  <p:tag name="IGUANATEXCURSOR" val="163"/>
  <p:tag name="TRANSPARENCY" val="Vero"/>
  <p:tag name="FILENAME" val=""/>
  <p:tag name="LATEXENGINEID" val="1"/>
  <p:tag name="TEMPFOLDER" val="C:\Users\Lello\Iguanatex\"/>
  <p:tag name="LATEXFORMHEIGHT" val="312"/>
  <p:tag name="LATEXFORMWIDTH" val="384"/>
  <p:tag name="LATEXFORMWRAP" val="Vero"/>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RIGINALHEIGHT" val="165,7293"/>
  <p:tag name="ORIGINALWIDTH" val="3983,502"/>
  <p:tag name="OUTPUTDPI" val="1200"/>
  <p:tag name="LATEXADDIN" val="\documentclass{article}&#10;\usepackage{amsmath}&#10;\usepackage{color}&#10;\pagestyle{empty}&#10;\usepackage[dvipsnames]{xcolor}&#10;\begin{document}&#10;\begin{eqnarray*}&#10;\partial_\mu J_{D}^\mu =\partial_\mu [x^\nu T^{\mu\nu}]=T^\mu_\mu &#10;\, , \qquad&#10;\partial_\mu J_{K, \rho}^\mu=\partial_\mu[(2 x_\nu x_\rho - \eta_{\rho\nu} x^2 ) T^{\mu \nu}] = 2 x_\rho T^\mu_\mu&#10;\end{eqnarray*}&#10;\end{document}"/>
  <p:tag name="IGUANATEXSIZE" val="20"/>
  <p:tag name="IGUANATEXCURSOR" val="227"/>
  <p:tag name="TRANSPARENCY" val="Vero"/>
  <p:tag name="FILENAME" val=""/>
  <p:tag name="INPUTTYPE" val="0"/>
  <p:tag name="LATEXENGINEID" val="0"/>
  <p:tag name="TEMPFOLDER" val="c:\temp\"/>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311,2935"/>
  <p:tag name="ORIGINALWIDTH" val="3232,201"/>
  <p:tag name="LATEXADDIN" val="\documentclass{article}&#10;\usepackage{amsmath}&#10;\usepackage{color}&#10;\pagestyle{empty}&#10;\usepackage[dvipsnames]{xcolor}&#10;\begin{document}&#10;\begin{eqnarray*}&#10;&amp;&amp;\mathcal{D}=i(d_\Phi +x_\mu \partial^\mu )&#10;\, , &#10;\quad \mathcal{J}^{\mu \nu} &#10;= - i (x^\mu \partial^\nu - x^\nu \partial^\mu ) - \mathcal{S}^{\mu \nu}&#10;\, , &#10;\\&#10;&amp;&amp;\mathcal{P}^\mu=i \partial^\mu&#10;\, , \qquad&#10;\mathcal{K}^\mu &#10;=i(2 x^\mu x_\nu \partial^\nu - x^2\partial^\mu + 2d_\Phi x^\mu) + 2x_\nu \mathcal{S}^{\mu \nu} &#10;\end{eqnarray*}&#10;\end{document}"/>
  <p:tag name="IGUANATEXSIZE" val="20"/>
  <p:tag name="IGUANATEXCURSOR" val="351"/>
  <p:tag name="TRANSPARENCY" val="Vero"/>
  <p:tag name="FILENAME" val=""/>
  <p:tag name="LATEXENGINEID" val="1"/>
  <p:tag name="TEMPFOLDER" val="C:\Users\Lello\Iguanatex\"/>
  <p:tag name="LATEXFORMHEIGHT" val="312"/>
  <p:tag name="LATEXFORMWIDTH" val="384"/>
  <p:tag name="LATEXFORMWRAP" val="Vero"/>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15,5161"/>
  <p:tag name="ORIGINALWIDTH" val="2224,06"/>
  <p:tag name="LATEXADDIN" val="\documentclass{article}&#10;\usepackage{amsmath}&#10;\usepackage{color}&#10;\pagestyle{empty}&#10;\usepackage[dvipsnames]{xcolor}&#10;\begin{document}&#10;&#10;{\color{blue}&#10;\begin{eqnarray*}&#10;{\cal S}^{\mu\nu}:~\mbox{Spin angular momentum operator.}&#10;\end{eqnarray*}}&#10;&#10;&#10;&#10;\end{document}"/>
  <p:tag name="IGUANATEXSIZE" val="32"/>
  <p:tag name="IGUANATEXCURSOR" val="220"/>
  <p:tag name="TRANSPARENCY" val="Vero"/>
  <p:tag name="FILENAME" val=""/>
  <p:tag name="LATEXENGINEID" val="1"/>
  <p:tag name="TEMPFOLDER" val="C:\Users\Lello\Iguanatex\"/>
  <p:tag name="LATEXFORMHEIGHT" val="312"/>
  <p:tag name="LATEXFORMWIDTH" val="384"/>
  <p:tag name="LATEXFORMWRAP" val="Vero"/>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80,465"/>
  <p:tag name="ORIGINALWIDTH" val="3568,054"/>
  <p:tag name="LATEXADDIN" val="\documentclass{article}&#10;\usepackage{amsmath}&#10;\pagestyle{empty}&#10;\usepackage{mathtools}&#10;\usepackage{epsfig,amsfonts,amssymb}&#10;\usepackage{xcolor}&#10;\begin{document}&#10;\begin{eqnarray*}&#10;\int d^2 z_1\frac{1}{\bar{z}_1}\langle \partial_{z_1} X(z_1)\,X(z_2)\rangle \langle X(z_1) \,\partial_{z_2} X(z_2)\rangle =  -2\pi i\,\tau_2\,\omega_2 \frac{\partial}{d \tau} Z_4(\tau)&#10;\end{eqnarray*}&#10;&#10;&#10;&#10;&#10;\end{document}"/>
  <p:tag name="IGUANATEXSIZE" val="28"/>
  <p:tag name="IGUANATEXCURSOR" val="351"/>
  <p:tag name="TRANSPARENCY" val="Vero"/>
  <p:tag name="LATEXENGINEID" val="0"/>
  <p:tag name="TEMPFOLDER" val="C:\Users\lemar\Documents\temp\"/>
  <p:tag name="LATEXFORMHEIGHT" val="312"/>
  <p:tag name="LATEXFORMWIDTH" val="384"/>
  <p:tag name="LATEXFORMWRAP" val="Vero"/>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RIGINALHEIGHT" val="143,2321"/>
  <p:tag name="ORIGINALWIDTH" val="681,6648"/>
  <p:tag name="OUTPUTDPI" val="1200"/>
  <p:tag name="LATEXADDIN" val="\documentclass{article}&#10;\usepackage{amsmath}&#10;\pagestyle{empty}&#10;\begin{document}&#10;\[\langle 0| \phi |0\rangle =v^{d_{\phi}}&#10;\]&#10;&#10;&#10;\end{document}"/>
  <p:tag name="IGUANATEXSIZE" val="20"/>
  <p:tag name="IGUANATEXCURSOR" val="115"/>
  <p:tag name="TRANSPARENCY" val="Vero"/>
  <p:tag name="FILENAME" val=""/>
  <p:tag name="INPUTTYPE" val="0"/>
  <p:tag name="LATEXENGINEID" val="0"/>
  <p:tag name="TEMPFOLDER" val="c:\temp\"/>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2110,986"/>
  <p:tag name="LATEXADDIN" val="\documentclass{article}&#10;\usepackage{amsmath}&#10;\pagestyle{empty}&#10;\begin{document}&#10;\[T_{\mu\nu}=-d_\xi v^{d_{\xi}}\left(\frac{\eta_{\mu\nu}\partial^2-&#10;\partial_\mu\partial_\nu}{D-1}\right)\xi(x)\dots&#10;\]&#10;&#10;&#10;\end{document}"/>
  <p:tag name="IGUANATEXSIZE" val="20"/>
  <p:tag name="IGUANATEXCURSOR" val="99"/>
  <p:tag name="TRANSPARENCY" val="Vero"/>
  <p:tag name="FILENAME" val=""/>
  <p:tag name="LATEXENGINEID" val="0"/>
  <p:tag name="TEMPFOLDER" val="C:\Users\Lello\Iguanatex\"/>
  <p:tag name="LATEXFORMHEIGHT" val="312"/>
  <p:tag name="LATEXFORMWIDTH" val="384"/>
  <p:tag name="LATEXFORMWRAP" val="Vero"/>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1052,868"/>
  <p:tag name="LATEXADDIN" val="\documentclass{article}&#10;\usepackage{amsmath}&#10;\pagestyle{empty}&#10;\begin{document}&#10;\[ T_\mu^\mu=-d_\xi v^{d_{\xi}} \partial^2\xi(x)&#10;\]&#10;&#10;&#10;\end{document}"/>
  <p:tag name="IGUANATEXSIZE" val="20"/>
  <p:tag name="IGUANATEXCURSOR" val="109"/>
  <p:tag name="TRANSPARENCY" val="Vero"/>
  <p:tag name="FILENAME" val=""/>
  <p:tag name="LATEXENGINEID" val="0"/>
  <p:tag name="TEMPFOLDER" val="C:\Users\Lello\Iguanatex\"/>
  <p:tag name="LATEXFORMHEIGHT" val="312"/>
  <p:tag name="LATEXFORMWIDTH" val="384"/>
  <p:tag name="LATEXFORMWRAP" val="Vero"/>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532,4335"/>
  <p:tag name="ORIGINALWIDTH" val="3566,554"/>
  <p:tag name="LATEXADDIN" val="\documentclass{article}&#10;\usepackage{amsmath}&#10;\usepackage{color}&#10;\pagestyle{empty}&#10;\usepackage[dvipsnames]{xcolor}&#10;\begin{document}&#10;&#10;&#10;\begin{eqnarray*}&#10;&amp;&amp;&#10;-\partial_\mu \,T^*\langle 0| j^{\mu} (x) \phi (x_1 ) \dots \phi (x_n) | 0\rangle&#10;+&#10;T^*\langle 0| \partial_\mu  j^{\mu} (x) \phi (x_1)   \dots \phi (x_n) | 0\rangle \\ &#10;&amp;&amp;&#10;=&#10;-i\sum_{i=1}^{n}\,\delta^D(x-x_i)&#10;\,T^{*}\langle 0| \phi (x_1) \dots   \delta \phi (x_i)\dots \phi (x_n)| 0 \rangle\,,&#10;\end{eqnarray*}&#10;&#10;&#10;&#10;\end{document}"/>
  <p:tag name="IGUANATEXSIZE" val="20"/>
  <p:tag name="IGUANATEXCURSOR" val="355"/>
  <p:tag name="TRANSPARENCY" val="Vero"/>
  <p:tag name="FILENAME" val=""/>
  <p:tag name="LATEXENGINEID" val="0"/>
  <p:tag name="TEMPFOLDER" val="C:\Users\Lello\Iguanatex\"/>
  <p:tag name="LATEXFORMHEIGHT" val="312"/>
  <p:tag name="LATEXFORMWIDTH" val="384"/>
  <p:tag name="LATEXFORMWRAP" val="Vero"/>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284,2145"/>
  <p:tag name="ORIGINALWIDTH" val="2878,14"/>
  <p:tag name="LATEXADDIN" val="\documentclass{article}&#10;\usepackage{amsmath}&#10;\usepackage{color}&#10;\pagestyle{empty}&#10;\usepackage[dvipsnames]{xcolor}&#10;\begin{document}&#10;\begin{eqnarray*}&#10;\frac{\partial}{\partial y^{\mu_1}}\dots \frac{\partial}{\partial y^{\mu_m}}T^*\langle J^{\mu_1}_1(y_1)\dots J^{\mu_m}_m(y_m) \phi(x_1)\dots \phi(x_n)\rangle&#10;\end{eqnarray*}&#10;\end{document}"/>
  <p:tag name="IGUANATEXSIZE" val="24"/>
  <p:tag name="IGUANATEXCURSOR" val="184"/>
  <p:tag name="TRANSPARENCY" val="Vero"/>
  <p:tag name="FILENAME" val=""/>
  <p:tag name="LATEXENGINEID" val="0"/>
  <p:tag name="TEMPFOLDER" val="C:\Users\Lello\Iguanatex\"/>
  <p:tag name="LATEXFORMHEIGHT" val="312"/>
  <p:tag name="LATEXFORMWIDTH" val="384"/>
  <p:tag name="LATEXFORMWRAP" val="Vero"/>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365,9543"/>
  <p:tag name="LATEXADDIN" val="\documentclass{article}&#10;\usepackage{amsmath}&#10;\usepackage{color}&#10;\pagestyle{empty}&#10;\usepackage[dvipsnames]{xcolor}&#10;\begin{document}&#10;\begin{eqnarray*}&#10;J_i^{\mu_i}(y_i)&#10;\end{eqnarray*}&#10;\end{document}"/>
  <p:tag name="IGUANATEXSIZE" val="24"/>
  <p:tag name="IGUANATEXCURSOR" val="165"/>
  <p:tag name="TRANSPARENCY" val="Vero"/>
  <p:tag name="FILENAME" val=""/>
  <p:tag name="LATEXENGINEID" val="0"/>
  <p:tag name="TEMPFOLDER" val="C:\Users\Lello\Iguanatex\"/>
  <p:tag name="LATEXFORMHEIGHT" val="312"/>
  <p:tag name="LATEXFORMWIDTH" val="384"/>
  <p:tag name="LATEXFORMWRAP" val="Vero"/>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500,1875"/>
  <p:tag name="LATEXADDIN" val="\documentclass{article}&#10;\usepackage{amsmath}&#10;\usepackage{color}&#10;\pagestyle{empty}&#10;\usepackage[dvipsnames]{xcolor}&#10;\begin{document}&#10;\begin{eqnarray*}&#10;\partial_\mu J^\mu=0&#10;\end{eqnarray*}&#10;\end{document}"/>
  <p:tag name="IGUANATEXSIZE" val="32"/>
  <p:tag name="IGUANATEXCURSOR" val="162"/>
  <p:tag name="TRANSPARENCY" val="Vero"/>
  <p:tag name="FILENAME" val=""/>
  <p:tag name="LATEXENGINEID" val="0"/>
  <p:tag name="TEMPFOLDER" val="C:\Users\Lello\Iguanatex\"/>
  <p:tag name="LATEXFORMHEIGHT" val="312"/>
  <p:tag name="LATEXFORMWIDTH" val="384"/>
  <p:tag name="LATEXFORMWRAP" val="Vero"/>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RIGINALHEIGHT" val="120,1149"/>
  <p:tag name="ORIGINALWIDTH" val="719,7074"/>
  <p:tag name="OUTPUTDPI" val="1200"/>
  <p:tag name="LATEXADDIN" val="\documentclass{article}&#10;\usepackage{amsmath}&#10;\usepackage{color}&#10;\pagestyle{empty}&#10;\usepackage[dvipsnames]{xcolor}&#10;\begin{document}&#10;&#10;{\large &#10;\begin{eqnarray*}&#10;&amp;&amp;d_\xi{v}^{d_\xi}\,{\cal{T}}_{n+1} ( q; k_1, \ldots, k_{n-1} ) =&#10;\Bigg\{ &#10; - \sum_{i=1}^{n-1} \frac{m_i^2}{k_i \cdot q}&#10;\left ( 1 + q^\mu \frac{\partial}{\partial k_i^{\mu}}&#10;+ \frac{1}{2} q^\mu q^\nu \frac{\partial^2}{\partial k_i^\mu \partial k_i^{\nu} }\right)&#10;+{ D - nd} - \sum_{i=1}^{n-1}k_i^{\mu} \frac{\partial}{\partial k^{\mu}_i}&#10; \\[.2cm] &#10;&amp;&amp;  \left.&#10;-q^\lambda \sum_{i=1}^{n-1} \left[ &#10;\frac{1}{2}&#10;\left(2\,k_i^{\mu} \frac{\partial^2}{\partial k_{i}^{\mu} &#10;\partial k_{i}^{\lambda}} -&#10;k_{i\,\lambda}   \frac{\partial^2}{\partial k_{i\nu} \partial k_{i}^{\nu}}  &#10; \right)&#10;+ {&#10;d\,\frac{\partial}{\partial k_{i}^{\lambda} } }\right] &#10; \right\}&#10;\mathcal{T}_{n}(k_{1},\ldots, {k}_{n-1}) + {\cal{O}} (q^2 )&#10;\end{eqnarray*}&#10;}&#10;&#10;&#10;\end{document}"/>
  <p:tag name="IGUANATEXSIZE" val="20"/>
  <p:tag name="IGUANATEXCURSOR" val="744"/>
  <p:tag name="TRANSPARENCY" val="Vero"/>
  <p:tag name="FILENAME" val=""/>
  <p:tag name="INPUTTYPE" val="0"/>
  <p:tag name="LATEXENGINEID" val="0"/>
  <p:tag name="TEMPFOLDER" val="c:\Users\Lello\Iguanatex\"/>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1661,042"/>
  <p:tag name="LATEXADDIN" val="\documentclass{article}&#10;\usepackage{amsmath}&#10;\pagestyle{empty}&#10;\begin{document}&#10;\[ \partial_\mu J^\mu_{\cal D}(y)=T_\mu^\mu=-d_\xi v^{d_{\xi}} \partial^2\xi(y)&#10;\]&#10;&#10;&#10;\end{document}"/>
  <p:tag name="IGUANATEXSIZE" val="20"/>
  <p:tag name="IGUANATEXCURSOR" val="113"/>
  <p:tag name="TRANSPARENCY" val="Vero"/>
  <p:tag name="FILENAME" val=""/>
  <p:tag name="LATEXENGINEID" val="0"/>
  <p:tag name="TEMPFOLDER" val="C:\Users\Lello\Iguanatex\"/>
  <p:tag name="LATEXFORMHEIGHT" val="312"/>
  <p:tag name="LATEXFORMWIDTH" val="384"/>
  <p:tag name="LATEXFORMWRAP" val="Vero"/>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RIGINALHEIGHT" val="105"/>
  <p:tag name="ORIGINALWIDTH" val="1642,2"/>
  <p:tag name="OUTPUTDPI" val="1200"/>
  <p:tag name="LATEXADDIN" val="\documentclass{article}&#10;\usepackage{amsmath}&#10;\usepackage{color}&#10;\pagestyle{empty}&#10;\usepackage[dvipsnames]{xcolor}&#10;\begin{document}&#10;&#10;&#10;\begin{eqnarray*}&#10;\delta \phi (x ) = [ {\cal D} , \phi (x) ]= i &#10; \left( d + &#10; x^\mu \partial_\mu &#10;\right) \phi (x)\, ,&#10;\end{eqnarray*}&#10;&#10;&#10;&#10;\end{document}"/>
  <p:tag name="IGUANATEXSIZE" val="20"/>
  <p:tag name="IGUANATEXCURSOR" val="173"/>
  <p:tag name="TRANSPARENCY" val="Vero"/>
  <p:tag name="FILENAME" val="C:\Users\Lello\Dropbox\Ricerca\Talks\Stoccolma 2016\Temp\formule.tex"/>
  <p:tag name="INPUTTYPE" val="0"/>
  <p:tag name="LATEXENGINEID" val="0"/>
  <p:tag name="TEMPFOLDER" val="c:\Users\Lello\Iguanatex\"/>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usepackage[dvipsnames]{xcolor}&#10;\begin{document}&#10;\noindent&#10;\begin{eqnarray*}&#10;{\cal M}_{n+1}(q,\,p_1,\,\dots p_n)\sim \sum_{i=1}^ne_i&#10;\frac{\epsilon_q\cdot p_i}{q\cdot p_i}&#10;{\cal M}_n(p_1,\dots p_n)+N_{n+1}(q,\,p_1,\dots p_n)&#10;\end{eqnarray*}&#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30,11055"/>
  <p:tag name="ORIGINALWIDTH" val="719,7074"/>
  <p:tag name="LATEXADDIN" val="\documentclass{article}&#10;\usepackage{amsmath}&#10;\usepackage{color}&#10;\pagestyle{empty}&#10;\usepackage[dvipsnames]{xcolor}&#10;\begin{document}&#10;&#10;&#10;\begin{eqnarray*}&#10;j^\mu_{\phantom{\mu}(\lambda)} &amp;= T^{\mu \nu} ( 2 x_\nu x_\lambda - &#10;\eta_{\nu \lambda} x^2 )~~;~~&#10;\partial_\mu\,j^\mu_{\phantom{\mu}(\lambda)} &amp;= 2\,x_{\lambda}\,T^{\mu}_{\phantom{\mu}\mu}&#10;=2\,d_\xi{v}^{d_\xi}\,x_{\lambda}(-\partial^2)\,\xi (x)&#10;\end{eqnarray*}&#10;&#10;&#10;&#10;\end{document}"/>
  <p:tag name="IGUANATEXSIZE" val="20"/>
  <p:tag name="IGUANATEXCURSOR" val="361"/>
  <p:tag name="TRANSPARENCY" val="Vero"/>
  <p:tag name="FILENAME" val=""/>
  <p:tag name="LATEXENGINEID" val="0"/>
  <p:tag name="TEMPFOLDER" val="C:\Users\Lello\Iguanatex\"/>
  <p:tag name="LATEXFORMHEIGHT" val="312"/>
  <p:tag name="LATEXFORMWIDTH" val="384"/>
  <p:tag name="LATEXFORMWRAP" val="Vero"/>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RIGINALHEIGHT" val="123,6"/>
  <p:tag name="ORIGINALWIDTH" val="2610,6"/>
  <p:tag name="OUTPUTDPI" val="1200"/>
  <p:tag name="LATEXADDIN" val="\documentclass{article}&#10;\usepackage{amsmath}&#10;\usepackage{color}&#10;\pagestyle{empty}&#10;\usepackage[dvipsnames]{xcolor}&#10;\begin{document}&#10;&#10;&#10;\begin{eqnarray*}&#10;\delta_{(\lambda)} \phi (x) &#10;= \left[\mathcal{K}_{\lambda},\phi(x)\right]  &#10;= i&#10;\left( (2 x_\lambda x_{\nu} - \eta_{\lambda \nu} x^2 ) \partial^\nu &#10;+ 2\,d\,x_\lambda \right)\phi(x)\,.&#10;\end{eqnarray*}&#10;&#10;&#10;&#10;\end{document}"/>
  <p:tag name="IGUANATEXSIZE" val="20"/>
  <p:tag name="IGUANATEXCURSOR" val="226"/>
  <p:tag name="TRANSPARENCY" val="Vero"/>
  <p:tag name="FILENAME" val=""/>
  <p:tag name="INPUTTYPE" val="0"/>
  <p:tag name="LATEXENGINEID" val="0"/>
  <p:tag name="TEMPFOLDER" val="c:\Users\Lello\Iguanatex\"/>
</p:tagLst>
</file>

<file path=ppt/tags/tag8.xml><?xml version="1.0" encoding="utf-8"?>
<p:tagLst xmlns:a="http://schemas.openxmlformats.org/drawingml/2006/main" xmlns:r="http://schemas.openxmlformats.org/officeDocument/2006/relationships" xmlns:p="http://schemas.openxmlformats.org/presentationml/2006/main">
  <p:tag name="ORIGINALHEIGHT" val="66,6"/>
  <p:tag name="ORIGINALWIDTH" val="196,8"/>
  <p:tag name="LATEXADDIN" val="\documentclass{article}&#10;\usepackage{amsmath}&#10;\usepackage{color}&#10;\pagestyle{empty}&#10;\usepackage[dvipsnames]{xcolor}&#10;\begin{document}&#10;\noindent&#10;\begin{eqnarray*}&#10;+\cdots&#10;\end{eqnarray*}&#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ORIGINALHEIGHT" val="66,76685"/>
  <p:tag name="ORIGINALWIDTH" val="720,0347"/>
  <p:tag name="LATEXADDIN" val="\documentclass{article}&#10;\usepackage{amsmath}&#10;\usepackage{color}&#10;\pagestyle{empty}&#10;\usepackage[dvipsnames]{xcolor}&#10;\begin{document}&#10;\noindent&#10;\begin{eqnarray*}&#10;{\cal M}_{n+1}^{\mu\nu}(q,\,p_1,\,\dots p_n)\sim \sum_{i=1}^n&#10;\frac{p_i^\mu\cdot p_i^\nu}{q\cdot p_i}&#10;{\cal M}_n(p_1,\dots p_n)+N_{n+1}(q,\,p_1\dots p_n)&#10;\end{eqnarray*}&#10;\end{document}"/>
  <p:tag name="IGUANATEXSIZE" val="2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3207</TotalTime>
  <Words>2344</Words>
  <Application>Microsoft Office PowerPoint</Application>
  <PresentationFormat>Widescreen</PresentationFormat>
  <Paragraphs>278</Paragraphs>
  <Slides>32</Slides>
  <Notes>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32</vt:i4>
      </vt:variant>
    </vt:vector>
  </HeadingPairs>
  <TitlesOfParts>
    <vt:vector size="40" baseType="lpstr">
      <vt:lpstr>Arial</vt:lpstr>
      <vt:lpstr>Calibri</vt:lpstr>
      <vt:lpstr>Calibri Light</vt:lpstr>
      <vt:lpstr>Cambria Math</vt:lpstr>
      <vt:lpstr>Segoe Script</vt:lpstr>
      <vt:lpstr>Times New Roman</vt:lpstr>
      <vt:lpstr>Wingdings</vt:lpstr>
      <vt:lpstr>Tema di Office</vt:lpstr>
      <vt:lpstr>Superstring Amplitudes From Threshold Effects   to Soft Theorems and Back?</vt:lpstr>
      <vt:lpstr>Presentazione standard di PowerPoint</vt:lpstr>
      <vt:lpstr>The beginning: String Thresholds</vt:lpstr>
      <vt:lpstr>Presentazione standard di PowerPoint</vt:lpstr>
      <vt:lpstr>Presentazione standard di PowerPoint</vt:lpstr>
      <vt:lpstr>Presentazione standard di PowerPoint</vt:lpstr>
      <vt:lpstr>Presentazione standard di PowerPoint</vt:lpstr>
      <vt:lpstr>What are Soft theorems?</vt:lpstr>
      <vt:lpstr>Presentazione standard di PowerPoint</vt:lpstr>
      <vt:lpstr>Presentazione standard di PowerPoint</vt:lpstr>
      <vt:lpstr>Presentazione standard di PowerPoint</vt:lpstr>
      <vt:lpstr>Presentazione standard di PowerPoint</vt:lpstr>
      <vt:lpstr>Amplitudes in Bosonic, Heterotic  and Superstring theories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Multiloop extension</vt:lpstr>
      <vt:lpstr>Presentazione standard di PowerPoint</vt:lpstr>
      <vt:lpstr>Presentazione standard di PowerPoint</vt:lpstr>
      <vt:lpstr>Presentazione standard di PowerPoint</vt:lpstr>
      <vt:lpstr>Presentazione standard di PowerPoint</vt:lpstr>
      <vt:lpstr>Presentazione standard di PowerPoint</vt:lpstr>
      <vt:lpstr>Spontaneosly breaking of the Conformal Symmetry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Lello</dc:creator>
  <cp:lastModifiedBy>Lello</cp:lastModifiedBy>
  <cp:revision>85</cp:revision>
  <dcterms:created xsi:type="dcterms:W3CDTF">2023-05-07T13:26:48Z</dcterms:created>
  <dcterms:modified xsi:type="dcterms:W3CDTF">2023-05-23T06:51:16Z</dcterms:modified>
</cp:coreProperties>
</file>