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4" r:id="rId5"/>
    <p:sldId id="302" r:id="rId6"/>
    <p:sldId id="283" r:id="rId7"/>
    <p:sldId id="282" r:id="rId8"/>
    <p:sldId id="290" r:id="rId9"/>
    <p:sldId id="265" r:id="rId10"/>
    <p:sldId id="313" r:id="rId11"/>
    <p:sldId id="262" r:id="rId12"/>
    <p:sldId id="298" r:id="rId13"/>
    <p:sldId id="287" r:id="rId14"/>
    <p:sldId id="289" r:id="rId15"/>
    <p:sldId id="281" r:id="rId16"/>
    <p:sldId id="284" r:id="rId17"/>
    <p:sldId id="270" r:id="rId18"/>
    <p:sldId id="299" r:id="rId19"/>
    <p:sldId id="271" r:id="rId20"/>
    <p:sldId id="269" r:id="rId21"/>
    <p:sldId id="300" r:id="rId22"/>
    <p:sldId id="296" r:id="rId23"/>
    <p:sldId id="305" r:id="rId24"/>
    <p:sldId id="277" r:id="rId25"/>
    <p:sldId id="291" r:id="rId26"/>
    <p:sldId id="308" r:id="rId27"/>
    <p:sldId id="304" r:id="rId28"/>
    <p:sldId id="301" r:id="rId29"/>
    <p:sldId id="292" r:id="rId30"/>
    <p:sldId id="306" r:id="rId31"/>
    <p:sldId id="294" r:id="rId32"/>
    <p:sldId id="295" r:id="rId33"/>
    <p:sldId id="307" r:id="rId34"/>
    <p:sldId id="309" r:id="rId35"/>
    <p:sldId id="314" r:id="rId36"/>
    <p:sldId id="274" r:id="rId37"/>
    <p:sldId id="288" r:id="rId38"/>
    <p:sldId id="311" r:id="rId39"/>
    <p:sldId id="31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hruv Desai" initials="DD" lastIdx="2" clrIdx="0">
    <p:extLst>
      <p:ext uri="{19B8F6BF-5375-455C-9EA6-DF929625EA0E}">
        <p15:presenceInfo xmlns:p15="http://schemas.microsoft.com/office/powerpoint/2012/main" userId="d1a3a5eb44610d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AFF"/>
    <a:srgbClr val="2DD9C6"/>
    <a:srgbClr val="71D9A8"/>
    <a:srgbClr val="81F9C0"/>
    <a:srgbClr val="EF6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6"/>
    <p:restoredTop sz="94353"/>
  </p:normalViewPr>
  <p:slideViewPr>
    <p:cSldViewPr snapToGrid="0">
      <p:cViewPr varScale="1">
        <p:scale>
          <a:sx n="112" d="100"/>
          <a:sy n="112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22:11:25.430"/>
    </inkml:context>
    <inkml:brush xml:id="br0">
      <inkml:brushProperty name="width" value="0.10583" units="cm"/>
      <inkml:brushProperty name="height" value="0.10583" units="cm"/>
      <inkml:brushProperty name="color" value="#FFC000"/>
    </inkml:brush>
  </inkml:definitions>
  <inkml:trace contextRef="#ctx0" brushRef="#br0">2 4134 24575,'-2'-62'0,"15"-16"0,1 24 0,8-9 0,19-25 0,10-12 0,-4 10 0,-11 17 0,1 2 0,8-13 0,4-7 0,-11 16 0,-8 3 0,-2-4 0,2-13 0,0-4 0,1 1 0,0 4 0,2 11 0,-1 6 0,0 1 0,-1 6 0,-5 5 0,0 7 0,0 1 0,1-5 0,-1-1 0,1 0 0,-1 1 0,0 4 0,3 0 0,2-2 0,2-2 0,1-3 0,-2-2 0,-2 5 0,-4 7 0,-4 5 0,-2 5 0,-3-1 0,0-4 0,2 0 0,-2 1 0,1 3 0,-1 2 0,1 4 0,0-4 0,-2 1 0,-1 3 0,-1 1 0,1 5 0,-1 2 0,-1 1 0,-1 4 0,-1-1 0,4-2 0,2 1 0,3-1 0,8-2 0,8-6 0,10-7 0,10-5 0,6-3 0,1 2 0,0 4 0,-7 7 0,-10 6 0,-6 6 0,-6 4 0,-6 2 0,-1 0 0,-4 2 0,3 0 0,6 0 0,0-4 0,4-5 0,0-1 0,1-3 0,7 2 0,3 0 0,2 1 0,1 6 0,-1 1 0,-2 3 0,6-3 0,8-9 0,9-4 0,9-2 0,0-2 0,-5 6 0,-10 4 0,-7 7 0,-8 9 0,-5 5 0,0 3 0,-4 0 0,1 0 0,0 0 0,3 0 0,5 0 0,9 0 0,13 2 0,12 6 0,6 10 0,1 10 0,-4 3 0,-5 2 0,-9-5 0,-9 0 0,-10 2 0,-7 0 0,-1 7 0,-4 6 0,-2 10 0,-1 4 0,-5-1 0,-3-4 0,-3-7 0,-2-1 0,4 7 0,8 6 0,4 7 0,3 3 0,-6-8 0,-7-10 0,-6-10 0,-1 0 0,2 9 0,6 19 0,7 23 0,4 3 0,-1-2 0,-6-15 0,-10-22 0,-4-12 0,-4-10 0,-1-4 0,0 0 0,-2 0 0,-1 1 0,-4-4 0,0-2 0,-2-3 0,1 1 0,0 2 0,-1 8 0,1 12 0,-1 12 0,1 10 0,-2 0 0,-3-7 0,2-9 0,-3-11 0,0-1 0,-2-18 0,-1 3 0,0-13 0,2 2 0,1 3 0,-1 6 0,1 7 0,-3 15 0,3 7 0,0 10 0,1 1 0,-1 0 0,-2 4 0,-1 1 0,0 0 0,0-9 0,0-9 0,0-4 0,0 1 0,1 1 0,3-1 0,2-6 0,2-4 0,-1-4 0,1-1 0,-3-4 0,1-4 0,0-3 0,-1-4 0,0 8 0,1-10 0,-1 10 0,0-8 0,1 6 0,1 6 0,2 8 0,3 6 0,4 7 0,2 3 0,0-1 0,1-2 0,-3-5 0,-3-7 0,-3-7 0,-3-3 0,-3-10 0,1 5 0,0-4 0,4 9 0,0 3 0,-1 0 0,0 0 0,-1 0 0,3 5 0,-6-14 0,2 3 0,-3-15 0,0 1 0,-1-1 0,-1-3 0,2 1 0,-1-2 0,0 2 0,-2 1 0,0-3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22:12:06.878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3804 24575,'0'-18'0,"0"-12"0,0-25 0,1-14 0,5-10 0,4 9 0,4 12 0,-1 11 0,-4 10 0,0 7 0,-1 5 0,-1 3 0,1-2 0,0-6 0,2-1 0,1-1 0,1 5 0,-3 3 0,-1 4 0,2-1 0,-3 6 0,6-5 0,-4 2 0,3-8 0,2-7 0,1-3 0,2-3 0,0-3 0,-3 4 0,-1 1 0,0 3 0,-2 7 0,0 2 0,0 4 0,0-1 0,0 1 0,0-1 0,0-2 0,1-2 0,1-7 0,-4 12 0,5-5 0,-5 12 0,3-7 0,2-1 0,0-2 0,3-1 0,4-2 0,1-6 0,2-6 0,1-4 0,0-2 0,-1 7 0,-3 4 0,-2 7 0,-3 5 0,1-3 0,-6 12 0,3-8 0,-5 7 0,3-4 0,3-1 0,0-2 0,1 0 0,1-1 0,0-2 0,3-5 0,5-3 0,3-8 0,5 0 0,2-1 0,3-7 0,6-4 0,2-8 0,-1 0 0,-1 8 0,-7 4 0,-6 12 0,0 1 0,-14 14 0,2-1 0,-10 9 0,5-6 0,-1 0 0,2-2 0,-1-2 0,2 0 0,3-6 0,3-2 0,1 0 0,1-5 0,0 2 0,1-5 0,4-5 0,4 2 0,5-4 0,-1 8 0,-2 5 0,-4 2 0,-2 5 0,4-9 0,2-2 0,1 2 0,2 3 0,-4 8 0,-2 4 0,-1 0 0,0 0 0,4 0 0,1 1 0,0 0 0,-1-1 0,-3-2 0,3-5 0,5-2 0,5-6 0,4-1 0,-1 2 0,-1 5 0,-5 7 0,0 5 0,-3 4 0,0 1 0,-4 4 0,0-1 0,-3 1 0,-1-1 0,4 1 0,-3 3 0,3-2 0,-3 3 0,-4 0 0,2 0 0,-1 4 0,2 0 0,1 0 0,0 0 0,-1 0 0,1 0 0,1 0 0,1 0 0,2 0 0,0 0 0,-5 0 0,1 0 0,0 0 0,4 0 0,4 0 0,-1 4 0,-3 4 0,-4 4 0,-2 2 0,2 0 0,3 2 0,5 0 0,6 1 0,0 0 0,2-1 0,-3 0 0,-6 1 0,-7 2 0,-5 2 0,-4 2 0,0 2 0,1 12 0,1 7 0,4 11 0,6 5 0,4-2 0,7-2 0,1-8 0,3-2 0,1-4 0,-4-4 0,-1-3 0,-8-3 0,-6-2 0,-6-1 0,-3 2 0,2 6 0,-3 11 0,2 11 0,0 12 0,-1 7 0,2 2 0,-3-3 0,-5-14 0,1-12 0,-2-9 0,1-8 0,3 1 0,2 2 0,4 4 0,5 10 0,6 13 0,3 11 0,-1 2 0,-4 1 0,-6-10 0,-1-3 0,0 5 0,2 10 0,-4 11 0,0 1 0,0-2 0,-4-6 0,0-7 0,-4-12 0,-5-12 0,1-11 0,1-6 0,1 2 0,-1 0 0,-2 2 0,-1-4 0,0-3 0,-1-5 0,2 1 0,-1-1 0,2 0 0,1 5 0,2 5 0,1 7 0,-1-1 0,0-6 0,-2-5 0,-3-5 0,0-2 0,-4-4 0,1-6 0,2-5 0,0 0 0,2 2 0,-1 7 0,0 0 0,-1 3 0,0-2 0,-2-1 0,-1 4 0,0-3 0,-1 2 0,-2-6 0,-2-5 0,2-2 0,-4-5 0,4 1 0,-5 0 0,5 0 0,-4 0 0,5 3 0,-3 1 0,0 3 0,1-3 0,0-4 0,-2-2 0,0-3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0087C-0EA5-A24C-A764-D568BA2A324B}" type="datetimeFigureOut">
              <a:rPr lang="en-US" smtClean="0"/>
              <a:t>9/3/23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744C8-1A3A-8B42-8222-7FD3C607D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6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2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the surfaces, explain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98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the surfaces, explain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06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the surfaces, explain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6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7F545-B9C9-C245-94AA-AD22734D6E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76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7F545-B9C9-C245-94AA-AD22734D6E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5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the surfaces, explain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9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the surfaces, explain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17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99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blue </a:t>
            </a:r>
            <a:r>
              <a:rPr lang="en-US" dirty="0" err="1"/>
              <a:t>kilonova</a:t>
            </a:r>
            <a:r>
              <a:rPr lang="en-US" dirty="0"/>
              <a:t> ejecta be explained by a combination of these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5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blue </a:t>
            </a:r>
            <a:r>
              <a:rPr lang="en-US" dirty="0" err="1"/>
              <a:t>kilonova</a:t>
            </a:r>
            <a:r>
              <a:rPr lang="en-US" dirty="0"/>
              <a:t> ejecta be explained by a combination of these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7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know the site, but we know something about the process, which can tell us about conditions required, which can point to possible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45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blue </a:t>
            </a:r>
            <a:r>
              <a:rPr lang="en-US" dirty="0" err="1"/>
              <a:t>kilonova</a:t>
            </a:r>
            <a:r>
              <a:rPr lang="en-US" dirty="0"/>
              <a:t> ejecta be explained by a combination of these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6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blue </a:t>
            </a:r>
            <a:r>
              <a:rPr lang="en-US" dirty="0" err="1"/>
              <a:t>kilonova</a:t>
            </a:r>
            <a:r>
              <a:rPr lang="en-US" dirty="0"/>
              <a:t> ejecta be explained by a combination of these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1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9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the surfaces, explain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5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PNSs are formed in the aftermath of a CCSN.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context, here's a massive star, green is the Iron core which during SN collapses and through the following reactions becomes a ball of neutrons we call the PNS.</a:t>
            </a:r>
          </a:p>
          <a:p>
            <a:endParaRPr lang="en-US" dirty="0"/>
          </a:p>
          <a:p>
            <a:r>
              <a:rPr lang="en-US" dirty="0"/>
              <a:t>we assume it's a successful explosion, so outer layers are ejected after bouncing off the core, but we're not studying SN mechanism. </a:t>
            </a:r>
          </a:p>
          <a:p>
            <a:endParaRPr lang="en-US" dirty="0"/>
          </a:p>
          <a:p>
            <a:r>
              <a:rPr lang="en-US" dirty="0"/>
              <a:t>additionally, neutrinos are produced, and based on Iron binding energy and total mass, ~1e52 erg energy is released through neutrinos</a:t>
            </a:r>
          </a:p>
          <a:p>
            <a:endParaRPr lang="en-US" dirty="0"/>
          </a:p>
          <a:p>
            <a:r>
              <a:rPr lang="en-US" dirty="0"/>
              <a:t>they diffuse out, and reabsorption drives a wind. </a:t>
            </a:r>
          </a:p>
          <a:p>
            <a:endParaRPr lang="en-US" dirty="0"/>
          </a:p>
          <a:p>
            <a:r>
              <a:rPr lang="en-US" dirty="0"/>
              <a:t>the remnant may be rotating, magnetized.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43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PNSs are formed in the aftermath of a CCSN.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context, here's a massive star, green is the Iron core which during SN collapses and through the following reactions becomes a ball of neutrons we call the PNS.</a:t>
            </a:r>
          </a:p>
          <a:p>
            <a:endParaRPr lang="en-US" dirty="0"/>
          </a:p>
          <a:p>
            <a:r>
              <a:rPr lang="en-US" dirty="0"/>
              <a:t>we assume it's a successful explosion, so outer layers are ejected after bouncing off the core, but we're not studying SN mechanism. </a:t>
            </a:r>
          </a:p>
          <a:p>
            <a:endParaRPr lang="en-US" dirty="0"/>
          </a:p>
          <a:p>
            <a:r>
              <a:rPr lang="en-US" dirty="0"/>
              <a:t>additionally, neutrinos are produced, and based on Iron binding energy and total mass, ~1e52 erg energy is released through neutrinos</a:t>
            </a:r>
          </a:p>
          <a:p>
            <a:endParaRPr lang="en-US" dirty="0"/>
          </a:p>
          <a:p>
            <a:r>
              <a:rPr lang="en-US" dirty="0"/>
              <a:t>they diffuse out, and reabsorption drives a wind. </a:t>
            </a:r>
          </a:p>
          <a:p>
            <a:endParaRPr lang="en-US" dirty="0"/>
          </a:p>
          <a:p>
            <a:r>
              <a:rPr lang="en-US" dirty="0"/>
              <a:t>the remnant may be rotating, magnetized.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9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Neutron-to-seed ratio over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744C8-1A3A-8B42-8222-7FD3C607D1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6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have cooling curves from self-consistent core-collapse simulations.</a:t>
            </a:r>
          </a:p>
          <a:p>
            <a:endParaRPr lang="en-US" dirty="0"/>
          </a:p>
          <a:p>
            <a:r>
              <a:rPr lang="en-US" dirty="0"/>
              <a:t>Time on the x-axis, vs neutrino and PNS properties on y-axis during core-collapse.  </a:t>
            </a:r>
          </a:p>
          <a:p>
            <a:endParaRPr lang="en-US" dirty="0"/>
          </a:p>
          <a:p>
            <a:r>
              <a:rPr lang="en-US" dirty="0"/>
              <a:t>We focus on a slice of time ~2 seconds after the bounce, when PNS is not really contracting anymore. R~10km.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energies/luminosities observations error bars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B8E1D-825F-9440-BAB7-C2582F3C5F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545B-273F-5290-D802-619CB40D5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FF625-5E18-81DF-7D7B-33B3C8219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442EF-6876-4744-9012-83A37358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99772-ADEF-F27E-56CA-C15A8FC5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A56FD-1B70-E619-4A24-EC4C3584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2D41-45C4-B70E-2ABD-5525F41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A8B45-0ADF-A00A-E22D-1E380C284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727E5-FFCB-E28F-FE72-12374A8F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3A045-59CF-9DF9-0E22-3931E16D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C3C9-2054-9313-8F38-BC3FB246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8419CD-4EEF-903F-B27F-58509A2FC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64560-640A-0EA0-1EA9-6C4E33262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FB9A1-E44D-BC03-BB80-563DFC06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52AD2-2485-4C4E-9463-37E89870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1A4B1-1B35-09DC-B344-922AC35A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8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F5FD-4AC3-43E0-73A5-4C84A4A6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6C6E0-20AB-7896-CD29-70DAF108C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3C015-0264-09F1-4C59-0A8F93C7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CE125-9AEC-2925-CA6A-3F5FCE01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8D5F4-E032-320C-57B4-A0960E2E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8228-C044-8EB8-A47B-D856B3D6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73033-F369-68B6-E5C2-A83DE4862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D0E8-452B-7D39-B2CE-472C37F3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18B82-D0A1-9F2E-CFD1-393665A2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519F9-5A4A-A4C7-FC37-FD73F7D6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0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A5AB-0DE3-1C3A-FEAA-70F6727DA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02DFC-3ED5-35F6-4B2A-B1AAC78E7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BF6DC-FAC0-8797-C630-45FBC70F3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9C641-A02F-604A-8BC2-F4E4267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D7B60-CA1F-1EB2-D92C-3896A5BF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EB9AE-B01F-2B6C-540F-FFA9697F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6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DAFD-1C73-3EEB-0788-63EA6D3E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97C4-CDA9-E5E8-D8F7-4CB9FB5B6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44420-8126-73B7-A023-1AA3D49DD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1FC33-2292-1D94-C67B-6DFF7B86B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E0A6D3-C474-5DBD-8013-60768B037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7FB22-B155-20F5-7FC2-48425131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C484B-B4B5-F478-3BF2-941496E1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CC3751-E637-6CEA-5583-61D06A48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4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8A47-2ADD-9DAA-C6C8-356FF47C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9AE9B-DCA5-1D44-6003-17BEA9D4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955C0-C7C9-661A-241B-5137046E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8CB62-DB4B-2234-E482-21FBC2C3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7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09947-CCA9-77A3-FAD6-CD4FE5C7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B369F-9AF6-8CB0-6022-125561EF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E0406-BD2B-B929-AC07-06248AFD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FB6D-77EF-049C-3650-BE360910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CBEC-CA48-BF41-D791-F21B5F6FC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BD97D-4299-470E-8F6D-4BB9F4538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A7344-F641-F5F6-6327-14A58824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68993-40BA-AB66-5EFB-90B573CD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DA37F-1963-44EF-43E6-98156614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7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3053-7F6A-28B1-D3E7-2A30B39E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527D0-D7D6-ED88-735F-3C35F550B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0DA9F-A9E2-1AD1-8A98-8E6C15B0F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286CD-5F64-744F-D676-01D17346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687FC-2BB1-EF2F-495D-9BFDB641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CB067-E614-4A87-7F1F-5686C5E7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3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C5075-A8F1-0E08-4CDE-F1FF8F8A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5B35D-7177-3273-5498-7361B81A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36C98-5AC0-2239-3F60-DF5E322C6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88F76-FFBD-2C42-A954-F0A6BE5C8CB0}" type="datetimeFigureOut">
              <a:rPr lang="en-US" smtClean="0"/>
              <a:t>9/3/23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F435-0969-85D7-AFB3-4D7B50C6E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13BBB-0727-6B06-3C2D-1DE7C0AAA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02EC-7A48-8F44-9DB5-5615D9294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customXml" Target="../ink/ink2.xml"/><Relationship Id="rId4" Type="http://schemas.openxmlformats.org/officeDocument/2006/relationships/image" Target="../media/image5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01C7-8D74-2DD1-019A-DC8123CCC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2912" y="1112291"/>
            <a:ext cx="6834973" cy="251979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  <a:t>The impact of</a:t>
            </a:r>
            <a:br>
              <a:rPr lang="en-US" sz="3600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</a:br>
            <a:r>
              <a:rPr lang="en-US" sz="3600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  <a:t>magnetic fields</a:t>
            </a:r>
            <a:br>
              <a:rPr lang="en-US" sz="3600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</a:br>
            <a:r>
              <a:rPr lang="en-US" sz="3600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  <a:t>on </a:t>
            </a:r>
            <a:r>
              <a:rPr lang="en-US" sz="3600" i="1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  <a:t>r-</a:t>
            </a:r>
            <a:r>
              <a:rPr lang="en-US" sz="3600" dirty="0">
                <a:latin typeface="Avenir Book" panose="02000503020000020003" pitchFamily="2" charset="0"/>
                <a:ea typeface="STSong" panose="02010600040101010101" pitchFamily="2" charset="-122"/>
                <a:cs typeface="Euphemia UCAS" panose="020B0503040102020104" pitchFamily="34" charset="-79"/>
              </a:rPr>
              <a:t>process nucleosynthesis in proto-neutron star winds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01255-7CB7-84B1-CE90-9A2944985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6793" y="4602050"/>
            <a:ext cx="4207213" cy="114365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venir Book" panose="02000503020000020003" pitchFamily="2" charset="0"/>
                <a:ea typeface="STSong" panose="02010600040101010101" pitchFamily="2" charset="-122"/>
                <a:cs typeface="Bangla MN" pitchFamily="2" charset="0"/>
              </a:rPr>
              <a:t>Dhruv Desai</a:t>
            </a:r>
          </a:p>
          <a:p>
            <a:r>
              <a:rPr lang="en-US" sz="1800" dirty="0">
                <a:latin typeface="Avenir Book" panose="02000503020000020003" pitchFamily="2" charset="0"/>
                <a:ea typeface="STSong" panose="02010600040101010101" pitchFamily="2" charset="-122"/>
                <a:cs typeface="Bangla MN" pitchFamily="2" charset="0"/>
              </a:rPr>
              <a:t>Advisors: Prof. Brian Metzger</a:t>
            </a:r>
          </a:p>
          <a:p>
            <a:r>
              <a:rPr lang="en-US" sz="1800" dirty="0">
                <a:latin typeface="Avenir Book" panose="02000503020000020003" pitchFamily="2" charset="0"/>
                <a:ea typeface="STSong" panose="02010600040101010101" pitchFamily="2" charset="-122"/>
                <a:cs typeface="Bangla MN" pitchFamily="2" charset="0"/>
              </a:rPr>
              <a:t>Prof. Daniel Siegel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7F861-1593-57B6-4701-588427DC3056}"/>
              </a:ext>
            </a:extLst>
          </p:cNvPr>
          <p:cNvSpPr txBox="1"/>
          <p:nvPr/>
        </p:nvSpPr>
        <p:spPr>
          <a:xfrm>
            <a:off x="4432527" y="6011694"/>
            <a:ext cx="332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Monday September 4, 2023 </a:t>
            </a:r>
            <a:endParaRPr lang="en-US" b="1" dirty="0">
              <a:solidFill>
                <a:schemeClr val="accent2"/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FD15B-E08B-E090-A657-5B0B7C837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269" y="5867334"/>
            <a:ext cx="774700" cy="842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27C5C-2336-78F3-4426-B424A53E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" y="6011694"/>
            <a:ext cx="774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0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5">
            <a:extLst>
              <a:ext uri="{FF2B5EF4-FFF2-40B4-BE49-F238E27FC236}">
                <a16:creationId xmlns:a16="http://schemas.microsoft.com/office/drawing/2014/main" id="{CF7E2B35-9BD4-2215-9ADD-8015EE1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413" y="2683559"/>
            <a:ext cx="7579174" cy="919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Neutrino-driven winds from core-collapse supernovae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56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75" y="182491"/>
            <a:ext cx="10432849" cy="170398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Winds occur in the aftermath of a core-collapse supernova (CCSN)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0C54F1F-85F5-5249-B962-42A5B0F0633A}"/>
              </a:ext>
            </a:extLst>
          </p:cNvPr>
          <p:cNvSpPr txBox="1">
            <a:spLocks/>
          </p:cNvSpPr>
          <p:nvPr/>
        </p:nvSpPr>
        <p:spPr>
          <a:xfrm>
            <a:off x="4996007" y="6112978"/>
            <a:ext cx="3373396" cy="30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Handbook of Supernovae (2017)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6AE2A3-07BF-A5A1-B8D0-99EC8AF6821D}"/>
              </a:ext>
            </a:extLst>
          </p:cNvPr>
          <p:cNvGrpSpPr/>
          <p:nvPr/>
        </p:nvGrpSpPr>
        <p:grpSpPr>
          <a:xfrm>
            <a:off x="4540976" y="1940728"/>
            <a:ext cx="7337174" cy="3659880"/>
            <a:chOff x="2229926" y="2963591"/>
            <a:chExt cx="7337174" cy="365988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9D5CB8-CAAF-C352-425A-9FBBEB35B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9926" y="2963591"/>
              <a:ext cx="6850042" cy="36598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A5045D-F6F3-8F6C-3131-D434FC198E21}"/>
                </a:ext>
              </a:extLst>
            </p:cNvPr>
            <p:cNvSpPr/>
            <p:nvPr/>
          </p:nvSpPr>
          <p:spPr>
            <a:xfrm>
              <a:off x="8011995" y="3108145"/>
              <a:ext cx="15551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Proto-neutron star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02BEF31-C2C0-4CE8-A52F-48D1618F9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5530" y="3754476"/>
              <a:ext cx="710424" cy="1215089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927117-4413-C156-4530-01DEC073432B}"/>
              </a:ext>
            </a:extLst>
          </p:cNvPr>
          <p:cNvSpPr txBox="1"/>
          <p:nvPr/>
        </p:nvSpPr>
        <p:spPr>
          <a:xfrm>
            <a:off x="414235" y="2142660"/>
            <a:ext cx="23331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Fusion stops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Core collapses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Outer layers bounce, are ejected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t~500 ms: contracting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PNS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formed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0D1CD3-0D3C-FFBB-AA04-854198FA2D6C}"/>
              </a:ext>
            </a:extLst>
          </p:cNvPr>
          <p:cNvGrpSpPr/>
          <p:nvPr/>
        </p:nvGrpSpPr>
        <p:grpSpPr>
          <a:xfrm>
            <a:off x="588919" y="2820839"/>
            <a:ext cx="2053112" cy="1215346"/>
            <a:chOff x="5174116" y="2134286"/>
            <a:chExt cx="2053112" cy="121534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7C3BA6-3AAB-E080-FC11-F3FD5F69017B}"/>
                </a:ext>
              </a:extLst>
            </p:cNvPr>
            <p:cNvGrpSpPr/>
            <p:nvPr/>
          </p:nvGrpSpPr>
          <p:grpSpPr>
            <a:xfrm>
              <a:off x="5191991" y="2144408"/>
              <a:ext cx="2035237" cy="1122424"/>
              <a:chOff x="4594365" y="2204465"/>
              <a:chExt cx="2035237" cy="112242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C916A8D-E011-0D5F-3009-C6A387135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365" y="2204465"/>
                <a:ext cx="2035237" cy="78194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53E4F5-CB5C-AABB-2855-92B91B2BF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3426" y="3051321"/>
                <a:ext cx="1778668" cy="275568"/>
              </a:xfrm>
              <a:prstGeom prst="rect">
                <a:avLst/>
              </a:prstGeom>
            </p:spPr>
          </p:pic>
        </p:grp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50F77668-6520-364E-A476-D09411ABAF57}"/>
                </a:ext>
              </a:extLst>
            </p:cNvPr>
            <p:cNvSpPr/>
            <p:nvPr/>
          </p:nvSpPr>
          <p:spPr>
            <a:xfrm>
              <a:off x="5174116" y="2134286"/>
              <a:ext cx="435123" cy="339156"/>
            </a:xfrm>
            <a:prstGeom prst="frame">
              <a:avLst>
                <a:gd name="adj1" fmla="val 101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17CD26-E25C-FC5E-7F22-1CCF5D111CE9}"/>
                </a:ext>
              </a:extLst>
            </p:cNvPr>
            <p:cNvCxnSpPr>
              <a:cxnSpLocks/>
            </p:cNvCxnSpPr>
            <p:nvPr/>
          </p:nvCxnSpPr>
          <p:spPr>
            <a:xfrm>
              <a:off x="5701256" y="2478356"/>
              <a:ext cx="582496" cy="44799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198210C5-B89B-C397-89C3-A8BDBDEFE108}"/>
                </a:ext>
              </a:extLst>
            </p:cNvPr>
            <p:cNvSpPr/>
            <p:nvPr/>
          </p:nvSpPr>
          <p:spPr>
            <a:xfrm>
              <a:off x="6364188" y="2931556"/>
              <a:ext cx="428830" cy="418076"/>
            </a:xfrm>
            <a:prstGeom prst="frame">
              <a:avLst>
                <a:gd name="adj1" fmla="val 10188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806E8A-2A29-B45B-C173-05ABB588C4C9}"/>
              </a:ext>
            </a:extLst>
          </p:cNvPr>
          <p:cNvCxnSpPr>
            <a:cxnSpLocks/>
          </p:cNvCxnSpPr>
          <p:nvPr/>
        </p:nvCxnSpPr>
        <p:spPr>
          <a:xfrm>
            <a:off x="2207821" y="4036185"/>
            <a:ext cx="100515" cy="1397964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658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51026-36E6-40C4-7D5B-69513926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405" y="4462033"/>
            <a:ext cx="6299200" cy="95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61" y="328128"/>
            <a:ext cx="5934671" cy="1977082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Gravitational energy released in the form of neutrino emission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0C54F1F-85F5-5249-B962-42A5B0F0633A}"/>
              </a:ext>
            </a:extLst>
          </p:cNvPr>
          <p:cNvSpPr txBox="1">
            <a:spLocks/>
          </p:cNvSpPr>
          <p:nvPr/>
        </p:nvSpPr>
        <p:spPr>
          <a:xfrm>
            <a:off x="8958407" y="300381"/>
            <a:ext cx="3373396" cy="30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Handbook of Supernovae (2017)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21EE60-F180-7749-AECC-43876DC138A7}"/>
              </a:ext>
            </a:extLst>
          </p:cNvPr>
          <p:cNvSpPr/>
          <p:nvPr/>
        </p:nvSpPr>
        <p:spPr>
          <a:xfrm>
            <a:off x="372146" y="4203662"/>
            <a:ext cx="414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Neutrinos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diffuse out of PNS, free-stream from neutrinosphere</a:t>
            </a:r>
          </a:p>
          <a:p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Neutrinos of all species produced;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only electron neutrino/antineutrinos interact with matter outside PNS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3AC5E0-7B1B-CC91-B137-8246EAC44622}"/>
              </a:ext>
            </a:extLst>
          </p:cNvPr>
          <p:cNvGrpSpPr/>
          <p:nvPr/>
        </p:nvGrpSpPr>
        <p:grpSpPr>
          <a:xfrm>
            <a:off x="6583980" y="4045400"/>
            <a:ext cx="3863040" cy="2084440"/>
            <a:chOff x="1590286" y="4871563"/>
            <a:chExt cx="3863040" cy="20844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646082-AB28-E59C-7280-CCEC2DD46D3E}"/>
                </a:ext>
              </a:extLst>
            </p:cNvPr>
            <p:cNvGrpSpPr/>
            <p:nvPr/>
          </p:nvGrpSpPr>
          <p:grpSpPr>
            <a:xfrm>
              <a:off x="1996153" y="4871563"/>
              <a:ext cx="3457173" cy="532139"/>
              <a:chOff x="1572210" y="2694651"/>
              <a:chExt cx="3350053" cy="717413"/>
            </a:xfrm>
          </p:grpSpPr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123B80BD-80FE-7936-1D52-6087DF39C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22772" y="2694651"/>
                <a:ext cx="2399491" cy="5776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77500" lnSpcReduction="20000"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  <a:latin typeface="Avenir Book" panose="02000503020000020003" pitchFamily="2" charset="0"/>
                  </a:rPr>
                  <a:t>Neutron star mass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67DBBFF-A882-D28B-5C33-0B7AA32BDE4C}"/>
                  </a:ext>
                </a:extLst>
              </p:cNvPr>
              <p:cNvCxnSpPr>
                <a:cxnSpLocks/>
                <a:stCxn id="15" idx="1"/>
              </p:cNvCxnSpPr>
              <p:nvPr/>
            </p:nvCxnSpPr>
            <p:spPr>
              <a:xfrm flipH="1">
                <a:off x="1572210" y="2983491"/>
                <a:ext cx="950562" cy="428573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B8FCED-C538-91A9-A7A6-56028DB4738A}"/>
                </a:ext>
              </a:extLst>
            </p:cNvPr>
            <p:cNvGrpSpPr/>
            <p:nvPr/>
          </p:nvGrpSpPr>
          <p:grpSpPr>
            <a:xfrm>
              <a:off x="1590286" y="6187936"/>
              <a:ext cx="2191751" cy="768067"/>
              <a:chOff x="2815099" y="2734213"/>
              <a:chExt cx="2123840" cy="1035484"/>
            </a:xfrm>
          </p:grpSpPr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E3F25C77-1A16-132A-3C44-1EB6A8338F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15099" y="3273854"/>
                <a:ext cx="2123840" cy="49584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62500" lnSpcReduction="20000"/>
              </a:bodyPr>
              <a:lstStyle/>
              <a:p>
                <a:r>
                  <a:rPr lang="en-US" sz="2800" dirty="0">
                    <a:solidFill>
                      <a:schemeClr val="accent4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Neutron star radius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F1FB19D-375E-4D7B-1871-9AED5F97AE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68978" y="2734213"/>
                <a:ext cx="108814" cy="519436"/>
              </a:xfrm>
              <a:prstGeom prst="line">
                <a:avLst/>
              </a:prstGeom>
              <a:ln w="222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B9D5CB8-CAAF-C352-425A-9FBBEB35B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824" y="552087"/>
            <a:ext cx="4556210" cy="24343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214E7D-61AB-4F8F-227F-1A59BDCF364F}"/>
              </a:ext>
            </a:extLst>
          </p:cNvPr>
          <p:cNvGrpSpPr/>
          <p:nvPr/>
        </p:nvGrpSpPr>
        <p:grpSpPr>
          <a:xfrm>
            <a:off x="1039731" y="2507729"/>
            <a:ext cx="2090708" cy="1215346"/>
            <a:chOff x="5174116" y="2134286"/>
            <a:chExt cx="2090708" cy="12153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6D6CD1-0D9E-402F-203E-44058F1B2E90}"/>
                </a:ext>
              </a:extLst>
            </p:cNvPr>
            <p:cNvGrpSpPr/>
            <p:nvPr/>
          </p:nvGrpSpPr>
          <p:grpSpPr>
            <a:xfrm>
              <a:off x="5191991" y="2144408"/>
              <a:ext cx="2035237" cy="1122424"/>
              <a:chOff x="4594365" y="2204465"/>
              <a:chExt cx="2035237" cy="112242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B1C6248-A9DE-85BF-1AD5-B29F148F3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365" y="2204465"/>
                <a:ext cx="2035237" cy="78194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66BAC73-B02B-5A18-0E89-920A42D5D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3426" y="3051321"/>
                <a:ext cx="1778668" cy="275568"/>
              </a:xfrm>
              <a:prstGeom prst="rect">
                <a:avLst/>
              </a:prstGeom>
            </p:spPr>
          </p:pic>
        </p:grpSp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4773BEF3-685D-4200-94AA-562E3C3A96FE}"/>
                </a:ext>
              </a:extLst>
            </p:cNvPr>
            <p:cNvSpPr/>
            <p:nvPr/>
          </p:nvSpPr>
          <p:spPr>
            <a:xfrm>
              <a:off x="6793017" y="2931556"/>
              <a:ext cx="471807" cy="418076"/>
            </a:xfrm>
            <a:prstGeom prst="frame">
              <a:avLst>
                <a:gd name="adj1" fmla="val 10188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DE07D0CC-58B6-367B-9FC5-F04D041A80E5}"/>
                </a:ext>
              </a:extLst>
            </p:cNvPr>
            <p:cNvSpPr/>
            <p:nvPr/>
          </p:nvSpPr>
          <p:spPr>
            <a:xfrm>
              <a:off x="5174116" y="2134286"/>
              <a:ext cx="435123" cy="339156"/>
            </a:xfrm>
            <a:prstGeom prst="frame">
              <a:avLst>
                <a:gd name="adj1" fmla="val 101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08BEA8F-5569-0E40-C1B7-7596E6CE6B5F}"/>
                </a:ext>
              </a:extLst>
            </p:cNvPr>
            <p:cNvCxnSpPr>
              <a:cxnSpLocks/>
            </p:cNvCxnSpPr>
            <p:nvPr/>
          </p:nvCxnSpPr>
          <p:spPr>
            <a:xfrm>
              <a:off x="5701256" y="2478356"/>
              <a:ext cx="1091761" cy="51290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645714-E0CB-ADC7-E473-93F3FE0886C3}"/>
              </a:ext>
            </a:extLst>
          </p:cNvPr>
          <p:cNvCxnSpPr>
            <a:cxnSpLocks/>
          </p:cNvCxnSpPr>
          <p:nvPr/>
        </p:nvCxnSpPr>
        <p:spPr>
          <a:xfrm flipV="1">
            <a:off x="1423267" y="3723075"/>
            <a:ext cx="1235365" cy="802371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F3732D4-2CF0-B663-1DE8-6BC83D908E01}"/>
              </a:ext>
            </a:extLst>
          </p:cNvPr>
          <p:cNvSpPr/>
          <p:nvPr/>
        </p:nvSpPr>
        <p:spPr>
          <a:xfrm>
            <a:off x="5724235" y="3552428"/>
            <a:ext cx="4435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Approximate energy released:</a:t>
            </a:r>
          </a:p>
        </p:txBody>
      </p:sp>
    </p:spTree>
    <p:extLst>
      <p:ext uri="{BB962C8B-B14F-4D97-AF65-F5344CB8AC3E}">
        <p14:creationId xmlns:p14="http://schemas.microsoft.com/office/powerpoint/2010/main" val="104771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5140" y="2048461"/>
            <a:ext cx="2514120" cy="79094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gain layer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77341B2-A077-104C-AAE9-F315E28FCFE7}"/>
              </a:ext>
            </a:extLst>
          </p:cNvPr>
          <p:cNvGrpSpPr/>
          <p:nvPr/>
        </p:nvGrpSpPr>
        <p:grpSpPr>
          <a:xfrm>
            <a:off x="7956764" y="2600178"/>
            <a:ext cx="4059957" cy="4073215"/>
            <a:chOff x="-1432879" y="461865"/>
            <a:chExt cx="8060658" cy="80869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D0ADED-2C5F-0E49-9B8E-5A078BB088A2}"/>
                </a:ext>
              </a:extLst>
            </p:cNvPr>
            <p:cNvGrpSpPr/>
            <p:nvPr/>
          </p:nvGrpSpPr>
          <p:grpSpPr>
            <a:xfrm>
              <a:off x="-1432879" y="461865"/>
              <a:ext cx="8060658" cy="8086980"/>
              <a:chOff x="-1193978" y="1371394"/>
              <a:chExt cx="5748601" cy="576737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45B97F6-2F01-7640-99CC-002594AFDD1C}"/>
                  </a:ext>
                </a:extLst>
              </p:cNvPr>
              <p:cNvGrpSpPr/>
              <p:nvPr/>
            </p:nvGrpSpPr>
            <p:grpSpPr>
              <a:xfrm>
                <a:off x="-1193978" y="1371394"/>
                <a:ext cx="5748601" cy="5767375"/>
                <a:chOff x="-1146477" y="1371393"/>
                <a:chExt cx="5748601" cy="5767375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0EE1C1B-EFBD-A34D-B127-53C1BD8F98A0}"/>
                    </a:ext>
                  </a:extLst>
                </p:cNvPr>
                <p:cNvSpPr/>
                <p:nvPr/>
              </p:nvSpPr>
              <p:spPr>
                <a:xfrm>
                  <a:off x="210066" y="2780269"/>
                  <a:ext cx="2990333" cy="2916196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rgbClr val="E7EDF8">
                        <a:alpha val="27000"/>
                      </a:srgbClr>
                    </a:gs>
                    <a:gs pos="45000">
                      <a:schemeClr val="accent5">
                        <a:lumMod val="50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952D32B-419D-2948-86A5-F57BA6FCFE19}"/>
                    </a:ext>
                  </a:extLst>
                </p:cNvPr>
                <p:cNvSpPr/>
                <p:nvPr/>
              </p:nvSpPr>
              <p:spPr>
                <a:xfrm>
                  <a:off x="663047" y="3184953"/>
                  <a:ext cx="2075935" cy="2082114"/>
                </a:xfrm>
                <a:prstGeom prst="ellipse">
                  <a:avLst/>
                </a:prstGeom>
                <a:noFill/>
                <a:ln w="254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Donut 15">
                  <a:extLst>
                    <a:ext uri="{FF2B5EF4-FFF2-40B4-BE49-F238E27FC236}">
                      <a16:creationId xmlns:a16="http://schemas.microsoft.com/office/drawing/2014/main" id="{E55B2A7A-0B2E-5D4F-9E4B-B7F85BB48E61}"/>
                    </a:ext>
                  </a:extLst>
                </p:cNvPr>
                <p:cNvSpPr/>
                <p:nvPr/>
              </p:nvSpPr>
              <p:spPr>
                <a:xfrm>
                  <a:off x="-1146477" y="1371393"/>
                  <a:ext cx="5748601" cy="5767375"/>
                </a:xfrm>
                <a:prstGeom prst="donut">
                  <a:avLst>
                    <a:gd name="adj" fmla="val 29205"/>
                  </a:avLst>
                </a:prstGeom>
                <a:gradFill>
                  <a:gsLst>
                    <a:gs pos="28000">
                      <a:schemeClr val="bg1">
                        <a:alpha val="40972"/>
                      </a:schemeClr>
                    </a:gs>
                    <a:gs pos="45000">
                      <a:srgbClr val="D3834B"/>
                    </a:gs>
                    <a:gs pos="57000">
                      <a:srgbClr val="D58852"/>
                    </a:gs>
                    <a:gs pos="54000">
                      <a:srgbClr val="CC6E2D"/>
                    </a:gs>
                    <a:gs pos="65000">
                      <a:srgbClr val="F5E4D7"/>
                    </a:gs>
                    <a:gs pos="7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 w="15875">
                  <a:noFill/>
                </a:ln>
                <a:effectLst>
                  <a:softEdge rad="93152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Title 1">
                  <a:extLst>
                    <a:ext uri="{FF2B5EF4-FFF2-40B4-BE49-F238E27FC236}">
                      <a16:creationId xmlns:a16="http://schemas.microsoft.com/office/drawing/2014/main" id="{839A9F08-E0B4-3C4C-8F9D-7EBC82432EA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9423" y="3829272"/>
                  <a:ext cx="1486900" cy="81818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2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rPr>
                    <a:t>PNS</a:t>
                  </a:r>
                </a:p>
              </p:txBody>
            </p:sp>
          </p:grpSp>
          <p:cxnSp>
            <p:nvCxnSpPr>
              <p:cNvPr id="7" name="Curved Connector 6">
                <a:extLst>
                  <a:ext uri="{FF2B5EF4-FFF2-40B4-BE49-F238E27FC236}">
                    <a16:creationId xmlns:a16="http://schemas.microsoft.com/office/drawing/2014/main" id="{5EBF20E1-AC1B-B143-AE50-BCB83642EE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5099" y="3944148"/>
                <a:ext cx="400188" cy="110588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urved Connector 7">
                <a:extLst>
                  <a:ext uri="{FF2B5EF4-FFF2-40B4-BE49-F238E27FC236}">
                    <a16:creationId xmlns:a16="http://schemas.microsoft.com/office/drawing/2014/main" id="{62C76CA6-B889-344A-8332-DE453BADF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940" y="4493442"/>
                <a:ext cx="399674" cy="188277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urved Connector 8">
                <a:extLst>
                  <a:ext uri="{FF2B5EF4-FFF2-40B4-BE49-F238E27FC236}">
                    <a16:creationId xmlns:a16="http://schemas.microsoft.com/office/drawing/2014/main" id="{31EB6756-199C-8940-946B-E859014D9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5107" y="4854714"/>
                <a:ext cx="362750" cy="236010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urved Connector 9">
                <a:extLst>
                  <a:ext uri="{FF2B5EF4-FFF2-40B4-BE49-F238E27FC236}">
                    <a16:creationId xmlns:a16="http://schemas.microsoft.com/office/drawing/2014/main" id="{3038C267-DF02-2A4A-BAFC-5650A9A3D81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394326" y="5081853"/>
                <a:ext cx="338042" cy="315974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urved Connector 10">
                <a:extLst>
                  <a:ext uri="{FF2B5EF4-FFF2-40B4-BE49-F238E27FC236}">
                    <a16:creationId xmlns:a16="http://schemas.microsoft.com/office/drawing/2014/main" id="{C7A96CB1-6AF1-4E45-BE99-6B46315F5E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977" y="3544320"/>
                <a:ext cx="327753" cy="142403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556BDE7-D6B6-2141-A6BC-E72FC79F8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89138" y="3446284"/>
                <a:ext cx="421399" cy="42139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9574EDF-F129-6D42-916E-941893575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9971" y="4606752"/>
                <a:ext cx="481959" cy="356632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A7FF8AB-9196-604B-9A55-CAEAE1C40751}"/>
                </a:ext>
              </a:extLst>
            </p:cNvPr>
            <p:cNvGrpSpPr/>
            <p:nvPr/>
          </p:nvGrpSpPr>
          <p:grpSpPr>
            <a:xfrm>
              <a:off x="262277" y="2337537"/>
              <a:ext cx="3647451" cy="4376117"/>
              <a:chOff x="262277" y="2337537"/>
              <a:chExt cx="3647451" cy="437611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4562F36-970C-6041-A9F0-21969D75438B}"/>
                  </a:ext>
                </a:extLst>
              </p:cNvPr>
              <p:cNvGrpSpPr/>
              <p:nvPr/>
            </p:nvGrpSpPr>
            <p:grpSpPr>
              <a:xfrm rot="6239478" flipH="1">
                <a:off x="2077668" y="1555148"/>
                <a:ext cx="1049671" cy="2614449"/>
                <a:chOff x="9716895" y="3017645"/>
                <a:chExt cx="1082850" cy="2614449"/>
              </a:xfrm>
            </p:grpSpPr>
            <p:cxnSp>
              <p:nvCxnSpPr>
                <p:cNvPr id="34" name="Curved Connector 33">
                  <a:extLst>
                    <a:ext uri="{FF2B5EF4-FFF2-40B4-BE49-F238E27FC236}">
                      <a16:creationId xmlns:a16="http://schemas.microsoft.com/office/drawing/2014/main" id="{93B60322-9DEB-9E45-9450-BE7648829B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07296" y="3578282"/>
                  <a:ext cx="561141" cy="155066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urved Connector 34">
                  <a:extLst>
                    <a:ext uri="{FF2B5EF4-FFF2-40B4-BE49-F238E27FC236}">
                      <a16:creationId xmlns:a16="http://schemas.microsoft.com/office/drawing/2014/main" id="{FCBD1D1D-E8C0-5547-9253-574EC8C6B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9324" y="4348499"/>
                  <a:ext cx="560421" cy="264001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urved Connector 35">
                  <a:extLst>
                    <a:ext uri="{FF2B5EF4-FFF2-40B4-BE49-F238E27FC236}">
                      <a16:creationId xmlns:a16="http://schemas.microsoft.com/office/drawing/2014/main" id="{F08E761E-1634-B542-9F00-C8B768121B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25022" y="4855072"/>
                  <a:ext cx="508646" cy="330932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urved Connector 36">
                  <a:extLst>
                    <a:ext uri="{FF2B5EF4-FFF2-40B4-BE49-F238E27FC236}">
                      <a16:creationId xmlns:a16="http://schemas.microsoft.com/office/drawing/2014/main" id="{2C17C0CC-AADE-D743-AAD4-121B6D00C4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701423" y="5173565"/>
                  <a:ext cx="474001" cy="44305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urved Connector 37">
                  <a:extLst>
                    <a:ext uri="{FF2B5EF4-FFF2-40B4-BE49-F238E27FC236}">
                      <a16:creationId xmlns:a16="http://schemas.microsoft.com/office/drawing/2014/main" id="{B57F274E-85D6-874C-BCC7-8CF7FC49D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2624" y="3017645"/>
                  <a:ext cx="459574" cy="19967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D289B0E-7283-8F41-92D5-631BA717DF45}"/>
                  </a:ext>
                </a:extLst>
              </p:cNvPr>
              <p:cNvGrpSpPr/>
              <p:nvPr/>
            </p:nvGrpSpPr>
            <p:grpSpPr>
              <a:xfrm rot="817393" flipH="1">
                <a:off x="262277" y="3210934"/>
                <a:ext cx="1049671" cy="2614449"/>
                <a:chOff x="9716895" y="3017645"/>
                <a:chExt cx="1082850" cy="2614449"/>
              </a:xfrm>
            </p:grpSpPr>
            <p:cxnSp>
              <p:nvCxnSpPr>
                <p:cNvPr id="46" name="Curved Connector 45">
                  <a:extLst>
                    <a:ext uri="{FF2B5EF4-FFF2-40B4-BE49-F238E27FC236}">
                      <a16:creationId xmlns:a16="http://schemas.microsoft.com/office/drawing/2014/main" id="{2D072648-6DE5-A84F-81D5-086E7AB15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07296" y="3578282"/>
                  <a:ext cx="561141" cy="155066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urved Connector 46">
                  <a:extLst>
                    <a:ext uri="{FF2B5EF4-FFF2-40B4-BE49-F238E27FC236}">
                      <a16:creationId xmlns:a16="http://schemas.microsoft.com/office/drawing/2014/main" id="{61982F9F-31C4-044E-9198-97F5CDD03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9324" y="4348499"/>
                  <a:ext cx="560421" cy="264001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urved Connector 47">
                  <a:extLst>
                    <a:ext uri="{FF2B5EF4-FFF2-40B4-BE49-F238E27FC236}">
                      <a16:creationId xmlns:a16="http://schemas.microsoft.com/office/drawing/2014/main" id="{9D775F9F-C960-A243-BBC8-100E7A0737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25022" y="4855072"/>
                  <a:ext cx="508646" cy="330932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urved Connector 48">
                  <a:extLst>
                    <a:ext uri="{FF2B5EF4-FFF2-40B4-BE49-F238E27FC236}">
                      <a16:creationId xmlns:a16="http://schemas.microsoft.com/office/drawing/2014/main" id="{3A60C37B-A931-D044-A3F3-1E329ADFAB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701423" y="5173565"/>
                  <a:ext cx="474001" cy="44305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urved Connector 49">
                  <a:extLst>
                    <a:ext uri="{FF2B5EF4-FFF2-40B4-BE49-F238E27FC236}">
                      <a16:creationId xmlns:a16="http://schemas.microsoft.com/office/drawing/2014/main" id="{7EF8442F-5896-7A42-8925-7B0C6A7AFD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2624" y="3017645"/>
                  <a:ext cx="459574" cy="19967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71E7CE-F97E-1847-9519-149689314321}"/>
                  </a:ext>
                </a:extLst>
              </p:cNvPr>
              <p:cNvGrpSpPr/>
              <p:nvPr/>
            </p:nvGrpSpPr>
            <p:grpSpPr>
              <a:xfrm rot="17470252" flipH="1">
                <a:off x="1797745" y="4881594"/>
                <a:ext cx="1049671" cy="2614449"/>
                <a:chOff x="9716895" y="3017645"/>
                <a:chExt cx="1082850" cy="2614449"/>
              </a:xfrm>
            </p:grpSpPr>
            <p:cxnSp>
              <p:nvCxnSpPr>
                <p:cNvPr id="52" name="Curved Connector 51">
                  <a:extLst>
                    <a:ext uri="{FF2B5EF4-FFF2-40B4-BE49-F238E27FC236}">
                      <a16:creationId xmlns:a16="http://schemas.microsoft.com/office/drawing/2014/main" id="{61FF085C-9734-B04D-B5F8-AB4E4FFCC5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07296" y="3578282"/>
                  <a:ext cx="561141" cy="155066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urved Connector 52">
                  <a:extLst>
                    <a:ext uri="{FF2B5EF4-FFF2-40B4-BE49-F238E27FC236}">
                      <a16:creationId xmlns:a16="http://schemas.microsoft.com/office/drawing/2014/main" id="{35E198F8-D383-944D-BC6A-561D10901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9324" y="4348499"/>
                  <a:ext cx="560421" cy="264001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urved Connector 53">
                  <a:extLst>
                    <a:ext uri="{FF2B5EF4-FFF2-40B4-BE49-F238E27FC236}">
                      <a16:creationId xmlns:a16="http://schemas.microsoft.com/office/drawing/2014/main" id="{363858C4-4AFF-E74F-817C-4B056ACD9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25022" y="4855072"/>
                  <a:ext cx="508646" cy="330932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urved Connector 54">
                  <a:extLst>
                    <a:ext uri="{FF2B5EF4-FFF2-40B4-BE49-F238E27FC236}">
                      <a16:creationId xmlns:a16="http://schemas.microsoft.com/office/drawing/2014/main" id="{E8C5B75E-9FB7-2D43-906D-EC2E2EEFC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701423" y="5173565"/>
                  <a:ext cx="474001" cy="44305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urved Connector 55">
                  <a:extLst>
                    <a:ext uri="{FF2B5EF4-FFF2-40B4-BE49-F238E27FC236}">
                      <a16:creationId xmlns:a16="http://schemas.microsoft.com/office/drawing/2014/main" id="{1E0EF338-2A4B-BE49-B7B2-8F2B34D54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2624" y="3017645"/>
                  <a:ext cx="459574" cy="19967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E7B543-F7D6-284A-B424-E94210D7DF65}"/>
              </a:ext>
            </a:extLst>
          </p:cNvPr>
          <p:cNvGrpSpPr/>
          <p:nvPr/>
        </p:nvGrpSpPr>
        <p:grpSpPr>
          <a:xfrm>
            <a:off x="6305398" y="2742846"/>
            <a:ext cx="3145788" cy="1378251"/>
            <a:chOff x="1648893" y="2551824"/>
            <a:chExt cx="3048317" cy="1858116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CF4F5AC2-4509-3740-92E4-5D09CA5F0DF9}"/>
                </a:ext>
              </a:extLst>
            </p:cNvPr>
            <p:cNvSpPr txBox="1">
              <a:spLocks/>
            </p:cNvSpPr>
            <p:nvPr/>
          </p:nvSpPr>
          <p:spPr>
            <a:xfrm>
              <a:off x="1648893" y="2551824"/>
              <a:ext cx="2328070" cy="5776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85000" lnSpcReduction="10000"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neutrinosphere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764A0F-E395-3548-BE9A-531E4D26DB80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812929" y="3129504"/>
              <a:ext cx="1884281" cy="1280436"/>
            </a:xfrm>
            <a:prstGeom prst="line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8473-3FAE-5415-D6C8-CE7D8C276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79" y="6099024"/>
            <a:ext cx="7131373" cy="49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gain layer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with net positive heating forms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71A064-EDD2-05D8-0319-59E310B9FE19}"/>
              </a:ext>
            </a:extLst>
          </p:cNvPr>
          <p:cNvGrpSpPr/>
          <p:nvPr/>
        </p:nvGrpSpPr>
        <p:grpSpPr>
          <a:xfrm>
            <a:off x="4770899" y="996626"/>
            <a:ext cx="6350000" cy="1938992"/>
            <a:chOff x="3932323" y="1981312"/>
            <a:chExt cx="6350000" cy="19389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31FC49-0E45-EF1B-005A-19A432C12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2323" y="2521606"/>
              <a:ext cx="6350000" cy="4953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6F2F58-DF0E-485E-AACC-4C14ABB37C87}"/>
                </a:ext>
              </a:extLst>
            </p:cNvPr>
            <p:cNvSpPr txBox="1"/>
            <p:nvPr/>
          </p:nvSpPr>
          <p:spPr>
            <a:xfrm>
              <a:off x="5888481" y="1981312"/>
              <a:ext cx="34974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Heating (𝝂-absorption)</a:t>
              </a:r>
            </a:p>
            <a:p>
              <a:endParaRPr lang="en-US" sz="2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endParaRPr>
            </a:p>
            <a:p>
              <a:endPara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endParaRPr>
            </a:p>
            <a:p>
              <a:endPara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endParaRP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Cooling (𝝂-emission)</a:t>
              </a:r>
            </a:p>
            <a:p>
              <a:endParaRPr lang="en-US" sz="2000" dirty="0">
                <a:latin typeface="Avenir Book" panose="02000503020000020003" pitchFamily="2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70C1525-6E23-8F1A-9ABC-5EFD05E97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073" y="3115464"/>
              <a:ext cx="1482436" cy="0"/>
            </a:xfrm>
            <a:prstGeom prst="straightConnector1">
              <a:avLst/>
            </a:prstGeom>
            <a:ln w="6667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C770636-34C7-4959-F136-82863BD16452}"/>
                </a:ext>
              </a:extLst>
            </p:cNvPr>
            <p:cNvCxnSpPr>
              <a:cxnSpLocks/>
            </p:cNvCxnSpPr>
            <p:nvPr/>
          </p:nvCxnSpPr>
          <p:spPr>
            <a:xfrm>
              <a:off x="6476073" y="2390811"/>
              <a:ext cx="1482436" cy="0"/>
            </a:xfrm>
            <a:prstGeom prst="straightConnector1">
              <a:avLst/>
            </a:prstGeom>
            <a:ln w="666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2FF6F-2F8B-6543-842B-90C3406CA4AC}"/>
              </a:ext>
            </a:extLst>
          </p:cNvPr>
          <p:cNvCxnSpPr>
            <a:cxnSpLocks/>
          </p:cNvCxnSpPr>
          <p:nvPr/>
        </p:nvCxnSpPr>
        <p:spPr>
          <a:xfrm flipH="1">
            <a:off x="10664143" y="2607693"/>
            <a:ext cx="306389" cy="1078367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FD280D7-EEBA-2D6B-F607-D48FC4D59426}"/>
              </a:ext>
            </a:extLst>
          </p:cNvPr>
          <p:cNvCxnSpPr>
            <a:cxnSpLocks/>
          </p:cNvCxnSpPr>
          <p:nvPr/>
        </p:nvCxnSpPr>
        <p:spPr>
          <a:xfrm flipV="1">
            <a:off x="1436616" y="5868420"/>
            <a:ext cx="1823419" cy="297474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509A89C5-0752-0C93-BF28-0F4B4CFF0C50}"/>
              </a:ext>
            </a:extLst>
          </p:cNvPr>
          <p:cNvSpPr txBox="1"/>
          <p:nvPr/>
        </p:nvSpPr>
        <p:spPr>
          <a:xfrm>
            <a:off x="1393490" y="1540130"/>
            <a:ext cx="3469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Dominant interactions: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B02E85-1A09-B33B-A2D1-1B385F012A9E}"/>
              </a:ext>
            </a:extLst>
          </p:cNvPr>
          <p:cNvGrpSpPr/>
          <p:nvPr/>
        </p:nvGrpSpPr>
        <p:grpSpPr>
          <a:xfrm>
            <a:off x="445334" y="2319902"/>
            <a:ext cx="5492325" cy="3506100"/>
            <a:chOff x="232163" y="1899135"/>
            <a:chExt cx="5492325" cy="350610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ACAEAAB-2220-D9D5-04FE-E57DF462863A}"/>
                </a:ext>
              </a:extLst>
            </p:cNvPr>
            <p:cNvGrpSpPr/>
            <p:nvPr/>
          </p:nvGrpSpPr>
          <p:grpSpPr>
            <a:xfrm>
              <a:off x="232163" y="1899135"/>
              <a:ext cx="5492325" cy="3506100"/>
              <a:chOff x="263315" y="2398247"/>
              <a:chExt cx="5492325" cy="350610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0D34F9C-CFC9-794A-046B-44926F87B6A7}"/>
                  </a:ext>
                </a:extLst>
              </p:cNvPr>
              <p:cNvGrpSpPr/>
              <p:nvPr/>
            </p:nvGrpSpPr>
            <p:grpSpPr>
              <a:xfrm>
                <a:off x="1332988" y="2398247"/>
                <a:ext cx="4422652" cy="3506100"/>
                <a:chOff x="1332988" y="2398247"/>
                <a:chExt cx="2890684" cy="2291617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2182C7C-813F-188E-2B07-13B5960EDFF3}"/>
                    </a:ext>
                  </a:extLst>
                </p:cNvPr>
                <p:cNvGrpSpPr/>
                <p:nvPr/>
              </p:nvGrpSpPr>
              <p:grpSpPr>
                <a:xfrm>
                  <a:off x="1332988" y="2398247"/>
                  <a:ext cx="2890684" cy="1908594"/>
                  <a:chOff x="1349863" y="2585502"/>
                  <a:chExt cx="2890684" cy="1908594"/>
                </a:xfrm>
              </p:grpSpPr>
              <p:sp>
                <p:nvSpPr>
                  <p:cNvPr id="26" name="Frame 25">
                    <a:extLst>
                      <a:ext uri="{FF2B5EF4-FFF2-40B4-BE49-F238E27FC236}">
                        <a16:creationId xmlns:a16="http://schemas.microsoft.com/office/drawing/2014/main" id="{536082BD-276A-2CE0-9417-7AD86367C1A3}"/>
                      </a:ext>
                    </a:extLst>
                  </p:cNvPr>
                  <p:cNvSpPr/>
                  <p:nvPr/>
                </p:nvSpPr>
                <p:spPr>
                  <a:xfrm>
                    <a:off x="1349863" y="2585502"/>
                    <a:ext cx="2890684" cy="1908594"/>
                  </a:xfrm>
                  <a:prstGeom prst="frame">
                    <a:avLst>
                      <a:gd name="adj1" fmla="val 2454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7A2E06B5-26D4-41A9-A925-76207F7B5004}"/>
                      </a:ext>
                    </a:extLst>
                  </p:cNvPr>
                  <p:cNvSpPr/>
                  <p:nvPr/>
                </p:nvSpPr>
                <p:spPr>
                  <a:xfrm>
                    <a:off x="1494971" y="2743200"/>
                    <a:ext cx="2590800" cy="1647371"/>
                  </a:xfrm>
                  <a:custGeom>
                    <a:avLst/>
                    <a:gdLst>
                      <a:gd name="connsiteX0" fmla="*/ 0 w 2590800"/>
                      <a:gd name="connsiteY0" fmla="*/ 0 h 1647371"/>
                      <a:gd name="connsiteX1" fmla="*/ 224972 w 2590800"/>
                      <a:gd name="connsiteY1" fmla="*/ 1074057 h 1647371"/>
                      <a:gd name="connsiteX2" fmla="*/ 776515 w 2590800"/>
                      <a:gd name="connsiteY2" fmla="*/ 1538514 h 1647371"/>
                      <a:gd name="connsiteX3" fmla="*/ 2590800 w 2590800"/>
                      <a:gd name="connsiteY3" fmla="*/ 1647371 h 1647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0800" h="1647371">
                        <a:moveTo>
                          <a:pt x="0" y="0"/>
                        </a:moveTo>
                        <a:cubicBezTo>
                          <a:pt x="47776" y="408819"/>
                          <a:pt x="95553" y="817638"/>
                          <a:pt x="224972" y="1074057"/>
                        </a:cubicBezTo>
                        <a:cubicBezTo>
                          <a:pt x="354391" y="1330476"/>
                          <a:pt x="382210" y="1442962"/>
                          <a:pt x="776515" y="1538514"/>
                        </a:cubicBezTo>
                        <a:cubicBezTo>
                          <a:pt x="1170820" y="1634066"/>
                          <a:pt x="1880810" y="1640718"/>
                          <a:pt x="2590800" y="1647371"/>
                        </a:cubicBezTo>
                      </a:path>
                    </a:pathLst>
                  </a:custGeom>
                  <a:noFill/>
                  <a:ln w="317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6F8EDFA1-DF59-E1F4-3822-DB60177C35A5}"/>
                      </a:ext>
                    </a:extLst>
                  </p:cNvPr>
                  <p:cNvSpPr/>
                  <p:nvPr/>
                </p:nvSpPr>
                <p:spPr>
                  <a:xfrm>
                    <a:off x="1493284" y="3068925"/>
                    <a:ext cx="2590800" cy="1328057"/>
                  </a:xfrm>
                  <a:custGeom>
                    <a:avLst/>
                    <a:gdLst>
                      <a:gd name="connsiteX0" fmla="*/ 0 w 2525486"/>
                      <a:gd name="connsiteY0" fmla="*/ 0 h 1328057"/>
                      <a:gd name="connsiteX1" fmla="*/ 595086 w 2525486"/>
                      <a:gd name="connsiteY1" fmla="*/ 812800 h 1328057"/>
                      <a:gd name="connsiteX2" fmla="*/ 1596572 w 2525486"/>
                      <a:gd name="connsiteY2" fmla="*/ 1226457 h 1328057"/>
                      <a:gd name="connsiteX3" fmla="*/ 2525486 w 2525486"/>
                      <a:gd name="connsiteY3" fmla="*/ 1328057 h 1328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5486" h="1328057">
                        <a:moveTo>
                          <a:pt x="0" y="0"/>
                        </a:moveTo>
                        <a:cubicBezTo>
                          <a:pt x="164495" y="304195"/>
                          <a:pt x="328991" y="608391"/>
                          <a:pt x="595086" y="812800"/>
                        </a:cubicBezTo>
                        <a:cubicBezTo>
                          <a:pt x="861181" y="1017209"/>
                          <a:pt x="1274839" y="1140581"/>
                          <a:pt x="1596572" y="1226457"/>
                        </a:cubicBezTo>
                        <a:cubicBezTo>
                          <a:pt x="1918305" y="1312333"/>
                          <a:pt x="2221895" y="1320195"/>
                          <a:pt x="2525486" y="1328057"/>
                        </a:cubicBezTo>
                      </a:path>
                    </a:pathLst>
                  </a:custGeom>
                  <a:noFill/>
                  <a:ln w="31750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1" name="Right Bracket 70">
                  <a:extLst>
                    <a:ext uri="{FF2B5EF4-FFF2-40B4-BE49-F238E27FC236}">
                      <a16:creationId xmlns:a16="http://schemas.microsoft.com/office/drawing/2014/main" id="{68FFF9FD-7D8F-0191-867E-03BA9B6BA4BF}"/>
                    </a:ext>
                  </a:extLst>
                </p:cNvPr>
                <p:cNvSpPr/>
                <p:nvPr/>
              </p:nvSpPr>
              <p:spPr>
                <a:xfrm rot="5400000">
                  <a:off x="2580840" y="3639553"/>
                  <a:ext cx="104505" cy="1996118"/>
                </a:xfrm>
                <a:prstGeom prst="rightBracket">
                  <a:avLst/>
                </a:prstGeom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844D164-CDC4-DA6A-CC3F-D91536936C5F}"/>
                  </a:ext>
                </a:extLst>
              </p:cNvPr>
              <p:cNvGrpSpPr/>
              <p:nvPr/>
            </p:nvGrpSpPr>
            <p:grpSpPr>
              <a:xfrm>
                <a:off x="263315" y="2398247"/>
                <a:ext cx="4180097" cy="3426588"/>
                <a:chOff x="263315" y="2398247"/>
                <a:chExt cx="4180097" cy="3426588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BDC7CF-04C6-5FF2-6764-71DD6C41C95E}"/>
                    </a:ext>
                  </a:extLst>
                </p:cNvPr>
                <p:cNvSpPr txBox="1"/>
                <p:nvPr/>
              </p:nvSpPr>
              <p:spPr>
                <a:xfrm rot="16200000">
                  <a:off x="224183" y="3766554"/>
                  <a:ext cx="1635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 |Heating rate|</a:t>
                  </a:r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7E2313E-58D7-7E4C-6265-449E12D56BE6}"/>
                    </a:ext>
                  </a:extLst>
                </p:cNvPr>
                <p:cNvSpPr txBox="1"/>
                <p:nvPr/>
              </p:nvSpPr>
              <p:spPr>
                <a:xfrm>
                  <a:off x="2718536" y="5455503"/>
                  <a:ext cx="13548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Radius (km)</a:t>
                  </a:r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1E61D2B-B0C3-62E4-5BE8-8AA129F6867B}"/>
                    </a:ext>
                  </a:extLst>
                </p:cNvPr>
                <p:cNvSpPr txBox="1"/>
                <p:nvPr/>
              </p:nvSpPr>
              <p:spPr>
                <a:xfrm>
                  <a:off x="2345237" y="3995458"/>
                  <a:ext cx="209817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Heating ~ r </a:t>
                  </a:r>
                  <a:r>
                    <a:rPr lang="en-US" sz="2400" baseline="30000" dirty="0">
                      <a:solidFill>
                        <a:schemeClr val="accent2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–2</a:t>
                  </a:r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68678F7-52A0-5BA4-3F92-BE02676B7CAF}"/>
                    </a:ext>
                  </a:extLst>
                </p:cNvPr>
                <p:cNvSpPr txBox="1"/>
                <p:nvPr/>
              </p:nvSpPr>
              <p:spPr>
                <a:xfrm>
                  <a:off x="1559069" y="2721995"/>
                  <a:ext cx="28131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Cooling ~ T</a:t>
                  </a:r>
                  <a:r>
                    <a:rPr lang="en-US" sz="2400" baseline="30000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6 </a:t>
                  </a:r>
                  <a:r>
                    <a:rPr lang="en-US" sz="2400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~ r </a:t>
                  </a:r>
                  <a:r>
                    <a:rPr lang="en-US" sz="2400" baseline="30000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–6</a:t>
                  </a:r>
                  <a:endParaRPr lang="en-US" sz="2400" dirty="0">
                    <a:solidFill>
                      <a:schemeClr val="accent1">
                        <a:lumMod val="75000"/>
                      </a:schemeClr>
                    </a:solidFill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12C66FA-B93B-2C6F-61BD-DFBF028C9C19}"/>
                    </a:ext>
                  </a:extLst>
                </p:cNvPr>
                <p:cNvSpPr txBox="1"/>
                <p:nvPr/>
              </p:nvSpPr>
              <p:spPr>
                <a:xfrm>
                  <a:off x="2534173" y="3345477"/>
                  <a:ext cx="41182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effectLst>
                        <a:glow>
                          <a:schemeClr val="accent1"/>
                        </a:glow>
                      </a:effectLst>
                      <a:latin typeface="Iowan Old Style Roman" panose="02040602040506020204" pitchFamily="18" charset="77"/>
                    </a:rPr>
                    <a:t>&lt;</a:t>
                  </a:r>
                  <a:endParaRPr lang="en-US" sz="2400" dirty="0"/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DCBB898C-0207-3BF8-8256-76907899EA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6487" y="2398247"/>
                  <a:ext cx="0" cy="3137067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925D5E2-1124-EEF3-8FEA-4C052F23EE8D}"/>
                    </a:ext>
                  </a:extLst>
                </p:cNvPr>
                <p:cNvSpPr txBox="1"/>
                <p:nvPr/>
              </p:nvSpPr>
              <p:spPr>
                <a:xfrm>
                  <a:off x="263315" y="5452560"/>
                  <a:ext cx="17732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neutrinosphere</a:t>
                  </a:r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  <a:latin typeface="Avenir Book" panose="02000503020000020003" pitchFamily="2" charset="0"/>
                  </a:endParaRPr>
                </a:p>
              </p:txBody>
            </p: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C785AF1-EC25-9239-9CA7-822E7B8620C5}"/>
                </a:ext>
              </a:extLst>
            </p:cNvPr>
            <p:cNvSpPr txBox="1"/>
            <p:nvPr/>
          </p:nvSpPr>
          <p:spPr>
            <a:xfrm>
              <a:off x="1703993" y="483258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15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7E66EC2-4D76-1AB1-5294-6FFAFBEBDD86}"/>
                </a:ext>
              </a:extLst>
            </p:cNvPr>
            <p:cNvSpPr txBox="1"/>
            <p:nvPr/>
          </p:nvSpPr>
          <p:spPr>
            <a:xfrm>
              <a:off x="4757613" y="484199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50</a:t>
              </a:r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A98977E3-E1F6-2766-E915-9CF801945E38}"/>
              </a:ext>
            </a:extLst>
          </p:cNvPr>
          <p:cNvSpPr txBox="1">
            <a:spLocks/>
          </p:cNvSpPr>
          <p:nvPr/>
        </p:nvSpPr>
        <p:spPr>
          <a:xfrm>
            <a:off x="510169" y="478660"/>
            <a:ext cx="9904218" cy="1178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Net neutrino absorption drives baryonic wind</a:t>
            </a:r>
          </a:p>
        </p:txBody>
      </p:sp>
    </p:spTree>
    <p:extLst>
      <p:ext uri="{BB962C8B-B14F-4D97-AF65-F5344CB8AC3E}">
        <p14:creationId xmlns:p14="http://schemas.microsoft.com/office/powerpoint/2010/main" val="308148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745" y="474090"/>
            <a:ext cx="3162892" cy="290394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Initially neutron-rich</a:t>
            </a:r>
            <a:b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matter experiences ~10 neutrino absorptions before unbinding</a:t>
            </a:r>
            <a:b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b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b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Initial conditions erased, even numbers of n, p (Y</a:t>
            </a:r>
            <a:r>
              <a:rPr lang="en-US" sz="2400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~0.5)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85B6A0-A308-ED8E-4E68-0CBC2C033DFE}"/>
              </a:ext>
            </a:extLst>
          </p:cNvPr>
          <p:cNvGrpSpPr/>
          <p:nvPr/>
        </p:nvGrpSpPr>
        <p:grpSpPr>
          <a:xfrm>
            <a:off x="8288923" y="3056403"/>
            <a:ext cx="6654029" cy="6675758"/>
            <a:chOff x="7857726" y="2917529"/>
            <a:chExt cx="4059957" cy="407321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D0ADED-2C5F-0E49-9B8E-5A078BB088A2}"/>
                </a:ext>
              </a:extLst>
            </p:cNvPr>
            <p:cNvGrpSpPr/>
            <p:nvPr/>
          </p:nvGrpSpPr>
          <p:grpSpPr>
            <a:xfrm>
              <a:off x="7857726" y="2917529"/>
              <a:ext cx="4059957" cy="4073215"/>
              <a:chOff x="-1193978" y="1371394"/>
              <a:chExt cx="5748601" cy="576737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45B97F6-2F01-7640-99CC-002594AFDD1C}"/>
                  </a:ext>
                </a:extLst>
              </p:cNvPr>
              <p:cNvGrpSpPr/>
              <p:nvPr/>
            </p:nvGrpSpPr>
            <p:grpSpPr>
              <a:xfrm>
                <a:off x="-1193978" y="1371394"/>
                <a:ext cx="5748601" cy="5767375"/>
                <a:chOff x="-1146477" y="1371393"/>
                <a:chExt cx="5748601" cy="5767375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0EE1C1B-EFBD-A34D-B127-53C1BD8F98A0}"/>
                    </a:ext>
                  </a:extLst>
                </p:cNvPr>
                <p:cNvSpPr/>
                <p:nvPr/>
              </p:nvSpPr>
              <p:spPr>
                <a:xfrm>
                  <a:off x="210066" y="2780269"/>
                  <a:ext cx="2990333" cy="2916196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rgbClr val="E7EDF8">
                        <a:alpha val="27000"/>
                      </a:srgbClr>
                    </a:gs>
                    <a:gs pos="45000">
                      <a:schemeClr val="accent5">
                        <a:lumMod val="50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952D32B-419D-2948-86A5-F57BA6FCFE19}"/>
                    </a:ext>
                  </a:extLst>
                </p:cNvPr>
                <p:cNvSpPr/>
                <p:nvPr/>
              </p:nvSpPr>
              <p:spPr>
                <a:xfrm>
                  <a:off x="663047" y="3184953"/>
                  <a:ext cx="2075935" cy="2082114"/>
                </a:xfrm>
                <a:prstGeom prst="ellipse">
                  <a:avLst/>
                </a:prstGeom>
                <a:noFill/>
                <a:ln w="254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Donut 15">
                  <a:extLst>
                    <a:ext uri="{FF2B5EF4-FFF2-40B4-BE49-F238E27FC236}">
                      <a16:creationId xmlns:a16="http://schemas.microsoft.com/office/drawing/2014/main" id="{E55B2A7A-0B2E-5D4F-9E4B-B7F85BB48E61}"/>
                    </a:ext>
                  </a:extLst>
                </p:cNvPr>
                <p:cNvSpPr/>
                <p:nvPr/>
              </p:nvSpPr>
              <p:spPr>
                <a:xfrm>
                  <a:off x="-1146477" y="1371393"/>
                  <a:ext cx="5748601" cy="5767375"/>
                </a:xfrm>
                <a:prstGeom prst="donut">
                  <a:avLst>
                    <a:gd name="adj" fmla="val 29205"/>
                  </a:avLst>
                </a:prstGeom>
                <a:gradFill>
                  <a:gsLst>
                    <a:gs pos="28000">
                      <a:schemeClr val="bg1">
                        <a:alpha val="40972"/>
                      </a:schemeClr>
                    </a:gs>
                    <a:gs pos="45000">
                      <a:srgbClr val="D3834B"/>
                    </a:gs>
                    <a:gs pos="57000">
                      <a:srgbClr val="D58852"/>
                    </a:gs>
                    <a:gs pos="54000">
                      <a:srgbClr val="CC6E2D"/>
                    </a:gs>
                    <a:gs pos="65000">
                      <a:srgbClr val="F5E4D7"/>
                    </a:gs>
                    <a:gs pos="70000">
                      <a:schemeClr val="bg1"/>
                    </a:gs>
                  </a:gsLst>
                  <a:path path="circle">
                    <a:fillToRect l="50000" t="50000" r="50000" b="50000"/>
                  </a:path>
                </a:gradFill>
                <a:ln w="15875">
                  <a:noFill/>
                </a:ln>
                <a:effectLst>
                  <a:softEdge rad="93152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Title 1">
                  <a:extLst>
                    <a:ext uri="{FF2B5EF4-FFF2-40B4-BE49-F238E27FC236}">
                      <a16:creationId xmlns:a16="http://schemas.microsoft.com/office/drawing/2014/main" id="{839A9F08-E0B4-3C4C-8F9D-7EBC82432EA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40226" y="3829272"/>
                  <a:ext cx="1576089" cy="81818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2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4000" dirty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rPr>
                    <a:t>PNS</a:t>
                  </a:r>
                </a:p>
              </p:txBody>
            </p:sp>
          </p:grpSp>
          <p:cxnSp>
            <p:nvCxnSpPr>
              <p:cNvPr id="7" name="Curved Connector 6">
                <a:extLst>
                  <a:ext uri="{FF2B5EF4-FFF2-40B4-BE49-F238E27FC236}">
                    <a16:creationId xmlns:a16="http://schemas.microsoft.com/office/drawing/2014/main" id="{5EBF20E1-AC1B-B143-AE50-BCB83642EE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5099" y="3944148"/>
                <a:ext cx="400188" cy="110588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urved Connector 7">
                <a:extLst>
                  <a:ext uri="{FF2B5EF4-FFF2-40B4-BE49-F238E27FC236}">
                    <a16:creationId xmlns:a16="http://schemas.microsoft.com/office/drawing/2014/main" id="{62C76CA6-B889-344A-8332-DE453BADF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7940" y="4493442"/>
                <a:ext cx="399674" cy="188277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urved Connector 8">
                <a:extLst>
                  <a:ext uri="{FF2B5EF4-FFF2-40B4-BE49-F238E27FC236}">
                    <a16:creationId xmlns:a16="http://schemas.microsoft.com/office/drawing/2014/main" id="{31EB6756-199C-8940-946B-E859014D9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5107" y="4854714"/>
                <a:ext cx="362750" cy="236010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urved Connector 9">
                <a:extLst>
                  <a:ext uri="{FF2B5EF4-FFF2-40B4-BE49-F238E27FC236}">
                    <a16:creationId xmlns:a16="http://schemas.microsoft.com/office/drawing/2014/main" id="{3038C267-DF02-2A4A-BAFC-5650A9A3D81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394326" y="5081853"/>
                <a:ext cx="338042" cy="315974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urved Connector 10">
                <a:extLst>
                  <a:ext uri="{FF2B5EF4-FFF2-40B4-BE49-F238E27FC236}">
                    <a16:creationId xmlns:a16="http://schemas.microsoft.com/office/drawing/2014/main" id="{C7A96CB1-6AF1-4E45-BE99-6B46315F5E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977" y="3544320"/>
                <a:ext cx="327753" cy="142403"/>
              </a:xfrm>
              <a:prstGeom prst="curvedConnector3">
                <a:avLst/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556BDE7-D6B6-2141-A6BC-E72FC79F8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31" y="3018686"/>
                <a:ext cx="421399" cy="42139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9574EDF-F129-6D42-916E-941893575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382" y="2642664"/>
                <a:ext cx="481959" cy="356632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A7FF8AB-9196-604B-9A55-CAEAE1C40751}"/>
                </a:ext>
              </a:extLst>
            </p:cNvPr>
            <p:cNvGrpSpPr/>
            <p:nvPr/>
          </p:nvGrpSpPr>
          <p:grpSpPr>
            <a:xfrm>
              <a:off x="8711535" y="3862259"/>
              <a:ext cx="1837132" cy="2204144"/>
              <a:chOff x="262277" y="2337537"/>
              <a:chExt cx="3647451" cy="4376117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4562F36-970C-6041-A9F0-21969D75438B}"/>
                  </a:ext>
                </a:extLst>
              </p:cNvPr>
              <p:cNvGrpSpPr/>
              <p:nvPr/>
            </p:nvGrpSpPr>
            <p:grpSpPr>
              <a:xfrm rot="6239478" flipH="1">
                <a:off x="2077668" y="1555148"/>
                <a:ext cx="1049671" cy="2614449"/>
                <a:chOff x="9716895" y="3017645"/>
                <a:chExt cx="1082850" cy="2614449"/>
              </a:xfrm>
            </p:grpSpPr>
            <p:cxnSp>
              <p:nvCxnSpPr>
                <p:cNvPr id="34" name="Curved Connector 33">
                  <a:extLst>
                    <a:ext uri="{FF2B5EF4-FFF2-40B4-BE49-F238E27FC236}">
                      <a16:creationId xmlns:a16="http://schemas.microsoft.com/office/drawing/2014/main" id="{93B60322-9DEB-9E45-9450-BE7648829B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07296" y="3578282"/>
                  <a:ext cx="561141" cy="155066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urved Connector 34">
                  <a:extLst>
                    <a:ext uri="{FF2B5EF4-FFF2-40B4-BE49-F238E27FC236}">
                      <a16:creationId xmlns:a16="http://schemas.microsoft.com/office/drawing/2014/main" id="{FCBD1D1D-E8C0-5547-9253-574EC8C6B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9324" y="4348499"/>
                  <a:ext cx="560421" cy="264001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urved Connector 35">
                  <a:extLst>
                    <a:ext uri="{FF2B5EF4-FFF2-40B4-BE49-F238E27FC236}">
                      <a16:creationId xmlns:a16="http://schemas.microsoft.com/office/drawing/2014/main" id="{F08E761E-1634-B542-9F00-C8B768121B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25022" y="4855072"/>
                  <a:ext cx="508646" cy="330932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urved Connector 36">
                  <a:extLst>
                    <a:ext uri="{FF2B5EF4-FFF2-40B4-BE49-F238E27FC236}">
                      <a16:creationId xmlns:a16="http://schemas.microsoft.com/office/drawing/2014/main" id="{2C17C0CC-AADE-D743-AAD4-121B6D00C4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701423" y="5173565"/>
                  <a:ext cx="474001" cy="44305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urved Connector 37">
                  <a:extLst>
                    <a:ext uri="{FF2B5EF4-FFF2-40B4-BE49-F238E27FC236}">
                      <a16:creationId xmlns:a16="http://schemas.microsoft.com/office/drawing/2014/main" id="{B57F274E-85D6-874C-BCC7-8CF7FC49D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2624" y="3017645"/>
                  <a:ext cx="459574" cy="19967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D289B0E-7283-8F41-92D5-631BA717DF45}"/>
                  </a:ext>
                </a:extLst>
              </p:cNvPr>
              <p:cNvGrpSpPr/>
              <p:nvPr/>
            </p:nvGrpSpPr>
            <p:grpSpPr>
              <a:xfrm rot="817393" flipH="1">
                <a:off x="262277" y="3210934"/>
                <a:ext cx="1049671" cy="2614449"/>
                <a:chOff x="9716895" y="3017645"/>
                <a:chExt cx="1082850" cy="2614449"/>
              </a:xfrm>
            </p:grpSpPr>
            <p:cxnSp>
              <p:nvCxnSpPr>
                <p:cNvPr id="46" name="Curved Connector 45">
                  <a:extLst>
                    <a:ext uri="{FF2B5EF4-FFF2-40B4-BE49-F238E27FC236}">
                      <a16:creationId xmlns:a16="http://schemas.microsoft.com/office/drawing/2014/main" id="{2D072648-6DE5-A84F-81D5-086E7AB15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07296" y="3578282"/>
                  <a:ext cx="561141" cy="155066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urved Connector 46">
                  <a:extLst>
                    <a:ext uri="{FF2B5EF4-FFF2-40B4-BE49-F238E27FC236}">
                      <a16:creationId xmlns:a16="http://schemas.microsoft.com/office/drawing/2014/main" id="{61982F9F-31C4-044E-9198-97F5CDD03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9324" y="4348499"/>
                  <a:ext cx="560421" cy="264001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urved Connector 47">
                  <a:extLst>
                    <a:ext uri="{FF2B5EF4-FFF2-40B4-BE49-F238E27FC236}">
                      <a16:creationId xmlns:a16="http://schemas.microsoft.com/office/drawing/2014/main" id="{9D775F9F-C960-A243-BBC8-100E7A0737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25022" y="4855072"/>
                  <a:ext cx="508646" cy="330932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urved Connector 48">
                  <a:extLst>
                    <a:ext uri="{FF2B5EF4-FFF2-40B4-BE49-F238E27FC236}">
                      <a16:creationId xmlns:a16="http://schemas.microsoft.com/office/drawing/2014/main" id="{3A60C37B-A931-D044-A3F3-1E329ADFAB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701423" y="5173565"/>
                  <a:ext cx="474001" cy="44305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urved Connector 49">
                  <a:extLst>
                    <a:ext uri="{FF2B5EF4-FFF2-40B4-BE49-F238E27FC236}">
                      <a16:creationId xmlns:a16="http://schemas.microsoft.com/office/drawing/2014/main" id="{7EF8442F-5896-7A42-8925-7B0C6A7AFD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2624" y="3017645"/>
                  <a:ext cx="459574" cy="19967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71E7CE-F97E-1847-9519-149689314321}"/>
                  </a:ext>
                </a:extLst>
              </p:cNvPr>
              <p:cNvGrpSpPr/>
              <p:nvPr/>
            </p:nvGrpSpPr>
            <p:grpSpPr>
              <a:xfrm rot="17470252" flipH="1">
                <a:off x="1797745" y="4881594"/>
                <a:ext cx="1049671" cy="2614449"/>
                <a:chOff x="9716895" y="3017645"/>
                <a:chExt cx="1082850" cy="2614449"/>
              </a:xfrm>
            </p:grpSpPr>
            <p:cxnSp>
              <p:nvCxnSpPr>
                <p:cNvPr id="52" name="Curved Connector 51">
                  <a:extLst>
                    <a:ext uri="{FF2B5EF4-FFF2-40B4-BE49-F238E27FC236}">
                      <a16:creationId xmlns:a16="http://schemas.microsoft.com/office/drawing/2014/main" id="{61FF085C-9734-B04D-B5F8-AB4E4FFCC5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207296" y="3578282"/>
                  <a:ext cx="561141" cy="155066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urved Connector 52">
                  <a:extLst>
                    <a:ext uri="{FF2B5EF4-FFF2-40B4-BE49-F238E27FC236}">
                      <a16:creationId xmlns:a16="http://schemas.microsoft.com/office/drawing/2014/main" id="{35E198F8-D383-944D-BC6A-561D10901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9324" y="4348499"/>
                  <a:ext cx="560421" cy="264001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urved Connector 53">
                  <a:extLst>
                    <a:ext uri="{FF2B5EF4-FFF2-40B4-BE49-F238E27FC236}">
                      <a16:creationId xmlns:a16="http://schemas.microsoft.com/office/drawing/2014/main" id="{363858C4-4AFF-E74F-817C-4B056ACD9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25022" y="4855072"/>
                  <a:ext cx="508646" cy="330932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urved Connector 54">
                  <a:extLst>
                    <a:ext uri="{FF2B5EF4-FFF2-40B4-BE49-F238E27FC236}">
                      <a16:creationId xmlns:a16="http://schemas.microsoft.com/office/drawing/2014/main" id="{E8C5B75E-9FB7-2D43-906D-EC2E2EEFC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701423" y="5173565"/>
                  <a:ext cx="474001" cy="44305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urved Connector 55">
                  <a:extLst>
                    <a:ext uri="{FF2B5EF4-FFF2-40B4-BE49-F238E27FC236}">
                      <a16:creationId xmlns:a16="http://schemas.microsoft.com/office/drawing/2014/main" id="{1E0EF338-2A4B-BE49-B7B2-8F2B34D54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42624" y="3017645"/>
                  <a:ext cx="459574" cy="199677"/>
                </a:xfrm>
                <a:prstGeom prst="curvedConnector3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764A0F-E395-3548-BE9A-531E4D26DB80}"/>
              </a:ext>
            </a:extLst>
          </p:cNvPr>
          <p:cNvCxnSpPr>
            <a:cxnSpLocks/>
          </p:cNvCxnSpPr>
          <p:nvPr/>
        </p:nvCxnSpPr>
        <p:spPr>
          <a:xfrm>
            <a:off x="11117259" y="1058779"/>
            <a:ext cx="600340" cy="41044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8473-3FAE-5415-D6C8-CE7D8C276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62" y="745653"/>
            <a:ext cx="6302433" cy="60458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Two primary effects in the gain layer due to neutrino irradiation</a:t>
            </a:r>
          </a:p>
          <a:p>
            <a:pPr marL="0" indent="0">
              <a:buNone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Heating (entropy boost)</a:t>
            </a:r>
          </a:p>
          <a:p>
            <a:pPr marL="457200" indent="-457200">
              <a:buAutoNum type="arabicPeriod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457200" indent="-457200">
              <a:buAutoNum type="arabicPeriod"/>
            </a:pPr>
            <a:r>
              <a:rPr lang="en-US" sz="24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Protonization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(Y</a:t>
            </a:r>
            <a:r>
              <a:rPr lang="en-US" sz="2400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 : 0.1 0.5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) because</a:t>
            </a:r>
          </a:p>
          <a:p>
            <a:pPr marL="0" indent="0">
              <a:buNone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Neutrino/antineutrino energies &amp; luminosities are similar</a:t>
            </a:r>
          </a:p>
          <a:p>
            <a:pPr marL="457200" indent="-457200">
              <a:buAutoNum type="arabicPeriod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457200" indent="-457200">
              <a:buAutoNum type="arabicPeriod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457200" indent="-457200">
              <a:buAutoNum type="arabicPeriod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Note: (2) is unfavorable for the </a:t>
            </a:r>
            <a:r>
              <a:rPr lang="en-US" sz="2400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-process</a:t>
            </a:r>
          </a:p>
          <a:p>
            <a:pPr marL="0" indent="0">
              <a:buNone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How about (1)?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B6F30F-D4D5-AE8D-7116-9C911922FF92}"/>
              </a:ext>
            </a:extLst>
          </p:cNvPr>
          <p:cNvGrpSpPr/>
          <p:nvPr/>
        </p:nvGrpSpPr>
        <p:grpSpPr>
          <a:xfrm>
            <a:off x="671517" y="3869358"/>
            <a:ext cx="4879125" cy="1477328"/>
            <a:chOff x="3932323" y="1981312"/>
            <a:chExt cx="6350000" cy="192268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B56127-7354-44C0-807A-2B3F47957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2323" y="2521606"/>
              <a:ext cx="6350000" cy="4953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9DA710-DF1C-CF0E-1BA0-2CE19C81CB0E}"/>
                </a:ext>
              </a:extLst>
            </p:cNvPr>
            <p:cNvSpPr txBox="1"/>
            <p:nvPr/>
          </p:nvSpPr>
          <p:spPr>
            <a:xfrm>
              <a:off x="5888482" y="1981312"/>
              <a:ext cx="3497469" cy="192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accent2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Heating (𝝂-absorption)</a:t>
              </a:r>
            </a:p>
            <a:p>
              <a:endParaRPr lang="en-US" sz="15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endParaRPr>
            </a:p>
            <a:p>
              <a:endParaRPr lang="en-US" sz="15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endParaRPr>
            </a:p>
            <a:p>
              <a:endParaRPr lang="en-US" sz="15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endParaRPr>
            </a:p>
            <a:p>
              <a:r>
                <a:rPr lang="en-US" sz="1500" dirty="0">
                  <a:solidFill>
                    <a:schemeClr val="accent5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Cooling (𝝂-emission)</a:t>
              </a:r>
            </a:p>
            <a:p>
              <a:endParaRPr lang="en-US" sz="1500" dirty="0">
                <a:latin typeface="Avenir Book" panose="02000503020000020003" pitchFamily="2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F3CC1A2-E555-5493-4E7A-4CBFFC673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6073" y="3115464"/>
              <a:ext cx="1482436" cy="0"/>
            </a:xfrm>
            <a:prstGeom prst="straightConnector1">
              <a:avLst/>
            </a:prstGeom>
            <a:ln w="66675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7D3D416-199A-CADF-7E1C-43008DF54692}"/>
                </a:ext>
              </a:extLst>
            </p:cNvPr>
            <p:cNvCxnSpPr>
              <a:cxnSpLocks/>
            </p:cNvCxnSpPr>
            <p:nvPr/>
          </p:nvCxnSpPr>
          <p:spPr>
            <a:xfrm>
              <a:off x="6476073" y="2390811"/>
              <a:ext cx="1482436" cy="0"/>
            </a:xfrm>
            <a:prstGeom prst="straightConnector1">
              <a:avLst/>
            </a:prstGeom>
            <a:ln w="666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B8A1708-5072-F867-EDF5-49131F852E57}"/>
              </a:ext>
            </a:extLst>
          </p:cNvPr>
          <p:cNvCxnSpPr>
            <a:cxnSpLocks/>
          </p:cNvCxnSpPr>
          <p:nvPr/>
        </p:nvCxnSpPr>
        <p:spPr>
          <a:xfrm flipH="1" flipV="1">
            <a:off x="10948439" y="4184003"/>
            <a:ext cx="300248" cy="1030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6AA4DF8-2400-5570-E152-3AA7244EFB5E}"/>
              </a:ext>
            </a:extLst>
          </p:cNvPr>
          <p:cNvCxnSpPr/>
          <p:nvPr/>
        </p:nvCxnSpPr>
        <p:spPr>
          <a:xfrm flipV="1">
            <a:off x="11248687" y="4265948"/>
            <a:ext cx="0" cy="417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D99230E-A6BD-416E-D512-F48FBABC1077}"/>
              </a:ext>
            </a:extLst>
          </p:cNvPr>
          <p:cNvCxnSpPr>
            <a:cxnSpLocks/>
          </p:cNvCxnSpPr>
          <p:nvPr/>
        </p:nvCxnSpPr>
        <p:spPr>
          <a:xfrm flipH="1" flipV="1">
            <a:off x="11248687" y="4652342"/>
            <a:ext cx="276580" cy="2436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620C281-69DC-B771-611E-260DE85933B5}"/>
              </a:ext>
            </a:extLst>
          </p:cNvPr>
          <p:cNvCxnSpPr>
            <a:cxnSpLocks/>
          </p:cNvCxnSpPr>
          <p:nvPr/>
        </p:nvCxnSpPr>
        <p:spPr>
          <a:xfrm flipH="1" flipV="1">
            <a:off x="10933663" y="3869358"/>
            <a:ext cx="65749" cy="3439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654E9DD-945E-AE2F-C1E9-62129C3D2DD4}"/>
              </a:ext>
            </a:extLst>
          </p:cNvPr>
          <p:cNvSpPr txBox="1"/>
          <p:nvPr/>
        </p:nvSpPr>
        <p:spPr>
          <a:xfrm>
            <a:off x="10959662" y="3878352"/>
            <a:ext cx="1055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x10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14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37" y="310121"/>
            <a:ext cx="1150221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Wind conditions may suppress seed formation</a:t>
            </a:r>
            <a:b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➔ favorable for </a:t>
            </a:r>
            <a:r>
              <a:rPr lang="en-US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process conditions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21EE60-F180-7749-AECC-43876DC138A7}"/>
              </a:ext>
            </a:extLst>
          </p:cNvPr>
          <p:cNvSpPr/>
          <p:nvPr/>
        </p:nvSpPr>
        <p:spPr>
          <a:xfrm>
            <a:off x="375937" y="4840052"/>
            <a:ext cx="61548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If reaction timescales are shorter than expansion timescales, triple-alpha process proceeds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❌ Combination of low densities and fast expansion suppresses reaction. i.e.,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high entropies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: (s ~T</a:t>
            </a:r>
            <a:r>
              <a:rPr lang="en-US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3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/𝜌 ~ const.)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- alpha-rich freeze-out</a:t>
            </a: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5B883-B671-6F40-8919-32C767E80B9D}"/>
              </a:ext>
            </a:extLst>
          </p:cNvPr>
          <p:cNvSpPr/>
          <p:nvPr/>
        </p:nvSpPr>
        <p:spPr>
          <a:xfrm>
            <a:off x="496344" y="1906106"/>
            <a:ext cx="4573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Seeds must form via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triple-alpha process </a:t>
            </a:r>
          </a:p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(but Be decays quickly) 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E65A8-1A4A-6C49-83EA-E972E13ACCA6}"/>
              </a:ext>
            </a:extLst>
          </p:cNvPr>
          <p:cNvSpPr/>
          <p:nvPr/>
        </p:nvSpPr>
        <p:spPr>
          <a:xfrm>
            <a:off x="7015930" y="4788148"/>
            <a:ext cx="52953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Under right combinations of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Entropy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neutron-richness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expansion speeds</a:t>
            </a:r>
            <a:r>
              <a:rPr lang="en-US" i="1" baseline="-25000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 </a:t>
            </a:r>
          </a:p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neutron-to-seed ratio remains high; </a:t>
            </a:r>
            <a:r>
              <a:rPr lang="en-US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process occurs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32D44-93F0-8759-0B38-6761C246487C}"/>
              </a:ext>
            </a:extLst>
          </p:cNvPr>
          <p:cNvSpPr txBox="1"/>
          <p:nvPr/>
        </p:nvSpPr>
        <p:spPr>
          <a:xfrm>
            <a:off x="4406617" y="2383730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  <a:latin typeface="Avenir Book" panose="02000503020000020003" pitchFamily="2" charset="0"/>
              </a:rPr>
              <a:t>8</a:t>
            </a:r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Be Unstable at low densities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D13584-9239-FA2A-FE04-DCF1310B0A9C}"/>
              </a:ext>
            </a:extLst>
          </p:cNvPr>
          <p:cNvCxnSpPr>
            <a:cxnSpLocks/>
          </p:cNvCxnSpPr>
          <p:nvPr/>
        </p:nvCxnSpPr>
        <p:spPr>
          <a:xfrm flipH="1">
            <a:off x="2786504" y="2603294"/>
            <a:ext cx="1620113" cy="32201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5A76D004-E72D-33AA-CBD1-88F2435AE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68" y="2781491"/>
            <a:ext cx="2881329" cy="18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&quot;No&quot; Symbol 21">
            <a:extLst>
              <a:ext uri="{FF2B5EF4-FFF2-40B4-BE49-F238E27FC236}">
                <a16:creationId xmlns:a16="http://schemas.microsoft.com/office/drawing/2014/main" id="{0D165E90-4DB9-7B19-45C7-D0E93F7CD49F}"/>
              </a:ext>
            </a:extLst>
          </p:cNvPr>
          <p:cNvSpPr/>
          <p:nvPr/>
        </p:nvSpPr>
        <p:spPr>
          <a:xfrm>
            <a:off x="2783188" y="2834028"/>
            <a:ext cx="1385437" cy="1404840"/>
          </a:xfrm>
          <a:prstGeom prst="noSmoking">
            <a:avLst>
              <a:gd name="adj" fmla="val 4886"/>
            </a:avLst>
          </a:prstGeom>
          <a:solidFill>
            <a:srgbClr val="C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1C69F4-2869-EC54-C790-1804CCC6EF74}"/>
              </a:ext>
            </a:extLst>
          </p:cNvPr>
          <p:cNvGrpSpPr/>
          <p:nvPr/>
        </p:nvGrpSpPr>
        <p:grpSpPr>
          <a:xfrm>
            <a:off x="6467179" y="1635684"/>
            <a:ext cx="4148238" cy="3036560"/>
            <a:chOff x="5720972" y="1792303"/>
            <a:chExt cx="4148238" cy="303656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6F896-FEA4-8806-E568-F2D5EB9AF356}"/>
                </a:ext>
              </a:extLst>
            </p:cNvPr>
            <p:cNvGrpSpPr/>
            <p:nvPr/>
          </p:nvGrpSpPr>
          <p:grpSpPr>
            <a:xfrm>
              <a:off x="5720972" y="1792303"/>
              <a:ext cx="4148238" cy="3036560"/>
              <a:chOff x="6752052" y="1863090"/>
              <a:chExt cx="4148238" cy="303656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E371E4-F022-09F0-245C-5E7DD2E8A5DE}"/>
                  </a:ext>
                </a:extLst>
              </p:cNvPr>
              <p:cNvGrpSpPr/>
              <p:nvPr/>
            </p:nvGrpSpPr>
            <p:grpSpPr>
              <a:xfrm>
                <a:off x="6752052" y="1863090"/>
                <a:ext cx="4148238" cy="3036560"/>
                <a:chOff x="6752052" y="1863090"/>
                <a:chExt cx="4148238" cy="3036560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6BF4884-886D-F518-374D-BA0681D198A8}"/>
                    </a:ext>
                  </a:extLst>
                </p:cNvPr>
                <p:cNvGrpSpPr/>
                <p:nvPr/>
              </p:nvGrpSpPr>
              <p:grpSpPr>
                <a:xfrm>
                  <a:off x="6815640" y="1863090"/>
                  <a:ext cx="4084650" cy="2851233"/>
                  <a:chOff x="3548326" y="1208954"/>
                  <a:chExt cx="4321303" cy="3018613"/>
                </a:xfrm>
              </p:grpSpPr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317E7F38-1C52-4BD9-165F-3C1BCA0456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548326" y="1497067"/>
                    <a:ext cx="4165600" cy="2730500"/>
                  </a:xfrm>
                  <a:prstGeom prst="rect">
                    <a:avLst/>
                  </a:prstGeom>
                </p:spPr>
              </p:pic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4B4165B4-ADCE-5607-460C-0DCD5A365E4B}"/>
                      </a:ext>
                    </a:extLst>
                  </p:cNvPr>
                  <p:cNvSpPr/>
                  <p:nvPr/>
                </p:nvSpPr>
                <p:spPr>
                  <a:xfrm>
                    <a:off x="6223057" y="1208954"/>
                    <a:ext cx="1646572" cy="41918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effectLst>
                          <a:glow>
                            <a:schemeClr val="accent1"/>
                          </a:glow>
                        </a:effectLst>
                        <a:latin typeface="Avenir Book" panose="02000503020000020003" pitchFamily="2" charset="0"/>
                      </a:rPr>
                      <a:t>Cowan 2021</a:t>
                    </a:r>
                    <a:endParaRPr lang="en-US" sz="1600" dirty="0">
                      <a:latin typeface="Avenir Book" panose="02000503020000020003" pitchFamily="2" charset="0"/>
                    </a:endParaRPr>
                  </a:p>
                </p:txBody>
              </p:sp>
            </p:grp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2C53246-954E-1D26-04CC-1C734F13A48B}"/>
                    </a:ext>
                  </a:extLst>
                </p:cNvPr>
                <p:cNvSpPr/>
                <p:nvPr/>
              </p:nvSpPr>
              <p:spPr>
                <a:xfrm rot="16200000">
                  <a:off x="6039801" y="3095729"/>
                  <a:ext cx="1855389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22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Abundance</a:t>
                  </a:r>
                  <a:endParaRPr lang="en-US" sz="2200" dirty="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8F59779-F90B-C004-0E21-D6230CBAA7D2}"/>
                    </a:ext>
                  </a:extLst>
                </p:cNvPr>
                <p:cNvSpPr txBox="1"/>
                <p:nvPr/>
              </p:nvSpPr>
              <p:spPr>
                <a:xfrm>
                  <a:off x="9352749" y="2715576"/>
                  <a:ext cx="11926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</a:rPr>
                    <a:t>neutrons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9583AE4-E2B3-F60A-0CD4-92222622C9F4}"/>
                    </a:ext>
                  </a:extLst>
                </p:cNvPr>
                <p:cNvSpPr txBox="1"/>
                <p:nvPr/>
              </p:nvSpPr>
              <p:spPr>
                <a:xfrm>
                  <a:off x="9419734" y="3498283"/>
                  <a:ext cx="11926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seeds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4AF694-B3BB-650B-7B2E-23E8350AF540}"/>
                    </a:ext>
                  </a:extLst>
                </p:cNvPr>
                <p:cNvSpPr/>
                <p:nvPr/>
              </p:nvSpPr>
              <p:spPr>
                <a:xfrm>
                  <a:off x="8054246" y="4468763"/>
                  <a:ext cx="2067845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22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Entropy </a:t>
                  </a:r>
                  <a:r>
                    <a:rPr lang="en-US" sz="16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(k</a:t>
                  </a:r>
                  <a:r>
                    <a:rPr lang="en-US" sz="1600" baseline="-250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B</a:t>
                  </a:r>
                  <a:r>
                    <a:rPr lang="en-US" sz="16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 bar</a:t>
                  </a:r>
                  <a:r>
                    <a:rPr lang="en-US" sz="1600" baseline="300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-1</a:t>
                  </a:r>
                  <a:r>
                    <a:rPr lang="en-US" sz="16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)</a:t>
                  </a:r>
                  <a:endParaRPr lang="en-US" sz="1600" baseline="30000" dirty="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16CC747-C52A-6C09-F433-36472D288A6C}"/>
                    </a:ext>
                  </a:extLst>
                </p:cNvPr>
                <p:cNvSpPr/>
                <p:nvPr/>
              </p:nvSpPr>
              <p:spPr>
                <a:xfrm>
                  <a:off x="8166925" y="4240525"/>
                  <a:ext cx="549420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5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100</a:t>
                  </a:r>
                  <a:endParaRPr lang="en-US" sz="1500" dirty="0">
                    <a:latin typeface="Avenir Book" panose="02000503020000020003" pitchFamily="2" charset="0"/>
                  </a:endParaRP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FA9677FB-C030-89B4-CE62-00F90F53A6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41635" y="2259031"/>
                  <a:ext cx="0" cy="1979836"/>
                </a:xfrm>
                <a:prstGeom prst="line">
                  <a:avLst/>
                </a:prstGeom>
                <a:ln w="50800">
                  <a:solidFill>
                    <a:schemeClr val="accent1">
                      <a:alpha val="64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2D58E5D-435B-7342-9D0B-6940A1A95065}"/>
                  </a:ext>
                </a:extLst>
              </p:cNvPr>
              <p:cNvSpPr/>
              <p:nvPr/>
            </p:nvSpPr>
            <p:spPr>
              <a:xfrm>
                <a:off x="7666335" y="2308319"/>
                <a:ext cx="2879109" cy="291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081A9A7-4505-FD0B-768C-C988C79B5307}"/>
                </a:ext>
              </a:extLst>
            </p:cNvPr>
            <p:cNvCxnSpPr>
              <a:cxnSpLocks/>
            </p:cNvCxnSpPr>
            <p:nvPr/>
          </p:nvCxnSpPr>
          <p:spPr>
            <a:xfrm>
              <a:off x="8799443" y="2920918"/>
              <a:ext cx="0" cy="66470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8585EB-7273-4D81-7089-2BC48106310B}"/>
              </a:ext>
            </a:extLst>
          </p:cNvPr>
          <p:cNvGrpSpPr/>
          <p:nvPr/>
        </p:nvGrpSpPr>
        <p:grpSpPr>
          <a:xfrm>
            <a:off x="9677272" y="2705936"/>
            <a:ext cx="2140874" cy="923330"/>
            <a:chOff x="9870936" y="2849914"/>
            <a:chExt cx="2140874" cy="92333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1637C9-22EF-55D7-8C6C-CA3C08E84591}"/>
                </a:ext>
              </a:extLst>
            </p:cNvPr>
            <p:cNvSpPr txBox="1"/>
            <p:nvPr/>
          </p:nvSpPr>
          <p:spPr>
            <a:xfrm>
              <a:off x="10600830" y="2849914"/>
              <a:ext cx="14109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Ratio favorable for the </a:t>
              </a:r>
              <a:r>
                <a:rPr lang="en-US" i="1" dirty="0">
                  <a:solidFill>
                    <a:schemeClr val="accent1">
                      <a:lumMod val="75000"/>
                    </a:schemeClr>
                  </a:solidFill>
                </a:rPr>
                <a:t>r-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process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1D71013-5146-1CBA-23A6-35C56F3DF6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70936" y="3019728"/>
              <a:ext cx="741493" cy="1690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3953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13" y="432486"/>
            <a:ext cx="6608832" cy="1977082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 properties dictate wind properties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0C54F1F-85F5-5249-B962-42A5B0F0633A}"/>
              </a:ext>
            </a:extLst>
          </p:cNvPr>
          <p:cNvSpPr txBox="1">
            <a:spLocks/>
          </p:cNvSpPr>
          <p:nvPr/>
        </p:nvSpPr>
        <p:spPr>
          <a:xfrm>
            <a:off x="9521800" y="6508987"/>
            <a:ext cx="2545493" cy="30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Roberts &amp; Reddy (2017)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881DF-6D60-A54D-AE71-39D9F0E1634A}"/>
              </a:ext>
            </a:extLst>
          </p:cNvPr>
          <p:cNvSpPr/>
          <p:nvPr/>
        </p:nvSpPr>
        <p:spPr>
          <a:xfrm>
            <a:off x="875412" y="2409568"/>
            <a:ext cx="61767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cooling curves computed self-consistently from core-collapse simulations</a:t>
            </a:r>
          </a:p>
          <a:p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 properties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~2s 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after bounce: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L ~ 10</a:t>
            </a:r>
            <a:r>
              <a:rPr lang="en-US" sz="2400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51 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erg s</a:t>
            </a:r>
            <a:r>
              <a:rPr lang="en-US" sz="2400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-1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 ~ 10-20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</a:t>
            </a:r>
            <a:r>
              <a:rPr lang="en-US" sz="2400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𝝂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~10 km (where optical depth ~ 1 )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These luminosities drive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wind via reabsorption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0C79AD-351E-AC85-5005-3F711498C0AD}"/>
              </a:ext>
            </a:extLst>
          </p:cNvPr>
          <p:cNvGrpSpPr/>
          <p:nvPr/>
        </p:nvGrpSpPr>
        <p:grpSpPr>
          <a:xfrm>
            <a:off x="7358646" y="-1"/>
            <a:ext cx="4499646" cy="6549081"/>
            <a:chOff x="7358646" y="-1"/>
            <a:chExt cx="4499646" cy="65490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15F226-6EA9-CB4C-B325-1AA88B668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8646" y="-1"/>
              <a:ext cx="4499646" cy="6549081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BF4E90-0A29-C817-A8BB-5BC091236301}"/>
                </a:ext>
              </a:extLst>
            </p:cNvPr>
            <p:cNvCxnSpPr>
              <a:cxnSpLocks/>
            </p:cNvCxnSpPr>
            <p:nvPr/>
          </p:nvCxnSpPr>
          <p:spPr>
            <a:xfrm>
              <a:off x="10193787" y="194553"/>
              <a:ext cx="0" cy="5904690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6AD2F6-DF73-1AA5-1478-B554A3A1159E}"/>
              </a:ext>
            </a:extLst>
          </p:cNvPr>
          <p:cNvCxnSpPr>
            <a:cxnSpLocks/>
          </p:cNvCxnSpPr>
          <p:nvPr/>
        </p:nvCxnSpPr>
        <p:spPr>
          <a:xfrm>
            <a:off x="7072984" y="758757"/>
            <a:ext cx="3120803" cy="1104767"/>
          </a:xfrm>
          <a:prstGeom prst="straightConnector1">
            <a:avLst/>
          </a:prstGeom>
          <a:ln w="38100">
            <a:solidFill>
              <a:schemeClr val="accent2">
                <a:lumMod val="75000"/>
                <a:alpha val="58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E6228A-308F-85C0-59FF-14DD8851B939}"/>
              </a:ext>
            </a:extLst>
          </p:cNvPr>
          <p:cNvSpPr txBox="1"/>
          <p:nvPr/>
        </p:nvSpPr>
        <p:spPr>
          <a:xfrm>
            <a:off x="5973331" y="163660"/>
            <a:ext cx="1482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We simulate just one snapshot, e.g. here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5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CB8876-3199-EB4D-9E24-6CD0C55DE455}"/>
              </a:ext>
            </a:extLst>
          </p:cNvPr>
          <p:cNvSpPr/>
          <p:nvPr/>
        </p:nvSpPr>
        <p:spPr>
          <a:xfrm>
            <a:off x="695445" y="963947"/>
            <a:ext cx="1054239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Avenir Book" panose="02000503020000020003" pitchFamily="2" charset="0"/>
            </a:endParaRPr>
          </a:p>
          <a:p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venir Book" panose="02000503020000020003" pitchFamily="2" charset="0"/>
              </a:rPr>
              <a:t>Analytic/Semi-analytic solutions </a:t>
            </a:r>
            <a:r>
              <a:rPr lang="en-US" sz="2000" dirty="0">
                <a:latin typeface="Avenir Book" panose="02000503020000020003" pitchFamily="2" charset="0"/>
              </a:rPr>
              <a:t>studying how wind properties depend on neutrino properties </a:t>
            </a:r>
            <a:r>
              <a:rPr lang="en-US" sz="1600" dirty="0">
                <a:latin typeface="Avenir Book" panose="02000503020000020003" pitchFamily="2" charset="0"/>
              </a:rPr>
              <a:t>(e.g., Qian &amp; </a:t>
            </a:r>
            <a:r>
              <a:rPr lang="en-US" sz="1600" dirty="0" err="1">
                <a:latin typeface="Avenir Book" panose="02000503020000020003" pitchFamily="2" charset="0"/>
              </a:rPr>
              <a:t>Woosley</a:t>
            </a:r>
            <a:r>
              <a:rPr lang="en-US" sz="1600" dirty="0">
                <a:latin typeface="Avenir Book" panose="02000503020000020003" pitchFamily="2" charset="0"/>
              </a:rPr>
              <a:t> 96, </a:t>
            </a:r>
            <a:r>
              <a:rPr lang="en-US" sz="1600" dirty="0" err="1">
                <a:latin typeface="Avenir Book" panose="02000503020000020003" pitchFamily="2" charset="0"/>
              </a:rPr>
              <a:t>Cardall</a:t>
            </a:r>
            <a:r>
              <a:rPr lang="en-US" sz="1600" dirty="0">
                <a:latin typeface="Avenir Book" panose="02000503020000020003" pitchFamily="2" charset="0"/>
              </a:rPr>
              <a:t> &amp; Fuller 97, Hoffman+97)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</a:rPr>
              <a:t>Self–consistent simulations </a:t>
            </a:r>
            <a:r>
              <a:rPr lang="en-US" sz="2000" dirty="0">
                <a:latin typeface="Avenir Book" panose="02000503020000020003" pitchFamily="2" charset="0"/>
              </a:rPr>
              <a:t>of winds starting from core-collapse </a:t>
            </a:r>
            <a:r>
              <a:rPr lang="en-US" sz="1600" dirty="0">
                <a:latin typeface="Avenir Book" panose="02000503020000020003" pitchFamily="2" charset="0"/>
              </a:rPr>
              <a:t>(e.g., Witti+94, Mosta et al. 15, Roberts et al. 16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Includes detailed physics, but can only study a handful of initial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venir Book" panose="02000503020000020003" pitchFamily="2" charset="0"/>
              </a:rPr>
              <a:t>various simplifying assumptions</a:t>
            </a:r>
            <a:r>
              <a:rPr lang="en-US" sz="2000" dirty="0">
                <a:latin typeface="Avenir Book" panose="02000503020000020003" pitchFamily="2" charset="0"/>
              </a:rPr>
              <a:t> </a:t>
            </a:r>
            <a:r>
              <a:rPr lang="en-US" sz="1600" dirty="0">
                <a:latin typeface="Avenir Book" panose="02000503020000020003" pitchFamily="2" charset="0"/>
              </a:rPr>
              <a:t>(e.g., Otsuki+00, Thompson+01, </a:t>
            </a:r>
            <a:r>
              <a:rPr lang="en-US" sz="1600" dirty="0" err="1">
                <a:latin typeface="Avenir Book" panose="02000503020000020003" pitchFamily="2" charset="0"/>
              </a:rPr>
              <a:t>Arcones</a:t>
            </a:r>
            <a:r>
              <a:rPr lang="en-US" sz="1600" dirty="0">
                <a:latin typeface="Avenir Book" panose="02000503020000020003" pitchFamily="2" charset="0"/>
              </a:rPr>
              <a:t> &amp; Montes 11)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spherically symmetric, non-rotating winds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Neutrino luminosities put in by hand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Variations of the neutrino-driven wind with additional heating sources </a:t>
            </a:r>
            <a:r>
              <a:rPr lang="en-US" sz="1600" dirty="0">
                <a:latin typeface="Avenir Book" panose="02000503020000020003" pitchFamily="2" charset="0"/>
              </a:rPr>
              <a:t>(e.g., Metzger+07, Thompson &amp; </a:t>
            </a:r>
            <a:r>
              <a:rPr lang="en-US" sz="1600" dirty="0" err="1">
                <a:latin typeface="Avenir Book" panose="02000503020000020003" pitchFamily="2" charset="0"/>
              </a:rPr>
              <a:t>ud</a:t>
            </a:r>
            <a:r>
              <a:rPr lang="en-US" sz="1600" dirty="0">
                <a:latin typeface="Avenir Book" panose="02000503020000020003" pitchFamily="2" charset="0"/>
              </a:rPr>
              <a:t>-Doula 18, Nevins &amp; Roberts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006427-D5EF-9FD8-72FE-8B9D5B7B6EA4}"/>
              </a:ext>
            </a:extLst>
          </p:cNvPr>
          <p:cNvSpPr txBox="1"/>
          <p:nvPr/>
        </p:nvSpPr>
        <p:spPr>
          <a:xfrm>
            <a:off x="695445" y="424492"/>
            <a:ext cx="3273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Book" panose="02000503020000020003" pitchFamily="2" charset="0"/>
              </a:rPr>
              <a:t>Previous 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1355A-108A-B989-8101-1991268086F2}"/>
              </a:ext>
            </a:extLst>
          </p:cNvPr>
          <p:cNvSpPr txBox="1"/>
          <p:nvPr/>
        </p:nvSpPr>
        <p:spPr>
          <a:xfrm>
            <a:off x="695445" y="4767489"/>
            <a:ext cx="9970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Concluded: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Difficult to produce 2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nd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- 3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rd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peak elements</a:t>
            </a:r>
            <a:r>
              <a:rPr lang="en-US" sz="2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440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521EE60-F180-7749-AECC-43876DC138A7}"/>
              </a:ext>
            </a:extLst>
          </p:cNvPr>
          <p:cNvSpPr/>
          <p:nvPr/>
        </p:nvSpPr>
        <p:spPr>
          <a:xfrm>
            <a:off x="667729" y="505025"/>
            <a:ext cx="2024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Our aim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A0064-D8FE-5747-B41F-6B7F984D7E85}"/>
              </a:ext>
            </a:extLst>
          </p:cNvPr>
          <p:cNvSpPr/>
          <p:nvPr/>
        </p:nvSpPr>
        <p:spPr>
          <a:xfrm>
            <a:off x="7670022" y="731328"/>
            <a:ext cx="42023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We simulate a hot PNS with self-consistent neutrino transport which achieves a steady-state wind solution. </a:t>
            </a:r>
          </a:p>
          <a:p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2. To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isolate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effects of rotation, magnetic fields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704F7-DE39-FE40-8606-F01A598A813E}"/>
              </a:ext>
            </a:extLst>
          </p:cNvPr>
          <p:cNvSpPr/>
          <p:nvPr/>
        </p:nvSpPr>
        <p:spPr>
          <a:xfrm>
            <a:off x="38224" y="5911228"/>
            <a:ext cx="121537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Not determined self-consistently from CCSN sim, but is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*an idealized, controlled environment*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DD248A-E1E2-F8E4-6E85-5DD6241C2B82}"/>
              </a:ext>
            </a:extLst>
          </p:cNvPr>
          <p:cNvGrpSpPr/>
          <p:nvPr/>
        </p:nvGrpSpPr>
        <p:grpSpPr>
          <a:xfrm>
            <a:off x="248639" y="1941866"/>
            <a:ext cx="3376490" cy="3656624"/>
            <a:chOff x="8899580" y="1461929"/>
            <a:chExt cx="3376490" cy="3656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3287CA3-825C-C9CD-9A80-C9F8EC72C14C}"/>
                </a:ext>
              </a:extLst>
            </p:cNvPr>
            <p:cNvGrpSpPr/>
            <p:nvPr/>
          </p:nvGrpSpPr>
          <p:grpSpPr>
            <a:xfrm>
              <a:off x="9601200" y="1636632"/>
              <a:ext cx="2169268" cy="3157295"/>
              <a:chOff x="7358646" y="-1"/>
              <a:chExt cx="4499646" cy="654908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6B0B389-D450-DA11-67C2-CA20EDE38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58646" y="-1"/>
                <a:ext cx="4499646" cy="6549081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0BB8D76-7D2D-38D4-51D1-191505FCC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3787" y="194553"/>
                <a:ext cx="0" cy="590469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DDBB22-7499-9955-2D99-000CC6B3F99E}"/>
                </a:ext>
              </a:extLst>
            </p:cNvPr>
            <p:cNvSpPr/>
            <p:nvPr/>
          </p:nvSpPr>
          <p:spPr>
            <a:xfrm rot="16200000">
              <a:off x="8508612" y="2485083"/>
              <a:ext cx="161293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Neutrino</a:t>
              </a:r>
            </a:p>
            <a:p>
              <a:r>
                <a:rPr lang="en-US" sz="24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properties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DC48A3-C38D-2668-ABAB-7181AA9298A7}"/>
                </a:ext>
              </a:extLst>
            </p:cNvPr>
            <p:cNvSpPr/>
            <p:nvPr/>
          </p:nvSpPr>
          <p:spPr>
            <a:xfrm>
              <a:off x="10386027" y="4656888"/>
              <a:ext cx="9481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Time 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B94F7AA7-C8A0-FC1D-BB3B-130B0732EFC8}"/>
                </a:ext>
              </a:extLst>
            </p:cNvPr>
            <p:cNvSpPr txBox="1">
              <a:spLocks/>
            </p:cNvSpPr>
            <p:nvPr/>
          </p:nvSpPr>
          <p:spPr>
            <a:xfrm>
              <a:off x="9730577" y="1461929"/>
              <a:ext cx="2545493" cy="308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Iowan Old Style Roman" panose="02040602040506020204" pitchFamily="18" charset="77"/>
                </a:rPr>
                <a:t>Roberts &amp; Reddy (2017)</a:t>
              </a:r>
              <a:endParaRPr lang="en-US" sz="16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39450F-24A5-925E-A1E5-C0D9AA8B5347}"/>
              </a:ext>
            </a:extLst>
          </p:cNvPr>
          <p:cNvSpPr txBox="1"/>
          <p:nvPr/>
        </p:nvSpPr>
        <p:spPr>
          <a:xfrm>
            <a:off x="7670022" y="4094667"/>
            <a:ext cx="33723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Conducive to r-process?</a:t>
            </a:r>
            <a:endParaRPr lang="en-US" sz="2200" dirty="0">
              <a:solidFill>
                <a:schemeClr val="accent4">
                  <a:lumMod val="75000"/>
                </a:schemeClr>
              </a:solidFill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8EB44DE-3329-B1E5-E0A6-883B3246D941}"/>
              </a:ext>
            </a:extLst>
          </p:cNvPr>
          <p:cNvSpPr/>
          <p:nvPr/>
        </p:nvSpPr>
        <p:spPr>
          <a:xfrm>
            <a:off x="3346405" y="3489046"/>
            <a:ext cx="1309427" cy="28927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64CB49-F793-07C7-663B-07EE528CFFA5}"/>
              </a:ext>
            </a:extLst>
          </p:cNvPr>
          <p:cNvSpPr/>
          <p:nvPr/>
        </p:nvSpPr>
        <p:spPr>
          <a:xfrm>
            <a:off x="4882710" y="2769143"/>
            <a:ext cx="20381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Wind properties: Mass loss rate, entropy, composition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2EE209-2147-9EA4-B105-2C6ACA6E175C}"/>
              </a:ext>
            </a:extLst>
          </p:cNvPr>
          <p:cNvSpPr/>
          <p:nvPr/>
        </p:nvSpPr>
        <p:spPr>
          <a:xfrm>
            <a:off x="747010" y="1321300"/>
            <a:ext cx="20244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1. To map</a:t>
            </a:r>
          </a:p>
        </p:txBody>
      </p:sp>
    </p:spTree>
    <p:extLst>
      <p:ext uri="{BB962C8B-B14F-4D97-AF65-F5344CB8AC3E}">
        <p14:creationId xmlns:p14="http://schemas.microsoft.com/office/powerpoint/2010/main" val="2105351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129" y="0"/>
            <a:ext cx="3731741" cy="1325563"/>
          </a:xfrm>
        </p:spPr>
        <p:txBody>
          <a:bodyPr/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Methodology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21EE60-F180-7749-AECC-43876DC138A7}"/>
              </a:ext>
            </a:extLst>
          </p:cNvPr>
          <p:cNvSpPr/>
          <p:nvPr/>
        </p:nvSpPr>
        <p:spPr>
          <a:xfrm>
            <a:off x="930874" y="954949"/>
            <a:ext cx="877329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Evolution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GRMHD code (Siegel &amp; Metzger 2018)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Tabulated </a:t>
            </a:r>
            <a:r>
              <a:rPr lang="en-US" sz="20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SFHo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nuclear EOS (Steiner+2013)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M0 scheme for neutrino transport (Radial equations which evolve neutrino mean energies/number densities along radial rays)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Emission and absorption included (Radice+16)</a:t>
            </a: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sz="2400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Initial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1.4 solar mass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Hot: T</a:t>
            </a:r>
            <a:r>
              <a:rPr lang="en-US" sz="2000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~20 MeV, chosen to reproduce steady state neutrino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Metric determined at initial time step; not evolved further</a:t>
            </a:r>
          </a:p>
          <a:p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sz="2400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Grid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Cartesian grid with static mesh refinement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M0 grid is spherical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Simulations evolved for ~150ms. Steady-state achieved at ~80 </a:t>
            </a:r>
            <a:r>
              <a:rPr lang="en-US" sz="20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ms</a:t>
            </a:r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E09B66-BA14-2CEB-46BA-50C5CC41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604" y="1075588"/>
            <a:ext cx="2514600" cy="647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A9A6E-37DF-BDCF-6896-4BACFA578B40}"/>
              </a:ext>
            </a:extLst>
          </p:cNvPr>
          <p:cNvGrpSpPr/>
          <p:nvPr/>
        </p:nvGrpSpPr>
        <p:grpSpPr>
          <a:xfrm>
            <a:off x="9555891" y="3597843"/>
            <a:ext cx="2158313" cy="2640236"/>
            <a:chOff x="9719103" y="3646673"/>
            <a:chExt cx="2158313" cy="26402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248566B-BE9A-40B5-3928-B64E09A5953E}"/>
                </a:ext>
              </a:extLst>
            </p:cNvPr>
            <p:cNvGrpSpPr/>
            <p:nvPr/>
          </p:nvGrpSpPr>
          <p:grpSpPr>
            <a:xfrm>
              <a:off x="9719103" y="3924436"/>
              <a:ext cx="2158313" cy="2362473"/>
              <a:chOff x="9829799" y="4420843"/>
              <a:chExt cx="2158313" cy="236247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CFE73BF-FCE9-5520-5B86-01D992EA4307}"/>
                  </a:ext>
                </a:extLst>
              </p:cNvPr>
              <p:cNvGrpSpPr/>
              <p:nvPr/>
            </p:nvGrpSpPr>
            <p:grpSpPr>
              <a:xfrm>
                <a:off x="9829799" y="4420843"/>
                <a:ext cx="2137719" cy="1952367"/>
                <a:chOff x="9829799" y="4420843"/>
                <a:chExt cx="2137719" cy="1952367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10FFC0C-D960-CED1-1B58-E563C041C412}"/>
                    </a:ext>
                  </a:extLst>
                </p:cNvPr>
                <p:cNvSpPr/>
                <p:nvPr/>
              </p:nvSpPr>
              <p:spPr>
                <a:xfrm>
                  <a:off x="9829799" y="4420843"/>
                  <a:ext cx="2137719" cy="1952367"/>
                </a:xfrm>
                <a:prstGeom prst="rect">
                  <a:avLst/>
                </a:prstGeom>
                <a:pattFill prst="lgGrid">
                  <a:fgClr>
                    <a:schemeClr val="accent1"/>
                  </a:fgClr>
                  <a:bgClr>
                    <a:schemeClr val="bg1"/>
                  </a:bgClr>
                </a:pattFill>
                <a:ln w="539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7694166-B9C5-3B14-2A67-C99A16999BDA}"/>
                    </a:ext>
                  </a:extLst>
                </p:cNvPr>
                <p:cNvSpPr/>
                <p:nvPr/>
              </p:nvSpPr>
              <p:spPr>
                <a:xfrm>
                  <a:off x="10445578" y="4937768"/>
                  <a:ext cx="906162" cy="918519"/>
                </a:xfrm>
                <a:prstGeom prst="rect">
                  <a:avLst/>
                </a:prstGeom>
                <a:pattFill prst="smGrid">
                  <a:fgClr>
                    <a:schemeClr val="accent1"/>
                  </a:fgClr>
                  <a:bgClr>
                    <a:schemeClr val="bg1"/>
                  </a:bgClr>
                </a:pattFill>
                <a:ln w="539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4E3B73A7-FDED-ADE7-A169-C83BEAD2C1A1}"/>
                    </a:ext>
                  </a:extLst>
                </p:cNvPr>
                <p:cNvSpPr/>
                <p:nvPr/>
              </p:nvSpPr>
              <p:spPr>
                <a:xfrm>
                  <a:off x="10684477" y="5181053"/>
                  <a:ext cx="432485" cy="413682"/>
                </a:xfrm>
                <a:prstGeom prst="rect">
                  <a:avLst/>
                </a:prstGeom>
                <a:pattFill prst="smCheck">
                  <a:fgClr>
                    <a:schemeClr val="accent1"/>
                  </a:fgClr>
                  <a:bgClr>
                    <a:schemeClr val="bg1"/>
                  </a:bgClr>
                </a:pattFill>
                <a:ln w="539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3C2B367-8EBA-E2D8-7480-AF20A24C248C}"/>
                  </a:ext>
                </a:extLst>
              </p:cNvPr>
              <p:cNvSpPr/>
              <p:nvPr/>
            </p:nvSpPr>
            <p:spPr>
              <a:xfrm>
                <a:off x="10732303" y="5242649"/>
                <a:ext cx="332710" cy="308754"/>
              </a:xfrm>
              <a:prstGeom prst="ellipse">
                <a:avLst/>
              </a:prstGeom>
              <a:gradFill flip="none" rotWithShape="1">
                <a:gsLst>
                  <a:gs pos="41000">
                    <a:schemeClr val="accent2">
                      <a:lumMod val="75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4AB508C1-9013-A970-058D-F32416ECB534}"/>
                  </a:ext>
                </a:extLst>
              </p:cNvPr>
              <p:cNvSpPr/>
              <p:nvPr/>
            </p:nvSpPr>
            <p:spPr>
              <a:xfrm rot="16200000">
                <a:off x="10744997" y="5540202"/>
                <a:ext cx="348511" cy="2137718"/>
              </a:xfrm>
              <a:prstGeom prst="leftBrace">
                <a:avLst>
                  <a:gd name="adj1" fmla="val 8333"/>
                  <a:gd name="adj2" fmla="val 45376"/>
                </a:avLst>
              </a:prstGeom>
              <a:ln w="349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263410CF-8D8F-64EE-9211-A2A684C9851D}"/>
                </a:ext>
              </a:extLst>
            </p:cNvPr>
            <p:cNvSpPr/>
            <p:nvPr/>
          </p:nvSpPr>
          <p:spPr>
            <a:xfrm rot="5400000">
              <a:off x="10337989" y="3907677"/>
              <a:ext cx="906162" cy="384154"/>
            </a:xfrm>
            <a:prstGeom prst="leftBrace">
              <a:avLst>
                <a:gd name="adj1" fmla="val 8333"/>
                <a:gd name="adj2" fmla="val 45376"/>
              </a:avLst>
            </a:prstGeom>
            <a:noFill/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6E5C68D-5C80-CF47-A4D6-338B180CA573}"/>
              </a:ext>
            </a:extLst>
          </p:cNvPr>
          <p:cNvSpPr/>
          <p:nvPr/>
        </p:nvSpPr>
        <p:spPr>
          <a:xfrm>
            <a:off x="9645244" y="3139326"/>
            <a:ext cx="2349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30km, 𝛥x≈225m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961892-5AF9-2C27-E5D0-BF0F2150D509}"/>
              </a:ext>
            </a:extLst>
          </p:cNvPr>
          <p:cNvSpPr/>
          <p:nvPr/>
        </p:nvSpPr>
        <p:spPr>
          <a:xfrm>
            <a:off x="9956285" y="6294092"/>
            <a:ext cx="1336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1000 km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7178EC-FD73-B786-F749-1010F9878DF2}"/>
              </a:ext>
            </a:extLst>
          </p:cNvPr>
          <p:cNvSpPr/>
          <p:nvPr/>
        </p:nvSpPr>
        <p:spPr>
          <a:xfrm>
            <a:off x="8099513" y="4806111"/>
            <a:ext cx="1100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6 levels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total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F5ABF7-14D7-F38C-346A-49A1AFC4BE22}"/>
              </a:ext>
            </a:extLst>
          </p:cNvPr>
          <p:cNvCxnSpPr/>
          <p:nvPr/>
        </p:nvCxnSpPr>
        <p:spPr>
          <a:xfrm flipV="1">
            <a:off x="9057503" y="4392531"/>
            <a:ext cx="518982" cy="6136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62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B9E7B8A-F6ED-4997-4567-9ECA699F508B}"/>
              </a:ext>
            </a:extLst>
          </p:cNvPr>
          <p:cNvGrpSpPr/>
          <p:nvPr/>
        </p:nvGrpSpPr>
        <p:grpSpPr>
          <a:xfrm>
            <a:off x="7640877" y="3686936"/>
            <a:ext cx="4363266" cy="3054285"/>
            <a:chOff x="6525050" y="2905858"/>
            <a:chExt cx="5479093" cy="38353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F3B2E9E-6446-B67E-AAEE-0444D93A04CA}"/>
                </a:ext>
              </a:extLst>
            </p:cNvPr>
            <p:cNvGrpSpPr/>
            <p:nvPr/>
          </p:nvGrpSpPr>
          <p:grpSpPr>
            <a:xfrm>
              <a:off x="6525050" y="2905858"/>
              <a:ext cx="5479093" cy="3835364"/>
              <a:chOff x="6525050" y="2905858"/>
              <a:chExt cx="5479093" cy="383536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FE016F9-32B3-E8D9-4259-942A81929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5050" y="2905858"/>
                <a:ext cx="5479093" cy="3835364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E194FB-7AE8-2FE2-9148-116F8E39242A}"/>
                  </a:ext>
                </a:extLst>
              </p:cNvPr>
              <p:cNvSpPr/>
              <p:nvPr/>
            </p:nvSpPr>
            <p:spPr>
              <a:xfrm>
                <a:off x="7585236" y="3958225"/>
                <a:ext cx="1258139" cy="200416"/>
              </a:xfrm>
              <a:prstGeom prst="rect">
                <a:avLst/>
              </a:prstGeom>
              <a:solidFill>
                <a:srgbClr val="EF6E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942010-FD6B-F7EB-ABD3-37F744938D6C}"/>
                </a:ext>
              </a:extLst>
            </p:cNvPr>
            <p:cNvSpPr txBox="1"/>
            <p:nvPr/>
          </p:nvSpPr>
          <p:spPr>
            <a:xfrm>
              <a:off x="8063992" y="3873767"/>
              <a:ext cx="300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78E35-2231-4D10-5079-C972EAA34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8048"/>
            <a:ext cx="10515600" cy="97126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5100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Where do the </a:t>
            </a:r>
            <a: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heavy elements </a:t>
            </a:r>
            <a:r>
              <a:rPr lang="en-US" sz="5100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come from? </a:t>
            </a: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71500" indent="-571500">
              <a:buFont typeface="+mj-lt"/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71500" indent="-571500">
              <a:buFont typeface="+mj-lt"/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EBE6C9-3005-BCCB-C3DF-4A8B2DED2157}"/>
              </a:ext>
            </a:extLst>
          </p:cNvPr>
          <p:cNvSpPr txBox="1"/>
          <p:nvPr/>
        </p:nvSpPr>
        <p:spPr>
          <a:xfrm>
            <a:off x="406870" y="1087176"/>
            <a:ext cx="60986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Outline</a:t>
            </a:r>
          </a:p>
          <a:p>
            <a:pPr marL="0" indent="0">
              <a:buNone/>
            </a:pPr>
            <a:endParaRPr lang="en-US" b="1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The need for an alternative nucleosynthesis process</a:t>
            </a:r>
          </a:p>
          <a:p>
            <a:pPr marL="514350" indent="-514350"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The </a:t>
            </a:r>
            <a:r>
              <a:rPr lang="en-US" i="1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r-</a:t>
            </a: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process: mechanism, conditions required</a:t>
            </a:r>
          </a:p>
          <a:p>
            <a:pPr marL="514350" indent="-514350"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Candidates (core-collapse supernovae, mergers) &amp; observational constraints</a:t>
            </a:r>
          </a:p>
          <a:p>
            <a:pPr marL="514350" indent="-514350"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Neutrino-driven winds following core-collapse supernovae</a:t>
            </a:r>
          </a:p>
          <a:p>
            <a:pPr marL="571500" indent="-571500">
              <a:buFont typeface="+mj-lt"/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1028700" lvl="1" indent="-571500">
              <a:buFont typeface="+mj-lt"/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Impact of rapid rotation</a:t>
            </a:r>
          </a:p>
          <a:p>
            <a:pPr marL="1028700" lvl="1" indent="-571500">
              <a:buFont typeface="+mj-lt"/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1028700" lvl="1" indent="-571500">
              <a:buFont typeface="+mj-lt"/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Impact of strong magnetic fields</a:t>
            </a:r>
          </a:p>
          <a:p>
            <a:pPr marL="1028700" lvl="1" indent="-571500">
              <a:buFont typeface="+mj-lt"/>
              <a:buAutoNum type="arabicPeriod"/>
            </a:pPr>
            <a:endParaRPr lang="en-US" dirty="0">
              <a:latin typeface="Avenir Book" panose="02000503020000020003" pitchFamily="2" charset="0"/>
              <a:ea typeface="STSong" panose="02010600040101010101" pitchFamily="2" charset="-122"/>
              <a:cs typeface="Shree Devanagari 714" panose="02000600000000000000" pitchFamily="2" charset="0"/>
            </a:endParaRPr>
          </a:p>
          <a:p>
            <a:pPr marL="571500" indent="-571500">
              <a:buFont typeface="+mj-lt"/>
              <a:buAutoNum type="arabicPeriod"/>
            </a:pPr>
            <a:r>
              <a:rPr lang="en-US" dirty="0">
                <a:latin typeface="Avenir Book" panose="02000503020000020003" pitchFamily="2" charset="0"/>
                <a:ea typeface="STSong" panose="02010600040101010101" pitchFamily="2" charset="-122"/>
                <a:cs typeface="Shree Devanagari 714" panose="02000600000000000000" pitchFamily="2" charset="0"/>
              </a:rPr>
              <a:t>Summary &amp; future directions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0B40202-0F2C-4F00-BE14-1E30CE3318F2}"/>
              </a:ext>
            </a:extLst>
          </p:cNvPr>
          <p:cNvGrpSpPr/>
          <p:nvPr/>
        </p:nvGrpSpPr>
        <p:grpSpPr>
          <a:xfrm>
            <a:off x="7419000" y="1087176"/>
            <a:ext cx="4773001" cy="2598920"/>
            <a:chOff x="7208669" y="977030"/>
            <a:chExt cx="4773001" cy="259892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18118A5-8B57-9B0B-4A09-4E4A09AC5B07}"/>
                </a:ext>
              </a:extLst>
            </p:cNvPr>
            <p:cNvGrpSpPr/>
            <p:nvPr/>
          </p:nvGrpSpPr>
          <p:grpSpPr>
            <a:xfrm>
              <a:off x="7315204" y="977030"/>
              <a:ext cx="4666466" cy="2418002"/>
              <a:chOff x="8472689" y="983682"/>
              <a:chExt cx="3504908" cy="1715123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8634005-0643-5D24-3237-35AF260CB7CB}"/>
                  </a:ext>
                </a:extLst>
              </p:cNvPr>
              <p:cNvGrpSpPr/>
              <p:nvPr/>
            </p:nvGrpSpPr>
            <p:grpSpPr>
              <a:xfrm>
                <a:off x="8472689" y="983682"/>
                <a:ext cx="3504908" cy="1715123"/>
                <a:chOff x="4915860" y="1900517"/>
                <a:chExt cx="7395331" cy="3618902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99791C10-1CAC-8845-4A63-44EE9FFD68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15860" y="1900517"/>
                  <a:ext cx="6900202" cy="3519019"/>
                </a:xfrm>
                <a:prstGeom prst="rect">
                  <a:avLst/>
                </a:prstGeom>
              </p:spPr>
            </p:pic>
            <p:sp>
              <p:nvSpPr>
                <p:cNvPr id="65" name="Title 1">
                  <a:extLst>
                    <a:ext uri="{FF2B5EF4-FFF2-40B4-BE49-F238E27FC236}">
                      <a16:creationId xmlns:a16="http://schemas.microsoft.com/office/drawing/2014/main" id="{71F65644-5A5B-AA3E-B7E7-0C087C8B8D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196264" y="5185684"/>
                  <a:ext cx="2114927" cy="3337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fontScale="62500" lnSpcReduction="20000"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6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Siegel 2022, </a:t>
                  </a:r>
                  <a:r>
                    <a:rPr lang="en-US" sz="1600" i="1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Nature</a:t>
                  </a:r>
                  <a:endParaRPr lang="en-US" sz="1600" dirty="0">
                    <a:latin typeface="Avenir Book" panose="02000503020000020003" pitchFamily="2" charset="0"/>
                  </a:endParaRPr>
                </a:p>
              </p:txBody>
            </p:sp>
          </p:grpSp>
          <p:sp>
            <p:nvSpPr>
              <p:cNvPr id="67" name="Right Brace 66">
                <a:extLst>
                  <a:ext uri="{FF2B5EF4-FFF2-40B4-BE49-F238E27FC236}">
                    <a16:creationId xmlns:a16="http://schemas.microsoft.com/office/drawing/2014/main" id="{815F9A4D-E8AB-95BA-285D-D5D7D57B5167}"/>
                  </a:ext>
                </a:extLst>
              </p:cNvPr>
              <p:cNvSpPr/>
              <p:nvPr/>
            </p:nvSpPr>
            <p:spPr>
              <a:xfrm rot="5400000" flipH="1">
                <a:off x="10376941" y="707396"/>
                <a:ext cx="324157" cy="1810036"/>
              </a:xfrm>
              <a:prstGeom prst="rightBrace">
                <a:avLst>
                  <a:gd name="adj1" fmla="val 32898"/>
                  <a:gd name="adj2" fmla="val 50000"/>
                </a:avLst>
              </a:prstGeom>
              <a:ln w="63500">
                <a:solidFill>
                  <a:schemeClr val="accent2">
                    <a:lumMod val="75000"/>
                    <a:alpha val="71018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itle 1">
              <a:extLst>
                <a:ext uri="{FF2B5EF4-FFF2-40B4-BE49-F238E27FC236}">
                  <a16:creationId xmlns:a16="http://schemas.microsoft.com/office/drawing/2014/main" id="{45ED260B-EDE9-7FBC-3ECA-24A4893777A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146177" y="2064599"/>
              <a:ext cx="2434154" cy="30916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Observed Solar Abundance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DE736EE5-A094-C1A5-6300-59177B3D366F}"/>
                </a:ext>
              </a:extLst>
            </p:cNvPr>
            <p:cNvSpPr txBox="1">
              <a:spLocks/>
            </p:cNvSpPr>
            <p:nvPr/>
          </p:nvSpPr>
          <p:spPr>
            <a:xfrm>
              <a:off x="8172336" y="3050649"/>
              <a:ext cx="2361502" cy="52530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Atomic mass number →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D5AD7D5-906B-3209-22CA-4CBF467A923C}"/>
              </a:ext>
            </a:extLst>
          </p:cNvPr>
          <p:cNvCxnSpPr>
            <a:cxnSpLocks/>
          </p:cNvCxnSpPr>
          <p:nvPr/>
        </p:nvCxnSpPr>
        <p:spPr>
          <a:xfrm>
            <a:off x="6096000" y="999940"/>
            <a:ext cx="4180665" cy="733619"/>
          </a:xfrm>
          <a:prstGeom prst="straightConnector1">
            <a:avLst/>
          </a:prstGeom>
          <a:ln w="123825">
            <a:solidFill>
              <a:schemeClr val="accent2">
                <a:lumMod val="75000"/>
                <a:alpha val="7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8F46CE-CC14-337A-8DDA-B93AD413AE07}"/>
              </a:ext>
            </a:extLst>
          </p:cNvPr>
          <p:cNvCxnSpPr>
            <a:cxnSpLocks/>
          </p:cNvCxnSpPr>
          <p:nvPr/>
        </p:nvCxnSpPr>
        <p:spPr>
          <a:xfrm>
            <a:off x="6046280" y="983682"/>
            <a:ext cx="3059533" cy="4329463"/>
          </a:xfrm>
          <a:prstGeom prst="straightConnector1">
            <a:avLst/>
          </a:prstGeom>
          <a:ln w="123825">
            <a:solidFill>
              <a:schemeClr val="accent2">
                <a:lumMod val="75000"/>
                <a:alpha val="7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200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B2E9D69-11FA-77DD-60B5-DF9EB5CA206B}"/>
              </a:ext>
            </a:extLst>
          </p:cNvPr>
          <p:cNvGrpSpPr/>
          <p:nvPr/>
        </p:nvGrpSpPr>
        <p:grpSpPr>
          <a:xfrm>
            <a:off x="1947793" y="1104951"/>
            <a:ext cx="7772400" cy="5051572"/>
            <a:chOff x="1947793" y="1104951"/>
            <a:chExt cx="7772400" cy="50515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6E3EF9-ED77-E4C5-A942-A3302475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793" y="1104951"/>
              <a:ext cx="7772400" cy="505157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3985C6-22B6-0A2D-F61C-5C4ABC483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4547" y="4040807"/>
              <a:ext cx="368300" cy="292100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5BFC4AE-0845-5642-AC4A-6FACB5740BBC}"/>
              </a:ext>
            </a:extLst>
          </p:cNvPr>
          <p:cNvSpPr txBox="1">
            <a:spLocks/>
          </p:cNvSpPr>
          <p:nvPr/>
        </p:nvSpPr>
        <p:spPr>
          <a:xfrm>
            <a:off x="8959104" y="6156523"/>
            <a:ext cx="2570205" cy="52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Desai+2022</a:t>
            </a:r>
            <a:endParaRPr lang="en-US" sz="1600" i="1" dirty="0">
              <a:latin typeface="Avenir Book" panose="02000503020000020003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FC408C-54AB-D51B-D55B-0561B5B2ED09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6526253" y="3630737"/>
            <a:ext cx="3193940" cy="741926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D9CCE5-437F-74C3-71FF-0BF068BFC282}"/>
              </a:ext>
            </a:extLst>
          </p:cNvPr>
          <p:cNvSpPr txBox="1"/>
          <p:nvPr/>
        </p:nvSpPr>
        <p:spPr>
          <a:xfrm>
            <a:off x="9841117" y="3417699"/>
            <a:ext cx="190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neutrinosphere</a:t>
            </a:r>
          </a:p>
        </p:txBody>
      </p:sp>
      <p:sp>
        <p:nvSpPr>
          <p:cNvPr id="19" name="Title 25">
            <a:extLst>
              <a:ext uri="{FF2B5EF4-FFF2-40B4-BE49-F238E27FC236}">
                <a16:creationId xmlns:a16="http://schemas.microsoft.com/office/drawing/2014/main" id="{CF7E2B35-9BD4-2215-9ADD-8015EE1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050" y="227907"/>
            <a:ext cx="6835899" cy="91997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Results: Unmagnetized PNS</a:t>
            </a:r>
            <a:endParaRPr lang="en-US" dirty="0">
              <a:latin typeface="Avenir Book" panose="02000503020000020003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E3E9DD-03CA-6413-67BE-5305C2B04826}"/>
              </a:ext>
            </a:extLst>
          </p:cNvPr>
          <p:cNvCxnSpPr>
            <a:cxnSpLocks/>
          </p:cNvCxnSpPr>
          <p:nvPr/>
        </p:nvCxnSpPr>
        <p:spPr>
          <a:xfrm flipH="1">
            <a:off x="7185647" y="2149281"/>
            <a:ext cx="2791272" cy="713554"/>
          </a:xfrm>
          <a:prstGeom prst="straightConnector1">
            <a:avLst/>
          </a:prstGeom>
          <a:ln w="66675">
            <a:solidFill>
              <a:srgbClr val="2DD9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6E70C4-A55D-8664-081A-2A3872D2D119}"/>
              </a:ext>
            </a:extLst>
          </p:cNvPr>
          <p:cNvCxnSpPr>
            <a:cxnSpLocks/>
          </p:cNvCxnSpPr>
          <p:nvPr/>
        </p:nvCxnSpPr>
        <p:spPr>
          <a:xfrm>
            <a:off x="4273236" y="3331675"/>
            <a:ext cx="443901" cy="18107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AA4F82-85DD-00EA-7B9A-95B9D8BCC971}"/>
              </a:ext>
            </a:extLst>
          </p:cNvPr>
          <p:cNvSpPr txBox="1"/>
          <p:nvPr/>
        </p:nvSpPr>
        <p:spPr>
          <a:xfrm>
            <a:off x="9976919" y="1864677"/>
            <a:ext cx="190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DD9C6"/>
                </a:solidFill>
                <a:latin typeface="Avenir Book" panose="02000503020000020003" pitchFamily="2" charset="0"/>
              </a:rPr>
              <a:t>Seed 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FBA6D7-B6EC-F145-5E64-B39235EE7760}"/>
              </a:ext>
            </a:extLst>
          </p:cNvPr>
          <p:cNvSpPr txBox="1"/>
          <p:nvPr/>
        </p:nvSpPr>
        <p:spPr>
          <a:xfrm>
            <a:off x="2883175" y="2583836"/>
            <a:ext cx="1612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Wind gravitationally unbound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C5A184-574D-5E04-19B4-B569D5A3C1AE}"/>
              </a:ext>
            </a:extLst>
          </p:cNvPr>
          <p:cNvSpPr txBox="1"/>
          <p:nvPr/>
        </p:nvSpPr>
        <p:spPr>
          <a:xfrm>
            <a:off x="3689180" y="1687616"/>
            <a:ext cx="149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venir Book" panose="02000503020000020003" pitchFamily="2" charset="0"/>
              </a:rPr>
              <a:t>density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CA2652-DD07-8A5A-E7DF-1AFCE553A2C5}"/>
              </a:ext>
            </a:extLst>
          </p:cNvPr>
          <p:cNvSpPr txBox="1"/>
          <p:nvPr/>
        </p:nvSpPr>
        <p:spPr>
          <a:xfrm>
            <a:off x="6879153" y="1687616"/>
            <a:ext cx="213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venir Book" panose="02000503020000020003" pitchFamily="2" charset="0"/>
              </a:rPr>
              <a:t>temperature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32BB03B-7D59-934D-4DB9-9304ECAB4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77" y="1104951"/>
            <a:ext cx="20066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6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5BFC4AE-0845-5642-AC4A-6FACB5740BBC}"/>
              </a:ext>
            </a:extLst>
          </p:cNvPr>
          <p:cNvSpPr txBox="1">
            <a:spLocks/>
          </p:cNvSpPr>
          <p:nvPr/>
        </p:nvSpPr>
        <p:spPr>
          <a:xfrm>
            <a:off x="10711700" y="6333438"/>
            <a:ext cx="1285103" cy="52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Desai+2022</a:t>
            </a:r>
            <a:endParaRPr lang="en-US" sz="1600" i="1" dirty="0">
              <a:latin typeface="Avenir Book" panose="02000503020000020003" pitchFamily="2" charset="0"/>
            </a:endParaRPr>
          </a:p>
        </p:txBody>
      </p:sp>
      <p:sp>
        <p:nvSpPr>
          <p:cNvPr id="19" name="Title 25">
            <a:extLst>
              <a:ext uri="{FF2B5EF4-FFF2-40B4-BE49-F238E27FC236}">
                <a16:creationId xmlns:a16="http://schemas.microsoft.com/office/drawing/2014/main" id="{CF7E2B35-9BD4-2215-9ADD-8015EE1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958" y="214344"/>
            <a:ext cx="9568069" cy="91997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Criterion for rotation to impact the wind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806D73-A51F-A3AD-1AA8-6197862C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483" y="1822893"/>
            <a:ext cx="3352800" cy="651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FAC2C7-9F5F-1FCE-986A-847EA291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83" y="3429000"/>
            <a:ext cx="3278826" cy="579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23DC8-5582-1519-BAAD-F16A4DA9D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348" y="1390282"/>
            <a:ext cx="3238500" cy="1739900"/>
          </a:xfrm>
          <a:prstGeom prst="rect">
            <a:avLst/>
          </a:prstGeom>
        </p:spPr>
      </p:pic>
      <p:sp>
        <p:nvSpPr>
          <p:cNvPr id="6" name="Title 25">
            <a:extLst>
              <a:ext uri="{FF2B5EF4-FFF2-40B4-BE49-F238E27FC236}">
                <a16:creationId xmlns:a16="http://schemas.microsoft.com/office/drawing/2014/main" id="{AAD9361C-1FC0-A6E8-5B59-D8BD16960E0C}"/>
              </a:ext>
            </a:extLst>
          </p:cNvPr>
          <p:cNvSpPr txBox="1">
            <a:spLocks/>
          </p:cNvSpPr>
          <p:nvPr/>
        </p:nvSpPr>
        <p:spPr>
          <a:xfrm>
            <a:off x="644761" y="1405913"/>
            <a:ext cx="2999587" cy="1518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Rotation speed @ neutrinosphere radius is comparable to the sound speed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Title 25">
            <a:extLst>
              <a:ext uri="{FF2B5EF4-FFF2-40B4-BE49-F238E27FC236}">
                <a16:creationId xmlns:a16="http://schemas.microsoft.com/office/drawing/2014/main" id="{94DC208C-81D3-AFB3-7C9D-90C657BC9E65}"/>
              </a:ext>
            </a:extLst>
          </p:cNvPr>
          <p:cNvSpPr txBox="1">
            <a:spLocks/>
          </p:cNvSpPr>
          <p:nvPr/>
        </p:nvSpPr>
        <p:spPr>
          <a:xfrm>
            <a:off x="8722223" y="1061468"/>
            <a:ext cx="2320424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Speed of sound (isothermal):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9" name="Title 25">
            <a:extLst>
              <a:ext uri="{FF2B5EF4-FFF2-40B4-BE49-F238E27FC236}">
                <a16:creationId xmlns:a16="http://schemas.microsoft.com/office/drawing/2014/main" id="{7DE1B9B1-29D0-CDDA-C186-3B2B028BDBA3}"/>
              </a:ext>
            </a:extLst>
          </p:cNvPr>
          <p:cNvSpPr txBox="1">
            <a:spLocks/>
          </p:cNvSpPr>
          <p:nvPr/>
        </p:nvSpPr>
        <p:spPr>
          <a:xfrm>
            <a:off x="8722223" y="2595680"/>
            <a:ext cx="2807086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Blackbody neutrino luminosity: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8EFF9B-CDB2-4E56-76E7-442FCC327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792" y="4581918"/>
            <a:ext cx="7772400" cy="1270232"/>
          </a:xfrm>
          <a:prstGeom prst="rect">
            <a:avLst/>
          </a:prstGeom>
        </p:spPr>
      </p:pic>
      <p:sp>
        <p:nvSpPr>
          <p:cNvPr id="11" name="Title 25">
            <a:extLst>
              <a:ext uri="{FF2B5EF4-FFF2-40B4-BE49-F238E27FC236}">
                <a16:creationId xmlns:a16="http://schemas.microsoft.com/office/drawing/2014/main" id="{7A89BA2B-8D53-D505-0FB3-47172C3F151D}"/>
              </a:ext>
            </a:extLst>
          </p:cNvPr>
          <p:cNvSpPr txBox="1">
            <a:spLocks/>
          </p:cNvSpPr>
          <p:nvPr/>
        </p:nvSpPr>
        <p:spPr>
          <a:xfrm>
            <a:off x="644761" y="3933951"/>
            <a:ext cx="4482638" cy="64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 terms of neutrino properties: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974760A-D666-7E64-E745-E6CDA5030C73}"/>
              </a:ext>
            </a:extLst>
          </p:cNvPr>
          <p:cNvSpPr/>
          <p:nvPr/>
        </p:nvSpPr>
        <p:spPr>
          <a:xfrm>
            <a:off x="3909391" y="4837043"/>
            <a:ext cx="1191503" cy="887896"/>
          </a:xfrm>
          <a:prstGeom prst="frame">
            <a:avLst>
              <a:gd name="adj1" fmla="val 503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5ED2CC-A7A5-CD45-1F3B-1F9F71BB3480}"/>
              </a:ext>
            </a:extLst>
          </p:cNvPr>
          <p:cNvSpPr txBox="1"/>
          <p:nvPr/>
        </p:nvSpPr>
        <p:spPr>
          <a:xfrm>
            <a:off x="1669774" y="5979715"/>
            <a:ext cx="85648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Wind dynamics impacted for rotation periods </a:t>
            </a:r>
            <a:r>
              <a:rPr lang="en-US" sz="2300" b="1" dirty="0">
                <a:solidFill>
                  <a:srgbClr val="7030A0"/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less than ~3 ms </a:t>
            </a:r>
            <a:endParaRPr lang="en-US" sz="23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5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61F9529-C4E6-BC44-BD70-3D5BDA8C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260" y="704356"/>
            <a:ext cx="3853208" cy="919979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Non-rotating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038E6-D965-542A-C1EB-1C6FF5B6B907}"/>
              </a:ext>
            </a:extLst>
          </p:cNvPr>
          <p:cNvGrpSpPr/>
          <p:nvPr/>
        </p:nvGrpSpPr>
        <p:grpSpPr>
          <a:xfrm>
            <a:off x="90744" y="1902940"/>
            <a:ext cx="4953000" cy="3052120"/>
            <a:chOff x="6767027" y="-1"/>
            <a:chExt cx="4953000" cy="30521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F428D6-ACF8-FE49-AD4E-16226AB85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769"/>
            <a:stretch/>
          </p:blipFill>
          <p:spPr>
            <a:xfrm>
              <a:off x="6767027" y="-1"/>
              <a:ext cx="4953000" cy="3052120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8831E2FA-B460-DC4E-96E8-A4D8B181D550}"/>
                </a:ext>
              </a:extLst>
            </p:cNvPr>
            <p:cNvSpPr txBox="1">
              <a:spLocks/>
            </p:cNvSpPr>
            <p:nvPr/>
          </p:nvSpPr>
          <p:spPr>
            <a:xfrm>
              <a:off x="9923152" y="282213"/>
              <a:ext cx="874753" cy="2775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 ≈ 0.35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5BFC4AE-0845-5642-AC4A-6FACB5740BBC}"/>
              </a:ext>
            </a:extLst>
          </p:cNvPr>
          <p:cNvSpPr txBox="1">
            <a:spLocks/>
          </p:cNvSpPr>
          <p:nvPr/>
        </p:nvSpPr>
        <p:spPr>
          <a:xfrm>
            <a:off x="10577045" y="4955060"/>
            <a:ext cx="1350098" cy="52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Desai+2022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DB611-E2A7-278D-C233-16986095B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711" y="1861932"/>
            <a:ext cx="5034459" cy="3185646"/>
          </a:xfrm>
          <a:prstGeom prst="rect">
            <a:avLst/>
          </a:prstGeom>
        </p:spPr>
      </p:pic>
      <p:sp>
        <p:nvSpPr>
          <p:cNvPr id="4" name="Title 25">
            <a:extLst>
              <a:ext uri="{FF2B5EF4-FFF2-40B4-BE49-F238E27FC236}">
                <a16:creationId xmlns:a16="http://schemas.microsoft.com/office/drawing/2014/main" id="{AC3D9AC6-34B8-1185-3B16-35099018FBAD}"/>
              </a:ext>
            </a:extLst>
          </p:cNvPr>
          <p:cNvSpPr txBox="1">
            <a:spLocks/>
          </p:cNvSpPr>
          <p:nvPr/>
        </p:nvSpPr>
        <p:spPr>
          <a:xfrm>
            <a:off x="7174432" y="841358"/>
            <a:ext cx="4269082" cy="10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Rapidly rotating</a:t>
            </a:r>
          </a:p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(P ~ 1 </a:t>
            </a:r>
            <a:r>
              <a:rPr lang="en-US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ms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)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BBD216-A82C-6328-4592-7866A427A7F1}"/>
              </a:ext>
            </a:extLst>
          </p:cNvPr>
          <p:cNvGrpSpPr/>
          <p:nvPr/>
        </p:nvGrpSpPr>
        <p:grpSpPr>
          <a:xfrm>
            <a:off x="2950621" y="4075889"/>
            <a:ext cx="7274726" cy="1723055"/>
            <a:chOff x="257590" y="1608866"/>
            <a:chExt cx="7049319" cy="2322970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202A857-0D7B-EDD4-01E1-478EFB384509}"/>
                </a:ext>
              </a:extLst>
            </p:cNvPr>
            <p:cNvSpPr txBox="1">
              <a:spLocks/>
            </p:cNvSpPr>
            <p:nvPr/>
          </p:nvSpPr>
          <p:spPr>
            <a:xfrm>
              <a:off x="257590" y="3223726"/>
              <a:ext cx="5533208" cy="70811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10% more neutron-rich in mid-plane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C0DF34-D3FD-8614-EA72-C4BB64B040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8399" y="1608866"/>
              <a:ext cx="1658510" cy="1968915"/>
            </a:xfrm>
            <a:prstGeom prst="line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6B9544CA-650D-EFED-3B7B-5CAB8C292AFF}"/>
              </a:ext>
            </a:extLst>
          </p:cNvPr>
          <p:cNvSpPr txBox="1">
            <a:spLocks/>
          </p:cNvSpPr>
          <p:nvPr/>
        </p:nvSpPr>
        <p:spPr>
          <a:xfrm>
            <a:off x="2883027" y="6056472"/>
            <a:ext cx="6084651" cy="525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Mass loss rate 10x higher in mid-plane</a:t>
            </a: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437D4F20-7CC6-DB32-E126-9F800E0279A8}"/>
              </a:ext>
            </a:extLst>
          </p:cNvPr>
          <p:cNvSpPr/>
          <p:nvPr/>
        </p:nvSpPr>
        <p:spPr>
          <a:xfrm>
            <a:off x="2305455" y="5047578"/>
            <a:ext cx="7003518" cy="1664507"/>
          </a:xfrm>
          <a:prstGeom prst="frame">
            <a:avLst>
              <a:gd name="adj1" fmla="val 476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8F6F97-C5C1-8A2C-9001-1EFEF483D935}"/>
              </a:ext>
            </a:extLst>
          </p:cNvPr>
          <p:cNvSpPr txBox="1">
            <a:spLocks/>
          </p:cNvSpPr>
          <p:nvPr/>
        </p:nvSpPr>
        <p:spPr>
          <a:xfrm>
            <a:off x="9543910" y="2161031"/>
            <a:ext cx="1567435" cy="603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≈ 0.35</a:t>
            </a:r>
          </a:p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(polar value)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97954C-EBA4-B975-A129-12CD4D34E804}"/>
              </a:ext>
            </a:extLst>
          </p:cNvPr>
          <p:cNvSpPr txBox="1">
            <a:spLocks/>
          </p:cNvSpPr>
          <p:nvPr/>
        </p:nvSpPr>
        <p:spPr>
          <a:xfrm>
            <a:off x="9686200" y="3410223"/>
            <a:ext cx="1876425" cy="603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sz="1600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Y</a:t>
            </a:r>
            <a:r>
              <a:rPr lang="en-US" sz="1600" i="1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</a:t>
            </a:r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≈ 0.30</a:t>
            </a:r>
          </a:p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(equatorial value)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9" name="Title 25">
            <a:extLst>
              <a:ext uri="{FF2B5EF4-FFF2-40B4-BE49-F238E27FC236}">
                <a16:creationId xmlns:a16="http://schemas.microsoft.com/office/drawing/2014/main" id="{EBF2244C-18E8-918B-CEFC-511309116258}"/>
              </a:ext>
            </a:extLst>
          </p:cNvPr>
          <p:cNvSpPr txBox="1">
            <a:spLocks/>
          </p:cNvSpPr>
          <p:nvPr/>
        </p:nvSpPr>
        <p:spPr>
          <a:xfrm>
            <a:off x="5017569" y="255147"/>
            <a:ext cx="2133276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Results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0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5">
            <a:extLst>
              <a:ext uri="{FF2B5EF4-FFF2-40B4-BE49-F238E27FC236}">
                <a16:creationId xmlns:a16="http://schemas.microsoft.com/office/drawing/2014/main" id="{4B8C6C66-491A-EA44-8E61-12E436FA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043" y="460950"/>
            <a:ext cx="6947913" cy="9323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Neutrinosphere geometry in Spherically symmetric winds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241A71-F47D-5862-0FEB-6409B69FE61B}"/>
              </a:ext>
            </a:extLst>
          </p:cNvPr>
          <p:cNvSpPr/>
          <p:nvPr/>
        </p:nvSpPr>
        <p:spPr>
          <a:xfrm>
            <a:off x="4319337" y="2752600"/>
            <a:ext cx="2878557" cy="28661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167659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8F60DD0C-8045-F686-AEAD-D174047E332C}"/>
              </a:ext>
            </a:extLst>
          </p:cNvPr>
          <p:cNvSpPr/>
          <p:nvPr/>
        </p:nvSpPr>
        <p:spPr>
          <a:xfrm>
            <a:off x="4454690" y="2890776"/>
            <a:ext cx="2651224" cy="2638165"/>
          </a:xfrm>
          <a:prstGeom prst="donut">
            <a:avLst>
              <a:gd name="adj" fmla="val 173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C63B40CF-4B58-CCE9-56EB-C57A3F66E651}"/>
              </a:ext>
            </a:extLst>
          </p:cNvPr>
          <p:cNvSpPr/>
          <p:nvPr/>
        </p:nvSpPr>
        <p:spPr>
          <a:xfrm>
            <a:off x="4335878" y="2772846"/>
            <a:ext cx="2878557" cy="2864377"/>
          </a:xfrm>
          <a:prstGeom prst="donut">
            <a:avLst>
              <a:gd name="adj" fmla="val 1730"/>
            </a:avLst>
          </a:prstGeom>
          <a:solidFill>
            <a:srgbClr val="105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CD2DF1-3B19-A469-D534-6E1618D5DF5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644140" y="3192324"/>
            <a:ext cx="1113293" cy="89982"/>
          </a:xfrm>
          <a:prstGeom prst="line">
            <a:avLst/>
          </a:prstGeom>
          <a:ln w="38100">
            <a:solidFill>
              <a:srgbClr val="105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C172AE6-C27A-4BE3-CC8A-AA1BF6E1E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709" y="2885326"/>
            <a:ext cx="883093" cy="613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3E8A47-A797-E087-0FF7-2979AABE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90" y="3564109"/>
            <a:ext cx="883722" cy="656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ACDD8-9A59-9D19-2B56-18386DDBE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230" y="5931373"/>
            <a:ext cx="7871764" cy="61399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A659DD-52A3-EAD6-4A65-BB455F70B2E7}"/>
              </a:ext>
            </a:extLst>
          </p:cNvPr>
          <p:cNvCxnSpPr>
            <a:cxnSpLocks/>
          </p:cNvCxnSpPr>
          <p:nvPr/>
        </p:nvCxnSpPr>
        <p:spPr>
          <a:xfrm flipH="1">
            <a:off x="6914825" y="4042352"/>
            <a:ext cx="1336565" cy="20116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736FA6-6900-D5A0-ACEF-0249E03FB237}"/>
              </a:ext>
            </a:extLst>
          </p:cNvPr>
          <p:cNvCxnSpPr>
            <a:cxnSpLocks/>
          </p:cNvCxnSpPr>
          <p:nvPr/>
        </p:nvCxnSpPr>
        <p:spPr>
          <a:xfrm flipV="1">
            <a:off x="2382253" y="3544313"/>
            <a:ext cx="626893" cy="2387060"/>
          </a:xfrm>
          <a:prstGeom prst="line">
            <a:avLst/>
          </a:prstGeom>
          <a:ln w="38100">
            <a:solidFill>
              <a:srgbClr val="105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012216F-B878-5FF7-C349-37F36D8F1191}"/>
              </a:ext>
            </a:extLst>
          </p:cNvPr>
          <p:cNvCxnSpPr>
            <a:cxnSpLocks/>
          </p:cNvCxnSpPr>
          <p:nvPr/>
        </p:nvCxnSpPr>
        <p:spPr>
          <a:xfrm flipH="1" flipV="1">
            <a:off x="6821905" y="3429000"/>
            <a:ext cx="1429485" cy="13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45E04B-3B70-1714-05A9-3E30BBAA9067}"/>
              </a:ext>
            </a:extLst>
          </p:cNvPr>
          <p:cNvSpPr txBox="1"/>
          <p:nvPr/>
        </p:nvSpPr>
        <p:spPr>
          <a:xfrm>
            <a:off x="3570369" y="1724139"/>
            <a:ext cx="1768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More neutrons than protons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44E3C0-2F9E-538F-3EC7-D07A5CFED73A}"/>
              </a:ext>
            </a:extLst>
          </p:cNvPr>
          <p:cNvSpPr txBox="1"/>
          <p:nvPr/>
        </p:nvSpPr>
        <p:spPr>
          <a:xfrm>
            <a:off x="6594809" y="1611277"/>
            <a:ext cx="287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Electron neutrinos diffuse out to further radii before they can escape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2FA90E7-1392-0974-CB91-14B9C23F967B}"/>
              </a:ext>
            </a:extLst>
          </p:cNvPr>
          <p:cNvCxnSpPr>
            <a:cxnSpLocks/>
          </p:cNvCxnSpPr>
          <p:nvPr/>
        </p:nvCxnSpPr>
        <p:spPr>
          <a:xfrm>
            <a:off x="5339011" y="2046541"/>
            <a:ext cx="115503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688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5">
            <a:extLst>
              <a:ext uri="{FF2B5EF4-FFF2-40B4-BE49-F238E27FC236}">
                <a16:creationId xmlns:a16="http://schemas.microsoft.com/office/drawing/2014/main" id="{4B8C6C66-491A-EA44-8E61-12E436FA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234" y="485013"/>
            <a:ext cx="6163531" cy="932335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Centrifugal effects alter equatorial wind properties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4F738E-9AF9-DED6-F50D-6DB673B22CD5}"/>
              </a:ext>
            </a:extLst>
          </p:cNvPr>
          <p:cNvGrpSpPr/>
          <p:nvPr/>
        </p:nvGrpSpPr>
        <p:grpSpPr>
          <a:xfrm>
            <a:off x="768627" y="532355"/>
            <a:ext cx="11273785" cy="5774314"/>
            <a:chOff x="410818" y="-63993"/>
            <a:chExt cx="11273785" cy="577431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A5C21DE-EF0E-2D0D-F224-D61DA69CFC5E}"/>
                </a:ext>
              </a:extLst>
            </p:cNvPr>
            <p:cNvGrpSpPr/>
            <p:nvPr/>
          </p:nvGrpSpPr>
          <p:grpSpPr>
            <a:xfrm>
              <a:off x="861391" y="-63993"/>
              <a:ext cx="10823212" cy="5774314"/>
              <a:chOff x="898401" y="-366105"/>
              <a:chExt cx="10823212" cy="577431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8604D84-6B4A-CB47-BE98-D28F9001A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7434" y="1052109"/>
                <a:ext cx="6426200" cy="4356100"/>
              </a:xfrm>
              <a:prstGeom prst="rect">
                <a:avLst/>
              </a:prstGeom>
            </p:spPr>
          </p:pic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D4272E1D-BE52-0643-B26C-DDE25BB739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50409" y="965892"/>
                <a:ext cx="1048434" cy="3021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Desai+2022</a:t>
                </a:r>
                <a:endParaRPr lang="en-US" sz="1200" i="1" dirty="0">
                  <a:latin typeface="Avenir Book" panose="02000503020000020003" pitchFamily="2" charset="0"/>
                </a:endParaRPr>
              </a:p>
            </p:txBody>
          </p: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5C932E2C-73F7-1E25-425F-65AA0F81B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824" y="2873483"/>
                <a:ext cx="1761332" cy="1046667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E80089-F564-CBFC-825E-2DE0B3C2800E}"/>
                  </a:ext>
                </a:extLst>
              </p:cNvPr>
              <p:cNvSpPr txBox="1"/>
              <p:nvPr/>
            </p:nvSpPr>
            <p:spPr>
              <a:xfrm>
                <a:off x="898401" y="2504151"/>
                <a:ext cx="1390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1. Is cooler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3FAF93D-F737-E177-A193-CE7EAEAF9089}"/>
                  </a:ext>
                </a:extLst>
              </p:cNvPr>
              <p:cNvSpPr txBox="1"/>
              <p:nvPr/>
            </p:nvSpPr>
            <p:spPr>
              <a:xfrm>
                <a:off x="9504587" y="-366105"/>
                <a:ext cx="221702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2. Has greater relative difference in neutrino energies emitted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E43FFED-32BC-1D5B-5977-E74F0685054C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8063065" y="234060"/>
                <a:ext cx="1441522" cy="3375279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270A16C9-2F6C-1156-1EE5-411287B49B39}"/>
                </a:ext>
              </a:extLst>
            </p:cNvPr>
            <p:cNvSpPr/>
            <p:nvPr/>
          </p:nvSpPr>
          <p:spPr>
            <a:xfrm>
              <a:off x="5363115" y="2990929"/>
              <a:ext cx="988510" cy="627085"/>
            </a:xfrm>
            <a:prstGeom prst="frame">
              <a:avLst>
                <a:gd name="adj1" fmla="val 41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Frame 34">
              <a:extLst>
                <a:ext uri="{FF2B5EF4-FFF2-40B4-BE49-F238E27FC236}">
                  <a16:creationId xmlns:a16="http://schemas.microsoft.com/office/drawing/2014/main" id="{C987CF3F-E571-C3C0-736D-2A84A90B5D26}"/>
                </a:ext>
              </a:extLst>
            </p:cNvPr>
            <p:cNvSpPr/>
            <p:nvPr/>
          </p:nvSpPr>
          <p:spPr>
            <a:xfrm>
              <a:off x="7371475" y="3784798"/>
              <a:ext cx="988510" cy="627085"/>
            </a:xfrm>
            <a:prstGeom prst="frame">
              <a:avLst>
                <a:gd name="adj1" fmla="val 41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A202C1-C8A3-D8A3-66DA-68795E0EBE1E}"/>
                </a:ext>
              </a:extLst>
            </p:cNvPr>
            <p:cNvSpPr txBox="1"/>
            <p:nvPr/>
          </p:nvSpPr>
          <p:spPr>
            <a:xfrm>
              <a:off x="410818" y="1526244"/>
              <a:ext cx="2504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Compared to the pole, the equator…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EE9CF16-16BD-6F6C-80BE-2056491DA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72" y="2108017"/>
              <a:ext cx="4348843" cy="1134647"/>
            </a:xfrm>
            <a:prstGeom prst="straightConnector1">
              <a:avLst/>
            </a:prstGeom>
            <a:ln w="666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F98E04-45A6-9EC5-BE1D-336D7EF90A51}"/>
              </a:ext>
            </a:extLst>
          </p:cNvPr>
          <p:cNvCxnSpPr>
            <a:cxnSpLocks/>
          </p:cNvCxnSpPr>
          <p:nvPr/>
        </p:nvCxnSpPr>
        <p:spPr>
          <a:xfrm flipH="1">
            <a:off x="10612982" y="1842975"/>
            <a:ext cx="13041" cy="638889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922CCF9-DFD6-CE1A-D988-9192C817DC46}"/>
              </a:ext>
            </a:extLst>
          </p:cNvPr>
          <p:cNvSpPr txBox="1"/>
          <p:nvPr/>
        </p:nvSpPr>
        <p:spPr>
          <a:xfrm>
            <a:off x="9655150" y="2529206"/>
            <a:ext cx="2164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Greater relative difference in neutrino cross-sections </a:t>
            </a:r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∝ E</a:t>
            </a:r>
            <a:r>
              <a:rPr lang="en-US" sz="1800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2</a:t>
            </a:r>
            <a:endParaRPr lang="en-US" baseline="30000" dirty="0">
              <a:latin typeface="Avenir Book" panose="02000503020000020003" pitchFamily="2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56445D6-A96B-D9A7-F681-9343805CD683}"/>
              </a:ext>
            </a:extLst>
          </p:cNvPr>
          <p:cNvCxnSpPr>
            <a:cxnSpLocks/>
          </p:cNvCxnSpPr>
          <p:nvPr/>
        </p:nvCxnSpPr>
        <p:spPr>
          <a:xfrm flipH="1">
            <a:off x="1866658" y="4061701"/>
            <a:ext cx="13041" cy="638889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8515F3B-F5A4-66E3-A299-644F290C3C2D}"/>
              </a:ext>
            </a:extLst>
          </p:cNvPr>
          <p:cNvSpPr txBox="1"/>
          <p:nvPr/>
        </p:nvSpPr>
        <p:spPr>
          <a:xfrm>
            <a:off x="1367302" y="4839588"/>
            <a:ext cx="139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Entropy suppressed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085A0D-7290-4F23-F1A6-ED321BA17347}"/>
              </a:ext>
            </a:extLst>
          </p:cNvPr>
          <p:cNvCxnSpPr>
            <a:cxnSpLocks/>
          </p:cNvCxnSpPr>
          <p:nvPr/>
        </p:nvCxnSpPr>
        <p:spPr>
          <a:xfrm flipH="1">
            <a:off x="10557544" y="3771943"/>
            <a:ext cx="13041" cy="638889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DE0BA45-5007-0B83-7DDE-A07189AAE21C}"/>
              </a:ext>
            </a:extLst>
          </p:cNvPr>
          <p:cNvSpPr txBox="1"/>
          <p:nvPr/>
        </p:nvSpPr>
        <p:spPr>
          <a:xfrm>
            <a:off x="9595345" y="4594727"/>
            <a:ext cx="195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latin typeface="Avenir Book" panose="02000503020000020003" pitchFamily="2" charset="0"/>
              </a:rPr>
              <a:t>Balance shifts to a more neutron-rich wind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BBCE272-AE01-E720-9DBD-84BC697A0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248" y="6317505"/>
            <a:ext cx="4292242" cy="334794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A36445B-5085-D54C-1986-EF98EFE014F9}"/>
              </a:ext>
            </a:extLst>
          </p:cNvPr>
          <p:cNvCxnSpPr>
            <a:cxnSpLocks/>
          </p:cNvCxnSpPr>
          <p:nvPr/>
        </p:nvCxnSpPr>
        <p:spPr>
          <a:xfrm flipH="1">
            <a:off x="10060238" y="5895474"/>
            <a:ext cx="383173" cy="490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65F7A0-6246-172F-A1FF-EA3EAE38A1DB}"/>
              </a:ext>
            </a:extLst>
          </p:cNvPr>
          <p:cNvSpPr txBox="1"/>
          <p:nvPr/>
        </p:nvSpPr>
        <p:spPr>
          <a:xfrm>
            <a:off x="10151803" y="5595531"/>
            <a:ext cx="1748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latin typeface="Avenir Book" panose="02000503020000020003" pitchFamily="2" charset="0"/>
              </a:rPr>
              <a:t>larger cross section!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6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61F9529-C4E6-BC44-BD70-3D5BDA8C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8" y="364522"/>
            <a:ext cx="5548184" cy="1346887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Rapidly rotating PNS wind as a source of LEPP elements?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AF5EBA-EACC-094D-97BD-FAF635B2EE35}"/>
              </a:ext>
            </a:extLst>
          </p:cNvPr>
          <p:cNvSpPr txBox="1">
            <a:spLocks/>
          </p:cNvSpPr>
          <p:nvPr/>
        </p:nvSpPr>
        <p:spPr>
          <a:xfrm>
            <a:off x="9610654" y="3309572"/>
            <a:ext cx="2545493" cy="30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Iowan Old Style Roman" panose="02040602040506020204" pitchFamily="18" charset="77"/>
              </a:rPr>
              <a:t>Arcones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</a:effectLst>
                <a:latin typeface="Iowan Old Style Roman" panose="02040602040506020204" pitchFamily="18" charset="77"/>
              </a:rPr>
              <a:t> &amp; Montes 2011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A28B92-EC03-934D-8A55-8C96CB5F9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673" y="239438"/>
            <a:ext cx="4851400" cy="309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2BC163-6169-BEEE-A5EB-B0D33F71B1E7}"/>
              </a:ext>
            </a:extLst>
          </p:cNvPr>
          <p:cNvGrpSpPr/>
          <p:nvPr/>
        </p:nvGrpSpPr>
        <p:grpSpPr>
          <a:xfrm>
            <a:off x="5657809" y="3898745"/>
            <a:ext cx="6327128" cy="2719817"/>
            <a:chOff x="4915860" y="1900517"/>
            <a:chExt cx="8186318" cy="3519019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3ACA914-CDC4-938A-2030-2C37341090CA}"/>
                </a:ext>
              </a:extLst>
            </p:cNvPr>
            <p:cNvSpPr txBox="1">
              <a:spLocks/>
            </p:cNvSpPr>
            <p:nvPr/>
          </p:nvSpPr>
          <p:spPr>
            <a:xfrm>
              <a:off x="11879590" y="4137709"/>
              <a:ext cx="1222588" cy="10469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Iowan Old Style Roman" panose="02040602040506020204" pitchFamily="18" charset="77"/>
                </a:rPr>
                <a:t>Siegel 2022</a:t>
              </a:r>
              <a:endParaRPr lang="en-US" sz="16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C2793C-D0B1-0E64-B5BC-B047A831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5860" y="1900517"/>
              <a:ext cx="6900202" cy="351901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D7A2F7C-53C2-B0EF-3D46-541C56577A88}"/>
              </a:ext>
            </a:extLst>
          </p:cNvPr>
          <p:cNvSpPr/>
          <p:nvPr/>
        </p:nvSpPr>
        <p:spPr>
          <a:xfrm>
            <a:off x="6444332" y="3959501"/>
            <a:ext cx="1120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effectLst>
                  <a:glow>
                    <a:schemeClr val="accent1"/>
                  </a:glow>
                </a:effectLst>
                <a:latin typeface="Iowan Old Style Roman" panose="02040602040506020204" pitchFamily="18" charset="77"/>
              </a:rPr>
              <a:t>Fe peak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E5E0D5-42AB-51C5-4A5C-D15AE08C81BD}"/>
              </a:ext>
            </a:extLst>
          </p:cNvPr>
          <p:cNvCxnSpPr>
            <a:cxnSpLocks/>
          </p:cNvCxnSpPr>
          <p:nvPr/>
        </p:nvCxnSpPr>
        <p:spPr>
          <a:xfrm>
            <a:off x="6734432" y="4324052"/>
            <a:ext cx="477697" cy="5960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C65DB5-D488-4824-AAEC-B8F3E8BBDA77}"/>
              </a:ext>
            </a:extLst>
          </p:cNvPr>
          <p:cNvSpPr/>
          <p:nvPr/>
        </p:nvSpPr>
        <p:spPr>
          <a:xfrm>
            <a:off x="8908788" y="3545325"/>
            <a:ext cx="1270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2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nd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r-process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peak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2C6E26-3028-BC31-3F7A-9FD0CAB76B27}"/>
              </a:ext>
            </a:extLst>
          </p:cNvPr>
          <p:cNvCxnSpPr>
            <a:cxnSpLocks/>
          </p:cNvCxnSpPr>
          <p:nvPr/>
        </p:nvCxnSpPr>
        <p:spPr>
          <a:xfrm flipH="1">
            <a:off x="9119613" y="4565173"/>
            <a:ext cx="320949" cy="97239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E2D3C-F701-E475-D1A9-587EE081A70A}"/>
              </a:ext>
            </a:extLst>
          </p:cNvPr>
          <p:cNvSpPr/>
          <p:nvPr/>
        </p:nvSpPr>
        <p:spPr>
          <a:xfrm>
            <a:off x="7715509" y="3699214"/>
            <a:ext cx="1270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Iowan Old Style Roman" panose="02040602040506020204" pitchFamily="18" charset="77"/>
              </a:rPr>
              <a:t>LEPP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Iowan Old Style Roman" panose="02040602040506020204" pitchFamily="18" charset="77"/>
              </a:rPr>
              <a:t>elements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8F82A6-0586-528B-3A7E-917889FD2608}"/>
              </a:ext>
            </a:extLst>
          </p:cNvPr>
          <p:cNvCxnSpPr>
            <a:cxnSpLocks/>
          </p:cNvCxnSpPr>
          <p:nvPr/>
        </p:nvCxnSpPr>
        <p:spPr>
          <a:xfrm flipH="1">
            <a:off x="7854630" y="4407100"/>
            <a:ext cx="145084" cy="87572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1EF139-9177-0B33-5977-BC6584C01474}"/>
              </a:ext>
            </a:extLst>
          </p:cNvPr>
          <p:cNvSpPr/>
          <p:nvPr/>
        </p:nvSpPr>
        <p:spPr>
          <a:xfrm>
            <a:off x="650976" y="2061894"/>
            <a:ext cx="41641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True Y</a:t>
            </a:r>
            <a:r>
              <a:rPr lang="en-US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for ordinary PNS winds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Rapidly rotating PNSs likely produced from energetic </a:t>
            </a:r>
            <a:r>
              <a:rPr lang="en-US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SNe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, ~10% of all core-collapse </a:t>
            </a:r>
            <a:r>
              <a:rPr lang="en-US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SNe</a:t>
            </a: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Mass loss rate boosted by factor of 10</a:t>
            </a:r>
          </a:p>
          <a:p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competitive with ordinary CCSN yields </a:t>
            </a:r>
            <a:endParaRPr lang="en-US" sz="1800" dirty="0">
              <a:solidFill>
                <a:schemeClr val="accent2">
                  <a:lumMod val="75000"/>
                </a:schemeClr>
              </a:solidFill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r>
              <a:rPr lang="en-US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Conclusion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: Even if non-rotating PNS winds not conducive to r-process,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10% reduction in Y</a:t>
            </a:r>
            <a:r>
              <a:rPr lang="en-US" baseline="-250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 rotating winds may</a:t>
            </a:r>
            <a:r>
              <a:rPr lang="en-US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allow for LEPP production 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compared to ordinary non-rotating PNSs</a:t>
            </a:r>
            <a:endParaRPr lang="en-US" b="1" baseline="-25000" dirty="0">
              <a:solidFill>
                <a:schemeClr val="accent2">
                  <a:lumMod val="75000"/>
                </a:schemeClr>
              </a:solidFill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76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5">
            <a:extLst>
              <a:ext uri="{FF2B5EF4-FFF2-40B4-BE49-F238E27FC236}">
                <a16:creationId xmlns:a16="http://schemas.microsoft.com/office/drawing/2014/main" id="{CF7E2B35-9BD4-2215-9ADD-8015EE1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339" y="2753007"/>
            <a:ext cx="7771367" cy="919979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The effects of magnetic fields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97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3BAEC8A-C059-EF15-B044-F89FB6A8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275" y="4763372"/>
            <a:ext cx="7772400" cy="93643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5BFC4AE-0845-5642-AC4A-6FACB5740BBC}"/>
              </a:ext>
            </a:extLst>
          </p:cNvPr>
          <p:cNvSpPr txBox="1">
            <a:spLocks/>
          </p:cNvSpPr>
          <p:nvPr/>
        </p:nvSpPr>
        <p:spPr>
          <a:xfrm>
            <a:off x="10711700" y="6333438"/>
            <a:ext cx="1285103" cy="52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Desai+2022</a:t>
            </a:r>
            <a:endParaRPr lang="en-US" sz="1600" i="1" dirty="0">
              <a:latin typeface="Avenir Book" panose="02000503020000020003" pitchFamily="2" charset="0"/>
            </a:endParaRPr>
          </a:p>
        </p:txBody>
      </p:sp>
      <p:sp>
        <p:nvSpPr>
          <p:cNvPr id="19" name="Title 25">
            <a:extLst>
              <a:ext uri="{FF2B5EF4-FFF2-40B4-BE49-F238E27FC236}">
                <a16:creationId xmlns:a16="http://schemas.microsoft.com/office/drawing/2014/main" id="{CF7E2B35-9BD4-2215-9ADD-8015EE1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4" y="214344"/>
            <a:ext cx="11194686" cy="91997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Criterion for magnetic fields to impact the wind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AC2C7-9F5F-1FCE-986A-847EA291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46" y="3799544"/>
            <a:ext cx="3278826" cy="579077"/>
          </a:xfrm>
          <a:prstGeom prst="rect">
            <a:avLst/>
          </a:prstGeom>
        </p:spPr>
      </p:pic>
      <p:sp>
        <p:nvSpPr>
          <p:cNvPr id="6" name="Title 25">
            <a:extLst>
              <a:ext uri="{FF2B5EF4-FFF2-40B4-BE49-F238E27FC236}">
                <a16:creationId xmlns:a16="http://schemas.microsoft.com/office/drawing/2014/main" id="{AAD9361C-1FC0-A6E8-5B59-D8BD16960E0C}"/>
              </a:ext>
            </a:extLst>
          </p:cNvPr>
          <p:cNvSpPr txBox="1">
            <a:spLocks/>
          </p:cNvSpPr>
          <p:nvPr/>
        </p:nvSpPr>
        <p:spPr>
          <a:xfrm>
            <a:off x="644761" y="1210329"/>
            <a:ext cx="3587605" cy="1141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Magnetic pressure is comparable to fluid pressure at base of wind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Title 25">
            <a:extLst>
              <a:ext uri="{FF2B5EF4-FFF2-40B4-BE49-F238E27FC236}">
                <a16:creationId xmlns:a16="http://schemas.microsoft.com/office/drawing/2014/main" id="{94DC208C-81D3-AFB3-7C9D-90C657BC9E65}"/>
              </a:ext>
            </a:extLst>
          </p:cNvPr>
          <p:cNvSpPr txBox="1">
            <a:spLocks/>
          </p:cNvSpPr>
          <p:nvPr/>
        </p:nvSpPr>
        <p:spPr>
          <a:xfrm>
            <a:off x="8307434" y="1335092"/>
            <a:ext cx="3238500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Fluid pressure (radiation-dominated):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9" name="Title 25">
            <a:extLst>
              <a:ext uri="{FF2B5EF4-FFF2-40B4-BE49-F238E27FC236}">
                <a16:creationId xmlns:a16="http://schemas.microsoft.com/office/drawing/2014/main" id="{7DE1B9B1-29D0-CDDA-C186-3B2B028BDBA3}"/>
              </a:ext>
            </a:extLst>
          </p:cNvPr>
          <p:cNvSpPr txBox="1">
            <a:spLocks/>
          </p:cNvSpPr>
          <p:nvPr/>
        </p:nvSpPr>
        <p:spPr>
          <a:xfrm>
            <a:off x="8738848" y="2924048"/>
            <a:ext cx="2807086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Blackbody neutrino luminosity: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1" name="Title 25">
            <a:extLst>
              <a:ext uri="{FF2B5EF4-FFF2-40B4-BE49-F238E27FC236}">
                <a16:creationId xmlns:a16="http://schemas.microsoft.com/office/drawing/2014/main" id="{7A89BA2B-8D53-D505-0FB3-47172C3F151D}"/>
              </a:ext>
            </a:extLst>
          </p:cNvPr>
          <p:cNvSpPr txBox="1">
            <a:spLocks/>
          </p:cNvSpPr>
          <p:nvPr/>
        </p:nvSpPr>
        <p:spPr>
          <a:xfrm>
            <a:off x="644761" y="3933951"/>
            <a:ext cx="4482638" cy="64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 terms of neutrino properties: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974760A-D666-7E64-E745-E6CDA5030C73}"/>
              </a:ext>
            </a:extLst>
          </p:cNvPr>
          <p:cNvSpPr/>
          <p:nvPr/>
        </p:nvSpPr>
        <p:spPr>
          <a:xfrm>
            <a:off x="3040863" y="4861828"/>
            <a:ext cx="1663484" cy="785842"/>
          </a:xfrm>
          <a:prstGeom prst="frame">
            <a:avLst>
              <a:gd name="adj1" fmla="val 503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5ED2CC-A7A5-CD45-1F3B-1F9F71BB3480}"/>
              </a:ext>
            </a:extLst>
          </p:cNvPr>
          <p:cNvSpPr txBox="1"/>
          <p:nvPr/>
        </p:nvSpPr>
        <p:spPr>
          <a:xfrm>
            <a:off x="975282" y="5981138"/>
            <a:ext cx="1024143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Wind dynamics impacted for magnetic field strengths </a:t>
            </a:r>
            <a:r>
              <a:rPr lang="en-US" sz="2300" b="1" dirty="0">
                <a:solidFill>
                  <a:srgbClr val="7030A0"/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greater than ~10</a:t>
            </a:r>
            <a:r>
              <a:rPr lang="en-US" sz="2300" b="1" baseline="30000" dirty="0">
                <a:solidFill>
                  <a:srgbClr val="7030A0"/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15</a:t>
            </a:r>
            <a:r>
              <a:rPr lang="en-US" sz="2300" b="1" dirty="0">
                <a:solidFill>
                  <a:srgbClr val="7030A0"/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G</a:t>
            </a:r>
            <a:endParaRPr lang="en-US" sz="23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61AE3-399D-0411-42D6-8C15D3A4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497" y="2319368"/>
            <a:ext cx="4209453" cy="502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318C2-E283-C0D9-A2F6-EDF025D1D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567" y="2532120"/>
            <a:ext cx="2248974" cy="4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0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649706" y="472432"/>
            <a:ext cx="10443410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PNS with a strong dipole magnetic field</a:t>
            </a:r>
          </a:p>
          <a:p>
            <a:r>
              <a:rPr lang="en-US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Initial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0F49C-DEDA-97E6-73CA-B0277CA7DED7}"/>
              </a:ext>
            </a:extLst>
          </p:cNvPr>
          <p:cNvSpPr txBox="1"/>
          <p:nvPr/>
        </p:nvSpPr>
        <p:spPr>
          <a:xfrm>
            <a:off x="777260" y="2274838"/>
            <a:ext cx="62124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Spherical wind achieves steady state</a:t>
            </a:r>
          </a:p>
          <a:p>
            <a:pPr marL="457200" indent="-457200">
              <a:buAutoNum type="arabicPeriod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  <a:sym typeface="Wingdings" pitchFamily="2" charset="2"/>
            </a:endParaRPr>
          </a:p>
          <a:p>
            <a:pPr marL="457200" indent="-457200">
              <a:buAutoNum type="arabicPeriod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Dipole magnetic field threading PNS initialized</a:t>
            </a:r>
          </a:p>
          <a:p>
            <a:pPr marL="457200" indent="-457200">
              <a:buAutoNum type="arabicPeriod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  <a:sym typeface="Wingdings" pitchFamily="2" charset="2"/>
            </a:endParaRPr>
          </a:p>
          <a:p>
            <a:pPr marL="457200" indent="-457200">
              <a:buAutoNum type="arabicPeriod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Simulation run for ~60 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04654-9A7C-39E3-6C08-C707FEAA5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35" y="1839112"/>
            <a:ext cx="5178791" cy="4086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37E1E-95DC-DAB0-679E-91E75D3E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68" y="4424821"/>
            <a:ext cx="1167063" cy="228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8AA0A-A070-06CC-9EAE-8150CDF6B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680" y="4421130"/>
            <a:ext cx="1022684" cy="2318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C2E062-4CED-B909-856C-B1C4629876AF}"/>
              </a:ext>
            </a:extLst>
          </p:cNvPr>
          <p:cNvSpPr txBox="1">
            <a:spLocks/>
          </p:cNvSpPr>
          <p:nvPr/>
        </p:nvSpPr>
        <p:spPr>
          <a:xfrm>
            <a:off x="10775823" y="6555888"/>
            <a:ext cx="1416177" cy="30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Desai+2023 (accepted)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08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2598378" y="427033"/>
            <a:ext cx="6902083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Magnetohydrodynamics (MHD)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1CFF1-F78F-A485-B822-5B2CE0DDFE3B}"/>
              </a:ext>
            </a:extLst>
          </p:cNvPr>
          <p:cNvSpPr txBox="1"/>
          <p:nvPr/>
        </p:nvSpPr>
        <p:spPr>
          <a:xfrm>
            <a:off x="2163218" y="2781752"/>
            <a:ext cx="8783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C00000"/>
                </a:solidFill>
                <a:latin typeface="Avenir Book" panose="02000503020000020003" pitchFamily="2" charset="0"/>
              </a:rPr>
              <a:t>Flux freezing</a:t>
            </a:r>
            <a:r>
              <a:rPr lang="en-US" sz="2400" dirty="0">
                <a:latin typeface="Avenir Book" panose="02000503020000020003" pitchFamily="2" charset="0"/>
              </a:rPr>
              <a:t>: fluid flow is coupled to magnetic field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257FA-CA47-4365-923C-265DA8DF9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21716"/>
            <a:ext cx="7772400" cy="1174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8FA107-C1E5-9734-B0AA-9F9ACA31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19" y="3429000"/>
            <a:ext cx="7772400" cy="1437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4DF88E-23D4-1C00-860C-06F5D27100B9}"/>
              </a:ext>
            </a:extLst>
          </p:cNvPr>
          <p:cNvSpPr txBox="1"/>
          <p:nvPr/>
        </p:nvSpPr>
        <p:spPr>
          <a:xfrm>
            <a:off x="264677" y="1163263"/>
            <a:ext cx="2426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Magnetic field evolution governed by: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905A7-D410-CA3A-FE53-A7DDAA124ECB}"/>
              </a:ext>
            </a:extLst>
          </p:cNvPr>
          <p:cNvSpPr txBox="1"/>
          <p:nvPr/>
        </p:nvSpPr>
        <p:spPr>
          <a:xfrm>
            <a:off x="171516" y="3243417"/>
            <a:ext cx="2426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Fluid dynamics governed by: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CFF3A-314C-3D2B-C145-C9CE85CFAC57}"/>
              </a:ext>
            </a:extLst>
          </p:cNvPr>
          <p:cNvSpPr txBox="1"/>
          <p:nvPr/>
        </p:nvSpPr>
        <p:spPr>
          <a:xfrm>
            <a:off x="376781" y="5087503"/>
            <a:ext cx="11556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If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fluid pressure 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&gt;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magnetic pressure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: magnetic field lines follow fluid motion</a:t>
            </a:r>
            <a:endParaRPr lang="en-US" sz="2400" baseline="-25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7F74B7-BE45-6C7A-DB7D-A4814F70FDD3}"/>
              </a:ext>
            </a:extLst>
          </p:cNvPr>
          <p:cNvSpPr txBox="1"/>
          <p:nvPr/>
        </p:nvSpPr>
        <p:spPr>
          <a:xfrm>
            <a:off x="376781" y="5846192"/>
            <a:ext cx="11669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If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magnetic pressure 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&gt;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fluid pressure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: fluid motion confined to magnetic field lines</a:t>
            </a:r>
            <a:endParaRPr lang="en-US" sz="2400" baseline="-25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  <a:sym typeface="Wingdings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B9C816-291F-DD84-6861-5E066C211E26}"/>
              </a:ext>
            </a:extLst>
          </p:cNvPr>
          <p:cNvSpPr/>
          <p:nvPr/>
        </p:nvSpPr>
        <p:spPr>
          <a:xfrm>
            <a:off x="4066674" y="3464706"/>
            <a:ext cx="1395663" cy="1239641"/>
          </a:xfrm>
          <a:prstGeom prst="rect">
            <a:avLst/>
          </a:prstGeom>
          <a:solidFill>
            <a:schemeClr val="accent2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1F29A-3143-C342-0D48-BF71718BE436}"/>
              </a:ext>
            </a:extLst>
          </p:cNvPr>
          <p:cNvSpPr/>
          <p:nvPr/>
        </p:nvSpPr>
        <p:spPr>
          <a:xfrm>
            <a:off x="6031833" y="3429000"/>
            <a:ext cx="3950367" cy="1361479"/>
          </a:xfrm>
          <a:prstGeom prst="rect">
            <a:avLst/>
          </a:prstGeom>
          <a:solidFill>
            <a:schemeClr val="accent1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9DC4-8D50-774D-BECB-9E0F6229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52" y="179784"/>
            <a:ext cx="6080336" cy="83766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synthesis of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0CD08-F9DA-3063-AD89-B8F11539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519" y="1668532"/>
            <a:ext cx="4133625" cy="25803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>
                <a:latin typeface="Avenir Book" panose="02000503020000020003" pitchFamily="2" charset="0"/>
              </a:rPr>
              <a:t>Big bang: H, He, Li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Avenir Book" panose="02000503020000020003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latin typeface="Avenir Book" panose="02000503020000020003" pitchFamily="2" charset="0"/>
              </a:rPr>
              <a:t>Fe-group elements produced in interiors of stars, supernovae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Avenir Book" panose="02000503020000020003" pitchFamily="2" charset="0"/>
              </a:rPr>
              <a:t>densities, temperatures sufficiently high for </a:t>
            </a:r>
            <a:r>
              <a:rPr lang="en-US" sz="1600" dirty="0">
                <a:solidFill>
                  <a:srgbClr val="C00000"/>
                </a:solidFill>
                <a:latin typeface="Avenir Book" panose="02000503020000020003" pitchFamily="2" charset="0"/>
              </a:rPr>
              <a:t>nuclear statistical equilibrium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D24C92-6572-293B-819A-B77492958FFE}"/>
              </a:ext>
            </a:extLst>
          </p:cNvPr>
          <p:cNvGrpSpPr/>
          <p:nvPr/>
        </p:nvGrpSpPr>
        <p:grpSpPr>
          <a:xfrm>
            <a:off x="7632095" y="526306"/>
            <a:ext cx="4472091" cy="2339015"/>
            <a:chOff x="8567802" y="5160722"/>
            <a:chExt cx="3079959" cy="1610895"/>
          </a:xfrm>
        </p:grpSpPr>
        <p:pic>
          <p:nvPicPr>
            <p:cNvPr id="1030" name="Picture 6" descr="Interior Structure of a Massive Star before the End of its Life. The onion like layers of a massive star are illustrated as follows: the outermost layer is composed of hydrogen, followed by another hydrogen layer, a helium layer, an oxygen layer, a neon layer, a magnesium layer, a silicon layer, and culminating in a core of iron “ash”.">
              <a:extLst>
                <a:ext uri="{FF2B5EF4-FFF2-40B4-BE49-F238E27FC236}">
                  <a16:creationId xmlns:a16="http://schemas.microsoft.com/office/drawing/2014/main" id="{65161AEF-B336-ACEB-55E3-70583C530E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8" t="5551" r="13696" b="2452"/>
            <a:stretch/>
          </p:blipFill>
          <p:spPr bwMode="auto">
            <a:xfrm>
              <a:off x="8567802" y="5160722"/>
              <a:ext cx="2918565" cy="1573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67435D95-9B93-F81B-706B-31ED0959BAC0}"/>
                </a:ext>
              </a:extLst>
            </p:cNvPr>
            <p:cNvSpPr txBox="1">
              <a:spLocks/>
            </p:cNvSpPr>
            <p:nvPr/>
          </p:nvSpPr>
          <p:spPr>
            <a:xfrm>
              <a:off x="10683256" y="6578362"/>
              <a:ext cx="964505" cy="1932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Credit: UCF</a:t>
              </a:r>
            </a:p>
            <a:p>
              <a:endParaRPr lang="en-US" sz="16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9377A9-98B3-ACB9-566D-A66D50928A8A}"/>
              </a:ext>
            </a:extLst>
          </p:cNvPr>
          <p:cNvSpPr txBox="1">
            <a:spLocks/>
          </p:cNvSpPr>
          <p:nvPr/>
        </p:nvSpPr>
        <p:spPr>
          <a:xfrm>
            <a:off x="8574620" y="89946"/>
            <a:ext cx="2587043" cy="50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venir Book" panose="02000503020000020003" pitchFamily="2" charset="0"/>
              </a:rPr>
              <a:t>(massive stars)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601FF1-3FB0-F76B-88E2-13A2C1F4A01D}"/>
              </a:ext>
            </a:extLst>
          </p:cNvPr>
          <p:cNvSpPr txBox="1"/>
          <p:nvPr/>
        </p:nvSpPr>
        <p:spPr>
          <a:xfrm>
            <a:off x="668983" y="5054711"/>
            <a:ext cx="5197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dirty="0">
                <a:latin typeface="Avenir Book" panose="02000503020000020003" pitchFamily="2" charset="0"/>
              </a:rPr>
              <a:t>How are these elements produced?</a:t>
            </a:r>
          </a:p>
          <a:p>
            <a:pPr marL="457200" indent="-457200">
              <a:buAutoNum type="arabicPeriod"/>
            </a:pPr>
            <a:r>
              <a:rPr lang="en-US" sz="2200" dirty="0">
                <a:latin typeface="Avenir Book" panose="02000503020000020003" pitchFamily="2" charset="0"/>
              </a:rPr>
              <a:t>Where?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F30B0A-D9A5-CBEF-3766-EA3451CF712A}"/>
              </a:ext>
            </a:extLst>
          </p:cNvPr>
          <p:cNvGrpSpPr/>
          <p:nvPr/>
        </p:nvGrpSpPr>
        <p:grpSpPr>
          <a:xfrm>
            <a:off x="5778433" y="3112558"/>
            <a:ext cx="6317725" cy="3707085"/>
            <a:chOff x="5778433" y="3112558"/>
            <a:chExt cx="6317725" cy="370708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49C1AEE-A9EC-C557-1ABD-CA38C9B79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978" y="3217346"/>
              <a:ext cx="5574180" cy="35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F6D3C1D-7D6E-DBBD-6B2B-EC29925CE1DC}"/>
                </a:ext>
              </a:extLst>
            </p:cNvPr>
            <p:cNvGrpSpPr/>
            <p:nvPr/>
          </p:nvGrpSpPr>
          <p:grpSpPr>
            <a:xfrm>
              <a:off x="5778433" y="3112558"/>
              <a:ext cx="5695405" cy="3235563"/>
              <a:chOff x="2238954" y="4897730"/>
              <a:chExt cx="5695405" cy="323556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A73535-1342-F66D-C31A-8A273972BF6E}"/>
                  </a:ext>
                </a:extLst>
              </p:cNvPr>
              <p:cNvGrpSpPr/>
              <p:nvPr/>
            </p:nvGrpSpPr>
            <p:grpSpPr>
              <a:xfrm>
                <a:off x="3984874" y="7718930"/>
                <a:ext cx="1106602" cy="52297"/>
                <a:chOff x="8182078" y="4906817"/>
                <a:chExt cx="1106602" cy="52297"/>
              </a:xfrm>
            </p:grpSpPr>
            <p:sp>
              <p:nvSpPr>
                <p:cNvPr id="14" name="Left Arrow 13">
                  <a:extLst>
                    <a:ext uri="{FF2B5EF4-FFF2-40B4-BE49-F238E27FC236}">
                      <a16:creationId xmlns:a16="http://schemas.microsoft.com/office/drawing/2014/main" id="{80F1D273-E615-B658-0E9F-F686E2C65A5A}"/>
                    </a:ext>
                  </a:extLst>
                </p:cNvPr>
                <p:cNvSpPr/>
                <p:nvPr/>
              </p:nvSpPr>
              <p:spPr>
                <a:xfrm>
                  <a:off x="8850058" y="4906817"/>
                  <a:ext cx="438622" cy="45719"/>
                </a:xfrm>
                <a:prstGeom prst="leftArrow">
                  <a:avLst/>
                </a:prstGeom>
                <a:noFill/>
                <a:ln w="88900">
                  <a:solidFill>
                    <a:srgbClr val="C00000">
                      <a:alpha val="6074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Left Arrow 14">
                  <a:extLst>
                    <a:ext uri="{FF2B5EF4-FFF2-40B4-BE49-F238E27FC236}">
                      <a16:creationId xmlns:a16="http://schemas.microsoft.com/office/drawing/2014/main" id="{34F976B8-B405-1054-6F68-F84DB51E9224}"/>
                    </a:ext>
                  </a:extLst>
                </p:cNvPr>
                <p:cNvSpPr/>
                <p:nvPr/>
              </p:nvSpPr>
              <p:spPr>
                <a:xfrm flipH="1">
                  <a:off x="8182078" y="4913395"/>
                  <a:ext cx="415273" cy="45719"/>
                </a:xfrm>
                <a:prstGeom prst="leftArrow">
                  <a:avLst/>
                </a:prstGeom>
                <a:noFill/>
                <a:ln w="88900">
                  <a:solidFill>
                    <a:srgbClr val="C00000">
                      <a:alpha val="60740"/>
                    </a:srgb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7806A18-D734-2AAB-C798-D3C905821AF1}"/>
                  </a:ext>
                </a:extLst>
              </p:cNvPr>
              <p:cNvGrpSpPr/>
              <p:nvPr/>
            </p:nvGrpSpPr>
            <p:grpSpPr>
              <a:xfrm>
                <a:off x="2238954" y="4897730"/>
                <a:ext cx="5695405" cy="3235563"/>
                <a:chOff x="6415769" y="3120539"/>
                <a:chExt cx="5695405" cy="323556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B5B10DB-4288-5DD4-8976-6969C5CF97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14990" y="3120539"/>
                  <a:ext cx="0" cy="3235563"/>
                </a:xfrm>
                <a:prstGeom prst="line">
                  <a:avLst/>
                </a:prstGeom>
                <a:ln w="127000">
                  <a:solidFill>
                    <a:srgbClr val="C00000">
                      <a:alpha val="66000"/>
                    </a:srgbClr>
                  </a:solidFill>
                </a:ln>
                <a:effectLst>
                  <a:softEdge rad="35074"/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05C4594-FE3B-E503-F6F3-4C6C12389577}"/>
                    </a:ext>
                  </a:extLst>
                </p:cNvPr>
                <p:cNvSpPr txBox="1"/>
                <p:nvPr/>
              </p:nvSpPr>
              <p:spPr>
                <a:xfrm>
                  <a:off x="9344260" y="5393072"/>
                  <a:ext cx="164032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C00000"/>
                      </a:solidFill>
                    </a:rPr>
                    <a:t>More energetically favorable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6680197B-2DD4-22F2-78CC-8A9843E4E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5769" y="5151392"/>
                  <a:ext cx="3152625" cy="104788"/>
                </a:xfrm>
                <a:prstGeom prst="straightConnector1">
                  <a:avLst/>
                </a:prstGeom>
                <a:ln w="88900">
                  <a:solidFill>
                    <a:schemeClr val="tx1">
                      <a:alpha val="32111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ight Brace 26">
                  <a:extLst>
                    <a:ext uri="{FF2B5EF4-FFF2-40B4-BE49-F238E27FC236}">
                      <a16:creationId xmlns:a16="http://schemas.microsoft.com/office/drawing/2014/main" id="{B94E5DE0-529D-D566-1281-1EB5E2A12AF7}"/>
                    </a:ext>
                  </a:extLst>
                </p:cNvPr>
                <p:cNvSpPr/>
                <p:nvPr/>
              </p:nvSpPr>
              <p:spPr>
                <a:xfrm rot="5400000">
                  <a:off x="10423009" y="3463226"/>
                  <a:ext cx="197212" cy="3179119"/>
                </a:xfrm>
                <a:prstGeom prst="rightBrace">
                  <a:avLst>
                    <a:gd name="adj1" fmla="val 24590"/>
                    <a:gd name="adj2" fmla="val 51085"/>
                  </a:avLst>
                </a:prstGeom>
                <a:ln w="63500">
                  <a:solidFill>
                    <a:schemeClr val="tx1">
                      <a:alpha val="49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0642657-7AB9-3CFC-D549-BF83EB50D11C}"/>
                </a:ext>
              </a:extLst>
            </p:cNvPr>
            <p:cNvGrpSpPr/>
            <p:nvPr/>
          </p:nvGrpSpPr>
          <p:grpSpPr>
            <a:xfrm>
              <a:off x="8383635" y="6347155"/>
              <a:ext cx="2734665" cy="430983"/>
              <a:chOff x="4956935" y="1312121"/>
              <a:chExt cx="2734665" cy="43098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8547E83-E1E3-8B5B-A510-02D926C433AE}"/>
                  </a:ext>
                </a:extLst>
              </p:cNvPr>
              <p:cNvSpPr/>
              <p:nvPr/>
            </p:nvSpPr>
            <p:spPr>
              <a:xfrm>
                <a:off x="4956935" y="1318753"/>
                <a:ext cx="2678330" cy="42435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B31DF3-2A98-F71E-54A0-1607D73FD77F}"/>
                  </a:ext>
                </a:extLst>
              </p:cNvPr>
              <p:cNvSpPr txBox="1"/>
              <p:nvPr/>
            </p:nvSpPr>
            <p:spPr>
              <a:xfrm>
                <a:off x="4967743" y="1312121"/>
                <a:ext cx="27238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venir Book" panose="02000503020000020003" pitchFamily="2" charset="0"/>
                  </a:rPr>
                  <a:t>Atomic Mass Number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160083D-A28C-5807-0FEB-3DC29CF31D18}"/>
                </a:ext>
              </a:extLst>
            </p:cNvPr>
            <p:cNvGrpSpPr/>
            <p:nvPr/>
          </p:nvGrpSpPr>
          <p:grpSpPr>
            <a:xfrm rot="16200000">
              <a:off x="5603187" y="4589419"/>
              <a:ext cx="2045114" cy="424351"/>
              <a:chOff x="4911408" y="1318753"/>
              <a:chExt cx="2045114" cy="424351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7CB195E-6D00-EB6E-93F2-16E8D10AE0E9}"/>
                  </a:ext>
                </a:extLst>
              </p:cNvPr>
              <p:cNvSpPr/>
              <p:nvPr/>
            </p:nvSpPr>
            <p:spPr>
              <a:xfrm>
                <a:off x="4956935" y="1318753"/>
                <a:ext cx="1954060" cy="42435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28B37E6-CA57-00B6-5022-EAE6C0AC5464}"/>
                  </a:ext>
                </a:extLst>
              </p:cNvPr>
              <p:cNvSpPr txBox="1"/>
              <p:nvPr/>
            </p:nvSpPr>
            <p:spPr>
              <a:xfrm>
                <a:off x="4911408" y="1330873"/>
                <a:ext cx="20451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venir Book" panose="02000503020000020003" pitchFamily="2" charset="0"/>
                  </a:rPr>
                  <a:t>Binding energy</a:t>
                </a:r>
              </a:p>
            </p:txBody>
          </p:sp>
        </p:grp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B9164E2-AA45-3E23-E451-1D62DB6785ED}"/>
                </a:ext>
              </a:extLst>
            </p:cNvPr>
            <p:cNvSpPr txBox="1">
              <a:spLocks/>
            </p:cNvSpPr>
            <p:nvPr/>
          </p:nvSpPr>
          <p:spPr>
            <a:xfrm>
              <a:off x="6521978" y="6539037"/>
              <a:ext cx="1400458" cy="28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Avenir Book" panose="02000503020000020003" pitchFamily="2" charset="0"/>
                </a:rPr>
                <a:t>Credit: Wikipedia</a:t>
              </a:r>
            </a:p>
            <a:p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6B4B2FC-7F21-5E6A-4E9D-D702723416E5}"/>
              </a:ext>
            </a:extLst>
          </p:cNvPr>
          <p:cNvCxnSpPr>
            <a:cxnSpLocks/>
          </p:cNvCxnSpPr>
          <p:nvPr/>
        </p:nvCxnSpPr>
        <p:spPr>
          <a:xfrm>
            <a:off x="6636656" y="2690191"/>
            <a:ext cx="1326320" cy="832573"/>
          </a:xfrm>
          <a:prstGeom prst="straightConnector1">
            <a:avLst/>
          </a:prstGeom>
          <a:ln w="88900">
            <a:solidFill>
              <a:schemeClr val="tx1">
                <a:alpha val="32111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DEF25B7-66E7-25A5-DB00-401BB647E19A}"/>
              </a:ext>
            </a:extLst>
          </p:cNvPr>
          <p:cNvSpPr txBox="1"/>
          <p:nvPr/>
        </p:nvSpPr>
        <p:spPr>
          <a:xfrm>
            <a:off x="5703127" y="2129920"/>
            <a:ext cx="1420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Most tightly bound</a:t>
            </a:r>
          </a:p>
          <a:p>
            <a:r>
              <a:rPr lang="en-US" sz="1800" dirty="0">
                <a:latin typeface="Avenir Book" panose="02000503020000020003" pitchFamily="2" charset="0"/>
              </a:rPr>
              <a:t>nuclei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BBE26E8-A2E0-6BCA-38F9-61C38A32CA80}"/>
              </a:ext>
            </a:extLst>
          </p:cNvPr>
          <p:cNvSpPr txBox="1"/>
          <p:nvPr/>
        </p:nvSpPr>
        <p:spPr>
          <a:xfrm>
            <a:off x="9518653" y="2802593"/>
            <a:ext cx="2673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Easier to unbind at high densities, temperatures</a:t>
            </a:r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B182EE-4E21-F50F-95CE-0F217E02407B}"/>
              </a:ext>
            </a:extLst>
          </p:cNvPr>
          <p:cNvCxnSpPr>
            <a:cxnSpLocks/>
          </p:cNvCxnSpPr>
          <p:nvPr/>
        </p:nvCxnSpPr>
        <p:spPr>
          <a:xfrm flipH="1">
            <a:off x="10347244" y="3424157"/>
            <a:ext cx="414572" cy="197213"/>
          </a:xfrm>
          <a:prstGeom prst="straightConnector1">
            <a:avLst/>
          </a:prstGeom>
          <a:ln w="88900">
            <a:solidFill>
              <a:schemeClr val="tx1">
                <a:alpha val="32111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989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926437" y="440404"/>
            <a:ext cx="9721503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Results: Dynamics and properties of the wind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30CFA-BF87-A8B9-445D-E2F51CA3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27" y="1320800"/>
            <a:ext cx="5232400" cy="421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5F4C72-6D9C-FA4A-B406-7BFFD0E3AD9F}"/>
              </a:ext>
            </a:extLst>
          </p:cNvPr>
          <p:cNvSpPr txBox="1"/>
          <p:nvPr/>
        </p:nvSpPr>
        <p:spPr>
          <a:xfrm>
            <a:off x="695992" y="5650297"/>
            <a:ext cx="2250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Split monopole-like (radial field lines)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43A7B-F72A-4899-4E17-646B85B6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58" y="1420573"/>
            <a:ext cx="3950034" cy="4347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36872-20F3-ABB1-F0A3-C2ED07FCE644}"/>
              </a:ext>
            </a:extLst>
          </p:cNvPr>
          <p:cNvSpPr txBox="1"/>
          <p:nvPr/>
        </p:nvSpPr>
        <p:spPr>
          <a:xfrm>
            <a:off x="402055" y="1498741"/>
            <a:ext cx="1121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t~60 ms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D6921-0933-AD51-4705-A13A228482FA}"/>
              </a:ext>
            </a:extLst>
          </p:cNvPr>
          <p:cNvSpPr txBox="1"/>
          <p:nvPr/>
        </p:nvSpPr>
        <p:spPr>
          <a:xfrm>
            <a:off x="3903244" y="5650297"/>
            <a:ext cx="1366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dipole-like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95914D-D88A-E5EE-DC57-280A58E26984}"/>
              </a:ext>
            </a:extLst>
          </p:cNvPr>
          <p:cNvGrpSpPr/>
          <p:nvPr/>
        </p:nvGrpSpPr>
        <p:grpSpPr>
          <a:xfrm>
            <a:off x="3426827" y="2418347"/>
            <a:ext cx="350420" cy="878305"/>
            <a:chOff x="6208295" y="4499811"/>
            <a:chExt cx="350420" cy="87830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8A3B4A-B008-5CE8-F40F-B060ECF6AD6E}"/>
                </a:ext>
              </a:extLst>
            </p:cNvPr>
            <p:cNvCxnSpPr/>
            <p:nvPr/>
          </p:nvCxnSpPr>
          <p:spPr>
            <a:xfrm flipV="1">
              <a:off x="6208295" y="4499811"/>
              <a:ext cx="0" cy="878305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5FCC49-A858-25C6-CE83-78F902068F2C}"/>
                </a:ext>
              </a:extLst>
            </p:cNvPr>
            <p:cNvSpPr txBox="1"/>
            <p:nvPr/>
          </p:nvSpPr>
          <p:spPr>
            <a:xfrm>
              <a:off x="6208295" y="4754297"/>
              <a:ext cx="3504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  <a:sym typeface="Wingdings" pitchFamily="2" charset="2"/>
                </a:rPr>
                <a:t>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DE13DD-5255-36DA-D49D-D143A9D2CB56}"/>
              </a:ext>
            </a:extLst>
          </p:cNvPr>
          <p:cNvCxnSpPr>
            <a:cxnSpLocks/>
          </p:cNvCxnSpPr>
          <p:nvPr/>
        </p:nvCxnSpPr>
        <p:spPr>
          <a:xfrm>
            <a:off x="3426827" y="1531007"/>
            <a:ext cx="0" cy="33177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B21001-D65F-D3F6-C684-59F490ACADC6}"/>
              </a:ext>
            </a:extLst>
          </p:cNvPr>
          <p:cNvCxnSpPr>
            <a:cxnSpLocks/>
          </p:cNvCxnSpPr>
          <p:nvPr/>
        </p:nvCxnSpPr>
        <p:spPr>
          <a:xfrm flipH="1" flipV="1">
            <a:off x="4186989" y="3989671"/>
            <a:ext cx="279233" cy="154752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5055CA-0CE4-EE73-8A0E-463F02219C70}"/>
              </a:ext>
            </a:extLst>
          </p:cNvPr>
          <p:cNvCxnSpPr>
            <a:cxnSpLocks/>
          </p:cNvCxnSpPr>
          <p:nvPr/>
        </p:nvCxnSpPr>
        <p:spPr>
          <a:xfrm flipV="1">
            <a:off x="2118727" y="3585411"/>
            <a:ext cx="579689" cy="200833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DA577D-5478-1764-DF94-CD5F15684E89}"/>
              </a:ext>
            </a:extLst>
          </p:cNvPr>
          <p:cNvSpPr txBox="1"/>
          <p:nvPr/>
        </p:nvSpPr>
        <p:spPr>
          <a:xfrm>
            <a:off x="7879511" y="5701328"/>
            <a:ext cx="28665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Low magnetized, unmagnetized winds have very similar properties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AA551E1-B39A-3927-681B-952DA98E1384}"/>
              </a:ext>
            </a:extLst>
          </p:cNvPr>
          <p:cNvSpPr txBox="1">
            <a:spLocks/>
          </p:cNvSpPr>
          <p:nvPr/>
        </p:nvSpPr>
        <p:spPr>
          <a:xfrm>
            <a:off x="10438391" y="6400800"/>
            <a:ext cx="175360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Desai+2023 (accepted)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29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61F9529-C4E6-BC44-BD70-3D5BDA8C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11" y="1779790"/>
            <a:ext cx="5409629" cy="484756"/>
          </a:xfrm>
        </p:spPr>
        <p:txBody>
          <a:bodyPr>
            <a:noAutofit/>
          </a:bodyPr>
          <a:lstStyle/>
          <a:p>
            <a:r>
              <a:rPr lang="en-US" sz="3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magnetized   unmagnetized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303040" y="319501"/>
            <a:ext cx="11763811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Trapped zone in the magnetized model: Entropy grows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971764-BD19-371E-BAB7-FB8D3EBA0984}"/>
              </a:ext>
            </a:extLst>
          </p:cNvPr>
          <p:cNvGrpSpPr/>
          <p:nvPr/>
        </p:nvGrpSpPr>
        <p:grpSpPr>
          <a:xfrm>
            <a:off x="3965262" y="2231745"/>
            <a:ext cx="5130800" cy="4051300"/>
            <a:chOff x="6769325" y="2782686"/>
            <a:chExt cx="5130800" cy="4051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FFD2CA-06BC-9CFE-FCA2-64528095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9325" y="2782686"/>
              <a:ext cx="5130800" cy="40513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D9543-BDC0-F003-3179-F25A24A4F671}"/>
                </a:ext>
              </a:extLst>
            </p:cNvPr>
            <p:cNvGrpSpPr/>
            <p:nvPr/>
          </p:nvGrpSpPr>
          <p:grpSpPr>
            <a:xfrm>
              <a:off x="7784683" y="5417744"/>
              <a:ext cx="3100084" cy="484756"/>
              <a:chOff x="4315737" y="5584251"/>
              <a:chExt cx="3100084" cy="484756"/>
            </a:xfrm>
          </p:grpSpPr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1A81EC7-572D-2DD6-A738-A179FBEEE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5737" y="5584251"/>
                <a:ext cx="1550042" cy="4847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B~10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15</a:t>
                </a:r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 G</a:t>
                </a: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C4411657-72D7-A81A-1A0D-166228CF3C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5779" y="5584251"/>
                <a:ext cx="1550042" cy="4847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B = 0 G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405F7D-889B-9581-BE69-E5F2908E5A9A}"/>
              </a:ext>
            </a:extLst>
          </p:cNvPr>
          <p:cNvGrpSpPr/>
          <p:nvPr/>
        </p:nvGrpSpPr>
        <p:grpSpPr>
          <a:xfrm>
            <a:off x="368127" y="3935318"/>
            <a:ext cx="5590558" cy="919060"/>
            <a:chOff x="220306" y="1089182"/>
            <a:chExt cx="5154903" cy="1239048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CDA4B45-2103-642F-FFDA-85A3FAE23EBE}"/>
                </a:ext>
              </a:extLst>
            </p:cNvPr>
            <p:cNvSpPr txBox="1">
              <a:spLocks/>
            </p:cNvSpPr>
            <p:nvPr/>
          </p:nvSpPr>
          <p:spPr>
            <a:xfrm>
              <a:off x="220306" y="1395438"/>
              <a:ext cx="3814984" cy="9327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entropy~100 k</a:t>
              </a:r>
              <a:r>
                <a:rPr lang="en-US" sz="2800" baseline="-250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B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/baryon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6B5D57-2B75-E5B6-3A6D-AEED02661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4763" y="1089182"/>
              <a:ext cx="1910446" cy="755537"/>
            </a:xfrm>
            <a:prstGeom prst="line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62D783-2F95-F845-C34F-E8A3F209524A}"/>
              </a:ext>
            </a:extLst>
          </p:cNvPr>
          <p:cNvGrpSpPr/>
          <p:nvPr/>
        </p:nvGrpSpPr>
        <p:grpSpPr>
          <a:xfrm>
            <a:off x="7453575" y="3872205"/>
            <a:ext cx="4302400" cy="2410840"/>
            <a:chOff x="1184098" y="71304"/>
            <a:chExt cx="3967126" cy="3250222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458CBB37-4481-6353-D1FC-0E5686485850}"/>
                </a:ext>
              </a:extLst>
            </p:cNvPr>
            <p:cNvSpPr txBox="1">
              <a:spLocks/>
            </p:cNvSpPr>
            <p:nvPr/>
          </p:nvSpPr>
          <p:spPr>
            <a:xfrm>
              <a:off x="1791417" y="2388734"/>
              <a:ext cx="3359807" cy="9327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entropy~70 k</a:t>
              </a:r>
              <a:r>
                <a:rPr lang="en-US" sz="2800" baseline="-250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B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venir Book" panose="02000503020000020003" pitchFamily="2" charset="0"/>
                </a:rPr>
                <a:t>/baryon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F9C68BE-1944-9668-7094-27BCF23684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4098" y="71304"/>
              <a:ext cx="1659220" cy="2603733"/>
            </a:xfrm>
            <a:prstGeom prst="line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D71CFF1-F78F-A485-B822-5B2CE0DDFE3B}"/>
              </a:ext>
            </a:extLst>
          </p:cNvPr>
          <p:cNvSpPr txBox="1"/>
          <p:nvPr/>
        </p:nvSpPr>
        <p:spPr>
          <a:xfrm>
            <a:off x="375041" y="3303095"/>
            <a:ext cx="35117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Matter trapped by magnetic field </a:t>
            </a:r>
            <a:r>
              <a:rPr lang="en-US" dirty="0">
                <a:latin typeface="Avenir Book" panose="02000503020000020003" pitchFamily="2" charset="0"/>
              </a:rPr>
              <a:t>i</a:t>
            </a:r>
            <a:r>
              <a:rPr lang="en-US" sz="1800" dirty="0">
                <a:latin typeface="Avenir Book" panose="02000503020000020003" pitchFamily="2" charset="0"/>
              </a:rPr>
              <a:t>n the equator </a:t>
            </a:r>
            <a:r>
              <a:rPr lang="en-US" dirty="0">
                <a:latin typeface="Avenir Book" panose="02000503020000020003" pitchFamily="2" charset="0"/>
              </a:rPr>
              <a:t>r</a:t>
            </a:r>
            <a:r>
              <a:rPr lang="en-US" sz="1800" dirty="0">
                <a:latin typeface="Avenir Book" panose="02000503020000020003" pitchFamily="2" charset="0"/>
              </a:rPr>
              <a:t>eceives additional heating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0F49C-DEDA-97E6-73CA-B0277CA7DED7}"/>
              </a:ext>
            </a:extLst>
          </p:cNvPr>
          <p:cNvSpPr txBox="1"/>
          <p:nvPr/>
        </p:nvSpPr>
        <p:spPr>
          <a:xfrm>
            <a:off x="171515" y="1373880"/>
            <a:ext cx="3238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For L</a:t>
            </a:r>
            <a:r>
              <a:rPr lang="en-US" sz="2400" baseline="-25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𝝂 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≈ 3e51 erg s</a:t>
            </a:r>
            <a:r>
              <a:rPr lang="en-US" sz="2400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-1 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:</a:t>
            </a:r>
            <a:endParaRPr lang="en-US" sz="2400" baseline="30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  <a:sym typeface="Wingdings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58936-D5CD-BE19-B4E5-23F174DAE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643" y="4960385"/>
            <a:ext cx="3042197" cy="1693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387FEA-2D26-2371-21FF-C0750BE9F1AB}"/>
              </a:ext>
            </a:extLst>
          </p:cNvPr>
          <p:cNvSpPr txBox="1"/>
          <p:nvPr/>
        </p:nvSpPr>
        <p:spPr>
          <a:xfrm>
            <a:off x="496898" y="5434182"/>
            <a:ext cx="915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venir Book" panose="02000503020000020003" pitchFamily="2" charset="0"/>
              </a:rPr>
              <a:t>Recall: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4C4930F-E9EC-CA82-4BFE-2B727A483FBF}"/>
              </a:ext>
            </a:extLst>
          </p:cNvPr>
          <p:cNvSpPr txBox="1">
            <a:spLocks/>
          </p:cNvSpPr>
          <p:nvPr/>
        </p:nvSpPr>
        <p:spPr>
          <a:xfrm>
            <a:off x="10412730" y="6377940"/>
            <a:ext cx="1794805" cy="46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Desai+2023 (accepted)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3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61F9529-C4E6-BC44-BD70-3D5BDA8C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41" y="1458459"/>
            <a:ext cx="9678328" cy="999212"/>
          </a:xfrm>
        </p:spPr>
        <p:txBody>
          <a:bodyPr>
            <a:no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Fluid should heat up until fluid pressure nears magnetic pressure </a:t>
            </a:r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(e.g., Thompson &amp; </a:t>
            </a:r>
            <a:r>
              <a:rPr lang="en-US" sz="16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ud</a:t>
            </a:r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-Doula 18)</a:t>
            </a:r>
            <a:endParaRPr lang="en-US" sz="1600" baseline="-25000" dirty="0">
              <a:latin typeface="Avenir Book" panose="02000503020000020003" pitchFamily="2" charset="0"/>
            </a:endParaRPr>
          </a:p>
        </p:txBody>
      </p:sp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873367" y="383434"/>
            <a:ext cx="10838132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Entropy growth rate in line with analytic estimates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971764-BD19-371E-BAB7-FB8D3EBA0984}"/>
              </a:ext>
            </a:extLst>
          </p:cNvPr>
          <p:cNvGrpSpPr/>
          <p:nvPr/>
        </p:nvGrpSpPr>
        <p:grpSpPr>
          <a:xfrm>
            <a:off x="873367" y="2612717"/>
            <a:ext cx="4687693" cy="3701421"/>
            <a:chOff x="6769325" y="2782686"/>
            <a:chExt cx="5130800" cy="4051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FFD2CA-06BC-9CFE-FCA2-64528095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9325" y="2782686"/>
              <a:ext cx="5130800" cy="40513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D9543-BDC0-F003-3179-F25A24A4F671}"/>
                </a:ext>
              </a:extLst>
            </p:cNvPr>
            <p:cNvGrpSpPr/>
            <p:nvPr/>
          </p:nvGrpSpPr>
          <p:grpSpPr>
            <a:xfrm>
              <a:off x="7784683" y="5417744"/>
              <a:ext cx="3100084" cy="484756"/>
              <a:chOff x="4315737" y="5584251"/>
              <a:chExt cx="3100084" cy="484756"/>
            </a:xfrm>
          </p:grpSpPr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1A81EC7-572D-2DD6-A738-A179FBEEE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5737" y="5584251"/>
                <a:ext cx="1550042" cy="4847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2500"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B~10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15</a:t>
                </a:r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 G</a:t>
                </a: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C4411657-72D7-A81A-1A0D-166228CF3C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5779" y="5584251"/>
                <a:ext cx="1550042" cy="4847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lnSpcReduction="10000"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B = 0 G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FDE1C1-F2CE-FDC9-8506-F0777E07B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346" y="2504705"/>
            <a:ext cx="4627073" cy="3525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A181DE-13DB-613D-8160-775B456C8907}"/>
              </a:ext>
            </a:extLst>
          </p:cNvPr>
          <p:cNvSpPr txBox="1"/>
          <p:nvPr/>
        </p:nvSpPr>
        <p:spPr>
          <a:xfrm>
            <a:off x="5067357" y="5831487"/>
            <a:ext cx="3939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Projected entropy growth based on difference between initial magnetic &amp; fluid pressures, and heating 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62712D-A75B-552D-7384-3313FEBE1542}"/>
              </a:ext>
            </a:extLst>
          </p:cNvPr>
          <p:cNvSpPr txBox="1"/>
          <p:nvPr/>
        </p:nvSpPr>
        <p:spPr>
          <a:xfrm>
            <a:off x="9253315" y="6077129"/>
            <a:ext cx="2957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Entropy in our simulation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9ECA9A-A30E-146C-0CBC-1677D66A2B52}"/>
              </a:ext>
            </a:extLst>
          </p:cNvPr>
          <p:cNvCxnSpPr>
            <a:cxnSpLocks/>
          </p:cNvCxnSpPr>
          <p:nvPr/>
        </p:nvCxnSpPr>
        <p:spPr>
          <a:xfrm flipH="1">
            <a:off x="5809080" y="4030579"/>
            <a:ext cx="2949710" cy="18009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420F1B-836A-406F-7D97-6C775BE5A161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547129" y="4030579"/>
            <a:ext cx="1185040" cy="2046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A2B3BD5C-EB60-FAF3-A146-638EDC137B63}"/>
              </a:ext>
            </a:extLst>
          </p:cNvPr>
          <p:cNvSpPr txBox="1">
            <a:spLocks/>
          </p:cNvSpPr>
          <p:nvPr/>
        </p:nvSpPr>
        <p:spPr>
          <a:xfrm>
            <a:off x="10252710" y="6555888"/>
            <a:ext cx="1958313" cy="30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Desai+2023 (accepted)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70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61F9529-C4E6-BC44-BD70-3D5BDA8C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46" y="1313471"/>
            <a:ext cx="10018492" cy="999212"/>
          </a:xfrm>
        </p:spPr>
        <p:txBody>
          <a:bodyPr>
            <a:noAutofit/>
          </a:bodyPr>
          <a:lstStyle/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Conclusion: Strong ordered magnetic field increases entropy</a:t>
            </a:r>
            <a:b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➔ may enable alpha-rich freeze-out mechanism in ~0.5% of material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873367" y="383434"/>
            <a:ext cx="10273599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Entropy growth sufficient for some 2</a:t>
            </a:r>
            <a:r>
              <a:rPr lang="en-US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nd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peak </a:t>
            </a:r>
            <a:r>
              <a:rPr lang="en-US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process element production 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971764-BD19-371E-BAB7-FB8D3EBA0984}"/>
              </a:ext>
            </a:extLst>
          </p:cNvPr>
          <p:cNvGrpSpPr/>
          <p:nvPr/>
        </p:nvGrpSpPr>
        <p:grpSpPr>
          <a:xfrm>
            <a:off x="873367" y="2927979"/>
            <a:ext cx="4687693" cy="3701421"/>
            <a:chOff x="6769325" y="2782686"/>
            <a:chExt cx="5130800" cy="4051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FFD2CA-06BC-9CFE-FCA2-64528095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9325" y="2782686"/>
              <a:ext cx="5130800" cy="40513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D9543-BDC0-F003-3179-F25A24A4F671}"/>
                </a:ext>
              </a:extLst>
            </p:cNvPr>
            <p:cNvGrpSpPr/>
            <p:nvPr/>
          </p:nvGrpSpPr>
          <p:grpSpPr>
            <a:xfrm>
              <a:off x="7784683" y="5417744"/>
              <a:ext cx="3100084" cy="484756"/>
              <a:chOff x="4315737" y="5584251"/>
              <a:chExt cx="3100084" cy="484756"/>
            </a:xfrm>
          </p:grpSpPr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1A81EC7-572D-2DD6-A738-A179FBEEE1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5737" y="5584251"/>
                <a:ext cx="1550042" cy="4847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2500"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B~10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15</a:t>
                </a:r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 G</a:t>
                </a: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C4411657-72D7-A81A-1A0D-166228CF3C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5779" y="5584251"/>
                <a:ext cx="1550042" cy="4847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lnSpcReduction="10000"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Iowan Old Style Roman" panose="02040602040506020204" pitchFamily="18" charset="77"/>
                  </a:rPr>
                  <a:t>B = 0 G</a:t>
                </a:r>
              </a:p>
            </p:txBody>
          </p:sp>
        </p:grpSp>
      </p:grpSp>
      <p:sp>
        <p:nvSpPr>
          <p:cNvPr id="3" name="Title 25">
            <a:extLst>
              <a:ext uri="{FF2B5EF4-FFF2-40B4-BE49-F238E27FC236}">
                <a16:creationId xmlns:a16="http://schemas.microsoft.com/office/drawing/2014/main" id="{2DC0D8C7-31D3-371B-A132-FD3FB47679D0}"/>
              </a:ext>
            </a:extLst>
          </p:cNvPr>
          <p:cNvSpPr txBox="1">
            <a:spLocks/>
          </p:cNvSpPr>
          <p:nvPr/>
        </p:nvSpPr>
        <p:spPr>
          <a:xfrm>
            <a:off x="8314895" y="5611404"/>
            <a:ext cx="3366415" cy="1120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r-process ‘figure of merit’</a:t>
            </a:r>
          </a:p>
          <a:p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entropy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,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neutron-richness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,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expansion speed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  <a:sym typeface="Wingdings" pitchFamily="2" charset="2"/>
              </a:rPr>
              <a:t> 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) </a:t>
            </a:r>
          </a:p>
          <a:p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via alpha-freezeout channel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5E386-72A4-232E-7FA9-71B37039F944}"/>
              </a:ext>
            </a:extLst>
          </p:cNvPr>
          <p:cNvSpPr txBox="1"/>
          <p:nvPr/>
        </p:nvSpPr>
        <p:spPr>
          <a:xfrm>
            <a:off x="8300436" y="2164512"/>
            <a:ext cx="3411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venir Book" panose="02000503020000020003" pitchFamily="2" charset="0"/>
              </a:rPr>
              <a:t>Histogram</a:t>
            </a:r>
          </a:p>
          <a:p>
            <a:pPr algn="ctr"/>
            <a:r>
              <a:rPr lang="en-US" sz="2200" dirty="0">
                <a:latin typeface="Avenir Book" panose="02000503020000020003" pitchFamily="2" charset="0"/>
              </a:rPr>
              <a:t>(Equatorial region)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36CF2C-6DB7-C4DD-1E5C-281188DF7F75}"/>
              </a:ext>
            </a:extLst>
          </p:cNvPr>
          <p:cNvSpPr txBox="1"/>
          <p:nvPr/>
        </p:nvSpPr>
        <p:spPr>
          <a:xfrm rot="16200000">
            <a:off x="6984022" y="3898635"/>
            <a:ext cx="2261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Amount of material</a:t>
            </a:r>
          </a:p>
          <a:p>
            <a:r>
              <a:rPr lang="en-US" dirty="0">
                <a:latin typeface="Avenir Book" panose="02000503020000020003" pitchFamily="2" charset="0"/>
              </a:rPr>
              <a:t>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D9A879-A4C7-CA4C-FB69-16DB42A05F7B}"/>
              </a:ext>
            </a:extLst>
          </p:cNvPr>
          <p:cNvCxnSpPr>
            <a:cxnSpLocks/>
          </p:cNvCxnSpPr>
          <p:nvPr/>
        </p:nvCxnSpPr>
        <p:spPr>
          <a:xfrm>
            <a:off x="3877106" y="4333915"/>
            <a:ext cx="4855364" cy="0"/>
          </a:xfrm>
          <a:prstGeom prst="straightConnector1">
            <a:avLst/>
          </a:prstGeom>
          <a:ln w="63500">
            <a:solidFill>
              <a:srgbClr val="FFC000">
                <a:alpha val="3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90578E-CF43-C9A4-1226-F1476717C5B8}"/>
              </a:ext>
            </a:extLst>
          </p:cNvPr>
          <p:cNvCxnSpPr>
            <a:cxnSpLocks/>
          </p:cNvCxnSpPr>
          <p:nvPr/>
        </p:nvCxnSpPr>
        <p:spPr>
          <a:xfrm>
            <a:off x="2686050" y="4448924"/>
            <a:ext cx="6222845" cy="432614"/>
          </a:xfrm>
          <a:prstGeom prst="straightConnector1">
            <a:avLst/>
          </a:prstGeom>
          <a:ln w="63500">
            <a:solidFill>
              <a:srgbClr val="C00000">
                <a:alpha val="5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30A365-73C2-8CE7-D2B4-1B47A45A9B4E}"/>
              </a:ext>
            </a:extLst>
          </p:cNvPr>
          <p:cNvGrpSpPr/>
          <p:nvPr/>
        </p:nvGrpSpPr>
        <p:grpSpPr>
          <a:xfrm>
            <a:off x="8314895" y="2857940"/>
            <a:ext cx="3850056" cy="2477528"/>
            <a:chOff x="8246378" y="3103098"/>
            <a:chExt cx="3850056" cy="24775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58DECEB-8C9E-AEA2-DF8C-16593442F1F4}"/>
                </a:ext>
              </a:extLst>
            </p:cNvPr>
            <p:cNvGrpSpPr/>
            <p:nvPr/>
          </p:nvGrpSpPr>
          <p:grpSpPr>
            <a:xfrm>
              <a:off x="8246378" y="3429000"/>
              <a:ext cx="3169334" cy="2151626"/>
              <a:chOff x="8246377" y="3533032"/>
              <a:chExt cx="3169335" cy="163708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BD0B0F7-E681-A3B4-ED4A-3782D14A5D54}"/>
                  </a:ext>
                </a:extLst>
              </p:cNvPr>
              <p:cNvGrpSpPr/>
              <p:nvPr/>
            </p:nvGrpSpPr>
            <p:grpSpPr>
              <a:xfrm>
                <a:off x="8246377" y="3533032"/>
                <a:ext cx="3169335" cy="1637086"/>
                <a:chOff x="8246377" y="3429000"/>
                <a:chExt cx="3169335" cy="1741117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81A6EB7-59A5-F07C-08E8-595AB077EAA0}"/>
                    </a:ext>
                  </a:extLst>
                </p:cNvPr>
                <p:cNvSpPr/>
                <p:nvPr/>
              </p:nvSpPr>
              <p:spPr>
                <a:xfrm>
                  <a:off x="8246377" y="3429000"/>
                  <a:ext cx="3169335" cy="172803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6" name="Ink 5">
                      <a:extLst>
                        <a:ext uri="{FF2B5EF4-FFF2-40B4-BE49-F238E27FC236}">
                          <a16:creationId xmlns:a16="http://schemas.microsoft.com/office/drawing/2014/main" id="{E7577BE0-9DC4-924B-27D9-069DCDA523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288460" y="3943957"/>
                    <a:ext cx="2011320" cy="1226160"/>
                  </p14:xfrm>
                </p:contentPart>
              </mc:Choice>
              <mc:Fallback xmlns="">
                <p:pic>
                  <p:nvPicPr>
                    <p:cNvPr id="6" name="Ink 5">
                      <a:extLst>
                        <a:ext uri="{FF2B5EF4-FFF2-40B4-BE49-F238E27FC236}">
                          <a16:creationId xmlns:a16="http://schemas.microsoft.com/office/drawing/2014/main" id="{E7577BE0-9DC4-924B-27D9-069DCDA523A4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8269380" y="3928805"/>
                      <a:ext cx="2048760" cy="12567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7" name="Ink 6">
                      <a:extLst>
                        <a:ext uri="{FF2B5EF4-FFF2-40B4-BE49-F238E27FC236}">
                          <a16:creationId xmlns:a16="http://schemas.microsoft.com/office/drawing/2014/main" id="{F2B21DEC-56A8-E3F3-B73F-CDACE12B86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09766" y="4022072"/>
                    <a:ext cx="2086560" cy="112428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F2B21DEC-56A8-E3F3-B73F-CDACE12B8671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8690686" y="4006922"/>
                      <a:ext cx="2124000" cy="115487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B608FFE-A16D-2675-7DDB-4E105F17F8E4}"/>
                  </a:ext>
                </a:extLst>
              </p:cNvPr>
              <p:cNvCxnSpPr/>
              <p:nvPr/>
            </p:nvCxnSpPr>
            <p:spPr>
              <a:xfrm>
                <a:off x="10556958" y="3534458"/>
                <a:ext cx="0" cy="1624788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C4642EF-45AD-4CE1-9EBD-DF75498BA618}"/>
                  </a:ext>
                </a:extLst>
              </p:cNvPr>
              <p:cNvCxnSpPr/>
              <p:nvPr/>
            </p:nvCxnSpPr>
            <p:spPr>
              <a:xfrm>
                <a:off x="11231801" y="3545330"/>
                <a:ext cx="0" cy="1624788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  <a:alpha val="49111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20404C-3F34-3EE5-C337-C7A5BF540463}"/>
                </a:ext>
              </a:extLst>
            </p:cNvPr>
            <p:cNvSpPr txBox="1"/>
            <p:nvPr/>
          </p:nvSpPr>
          <p:spPr>
            <a:xfrm>
              <a:off x="9721137" y="3122822"/>
              <a:ext cx="13573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2</a:t>
              </a:r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nd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 peak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D680A7-6222-315C-33CF-B7F35ED292EB}"/>
                </a:ext>
              </a:extLst>
            </p:cNvPr>
            <p:cNvSpPr txBox="1"/>
            <p:nvPr/>
          </p:nvSpPr>
          <p:spPr>
            <a:xfrm>
              <a:off x="10739121" y="3103098"/>
              <a:ext cx="1357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venir Book" panose="02000503020000020003" pitchFamily="2" charset="0"/>
                </a:rPr>
                <a:t>3</a:t>
              </a:r>
              <a:r>
                <a:rPr lang="en-US" b="1" baseline="30000" dirty="0">
                  <a:solidFill>
                    <a:schemeClr val="accent5">
                      <a:lumMod val="75000"/>
                    </a:schemeClr>
                  </a:solidFill>
                  <a:latin typeface="Avenir Book" panose="02000503020000020003" pitchFamily="2" charset="0"/>
                </a:rPr>
                <a:t>rd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venir Book" panose="02000503020000020003" pitchFamily="2" charset="0"/>
                </a:rPr>
                <a:t> peak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2FAEE8-1086-0534-7BB3-4928906FFD28}"/>
              </a:ext>
            </a:extLst>
          </p:cNvPr>
          <p:cNvCxnSpPr>
            <a:cxnSpLocks/>
          </p:cNvCxnSpPr>
          <p:nvPr/>
        </p:nvCxnSpPr>
        <p:spPr>
          <a:xfrm>
            <a:off x="10131501" y="5518485"/>
            <a:ext cx="1168817" cy="245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009CED-8511-4B49-132A-45927D2417B6}"/>
              </a:ext>
            </a:extLst>
          </p:cNvPr>
          <p:cNvCxnSpPr>
            <a:cxnSpLocks/>
          </p:cNvCxnSpPr>
          <p:nvPr/>
        </p:nvCxnSpPr>
        <p:spPr>
          <a:xfrm>
            <a:off x="11295858" y="4348493"/>
            <a:ext cx="588636" cy="0"/>
          </a:xfrm>
          <a:prstGeom prst="straightConnector1">
            <a:avLst/>
          </a:prstGeom>
          <a:ln w="101600">
            <a:solidFill>
              <a:schemeClr val="accent1"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A7C07C-5E97-15C4-D1E6-AA44C008C703}"/>
              </a:ext>
            </a:extLst>
          </p:cNvPr>
          <p:cNvCxnSpPr>
            <a:cxnSpLocks/>
          </p:cNvCxnSpPr>
          <p:nvPr/>
        </p:nvCxnSpPr>
        <p:spPr>
          <a:xfrm>
            <a:off x="10625475" y="3820212"/>
            <a:ext cx="588636" cy="0"/>
          </a:xfrm>
          <a:prstGeom prst="straightConnector1">
            <a:avLst/>
          </a:prstGeom>
          <a:ln w="101600">
            <a:solidFill>
              <a:schemeClr val="accent6">
                <a:lumMod val="75000"/>
                <a:alpha val="5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DFACB509-7779-DFF1-77B0-A8DF0E64BA9A}"/>
              </a:ext>
            </a:extLst>
          </p:cNvPr>
          <p:cNvSpPr txBox="1">
            <a:spLocks/>
          </p:cNvSpPr>
          <p:nvPr/>
        </p:nvSpPr>
        <p:spPr>
          <a:xfrm>
            <a:off x="1801035" y="2776923"/>
            <a:ext cx="1416177" cy="30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Desai+2023 (accepted)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DBA54-9DB3-858B-2E1D-6C0B7D4647AB}"/>
              </a:ext>
            </a:extLst>
          </p:cNvPr>
          <p:cNvSpPr txBox="1">
            <a:spLocks/>
          </p:cNvSpPr>
          <p:nvPr/>
        </p:nvSpPr>
        <p:spPr>
          <a:xfrm>
            <a:off x="0" y="6555888"/>
            <a:ext cx="1958313" cy="30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Desai+2023 (accepted)</a:t>
            </a:r>
            <a:endParaRPr lang="en-US" sz="1200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39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561878" y="399982"/>
            <a:ext cx="11068243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Variations of the neutrino-driven wind: our takeaways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71C6A7-3F4C-6449-EDA2-261D64EF8CB5}"/>
              </a:ext>
            </a:extLst>
          </p:cNvPr>
          <p:cNvSpPr txBox="1"/>
          <p:nvPr/>
        </p:nvSpPr>
        <p:spPr>
          <a:xfrm>
            <a:off x="411481" y="1469141"/>
            <a:ext cx="5684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Rapid rotation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Neutrino energies altered in equator ➔ more neutron-rich outflows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Rapidly rotating PNSs (from energetic Type </a:t>
            </a:r>
            <a:r>
              <a:rPr lang="en-US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Ic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broad line supernovae) may be ONE site of LEPP element production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Strong magnetic fields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Flux freezing ➔ material trapped in equator, experiences additional heating (consistent with previous findings)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Highly magnetized, slowly rotating PNSs may produce small amounts of 2</a:t>
            </a:r>
            <a:r>
              <a:rPr lang="en-US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nd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peak elements</a:t>
            </a:r>
            <a:endParaRPr lang="en-US" sz="18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F11875-2CBD-EE65-40BE-8BBCFC1FF35E}"/>
              </a:ext>
            </a:extLst>
          </p:cNvPr>
          <p:cNvGrpSpPr/>
          <p:nvPr/>
        </p:nvGrpSpPr>
        <p:grpSpPr>
          <a:xfrm>
            <a:off x="6334917" y="1559859"/>
            <a:ext cx="5606693" cy="2586938"/>
            <a:chOff x="6334917" y="1559859"/>
            <a:chExt cx="5606693" cy="25869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27050F-F4DF-A34C-3AD3-BB0DD1F29505}"/>
                </a:ext>
              </a:extLst>
            </p:cNvPr>
            <p:cNvGrpSpPr/>
            <p:nvPr/>
          </p:nvGrpSpPr>
          <p:grpSpPr>
            <a:xfrm>
              <a:off x="6334917" y="1559859"/>
              <a:ext cx="5606693" cy="2586938"/>
              <a:chOff x="5657809" y="3699214"/>
              <a:chExt cx="6327128" cy="291934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B40E204-1B5E-8EB6-BCB8-0399FA080E4E}"/>
                  </a:ext>
                </a:extLst>
              </p:cNvPr>
              <p:cNvGrpSpPr/>
              <p:nvPr/>
            </p:nvGrpSpPr>
            <p:grpSpPr>
              <a:xfrm>
                <a:off x="5657809" y="3898745"/>
                <a:ext cx="6327128" cy="2719817"/>
                <a:chOff x="4915860" y="1900517"/>
                <a:chExt cx="8186318" cy="3519019"/>
              </a:xfrm>
            </p:grpSpPr>
            <p:sp>
              <p:nvSpPr>
                <p:cNvPr id="42" name="Title 1">
                  <a:extLst>
                    <a:ext uri="{FF2B5EF4-FFF2-40B4-BE49-F238E27FC236}">
                      <a16:creationId xmlns:a16="http://schemas.microsoft.com/office/drawing/2014/main" id="{666DBA48-F38A-AACB-663B-D70A1DFFB1C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79590" y="4137709"/>
                  <a:ext cx="1222588" cy="10469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4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Siegel 2022, </a:t>
                  </a:r>
                  <a:r>
                    <a:rPr lang="en-US" sz="1400" i="1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Nature</a:t>
                  </a:r>
                  <a:endParaRPr lang="en-US" sz="1400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114C3C5-C10D-0E3A-404C-736F73B3CD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15860" y="1900517"/>
                  <a:ext cx="6900202" cy="3519019"/>
                </a:xfrm>
                <a:prstGeom prst="rect">
                  <a:avLst/>
                </a:prstGeom>
              </p:spPr>
            </p:pic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9964348-EF69-0518-40E0-EC92F2E21DB9}"/>
                  </a:ext>
                </a:extLst>
              </p:cNvPr>
              <p:cNvSpPr/>
              <p:nvPr/>
            </p:nvSpPr>
            <p:spPr>
              <a:xfrm>
                <a:off x="7715509" y="3699214"/>
                <a:ext cx="1270948" cy="382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LEPP?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C6B358B-86E2-1A74-8F8D-6A885EA1F0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4630" y="4099324"/>
                <a:ext cx="145084" cy="1183501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C20375E-C9C4-3264-D9A2-745940F1EC74}"/>
                </a:ext>
              </a:extLst>
            </p:cNvPr>
            <p:cNvSpPr/>
            <p:nvPr/>
          </p:nvSpPr>
          <p:spPr>
            <a:xfrm>
              <a:off x="8649077" y="2254435"/>
              <a:ext cx="127094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2</a:t>
              </a:r>
              <a:r>
                <a:rPr lang="en-US" sz="2000" baseline="30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nd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r-process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peak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351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5">
            <a:extLst>
              <a:ext uri="{FF2B5EF4-FFF2-40B4-BE49-F238E27FC236}">
                <a16:creationId xmlns:a16="http://schemas.microsoft.com/office/drawing/2014/main" id="{6F6B4C8E-BE55-D5C7-DA94-7E63F99E12DC}"/>
              </a:ext>
            </a:extLst>
          </p:cNvPr>
          <p:cNvSpPr txBox="1">
            <a:spLocks/>
          </p:cNvSpPr>
          <p:nvPr/>
        </p:nvSpPr>
        <p:spPr>
          <a:xfrm>
            <a:off x="561878" y="399982"/>
            <a:ext cx="11068243" cy="919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Variations of the neutrino-driven wind: our takeaways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71C6A7-3F4C-6449-EDA2-261D64EF8CB5}"/>
              </a:ext>
            </a:extLst>
          </p:cNvPr>
          <p:cNvSpPr txBox="1"/>
          <p:nvPr/>
        </p:nvSpPr>
        <p:spPr>
          <a:xfrm>
            <a:off x="1096079" y="1672570"/>
            <a:ext cx="49770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Previous work: 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purely rapid-rotation may result in 10% more neutron-rich winds from energetic </a:t>
            </a:r>
            <a:r>
              <a:rPr lang="en-US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CCSNe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– site of LEPP element production? </a:t>
            </a:r>
            <a:r>
              <a:rPr lang="en-US" sz="1400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(Desai+22)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Strong magnetic fields </a:t>
            </a:r>
            <a:r>
              <a:rPr lang="en-US" sz="1400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(Desai+23)</a:t>
            </a: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Flux freezing ➔ material trapped in equator, experiences additional heating (consistent with previous findings)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en-US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Highly magnetized (slowly rotating) PNSs may produce small amounts (&lt; 1%) of 2</a:t>
            </a:r>
            <a:r>
              <a:rPr lang="en-US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nd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peak elements</a:t>
            </a:r>
            <a:endParaRPr lang="en-US" sz="18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F11875-2CBD-EE65-40BE-8BBCFC1FF35E}"/>
              </a:ext>
            </a:extLst>
          </p:cNvPr>
          <p:cNvGrpSpPr/>
          <p:nvPr/>
        </p:nvGrpSpPr>
        <p:grpSpPr>
          <a:xfrm>
            <a:off x="6312057" y="2254435"/>
            <a:ext cx="5606693" cy="2586938"/>
            <a:chOff x="6334917" y="1559859"/>
            <a:chExt cx="5606693" cy="25869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27050F-F4DF-A34C-3AD3-BB0DD1F29505}"/>
                </a:ext>
              </a:extLst>
            </p:cNvPr>
            <p:cNvGrpSpPr/>
            <p:nvPr/>
          </p:nvGrpSpPr>
          <p:grpSpPr>
            <a:xfrm>
              <a:off x="6334917" y="1559859"/>
              <a:ext cx="5606693" cy="2586938"/>
              <a:chOff x="5657809" y="3699214"/>
              <a:chExt cx="6327128" cy="291934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B40E204-1B5E-8EB6-BCB8-0399FA080E4E}"/>
                  </a:ext>
                </a:extLst>
              </p:cNvPr>
              <p:cNvGrpSpPr/>
              <p:nvPr/>
            </p:nvGrpSpPr>
            <p:grpSpPr>
              <a:xfrm>
                <a:off x="5657809" y="3898745"/>
                <a:ext cx="6327128" cy="2719817"/>
                <a:chOff x="4915860" y="1900517"/>
                <a:chExt cx="8186318" cy="3519019"/>
              </a:xfrm>
            </p:grpSpPr>
            <p:sp>
              <p:nvSpPr>
                <p:cNvPr id="42" name="Title 1">
                  <a:extLst>
                    <a:ext uri="{FF2B5EF4-FFF2-40B4-BE49-F238E27FC236}">
                      <a16:creationId xmlns:a16="http://schemas.microsoft.com/office/drawing/2014/main" id="{666DBA48-F38A-AACB-663B-D70A1DFFB1C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79590" y="4137709"/>
                  <a:ext cx="1222588" cy="104696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400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Siegel 2022, </a:t>
                  </a:r>
                  <a:r>
                    <a:rPr lang="en-US" sz="1400" i="1" dirty="0">
                      <a:effectLst>
                        <a:glow>
                          <a:schemeClr val="accent1"/>
                        </a:glow>
                      </a:effectLst>
                      <a:latin typeface="Avenir Book" panose="02000503020000020003" pitchFamily="2" charset="0"/>
                    </a:rPr>
                    <a:t>Nature</a:t>
                  </a:r>
                  <a:endParaRPr lang="en-US" sz="1400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114C3C5-C10D-0E3A-404C-736F73B3CD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15860" y="1900517"/>
                  <a:ext cx="6900202" cy="3519019"/>
                </a:xfrm>
                <a:prstGeom prst="rect">
                  <a:avLst/>
                </a:prstGeom>
              </p:spPr>
            </p:pic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9964348-EF69-0518-40E0-EC92F2E21DB9}"/>
                  </a:ext>
                </a:extLst>
              </p:cNvPr>
              <p:cNvSpPr/>
              <p:nvPr/>
            </p:nvSpPr>
            <p:spPr>
              <a:xfrm>
                <a:off x="7715509" y="3699214"/>
                <a:ext cx="1270948" cy="382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LEPP?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C6B358B-86E2-1A74-8F8D-6A885EA1F0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4630" y="4099324"/>
                <a:ext cx="145084" cy="1183501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C20375E-C9C4-3264-D9A2-745940F1EC74}"/>
                </a:ext>
              </a:extLst>
            </p:cNvPr>
            <p:cNvSpPr/>
            <p:nvPr/>
          </p:nvSpPr>
          <p:spPr>
            <a:xfrm>
              <a:off x="8649077" y="2254435"/>
              <a:ext cx="127094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2</a:t>
              </a:r>
              <a:r>
                <a:rPr lang="en-US" sz="2000" baseline="30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nd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r-process</a:t>
              </a:r>
            </a:p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peak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97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9207592-E7EF-AA48-BEFE-BAF560BD4FAB}"/>
              </a:ext>
            </a:extLst>
          </p:cNvPr>
          <p:cNvSpPr txBox="1">
            <a:spLocks/>
          </p:cNvSpPr>
          <p:nvPr/>
        </p:nvSpPr>
        <p:spPr>
          <a:xfrm>
            <a:off x="429433" y="392841"/>
            <a:ext cx="11655169" cy="85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Future directions: exploring the parameter space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803A6-328B-2140-95A4-198FAD1AFA16}"/>
              </a:ext>
            </a:extLst>
          </p:cNvPr>
          <p:cNvSpPr/>
          <p:nvPr/>
        </p:nvSpPr>
        <p:spPr>
          <a:xfrm>
            <a:off x="591065" y="1659285"/>
            <a:ext cx="46578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Magnetar outflows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Rotation + magnetic fields may significantly impact r-process viability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Applicable to energetic supernovae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168462-02F4-5DC6-CEBF-1B30CBFEC6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2" r="50822"/>
          <a:stretch/>
        </p:blipFill>
        <p:spPr>
          <a:xfrm>
            <a:off x="6257018" y="1463426"/>
            <a:ext cx="5510446" cy="4853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27E1A4-74DA-7F27-FECE-ECEA08BA6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140" y="4296454"/>
            <a:ext cx="2362124" cy="1804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FB9E8-D574-EB26-6C45-30E3883BC84A}"/>
              </a:ext>
            </a:extLst>
          </p:cNvPr>
          <p:cNvSpPr txBox="1"/>
          <p:nvPr/>
        </p:nvSpPr>
        <p:spPr>
          <a:xfrm>
            <a:off x="591065" y="4665384"/>
            <a:ext cx="25953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Like ‘beads on a wire’,</a:t>
            </a:r>
          </a:p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Material can be flung out </a:t>
            </a:r>
            <a:r>
              <a:rPr lang="en-US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relativistically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, remaining neutron-rich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87D4D-332E-B76D-B5A7-A97688DCE262}"/>
              </a:ext>
            </a:extLst>
          </p:cNvPr>
          <p:cNvSpPr txBox="1"/>
          <p:nvPr/>
        </p:nvSpPr>
        <p:spPr>
          <a:xfrm>
            <a:off x="4470389" y="6009360"/>
            <a:ext cx="1480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Spruit 1996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023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9207592-E7EF-AA48-BEFE-BAF560BD4FAB}"/>
              </a:ext>
            </a:extLst>
          </p:cNvPr>
          <p:cNvSpPr txBox="1">
            <a:spLocks/>
          </p:cNvSpPr>
          <p:nvPr/>
        </p:nvSpPr>
        <p:spPr>
          <a:xfrm>
            <a:off x="591065" y="374479"/>
            <a:ext cx="11249526" cy="776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Future directions: remnants of neutron star mergers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803A6-328B-2140-95A4-198FAD1AFA16}"/>
              </a:ext>
            </a:extLst>
          </p:cNvPr>
          <p:cNvSpPr/>
          <p:nvPr/>
        </p:nvSpPr>
        <p:spPr>
          <a:xfrm>
            <a:off x="591065" y="1570937"/>
            <a:ext cx="68273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Hot rapidly-rotating neutron star + disk</a:t>
            </a:r>
          </a:p>
          <a:p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How does the picture change?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Explore same parameter space, but with: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Disks of varying mass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Can the previous </a:t>
            </a:r>
            <a:r>
              <a:rPr lang="en-US" sz="24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kilonova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observation be explained by neutrino irradiation? </a:t>
            </a:r>
            <a:r>
              <a:rPr lang="en-US" sz="16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(e.g., Metzger et al. 2018)</a:t>
            </a:r>
          </a:p>
          <a:p>
            <a:endParaRPr lang="en-US" sz="24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Pipeline to explain future </a:t>
            </a:r>
            <a:r>
              <a:rPr lang="en-US" sz="24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kilonovae</a:t>
            </a: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Goal: Map observations to points in the parameter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7DA8F-A3E5-9F66-C8FC-077266558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94"/>
          <a:stretch/>
        </p:blipFill>
        <p:spPr>
          <a:xfrm>
            <a:off x="7675405" y="1463426"/>
            <a:ext cx="3925530" cy="40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69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9207592-E7EF-AA48-BEFE-BAF560BD4FAB}"/>
              </a:ext>
            </a:extLst>
          </p:cNvPr>
          <p:cNvSpPr txBox="1">
            <a:spLocks/>
          </p:cNvSpPr>
          <p:nvPr/>
        </p:nvSpPr>
        <p:spPr>
          <a:xfrm>
            <a:off x="471237" y="2217596"/>
            <a:ext cx="11249526" cy="2422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Thank you!</a:t>
            </a:r>
            <a:b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</a:b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Questions?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4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6A4250-5F58-52EA-76E9-1B424482282E}"/>
              </a:ext>
            </a:extLst>
          </p:cNvPr>
          <p:cNvSpPr txBox="1"/>
          <p:nvPr/>
        </p:nvSpPr>
        <p:spPr>
          <a:xfrm>
            <a:off x="2161275" y="423995"/>
            <a:ext cx="786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panose="02000503020000020003" pitchFamily="2" charset="0"/>
              </a:rPr>
              <a:t>Evolution equations in the 3+1 formalism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4501A-45D3-1F66-7678-09EEC5E4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127" y="1188079"/>
            <a:ext cx="7772400" cy="67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4DE72-846F-7B16-D627-5457F5CAB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85" y="2185928"/>
            <a:ext cx="1930400" cy="48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FD4E30-8614-9085-1860-4F71DC210508}"/>
              </a:ext>
            </a:extLst>
          </p:cNvPr>
          <p:cNvSpPr txBox="1"/>
          <p:nvPr/>
        </p:nvSpPr>
        <p:spPr>
          <a:xfrm>
            <a:off x="1683251" y="2237892"/>
            <a:ext cx="303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Primitive variables evolved: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BF805-527D-DF2C-69F7-D28ADCFBD6A6}"/>
              </a:ext>
            </a:extLst>
          </p:cNvPr>
          <p:cNvSpPr txBox="1"/>
          <p:nvPr/>
        </p:nvSpPr>
        <p:spPr>
          <a:xfrm>
            <a:off x="2334127" y="3187195"/>
            <a:ext cx="777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venir Book" panose="02000503020000020003" pitchFamily="2" charset="0"/>
              </a:rPr>
              <a:t>Conserved variables and fluxes attained from conservation equations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AE3EF4-6514-C4FD-884B-C5F8052DAD86}"/>
              </a:ext>
            </a:extLst>
          </p:cNvPr>
          <p:cNvSpPr txBox="1"/>
          <p:nvPr/>
        </p:nvSpPr>
        <p:spPr>
          <a:xfrm>
            <a:off x="6723063" y="2260243"/>
            <a:ext cx="447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Must be converted to conservative form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3B1CBD-58A5-D100-13C2-8887C9A74757}"/>
              </a:ext>
            </a:extLst>
          </p:cNvPr>
          <p:cNvGrpSpPr/>
          <p:nvPr/>
        </p:nvGrpSpPr>
        <p:grpSpPr>
          <a:xfrm>
            <a:off x="1710328" y="3603484"/>
            <a:ext cx="7927930" cy="3017106"/>
            <a:chOff x="730795" y="3555358"/>
            <a:chExt cx="7927930" cy="30171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78BCAC9-7A71-47EE-31C6-90128E913F72}"/>
                </a:ext>
              </a:extLst>
            </p:cNvPr>
            <p:cNvSpPr txBox="1"/>
            <p:nvPr/>
          </p:nvSpPr>
          <p:spPr>
            <a:xfrm>
              <a:off x="730795" y="5903578"/>
              <a:ext cx="3261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Induction equation arises from GR Maxwell’s equations: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5348D6-A5A4-8E9E-21F2-2C2651676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6841" y="4134893"/>
              <a:ext cx="3691272" cy="5673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41DFB0-0686-0C01-130C-492D29E34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6515" y="3555358"/>
              <a:ext cx="3992061" cy="64043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BF51EC-2569-F009-E9FF-E8BE36921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66841" y="4660637"/>
              <a:ext cx="4591884" cy="5466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296F76-549B-14BC-D307-C980301BB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1779" y="5914479"/>
              <a:ext cx="1918352" cy="65798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A81C46-5723-3869-BB68-43CE6A8F6D46}"/>
                </a:ext>
              </a:extLst>
            </p:cNvPr>
            <p:cNvSpPr txBox="1"/>
            <p:nvPr/>
          </p:nvSpPr>
          <p:spPr>
            <a:xfrm>
              <a:off x="745371" y="3660777"/>
              <a:ext cx="31889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Lepton number conservation: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38EAD3-3014-2CD7-C19B-BA717AFD76A9}"/>
                </a:ext>
              </a:extLst>
            </p:cNvPr>
            <p:cNvSpPr txBox="1"/>
            <p:nvPr/>
          </p:nvSpPr>
          <p:spPr>
            <a:xfrm>
              <a:off x="1597193" y="4700188"/>
              <a:ext cx="24454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Energy conservation:</a:t>
              </a:r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32D8DD-CB7B-EDAD-BC3F-CD02D6FACAD0}"/>
                </a:ext>
              </a:extLst>
            </p:cNvPr>
            <p:cNvSpPr txBox="1"/>
            <p:nvPr/>
          </p:nvSpPr>
          <p:spPr>
            <a:xfrm>
              <a:off x="757404" y="4230840"/>
              <a:ext cx="3249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Baryon number conservation:</a:t>
              </a:r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EE9B3F1-FC18-D739-9236-3633C435D9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897" y="5329928"/>
            <a:ext cx="4215514" cy="5186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7D7FDC-51D8-F3FF-0C48-6F4F93C1EB10}"/>
              </a:ext>
            </a:extLst>
          </p:cNvPr>
          <p:cNvSpPr txBox="1"/>
          <p:nvPr/>
        </p:nvSpPr>
        <p:spPr>
          <a:xfrm>
            <a:off x="2117945" y="5366693"/>
            <a:ext cx="2853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Momentum conservation: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5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37" y="81160"/>
            <a:ext cx="11440125" cy="1325563"/>
          </a:xfrm>
        </p:spPr>
        <p:txBody>
          <a:bodyPr/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Neutron capture increases atomic number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E1634-6D4E-FC35-207C-813604C7EC69}"/>
              </a:ext>
            </a:extLst>
          </p:cNvPr>
          <p:cNvSpPr txBox="1"/>
          <p:nvPr/>
        </p:nvSpPr>
        <p:spPr>
          <a:xfrm>
            <a:off x="673203" y="1634160"/>
            <a:ext cx="3446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</a:rPr>
              <a:t>Key</a:t>
            </a:r>
            <a:r>
              <a:rPr lang="en-US" sz="2000" dirty="0">
                <a:latin typeface="Avenir Book" panose="02000503020000020003" pitchFamily="2" charset="0"/>
              </a:rPr>
              <a:t>: neutrons can overcome electric Coulomb barrier, allowing build-up to heavy elements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79D2295-99C8-9AFA-0A2B-CAD52611ADB3}"/>
              </a:ext>
            </a:extLst>
          </p:cNvPr>
          <p:cNvGrpSpPr/>
          <p:nvPr/>
        </p:nvGrpSpPr>
        <p:grpSpPr>
          <a:xfrm>
            <a:off x="560127" y="3273123"/>
            <a:ext cx="1371507" cy="2645443"/>
            <a:chOff x="4724493" y="1481166"/>
            <a:chExt cx="1371507" cy="264544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BCFF92E-C7C9-5C9E-7E14-396822ABC5E4}"/>
                </a:ext>
              </a:extLst>
            </p:cNvPr>
            <p:cNvGrpSpPr/>
            <p:nvPr/>
          </p:nvGrpSpPr>
          <p:grpSpPr>
            <a:xfrm>
              <a:off x="4768905" y="2430560"/>
              <a:ext cx="894926" cy="1696049"/>
              <a:chOff x="5068454" y="1609782"/>
              <a:chExt cx="894926" cy="169604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6796FFF-2BEC-9750-241B-5490BF5D9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8454" y="1609782"/>
                <a:ext cx="846142" cy="169604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D93719-94BA-40A3-16E0-3BB16F6E5E7D}"/>
                  </a:ext>
                </a:extLst>
              </p:cNvPr>
              <p:cNvSpPr txBox="1"/>
              <p:nvPr/>
            </p:nvSpPr>
            <p:spPr>
              <a:xfrm>
                <a:off x="5093983" y="2568074"/>
                <a:ext cx="869397" cy="584775"/>
              </a:xfrm>
              <a:prstGeom prst="rect">
                <a:avLst/>
              </a:prstGeom>
              <a:solidFill>
                <a:schemeClr val="bg1">
                  <a:alpha val="38855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venir Book" panose="02000503020000020003" pitchFamily="2" charset="0"/>
                  </a:rPr>
                  <a:t>seed nucleus</a:t>
                </a:r>
                <a:endParaRPr lang="en-US" sz="1600" dirty="0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8337E13-B5C9-7F67-8C1C-5CBA571A2A06}"/>
                </a:ext>
              </a:extLst>
            </p:cNvPr>
            <p:cNvSpPr txBox="1"/>
            <p:nvPr/>
          </p:nvSpPr>
          <p:spPr>
            <a:xfrm>
              <a:off x="4724493" y="1481166"/>
              <a:ext cx="137150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1. </a:t>
              </a:r>
              <a:r>
                <a:rPr lang="en-US" sz="1800" dirty="0">
                  <a:latin typeface="Avenir Book" panose="02000503020000020003" pitchFamily="2" charset="0"/>
                </a:rPr>
                <a:t>Nucleus captures neutron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6856B48-3721-12B9-43F6-FD4286B56B2F}"/>
              </a:ext>
            </a:extLst>
          </p:cNvPr>
          <p:cNvGrpSpPr/>
          <p:nvPr/>
        </p:nvGrpSpPr>
        <p:grpSpPr>
          <a:xfrm>
            <a:off x="2209590" y="3270086"/>
            <a:ext cx="3129236" cy="3001724"/>
            <a:chOff x="7963327" y="1465735"/>
            <a:chExt cx="3129236" cy="300172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03B5F51-53C1-2388-AB97-E2E425836356}"/>
                </a:ext>
              </a:extLst>
            </p:cNvPr>
            <p:cNvGrpSpPr/>
            <p:nvPr/>
          </p:nvGrpSpPr>
          <p:grpSpPr>
            <a:xfrm>
              <a:off x="8000506" y="2476933"/>
              <a:ext cx="3092057" cy="1990526"/>
              <a:chOff x="7963222" y="2572706"/>
              <a:chExt cx="3092057" cy="1990526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905E691-1D1F-E24E-5765-919142185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3222" y="2572706"/>
                <a:ext cx="3092057" cy="1814007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8ED6E0D-C5CA-3842-8A1C-2C3C8A28870A}"/>
                  </a:ext>
                </a:extLst>
              </p:cNvPr>
              <p:cNvSpPr txBox="1"/>
              <p:nvPr/>
            </p:nvSpPr>
            <p:spPr>
              <a:xfrm>
                <a:off x="8270172" y="4286233"/>
                <a:ext cx="247815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venir Book" panose="02000503020000020003" pitchFamily="2" charset="0"/>
                  </a:rPr>
                  <a:t>Credit: </a:t>
                </a:r>
                <a:r>
                  <a:rPr lang="en-US" sz="1200" dirty="0" err="1">
                    <a:latin typeface="Avenir Book" panose="02000503020000020003" pitchFamily="2" charset="0"/>
                  </a:rPr>
                  <a:t>texasgateway.org</a:t>
                </a:r>
                <a:endParaRPr lang="en-US" sz="1200" dirty="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F2AAE9F-17C8-95AB-27E5-E044870A33EB}"/>
                </a:ext>
              </a:extLst>
            </p:cNvPr>
            <p:cNvGrpSpPr/>
            <p:nvPr/>
          </p:nvGrpSpPr>
          <p:grpSpPr>
            <a:xfrm>
              <a:off x="7963327" y="1465735"/>
              <a:ext cx="2119186" cy="1011198"/>
              <a:chOff x="7719489" y="1391292"/>
              <a:chExt cx="2119186" cy="101119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42C22B1-2C00-90F6-A250-B31BE1891C2F}"/>
                  </a:ext>
                </a:extLst>
              </p:cNvPr>
              <p:cNvSpPr txBox="1"/>
              <p:nvPr/>
            </p:nvSpPr>
            <p:spPr>
              <a:xfrm>
                <a:off x="7719489" y="1391292"/>
                <a:ext cx="16013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2. Nucleus beta-decays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E487CE0-DCFA-14D8-28B1-B0A15B05B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4581" y="1937685"/>
                <a:ext cx="1984094" cy="464805"/>
              </a:xfrm>
              <a:prstGeom prst="rect">
                <a:avLst/>
              </a:prstGeom>
            </p:spPr>
          </p:pic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51AE07AD-B727-A12D-9A5D-53C37216466C}"/>
              </a:ext>
            </a:extLst>
          </p:cNvPr>
          <p:cNvSpPr txBox="1"/>
          <p:nvPr/>
        </p:nvSpPr>
        <p:spPr>
          <a:xfrm>
            <a:off x="6269755" y="1565043"/>
            <a:ext cx="40290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Avenir Book" panose="02000503020000020003" pitchFamily="2" charset="0"/>
              </a:rPr>
              <a:t>Example: the s-</a:t>
            </a:r>
            <a:r>
              <a:rPr lang="en-US" sz="1800" b="1" dirty="0">
                <a:effectLst/>
                <a:latin typeface="Avenir Book" panose="02000503020000020003" pitchFamily="2" charset="0"/>
              </a:rPr>
              <a:t>process</a:t>
            </a:r>
          </a:p>
          <a:p>
            <a:endParaRPr lang="en-US" sz="1800" b="0" dirty="0">
              <a:effectLst/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Avenir Book" panose="02000503020000020003" pitchFamily="2" charset="0"/>
              </a:rPr>
              <a:t>timescale of neutron-capture much longer than that of beta-decay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Avenir Book" panose="02000503020000020003" pitchFamily="2" charset="0"/>
              </a:rPr>
              <a:t>Observed, nuclear physics well-understood (in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valley of stability</a:t>
            </a:r>
            <a:r>
              <a:rPr lang="en-US" dirty="0">
                <a:latin typeface="Avenir Book" panose="02000503020000020003" pitchFamily="2" charset="0"/>
              </a:rPr>
              <a:t>)</a:t>
            </a:r>
            <a:endParaRPr lang="en-US" sz="1800" b="0" i="1" dirty="0">
              <a:effectLst/>
              <a:latin typeface="Avenir Book" panose="02000503020000020003" pitchFamily="2" charset="0"/>
            </a:endParaRPr>
          </a:p>
          <a:p>
            <a:endParaRPr lang="en-US" sz="1800" b="0" i="1" dirty="0">
              <a:effectLst/>
              <a:latin typeface="Avenir Book" panose="02000503020000020003" pitchFamily="2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5A97CBE-81A8-0E30-0509-EF122C6ECE84}"/>
              </a:ext>
            </a:extLst>
          </p:cNvPr>
          <p:cNvGrpSpPr/>
          <p:nvPr/>
        </p:nvGrpSpPr>
        <p:grpSpPr>
          <a:xfrm>
            <a:off x="8179940" y="3580807"/>
            <a:ext cx="3114891" cy="2737170"/>
            <a:chOff x="8316599" y="3475298"/>
            <a:chExt cx="3114891" cy="2737170"/>
          </a:xfrm>
        </p:grpSpPr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81FEE418-3C82-5FAA-C822-D5F94E7BC157}"/>
                </a:ext>
              </a:extLst>
            </p:cNvPr>
            <p:cNvSpPr/>
            <p:nvPr/>
          </p:nvSpPr>
          <p:spPr>
            <a:xfrm>
              <a:off x="8796230" y="3865542"/>
              <a:ext cx="2569094" cy="1938978"/>
            </a:xfrm>
            <a:prstGeom prst="frame">
              <a:avLst>
                <a:gd name="adj1" fmla="val 20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F3BAB74-EAB5-BA21-4EFF-874044EE6105}"/>
                </a:ext>
              </a:extLst>
            </p:cNvPr>
            <p:cNvSpPr txBox="1"/>
            <p:nvPr/>
          </p:nvSpPr>
          <p:spPr>
            <a:xfrm>
              <a:off x="9051895" y="5843136"/>
              <a:ext cx="1938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venir Book" panose="02000503020000020003" pitchFamily="2" charset="0"/>
                </a:rPr>
                <a:t>Neutron number</a:t>
              </a:r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2DCDCB2-2DEB-5A22-E609-E9A803AE89D5}"/>
                </a:ext>
              </a:extLst>
            </p:cNvPr>
            <p:cNvSpPr txBox="1"/>
            <p:nvPr/>
          </p:nvSpPr>
          <p:spPr>
            <a:xfrm rot="16200000">
              <a:off x="7531776" y="4674568"/>
              <a:ext cx="1938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Proton </a:t>
              </a:r>
              <a:r>
                <a:rPr lang="en-US" sz="1800" dirty="0">
                  <a:latin typeface="Avenir Book" panose="02000503020000020003" pitchFamily="2" charset="0"/>
                </a:rPr>
                <a:t> number</a:t>
              </a:r>
              <a:endParaRPr lang="en-US" dirty="0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0FAEB4E-D7F4-8AF8-E022-3B0ECAFA16C7}"/>
                </a:ext>
              </a:extLst>
            </p:cNvPr>
            <p:cNvGrpSpPr/>
            <p:nvPr/>
          </p:nvGrpSpPr>
          <p:grpSpPr>
            <a:xfrm>
              <a:off x="9058093" y="5296027"/>
              <a:ext cx="355809" cy="310690"/>
              <a:chOff x="5446768" y="5566649"/>
              <a:chExt cx="355809" cy="310690"/>
            </a:xfrm>
          </p:grpSpPr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E580280B-EDC4-5153-8BBB-11EC97E33565}"/>
                  </a:ext>
                </a:extLst>
              </p:cNvPr>
              <p:cNvCxnSpPr/>
              <p:nvPr/>
            </p:nvCxnSpPr>
            <p:spPr>
              <a:xfrm>
                <a:off x="5446768" y="5877339"/>
                <a:ext cx="35580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BA03FF7E-77A7-E0D5-56F3-4153EF980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46768" y="5566649"/>
                <a:ext cx="346372" cy="2903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717E107-BEEE-F79A-B906-37AFFD11140C}"/>
                </a:ext>
              </a:extLst>
            </p:cNvPr>
            <p:cNvGrpSpPr/>
            <p:nvPr/>
          </p:nvGrpSpPr>
          <p:grpSpPr>
            <a:xfrm>
              <a:off x="9088376" y="4975182"/>
              <a:ext cx="711618" cy="310690"/>
              <a:chOff x="5807956" y="4988682"/>
              <a:chExt cx="711618" cy="310690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B6DD187-72A6-9816-70D6-E7403C53E769}"/>
                  </a:ext>
                </a:extLst>
              </p:cNvPr>
              <p:cNvGrpSpPr/>
              <p:nvPr/>
            </p:nvGrpSpPr>
            <p:grpSpPr>
              <a:xfrm>
                <a:off x="6163765" y="4988682"/>
                <a:ext cx="355809" cy="310690"/>
                <a:chOff x="5446768" y="5566649"/>
                <a:chExt cx="355809" cy="310690"/>
              </a:xfrm>
            </p:grpSpPr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EB94121B-D925-38FC-0398-F0DDA6B126BE}"/>
                    </a:ext>
                  </a:extLst>
                </p:cNvPr>
                <p:cNvCxnSpPr/>
                <p:nvPr/>
              </p:nvCxnSpPr>
              <p:spPr>
                <a:xfrm>
                  <a:off x="5446768" y="5877339"/>
                  <a:ext cx="355809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0ECB8BA3-2A9F-7B0E-6615-F350E9BD9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46768" y="5566649"/>
                  <a:ext cx="346372" cy="29038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9566ACCB-2669-C13E-A588-F30D44F3A8F1}"/>
                  </a:ext>
                </a:extLst>
              </p:cNvPr>
              <p:cNvCxnSpPr/>
              <p:nvPr/>
            </p:nvCxnSpPr>
            <p:spPr>
              <a:xfrm>
                <a:off x="5807956" y="5299372"/>
                <a:ext cx="35580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B2C828F9-7371-9435-DB72-AC91A691A007}"/>
                </a:ext>
              </a:extLst>
            </p:cNvPr>
            <p:cNvGrpSpPr/>
            <p:nvPr/>
          </p:nvGrpSpPr>
          <p:grpSpPr>
            <a:xfrm>
              <a:off x="9492389" y="4654337"/>
              <a:ext cx="711618" cy="310690"/>
              <a:chOff x="5807956" y="4988682"/>
              <a:chExt cx="711618" cy="310690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1C3737F2-7C14-9D4E-0270-A7CBBC22EE57}"/>
                  </a:ext>
                </a:extLst>
              </p:cNvPr>
              <p:cNvGrpSpPr/>
              <p:nvPr/>
            </p:nvGrpSpPr>
            <p:grpSpPr>
              <a:xfrm>
                <a:off x="6163765" y="4988682"/>
                <a:ext cx="355809" cy="310690"/>
                <a:chOff x="5446768" y="5566649"/>
                <a:chExt cx="355809" cy="310690"/>
              </a:xfrm>
            </p:grpSpPr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8ECF5605-3475-D091-CD0B-CF0DDF2B1739}"/>
                    </a:ext>
                  </a:extLst>
                </p:cNvPr>
                <p:cNvCxnSpPr/>
                <p:nvPr/>
              </p:nvCxnSpPr>
              <p:spPr>
                <a:xfrm>
                  <a:off x="5446768" y="5877339"/>
                  <a:ext cx="355809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A7EC425A-EF6B-2B8A-8452-C8A4D94E5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46768" y="5566649"/>
                  <a:ext cx="346372" cy="29038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277541E2-32B7-F83E-36D3-67A4F742F4B9}"/>
                  </a:ext>
                </a:extLst>
              </p:cNvPr>
              <p:cNvCxnSpPr/>
              <p:nvPr/>
            </p:nvCxnSpPr>
            <p:spPr>
              <a:xfrm>
                <a:off x="5807956" y="5299372"/>
                <a:ext cx="35580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69C240E-4713-C85D-7EA7-AB6B965E0F6D}"/>
                </a:ext>
              </a:extLst>
            </p:cNvPr>
            <p:cNvSpPr txBox="1"/>
            <p:nvPr/>
          </p:nvSpPr>
          <p:spPr>
            <a:xfrm>
              <a:off x="10080777" y="4268840"/>
              <a:ext cx="56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… 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A3917AE-71C2-8B48-3B3E-0A773E882D65}"/>
                </a:ext>
              </a:extLst>
            </p:cNvPr>
            <p:cNvSpPr/>
            <p:nvPr/>
          </p:nvSpPr>
          <p:spPr>
            <a:xfrm rot="2989444" flipH="1">
              <a:off x="9735337" y="3743532"/>
              <a:ext cx="401589" cy="2231407"/>
            </a:xfrm>
            <a:prstGeom prst="rect">
              <a:avLst/>
            </a:prstGeom>
            <a:solidFill>
              <a:schemeClr val="accent2">
                <a:lumMod val="75000"/>
                <a:alpha val="2407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CC65C2D-BF19-2065-064C-58ED7A5B4CFD}"/>
                </a:ext>
              </a:extLst>
            </p:cNvPr>
            <p:cNvSpPr txBox="1"/>
            <p:nvPr/>
          </p:nvSpPr>
          <p:spPr>
            <a:xfrm>
              <a:off x="8730063" y="3475298"/>
              <a:ext cx="27014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Path of </a:t>
              </a:r>
              <a:r>
                <a:rPr lang="en-US" i="1" dirty="0">
                  <a:latin typeface="Avenir Book" panose="02000503020000020003" pitchFamily="2" charset="0"/>
                </a:rPr>
                <a:t>s-</a:t>
              </a:r>
              <a:r>
                <a:rPr lang="en-US" dirty="0">
                  <a:latin typeface="Avenir Book" panose="02000503020000020003" pitchFamily="2" charset="0"/>
                </a:rPr>
                <a:t>process nuclei</a:t>
              </a:r>
              <a:endParaRPr lang="en-US" dirty="0"/>
            </a:p>
          </p:txBody>
        </p: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AAF5BA0-DFDF-2DB0-23F4-40E8BA20A641}"/>
              </a:ext>
            </a:extLst>
          </p:cNvPr>
          <p:cNvCxnSpPr/>
          <p:nvPr/>
        </p:nvCxnSpPr>
        <p:spPr>
          <a:xfrm>
            <a:off x="9034072" y="3470727"/>
            <a:ext cx="614596" cy="1436759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228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65" y="70122"/>
            <a:ext cx="11816063" cy="1325563"/>
          </a:xfrm>
        </p:spPr>
        <p:txBody>
          <a:bodyPr/>
          <a:lstStyle/>
          <a:p>
            <a:r>
              <a:rPr lang="en-US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process nucleosynthesis less well-understood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F7841-C807-B439-EA0D-7382F710E538}"/>
              </a:ext>
            </a:extLst>
          </p:cNvPr>
          <p:cNvSpPr txBox="1"/>
          <p:nvPr/>
        </p:nvSpPr>
        <p:spPr>
          <a:xfrm>
            <a:off x="4248485" y="4386978"/>
            <a:ext cx="7507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Nuclear physics of unstable nuclei not well understood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sz="2000" b="1" dirty="0">
                <a:latin typeface="Avenir Book" panose="02000503020000020003" pitchFamily="2" charset="0"/>
              </a:rPr>
              <a:t>The </a:t>
            </a:r>
            <a:r>
              <a:rPr lang="en-US" sz="2000" b="1" i="1" dirty="0">
                <a:latin typeface="Avenir Book" panose="02000503020000020003" pitchFamily="2" charset="0"/>
              </a:rPr>
              <a:t>r-</a:t>
            </a:r>
            <a:r>
              <a:rPr lang="en-US" sz="2000" b="1" dirty="0">
                <a:latin typeface="Avenir Book" panose="02000503020000020003" pitchFamily="2" charset="0"/>
              </a:rPr>
              <a:t>process requires…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Timescales shorter than beta decay ~few ms (rapid)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Many free neutrons captured onto seed nuclei: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	</a:t>
            </a:r>
            <a:r>
              <a:rPr lang="en-US" sz="2000" b="1" dirty="0">
                <a:latin typeface="Avenir Book" panose="02000503020000020003" pitchFamily="2" charset="0"/>
              </a:rPr>
              <a:t>i.e.,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high neutron-to-seed ratio </a:t>
            </a:r>
            <a:r>
              <a:rPr lang="en-US" sz="2000" b="1" dirty="0">
                <a:latin typeface="Avenir Book" panose="02000503020000020003" pitchFamily="2" charset="0"/>
              </a:rPr>
              <a:t>(lots of n, or few seeds)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DA26F7-6B10-9842-DF50-95B3366D3F6E}"/>
              </a:ext>
            </a:extLst>
          </p:cNvPr>
          <p:cNvSpPr txBox="1"/>
          <p:nvPr/>
        </p:nvSpPr>
        <p:spPr>
          <a:xfrm>
            <a:off x="816755" y="1436411"/>
            <a:ext cx="3515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Avenir Book" panose="02000503020000020003" pitchFamily="2" charset="0"/>
              </a:rPr>
              <a:t>1. Nuclei capture many neutrons rapidly</a:t>
            </a:r>
            <a:br>
              <a:rPr lang="en-US" sz="2000" dirty="0">
                <a:latin typeface="Avenir Book" panose="02000503020000020003" pitchFamily="2" charset="0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2. Neutron-rich nuclei beta-decay to stability at the 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CCCF61-0E75-06A5-5343-AFFA3A9E98EA}"/>
              </a:ext>
            </a:extLst>
          </p:cNvPr>
          <p:cNvGrpSpPr/>
          <p:nvPr/>
        </p:nvGrpSpPr>
        <p:grpSpPr>
          <a:xfrm>
            <a:off x="5029793" y="1132350"/>
            <a:ext cx="6088282" cy="3122796"/>
            <a:chOff x="5888145" y="2102605"/>
            <a:chExt cx="6088282" cy="31227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DFD21A-08CF-79D4-AE95-750FF1D2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5553" y="2190939"/>
              <a:ext cx="5810873" cy="2873658"/>
            </a:xfrm>
            <a:prstGeom prst="rect">
              <a:avLst/>
            </a:prstGeom>
          </p:spPr>
        </p:pic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E841854-9DE9-670D-F6ED-69F76BF218EA}"/>
                </a:ext>
              </a:extLst>
            </p:cNvPr>
            <p:cNvSpPr txBox="1">
              <a:spLocks/>
            </p:cNvSpPr>
            <p:nvPr/>
          </p:nvSpPr>
          <p:spPr>
            <a:xfrm>
              <a:off x="10575969" y="4804961"/>
              <a:ext cx="1400458" cy="28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latin typeface="Avenir Book" panose="02000503020000020003" pitchFamily="2" charset="0"/>
                </a:rPr>
                <a:t>Siegel 2022,</a:t>
              </a:r>
              <a:r>
                <a:rPr lang="en-US" sz="1600" i="1" dirty="0">
                  <a:latin typeface="Avenir Book" panose="02000503020000020003" pitchFamily="2" charset="0"/>
                </a:rPr>
                <a:t> Nature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8FD73B4-A6E9-3B13-FE79-6693898C2FC7}"/>
                </a:ext>
              </a:extLst>
            </p:cNvPr>
            <p:cNvSpPr txBox="1">
              <a:spLocks/>
            </p:cNvSpPr>
            <p:nvPr/>
          </p:nvSpPr>
          <p:spPr>
            <a:xfrm>
              <a:off x="7962623" y="4755579"/>
              <a:ext cx="2026385" cy="46982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Neutron number →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3366B396-6E14-43D5-B260-A721925E3E7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216126" y="3427191"/>
              <a:ext cx="1869339" cy="52530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Proton number →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F1A9AA9-EC32-293D-97FA-6CB59D1FA0D2}"/>
                </a:ext>
              </a:extLst>
            </p:cNvPr>
            <p:cNvGrpSpPr/>
            <p:nvPr/>
          </p:nvGrpSpPr>
          <p:grpSpPr>
            <a:xfrm>
              <a:off x="6615404" y="2102605"/>
              <a:ext cx="1394587" cy="1470102"/>
              <a:chOff x="6615404" y="2102605"/>
              <a:chExt cx="1394587" cy="1470102"/>
            </a:xfrm>
          </p:grpSpPr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FA258EE1-6ABB-85C8-4FC2-ADED8F40D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5404" y="2102605"/>
                <a:ext cx="1394587" cy="9700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dirty="0"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Stable nuclei</a:t>
                </a:r>
                <a:endParaRPr lang="en-US" sz="1600" dirty="0">
                  <a:latin typeface="Avenir Book" panose="02000503020000020003" pitchFamily="2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674A617-9F2F-9B7A-20FF-93A0ADAA5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4665" y="2740963"/>
                <a:ext cx="510988" cy="831744"/>
              </a:xfrm>
              <a:prstGeom prst="straightConnector1">
                <a:avLst/>
              </a:prstGeom>
              <a:ln w="88900">
                <a:solidFill>
                  <a:schemeClr val="tx1">
                    <a:alpha val="32111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0DBEADC-3FFE-7D1C-2FD1-B3411CA021FE}"/>
                </a:ext>
              </a:extLst>
            </p:cNvPr>
            <p:cNvGrpSpPr/>
            <p:nvPr/>
          </p:nvGrpSpPr>
          <p:grpSpPr>
            <a:xfrm>
              <a:off x="8757200" y="3196809"/>
              <a:ext cx="2428031" cy="1485703"/>
              <a:chOff x="6191222" y="3494682"/>
              <a:chExt cx="2428031" cy="1485703"/>
            </a:xfrm>
          </p:grpSpPr>
          <p:sp>
            <p:nvSpPr>
              <p:cNvPr id="58" name="Title 1">
                <a:extLst>
                  <a:ext uri="{FF2B5EF4-FFF2-40B4-BE49-F238E27FC236}">
                    <a16:creationId xmlns:a16="http://schemas.microsoft.com/office/drawing/2014/main" id="{E26D8FAC-84F9-67AD-B46F-67F96054F5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222" y="3865769"/>
                <a:ext cx="2428031" cy="11146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dirty="0">
                    <a:solidFill>
                      <a:schemeClr val="accent6">
                        <a:lumMod val="75000"/>
                      </a:schemeClr>
                    </a:solidFill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Unstable neutron-rich nuclei</a:t>
                </a:r>
                <a:endParaRPr lang="en-US" sz="1600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BD24D77E-55F9-C02B-025D-64EE029FE8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88150" y="3494682"/>
                <a:ext cx="296586" cy="659574"/>
              </a:xfrm>
              <a:prstGeom prst="straightConnector1">
                <a:avLst/>
              </a:prstGeom>
              <a:ln w="88900">
                <a:solidFill>
                  <a:schemeClr val="accent6">
                    <a:alpha val="32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7139BC-1A2B-E787-BEE8-09ADE177C3E3}"/>
              </a:ext>
            </a:extLst>
          </p:cNvPr>
          <p:cNvGrpSpPr/>
          <p:nvPr/>
        </p:nvGrpSpPr>
        <p:grpSpPr>
          <a:xfrm>
            <a:off x="600651" y="2973816"/>
            <a:ext cx="3114891" cy="2737170"/>
            <a:chOff x="8534402" y="839992"/>
            <a:chExt cx="3114891" cy="2737170"/>
          </a:xfrm>
        </p:grpSpPr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37A445D5-48F1-AB34-3155-5E55EBB58DB5}"/>
                </a:ext>
              </a:extLst>
            </p:cNvPr>
            <p:cNvSpPr/>
            <p:nvPr/>
          </p:nvSpPr>
          <p:spPr>
            <a:xfrm>
              <a:off x="9014033" y="1230236"/>
              <a:ext cx="2569094" cy="1938978"/>
            </a:xfrm>
            <a:prstGeom prst="frame">
              <a:avLst>
                <a:gd name="adj1" fmla="val 207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C73889-9C9C-A4D8-5575-6031C65B5327}"/>
                </a:ext>
              </a:extLst>
            </p:cNvPr>
            <p:cNvSpPr txBox="1"/>
            <p:nvPr/>
          </p:nvSpPr>
          <p:spPr>
            <a:xfrm>
              <a:off x="9269698" y="3207830"/>
              <a:ext cx="1938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venir Book" panose="02000503020000020003" pitchFamily="2" charset="0"/>
                </a:rPr>
                <a:t>Neutron number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A95659-0F47-0AD9-7BB1-7CDBF226E714}"/>
                </a:ext>
              </a:extLst>
            </p:cNvPr>
            <p:cNvSpPr txBox="1"/>
            <p:nvPr/>
          </p:nvSpPr>
          <p:spPr>
            <a:xfrm rot="16200000">
              <a:off x="7749579" y="2039262"/>
              <a:ext cx="19389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Proton </a:t>
              </a:r>
              <a:r>
                <a:rPr lang="en-US" sz="1800" dirty="0">
                  <a:latin typeface="Avenir Book" panose="02000503020000020003" pitchFamily="2" charset="0"/>
                </a:rPr>
                <a:t> number</a:t>
              </a:r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1B0C0C6-9B2A-6596-10B4-59817A1FEE85}"/>
                </a:ext>
              </a:extLst>
            </p:cNvPr>
            <p:cNvCxnSpPr>
              <a:cxnSpLocks/>
            </p:cNvCxnSpPr>
            <p:nvPr/>
          </p:nvCxnSpPr>
          <p:spPr>
            <a:xfrm>
              <a:off x="9275896" y="2971411"/>
              <a:ext cx="1136477" cy="2091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352B550-BCEC-9507-C120-7E48E3CC26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39186" y="2806492"/>
              <a:ext cx="132241" cy="18583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99EDF6-F7FD-354D-161B-9BC9AD9530F9}"/>
                </a:ext>
              </a:extLst>
            </p:cNvPr>
            <p:cNvSpPr txBox="1"/>
            <p:nvPr/>
          </p:nvSpPr>
          <p:spPr>
            <a:xfrm>
              <a:off x="10767286" y="1971333"/>
              <a:ext cx="324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…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C13158-CA69-4495-EF31-557643552443}"/>
                </a:ext>
              </a:extLst>
            </p:cNvPr>
            <p:cNvSpPr/>
            <p:nvPr/>
          </p:nvSpPr>
          <p:spPr>
            <a:xfrm rot="2989444" flipH="1">
              <a:off x="9795251" y="1032960"/>
              <a:ext cx="401589" cy="2231407"/>
            </a:xfrm>
            <a:prstGeom prst="rect">
              <a:avLst/>
            </a:prstGeom>
            <a:solidFill>
              <a:schemeClr val="accent2">
                <a:lumMod val="75000"/>
                <a:alpha val="2407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4ABEFA-D262-11BC-94A0-FB2C776D68E6}"/>
                </a:ext>
              </a:extLst>
            </p:cNvPr>
            <p:cNvSpPr txBox="1"/>
            <p:nvPr/>
          </p:nvSpPr>
          <p:spPr>
            <a:xfrm>
              <a:off x="8947866" y="839992"/>
              <a:ext cx="27014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Path of </a:t>
              </a:r>
              <a:r>
                <a:rPr lang="en-US" i="1" dirty="0">
                  <a:latin typeface="Avenir Book" panose="02000503020000020003" pitchFamily="2" charset="0"/>
                </a:rPr>
                <a:t>r-</a:t>
              </a:r>
              <a:r>
                <a:rPr lang="en-US" dirty="0">
                  <a:latin typeface="Avenir Book" panose="02000503020000020003" pitchFamily="2" charset="0"/>
                </a:rPr>
                <a:t>process nuclei</a:t>
              </a:r>
              <a:endParaRPr lang="en-US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3E45D18-BF60-3BEA-0F5A-82F0206AFB24}"/>
                </a:ext>
              </a:extLst>
            </p:cNvPr>
            <p:cNvCxnSpPr>
              <a:cxnSpLocks/>
            </p:cNvCxnSpPr>
            <p:nvPr/>
          </p:nvCxnSpPr>
          <p:spPr>
            <a:xfrm>
              <a:off x="10226439" y="2812781"/>
              <a:ext cx="25077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CC111B9-BE33-1E02-1363-210262C3F5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42301" y="2622002"/>
              <a:ext cx="132241" cy="18583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98D13D3-AB55-692E-104C-D613C6A1856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9554" y="2628291"/>
              <a:ext cx="25077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5A0A3DE-4501-C2BE-8F7D-6D451BB0F1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87289" y="2453073"/>
              <a:ext cx="132241" cy="18583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A9EC444-4C18-92F7-63FA-931A6393DD25}"/>
                </a:ext>
              </a:extLst>
            </p:cNvPr>
            <p:cNvCxnSpPr>
              <a:cxnSpLocks/>
            </p:cNvCxnSpPr>
            <p:nvPr/>
          </p:nvCxnSpPr>
          <p:spPr>
            <a:xfrm>
              <a:off x="10474542" y="2459362"/>
              <a:ext cx="25077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F3DBAD2-E116-E597-0F0B-73AA309C98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44134" y="2232943"/>
              <a:ext cx="1022581" cy="22731"/>
            </a:xfrm>
            <a:prstGeom prst="straightConnector1">
              <a:avLst/>
            </a:prstGeom>
            <a:ln w="508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077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AE84-7470-B6B7-4203-35A547CE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5" y="269213"/>
            <a:ext cx="11427663" cy="1325563"/>
          </a:xfrm>
        </p:spPr>
        <p:txBody>
          <a:bodyPr/>
          <a:lstStyle/>
          <a:p>
            <a:r>
              <a:rPr lang="en-US" dirty="0"/>
              <a:t>Two candidate astrophysical sites of the </a:t>
            </a:r>
            <a:r>
              <a:rPr lang="en-US" i="1" dirty="0"/>
              <a:t>r-</a:t>
            </a:r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AA059-2C4B-FC9D-4DA1-E6815838D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362" y="2519834"/>
            <a:ext cx="2279373" cy="28395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Avenir Book" panose="02000503020000020003" pitchFamily="2" charset="0"/>
              </a:rPr>
              <a:t>Aug 17, 2017: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latin typeface="Avenir Book" panose="02000503020000020003" pitchFamily="2" charset="0"/>
              </a:rPr>
              <a:t>First detection of a neutron star merger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err="1">
                <a:latin typeface="Avenir Book" panose="02000503020000020003" pitchFamily="2" charset="0"/>
              </a:rPr>
              <a:t>kilonova</a:t>
            </a:r>
            <a:r>
              <a:rPr lang="en-US" sz="2000" dirty="0">
                <a:latin typeface="Avenir Book" panose="02000503020000020003" pitchFamily="2" charset="0"/>
              </a:rPr>
              <a:t> detection: direct evidence of radioactive heating from the </a:t>
            </a:r>
            <a:r>
              <a:rPr lang="en-US" sz="2000" i="1" dirty="0">
                <a:latin typeface="Avenir Book" panose="02000503020000020003" pitchFamily="2" charset="0"/>
              </a:rPr>
              <a:t>r-</a:t>
            </a:r>
            <a:r>
              <a:rPr lang="en-US" sz="2000" dirty="0">
                <a:latin typeface="Avenir Book" panose="02000503020000020003" pitchFamily="2" charset="0"/>
              </a:rPr>
              <a:t>process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>
                <a:latin typeface="Avenir Book" panose="02000503020000020003" pitchFamily="2" charset="0"/>
              </a:rPr>
              <a:t>first direct evidence for an </a:t>
            </a:r>
            <a:r>
              <a:rPr lang="en-US" sz="2000" i="1" dirty="0">
                <a:latin typeface="Avenir Book" panose="02000503020000020003" pitchFamily="2" charset="0"/>
              </a:rPr>
              <a:t>r-</a:t>
            </a:r>
            <a:r>
              <a:rPr lang="en-US" sz="2000" dirty="0">
                <a:latin typeface="Avenir Book" panose="02000503020000020003" pitchFamily="2" charset="0"/>
              </a:rPr>
              <a:t>process site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CA7CE1-086D-B60A-6E8F-B4DF16A85350}"/>
              </a:ext>
            </a:extLst>
          </p:cNvPr>
          <p:cNvSpPr txBox="1">
            <a:spLocks/>
          </p:cNvSpPr>
          <p:nvPr/>
        </p:nvSpPr>
        <p:spPr>
          <a:xfrm>
            <a:off x="890123" y="1629283"/>
            <a:ext cx="5007094" cy="56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venir Book" panose="02000503020000020003" pitchFamily="2" charset="0"/>
              </a:rPr>
              <a:t>Core-collapse supernovae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D98129-E04A-98A6-35BD-E6D0014936F7}"/>
              </a:ext>
            </a:extLst>
          </p:cNvPr>
          <p:cNvGrpSpPr/>
          <p:nvPr/>
        </p:nvGrpSpPr>
        <p:grpSpPr>
          <a:xfrm>
            <a:off x="9559687" y="3722294"/>
            <a:ext cx="1938025" cy="1481717"/>
            <a:chOff x="9515517" y="2280346"/>
            <a:chExt cx="1938025" cy="14817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16BDD1-56CC-0DE8-A51F-1448DD96D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5517" y="2280346"/>
              <a:ext cx="1938025" cy="14472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D9DA98-3848-861E-1D7E-1692DC91CD94}"/>
                </a:ext>
              </a:extLst>
            </p:cNvPr>
            <p:cNvSpPr txBox="1"/>
            <p:nvPr/>
          </p:nvSpPr>
          <p:spPr>
            <a:xfrm>
              <a:off x="10051544" y="3546619"/>
              <a:ext cx="140199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Credit: Tohoku University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B96BB2-DD63-459F-7908-863B2C812C2A}"/>
              </a:ext>
            </a:extLst>
          </p:cNvPr>
          <p:cNvGrpSpPr/>
          <p:nvPr/>
        </p:nvGrpSpPr>
        <p:grpSpPr>
          <a:xfrm>
            <a:off x="9289109" y="2108701"/>
            <a:ext cx="2395642" cy="1522733"/>
            <a:chOff x="6930222" y="2077193"/>
            <a:chExt cx="2395642" cy="15227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E3AA75-A278-AF70-FE01-93F963030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3035" y="2077193"/>
              <a:ext cx="2332829" cy="14580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108B30-1A7E-86A3-AAE5-7BAF01911BAF}"/>
                </a:ext>
              </a:extLst>
            </p:cNvPr>
            <p:cNvSpPr txBox="1"/>
            <p:nvPr/>
          </p:nvSpPr>
          <p:spPr>
            <a:xfrm>
              <a:off x="6930222" y="3322927"/>
              <a:ext cx="19155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Credit: </a:t>
              </a:r>
              <a:r>
                <a:rPr lang="en-US" sz="12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Soheb</a:t>
              </a:r>
              <a:r>
                <a:rPr lang="en-US"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Mandhai</a:t>
              </a:r>
              <a:endParaRPr lang="en-US" sz="12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D33FC68-A680-816C-F728-8E2EFF22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34" y="2426034"/>
            <a:ext cx="3835400" cy="1638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3936F0-E2D6-94BA-9C2D-100809D945E6}"/>
              </a:ext>
            </a:extLst>
          </p:cNvPr>
          <p:cNvSpPr txBox="1"/>
          <p:nvPr/>
        </p:nvSpPr>
        <p:spPr>
          <a:xfrm>
            <a:off x="1071445" y="4018461"/>
            <a:ext cx="408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Credit: </a:t>
            </a:r>
            <a:r>
              <a:rPr lang="en-US" sz="1200" dirty="0" err="1">
                <a:latin typeface="Avenir Book" panose="02000503020000020003" pitchFamily="2" charset="0"/>
              </a:rPr>
              <a:t>Mehau</a:t>
            </a:r>
            <a:r>
              <a:rPr lang="en-US" sz="1200" dirty="0">
                <a:latin typeface="Avenir Book" panose="02000503020000020003" pitchFamily="2" charset="0"/>
              </a:rPr>
              <a:t> </a:t>
            </a:r>
            <a:r>
              <a:rPr lang="en-US" sz="1200" dirty="0" err="1">
                <a:latin typeface="Avenir Book" panose="02000503020000020003" pitchFamily="2" charset="0"/>
              </a:rPr>
              <a:t>Kulyk</a:t>
            </a:r>
            <a:r>
              <a:rPr lang="en-US" sz="1200" dirty="0">
                <a:latin typeface="Avenir Book" panose="02000503020000020003" pitchFamily="2" charset="0"/>
              </a:rPr>
              <a:t>/Science Photo Library/Getty Images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692F281-FA16-9150-58BF-80A7571C0E42}"/>
              </a:ext>
            </a:extLst>
          </p:cNvPr>
          <p:cNvSpPr txBox="1">
            <a:spLocks/>
          </p:cNvSpPr>
          <p:nvPr/>
        </p:nvSpPr>
        <p:spPr>
          <a:xfrm>
            <a:off x="6994015" y="1617634"/>
            <a:ext cx="4663698" cy="491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venir Book" panose="02000503020000020003" pitchFamily="2" charset="0"/>
              </a:rPr>
              <a:t>Compact object mergers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D1BDD1-1A78-2332-DA6C-A3AB07CF4500}"/>
              </a:ext>
            </a:extLst>
          </p:cNvPr>
          <p:cNvSpPr txBox="1"/>
          <p:nvPr/>
        </p:nvSpPr>
        <p:spPr>
          <a:xfrm>
            <a:off x="1071445" y="4496124"/>
            <a:ext cx="40805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Avenir Book" panose="02000503020000020003" pitchFamily="2" charset="0"/>
              </a:rPr>
              <a:t>Occurs at the end of massive star’s life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Avenir Book" panose="02000503020000020003" pitchFamily="2" charset="0"/>
              </a:rPr>
              <a:t>May form neutron star upon collapse – source of neutrons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i="1" dirty="0">
                <a:latin typeface="Avenir Book" panose="02000503020000020003" pitchFamily="2" charset="0"/>
              </a:rPr>
              <a:t>r-</a:t>
            </a:r>
            <a:r>
              <a:rPr lang="en-US" dirty="0">
                <a:latin typeface="Avenir Book" panose="02000503020000020003" pitchFamily="2" charset="0"/>
              </a:rPr>
              <a:t>process site not confirmed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3C3DC9-310D-6A69-2C09-7EB7C649B655}"/>
              </a:ext>
            </a:extLst>
          </p:cNvPr>
          <p:cNvGrpSpPr/>
          <p:nvPr/>
        </p:nvGrpSpPr>
        <p:grpSpPr>
          <a:xfrm>
            <a:off x="9187903" y="5271874"/>
            <a:ext cx="2660865" cy="1529746"/>
            <a:chOff x="6794600" y="5328078"/>
            <a:chExt cx="2660865" cy="15297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57FB79-535C-42B9-C2B3-9E4C206F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3432" y="5328078"/>
              <a:ext cx="2592033" cy="14580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A238F1-CF2A-AF35-27B5-71350E8A3064}"/>
                </a:ext>
              </a:extLst>
            </p:cNvPr>
            <p:cNvSpPr txBox="1"/>
            <p:nvPr/>
          </p:nvSpPr>
          <p:spPr>
            <a:xfrm>
              <a:off x="6794600" y="6580825"/>
              <a:ext cx="19155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Credit: </a:t>
              </a:r>
              <a:r>
                <a:rPr lang="en-US" sz="12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Soheb</a:t>
              </a:r>
              <a:r>
                <a:rPr lang="en-US" sz="1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Mandhai</a:t>
              </a:r>
              <a:endParaRPr lang="en-US" sz="12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37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AE84-7470-B6B7-4203-35A547CE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304"/>
            <a:ext cx="10515600" cy="1325563"/>
          </a:xfrm>
        </p:spPr>
        <p:txBody>
          <a:bodyPr/>
          <a:lstStyle/>
          <a:p>
            <a:r>
              <a:rPr lang="en-US" dirty="0"/>
              <a:t>Observational constraints on the </a:t>
            </a:r>
            <a:r>
              <a:rPr lang="en-US" i="1" dirty="0"/>
              <a:t>r-</a:t>
            </a:r>
            <a:r>
              <a:rPr lang="en-US" dirty="0"/>
              <a:t>process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57A922-62EE-BC36-2791-79A628C6F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86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latin typeface="Avenir Book" panose="02000503020000020003" pitchFamily="2" charset="0"/>
              </a:rPr>
              <a:t>Evidence for prompt </a:t>
            </a:r>
            <a:r>
              <a:rPr lang="en-US" sz="2200" i="1" dirty="0">
                <a:latin typeface="Avenir Book" panose="02000503020000020003" pitchFamily="2" charset="0"/>
              </a:rPr>
              <a:t>r-</a:t>
            </a:r>
            <a:r>
              <a:rPr lang="en-US" sz="2200" dirty="0">
                <a:latin typeface="Avenir Book" panose="02000503020000020003" pitchFamily="2" charset="0"/>
              </a:rPr>
              <a:t>process enrichment (in tension with merger delay-time) </a:t>
            </a:r>
            <a:r>
              <a:rPr lang="en-US" sz="1600" dirty="0">
                <a:latin typeface="Avenir Book" panose="02000503020000020003" pitchFamily="2" charset="0"/>
              </a:rPr>
              <a:t>(e.g., Cote et al. 2017, Siegel et al. 2019, Ji et al. 2023)</a:t>
            </a:r>
          </a:p>
          <a:p>
            <a:endParaRPr lang="en-US" sz="2200" dirty="0">
              <a:latin typeface="Avenir Book" panose="02000503020000020003" pitchFamily="2" charset="0"/>
            </a:endParaRPr>
          </a:p>
          <a:p>
            <a:endParaRPr lang="en-US" sz="2200" dirty="0">
              <a:latin typeface="Avenir Book" panose="02000503020000020003" pitchFamily="2" charset="0"/>
            </a:endParaRPr>
          </a:p>
          <a:p>
            <a:endParaRPr lang="en-US" sz="2200" dirty="0">
              <a:latin typeface="Avenir Book" panose="02000503020000020003" pitchFamily="2" charset="0"/>
            </a:endParaRPr>
          </a:p>
          <a:p>
            <a:endParaRPr lang="en-US" sz="22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US" sz="2200" dirty="0">
              <a:latin typeface="Avenir Book" panose="02000503020000020003" pitchFamily="2" charset="0"/>
            </a:endParaRPr>
          </a:p>
          <a:p>
            <a:r>
              <a:rPr lang="en-US" sz="2200" dirty="0">
                <a:latin typeface="Avenir Book" panose="02000503020000020003" pitchFamily="2" charset="0"/>
              </a:rPr>
              <a:t>Evidence that r-process is rare (incompatible with ordinary supernovae)</a:t>
            </a:r>
          </a:p>
          <a:p>
            <a:pPr lvl="1"/>
            <a:r>
              <a:rPr lang="en-US" sz="2200" dirty="0">
                <a:latin typeface="Avenir Book" panose="02000503020000020003" pitchFamily="2" charset="0"/>
              </a:rPr>
              <a:t>From dwarf galaxies </a:t>
            </a:r>
            <a:r>
              <a:rPr lang="en-US" sz="1600" dirty="0">
                <a:latin typeface="Avenir Book" panose="02000503020000020003" pitchFamily="2" charset="0"/>
              </a:rPr>
              <a:t>(e.g., Ji et al. 2016)</a:t>
            </a:r>
            <a:endParaRPr lang="en-US" sz="2200" dirty="0">
              <a:latin typeface="Avenir Book" panose="02000503020000020003" pitchFamily="2" charset="0"/>
            </a:endParaRPr>
          </a:p>
          <a:p>
            <a:pPr lvl="1"/>
            <a:r>
              <a:rPr lang="en-US" sz="2200" dirty="0">
                <a:latin typeface="Avenir Book" panose="02000503020000020003" pitchFamily="2" charset="0"/>
              </a:rPr>
              <a:t>if frequent, plutonium expected to build up to higher levels than observed in the seabed </a:t>
            </a:r>
            <a:r>
              <a:rPr lang="en-US" sz="1600" dirty="0">
                <a:latin typeface="Avenir Book" panose="02000503020000020003" pitchFamily="2" charset="0"/>
              </a:rPr>
              <a:t>(e.g., </a:t>
            </a:r>
            <a:r>
              <a:rPr lang="en-US" sz="1600" dirty="0" err="1">
                <a:latin typeface="Avenir Book" panose="02000503020000020003" pitchFamily="2" charset="0"/>
              </a:rPr>
              <a:t>Hotokezaka</a:t>
            </a:r>
            <a:r>
              <a:rPr lang="en-US" sz="1600" dirty="0">
                <a:latin typeface="Avenir Book" panose="02000503020000020003" pitchFamily="2" charset="0"/>
              </a:rPr>
              <a:t> et al. 2015, </a:t>
            </a:r>
            <a:r>
              <a:rPr lang="en-US" sz="1600" dirty="0" err="1">
                <a:latin typeface="Avenir Book" panose="02000503020000020003" pitchFamily="2" charset="0"/>
              </a:rPr>
              <a:t>Wallner</a:t>
            </a:r>
            <a:r>
              <a:rPr lang="en-US" sz="1600" dirty="0">
                <a:latin typeface="Avenir Book" panose="02000503020000020003" pitchFamily="2" charset="0"/>
              </a:rPr>
              <a:t> et al. 2021)</a:t>
            </a:r>
          </a:p>
          <a:p>
            <a:pPr marL="0" indent="0">
              <a:buNone/>
            </a:pPr>
            <a:endParaRPr lang="en-US" sz="22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2200" dirty="0">
                <a:latin typeface="Avenir Book" panose="02000503020000020003" pitchFamily="2" charset="0"/>
              </a:rPr>
              <a:t>➔ motivation to study rare supernovae</a:t>
            </a:r>
          </a:p>
          <a:p>
            <a:endParaRPr lang="en-US" sz="2200" dirty="0">
              <a:latin typeface="Avenir Book" panose="02000503020000020003" pitchFamily="2" charset="0"/>
            </a:endParaRPr>
          </a:p>
          <a:p>
            <a:endParaRPr lang="en-US" sz="2200" dirty="0">
              <a:latin typeface="Avenir Book" panose="02000503020000020003" pitchFamily="2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1A129CD-CB23-E893-5A0C-18D6D91047F5}"/>
              </a:ext>
            </a:extLst>
          </p:cNvPr>
          <p:cNvSpPr txBox="1">
            <a:spLocks/>
          </p:cNvSpPr>
          <p:nvPr/>
        </p:nvSpPr>
        <p:spPr>
          <a:xfrm>
            <a:off x="838200" y="6364971"/>
            <a:ext cx="7119112" cy="491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See Anna </a:t>
            </a:r>
            <a:r>
              <a:rPr lang="en-US" sz="1600" dirty="0" err="1">
                <a:latin typeface="Avenir Book" panose="02000503020000020003" pitchFamily="2" charset="0"/>
              </a:rPr>
              <a:t>Frebel’s</a:t>
            </a:r>
            <a:r>
              <a:rPr lang="en-US" sz="1600" dirty="0">
                <a:latin typeface="Avenir Book" panose="02000503020000020003" pitchFamily="2" charset="0"/>
              </a:rPr>
              <a:t> 2018 Annual Review, or </a:t>
            </a:r>
            <a:r>
              <a:rPr lang="en-US" sz="1600" dirty="0" err="1">
                <a:latin typeface="Avenir Book" panose="02000503020000020003" pitchFamily="2" charset="0"/>
              </a:rPr>
              <a:t>Frebel</a:t>
            </a:r>
            <a:r>
              <a:rPr lang="en-US" sz="1600" dirty="0">
                <a:latin typeface="Avenir Book" panose="02000503020000020003" pitchFamily="2" charset="0"/>
              </a:rPr>
              <a:t> &amp; Ji 2023 for more details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FDB102-00D7-1BDE-00B5-FF57094AAFD6}"/>
              </a:ext>
            </a:extLst>
          </p:cNvPr>
          <p:cNvGrpSpPr/>
          <p:nvPr/>
        </p:nvGrpSpPr>
        <p:grpSpPr>
          <a:xfrm>
            <a:off x="702366" y="2309342"/>
            <a:ext cx="10392273" cy="1145718"/>
            <a:chOff x="1309397" y="1643269"/>
            <a:chExt cx="10392273" cy="114571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B63997-3D0C-F6F2-A6CD-6B041DF5ECFC}"/>
                </a:ext>
              </a:extLst>
            </p:cNvPr>
            <p:cNvCxnSpPr>
              <a:cxnSpLocks/>
            </p:cNvCxnSpPr>
            <p:nvPr/>
          </p:nvCxnSpPr>
          <p:spPr>
            <a:xfrm>
              <a:off x="1916428" y="1643269"/>
              <a:ext cx="9785242" cy="0"/>
            </a:xfrm>
            <a:prstGeom prst="straightConnector1">
              <a:avLst/>
            </a:prstGeom>
            <a:ln w="6350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7097CD-3EB7-24E9-F5D5-6D528159A4C3}"/>
                </a:ext>
              </a:extLst>
            </p:cNvPr>
            <p:cNvGrpSpPr/>
            <p:nvPr/>
          </p:nvGrpSpPr>
          <p:grpSpPr>
            <a:xfrm>
              <a:off x="1309397" y="1643269"/>
              <a:ext cx="1214062" cy="842095"/>
              <a:chOff x="1309397" y="1643269"/>
              <a:chExt cx="1214062" cy="84209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5A24F0-0654-34FA-CB18-C4415C16DA5C}"/>
                  </a:ext>
                </a:extLst>
              </p:cNvPr>
              <p:cNvSpPr txBox="1"/>
              <p:nvPr/>
            </p:nvSpPr>
            <p:spPr>
              <a:xfrm>
                <a:off x="1309397" y="1839033"/>
                <a:ext cx="12140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Birth of galaxy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05D6376-2046-191D-D1D7-0807B990903A}"/>
                  </a:ext>
                </a:extLst>
              </p:cNvPr>
              <p:cNvCxnSpPr>
                <a:endCxn id="13" idx="0"/>
              </p:cNvCxnSpPr>
              <p:nvPr/>
            </p:nvCxnSpPr>
            <p:spPr>
              <a:xfrm>
                <a:off x="1916428" y="1643269"/>
                <a:ext cx="0" cy="19576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0C8B4E-8219-9174-3141-87234A6FF33A}"/>
                </a:ext>
              </a:extLst>
            </p:cNvPr>
            <p:cNvGrpSpPr/>
            <p:nvPr/>
          </p:nvGrpSpPr>
          <p:grpSpPr>
            <a:xfrm>
              <a:off x="2849535" y="1670774"/>
              <a:ext cx="1867803" cy="1118213"/>
              <a:chOff x="1504440" y="1653118"/>
              <a:chExt cx="1867803" cy="111821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A46112-3B8A-9A79-6A89-2332C2BDC38F}"/>
                  </a:ext>
                </a:extLst>
              </p:cNvPr>
              <p:cNvSpPr txBox="1"/>
              <p:nvPr/>
            </p:nvSpPr>
            <p:spPr>
              <a:xfrm>
                <a:off x="1504440" y="1848001"/>
                <a:ext cx="18678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Avenir Book" panose="02000503020000020003" pitchFamily="2" charset="0"/>
                  </a:rPr>
                  <a:t>r-</a:t>
                </a:r>
                <a:r>
                  <a:rPr lang="en-US" dirty="0">
                    <a:latin typeface="Avenir Book" panose="02000503020000020003" pitchFamily="2" charset="0"/>
                  </a:rPr>
                  <a:t>process enrichment</a:t>
                </a:r>
              </a:p>
              <a:p>
                <a:r>
                  <a:rPr lang="en-US" dirty="0">
                    <a:latin typeface="Avenir Book" panose="02000503020000020003" pitchFamily="2" charset="0"/>
                  </a:rPr>
                  <a:t>event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41C1291-2541-5273-67AB-AD004AC8A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5136" y="1653118"/>
                <a:ext cx="0" cy="19488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6228C5C-6CC2-C4BC-C74F-70C190F1660B}"/>
                </a:ext>
              </a:extLst>
            </p:cNvPr>
            <p:cNvGrpSpPr/>
            <p:nvPr/>
          </p:nvGrpSpPr>
          <p:grpSpPr>
            <a:xfrm>
              <a:off x="4264079" y="1670774"/>
              <a:ext cx="2333224" cy="1118213"/>
              <a:chOff x="1495457" y="1655986"/>
              <a:chExt cx="2333224" cy="11182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0C721F-52A1-B8D3-AD31-0C6161A1C875}"/>
                  </a:ext>
                </a:extLst>
              </p:cNvPr>
              <p:cNvSpPr txBox="1"/>
              <p:nvPr/>
            </p:nvSpPr>
            <p:spPr>
              <a:xfrm>
                <a:off x="1495457" y="1850869"/>
                <a:ext cx="2333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6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Detection</a:t>
                </a:r>
                <a:r>
                  <a:rPr lang="en-US" i="1" dirty="0">
                    <a:latin typeface="Avenir Book" panose="02000503020000020003" pitchFamily="2" charset="0"/>
                  </a:rPr>
                  <a:t>: r-</a:t>
                </a:r>
                <a:r>
                  <a:rPr lang="en-US" dirty="0">
                    <a:latin typeface="Avenir Book" panose="02000503020000020003" pitchFamily="2" charset="0"/>
                  </a:rPr>
                  <a:t>process elements in old stars (~10 </a:t>
                </a:r>
                <a:r>
                  <a:rPr lang="en-US" dirty="0" err="1">
                    <a:latin typeface="Avenir Book" panose="02000503020000020003" pitchFamily="2" charset="0"/>
                  </a:rPr>
                  <a:t>Myr</a:t>
                </a:r>
                <a:r>
                  <a:rPr lang="en-US" dirty="0">
                    <a:latin typeface="Avenir Book" panose="02000503020000020003" pitchFamily="2" charset="0"/>
                  </a:rPr>
                  <a:t>)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2DE9C27-9D56-0C2F-B4E3-601FA3907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3043" y="1655986"/>
                <a:ext cx="0" cy="19488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351D92E-B684-541D-9FE4-589049855B1F}"/>
                </a:ext>
              </a:extLst>
            </p:cNvPr>
            <p:cNvGrpSpPr/>
            <p:nvPr/>
          </p:nvGrpSpPr>
          <p:grpSpPr>
            <a:xfrm>
              <a:off x="6994821" y="1643269"/>
              <a:ext cx="2940244" cy="845612"/>
              <a:chOff x="3012138" y="1606157"/>
              <a:chExt cx="2940244" cy="84561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166948-12C4-C098-0073-143DA17C72B2}"/>
                  </a:ext>
                </a:extLst>
              </p:cNvPr>
              <p:cNvSpPr txBox="1"/>
              <p:nvPr/>
            </p:nvSpPr>
            <p:spPr>
              <a:xfrm>
                <a:off x="3012138" y="1805438"/>
                <a:ext cx="2940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first mergers </a:t>
                </a:r>
                <a:r>
                  <a:rPr lang="en-US" dirty="0">
                    <a:solidFill>
                      <a:srgbClr val="C00000"/>
                    </a:solidFill>
                    <a:latin typeface="Avenir Book" panose="02000503020000020003" pitchFamily="2" charset="0"/>
                  </a:rPr>
                  <a:t>occur much later (~100 </a:t>
                </a:r>
                <a:r>
                  <a:rPr lang="en-US" dirty="0" err="1">
                    <a:solidFill>
                      <a:srgbClr val="C00000"/>
                    </a:solidFill>
                    <a:latin typeface="Avenir Book" panose="02000503020000020003" pitchFamily="2" charset="0"/>
                  </a:rPr>
                  <a:t>Myr</a:t>
                </a:r>
                <a:r>
                  <a:rPr lang="en-US" dirty="0">
                    <a:solidFill>
                      <a:srgbClr val="C00000"/>
                    </a:solidFill>
                    <a:latin typeface="Avenir Book" panose="02000503020000020003" pitchFamily="2" charset="0"/>
                  </a:rPr>
                  <a:t>)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C7C1F61-CD55-30F0-3A2A-B8A1491AE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0365" y="1606157"/>
                <a:ext cx="0" cy="19576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5231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61F9529-C4E6-BC44-BD70-3D5BDA8C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7" y="364522"/>
            <a:ext cx="10353744" cy="1346887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Significant scatter in observed 1</a:t>
            </a:r>
            <a:r>
              <a:rPr lang="en-US" baseline="30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st</a:t>
            </a:r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peak abundances from old stars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1EF139-9177-0B33-5977-BC6584C01474}"/>
              </a:ext>
            </a:extLst>
          </p:cNvPr>
          <p:cNvSpPr/>
          <p:nvPr/>
        </p:nvSpPr>
        <p:spPr>
          <a:xfrm>
            <a:off x="650976" y="2052085"/>
            <a:ext cx="43337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Nucleosynthesis process responsible?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s-process, alpha captures?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light r-process: “Lighter Element Primary Process” (LEPP)</a:t>
            </a:r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Suggests multiple sources of heavy element enrichment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07E7E7-AEA3-1502-3EE9-CB9509CE2384}"/>
              </a:ext>
            </a:extLst>
          </p:cNvPr>
          <p:cNvGrpSpPr/>
          <p:nvPr/>
        </p:nvGrpSpPr>
        <p:grpSpPr>
          <a:xfrm>
            <a:off x="5499837" y="3183078"/>
            <a:ext cx="6692163" cy="3249809"/>
            <a:chOff x="5292774" y="3699214"/>
            <a:chExt cx="6692163" cy="32498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2BC163-6169-BEEE-A5EB-B0D33F71B1E7}"/>
                </a:ext>
              </a:extLst>
            </p:cNvPr>
            <p:cNvGrpSpPr/>
            <p:nvPr/>
          </p:nvGrpSpPr>
          <p:grpSpPr>
            <a:xfrm>
              <a:off x="5657809" y="3898745"/>
              <a:ext cx="6327128" cy="2719817"/>
              <a:chOff x="4915860" y="1900517"/>
              <a:chExt cx="8186318" cy="3519019"/>
            </a:xfrm>
          </p:grpSpPr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63ACA914-CDC4-938A-2030-2C37341090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879590" y="4137709"/>
                <a:ext cx="1222588" cy="10469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Siegel 2022, </a:t>
                </a:r>
                <a:r>
                  <a:rPr lang="en-US" sz="1400" i="1" dirty="0">
                    <a:effectLst>
                      <a:glow>
                        <a:schemeClr val="accent1"/>
                      </a:glow>
                    </a:effectLst>
                    <a:latin typeface="Avenir Book" panose="02000503020000020003" pitchFamily="2" charset="0"/>
                  </a:rPr>
                  <a:t>Nature</a:t>
                </a:r>
                <a:endParaRPr lang="en-US" sz="1400" dirty="0">
                  <a:latin typeface="Avenir Book" panose="02000503020000020003" pitchFamily="2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AC2793C-D0B1-0E64-B5BC-B047A831F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5860" y="1900517"/>
                <a:ext cx="6900202" cy="3519019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7A2F7C-53C2-B0EF-3D46-541C56577A88}"/>
                </a:ext>
              </a:extLst>
            </p:cNvPr>
            <p:cNvSpPr/>
            <p:nvPr/>
          </p:nvSpPr>
          <p:spPr>
            <a:xfrm>
              <a:off x="6444332" y="3959501"/>
              <a:ext cx="11201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Fe peak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9E5E0D5-42AB-51C5-4A5C-D15AE08C81BD}"/>
                </a:ext>
              </a:extLst>
            </p:cNvPr>
            <p:cNvCxnSpPr>
              <a:cxnSpLocks/>
            </p:cNvCxnSpPr>
            <p:nvPr/>
          </p:nvCxnSpPr>
          <p:spPr>
            <a:xfrm>
              <a:off x="6734432" y="4324052"/>
              <a:ext cx="477697" cy="59606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CE2D3C-F701-E475-D1A9-587EE081A70A}"/>
                </a:ext>
              </a:extLst>
            </p:cNvPr>
            <p:cNvSpPr/>
            <p:nvPr/>
          </p:nvSpPr>
          <p:spPr>
            <a:xfrm>
              <a:off x="7715509" y="3699214"/>
              <a:ext cx="12709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1</a:t>
              </a:r>
              <a:r>
                <a:rPr lang="en-US" sz="2000" baseline="30000" dirty="0">
                  <a:solidFill>
                    <a:schemeClr val="accent2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st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 peak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28F82A6-0586-528B-3A7E-917889FD26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4630" y="4099324"/>
              <a:ext cx="145084" cy="1183501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ight Bracket 2">
              <a:extLst>
                <a:ext uri="{FF2B5EF4-FFF2-40B4-BE49-F238E27FC236}">
                  <a16:creationId xmlns:a16="http://schemas.microsoft.com/office/drawing/2014/main" id="{CC604A10-8ABB-DEBF-20A9-BA7C51C553AD}"/>
                </a:ext>
              </a:extLst>
            </p:cNvPr>
            <p:cNvSpPr/>
            <p:nvPr/>
          </p:nvSpPr>
          <p:spPr>
            <a:xfrm rot="5400000">
              <a:off x="9351695" y="5693479"/>
              <a:ext cx="104996" cy="1592114"/>
            </a:xfrm>
            <a:prstGeom prst="rightBracke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ight Bracket 3">
              <a:extLst>
                <a:ext uri="{FF2B5EF4-FFF2-40B4-BE49-F238E27FC236}">
                  <a16:creationId xmlns:a16="http://schemas.microsoft.com/office/drawing/2014/main" id="{774E0A0E-1C8F-E45A-B4BB-D07B88D7B8B6}"/>
                </a:ext>
              </a:extLst>
            </p:cNvPr>
            <p:cNvSpPr/>
            <p:nvPr/>
          </p:nvSpPr>
          <p:spPr>
            <a:xfrm rot="5400000">
              <a:off x="7905224" y="6101188"/>
              <a:ext cx="104994" cy="786523"/>
            </a:xfrm>
            <a:prstGeom prst="rightBracket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628BD0-BAFC-0395-F543-04AAE8A48842}"/>
                </a:ext>
              </a:extLst>
            </p:cNvPr>
            <p:cNvSpPr/>
            <p:nvPr/>
          </p:nvSpPr>
          <p:spPr>
            <a:xfrm>
              <a:off x="7462140" y="6479263"/>
              <a:ext cx="10968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scatter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633301-D6FF-0625-F5CC-43FF8C5F30A1}"/>
                </a:ext>
              </a:extLst>
            </p:cNvPr>
            <p:cNvSpPr/>
            <p:nvPr/>
          </p:nvSpPr>
          <p:spPr>
            <a:xfrm>
              <a:off x="8599513" y="6548913"/>
              <a:ext cx="19915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Robust pattern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272585-7D74-4EC6-7396-383A16B0724F}"/>
                </a:ext>
              </a:extLst>
            </p:cNvPr>
            <p:cNvSpPr/>
            <p:nvPr/>
          </p:nvSpPr>
          <p:spPr>
            <a:xfrm>
              <a:off x="5292774" y="6437038"/>
              <a:ext cx="14416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Observed: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5DB4ACC-61ED-A2A3-3143-76F76128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30" y="1111284"/>
            <a:ext cx="3817286" cy="160573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9ADA279-44C3-1185-7A7B-9545C22CCB30}"/>
              </a:ext>
            </a:extLst>
          </p:cNvPr>
          <p:cNvSpPr txBox="1">
            <a:spLocks/>
          </p:cNvSpPr>
          <p:nvPr/>
        </p:nvSpPr>
        <p:spPr>
          <a:xfrm>
            <a:off x="10905455" y="1156011"/>
            <a:ext cx="944927" cy="809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Frebel</a:t>
            </a:r>
            <a:r>
              <a:rPr lang="en-US" sz="14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&amp; Ji 2023</a:t>
            </a:r>
            <a:endParaRPr lang="en-US" sz="1400" dirty="0">
              <a:latin typeface="Avenir Book" panose="02000503020000020003" pitchFamily="2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380E41-B318-1F6F-F4A1-5C3EDC5B0C6B}"/>
              </a:ext>
            </a:extLst>
          </p:cNvPr>
          <p:cNvCxnSpPr>
            <a:cxnSpLocks/>
          </p:cNvCxnSpPr>
          <p:nvPr/>
        </p:nvCxnSpPr>
        <p:spPr>
          <a:xfrm flipH="1" flipV="1">
            <a:off x="8206777" y="1910940"/>
            <a:ext cx="61547" cy="125308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ight Bracket 53">
            <a:extLst>
              <a:ext uri="{FF2B5EF4-FFF2-40B4-BE49-F238E27FC236}">
                <a16:creationId xmlns:a16="http://schemas.microsoft.com/office/drawing/2014/main" id="{3D7130A3-E22D-7C29-768A-8D2FC3953C00}"/>
              </a:ext>
            </a:extLst>
          </p:cNvPr>
          <p:cNvSpPr/>
          <p:nvPr/>
        </p:nvSpPr>
        <p:spPr>
          <a:xfrm rot="5400000">
            <a:off x="9517674" y="1997417"/>
            <a:ext cx="134870" cy="1342437"/>
          </a:xfrm>
          <a:prstGeom prst="rightBracke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1EC53F8-7780-D8CD-74A8-6542510A1F55}"/>
              </a:ext>
            </a:extLst>
          </p:cNvPr>
          <p:cNvCxnSpPr/>
          <p:nvPr/>
        </p:nvCxnSpPr>
        <p:spPr>
          <a:xfrm>
            <a:off x="9751325" y="2778075"/>
            <a:ext cx="0" cy="2450384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567485BC-A771-0522-939A-968A7D58A3C5}"/>
              </a:ext>
            </a:extLst>
          </p:cNvPr>
          <p:cNvSpPr/>
          <p:nvPr/>
        </p:nvSpPr>
        <p:spPr>
          <a:xfrm>
            <a:off x="8374352" y="4095141"/>
            <a:ext cx="127094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2</a:t>
            </a:r>
            <a:r>
              <a:rPr lang="en-US" sz="2000" baseline="30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nd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r-process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peak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167DD7-D1C0-A743-9334-3993E9BAFC38}"/>
              </a:ext>
            </a:extLst>
          </p:cNvPr>
          <p:cNvSpPr/>
          <p:nvPr/>
        </p:nvSpPr>
        <p:spPr>
          <a:xfrm>
            <a:off x="9911120" y="4454024"/>
            <a:ext cx="161027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3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rd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r-process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75027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489A2D-9E5D-563D-AFEE-EE32FF24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26" y="1213688"/>
            <a:ext cx="4997525" cy="2471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5F2A3-9B40-224C-BBE2-DA4558B7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37" y="81160"/>
            <a:ext cx="11440125" cy="1325563"/>
          </a:xfrm>
        </p:spPr>
        <p:txBody>
          <a:bodyPr/>
          <a:lstStyle/>
          <a:p>
            <a:r>
              <a:rPr lang="en-US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Challenges in determining astrophysical site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21EE60-F180-7749-AECC-43876DC138A7}"/>
              </a:ext>
            </a:extLst>
          </p:cNvPr>
          <p:cNvSpPr/>
          <p:nvPr/>
        </p:nvSpPr>
        <p:spPr>
          <a:xfrm>
            <a:off x="445284" y="1213688"/>
            <a:ext cx="60072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Uncertainties in…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Nuclear experiment/theory,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which reveal properties of unstable neutron-rich isotopes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Nucleosynthesis network calculations 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which</a:t>
            </a:r>
            <a:r>
              <a:rPr lang="en-US" sz="2000" b="1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determine conditions required for abundances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Magnetohydrodynamical simulations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of likely astrophysical sites responsible for r-process</a:t>
            </a:r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Observations</a:t>
            </a:r>
            <a:r>
              <a:rPr lang="en-US" sz="2000" dirty="0"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 of r-process abundances e.g., in Milky Way halo stars, and of transients: enrichment as a function of galactic evolution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effectLst>
                <a:glow>
                  <a:schemeClr val="accent1"/>
                </a:glow>
              </a:effectLst>
              <a:latin typeface="Avenir Book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Radiation transport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effectLst>
                  <a:glow>
                    <a:schemeClr val="accent1"/>
                  </a:glow>
                </a:effectLst>
                <a:latin typeface="Avenir Book" panose="02000503020000020003" pitchFamily="2" charset="0"/>
              </a:rPr>
              <a:t>simulations, which use detailed atomic physics of r-process nuclei to predict light curves of transients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78120D-6408-37CC-A886-83705D40B32E}"/>
              </a:ext>
            </a:extLst>
          </p:cNvPr>
          <p:cNvGrpSpPr/>
          <p:nvPr/>
        </p:nvGrpSpPr>
        <p:grpSpPr>
          <a:xfrm>
            <a:off x="6659632" y="3615616"/>
            <a:ext cx="5528048" cy="2967879"/>
            <a:chOff x="4915860" y="1714980"/>
            <a:chExt cx="6900202" cy="37045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89BA57-D5A9-8B97-3C46-1502E98A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5860" y="1900517"/>
              <a:ext cx="6900202" cy="3519019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949B65A-941C-7F4C-9E84-3B1CAB5A7A1D}"/>
                </a:ext>
              </a:extLst>
            </p:cNvPr>
            <p:cNvSpPr txBox="1">
              <a:spLocks/>
            </p:cNvSpPr>
            <p:nvPr/>
          </p:nvSpPr>
          <p:spPr>
            <a:xfrm>
              <a:off x="6042469" y="1714980"/>
              <a:ext cx="1569309" cy="308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Siegel 2022, </a:t>
              </a:r>
              <a:r>
                <a:rPr lang="en-US" sz="1600" i="1" dirty="0">
                  <a:effectLst>
                    <a:glow>
                      <a:schemeClr val="accent1"/>
                    </a:glow>
                  </a:effectLst>
                  <a:latin typeface="Avenir Book" panose="02000503020000020003" pitchFamily="2" charset="0"/>
                </a:rPr>
                <a:t>Nature</a:t>
              </a:r>
              <a:endParaRPr lang="en-US" sz="1600" dirty="0">
                <a:latin typeface="Avenir Book" panose="02000503020000020003" pitchFamily="2" charset="0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42C4FF-D2C3-F924-BC2D-6E35B0CE35EA}"/>
              </a:ext>
            </a:extLst>
          </p:cNvPr>
          <p:cNvCxnSpPr>
            <a:cxnSpLocks/>
          </p:cNvCxnSpPr>
          <p:nvPr/>
        </p:nvCxnSpPr>
        <p:spPr>
          <a:xfrm>
            <a:off x="6340047" y="3230507"/>
            <a:ext cx="837367" cy="1470276"/>
          </a:xfrm>
          <a:prstGeom prst="straightConnector1">
            <a:avLst/>
          </a:prstGeom>
          <a:ln w="88900">
            <a:solidFill>
              <a:schemeClr val="tx1">
                <a:alpha val="32111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D0A5F-5777-61CD-E155-28C4208625C7}"/>
              </a:ext>
            </a:extLst>
          </p:cNvPr>
          <p:cNvCxnSpPr>
            <a:cxnSpLocks/>
          </p:cNvCxnSpPr>
          <p:nvPr/>
        </p:nvCxnSpPr>
        <p:spPr>
          <a:xfrm>
            <a:off x="5963478" y="1999553"/>
            <a:ext cx="3130418" cy="330702"/>
          </a:xfrm>
          <a:prstGeom prst="straightConnector1">
            <a:avLst/>
          </a:prstGeom>
          <a:ln w="88900">
            <a:solidFill>
              <a:schemeClr val="tx1">
                <a:alpha val="32111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568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17844</TotalTime>
  <Words>2839</Words>
  <Application>Microsoft Macintosh PowerPoint</Application>
  <PresentationFormat>Widescreen</PresentationFormat>
  <Paragraphs>518</Paragraphs>
  <Slides>39</Slides>
  <Notes>21</Notes>
  <HiddenSlides>13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Avenir Book</vt:lpstr>
      <vt:lpstr>Calibri</vt:lpstr>
      <vt:lpstr>Calibri Light</vt:lpstr>
      <vt:lpstr>Iowan Old Style Roman</vt:lpstr>
      <vt:lpstr>Wingdings</vt:lpstr>
      <vt:lpstr>Office Theme</vt:lpstr>
      <vt:lpstr>The impact of magnetic fields on r-process nucleosynthesis in proto-neutron star winds</vt:lpstr>
      <vt:lpstr>PowerPoint Presentation</vt:lpstr>
      <vt:lpstr>The synthesis of elements</vt:lpstr>
      <vt:lpstr>Neutron capture increases atomic number</vt:lpstr>
      <vt:lpstr>r-process nucleosynthesis less well-understood</vt:lpstr>
      <vt:lpstr>Two candidate astrophysical sites of the r-process</vt:lpstr>
      <vt:lpstr>Observational constraints on the r-process</vt:lpstr>
      <vt:lpstr>Significant scatter in observed 1st peak abundances from old stars</vt:lpstr>
      <vt:lpstr>Challenges in determining astrophysical site</vt:lpstr>
      <vt:lpstr>Neutrino-driven winds from core-collapse supernovae</vt:lpstr>
      <vt:lpstr>Winds occur in the aftermath of a core-collapse supernova (CCSN)</vt:lpstr>
      <vt:lpstr>Gravitational energy released in the form of neutrino emission</vt:lpstr>
      <vt:lpstr>gain layer</vt:lpstr>
      <vt:lpstr>Initially neutron-rich matter experiences ~10 neutrino absorptions before unbinding   Initial conditions erased, even numbers of n, p (Ye~0.5)</vt:lpstr>
      <vt:lpstr>Wind conditions may suppress seed formation ➔ favorable for r-process conditions</vt:lpstr>
      <vt:lpstr>Neutrino properties dictate wind properties</vt:lpstr>
      <vt:lpstr>PowerPoint Presentation</vt:lpstr>
      <vt:lpstr>PowerPoint Presentation</vt:lpstr>
      <vt:lpstr>Methodology</vt:lpstr>
      <vt:lpstr>Results: Unmagnetized PNS</vt:lpstr>
      <vt:lpstr>Criterion for rotation to impact the wind</vt:lpstr>
      <vt:lpstr>Non-rotating</vt:lpstr>
      <vt:lpstr>Neutrinosphere geometry in Spherically symmetric winds</vt:lpstr>
      <vt:lpstr>Centrifugal effects alter equatorial wind properties</vt:lpstr>
      <vt:lpstr>Rapidly rotating PNS wind as a source of LEPP elements?</vt:lpstr>
      <vt:lpstr>The effects of magnetic fields</vt:lpstr>
      <vt:lpstr>Criterion for magnetic fields to impact the wind</vt:lpstr>
      <vt:lpstr>PowerPoint Presentation</vt:lpstr>
      <vt:lpstr>PowerPoint Presentation</vt:lpstr>
      <vt:lpstr>PowerPoint Presentation</vt:lpstr>
      <vt:lpstr>magnetized   unmagnetized</vt:lpstr>
      <vt:lpstr>Fluid should heat up until fluid pressure nears magnetic pressure (e.g., Thompson &amp; ud-Doula 18)</vt:lpstr>
      <vt:lpstr>Conclusion: Strong ordered magnetic field increases entropy ➔ may enable alpha-rich freeze-out mechanism in ~0.5% of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rapid-rotation &amp; magnetization on r-process nucleosynthesis in neutrino-driven winds from proto-neutron stars</dc:title>
  <dc:creator>Dhruv Desai</dc:creator>
  <cp:lastModifiedBy>Dhruv Desai</cp:lastModifiedBy>
  <cp:revision>14</cp:revision>
  <dcterms:created xsi:type="dcterms:W3CDTF">2023-08-10T16:54:09Z</dcterms:created>
  <dcterms:modified xsi:type="dcterms:W3CDTF">2023-09-06T07:34:06Z</dcterms:modified>
</cp:coreProperties>
</file>