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</p:sldMasterIdLst>
  <p:notesMasterIdLst>
    <p:notesMasterId r:id="rId26"/>
  </p:notesMasterIdLst>
  <p:handoutMasterIdLst>
    <p:handoutMasterId r:id="rId27"/>
  </p:handoutMasterIdLst>
  <p:sldIdLst>
    <p:sldId id="716" r:id="rId2"/>
    <p:sldId id="733" r:id="rId3"/>
    <p:sldId id="752" r:id="rId4"/>
    <p:sldId id="734" r:id="rId5"/>
    <p:sldId id="735" r:id="rId6"/>
    <p:sldId id="744" r:id="rId7"/>
    <p:sldId id="732" r:id="rId8"/>
    <p:sldId id="745" r:id="rId9"/>
    <p:sldId id="719" r:id="rId10"/>
    <p:sldId id="720" r:id="rId11"/>
    <p:sldId id="746" r:id="rId12"/>
    <p:sldId id="736" r:id="rId13"/>
    <p:sldId id="737" r:id="rId14"/>
    <p:sldId id="738" r:id="rId15"/>
    <p:sldId id="739" r:id="rId16"/>
    <p:sldId id="721" r:id="rId17"/>
    <p:sldId id="740" r:id="rId18"/>
    <p:sldId id="741" r:id="rId19"/>
    <p:sldId id="748" r:id="rId20"/>
    <p:sldId id="749" r:id="rId21"/>
    <p:sldId id="753" r:id="rId22"/>
    <p:sldId id="747" r:id="rId23"/>
    <p:sldId id="754" r:id="rId24"/>
    <p:sldId id="751" r:id="rId25"/>
  </p:sldIdLst>
  <p:sldSz cx="17340263" cy="97536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outline" id="{4283E413-3C6B-EE4D-BF7C-B82CAEE4962C}">
          <p14:sldIdLst>
            <p14:sldId id="716"/>
            <p14:sldId id="733"/>
            <p14:sldId id="752"/>
            <p14:sldId id="734"/>
            <p14:sldId id="735"/>
            <p14:sldId id="744"/>
            <p14:sldId id="732"/>
            <p14:sldId id="745"/>
            <p14:sldId id="719"/>
            <p14:sldId id="720"/>
            <p14:sldId id="746"/>
            <p14:sldId id="736"/>
            <p14:sldId id="737"/>
            <p14:sldId id="738"/>
            <p14:sldId id="739"/>
            <p14:sldId id="721"/>
            <p14:sldId id="740"/>
            <p14:sldId id="741"/>
            <p14:sldId id="748"/>
            <p14:sldId id="749"/>
            <p14:sldId id="753"/>
            <p14:sldId id="747"/>
            <p14:sldId id="754"/>
            <p14:sldId id="7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432FF"/>
    <a:srgbClr val="FF40FF"/>
    <a:srgbClr val="FF7E79"/>
    <a:srgbClr val="76D6FF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48"/>
    <p:restoredTop sz="95493"/>
  </p:normalViewPr>
  <p:slideViewPr>
    <p:cSldViewPr snapToGrid="0" snapToObjects="1">
      <p:cViewPr varScale="1">
        <p:scale>
          <a:sx n="51" d="100"/>
          <a:sy n="51" d="100"/>
        </p:scale>
        <p:origin x="256" y="1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1941BA-7E39-6B76-7938-797A31659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D3316-F300-055E-30CE-500BFC4258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F92A-6B67-CA49-B5F0-A2F14E1D858A}" type="datetimeFigureOut">
              <a:rPr lang="en-SE" smtClean="0"/>
              <a:t>2023-06-12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6A0C8-DD5E-B373-F809-B918B6FE0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6F6E-25B5-3B40-73C2-5516D5CE69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01E4-3388-E04A-B88E-85DACE648E4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6682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69039" y="186575"/>
            <a:ext cx="15644771" cy="678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693385" y="6604000"/>
            <a:ext cx="13953493" cy="1651000"/>
          </a:xfrm>
          <a:prstGeom prst="rect">
            <a:avLst/>
          </a:prstGeom>
        </p:spPr>
        <p:txBody>
          <a:bodyPr anchor="b"/>
          <a:lstStyle>
            <a:lvl1pPr>
              <a:defRPr sz="12667">
                <a:latin typeface="Helvetica" pitchFamily="2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331200"/>
            <a:ext cx="13953493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335"/>
            </a:lvl1pPr>
            <a:lvl2pPr marL="0" indent="304830" algn="ctr">
              <a:spcBef>
                <a:spcPts val="0"/>
              </a:spcBef>
              <a:buSzTx/>
              <a:buNone/>
              <a:defRPr sz="5335"/>
            </a:lvl2pPr>
            <a:lvl3pPr marL="0" indent="609661" algn="ctr">
              <a:spcBef>
                <a:spcPts val="0"/>
              </a:spcBef>
              <a:buSzTx/>
              <a:buNone/>
              <a:defRPr sz="5335"/>
            </a:lvl3pPr>
            <a:lvl4pPr marL="0" indent="914492" algn="ctr">
              <a:spcBef>
                <a:spcPts val="0"/>
              </a:spcBef>
              <a:buSzTx/>
              <a:buNone/>
              <a:defRPr sz="5335"/>
            </a:lvl4pPr>
            <a:lvl5pPr marL="0" indent="1219322" algn="ctr">
              <a:spcBef>
                <a:spcPts val="0"/>
              </a:spcBef>
              <a:buSzTx/>
              <a:buNone/>
              <a:defRPr sz="533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26484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304830" algn="ctr">
              <a:spcBef>
                <a:spcPts val="0"/>
              </a:spcBef>
              <a:buSzTx/>
              <a:buNone/>
              <a:defRPr sz="42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609661" algn="ctr">
              <a:spcBef>
                <a:spcPts val="0"/>
              </a:spcBef>
              <a:buSzTx/>
              <a:buNone/>
              <a:defRPr sz="42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914492" algn="ctr">
              <a:spcBef>
                <a:spcPts val="0"/>
              </a:spcBef>
              <a:buSzTx/>
              <a:buNone/>
              <a:defRPr sz="42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1219322" algn="ctr">
              <a:spcBef>
                <a:spcPts val="0"/>
              </a:spcBef>
              <a:buSzTx/>
              <a:buNone/>
              <a:defRPr sz="42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5989" y="9251951"/>
            <a:ext cx="514564" cy="471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8849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1693385" y="1917700"/>
            <a:ext cx="13953493" cy="2794000"/>
          </a:xfrm>
          <a:prstGeom prst="rect">
            <a:avLst/>
          </a:prstGeom>
        </p:spPr>
        <p:txBody>
          <a:bodyPr anchor="b"/>
          <a:lstStyle>
            <a:lvl1pPr>
              <a:defRPr sz="12667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5016500"/>
            <a:ext cx="13953493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335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indent="304830" algn="ctr">
              <a:spcBef>
                <a:spcPts val="0"/>
              </a:spcBef>
              <a:buSzTx/>
              <a:buNone/>
              <a:defRPr sz="5335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indent="609661" algn="ctr">
              <a:spcBef>
                <a:spcPts val="0"/>
              </a:spcBef>
              <a:buSzTx/>
              <a:buNone/>
              <a:defRPr sz="5335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914492" algn="ctr">
              <a:spcBef>
                <a:spcPts val="0"/>
              </a:spcBef>
              <a:buSzTx/>
              <a:buNone/>
              <a:defRPr sz="5335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1219322" algn="ctr">
              <a:spcBef>
                <a:spcPts val="0"/>
              </a:spcBef>
              <a:buSzTx/>
              <a:buNone/>
              <a:defRPr sz="5335"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2647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93385" y="2768600"/>
            <a:ext cx="13953493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44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6513613" y="2174014"/>
            <a:ext cx="15176014" cy="657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93385" y="2768600"/>
            <a:ext cx="7281556" cy="5715000"/>
          </a:xfrm>
          <a:prstGeom prst="rect">
            <a:avLst/>
          </a:prstGeom>
        </p:spPr>
        <p:txBody>
          <a:bodyPr/>
          <a:lstStyle>
            <a:lvl1pPr marL="592726" indent="-592726">
              <a:spcBef>
                <a:spcPts val="5067"/>
              </a:spcBef>
              <a:buSzPct val="50000"/>
              <a:defRPr sz="4800"/>
            </a:lvl1pPr>
            <a:lvl2pPr marL="1185453" indent="-592726">
              <a:spcBef>
                <a:spcPts val="5067"/>
              </a:spcBef>
              <a:buSzPct val="50000"/>
              <a:defRPr sz="4800"/>
            </a:lvl2pPr>
            <a:lvl3pPr marL="1778178" indent="-592726">
              <a:spcBef>
                <a:spcPts val="5067"/>
              </a:spcBef>
              <a:buSzPct val="50000"/>
              <a:defRPr sz="4800"/>
            </a:lvl3pPr>
            <a:lvl4pPr marL="2370904" indent="-592726">
              <a:spcBef>
                <a:spcPts val="5067"/>
              </a:spcBef>
              <a:buSzPct val="50000"/>
              <a:defRPr sz="4800"/>
            </a:lvl4pPr>
            <a:lvl5pPr marL="2963631" indent="-592726">
              <a:spcBef>
                <a:spcPts val="5067"/>
              </a:spcBef>
              <a:buSzPct val="50000"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3013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45112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 rot="21600000">
            <a:off x="4809846" y="-1552244"/>
            <a:ext cx="13553354" cy="101646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idx="22"/>
          </p:nvPr>
        </p:nvSpPr>
        <p:spPr>
          <a:xfrm rot="21600000">
            <a:off x="6839371" y="3826895"/>
            <a:ext cx="13095903" cy="5676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355611" y="482600"/>
            <a:ext cx="8670132" cy="8674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2397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1693385" y="4148307"/>
            <a:ext cx="13953493" cy="9235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335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1693385" y="6362700"/>
            <a:ext cx="13953493" cy="8412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26163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4619131" y="-635000"/>
            <a:ext cx="25824123" cy="111944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21093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48922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304830" algn="ctr">
              <a:spcBef>
                <a:spcPts val="0"/>
              </a:spcBef>
              <a:buSzTx/>
              <a:buNone/>
              <a:defRPr sz="42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609661" algn="ctr">
              <a:spcBef>
                <a:spcPts val="0"/>
              </a:spcBef>
              <a:buSzTx/>
              <a:buNone/>
              <a:defRPr sz="42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914492" algn="ctr">
              <a:spcBef>
                <a:spcPts val="0"/>
              </a:spcBef>
              <a:buSzTx/>
              <a:buNone/>
              <a:defRPr sz="42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1219322" algn="ctr">
              <a:spcBef>
                <a:spcPts val="0"/>
              </a:spcBef>
              <a:buSzTx/>
              <a:buNone/>
              <a:defRPr sz="42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5989" y="9251951"/>
            <a:ext cx="514564" cy="471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5895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693385" y="1270000"/>
            <a:ext cx="13953493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6127" y="9271001"/>
            <a:ext cx="461665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693385" y="254000"/>
            <a:ext cx="13953493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106326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spd="med"/>
  <p:hf hdr="0" ftr="0" dt="0"/>
  <p:txStyles>
    <p:titleStyle>
      <a:lvl1pPr marL="0" marR="0" indent="0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304830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609661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914492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1219322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524152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828982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2133813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2438645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1083842" marR="0" indent="-1083842" algn="l" defTabSz="779011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00000"/>
        <a:buFontTx/>
        <a:buAutoNum type="arabicPeriod"/>
        <a:tabLst/>
        <a:defRPr sz="6135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2167683" marR="0" indent="-1083842" algn="l" defTabSz="779011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00000"/>
        <a:buFontTx/>
        <a:buAutoNum type="arabicPeriod"/>
        <a:tabLst/>
        <a:defRPr sz="6135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3251525" marR="0" indent="-1083842" algn="l" defTabSz="779011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00000"/>
        <a:buFontTx/>
        <a:buAutoNum type="arabicPeriod"/>
        <a:tabLst/>
        <a:defRPr sz="6135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4335367" marR="0" indent="-1083842" algn="l" defTabSz="779011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00000"/>
        <a:buFontTx/>
        <a:buAutoNum type="arabicPeriod"/>
        <a:tabLst/>
        <a:defRPr sz="6135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5419210" marR="0" indent="-1083842" algn="l" defTabSz="779011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00000"/>
        <a:buFontTx/>
        <a:buAutoNum type="arabicPeriod"/>
        <a:tabLst/>
        <a:defRPr sz="6135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6503050" marR="0" indent="-1083842" algn="l" defTabSz="779011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00000"/>
        <a:buFontTx/>
        <a:buAutoNum type="arabicPeriod"/>
        <a:tabLst/>
        <a:defRPr sz="6135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7586893" marR="0" indent="-1083842" algn="l" defTabSz="779011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00000"/>
        <a:buFontTx/>
        <a:buAutoNum type="arabicPeriod"/>
        <a:tabLst/>
        <a:defRPr sz="6135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8670734" marR="0" indent="-1083842" algn="l" defTabSz="779011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00000"/>
        <a:buFontTx/>
        <a:buAutoNum type="arabicPeriod"/>
        <a:tabLst/>
        <a:defRPr sz="6135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9754576" marR="0" indent="-1083842" algn="l" defTabSz="779011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00000"/>
        <a:buFontTx/>
        <a:buAutoNum type="arabicPeriod"/>
        <a:tabLst/>
        <a:defRPr sz="6135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304830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609661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914492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1219322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524152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828982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2133813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2438645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F383EFE-5A21-86AA-CAE3-DC2369692C78}"/>
              </a:ext>
            </a:extLst>
          </p:cNvPr>
          <p:cNvSpPr txBox="1"/>
          <p:nvPr/>
        </p:nvSpPr>
        <p:spPr>
          <a:xfrm>
            <a:off x="228601" y="1423850"/>
            <a:ext cx="17111662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000000"/>
                </a:solidFill>
                <a:latin typeface="Helvetica" pitchFamily="2" charset="0"/>
              </a:rPr>
              <a:t>NORDITA Master Program: </a:t>
            </a:r>
          </a:p>
          <a:p>
            <a:pPr algn="ctr"/>
            <a:r>
              <a:rPr lang="en-GB" sz="7200" b="1" dirty="0">
                <a:solidFill>
                  <a:srgbClr val="000000"/>
                </a:solidFill>
                <a:latin typeface="Helvetica" pitchFamily="2" charset="0"/>
              </a:rPr>
              <a:t>Advanced Topics in Electrodynamics</a:t>
            </a:r>
            <a:br>
              <a:rPr lang="en-GB" b="1" dirty="0">
                <a:solidFill>
                  <a:srgbClr val="000000"/>
                </a:solidFill>
              </a:rPr>
            </a:br>
            <a:endParaRPr lang="en-SE" b="1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DE09A6-6FB9-E9F9-C17C-D660CD85251A}"/>
              </a:ext>
            </a:extLst>
          </p:cNvPr>
          <p:cNvSpPr txBox="1"/>
          <p:nvPr/>
        </p:nvSpPr>
        <p:spPr>
          <a:xfrm>
            <a:off x="3442095" y="4958944"/>
            <a:ext cx="1045606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Master Course at the University of Iceland</a:t>
            </a:r>
            <a:endParaRPr lang="en-SE" sz="40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31C42E-5F35-AE24-C674-D92C1062CF69}"/>
              </a:ext>
            </a:extLst>
          </p:cNvPr>
          <p:cNvSpPr txBox="1"/>
          <p:nvPr/>
        </p:nvSpPr>
        <p:spPr>
          <a:xfrm>
            <a:off x="3765945" y="6148194"/>
            <a:ext cx="9808369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7200" b="1" i="0" u="none" strike="noStrike" dirty="0">
                <a:solidFill>
                  <a:srgbClr val="000000"/>
                </a:solidFill>
                <a:effectLst/>
                <a:latin typeface="Söhne"/>
              </a:rPr>
              <a:t>Habib Rostami</a:t>
            </a:r>
            <a:endParaRPr lang="en-SE" sz="7200" b="1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C0F895-7F56-D590-352D-B8C9EA9FB456}"/>
              </a:ext>
            </a:extLst>
          </p:cNvPr>
          <p:cNvSpPr txBox="1"/>
          <p:nvPr/>
        </p:nvSpPr>
        <p:spPr>
          <a:xfrm>
            <a:off x="3933029" y="9041242"/>
            <a:ext cx="871220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</a:rPr>
              <a:t>June 13,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C4DFC-7CBE-6AC0-7A97-3D4B0D2F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290" y="6539629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bs.twimg.com/profile_images/378800000600629463/27...">
            <a:extLst>
              <a:ext uri="{FF2B5EF4-FFF2-40B4-BE49-F238E27FC236}">
                <a16:creationId xmlns:a16="http://schemas.microsoft.com/office/drawing/2014/main" id="{2F4B5502-C597-6436-6DCC-717C783E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311029"/>
            <a:ext cx="30226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6ACDADBC-3B63-33CA-D874-FFDD4DCED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4"/>
          <a:stretch/>
        </p:blipFill>
        <p:spPr bwMode="auto">
          <a:xfrm>
            <a:off x="5907005" y="7372732"/>
            <a:ext cx="4764248" cy="18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2265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798DEC-B8E9-9477-B478-82D0111DC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26"/>
          <a:stretch/>
        </p:blipFill>
        <p:spPr>
          <a:xfrm>
            <a:off x="288705" y="2126428"/>
            <a:ext cx="16762852" cy="4856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893931-8976-91C4-7A5D-7802B83356F0}"/>
              </a:ext>
            </a:extLst>
          </p:cNvPr>
          <p:cNvSpPr txBox="1"/>
          <p:nvPr/>
        </p:nvSpPr>
        <p:spPr>
          <a:xfrm>
            <a:off x="330633" y="384251"/>
            <a:ext cx="1672092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sym typeface="Marker Felt"/>
              </a:rPr>
              <a:t>Required and sumplementary textbooks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EB3FD-5958-EE08-99BD-A5965CDB41B5}"/>
              </a:ext>
            </a:extLst>
          </p:cNvPr>
          <p:cNvSpPr txBox="1"/>
          <p:nvPr/>
        </p:nvSpPr>
        <p:spPr>
          <a:xfrm>
            <a:off x="4641108" y="7767972"/>
            <a:ext cx="809997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  <a:sym typeface="Marker Felt"/>
              </a:rPr>
              <a:t>PDF files are avilable from SU library </a:t>
            </a:r>
          </a:p>
        </p:txBody>
      </p:sp>
    </p:spTree>
    <p:extLst>
      <p:ext uri="{BB962C8B-B14F-4D97-AF65-F5344CB8AC3E}">
        <p14:creationId xmlns:p14="http://schemas.microsoft.com/office/powerpoint/2010/main" val="20706108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893931-8976-91C4-7A5D-7802B83356F0}"/>
              </a:ext>
            </a:extLst>
          </p:cNvPr>
          <p:cNvSpPr txBox="1"/>
          <p:nvPr/>
        </p:nvSpPr>
        <p:spPr>
          <a:xfrm>
            <a:off x="3078857" y="181936"/>
            <a:ext cx="1118254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E" sz="7200" b="1" dirty="0">
                <a:solidFill>
                  <a:srgbClr val="000000"/>
                </a:solidFill>
                <a:latin typeface="Helvetica" pitchFamily="2" charset="0"/>
                <a:sym typeface="Marker Felt"/>
              </a:rPr>
              <a:t>A</a:t>
            </a:r>
            <a:r>
              <a:rPr kumimoji="0" lang="en-SE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sym typeface="Marker Felt"/>
              </a:rPr>
              <a:t>nnuncement on Canvas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C5E55-6A1D-4047-77F6-B164CD03F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26" y="1397091"/>
            <a:ext cx="14526010" cy="78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519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6B5398-E6A6-7ADA-D436-4DBCF6039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702"/>
          <a:stretch/>
        </p:blipFill>
        <p:spPr>
          <a:xfrm>
            <a:off x="297663" y="1838273"/>
            <a:ext cx="10884057" cy="7432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669A6-756D-DF3F-C739-94F4E7569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720" y="4060421"/>
            <a:ext cx="5947672" cy="2465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8CFA1D-7A24-9C17-1FA6-FEA571D74317}"/>
              </a:ext>
            </a:extLst>
          </p:cNvPr>
          <p:cNvSpPr txBox="1"/>
          <p:nvPr/>
        </p:nvSpPr>
        <p:spPr>
          <a:xfrm>
            <a:off x="1955953" y="294261"/>
            <a:ext cx="1342835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Marker Felt"/>
              </a:rPr>
              <a:t>Add course sylabous on Canvas </a:t>
            </a:r>
          </a:p>
        </p:txBody>
      </p:sp>
    </p:spTree>
    <p:extLst>
      <p:ext uri="{BB962C8B-B14F-4D97-AF65-F5344CB8AC3E}">
        <p14:creationId xmlns:p14="http://schemas.microsoft.com/office/powerpoint/2010/main" val="18838793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897332-1FAA-9168-FEE1-2F7943869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35" y="1300956"/>
            <a:ext cx="14106190" cy="79215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6B6891-B3D1-49D6-6C25-69C93F87317D}"/>
              </a:ext>
            </a:extLst>
          </p:cNvPr>
          <p:cNvSpPr txBox="1"/>
          <p:nvPr/>
        </p:nvSpPr>
        <p:spPr>
          <a:xfrm>
            <a:off x="647101" y="226584"/>
            <a:ext cx="1604605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Marker Felt"/>
              </a:rPr>
              <a:t>Creat Modules and upload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224784530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F78D1E-74BE-EB7D-AF24-9BF27FE95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60" y="1294368"/>
            <a:ext cx="15902900" cy="4783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76C9F0-0360-D68E-EEE7-95B628AB3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60" y="6287909"/>
            <a:ext cx="15914730" cy="2983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B3B83-9892-3C3B-1B81-7BC8180F8492}"/>
              </a:ext>
            </a:extLst>
          </p:cNvPr>
          <p:cNvSpPr txBox="1"/>
          <p:nvPr/>
        </p:nvSpPr>
        <p:spPr>
          <a:xfrm>
            <a:off x="4745980" y="18255"/>
            <a:ext cx="784830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SE" sz="7200" b="1" dirty="0">
                <a:solidFill>
                  <a:srgbClr val="000000"/>
                </a:solidFill>
                <a:latin typeface="Helvetica" pitchFamily="2" charset="0"/>
                <a:sym typeface="Marker Felt"/>
              </a:rPr>
              <a:t>P</a:t>
            </a:r>
            <a:r>
              <a:rPr kumimoji="0" lang="en-SE" sz="7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Marker Felt"/>
              </a:rPr>
              <a:t>eople: Fall 2021 </a:t>
            </a:r>
          </a:p>
        </p:txBody>
      </p:sp>
    </p:spTree>
    <p:extLst>
      <p:ext uri="{BB962C8B-B14F-4D97-AF65-F5344CB8AC3E}">
        <p14:creationId xmlns:p14="http://schemas.microsoft.com/office/powerpoint/2010/main" val="15964176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726C49-C586-6636-1FE1-2DB658FC8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98" y="1117974"/>
            <a:ext cx="15588258" cy="5267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1C8454-02F2-B180-5890-08AC3ADDE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98" y="6567413"/>
            <a:ext cx="15588258" cy="2939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6219DE-000A-5BEB-E24A-C9047B7EF952}"/>
              </a:ext>
            </a:extLst>
          </p:cNvPr>
          <p:cNvSpPr txBox="1"/>
          <p:nvPr/>
        </p:nvSpPr>
        <p:spPr>
          <a:xfrm>
            <a:off x="4305317" y="0"/>
            <a:ext cx="872962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7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Marker Felt"/>
              </a:rPr>
              <a:t>People: Fall 2022 </a:t>
            </a:r>
          </a:p>
        </p:txBody>
      </p:sp>
    </p:spTree>
    <p:extLst>
      <p:ext uri="{BB962C8B-B14F-4D97-AF65-F5344CB8AC3E}">
        <p14:creationId xmlns:p14="http://schemas.microsoft.com/office/powerpoint/2010/main" val="10476201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690718-2C70-C115-8E79-F3441706DF60}"/>
              </a:ext>
            </a:extLst>
          </p:cNvPr>
          <p:cNvSpPr txBox="1"/>
          <p:nvPr/>
        </p:nvSpPr>
        <p:spPr>
          <a:xfrm>
            <a:off x="4279237" y="47227"/>
            <a:ext cx="8781788" cy="12447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735" tIns="67735" rIns="67735" bIns="67735" numCol="1" spcCol="38100" rtlCol="0" anchor="ctr">
            <a:spAutoFit/>
          </a:bodyPr>
          <a:lstStyle/>
          <a:p>
            <a:pPr marL="0" marR="0" lvl="0" indent="0" algn="ctr" defTabSz="77901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Assessment scheme</a:t>
            </a:r>
            <a:endParaRPr kumimoji="0" lang="en-SE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  <a:sym typeface="Marker Fe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2D64CA-F4F5-CBF5-2ECF-8BBFC7B4E78F}"/>
              </a:ext>
            </a:extLst>
          </p:cNvPr>
          <p:cNvSpPr txBox="1"/>
          <p:nvPr/>
        </p:nvSpPr>
        <p:spPr>
          <a:xfrm>
            <a:off x="2879341" y="5534032"/>
            <a:ext cx="10181684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000000"/>
                </a:solidFill>
                <a:latin typeface="Roboto" panose="02000000000000000000" pitchFamily="2" charset="0"/>
              </a:rPr>
              <a:t>Assignments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: 2022-2023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50% final written exam </a:t>
            </a:r>
          </a:p>
          <a:p>
            <a:pPr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20% seminar (20 min long seminar)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30% mid term written exam</a:t>
            </a:r>
          </a:p>
          <a:p>
            <a:pPr>
              <a:defRPr/>
            </a:pPr>
            <a:r>
              <a:rPr lang="en-GB" sz="4800" dirty="0">
                <a:solidFill>
                  <a:srgbClr val="000000"/>
                </a:solidFill>
                <a:latin typeface="Roboto" panose="02000000000000000000" pitchFamily="2" charset="0"/>
              </a:rPr>
              <a:t>0%   problem sheet/homework</a:t>
            </a:r>
            <a:endParaRPr kumimoji="0" lang="en-GB" sz="4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E9F676-3ABC-5185-EA77-D95781A2CCE6}"/>
              </a:ext>
            </a:extLst>
          </p:cNvPr>
          <p:cNvSpPr txBox="1"/>
          <p:nvPr/>
        </p:nvSpPr>
        <p:spPr>
          <a:xfrm>
            <a:off x="2879341" y="1520198"/>
            <a:ext cx="11073569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000000"/>
                </a:solidFill>
                <a:latin typeface="Roboto" panose="02000000000000000000" pitchFamily="2" charset="0"/>
              </a:rPr>
              <a:t>Assignments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: 2021-2022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60% final written exam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20% seminar (20 min long seminar)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20% mid term written exam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000000"/>
                </a:solidFill>
                <a:latin typeface="Roboto" panose="02000000000000000000" pitchFamily="2" charset="0"/>
              </a:rPr>
              <a:t>0%   problem sheet/homework</a:t>
            </a:r>
            <a:endParaRPr kumimoji="0" lang="en-GB" sz="4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12785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A7BC1-CAC2-C94B-7114-3B2E5F46A8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416126" y="9271001"/>
            <a:ext cx="256480" cy="47192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SE" sz="2400" b="0" i="0" u="none" strike="noStrike" kern="1200" cap="none" spc="0" normalizeH="0" baseline="0" noProof="0" smtClean="0">
                <a:ln>
                  <a:noFill/>
                </a:ln>
                <a:solidFill>
                  <a:srgbClr val="868686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868686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FFEA5-0A68-3D37-F5AC-0379D7988641}"/>
              </a:ext>
            </a:extLst>
          </p:cNvPr>
          <p:cNvSpPr txBox="1"/>
          <p:nvPr/>
        </p:nvSpPr>
        <p:spPr>
          <a:xfrm>
            <a:off x="1986943" y="430718"/>
            <a:ext cx="1336637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000000"/>
                </a:solidFill>
                <a:latin typeface="Helvetica" pitchFamily="2" charset="0"/>
              </a:rPr>
              <a:t>Student 20min seminars</a:t>
            </a:r>
            <a:endParaRPr lang="en-SE" sz="72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372186-9054-5490-B1CA-75357DEE062E}"/>
              </a:ext>
            </a:extLst>
          </p:cNvPr>
          <p:cNvSpPr txBox="1"/>
          <p:nvPr/>
        </p:nvSpPr>
        <p:spPr>
          <a:xfrm>
            <a:off x="832225" y="2548449"/>
            <a:ext cx="16728140" cy="6088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0000"/>
                </a:solidFill>
                <a:effectLst/>
                <a:latin typeface="Helvetica" pitchFamily="2" charset="0"/>
              </a:rPr>
              <a:t>few example seminar topics: 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4400" dirty="0">
                <a:solidFill>
                  <a:srgbClr val="000000"/>
                </a:solidFill>
                <a:effectLst/>
                <a:latin typeface="Helvetica" pitchFamily="2" charset="0"/>
              </a:rPr>
              <a:t>Plasma applications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4400" dirty="0">
                <a:solidFill>
                  <a:srgbClr val="000000"/>
                </a:solidFill>
                <a:effectLst/>
                <a:latin typeface="Helvetica" pitchFamily="2" charset="0"/>
              </a:rPr>
              <a:t>Pulse propagation: what is a soliton? 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4400" dirty="0">
                <a:solidFill>
                  <a:srgbClr val="000000"/>
                </a:solidFill>
                <a:latin typeface="Helvetica" pitchFamily="2" charset="0"/>
              </a:rPr>
              <a:t>Review of </a:t>
            </a:r>
            <a:r>
              <a:rPr lang="en-GB" sz="4400" dirty="0" err="1">
                <a:solidFill>
                  <a:srgbClr val="000000"/>
                </a:solidFill>
                <a:latin typeface="Helvetica" pitchFamily="2" charset="0"/>
              </a:rPr>
              <a:t>Vlasov</a:t>
            </a:r>
            <a:r>
              <a:rPr lang="en-GB" sz="4400" dirty="0">
                <a:solidFill>
                  <a:srgbClr val="000000"/>
                </a:solidFill>
                <a:latin typeface="Helvetica" pitchFamily="2" charset="0"/>
              </a:rPr>
              <a:t> original paper on kinetic theory of plasma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4400" dirty="0">
                <a:solidFill>
                  <a:srgbClr val="000000"/>
                </a:solidFill>
                <a:effectLst/>
                <a:latin typeface="Helvetica" pitchFamily="2" charset="0"/>
              </a:rPr>
              <a:t>Magnetic monopole 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4400" dirty="0">
                <a:solidFill>
                  <a:srgbClr val="000000"/>
                </a:solidFill>
                <a:effectLst/>
                <a:latin typeface="Helvetica" pitchFamily="2" charset="0"/>
              </a:rPr>
              <a:t>Auroral plasma physics</a:t>
            </a:r>
          </a:p>
        </p:txBody>
      </p:sp>
    </p:spTree>
    <p:extLst>
      <p:ext uri="{BB962C8B-B14F-4D97-AF65-F5344CB8AC3E}">
        <p14:creationId xmlns:p14="http://schemas.microsoft.com/office/powerpoint/2010/main" val="109408159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BD9595-7E27-C2BC-B4CE-1DA4049F5564}"/>
              </a:ext>
            </a:extLst>
          </p:cNvPr>
          <p:cNvSpPr txBox="1"/>
          <p:nvPr/>
        </p:nvSpPr>
        <p:spPr>
          <a:xfrm>
            <a:off x="2859047" y="374076"/>
            <a:ext cx="11370637" cy="12447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735" tIns="67735" rIns="67735" bIns="67735" numCol="1" spcCol="38100" rtlCol="0" anchor="ctr">
            <a:spAutoFit/>
          </a:bodyPr>
          <a:lstStyle/>
          <a:p>
            <a:pPr marL="0" marR="0" lvl="0" indent="0" algn="l" defTabSz="121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0000"/>
                </a:solidFill>
                <a:latin typeface="Helvetica" pitchFamily="2" charset="0"/>
              </a:rPr>
              <a:t>Online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teaching via Zoom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666AB-690C-F065-2D65-9C33D46C1F18}"/>
              </a:ext>
            </a:extLst>
          </p:cNvPr>
          <p:cNvSpPr txBox="1"/>
          <p:nvPr/>
        </p:nvSpPr>
        <p:spPr>
          <a:xfrm>
            <a:off x="588365" y="2623648"/>
            <a:ext cx="16163532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4000" b="1" dirty="0">
                <a:solidFill>
                  <a:srgbClr val="000000"/>
                </a:solidFill>
                <a:effectLst/>
                <a:latin typeface="Helvetica" pitchFamily="2" charset="0"/>
              </a:rPr>
              <a:t>Recorded and Shared Sessions</a:t>
            </a:r>
            <a:endParaRPr lang="en-GB" sz="4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4000" dirty="0">
                <a:solidFill>
                  <a:srgbClr val="000000"/>
                </a:solidFill>
                <a:effectLst/>
                <a:latin typeface="Helvetica" pitchFamily="2" charset="0"/>
              </a:rPr>
              <a:t>	Recorded all class sessions</a:t>
            </a:r>
          </a:p>
          <a:p>
            <a:r>
              <a:rPr lang="en-GB" sz="4000" dirty="0">
                <a:solidFill>
                  <a:srgbClr val="000000"/>
                </a:solidFill>
                <a:effectLst/>
                <a:latin typeface="Helvetica" pitchFamily="2" charset="0"/>
              </a:rPr>
              <a:t>	Shared video recordings with students via Dropbox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4000" b="1" dirty="0">
                <a:solidFill>
                  <a:srgbClr val="000000"/>
                </a:solidFill>
                <a:effectLst/>
                <a:latin typeface="Helvetica" pitchFamily="2" charset="0"/>
              </a:rPr>
              <a:t>Shared Lecture and Class Notes</a:t>
            </a:r>
            <a:endParaRPr lang="en-GB" sz="4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4000" dirty="0">
                <a:solidFill>
                  <a:srgbClr val="000000"/>
                </a:solidFill>
                <a:effectLst/>
                <a:latin typeface="Helvetica" pitchFamily="2" charset="0"/>
              </a:rPr>
              <a:t>	Distributed corresponding lecture notes and class notes to students</a:t>
            </a:r>
          </a:p>
          <a:p>
            <a:r>
              <a:rPr lang="en-GB" sz="4000" dirty="0">
                <a:solidFill>
                  <a:srgbClr val="000000"/>
                </a:solidFill>
                <a:effectLst/>
                <a:latin typeface="Helvetica" pitchFamily="2" charset="0"/>
              </a:rPr>
              <a:t>	Utilized both Canvas and Dropbox for sharing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4000" b="1" dirty="0">
                <a:solidFill>
                  <a:srgbClr val="000000"/>
                </a:solidFill>
                <a:effectLst/>
                <a:latin typeface="Helvetica" pitchFamily="2" charset="0"/>
              </a:rPr>
              <a:t>Enhanced Engagement with Live Calculations</a:t>
            </a:r>
            <a:endParaRPr lang="en-GB" sz="4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4000" dirty="0">
                <a:solidFill>
                  <a:srgbClr val="000000"/>
                </a:solidFill>
                <a:effectLst/>
                <a:latin typeface="Helvetica" pitchFamily="2" charset="0"/>
              </a:rPr>
              <a:t>	Conducted teaching sessions with live calculations</a:t>
            </a:r>
          </a:p>
          <a:p>
            <a:r>
              <a:rPr lang="en-GB" sz="4000" dirty="0">
                <a:solidFill>
                  <a:srgbClr val="000000"/>
                </a:solidFill>
                <a:effectLst/>
                <a:latin typeface="Helvetica" pitchFamily="2" charset="0"/>
              </a:rPr>
              <a:t>	Used an iPad for real-time demonstrations to enhance engagement</a:t>
            </a:r>
          </a:p>
        </p:txBody>
      </p:sp>
    </p:spTree>
    <p:extLst>
      <p:ext uri="{BB962C8B-B14F-4D97-AF65-F5344CB8AC3E}">
        <p14:creationId xmlns:p14="http://schemas.microsoft.com/office/powerpoint/2010/main" val="37530621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C15E0-CA06-CBCA-3E97-16FE7F74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83" y="1041728"/>
            <a:ext cx="13260366" cy="8257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CE823D-8619-45E5-4C2A-898A33910A09}"/>
              </a:ext>
            </a:extLst>
          </p:cNvPr>
          <p:cNvSpPr txBox="1"/>
          <p:nvPr/>
        </p:nvSpPr>
        <p:spPr>
          <a:xfrm>
            <a:off x="1915950" y="-76527"/>
            <a:ext cx="1300035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SE" sz="6600" b="1" dirty="0">
                <a:solidFill>
                  <a:srgbClr val="000000"/>
                </a:solidFill>
                <a:latin typeface="Helvetica" pitchFamily="2" charset="0"/>
                <a:sym typeface="Marker Felt"/>
              </a:rPr>
              <a:t>E</a:t>
            </a:r>
            <a:r>
              <a:rPr kumimoji="0" lang="en-SE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Marker Felt"/>
              </a:rPr>
              <a:t>xample of lecture notes format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74135-5BA8-214D-2753-02009988CF59}"/>
              </a:ext>
            </a:extLst>
          </p:cNvPr>
          <p:cNvSpPr txBox="1"/>
          <p:nvPr/>
        </p:nvSpPr>
        <p:spPr>
          <a:xfrm>
            <a:off x="413114" y="4209951"/>
            <a:ext cx="254076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40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225 pages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SE" sz="4000" dirty="0">
                <a:solidFill>
                  <a:srgbClr val="C00000"/>
                </a:solidFill>
                <a:sym typeface="Marker Felt"/>
              </a:rPr>
              <a:t>PDF format</a:t>
            </a:r>
            <a:endParaRPr kumimoji="0" lang="en-SE" sz="40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40977803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5F6FFE-46F3-A856-FA00-92D777176AF7}"/>
              </a:ext>
            </a:extLst>
          </p:cNvPr>
          <p:cNvSpPr txBox="1"/>
          <p:nvPr/>
        </p:nvSpPr>
        <p:spPr>
          <a:xfrm>
            <a:off x="590101" y="198088"/>
            <a:ext cx="1616006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b="1" dirty="0">
                <a:solidFill>
                  <a:srgbClr val="000000"/>
                </a:solidFill>
                <a:latin typeface="Helvetica" pitchFamily="2" charset="0"/>
              </a:rPr>
              <a:t>Prior the course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9700F-C024-4AAD-92E5-CBEB057B717B}"/>
              </a:ext>
            </a:extLst>
          </p:cNvPr>
          <p:cNvSpPr txBox="1"/>
          <p:nvPr/>
        </p:nvSpPr>
        <p:spPr>
          <a:xfrm>
            <a:off x="1187210" y="1399834"/>
            <a:ext cx="15562951" cy="7540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GB" sz="32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Check University Email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lvl="2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Log in to University of Iceland email account regularly</a:t>
            </a:r>
          </a:p>
          <a:p>
            <a:pPr lvl="2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Monitor for updates on deadlines and Canvas support information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GB" sz="32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Course Aim and Learning Outcome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lvl="2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Review the initial aim and learning outcomes</a:t>
            </a:r>
          </a:p>
          <a:p>
            <a:pPr lvl="2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Make necessary modifications or approve as is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GB" sz="32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Develop Course Timetable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lvl="2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Establish start and end dates for the 14-week course</a:t>
            </a:r>
          </a:p>
          <a:p>
            <a:pPr lvl="2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Schedule lecture sessions</a:t>
            </a:r>
          </a:p>
          <a:p>
            <a:pPr lvl="2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Schedule exercise sessions</a:t>
            </a:r>
          </a:p>
          <a:p>
            <a:pPr lvl="2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Set a date for the midterm exam if you want to have it</a:t>
            </a:r>
          </a:p>
          <a:p>
            <a:pPr lvl="2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Ensure all dates are included in the timetable on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Ugla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GB" sz="32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Create Course Syllabus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lvl="2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Outline course objectives, content, and policies</a:t>
            </a:r>
          </a:p>
          <a:p>
            <a:pPr lvl="2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Upload the syllabus to Canvas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185FD-12CD-C930-E961-8324F56BB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524" y="4370924"/>
            <a:ext cx="2904237" cy="34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0666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B37D1-F949-79DB-143D-52AE55DC0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58" y="1020370"/>
            <a:ext cx="13856994" cy="8250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CE823D-8619-45E5-4C2A-898A33910A09}"/>
              </a:ext>
            </a:extLst>
          </p:cNvPr>
          <p:cNvSpPr txBox="1"/>
          <p:nvPr/>
        </p:nvSpPr>
        <p:spPr>
          <a:xfrm>
            <a:off x="3346558" y="0"/>
            <a:ext cx="1064714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sym typeface="Marker Felt"/>
              </a:rPr>
              <a:t>Example of problem sheet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AD7058-9F6A-04D5-F045-2B0311EA1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88" r="15822" b="13626"/>
          <a:stretch/>
        </p:blipFill>
        <p:spPr>
          <a:xfrm>
            <a:off x="257468" y="1702814"/>
            <a:ext cx="2835090" cy="63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6370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CE823D-8619-45E5-4C2A-898A33910A09}"/>
              </a:ext>
            </a:extLst>
          </p:cNvPr>
          <p:cNvSpPr txBox="1"/>
          <p:nvPr/>
        </p:nvSpPr>
        <p:spPr>
          <a:xfrm>
            <a:off x="3438122" y="431145"/>
            <a:ext cx="10464018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sym typeface="Marker Felt"/>
              </a:rPr>
              <a:t>TA run exercise sessions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AC90B-1046-14C5-258E-25B037F0F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101" y="1778000"/>
            <a:ext cx="6028060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BA9969-478B-545C-5955-235852E0C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04" y="2325456"/>
            <a:ext cx="5626796" cy="5650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8A2BC-5CFB-4B9E-BB28-B3F7C6F57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94" y="1777999"/>
            <a:ext cx="6553769" cy="75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1126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A7BC1-CAC2-C94B-7114-3B2E5F46A8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21844" y="10735913"/>
            <a:ext cx="410369" cy="471924"/>
          </a:xfrm>
        </p:spPr>
        <p:txBody>
          <a:bodyPr/>
          <a:lstStyle/>
          <a:p>
            <a:pPr marL="0" marR="0" lvl="0" indent="0" algn="l" defTabSz="121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SE" sz="2400" b="0" i="0" u="none" strike="noStrike" kern="1200" cap="none" spc="0" normalizeH="0" baseline="0" noProof="0">
                <a:ln>
                  <a:noFill/>
                </a:ln>
                <a:solidFill>
                  <a:srgbClr val="868686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121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868686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90718-2C70-C115-8E79-F3441706DF60}"/>
              </a:ext>
            </a:extLst>
          </p:cNvPr>
          <p:cNvSpPr txBox="1"/>
          <p:nvPr/>
        </p:nvSpPr>
        <p:spPr>
          <a:xfrm>
            <a:off x="2975192" y="417252"/>
            <a:ext cx="11389874" cy="1152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735" tIns="67735" rIns="67735" bIns="67735" numCol="1" spcCol="38100" rtlCol="0" anchor="ctr">
            <a:spAutoFit/>
          </a:bodyPr>
          <a:lstStyle/>
          <a:p>
            <a:pPr marL="0" marR="0" lvl="0" indent="0" algn="l" defTabSz="121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On-site (in person) teaching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E9F676-3ABC-5185-EA77-D95781A2CCE6}"/>
              </a:ext>
            </a:extLst>
          </p:cNvPr>
          <p:cNvSpPr txBox="1"/>
          <p:nvPr/>
        </p:nvSpPr>
        <p:spPr>
          <a:xfrm>
            <a:off x="598904" y="3682459"/>
            <a:ext cx="16495296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GB" sz="3600" b="1" dirty="0">
                <a:solidFill>
                  <a:srgbClr val="000000"/>
                </a:solidFill>
                <a:effectLst/>
                <a:latin typeface="Helvetica" pitchFamily="2" charset="0"/>
              </a:rPr>
              <a:t>In-Person Sessions</a:t>
            </a:r>
            <a:endParaRPr lang="en-GB" sz="36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3600" dirty="0">
                <a:solidFill>
                  <a:srgbClr val="000000"/>
                </a:solidFill>
                <a:effectLst/>
                <a:latin typeface="Helvetica" pitchFamily="2" charset="0"/>
              </a:rPr>
              <a:t>	Conducted four sessions in person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GB" sz="3600" b="1" dirty="0">
                <a:solidFill>
                  <a:srgbClr val="000000"/>
                </a:solidFill>
                <a:effectLst/>
                <a:latin typeface="Helvetica" pitchFamily="2" charset="0"/>
              </a:rPr>
              <a:t>Midterm Feedback</a:t>
            </a:r>
            <a:endParaRPr lang="en-GB" sz="36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3600" dirty="0">
                <a:solidFill>
                  <a:srgbClr val="000000"/>
                </a:solidFill>
                <a:effectLst/>
                <a:latin typeface="Helvetica" pitchFamily="2" charset="0"/>
              </a:rPr>
              <a:t>	Provided in-person feedback to students regarding their midterm 	performance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GB" sz="3600" b="1" dirty="0">
                <a:solidFill>
                  <a:srgbClr val="000000"/>
                </a:solidFill>
                <a:effectLst/>
                <a:latin typeface="Helvetica" pitchFamily="2" charset="0"/>
              </a:rPr>
              <a:t>Covered Expenses</a:t>
            </a:r>
            <a:endParaRPr lang="en-GB" sz="36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3600" dirty="0">
                <a:solidFill>
                  <a:srgbClr val="000000"/>
                </a:solidFill>
                <a:effectLst/>
                <a:latin typeface="Helvetica" pitchFamily="2" charset="0"/>
              </a:rPr>
              <a:t>	Travel, food, and accommodation costs are covered for the duration of the 	sessions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6390C-7C65-6836-C4FF-87915AEF3AD6}"/>
              </a:ext>
            </a:extLst>
          </p:cNvPr>
          <p:cNvSpPr txBox="1"/>
          <p:nvPr/>
        </p:nvSpPr>
        <p:spPr>
          <a:xfrm>
            <a:off x="2221007" y="2302918"/>
            <a:ext cx="1289824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 tried in-person teaching for two weeks in November 2021</a:t>
            </a:r>
            <a:endParaRPr kumimoji="0" lang="en-SE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80680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638F1B-788E-11FE-00D3-FA17C6F08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95" y="1200009"/>
            <a:ext cx="13123070" cy="7920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A49F9A-A4E4-DA5B-C65D-726EAF635471}"/>
              </a:ext>
            </a:extLst>
          </p:cNvPr>
          <p:cNvSpPr txBox="1"/>
          <p:nvPr/>
        </p:nvSpPr>
        <p:spPr>
          <a:xfrm>
            <a:off x="1463830" y="81754"/>
            <a:ext cx="1441260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sym typeface="Marker Felt"/>
              </a:rPr>
              <a:t>Midterm informal student feedback </a:t>
            </a:r>
          </a:p>
        </p:txBody>
      </p:sp>
    </p:spTree>
    <p:extLst>
      <p:ext uri="{BB962C8B-B14F-4D97-AF65-F5344CB8AC3E}">
        <p14:creationId xmlns:p14="http://schemas.microsoft.com/office/powerpoint/2010/main" val="25749696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CE823D-8619-45E5-4C2A-898A33910A09}"/>
              </a:ext>
            </a:extLst>
          </p:cNvPr>
          <p:cNvSpPr txBox="1"/>
          <p:nvPr/>
        </p:nvSpPr>
        <p:spPr>
          <a:xfrm>
            <a:off x="5739841" y="7296770"/>
            <a:ext cx="586057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sym typeface="Marker Felt"/>
              </a:rPr>
              <a:t>Thank you!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F89B9-D0E9-A946-020E-1C450C384339}"/>
              </a:ext>
            </a:extLst>
          </p:cNvPr>
          <p:cNvSpPr txBox="1"/>
          <p:nvPr/>
        </p:nvSpPr>
        <p:spPr>
          <a:xfrm>
            <a:off x="448600" y="3584138"/>
            <a:ext cx="15935045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000000"/>
                </a:solidFill>
                <a:latin typeface="Helvetica" pitchFamily="2" charset="0"/>
              </a:rPr>
              <a:t>I highly recommend volunteering as a teacher in the NORDITA Master Program if you're looking to gain valuable experience and enhance CV.</a:t>
            </a:r>
            <a:endParaRPr lang="en-SE" sz="5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94A0D8-C44C-83E9-D4B6-922A7307ACDB}"/>
              </a:ext>
            </a:extLst>
          </p:cNvPr>
          <p:cNvSpPr txBox="1"/>
          <p:nvPr/>
        </p:nvSpPr>
        <p:spPr>
          <a:xfrm>
            <a:off x="6026847" y="862683"/>
            <a:ext cx="4778552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sym typeface="Marker Fe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940496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25C625-53BE-CBFB-30DF-8858AAFAD5A0}"/>
              </a:ext>
            </a:extLst>
          </p:cNvPr>
          <p:cNvSpPr txBox="1"/>
          <p:nvPr/>
        </p:nvSpPr>
        <p:spPr>
          <a:xfrm>
            <a:off x="841089" y="1629757"/>
            <a:ext cx="15658084" cy="6001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00100" lvl="1" indent="-342900" algn="l">
              <a:buFont typeface="Courier New" panose="02070309020205020404" pitchFamily="49" charset="0"/>
              <a:buChar char="o"/>
            </a:pPr>
            <a:endParaRPr lang="en-GB" sz="32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32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Design Assessment Scheme</a:t>
            </a:r>
            <a:endParaRPr lang="en-GB" sz="3200" dirty="0">
              <a:solidFill>
                <a:srgbClr val="000000"/>
              </a:solidFill>
              <a:latin typeface="Helvetica" pitchFamily="2" charset="0"/>
            </a:endParaRPr>
          </a:p>
          <a:p>
            <a:pPr algn="l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Determine grading breakdown (e.g., assignments, exams, participation)	Upload assessment scheme to Canvas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32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Find a Teaching Assistant (TA)</a:t>
            </a:r>
          </a:p>
          <a:p>
            <a:pPr lvl="1" algn="l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 Search for a TA to support exercise sessions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32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Develop Lecture Notes</a:t>
            </a:r>
            <a:endParaRPr lang="en-GB" sz="3200" dirty="0">
              <a:solidFill>
                <a:srgbClr val="000000"/>
              </a:solidFill>
              <a:latin typeface="Helvetica" pitchFamily="2" charset="0"/>
            </a:endParaRPr>
          </a:p>
          <a:p>
            <a:pPr algn="l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Create detailed notes for each lecture</a:t>
            </a:r>
          </a:p>
          <a:p>
            <a:pPr algn="l"/>
            <a:r>
              <a:rPr lang="en-GB" sz="3200" dirty="0">
                <a:solidFill>
                  <a:srgbClr val="000000"/>
                </a:solidFill>
                <a:latin typeface="Helvetica" pitchFamily="2" charset="0"/>
              </a:rPr>
              <a:t>	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Ensure content aligns with course objectives and learning outcomes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32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Design Exercises and Homework</a:t>
            </a:r>
            <a:endParaRPr lang="en-GB" sz="3200" dirty="0">
              <a:solidFill>
                <a:srgbClr val="000000"/>
              </a:solidFill>
              <a:latin typeface="Helvetica" pitchFamily="2" charset="0"/>
            </a:endParaRPr>
          </a:p>
          <a:p>
            <a:pPr algn="l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Develop exercises to reinforce lecture content</a:t>
            </a:r>
          </a:p>
          <a:p>
            <a:pPr algn="l"/>
            <a:r>
              <a:rPr lang="en-GB" sz="3200" dirty="0">
                <a:solidFill>
                  <a:srgbClr val="000000"/>
                </a:solidFill>
                <a:latin typeface="Helvetica" pitchFamily="2" charset="0"/>
              </a:rPr>
              <a:t>	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Create homework assignments for students to complete outside of class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3866A-F044-B182-C625-4EEF1925EA6B}"/>
              </a:ext>
            </a:extLst>
          </p:cNvPr>
          <p:cNvSpPr txBox="1"/>
          <p:nvPr/>
        </p:nvSpPr>
        <p:spPr>
          <a:xfrm>
            <a:off x="590101" y="198088"/>
            <a:ext cx="1616006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b="1" dirty="0">
                <a:solidFill>
                  <a:srgbClr val="000000"/>
                </a:solidFill>
                <a:latin typeface="Helvetica" pitchFamily="2" charset="0"/>
              </a:rPr>
              <a:t>Prior the course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207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9F0780-815C-2A1E-0FA4-750DE1DE96D2}"/>
              </a:ext>
            </a:extLst>
          </p:cNvPr>
          <p:cNvSpPr txBox="1"/>
          <p:nvPr/>
        </p:nvSpPr>
        <p:spPr>
          <a:xfrm>
            <a:off x="590101" y="0"/>
            <a:ext cx="1616006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b="1" dirty="0">
                <a:solidFill>
                  <a:srgbClr val="000000"/>
                </a:solidFill>
                <a:latin typeface="Helvetica" pitchFamily="2" charset="0"/>
              </a:rPr>
              <a:t>During the course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BBF9C-AADC-4DC3-BC4E-BA309D397683}"/>
              </a:ext>
            </a:extLst>
          </p:cNvPr>
          <p:cNvSpPr txBox="1"/>
          <p:nvPr/>
        </p:nvSpPr>
        <p:spPr>
          <a:xfrm>
            <a:off x="1187210" y="8298776"/>
            <a:ext cx="15400650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3200" b="0" i="0" u="none" strike="noStrike" dirty="0">
                <a:solidFill>
                  <a:srgbClr val="C00000"/>
                </a:solidFill>
                <a:effectLst/>
                <a:latin typeface="Helvetica" pitchFamily="2" charset="0"/>
              </a:rPr>
              <a:t>Note: Remember to communicate clearly with students and provide them with all the necessary resources they need to succeed in the course.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4CCFAC-0545-0EF9-E999-8E0B4F6171D7}"/>
              </a:ext>
            </a:extLst>
          </p:cNvPr>
          <p:cNvSpPr txBox="1"/>
          <p:nvPr/>
        </p:nvSpPr>
        <p:spPr>
          <a:xfrm>
            <a:off x="1187210" y="1243013"/>
            <a:ext cx="15562951" cy="69865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Schedule Lecture Classes</a:t>
            </a:r>
            <a:endParaRPr lang="en-GB" sz="32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3200" dirty="0">
                <a:solidFill>
                  <a:srgbClr val="000000"/>
                </a:solidFill>
                <a:effectLst/>
                <a:latin typeface="Helvetica" pitchFamily="2" charset="0"/>
              </a:rPr>
              <a:t>	Four classes per week</a:t>
            </a:r>
          </a:p>
          <a:p>
            <a:r>
              <a:rPr lang="en-GB" sz="3200" dirty="0">
                <a:solidFill>
                  <a:srgbClr val="000000"/>
                </a:solidFill>
                <a:effectLst/>
                <a:latin typeface="Helvetica" pitchFamily="2" charset="0"/>
              </a:rPr>
              <a:t>	Duration: 40 minutes each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Schedule Exercise Classes</a:t>
            </a:r>
            <a:endParaRPr lang="en-GB" sz="32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3200" dirty="0">
                <a:solidFill>
                  <a:srgbClr val="000000"/>
                </a:solidFill>
                <a:effectLst/>
                <a:latin typeface="Helvetica" pitchFamily="2" charset="0"/>
              </a:rPr>
              <a:t>	Two classes per week</a:t>
            </a:r>
          </a:p>
          <a:p>
            <a:r>
              <a:rPr lang="en-GB" sz="3200" dirty="0">
                <a:solidFill>
                  <a:srgbClr val="000000"/>
                </a:solidFill>
                <a:effectLst/>
                <a:latin typeface="Helvetica" pitchFamily="2" charset="0"/>
              </a:rPr>
              <a:t>	Duration: 40 minutes each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Develop Missing Content</a:t>
            </a:r>
            <a:endParaRPr lang="en-GB" sz="32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3200" dirty="0">
                <a:solidFill>
                  <a:srgbClr val="000000"/>
                </a:solidFill>
                <a:effectLst/>
                <a:latin typeface="Helvetica" pitchFamily="2" charset="0"/>
              </a:rPr>
              <a:t>	Create any lecture notes not yet developed</a:t>
            </a:r>
          </a:p>
          <a:p>
            <a:r>
              <a:rPr lang="en-GB" sz="3200" dirty="0">
                <a:solidFill>
                  <a:srgbClr val="000000"/>
                </a:solidFill>
                <a:effectLst/>
                <a:latin typeface="Helvetica" pitchFamily="2" charset="0"/>
              </a:rPr>
              <a:t>	Develop problem sheets for exercise classes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Conduct Midterm Assessments</a:t>
            </a:r>
            <a:endParaRPr lang="en-GB" sz="32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3200" dirty="0">
                <a:solidFill>
                  <a:srgbClr val="000000"/>
                </a:solidFill>
                <a:effectLst/>
                <a:latin typeface="Helvetica" pitchFamily="2" charset="0"/>
              </a:rPr>
              <a:t>	Administer midterm exams or assessments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Provide Feedback</a:t>
            </a:r>
            <a:endParaRPr lang="en-GB" sz="32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3200" dirty="0">
                <a:solidFill>
                  <a:srgbClr val="000000"/>
                </a:solidFill>
                <a:effectLst/>
                <a:latin typeface="Helvetica" pitchFamily="2" charset="0"/>
              </a:rPr>
              <a:t>	Evaluate midterm assessments</a:t>
            </a:r>
          </a:p>
          <a:p>
            <a:r>
              <a:rPr lang="en-GB" sz="3200" dirty="0">
                <a:solidFill>
                  <a:srgbClr val="000000"/>
                </a:solidFill>
                <a:effectLst/>
                <a:latin typeface="Helvetica" pitchFamily="2" charset="0"/>
              </a:rPr>
              <a:t>	Offer feedback to students to guide improvement</a:t>
            </a:r>
          </a:p>
        </p:txBody>
      </p:sp>
    </p:spTree>
    <p:extLst>
      <p:ext uri="{BB962C8B-B14F-4D97-AF65-F5344CB8AC3E}">
        <p14:creationId xmlns:p14="http://schemas.microsoft.com/office/powerpoint/2010/main" val="8337837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B9700F-C024-4AAD-92E5-CBEB057B717B}"/>
              </a:ext>
            </a:extLst>
          </p:cNvPr>
          <p:cNvSpPr txBox="1"/>
          <p:nvPr/>
        </p:nvSpPr>
        <p:spPr>
          <a:xfrm>
            <a:off x="1019877" y="3648700"/>
            <a:ext cx="16320386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4000" b="1" dirty="0">
                <a:solidFill>
                  <a:srgbClr val="000000"/>
                </a:solidFill>
                <a:effectLst/>
                <a:latin typeface="Helvetica" pitchFamily="2" charset="0"/>
              </a:rPr>
              <a:t>Mark Student Scripts</a:t>
            </a:r>
            <a:endParaRPr lang="en-GB" sz="4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3600" dirty="0">
                <a:solidFill>
                  <a:srgbClr val="000000"/>
                </a:solidFill>
                <a:latin typeface="Helvetica" pitchFamily="2" charset="0"/>
              </a:rPr>
              <a:t>	</a:t>
            </a:r>
            <a:r>
              <a:rPr lang="en-GB" sz="3600" dirty="0">
                <a:solidFill>
                  <a:srgbClr val="000000"/>
                </a:solidFill>
                <a:effectLst/>
                <a:latin typeface="Helvetica" pitchFamily="2" charset="0"/>
              </a:rPr>
              <a:t>Review and grade student exam papers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4000" b="1" dirty="0">
                <a:solidFill>
                  <a:srgbClr val="000000"/>
                </a:solidFill>
                <a:effectLst/>
                <a:latin typeface="Helvetica" pitchFamily="2" charset="0"/>
              </a:rPr>
              <a:t>Publish Results</a:t>
            </a:r>
            <a:endParaRPr lang="en-GB" sz="4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3600" dirty="0">
                <a:solidFill>
                  <a:srgbClr val="000000"/>
                </a:solidFill>
                <a:latin typeface="Helvetica" pitchFamily="2" charset="0"/>
              </a:rPr>
              <a:t>	</a:t>
            </a:r>
            <a:r>
              <a:rPr lang="en-GB" sz="3600" dirty="0">
                <a:solidFill>
                  <a:srgbClr val="000000"/>
                </a:solidFill>
                <a:effectLst/>
                <a:latin typeface="Helvetica" pitchFamily="2" charset="0"/>
              </a:rPr>
              <a:t>Release marking results within 2 weeks post-exam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4000" b="1" dirty="0">
                <a:solidFill>
                  <a:srgbClr val="000000"/>
                </a:solidFill>
                <a:effectLst/>
                <a:latin typeface="Helvetica" pitchFamily="2" charset="0"/>
              </a:rPr>
              <a:t>Prepare for Makeup Exam</a:t>
            </a:r>
            <a:endParaRPr lang="en-GB" sz="4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4000" dirty="0">
                <a:solidFill>
                  <a:srgbClr val="000000"/>
                </a:solidFill>
                <a:latin typeface="Helvetica" pitchFamily="2" charset="0"/>
              </a:rPr>
              <a:t>	</a:t>
            </a:r>
            <a:r>
              <a:rPr lang="en-GB" sz="3600" dirty="0">
                <a:solidFill>
                  <a:srgbClr val="000000"/>
                </a:solidFill>
                <a:effectLst/>
                <a:latin typeface="Helvetica" pitchFamily="2" charset="0"/>
              </a:rPr>
              <a:t>Create and provide exam sheets for students taking the makeup exam</a:t>
            </a:r>
            <a:endParaRPr lang="en-GB" sz="40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9F0780-815C-2A1E-0FA4-750DE1DE96D2}"/>
              </a:ext>
            </a:extLst>
          </p:cNvPr>
          <p:cNvSpPr txBox="1"/>
          <p:nvPr/>
        </p:nvSpPr>
        <p:spPr>
          <a:xfrm>
            <a:off x="590101" y="857376"/>
            <a:ext cx="1616006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</a:rPr>
              <a:t>After the final exam</a:t>
            </a:r>
          </a:p>
        </p:txBody>
      </p:sp>
    </p:spTree>
    <p:extLst>
      <p:ext uri="{BB962C8B-B14F-4D97-AF65-F5344CB8AC3E}">
        <p14:creationId xmlns:p14="http://schemas.microsoft.com/office/powerpoint/2010/main" val="13795718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82536-FB40-2488-6DED-FC0806102E9F}"/>
              </a:ext>
            </a:extLst>
          </p:cNvPr>
          <p:cNvSpPr txBox="1"/>
          <p:nvPr/>
        </p:nvSpPr>
        <p:spPr>
          <a:xfrm>
            <a:off x="774178" y="2398009"/>
            <a:ext cx="1628367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21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Fall 2021: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Marker Felt"/>
              </a:rPr>
              <a:t>Dr.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Marker Felt"/>
              </a:rPr>
              <a:t> Tamari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Marker Felt"/>
              </a:rPr>
              <a:t>Meshveliani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Marker Felt"/>
              </a:rPr>
              <a:t> (local PhD Student)</a:t>
            </a:r>
            <a:r>
              <a:rPr kumimoji="0" lang="en-SE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Marker Felt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D85BF-D4BF-1769-CBF8-819F66380148}"/>
              </a:ext>
            </a:extLst>
          </p:cNvPr>
          <p:cNvSpPr txBox="1"/>
          <p:nvPr/>
        </p:nvSpPr>
        <p:spPr>
          <a:xfrm>
            <a:off x="774178" y="3845012"/>
            <a:ext cx="1525322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21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Fall 2022: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Dr.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Helgi Sigurdsson (local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PostDoc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70971-A782-AC31-0BBD-5D9BAB409088}"/>
              </a:ext>
            </a:extLst>
          </p:cNvPr>
          <p:cNvSpPr txBox="1"/>
          <p:nvPr/>
        </p:nvSpPr>
        <p:spPr>
          <a:xfrm>
            <a:off x="314052" y="361322"/>
            <a:ext cx="16795328" cy="1152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735" tIns="67735" rIns="67735" bIns="67735" numCol="1" spcCol="38100" rtlCol="0" anchor="ctr">
            <a:spAutoFit/>
          </a:bodyPr>
          <a:lstStyle/>
          <a:p>
            <a:pPr marL="0" marR="0" lvl="0" indent="0" algn="ctr" defTabSz="77901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Marker Felt"/>
              </a:rPr>
              <a:t>Teaching assistant for exercise sessions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70715-6607-391C-6D82-825681E0F903}"/>
              </a:ext>
            </a:extLst>
          </p:cNvPr>
          <p:cNvSpPr txBox="1"/>
          <p:nvPr/>
        </p:nvSpPr>
        <p:spPr>
          <a:xfrm>
            <a:off x="774178" y="5385368"/>
            <a:ext cx="1702621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lvl="0" indent="-5715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S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Marker Felt"/>
              </a:rPr>
              <a:t>Task of TA is to run weekly excersise sessions and check student solusions of problem sheets and to give them feedback.</a:t>
            </a:r>
          </a:p>
          <a:p>
            <a:pPr marL="571500" marR="0" lvl="0" indent="-5715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S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Marker Felt"/>
              </a:rPr>
              <a:t>I provided problem sheets to student and TA.   </a:t>
            </a:r>
          </a:p>
        </p:txBody>
      </p:sp>
    </p:spTree>
    <p:extLst>
      <p:ext uri="{BB962C8B-B14F-4D97-AF65-F5344CB8AC3E}">
        <p14:creationId xmlns:p14="http://schemas.microsoft.com/office/powerpoint/2010/main" val="39108841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5F6FFE-46F3-A856-FA00-92D777176AF7}"/>
              </a:ext>
            </a:extLst>
          </p:cNvPr>
          <p:cNvSpPr txBox="1"/>
          <p:nvPr/>
        </p:nvSpPr>
        <p:spPr>
          <a:xfrm>
            <a:off x="392681" y="194769"/>
            <a:ext cx="16554899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Advanced Topics in Electrodynamics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4139C-2D5F-7775-01D6-4727DAB20A8A}"/>
              </a:ext>
            </a:extLst>
          </p:cNvPr>
          <p:cNvSpPr txBox="1"/>
          <p:nvPr/>
        </p:nvSpPr>
        <p:spPr>
          <a:xfrm>
            <a:off x="590101" y="1941360"/>
            <a:ext cx="16160060" cy="7017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Credits: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10 credits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Min. grade: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6,0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Level: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Undergraduate and Graduate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Academic Year: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2021-2022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and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2022-2023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Lessons/teaching sessions (40 min. each):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Total lect./general classes 56, divided on 14 weeks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Preceding Courses / Prerequisites: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Required preparation: EÐL302G Classical Mechanics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Required preparation: EÐL401G Electromagnetism 1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Classical mechanics and electromagnetism</a:t>
            </a:r>
          </a:p>
        </p:txBody>
      </p:sp>
    </p:spTree>
    <p:extLst>
      <p:ext uri="{BB962C8B-B14F-4D97-AF65-F5344CB8AC3E}">
        <p14:creationId xmlns:p14="http://schemas.microsoft.com/office/powerpoint/2010/main" val="10175124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82536-FB40-2488-6DED-FC0806102E9F}"/>
              </a:ext>
            </a:extLst>
          </p:cNvPr>
          <p:cNvSpPr txBox="1"/>
          <p:nvPr/>
        </p:nvSpPr>
        <p:spPr>
          <a:xfrm>
            <a:off x="1994166" y="5682894"/>
            <a:ext cx="14134130" cy="3231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21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Fall 2022: </a:t>
            </a:r>
          </a:p>
          <a:p>
            <a:pPr marL="0" marR="0" lvl="0" indent="0" algn="l" defTabSz="121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START lecture on Aug 23 </a:t>
            </a:r>
          </a:p>
          <a:p>
            <a:pPr marL="0" marR="0" lvl="0" indent="0" algn="l" defTabSz="121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END lecture on Nov 25 </a:t>
            </a:r>
          </a:p>
          <a:p>
            <a:pPr marL="0" marR="0" lvl="0" indent="0" algn="l" defTabSz="121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Final Exam date is set by the examination office:</a:t>
            </a:r>
          </a:p>
          <a:p>
            <a:pPr defTabSz="1219322"/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December 5, 2022: 09:00-12:00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70971-A782-AC31-0BBD-5D9BAB409088}"/>
              </a:ext>
            </a:extLst>
          </p:cNvPr>
          <p:cNvSpPr txBox="1"/>
          <p:nvPr/>
        </p:nvSpPr>
        <p:spPr>
          <a:xfrm>
            <a:off x="3061756" y="417158"/>
            <a:ext cx="11216750" cy="12447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735" tIns="67735" rIns="67735" bIns="67735" numCol="1" spcCol="38100" rtlCol="0" anchor="ctr">
            <a:spAutoFit/>
          </a:bodyPr>
          <a:lstStyle/>
          <a:p>
            <a:pPr marL="0" marR="0" lvl="0" indent="0" algn="ctr" defTabSz="77901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sym typeface="Marker Felt"/>
              </a:rPr>
              <a:t>Start and end of teaching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C074E-4861-BDE9-49CC-4311589B7399}"/>
              </a:ext>
            </a:extLst>
          </p:cNvPr>
          <p:cNvSpPr txBox="1"/>
          <p:nvPr/>
        </p:nvSpPr>
        <p:spPr>
          <a:xfrm>
            <a:off x="1994166" y="1804066"/>
            <a:ext cx="13351929" cy="3231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21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Fall 2021: </a:t>
            </a:r>
          </a:p>
          <a:p>
            <a:pPr marL="0" marR="0" lvl="0" indent="0" algn="l" defTabSz="121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START lecture </a:t>
            </a:r>
            <a:r>
              <a:rPr lang="en-GB" sz="4000" dirty="0">
                <a:solidFill>
                  <a:srgbClr val="000000"/>
                </a:solidFill>
                <a:latin typeface="Helvetica" pitchFamily="2" charset="0"/>
              </a:rPr>
              <a:t>on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Aug 31 </a:t>
            </a:r>
          </a:p>
          <a:p>
            <a:pPr marL="0" marR="0" lvl="0" indent="0" algn="l" defTabSz="121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END lecture on Nov 25 </a:t>
            </a:r>
          </a:p>
          <a:p>
            <a:pPr defTabSz="1219322"/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Final Exam date is set by the examination office: </a:t>
            </a:r>
          </a:p>
          <a:p>
            <a:pPr defTabSz="1219322"/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December 13, 2021: 09:00-12:00 </a:t>
            </a:r>
          </a:p>
        </p:txBody>
      </p:sp>
    </p:spTree>
    <p:extLst>
      <p:ext uri="{BB962C8B-B14F-4D97-AF65-F5344CB8AC3E}">
        <p14:creationId xmlns:p14="http://schemas.microsoft.com/office/powerpoint/2010/main" val="21715350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3B7AC5-CFC2-1BB8-B699-7BC0C2048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395"/>
          <a:stretch/>
        </p:blipFill>
        <p:spPr>
          <a:xfrm>
            <a:off x="325259" y="1872221"/>
            <a:ext cx="16689744" cy="6977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0F2337-E520-3957-6E6C-6ABF9CC7698E}"/>
              </a:ext>
            </a:extLst>
          </p:cNvPr>
          <p:cNvSpPr txBox="1"/>
          <p:nvPr/>
        </p:nvSpPr>
        <p:spPr>
          <a:xfrm>
            <a:off x="3538001" y="332535"/>
            <a:ext cx="11022249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Marker Felt"/>
              </a:rPr>
              <a:t>Aim and 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39855475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16715</TotalTime>
  <Words>839</Words>
  <Application>Microsoft Macintosh PowerPoint</Application>
  <PresentationFormat>Custom</PresentationFormat>
  <Paragraphs>142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Comic Sans MS</vt:lpstr>
      <vt:lpstr>Courier New</vt:lpstr>
      <vt:lpstr>Helvetica</vt:lpstr>
      <vt:lpstr>Helvetica Light</vt:lpstr>
      <vt:lpstr>Helvetica Neue</vt:lpstr>
      <vt:lpstr>Roboto</vt:lpstr>
      <vt:lpstr>Söhne</vt:lpstr>
      <vt:lpstr>Times New Roman</vt:lpstr>
      <vt:lpstr>Wingdings</vt:lpstr>
      <vt:lpstr>GraphPaper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Habib Rostami</cp:lastModifiedBy>
  <cp:revision>446</cp:revision>
  <dcterms:modified xsi:type="dcterms:W3CDTF">2023-06-13T07:37:33Z</dcterms:modified>
</cp:coreProperties>
</file>