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6"/>
  </p:notesMasterIdLst>
  <p:sldIdLst>
    <p:sldId id="256" r:id="rId2"/>
    <p:sldId id="331" r:id="rId3"/>
    <p:sldId id="328" r:id="rId4"/>
    <p:sldId id="302" r:id="rId5"/>
    <p:sldId id="330" r:id="rId6"/>
    <p:sldId id="299" r:id="rId7"/>
    <p:sldId id="303" r:id="rId8"/>
    <p:sldId id="276" r:id="rId9"/>
    <p:sldId id="306" r:id="rId10"/>
    <p:sldId id="311" r:id="rId11"/>
    <p:sldId id="324" r:id="rId12"/>
    <p:sldId id="325" r:id="rId13"/>
    <p:sldId id="332" r:id="rId14"/>
    <p:sldId id="309" r:id="rId15"/>
    <p:sldId id="333" r:id="rId16"/>
    <p:sldId id="310" r:id="rId17"/>
    <p:sldId id="307" r:id="rId18"/>
    <p:sldId id="305" r:id="rId19"/>
    <p:sldId id="336" r:id="rId20"/>
    <p:sldId id="313" r:id="rId21"/>
    <p:sldId id="289" r:id="rId22"/>
    <p:sldId id="337" r:id="rId23"/>
    <p:sldId id="321" r:id="rId24"/>
    <p:sldId id="327" r:id="rId25"/>
    <p:sldId id="323" r:id="rId26"/>
    <p:sldId id="312" r:id="rId27"/>
    <p:sldId id="334" r:id="rId28"/>
    <p:sldId id="278" r:id="rId29"/>
    <p:sldId id="335" r:id="rId30"/>
    <p:sldId id="338" r:id="rId31"/>
    <p:sldId id="316" r:id="rId32"/>
    <p:sldId id="272" r:id="rId33"/>
    <p:sldId id="273" r:id="rId34"/>
    <p:sldId id="315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8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FFFCC"/>
    <a:srgbClr val="FFFF99"/>
    <a:srgbClr val="A70998"/>
    <a:srgbClr val="C60ABD"/>
    <a:srgbClr val="11AEBF"/>
    <a:srgbClr val="EE76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63" autoAdjust="0"/>
    <p:restoredTop sz="94660" autoAdjust="0"/>
  </p:normalViewPr>
  <p:slideViewPr>
    <p:cSldViewPr snapToGrid="0" showGuides="1">
      <p:cViewPr>
        <p:scale>
          <a:sx n="66" d="100"/>
          <a:sy n="66" d="100"/>
        </p:scale>
        <p:origin x="684" y="-46"/>
      </p:cViewPr>
      <p:guideLst>
        <p:guide orient="horz" pos="1888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8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13B3BE-2AF1-4390-BC92-FD0F06BE148E}" type="datetimeFigureOut">
              <a:rPr lang="en-SE" smtClean="0"/>
              <a:t>2023-10-15</a:t>
            </a:fld>
            <a:endParaRPr lang="en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47C2CB-28CF-4B25-9DA9-58EF8FC49818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086923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Pr>
        <a:solidFill>
          <a:schemeClr val="bg1">
            <a:alpha val="8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1F1CF-7D6F-4A4E-AC83-1CD127100A9C}" type="datetime8">
              <a:rPr lang="en-SE" smtClean="0"/>
              <a:t>2023-10-15 10:11</a:t>
            </a:fld>
            <a:endParaRPr lang="en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1</a:t>
            </a:r>
          </a:p>
          <a:p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557748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18C65-046A-47BB-98FC-7815D7D74072}" type="datetime8">
              <a:rPr lang="en-SE" smtClean="0"/>
              <a:t>2023-10-15 10:11</a:t>
            </a:fld>
            <a:endParaRPr lang="en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81428-8BFF-426E-8852-200AED4383E5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998610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5B7C7-B0EC-4A7E-A64F-87203F4FB36F}" type="datetime8">
              <a:rPr lang="en-SE" smtClean="0"/>
              <a:t>2023-10-15 10:11</a:t>
            </a:fld>
            <a:endParaRPr lang="en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81428-8BFF-426E-8852-200AED4383E5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5141315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63EF4-86A0-405E-99CA-A095BE5361A7}" type="datetime8">
              <a:rPr lang="en-SE" smtClean="0"/>
              <a:t>2023-10-15 10:11</a:t>
            </a:fld>
            <a:endParaRPr lang="en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81428-8BFF-426E-8852-200AED4383E5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752736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sz="160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494151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eorgia" panose="02040502050405020303" pitchFamily="18" charset="0"/>
              </a:defRPr>
            </a:lvl1pPr>
            <a:lvl2pPr>
              <a:defRPr>
                <a:latin typeface="Georgia" panose="02040502050405020303" pitchFamily="18" charset="0"/>
              </a:defRPr>
            </a:lvl2pPr>
            <a:lvl3pPr>
              <a:defRPr>
                <a:latin typeface="Georgia" panose="02040502050405020303" pitchFamily="18" charset="0"/>
              </a:defRPr>
            </a:lvl3pPr>
            <a:lvl4pPr>
              <a:defRPr>
                <a:latin typeface="Georgia" panose="02040502050405020303" pitchFamily="18" charset="0"/>
              </a:defRPr>
            </a:lvl4pPr>
            <a:lvl5pPr>
              <a:defRPr>
                <a:latin typeface="Georgia" panose="02040502050405020303" pitchFamily="18" charset="0"/>
              </a:defRPr>
            </a:lvl5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CE14A-3F27-494B-89FD-931F655CE5C3}" type="datetime8">
              <a:rPr lang="en-SE" smtClean="0"/>
              <a:t>2023-10-15 10:11</a:t>
            </a:fld>
            <a:endParaRPr lang="en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81428-8BFF-426E-8852-200AED4383E5}" type="slidenum">
              <a:rPr lang="en-SE" smtClean="0"/>
              <a:t>‹#›</a:t>
            </a:fld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230578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passa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DE006D7-5AB3-0E9E-8FE4-F69ACA53D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D5E43C83-287F-30B9-97E7-2D9C2BF33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53CD4-0F54-4BCB-BBE1-36901F182B08}" type="datetime8">
              <a:rPr lang="en-SE" smtClean="0"/>
              <a:t>2023-10-15 10:11</a:t>
            </a:fld>
            <a:endParaRPr lang="en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8734720-87B8-AB7A-3B96-31DB702E9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42005D59-8B10-7B64-7007-604ECFCDA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81428-8BFF-426E-8852-200AED4383E5}" type="slidenum">
              <a:rPr lang="en-SE" smtClean="0"/>
              <a:t>‹#›</a:t>
            </a:fld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1191360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bg>
      <p:bgPr>
        <a:solidFill>
          <a:schemeClr val="bg1">
            <a:alpha val="8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Georgia" panose="02040502050405020303" pitchFamily="18" charset="0"/>
              </a:defRPr>
            </a:lvl1pPr>
          </a:lstStyle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B85A3-3BAE-4C25-B5C4-296A1AE22DD1}" type="datetime8">
              <a:rPr lang="en-SE" smtClean="0"/>
              <a:t>2023-10-15 10:11</a:t>
            </a:fld>
            <a:endParaRPr lang="en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81428-8BFF-426E-8852-200AED4383E5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506273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9C21D-FA3E-4114-8D2F-37D7399B7554}" type="datetime8">
              <a:rPr lang="en-SE" smtClean="0"/>
              <a:t>2023-10-15 10:11</a:t>
            </a:fld>
            <a:endParaRPr lang="en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81428-8BFF-426E-8852-200AED4383E5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886127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CD9F7-201B-4606-A630-E53A71B6DCD7}" type="datetime8">
              <a:rPr lang="en-SE" smtClean="0"/>
              <a:t>2023-10-15 10:11</a:t>
            </a:fld>
            <a:endParaRPr lang="en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81428-8BFF-426E-8852-200AED4383E5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967485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1659FF-76E3-4BD1-B2AF-93677EFFE9B8}" type="datetime8">
              <a:rPr lang="en-SE" smtClean="0"/>
              <a:t>2023-10-15 10:11</a:t>
            </a:fld>
            <a:endParaRPr lang="en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81428-8BFF-426E-8852-200AED4383E5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080111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F35B2-55AD-4BFD-8807-DCBBE6DE203D}" type="datetime8">
              <a:rPr lang="en-SE" smtClean="0"/>
              <a:t>2023-10-15 10:11</a:t>
            </a:fld>
            <a:endParaRPr lang="en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81428-8BFF-426E-8852-200AED4383E5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840467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49C99-D236-4CBF-B888-0C12EB2D0AE6}" type="datetime8">
              <a:rPr lang="en-SE" smtClean="0"/>
              <a:t>2023-10-15 10:11</a:t>
            </a:fld>
            <a:endParaRPr lang="en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81428-8BFF-426E-8852-200AED4383E5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823214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dirty="0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62C25-32B7-42FA-ADF7-80C6EBC438D0}" type="datetime8">
              <a:rPr lang="en-SE" smtClean="0"/>
              <a:t>2023-10-15 10:11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81428-8BFF-426E-8852-200AED4383E5}" type="slidenum">
              <a:rPr lang="en-SE" smtClean="0"/>
              <a:t>‹#›</a:t>
            </a:fld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29539742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97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tmp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mp"/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mp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tm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m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mp"/><Relationship Id="rId7" Type="http://schemas.openxmlformats.org/officeDocument/2006/relationships/image" Target="../media/image51.png"/><Relationship Id="rId2" Type="http://schemas.openxmlformats.org/officeDocument/2006/relationships/image" Target="../media/image46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tmp"/><Relationship Id="rId5" Type="http://schemas.openxmlformats.org/officeDocument/2006/relationships/image" Target="../media/image49.tmp"/><Relationship Id="rId4" Type="http://schemas.openxmlformats.org/officeDocument/2006/relationships/image" Target="../media/image48.tm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6.tmp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mp"/><Relationship Id="rId2" Type="http://schemas.openxmlformats.org/officeDocument/2006/relationships/image" Target="../media/image62.tmp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CF361AB-ACD4-9E18-868F-0A1EE15EE1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1613" y="246464"/>
            <a:ext cx="9144000" cy="2387600"/>
          </a:xfrm>
        </p:spPr>
        <p:txBody>
          <a:bodyPr/>
          <a:lstStyle/>
          <a:p>
            <a:r>
              <a:rPr lang="en-US" dirty="0">
                <a:latin typeface="Georgia" panose="02040502050405020303" pitchFamily="18" charset="0"/>
              </a:rPr>
              <a:t>What´s up in the Nordic Countries</a:t>
            </a:r>
            <a:endParaRPr lang="en-SE" dirty="0">
              <a:latin typeface="Georgia" panose="02040502050405020303" pitchFamily="18" charset="0"/>
            </a:endParaRP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80E840A-C5AA-7708-657A-60A4B348A1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997200"/>
            <a:ext cx="9144000" cy="1655762"/>
          </a:xfrm>
        </p:spPr>
        <p:txBody>
          <a:bodyPr>
            <a:normAutofit fontScale="92500"/>
          </a:bodyPr>
          <a:lstStyle/>
          <a:p>
            <a:r>
              <a:rPr lang="en-US" dirty="0">
                <a:latin typeface="Georgia" panose="02040502050405020303" pitchFamily="18" charset="0"/>
              </a:rPr>
              <a:t>Presented by Barbro Åsman</a:t>
            </a:r>
          </a:p>
          <a:p>
            <a:r>
              <a:rPr lang="en-US" dirty="0">
                <a:latin typeface="Georgia" panose="02040502050405020303" pitchFamily="18" charset="0"/>
              </a:rPr>
              <a:t>With the help of </a:t>
            </a:r>
          </a:p>
          <a:p>
            <a:r>
              <a:rPr lang="en-US" sz="2200" dirty="0">
                <a:latin typeface="Georgia" panose="02040502050405020303" pitchFamily="18" charset="0"/>
              </a:rPr>
              <a:t>Valentina </a:t>
            </a:r>
            <a:r>
              <a:rPr lang="en-US" sz="2200" dirty="0" err="1">
                <a:latin typeface="Georgia" panose="02040502050405020303" pitchFamily="18" charset="0"/>
              </a:rPr>
              <a:t>Giangreco</a:t>
            </a:r>
            <a:r>
              <a:rPr lang="en-US" sz="2200" dirty="0"/>
              <a:t> </a:t>
            </a:r>
            <a:r>
              <a:rPr lang="en-US" sz="2200" dirty="0" err="1">
                <a:latin typeface="Georgia" panose="02040502050405020303" pitchFamily="18" charset="0"/>
              </a:rPr>
              <a:t>Puletti</a:t>
            </a:r>
            <a:r>
              <a:rPr lang="en-US" sz="2200" dirty="0">
                <a:latin typeface="Georgia" panose="02040502050405020303" pitchFamily="18" charset="0"/>
              </a:rPr>
              <a:t>, Carol Norberg, Sara Strandberg, Maren Malling +</a:t>
            </a:r>
          </a:p>
          <a:p>
            <a:r>
              <a:rPr lang="en-US" sz="2200" dirty="0">
                <a:latin typeface="Georgia" panose="02040502050405020303" pitchFamily="18" charset="0"/>
              </a:rPr>
              <a:t>many more  </a:t>
            </a:r>
          </a:p>
          <a:p>
            <a:endParaRPr lang="en-US" dirty="0">
              <a:latin typeface="Georgia" panose="02040502050405020303" pitchFamily="18" charset="0"/>
            </a:endParaRPr>
          </a:p>
          <a:p>
            <a:endParaRPr lang="en-SE" dirty="0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6E2ADDAD-B314-B49C-9D20-DC7982924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884" y="5567768"/>
            <a:ext cx="1356074" cy="870872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98B43A5B-E646-DEB0-3B61-36BD41977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4507" y="5611221"/>
            <a:ext cx="1351170" cy="827419"/>
          </a:xfrm>
          <a:prstGeom prst="rect">
            <a:avLst/>
          </a:prstGeom>
        </p:spPr>
      </p:pic>
      <p:pic>
        <p:nvPicPr>
          <p:cNvPr id="11" name="Bildobjekt 10" descr="En bild som visar klädsel, tyg, Electric blue, blå&#10;&#10;Automatiskt genererad beskrivning">
            <a:extLst>
              <a:ext uri="{FF2B5EF4-FFF2-40B4-BE49-F238E27FC236}">
                <a16:creationId xmlns:a16="http://schemas.microsoft.com/office/drawing/2014/main" id="{774F3E58-2F48-5488-3C1B-18FE176C36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460" y="5611222"/>
            <a:ext cx="1278169" cy="798181"/>
          </a:xfrm>
          <a:prstGeom prst="rect">
            <a:avLst/>
          </a:prstGeom>
        </p:spPr>
      </p:pic>
      <p:pic>
        <p:nvPicPr>
          <p:cNvPr id="17" name="Bildobjekt 16" descr="En bild som visar flagga, Karmin, Rödbrun, Coquelicot&#10;&#10;Automatiskt genererad beskrivning">
            <a:extLst>
              <a:ext uri="{FF2B5EF4-FFF2-40B4-BE49-F238E27FC236}">
                <a16:creationId xmlns:a16="http://schemas.microsoft.com/office/drawing/2014/main" id="{4A0A1469-26D8-1181-3BC8-4AFEB43BEF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116" y="5533021"/>
            <a:ext cx="1299133" cy="876382"/>
          </a:xfrm>
          <a:prstGeom prst="rect">
            <a:avLst/>
          </a:prstGeom>
        </p:spPr>
      </p:pic>
      <p:pic>
        <p:nvPicPr>
          <p:cNvPr id="19" name="Bildobjekt 18" descr="En bild som visar flagga, blå, Electric blue, gul&#10;&#10;Automatiskt genererad beskrivning">
            <a:extLst>
              <a:ext uri="{FF2B5EF4-FFF2-40B4-BE49-F238E27FC236}">
                <a16:creationId xmlns:a16="http://schemas.microsoft.com/office/drawing/2014/main" id="{B0DD81D3-C2FC-6327-C53D-9EF2051DA3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280" y="5574374"/>
            <a:ext cx="1395574" cy="864266"/>
          </a:xfrm>
          <a:prstGeom prst="rect">
            <a:avLst/>
          </a:prstGeom>
        </p:spPr>
      </p:pic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77FAFFC9-9082-036C-9F13-0AAED47CE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1176" y="6409403"/>
            <a:ext cx="2743200" cy="365125"/>
          </a:xfrm>
        </p:spPr>
        <p:txBody>
          <a:bodyPr/>
          <a:lstStyle/>
          <a:p>
            <a:r>
              <a:rPr lang="en-US" dirty="0"/>
              <a:t>1</a:t>
            </a:r>
          </a:p>
          <a:p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2571621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F15312C-C6A7-DDC0-BC14-6A2854F6E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757" y="1664443"/>
            <a:ext cx="5211891" cy="742600"/>
          </a:xfrm>
        </p:spPr>
        <p:txBody>
          <a:bodyPr>
            <a:normAutofit/>
          </a:bodyPr>
          <a:lstStyle/>
          <a:p>
            <a:r>
              <a:rPr lang="en-US" sz="2000" b="0" i="0" u="none" strike="noStrike" baseline="0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Started Higher Education at 25 or earlier</a:t>
            </a:r>
            <a:endParaRPr lang="en-SE" sz="2000" dirty="0">
              <a:solidFill>
                <a:schemeClr val="tx1">
                  <a:lumMod val="9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7" name="Platshållare för innehåll 6" descr="En bild som visar text, skärmbild, Graf, linje&#10;&#10;Automatiskt genererad beskrivning">
            <a:extLst>
              <a:ext uri="{FF2B5EF4-FFF2-40B4-BE49-F238E27FC236}">
                <a16:creationId xmlns:a16="http://schemas.microsoft.com/office/drawing/2014/main" id="{46060DAF-B951-7DB0-4E19-2DBBD3AC55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42" y="2536257"/>
            <a:ext cx="5330706" cy="3202574"/>
          </a:xfrm>
        </p:spPr>
      </p:pic>
      <p:pic>
        <p:nvPicPr>
          <p:cNvPr id="9" name="Bildobjekt 8" descr="En bild som visar text, diagram, Graf, linje&#10;&#10;Automatiskt genererad beskrivning">
            <a:extLst>
              <a:ext uri="{FF2B5EF4-FFF2-40B4-BE49-F238E27FC236}">
                <a16:creationId xmlns:a16="http://schemas.microsoft.com/office/drawing/2014/main" id="{F27D2C5B-5CBA-DB3E-C10A-1785394909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891" y="2597760"/>
            <a:ext cx="5036787" cy="3141072"/>
          </a:xfrm>
          <a:prstGeom prst="rect">
            <a:avLst/>
          </a:prstGeom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id="{46DF36B0-2754-6638-225D-AB35945447E7}"/>
              </a:ext>
            </a:extLst>
          </p:cNvPr>
          <p:cNvSpPr txBox="1"/>
          <p:nvPr/>
        </p:nvSpPr>
        <p:spPr>
          <a:xfrm>
            <a:off x="658321" y="5997259"/>
            <a:ext cx="10713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Talk by Tomas Brage, NORDIP conference 2022 </a:t>
            </a:r>
          </a:p>
          <a:p>
            <a:r>
              <a:rPr lang="en-US" dirty="0"/>
              <a:t>https://indico.cern.ch/event/1151332/timetable/</a:t>
            </a:r>
          </a:p>
        </p:txBody>
      </p:sp>
      <p:sp>
        <p:nvSpPr>
          <p:cNvPr id="15" name="Rubrik 1">
            <a:extLst>
              <a:ext uri="{FF2B5EF4-FFF2-40B4-BE49-F238E27FC236}">
                <a16:creationId xmlns:a16="http://schemas.microsoft.com/office/drawing/2014/main" id="{E556055B-F17F-3D83-2870-6892F01FE6F9}"/>
              </a:ext>
            </a:extLst>
          </p:cNvPr>
          <p:cNvSpPr txBox="1">
            <a:spLocks/>
          </p:cNvSpPr>
          <p:nvPr/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Higher Education-beginners  </a:t>
            </a:r>
            <a:endParaRPr lang="en-SE" b="1" dirty="0"/>
          </a:p>
        </p:txBody>
      </p:sp>
      <p:pic>
        <p:nvPicPr>
          <p:cNvPr id="17" name="Bildobjekt 16" descr="En bild som visar flagga, blå, Electric blue, gul&#10;&#10;Automatiskt genererad beskrivning">
            <a:extLst>
              <a:ext uri="{FF2B5EF4-FFF2-40B4-BE49-F238E27FC236}">
                <a16:creationId xmlns:a16="http://schemas.microsoft.com/office/drawing/2014/main" id="{24649EDC-C145-F584-165A-14A5496E7A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861" y="402650"/>
            <a:ext cx="1395574" cy="864266"/>
          </a:xfrm>
          <a:prstGeom prst="rect">
            <a:avLst/>
          </a:prstGeom>
        </p:spPr>
      </p:pic>
      <p:sp>
        <p:nvSpPr>
          <p:cNvPr id="21" name="textruta 20">
            <a:extLst>
              <a:ext uri="{FF2B5EF4-FFF2-40B4-BE49-F238E27FC236}">
                <a16:creationId xmlns:a16="http://schemas.microsoft.com/office/drawing/2014/main" id="{A46939FF-3977-54D2-67FA-BE238F9C5940}"/>
              </a:ext>
            </a:extLst>
          </p:cNvPr>
          <p:cNvSpPr txBox="1"/>
          <p:nvPr/>
        </p:nvSpPr>
        <p:spPr>
          <a:xfrm>
            <a:off x="6247999" y="1777308"/>
            <a:ext cx="60951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u="none" strike="noStrike" baseline="0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Started long programs at 25 or earlier </a:t>
            </a:r>
            <a:endParaRPr lang="en-SE" sz="2000" dirty="0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18A59224-C6E8-173A-8E60-4272B1CBF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81428-8BFF-426E-8852-200AED4383E5}" type="slidenum">
              <a:rPr lang="en-SE" smtClean="0"/>
              <a:t>10</a:t>
            </a:fld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299023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9E84ACB-400B-EA43-4B25-B880472E7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1326"/>
            <a:ext cx="11850683" cy="763600"/>
          </a:xfrm>
        </p:spPr>
        <p:txBody>
          <a:bodyPr>
            <a:normAutofit/>
          </a:bodyPr>
          <a:lstStyle/>
          <a:p>
            <a:r>
              <a:rPr lang="en-US" sz="3200" b="1" i="0" u="none" strike="noStrike" baseline="0" dirty="0">
                <a:latin typeface="Georgia" panose="02040502050405020303" pitchFamily="18" charset="0"/>
              </a:rPr>
              <a:t>Proportion (%) of women among doctoral graduates</a:t>
            </a:r>
            <a:r>
              <a:rPr lang="en-US" sz="3200" b="1" dirty="0">
                <a:latin typeface="Georgia" panose="02040502050405020303" pitchFamily="18" charset="0"/>
              </a:rPr>
              <a:t> </a:t>
            </a:r>
            <a:endParaRPr lang="en-SE" sz="3200" b="1" dirty="0">
              <a:latin typeface="Georgia" panose="02040502050405020303" pitchFamily="18" charset="0"/>
            </a:endParaRP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174C4271-7C4A-54E9-0D9F-02811088F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7388" y="102872"/>
            <a:ext cx="792795" cy="1063505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DE5EB364-707D-DE74-DD9A-B51C13B8E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856" y="1381339"/>
            <a:ext cx="8826367" cy="4748113"/>
          </a:xfrm>
          <a:prstGeom prst="rect">
            <a:avLst/>
          </a:prstGeom>
        </p:spPr>
      </p:pic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DE4A6478-7F0E-72A5-279D-04C27429A1B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67745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39BEA9D-1392-C02B-E1FA-0EE9858C3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231519"/>
            <a:ext cx="11360800" cy="763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Georgia" panose="02040502050405020303" pitchFamily="18" charset="0"/>
              </a:rPr>
              <a:t>Starting PhD Students </a:t>
            </a:r>
            <a:endParaRPr lang="en-SE" dirty="0">
              <a:latin typeface="Georgia" panose="02040502050405020303" pitchFamily="18" charset="0"/>
            </a:endParaRPr>
          </a:p>
        </p:txBody>
      </p:sp>
      <p:pic>
        <p:nvPicPr>
          <p:cNvPr id="5" name="Bildobjekt 4" descr="En bild som visar text, linje, skärmbild, Teckensnitt&#10;&#10;Automatiskt genererad beskrivning">
            <a:extLst>
              <a:ext uri="{FF2B5EF4-FFF2-40B4-BE49-F238E27FC236}">
                <a16:creationId xmlns:a16="http://schemas.microsoft.com/office/drawing/2014/main" id="{276DC295-6B5D-4534-E2AF-C5E9B1B27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853" y="1422725"/>
            <a:ext cx="8224786" cy="2292623"/>
          </a:xfrm>
          <a:prstGeom prst="rect">
            <a:avLst/>
          </a:prstGeom>
        </p:spPr>
      </p:pic>
      <p:pic>
        <p:nvPicPr>
          <p:cNvPr id="7" name="Bildobjekt 6" descr="En bild som visar text, linje, Teckensnitt, Graf&#10;&#10;Automatiskt genererad beskrivning">
            <a:extLst>
              <a:ext uri="{FF2B5EF4-FFF2-40B4-BE49-F238E27FC236}">
                <a16:creationId xmlns:a16="http://schemas.microsoft.com/office/drawing/2014/main" id="{480DEC63-9855-4A63-BE89-D5640EDDA3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165" y="3797240"/>
            <a:ext cx="8292163" cy="2226896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ECFE94BB-B126-B364-9525-5EFFD64489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1328" y="243320"/>
            <a:ext cx="1396105" cy="865707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D0B41D1A-83FE-73F8-D955-741B18CC6A2D}"/>
              </a:ext>
            </a:extLst>
          </p:cNvPr>
          <p:cNvSpPr txBox="1"/>
          <p:nvPr/>
        </p:nvSpPr>
        <p:spPr>
          <a:xfrm>
            <a:off x="3063551" y="6091833"/>
            <a:ext cx="5151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Talk by Donatella , Puglisi, </a:t>
            </a:r>
            <a:r>
              <a:rPr lang="en-US" dirty="0" err="1"/>
              <a:t>Norndip</a:t>
            </a:r>
            <a:r>
              <a:rPr lang="en-US" dirty="0"/>
              <a:t> conference 2019,</a:t>
            </a:r>
          </a:p>
          <a:p>
            <a:r>
              <a:rPr lang="en-US" dirty="0"/>
              <a:t> https://indico.cern.ch/event/808632/timetable/#all </a:t>
            </a:r>
            <a:endParaRPr lang="en-SE" dirty="0"/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3534594E-FD3B-17ED-4F62-24F0E58FD328}"/>
              </a:ext>
            </a:extLst>
          </p:cNvPr>
          <p:cNvSpPr txBox="1"/>
          <p:nvPr/>
        </p:nvSpPr>
        <p:spPr>
          <a:xfrm>
            <a:off x="10191328" y="4269810"/>
            <a:ext cx="17488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% women 2018</a:t>
            </a:r>
          </a:p>
          <a:p>
            <a:r>
              <a:rPr lang="en-US" dirty="0"/>
              <a:t>Natural science 39,6</a:t>
            </a:r>
          </a:p>
          <a:p>
            <a:r>
              <a:rPr lang="en-US" dirty="0"/>
              <a:t>Engineering </a:t>
            </a:r>
          </a:p>
          <a:p>
            <a:r>
              <a:rPr lang="en-US" dirty="0"/>
              <a:t>31.7</a:t>
            </a:r>
          </a:p>
          <a:p>
            <a:r>
              <a:rPr lang="en-US" dirty="0"/>
              <a:t> </a:t>
            </a:r>
            <a:endParaRPr lang="en-SE" dirty="0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E43879E6-8AAF-83C6-6DA0-DA92E015D2A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5543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0EF9380-3E9A-3949-9F48-AEE4C3057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3789" y="320726"/>
            <a:ext cx="11360800" cy="763600"/>
          </a:xfrm>
        </p:spPr>
        <p:txBody>
          <a:bodyPr>
            <a:noAutofit/>
          </a:bodyPr>
          <a:lstStyle/>
          <a:p>
            <a:pPr algn="ctr"/>
            <a:r>
              <a:rPr lang="en-US" sz="2400" dirty="0">
                <a:latin typeface="Georgia" panose="02040502050405020303" pitchFamily="18" charset="0"/>
              </a:rPr>
              <a:t>Percentage of women among researchers for different subjects, </a:t>
            </a:r>
            <a:r>
              <a:rPr lang="en-US" sz="2400" dirty="0"/>
              <a:t>countries</a:t>
            </a:r>
            <a:r>
              <a:rPr lang="en-US" sz="2400" dirty="0">
                <a:latin typeface="Georgia" panose="02040502050405020303" pitchFamily="18" charset="0"/>
              </a:rPr>
              <a:t> and years</a:t>
            </a:r>
            <a:endParaRPr lang="en-SE" sz="2400" dirty="0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4D26176D-F994-C7E4-3F80-1DD5A724E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337" y="1352528"/>
            <a:ext cx="10247212" cy="532612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80A97742-B522-6F52-C420-60D0FCE2F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5662" y="744119"/>
            <a:ext cx="792549" cy="1060796"/>
          </a:xfrm>
          <a:prstGeom prst="rect">
            <a:avLst/>
          </a:prstGeom>
        </p:spPr>
      </p:pic>
      <p:sp>
        <p:nvSpPr>
          <p:cNvPr id="7" name="Stjärna: 5 punkter 6">
            <a:extLst>
              <a:ext uri="{FF2B5EF4-FFF2-40B4-BE49-F238E27FC236}">
                <a16:creationId xmlns:a16="http://schemas.microsoft.com/office/drawing/2014/main" id="{0EDFB267-470B-1FE4-F929-E33797379374}"/>
              </a:ext>
            </a:extLst>
          </p:cNvPr>
          <p:cNvSpPr/>
          <p:nvPr/>
        </p:nvSpPr>
        <p:spPr>
          <a:xfrm>
            <a:off x="8696425" y="1880134"/>
            <a:ext cx="404261" cy="375385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8" name="Stjärna: 5 punkter 7">
            <a:extLst>
              <a:ext uri="{FF2B5EF4-FFF2-40B4-BE49-F238E27FC236}">
                <a16:creationId xmlns:a16="http://schemas.microsoft.com/office/drawing/2014/main" id="{1EF8EEAB-5B01-0F9A-E505-798514E3434E}"/>
              </a:ext>
            </a:extLst>
          </p:cNvPr>
          <p:cNvSpPr/>
          <p:nvPr/>
        </p:nvSpPr>
        <p:spPr>
          <a:xfrm>
            <a:off x="10128985" y="1880134"/>
            <a:ext cx="404261" cy="375385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9" name="Stjärna: 5 punkter 8">
            <a:extLst>
              <a:ext uri="{FF2B5EF4-FFF2-40B4-BE49-F238E27FC236}">
                <a16:creationId xmlns:a16="http://schemas.microsoft.com/office/drawing/2014/main" id="{39693746-37CE-A140-B5EB-C572DF6F9BE3}"/>
              </a:ext>
            </a:extLst>
          </p:cNvPr>
          <p:cNvSpPr/>
          <p:nvPr/>
        </p:nvSpPr>
        <p:spPr>
          <a:xfrm>
            <a:off x="9976586" y="2156059"/>
            <a:ext cx="404261" cy="375385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0" name="Stjärna: 5 punkter 9">
            <a:extLst>
              <a:ext uri="{FF2B5EF4-FFF2-40B4-BE49-F238E27FC236}">
                <a16:creationId xmlns:a16="http://schemas.microsoft.com/office/drawing/2014/main" id="{D1B2440C-DC2B-26CE-870F-42A18091ACC4}"/>
              </a:ext>
            </a:extLst>
          </p:cNvPr>
          <p:cNvSpPr/>
          <p:nvPr/>
        </p:nvSpPr>
        <p:spPr>
          <a:xfrm>
            <a:off x="4235116" y="2887580"/>
            <a:ext cx="404261" cy="375385"/>
          </a:xfrm>
          <a:prstGeom prst="star5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DC896D74-FA2B-5CB1-77B2-AD4CBBC5E39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8942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FFB7FF9-1A9F-BDFB-4CF0-D93217536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296171"/>
            <a:ext cx="11360800" cy="7636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latin typeface="Georgia" panose="02040502050405020303" pitchFamily="18" charset="0"/>
              </a:rPr>
              <a:t>Propotion</a:t>
            </a:r>
            <a:r>
              <a:rPr lang="en-US" dirty="0">
                <a:latin typeface="Georgia" panose="02040502050405020303" pitchFamily="18" charset="0"/>
              </a:rPr>
              <a:t> (%) of women in grad C, B and A</a:t>
            </a:r>
            <a:endParaRPr lang="en-SE" dirty="0">
              <a:latin typeface="Georgia" panose="02040502050405020303" pitchFamily="18" charset="0"/>
            </a:endParaRP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2CA833E-FC27-54D3-0842-DBF9826F12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2396" indent="0">
              <a:buNone/>
            </a:pPr>
            <a:endParaRPr lang="en-SE" dirty="0"/>
          </a:p>
        </p:txBody>
      </p:sp>
      <p:pic>
        <p:nvPicPr>
          <p:cNvPr id="5" name="Bildobjekt 4" descr="En bild som visar text, skärmbild, linje, Teckensnitt&#10;&#10;Automatiskt genererad beskrivning">
            <a:extLst>
              <a:ext uri="{FF2B5EF4-FFF2-40B4-BE49-F238E27FC236}">
                <a16:creationId xmlns:a16="http://schemas.microsoft.com/office/drawing/2014/main" id="{1064453A-7D38-E95D-BE33-D7E6E907CA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43" y="1449285"/>
            <a:ext cx="6261277" cy="3565785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BA3586AE-2D66-4DC1-D43B-B0DA16120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318" y="2782795"/>
            <a:ext cx="5523082" cy="3486650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5E5E6480-FABB-DDE5-5118-93D76ED37EF9}"/>
              </a:ext>
            </a:extLst>
          </p:cNvPr>
          <p:cNvSpPr txBox="1"/>
          <p:nvPr/>
        </p:nvSpPr>
        <p:spPr>
          <a:xfrm>
            <a:off x="8201004" y="2923603"/>
            <a:ext cx="152045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2018</a:t>
            </a:r>
            <a:endParaRPr lang="en-SE" dirty="0">
              <a:solidFill>
                <a:schemeClr val="bg1"/>
              </a:solidFill>
            </a:endParaRP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163BF07-97D9-6366-01F3-1DC04A3664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5177" y="296171"/>
            <a:ext cx="792549" cy="1060796"/>
          </a:xfrm>
          <a:prstGeom prst="rect">
            <a:avLst/>
          </a:prstGeom>
        </p:spPr>
      </p:pic>
      <p:sp>
        <p:nvSpPr>
          <p:cNvPr id="13" name="Ellips 12">
            <a:extLst>
              <a:ext uri="{FF2B5EF4-FFF2-40B4-BE49-F238E27FC236}">
                <a16:creationId xmlns:a16="http://schemas.microsoft.com/office/drawing/2014/main" id="{553D97E4-BFFE-7CAB-1E7C-AB858A470C84}"/>
              </a:ext>
            </a:extLst>
          </p:cNvPr>
          <p:cNvSpPr/>
          <p:nvPr/>
        </p:nvSpPr>
        <p:spPr>
          <a:xfrm>
            <a:off x="9057374" y="3585411"/>
            <a:ext cx="356134" cy="369332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4" name="Ellips 13">
            <a:extLst>
              <a:ext uri="{FF2B5EF4-FFF2-40B4-BE49-F238E27FC236}">
                <a16:creationId xmlns:a16="http://schemas.microsoft.com/office/drawing/2014/main" id="{FD6E71E2-F7DC-9A42-6FCD-7C00AB0ECE5B}"/>
              </a:ext>
            </a:extLst>
          </p:cNvPr>
          <p:cNvSpPr/>
          <p:nvPr/>
        </p:nvSpPr>
        <p:spPr>
          <a:xfrm>
            <a:off x="9057374" y="3992148"/>
            <a:ext cx="356134" cy="36933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6AF113FA-A74A-20BC-CD35-E6F6C809261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748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skärmbild, linje, Graf, text&#10;&#10;Automatiskt genererad beskrivning">
            <a:extLst>
              <a:ext uri="{FF2B5EF4-FFF2-40B4-BE49-F238E27FC236}">
                <a16:creationId xmlns:a16="http://schemas.microsoft.com/office/drawing/2014/main" id="{C17D006D-34A8-8E2D-57F7-0E1FFBE8C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357" y="1993044"/>
            <a:ext cx="5448440" cy="3381752"/>
          </a:xfrm>
          <a:prstGeom prst="rect">
            <a:avLst/>
          </a:prstGeom>
        </p:spPr>
      </p:pic>
      <p:pic>
        <p:nvPicPr>
          <p:cNvPr id="7" name="Bildobjekt 6" descr="En bild som visar skärmbild, linje, Graf, text&#10;&#10;Automatiskt genererad beskrivning">
            <a:extLst>
              <a:ext uri="{FF2B5EF4-FFF2-40B4-BE49-F238E27FC236}">
                <a16:creationId xmlns:a16="http://schemas.microsoft.com/office/drawing/2014/main" id="{3FE92689-E9D1-45CC-05E8-8B26BB312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6059" y="1993044"/>
            <a:ext cx="5683081" cy="3381752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5E5E6480-FABB-DDE5-5118-93D76ED37EF9}"/>
              </a:ext>
            </a:extLst>
          </p:cNvPr>
          <p:cNvSpPr txBox="1"/>
          <p:nvPr/>
        </p:nvSpPr>
        <p:spPr>
          <a:xfrm>
            <a:off x="2296278" y="2060421"/>
            <a:ext cx="152045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2013</a:t>
            </a:r>
            <a:endParaRPr lang="en-SE" dirty="0">
              <a:solidFill>
                <a:schemeClr val="bg1"/>
              </a:solidFill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61353D31-6D51-00CD-282E-A2C76B091291}"/>
              </a:ext>
            </a:extLst>
          </p:cNvPr>
          <p:cNvSpPr txBox="1"/>
          <p:nvPr/>
        </p:nvSpPr>
        <p:spPr>
          <a:xfrm>
            <a:off x="8094317" y="2003284"/>
            <a:ext cx="1520456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2018</a:t>
            </a:r>
            <a:endParaRPr lang="en-SE" dirty="0">
              <a:solidFill>
                <a:schemeClr val="bg1"/>
              </a:solidFill>
            </a:endParaRPr>
          </a:p>
        </p:txBody>
      </p:sp>
      <p:sp>
        <p:nvSpPr>
          <p:cNvPr id="12" name="Rubrik 1">
            <a:extLst>
              <a:ext uri="{FF2B5EF4-FFF2-40B4-BE49-F238E27FC236}">
                <a16:creationId xmlns:a16="http://schemas.microsoft.com/office/drawing/2014/main" id="{B24348D5-615C-A248-5C07-4995D6E91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110" y="280904"/>
            <a:ext cx="11360150" cy="763588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latin typeface="Georgia" panose="02040502050405020303" pitchFamily="18" charset="0"/>
              </a:rPr>
              <a:t>Propotion</a:t>
            </a:r>
            <a:r>
              <a:rPr lang="en-US" dirty="0">
                <a:latin typeface="Georgia" panose="02040502050405020303" pitchFamily="18" charset="0"/>
              </a:rPr>
              <a:t> (%) of women in grad C, B and A</a:t>
            </a:r>
            <a:endParaRPr lang="en-SE" dirty="0">
              <a:latin typeface="Georgia" panose="02040502050405020303" pitchFamily="18" charset="0"/>
            </a:endParaRPr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83B724C4-73A7-0145-F991-6CB68B031F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9675" y="2060421"/>
            <a:ext cx="792549" cy="1060796"/>
          </a:xfrm>
          <a:prstGeom prst="rect">
            <a:avLst/>
          </a:prstGeom>
        </p:spPr>
      </p:pic>
      <p:pic>
        <p:nvPicPr>
          <p:cNvPr id="16" name="Bildobjekt 15" descr="En bild som visar text, skärmbild, aqua, Teckensnitt&#10;&#10;Automatiskt genererad beskrivning">
            <a:extLst>
              <a:ext uri="{FF2B5EF4-FFF2-40B4-BE49-F238E27FC236}">
                <a16:creationId xmlns:a16="http://schemas.microsoft.com/office/drawing/2014/main" id="{8323C6B1-085B-FAC6-D5FC-4DC71BF7E7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57" y="2038204"/>
            <a:ext cx="784658" cy="1083013"/>
          </a:xfrm>
          <a:prstGeom prst="rect">
            <a:avLst/>
          </a:prstGeom>
        </p:spPr>
      </p:pic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F8110897-81E7-432A-FC23-3227922B973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277240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BDF11B0-40D7-0E7D-EB10-E0A5F318C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922" y="328672"/>
            <a:ext cx="11360800" cy="7636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Georgia" panose="02040502050405020303" pitchFamily="18" charset="0"/>
              </a:rPr>
              <a:t>Percentage of women among full professors </a:t>
            </a:r>
            <a:endParaRPr lang="en-SE" dirty="0">
              <a:latin typeface="Georgia" panose="02040502050405020303" pitchFamily="18" charset="0"/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37F3CFEC-9390-0297-C6B9-7E2354639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650" y="1368897"/>
            <a:ext cx="7541394" cy="4532859"/>
          </a:xfrm>
          <a:prstGeom prst="rect">
            <a:avLst/>
          </a:prstGeom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id="{58382B0B-6F46-A9F6-7A25-1FDA95D0B74C}"/>
              </a:ext>
            </a:extLst>
          </p:cNvPr>
          <p:cNvSpPr txBox="1"/>
          <p:nvPr/>
        </p:nvSpPr>
        <p:spPr>
          <a:xfrm>
            <a:off x="4807818" y="1573730"/>
            <a:ext cx="201649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2018</a:t>
            </a:r>
            <a:endParaRPr lang="en-SE" dirty="0">
              <a:solidFill>
                <a:schemeClr val="bg1"/>
              </a:solidFill>
            </a:endParaRP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D7764A07-09AB-5D7E-2801-681D967297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0740" y="180074"/>
            <a:ext cx="792549" cy="1060796"/>
          </a:xfrm>
          <a:prstGeom prst="rect">
            <a:avLst/>
          </a:prstGeom>
        </p:spPr>
      </p:pic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8AA29375-A353-C5DA-6A51-BFEB87E88E2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347897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DCAFDD8-2E46-1037-97C6-BED89EEC9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78" y="125151"/>
            <a:ext cx="11747634" cy="763600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Georgia" panose="02040502050405020303" pitchFamily="18" charset="0"/>
              </a:rPr>
              <a:t>Proportion of women on boards, members and leaders  </a:t>
            </a:r>
            <a:endParaRPr lang="en-SE" sz="3200" b="1" dirty="0">
              <a:latin typeface="Georgia" panose="02040502050405020303" pitchFamily="18" charset="0"/>
            </a:endParaRPr>
          </a:p>
        </p:txBody>
      </p:sp>
      <p:grpSp>
        <p:nvGrpSpPr>
          <p:cNvPr id="21" name="Grupp 20">
            <a:extLst>
              <a:ext uri="{FF2B5EF4-FFF2-40B4-BE49-F238E27FC236}">
                <a16:creationId xmlns:a16="http://schemas.microsoft.com/office/drawing/2014/main" id="{95C45E97-B39F-08AC-B4CE-954A8F72B4EA}"/>
              </a:ext>
            </a:extLst>
          </p:cNvPr>
          <p:cNvGrpSpPr/>
          <p:nvPr/>
        </p:nvGrpSpPr>
        <p:grpSpPr>
          <a:xfrm>
            <a:off x="415601" y="1397675"/>
            <a:ext cx="4859044" cy="5210861"/>
            <a:chOff x="800229" y="633135"/>
            <a:chExt cx="5090431" cy="5672206"/>
          </a:xfrm>
        </p:grpSpPr>
        <p:pic>
          <p:nvPicPr>
            <p:cNvPr id="9" name="Bildobjekt 8" descr="En bild som visar text, skärmbild, nummer, Parallell&#10;&#10;Automatiskt genererad beskrivning">
              <a:extLst>
                <a:ext uri="{FF2B5EF4-FFF2-40B4-BE49-F238E27FC236}">
                  <a16:creationId xmlns:a16="http://schemas.microsoft.com/office/drawing/2014/main" id="{7C7ABCCD-FD97-5736-D75E-5E765F04D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229" y="633135"/>
              <a:ext cx="5090431" cy="5672206"/>
            </a:xfrm>
            <a:prstGeom prst="rect">
              <a:avLst/>
            </a:prstGeom>
          </p:spPr>
        </p:pic>
        <p:sp>
          <p:nvSpPr>
            <p:cNvPr id="10" name="Pil: vänster 9">
              <a:extLst>
                <a:ext uri="{FF2B5EF4-FFF2-40B4-BE49-F238E27FC236}">
                  <a16:creationId xmlns:a16="http://schemas.microsoft.com/office/drawing/2014/main" id="{33862165-5FBD-26A0-9B5A-C1133758E998}"/>
                </a:ext>
              </a:extLst>
            </p:cNvPr>
            <p:cNvSpPr/>
            <p:nvPr/>
          </p:nvSpPr>
          <p:spPr>
            <a:xfrm>
              <a:off x="4992571" y="975167"/>
              <a:ext cx="618957" cy="165427"/>
            </a:xfrm>
            <a:prstGeom prst="lef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1" name="Pil: vänster 10">
              <a:extLst>
                <a:ext uri="{FF2B5EF4-FFF2-40B4-BE49-F238E27FC236}">
                  <a16:creationId xmlns:a16="http://schemas.microsoft.com/office/drawing/2014/main" id="{3633A0B7-2107-136A-A8EB-9482F93A6FE9}"/>
                </a:ext>
              </a:extLst>
            </p:cNvPr>
            <p:cNvSpPr/>
            <p:nvPr/>
          </p:nvSpPr>
          <p:spPr>
            <a:xfrm flipV="1">
              <a:off x="4992571" y="1299727"/>
              <a:ext cx="618957" cy="165426"/>
            </a:xfrm>
            <a:prstGeom prst="lef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2" name="Pil: vänster 11">
              <a:extLst>
                <a:ext uri="{FF2B5EF4-FFF2-40B4-BE49-F238E27FC236}">
                  <a16:creationId xmlns:a16="http://schemas.microsoft.com/office/drawing/2014/main" id="{07355BEB-F387-51FA-F74C-9537EC962905}"/>
                </a:ext>
              </a:extLst>
            </p:cNvPr>
            <p:cNvSpPr/>
            <p:nvPr/>
          </p:nvSpPr>
          <p:spPr>
            <a:xfrm>
              <a:off x="4992570" y="1679221"/>
              <a:ext cx="618957" cy="165427"/>
            </a:xfrm>
            <a:prstGeom prst="lef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3" name="Pil: vänster 12">
              <a:extLst>
                <a:ext uri="{FF2B5EF4-FFF2-40B4-BE49-F238E27FC236}">
                  <a16:creationId xmlns:a16="http://schemas.microsoft.com/office/drawing/2014/main" id="{8791E6FE-C02A-72FF-9950-EC21A3FBE110}"/>
                </a:ext>
              </a:extLst>
            </p:cNvPr>
            <p:cNvSpPr/>
            <p:nvPr/>
          </p:nvSpPr>
          <p:spPr>
            <a:xfrm>
              <a:off x="4992570" y="1896364"/>
              <a:ext cx="618957" cy="165427"/>
            </a:xfrm>
            <a:prstGeom prst="lef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14" name="Pil: vänster 13">
              <a:extLst>
                <a:ext uri="{FF2B5EF4-FFF2-40B4-BE49-F238E27FC236}">
                  <a16:creationId xmlns:a16="http://schemas.microsoft.com/office/drawing/2014/main" id="{C9B1EFAA-E02D-B28D-B26C-238E1F923D3D}"/>
                </a:ext>
              </a:extLst>
            </p:cNvPr>
            <p:cNvSpPr/>
            <p:nvPr/>
          </p:nvSpPr>
          <p:spPr>
            <a:xfrm>
              <a:off x="4992569" y="2166902"/>
              <a:ext cx="618957" cy="165427"/>
            </a:xfrm>
            <a:prstGeom prst="lef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</p:grpSp>
      <p:pic>
        <p:nvPicPr>
          <p:cNvPr id="5" name="Bildobjekt 4" descr="En bild som visar text, skärmbild, nummer, Teckensnitt&#10;&#10;Automatiskt genererad beskrivning">
            <a:extLst>
              <a:ext uri="{FF2B5EF4-FFF2-40B4-BE49-F238E27FC236}">
                <a16:creationId xmlns:a16="http://schemas.microsoft.com/office/drawing/2014/main" id="{C47AE65A-B1DD-7959-9E3C-2E673A08E5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031" y="1360282"/>
            <a:ext cx="4112397" cy="5210862"/>
          </a:xfrm>
          <a:prstGeom prst="rect">
            <a:avLst/>
          </a:prstGeom>
        </p:spPr>
      </p:pic>
      <p:sp>
        <p:nvSpPr>
          <p:cNvPr id="15" name="Pil: vänster 14">
            <a:extLst>
              <a:ext uri="{FF2B5EF4-FFF2-40B4-BE49-F238E27FC236}">
                <a16:creationId xmlns:a16="http://schemas.microsoft.com/office/drawing/2014/main" id="{EB336FBF-389A-40F4-0EAE-A48C524B583E}"/>
              </a:ext>
            </a:extLst>
          </p:cNvPr>
          <p:cNvSpPr/>
          <p:nvPr/>
        </p:nvSpPr>
        <p:spPr>
          <a:xfrm>
            <a:off x="10104967" y="1929270"/>
            <a:ext cx="535594" cy="14984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6" name="Pil: vänster 15">
            <a:extLst>
              <a:ext uri="{FF2B5EF4-FFF2-40B4-BE49-F238E27FC236}">
                <a16:creationId xmlns:a16="http://schemas.microsoft.com/office/drawing/2014/main" id="{34862267-5652-DB15-623C-D6765FAD3779}"/>
              </a:ext>
            </a:extLst>
          </p:cNvPr>
          <p:cNvSpPr/>
          <p:nvPr/>
        </p:nvSpPr>
        <p:spPr>
          <a:xfrm>
            <a:off x="10120785" y="2071754"/>
            <a:ext cx="535594" cy="14984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7" name="Pil: vänster 16">
            <a:extLst>
              <a:ext uri="{FF2B5EF4-FFF2-40B4-BE49-F238E27FC236}">
                <a16:creationId xmlns:a16="http://schemas.microsoft.com/office/drawing/2014/main" id="{5927DA32-FB77-77DD-B6DD-D02EB525FAC3}"/>
              </a:ext>
            </a:extLst>
          </p:cNvPr>
          <p:cNvSpPr/>
          <p:nvPr/>
        </p:nvSpPr>
        <p:spPr>
          <a:xfrm>
            <a:off x="10135062" y="2216009"/>
            <a:ext cx="535594" cy="14984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8" name="Pil: vänster 17">
            <a:extLst>
              <a:ext uri="{FF2B5EF4-FFF2-40B4-BE49-F238E27FC236}">
                <a16:creationId xmlns:a16="http://schemas.microsoft.com/office/drawing/2014/main" id="{FDBB0BBD-6C38-0B61-C92A-969078CC43F7}"/>
              </a:ext>
            </a:extLst>
          </p:cNvPr>
          <p:cNvSpPr/>
          <p:nvPr/>
        </p:nvSpPr>
        <p:spPr>
          <a:xfrm>
            <a:off x="10120785" y="2359741"/>
            <a:ext cx="535594" cy="14984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9" name="Pil: vänster 18">
            <a:extLst>
              <a:ext uri="{FF2B5EF4-FFF2-40B4-BE49-F238E27FC236}">
                <a16:creationId xmlns:a16="http://schemas.microsoft.com/office/drawing/2014/main" id="{AD4FA901-3BB5-81DC-F906-63D859BA0181}"/>
              </a:ext>
            </a:extLst>
          </p:cNvPr>
          <p:cNvSpPr/>
          <p:nvPr/>
        </p:nvSpPr>
        <p:spPr>
          <a:xfrm>
            <a:off x="10135062" y="2509587"/>
            <a:ext cx="535594" cy="14984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0" name="Pil: vänster 19">
            <a:extLst>
              <a:ext uri="{FF2B5EF4-FFF2-40B4-BE49-F238E27FC236}">
                <a16:creationId xmlns:a16="http://schemas.microsoft.com/office/drawing/2014/main" id="{CEC947F7-1A1F-F749-6DCE-FD63EE48DAC5}"/>
              </a:ext>
            </a:extLst>
          </p:cNvPr>
          <p:cNvSpPr/>
          <p:nvPr/>
        </p:nvSpPr>
        <p:spPr>
          <a:xfrm>
            <a:off x="10114531" y="3546293"/>
            <a:ext cx="535594" cy="14984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23" name="Bildobjekt 22">
            <a:extLst>
              <a:ext uri="{FF2B5EF4-FFF2-40B4-BE49-F238E27FC236}">
                <a16:creationId xmlns:a16="http://schemas.microsoft.com/office/drawing/2014/main" id="{BD5DE92D-80DE-C3B7-8FE3-F68D319400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4428" y="1397675"/>
            <a:ext cx="792549" cy="1060796"/>
          </a:xfrm>
          <a:prstGeom prst="rect">
            <a:avLst/>
          </a:prstGeom>
        </p:spPr>
      </p:pic>
      <p:pic>
        <p:nvPicPr>
          <p:cNvPr id="24" name="Bildobjekt 23">
            <a:extLst>
              <a:ext uri="{FF2B5EF4-FFF2-40B4-BE49-F238E27FC236}">
                <a16:creationId xmlns:a16="http://schemas.microsoft.com/office/drawing/2014/main" id="{9312C1BE-3B03-C12D-295D-0F64849557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9548" y="1433792"/>
            <a:ext cx="786452" cy="1085182"/>
          </a:xfrm>
          <a:prstGeom prst="rect">
            <a:avLst/>
          </a:prstGeom>
        </p:spPr>
      </p:pic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F2B4617C-772E-98E1-1417-192A2EA4475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5731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70B1F5E-B6B9-3EDC-DD3A-867CE265C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SE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43BE52F-D552-2415-2540-3FD470A5D8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>
                <a:latin typeface="ECSquareSansPro"/>
              </a:rPr>
              <a:t>public research organisations</a:t>
            </a:r>
            <a:endParaRPr lang="en-SE" dirty="0"/>
          </a:p>
        </p:txBody>
      </p:sp>
      <p:pic>
        <p:nvPicPr>
          <p:cNvPr id="5" name="Bildobjekt 4" descr="En bild som visar text, skärmbild, nummer, programvara&#10;&#10;Automatiskt genererad beskrivning">
            <a:extLst>
              <a:ext uri="{FF2B5EF4-FFF2-40B4-BE49-F238E27FC236}">
                <a16:creationId xmlns:a16="http://schemas.microsoft.com/office/drawing/2014/main" id="{02703555-42D9-41D7-FD78-41442D6430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3" y="135565"/>
            <a:ext cx="9647133" cy="6586870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0D774515-E742-3017-8E86-172D0203CE2B}"/>
              </a:ext>
            </a:extLst>
          </p:cNvPr>
          <p:cNvSpPr txBox="1"/>
          <p:nvPr/>
        </p:nvSpPr>
        <p:spPr>
          <a:xfrm>
            <a:off x="8991157" y="5225165"/>
            <a:ext cx="29970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highlight>
                  <a:srgbClr val="000000"/>
                </a:highlight>
                <a:latin typeface="ECSquareSansPro"/>
              </a:rPr>
              <a:t>public research </a:t>
            </a:r>
            <a:r>
              <a:rPr lang="en-US" sz="1800" b="0" i="0" u="none" strike="noStrike" baseline="0" dirty="0" err="1">
                <a:highlight>
                  <a:srgbClr val="000000"/>
                </a:highlight>
                <a:latin typeface="ECSquareSansPro"/>
              </a:rPr>
              <a:t>organisations</a:t>
            </a:r>
            <a:endParaRPr lang="en-SE" dirty="0">
              <a:highlight>
                <a:srgbClr val="000000"/>
              </a:highlight>
            </a:endParaRPr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4109B5F3-E220-2544-31BB-3F7F3E703056}"/>
              </a:ext>
            </a:extLst>
          </p:cNvPr>
          <p:cNvSpPr txBox="1"/>
          <p:nvPr/>
        </p:nvSpPr>
        <p:spPr>
          <a:xfrm>
            <a:off x="8939767" y="4805065"/>
            <a:ext cx="30484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highlight>
                  <a:srgbClr val="000000"/>
                </a:highlight>
                <a:latin typeface="ECSquareSansPro"/>
              </a:rPr>
              <a:t>higher education institutions</a:t>
            </a:r>
            <a:endParaRPr lang="en-SE" dirty="0">
              <a:highlight>
                <a:srgbClr val="000000"/>
              </a:highlight>
            </a:endParaRPr>
          </a:p>
        </p:txBody>
      </p:sp>
      <p:sp>
        <p:nvSpPr>
          <p:cNvPr id="15" name="Pil: vänster 14">
            <a:extLst>
              <a:ext uri="{FF2B5EF4-FFF2-40B4-BE49-F238E27FC236}">
                <a16:creationId xmlns:a16="http://schemas.microsoft.com/office/drawing/2014/main" id="{AEBE9FF0-3A7D-790C-335C-CFD84A79B99D}"/>
              </a:ext>
            </a:extLst>
          </p:cNvPr>
          <p:cNvSpPr/>
          <p:nvPr/>
        </p:nvSpPr>
        <p:spPr>
          <a:xfrm>
            <a:off x="8183082" y="1592727"/>
            <a:ext cx="808075" cy="19953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6" name="Pil: vänster 15">
            <a:extLst>
              <a:ext uri="{FF2B5EF4-FFF2-40B4-BE49-F238E27FC236}">
                <a16:creationId xmlns:a16="http://schemas.microsoft.com/office/drawing/2014/main" id="{8047B9F1-80A6-FEC5-7BFB-34A319B3E8AA}"/>
              </a:ext>
            </a:extLst>
          </p:cNvPr>
          <p:cNvSpPr/>
          <p:nvPr/>
        </p:nvSpPr>
        <p:spPr>
          <a:xfrm>
            <a:off x="8223840" y="2255490"/>
            <a:ext cx="808075" cy="19953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7" name="Pil: vänster 16">
            <a:extLst>
              <a:ext uri="{FF2B5EF4-FFF2-40B4-BE49-F238E27FC236}">
                <a16:creationId xmlns:a16="http://schemas.microsoft.com/office/drawing/2014/main" id="{1EBB74AC-D0C0-A803-56E8-C25F7FF31A08}"/>
              </a:ext>
            </a:extLst>
          </p:cNvPr>
          <p:cNvSpPr/>
          <p:nvPr/>
        </p:nvSpPr>
        <p:spPr>
          <a:xfrm>
            <a:off x="8185603" y="5753464"/>
            <a:ext cx="808075" cy="19953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8" name="Pil: vänster 17">
            <a:extLst>
              <a:ext uri="{FF2B5EF4-FFF2-40B4-BE49-F238E27FC236}">
                <a16:creationId xmlns:a16="http://schemas.microsoft.com/office/drawing/2014/main" id="{944BD707-010E-D00D-8AEA-2140644A9012}"/>
              </a:ext>
            </a:extLst>
          </p:cNvPr>
          <p:cNvSpPr/>
          <p:nvPr/>
        </p:nvSpPr>
        <p:spPr>
          <a:xfrm>
            <a:off x="8183082" y="6214593"/>
            <a:ext cx="808075" cy="19953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9" name="Pil: vänster 18">
            <a:extLst>
              <a:ext uri="{FF2B5EF4-FFF2-40B4-BE49-F238E27FC236}">
                <a16:creationId xmlns:a16="http://schemas.microsoft.com/office/drawing/2014/main" id="{824F14BB-00F1-7F2B-46AB-03AFAE314D6F}"/>
              </a:ext>
            </a:extLst>
          </p:cNvPr>
          <p:cNvSpPr/>
          <p:nvPr/>
        </p:nvSpPr>
        <p:spPr>
          <a:xfrm>
            <a:off x="8183082" y="5962762"/>
            <a:ext cx="808075" cy="19953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20" name="Pil: vänster 19">
            <a:extLst>
              <a:ext uri="{FF2B5EF4-FFF2-40B4-BE49-F238E27FC236}">
                <a16:creationId xmlns:a16="http://schemas.microsoft.com/office/drawing/2014/main" id="{C98362F5-C69F-F212-D422-07E390DC9C00}"/>
              </a:ext>
            </a:extLst>
          </p:cNvPr>
          <p:cNvSpPr/>
          <p:nvPr/>
        </p:nvSpPr>
        <p:spPr>
          <a:xfrm>
            <a:off x="8183082" y="6432299"/>
            <a:ext cx="808075" cy="199536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475F6925-4AF7-BBC9-3300-0AA56CA56E9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4521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FFB7FF9-1A9F-BDFB-4CF0-D93217536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Georgia" panose="02040502050405020303" pitchFamily="18" charset="0"/>
              </a:rPr>
              <a:t>The Academic Career </a:t>
            </a:r>
            <a:endParaRPr lang="en-SE" b="1" dirty="0">
              <a:latin typeface="Georgia" panose="02040502050405020303" pitchFamily="18" charset="0"/>
            </a:endParaRPr>
          </a:p>
        </p:txBody>
      </p:sp>
      <p:pic>
        <p:nvPicPr>
          <p:cNvPr id="5" name="Bildobjekt 4" descr="En bild som visar text, skärmbild, linje, Teckensnitt&#10;&#10;Automatiskt genererad beskrivning">
            <a:extLst>
              <a:ext uri="{FF2B5EF4-FFF2-40B4-BE49-F238E27FC236}">
                <a16:creationId xmlns:a16="http://schemas.microsoft.com/office/drawing/2014/main" id="{1064453A-7D38-E95D-BE33-D7E6E907CA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12" y="2295037"/>
            <a:ext cx="5335207" cy="3038390"/>
          </a:xfrm>
          <a:prstGeom prst="rect">
            <a:avLst/>
          </a:prstGeom>
        </p:spPr>
      </p:pic>
      <p:pic>
        <p:nvPicPr>
          <p:cNvPr id="7" name="Bildobjekt 6" descr="En bild som visar text, skärmbild, linje, Graf&#10;&#10;Automatiskt genererad beskrivning">
            <a:extLst>
              <a:ext uri="{FF2B5EF4-FFF2-40B4-BE49-F238E27FC236}">
                <a16:creationId xmlns:a16="http://schemas.microsoft.com/office/drawing/2014/main" id="{DD81CECE-5BB6-1AAF-9230-B91614B73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641" y="2319101"/>
            <a:ext cx="5221260" cy="2990263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73936BBB-359C-79D5-9543-9B099EF3C88A}"/>
              </a:ext>
            </a:extLst>
          </p:cNvPr>
          <p:cNvSpPr txBox="1"/>
          <p:nvPr/>
        </p:nvSpPr>
        <p:spPr>
          <a:xfrm>
            <a:off x="4461309" y="5577839"/>
            <a:ext cx="2584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She Figures 2021  </a:t>
            </a:r>
            <a:endParaRPr lang="en-SE" dirty="0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5D3F2297-30AD-FEFD-18E2-66BFB6ADFF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2376" y="224647"/>
            <a:ext cx="1252555" cy="1675754"/>
          </a:xfrm>
          <a:prstGeom prst="rect">
            <a:avLst/>
          </a:prstGeom>
        </p:spPr>
      </p:pic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5AEFC600-9A15-F1DB-B9CD-C66AF6C5BD7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13262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A7B4653-4E85-FE50-D9C4-AF3C82261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6569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Data are mainly collected from:</a:t>
            </a:r>
            <a:endParaRPr lang="en-SE" dirty="0"/>
          </a:p>
        </p:txBody>
      </p:sp>
      <p:pic>
        <p:nvPicPr>
          <p:cNvPr id="9" name="Platshållare för innehåll 8" descr="En bild som visar text, skärmbild, cirkel&#10;&#10;Automatiskt genererad beskrivning">
            <a:extLst>
              <a:ext uri="{FF2B5EF4-FFF2-40B4-BE49-F238E27FC236}">
                <a16:creationId xmlns:a16="http://schemas.microsoft.com/office/drawing/2014/main" id="{518761BA-2D63-1377-73BA-A924A3249D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2543306" cy="3597460"/>
          </a:xfrm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id="{625AD99A-50D0-CC70-2E43-AB8D0142BEDB}"/>
              </a:ext>
            </a:extLst>
          </p:cNvPr>
          <p:cNvSpPr txBox="1"/>
          <p:nvPr/>
        </p:nvSpPr>
        <p:spPr>
          <a:xfrm>
            <a:off x="679347" y="5585456"/>
            <a:ext cx="28610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https://www3.weforum.org/docs/WEF_GGGR_2023.pdf</a:t>
            </a:r>
          </a:p>
        </p:txBody>
      </p:sp>
      <p:pic>
        <p:nvPicPr>
          <p:cNvPr id="13" name="Bildobjekt 12" descr="En bild som visar text, skärmbild, grafisk design, karta&#10;&#10;Automatiskt genererad beskrivning">
            <a:extLst>
              <a:ext uri="{FF2B5EF4-FFF2-40B4-BE49-F238E27FC236}">
                <a16:creationId xmlns:a16="http://schemas.microsoft.com/office/drawing/2014/main" id="{AFAB4D76-889D-9F1C-16A7-59465C4EF0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131" y="1749859"/>
            <a:ext cx="2509830" cy="3358282"/>
          </a:xfrm>
          <a:prstGeom prst="rect">
            <a:avLst/>
          </a:prstGeom>
        </p:spPr>
      </p:pic>
      <p:sp>
        <p:nvSpPr>
          <p:cNvPr id="15" name="textruta 14">
            <a:extLst>
              <a:ext uri="{FF2B5EF4-FFF2-40B4-BE49-F238E27FC236}">
                <a16:creationId xmlns:a16="http://schemas.microsoft.com/office/drawing/2014/main" id="{94974754-1AD8-72A6-B444-4485A10ABE30}"/>
              </a:ext>
            </a:extLst>
          </p:cNvPr>
          <p:cNvSpPr txBox="1"/>
          <p:nvPr/>
        </p:nvSpPr>
        <p:spPr>
          <a:xfrm>
            <a:off x="4222227" y="5288148"/>
            <a:ext cx="31636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https://euraxess.ec.europa.eu/worldwide/lac/report-she-figures-2021-gender-research-and-innovation</a:t>
            </a:r>
            <a:endParaRPr lang="en-SE" dirty="0"/>
          </a:p>
        </p:txBody>
      </p:sp>
      <p:pic>
        <p:nvPicPr>
          <p:cNvPr id="23" name="Bildobjekt 22" descr="En bild som visar stearinljus&#10;&#10;Automatiskt genererad beskrivning">
            <a:extLst>
              <a:ext uri="{FF2B5EF4-FFF2-40B4-BE49-F238E27FC236}">
                <a16:creationId xmlns:a16="http://schemas.microsoft.com/office/drawing/2014/main" id="{094164CE-3207-08AE-3632-B6806D38FB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585" y="2221030"/>
            <a:ext cx="2542728" cy="2415940"/>
          </a:xfrm>
          <a:prstGeom prst="rect">
            <a:avLst/>
          </a:prstGeom>
        </p:spPr>
      </p:pic>
      <p:sp>
        <p:nvSpPr>
          <p:cNvPr id="24" name="textruta 23">
            <a:extLst>
              <a:ext uri="{FF2B5EF4-FFF2-40B4-BE49-F238E27FC236}">
                <a16:creationId xmlns:a16="http://schemas.microsoft.com/office/drawing/2014/main" id="{E5F5BACE-B898-F60C-264B-56C2CC0D5F94}"/>
              </a:ext>
            </a:extLst>
          </p:cNvPr>
          <p:cNvSpPr txBox="1"/>
          <p:nvPr/>
        </p:nvSpPr>
        <p:spPr>
          <a:xfrm>
            <a:off x="7979342" y="5288148"/>
            <a:ext cx="41533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Conferences organized by NORNDiP</a:t>
            </a:r>
          </a:p>
          <a:p>
            <a:r>
              <a:rPr lang="en-US" dirty="0"/>
              <a:t> </a:t>
            </a:r>
            <a:r>
              <a:rPr lang="en-US" b="1" dirty="0">
                <a:effectLst/>
              </a:rPr>
              <a:t>Nordic Network for Diversity in Physics</a:t>
            </a:r>
          </a:p>
          <a:p>
            <a:r>
              <a:rPr lang="en-US" dirty="0"/>
              <a:t>https://www.norndip.net/</a:t>
            </a:r>
            <a:endParaRPr lang="en-SE" dirty="0"/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91F45B9A-2737-20B0-7D35-5BA9A869B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81428-8BFF-426E-8852-200AED4383E5}" type="slidenum">
              <a:rPr lang="en-SE" smtClean="0"/>
              <a:t>2</a:t>
            </a:fld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7448256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78F164C-4847-464B-BC8D-ED464AF87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i="0" u="none" strike="noStrike" baseline="0" dirty="0">
                <a:solidFill>
                  <a:schemeClr val="tx1">
                    <a:lumMod val="95000"/>
                  </a:schemeClr>
                </a:solidFill>
                <a:latin typeface="Georgia" panose="02040502050405020303" pitchFamily="18" charset="0"/>
              </a:rPr>
              <a:t>Gender and STEM courses - Examples </a:t>
            </a:r>
            <a:endParaRPr lang="en-SE" dirty="0">
              <a:solidFill>
                <a:schemeClr val="tx1">
                  <a:lumMod val="9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AED5545-B0E3-6900-0BB7-0752E54FD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773" y="1537949"/>
            <a:ext cx="10515600" cy="4351338"/>
          </a:xfrm>
        </p:spPr>
        <p:txBody>
          <a:bodyPr>
            <a:normAutofit fontScale="92500" lnSpcReduction="20000"/>
          </a:bodyPr>
          <a:lstStyle/>
          <a:p>
            <a:endParaRPr lang="en-US" b="0" i="0" u="none" strike="noStrike" baseline="0" dirty="0">
              <a:latin typeface="Georgia" panose="02040502050405020303" pitchFamily="18" charset="0"/>
            </a:endParaRPr>
          </a:p>
          <a:p>
            <a:r>
              <a:rPr lang="en-US" sz="2400" b="0" i="0" u="none" strike="noStrike" baseline="0" dirty="0">
                <a:latin typeface="Georgia" panose="02040502050405020303" pitchFamily="18" charset="0"/>
              </a:rPr>
              <a:t>Lund University course on Gender in Science and Technology (Students and teachers)</a:t>
            </a:r>
          </a:p>
          <a:p>
            <a:endParaRPr lang="en-US" sz="2400" b="0" i="0" u="none" strike="noStrike" baseline="0" dirty="0">
              <a:latin typeface="Georgia" panose="02040502050405020303" pitchFamily="18" charset="0"/>
            </a:endParaRPr>
          </a:p>
          <a:p>
            <a:r>
              <a:rPr lang="en-US" sz="2400" b="0" i="0" u="none" strike="noStrike" baseline="0" dirty="0">
                <a:latin typeface="Georgia" panose="02040502050405020303" pitchFamily="18" charset="0"/>
              </a:rPr>
              <a:t>KTH-course Gender and STEM (Teachers)</a:t>
            </a:r>
          </a:p>
          <a:p>
            <a:endParaRPr lang="en-US" sz="2400" b="0" i="0" u="none" strike="noStrike" baseline="0" dirty="0">
              <a:latin typeface="Georgia" panose="02040502050405020303" pitchFamily="18" charset="0"/>
            </a:endParaRPr>
          </a:p>
          <a:p>
            <a:r>
              <a:rPr lang="en-US" sz="2400" b="0" i="0" u="none" strike="noStrike" baseline="0" dirty="0">
                <a:latin typeface="Georgia" panose="02040502050405020303" pitchFamily="18" charset="0"/>
              </a:rPr>
              <a:t>Lund course on Scientific Literacy (Teachers)</a:t>
            </a:r>
          </a:p>
          <a:p>
            <a:endParaRPr lang="en-US" sz="2400" b="0" i="0" u="none" strike="noStrike" baseline="0" dirty="0">
              <a:latin typeface="Georgia" panose="02040502050405020303" pitchFamily="18" charset="0"/>
            </a:endParaRPr>
          </a:p>
          <a:p>
            <a:r>
              <a:rPr lang="en-US" sz="2400" b="0" i="0" u="none" strike="noStrike" baseline="0" dirty="0">
                <a:latin typeface="Georgia" panose="02040502050405020303" pitchFamily="18" charset="0"/>
              </a:rPr>
              <a:t>Physics and Gender – </a:t>
            </a:r>
            <a:r>
              <a:rPr lang="en-US" sz="2400" b="0" i="0" u="none" strike="noStrike" baseline="0" dirty="0" err="1">
                <a:latin typeface="Georgia" panose="02040502050405020303" pitchFamily="18" charset="0"/>
              </a:rPr>
              <a:t>Nordforsk</a:t>
            </a:r>
            <a:r>
              <a:rPr lang="en-US" sz="2400" b="0" i="0" u="none" strike="noStrike" baseline="0" dirty="0">
                <a:latin typeface="Georgia" panose="02040502050405020303" pitchFamily="18" charset="0"/>
              </a:rPr>
              <a:t> supported for all Nordic countries (everybody that can apply!): https://www.lunduniversity.lu.se/lubas/i-uoh-lu-MNXB03 </a:t>
            </a:r>
          </a:p>
          <a:p>
            <a:endParaRPr lang="en-SE" sz="2400" b="0" i="0" u="none" strike="noStrike" baseline="0" dirty="0">
              <a:latin typeface="Georgia" panose="02040502050405020303" pitchFamily="18" charset="0"/>
            </a:endParaRPr>
          </a:p>
          <a:p>
            <a:r>
              <a:rPr lang="en-US" sz="2400" dirty="0">
                <a:latin typeface="Georgia" panose="02040502050405020303" pitchFamily="18" charset="0"/>
              </a:rPr>
              <a:t>Gender and Science, Stockholm University</a:t>
            </a:r>
            <a:endParaRPr lang="en-SE" sz="2400" dirty="0">
              <a:latin typeface="Georgia" panose="02040502050405020303" pitchFamily="18" charset="0"/>
            </a:endParaRP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88B5116D-A321-9CDC-F509-A5B6C8AF1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0797" y="591319"/>
            <a:ext cx="871804" cy="536494"/>
          </a:xfrm>
          <a:prstGeom prst="rect">
            <a:avLst/>
          </a:prstGeom>
        </p:spPr>
      </p:pic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0572D11-C9BD-37AD-FA97-B028091D3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81428-8BFF-426E-8852-200AED4383E5}" type="slidenum">
              <a:rPr lang="en-SE" smtClean="0"/>
              <a:t>20</a:t>
            </a:fld>
            <a:endParaRPr lang="en-SE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683CBC74-D4D4-C1CF-2EC8-CF84C2565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922" y="5972268"/>
            <a:ext cx="4901609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3138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6277B1F7-7DF9-8DE9-EB08-CD9FD4D99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559" y="1397285"/>
            <a:ext cx="11213432" cy="4351338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Recruitments: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a)  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Calling women for adjunct positions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b)   Departments hiring women faculty in permanent positions during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           2015-2018 have 50% of their salaries covered for three years.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3200" dirty="0">
                <a:solidFill>
                  <a:srgbClr val="FFCCFF"/>
                </a:solidFill>
              </a:rPr>
              <a:t>Retainment and Advancement: </a:t>
            </a:r>
          </a:p>
          <a:p>
            <a:pPr marL="0" indent="0">
              <a:buNone/>
            </a:pPr>
            <a:r>
              <a:rPr lang="en-US" dirty="0">
                <a:solidFill>
                  <a:srgbClr val="FFCCFF"/>
                </a:solidFill>
              </a:rPr>
              <a:t>         a) Offering qualification scholarships and mentoring to qualify as </a:t>
            </a:r>
          </a:p>
          <a:p>
            <a:pPr marL="0" indent="0">
              <a:buNone/>
            </a:pPr>
            <a:r>
              <a:rPr lang="en-US" dirty="0">
                <a:solidFill>
                  <a:srgbClr val="FFCCFF"/>
                </a:solidFill>
              </a:rPr>
              <a:t>             full professor (extra research teams, less teaching, mentoring)</a:t>
            </a:r>
          </a:p>
          <a:p>
            <a:pPr marL="0" indent="0">
              <a:buNone/>
            </a:pPr>
            <a:r>
              <a:rPr lang="en-US" dirty="0">
                <a:solidFill>
                  <a:srgbClr val="FFCCFF"/>
                </a:solidFill>
              </a:rPr>
              <a:t>         b) Starting packages for recently hired women faculty</a:t>
            </a:r>
          </a:p>
          <a:p>
            <a:endParaRPr lang="en-US" dirty="0">
              <a:solidFill>
                <a:srgbClr val="00B050"/>
              </a:solidFill>
            </a:endParaRPr>
          </a:p>
          <a:p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1" name="Rubrik 10">
            <a:extLst>
              <a:ext uri="{FF2B5EF4-FFF2-40B4-BE49-F238E27FC236}">
                <a16:creationId xmlns:a16="http://schemas.microsoft.com/office/drawing/2014/main" id="{2F0E311D-3904-ECD3-8F1F-431AA377A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752" y="146442"/>
            <a:ext cx="10515600" cy="1325563"/>
          </a:xfrm>
        </p:spPr>
        <p:txBody>
          <a:bodyPr/>
          <a:lstStyle/>
          <a:p>
            <a:r>
              <a:rPr lang="en-US" dirty="0"/>
              <a:t>Examples of activities to improve: </a:t>
            </a:r>
            <a:endParaRPr lang="en-SE" dirty="0"/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92DA2375-A038-9DC3-8542-F33899A5D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9727" y="439678"/>
            <a:ext cx="1353429" cy="829128"/>
          </a:xfrm>
          <a:prstGeom prst="rect">
            <a:avLst/>
          </a:prstGeom>
        </p:spPr>
      </p:pic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DB7F03F1-DD12-2E38-D8A1-82BA73976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81428-8BFF-426E-8852-200AED4383E5}" type="slidenum">
              <a:rPr lang="en-SE" smtClean="0"/>
              <a:t>21</a:t>
            </a:fld>
            <a:endParaRPr lang="en-SE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4DA29B3E-2763-C580-91FD-CB7B32CDA6B5}"/>
              </a:ext>
            </a:extLst>
          </p:cNvPr>
          <p:cNvSpPr txBox="1"/>
          <p:nvPr/>
        </p:nvSpPr>
        <p:spPr>
          <a:xfrm>
            <a:off x="732034" y="5892581"/>
            <a:ext cx="61799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Talk by Anna </a:t>
            </a:r>
            <a:r>
              <a:rPr lang="en-US" dirty="0" err="1"/>
              <a:t>Lipniacka</a:t>
            </a:r>
            <a:r>
              <a:rPr lang="en-US" dirty="0"/>
              <a:t>, NORDIP conference 2019 </a:t>
            </a:r>
          </a:p>
          <a:p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A8FAEF0A-A81E-3045-32ED-EF4356F75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805" y="6189051"/>
            <a:ext cx="5145470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51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8A3F4C0-8DB8-9C06-7AB0-8C277C4F3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Earmarked Professorships – 1990</a:t>
            </a:r>
            <a:r>
              <a:rPr lang="en-US" baseline="30000" dirty="0"/>
              <a:t>th</a:t>
            </a:r>
            <a:r>
              <a:rPr lang="en-US" dirty="0"/>
              <a:t> </a:t>
            </a:r>
            <a:endParaRPr lang="en-SE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A61D7D46-C772-A395-B313-458B29C54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7311" y="681037"/>
            <a:ext cx="871804" cy="536494"/>
          </a:xfrm>
          <a:prstGeom prst="rect">
            <a:avLst/>
          </a:prstGeom>
        </p:spPr>
      </p:pic>
      <p:pic>
        <p:nvPicPr>
          <p:cNvPr id="9" name="Bildobjekt 8" descr="En bild som visar Människoansikte, leende, person, klädsel&#10;&#10;Automatiskt genererad beskrivning">
            <a:extLst>
              <a:ext uri="{FF2B5EF4-FFF2-40B4-BE49-F238E27FC236}">
                <a16:creationId xmlns:a16="http://schemas.microsoft.com/office/drawing/2014/main" id="{12C8C98E-89C7-38D5-0B6B-900EF40B36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905" y="2390361"/>
            <a:ext cx="6007490" cy="3662568"/>
          </a:xfrm>
          <a:prstGeom prst="rect">
            <a:avLst/>
          </a:prstGeom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id="{A4F7279E-CC58-65B1-1A0B-E9E00D963CE7}"/>
              </a:ext>
            </a:extLst>
          </p:cNvPr>
          <p:cNvSpPr txBox="1"/>
          <p:nvPr/>
        </p:nvSpPr>
        <p:spPr>
          <a:xfrm>
            <a:off x="7240657" y="2444233"/>
            <a:ext cx="488508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b="1" dirty="0"/>
          </a:p>
          <a:p>
            <a:r>
              <a:rPr lang="en-US" sz="3200" b="1" dirty="0">
                <a:latin typeface="Georgia" panose="02040502050405020303" pitchFamily="18" charset="0"/>
              </a:rPr>
              <a:t>Nobel prize in Physics</a:t>
            </a:r>
          </a:p>
          <a:p>
            <a:pPr algn="ctr"/>
            <a:r>
              <a:rPr lang="en-US" sz="3200" b="1" dirty="0">
                <a:latin typeface="Georgia" panose="02040502050405020303" pitchFamily="18" charset="0"/>
              </a:rPr>
              <a:t> 2023 </a:t>
            </a:r>
          </a:p>
          <a:p>
            <a:endParaRPr lang="en-US" b="1" dirty="0">
              <a:latin typeface="Georgia" panose="02040502050405020303" pitchFamily="18" charset="0"/>
            </a:endParaRPr>
          </a:p>
          <a:p>
            <a:pPr algn="ctr"/>
            <a:r>
              <a:rPr lang="en-US" sz="4400" b="1" dirty="0">
                <a:latin typeface="Georgia" panose="02040502050405020303" pitchFamily="18" charset="0"/>
              </a:rPr>
              <a:t>Anne </a:t>
            </a:r>
            <a:r>
              <a:rPr lang="en-US" sz="4400" b="1" dirty="0" err="1">
                <a:latin typeface="Georgia" panose="02040502050405020303" pitchFamily="18" charset="0"/>
              </a:rPr>
              <a:t>L'Huillier</a:t>
            </a:r>
            <a:endParaRPr lang="en-SE" sz="4400" b="1" dirty="0">
              <a:latin typeface="Georgia" panose="02040502050405020303" pitchFamily="18" charset="0"/>
            </a:endParaRPr>
          </a:p>
        </p:txBody>
      </p:sp>
      <p:sp>
        <p:nvSpPr>
          <p:cNvPr id="14" name="Platshållare för bildnummer 13">
            <a:extLst>
              <a:ext uri="{FF2B5EF4-FFF2-40B4-BE49-F238E27FC236}">
                <a16:creationId xmlns:a16="http://schemas.microsoft.com/office/drawing/2014/main" id="{64270AFC-88B9-173A-1881-33EABD551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81428-8BFF-426E-8852-200AED4383E5}" type="slidenum">
              <a:rPr lang="en-SE" smtClean="0"/>
              <a:t>22</a:t>
            </a:fld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79559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3BFDD58-B4ED-A2B4-97E2-9BF4A310F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sz="4400" b="0" i="0" u="none" strike="noStrike" baseline="0" dirty="0">
                <a:solidFill>
                  <a:srgbClr val="FFFFFF"/>
                </a:solidFill>
                <a:latin typeface="Georgia" panose="02040502050405020303" pitchFamily="18" charset="0"/>
              </a:rPr>
              <a:t>Initiatives by Foundations</a:t>
            </a:r>
            <a:endParaRPr lang="en-SE" dirty="0">
              <a:latin typeface="Georgia" panose="02040502050405020303" pitchFamily="18" charset="0"/>
            </a:endParaRPr>
          </a:p>
        </p:txBody>
      </p:sp>
      <p:pic>
        <p:nvPicPr>
          <p:cNvPr id="5" name="Platshållare för innehåll 4" descr="En bild som visar text, Människoansikte, skärmbild, person&#10;&#10;Automatiskt genererad beskrivning">
            <a:extLst>
              <a:ext uri="{FF2B5EF4-FFF2-40B4-BE49-F238E27FC236}">
                <a16:creationId xmlns:a16="http://schemas.microsoft.com/office/drawing/2014/main" id="{C45C37B7-4C13-C93D-561D-76068B82B1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13" y="2546304"/>
            <a:ext cx="4410302" cy="1765391"/>
          </a:xfrm>
        </p:spPr>
      </p:pic>
      <p:pic>
        <p:nvPicPr>
          <p:cNvPr id="7" name="Bildobjekt 6" descr="En bild som visar text, Teckensnitt, linje, skärmbild&#10;&#10;Automatiskt genererad beskrivning">
            <a:extLst>
              <a:ext uri="{FF2B5EF4-FFF2-40B4-BE49-F238E27FC236}">
                <a16:creationId xmlns:a16="http://schemas.microsoft.com/office/drawing/2014/main" id="{10873185-63EE-D4BF-81E1-4BD71820B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13" y="4728359"/>
            <a:ext cx="4330923" cy="981125"/>
          </a:xfrm>
          <a:prstGeom prst="rect">
            <a:avLst/>
          </a:prstGeom>
        </p:spPr>
      </p:pic>
      <p:pic>
        <p:nvPicPr>
          <p:cNvPr id="9" name="Bildobjekt 8" descr="En bild som visar text, klädsel, skärmbild, Människoansikte&#10;&#10;Automatiskt genererad beskrivning">
            <a:extLst>
              <a:ext uri="{FF2B5EF4-FFF2-40B4-BE49-F238E27FC236}">
                <a16:creationId xmlns:a16="http://schemas.microsoft.com/office/drawing/2014/main" id="{356D6D8F-0E45-8FCD-BE11-EAFB272CDF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077" y="1526591"/>
            <a:ext cx="3159287" cy="3041806"/>
          </a:xfrm>
          <a:prstGeom prst="rect">
            <a:avLst/>
          </a:prstGeom>
        </p:spPr>
      </p:pic>
      <p:pic>
        <p:nvPicPr>
          <p:cNvPr id="11" name="Bildobjekt 10" descr="En bild som visar text, skärmbild, Teckensnitt, linje&#10;&#10;Automatiskt genererad beskrivning">
            <a:extLst>
              <a:ext uri="{FF2B5EF4-FFF2-40B4-BE49-F238E27FC236}">
                <a16:creationId xmlns:a16="http://schemas.microsoft.com/office/drawing/2014/main" id="{9B047394-49EF-7F95-7F56-9CB4F5E18F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962" y="4600550"/>
            <a:ext cx="4257894" cy="647733"/>
          </a:xfrm>
          <a:prstGeom prst="rect">
            <a:avLst/>
          </a:prstGeom>
        </p:spPr>
      </p:pic>
      <p:pic>
        <p:nvPicPr>
          <p:cNvPr id="15" name="Bildobjekt 14" descr="En bild som visar text, skärmbild, Teckensnitt, linje&#10;&#10;Automatiskt genererad beskrivning">
            <a:extLst>
              <a:ext uri="{FF2B5EF4-FFF2-40B4-BE49-F238E27FC236}">
                <a16:creationId xmlns:a16="http://schemas.microsoft.com/office/drawing/2014/main" id="{E43052FA-2E6A-B645-5BDD-04295F2E38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176" y="5331408"/>
            <a:ext cx="3867349" cy="971600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AEB5C188-EFB4-6EE6-36EE-E7C0A3EC63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40799" y="331713"/>
            <a:ext cx="1304657" cy="871804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C58389C8-2F91-AEEE-8B71-C164ADE0B6AB}"/>
              </a:ext>
            </a:extLst>
          </p:cNvPr>
          <p:cNvSpPr txBox="1"/>
          <p:nvPr/>
        </p:nvSpPr>
        <p:spPr>
          <a:xfrm>
            <a:off x="959126" y="1580322"/>
            <a:ext cx="3925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Georgia" panose="02040502050405020303" pitchFamily="18" charset="0"/>
              </a:rPr>
              <a:t>Villium</a:t>
            </a:r>
            <a:r>
              <a:rPr lang="en-US" sz="4000" dirty="0">
                <a:latin typeface="Georgia" panose="02040502050405020303" pitchFamily="18" charset="0"/>
              </a:rPr>
              <a:t> </a:t>
            </a:r>
            <a:r>
              <a:rPr lang="en-US" sz="4000" dirty="0" err="1">
                <a:latin typeface="Georgia" panose="02040502050405020303" pitchFamily="18" charset="0"/>
              </a:rPr>
              <a:t>Fonden</a:t>
            </a:r>
            <a:r>
              <a:rPr lang="en-US" sz="4000" dirty="0">
                <a:latin typeface="Georgia" panose="02040502050405020303" pitchFamily="18" charset="0"/>
              </a:rPr>
              <a:t> </a:t>
            </a:r>
            <a:endParaRPr lang="en-SE" sz="4000" dirty="0">
              <a:latin typeface="Georgia" panose="02040502050405020303" pitchFamily="18" charset="0"/>
            </a:endParaRPr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63A36A77-F71C-8D84-DF94-C2A8E17E00A4}"/>
              </a:ext>
            </a:extLst>
          </p:cNvPr>
          <p:cNvSpPr txBox="1"/>
          <p:nvPr/>
        </p:nvSpPr>
        <p:spPr>
          <a:xfrm>
            <a:off x="9239663" y="1550946"/>
            <a:ext cx="299540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Georgia" panose="02040502050405020303" pitchFamily="18" charset="0"/>
              </a:rPr>
              <a:t>Carlsberg Foundation</a:t>
            </a:r>
            <a:endParaRPr lang="en-SE" sz="4000" dirty="0">
              <a:latin typeface="Georgia" panose="02040502050405020303" pitchFamily="18" charset="0"/>
            </a:endParaRPr>
          </a:p>
        </p:txBody>
      </p:sp>
      <p:sp>
        <p:nvSpPr>
          <p:cNvPr id="8" name="Platshållare för bildnummer 7">
            <a:extLst>
              <a:ext uri="{FF2B5EF4-FFF2-40B4-BE49-F238E27FC236}">
                <a16:creationId xmlns:a16="http://schemas.microsoft.com/office/drawing/2014/main" id="{DCEF621A-71ED-CBD4-5E55-EBCDBC31D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81428-8BFF-426E-8852-200AED4383E5}" type="slidenum">
              <a:rPr lang="en-SE" smtClean="0"/>
              <a:t>23</a:t>
            </a:fld>
            <a:endParaRPr lang="en-SE" dirty="0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70D4F5D7-B853-01D2-9C3D-964DC56A3009}"/>
              </a:ext>
            </a:extLst>
          </p:cNvPr>
          <p:cNvSpPr txBox="1"/>
          <p:nvPr/>
        </p:nvSpPr>
        <p:spPr>
          <a:xfrm>
            <a:off x="270841" y="6062967"/>
            <a:ext cx="61274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Talk by Crista Gall, NORDIP conference 2022 </a:t>
            </a:r>
          </a:p>
          <a:p>
            <a:r>
              <a:rPr lang="en-US" dirty="0"/>
              <a:t>https://indico.cern.ch/event/1151332/timetable/</a:t>
            </a:r>
          </a:p>
        </p:txBody>
      </p:sp>
    </p:spTree>
    <p:extLst>
      <p:ext uri="{BB962C8B-B14F-4D97-AF65-F5344CB8AC3E}">
        <p14:creationId xmlns:p14="http://schemas.microsoft.com/office/powerpoint/2010/main" val="344836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1DEE7AB-A7D5-59FE-87C0-661E318C3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Examples of actions to increase awareness </a:t>
            </a:r>
            <a:br>
              <a:rPr lang="en-US" dirty="0"/>
            </a:br>
            <a:endParaRPr lang="en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E44E6FB-FDEB-B24C-FCFF-4C2D69220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940" y="1869348"/>
            <a:ext cx="11563953" cy="39698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Front (Female </a:t>
            </a:r>
            <a:r>
              <a:rPr lang="en-US" sz="2400" dirty="0" err="1"/>
              <a:t>reseachers</a:t>
            </a:r>
            <a:r>
              <a:rPr lang="en-US" sz="2400" dirty="0"/>
              <a:t> on Track) seminars for leaders on all </a:t>
            </a:r>
          </a:p>
          <a:p>
            <a:pPr marL="0" indent="0">
              <a:buNone/>
            </a:pPr>
            <a:r>
              <a:rPr lang="en-US" sz="2400" dirty="0"/>
              <a:t>levels on gender issues (UO) 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b="0" i="0" u="none" strike="noStrike" baseline="0" dirty="0">
                <a:latin typeface="Georgia" panose="02040502050405020303" pitchFamily="18" charset="0"/>
              </a:rPr>
              <a:t>Introduced gender </a:t>
            </a:r>
            <a:r>
              <a:rPr lang="en-US" sz="2400" i="0" u="none" strike="noStrike" baseline="0" dirty="0">
                <a:latin typeface="Georgia" panose="02040502050405020303" pitchFamily="18" charset="0"/>
              </a:rPr>
              <a:t>equality observers</a:t>
            </a:r>
            <a:r>
              <a:rPr lang="en-US" sz="2400" b="1" i="0" u="none" strike="noStrike" baseline="0" dirty="0">
                <a:latin typeface="Georgia" panose="02040502050405020303" pitchFamily="18" charset="0"/>
              </a:rPr>
              <a:t> </a:t>
            </a:r>
            <a:r>
              <a:rPr lang="en-US" sz="2400" dirty="0"/>
              <a:t>in evaluation panels (VR)</a:t>
            </a:r>
          </a:p>
          <a:p>
            <a:pPr marL="0" indent="0">
              <a:buNone/>
            </a:pPr>
            <a:endParaRPr lang="en-US" sz="2400" b="0" i="0" u="none" strike="noStrike" baseline="0" dirty="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en-US" sz="2400" dirty="0"/>
              <a:t>A seminar series on “Equal Opportunities and Unconscious Bias” (UU)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T</a:t>
            </a:r>
            <a:r>
              <a:rPr lang="en-US" sz="2400" b="0" i="0" u="none" strike="noStrike" baseline="0" dirty="0">
                <a:latin typeface="Georgia" panose="02040502050405020303" pitchFamily="18" charset="0"/>
              </a:rPr>
              <a:t>raining workshops for observers in career processes (LU)</a:t>
            </a:r>
            <a:endParaRPr lang="en-US" sz="2400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C3072668-C11C-2D94-CA8F-7835F9834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0122" y="2208996"/>
            <a:ext cx="649219" cy="359219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159362B0-2815-F4EB-39DD-08713FDF3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1762" y="3189665"/>
            <a:ext cx="579303" cy="359219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E27E6151-2325-3B34-A57A-369C55245D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4221" y="4170334"/>
            <a:ext cx="579170" cy="359695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3D72696E-8E38-1367-E4E2-6AB1CE3614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0171" y="5015662"/>
            <a:ext cx="579170" cy="359695"/>
          </a:xfrm>
          <a:prstGeom prst="rect">
            <a:avLst/>
          </a:prstGeom>
        </p:spPr>
      </p:pic>
      <p:sp>
        <p:nvSpPr>
          <p:cNvPr id="8" name="Platshållare för bildnummer 7">
            <a:extLst>
              <a:ext uri="{FF2B5EF4-FFF2-40B4-BE49-F238E27FC236}">
                <a16:creationId xmlns:a16="http://schemas.microsoft.com/office/drawing/2014/main" id="{1614BC0A-BFC2-BCBD-9441-D1FC41749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81428-8BFF-426E-8852-200AED4383E5}" type="slidenum">
              <a:rPr lang="en-SE" smtClean="0"/>
              <a:t>24</a:t>
            </a:fld>
            <a:endParaRPr lang="en-SE" dirty="0"/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085EA894-A626-1D31-1461-38742099FFBE}"/>
              </a:ext>
            </a:extLst>
          </p:cNvPr>
          <p:cNvSpPr txBox="1"/>
          <p:nvPr/>
        </p:nvSpPr>
        <p:spPr>
          <a:xfrm>
            <a:off x="587651" y="6017899"/>
            <a:ext cx="60951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Talk by Tomas Brage, NORDIP conference 2022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https://indico.cern.ch/event/1151332/timetable/</a:t>
            </a:r>
          </a:p>
        </p:txBody>
      </p:sp>
    </p:spTree>
    <p:extLst>
      <p:ext uri="{BB962C8B-B14F-4D97-AF65-F5344CB8AC3E}">
        <p14:creationId xmlns:p14="http://schemas.microsoft.com/office/powerpoint/2010/main" val="239833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21FF397-987B-AF0F-51FD-4527012F3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909981"/>
          </a:xfrm>
        </p:spPr>
        <p:txBody>
          <a:bodyPr/>
          <a:lstStyle/>
          <a:p>
            <a:pPr algn="ctr"/>
            <a:r>
              <a:rPr lang="en-US" dirty="0"/>
              <a:t>About </a:t>
            </a:r>
            <a:r>
              <a:rPr lang="en-US" dirty="0">
                <a:latin typeface="Georgia" panose="02040502050405020303" pitchFamily="18" charset="0"/>
              </a:rPr>
              <a:t> </a:t>
            </a:r>
            <a:r>
              <a:rPr lang="en-US" dirty="0"/>
              <a:t>H</a:t>
            </a:r>
            <a:r>
              <a:rPr lang="en-US" dirty="0">
                <a:latin typeface="Georgia" panose="02040502050405020303" pitchFamily="18" charset="0"/>
              </a:rPr>
              <a:t>arassment - Example </a:t>
            </a:r>
            <a:endParaRPr lang="en-SE" dirty="0">
              <a:latin typeface="Georgia" panose="02040502050405020303" pitchFamily="18" charset="0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DA25D774-7AA3-DD59-899B-486C9B25B2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7751" y="1194201"/>
            <a:ext cx="3234425" cy="4558884"/>
          </a:xfrm>
          <a:prstGeom prst="rect">
            <a:avLst/>
          </a:prstGeom>
        </p:spPr>
      </p:pic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4647347D-8E51-00A6-3BC4-A404A87E64BD}"/>
              </a:ext>
            </a:extLst>
          </p:cNvPr>
          <p:cNvSpPr txBox="1">
            <a:spLocks/>
          </p:cNvSpPr>
          <p:nvPr/>
        </p:nvSpPr>
        <p:spPr bwMode="auto">
          <a:xfrm>
            <a:off x="4619513" y="1389139"/>
            <a:ext cx="6624736" cy="3600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250825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SzPct val="100000"/>
              <a:buFont typeface="Arial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Gotham Narrow Book"/>
              </a:defRPr>
            </a:lvl1pPr>
            <a:lvl2pPr marL="725488" indent="-342900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chemeClr val="tx1"/>
              </a:buClr>
              <a:buSzPct val="100000"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Gotham Narrow Book"/>
              </a:defRPr>
            </a:lvl2pPr>
            <a:lvl3pPr marL="952500" indent="-187325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Font typeface="Arial" charset="0"/>
              <a:buChar char="‒"/>
              <a:defRPr kern="1200">
                <a:solidFill>
                  <a:schemeClr val="tx1"/>
                </a:solidFill>
                <a:latin typeface="+mn-lt"/>
                <a:ea typeface="+mn-ea"/>
                <a:cs typeface="Gotham Narrow Book"/>
              </a:defRPr>
            </a:lvl3pPr>
            <a:lvl4pPr marL="1428750" indent="-187325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Font typeface="Arial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Gotham Narrow Book"/>
              </a:defRPr>
            </a:lvl4pPr>
            <a:lvl5pPr marL="1905000" indent="-187325"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Font typeface="Arial" charset="0"/>
              <a:buChar char="‒"/>
              <a:defRPr sz="1400" kern="1200">
                <a:solidFill>
                  <a:schemeClr val="tx1"/>
                </a:solidFill>
                <a:latin typeface="+mn-lt"/>
                <a:ea typeface="+mn-ea"/>
                <a:cs typeface="Gotham Narrow Book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250825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ysClr val="windowText" lastClr="0000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 panose="02040502050405020303" pitchFamily="18" charset="0"/>
              </a:rPr>
              <a:t>Helsinki Association of Women Researchers conducted a survey on sexual harassment (2018): the importance of low threshold contact was obvious.  (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eorgia" panose="02040502050405020303" pitchFamily="18" charset="0"/>
              </a:rPr>
              <a:t>Similar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 panose="02040502050405020303" pitchFamily="18" charset="0"/>
              </a:rPr>
              <a:t> </a:t>
            </a:r>
            <a:r>
              <a:rPr lang="en-US" dirty="0">
                <a:solidFill>
                  <a:srgbClr val="FFFF00"/>
                </a:solidFill>
                <a:latin typeface="Georgia" panose="02040502050405020303" pitchFamily="18" charset="0"/>
              </a:rPr>
              <a:t>s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eorgia" panose="02040502050405020303" pitchFamily="18" charset="0"/>
              </a:rPr>
              <a:t>urveys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eorgia" panose="02040502050405020303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eorgia" panose="02040502050405020303" pitchFamily="18" charset="0"/>
              </a:rPr>
              <a:t>are also conducted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eorgia" panose="02040502050405020303" pitchFamily="18" charset="0"/>
              </a:rPr>
              <a:t>here at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Georgia" panose="02040502050405020303" pitchFamily="18" charset="0"/>
              </a:rPr>
              <a:t>Fysikum and at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Georgia" panose="02040502050405020303" pitchFamily="18" charset="0"/>
              </a:rPr>
              <a:t>Lund University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 panose="02040502050405020303" pitchFamily="18" charset="0"/>
              </a:rPr>
              <a:t>)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Georgia" panose="02040502050405020303" pitchFamily="18" charset="0"/>
              </a:rPr>
              <a:t> 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eorgia" panose="02040502050405020303" pitchFamily="18" charset="0"/>
            </a:endParaRPr>
          </a:p>
          <a:p>
            <a:pPr marL="342900" marR="0" lvl="0" indent="-250825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ysClr val="windowText" lastClr="0000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kumimoji="0" lang="fi-FI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eorgia" panose="02040502050405020303" pitchFamily="18" charset="0"/>
            </a:endParaRPr>
          </a:p>
          <a:p>
            <a:pPr marL="342900" marR="0" lvl="0" indent="-250825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ysClr val="windowText" lastClr="0000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 panose="02040502050405020303" pitchFamily="18" charset="0"/>
              </a:rPr>
              <a:t>Every toilet in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Georgia" panose="02040502050405020303" pitchFamily="18" charset="0"/>
              </a:rPr>
              <a:t>Kumpula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 panose="02040502050405020303" pitchFamily="18" charset="0"/>
              </a:rPr>
              <a:t> Campus has a note with contact information.</a:t>
            </a:r>
          </a:p>
          <a:p>
            <a:pPr marL="342900" marR="0" lvl="0" indent="-250825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ysClr val="windowText" lastClr="0000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Georgia" panose="02040502050405020303" pitchFamily="18" charset="0"/>
            </a:endParaRPr>
          </a:p>
          <a:p>
            <a:pPr marL="342900" marR="0" lvl="0" indent="-250825" algn="l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50000"/>
              </a:spcAft>
              <a:buClr>
                <a:sysClr val="windowText" lastClr="000000"/>
              </a:buClr>
              <a:buSzPct val="100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 panose="02040502050405020303" pitchFamily="18" charset="0"/>
              </a:rPr>
              <a:t>An upset person can look for more information in a quiet place. 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287EB38D-AE3B-1EA5-FBE0-AEC751282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2928" y="158052"/>
            <a:ext cx="1111874" cy="741249"/>
          </a:xfrm>
          <a:prstGeom prst="rect">
            <a:avLst/>
          </a:prstGeom>
        </p:spPr>
      </p:pic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960F6B3C-82A7-F5D5-1C6F-B8846C204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81428-8BFF-426E-8852-200AED4383E5}" type="slidenum">
              <a:rPr lang="en-SE" smtClean="0"/>
              <a:t>25</a:t>
            </a:fld>
            <a:endParaRPr lang="en-SE" dirty="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8F075A9A-CCB2-18F5-BDB8-513E542DB90D}"/>
              </a:ext>
            </a:extLst>
          </p:cNvPr>
          <p:cNvSpPr txBox="1"/>
          <p:nvPr/>
        </p:nvSpPr>
        <p:spPr>
          <a:xfrm>
            <a:off x="947751" y="6161974"/>
            <a:ext cx="60951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Talk by Katja Lauri, NORDIP conference 2023 </a:t>
            </a:r>
          </a:p>
          <a:p>
            <a:r>
              <a:rPr lang="en-US" dirty="0"/>
              <a:t>https://indico.cern.ch/event/1262020/</a:t>
            </a:r>
          </a:p>
        </p:txBody>
      </p:sp>
    </p:spTree>
    <p:extLst>
      <p:ext uri="{BB962C8B-B14F-4D97-AF65-F5344CB8AC3E}">
        <p14:creationId xmlns:p14="http://schemas.microsoft.com/office/powerpoint/2010/main" val="130246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CE4CC15C-CDEB-1F52-BB81-D61D0E7B7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751" y="642664"/>
            <a:ext cx="10515600" cy="1325563"/>
          </a:xfrm>
        </p:spPr>
        <p:txBody>
          <a:bodyPr>
            <a:normAutofit/>
          </a:bodyPr>
          <a:lstStyle/>
          <a:p>
            <a:r>
              <a:rPr lang="en-US" sz="4200" b="0" i="0" u="none" strike="noStrike" baseline="0" dirty="0">
                <a:latin typeface="Georgia" panose="02040502050405020303" pitchFamily="18" charset="0"/>
              </a:rPr>
              <a:t>Systemic work – Examples</a:t>
            </a:r>
            <a:br>
              <a:rPr lang="en-US" sz="4200" b="0" i="0" u="none" strike="noStrike" baseline="0" dirty="0">
                <a:latin typeface="Calibri" panose="020F0502020204030204" pitchFamily="34" charset="0"/>
              </a:rPr>
            </a:br>
            <a:endParaRPr lang="en-SE" sz="4200" dirty="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354BF99-B68B-D1DE-CF93-5B09776DAC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i="0" u="none" strike="noStrike" baseline="0">
                <a:latin typeface="Georgia" panose="02040502050405020303" pitchFamily="18" charset="0"/>
              </a:rPr>
              <a:t>GENIE at Chalmers University of Technology</a:t>
            </a:r>
          </a:p>
          <a:p>
            <a:pPr marL="0" indent="0">
              <a:buNone/>
            </a:pPr>
            <a:r>
              <a:rPr lang="en-US" sz="2200" b="0" i="0" u="none" strike="noStrike" baseline="0">
                <a:latin typeface="Georgia" panose="02040502050405020303" pitchFamily="18" charset="0"/>
              </a:rPr>
              <a:t>https://www.chalmers.se/en/about-chalmers/Chalmers-for-a-sustainable-future/initiatives-for-gender-equality/gender-initiative-for-excellence </a:t>
            </a:r>
          </a:p>
          <a:p>
            <a:pPr marL="0" indent="0">
              <a:buNone/>
            </a:pPr>
            <a:endParaRPr lang="en-US" sz="220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en-US" sz="2200"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en-US" sz="2200" b="1" i="0" u="none" strike="noStrike" baseline="0">
                <a:latin typeface="Georgia" panose="02040502050405020303" pitchFamily="18" charset="0"/>
              </a:rPr>
              <a:t>An equal KTH (Royal Institute of Technology)</a:t>
            </a:r>
          </a:p>
          <a:p>
            <a:pPr marL="0" indent="0">
              <a:buNone/>
            </a:pPr>
            <a:r>
              <a:rPr lang="en-US" sz="2200" b="0" i="0" u="none" strike="noStrike" baseline="0">
                <a:latin typeface="Georgia" panose="02040502050405020303" pitchFamily="18" charset="0"/>
              </a:rPr>
              <a:t>https://www.kth.se/en/om/equality </a:t>
            </a:r>
          </a:p>
          <a:p>
            <a:endParaRPr lang="en-US" sz="2200" b="0" i="0" u="none" strike="noStrike" baseline="0">
              <a:latin typeface="Calibri" panose="020F0502020204030204" pitchFamily="34" charset="0"/>
            </a:endParaRPr>
          </a:p>
          <a:p>
            <a:endParaRPr lang="en-SE" sz="2200" b="0" i="0" u="none" strike="noStrike" baseline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200" b="1" i="0" u="none" strike="noStrike" baseline="0">
                <a:latin typeface="Georgia" panose="02040502050405020303" pitchFamily="18" charset="0"/>
              </a:rPr>
              <a:t>Similar system at Lund University Science Faculty</a:t>
            </a:r>
          </a:p>
          <a:p>
            <a:endParaRPr lang="en-US" sz="2200"/>
          </a:p>
          <a:p>
            <a:endParaRPr lang="en-SE" sz="220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903501A0-DA14-48B1-A289-02B630EC3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8165" y="505953"/>
            <a:ext cx="866898" cy="538389"/>
          </a:xfrm>
          <a:prstGeom prst="rect">
            <a:avLst/>
          </a:prstGeom>
        </p:spPr>
      </p:pic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AB093DE3-6138-E2F8-6310-932894B75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81428-8BFF-426E-8852-200AED4383E5}" type="slidenum">
              <a:rPr lang="en-SE" smtClean="0"/>
              <a:t>26</a:t>
            </a:fld>
            <a:endParaRPr lang="en-SE" dirty="0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007F8A01-256E-3543-E8C6-D832D478BDE0}"/>
              </a:ext>
            </a:extLst>
          </p:cNvPr>
          <p:cNvSpPr txBox="1"/>
          <p:nvPr/>
        </p:nvSpPr>
        <p:spPr>
          <a:xfrm>
            <a:off x="880855" y="6196506"/>
            <a:ext cx="60951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Talk by Tomas Brage, NORDIP conference 2022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https://indico.cern.ch/event/1151332/timetable/</a:t>
            </a:r>
          </a:p>
        </p:txBody>
      </p:sp>
    </p:spTree>
    <p:extLst>
      <p:ext uri="{BB962C8B-B14F-4D97-AF65-F5344CB8AC3E}">
        <p14:creationId xmlns:p14="http://schemas.microsoft.com/office/powerpoint/2010/main" val="38148406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E4CC15C-CDEB-1F52-BB81-D61D0E7B7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674" y="321325"/>
            <a:ext cx="11114651" cy="1325563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Research on gender issues in higher education institutes </a:t>
            </a:r>
            <a:r>
              <a:rPr lang="en-US" sz="3100" b="0" i="0" u="none" strike="noStrike" baseline="0" dirty="0">
                <a:latin typeface="Georgia" panose="02040502050405020303" pitchFamily="18" charset="0"/>
              </a:rPr>
              <a:t> – Examples</a:t>
            </a:r>
            <a:br>
              <a:rPr lang="en-US" sz="4400" b="0" i="0" u="none" strike="noStrike" baseline="0" dirty="0">
                <a:latin typeface="Calibri" panose="020F0502020204030204" pitchFamily="34" charset="0"/>
              </a:rPr>
            </a:br>
            <a:endParaRPr lang="en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354BF99-B68B-D1DE-CF93-5B09776DAC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80252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The </a:t>
            </a:r>
            <a:r>
              <a:rPr lang="en-US" sz="2200" dirty="0" err="1"/>
              <a:t>Umeå</a:t>
            </a:r>
            <a:r>
              <a:rPr lang="en-US" sz="2200" dirty="0"/>
              <a:t> Centre for Gender Studies has a graduate school that offers</a:t>
            </a:r>
          </a:p>
          <a:p>
            <a:pPr marL="0" indent="0">
              <a:buNone/>
            </a:pPr>
            <a:r>
              <a:rPr lang="en-US" sz="2200" dirty="0"/>
              <a:t>co-funding for doctoral students doing gender-related research in other fields.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Gender equality measures at Nordic higher education institutions – what works. (</a:t>
            </a:r>
            <a:r>
              <a:rPr lang="en-US" sz="2200" dirty="0" err="1"/>
              <a:t>Linne</a:t>
            </a:r>
            <a:r>
              <a:rPr lang="en-US" sz="2200" dirty="0"/>
              <a:t> University)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FRONT (</a:t>
            </a:r>
            <a:r>
              <a:rPr lang="en-US" sz="2000" dirty="0"/>
              <a:t>Female </a:t>
            </a:r>
            <a:r>
              <a:rPr lang="en-US" sz="2000" dirty="0" err="1"/>
              <a:t>reseachers</a:t>
            </a:r>
            <a:r>
              <a:rPr lang="en-US" sz="2000" dirty="0"/>
              <a:t> on Track) is to find permanently solutions how to improve the female representation in scientific- and leadership top positions, “Gender Equality in Academia – from Knowledge to change” by Ö. </a:t>
            </a:r>
            <a:r>
              <a:rPr lang="en-US" sz="2000" dirty="0" err="1"/>
              <a:t>Gullvåg</a:t>
            </a:r>
            <a:r>
              <a:rPr lang="en-US" sz="2000" dirty="0"/>
              <a:t> Holter and L. </a:t>
            </a:r>
            <a:r>
              <a:rPr lang="en-US" sz="2000" dirty="0" err="1"/>
              <a:t>Snickare</a:t>
            </a:r>
            <a:r>
              <a:rPr lang="en-US" sz="2000" dirty="0"/>
              <a:t> (</a:t>
            </a:r>
            <a:r>
              <a:rPr lang="en-US" sz="2200" dirty="0"/>
              <a:t>Oslo University) </a:t>
            </a:r>
            <a:endParaRPr lang="sv-SE" sz="2200" dirty="0"/>
          </a:p>
          <a:p>
            <a:pPr marL="0" indent="0">
              <a:buNone/>
            </a:pPr>
            <a:endParaRPr lang="en-SE" sz="2200" dirty="0"/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903501A0-DA14-48B1-A289-02B630EC3E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0133" y="3029864"/>
            <a:ext cx="866898" cy="538389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F9C637AC-4E8C-686E-CC1A-9B9953E29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0728" y="1976845"/>
            <a:ext cx="865707" cy="536494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D753D778-D6F6-F7F8-F6AC-8696891088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0021" y="4409771"/>
            <a:ext cx="865707" cy="530343"/>
          </a:xfrm>
          <a:prstGeom prst="rect">
            <a:avLst/>
          </a:prstGeom>
        </p:spPr>
      </p:pic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9AFDCF8E-3330-2B49-86B4-B6A6A0C26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81428-8BFF-426E-8852-200AED4383E5}" type="slidenum">
              <a:rPr lang="en-SE" smtClean="0"/>
              <a:t>27</a:t>
            </a:fld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11214086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F6D1FB2-4390-88FA-01CA-5B14FA801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888" y="0"/>
            <a:ext cx="10515600" cy="1325563"/>
          </a:xfrm>
        </p:spPr>
        <p:txBody>
          <a:bodyPr/>
          <a:lstStyle/>
          <a:p>
            <a:r>
              <a:rPr lang="en-US" dirty="0"/>
              <a:t>Some thoughts about initiatives:   </a:t>
            </a:r>
            <a:endParaRPr lang="en-SE" dirty="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676D8900-6B6B-13E4-91B3-38468B441688}"/>
              </a:ext>
            </a:extLst>
          </p:cNvPr>
          <p:cNvSpPr txBox="1"/>
          <p:nvPr/>
        </p:nvSpPr>
        <p:spPr>
          <a:xfrm>
            <a:off x="338004" y="1123545"/>
            <a:ext cx="10410222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About funding: </a:t>
            </a:r>
          </a:p>
          <a:p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+  Good with funding for various diversity initiatives </a:t>
            </a:r>
          </a:p>
          <a:p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-   But lack of </a:t>
            </a:r>
            <a:r>
              <a:rPr lang="en-US" sz="2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stable</a:t>
            </a:r>
            <a:r>
              <a:rPr lang="en-US" sz="2800" dirty="0">
                <a:solidFill>
                  <a:schemeClr val="accent1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funding for all diversity initiatives </a:t>
            </a:r>
          </a:p>
          <a:p>
            <a:endParaRPr lang="en-US" sz="2800" dirty="0">
              <a:latin typeface="Georgia" panose="02040502050405020303" pitchFamily="18" charset="0"/>
            </a:endParaRPr>
          </a:p>
          <a:p>
            <a:r>
              <a:rPr lang="en-US" sz="2800" dirty="0">
                <a:solidFill>
                  <a:srgbClr val="FFCCFF"/>
                </a:solidFill>
                <a:latin typeface="Georgia" panose="02040502050405020303" pitchFamily="18" charset="0"/>
              </a:rPr>
              <a:t>By law all administrative committees need ~ 40% women:</a:t>
            </a:r>
          </a:p>
          <a:p>
            <a:r>
              <a:rPr lang="en-US" sz="2800" dirty="0">
                <a:solidFill>
                  <a:srgbClr val="FFCCFF"/>
                </a:solidFill>
                <a:latin typeface="Georgia" panose="02040502050405020303" pitchFamily="18" charset="0"/>
              </a:rPr>
              <a:t>+ Women hopefully  get more power </a:t>
            </a:r>
          </a:p>
          <a:p>
            <a:r>
              <a:rPr lang="en-US" sz="2800" dirty="0">
                <a:solidFill>
                  <a:srgbClr val="FFCCFF"/>
                </a:solidFill>
                <a:latin typeface="Georgia" panose="02040502050405020303" pitchFamily="18" charset="0"/>
              </a:rPr>
              <a:t>-  With few women they also get an extra administrative burden. </a:t>
            </a:r>
          </a:p>
          <a:p>
            <a:r>
              <a:rPr lang="en-US" sz="2800" dirty="0">
                <a:solidFill>
                  <a:srgbClr val="FFCCFF"/>
                </a:solidFill>
                <a:latin typeface="Georgia" panose="02040502050405020303" pitchFamily="18" charset="0"/>
              </a:rPr>
              <a:t>    which impact their research work </a:t>
            </a:r>
          </a:p>
          <a:p>
            <a:endParaRPr lang="en-US" sz="2800" dirty="0">
              <a:latin typeface="Georgia" panose="02040502050405020303" pitchFamily="18" charset="0"/>
            </a:endParaRPr>
          </a:p>
          <a:p>
            <a:r>
              <a:rPr lang="en-US" sz="2800" dirty="0">
                <a:solidFill>
                  <a:srgbClr val="FFFFCC"/>
                </a:solidFill>
                <a:latin typeface="Georgia" panose="02040502050405020303" pitchFamily="18" charset="0"/>
              </a:rPr>
              <a:t>Earmark founding women:</a:t>
            </a:r>
          </a:p>
          <a:p>
            <a:r>
              <a:rPr lang="en-US" sz="2800" dirty="0">
                <a:solidFill>
                  <a:srgbClr val="FFFFCC"/>
                </a:solidFill>
                <a:latin typeface="Georgia" panose="02040502050405020303" pitchFamily="18" charset="0"/>
              </a:rPr>
              <a:t>+ Good with more funding </a:t>
            </a:r>
          </a:p>
          <a:p>
            <a:r>
              <a:rPr lang="en-US" sz="2800" dirty="0">
                <a:solidFill>
                  <a:srgbClr val="FFFFCC"/>
                </a:solidFill>
                <a:latin typeface="Georgia" panose="02040502050405020303" pitchFamily="18" charset="0"/>
              </a:rPr>
              <a:t>-  Women might only get this kind of funding</a:t>
            </a:r>
            <a:endParaRPr lang="en-SE" sz="2800" dirty="0">
              <a:solidFill>
                <a:srgbClr val="FFFFCC"/>
              </a:solidFill>
              <a:latin typeface="Georgia" panose="02040502050405020303" pitchFamily="18" charset="0"/>
            </a:endParaRPr>
          </a:p>
        </p:txBody>
      </p: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4EB84936-E7A3-93C2-85E0-E2BC44CCE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81428-8BFF-426E-8852-200AED4383E5}" type="slidenum">
              <a:rPr lang="en-SE" smtClean="0"/>
              <a:t>28</a:t>
            </a:fld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318818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flagga, Karmin, Rödbrun, Coquelicot&#10;&#10;Automatiskt genererad beskrivning">
            <a:extLst>
              <a:ext uri="{FF2B5EF4-FFF2-40B4-BE49-F238E27FC236}">
                <a16:creationId xmlns:a16="http://schemas.microsoft.com/office/drawing/2014/main" id="{12D34CAE-F460-862D-A5D6-1FE936C3F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42" y="346167"/>
            <a:ext cx="2319629" cy="1588946"/>
          </a:xfrm>
          <a:prstGeom prst="rect">
            <a:avLst/>
          </a:prstGeom>
        </p:spPr>
      </p:pic>
      <p:pic>
        <p:nvPicPr>
          <p:cNvPr id="7" name="Bildobjekt 6" descr="En bild som visar klädsel, tyg, Electric blue, blå&#10;&#10;Automatiskt genererad beskrivning">
            <a:extLst>
              <a:ext uri="{FF2B5EF4-FFF2-40B4-BE49-F238E27FC236}">
                <a16:creationId xmlns:a16="http://schemas.microsoft.com/office/drawing/2014/main" id="{7ACF5C03-5176-2291-AFB6-9F29ECAFF7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369" y="346167"/>
            <a:ext cx="2476710" cy="1547944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64B8CB0A-65B7-42B7-2A0F-D255B8B532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7700" y="346167"/>
            <a:ext cx="2786309" cy="1547948"/>
          </a:xfrm>
          <a:prstGeom prst="rect">
            <a:avLst/>
          </a:prstGeom>
        </p:spPr>
      </p:pic>
      <p:pic>
        <p:nvPicPr>
          <p:cNvPr id="6" name="Bildobjekt 5" descr="En bild som visar flagga, blå, Electric blue, gul&#10;&#10;Automatiskt genererad beskrivning">
            <a:extLst>
              <a:ext uri="{FF2B5EF4-FFF2-40B4-BE49-F238E27FC236}">
                <a16:creationId xmlns:a16="http://schemas.microsoft.com/office/drawing/2014/main" id="{03C596D1-C605-9A63-875C-2457ABB2AF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69" y="2639045"/>
            <a:ext cx="2389374" cy="1588934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84F140E0-7BB8-8915-BC07-6BD17ED43D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356" y="4930536"/>
            <a:ext cx="2464435" cy="1582664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A5A17FC0-D416-4C8B-A9E6-5924D352B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7495" y="2300641"/>
            <a:ext cx="8124506" cy="455736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8E8BDB42-FFC9-E8E4-7E2B-1166839D6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7256" y="2916520"/>
            <a:ext cx="6465287" cy="23093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Thanks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82DC870-E8E5-4050-B10C-CC24FC67E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285774"/>
            <a:ext cx="12188952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FF76A74F-C283-4DED-BD4D-086753B7CB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4571548"/>
            <a:ext cx="4064320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B2791FB-B2F7-4BBE-B8D8-74C37FF9E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4319" y="-680"/>
            <a:ext cx="0" cy="6858003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9891B5DE-6811-4844-BB18-472A3F360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20742" y="-680"/>
            <a:ext cx="0" cy="224028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7A9CA3A-7216-41E0-B3CD-058077FD3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46931" y="5336249"/>
            <a:ext cx="5486400" cy="0"/>
          </a:xfrm>
          <a:prstGeom prst="line">
            <a:avLst/>
          </a:prstGeom>
          <a:ln w="15875">
            <a:solidFill>
              <a:srgbClr val="FFFFFF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EFB27DE2-D2BA-8A07-893D-D2C2C18F9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81428-8BFF-426E-8852-200AED4383E5}" type="slidenum">
              <a:rPr lang="en-SE" smtClean="0"/>
              <a:t>29</a:t>
            </a:fld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28265438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A95AC0E-68AD-4C6E-9268-CAE359078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</a:pPr>
            <a:r>
              <a:rPr lang="en-US" sz="3800" b="0" i="0" u="none" strike="noStrike" kern="1200" baseline="0" dirty="0">
                <a:solidFill>
                  <a:schemeClr val="tx1"/>
                </a:solidFill>
                <a:latin typeface="Georgia" panose="02040502050405020303" pitchFamily="18" charset="0"/>
              </a:rPr>
              <a:t>What is the Global Gender Gap Index?</a:t>
            </a:r>
            <a:endParaRPr lang="en-US" sz="3800" kern="12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7904E04-8CE1-4AC3-A9A2-B33AB9984A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1700" b="0" i="0" u="none" strike="noStrike" baseline="0" dirty="0">
                <a:latin typeface="Georgia" panose="02040502050405020303" pitchFamily="18" charset="0"/>
              </a:rPr>
              <a:t>The Global Gender Gap Index examines the gap between men and women across four fundamental categories </a:t>
            </a:r>
          </a:p>
          <a:p>
            <a:pPr marL="0" indent="0">
              <a:spcAft>
                <a:spcPts val="600"/>
              </a:spcAft>
              <a:buNone/>
            </a:pPr>
            <a:endParaRPr lang="en-US" sz="1700" dirty="0">
              <a:latin typeface="Georgia" panose="02040502050405020303" pitchFamily="18" charset="0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sz="1700" b="0" i="0" u="none" strike="noStrike" baseline="0" dirty="0">
                <a:latin typeface="Georgia" panose="02040502050405020303" pitchFamily="18" charset="0"/>
              </a:rPr>
              <a:t>Data is collected for 146 countries 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700" b="0" i="0" u="none" strike="noStrike" baseline="0" dirty="0">
                <a:latin typeface="Georgia" panose="02040502050405020303" pitchFamily="18" charset="0"/>
              </a:rPr>
              <a:t>and presented in 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sz="1700" b="0" i="0" u="none" strike="noStrike" baseline="0" dirty="0">
                <a:latin typeface="Georgia" panose="02040502050405020303" pitchFamily="18" charset="0"/>
              </a:rPr>
              <a:t>https://www3.weforum.org/docs/WEF_GGGR_2023.pdf</a:t>
            </a:r>
          </a:p>
          <a:p>
            <a:pPr marL="152396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b="0" i="0" u="none" strike="noStrike" baseline="0" dirty="0"/>
          </a:p>
          <a:p>
            <a:pPr marL="0" indent="0">
              <a:spcAft>
                <a:spcPts val="600"/>
              </a:spcAft>
              <a:buNone/>
            </a:pPr>
            <a:endParaRPr lang="en-US" sz="1700" b="0" i="0" u="none" strike="noStrike" baseline="0" dirty="0"/>
          </a:p>
          <a:p>
            <a:pPr marL="0" indent="0">
              <a:spcAft>
                <a:spcPts val="600"/>
              </a:spcAft>
              <a:buNone/>
            </a:pPr>
            <a:endParaRPr lang="en-US" sz="1700" b="0" i="0" u="none" strike="noStrike" baseline="0" dirty="0"/>
          </a:p>
        </p:txBody>
      </p:sp>
      <p:pic>
        <p:nvPicPr>
          <p:cNvPr id="7" name="Bildobjekt 6" descr="En bild som visar text, skärmbild, nummer, Teckensnitt&#10;&#10;Automatiskt genererad beskrivning">
            <a:extLst>
              <a:ext uri="{FF2B5EF4-FFF2-40B4-BE49-F238E27FC236}">
                <a16:creationId xmlns:a16="http://schemas.microsoft.com/office/drawing/2014/main" id="{6DD53B4D-1D09-2F18-0CCA-CA0BE39B05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148" y="633906"/>
            <a:ext cx="6510209" cy="5645216"/>
          </a:xfrm>
          <a:prstGeom prst="rect">
            <a:avLst/>
          </a:prstGeom>
        </p:spPr>
      </p:pic>
      <p:sp>
        <p:nvSpPr>
          <p:cNvPr id="8" name="Ellips 7">
            <a:extLst>
              <a:ext uri="{FF2B5EF4-FFF2-40B4-BE49-F238E27FC236}">
                <a16:creationId xmlns:a16="http://schemas.microsoft.com/office/drawing/2014/main" id="{116C6FEF-F7E6-86A8-9F70-2A47CB08DF24}"/>
              </a:ext>
            </a:extLst>
          </p:cNvPr>
          <p:cNvSpPr/>
          <p:nvPr/>
        </p:nvSpPr>
        <p:spPr>
          <a:xfrm>
            <a:off x="4474274" y="723821"/>
            <a:ext cx="2407788" cy="514952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1" name="Ellips 10">
            <a:extLst>
              <a:ext uri="{FF2B5EF4-FFF2-40B4-BE49-F238E27FC236}">
                <a16:creationId xmlns:a16="http://schemas.microsoft.com/office/drawing/2014/main" id="{DED14C8D-54D0-9D3C-3622-2828EA36EA93}"/>
              </a:ext>
            </a:extLst>
          </p:cNvPr>
          <p:cNvSpPr/>
          <p:nvPr/>
        </p:nvSpPr>
        <p:spPr>
          <a:xfrm>
            <a:off x="4474274" y="2358592"/>
            <a:ext cx="2407788" cy="514952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3" name="Ellips 12">
            <a:extLst>
              <a:ext uri="{FF2B5EF4-FFF2-40B4-BE49-F238E27FC236}">
                <a16:creationId xmlns:a16="http://schemas.microsoft.com/office/drawing/2014/main" id="{5073677B-68B1-4E01-3707-B045A1666715}"/>
              </a:ext>
            </a:extLst>
          </p:cNvPr>
          <p:cNvSpPr/>
          <p:nvPr/>
        </p:nvSpPr>
        <p:spPr>
          <a:xfrm>
            <a:off x="4512038" y="3864467"/>
            <a:ext cx="2407788" cy="514952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14" name="Ellips 13">
            <a:extLst>
              <a:ext uri="{FF2B5EF4-FFF2-40B4-BE49-F238E27FC236}">
                <a16:creationId xmlns:a16="http://schemas.microsoft.com/office/drawing/2014/main" id="{D711B5D6-3F41-1372-73CA-B2AACAC9F501}"/>
              </a:ext>
            </a:extLst>
          </p:cNvPr>
          <p:cNvSpPr/>
          <p:nvPr/>
        </p:nvSpPr>
        <p:spPr>
          <a:xfrm>
            <a:off x="4515247" y="4942013"/>
            <a:ext cx="2407788" cy="514952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CF5AAFFE-2BB3-36AF-CD05-479F80129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9563" y="225037"/>
            <a:ext cx="777029" cy="1099394"/>
          </a:xfrm>
          <a:prstGeom prst="rect">
            <a:avLst/>
          </a:prstGeom>
        </p:spPr>
      </p:pic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7D486CA9-475E-999B-5B67-9AAC6347B79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283383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D3754D1-D1F7-9B15-052F-A82D23981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  <a:endParaRPr lang="en-SE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C298695-4070-9AE4-CC0F-F5FDEA28D0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CD7EC5BD-F47C-83E5-C5A4-AB69404B8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81428-8BFF-426E-8852-200AED4383E5}" type="slidenum">
              <a:rPr lang="en-SE" smtClean="0"/>
              <a:t>30</a:t>
            </a:fld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40888343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F589810-516B-4E38-0745-DE0F18EBB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750" y="239997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F</a:t>
            </a:r>
            <a:r>
              <a:rPr lang="en-US" sz="3600" dirty="0">
                <a:latin typeface="Georgia" panose="02040502050405020303" pitchFamily="18" charset="0"/>
              </a:rPr>
              <a:t>igures from University of Copenhagen</a:t>
            </a:r>
            <a:endParaRPr lang="en-SE" sz="3600" dirty="0">
              <a:latin typeface="Georgia" panose="02040502050405020303" pitchFamily="18" charset="0"/>
            </a:endParaRPr>
          </a:p>
        </p:txBody>
      </p:sp>
      <p:pic>
        <p:nvPicPr>
          <p:cNvPr id="9" name="Bildobjekt 8" descr="En bild som visar text, skärmbild, Teckensnitt, design&#10;&#10;Automatiskt genererad beskrivning">
            <a:extLst>
              <a:ext uri="{FF2B5EF4-FFF2-40B4-BE49-F238E27FC236}">
                <a16:creationId xmlns:a16="http://schemas.microsoft.com/office/drawing/2014/main" id="{C29C4522-A8D4-561D-FA99-704BDAF9A4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650" y="1419512"/>
            <a:ext cx="8426918" cy="5198491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47F9B3B2-02F4-3CCD-EA47-C6C380835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5021" y="418340"/>
            <a:ext cx="1304657" cy="871804"/>
          </a:xfrm>
          <a:prstGeom prst="rect">
            <a:avLst/>
          </a:prstGeom>
        </p:spPr>
      </p:pic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7FEF51F0-834E-91D8-3DAC-C08578184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81428-8BFF-426E-8852-200AED4383E5}" type="slidenum">
              <a:rPr lang="en-SE" smtClean="0"/>
              <a:t>31</a:t>
            </a:fld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35148022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4F576C9-196F-D8CE-A94B-F5B98F5EE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56840"/>
            <a:ext cx="10515600" cy="1325563"/>
          </a:xfrm>
        </p:spPr>
        <p:txBody>
          <a:bodyPr/>
          <a:lstStyle/>
          <a:p>
            <a:r>
              <a:rPr lang="en-US" dirty="0"/>
              <a:t>Sweden 2023</a:t>
            </a:r>
            <a:endParaRPr lang="en-SE" dirty="0"/>
          </a:p>
        </p:txBody>
      </p:sp>
      <p:pic>
        <p:nvPicPr>
          <p:cNvPr id="4" name="Platshållare för innehåll 3">
            <a:extLst>
              <a:ext uri="{FF2B5EF4-FFF2-40B4-BE49-F238E27FC236}">
                <a16:creationId xmlns:a16="http://schemas.microsoft.com/office/drawing/2014/main" id="{1B72E382-6244-DC88-B9C3-CC2338596E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4024" y="1268723"/>
            <a:ext cx="4176122" cy="2810500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A873C257-2DC2-9B5B-8999-73DE4D8D3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1271" y="1232144"/>
            <a:ext cx="5169856" cy="2883658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765E2C10-7E6D-7195-A994-C3A9EB4AD5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135" y="4496257"/>
            <a:ext cx="3721900" cy="2114319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12018E27-F12B-3505-2800-69113FB3B9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8823" y="4227421"/>
            <a:ext cx="4060288" cy="2651990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E138FB6F-FD20-67CD-EB97-05C3A3594A89}"/>
              </a:ext>
            </a:extLst>
          </p:cNvPr>
          <p:cNvSpPr txBox="1"/>
          <p:nvPr/>
        </p:nvSpPr>
        <p:spPr>
          <a:xfrm>
            <a:off x="7714648" y="875899"/>
            <a:ext cx="2050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Plocka</a:t>
            </a:r>
            <a:r>
              <a:rPr lang="en-US" dirty="0"/>
              <a:t> </a:t>
            </a:r>
            <a:r>
              <a:rPr lang="en-US" dirty="0" err="1"/>
              <a:t>nått</a:t>
            </a:r>
            <a:r>
              <a:rPr lang="en-US" dirty="0"/>
              <a:t> </a:t>
            </a:r>
            <a:r>
              <a:rPr lang="en-US" dirty="0" err="1"/>
              <a:t>ur</a:t>
            </a:r>
            <a:r>
              <a:rPr lang="en-US" dirty="0"/>
              <a:t> </a:t>
            </a:r>
            <a:r>
              <a:rPr lang="en-US" dirty="0" err="1"/>
              <a:t>detta</a:t>
            </a:r>
            <a:r>
              <a:rPr lang="en-US" dirty="0"/>
              <a:t> </a:t>
            </a:r>
            <a:endParaRPr lang="en-SE" dirty="0"/>
          </a:p>
        </p:txBody>
      </p:sp>
      <p:sp>
        <p:nvSpPr>
          <p:cNvPr id="8" name="Platshållare för bildnummer 7">
            <a:extLst>
              <a:ext uri="{FF2B5EF4-FFF2-40B4-BE49-F238E27FC236}">
                <a16:creationId xmlns:a16="http://schemas.microsoft.com/office/drawing/2014/main" id="{E58FFE30-495F-D16F-7F95-31ACA7A2F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81428-8BFF-426E-8852-200AED4383E5}" type="slidenum">
              <a:rPr lang="en-SE" smtClean="0"/>
              <a:t>32</a:t>
            </a:fld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33483132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10F7102-C5B3-3A4A-1E87-F762D4C8D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9938"/>
            <a:ext cx="10515600" cy="1325563"/>
          </a:xfrm>
        </p:spPr>
        <p:txBody>
          <a:bodyPr/>
          <a:lstStyle/>
          <a:p>
            <a:r>
              <a:rPr lang="en-US" dirty="0"/>
              <a:t>Sweden 2023 </a:t>
            </a:r>
            <a:endParaRPr lang="en-SE" dirty="0"/>
          </a:p>
        </p:txBody>
      </p:sp>
      <p:pic>
        <p:nvPicPr>
          <p:cNvPr id="4" name="Platshållare för innehåll 3">
            <a:extLst>
              <a:ext uri="{FF2B5EF4-FFF2-40B4-BE49-F238E27FC236}">
                <a16:creationId xmlns:a16="http://schemas.microsoft.com/office/drawing/2014/main" id="{9A027257-6C31-0340-C21E-9B1C6FC676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458" y="2023370"/>
            <a:ext cx="6039991" cy="4080724"/>
          </a:xfrm>
          <a:prstGeom prst="rect">
            <a:avLst/>
          </a:prstGeom>
        </p:spPr>
      </p:pic>
      <p:sp>
        <p:nvSpPr>
          <p:cNvPr id="3" name="textruta 2">
            <a:extLst>
              <a:ext uri="{FF2B5EF4-FFF2-40B4-BE49-F238E27FC236}">
                <a16:creationId xmlns:a16="http://schemas.microsoft.com/office/drawing/2014/main" id="{FE85A6AE-FF02-6BB4-C2F8-35118A958999}"/>
              </a:ext>
            </a:extLst>
          </p:cNvPr>
          <p:cNvSpPr txBox="1"/>
          <p:nvPr/>
        </p:nvSpPr>
        <p:spPr>
          <a:xfrm>
            <a:off x="8065971" y="1039528"/>
            <a:ext cx="2748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Diagram</a:t>
            </a:r>
            <a:endParaRPr lang="en-SE" dirty="0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156F7EC7-1FA7-3A3F-8607-55C52F4C6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81428-8BFF-426E-8852-200AED4383E5}" type="slidenum">
              <a:rPr lang="en-SE" smtClean="0"/>
              <a:t>33</a:t>
            </a:fld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5579050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5967C418-2B20-4BF7-32E6-CC9258A70E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022" y="3413124"/>
            <a:ext cx="107956" cy="31752"/>
          </a:xfrm>
          <a:prstGeom prst="rect">
            <a:avLst/>
          </a:prstGeom>
        </p:spPr>
      </p:pic>
      <p:pic>
        <p:nvPicPr>
          <p:cNvPr id="15" name="Bildobjekt 14" descr="En bild som visar text, skärmbild, diagram, linje&#10;&#10;Automatiskt genererad beskrivning">
            <a:extLst>
              <a:ext uri="{FF2B5EF4-FFF2-40B4-BE49-F238E27FC236}">
                <a16:creationId xmlns:a16="http://schemas.microsoft.com/office/drawing/2014/main" id="{78A67FF4-E6F0-3CD8-38FF-025436AC4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51" y="681037"/>
            <a:ext cx="9760016" cy="5871592"/>
          </a:xfrm>
          <a:prstGeom prst="rect">
            <a:avLst/>
          </a:prstGeom>
        </p:spPr>
      </p:pic>
      <p:sp>
        <p:nvSpPr>
          <p:cNvPr id="19" name="Platshållare för innehåll 18">
            <a:extLst>
              <a:ext uri="{FF2B5EF4-FFF2-40B4-BE49-F238E27FC236}">
                <a16:creationId xmlns:a16="http://schemas.microsoft.com/office/drawing/2014/main" id="{CC6A3D14-7456-5D38-6A65-EA247381A3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0F785608-E8A7-321E-5BCC-7A13737B7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81428-8BFF-426E-8852-200AED4383E5}" type="slidenum">
              <a:rPr lang="en-SE" smtClean="0"/>
              <a:t>34</a:t>
            </a:fld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20511758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FBBE57C1-8C62-A42E-C43A-082055FF4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17576"/>
            <a:ext cx="10909640" cy="12493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en-US" sz="6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Gender Gap Subindex 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ildobjekt 6" descr="En bild som visar text, skärmbild, Teckensnitt, nummer&#10;&#10;Automatiskt genererad beskrivning">
            <a:extLst>
              <a:ext uri="{FF2B5EF4-FFF2-40B4-BE49-F238E27FC236}">
                <a16:creationId xmlns:a16="http://schemas.microsoft.com/office/drawing/2014/main" id="{226062ED-8904-AF2A-BDEA-8A65B0D5ED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18" y="2388028"/>
            <a:ext cx="10867722" cy="3586353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5CFCF918-29B4-2D9F-A5B8-78E7D0556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9164" y="143489"/>
            <a:ext cx="887720" cy="1256007"/>
          </a:xfrm>
          <a:prstGeom prst="rect">
            <a:avLst/>
          </a:prstGeom>
        </p:spPr>
      </p:pic>
      <p:grpSp>
        <p:nvGrpSpPr>
          <p:cNvPr id="8" name="Grupp 7">
            <a:extLst>
              <a:ext uri="{FF2B5EF4-FFF2-40B4-BE49-F238E27FC236}">
                <a16:creationId xmlns:a16="http://schemas.microsoft.com/office/drawing/2014/main" id="{E09A5E96-621C-CD2E-A07A-7EB9DABC0206}"/>
              </a:ext>
            </a:extLst>
          </p:cNvPr>
          <p:cNvGrpSpPr/>
          <p:nvPr/>
        </p:nvGrpSpPr>
        <p:grpSpPr>
          <a:xfrm>
            <a:off x="9218501" y="1417294"/>
            <a:ext cx="2651760" cy="786329"/>
            <a:chOff x="9218501" y="1417294"/>
            <a:chExt cx="2651760" cy="786329"/>
          </a:xfrm>
        </p:grpSpPr>
        <p:sp>
          <p:nvSpPr>
            <p:cNvPr id="5" name="Pratbubbla: oval 4">
              <a:extLst>
                <a:ext uri="{FF2B5EF4-FFF2-40B4-BE49-F238E27FC236}">
                  <a16:creationId xmlns:a16="http://schemas.microsoft.com/office/drawing/2014/main" id="{2A745D22-3BCB-0472-F5A8-8FBA03314972}"/>
                </a:ext>
              </a:extLst>
            </p:cNvPr>
            <p:cNvSpPr/>
            <p:nvPr/>
          </p:nvSpPr>
          <p:spPr>
            <a:xfrm>
              <a:off x="9218501" y="1417294"/>
              <a:ext cx="2651760" cy="786329"/>
            </a:xfrm>
            <a:prstGeom prst="wedgeEllipseCallout">
              <a:avLst>
                <a:gd name="adj1" fmla="val -69290"/>
                <a:gd name="adj2" fmla="val 110239"/>
              </a:avLst>
            </a:prstGeom>
            <a:noFill/>
            <a:ln w="60325">
              <a:solidFill>
                <a:srgbClr val="FFCC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6" name="textruta 5">
              <a:extLst>
                <a:ext uri="{FF2B5EF4-FFF2-40B4-BE49-F238E27FC236}">
                  <a16:creationId xmlns:a16="http://schemas.microsoft.com/office/drawing/2014/main" id="{E124FECE-7FB9-4A47-62AE-378B259A496B}"/>
                </a:ext>
              </a:extLst>
            </p:cNvPr>
            <p:cNvSpPr txBox="1"/>
            <p:nvPr/>
          </p:nvSpPr>
          <p:spPr>
            <a:xfrm>
              <a:off x="9301615" y="1625792"/>
              <a:ext cx="24077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High Index -&gt; Small Gap</a:t>
              </a:r>
              <a:endParaRPr lang="en-SE" dirty="0"/>
            </a:p>
          </p:txBody>
        </p:sp>
      </p:grpSp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EEBE2E26-7C65-3F32-3E1C-F2B2F198A11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357204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CED4D40-4B67-4331-AC48-79B82B4A4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4EA655ED-9744-D2B2-C241-B3A2C14FC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4228" y="2350628"/>
            <a:ext cx="7415282" cy="2755631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42140B52-46F5-D688-910B-2929B49C6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049" y="242030"/>
            <a:ext cx="10909640" cy="124939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spcBef>
                <a:spcPct val="0"/>
              </a:spcBef>
            </a:pPr>
            <a:r>
              <a:rPr lang="en-US" sz="6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Gender Gap index in the countries with the highest index  </a:t>
            </a: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670CEDEF-4F34-412E-84EE-329C1E936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1733454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Rak pilkoppling 7">
            <a:extLst>
              <a:ext uri="{FF2B5EF4-FFF2-40B4-BE49-F238E27FC236}">
                <a16:creationId xmlns:a16="http://schemas.microsoft.com/office/drawing/2014/main" id="{A568F21F-DCA4-356C-A9BA-87DA3866F35A}"/>
              </a:ext>
            </a:extLst>
          </p:cNvPr>
          <p:cNvCxnSpPr>
            <a:cxnSpLocks/>
          </p:cNvCxnSpPr>
          <p:nvPr/>
        </p:nvCxnSpPr>
        <p:spPr>
          <a:xfrm flipV="1">
            <a:off x="2947984" y="4659411"/>
            <a:ext cx="0" cy="327259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k pilkoppling 9">
            <a:extLst>
              <a:ext uri="{FF2B5EF4-FFF2-40B4-BE49-F238E27FC236}">
                <a16:creationId xmlns:a16="http://schemas.microsoft.com/office/drawing/2014/main" id="{2A0B7364-CC5E-CE8C-B65A-6205B859E15C}"/>
              </a:ext>
            </a:extLst>
          </p:cNvPr>
          <p:cNvCxnSpPr>
            <a:cxnSpLocks/>
          </p:cNvCxnSpPr>
          <p:nvPr/>
        </p:nvCxnSpPr>
        <p:spPr>
          <a:xfrm flipV="1">
            <a:off x="3264031" y="4644721"/>
            <a:ext cx="0" cy="341949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k pilkoppling 11">
            <a:extLst>
              <a:ext uri="{FF2B5EF4-FFF2-40B4-BE49-F238E27FC236}">
                <a16:creationId xmlns:a16="http://schemas.microsoft.com/office/drawing/2014/main" id="{566B991C-1B9B-BE59-04F2-E94B41C13204}"/>
              </a:ext>
            </a:extLst>
          </p:cNvPr>
          <p:cNvCxnSpPr>
            <a:cxnSpLocks/>
          </p:cNvCxnSpPr>
          <p:nvPr/>
        </p:nvCxnSpPr>
        <p:spPr>
          <a:xfrm flipV="1">
            <a:off x="3574668" y="4652065"/>
            <a:ext cx="0" cy="327259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k pilkoppling 12">
            <a:extLst>
              <a:ext uri="{FF2B5EF4-FFF2-40B4-BE49-F238E27FC236}">
                <a16:creationId xmlns:a16="http://schemas.microsoft.com/office/drawing/2014/main" id="{608F4B36-5450-1E10-539B-98C400FD9C90}"/>
              </a:ext>
            </a:extLst>
          </p:cNvPr>
          <p:cNvCxnSpPr>
            <a:cxnSpLocks/>
          </p:cNvCxnSpPr>
          <p:nvPr/>
        </p:nvCxnSpPr>
        <p:spPr>
          <a:xfrm flipV="1">
            <a:off x="5841869" y="4595601"/>
            <a:ext cx="0" cy="327259"/>
          </a:xfrm>
          <a:prstGeom prst="straightConnector1">
            <a:avLst/>
          </a:prstGeom>
          <a:ln w="349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3285D166-A27B-76E8-B1BC-7BF7AF144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1663" y="4510266"/>
            <a:ext cx="231668" cy="445047"/>
          </a:xfrm>
          <a:prstGeom prst="rect">
            <a:avLst/>
          </a:prstGeom>
        </p:spPr>
      </p:pic>
      <p:cxnSp>
        <p:nvCxnSpPr>
          <p:cNvPr id="19" name="Rak pilkoppling 18">
            <a:extLst>
              <a:ext uri="{FF2B5EF4-FFF2-40B4-BE49-F238E27FC236}">
                <a16:creationId xmlns:a16="http://schemas.microsoft.com/office/drawing/2014/main" id="{991720CD-6588-7018-1DA3-BD43A4C96143}"/>
              </a:ext>
            </a:extLst>
          </p:cNvPr>
          <p:cNvCxnSpPr>
            <a:cxnSpLocks/>
          </p:cNvCxnSpPr>
          <p:nvPr/>
        </p:nvCxnSpPr>
        <p:spPr>
          <a:xfrm flipV="1">
            <a:off x="6950989" y="4652065"/>
            <a:ext cx="0" cy="327259"/>
          </a:xfrm>
          <a:prstGeom prst="straightConnector1">
            <a:avLst/>
          </a:prstGeom>
          <a:ln w="349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ruta 19">
            <a:extLst>
              <a:ext uri="{FF2B5EF4-FFF2-40B4-BE49-F238E27FC236}">
                <a16:creationId xmlns:a16="http://schemas.microsoft.com/office/drawing/2014/main" id="{DA21EB4B-7221-7FC5-0E85-E5E5867CA898}"/>
              </a:ext>
            </a:extLst>
          </p:cNvPr>
          <p:cNvSpPr txBox="1"/>
          <p:nvPr/>
        </p:nvSpPr>
        <p:spPr>
          <a:xfrm>
            <a:off x="1020277" y="3099335"/>
            <a:ext cx="274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SE" dirty="0">
              <a:solidFill>
                <a:schemeClr val="bg1"/>
              </a:solidFill>
            </a:endParaRPr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1CB19BD8-7301-A540-B3CB-19A91B1440D6}"/>
              </a:ext>
            </a:extLst>
          </p:cNvPr>
          <p:cNvSpPr txBox="1"/>
          <p:nvPr/>
        </p:nvSpPr>
        <p:spPr>
          <a:xfrm>
            <a:off x="1233638" y="3111003"/>
            <a:ext cx="274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</a:t>
            </a:r>
            <a:endParaRPr lang="en-SE" dirty="0">
              <a:solidFill>
                <a:schemeClr val="bg1"/>
              </a:solidFill>
            </a:endParaRPr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5ED220C0-872E-B3A2-C747-7B3E72F89540}"/>
              </a:ext>
            </a:extLst>
          </p:cNvPr>
          <p:cNvSpPr txBox="1"/>
          <p:nvPr/>
        </p:nvSpPr>
        <p:spPr>
          <a:xfrm>
            <a:off x="1770431" y="3099335"/>
            <a:ext cx="274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</a:t>
            </a:r>
            <a:endParaRPr lang="en-SE" dirty="0">
              <a:solidFill>
                <a:schemeClr val="bg1"/>
              </a:solidFill>
            </a:endParaRPr>
          </a:p>
        </p:txBody>
      </p:sp>
      <p:sp>
        <p:nvSpPr>
          <p:cNvPr id="24" name="textruta 23">
            <a:extLst>
              <a:ext uri="{FF2B5EF4-FFF2-40B4-BE49-F238E27FC236}">
                <a16:creationId xmlns:a16="http://schemas.microsoft.com/office/drawing/2014/main" id="{5B1086FA-B41D-56BA-35CC-CFCDC79868E1}"/>
              </a:ext>
            </a:extLst>
          </p:cNvPr>
          <p:cNvSpPr txBox="1"/>
          <p:nvPr/>
        </p:nvSpPr>
        <p:spPr>
          <a:xfrm>
            <a:off x="1427975" y="3111003"/>
            <a:ext cx="274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</a:t>
            </a:r>
            <a:endParaRPr lang="en-SE" dirty="0">
              <a:solidFill>
                <a:schemeClr val="bg1"/>
              </a:solidFill>
            </a:endParaRPr>
          </a:p>
        </p:txBody>
      </p:sp>
      <p:sp>
        <p:nvSpPr>
          <p:cNvPr id="27" name="textruta 26">
            <a:extLst>
              <a:ext uri="{FF2B5EF4-FFF2-40B4-BE49-F238E27FC236}">
                <a16:creationId xmlns:a16="http://schemas.microsoft.com/office/drawing/2014/main" id="{0CE4A2F3-2F34-0703-60B8-8278622D329D}"/>
              </a:ext>
            </a:extLst>
          </p:cNvPr>
          <p:cNvSpPr txBox="1"/>
          <p:nvPr/>
        </p:nvSpPr>
        <p:spPr>
          <a:xfrm>
            <a:off x="1782277" y="3861335"/>
            <a:ext cx="274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en-SE" dirty="0">
              <a:solidFill>
                <a:schemeClr val="bg1"/>
              </a:solidFill>
            </a:endParaRP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4B637A8D-824F-7DD1-535D-5FCB7EBA9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3608" y="4519738"/>
            <a:ext cx="231668" cy="445047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833B5F26-22A3-DB4B-5FF9-E61B2DC47C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3405" y="124972"/>
            <a:ext cx="883997" cy="1255885"/>
          </a:xfrm>
          <a:prstGeom prst="rect">
            <a:avLst/>
          </a:prstGeom>
        </p:spPr>
      </p:pic>
      <p:grpSp>
        <p:nvGrpSpPr>
          <p:cNvPr id="15" name="Grupp 14">
            <a:extLst>
              <a:ext uri="{FF2B5EF4-FFF2-40B4-BE49-F238E27FC236}">
                <a16:creationId xmlns:a16="http://schemas.microsoft.com/office/drawing/2014/main" id="{635880BB-5895-36BE-152C-097A2D369A5F}"/>
              </a:ext>
            </a:extLst>
          </p:cNvPr>
          <p:cNvGrpSpPr/>
          <p:nvPr/>
        </p:nvGrpSpPr>
        <p:grpSpPr>
          <a:xfrm flipH="1">
            <a:off x="604319" y="1153323"/>
            <a:ext cx="2599065" cy="795791"/>
            <a:chOff x="9153191" y="1422825"/>
            <a:chExt cx="2651760" cy="786329"/>
          </a:xfrm>
        </p:grpSpPr>
        <p:sp>
          <p:nvSpPr>
            <p:cNvPr id="17" name="Pratbubbla: oval 16">
              <a:extLst>
                <a:ext uri="{FF2B5EF4-FFF2-40B4-BE49-F238E27FC236}">
                  <a16:creationId xmlns:a16="http://schemas.microsoft.com/office/drawing/2014/main" id="{752BB7BE-4FF9-5FD4-3545-F569329C8FD3}"/>
                </a:ext>
              </a:extLst>
            </p:cNvPr>
            <p:cNvSpPr/>
            <p:nvPr/>
          </p:nvSpPr>
          <p:spPr>
            <a:xfrm>
              <a:off x="9153191" y="1422825"/>
              <a:ext cx="2651760" cy="786329"/>
            </a:xfrm>
            <a:prstGeom prst="wedgeEllipseCallout">
              <a:avLst>
                <a:gd name="adj1" fmla="val -40959"/>
                <a:gd name="adj2" fmla="val 130801"/>
              </a:avLst>
            </a:prstGeom>
            <a:noFill/>
            <a:ln w="60325">
              <a:solidFill>
                <a:srgbClr val="FFCC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25" name="textruta 24">
              <a:extLst>
                <a:ext uri="{FF2B5EF4-FFF2-40B4-BE49-F238E27FC236}">
                  <a16:creationId xmlns:a16="http://schemas.microsoft.com/office/drawing/2014/main" id="{C811DCF9-7853-D671-FAD6-25DE70555D3F}"/>
                </a:ext>
              </a:extLst>
            </p:cNvPr>
            <p:cNvSpPr txBox="1"/>
            <p:nvPr/>
          </p:nvSpPr>
          <p:spPr>
            <a:xfrm>
              <a:off x="9301615" y="1625792"/>
              <a:ext cx="24077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High Index -&gt; Small Gap</a:t>
              </a:r>
              <a:endParaRPr lang="en-SE" dirty="0"/>
            </a:p>
          </p:txBody>
        </p:sp>
      </p:grp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5CFEED34-0FB0-A78E-92EB-4954FF47811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9375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B7D93062-B853-7E80-B5DC-90A0625BD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530" y="1796258"/>
            <a:ext cx="10288373" cy="4921000"/>
          </a:xfrm>
          <a:prstGeom prst="rect">
            <a:avLst/>
          </a:prstGeom>
        </p:spPr>
      </p:pic>
      <p:cxnSp>
        <p:nvCxnSpPr>
          <p:cNvPr id="3" name="Rak koppling 2">
            <a:extLst>
              <a:ext uri="{FF2B5EF4-FFF2-40B4-BE49-F238E27FC236}">
                <a16:creationId xmlns:a16="http://schemas.microsoft.com/office/drawing/2014/main" id="{3F5201C5-07C0-7C14-E0B3-353961EB0C05}"/>
              </a:ext>
            </a:extLst>
          </p:cNvPr>
          <p:cNvCxnSpPr>
            <a:cxnSpLocks/>
          </p:cNvCxnSpPr>
          <p:nvPr/>
        </p:nvCxnSpPr>
        <p:spPr>
          <a:xfrm>
            <a:off x="2259496" y="3651689"/>
            <a:ext cx="848711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Rak koppling 4">
            <a:extLst>
              <a:ext uri="{FF2B5EF4-FFF2-40B4-BE49-F238E27FC236}">
                <a16:creationId xmlns:a16="http://schemas.microsoft.com/office/drawing/2014/main" id="{91EB2005-669C-21AA-C85C-250FCBB85799}"/>
              </a:ext>
            </a:extLst>
          </p:cNvPr>
          <p:cNvCxnSpPr>
            <a:cxnSpLocks/>
          </p:cNvCxnSpPr>
          <p:nvPr/>
        </p:nvCxnSpPr>
        <p:spPr>
          <a:xfrm>
            <a:off x="2259496" y="3802833"/>
            <a:ext cx="8487110" cy="0"/>
          </a:xfrm>
          <a:prstGeom prst="line">
            <a:avLst/>
          </a:prstGeom>
          <a:ln w="50800">
            <a:solidFill>
              <a:srgbClr val="EE76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17809953-7603-3548-8C3B-3BC5FAE5325B}"/>
              </a:ext>
            </a:extLst>
          </p:cNvPr>
          <p:cNvCxnSpPr>
            <a:cxnSpLocks/>
          </p:cNvCxnSpPr>
          <p:nvPr/>
        </p:nvCxnSpPr>
        <p:spPr>
          <a:xfrm>
            <a:off x="2333385" y="3129619"/>
            <a:ext cx="8487110" cy="0"/>
          </a:xfrm>
          <a:prstGeom prst="line">
            <a:avLst/>
          </a:prstGeom>
          <a:ln w="50800">
            <a:solidFill>
              <a:schemeClr val="tx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ak koppling 7">
            <a:extLst>
              <a:ext uri="{FF2B5EF4-FFF2-40B4-BE49-F238E27FC236}">
                <a16:creationId xmlns:a16="http://schemas.microsoft.com/office/drawing/2014/main" id="{6D7948CF-2A8E-FD77-9BA5-0C38B02BD9DE}"/>
              </a:ext>
            </a:extLst>
          </p:cNvPr>
          <p:cNvCxnSpPr>
            <a:cxnSpLocks/>
          </p:cNvCxnSpPr>
          <p:nvPr/>
        </p:nvCxnSpPr>
        <p:spPr>
          <a:xfrm>
            <a:off x="2216426" y="4583491"/>
            <a:ext cx="8472429" cy="0"/>
          </a:xfrm>
          <a:prstGeom prst="line">
            <a:avLst/>
          </a:prstGeom>
          <a:ln w="508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Rak koppling 1">
            <a:extLst>
              <a:ext uri="{FF2B5EF4-FFF2-40B4-BE49-F238E27FC236}">
                <a16:creationId xmlns:a16="http://schemas.microsoft.com/office/drawing/2014/main" id="{B5DA9289-198E-B66F-B933-9FBAD10E41DB}"/>
              </a:ext>
            </a:extLst>
          </p:cNvPr>
          <p:cNvCxnSpPr>
            <a:cxnSpLocks/>
          </p:cNvCxnSpPr>
          <p:nvPr/>
        </p:nvCxnSpPr>
        <p:spPr>
          <a:xfrm>
            <a:off x="2333385" y="3117805"/>
            <a:ext cx="8472429" cy="0"/>
          </a:xfrm>
          <a:prstGeom prst="line">
            <a:avLst/>
          </a:prstGeom>
          <a:ln w="508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6" name="textruta 5">
            <a:extLst>
              <a:ext uri="{FF2B5EF4-FFF2-40B4-BE49-F238E27FC236}">
                <a16:creationId xmlns:a16="http://schemas.microsoft.com/office/drawing/2014/main" id="{D3A47F1C-FEE6-9A8F-B600-799663AD28A3}"/>
              </a:ext>
            </a:extLst>
          </p:cNvPr>
          <p:cNvSpPr txBox="1"/>
          <p:nvPr/>
        </p:nvSpPr>
        <p:spPr>
          <a:xfrm>
            <a:off x="324669" y="213575"/>
            <a:ext cx="10847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Georgia" panose="02040502050405020303" pitchFamily="18" charset="0"/>
              </a:rPr>
              <a:t>Gender Gap in seven countries divided into subindex</a:t>
            </a:r>
            <a:endParaRPr lang="en-SE" sz="3600" dirty="0">
              <a:latin typeface="Georgia" panose="02040502050405020303" pitchFamily="18" charset="0"/>
            </a:endParaRPr>
          </a:p>
        </p:txBody>
      </p:sp>
      <p:pic>
        <p:nvPicPr>
          <p:cNvPr id="17" name="Bildobjekt 16">
            <a:extLst>
              <a:ext uri="{FF2B5EF4-FFF2-40B4-BE49-F238E27FC236}">
                <a16:creationId xmlns:a16="http://schemas.microsoft.com/office/drawing/2014/main" id="{CEB13FC8-0539-05AD-9D76-9F53071EC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7837" y="125234"/>
            <a:ext cx="883997" cy="1255885"/>
          </a:xfrm>
          <a:prstGeom prst="rect">
            <a:avLst/>
          </a:prstGeom>
        </p:spPr>
      </p:pic>
      <p:grpSp>
        <p:nvGrpSpPr>
          <p:cNvPr id="18" name="Grupp 17">
            <a:extLst>
              <a:ext uri="{FF2B5EF4-FFF2-40B4-BE49-F238E27FC236}">
                <a16:creationId xmlns:a16="http://schemas.microsoft.com/office/drawing/2014/main" id="{9A9E8CF8-048D-9C40-7892-0E8C578DE96F}"/>
              </a:ext>
            </a:extLst>
          </p:cNvPr>
          <p:cNvGrpSpPr/>
          <p:nvPr/>
        </p:nvGrpSpPr>
        <p:grpSpPr>
          <a:xfrm flipH="1">
            <a:off x="-227" y="1091556"/>
            <a:ext cx="2541295" cy="968248"/>
            <a:chOff x="9153191" y="1422825"/>
            <a:chExt cx="2651760" cy="786329"/>
          </a:xfrm>
        </p:grpSpPr>
        <p:sp>
          <p:nvSpPr>
            <p:cNvPr id="19" name="Pratbubbla: oval 18">
              <a:extLst>
                <a:ext uri="{FF2B5EF4-FFF2-40B4-BE49-F238E27FC236}">
                  <a16:creationId xmlns:a16="http://schemas.microsoft.com/office/drawing/2014/main" id="{4D17279A-39DC-4067-3986-2CC98193A927}"/>
                </a:ext>
              </a:extLst>
            </p:cNvPr>
            <p:cNvSpPr/>
            <p:nvPr/>
          </p:nvSpPr>
          <p:spPr>
            <a:xfrm>
              <a:off x="9153191" y="1422825"/>
              <a:ext cx="2651760" cy="786329"/>
            </a:xfrm>
            <a:prstGeom prst="wedgeEllipseCallout">
              <a:avLst>
                <a:gd name="adj1" fmla="val -40959"/>
                <a:gd name="adj2" fmla="val 130801"/>
              </a:avLst>
            </a:prstGeom>
            <a:noFill/>
            <a:ln w="60325">
              <a:solidFill>
                <a:srgbClr val="FFCC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E"/>
            </a:p>
          </p:txBody>
        </p:sp>
        <p:sp>
          <p:nvSpPr>
            <p:cNvPr id="20" name="textruta 19">
              <a:extLst>
                <a:ext uri="{FF2B5EF4-FFF2-40B4-BE49-F238E27FC236}">
                  <a16:creationId xmlns:a16="http://schemas.microsoft.com/office/drawing/2014/main" id="{D900BBE7-4F10-1408-9F3A-E1E95A892AC3}"/>
                </a:ext>
              </a:extLst>
            </p:cNvPr>
            <p:cNvSpPr txBox="1"/>
            <p:nvPr/>
          </p:nvSpPr>
          <p:spPr>
            <a:xfrm>
              <a:off x="9301615" y="1625792"/>
              <a:ext cx="24077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High Index -&gt; Small Gap</a:t>
              </a:r>
              <a:endParaRPr lang="en-SE" dirty="0"/>
            </a:p>
          </p:txBody>
        </p:sp>
      </p:grp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DA1A8274-56B1-7C35-FAEC-EE3E63538FE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4583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81C8046-1789-7197-6AFD-AA6197C190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6074" y="1536633"/>
            <a:ext cx="11360800" cy="4555200"/>
          </a:xfrm>
        </p:spPr>
        <p:txBody>
          <a:bodyPr/>
          <a:lstStyle/>
          <a:p>
            <a:endParaRPr lang="en-SE" dirty="0"/>
          </a:p>
        </p:txBody>
      </p:sp>
      <p:pic>
        <p:nvPicPr>
          <p:cNvPr id="4" name="Bildobjekt 3" descr="En bild som visar text, skärmbild, nummer, Teckensnitt">
            <a:extLst>
              <a:ext uri="{FF2B5EF4-FFF2-40B4-BE49-F238E27FC236}">
                <a16:creationId xmlns:a16="http://schemas.microsoft.com/office/drawing/2014/main" id="{D1DF8E5E-7B7D-4183-B011-7370DA550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925" y="1184573"/>
            <a:ext cx="10682329" cy="5416252"/>
          </a:xfrm>
          <a:prstGeom prst="rect">
            <a:avLst/>
          </a:prstGeom>
        </p:spPr>
      </p:pic>
      <p:sp>
        <p:nvSpPr>
          <p:cNvPr id="5" name="Ellips 4">
            <a:extLst>
              <a:ext uri="{FF2B5EF4-FFF2-40B4-BE49-F238E27FC236}">
                <a16:creationId xmlns:a16="http://schemas.microsoft.com/office/drawing/2014/main" id="{56BE7CD2-1224-A909-51D7-5FFFAD904ABF}"/>
              </a:ext>
            </a:extLst>
          </p:cNvPr>
          <p:cNvSpPr/>
          <p:nvPr/>
        </p:nvSpPr>
        <p:spPr>
          <a:xfrm>
            <a:off x="6398835" y="5898021"/>
            <a:ext cx="516835" cy="193812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8A4B8FA6-E728-A342-EE57-2E88BD185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0105" y="5891286"/>
            <a:ext cx="524301" cy="207282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5F71DAC8-6E45-30C3-2A46-93D069B56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5425" y="5884551"/>
            <a:ext cx="524301" cy="207282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0E0243AC-9F7D-92B4-4DA2-588281EE3C74}"/>
              </a:ext>
            </a:extLst>
          </p:cNvPr>
          <p:cNvSpPr txBox="1"/>
          <p:nvPr/>
        </p:nvSpPr>
        <p:spPr>
          <a:xfrm>
            <a:off x="8283843" y="5828595"/>
            <a:ext cx="9342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Norway</a:t>
            </a:r>
            <a:endParaRPr lang="en-SE" sz="1200" dirty="0">
              <a:solidFill>
                <a:schemeClr val="bg1"/>
              </a:solidFill>
            </a:endParaRP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1D11F6A1-3381-8D75-BD3C-F88718C27162}"/>
              </a:ext>
            </a:extLst>
          </p:cNvPr>
          <p:cNvSpPr txBox="1"/>
          <p:nvPr/>
        </p:nvSpPr>
        <p:spPr>
          <a:xfrm>
            <a:off x="7729421" y="5849692"/>
            <a:ext cx="6499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Finland</a:t>
            </a:r>
            <a:endParaRPr lang="en-SE" sz="1200" dirty="0">
              <a:solidFill>
                <a:schemeClr val="bg1"/>
              </a:solidFill>
            </a:endParaRP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C821844-A086-33B5-24D0-C2311558C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2228" y="5884551"/>
            <a:ext cx="524301" cy="207282"/>
          </a:xfrm>
          <a:prstGeom prst="rect">
            <a:avLst/>
          </a:prstGeom>
        </p:spPr>
      </p:pic>
      <p:sp>
        <p:nvSpPr>
          <p:cNvPr id="6" name="Rubrik 5">
            <a:extLst>
              <a:ext uri="{FF2B5EF4-FFF2-40B4-BE49-F238E27FC236}">
                <a16:creationId xmlns:a16="http://schemas.microsoft.com/office/drawing/2014/main" id="{1263456B-578D-A752-A737-837AB38810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925" y="257175"/>
            <a:ext cx="11360150" cy="683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Georgia" panose="02040502050405020303" pitchFamily="18" charset="0"/>
              </a:rPr>
              <a:t>Gender Gap in all countries divided into subindex</a:t>
            </a:r>
            <a:endParaRPr lang="en-SE" sz="3600" dirty="0">
              <a:latin typeface="Georgia" panose="02040502050405020303" pitchFamily="18" charset="0"/>
            </a:endParaRP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543E1FF8-731E-EFDF-EE31-94B6C2B34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4838" y="104718"/>
            <a:ext cx="883997" cy="1255885"/>
          </a:xfrm>
          <a:prstGeom prst="rect">
            <a:avLst/>
          </a:prstGeom>
        </p:spPr>
      </p:pic>
      <p:sp>
        <p:nvSpPr>
          <p:cNvPr id="2" name="Platshållare för bildnummer 1">
            <a:extLst>
              <a:ext uri="{FF2B5EF4-FFF2-40B4-BE49-F238E27FC236}">
                <a16:creationId xmlns:a16="http://schemas.microsoft.com/office/drawing/2014/main" id="{F09C6982-B5FD-C7CB-CB90-B8B77B68266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686039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B9F4AC8-711A-254C-49CE-6EF4890D1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506" y="132428"/>
            <a:ext cx="11082129" cy="1325563"/>
          </a:xfrm>
        </p:spPr>
        <p:txBody>
          <a:bodyPr>
            <a:normAutofit/>
          </a:bodyPr>
          <a:lstStyle/>
          <a:p>
            <a:r>
              <a:rPr lang="en-US" sz="3400" dirty="0"/>
              <a:t>Gender Gap index vs Women among  STEM Graduates </a:t>
            </a:r>
            <a:endParaRPr lang="en-SE" sz="3400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0275D2A-38A5-B95B-5072-4A5DC13AB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61966" y="1825625"/>
            <a:ext cx="199183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Figure from </a:t>
            </a:r>
          </a:p>
          <a:p>
            <a:pPr marL="0" indent="0">
              <a:buNone/>
            </a:pPr>
            <a:endParaRPr lang="en-SE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26010D-B402-03D1-BAE4-A9F43487E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60445" y="-149887"/>
            <a:ext cx="5110190" cy="86407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8D610FEE-79EF-BCE0-49CD-9FF2F7FA0867}"/>
              </a:ext>
            </a:extLst>
          </p:cNvPr>
          <p:cNvSpPr/>
          <p:nvPr/>
        </p:nvSpPr>
        <p:spPr>
          <a:xfrm>
            <a:off x="395176" y="1754373"/>
            <a:ext cx="386316" cy="4199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6C08D216-F512-DEA5-B5D5-65E7220430E3}"/>
              </a:ext>
            </a:extLst>
          </p:cNvPr>
          <p:cNvSpPr txBox="1"/>
          <p:nvPr/>
        </p:nvSpPr>
        <p:spPr>
          <a:xfrm>
            <a:off x="9361966" y="2617013"/>
            <a:ext cx="609511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G. </a:t>
            </a:r>
            <a:r>
              <a:rPr lang="en-US" sz="1800" dirty="0" err="1"/>
              <a:t>Stoet</a:t>
            </a:r>
            <a:r>
              <a:rPr lang="en-US" sz="1800" dirty="0"/>
              <a:t> and D. C. Geary,</a:t>
            </a:r>
          </a:p>
          <a:p>
            <a:r>
              <a:rPr lang="en-US" sz="1800" dirty="0"/>
              <a:t> Psychological Science, 29, </a:t>
            </a:r>
          </a:p>
          <a:p>
            <a:r>
              <a:rPr lang="en-US" sz="1800" dirty="0"/>
              <a:t>581 (2018)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FE979E5D-88BA-2C1C-0D20-A9DDBC169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554" y="1032626"/>
            <a:ext cx="3086122" cy="1270756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D45FED44-6D3F-0564-AC43-CC965847A63F}"/>
              </a:ext>
            </a:extLst>
          </p:cNvPr>
          <p:cNvSpPr txBox="1"/>
          <p:nvPr/>
        </p:nvSpPr>
        <p:spPr>
          <a:xfrm rot="16200000">
            <a:off x="-521208" y="3609474"/>
            <a:ext cx="2093495" cy="374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Gender Gap Index</a:t>
            </a:r>
            <a:endParaRPr lang="en-SE" dirty="0">
              <a:solidFill>
                <a:schemeClr val="bg1"/>
              </a:solidFill>
            </a:endParaRP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D0CB6188-DA70-213C-184B-96BE59833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81428-8BFF-426E-8852-200AED4383E5}" type="slidenum">
              <a:rPr lang="en-SE" smtClean="0"/>
              <a:t>8</a:t>
            </a:fld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178180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FFB7FF9-1A9F-BDFB-4CF0-D93217536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Georgia" panose="02040502050405020303" pitchFamily="18" charset="0"/>
              </a:rPr>
              <a:t>The Academic Career </a:t>
            </a:r>
            <a:endParaRPr lang="en-SE" b="1" dirty="0">
              <a:latin typeface="Georgia" panose="02040502050405020303" pitchFamily="18" charset="0"/>
            </a:endParaRPr>
          </a:p>
        </p:txBody>
      </p:sp>
      <p:pic>
        <p:nvPicPr>
          <p:cNvPr id="5" name="Bildobjekt 4" descr="En bild som visar text, skärmbild, linje, Teckensnitt&#10;&#10;Automatiskt genererad beskrivning">
            <a:extLst>
              <a:ext uri="{FF2B5EF4-FFF2-40B4-BE49-F238E27FC236}">
                <a16:creationId xmlns:a16="http://schemas.microsoft.com/office/drawing/2014/main" id="{1064453A-7D38-E95D-BE33-D7E6E907CA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12" y="2295037"/>
            <a:ext cx="5335207" cy="3038390"/>
          </a:xfrm>
          <a:prstGeom prst="rect">
            <a:avLst/>
          </a:prstGeom>
        </p:spPr>
      </p:pic>
      <p:pic>
        <p:nvPicPr>
          <p:cNvPr id="7" name="Bildobjekt 6" descr="En bild som visar text, skärmbild, linje, Graf&#10;&#10;Automatiskt genererad beskrivning">
            <a:extLst>
              <a:ext uri="{FF2B5EF4-FFF2-40B4-BE49-F238E27FC236}">
                <a16:creationId xmlns:a16="http://schemas.microsoft.com/office/drawing/2014/main" id="{DD81CECE-5BB6-1AAF-9230-B91614B73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641" y="2319101"/>
            <a:ext cx="5221260" cy="2990263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73936BBB-359C-79D5-9543-9B099EF3C88A}"/>
              </a:ext>
            </a:extLst>
          </p:cNvPr>
          <p:cNvSpPr txBox="1"/>
          <p:nvPr/>
        </p:nvSpPr>
        <p:spPr>
          <a:xfrm>
            <a:off x="4461309" y="5577839"/>
            <a:ext cx="2584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She Figures 2021  </a:t>
            </a:r>
            <a:endParaRPr lang="en-SE" dirty="0"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5D3F2297-30AD-FEFD-18E2-66BFB6ADFF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2376" y="224647"/>
            <a:ext cx="1252555" cy="1675754"/>
          </a:xfrm>
          <a:prstGeom prst="rect">
            <a:avLst/>
          </a:prstGeom>
        </p:spPr>
      </p:pic>
      <p:sp>
        <p:nvSpPr>
          <p:cNvPr id="3" name="Platshållare för bildnummer 2">
            <a:extLst>
              <a:ext uri="{FF2B5EF4-FFF2-40B4-BE49-F238E27FC236}">
                <a16:creationId xmlns:a16="http://schemas.microsoft.com/office/drawing/2014/main" id="{9F8A8A85-3D71-ACB3-9EAD-4C23C53D1F5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2556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25020</TotalTime>
  <Words>1053</Words>
  <Application>Microsoft Office PowerPoint</Application>
  <PresentationFormat>Bredbild</PresentationFormat>
  <Paragraphs>193</Paragraphs>
  <Slides>34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34</vt:i4>
      </vt:variant>
    </vt:vector>
  </HeadingPairs>
  <TitlesOfParts>
    <vt:vector size="41" baseType="lpstr">
      <vt:lpstr>Arial</vt:lpstr>
      <vt:lpstr>Calibri</vt:lpstr>
      <vt:lpstr>Calibri Light</vt:lpstr>
      <vt:lpstr>ECSquareSansPro</vt:lpstr>
      <vt:lpstr>Georgia</vt:lpstr>
      <vt:lpstr>Wingdings</vt:lpstr>
      <vt:lpstr>Office-tema</vt:lpstr>
      <vt:lpstr>What´s up in the Nordic Countries</vt:lpstr>
      <vt:lpstr>Data are mainly collected from:</vt:lpstr>
      <vt:lpstr>What is the Global Gender Gap Index?</vt:lpstr>
      <vt:lpstr>Gender Gap Subindex </vt:lpstr>
      <vt:lpstr>Gender Gap index in the countries with the highest index  </vt:lpstr>
      <vt:lpstr>PowerPoint-presentation</vt:lpstr>
      <vt:lpstr>Gender Gap in all countries divided into subindex</vt:lpstr>
      <vt:lpstr>Gender Gap index vs Women among  STEM Graduates </vt:lpstr>
      <vt:lpstr>The Academic Career </vt:lpstr>
      <vt:lpstr>Started Higher Education at 25 or earlier</vt:lpstr>
      <vt:lpstr>Proportion (%) of women among doctoral graduates </vt:lpstr>
      <vt:lpstr>Starting PhD Students </vt:lpstr>
      <vt:lpstr>Percentage of women among researchers for different subjects, countries and years</vt:lpstr>
      <vt:lpstr>Propotion (%) of women in grad C, B and A</vt:lpstr>
      <vt:lpstr>Propotion (%) of women in grad C, B and A</vt:lpstr>
      <vt:lpstr>Percentage of women among full professors </vt:lpstr>
      <vt:lpstr>Proportion of women on boards, members and leaders  </vt:lpstr>
      <vt:lpstr>PowerPoint-presentation</vt:lpstr>
      <vt:lpstr>The Academic Career </vt:lpstr>
      <vt:lpstr>Gender and STEM courses - Examples </vt:lpstr>
      <vt:lpstr>Examples of activities to improve: </vt:lpstr>
      <vt:lpstr>Earmarked Professorships – 1990th </vt:lpstr>
      <vt:lpstr>Initiatives by Foundations</vt:lpstr>
      <vt:lpstr>Examples of actions to increase awareness  </vt:lpstr>
      <vt:lpstr>About  Harassment - Example </vt:lpstr>
      <vt:lpstr>Systemic work – Examples </vt:lpstr>
      <vt:lpstr>Research on gender issues in higher education institutes  – Examples </vt:lpstr>
      <vt:lpstr>Some thoughts about initiatives:   </vt:lpstr>
      <vt:lpstr>Thanks</vt:lpstr>
      <vt:lpstr>Backup</vt:lpstr>
      <vt:lpstr>Figures from University of Copenhagen</vt:lpstr>
      <vt:lpstr>Sweden 2023</vt:lpstr>
      <vt:lpstr>Sweden 2023 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Barbro Åsman</dc:creator>
  <cp:lastModifiedBy>Barbro Åsman</cp:lastModifiedBy>
  <cp:revision>21</cp:revision>
  <dcterms:created xsi:type="dcterms:W3CDTF">2023-09-22T09:14:54Z</dcterms:created>
  <dcterms:modified xsi:type="dcterms:W3CDTF">2023-10-17T12:00:54Z</dcterms:modified>
</cp:coreProperties>
</file>