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97" r:id="rId6"/>
    <p:sldId id="2599" r:id="rId7"/>
    <p:sldId id="2600" r:id="rId8"/>
    <p:sldId id="2602" r:id="rId9"/>
    <p:sldId id="2603" r:id="rId10"/>
    <p:sldId id="423" r:id="rId11"/>
    <p:sldId id="2601" r:id="rId12"/>
    <p:sldId id="262" r:id="rId13"/>
    <p:sldId id="2598" r:id="rId14"/>
    <p:sldId id="653" r:id="rId15"/>
    <p:sldId id="755" r:id="rId16"/>
  </p:sldIdLst>
  <p:sldSz cx="9144000" cy="5143500" type="screen16x9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127B4F-1540-44BD-B24D-D8C904915C62}">
          <p14:sldIdLst>
            <p14:sldId id="257"/>
          </p14:sldIdLst>
        </p14:section>
        <p14:section name="Untitled Section" id="{74E20494-9510-4725-A86C-86AA030396DE}">
          <p14:sldIdLst>
            <p14:sldId id="2597"/>
            <p14:sldId id="2599"/>
            <p14:sldId id="2600"/>
            <p14:sldId id="2602"/>
            <p14:sldId id="2603"/>
            <p14:sldId id="423"/>
            <p14:sldId id="2601"/>
            <p14:sldId id="262"/>
            <p14:sldId id="2598"/>
            <p14:sldId id="653"/>
            <p14:sldId id="755"/>
          </p14:sldIdLst>
        </p14:section>
      </p14:sectionLst>
    </p:ext>
    <p:ext uri="{EFAFB233-063F-42B5-8137-9DF3F51BA10A}">
      <p15:sldGuideLst xmlns:p15="http://schemas.microsoft.com/office/powerpoint/2012/main">
        <p15:guide id="3" pos="2200" userDrawn="1">
          <p15:clr>
            <a:srgbClr val="A4A3A4"/>
          </p15:clr>
        </p15:guide>
        <p15:guide id="4" orient="horz" pos="917" userDrawn="1">
          <p15:clr>
            <a:srgbClr val="A4A3A4"/>
          </p15:clr>
        </p15:guide>
        <p15:guide id="5" orient="horz" pos="15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ECFF"/>
    <a:srgbClr val="385A73"/>
    <a:srgbClr val="405971"/>
    <a:srgbClr val="BBD7DF"/>
    <a:srgbClr val="5073B5"/>
    <a:srgbClr val="6C8697"/>
    <a:srgbClr val="194461"/>
    <a:srgbClr val="A7B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34" autoAdjust="0"/>
  </p:normalViewPr>
  <p:slideViewPr>
    <p:cSldViewPr snapToGrid="0">
      <p:cViewPr>
        <p:scale>
          <a:sx n="87" d="100"/>
          <a:sy n="87" d="100"/>
        </p:scale>
        <p:origin x="500" y="40"/>
      </p:cViewPr>
      <p:guideLst>
        <p:guide pos="2200"/>
        <p:guide orient="horz" pos="917"/>
        <p:guide orient="horz" pos="1507"/>
      </p:guideLst>
    </p:cSldViewPr>
  </p:slideViewPr>
  <p:outlineViewPr>
    <p:cViewPr>
      <p:scale>
        <a:sx n="33" d="100"/>
        <a:sy n="33" d="100"/>
      </p:scale>
      <p:origin x="0" y="-7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mari\Box\GENIE\Data%20on%20Chalmers\Data%20analysis%20on%20Chalmers.%20Karen%20Baca\perc_acad_roles_all_years%20graph%20for%20website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5307831868055E-2"/>
          <c:y val="4.5391514310499856E-2"/>
          <c:w val="0.80738714378995002"/>
          <c:h val="0.8486113248001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000" b="0" i="0" u="none" strike="noStrike" kern="1200" spc="-1" baseline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PhD Student (873) </c:v>
                </c:pt>
                <c:pt idx="1">
                  <c:v>PostDoc (305)</c:v>
                </c:pt>
                <c:pt idx="2">
                  <c:v>Assistant Professor (48)</c:v>
                </c:pt>
                <c:pt idx="3">
                  <c:v>Associate Professor (147)</c:v>
                </c:pt>
                <c:pt idx="4">
                  <c:v>Professor (130)</c:v>
                </c:pt>
                <c:pt idx="5">
                  <c:v>Full Professor (189)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33.526682134570798</c:v>
                </c:pt>
                <c:pt idx="1">
                  <c:v>32.931726907630498</c:v>
                </c:pt>
                <c:pt idx="2">
                  <c:v>32.835820895522403</c:v>
                </c:pt>
                <c:pt idx="3">
                  <c:v>25.698324022346402</c:v>
                </c:pt>
                <c:pt idx="4">
                  <c:v>26.5486725663717</c:v>
                </c:pt>
                <c:pt idx="5">
                  <c:v>16.748768472906399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C-4594-966A-33BF963F60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000" b="0" i="0" u="none" strike="noStrike" kern="1200" spc="-1" baseline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PhD Student (873) </c:v>
                </c:pt>
                <c:pt idx="1">
                  <c:v>PostDoc (305)</c:v>
                </c:pt>
                <c:pt idx="2">
                  <c:v>Assistant Professor (48)</c:v>
                </c:pt>
                <c:pt idx="3">
                  <c:v>Associate Professor (147)</c:v>
                </c:pt>
                <c:pt idx="4">
                  <c:v>Professor (130)</c:v>
                </c:pt>
                <c:pt idx="5">
                  <c:v>Full Professor (189)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33.637400228050197</c:v>
                </c:pt>
                <c:pt idx="1">
                  <c:v>29.629629629629601</c:v>
                </c:pt>
                <c:pt idx="2">
                  <c:v>45</c:v>
                </c:pt>
                <c:pt idx="3">
                  <c:v>26.285714285714299</c:v>
                </c:pt>
                <c:pt idx="4">
                  <c:v>29.310344827586199</c:v>
                </c:pt>
                <c:pt idx="5">
                  <c:v>17.475728155339802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8C-4594-966A-33BF963F60E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000" b="0" i="0" u="none" strike="noStrike" kern="1200" spc="-1" baseline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PhD Student (873) </c:v>
                </c:pt>
                <c:pt idx="1">
                  <c:v>PostDoc (305)</c:v>
                </c:pt>
                <c:pt idx="2">
                  <c:v>Assistant Professor (48)</c:v>
                </c:pt>
                <c:pt idx="3">
                  <c:v>Associate Professor (147)</c:v>
                </c:pt>
                <c:pt idx="4">
                  <c:v>Professor (130)</c:v>
                </c:pt>
                <c:pt idx="5">
                  <c:v>Full Professor (189)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34.455667789001097</c:v>
                </c:pt>
                <c:pt idx="1">
                  <c:v>32.720588235294102</c:v>
                </c:pt>
                <c:pt idx="2">
                  <c:v>54.901960784313701</c:v>
                </c:pt>
                <c:pt idx="3">
                  <c:v>22.0930232558139</c:v>
                </c:pt>
                <c:pt idx="4">
                  <c:v>33.6</c:v>
                </c:pt>
                <c:pt idx="5">
                  <c:v>16.019417475728201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8C-4594-966A-33BF963F60E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000" b="0" i="0" u="none" strike="noStrike" kern="1200" spc="-1" baseline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PhD Student (873) </c:v>
                </c:pt>
                <c:pt idx="1">
                  <c:v>PostDoc (305)</c:v>
                </c:pt>
                <c:pt idx="2">
                  <c:v>Assistant Professor (48)</c:v>
                </c:pt>
                <c:pt idx="3">
                  <c:v>Associate Professor (147)</c:v>
                </c:pt>
                <c:pt idx="4">
                  <c:v>Professor (130)</c:v>
                </c:pt>
                <c:pt idx="5">
                  <c:v>Full Professor (189)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35.697399527186803</c:v>
                </c:pt>
                <c:pt idx="1">
                  <c:v>32.462686567164198</c:v>
                </c:pt>
                <c:pt idx="2">
                  <c:v>48.780487804878099</c:v>
                </c:pt>
                <c:pt idx="3">
                  <c:v>26.060606060606101</c:v>
                </c:pt>
                <c:pt idx="4">
                  <c:v>28.8888888888889</c:v>
                </c:pt>
                <c:pt idx="5">
                  <c:v>17.4528301886793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8C-4594-966A-33BF963F60E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000" b="0" i="0" u="none" strike="noStrike" kern="1200" spc="-1" baseline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PhD Student (873) </c:v>
                </c:pt>
                <c:pt idx="1">
                  <c:v>PostDoc (305)</c:v>
                </c:pt>
                <c:pt idx="2">
                  <c:v>Assistant Professor (48)</c:v>
                </c:pt>
                <c:pt idx="3">
                  <c:v>Associate Professor (147)</c:v>
                </c:pt>
                <c:pt idx="4">
                  <c:v>Professor (130)</c:v>
                </c:pt>
                <c:pt idx="5">
                  <c:v>Full Professor (189)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35.0235849056604</c:v>
                </c:pt>
                <c:pt idx="1">
                  <c:v>32</c:v>
                </c:pt>
                <c:pt idx="2">
                  <c:v>50</c:v>
                </c:pt>
                <c:pt idx="3">
                  <c:v>31.3333333333333</c:v>
                </c:pt>
                <c:pt idx="4">
                  <c:v>26.612903225806399</c:v>
                </c:pt>
                <c:pt idx="5">
                  <c:v>19.383259911894299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8C-4594-966A-33BF963F60E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PhD Student (873) </c:v>
                </c:pt>
                <c:pt idx="1">
                  <c:v>PostDoc (305)</c:v>
                </c:pt>
                <c:pt idx="2">
                  <c:v>Assistant Professor (48)</c:v>
                </c:pt>
                <c:pt idx="3">
                  <c:v>Associate Professor (147)</c:v>
                </c:pt>
                <c:pt idx="4">
                  <c:v>Professor (130)</c:v>
                </c:pt>
                <c:pt idx="5">
                  <c:v>Full Professor (189)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37</c:v>
                </c:pt>
                <c:pt idx="1">
                  <c:v>30</c:v>
                </c:pt>
                <c:pt idx="2">
                  <c:v>48</c:v>
                </c:pt>
                <c:pt idx="3">
                  <c:v>33</c:v>
                </c:pt>
                <c:pt idx="4">
                  <c:v>27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8C-4594-966A-33BF963F6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829666"/>
        <c:axId val="46571942"/>
      </c:barChart>
      <c:catAx>
        <c:axId val="4182966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0" cap="flat" cmpd="sng" algn="ctr">
            <a:solidFill>
              <a:srgbClr val="B3B3B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-1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pPr>
            <a:endParaRPr lang="sv-SE"/>
          </a:p>
        </c:txPr>
        <c:crossAx val="46571942"/>
        <c:crossesAt val="0"/>
        <c:auto val="1"/>
        <c:lblAlgn val="ctr"/>
        <c:lblOffset val="100"/>
        <c:noMultiLvlLbl val="0"/>
      </c:catAx>
      <c:valAx>
        <c:axId val="46571942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rgbClr val="B3B3B3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0" cap="flat" cmpd="sng" algn="ctr">
            <a:solidFill>
              <a:srgbClr val="B3B3B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-1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pPr>
            <a:endParaRPr lang="sv-SE"/>
          </a:p>
        </c:txPr>
        <c:crossAx val="41829666"/>
        <c:crosses val="autoZero"/>
        <c:crossBetween val="between"/>
        <c:dispUnits>
          <c:builtInUnit val="hundreds"/>
        </c:dispUnits>
      </c:valAx>
      <c:spPr>
        <a:noFill/>
        <a:ln w="0">
          <a:solidFill>
            <a:srgbClr val="B3B3B3"/>
          </a:solidFill>
        </a:ln>
        <a:effectLst/>
      </c:spPr>
    </c:plotArea>
    <c:legend>
      <c:legendPos val="r"/>
      <c:layout>
        <c:manualLayout>
          <c:xMode val="edge"/>
          <c:yMode val="edge"/>
          <c:x val="0.91226953772651753"/>
          <c:y val="2.3884891358761342E-2"/>
          <c:w val="7.8524113565748135E-2"/>
          <c:h val="0.45988508013882079"/>
        </c:manualLayout>
      </c:layout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-1" baseline="0">
              <a:solidFill>
                <a:schemeClr val="tx1"/>
              </a:solidFill>
              <a:latin typeface="Arial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1"/>
  </c:chart>
  <c:spPr>
    <a:solidFill>
      <a:srgbClr val="FFFFFF"/>
    </a:solidFill>
    <a:ln w="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FDCBA-0AE1-1046-BA0F-9D8061F10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35272-1517-B049-B95C-5816711E79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3B195-1287-5A47-8B84-08B57F137554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64B42-B456-774D-9AFC-7AC0394D41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9E961-ED36-9744-9410-CE646A1A6D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75C-8F7A-B44F-8C6D-70D7DB1A84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623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EE82B-71A4-BC48-8717-0940F09A17BF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803933"/>
            <a:ext cx="5438140" cy="39304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DABE-419F-EC44-A8E4-36B2ABCB2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7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1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2018 </a:t>
            </a:r>
            <a:r>
              <a:rPr lang="sv-SE" dirty="0" err="1"/>
              <a:t>open</a:t>
            </a:r>
            <a:r>
              <a:rPr lang="sv-SE" dirty="0"/>
              <a:t> call for </a:t>
            </a:r>
            <a:r>
              <a:rPr lang="sv-SE" dirty="0" err="1"/>
              <a:t>faculty</a:t>
            </a:r>
            <a:r>
              <a:rPr lang="sv-SE" dirty="0"/>
              <a:t> – </a:t>
            </a:r>
            <a:r>
              <a:rPr lang="sv-SE" dirty="0" err="1"/>
              <a:t>highest</a:t>
            </a:r>
            <a:r>
              <a:rPr lang="sv-SE" dirty="0"/>
              <a:t> risk</a:t>
            </a:r>
          </a:p>
          <a:p>
            <a:r>
              <a:rPr lang="sv-SE" dirty="0" err="1"/>
              <a:t>MeToo</a:t>
            </a:r>
            <a:r>
              <a:rPr lang="sv-SE" dirty="0"/>
              <a:t> 3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projects</a:t>
            </a:r>
            <a:r>
              <a:rPr lang="sv-SE" dirty="0"/>
              <a:t>…TRACS, CHAIR and GENIE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9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8C585-97D2-734D-B208-1B7E4E6CCB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2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8C585-97D2-734D-B208-1B7E4E6CCB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8C585-97D2-734D-B208-1B7E4E6CCB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3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0813" y="781050"/>
            <a:ext cx="6950075" cy="3910013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526" indent="-287510"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732" indent="-230008"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749" indent="-230008"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765" indent="-230008"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841" indent="-230008" defTabSz="967387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5916" indent="-230008" defTabSz="967387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2992" indent="-230008" defTabSz="967387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0068" indent="-230008" defTabSz="967387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40B9D2-C46B-4378-865D-A7745A333468}" type="datetime1">
              <a:rPr kumimoji="0" lang="en-US" altLang="sv-SE" sz="1200">
                <a:solidFill>
                  <a:srgbClr val="000000"/>
                </a:solidFill>
              </a:rPr>
              <a:pPr/>
              <a:t>10/16/2023</a:t>
            </a:fld>
            <a:endParaRPr kumimoji="0" lang="en-US" altLang="sv-SE" sz="1200">
              <a:solidFill>
                <a:srgbClr val="000000"/>
              </a:solidFill>
            </a:endParaRP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526" indent="-287510"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732" indent="-230008"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749" indent="-230008"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765" indent="-230008" defTabSz="967387"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841" indent="-230008" defTabSz="967387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5916" indent="-230008" defTabSz="967387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2992" indent="-230008" defTabSz="967387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0068" indent="-230008" defTabSz="967387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761D6A-2B38-45BE-81C3-3E39BA1EFB47}" type="slidenum">
              <a:rPr kumimoji="0" lang="en-US" altLang="sv-SE" sz="1200">
                <a:solidFill>
                  <a:srgbClr val="000000"/>
                </a:solidFill>
              </a:rPr>
              <a:pPr/>
              <a:t>7</a:t>
            </a:fld>
            <a:endParaRPr kumimoji="0" lang="en-US" altLang="sv-S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5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456EC07-75F3-4EFA-839F-A9A063E6EB5D}" type="slidenum">
              <a:rPr lang="en-GB" sz="1200" b="0" strike="noStrike" spc="-1">
                <a:latin typeface="Times New Roman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5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mslagsbild">
    <p:bg>
      <p:bgPr>
        <a:solidFill>
          <a:srgbClr val="194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30000"/>
            <a:ext cx="8294324" cy="1400531"/>
          </a:xfrm>
        </p:spPr>
        <p:txBody>
          <a:bodyPr anchor="b"/>
          <a:lstStyle>
            <a:lvl1pPr algn="l">
              <a:defRPr sz="5200">
                <a:solidFill>
                  <a:schemeClr val="bg2"/>
                </a:solidFill>
              </a:defRPr>
            </a:lvl1pPr>
          </a:lstStyle>
          <a:p>
            <a:r>
              <a:rPr lang="sv-SE" noProof="0"/>
              <a:t>Rubrik till presentationen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50" y="3033850"/>
            <a:ext cx="8294324" cy="13630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noProof="0"/>
              <a:t>Förnamn Efternamn, Titel  |  Forskargrupp  |  </a:t>
            </a:r>
            <a:r>
              <a:rPr lang="sv-SE" noProof="0" err="1"/>
              <a:t>åååå.mm.dd</a:t>
            </a:r>
            <a:endParaRPr lang="sv-SE" noProof="0"/>
          </a:p>
        </p:txBody>
      </p:sp>
      <p:sp>
        <p:nvSpPr>
          <p:cNvPr id="7" name="Rektangel 3">
            <a:extLst>
              <a:ext uri="{FF2B5EF4-FFF2-40B4-BE49-F238E27FC236}">
                <a16:creationId xmlns:a16="http://schemas.microsoft.com/office/drawing/2014/main" id="{4E17BB8C-FC90-5F49-B52F-11E5C72D3C96}"/>
              </a:ext>
            </a:extLst>
          </p:cNvPr>
          <p:cNvSpPr/>
          <p:nvPr userDrawn="1"/>
        </p:nvSpPr>
        <p:spPr>
          <a:xfrm>
            <a:off x="7856025" y="-1"/>
            <a:ext cx="863749" cy="1111739"/>
          </a:xfrm>
          <a:prstGeom prst="rect">
            <a:avLst/>
          </a:prstGeom>
          <a:solidFill>
            <a:srgbClr val="6C8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6C8697"/>
              </a:solidFill>
            </a:endParaRPr>
          </a:p>
        </p:txBody>
      </p:sp>
      <p:pic>
        <p:nvPicPr>
          <p:cNvPr id="8" name="Chalmers logotype 4">
            <a:extLst>
              <a:ext uri="{FF2B5EF4-FFF2-40B4-BE49-F238E27FC236}">
                <a16:creationId xmlns:a16="http://schemas.microsoft.com/office/drawing/2014/main" id="{48711BF3-1A07-6B46-B63B-F498A03D3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79155" y="257793"/>
            <a:ext cx="617489" cy="6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93040"/>
            <a:ext cx="4617182" cy="2039997"/>
          </a:xfrm>
        </p:spPr>
        <p:txBody>
          <a:bodyPr/>
          <a:lstStyle>
            <a:lvl1pPr>
              <a:defRPr>
                <a:solidFill>
                  <a:srgbClr val="194461"/>
                </a:solidFill>
              </a:defRPr>
            </a:lvl1pPr>
          </a:lstStyle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AD2B67D-B281-694E-9D43-FE3CBAAF8CA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98425" y="193040"/>
            <a:ext cx="3770311" cy="212469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72286E-0D7F-3443-AFA5-F221E3ACC8D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5200" y="2387600"/>
            <a:ext cx="1836000" cy="239533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4CC3E62-90FA-914F-8F68-5F15794B02C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38400" y="2387600"/>
            <a:ext cx="1836000" cy="239533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 hasCustomPrompt="1"/>
          </p:nvPr>
        </p:nvSpPr>
        <p:spPr>
          <a:xfrm>
            <a:off x="4310584" y="2466169"/>
            <a:ext cx="4617182" cy="2316767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lvl3pPr>
            <a:lvl4pPr marL="648000" indent="0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936000" indent="-126000">
              <a:lnSpc>
                <a:spcPct val="90000"/>
              </a:lnSpc>
              <a:buFont typeface="Arial" panose="020B0604020202020204" pitchFamily="34" charset="0"/>
              <a:buChar char="•"/>
              <a:defRPr/>
            </a:lvl5pPr>
            <a:lvl6pPr marL="1714500" indent="0">
              <a:buNone/>
              <a:defRPr/>
            </a:lvl6pPr>
          </a:lstStyle>
          <a:p>
            <a:pPr lvl="0"/>
            <a:r>
              <a:rPr lang="sv-SE" noProof="0"/>
              <a:t>Punktlista en kolumn</a:t>
            </a:r>
          </a:p>
          <a:p>
            <a:pPr lvl="1"/>
            <a:r>
              <a:rPr lang="sv-SE" noProof="0"/>
              <a:t>Andra nivån</a:t>
            </a:r>
          </a:p>
          <a:p>
            <a:pPr lvl="2"/>
            <a:r>
              <a:rPr lang="sv-SE" noProof="0"/>
              <a:t>Tredje nivån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0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300"/>
          </a:xfrm>
        </p:spPr>
        <p:txBody>
          <a:bodyPr/>
          <a:lstStyle/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7"/>
            <a:ext cx="1836000" cy="1580400"/>
          </a:xfrm>
          <a:prstGeom prst="rect">
            <a:avLst/>
          </a:prstGeom>
          <a:solidFill>
            <a:srgbClr val="DCE4E1"/>
          </a:solidFill>
        </p:spPr>
        <p:txBody>
          <a:bodyPr tIns="18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E839DED-9AD7-7F47-85D5-A26FC3305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200" y="1851056"/>
            <a:ext cx="1836000" cy="2952000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32393" y="185737"/>
            <a:ext cx="1836000" cy="2952000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FBC3278B-7F37-114A-B42B-56F21E985E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132310" y="3222656"/>
            <a:ext cx="1836000" cy="1580400"/>
          </a:xfrm>
          <a:prstGeom prst="rect">
            <a:avLst/>
          </a:prstGeom>
          <a:solidFill>
            <a:srgbClr val="DCE4E1"/>
          </a:solidFill>
        </p:spPr>
        <p:txBody>
          <a:bodyPr tIns="18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891E7F83-AED0-BD44-9F65-5AE8A99F4ED6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310584" y="2466168"/>
            <a:ext cx="4617182" cy="2336887"/>
          </a:xfrm>
          <a:prstGeom prst="rect">
            <a:avLst/>
          </a:prstGeom>
        </p:spPr>
        <p:txBody>
          <a:bodyPr/>
          <a:lstStyle>
            <a:lvl1pPr marL="126000" indent="-1260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/>
                </a:solidFill>
              </a:defRPr>
            </a:lvl3pPr>
            <a:lvl4pPr marL="648000" indent="0">
              <a:buNone/>
              <a:defRPr/>
            </a:lvl4pPr>
          </a:lstStyle>
          <a:p>
            <a:pPr lvl="0"/>
            <a:r>
              <a:rPr lang="sv-SE" noProof="0"/>
              <a:t>Punktlista en kolumn</a:t>
            </a:r>
          </a:p>
          <a:p>
            <a:pPr lvl="1"/>
            <a:r>
              <a:rPr lang="sv-SE" noProof="0"/>
              <a:t>Andra nivån</a:t>
            </a:r>
          </a:p>
          <a:p>
            <a:pPr lvl="2"/>
            <a:r>
              <a:rPr lang="sv-SE" noProof="0"/>
              <a:t>Tredje nivån</a:t>
            </a:r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4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5FEE5853-99F1-DE4F-91CE-715D5817D0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192" y="292139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AE18EA1-4D38-6F4B-9F56-8E1BB8F9E54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07289" y="292139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C6E577FF-95D9-C94E-BEF2-B6E22E1C4D4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98018" y="2616885"/>
            <a:ext cx="4317976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6042FDF-139F-0144-8120-894F5EA283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4283345"/>
            <a:ext cx="955400" cy="426564"/>
          </a:xfrm>
          <a:prstGeom prst="rect">
            <a:avLst/>
          </a:prstGeom>
          <a:solidFill>
            <a:srgbClr val="194461"/>
          </a:solidFill>
        </p:spPr>
        <p:txBody>
          <a:bodyPr wrap="none" lIns="216000" tIns="144000" rIns="216000" bIns="72000" anchor="ctr" anchorCtr="0">
            <a:spAutoFit/>
          </a:bodyPr>
          <a:lstStyle>
            <a:lvl1pPr marL="587" indent="0" algn="l">
              <a:lnSpc>
                <a:spcPts val="1500"/>
              </a:lnSpc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251994" indent="0">
              <a:buFontTx/>
              <a:buNone/>
              <a:defRPr/>
            </a:lvl2pPr>
            <a:lvl3pPr marL="449989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sv-SE" noProof="0"/>
              <a:t>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97E8B8C-EAF7-2E48-A9C2-C9F1A48C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54A49390-4D2E-8E43-9BEC-FA0CF6BE41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16950" y="292139"/>
            <a:ext cx="4317976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63ACED5-9836-6842-BB80-8B5839BB93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11788" y="2616885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EF6D6D8-3337-DA40-A3A7-098132936C7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14885" y="2616885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8281084-3E75-8C47-942E-8D0122568DE9}"/>
              </a:ext>
            </a:extLst>
          </p:cNvPr>
          <p:cNvSpPr txBox="1">
            <a:spLocks/>
          </p:cNvSpPr>
          <p:nvPr userDrawn="1"/>
        </p:nvSpPr>
        <p:spPr>
          <a:xfrm>
            <a:off x="8164769" y="4834979"/>
            <a:ext cx="863749" cy="1809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7546AEB-71F4-CD49-AD98-46653C446DDE}" type="datetime1">
              <a:rPr lang="sv-SE" sz="800" smtClean="0">
                <a:solidFill>
                  <a:schemeClr val="tx1"/>
                </a:solidFill>
              </a:rPr>
              <a:pPr algn="r"/>
              <a:t>2023-10-16</a:t>
            </a:fld>
            <a:endParaRPr lang="sv-SE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1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6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71" y="120524"/>
            <a:ext cx="7116598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/>
              <a:t>Här lägger du in din huvudrubrik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4F4AB70-B49C-6041-BED2-2818A5DC5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32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/>
              <a:t>Här skriver du din rubrik,</a:t>
            </a:r>
            <a:br>
              <a:rPr lang="sv-SE" noProof="0"/>
            </a:br>
            <a:r>
              <a:rPr lang="sv-SE" noProof="0"/>
              <a:t>max två rader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B94D946-9102-914D-A6D9-C51BEF770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632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/>
              <a:t>Här lägger du in din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11977B0-1909-D74C-8D69-3AF3093357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004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/>
              <a:t>Här skriver du din rubrik,</a:t>
            </a:r>
            <a:br>
              <a:rPr lang="sv-SE" noProof="0"/>
            </a:br>
            <a:r>
              <a:rPr lang="sv-SE" noProof="0"/>
              <a:t>max två rader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E23250B-AB07-5C49-A47D-E65E4FF446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3004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/>
              <a:t>Här lägger du in din 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2CFBA58-CF3D-624F-9091-EA04507B5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2451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/>
              <a:t>Här skriver du din rubrik,</a:t>
            </a:r>
            <a:br>
              <a:rPr lang="sv-SE" noProof="0"/>
            </a:br>
            <a:r>
              <a:rPr lang="sv-SE" noProof="0"/>
              <a:t>max två rader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8FFBE75-D628-1F48-A430-62ACD5300F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2451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/>
              <a:t>Här lägger du in din text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B88C858-E5CD-D346-BBD6-08B0ED4CB8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4632" y="3189623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/>
              <a:t>Här skriver du din rubrik,</a:t>
            </a:r>
            <a:br>
              <a:rPr lang="sv-SE" noProof="0"/>
            </a:br>
            <a:r>
              <a:rPr lang="sv-SE" noProof="0"/>
              <a:t>max två rader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5FA0FFB-894F-4741-A148-95BE6B063B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4632" y="3674651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/>
              <a:t>Här lägger du in din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09D36E-5681-0D41-A250-9179BE224C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5053" y="3189623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/>
              <a:t>Här skriver du din rubrik,</a:t>
            </a:r>
            <a:br>
              <a:rPr lang="sv-SE" noProof="0"/>
            </a:br>
            <a:r>
              <a:rPr lang="sv-SE" noProof="0"/>
              <a:t>max två rader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967267D4-738F-1E4C-B22C-3481B9D0E4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5053" y="3674651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/>
              <a:t>Här lägger du in din text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363658A-DE1C-004F-B7D2-72C3CEA5BC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2452" y="3189623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sv-SE" noProof="0"/>
              <a:t>Här skriver du din rubrik,</a:t>
            </a:r>
            <a:br>
              <a:rPr lang="sv-SE" noProof="0"/>
            </a:br>
            <a:r>
              <a:rPr lang="sv-SE" noProof="0"/>
              <a:t>max två rader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7111B2FB-47FE-9544-A760-2D20BAD950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2452" y="3674651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sv-SE" noProof="0"/>
              <a:t>Här lägger du in din text</a:t>
            </a:r>
          </a:p>
        </p:txBody>
      </p:sp>
      <p:sp>
        <p:nvSpPr>
          <p:cNvPr id="18" name="Linje 1">
            <a:extLst>
              <a:ext uri="{FF2B5EF4-FFF2-40B4-BE49-F238E27FC236}">
                <a16:creationId xmlns:a16="http://schemas.microsoft.com/office/drawing/2014/main" id="{41ED65EB-DC68-B449-B69F-ADE841CD9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141861" y="1317878"/>
            <a:ext cx="0" cy="345600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20" name="Linje 2">
            <a:extLst>
              <a:ext uri="{FF2B5EF4-FFF2-40B4-BE49-F238E27FC236}">
                <a16:creationId xmlns:a16="http://schemas.microsoft.com/office/drawing/2014/main" id="{7EB0FCF9-1BD2-AE46-B3C6-B4314D712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192670" y="1317878"/>
            <a:ext cx="0" cy="345600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21" name="Linje 3">
            <a:extLst>
              <a:ext uri="{FF2B5EF4-FFF2-40B4-BE49-F238E27FC236}">
                <a16:creationId xmlns:a16="http://schemas.microsoft.com/office/drawing/2014/main" id="{CC56BE36-9B5E-3647-9661-C67053844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794" y="3006514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19" name="Linje 4">
            <a:extLst>
              <a:ext uri="{FF2B5EF4-FFF2-40B4-BE49-F238E27FC236}">
                <a16:creationId xmlns:a16="http://schemas.microsoft.com/office/drawing/2014/main" id="{2133F58B-1D28-D345-BF61-BCF1DA95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76601" y="3006514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22" name="Linje 5">
            <a:extLst>
              <a:ext uri="{FF2B5EF4-FFF2-40B4-BE49-F238E27FC236}">
                <a16:creationId xmlns:a16="http://schemas.microsoft.com/office/drawing/2014/main" id="{6B0C0E01-79AD-1F41-8CBA-F436EFBB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29367" y="3006514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200" noProof="0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3AD28DD6-359E-114F-B54C-990B212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3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800" y="120524"/>
            <a:ext cx="7116598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/>
              <a:t>Här lägger du in din rubrik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AD28DD6-359E-114F-B54C-990B212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9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a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3B8D5AD-D270-F648-A851-A329A34D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7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CCEBD77-68E6-EB42-AA86-084B9AD2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602" y="4852800"/>
            <a:ext cx="552198" cy="17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C388E3E2-F5EC-BC41-85B7-08224C0CC293}" type="datetime1">
              <a:rPr lang="sv-SE" smtClean="0"/>
              <a:pPr algn="r"/>
              <a:t>2023-10-16</a:t>
            </a:fld>
            <a:endParaRPr lang="en-GB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97E8B8C-EAF7-2E48-A9C2-C9F1A48C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1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lmers logotyp_slutet av presentationen">
    <p:bg>
      <p:bgPr>
        <a:solidFill>
          <a:srgbClr val="194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A845A-EF3B-3247-9AC2-696EF05DE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2560" y="1087232"/>
            <a:ext cx="2678880" cy="29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en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87546AEB-71F4-CD49-AD98-46653C446DDE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Chalmers tekniska högskola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68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tx1"/>
                </a:solidFill>
              </a:defRPr>
            </a:lvl1pPr>
          </a:lstStyle>
          <a:p>
            <a:r>
              <a:rPr lang="sv-SE" noProof="0" dirty="0"/>
              <a:t>Här lägger du in din rubrik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82390"/>
            <a:ext cx="8217910" cy="3480241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100" baseline="0"/>
            </a:lvl6pPr>
          </a:lstStyle>
          <a:p>
            <a:pPr lvl="0"/>
            <a:r>
              <a:rPr lang="sv-SE" noProof="0" dirty="0"/>
              <a:t>Punktlista en kolumn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  <a:p>
            <a:pPr lvl="5"/>
            <a:r>
              <a:rPr lang="sv-SE" sz="1000" baseline="0" noProof="0" dirty="0"/>
              <a:t>Sjätte nivån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8474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amble,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EA62EDE9-BA80-7E48-A3D1-784549844A76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68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sv-SE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82390"/>
            <a:ext cx="8217910" cy="3480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100" baseline="0"/>
            </a:lvl6pPr>
          </a:lstStyle>
          <a:p>
            <a:pPr lvl="0"/>
            <a:r>
              <a:rPr lang="en-GB" noProof="0" dirty="0"/>
              <a:t>Preamble one column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322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uta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799" y="488229"/>
            <a:ext cx="7038231" cy="994172"/>
          </a:xfrm>
        </p:spPr>
        <p:txBody>
          <a:bodyPr/>
          <a:lstStyle/>
          <a:p>
            <a:r>
              <a:rPr lang="sv-SE" noProof="0"/>
              <a:t>Här lägger du in din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3720" y="1782305"/>
            <a:ext cx="7886700" cy="287296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/>
              <a:t>Punktlista en kolumn</a:t>
            </a:r>
          </a:p>
          <a:p>
            <a:pPr lvl="1"/>
            <a:r>
              <a:rPr lang="sv-SE" noProof="0"/>
              <a:t>Andra nivån</a:t>
            </a:r>
          </a:p>
          <a:p>
            <a:pPr lvl="2"/>
            <a:r>
              <a:rPr lang="sv-SE" noProof="0"/>
              <a:t>Tredje nivån</a:t>
            </a:r>
          </a:p>
          <a:p>
            <a:pPr lvl="3"/>
            <a:r>
              <a:rPr lang="sv-SE" noProof="0"/>
              <a:t>Fjärde nivån</a:t>
            </a:r>
          </a:p>
          <a:p>
            <a:pPr lvl="4"/>
            <a:r>
              <a:rPr lang="sv-SE" noProof="0"/>
              <a:t>Femte nivån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5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_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99" y="530176"/>
            <a:ext cx="7038231" cy="99417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20" y="1814787"/>
            <a:ext cx="7886700" cy="285887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976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FB66-BB72-43D8-9F9B-29CCA5E6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F910-D099-4BF5-AAAE-FB56FF7E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DDF85-7A89-4E2A-B719-6121124A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064-70C6-4DCE-9AED-F061ADD8EA1B}" type="datetimeFigureOut">
              <a:rPr lang="sv-SE" smtClean="0"/>
              <a:t>2023-10-16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E8AC6-09B0-4E17-8A31-D49ED57E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3967E-BBEA-4643-BB2F-F3987CA7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111E-F304-424B-A389-F89A286988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20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underrubrik_uta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800" y="490290"/>
            <a:ext cx="7038230" cy="993599"/>
          </a:xfrm>
        </p:spPr>
        <p:txBody>
          <a:bodyPr/>
          <a:lstStyle/>
          <a:p>
            <a:r>
              <a:rPr lang="sv-SE" noProof="0"/>
              <a:t>Här lägger du in din rubrik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64B5015-B349-E541-80B4-07E45C1FF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24" y="1544273"/>
            <a:ext cx="7038229" cy="21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sv-SE" noProof="0"/>
              <a:t>Här skriver du underrubrik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3720" y="2037026"/>
            <a:ext cx="7886700" cy="2616185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/>
              <a:t>Punktlista en kolumn</a:t>
            </a:r>
          </a:p>
          <a:p>
            <a:pPr lvl="1"/>
            <a:r>
              <a:rPr lang="sv-SE" noProof="0"/>
              <a:t>Andra nivån</a:t>
            </a:r>
          </a:p>
          <a:p>
            <a:pPr lvl="2"/>
            <a:r>
              <a:rPr lang="sv-SE" noProof="0"/>
              <a:t>Tredje nivån</a:t>
            </a:r>
          </a:p>
          <a:p>
            <a:pPr lvl="3"/>
            <a:r>
              <a:rPr lang="sv-SE" noProof="0"/>
              <a:t>Fjärde nivån</a:t>
            </a:r>
          </a:p>
          <a:p>
            <a:pPr lvl="4"/>
            <a:r>
              <a:rPr lang="sv-SE" noProof="0"/>
              <a:t>Femte nivån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6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798" y="487573"/>
            <a:ext cx="7038231" cy="994172"/>
          </a:xfrm>
        </p:spPr>
        <p:txBody>
          <a:bodyPr anchor="b" anchorCtr="0">
            <a:noAutofit/>
          </a:bodyPr>
          <a:lstStyle/>
          <a:p>
            <a:r>
              <a:rPr lang="sv-SE" noProof="0"/>
              <a:t>Här lägger du in din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68800" y="1782376"/>
            <a:ext cx="2291631" cy="287355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500"/>
            </a:lvl1pPr>
            <a:lvl2pPr marL="252000" indent="0">
              <a:buFontTx/>
              <a:buNone/>
              <a:defRPr sz="1500"/>
            </a:lvl2pPr>
            <a:lvl3pPr marL="450000" indent="0">
              <a:buFontTx/>
              <a:buNone/>
              <a:defRPr sz="1500"/>
            </a:lvl3pPr>
            <a:lvl4pPr marL="648000" indent="0">
              <a:buFontTx/>
              <a:buNone/>
              <a:defRPr sz="1500"/>
            </a:lvl4pPr>
            <a:lvl5pPr marL="810000" indent="0">
              <a:buFontTx/>
              <a:buNone/>
              <a:defRPr sz="1500"/>
            </a:lvl5pPr>
          </a:lstStyle>
          <a:p>
            <a:pPr lvl="0"/>
            <a:r>
              <a:rPr lang="sv-SE" noProof="0"/>
              <a:t>Ingress en kolumn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77153" y="1782305"/>
            <a:ext cx="5698800" cy="28729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lvl1pPr>
            <a:lvl2pPr marL="252000" indent="0">
              <a:buFontTx/>
              <a:buNone/>
              <a:defRPr/>
            </a:lvl2pPr>
            <a:lvl3pPr marL="450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10000" indent="0">
              <a:buFontTx/>
              <a:buNone/>
              <a:defRPr/>
            </a:lvl5pPr>
          </a:lstStyle>
          <a:p>
            <a:pPr lvl="0"/>
            <a:r>
              <a:rPr lang="sv-SE" noProof="0"/>
              <a:t>Här finns möjlighet för att lägga in bild, tabell eller diagram </a:t>
            </a:r>
            <a:br>
              <a:rPr lang="sv-SE" noProof="0"/>
            </a:br>
            <a:r>
              <a:rPr lang="sv-SE" noProof="0"/>
              <a:t>genom att klicka på en av dessa ikoner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CCE702F-4052-3B4E-9DAD-35C6CEB57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3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vänster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800" y="490290"/>
            <a:ext cx="7038230" cy="993599"/>
          </a:xfrm>
        </p:spPr>
        <p:txBody>
          <a:bodyPr/>
          <a:lstStyle/>
          <a:p>
            <a:r>
              <a:rPr lang="sv-SE" noProof="0"/>
              <a:t>Här lägger du in din rubrik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64B5015-B349-E541-80B4-07E45C1FF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24" y="1544273"/>
            <a:ext cx="7038229" cy="21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sv-SE" noProof="0"/>
              <a:t>Här skriver du underrubrik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3720" y="2037026"/>
            <a:ext cx="3925128" cy="2745912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/>
              <a:t>Punktlista en kolumn</a:t>
            </a:r>
          </a:p>
          <a:p>
            <a:pPr lvl="1"/>
            <a:r>
              <a:rPr lang="sv-SE" noProof="0"/>
              <a:t>Andra nivån</a:t>
            </a:r>
          </a:p>
          <a:p>
            <a:pPr lvl="2"/>
            <a:r>
              <a:rPr lang="sv-SE" noProof="0"/>
              <a:t>Tredje nivån</a:t>
            </a:r>
          </a:p>
          <a:p>
            <a:pPr lvl="3"/>
            <a:r>
              <a:rPr lang="sv-SE" noProof="0"/>
              <a:t>Fjärde nivån</a:t>
            </a:r>
          </a:p>
          <a:p>
            <a:pPr lvl="4"/>
            <a:r>
              <a:rPr lang="sv-SE" noProof="0"/>
              <a:t>Femte nivån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A05079D-26EA-414D-A6D9-860EBF5EA1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810" y="2037026"/>
            <a:ext cx="4109399" cy="2745912"/>
          </a:xfrm>
          <a:prstGeom prst="rect">
            <a:avLst/>
          </a:prstGeom>
          <a:solidFill>
            <a:srgbClr val="DCE4E1"/>
          </a:solidFill>
        </p:spPr>
        <p:txBody>
          <a:bodyPr tIns="0" bIns="720000" anchor="b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89875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299"/>
          </a:xfrm>
        </p:spPr>
        <p:txBody>
          <a:bodyPr wrap="square">
            <a:normAutofit/>
          </a:bodyPr>
          <a:lstStyle/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38400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5A597A-C5B4-F844-9B0B-A2909CB81E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5200" y="3107530"/>
            <a:ext cx="3780233" cy="1672213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 hasCustomPrompt="1"/>
          </p:nvPr>
        </p:nvSpPr>
        <p:spPr>
          <a:xfrm>
            <a:off x="4310584" y="2466170"/>
            <a:ext cx="4617182" cy="224051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/>
              <a:t>Punktlista en kolumn</a:t>
            </a:r>
          </a:p>
          <a:p>
            <a:pPr lvl="1"/>
            <a:r>
              <a:rPr lang="sv-SE" noProof="0"/>
              <a:t>Andra nivån</a:t>
            </a:r>
          </a:p>
          <a:p>
            <a:pPr lvl="2"/>
            <a:r>
              <a:rPr lang="sv-SE" noProof="0"/>
              <a:t>Tredje nivån</a:t>
            </a:r>
          </a:p>
          <a:p>
            <a:pPr lvl="3"/>
            <a:r>
              <a:rPr lang="sv-SE" noProof="0"/>
              <a:t>Fjärde nivån</a:t>
            </a:r>
          </a:p>
          <a:p>
            <a:pPr lvl="4"/>
            <a:r>
              <a:rPr lang="sv-SE" noProof="0"/>
              <a:t>Femte nivån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5F3508-212C-8940-8633-647F498A82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6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28216" cy="2047299"/>
          </a:xfrm>
        </p:spPr>
        <p:txBody>
          <a:bodyPr/>
          <a:lstStyle/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8"/>
            <a:ext cx="3769200" cy="4597200"/>
          </a:xfrm>
          <a:prstGeom prst="rect">
            <a:avLst/>
          </a:prstGeom>
          <a:solidFill>
            <a:srgbClr val="DCE4E1"/>
          </a:solidFill>
        </p:spPr>
        <p:txBody>
          <a:bodyPr tIns="0" bIns="1440000" anchor="b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4310584" y="2466170"/>
            <a:ext cx="4617182" cy="224051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9pPr marL="2743200" indent="0">
              <a:buNone/>
              <a:defRPr/>
            </a:lvl9pPr>
          </a:lstStyle>
          <a:p>
            <a:pPr lvl="0"/>
            <a:r>
              <a:rPr lang="sv-SE" noProof="0"/>
              <a:t>Punktlista en kolumn</a:t>
            </a:r>
          </a:p>
          <a:p>
            <a:pPr lvl="1"/>
            <a:r>
              <a:rPr lang="sv-SE" noProof="0"/>
              <a:t>Andra nivån</a:t>
            </a:r>
          </a:p>
          <a:p>
            <a:pPr lvl="2"/>
            <a:r>
              <a:rPr lang="sv-SE" noProof="0"/>
              <a:t>Tredje nivån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C09499-57AE-D94B-B9E5-906A8CC93B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0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Instit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46C504D-4045-874E-93F0-4174EC2B85E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310063" y="940567"/>
            <a:ext cx="2360737" cy="2571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194461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sv-SE" noProof="0"/>
              <a:t>Institutionen för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4310584" y="752992"/>
            <a:ext cx="4617182" cy="1360030"/>
          </a:xfrm>
        </p:spPr>
        <p:txBody>
          <a:bodyPr/>
          <a:lstStyle>
            <a:lvl1pPr>
              <a:defRPr>
                <a:solidFill>
                  <a:srgbClr val="194461"/>
                </a:solidFill>
              </a:defRPr>
            </a:lvl1pPr>
          </a:lstStyle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200" y="185738"/>
            <a:ext cx="1836000" cy="2004009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38400" y="185738"/>
            <a:ext cx="1836000" cy="2004009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9E839DED-9AD7-7F47-85D5-A26FC3305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200" y="2277979"/>
            <a:ext cx="3769200" cy="2504958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310584" y="2281373"/>
            <a:ext cx="4617182" cy="856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Tx/>
              <a:buNone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lvl3pPr>
            <a:lvl4pPr marL="648000" indent="0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936000" indent="-126000">
              <a:lnSpc>
                <a:spcPct val="90000"/>
              </a:lnSpc>
              <a:buFont typeface="Arial" panose="020B0604020202020204" pitchFamily="34" charset="0"/>
              <a:buChar char="•"/>
              <a:defRPr/>
            </a:lvl5pPr>
            <a:lvl6pPr marL="1714500" indent="0">
              <a:buNone/>
              <a:defRPr/>
            </a:lvl6pPr>
          </a:lstStyle>
          <a:p>
            <a:pPr lvl="0"/>
            <a:r>
              <a:rPr lang="sv-SE" noProof="0"/>
              <a:t>Ingress en kolumn</a:t>
            </a:r>
          </a:p>
          <a:p>
            <a:pPr lvl="1"/>
            <a:r>
              <a:rPr lang="sv-SE" noProof="0"/>
              <a:t>Andra nivån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90DF472-2B52-B648-86BA-E002A3B5E8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0063" y="3395249"/>
            <a:ext cx="4629150" cy="257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300" b="1"/>
            </a:lvl2pPr>
            <a:lvl3pPr marL="0" indent="0">
              <a:buFontTx/>
              <a:buNone/>
              <a:defRPr sz="1300" b="1"/>
            </a:lvl3pPr>
            <a:lvl4pPr marL="0" indent="0">
              <a:buFontTx/>
              <a:buNone/>
              <a:defRPr sz="1300" b="1"/>
            </a:lvl4pPr>
            <a:lvl5pPr marL="0" indent="0">
              <a:buFontTx/>
              <a:buNone/>
              <a:defRPr sz="1300" b="1"/>
            </a:lvl5pPr>
          </a:lstStyle>
          <a:p>
            <a:pPr lvl="0"/>
            <a:r>
              <a:rPr lang="sv-SE" noProof="0"/>
              <a:t>Divisioner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7B49F1B-85A6-A647-9F5F-A010E7ED9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0064" y="3724507"/>
            <a:ext cx="2268000" cy="10584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2pPr>
            <a:lvl3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3pPr>
            <a:lvl4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4pPr>
            <a:lvl5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5pPr>
          </a:lstStyle>
          <a:p>
            <a:pPr lvl="0"/>
            <a:r>
              <a:rPr lang="sv-SE" noProof="0"/>
              <a:t>Här lägger du in din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DBC0CD4-68F0-E74A-8F83-B8EB39840D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70800" y="3724507"/>
            <a:ext cx="2268000" cy="10586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2pPr>
            <a:lvl3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3pPr>
            <a:lvl4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4pPr>
            <a:lvl5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5pPr>
          </a:lstStyle>
          <a:p>
            <a:pPr lvl="0"/>
            <a:r>
              <a:rPr lang="sv-SE" noProof="0"/>
              <a:t>Här lägger du in din text</a:t>
            </a:r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9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nehåll_3 bilder_Forskningsinfra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299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noProof="0"/>
              <a:t>Här lägger du in </a:t>
            </a:r>
            <a:br>
              <a:rPr lang="sv-SE" noProof="0"/>
            </a:br>
            <a:r>
              <a:rPr lang="sv-SE" noProof="0"/>
              <a:t>din rubrik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222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79422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5A597A-C5B4-F844-9B0B-A2909CB81E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46222" y="3107530"/>
            <a:ext cx="3780233" cy="1672213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bild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 hasCustomPrompt="1"/>
          </p:nvPr>
        </p:nvSpPr>
        <p:spPr>
          <a:xfrm>
            <a:off x="4310584" y="2466170"/>
            <a:ext cx="4617182" cy="224051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noProof="0"/>
              <a:t>Punktlista en kolumn</a:t>
            </a:r>
          </a:p>
          <a:p>
            <a:pPr lvl="1"/>
            <a:r>
              <a:rPr lang="sv-SE" noProof="0"/>
              <a:t>Andra nivån</a:t>
            </a:r>
          </a:p>
          <a:p>
            <a:pPr lvl="2"/>
            <a:r>
              <a:rPr lang="sv-SE" noProof="0"/>
              <a:t>Tredje nivån</a:t>
            </a:r>
          </a:p>
          <a:p>
            <a:pPr lvl="3"/>
            <a:r>
              <a:rPr lang="sv-SE" noProof="0"/>
              <a:t>Fjärde nivån</a:t>
            </a:r>
          </a:p>
          <a:p>
            <a:pPr lvl="4"/>
            <a:r>
              <a:rPr lang="sv-SE" noProof="0"/>
              <a:t>Femte nivån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5F3508-212C-8940-8633-647F498A82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D5CA9-F98F-5148-B23A-9CE3140EE6B0}"/>
              </a:ext>
            </a:extLst>
          </p:cNvPr>
          <p:cNvSpPr txBox="1"/>
          <p:nvPr userDrawn="1"/>
        </p:nvSpPr>
        <p:spPr>
          <a:xfrm rot="16200000">
            <a:off x="-2173892" y="2359629"/>
            <a:ext cx="459400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lIns="1764000" rIns="72000" rtlCol="0" anchor="ctr" anchorCtr="0">
            <a:spAutoFit/>
          </a:bodyPr>
          <a:lstStyle/>
          <a:p>
            <a:pPr algn="l"/>
            <a:r>
              <a:rPr lang="sv-SE" sz="10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Forskningsinfrastruktur</a:t>
            </a:r>
          </a:p>
        </p:txBody>
      </p:sp>
    </p:spTree>
    <p:extLst>
      <p:ext uri="{BB962C8B-B14F-4D97-AF65-F5344CB8AC3E}">
        <p14:creationId xmlns:p14="http://schemas.microsoft.com/office/powerpoint/2010/main" val="380405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799" y="530176"/>
            <a:ext cx="6796020" cy="9941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noProof="0"/>
              <a:t>Skriv din rubrik här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20" y="1814787"/>
            <a:ext cx="7886700" cy="2858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Punktlista en kolumn</a:t>
            </a:r>
          </a:p>
          <a:p>
            <a:pPr lvl="1"/>
            <a:r>
              <a:rPr lang="sv-SE" noProof="0"/>
              <a:t>Andra nivån</a:t>
            </a:r>
          </a:p>
          <a:p>
            <a:pPr lvl="2"/>
            <a:r>
              <a:rPr lang="sv-SE" noProof="0"/>
              <a:t>Tredje nivån</a:t>
            </a:r>
          </a:p>
          <a:p>
            <a:pPr lvl="3"/>
            <a:r>
              <a:rPr lang="sv-SE" noProof="0"/>
              <a:t>Fjärde nivån</a:t>
            </a:r>
          </a:p>
          <a:p>
            <a:pPr lvl="4"/>
            <a:r>
              <a:rPr lang="sv-SE" noProof="0"/>
              <a:t>Femte nivån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8386602" y="4852800"/>
            <a:ext cx="552198" cy="17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0C1B5A8-D4C9-A343-A66A-ADE24DD64E79}" type="datetime1">
              <a:rPr lang="sv-SE" smtClean="0"/>
              <a:pPr algn="r"/>
              <a:t>2023-10-16</a:t>
            </a:fld>
            <a:endParaRPr lang="en-GB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C1D607-A217-544C-8CE2-63FA74E92CAD}"/>
              </a:ext>
            </a:extLst>
          </p:cNvPr>
          <p:cNvSpPr txBox="1">
            <a:spLocks/>
          </p:cNvSpPr>
          <p:nvPr userDrawn="1"/>
        </p:nvSpPr>
        <p:spPr>
          <a:xfrm>
            <a:off x="8164769" y="4834979"/>
            <a:ext cx="863749" cy="1809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7546AEB-71F4-CD49-AD98-46653C446DDE}" type="datetime1">
              <a:rPr lang="sv-SE" sz="800" smtClean="0">
                <a:solidFill>
                  <a:schemeClr val="tx1"/>
                </a:solidFill>
              </a:rPr>
              <a:pPr algn="r"/>
              <a:t>2023-10-16</a:t>
            </a:fld>
            <a:endParaRPr lang="sv-SE" sz="800">
              <a:solidFill>
                <a:schemeClr val="tx1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5200" y="4852800"/>
            <a:ext cx="216000" cy="17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670E98-2DB1-864E-BCC7-BB6E6DFBA590}"/>
              </a:ext>
            </a:extLst>
          </p:cNvPr>
          <p:cNvSpPr/>
          <p:nvPr userDrawn="1"/>
        </p:nvSpPr>
        <p:spPr>
          <a:xfrm>
            <a:off x="7856025" y="-1"/>
            <a:ext cx="863749" cy="1111739"/>
          </a:xfrm>
          <a:prstGeom prst="rect">
            <a:avLst/>
          </a:prstGeom>
          <a:solidFill>
            <a:srgbClr val="6C8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6C8697"/>
              </a:solidFill>
            </a:endParaRPr>
          </a:p>
        </p:txBody>
      </p:sp>
      <p:pic>
        <p:nvPicPr>
          <p:cNvPr id="16" name="Chalmers logotype 8">
            <a:extLst>
              <a:ext uri="{FF2B5EF4-FFF2-40B4-BE49-F238E27FC236}">
                <a16:creationId xmlns:a16="http://schemas.microsoft.com/office/drawing/2014/main" id="{B00FE33B-CEE3-9C45-9455-42E295308AE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7979155" y="257793"/>
            <a:ext cx="617489" cy="6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2" r:id="rId2"/>
    <p:sldLayoutId id="2147483680" r:id="rId3"/>
    <p:sldLayoutId id="2147483704" r:id="rId4"/>
    <p:sldLayoutId id="2147483724" r:id="rId5"/>
    <p:sldLayoutId id="2147483677" r:id="rId6"/>
    <p:sldLayoutId id="2147483669" r:id="rId7"/>
    <p:sldLayoutId id="2147483678" r:id="rId8"/>
    <p:sldLayoutId id="2147483717" r:id="rId9"/>
    <p:sldLayoutId id="2147483723" r:id="rId10"/>
    <p:sldLayoutId id="2147483685" r:id="rId11"/>
    <p:sldLayoutId id="2147483673" r:id="rId12"/>
    <p:sldLayoutId id="2147483706" r:id="rId13"/>
    <p:sldLayoutId id="2147483705" r:id="rId14"/>
    <p:sldLayoutId id="2147483667" r:id="rId15"/>
    <p:sldLayoutId id="2147483687" r:id="rId16"/>
    <p:sldLayoutId id="2147483688" r:id="rId17"/>
    <p:sldLayoutId id="2147483725" r:id="rId18"/>
    <p:sldLayoutId id="2147483726" r:id="rId19"/>
    <p:sldLayoutId id="2147483727" r:id="rId20"/>
    <p:sldLayoutId id="2147483728" r:id="rId21"/>
  </p:sldLayoutIdLs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3200" b="1" kern="1200" spc="-80" baseline="0">
          <a:solidFill>
            <a:srgbClr val="1944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6000" indent="-126000" algn="l" defTabSz="685800" rtl="0" eaLnBrk="1" latinLnBrk="0" hangingPunct="1">
        <a:lnSpc>
          <a:spcPct val="90000"/>
        </a:lnSpc>
        <a:spcBef>
          <a:spcPts val="600"/>
        </a:spcBef>
        <a:spcAft>
          <a:spcPts val="400"/>
        </a:spcAft>
        <a:buFont typeface="Arial" panose="020B0604020202020204" pitchFamily="34" charset="0"/>
        <a:buChar char="•"/>
        <a:tabLst>
          <a:tab pos="1020763" algn="l"/>
        </a:tabLst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78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6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74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827A-72C6-7644-81CF-2914EC4E5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688" y="1445334"/>
            <a:ext cx="8406704" cy="1763988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4400" spc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Gender </a:t>
            </a:r>
            <a:r>
              <a:rPr lang="sv-SE" sz="4400" spc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Initiative</a:t>
            </a:r>
            <a:r>
              <a:rPr lang="sv-SE" sz="4400" spc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for </a:t>
            </a:r>
            <a:r>
              <a:rPr lang="sv-SE" sz="4400" spc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Excellence</a:t>
            </a:r>
            <a:br>
              <a:rPr lang="sv-SE" sz="4400" cap="none" spc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v-SE" sz="3600" cap="none" spc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GENIE at CHALMERS </a:t>
            </a:r>
            <a:br>
              <a:rPr lang="sv-SE" sz="3600" cap="none" spc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v-SE" sz="2000" cap="none" spc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sv-SE" sz="2000" cap="none" spc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B7C0E9-9F78-E94D-8DE2-00F8706ED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40" y="3796392"/>
            <a:ext cx="4560346" cy="40821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SE" dirty="0">
                <a:latin typeface="Arial"/>
                <a:cs typeface="Arial"/>
              </a:rPr>
              <a:t>Maria Saline</a:t>
            </a:r>
            <a:endParaRPr lang="sv-SE" dirty="0">
              <a:latin typeface="Arial"/>
              <a:cs typeface="Arial"/>
            </a:endParaRPr>
          </a:p>
          <a:p>
            <a:r>
              <a:rPr lang="sv-SE" dirty="0" err="1">
                <a:latin typeface="Arial"/>
                <a:cs typeface="Arial"/>
              </a:rPr>
              <a:t>Coordinator</a:t>
            </a:r>
            <a:r>
              <a:rPr lang="sv-SE" dirty="0">
                <a:latin typeface="Arial"/>
                <a:cs typeface="Arial"/>
              </a:rPr>
              <a:t> Genie, Central </a:t>
            </a:r>
            <a:r>
              <a:rPr lang="sv-SE" dirty="0" err="1">
                <a:latin typeface="Arial"/>
                <a:cs typeface="Arial"/>
              </a:rPr>
              <a:t>equality</a:t>
            </a:r>
            <a:r>
              <a:rPr lang="sv-SE" dirty="0">
                <a:latin typeface="Arial"/>
                <a:cs typeface="Arial"/>
              </a:rPr>
              <a:t> </a:t>
            </a:r>
            <a:r>
              <a:rPr lang="sv-SE" dirty="0" err="1">
                <a:latin typeface="Arial"/>
                <a:cs typeface="Arial"/>
              </a:rPr>
              <a:t>coordinator</a:t>
            </a:r>
            <a:endParaRPr lang="en-SE" dirty="0"/>
          </a:p>
          <a:p>
            <a:endParaRPr lang="en-SE" dirty="0"/>
          </a:p>
          <a:p>
            <a:r>
              <a:rPr lang="en-SE" dirty="0">
                <a:latin typeface="Arial"/>
                <a:cs typeface="Arial"/>
              </a:rPr>
              <a:t>202</a:t>
            </a:r>
            <a:r>
              <a:rPr lang="sv-SE" dirty="0">
                <a:latin typeface="Arial"/>
                <a:cs typeface="Arial"/>
              </a:rPr>
              <a:t>3-10-16</a:t>
            </a:r>
            <a:endParaRPr lang="en-SE" dirty="0"/>
          </a:p>
        </p:txBody>
      </p:sp>
      <p:pic>
        <p:nvPicPr>
          <p:cNvPr id="1026" name="Picture 2" descr="bild på Vera Sandberg">
            <a:extLst>
              <a:ext uri="{FF2B5EF4-FFF2-40B4-BE49-F238E27FC236}">
                <a16:creationId xmlns:a16="http://schemas.microsoft.com/office/drawing/2014/main" id="{4DFFB02A-E33E-D76A-7FD1-4675CD25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56" y="2830982"/>
            <a:ext cx="4111144" cy="23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4">
            <a:extLst>
              <a:ext uri="{FF2B5EF4-FFF2-40B4-BE49-F238E27FC236}">
                <a16:creationId xmlns:a16="http://schemas.microsoft.com/office/drawing/2014/main" id="{69228415-6D36-9578-B1E4-70C4DC30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715" y="2571750"/>
            <a:ext cx="31405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sv-SE" sz="900" i="1" dirty="0">
                <a:solidFill>
                  <a:schemeClr val="bg1"/>
                </a:solidFill>
                <a:latin typeface="+mj-lt"/>
              </a:rPr>
              <a:t>Chalmers.se/</a:t>
            </a:r>
            <a:r>
              <a:rPr lang="en-US" altLang="sv-SE" sz="900" i="1" dirty="0" err="1">
                <a:solidFill>
                  <a:schemeClr val="bg1"/>
                </a:solidFill>
                <a:latin typeface="+mj-lt"/>
              </a:rPr>
              <a:t>verapodden</a:t>
            </a:r>
            <a:endParaRPr kumimoji="1" lang="en-US" altLang="sv-SE" sz="9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78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6340B-E559-4CEB-9530-E835DE893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F53A4-59E5-4176-8E20-1310B49C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7A66C-B43B-4608-AF14-C22C17EC7D42}"/>
              </a:ext>
            </a:extLst>
          </p:cNvPr>
          <p:cNvSpPr txBox="1"/>
          <p:nvPr/>
        </p:nvSpPr>
        <p:spPr>
          <a:xfrm>
            <a:off x="6029015" y="123258"/>
            <a:ext cx="182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Data from ”gender </a:t>
            </a:r>
            <a:r>
              <a:rPr lang="sv-SE" sz="1200" i="1" dirty="0" err="1"/>
              <a:t>report</a:t>
            </a:r>
            <a:r>
              <a:rPr lang="sv-SE" sz="1200" i="1" dirty="0"/>
              <a:t> 2022” www.chalmers.se/genie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45CF4-FADA-FAB8-1386-314EC19C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9A36CE-889B-678C-EAA0-0E1E39875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598"/>
            <a:ext cx="8938800" cy="369260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DA5DF17-62DB-4B1E-A0B5-9C21089690BC}"/>
              </a:ext>
            </a:extLst>
          </p:cNvPr>
          <p:cNvSpPr/>
          <p:nvPr/>
        </p:nvSpPr>
        <p:spPr>
          <a:xfrm>
            <a:off x="0" y="3215640"/>
            <a:ext cx="8938800" cy="499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1F65760-DF2F-EAB0-B5DC-F4D53938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58" y="98016"/>
            <a:ext cx="4904299" cy="1000609"/>
          </a:xfrm>
        </p:spPr>
        <p:txBody>
          <a:bodyPr>
            <a:normAutofit/>
          </a:bodyPr>
          <a:lstStyle/>
          <a:p>
            <a:r>
              <a:rPr lang="sv-SE" sz="2800" dirty="0"/>
              <a:t>Gender proportion over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422706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35" y="189129"/>
            <a:ext cx="7224719" cy="596802"/>
          </a:xfrm>
        </p:spPr>
        <p:txBody>
          <a:bodyPr/>
          <a:lstStyle/>
          <a:p>
            <a:r>
              <a:rPr lang="en-GB" sz="2800" dirty="0">
                <a:solidFill>
                  <a:schemeClr val="accent5"/>
                </a:solidFill>
              </a:rPr>
              <a:t>Successes and Challenges first 4,5 years</a:t>
            </a:r>
            <a:endParaRPr lang="en-GB" sz="2800" i="1" u="sng" dirty="0">
              <a:solidFill>
                <a:schemeClr val="accent5"/>
              </a:solidFill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4374356" y="1907704"/>
            <a:ext cx="4205288" cy="27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lnSpc>
                <a:spcPts val="2250"/>
              </a:lnSpc>
              <a:defRPr/>
            </a:pPr>
            <a:r>
              <a:rPr lang="sv-SE" altLang="sv-SE" sz="1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Challenges</a:t>
            </a: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Female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percentages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not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changed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  <a:br>
              <a:rPr lang="sv-SE" altLang="sv-SE" sz="1400" dirty="0">
                <a:solidFill>
                  <a:schemeClr val="accent2"/>
                </a:solidFill>
                <a:latin typeface="+mn-lt"/>
              </a:rPr>
            </a:b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yet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(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except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Assist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Prof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level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Hindered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by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bigger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university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problems</a:t>
            </a:r>
            <a:endParaRPr lang="sv-SE" altLang="sv-SE" sz="1400" dirty="0">
              <a:solidFill>
                <a:schemeClr val="accent2"/>
              </a:solidFill>
              <a:latin typeface="+mn-lt"/>
            </a:endParaRP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Not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easy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get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leaders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/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faculty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to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prioritize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and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take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responsibility</a:t>
            </a:r>
            <a:endParaRPr lang="sv-SE" altLang="sv-SE" sz="1400" dirty="0">
              <a:solidFill>
                <a:schemeClr val="accent2"/>
              </a:solidFill>
              <a:latin typeface="+mn-lt"/>
            </a:endParaRP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Want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to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help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but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excluded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from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early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insights</a:t>
            </a:r>
            <a:endParaRPr lang="sv-SE" altLang="sv-SE" sz="1400" b="1" dirty="0">
              <a:solidFill>
                <a:schemeClr val="accent2"/>
              </a:solidFill>
              <a:latin typeface="+mn-lt"/>
            </a:endParaRP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Everyone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is part in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creating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our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culture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–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need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to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engage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give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credit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for the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work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BAF72A26-1245-44DC-8D3E-4A4E7C2A6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35" y="1923663"/>
            <a:ext cx="3347363" cy="24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lnSpc>
                <a:spcPts val="2250"/>
              </a:lnSpc>
              <a:defRPr/>
            </a:pPr>
            <a:r>
              <a:rPr lang="sv-SE" altLang="sv-SE" sz="1800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Successes</a:t>
            </a:r>
            <a:endParaRPr lang="sv-SE" altLang="sv-SE" sz="1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Built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trust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for Genie</a:t>
            </a: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Academic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agenda 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in focus</a:t>
            </a: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Improved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awareness</a:t>
            </a:r>
            <a:endParaRPr lang="sv-SE" altLang="sv-SE" sz="1400" b="1" dirty="0">
              <a:solidFill>
                <a:schemeClr val="accent2"/>
              </a:solidFill>
              <a:latin typeface="+mn-lt"/>
            </a:endParaRP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Increased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engagement</a:t>
            </a:r>
            <a:endParaRPr lang="sv-SE" altLang="sv-SE" sz="1400" b="1" dirty="0">
              <a:solidFill>
                <a:schemeClr val="accent2"/>
              </a:solidFill>
              <a:latin typeface="+mn-lt"/>
            </a:endParaRP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Hired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great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women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to 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faculty</a:t>
            </a:r>
            <a:endParaRPr lang="sv-SE" altLang="sv-SE" sz="1400" dirty="0">
              <a:solidFill>
                <a:schemeClr val="accent2"/>
              </a:solidFill>
              <a:latin typeface="+mn-lt"/>
            </a:endParaRPr>
          </a:p>
          <a:p>
            <a:pPr marL="214313" indent="-214313" defTabSz="685800">
              <a:lnSpc>
                <a:spcPts val="225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1400" b="1" dirty="0" err="1">
                <a:solidFill>
                  <a:schemeClr val="accent2"/>
                </a:solidFill>
                <a:latin typeface="+mn-lt"/>
              </a:rPr>
              <a:t>Visibility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is p</a:t>
            </a:r>
            <a:r>
              <a:rPr lang="sv-SE" altLang="sv-SE" sz="1400" dirty="0" err="1">
                <a:solidFill>
                  <a:schemeClr val="accent2"/>
                </a:solidFill>
                <a:latin typeface="+mn-lt"/>
              </a:rPr>
              <a:t>ositive</a:t>
            </a:r>
            <a:r>
              <a:rPr lang="sv-SE" altLang="sv-SE" sz="1400" dirty="0">
                <a:solidFill>
                  <a:schemeClr val="accent2"/>
                </a:solidFill>
                <a:latin typeface="+mn-lt"/>
              </a:rPr>
              <a:t> for </a:t>
            </a:r>
            <a:r>
              <a:rPr lang="sv-SE" altLang="sv-SE" sz="1400" b="1" dirty="0">
                <a:solidFill>
                  <a:schemeClr val="accent2"/>
                </a:solidFill>
                <a:latin typeface="+mn-lt"/>
              </a:rPr>
              <a:t>Chalmers reputation</a:t>
            </a:r>
          </a:p>
        </p:txBody>
      </p:sp>
      <p:pic>
        <p:nvPicPr>
          <p:cNvPr id="6" name="Graphic 5" descr="Podium with solid fill">
            <a:extLst>
              <a:ext uri="{FF2B5EF4-FFF2-40B4-BE49-F238E27FC236}">
                <a16:creationId xmlns:a16="http://schemas.microsoft.com/office/drawing/2014/main" id="{3A1BDC7B-696B-48E8-9C74-C64B6309F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3851" y="967599"/>
            <a:ext cx="914400" cy="914400"/>
          </a:xfrm>
          <a:prstGeom prst="rect">
            <a:avLst/>
          </a:prstGeom>
        </p:spPr>
      </p:pic>
      <p:pic>
        <p:nvPicPr>
          <p:cNvPr id="7" name="Graphic 6" descr="Aspiration with solid fill">
            <a:extLst>
              <a:ext uri="{FF2B5EF4-FFF2-40B4-BE49-F238E27FC236}">
                <a16:creationId xmlns:a16="http://schemas.microsoft.com/office/drawing/2014/main" id="{2C87F78C-F316-4D7B-B749-CECBB433F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2600" y="967599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7885DF-41D5-B632-7C52-048EFB1ABE49}"/>
              </a:ext>
            </a:extLst>
          </p:cNvPr>
          <p:cNvSpPr txBox="1"/>
          <p:nvPr/>
        </p:nvSpPr>
        <p:spPr>
          <a:xfrm>
            <a:off x="111784" y="4651057"/>
            <a:ext cx="86810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/>
              <a:t>Article about the Genie project: </a:t>
            </a:r>
          </a:p>
          <a:p>
            <a:r>
              <a:rPr lang="en-US" sz="800" i="1" dirty="0"/>
              <a:t>Saline, M., Sheeran, M., &amp; Wittung-Stafshede, P. (2021). A large ‘discovery’ experiment: Gender Initiative for Excellence (Genie) at Chalmers University of Technology. QRB Discovery, 2, E5. doi:10.1017/qrd.2021.3</a:t>
            </a:r>
          </a:p>
        </p:txBody>
      </p:sp>
    </p:spTree>
    <p:extLst>
      <p:ext uri="{BB962C8B-B14F-4D97-AF65-F5344CB8AC3E}">
        <p14:creationId xmlns:p14="http://schemas.microsoft.com/office/powerpoint/2010/main" val="19582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C308F-25CD-C348-9EAC-DBAE42A10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SE"/>
              <a:t>Logotype</a:t>
            </a:r>
          </a:p>
        </p:txBody>
      </p:sp>
    </p:spTree>
    <p:extLst>
      <p:ext uri="{BB962C8B-B14F-4D97-AF65-F5344CB8AC3E}">
        <p14:creationId xmlns:p14="http://schemas.microsoft.com/office/powerpoint/2010/main" val="205310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lorful silhouettes of diverse men and women.">
            <a:extLst>
              <a:ext uri="{FF2B5EF4-FFF2-40B4-BE49-F238E27FC236}">
                <a16:creationId xmlns:a16="http://schemas.microsoft.com/office/drawing/2014/main" id="{CA8FB4CB-9FF6-F9CF-3FD8-FC9934B9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7" y="0"/>
            <a:ext cx="10493442" cy="52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4C181-F525-46AA-B08F-50DD65FD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B30984-26C8-48F0-B4A3-DC54CA486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793" y="931628"/>
            <a:ext cx="4439651" cy="4097572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00E7C03F-8A77-4A2A-8509-1D6C8B81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581" y="1088138"/>
            <a:ext cx="3821511" cy="130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marL="2286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sv-SE" altLang="sv-SE" sz="2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    </a:t>
            </a:r>
            <a:endParaRPr lang="en-US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#1 Risk for Chalmers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#MeToo +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stories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sv-SE" altLang="sv-SE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Chalmers </a:t>
            </a:r>
            <a:r>
              <a:rPr kumimoji="0" lang="sv-SE" altLang="sv-SE" sz="14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foundation</a:t>
            </a:r>
            <a:r>
              <a:rPr kumimoji="0" lang="sv-SE" altLang="sv-SE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0" lang="sv-SE" altLang="sv-SE" sz="14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investments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1" lang="sv-SE" altLang="sv-SE" sz="14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DF60FC-1A2F-4C16-83D1-1104981CF55A}"/>
              </a:ext>
            </a:extLst>
          </p:cNvPr>
          <p:cNvSpPr/>
          <p:nvPr/>
        </p:nvSpPr>
        <p:spPr>
          <a:xfrm>
            <a:off x="85738" y="3863650"/>
            <a:ext cx="4571041" cy="318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Box 74">
            <a:extLst>
              <a:ext uri="{FF2B5EF4-FFF2-40B4-BE49-F238E27FC236}">
                <a16:creationId xmlns:a16="http://schemas.microsoft.com/office/drawing/2014/main" id="{ADCE85B0-794F-4FE8-BFD9-BC91485D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851" y="4710168"/>
            <a:ext cx="31405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v-SE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 from SCB, Swedish Statistical</a:t>
            </a:r>
            <a:r>
              <a:rPr kumimoji="1" lang="en-US" altLang="sv-SE" sz="900" b="0" i="1" u="none" strike="noStrike" kern="120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bureau</a:t>
            </a:r>
            <a:endParaRPr kumimoji="1" lang="en-US" altLang="sv-SE" sz="900" b="0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1077FF-6905-CD54-C818-7FB94F928459}"/>
              </a:ext>
            </a:extLst>
          </p:cNvPr>
          <p:cNvSpPr/>
          <p:nvPr/>
        </p:nvSpPr>
        <p:spPr>
          <a:xfrm>
            <a:off x="57163" y="907842"/>
            <a:ext cx="4439651" cy="62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sv-SE" altLang="sv-SE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2018:</a:t>
            </a:r>
            <a:endParaRPr lang="sv-SE" altLang="sv-SE" sz="18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2624C-5F0E-1E0B-61E6-F0AC07585A78}"/>
              </a:ext>
            </a:extLst>
          </p:cNvPr>
          <p:cNvSpPr txBox="1"/>
          <p:nvPr/>
        </p:nvSpPr>
        <p:spPr>
          <a:xfrm>
            <a:off x="2798069" y="1381027"/>
            <a:ext cx="20040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9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</a:rPr>
              <a:t>Male     % full professors</a:t>
            </a:r>
            <a:r>
              <a:rPr lang="en-GB" sz="900" i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CC805-BCE9-DC71-B822-E68047D9025E}"/>
              </a:ext>
            </a:extLst>
          </p:cNvPr>
          <p:cNvSpPr txBox="1"/>
          <p:nvPr/>
        </p:nvSpPr>
        <p:spPr>
          <a:xfrm>
            <a:off x="1510290" y="1381027"/>
            <a:ext cx="11207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9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</a:rPr>
              <a:t>Female</a:t>
            </a:r>
            <a:r>
              <a:rPr lang="en-GB" sz="900" i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D111086-3096-29DC-77BE-82E5A040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21" y="103082"/>
            <a:ext cx="8556916" cy="668387"/>
          </a:xfrm>
        </p:spPr>
        <p:txBody>
          <a:bodyPr/>
          <a:lstStyle/>
          <a:p>
            <a:r>
              <a:rPr lang="sv-SE" sz="2800" dirty="0"/>
              <a:t>WHY GENIE?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76FE2-D59E-BC09-553B-448B69F1F48A}"/>
              </a:ext>
            </a:extLst>
          </p:cNvPr>
          <p:cNvSpPr txBox="1"/>
          <p:nvPr/>
        </p:nvSpPr>
        <p:spPr>
          <a:xfrm>
            <a:off x="356187" y="1011695"/>
            <a:ext cx="5215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sv-SE" altLang="sv-SE" sz="1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2018, Swedish Univ.</a:t>
            </a:r>
            <a:endParaRPr lang="sv-SE" altLang="sv-S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E0DA3-2A7F-491D-B087-278F7DF2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EDE9-BA80-7E48-A3D1-784549844A76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FDF94-3A4B-4FCD-9D38-9578619B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Chalmers University of Technology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B4D95-1168-4CFC-8330-9DD86C0D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A636DC-2517-496B-8052-7C03143F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65" y="141787"/>
            <a:ext cx="8217910" cy="668387"/>
          </a:xfrm>
        </p:spPr>
        <p:txBody>
          <a:bodyPr/>
          <a:lstStyle/>
          <a:p>
            <a:r>
              <a:rPr lang="sv-SE" sz="2800" dirty="0" err="1"/>
              <a:t>What</a:t>
            </a:r>
            <a:r>
              <a:rPr lang="sv-SE" sz="2800" dirty="0"/>
              <a:t> is Genie?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8D5CA4-A504-4A06-99EE-FD9E2E9C5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457" y="2886044"/>
            <a:ext cx="920920" cy="14670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ECEA0F-27AA-4A56-9D6D-58D2BECB68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3" t="45918" r="5833" b="27317"/>
          <a:stretch/>
        </p:blipFill>
        <p:spPr>
          <a:xfrm>
            <a:off x="7937624" y="2889651"/>
            <a:ext cx="1078142" cy="14634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68CC4C-73D4-4E32-AC4E-5951ED3A87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3968" r="36508" b="16270"/>
          <a:stretch/>
        </p:blipFill>
        <p:spPr>
          <a:xfrm>
            <a:off x="6080069" y="2885347"/>
            <a:ext cx="1034783" cy="1472737"/>
          </a:xfrm>
          <a:prstGeom prst="rect">
            <a:avLst/>
          </a:prstGeom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id="{D25056DC-BFB9-4ED3-AD6A-AF536ADB7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958" y="2574791"/>
            <a:ext cx="3222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marL="2286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600"/>
              </a:spcBef>
              <a:defRPr/>
            </a:pPr>
            <a:r>
              <a:rPr kumimoji="1" lang="en-US" altLang="sv-SE" sz="12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LEADERS 2019-2022;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C68CD4-40E0-44E6-8802-CBF47AFD893F}"/>
              </a:ext>
            </a:extLst>
          </p:cNvPr>
          <p:cNvGrpSpPr/>
          <p:nvPr/>
        </p:nvGrpSpPr>
        <p:grpSpPr>
          <a:xfrm>
            <a:off x="1417279" y="1979783"/>
            <a:ext cx="4267199" cy="2814197"/>
            <a:chOff x="1947999" y="2502498"/>
            <a:chExt cx="2619370" cy="2234071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149DB415-4296-402D-9E8F-E61CC4918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245" y="2720045"/>
              <a:ext cx="2419370" cy="1754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28600" indent="-228600">
                <a:defRPr kumimoji="1"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1" lang="sv-SE" altLang="sv-SE" sz="20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    	</a:t>
              </a:r>
              <a:r>
                <a:rPr kumimoji="1" lang="sv-SE" altLang="sv-SE" sz="200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Goals</a:t>
              </a:r>
              <a:r>
                <a:rPr kumimoji="1" lang="sv-SE" altLang="sv-SE" sz="20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:</a:t>
              </a:r>
              <a:endParaRPr lang="sv-SE" altLang="sv-SE" sz="2000" dirty="0">
                <a:latin typeface="Arial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sv-SE" altLang="sv-SE" sz="1400" b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Arial" charset="0"/>
                </a:rPr>
                <a:t>I</a:t>
              </a:r>
              <a:r>
                <a:rPr kumimoji="1" lang="sv-SE" altLang="sv-SE" sz="1400" b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ncreased</a:t>
              </a:r>
              <a:r>
                <a:rPr kumimoji="1" lang="sv-SE" altLang="sv-SE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1" lang="sv-SE" altLang="sv-SE" sz="1400" b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female</a:t>
              </a:r>
              <a:r>
                <a:rPr kumimoji="1" lang="sv-SE" altLang="sv-SE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1" lang="sv-SE" altLang="sv-SE" sz="1400" b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faculty</a:t>
              </a:r>
              <a:r>
                <a:rPr kumimoji="1" lang="sv-SE" altLang="sv-SE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 40% </a:t>
              </a:r>
              <a:r>
                <a:rPr kumimoji="1" lang="sv-SE" altLang="sv-SE" sz="1400" b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female</a:t>
              </a:r>
              <a:r>
                <a:rPr kumimoji="1" lang="sv-SE" altLang="sv-SE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 professors 2028 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Eliminate structural and cultural barriers </a:t>
              </a:r>
              <a:r>
                <a:rPr lang="en-US" sz="1400" b="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that hamper women's careers.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sv-SE" altLang="sv-SE" sz="14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+mj-lt"/>
                </a:rPr>
                <a:t>Create</a:t>
              </a:r>
              <a:r>
                <a:rPr kumimoji="0" lang="sv-SE" altLang="sv-SE" sz="14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+mj-lt"/>
                </a:rPr>
                <a:t> an </a:t>
              </a:r>
              <a:r>
                <a:rPr kumimoji="0" lang="sv-SE" altLang="sv-SE" sz="1400" b="0" i="0" u="none" strike="noStrike" cap="none" normalizeH="0" baseline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+mj-lt"/>
                </a:rPr>
                <a:t>workenvironment</a:t>
              </a:r>
              <a:r>
                <a:rPr kumimoji="0" lang="sv-SE" altLang="sv-SE" sz="1400" b="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, </a:t>
              </a:r>
              <a:r>
                <a:rPr kumimoji="0" lang="sv-SE" altLang="sv-SE" sz="1400" b="0" dirty="0" err="1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which</a:t>
              </a:r>
              <a:r>
                <a:rPr kumimoji="0" lang="sv-SE" altLang="sv-SE" sz="1400" b="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 is </a:t>
              </a:r>
              <a:r>
                <a:rPr kumimoji="0" lang="sv-SE" altLang="sv-SE" sz="1400" dirty="0" err="1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inclusive</a:t>
              </a:r>
              <a:r>
                <a:rPr kumimoji="0" lang="sv-SE" altLang="sv-SE" sz="1400" b="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, </a:t>
              </a:r>
              <a:r>
                <a:rPr kumimoji="0" lang="sv-SE" altLang="sv-SE" sz="140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diverse</a:t>
              </a:r>
              <a:r>
                <a:rPr kumimoji="0" lang="sv-SE" altLang="sv-SE" sz="1400" b="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 and supports </a:t>
              </a:r>
              <a:r>
                <a:rPr kumimoji="0" lang="sv-SE" altLang="sv-SE" sz="1400" b="0" dirty="0" err="1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excellence</a:t>
              </a:r>
              <a:r>
                <a:rPr kumimoji="0" lang="sv-SE" altLang="sv-SE" sz="1400" b="0" dirty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 in research and </a:t>
              </a:r>
              <a:r>
                <a:rPr kumimoji="0" lang="sv-SE" altLang="sv-SE" sz="1400" b="0" dirty="0" err="1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education</a:t>
              </a:r>
              <a:r>
                <a:rPr kumimoji="0" lang="sv-SE" altLang="sv-SE" sz="14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+mj-lt"/>
                </a:rPr>
                <a:t>. </a:t>
              </a:r>
            </a:p>
            <a:p>
              <a:pPr marL="285750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endParaRPr kumimoji="1" lang="sv-SE" altLang="sv-SE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BAFC4C-CF50-4ECD-92F1-8F78314F24D9}"/>
                </a:ext>
              </a:extLst>
            </p:cNvPr>
            <p:cNvSpPr/>
            <p:nvPr/>
          </p:nvSpPr>
          <p:spPr>
            <a:xfrm>
              <a:off x="1947999" y="2502498"/>
              <a:ext cx="2619370" cy="2234071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noFill/>
              </a:endParaRPr>
            </a:p>
          </p:txBody>
        </p:sp>
      </p:grpSp>
      <p:sp>
        <p:nvSpPr>
          <p:cNvPr id="18" name="Text Box 74">
            <a:extLst>
              <a:ext uri="{FF2B5EF4-FFF2-40B4-BE49-F238E27FC236}">
                <a16:creationId xmlns:a16="http://schemas.microsoft.com/office/drawing/2014/main" id="{35AAF86E-E717-4328-B1C7-7BD29C10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630" y="346716"/>
            <a:ext cx="3140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sv-SE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…strategy to increase success and excellence at Chalmers!</a:t>
            </a:r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413E5355-5588-4208-9530-F3A4C80D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52" y="1007141"/>
            <a:ext cx="4171468" cy="830997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sv-SE" altLang="sv-S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1. Money: 300 MSEK  (30 M Euro)</a:t>
            </a:r>
            <a:br>
              <a:rPr kumimoji="1" lang="sv-SE" altLang="sv-S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1" lang="sv-SE" altLang="sv-S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2. Long term: 10 </a:t>
            </a:r>
            <a:r>
              <a:rPr kumimoji="1" lang="sv-SE" altLang="sv-SE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years</a:t>
            </a:r>
            <a:r>
              <a:rPr kumimoji="1" lang="sv-SE" altLang="sv-S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2019-2028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sv-SE" altLang="sv-S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3. </a:t>
            </a:r>
            <a:r>
              <a:rPr kumimoji="1" lang="sv-SE" altLang="sv-SE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Initiated</a:t>
            </a:r>
            <a:r>
              <a:rPr kumimoji="1" lang="sv-SE" altLang="sv-S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and </a:t>
            </a:r>
            <a:r>
              <a:rPr lang="sv-SE" altLang="sv-SE" sz="1600" b="1" dirty="0">
                <a:latin typeface="+mj-lt"/>
              </a:rPr>
              <a:t>l</a:t>
            </a:r>
            <a:r>
              <a:rPr kumimoji="1" lang="sv-SE" altLang="sv-SE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ead</a:t>
            </a:r>
            <a:r>
              <a:rPr kumimoji="1" lang="sv-SE" altLang="sv-S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by </a:t>
            </a:r>
            <a:r>
              <a:rPr kumimoji="1" lang="sv-SE" altLang="sv-SE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faculty</a:t>
            </a:r>
            <a:r>
              <a:rPr kumimoji="1" lang="sv-SE" altLang="sv-S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endParaRPr kumimoji="1" lang="en-US" altLang="sv-S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79ACE-9C87-63E5-D90E-FF4C4C736F7A}"/>
              </a:ext>
            </a:extLst>
          </p:cNvPr>
          <p:cNvSpPr txBox="1"/>
          <p:nvPr/>
        </p:nvSpPr>
        <p:spPr>
          <a:xfrm>
            <a:off x="6019800" y="4436099"/>
            <a:ext cx="3222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defRPr/>
            </a:pPr>
            <a:r>
              <a:rPr kumimoji="1" lang="en-US" altLang="sv-SE" sz="1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Pernilla Wittung-Stafshede, Maria</a:t>
            </a:r>
            <a:r>
              <a:rPr lang="en-US" altLang="sv-SE" sz="1200" b="0" i="1" dirty="0">
                <a:latin typeface="+mn-lt"/>
              </a:rPr>
              <a:t> Saline  </a:t>
            </a:r>
            <a:r>
              <a:rPr kumimoji="1" lang="en-US" altLang="sv-SE" sz="1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Mary Sheeran  </a:t>
            </a:r>
            <a:endParaRPr lang="en-US" altLang="sv-SE" sz="12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28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3C94B-A170-1B45-AFC2-2FE7E6BD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</p:spPr>
        <p:txBody>
          <a:bodyPr/>
          <a:lstStyle/>
          <a:p>
            <a:fld id="{87546AEB-71F4-CD49-AD98-46653C446DDE}" type="datetime1">
              <a:rPr lang="sv-SE" smtClean="0"/>
              <a:t>2023-10-16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D9166-959E-5B4A-9487-B1BF8EA4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972151"/>
            <a:ext cx="2895600" cy="207875"/>
          </a:xfrm>
        </p:spPr>
        <p:txBody>
          <a:bodyPr/>
          <a:lstStyle/>
          <a:p>
            <a:r>
              <a:rPr lang="sv-SE"/>
              <a:t>Chalmers tekniska högskola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6EEC4-8EB3-9445-866F-A484F90B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</p:spPr>
        <p:txBody>
          <a:bodyPr/>
          <a:lstStyle/>
          <a:p>
            <a:fld id="{344E8EA3-C3DD-5544-8A1C-EA00A1673D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6F3A3-1237-D94D-9C7E-133292E3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66" y="236238"/>
            <a:ext cx="8217910" cy="668387"/>
          </a:xfrm>
        </p:spPr>
        <p:txBody>
          <a:bodyPr>
            <a:normAutofit/>
          </a:bodyPr>
          <a:lstStyle/>
          <a:p>
            <a:r>
              <a:rPr lang="en-US" sz="3200" dirty="0"/>
              <a:t>Genie organization 2022-2024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A18C0-68F4-4076-AF8F-D80DDEA5AB9A}"/>
              </a:ext>
            </a:extLst>
          </p:cNvPr>
          <p:cNvSpPr txBox="1"/>
          <p:nvPr/>
        </p:nvSpPr>
        <p:spPr>
          <a:xfrm>
            <a:off x="501125" y="1212114"/>
            <a:ext cx="49519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 sz="1600" b="1" dirty="0" err="1"/>
              <a:t>Advisory</a:t>
            </a:r>
            <a:r>
              <a:rPr lang="sv-SE" sz="1600" b="1" dirty="0"/>
              <a:t> </a:t>
            </a:r>
            <a:r>
              <a:rPr lang="sv-SE" sz="1600" b="1" dirty="0" err="1"/>
              <a:t>group</a:t>
            </a:r>
            <a:endParaRPr lang="sv-SE" sz="1600" b="1" dirty="0"/>
          </a:p>
          <a:p>
            <a:pPr fontAlgn="base"/>
            <a:r>
              <a:rPr lang="sv-SE" sz="1200" dirty="0"/>
              <a:t>Paul Walton, (York University) </a:t>
            </a:r>
            <a:r>
              <a:rPr lang="sv-SE" sz="1200" b="1" i="1" dirty="0"/>
              <a:t>Interim </a:t>
            </a:r>
            <a:r>
              <a:rPr lang="sv-SE" sz="1200" b="1" i="1" dirty="0" err="1"/>
              <a:t>leader</a:t>
            </a:r>
            <a:r>
              <a:rPr lang="sv-SE" sz="1200" b="1" i="1" dirty="0"/>
              <a:t> </a:t>
            </a:r>
            <a:r>
              <a:rPr lang="sv-SE" sz="1200" b="1" i="1" dirty="0" err="1"/>
              <a:t>sept</a:t>
            </a:r>
            <a:r>
              <a:rPr lang="sv-SE" sz="1200" b="1" i="1" dirty="0"/>
              <a:t> 2023-feb 2024</a:t>
            </a:r>
          </a:p>
          <a:p>
            <a:pPr fontAlgn="base"/>
            <a:r>
              <a:rPr lang="sv-SE" sz="1200" dirty="0"/>
              <a:t>Lena Gustafsson (Umeå Univ. Chalmers)</a:t>
            </a:r>
          </a:p>
          <a:p>
            <a:pPr fontAlgn="base"/>
            <a:r>
              <a:rPr lang="sv-SE" sz="1200" dirty="0"/>
              <a:t>Liisa Husu, (Örebro University) </a:t>
            </a:r>
          </a:p>
          <a:p>
            <a:pPr fontAlgn="base"/>
            <a:r>
              <a:rPr lang="sv-SE" sz="1200" dirty="0"/>
              <a:t>Peter Sestoft (IT Univ. Copenhagen)</a:t>
            </a:r>
          </a:p>
          <a:p>
            <a:pPr fontAlgn="base"/>
            <a:endParaRPr lang="sv-SE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86FB022-B368-4D9A-BF99-939729245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36" y="2370839"/>
            <a:ext cx="1070401" cy="11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A579DB-7583-49E3-8450-62A31470E97C}"/>
              </a:ext>
            </a:extLst>
          </p:cNvPr>
          <p:cNvSpPr/>
          <p:nvPr/>
        </p:nvSpPr>
        <p:spPr>
          <a:xfrm>
            <a:off x="552330" y="3596037"/>
            <a:ext cx="31117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/>
              <a:t>Steering group</a:t>
            </a:r>
          </a:p>
          <a:p>
            <a:pPr fontAlgn="base"/>
            <a:r>
              <a:rPr lang="en-US" sz="1200" dirty="0"/>
              <a:t>Chalmers president </a:t>
            </a:r>
          </a:p>
          <a:p>
            <a:pPr fontAlgn="base"/>
            <a:r>
              <a:rPr lang="en-US" sz="1200" dirty="0"/>
              <a:t>Thomas Nilsson (Prefect rep.)</a:t>
            </a:r>
          </a:p>
          <a:p>
            <a:pPr fontAlgn="base"/>
            <a:r>
              <a:rPr lang="en-US" sz="1200" dirty="0"/>
              <a:t>Anders Johansson (Faculty rep.) </a:t>
            </a:r>
          </a:p>
          <a:p>
            <a:pPr fontAlgn="base"/>
            <a:r>
              <a:rPr lang="en-US" sz="1200" dirty="0"/>
              <a:t>Head of Student union </a:t>
            </a:r>
          </a:p>
          <a:p>
            <a:pPr fontAlgn="base"/>
            <a:r>
              <a:rPr lang="en-US" sz="1200" dirty="0"/>
              <a:t>Angela Hillemyr (Head of HR)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984632-7D54-4A8C-9EFF-477C9E76F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184" y="2364226"/>
            <a:ext cx="939998" cy="1178262"/>
          </a:xfrm>
          <a:prstGeom prst="rect">
            <a:avLst/>
          </a:prstGeom>
        </p:spPr>
      </p:pic>
      <p:pic>
        <p:nvPicPr>
          <p:cNvPr id="24" name="Content Placeholder 6" descr="A group of people standing next to a truck&#10;&#10;Description automatically generated">
            <a:extLst>
              <a:ext uri="{FF2B5EF4-FFF2-40B4-BE49-F238E27FC236}">
                <a16:creationId xmlns:a16="http://schemas.microsoft.com/office/drawing/2014/main" id="{0A539E41-D6B8-49B5-BAEE-4036E864D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31219" b="12147"/>
          <a:stretch/>
        </p:blipFill>
        <p:spPr>
          <a:xfrm>
            <a:off x="5893420" y="2352423"/>
            <a:ext cx="3118725" cy="20325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885C87C-FFBC-48AB-9622-6E6F1AA84606}"/>
              </a:ext>
            </a:extLst>
          </p:cNvPr>
          <p:cNvSpPr/>
          <p:nvPr/>
        </p:nvSpPr>
        <p:spPr>
          <a:xfrm>
            <a:off x="7329467" y="4321729"/>
            <a:ext cx="33653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sv-SE" sz="800" i="1" dirty="0">
              <a:latin typeface="+mj-lt"/>
            </a:endParaRPr>
          </a:p>
          <a:p>
            <a:pPr lvl="0">
              <a:defRPr/>
            </a:pPr>
            <a:r>
              <a:rPr lang="en-US" altLang="sv-SE" sz="800" i="1" dirty="0">
                <a:latin typeface="+mj-lt"/>
              </a:rPr>
              <a:t>Photo: Pernilla Wittung-Stafshede</a:t>
            </a:r>
          </a:p>
        </p:txBody>
      </p:sp>
      <p:pic>
        <p:nvPicPr>
          <p:cNvPr id="11" name="Picture 1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2689001-1DC4-4AEA-81E6-23C388B6B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953" y="2347870"/>
            <a:ext cx="967156" cy="1214082"/>
          </a:xfrm>
          <a:prstGeom prst="rect">
            <a:avLst/>
          </a:prstGeom>
        </p:spPr>
      </p:pic>
      <p:pic>
        <p:nvPicPr>
          <p:cNvPr id="14" name="Picture 2" descr="Jämställdhet ett kraftfullt verktyg för högre kvalitet | Chalmers">
            <a:extLst>
              <a:ext uri="{FF2B5EF4-FFF2-40B4-BE49-F238E27FC236}">
                <a16:creationId xmlns:a16="http://schemas.microsoft.com/office/drawing/2014/main" id="{3E30CC23-6B10-4819-BC06-4700FB92B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6" r="20910"/>
          <a:stretch/>
        </p:blipFill>
        <p:spPr bwMode="auto">
          <a:xfrm>
            <a:off x="604907" y="2351239"/>
            <a:ext cx="830044" cy="11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F3D75-C89E-4D4E-9505-5C5A7EB8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EDE9-BA80-7E48-A3D1-784549844A76}" type="datetime1">
              <a:rPr lang="sv-SE" smtClean="0">
                <a:solidFill>
                  <a:schemeClr val="tx1"/>
                </a:solidFill>
              </a:rPr>
              <a:t>2023-10-16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5F514-EDED-4FA8-9AE3-1DF81BD5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solidFill>
                  <a:schemeClr val="tx1"/>
                </a:solidFill>
              </a:rPr>
              <a:t>Chalmers University of Technology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7D9FA-8BA4-40CE-B939-C11388E9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>
                <a:solidFill>
                  <a:schemeClr val="tx1"/>
                </a:solidFill>
              </a:rPr>
              <a:pPr/>
              <a:t>5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8CBD00-E1DA-49C8-82C6-C7C871C2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6" y="-32144"/>
            <a:ext cx="8217910" cy="668387"/>
          </a:xfrm>
        </p:spPr>
        <p:txBody>
          <a:bodyPr>
            <a:normAutofit/>
          </a:bodyPr>
          <a:lstStyle/>
          <a:p>
            <a:r>
              <a:rPr lang="sv-SE" sz="2800" dirty="0"/>
              <a:t>Big </a:t>
            </a:r>
            <a:r>
              <a:rPr lang="sv-SE" sz="2800" dirty="0" err="1"/>
              <a:t>picture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concept</a:t>
            </a:r>
            <a:endParaRPr lang="sv-SE" sz="2800" dirty="0"/>
          </a:p>
        </p:txBody>
      </p:sp>
      <p:sp>
        <p:nvSpPr>
          <p:cNvPr id="7" name="AutoShape 21" descr="fpbodyimage02">
            <a:extLst>
              <a:ext uri="{FF2B5EF4-FFF2-40B4-BE49-F238E27FC236}">
                <a16:creationId xmlns:a16="http://schemas.microsoft.com/office/drawing/2014/main" id="{F9E0B2D1-E7F0-44EF-B90F-0500DBA88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3986" y="1387280"/>
            <a:ext cx="4000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sv-SE" altLang="sv-SE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AutoShape 23" descr="fpbodyimage02">
            <a:extLst>
              <a:ext uri="{FF2B5EF4-FFF2-40B4-BE49-F238E27FC236}">
                <a16:creationId xmlns:a16="http://schemas.microsoft.com/office/drawing/2014/main" id="{63665435-C4F2-4691-90D5-E102C285B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3986" y="1387280"/>
            <a:ext cx="4000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sv-SE" altLang="sv-SE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086F1D06-A77C-49CB-B4E3-6EC76EB03A01}"/>
              </a:ext>
            </a:extLst>
          </p:cNvPr>
          <p:cNvSpPr/>
          <p:nvPr/>
        </p:nvSpPr>
        <p:spPr>
          <a:xfrm>
            <a:off x="3111726" y="2651315"/>
            <a:ext cx="2583112" cy="19432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11352DAE-2ED8-4FDF-8323-5942466BC00F}"/>
              </a:ext>
            </a:extLst>
          </p:cNvPr>
          <p:cNvSpPr/>
          <p:nvPr/>
        </p:nvSpPr>
        <p:spPr>
          <a:xfrm>
            <a:off x="3746009" y="1268330"/>
            <a:ext cx="1232645" cy="42913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7B83DC-B76A-45FF-8E84-672F7554B660}"/>
              </a:ext>
            </a:extLst>
          </p:cNvPr>
          <p:cNvCxnSpPr>
            <a:cxnSpLocks/>
          </p:cNvCxnSpPr>
          <p:nvPr/>
        </p:nvCxnSpPr>
        <p:spPr>
          <a:xfrm flipH="1" flipV="1">
            <a:off x="5082612" y="1470401"/>
            <a:ext cx="463612" cy="119692"/>
          </a:xfrm>
          <a:prstGeom prst="line">
            <a:avLst/>
          </a:prstGeom>
          <a:ln w="28575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D2432B-E6D2-4E7B-AB58-653E30AA6BAC}"/>
              </a:ext>
            </a:extLst>
          </p:cNvPr>
          <p:cNvSpPr txBox="1"/>
          <p:nvPr/>
        </p:nvSpPr>
        <p:spPr>
          <a:xfrm>
            <a:off x="3752036" y="1178014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GENIE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EBA78421-6BC9-4B88-A94B-6555C337E1D8}"/>
              </a:ext>
            </a:extLst>
          </p:cNvPr>
          <p:cNvSpPr/>
          <p:nvPr/>
        </p:nvSpPr>
        <p:spPr>
          <a:xfrm>
            <a:off x="5846761" y="1060971"/>
            <a:ext cx="2219798" cy="26962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0E960D82-DD8E-470B-8A23-112E2E755D43}"/>
              </a:ext>
            </a:extLst>
          </p:cNvPr>
          <p:cNvSpPr/>
          <p:nvPr/>
        </p:nvSpPr>
        <p:spPr>
          <a:xfrm>
            <a:off x="855950" y="1542918"/>
            <a:ext cx="2098309" cy="1775181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E813A8-F51A-48C7-9BDF-438D24A79220}"/>
              </a:ext>
            </a:extLst>
          </p:cNvPr>
          <p:cNvSpPr txBox="1"/>
          <p:nvPr/>
        </p:nvSpPr>
        <p:spPr>
          <a:xfrm>
            <a:off x="979539" y="1627765"/>
            <a:ext cx="2028229" cy="159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Measure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analyze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 Gender-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divided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data from Chalmers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databases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follow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PhD student,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culture-questions</a:t>
            </a:r>
            <a:r>
              <a:rPr lang="sv-SE" sz="1200" dirty="0">
                <a:latin typeface="+mj-lt"/>
              </a:rPr>
              <a:t> in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employee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survey, 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key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measures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(KPI)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B2BBEF-6FEE-4135-BBA1-91E2DDD307A0}"/>
              </a:ext>
            </a:extLst>
          </p:cNvPr>
          <p:cNvSpPr txBox="1"/>
          <p:nvPr/>
        </p:nvSpPr>
        <p:spPr>
          <a:xfrm>
            <a:off x="3209145" y="2691392"/>
            <a:ext cx="225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Local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efforts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in </a:t>
            </a:r>
            <a:r>
              <a:rPr kumimoji="0" lang="sv-SE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departments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4E6973-8420-495D-B30B-FFD95F6BD533}"/>
              </a:ext>
            </a:extLst>
          </p:cNvPr>
          <p:cNvSpPr txBox="1"/>
          <p:nvPr/>
        </p:nvSpPr>
        <p:spPr>
          <a:xfrm>
            <a:off x="3209145" y="2900146"/>
            <a:ext cx="2539783" cy="159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dirty="0" err="1">
                <a:latin typeface="+mj-lt"/>
              </a:rPr>
              <a:t>Help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with</a:t>
            </a:r>
            <a:r>
              <a:rPr lang="sv-SE" sz="1200" dirty="0">
                <a:latin typeface="+mj-lt"/>
              </a:rPr>
              <a:t> c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oncrete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and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tailored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actions </a:t>
            </a:r>
          </a:p>
          <a:p>
            <a:pPr marL="171450" marR="0" lvl="0" indent="-17145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Financial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support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+mj-lt"/>
              </a:rPr>
              <a:t>-   G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uidance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and feedback. </a:t>
            </a:r>
          </a:p>
          <a:p>
            <a:pPr marL="171450" marR="0" lvl="0" indent="-17145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sz="1200" dirty="0">
                <a:latin typeface="+mj-lt"/>
              </a:rPr>
              <a:t>Culture is </a:t>
            </a:r>
            <a:r>
              <a:rPr lang="sv-SE" sz="1200" dirty="0" err="1">
                <a:latin typeface="+mj-lt"/>
              </a:rPr>
              <a:t>key</a:t>
            </a:r>
            <a:endParaRPr lang="sv-SE" sz="1200" dirty="0">
              <a:latin typeface="+mj-lt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Create a working group at each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department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24DF4C-0837-4F15-A0E0-4B098A39E6DF}"/>
              </a:ext>
            </a:extLst>
          </p:cNvPr>
          <p:cNvSpPr txBox="1"/>
          <p:nvPr/>
        </p:nvSpPr>
        <p:spPr>
          <a:xfrm>
            <a:off x="5937727" y="1138778"/>
            <a:ext cx="2128832" cy="225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Central actions</a:t>
            </a:r>
          </a:p>
          <a:p>
            <a:pPr lvl="0" defTabSz="914400">
              <a:lnSpc>
                <a:spcPts val="1700"/>
              </a:lnSpc>
              <a:defRPr/>
            </a:pP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lvl="0" indent="-171450" defTabSz="914400">
              <a:lnSpc>
                <a:spcPts val="1700"/>
              </a:lnSpc>
              <a:buFontTx/>
              <a:buChar char="-"/>
              <a:defRPr/>
            </a:pP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recruitments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(assistent prof. –&gt; full prof.)</a:t>
            </a:r>
          </a:p>
          <a:p>
            <a:pPr lvl="0" defTabSz="914400">
              <a:lnSpc>
                <a:spcPts val="1700"/>
              </a:lnSpc>
              <a:defRPr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- Support to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ts val="1700"/>
              </a:lnSpc>
              <a:defRPr/>
            </a:pPr>
            <a:r>
              <a:rPr lang="sv-SE" sz="1200" dirty="0">
                <a:latin typeface="+mj-lt"/>
              </a:rPr>
              <a:t>- </a:t>
            </a:r>
            <a:r>
              <a:rPr lang="sv-SE" sz="1200" dirty="0" err="1">
                <a:latin typeface="+mj-lt"/>
              </a:rPr>
              <a:t>visiting</a:t>
            </a:r>
            <a:r>
              <a:rPr lang="sv-SE" sz="1200" dirty="0">
                <a:latin typeface="+mj-lt"/>
              </a:rPr>
              <a:t> researchers </a:t>
            </a:r>
          </a:p>
          <a:p>
            <a:pPr lvl="0" defTabSz="914400">
              <a:lnSpc>
                <a:spcPts val="1700"/>
              </a:lnSpc>
              <a:defRPr/>
            </a:pPr>
            <a:r>
              <a:rPr lang="sv-SE" sz="1200" dirty="0">
                <a:latin typeface="+mj-lt"/>
              </a:rPr>
              <a:t>- </a:t>
            </a:r>
            <a:r>
              <a:rPr lang="sv-SE" sz="1200" dirty="0" err="1">
                <a:latin typeface="+mj-lt"/>
              </a:rPr>
              <a:t>conference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attendance</a:t>
            </a:r>
            <a:r>
              <a:rPr lang="sv-SE" sz="1200" dirty="0">
                <a:latin typeface="+mj-lt"/>
              </a:rPr>
              <a:t>, </a:t>
            </a:r>
          </a:p>
          <a:p>
            <a:pPr lvl="0" defTabSz="914400">
              <a:lnSpc>
                <a:spcPts val="1700"/>
              </a:lnSpc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education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awareness</a:t>
            </a:r>
            <a:r>
              <a:rPr lang="sv-SE" sz="1200" dirty="0">
                <a:latin typeface="+mj-lt"/>
              </a:rPr>
              <a:t>-</a:t>
            </a:r>
            <a:r>
              <a:rPr lang="sv-SE" sz="1200" dirty="0" err="1">
                <a:latin typeface="+mj-lt"/>
              </a:rPr>
              <a:t>rainsing</a:t>
            </a:r>
            <a:r>
              <a:rPr lang="sv-SE" sz="1200" dirty="0">
                <a:latin typeface="+mj-lt"/>
              </a:rPr>
              <a:t>,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mentorship…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AD5BE1-6E3B-428A-A085-C8F71C0BA1C3}"/>
              </a:ext>
            </a:extLst>
          </p:cNvPr>
          <p:cNvCxnSpPr>
            <a:cxnSpLocks/>
          </p:cNvCxnSpPr>
          <p:nvPr/>
        </p:nvCxnSpPr>
        <p:spPr>
          <a:xfrm flipH="1">
            <a:off x="3111726" y="1542918"/>
            <a:ext cx="508448" cy="184760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332C18-7735-464A-9A98-7F0057EDCFD8}"/>
              </a:ext>
            </a:extLst>
          </p:cNvPr>
          <p:cNvCxnSpPr/>
          <p:nvPr/>
        </p:nvCxnSpPr>
        <p:spPr>
          <a:xfrm flipH="1" flipV="1">
            <a:off x="4413008" y="1915753"/>
            <a:ext cx="13316" cy="702390"/>
          </a:xfrm>
          <a:prstGeom prst="line">
            <a:avLst/>
          </a:prstGeom>
          <a:ln w="762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4">
            <a:extLst>
              <a:ext uri="{FF2B5EF4-FFF2-40B4-BE49-F238E27FC236}">
                <a16:creationId xmlns:a16="http://schemas.microsoft.com/office/drawing/2014/main" id="{1370A711-D8DF-4BA1-B8CD-0D010F59D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15" y="3632858"/>
            <a:ext cx="27206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sv-S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Combination of female recruitment</a:t>
            </a:r>
            <a:r>
              <a:rPr kumimoji="1" lang="en-US" altLang="sv-SE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and </a:t>
            </a:r>
            <a:r>
              <a:rPr kumimoji="1" lang="en-US" altLang="sv-SE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support, and long-term systemic actions for cultural changes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1F4E09-0491-4CAA-B9D9-5D9A2305FB49}"/>
              </a:ext>
            </a:extLst>
          </p:cNvPr>
          <p:cNvSpPr/>
          <p:nvPr/>
        </p:nvSpPr>
        <p:spPr>
          <a:xfrm>
            <a:off x="5846761" y="3995242"/>
            <a:ext cx="3112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sv-SE" sz="1600" dirty="0">
                <a:latin typeface="+mj-lt"/>
              </a:rPr>
              <a:t>Top-down and bottom-up</a:t>
            </a:r>
          </a:p>
          <a:p>
            <a:pPr>
              <a:defRPr/>
            </a:pPr>
            <a:r>
              <a:rPr lang="en-US" altLang="sv-SE" sz="1600" dirty="0"/>
              <a:t>Getting majority onboard is key</a:t>
            </a:r>
            <a:endParaRPr kumimoji="1" lang="en-US" altLang="sv-SE" sz="1600" dirty="0"/>
          </a:p>
          <a:p>
            <a:pPr lvl="0">
              <a:defRPr/>
            </a:pPr>
            <a:endParaRPr lang="en-US" altLang="sv-SE" sz="1600" dirty="0"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5FFF12E-E779-4E6C-8A1A-62B8FFDAC4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54" y="4630072"/>
            <a:ext cx="2325646" cy="20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3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F3D75-C89E-4D4E-9505-5C5A7EB8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EDE9-BA80-7E48-A3D1-784549844A76}" type="datetime1">
              <a:rPr lang="sv-SE" smtClean="0">
                <a:solidFill>
                  <a:schemeClr val="tx1"/>
                </a:solidFill>
              </a:rPr>
              <a:t>2023-10-16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5F514-EDED-4FA8-9AE3-1DF81BD5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solidFill>
                  <a:schemeClr val="tx1"/>
                </a:solidFill>
              </a:rPr>
              <a:t>Chalmers University of Technology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7D9FA-8BA4-40CE-B939-C11388E9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>
                <a:solidFill>
                  <a:schemeClr val="tx1"/>
                </a:solidFill>
              </a:rPr>
              <a:pPr/>
              <a:t>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8CBD00-E1DA-49C8-82C6-C7C871C2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45" y="152908"/>
            <a:ext cx="8217910" cy="668387"/>
          </a:xfrm>
        </p:spPr>
        <p:txBody>
          <a:bodyPr>
            <a:normAutofit/>
          </a:bodyPr>
          <a:lstStyle/>
          <a:p>
            <a:r>
              <a:rPr lang="sv-SE" sz="2800" dirty="0" err="1"/>
              <a:t>Result</a:t>
            </a:r>
            <a:r>
              <a:rPr lang="sv-SE" sz="2800" dirty="0"/>
              <a:t> by </a:t>
            </a:r>
            <a:r>
              <a:rPr lang="sv-SE" sz="2800" dirty="0" err="1"/>
              <a:t>now</a:t>
            </a:r>
            <a:endParaRPr lang="sv-SE" sz="2800" dirty="0"/>
          </a:p>
        </p:txBody>
      </p:sp>
      <p:sp>
        <p:nvSpPr>
          <p:cNvPr id="7" name="AutoShape 21" descr="fpbodyimage02">
            <a:extLst>
              <a:ext uri="{FF2B5EF4-FFF2-40B4-BE49-F238E27FC236}">
                <a16:creationId xmlns:a16="http://schemas.microsoft.com/office/drawing/2014/main" id="{F9E0B2D1-E7F0-44EF-B90F-0500DBA88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58146" y="1387280"/>
            <a:ext cx="4000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sv-SE" altLang="sv-SE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AutoShape 23" descr="fpbodyimage02">
            <a:extLst>
              <a:ext uri="{FF2B5EF4-FFF2-40B4-BE49-F238E27FC236}">
                <a16:creationId xmlns:a16="http://schemas.microsoft.com/office/drawing/2014/main" id="{63665435-C4F2-4691-90D5-E102C285B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58146" y="1387280"/>
            <a:ext cx="4000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sv-SE" altLang="sv-SE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11352DAE-2ED8-4FDF-8323-5942466BC00F}"/>
              </a:ext>
            </a:extLst>
          </p:cNvPr>
          <p:cNvSpPr/>
          <p:nvPr/>
        </p:nvSpPr>
        <p:spPr>
          <a:xfrm>
            <a:off x="3526391" y="927661"/>
            <a:ext cx="1232645" cy="42913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2432B-E6D2-4E7B-AB58-653E30AA6BAC}"/>
              </a:ext>
            </a:extLst>
          </p:cNvPr>
          <p:cNvSpPr txBox="1"/>
          <p:nvPr/>
        </p:nvSpPr>
        <p:spPr>
          <a:xfrm>
            <a:off x="3505022" y="818385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GENIE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B0E724-46EB-44C8-9A83-BC411B42235F}"/>
              </a:ext>
            </a:extLst>
          </p:cNvPr>
          <p:cNvGrpSpPr/>
          <p:nvPr/>
        </p:nvGrpSpPr>
        <p:grpSpPr>
          <a:xfrm>
            <a:off x="4903751" y="873369"/>
            <a:ext cx="3806229" cy="3980177"/>
            <a:chOff x="5228696" y="1063814"/>
            <a:chExt cx="3312353" cy="415581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7B83DC-B76A-45FF-8E84-672F7554B6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28696" y="1399614"/>
              <a:ext cx="484590" cy="235919"/>
            </a:xfrm>
            <a:prstGeom prst="line">
              <a:avLst/>
            </a:prstGeom>
            <a:ln w="28575">
              <a:solidFill>
                <a:schemeClr val="accent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E093B4-B8C8-4A41-B5EC-E10643159C01}"/>
                </a:ext>
              </a:extLst>
            </p:cNvPr>
            <p:cNvGrpSpPr/>
            <p:nvPr/>
          </p:nvGrpSpPr>
          <p:grpSpPr>
            <a:xfrm>
              <a:off x="5576561" y="1063814"/>
              <a:ext cx="2964488" cy="4155818"/>
              <a:chOff x="5576561" y="1063814"/>
              <a:chExt cx="2964488" cy="4155818"/>
            </a:xfrm>
          </p:grpSpPr>
          <p:sp>
            <p:nvSpPr>
              <p:cNvPr id="13" name="Rounded Rectangle 22">
                <a:extLst>
                  <a:ext uri="{FF2B5EF4-FFF2-40B4-BE49-F238E27FC236}">
                    <a16:creationId xmlns:a16="http://schemas.microsoft.com/office/drawing/2014/main" id="{EBA78421-6BC9-4B88-A94B-6555C337E1D8}"/>
                  </a:ext>
                </a:extLst>
              </p:cNvPr>
              <p:cNvSpPr/>
              <p:nvPr/>
            </p:nvSpPr>
            <p:spPr>
              <a:xfrm>
                <a:off x="5871587" y="1063814"/>
                <a:ext cx="2654033" cy="41558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24DF4C-0837-4F15-A0E0-4B098A39E6DF}"/>
                  </a:ext>
                </a:extLst>
              </p:cNvPr>
              <p:cNvSpPr txBox="1"/>
              <p:nvPr/>
            </p:nvSpPr>
            <p:spPr>
              <a:xfrm>
                <a:off x="6082249" y="1142279"/>
                <a:ext cx="2082985" cy="50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Central actions</a:t>
                </a:r>
                <a:endParaRPr kumimoji="0" lang="sv-SE" sz="14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4170D2-92F4-4B1C-9680-7D8A5041E50A}"/>
                  </a:ext>
                </a:extLst>
              </p:cNvPr>
              <p:cNvSpPr txBox="1"/>
              <p:nvPr/>
            </p:nvSpPr>
            <p:spPr>
              <a:xfrm>
                <a:off x="5576561" y="1425552"/>
                <a:ext cx="2964488" cy="1705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lvl="1">
                  <a:defRPr/>
                </a:pPr>
                <a:r>
                  <a:rPr lang="en-US" sz="1100" u="sng" dirty="0"/>
                  <a:t>Recruitments:</a:t>
                </a:r>
              </a:p>
              <a:p>
                <a:pPr marL="80010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/>
                  <a:t>3 Professor (K, E2 and IMS)</a:t>
                </a:r>
              </a:p>
              <a:p>
                <a:pPr marL="80010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/>
                  <a:t>1 </a:t>
                </a:r>
                <a:r>
                  <a:rPr lang="en-US" sz="1100" dirty="0" err="1"/>
                  <a:t>Bitr</a:t>
                </a:r>
                <a:r>
                  <a:rPr lang="en-US" sz="1100" dirty="0"/>
                  <a:t>. Professor (MC2)</a:t>
                </a:r>
              </a:p>
              <a:p>
                <a:pPr marL="80010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/>
                  <a:t>1 Docent (TME)</a:t>
                </a:r>
                <a:endParaRPr lang="sv-SE" sz="1100" dirty="0"/>
              </a:p>
              <a:p>
                <a:pPr marL="80010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/>
                  <a:t>9 </a:t>
                </a:r>
                <a:r>
                  <a:rPr lang="sv-SE" sz="1100" dirty="0"/>
                  <a:t>Assistant professors</a:t>
                </a:r>
              </a:p>
              <a:p>
                <a:pPr marL="80010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/>
                  <a:t>15 Postdocs </a:t>
                </a:r>
              </a:p>
              <a:p>
                <a:pPr marL="80010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/>
                  <a:t>3 PhD-students </a:t>
                </a:r>
              </a:p>
              <a:p>
                <a:pPr marL="80010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/>
                  <a:t>4 internal support </a:t>
                </a:r>
              </a:p>
              <a:p>
                <a:pPr marL="80010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/>
                  <a:t>16 Visiting researchers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2F8AE3-EF66-4258-B4BE-3765C99B9927}"/>
              </a:ext>
            </a:extLst>
          </p:cNvPr>
          <p:cNvGrpSpPr/>
          <p:nvPr/>
        </p:nvGrpSpPr>
        <p:grpSpPr>
          <a:xfrm>
            <a:off x="101098" y="1387280"/>
            <a:ext cx="2989804" cy="2750260"/>
            <a:chOff x="800802" y="1853315"/>
            <a:chExt cx="2845515" cy="260675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AD5BE1-6E3B-428A-A085-C8F71C0BA1C3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H="1">
              <a:off x="3118502" y="1902462"/>
              <a:ext cx="527815" cy="136796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6BE9CC-89B2-4B43-B2B9-149161687382}"/>
                </a:ext>
              </a:extLst>
            </p:cNvPr>
            <p:cNvGrpSpPr/>
            <p:nvPr/>
          </p:nvGrpSpPr>
          <p:grpSpPr>
            <a:xfrm>
              <a:off x="800802" y="1853315"/>
              <a:ext cx="2424706" cy="2606755"/>
              <a:chOff x="800802" y="1853315"/>
              <a:chExt cx="2424706" cy="2606755"/>
            </a:xfrm>
          </p:grpSpPr>
          <p:sp>
            <p:nvSpPr>
              <p:cNvPr id="14" name="Rounded Rectangle 23">
                <a:extLst>
                  <a:ext uri="{FF2B5EF4-FFF2-40B4-BE49-F238E27FC236}">
                    <a16:creationId xmlns:a16="http://schemas.microsoft.com/office/drawing/2014/main" id="{0E960D82-DD8E-470B-8A23-112E2E755D43}"/>
                  </a:ext>
                </a:extLst>
              </p:cNvPr>
              <p:cNvSpPr/>
              <p:nvPr/>
            </p:nvSpPr>
            <p:spPr>
              <a:xfrm>
                <a:off x="800802" y="1853315"/>
                <a:ext cx="2247987" cy="260675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E813A8-F51A-48C7-9BDF-438D24A79220}"/>
                  </a:ext>
                </a:extLst>
              </p:cNvPr>
              <p:cNvSpPr txBox="1"/>
              <p:nvPr/>
            </p:nvSpPr>
            <p:spPr>
              <a:xfrm>
                <a:off x="990836" y="2201723"/>
                <a:ext cx="2234672" cy="1077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defTabSz="914400">
                  <a:buFont typeface="Arial" panose="020B0604020202020204" pitchFamily="34" charset="0"/>
                  <a:buChar char="•"/>
                  <a:defRPr/>
                </a:pPr>
                <a:r>
                  <a:rPr lang="en-US" altLang="sv-SE" sz="1100" dirty="0"/>
                  <a:t>Gender divided data 2018 -2022. </a:t>
                </a:r>
              </a:p>
              <a:p>
                <a:pPr marL="171450" indent="-171450" defTabSz="914400">
                  <a:buFont typeface="Arial" panose="020B0604020202020204" pitchFamily="34" charset="0"/>
                  <a:buChar char="•"/>
                  <a:defRPr/>
                </a:pPr>
                <a:r>
                  <a:rPr lang="en-US" altLang="sv-SE" sz="1100" dirty="0"/>
                  <a:t>“Why women leave – Chemistry” (non-events)</a:t>
                </a:r>
              </a:p>
              <a:p>
                <a:pPr marL="171450" indent="-171450" defTabSz="914400">
                  <a:buFont typeface="Arial" panose="020B0604020202020204" pitchFamily="34" charset="0"/>
                  <a:buChar char="•"/>
                  <a:defRPr/>
                </a:pPr>
                <a:r>
                  <a:rPr lang="en-US" altLang="sv-SE" sz="1100" dirty="0" err="1"/>
                  <a:t>Bibliomentry</a:t>
                </a:r>
                <a:r>
                  <a:rPr lang="en-US" altLang="sv-SE" sz="1100" dirty="0"/>
                  <a:t> gender divided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v-SE" sz="1200" b="1" dirty="0">
                    <a:latin typeface="+mj-lt"/>
                  </a:rPr>
                  <a:t> </a:t>
                </a:r>
                <a:endParaRPr kumimoji="0" lang="sv-SE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5C5928-5566-4A7D-B767-E51D55F16B64}"/>
                  </a:ext>
                </a:extLst>
              </p:cNvPr>
              <p:cNvSpPr txBox="1"/>
              <p:nvPr/>
            </p:nvSpPr>
            <p:spPr>
              <a:xfrm>
                <a:off x="998976" y="1890916"/>
                <a:ext cx="2119526" cy="296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Meassure</a:t>
                </a: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/</a:t>
                </a:r>
                <a:r>
                  <a:rPr kumimoji="0" lang="sv-SE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analyze</a:t>
                </a: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897447-0210-4A9C-B2D7-A4573EFD7D8B}"/>
              </a:ext>
            </a:extLst>
          </p:cNvPr>
          <p:cNvGrpSpPr/>
          <p:nvPr/>
        </p:nvGrpSpPr>
        <p:grpSpPr>
          <a:xfrm>
            <a:off x="2760379" y="1502782"/>
            <a:ext cx="2654034" cy="3246603"/>
            <a:chOff x="2844853" y="1870202"/>
            <a:chExt cx="2654034" cy="324660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id="{086F1D06-A77C-49CB-B4E3-6EC76EB03A01}"/>
                </a:ext>
              </a:extLst>
            </p:cNvPr>
            <p:cNvSpPr/>
            <p:nvPr/>
          </p:nvSpPr>
          <p:spPr>
            <a:xfrm>
              <a:off x="2844853" y="2653251"/>
              <a:ext cx="2654034" cy="246355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2489A69-6AA3-4C17-9FC2-BD1255F93BC8}"/>
                </a:ext>
              </a:extLst>
            </p:cNvPr>
            <p:cNvGrpSpPr/>
            <p:nvPr/>
          </p:nvGrpSpPr>
          <p:grpSpPr>
            <a:xfrm>
              <a:off x="2929637" y="1870202"/>
              <a:ext cx="2484281" cy="1979619"/>
              <a:chOff x="2929637" y="1830426"/>
              <a:chExt cx="2484281" cy="1979619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1332C18-7735-464A-9A98-7F0057EDCFD8}"/>
                  </a:ext>
                </a:extLst>
              </p:cNvPr>
              <p:cNvCxnSpPr/>
              <p:nvPr/>
            </p:nvCxnSpPr>
            <p:spPr>
              <a:xfrm flipH="1" flipV="1">
                <a:off x="4199802" y="1830426"/>
                <a:ext cx="13316" cy="702390"/>
              </a:xfrm>
              <a:prstGeom prst="line">
                <a:avLst/>
              </a:prstGeom>
              <a:ln w="76200">
                <a:solidFill>
                  <a:schemeClr val="accent2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4E51EF-3AFB-4C93-BAC0-AF308530E4F4}"/>
                  </a:ext>
                </a:extLst>
              </p:cNvPr>
              <p:cNvSpPr txBox="1"/>
              <p:nvPr/>
            </p:nvSpPr>
            <p:spPr>
              <a:xfrm>
                <a:off x="2929637" y="2972893"/>
                <a:ext cx="2484281" cy="83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sv-SE" altLang="sv-SE" sz="1100" dirty="0"/>
                  <a:t>Genie representative/inst. (13)</a:t>
                </a:r>
              </a:p>
              <a:p>
                <a: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sv-SE" altLang="sv-SE" sz="1100" dirty="0" err="1"/>
                  <a:t>Network</a:t>
                </a:r>
                <a:r>
                  <a:rPr lang="sv-SE" altLang="sv-SE" sz="1100" dirty="0"/>
                  <a:t> </a:t>
                </a:r>
                <a:r>
                  <a:rPr lang="sv-SE" altLang="sv-SE" sz="1100" dirty="0" err="1"/>
                  <a:t>of</a:t>
                </a:r>
                <a:r>
                  <a:rPr lang="sv-SE" altLang="sv-SE" sz="1100" dirty="0"/>
                  <a:t> PhD students – </a:t>
                </a:r>
                <a:r>
                  <a:rPr lang="sv-SE" altLang="sv-SE" sz="1100" dirty="0" err="1"/>
                  <a:t>DrGenie</a:t>
                </a:r>
                <a:endParaRPr lang="sv-SE" altLang="sv-SE" sz="1100" dirty="0"/>
              </a:p>
              <a:p>
                <a: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endParaRPr kumimoji="0" lang="sv-SE" altLang="sv-SE" sz="1100" b="0" dirty="0">
                  <a:latin typeface="+mj-lt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3F0124-491D-4FEC-B997-89E38A6F9309}"/>
                  </a:ext>
                </a:extLst>
              </p:cNvPr>
              <p:cNvSpPr txBox="1"/>
              <p:nvPr/>
            </p:nvSpPr>
            <p:spPr>
              <a:xfrm>
                <a:off x="3070017" y="2691392"/>
                <a:ext cx="22862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2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Activities</a:t>
                </a:r>
                <a:r>
                  <a:rPr kumimoji="0" lang="sv-SE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at the </a:t>
                </a:r>
                <a:r>
                  <a:rPr kumimoji="0" lang="sv-SE" sz="12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departments</a:t>
                </a:r>
                <a:endParaRPr kumimoji="0" lang="sv-SE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F952B06-155C-3CF1-4AE1-2DFB2001CDF9}"/>
              </a:ext>
            </a:extLst>
          </p:cNvPr>
          <p:cNvSpPr txBox="1"/>
          <p:nvPr/>
        </p:nvSpPr>
        <p:spPr>
          <a:xfrm>
            <a:off x="5292333" y="2729888"/>
            <a:ext cx="32127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1">
              <a:defRPr/>
            </a:pPr>
            <a:r>
              <a:rPr lang="en-US" sz="1100" u="sng" dirty="0"/>
              <a:t>Support </a:t>
            </a:r>
            <a:r>
              <a:rPr lang="en-US" sz="1100" u="sng" dirty="0" err="1"/>
              <a:t>fo</a:t>
            </a:r>
            <a:r>
              <a:rPr lang="en-US" sz="1100" u="sng" dirty="0"/>
              <a:t> existing faculty: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30 project (</a:t>
            </a:r>
            <a:r>
              <a:rPr lang="en-US" sz="1100" dirty="0" err="1"/>
              <a:t>Gender+excellence</a:t>
            </a:r>
            <a:r>
              <a:rPr lang="en-US" sz="1100" dirty="0"/>
              <a:t>)  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Mentorship, student networks (CWA) individual support. Leadership courses </a:t>
            </a:r>
          </a:p>
          <a:p>
            <a:pPr marL="514350" lvl="1">
              <a:defRPr/>
            </a:pPr>
            <a:r>
              <a:rPr lang="en-US" sz="1100" u="sng" dirty="0"/>
              <a:t>Education: 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Culture change course, EDI in undergraduate </a:t>
            </a:r>
            <a:r>
              <a:rPr lang="en-US" sz="1100" dirty="0" err="1"/>
              <a:t>edu</a:t>
            </a:r>
            <a:r>
              <a:rPr lang="en-US" sz="1100" dirty="0"/>
              <a:t>. Leaders “walk the talk, program: “inclusive outstanding research environments”</a:t>
            </a:r>
          </a:p>
          <a:p>
            <a:pPr marL="514350" lvl="1">
              <a:defRPr/>
            </a:pPr>
            <a:r>
              <a:rPr lang="en-US" sz="1100" u="sng" dirty="0"/>
              <a:t>Seminars and outreach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100" b="0" dirty="0"/>
              <a:t>Articles, events, </a:t>
            </a:r>
            <a:r>
              <a:rPr lang="en-US" sz="1100" b="0" dirty="0" err="1"/>
              <a:t>podd</a:t>
            </a:r>
            <a:r>
              <a:rPr lang="en-US" sz="1100" b="0" dirty="0"/>
              <a:t> and seminars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4284A7-9F27-B6D1-F1AA-03FC504D933E}"/>
              </a:ext>
            </a:extLst>
          </p:cNvPr>
          <p:cNvSpPr txBox="1"/>
          <p:nvPr/>
        </p:nvSpPr>
        <p:spPr>
          <a:xfrm>
            <a:off x="306603" y="2624185"/>
            <a:ext cx="216657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 altLang="sv-SE" sz="1100" dirty="0"/>
              <a:t>Connected to Chalmers Rules of Procedure: </a:t>
            </a:r>
            <a:r>
              <a:rPr lang="fr-FR" altLang="sv-SE" sz="1100" i="1" dirty="0"/>
              <a:t>‘</a:t>
            </a:r>
            <a:r>
              <a:rPr lang="fr-FR" altLang="sv-SE" sz="1100" i="1" dirty="0" err="1"/>
              <a:t>academic</a:t>
            </a:r>
            <a:r>
              <a:rPr lang="fr-FR" altLang="sv-SE" sz="1100" i="1" dirty="0"/>
              <a:t> </a:t>
            </a:r>
            <a:r>
              <a:rPr lang="fr-FR" altLang="sv-SE" sz="1100" i="1" dirty="0" err="1"/>
              <a:t>household</a:t>
            </a:r>
            <a:r>
              <a:rPr lang="fr-FR" altLang="sv-SE" sz="1100" i="1" dirty="0"/>
              <a:t> </a:t>
            </a:r>
            <a:r>
              <a:rPr lang="fr-FR" altLang="sv-SE" sz="1100" i="1" dirty="0" err="1"/>
              <a:t>work</a:t>
            </a:r>
            <a:r>
              <a:rPr lang="fr-FR" altLang="sv-SE" sz="1100" i="1" dirty="0"/>
              <a:t>’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fr-FR" altLang="sv-SE" sz="1100" dirty="0"/>
              <a:t>Added 7 questions to the </a:t>
            </a:r>
            <a:r>
              <a:rPr lang="fr-FR" altLang="sv-SE" sz="1100" dirty="0" err="1"/>
              <a:t>empoyee-survey</a:t>
            </a:r>
            <a:r>
              <a:rPr lang="fr-FR" altLang="sv-SE" sz="1100" dirty="0"/>
              <a:t> 2018-2022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fr-FR" altLang="sv-SE" sz="1100" dirty="0" err="1"/>
              <a:t>Collect</a:t>
            </a:r>
            <a:r>
              <a:rPr lang="fr-FR" altLang="sv-SE" sz="1100" dirty="0"/>
              <a:t> and </a:t>
            </a:r>
            <a:r>
              <a:rPr lang="fr-FR" altLang="sv-SE" sz="1100" dirty="0" err="1"/>
              <a:t>share</a:t>
            </a:r>
            <a:r>
              <a:rPr lang="fr-FR" altLang="sv-SE" sz="1100" dirty="0"/>
              <a:t> good </a:t>
            </a:r>
            <a:r>
              <a:rPr lang="fr-FR" altLang="sv-SE" sz="1100" dirty="0" err="1"/>
              <a:t>examples</a:t>
            </a:r>
            <a:r>
              <a:rPr lang="fr-FR" altLang="sv-SE" sz="11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B1ACFD-4F39-3379-E02B-1B183A69F55C}"/>
              </a:ext>
            </a:extLst>
          </p:cNvPr>
          <p:cNvSpPr txBox="1"/>
          <p:nvPr/>
        </p:nvSpPr>
        <p:spPr>
          <a:xfrm>
            <a:off x="2830347" y="3227651"/>
            <a:ext cx="2484281" cy="134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sv-SE" altLang="sv-SE" sz="1100" dirty="0"/>
              <a:t>Plans and </a:t>
            </a:r>
            <a:r>
              <a:rPr kumimoji="0" lang="sv-SE" altLang="sv-SE" sz="1100" dirty="0" err="1"/>
              <a:t>goals</a:t>
            </a:r>
            <a:r>
              <a:rPr kumimoji="0" lang="sv-SE" altLang="sv-SE" sz="1100" dirty="0"/>
              <a:t> for GE </a:t>
            </a:r>
            <a:r>
              <a:rPr kumimoji="0" lang="sv-SE" altLang="sv-SE" sz="1100" dirty="0" err="1"/>
              <a:t>work</a:t>
            </a:r>
            <a:r>
              <a:rPr kumimoji="0" lang="sv-SE" altLang="sv-SE" sz="1100" dirty="0"/>
              <a:t> </a:t>
            </a:r>
            <a:r>
              <a:rPr kumimoji="0" lang="sv-SE" altLang="sv-SE" sz="1100" dirty="0" err="1"/>
              <a:t>into</a:t>
            </a:r>
            <a:r>
              <a:rPr kumimoji="0" lang="sv-SE" altLang="sv-SE" sz="1100" dirty="0"/>
              <a:t> </a:t>
            </a:r>
            <a:r>
              <a:rPr kumimoji="0" lang="sv-SE" altLang="sv-SE" sz="1100" dirty="0" err="1"/>
              <a:t>yearly</a:t>
            </a:r>
            <a:r>
              <a:rPr kumimoji="0" lang="sv-SE" altLang="sv-SE" sz="1100" dirty="0"/>
              <a:t> </a:t>
            </a:r>
            <a:r>
              <a:rPr kumimoji="0" lang="sv-SE" altLang="sv-SE" sz="1100" dirty="0" err="1"/>
              <a:t>Operational</a:t>
            </a:r>
            <a:r>
              <a:rPr kumimoji="0" lang="sv-SE" altLang="sv-SE" sz="1100" dirty="0"/>
              <a:t> Plan –</a:t>
            </a:r>
            <a:r>
              <a:rPr kumimoji="0" lang="sv-SE" altLang="sv-SE" sz="1100" i="1" dirty="0" err="1"/>
              <a:t>how</a:t>
            </a:r>
            <a:r>
              <a:rPr kumimoji="0" lang="sv-SE" altLang="sv-SE" sz="1100" i="1" dirty="0"/>
              <a:t> to </a:t>
            </a:r>
            <a:r>
              <a:rPr kumimoji="0" lang="sv-SE" altLang="sv-SE" sz="1100" i="1" dirty="0" err="1"/>
              <a:t>follow</a:t>
            </a:r>
            <a:r>
              <a:rPr kumimoji="0" lang="sv-SE" altLang="sv-SE" sz="1100" i="1" dirty="0"/>
              <a:t> </a:t>
            </a:r>
            <a:r>
              <a:rPr kumimoji="0" lang="sv-SE" altLang="sv-SE" sz="1100" i="1" dirty="0" err="1"/>
              <a:t>up</a:t>
            </a:r>
            <a:r>
              <a:rPr kumimoji="0" lang="sv-SE" altLang="sv-SE" sz="1100" i="1" dirty="0"/>
              <a:t>?</a:t>
            </a:r>
            <a:endParaRPr lang="sv-SE" altLang="sv-SE" sz="1100" i="1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sv-SE" altLang="sv-SE" sz="1100" dirty="0" err="1"/>
              <a:t>Toolbox</a:t>
            </a:r>
            <a:r>
              <a:rPr lang="sv-SE" altLang="sv-SE" sz="1100" dirty="0"/>
              <a:t> </a:t>
            </a:r>
            <a:r>
              <a:rPr lang="sv-SE" altLang="sv-SE" sz="1100" dirty="0" err="1"/>
              <a:t>with</a:t>
            </a:r>
            <a:r>
              <a:rPr lang="sv-SE" altLang="sv-SE" sz="1100" dirty="0"/>
              <a:t> </a:t>
            </a:r>
            <a:r>
              <a:rPr lang="sv-SE" altLang="sv-SE" sz="1100" dirty="0" err="1"/>
              <a:t>ideas</a:t>
            </a:r>
            <a:r>
              <a:rPr lang="sv-SE" altLang="sv-SE" sz="1100" dirty="0"/>
              <a:t> on </a:t>
            </a:r>
            <a:r>
              <a:rPr lang="sv-SE" altLang="sv-SE" sz="1100" dirty="0" err="1"/>
              <a:t>what</a:t>
            </a:r>
            <a:r>
              <a:rPr lang="sv-SE" altLang="sv-SE" sz="1100" dirty="0"/>
              <a:t> to do + </a:t>
            </a:r>
            <a:r>
              <a:rPr lang="sv-SE" altLang="sv-SE" sz="1100" dirty="0" err="1"/>
              <a:t>reference</a:t>
            </a:r>
            <a:r>
              <a:rPr lang="sv-SE" altLang="sv-SE" sz="1100" dirty="0"/>
              <a:t> and </a:t>
            </a:r>
            <a:r>
              <a:rPr lang="sv-SE" altLang="sv-SE" sz="1100" dirty="0" err="1"/>
              <a:t>links</a:t>
            </a:r>
            <a:endParaRPr kumimoji="0" lang="sv-SE" altLang="sv-SE" sz="1100" b="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sv-SE" altLang="sv-SE" sz="1100" b="0" dirty="0"/>
              <a:t>Course on </a:t>
            </a:r>
            <a:r>
              <a:rPr kumimoji="0" lang="sv-SE" altLang="sv-SE" sz="1100" b="0" dirty="0" err="1"/>
              <a:t>cultural</a:t>
            </a:r>
            <a:r>
              <a:rPr kumimoji="0" lang="sv-SE" altLang="sv-SE" sz="1100" b="0" dirty="0"/>
              <a:t> </a:t>
            </a:r>
            <a:r>
              <a:rPr kumimoji="0" lang="sv-SE" altLang="sv-SE" sz="1100" b="0" dirty="0" err="1"/>
              <a:t>change</a:t>
            </a:r>
            <a:r>
              <a:rPr kumimoji="0" lang="sv-SE" altLang="sv-SE" sz="1100" b="0" dirty="0"/>
              <a:t> </a:t>
            </a:r>
            <a:r>
              <a:rPr lang="sv-SE" altLang="sv-SE" sz="1100" dirty="0"/>
              <a:t>6 moduls (</a:t>
            </a:r>
            <a:r>
              <a:rPr lang="sv-SE" altLang="sv-SE" sz="1100" dirty="0" err="1"/>
              <a:t>about</a:t>
            </a:r>
            <a:r>
              <a:rPr lang="sv-SE" altLang="sv-SE" sz="1100" dirty="0"/>
              <a:t> 4 </a:t>
            </a:r>
            <a:r>
              <a:rPr lang="sv-SE" altLang="sv-SE" sz="1100" dirty="0" err="1"/>
              <a:t>days</a:t>
            </a:r>
            <a:r>
              <a:rPr lang="sv-SE" altLang="sv-SE" sz="11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800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41825" y="168128"/>
            <a:ext cx="605486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Intern Open call project 2020-2022</a:t>
            </a:r>
            <a:endParaRPr lang="en-US" sz="1350" b="1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15373" y="818875"/>
            <a:ext cx="652769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marL="2286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kumimoji="0" lang="sv-SE" altLang="sv-SE" sz="1600" b="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Funding</a:t>
            </a:r>
            <a:r>
              <a:rPr kumimoji="0" lang="sv-SE" altLang="sv-SE" sz="1600" b="0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kumimoji="0" lang="sv-SE" altLang="sv-SE" sz="1600" b="0" dirty="0" err="1">
                <a:solidFill>
                  <a:schemeClr val="accent2"/>
                </a:solidFill>
                <a:latin typeface="Arial" charset="0"/>
              </a:rPr>
              <a:t>excellence</a:t>
            </a:r>
            <a:r>
              <a:rPr kumimoji="0" lang="sv-SE" altLang="sv-SE" sz="1600" b="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kumimoji="0" lang="sv-SE" altLang="sv-SE" sz="1600" b="0" dirty="0" err="1">
                <a:solidFill>
                  <a:schemeClr val="accent2"/>
                </a:solidFill>
                <a:latin typeface="Arial" charset="0"/>
              </a:rPr>
              <a:t>coupled</a:t>
            </a:r>
            <a:r>
              <a:rPr kumimoji="0" lang="sv-SE" altLang="sv-SE" sz="1600" b="0" dirty="0">
                <a:solidFill>
                  <a:schemeClr val="accent2"/>
                </a:solidFill>
                <a:latin typeface="Arial" charset="0"/>
              </a:rPr>
              <a:t> to gender</a:t>
            </a:r>
          </a:p>
          <a:p>
            <a:pPr marL="0" indent="0">
              <a:spcBef>
                <a:spcPct val="20000"/>
              </a:spcBef>
              <a:defRPr/>
            </a:pPr>
            <a:r>
              <a:rPr kumimoji="0" lang="sv-SE" altLang="sv-SE" sz="1600" b="0" dirty="0">
                <a:solidFill>
                  <a:schemeClr val="accent2"/>
                </a:solidFill>
                <a:latin typeface="Arial" charset="0"/>
              </a:rPr>
              <a:t>30 </a:t>
            </a:r>
            <a:r>
              <a:rPr kumimoji="0" lang="sv-SE" altLang="sv-SE" sz="1600" b="0" dirty="0" err="1">
                <a:solidFill>
                  <a:schemeClr val="accent2"/>
                </a:solidFill>
                <a:latin typeface="Arial" charset="0"/>
              </a:rPr>
              <a:t>projects</a:t>
            </a:r>
            <a:r>
              <a:rPr kumimoji="0" lang="sv-SE" altLang="sv-SE" sz="1600" b="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kumimoji="0" lang="sv-SE" altLang="sv-SE" sz="1600" b="0" dirty="0" err="1">
                <a:solidFill>
                  <a:schemeClr val="accent2"/>
                </a:solidFill>
                <a:latin typeface="Arial" charset="0"/>
              </a:rPr>
              <a:t>sharing</a:t>
            </a:r>
            <a:r>
              <a:rPr kumimoji="0" lang="sv-SE" altLang="sv-SE" sz="1600" b="0" dirty="0">
                <a:solidFill>
                  <a:schemeClr val="accent2"/>
                </a:solidFill>
                <a:latin typeface="Arial" charset="0"/>
              </a:rPr>
              <a:t> 23 </a:t>
            </a:r>
            <a:r>
              <a:rPr kumimoji="0" lang="sv-SE" altLang="sv-SE" sz="1600" b="0" dirty="0" err="1">
                <a:solidFill>
                  <a:schemeClr val="accent2"/>
                </a:solidFill>
                <a:latin typeface="Arial" charset="0"/>
              </a:rPr>
              <a:t>MKr</a:t>
            </a:r>
            <a:endParaRPr lang="en-US" altLang="sv-SE" sz="1600" b="0" dirty="0">
              <a:solidFill>
                <a:schemeClr val="accent2"/>
              </a:solidFill>
              <a:latin typeface="Arial" charset="0"/>
            </a:endParaRPr>
          </a:p>
          <a:p>
            <a:pPr marL="257175" indent="-25717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sv-SE" sz="135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24" name="AutoShape 21" descr="fpbodyimage02"/>
          <p:cNvSpPr>
            <a:spLocks noChangeAspect="1" noChangeArrowheads="1"/>
          </p:cNvSpPr>
          <p:nvPr/>
        </p:nvSpPr>
        <p:spPr bwMode="auto">
          <a:xfrm>
            <a:off x="3024576" y="1539815"/>
            <a:ext cx="30003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 sz="1800" b="1">
              <a:solidFill>
                <a:srgbClr val="009999"/>
              </a:solidFill>
            </a:endParaRPr>
          </a:p>
        </p:txBody>
      </p:sp>
      <p:sp>
        <p:nvSpPr>
          <p:cNvPr id="81925" name="AutoShape 23" descr="fpbodyimage02"/>
          <p:cNvSpPr>
            <a:spLocks noChangeAspect="1" noChangeArrowheads="1"/>
          </p:cNvSpPr>
          <p:nvPr/>
        </p:nvSpPr>
        <p:spPr bwMode="auto">
          <a:xfrm>
            <a:off x="3071813" y="1400175"/>
            <a:ext cx="30003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v-SE" altLang="sv-SE" sz="1800" b="1">
              <a:solidFill>
                <a:srgbClr val="0099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B9AED-BEF9-41A1-B677-FF5466C789F0}"/>
              </a:ext>
            </a:extLst>
          </p:cNvPr>
          <p:cNvSpPr/>
          <p:nvPr/>
        </p:nvSpPr>
        <p:spPr>
          <a:xfrm>
            <a:off x="4286627" y="1621328"/>
            <a:ext cx="46155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 in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architecture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leadership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“the new normal” or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amnesia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ACE</a:t>
            </a:r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formation and evolution of massive galaxies in the early universe 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</a:p>
          <a:p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 gals and new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B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</a:p>
          <a:p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 of gender bias in texts from Chalmers and other Swedish texts 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CSE</a:t>
            </a:r>
          </a:p>
          <a:p>
            <a:pPr fontAlgn="t"/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Robust and Explainable Neural </a:t>
            </a:r>
            <a:r>
              <a:rPr lang="en-US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Networks:Transparency</a:t>
            </a:r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Decision Processes 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MV+CSE</a:t>
            </a:r>
            <a:endParaRPr lang="sv-SE" sz="1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BELONG —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Data Science for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leadership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CSE+MV</a:t>
            </a:r>
          </a:p>
          <a:p>
            <a:pPr fontAlgn="t"/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Cryptography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Verifiable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Quantum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Computation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CSE+MC2</a:t>
            </a:r>
            <a:endParaRPr lang="sv-SE" sz="1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sunlight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catalyse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reactions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endParaRPr lang="sv-SE" sz="1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cognition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box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CLS</a:t>
            </a:r>
          </a:p>
          <a:p>
            <a:pPr fontAlgn="t"/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terahertz imaging postdoc: catalyzer for bio terahertz group 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MC2</a:t>
            </a:r>
          </a:p>
          <a:p>
            <a:pPr fontAlgn="t"/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Chalmers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Astrophysics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Space Sciences Summer Research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SEE+K+GU</a:t>
            </a:r>
          </a:p>
          <a:p>
            <a:pPr fontAlgn="t"/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cyclooxygenase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</a:p>
          <a:p>
            <a:pPr fontAlgn="t"/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mobility and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Selpi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</a:p>
          <a:p>
            <a:pPr fontAlgn="t"/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Gender-fair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Practical and Project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Computer Science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CSE</a:t>
            </a:r>
          </a:p>
          <a:p>
            <a:pPr fontAlgn="t"/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engineering of sustainable </a:t>
            </a:r>
            <a:r>
              <a:rPr lang="en-US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bionanocomposites</a:t>
            </a:r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from interface design to new reactive melt processing approaches 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</a:t>
            </a:r>
            <a:endParaRPr lang="sv-SE" sz="1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gender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piloting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masculinities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TME</a:t>
            </a:r>
          </a:p>
          <a:p>
            <a:pPr fontAlgn="t"/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AI-Enhanced Digital Twin for Weld’s fatigue cracks 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endParaRPr lang="sv-SE" sz="1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/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/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000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E18DBA-C21F-4368-8DE1-E949085FFB44}"/>
              </a:ext>
            </a:extLst>
          </p:cNvPr>
          <p:cNvSpPr/>
          <p:nvPr/>
        </p:nvSpPr>
        <p:spPr>
          <a:xfrm>
            <a:off x="241825" y="1653044"/>
            <a:ext cx="40448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right to the city –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intersectional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perspectives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gendered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urban space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</a:t>
            </a:r>
          </a:p>
          <a:p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Advancement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Chalmers Research in Offshore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Renewable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Energy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M2</a:t>
            </a:r>
          </a:p>
          <a:p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Chalmers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Undergraduate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Research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Initiative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CURIE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</a:p>
          <a:p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female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Elimination of gender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introductory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M2</a:t>
            </a:r>
          </a:p>
          <a:p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CTH: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TME</a:t>
            </a:r>
          </a:p>
          <a:p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Platform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Gender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Initiatives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Distributed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Quantum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Machine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Learning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E2+MC2</a:t>
            </a:r>
          </a:p>
          <a:p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polarized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synchrotron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emission from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runaway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fusion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</a:p>
          <a:p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Room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MC2</a:t>
            </a:r>
          </a:p>
          <a:p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Diagnosis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disorders, gender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balanced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E2</a:t>
            </a:r>
          </a:p>
          <a:p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Tasting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science in the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gender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diversity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academic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pipeline by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involving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undergraduate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in research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E2+K</a:t>
            </a:r>
          </a:p>
          <a:p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to join international team in astrochemistry 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endParaRPr lang="sv-SE" sz="1000" b="1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Preparing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Swedish </a:t>
            </a:r>
            <a:r>
              <a:rPr lang="sv-SE" sz="1000" dirty="0" err="1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satellite</a:t>
            </a:r>
            <a:r>
              <a:rPr lang="sv-SE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mission </a:t>
            </a:r>
            <a:r>
              <a:rPr lang="sv-SE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</a:p>
          <a:p>
            <a:r>
              <a:rPr lang="en-US" sz="100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Differences in the design and ageing of a vehicle battery depending on whether men or women are the dominating drivers 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E2</a:t>
            </a:r>
          </a:p>
          <a:p>
            <a:endParaRPr lang="sv-SE" sz="1000" b="1" dirty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0F8B4-2041-4CF2-BB2A-7C43B84F9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66" y="937587"/>
            <a:ext cx="6464617" cy="36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D195-BF78-4BAE-91DE-F818F4C4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03" y="-8899"/>
            <a:ext cx="2756412" cy="994172"/>
          </a:xfrm>
        </p:spPr>
        <p:txBody>
          <a:bodyPr/>
          <a:lstStyle/>
          <a:p>
            <a:r>
              <a:rPr lang="sv-SE" sz="2800" dirty="0"/>
              <a:t>Status at Chalmers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D43A1-812A-4105-B46D-DE132EB0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F152E1-0AE8-8CC4-1715-4370505E3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95515"/>
              </p:ext>
            </p:extLst>
          </p:nvPr>
        </p:nvGraphicFramePr>
        <p:xfrm>
          <a:off x="433551" y="1300303"/>
          <a:ext cx="8623739" cy="355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FC03DEE-A88D-4EF8-D068-9EB1A3508E65}"/>
              </a:ext>
            </a:extLst>
          </p:cNvPr>
          <p:cNvSpPr/>
          <p:nvPr/>
        </p:nvSpPr>
        <p:spPr>
          <a:xfrm>
            <a:off x="3108715" y="1131104"/>
            <a:ext cx="1907627" cy="1702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 Box 74">
            <a:extLst>
              <a:ext uri="{FF2B5EF4-FFF2-40B4-BE49-F238E27FC236}">
                <a16:creationId xmlns:a16="http://schemas.microsoft.com/office/drawing/2014/main" id="{BFFF7683-5C17-050D-A167-44255D9C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792" y="283499"/>
            <a:ext cx="2458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sv-SE" sz="1600" dirty="0">
                <a:solidFill>
                  <a:srgbClr val="FF0000"/>
                </a:solidFill>
                <a:latin typeface="+mj-lt"/>
              </a:rPr>
              <a:t>Broad calls, 50% each gender to interview, Genie´s presence… </a:t>
            </a:r>
            <a:endParaRPr kumimoji="1" lang="en-US" altLang="sv-SE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14A37-9279-18D9-C199-9121ABAC8371}"/>
              </a:ext>
            </a:extLst>
          </p:cNvPr>
          <p:cNvSpPr txBox="1"/>
          <p:nvPr/>
        </p:nvSpPr>
        <p:spPr>
          <a:xfrm>
            <a:off x="280294" y="4782979"/>
            <a:ext cx="8776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err="1"/>
              <a:t>Role</a:t>
            </a:r>
            <a:r>
              <a:rPr lang="sv-SE" sz="1000" i="1" dirty="0"/>
              <a:t> and no </a:t>
            </a:r>
            <a:r>
              <a:rPr lang="sv-SE" sz="1000" i="1" dirty="0" err="1"/>
              <a:t>people</a:t>
            </a:r>
            <a:r>
              <a:rPr lang="sv-SE" sz="1000" i="1" dirty="0"/>
              <a:t> by </a:t>
            </a:r>
            <a:r>
              <a:rPr lang="sv-SE" sz="1000" i="1" dirty="0" err="1"/>
              <a:t>sept</a:t>
            </a:r>
            <a:r>
              <a:rPr lang="sv-SE" sz="1000" i="1" dirty="0"/>
              <a:t> 2023. For 2023, data from </a:t>
            </a:r>
            <a:r>
              <a:rPr lang="sv-SE" sz="1000" i="1" dirty="0" err="1"/>
              <a:t>sept</a:t>
            </a:r>
            <a:r>
              <a:rPr lang="sv-SE" sz="1000" i="1" dirty="0"/>
              <a:t>, </a:t>
            </a:r>
            <a:r>
              <a:rPr lang="sv-SE" sz="1000" i="1" dirty="0" err="1"/>
              <a:t>other</a:t>
            </a:r>
            <a:r>
              <a:rPr lang="sv-SE" sz="1000" i="1" dirty="0"/>
              <a:t> </a:t>
            </a:r>
            <a:r>
              <a:rPr lang="sv-SE" sz="1000" i="1" dirty="0" err="1"/>
              <a:t>years</a:t>
            </a:r>
            <a:r>
              <a:rPr lang="sv-SE" sz="1000" i="1" dirty="0"/>
              <a:t> from december. Data from </a:t>
            </a:r>
            <a:r>
              <a:rPr lang="sv-SE" sz="1000" i="1" dirty="0" err="1"/>
              <a:t>Qlickview</a:t>
            </a:r>
            <a:r>
              <a:rPr lang="sv-SE" sz="1000" i="1" dirty="0"/>
              <a:t>, </a:t>
            </a:r>
            <a:r>
              <a:rPr lang="sv-SE" sz="1000" i="1" dirty="0" err="1"/>
              <a:t>pensionage</a:t>
            </a:r>
            <a:r>
              <a:rPr lang="sv-SE" sz="1000" i="1" dirty="0"/>
              <a:t> 67 </a:t>
            </a:r>
            <a:r>
              <a:rPr lang="sv-SE" sz="1000" i="1" dirty="0" err="1"/>
              <a:t>years</a:t>
            </a:r>
            <a:r>
              <a:rPr lang="sv-SE" sz="1000" i="1" dirty="0"/>
              <a:t> old</a:t>
            </a:r>
          </a:p>
        </p:txBody>
      </p:sp>
    </p:spTree>
    <p:extLst>
      <p:ext uri="{BB962C8B-B14F-4D97-AF65-F5344CB8AC3E}">
        <p14:creationId xmlns:p14="http://schemas.microsoft.com/office/powerpoint/2010/main" val="32258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23"/>
          <p:cNvSpPr/>
          <p:nvPr/>
        </p:nvSpPr>
        <p:spPr>
          <a:xfrm>
            <a:off x="3124080" y="4935600"/>
            <a:ext cx="2893320" cy="20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800" b="0" strike="noStrike" spc="-1">
                <a:solidFill>
                  <a:srgbClr val="FFFFFF"/>
                </a:solidFill>
                <a:latin typeface="Arial"/>
                <a:ea typeface="DejaVu Sans"/>
              </a:rPr>
              <a:t>Chalmers University of Technology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312" name="PlaceHolder 24"/>
          <p:cNvSpPr/>
          <p:nvPr/>
        </p:nvSpPr>
        <p:spPr>
          <a:xfrm>
            <a:off x="6553080" y="4935600"/>
            <a:ext cx="2131560" cy="20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D07D5FA-0329-4CFE-8C26-DB4AFAB61B8C}" type="slidenum">
              <a:rPr lang="sv-SE" sz="800" b="0" strike="noStrike" spc="-1">
                <a:solidFill>
                  <a:srgbClr val="FFFFFF"/>
                </a:solidFill>
                <a:latin typeface="Arial"/>
                <a:ea typeface="DejaVu Sans"/>
              </a:rPr>
              <a:t>9</a:t>
            </a:fld>
            <a:endParaRPr lang="en-US" sz="800" b="0" strike="noStrike" spc="-1">
              <a:latin typeface="Arial"/>
            </a:endParaRPr>
          </a:p>
        </p:txBody>
      </p:sp>
      <p:sp>
        <p:nvSpPr>
          <p:cNvPr id="313" name="Rectangle 16"/>
          <p:cNvSpPr/>
          <p:nvPr/>
        </p:nvSpPr>
        <p:spPr>
          <a:xfrm>
            <a:off x="3211920" y="1246320"/>
            <a:ext cx="27183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1" strike="noStrike" spc="-1">
                <a:solidFill>
                  <a:srgbClr val="4F4F4F"/>
                </a:solidFill>
                <a:latin typeface="Arial"/>
                <a:ea typeface="DejaVu Sans"/>
              </a:rPr>
              <a:t>Overall by role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14" name="Title 7"/>
          <p:cNvSpPr/>
          <p:nvPr/>
        </p:nvSpPr>
        <p:spPr>
          <a:xfrm>
            <a:off x="-906480" y="394200"/>
            <a:ext cx="10955160" cy="88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ts val="5199"/>
              </a:lnSpc>
              <a:buNone/>
            </a:pPr>
            <a:r>
              <a:rPr lang="en-US" sz="3740" b="1" strike="noStrike" cap="all" spc="-202">
                <a:solidFill>
                  <a:srgbClr val="4F4F4F"/>
                </a:solidFill>
                <a:latin typeface="Arial"/>
                <a:ea typeface="DejaVu Sans"/>
              </a:rPr>
              <a:t>Gender proportion</a:t>
            </a:r>
            <a:endParaRPr lang="en-US" sz="3740" b="0" strike="noStrike" spc="-1">
              <a:latin typeface="Arial"/>
            </a:endParaRPr>
          </a:p>
        </p:txBody>
      </p:sp>
      <p:sp>
        <p:nvSpPr>
          <p:cNvPr id="315" name="Rectangle 20"/>
          <p:cNvSpPr/>
          <p:nvPr/>
        </p:nvSpPr>
        <p:spPr>
          <a:xfrm>
            <a:off x="312840" y="4843440"/>
            <a:ext cx="52635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800" b="0" strike="noStrike" spc="-1">
                <a:solidFill>
                  <a:srgbClr val="4F4F4F"/>
                </a:solidFill>
                <a:latin typeface="Arial"/>
                <a:ea typeface="DejaVu Sans"/>
              </a:rPr>
              <a:t>Data from the 13 departments at Chalmers (Qlikview) and shared departments with GU (Primula) October 2022. 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316" name="PlaceHolder 25"/>
          <p:cNvSpPr/>
          <p:nvPr/>
        </p:nvSpPr>
        <p:spPr>
          <a:xfrm>
            <a:off x="468720" y="4935600"/>
            <a:ext cx="2131560" cy="20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08B2992D-94FD-49CF-A056-C83C3EE11E91}" type="datetime1">
              <a:rPr lang="sv-SE" sz="800" b="0" strike="noStrike" spc="-1">
                <a:solidFill>
                  <a:srgbClr val="FFFFFF"/>
                </a:solidFill>
                <a:latin typeface="Arial"/>
                <a:ea typeface="DejaVu Sans"/>
              </a:rPr>
              <a:t>2023-10-16</a:t>
            </a:fld>
            <a:endParaRPr lang="en-US" sz="800" b="0" strike="noStrike" spc="-1">
              <a:latin typeface="Arial"/>
            </a:endParaRPr>
          </a:p>
        </p:txBody>
      </p:sp>
      <p:pic>
        <p:nvPicPr>
          <p:cNvPr id="317" name="Picture 316"/>
          <p:cNvPicPr/>
          <p:nvPr/>
        </p:nvPicPr>
        <p:blipFill>
          <a:blip r:embed="rId3"/>
          <a:stretch/>
        </p:blipFill>
        <p:spPr>
          <a:xfrm>
            <a:off x="1722960" y="1791900"/>
            <a:ext cx="5695560" cy="2105280"/>
          </a:xfrm>
          <a:prstGeom prst="rect">
            <a:avLst/>
          </a:prstGeom>
          <a:ln w="0">
            <a:noFill/>
          </a:ln>
        </p:spPr>
      </p:pic>
      <p:sp>
        <p:nvSpPr>
          <p:cNvPr id="318" name="PlaceHolder 1"/>
          <p:cNvSpPr>
            <a:spLocks noGrp="1"/>
          </p:cNvSpPr>
          <p:nvPr>
            <p:ph type="sldNum"/>
          </p:nvPr>
        </p:nvSpPr>
        <p:spPr>
          <a:xfrm>
            <a:off x="205200" y="4852800"/>
            <a:ext cx="214920" cy="17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F7B3DB03-1122-4ACA-A803-3F35C7747A34}" type="slidenum">
              <a:rPr lang="en-GB" sz="800" b="0" strike="noStrike" spc="-1">
                <a:solidFill>
                  <a:srgbClr val="262626"/>
                </a:solidFill>
                <a:latin typeface="Arial"/>
              </a:rPr>
              <a:t>9</a:t>
            </a:fld>
            <a:endParaRPr lang="en-US" sz="8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">
  <a:themeElements>
    <a:clrScheme name="Chalmers PPT mall 27feb">
      <a:dk1>
        <a:srgbClr val="262626"/>
      </a:dk1>
      <a:lt1>
        <a:srgbClr val="FFFFFF"/>
      </a:lt1>
      <a:dk2>
        <a:srgbClr val="003050"/>
      </a:dk2>
      <a:lt2>
        <a:srgbClr val="FFFFFF"/>
      </a:lt2>
      <a:accent1>
        <a:srgbClr val="00A99D"/>
      </a:accent1>
      <a:accent2>
        <a:srgbClr val="194461"/>
      </a:accent2>
      <a:accent3>
        <a:srgbClr val="6C8697"/>
      </a:accent3>
      <a:accent4>
        <a:srgbClr val="BBD7DF"/>
      </a:accent4>
      <a:accent5>
        <a:srgbClr val="194461"/>
      </a:accent5>
      <a:accent6>
        <a:srgbClr val="6C8697"/>
      </a:accent6>
      <a:hlink>
        <a:srgbClr val="262626"/>
      </a:hlink>
      <a:folHlink>
        <a:srgbClr val="5D6F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 algn="l">
          <a:lnSpc>
            <a:spcPct val="90000"/>
          </a:lnSpc>
          <a:spcBef>
            <a:spcPts val="600"/>
          </a:spcBef>
          <a:spcAft>
            <a:spcPts val="400"/>
          </a:spcAft>
          <a:defRPr sz="15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almers_powerpointmall_210120" id="{452B96D7-C529-7F4A-BC9A-C5020368BAE3}" vid="{6CF78D4E-C02D-6D4A-9075-095978D93DE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08A267D5AFA4BA05AA62B38C65D76" ma:contentTypeVersion="7" ma:contentTypeDescription="Create a new document." ma:contentTypeScope="" ma:versionID="0819d217b912a39053e06c1a15b43230">
  <xsd:schema xmlns:xsd="http://www.w3.org/2001/XMLSchema" xmlns:xs="http://www.w3.org/2001/XMLSchema" xmlns:p="http://schemas.microsoft.com/office/2006/metadata/properties" xmlns:ns3="d24f0bdf-070b-44ed-9b92-49d1a1b0471e" xmlns:ns4="3f208ed2-7698-43a5-a97c-bb609695b55a" targetNamespace="http://schemas.microsoft.com/office/2006/metadata/properties" ma:root="true" ma:fieldsID="e83edf3bd37ad9426edc5232d9bb51b3" ns3:_="" ns4:_="">
    <xsd:import namespace="d24f0bdf-070b-44ed-9b92-49d1a1b0471e"/>
    <xsd:import namespace="3f208ed2-7698-43a5-a97c-bb609695b5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f0bdf-070b-44ed-9b92-49d1a1b047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08ed2-7698-43a5-a97c-bb609695b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2ADBC-84E9-4823-B940-44DD3BF2CCB2}">
  <ds:schemaRefs>
    <ds:schemaRef ds:uri="http://schemas.openxmlformats.org/package/2006/metadata/core-properties"/>
    <ds:schemaRef ds:uri="d24f0bdf-070b-44ed-9b92-49d1a1b0471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f208ed2-7698-43a5-a97c-bb609695b55a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049D8C-361E-4D54-91DE-9AE14A403A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841C48-F1AC-457B-A9C9-50112DD5D7DA}">
  <ds:schemaRefs>
    <ds:schemaRef ds:uri="3f208ed2-7698-43a5-a97c-bb609695b55a"/>
    <ds:schemaRef ds:uri="d24f0bdf-070b-44ed-9b92-49d1a1b047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Chalmers_powerpointmall_210120</Template>
  <TotalTime>34977</TotalTime>
  <Words>1190</Words>
  <Application>Microsoft Office PowerPoint</Application>
  <PresentationFormat>On-screen Show (16:9)</PresentationFormat>
  <Paragraphs>191</Paragraphs>
  <Slides>12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Tema</vt:lpstr>
      <vt:lpstr>Gender Initiative for Excellence GENIE at CHALMERS   </vt:lpstr>
      <vt:lpstr>WHY GENIE?</vt:lpstr>
      <vt:lpstr>What is Genie?</vt:lpstr>
      <vt:lpstr>Genie organization 2022-2024 </vt:lpstr>
      <vt:lpstr>Big picture of the concept</vt:lpstr>
      <vt:lpstr>Result by now</vt:lpstr>
      <vt:lpstr>PowerPoint Presentation</vt:lpstr>
      <vt:lpstr>Status at Chalmers 2023</vt:lpstr>
      <vt:lpstr>PowerPoint Presentation</vt:lpstr>
      <vt:lpstr>Gender proportion over the University</vt:lpstr>
      <vt:lpstr>Successes and Challenges first 4,5 years</vt:lpstr>
      <vt:lpstr>Logotype</vt:lpstr>
    </vt:vector>
  </TitlesOfParts>
  <Manager/>
  <Company>Chalmers tekniska högskola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till presentationen</dc:title>
  <dc:subject/>
  <dc:creator>Sara Thornadtsson Chavarria</dc:creator>
  <cp:keywords>PPTmall, PPT, mall, Chalmers</cp:keywords>
  <dc:description/>
  <cp:lastModifiedBy>Maria Saline</cp:lastModifiedBy>
  <cp:revision>101</cp:revision>
  <cp:lastPrinted>2022-11-14T15:02:02Z</cp:lastPrinted>
  <dcterms:created xsi:type="dcterms:W3CDTF">2022-03-03T08:10:31Z</dcterms:created>
  <dcterms:modified xsi:type="dcterms:W3CDTF">2023-10-16T06:29:48Z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0x01010069508A267D5AFA4BA05AA62B38C65D76</vt:lpwstr>
  </property>
</Properties>
</file>