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551" r:id="rId2"/>
    <p:sldId id="549" r:id="rId3"/>
    <p:sldId id="552" r:id="rId4"/>
    <p:sldId id="553" r:id="rId5"/>
    <p:sldId id="555" r:id="rId6"/>
    <p:sldId id="554" r:id="rId7"/>
    <p:sldId id="556" r:id="rId8"/>
    <p:sldId id="557" r:id="rId9"/>
    <p:sldId id="558" r:id="rId10"/>
    <p:sldId id="559" r:id="rId11"/>
    <p:sldId id="560" r:id="rId12"/>
    <p:sldId id="561" r:id="rId13"/>
    <p:sldId id="562" r:id="rId14"/>
    <p:sldId id="563" r:id="rId15"/>
    <p:sldId id="564" r:id="rId16"/>
    <p:sldId id="565" r:id="rId17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gdalena Zych" initials="MZ" lastIdx="7" clrIdx="0"/>
  <p:cmAuthor id="1" name="magdalena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4389"/>
    <a:srgbClr val="7F0080"/>
    <a:srgbClr val="B00004"/>
    <a:srgbClr val="7D4880"/>
    <a:srgbClr val="2A2433"/>
    <a:srgbClr val="E7B127"/>
    <a:srgbClr val="081629"/>
    <a:srgbClr val="01A0D7"/>
    <a:srgbClr val="3BA8FF"/>
    <a:srgbClr val="0310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44" autoAdjust="0"/>
    <p:restoredTop sz="88167" autoAdjust="0"/>
  </p:normalViewPr>
  <p:slideViewPr>
    <p:cSldViewPr snapToGrid="0" snapToObjects="1">
      <p:cViewPr>
        <p:scale>
          <a:sx n="76" d="100"/>
          <a:sy n="76" d="100"/>
        </p:scale>
        <p:origin x="3768" y="14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Helvetica Neue Light"/>
              </a:defRPr>
            </a:lvl1pPr>
          </a:lstStyle>
          <a:p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Helvetica Neue Light"/>
              </a:defRPr>
            </a:lvl1pPr>
          </a:lstStyle>
          <a:p>
            <a:fld id="{5905C1A8-B14C-674D-9540-C08458BB1E04}" type="datetimeFigureOut">
              <a:rPr lang="de-DE" smtClean="0"/>
              <a:pPr/>
              <a:t>17.11.23</a:t>
            </a:fld>
            <a:endParaRPr lang="en-GB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 err="1"/>
              <a:t>Mastertextformat</a:t>
            </a:r>
            <a:r>
              <a:rPr lang="pl-PL" dirty="0"/>
              <a:t> </a:t>
            </a:r>
            <a:r>
              <a:rPr lang="pl-PL" dirty="0" err="1"/>
              <a:t>bearbeiten</a:t>
            </a:r>
            <a:endParaRPr lang="pl-PL" dirty="0"/>
          </a:p>
          <a:p>
            <a:pPr lvl="1"/>
            <a:r>
              <a:rPr lang="pl-PL" dirty="0" err="1"/>
              <a:t>Zweite</a:t>
            </a:r>
            <a:r>
              <a:rPr lang="pl-PL" dirty="0"/>
              <a:t> </a:t>
            </a:r>
            <a:r>
              <a:rPr lang="pl-PL" dirty="0" err="1"/>
              <a:t>Ebene</a:t>
            </a:r>
            <a:endParaRPr lang="pl-PL" dirty="0"/>
          </a:p>
          <a:p>
            <a:pPr lvl="2"/>
            <a:r>
              <a:rPr lang="pl-PL" dirty="0" err="1"/>
              <a:t>Dritte</a:t>
            </a:r>
            <a:r>
              <a:rPr lang="pl-PL" dirty="0"/>
              <a:t> </a:t>
            </a:r>
            <a:r>
              <a:rPr lang="pl-PL" dirty="0" err="1"/>
              <a:t>Ebene</a:t>
            </a:r>
            <a:endParaRPr lang="pl-PL" dirty="0"/>
          </a:p>
          <a:p>
            <a:pPr lvl="3"/>
            <a:r>
              <a:rPr lang="pl-PL" dirty="0" err="1"/>
              <a:t>Vierte</a:t>
            </a:r>
            <a:r>
              <a:rPr lang="pl-PL" dirty="0"/>
              <a:t> </a:t>
            </a:r>
            <a:r>
              <a:rPr lang="pl-PL" dirty="0" err="1"/>
              <a:t>Ebene</a:t>
            </a:r>
            <a:endParaRPr lang="pl-PL" dirty="0"/>
          </a:p>
          <a:p>
            <a:pPr lvl="4"/>
            <a:r>
              <a:rPr lang="pl-PL" dirty="0" err="1"/>
              <a:t>Fünfte</a:t>
            </a:r>
            <a:r>
              <a:rPr lang="pl-PL" dirty="0"/>
              <a:t> </a:t>
            </a:r>
            <a:r>
              <a:rPr lang="pl-PL" dirty="0" err="1"/>
              <a:t>Ebene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Helvetica Neue Light"/>
              </a:defRPr>
            </a:lvl1pPr>
          </a:lstStyle>
          <a:p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Helvetica Neue Light"/>
              </a:defRPr>
            </a:lvl1pPr>
          </a:lstStyle>
          <a:p>
            <a:fld id="{4EF24E10-2DB5-BB42-985C-F0C8778933B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9027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Helvetica Neue Ligh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Helvetica Neue Ligh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Helvetica Neue Ligh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Helvetica Neue Ligh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Helvetica Neue Ligh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>
              <a:ea typeface="Helvetica Neue Light"/>
              <a:cs typeface="Helvetica Neue Light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>
              <a:ea typeface="Helvetica Neue Light"/>
              <a:cs typeface="Helvetica Neue Light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0619F-EBC1-DD4F-BCD5-17D53D9FC4DE}" type="slidenum">
              <a:rPr lang="de-DE" smtClean="0"/>
              <a:pPr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45616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>
              <a:ea typeface="Helvetica Neue Light"/>
              <a:cs typeface="Helvetica Neue Light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>
              <a:ea typeface="Helvetica Neue Light"/>
              <a:cs typeface="Helvetica Neue Light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0619F-EBC1-DD4F-BCD5-17D53D9FC4DE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525707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>
              <a:ea typeface="Helvetica Neue Light"/>
              <a:cs typeface="Helvetica Neue Light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>
              <a:ea typeface="Helvetica Neue Light"/>
              <a:cs typeface="Helvetica Neue Light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0619F-EBC1-DD4F-BCD5-17D53D9FC4DE}" type="slidenum">
              <a:rPr lang="de-DE" smtClean="0"/>
              <a:pPr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813214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>
              <a:ea typeface="Helvetica Neue Light"/>
              <a:cs typeface="Helvetica Neue Light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>
              <a:ea typeface="Helvetica Neue Light"/>
              <a:cs typeface="Helvetica Neue Light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0619F-EBC1-DD4F-BCD5-17D53D9FC4DE}" type="slidenum">
              <a:rPr lang="de-DE" smtClean="0"/>
              <a:pPr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789296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>
              <a:ea typeface="Helvetica Neue Light"/>
              <a:cs typeface="Helvetica Neue Light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>
              <a:ea typeface="Helvetica Neue Light"/>
              <a:cs typeface="Helvetica Neue Light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0619F-EBC1-DD4F-BCD5-17D53D9FC4DE}" type="slidenum">
              <a:rPr lang="de-DE" smtClean="0"/>
              <a:pPr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51653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>
              <a:ea typeface="Helvetica Neue Light"/>
              <a:cs typeface="Helvetica Neue Light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>
              <a:ea typeface="Helvetica Neue Light"/>
              <a:cs typeface="Helvetica Neue Light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0619F-EBC1-DD4F-BCD5-17D53D9FC4DE}" type="slidenum">
              <a:rPr lang="de-DE" smtClean="0"/>
              <a:pPr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626470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>
              <a:ea typeface="Helvetica Neue Light"/>
              <a:cs typeface="Helvetica Neue Light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>
              <a:ea typeface="Helvetica Neue Light"/>
              <a:cs typeface="Helvetica Neue Light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0619F-EBC1-DD4F-BCD5-17D53D9FC4DE}" type="slidenum">
              <a:rPr lang="de-DE" smtClean="0"/>
              <a:pPr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272924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>
              <a:ea typeface="Helvetica Neue Light"/>
              <a:cs typeface="Helvetica Neue Light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>
              <a:ea typeface="Helvetica Neue Light"/>
              <a:cs typeface="Helvetica Neue Light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0619F-EBC1-DD4F-BCD5-17D53D9FC4DE}" type="slidenum">
              <a:rPr lang="de-DE" smtClean="0"/>
              <a:pPr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57778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>
              <a:ea typeface="Helvetica Neue Light"/>
              <a:cs typeface="Helvetica Neue Light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>
              <a:ea typeface="Helvetica Neue Light"/>
              <a:cs typeface="Helvetica Neue Light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0619F-EBC1-DD4F-BCD5-17D53D9FC4DE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4561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>
              <a:ea typeface="Helvetica Neue Light"/>
              <a:cs typeface="Helvetica Neue Light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>
              <a:ea typeface="Helvetica Neue Light"/>
              <a:cs typeface="Helvetica Neue Light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0619F-EBC1-DD4F-BCD5-17D53D9FC4DE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79093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>
              <a:ea typeface="Helvetica Neue Light"/>
              <a:cs typeface="Helvetica Neue Light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>
              <a:ea typeface="Helvetica Neue Light"/>
              <a:cs typeface="Helvetica Neue Light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0619F-EBC1-DD4F-BCD5-17D53D9FC4DE}" type="slidenum">
              <a:rPr lang="de-DE" smtClean="0"/>
              <a:pPr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4771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>
              <a:ea typeface="Helvetica Neue Light"/>
              <a:cs typeface="Helvetica Neue Light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>
              <a:ea typeface="Helvetica Neue Light"/>
              <a:cs typeface="Helvetica Neue Light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0619F-EBC1-DD4F-BCD5-17D53D9FC4DE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9813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>
              <a:ea typeface="Helvetica Neue Light"/>
              <a:cs typeface="Helvetica Neue Light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>
              <a:ea typeface="Helvetica Neue Light"/>
              <a:cs typeface="Helvetica Neue Light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0619F-EBC1-DD4F-BCD5-17D53D9FC4DE}" type="slidenum">
              <a:rPr lang="de-DE" smtClean="0"/>
              <a:pPr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23415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>
              <a:ea typeface="Helvetica Neue Light"/>
              <a:cs typeface="Helvetica Neue Light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>
              <a:ea typeface="Helvetica Neue Light"/>
              <a:cs typeface="Helvetica Neue Light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0619F-EBC1-DD4F-BCD5-17D53D9FC4DE}" type="slidenum">
              <a:rPr lang="de-DE" smtClean="0"/>
              <a:pPr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530810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>
              <a:ea typeface="Helvetica Neue Light"/>
              <a:cs typeface="Helvetica Neue Light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>
              <a:ea typeface="Helvetica Neue Light"/>
              <a:cs typeface="Helvetica Neue Light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0619F-EBC1-DD4F-BCD5-17D53D9FC4DE}" type="slidenum">
              <a:rPr lang="de-DE" smtClean="0"/>
              <a:pPr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66943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>
              <a:ea typeface="Helvetica Neue Light"/>
              <a:cs typeface="Helvetica Neue Light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>
              <a:ea typeface="Helvetica Neue Light"/>
              <a:cs typeface="Helvetica Neue Light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0619F-EBC1-DD4F-BCD5-17D53D9FC4DE}" type="slidenum">
              <a:rPr lang="de-DE" smtClean="0"/>
              <a:pPr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4578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Mastertitelformat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Master-Untertitelformat bearbeiten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8F5A1-580D-1643-B8F5-5E13B022609F}" type="datetimeFigureOut">
              <a:rPr lang="de-DE" smtClean="0"/>
              <a:pPr/>
              <a:t>17.11.23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AB5AE-BB7F-974F-843B-41706D1520A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Mastertitelformat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Mastertextformat bearbeiten</a:t>
            </a:r>
          </a:p>
          <a:p>
            <a:pPr lvl="1"/>
            <a:r>
              <a:rPr lang="pl-PL"/>
              <a:t>Zweite Ebene</a:t>
            </a:r>
          </a:p>
          <a:p>
            <a:pPr lvl="2"/>
            <a:r>
              <a:rPr lang="pl-PL"/>
              <a:t>Dritte Ebene</a:t>
            </a:r>
          </a:p>
          <a:p>
            <a:pPr lvl="3"/>
            <a:r>
              <a:rPr lang="pl-PL"/>
              <a:t>Vierte Ebene</a:t>
            </a:r>
          </a:p>
          <a:p>
            <a:pPr lvl="4"/>
            <a:r>
              <a:rPr lang="pl-PL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8F5A1-580D-1643-B8F5-5E13B022609F}" type="datetimeFigureOut">
              <a:rPr lang="de-DE" smtClean="0"/>
              <a:pPr/>
              <a:t>17.11.23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AB5AE-BB7F-974F-843B-41706D1520A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Mastertitelformat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Mastertextformat bearbeiten</a:t>
            </a:r>
          </a:p>
          <a:p>
            <a:pPr lvl="1"/>
            <a:r>
              <a:rPr lang="pl-PL"/>
              <a:t>Zweite Ebene</a:t>
            </a:r>
          </a:p>
          <a:p>
            <a:pPr lvl="2"/>
            <a:r>
              <a:rPr lang="pl-PL"/>
              <a:t>Dritte Ebene</a:t>
            </a:r>
          </a:p>
          <a:p>
            <a:pPr lvl="3"/>
            <a:r>
              <a:rPr lang="pl-PL"/>
              <a:t>Vierte Ebene</a:t>
            </a:r>
          </a:p>
          <a:p>
            <a:pPr lvl="4"/>
            <a:r>
              <a:rPr lang="pl-PL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8F5A1-580D-1643-B8F5-5E13B022609F}" type="datetimeFigureOut">
              <a:rPr lang="de-DE" smtClean="0"/>
              <a:pPr/>
              <a:t>17.11.23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AB5AE-BB7F-974F-843B-41706D1520A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Mastertextformat bearbeiten</a:t>
            </a:r>
          </a:p>
          <a:p>
            <a:pPr lvl="1"/>
            <a:r>
              <a:rPr lang="pl-PL"/>
              <a:t>Zweite Ebene</a:t>
            </a:r>
          </a:p>
          <a:p>
            <a:pPr lvl="2"/>
            <a:r>
              <a:rPr lang="pl-PL"/>
              <a:t>Dritte Ebene</a:t>
            </a:r>
          </a:p>
          <a:p>
            <a:pPr lvl="3"/>
            <a:r>
              <a:rPr lang="pl-PL"/>
              <a:t>Vierte Ebene</a:t>
            </a:r>
          </a:p>
          <a:p>
            <a:pPr lvl="4"/>
            <a:r>
              <a:rPr lang="pl-PL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8F5A1-580D-1643-B8F5-5E13B022609F}" type="datetimeFigureOut">
              <a:rPr lang="de-DE" smtClean="0"/>
              <a:pPr/>
              <a:t>17.11.23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AB5AE-BB7F-974F-843B-41706D1520A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8F5A1-580D-1643-B8F5-5E13B022609F}" type="datetimeFigureOut">
              <a:rPr lang="de-DE" smtClean="0"/>
              <a:pPr/>
              <a:t>17.11.23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AB5AE-BB7F-974F-843B-41706D1520A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Mastertextformat bearbeiten</a:t>
            </a:r>
          </a:p>
          <a:p>
            <a:pPr lvl="1"/>
            <a:r>
              <a:rPr lang="pl-PL"/>
              <a:t>Zweite Ebene</a:t>
            </a:r>
          </a:p>
          <a:p>
            <a:pPr lvl="2"/>
            <a:r>
              <a:rPr lang="pl-PL"/>
              <a:t>Dritte Ebene</a:t>
            </a:r>
          </a:p>
          <a:p>
            <a:pPr lvl="3"/>
            <a:r>
              <a:rPr lang="pl-PL"/>
              <a:t>Vierte Ebene</a:t>
            </a:r>
          </a:p>
          <a:p>
            <a:pPr lvl="4"/>
            <a:r>
              <a:rPr lang="pl-PL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Mastertextformat bearbeiten</a:t>
            </a:r>
          </a:p>
          <a:p>
            <a:pPr lvl="1"/>
            <a:r>
              <a:rPr lang="pl-PL"/>
              <a:t>Zweite Ebene</a:t>
            </a:r>
          </a:p>
          <a:p>
            <a:pPr lvl="2"/>
            <a:r>
              <a:rPr lang="pl-PL"/>
              <a:t>Dritte Ebene</a:t>
            </a:r>
          </a:p>
          <a:p>
            <a:pPr lvl="3"/>
            <a:r>
              <a:rPr lang="pl-PL"/>
              <a:t>Vierte Ebene</a:t>
            </a:r>
          </a:p>
          <a:p>
            <a:pPr lvl="4"/>
            <a:r>
              <a:rPr lang="pl-PL"/>
              <a:t>Fünfte Ebene</a:t>
            </a:r>
            <a:endParaRPr lang="en-GB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8F5A1-580D-1643-B8F5-5E13B022609F}" type="datetimeFigureOut">
              <a:rPr lang="de-DE" smtClean="0"/>
              <a:pPr/>
              <a:t>17.11.23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AB5AE-BB7F-974F-843B-41706D1520A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Mastertextformat bearbeiten</a:t>
            </a:r>
          </a:p>
          <a:p>
            <a:pPr lvl="1"/>
            <a:r>
              <a:rPr lang="pl-PL"/>
              <a:t>Zweite Ebene</a:t>
            </a:r>
          </a:p>
          <a:p>
            <a:pPr lvl="2"/>
            <a:r>
              <a:rPr lang="pl-PL"/>
              <a:t>Dritte Ebene</a:t>
            </a:r>
          </a:p>
          <a:p>
            <a:pPr lvl="3"/>
            <a:r>
              <a:rPr lang="pl-PL"/>
              <a:t>Vierte Ebene</a:t>
            </a:r>
          </a:p>
          <a:p>
            <a:pPr lvl="4"/>
            <a:r>
              <a:rPr lang="pl-PL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Mastertextformat bearbeiten</a:t>
            </a:r>
          </a:p>
          <a:p>
            <a:pPr lvl="1"/>
            <a:r>
              <a:rPr lang="pl-PL"/>
              <a:t>Zweite Ebene</a:t>
            </a:r>
          </a:p>
          <a:p>
            <a:pPr lvl="2"/>
            <a:r>
              <a:rPr lang="pl-PL"/>
              <a:t>Dritte Ebene</a:t>
            </a:r>
          </a:p>
          <a:p>
            <a:pPr lvl="3"/>
            <a:r>
              <a:rPr lang="pl-PL"/>
              <a:t>Vierte Ebene</a:t>
            </a:r>
          </a:p>
          <a:p>
            <a:pPr lvl="4"/>
            <a:r>
              <a:rPr lang="pl-PL"/>
              <a:t>Fünfte Ebene</a:t>
            </a:r>
            <a:endParaRPr lang="en-GB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8F5A1-580D-1643-B8F5-5E13B022609F}" type="datetimeFigureOut">
              <a:rPr lang="de-DE" smtClean="0"/>
              <a:pPr/>
              <a:t>17.11.23</a:t>
            </a:fld>
            <a:endParaRPr lang="en-GB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AB5AE-BB7F-974F-843B-41706D1520A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Mastertitelformat bearbeiten</a:t>
            </a: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8F5A1-580D-1643-B8F5-5E13B022609F}" type="datetimeFigureOut">
              <a:rPr lang="de-DE" smtClean="0"/>
              <a:pPr/>
              <a:t>17.11.23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AB5AE-BB7F-974F-843B-41706D1520A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8F5A1-580D-1643-B8F5-5E13B022609F}" type="datetimeFigureOut">
              <a:rPr lang="de-DE" smtClean="0"/>
              <a:pPr/>
              <a:t>17.11.23</a:t>
            </a:fld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AB5AE-BB7F-974F-843B-41706D1520A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Mastertextformat bearbeiten</a:t>
            </a:r>
          </a:p>
          <a:p>
            <a:pPr lvl="1"/>
            <a:r>
              <a:rPr lang="pl-PL"/>
              <a:t>Zweite Ebene</a:t>
            </a:r>
          </a:p>
          <a:p>
            <a:pPr lvl="2"/>
            <a:r>
              <a:rPr lang="pl-PL"/>
              <a:t>Dritte Ebene</a:t>
            </a:r>
          </a:p>
          <a:p>
            <a:pPr lvl="3"/>
            <a:r>
              <a:rPr lang="pl-PL"/>
              <a:t>Vierte Ebene</a:t>
            </a:r>
          </a:p>
          <a:p>
            <a:pPr lvl="4"/>
            <a:r>
              <a:rPr lang="pl-PL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8F5A1-580D-1643-B8F5-5E13B022609F}" type="datetimeFigureOut">
              <a:rPr lang="de-DE" smtClean="0"/>
              <a:pPr/>
              <a:t>17.11.23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AB5AE-BB7F-974F-843B-41706D1520A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Mastertitelformat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8F5A1-580D-1643-B8F5-5E13B022609F}" type="datetimeFigureOut">
              <a:rPr lang="de-DE" smtClean="0"/>
              <a:pPr/>
              <a:t>17.11.23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AB5AE-BB7F-974F-843B-41706D1520A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 err="1"/>
              <a:t>Mastertitelformat</a:t>
            </a:r>
            <a:r>
              <a:rPr lang="pl-PL" dirty="0"/>
              <a:t> </a:t>
            </a:r>
            <a:r>
              <a:rPr lang="pl-PL" dirty="0" err="1"/>
              <a:t>bearbeiten</a:t>
            </a:r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 err="1"/>
              <a:t>Mastertextformat</a:t>
            </a:r>
            <a:r>
              <a:rPr lang="pl-PL" dirty="0"/>
              <a:t> </a:t>
            </a:r>
            <a:r>
              <a:rPr lang="pl-PL" dirty="0" err="1"/>
              <a:t>bearbeiten</a:t>
            </a:r>
            <a:endParaRPr lang="pl-PL" dirty="0"/>
          </a:p>
          <a:p>
            <a:pPr lvl="1"/>
            <a:r>
              <a:rPr lang="pl-PL" dirty="0" err="1"/>
              <a:t>Zweite</a:t>
            </a:r>
            <a:r>
              <a:rPr lang="pl-PL" dirty="0"/>
              <a:t> </a:t>
            </a:r>
            <a:r>
              <a:rPr lang="pl-PL" dirty="0" err="1"/>
              <a:t>Ebene</a:t>
            </a:r>
            <a:endParaRPr lang="pl-PL" dirty="0"/>
          </a:p>
          <a:p>
            <a:pPr lvl="2"/>
            <a:r>
              <a:rPr lang="pl-PL" dirty="0" err="1"/>
              <a:t>Dritte</a:t>
            </a:r>
            <a:r>
              <a:rPr lang="pl-PL" dirty="0"/>
              <a:t> </a:t>
            </a:r>
            <a:r>
              <a:rPr lang="pl-PL" dirty="0" err="1"/>
              <a:t>Ebene</a:t>
            </a:r>
            <a:endParaRPr lang="pl-PL" dirty="0"/>
          </a:p>
          <a:p>
            <a:pPr lvl="3"/>
            <a:r>
              <a:rPr lang="pl-PL" dirty="0" err="1"/>
              <a:t>Vierte</a:t>
            </a:r>
            <a:r>
              <a:rPr lang="pl-PL" dirty="0"/>
              <a:t> </a:t>
            </a:r>
            <a:r>
              <a:rPr lang="pl-PL" dirty="0" err="1"/>
              <a:t>Ebene</a:t>
            </a:r>
            <a:endParaRPr lang="pl-PL" dirty="0"/>
          </a:p>
          <a:p>
            <a:pPr lvl="4"/>
            <a:r>
              <a:rPr lang="pl-PL" dirty="0" err="1"/>
              <a:t>Fünfte</a:t>
            </a:r>
            <a:r>
              <a:rPr lang="pl-PL" dirty="0"/>
              <a:t> </a:t>
            </a:r>
            <a:r>
              <a:rPr lang="pl-PL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 Neue Light"/>
              </a:defRPr>
            </a:lvl1pPr>
          </a:lstStyle>
          <a:p>
            <a:fld id="{EB48F5A1-580D-1643-B8F5-5E13B022609F}" type="datetimeFigureOut">
              <a:rPr lang="de-DE" smtClean="0"/>
              <a:pPr/>
              <a:t>17.11.23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 Neue Light"/>
              </a:defRPr>
            </a:lvl1pPr>
          </a:lstStyle>
          <a:p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 Neue Light"/>
              </a:defRPr>
            </a:lvl1pPr>
          </a:lstStyle>
          <a:p>
            <a:fld id="{A89AB5AE-BB7F-974F-843B-41706D1520A3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Helvetica Neue Ligh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Helvetica Neue Ligh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Helvetica Neue Ligh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Helvetica Neue Ligh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 Neue Ligh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Helvetica Neue Ligh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jpeg"/><Relationship Id="rId7" Type="http://schemas.openxmlformats.org/officeDocument/2006/relationships/hyperlink" Target="https://indico.fysik.su.se/event/8398/page/624-career-development-opportunities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28254" y="3059668"/>
            <a:ext cx="72874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/>
              <a:t>Magdalena </a:t>
            </a:r>
            <a:r>
              <a:rPr lang="en-GB" sz="2000" dirty="0" err="1"/>
              <a:t>Zych</a:t>
            </a:r>
            <a:br>
              <a:rPr lang="en-GB" sz="2000" dirty="0"/>
            </a:br>
            <a:r>
              <a:rPr lang="en-GB" sz="1600" dirty="0" err="1"/>
              <a:t>magdalena.zych@fysik.su.se</a:t>
            </a:r>
            <a:endParaRPr lang="en-GB" sz="1600" dirty="0"/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-126618" y="1192087"/>
            <a:ext cx="9143999" cy="95410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AU" sz="2800" b="1" i="0" strike="noStrike" dirty="0">
                <a:effectLst/>
                <a:latin typeface="Helvetica" pitchFamily="2" charset="0"/>
              </a:rPr>
              <a:t>Career opportunities</a:t>
            </a:r>
          </a:p>
          <a:p>
            <a:pPr algn="ctr"/>
            <a:r>
              <a:rPr lang="en-AU" sz="2800" b="1" dirty="0">
                <a:latin typeface="Helvetica" pitchFamily="2" charset="0"/>
              </a:rPr>
              <a:t>Stockholm</a:t>
            </a:r>
            <a:endParaRPr lang="en-AU" sz="2800" b="1" i="0" strike="noStrike" dirty="0">
              <a:effectLst/>
              <a:latin typeface="Helvetica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7C4739-2858-1240-8FF1-EF0B90295EFE}"/>
              </a:ext>
            </a:extLst>
          </p:cNvPr>
          <p:cNvSpPr txBox="1"/>
          <p:nvPr/>
        </p:nvSpPr>
        <p:spPr>
          <a:xfrm>
            <a:off x="5720562" y="6488668"/>
            <a:ext cx="342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RQI circuit Stockholm 17 Nov 2023</a:t>
            </a:r>
          </a:p>
        </p:txBody>
      </p:sp>
    </p:spTree>
    <p:extLst>
      <p:ext uri="{BB962C8B-B14F-4D97-AF65-F5344CB8AC3E}">
        <p14:creationId xmlns:p14="http://schemas.microsoft.com/office/powerpoint/2010/main" val="41653773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39D825C-C29B-FD4E-2AEA-67D23B55782E}"/>
              </a:ext>
            </a:extLst>
          </p:cNvPr>
          <p:cNvSpPr txBox="1"/>
          <p:nvPr/>
        </p:nvSpPr>
        <p:spPr>
          <a:xfrm>
            <a:off x="344329" y="467529"/>
            <a:ext cx="822960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pPr algn="l"/>
            <a:r>
              <a:rPr lang="en-AU" sz="2400" b="1" dirty="0">
                <a:latin typeface="+mj-lt"/>
              </a:rPr>
              <a:t>Post-doctoral opportunities</a:t>
            </a:r>
            <a:endParaRPr lang="en-AU" sz="2400" b="1" i="0" u="none" strike="noStrike" dirty="0">
              <a:effectLst/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49D9F7-FC1C-24A9-2C6A-260827632F7E}"/>
              </a:ext>
            </a:extLst>
          </p:cNvPr>
          <p:cNvSpPr txBox="1"/>
          <p:nvPr/>
        </p:nvSpPr>
        <p:spPr>
          <a:xfrm>
            <a:off x="1019080" y="2175279"/>
            <a:ext cx="6718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AU" b="1" i="0" u="none" strike="noStrike" dirty="0" err="1">
                <a:solidFill>
                  <a:srgbClr val="000022"/>
                </a:solidFill>
                <a:effectLst/>
                <a:latin typeface="Candara" panose="020E0502030303020204" pitchFamily="34" charset="0"/>
              </a:rPr>
              <a:t>Nordita</a:t>
            </a:r>
            <a:r>
              <a:rPr lang="en-AU" b="1" i="0" u="none" strike="noStrike" dirty="0">
                <a:solidFill>
                  <a:srgbClr val="000022"/>
                </a:solidFill>
                <a:effectLst/>
                <a:latin typeface="Candara" panose="020E0502030303020204" pitchFamily="34" charset="0"/>
              </a:rPr>
              <a:t> fellows</a:t>
            </a:r>
            <a:r>
              <a:rPr lang="en-AU" b="0" i="0" u="none" strike="noStrike" dirty="0">
                <a:solidFill>
                  <a:srgbClr val="0000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AU" b="0" i="0" u="none" strike="noStrike" dirty="0">
                <a:solidFill>
                  <a:srgbClr val="000022"/>
                </a:solidFill>
                <a:effectLst/>
                <a:latin typeface="Candara" panose="020E0502030303020204" pitchFamily="34" charset="0"/>
                <a:sym typeface="Wingdings" pitchFamily="2" charset="2"/>
              </a:rPr>
              <a:t> employed to pursue independent research</a:t>
            </a:r>
            <a:endParaRPr lang="en-AU" b="0" i="0" u="none" strike="noStrike" dirty="0">
              <a:solidFill>
                <a:srgbClr val="000022"/>
              </a:solidFill>
              <a:effectLst/>
              <a:latin typeface="Candara" panose="020E0502030303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AU" b="1" i="0" u="none" strike="noStrike" dirty="0" err="1">
                <a:solidFill>
                  <a:srgbClr val="000022"/>
                </a:solidFill>
                <a:effectLst/>
                <a:latin typeface="Candara" panose="020E0502030303020204" pitchFamily="34" charset="0"/>
              </a:rPr>
              <a:t>Nordita</a:t>
            </a:r>
            <a:r>
              <a:rPr lang="en-AU" b="1" i="0" u="none" strike="noStrike" dirty="0">
                <a:solidFill>
                  <a:srgbClr val="000022"/>
                </a:solidFill>
                <a:effectLst/>
                <a:latin typeface="Candara" panose="020E0502030303020204" pitchFamily="34" charset="0"/>
              </a:rPr>
              <a:t> postdocs </a:t>
            </a:r>
            <a:r>
              <a:rPr lang="en-AU" b="0" i="0" u="none" strike="noStrike" dirty="0">
                <a:solidFill>
                  <a:srgbClr val="212121"/>
                </a:solidFill>
                <a:effectLst/>
                <a:latin typeface="wf_segoe-ui_normal"/>
                <a:sym typeface="Wingdings" pitchFamily="2" charset="2"/>
              </a:rPr>
              <a:t> employed on a particular project</a:t>
            </a:r>
            <a:endParaRPr lang="en-AU" b="0" i="0" u="none" strike="noStrike" dirty="0">
              <a:solidFill>
                <a:srgbClr val="000022"/>
              </a:solidFill>
              <a:effectLst/>
              <a:latin typeface="Candara" panose="020E0502030303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D0AA27-0E76-0AB6-B55A-DAC1E682736A}"/>
              </a:ext>
            </a:extLst>
          </p:cNvPr>
          <p:cNvSpPr txBox="1"/>
          <p:nvPr/>
        </p:nvSpPr>
        <p:spPr>
          <a:xfrm>
            <a:off x="1093148" y="1357593"/>
            <a:ext cx="6957703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U" sz="2000" b="1" dirty="0">
                <a:latin typeface="+mj-lt"/>
              </a:rPr>
              <a:t>NORDITA</a:t>
            </a:r>
            <a:r>
              <a:rPr lang="en-AU" sz="2000" dirty="0">
                <a:latin typeface="+mj-lt"/>
              </a:rPr>
              <a:t> (</a:t>
            </a:r>
            <a:r>
              <a:rPr lang="en-AU" sz="2000" i="0" u="none" strike="noStrike" dirty="0">
                <a:effectLst/>
                <a:latin typeface="+mj-lt"/>
              </a:rPr>
              <a:t>Nordic Institute for Theoretical Physics)</a:t>
            </a:r>
          </a:p>
        </p:txBody>
      </p:sp>
      <p:pic>
        <p:nvPicPr>
          <p:cNvPr id="4" name="Picture 4" descr="Nordita (@NorditaSweden) / X">
            <a:extLst>
              <a:ext uri="{FF2B5EF4-FFF2-40B4-BE49-F238E27FC236}">
                <a16:creationId xmlns:a16="http://schemas.microsoft.com/office/drawing/2014/main" id="{D9AC7072-09E2-158F-5F85-96A735ED8C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0" r="24291" b="25689"/>
          <a:stretch/>
        </p:blipFill>
        <p:spPr bwMode="auto">
          <a:xfrm>
            <a:off x="401111" y="1350568"/>
            <a:ext cx="631824" cy="66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2CDFA326-989D-5DF3-DA08-6EE9C25C0E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261" y="3265667"/>
            <a:ext cx="7772400" cy="12150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6B90588-4F79-BA63-3CD4-3A49C3A67FFA}"/>
              </a:ext>
            </a:extLst>
          </p:cNvPr>
          <p:cNvSpPr txBox="1"/>
          <p:nvPr/>
        </p:nvSpPr>
        <p:spPr>
          <a:xfrm>
            <a:off x="717023" y="4934582"/>
            <a:ext cx="3042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4"/>
                </a:solidFill>
              </a:rPr>
              <a:t>Positions may reopen for 2026</a:t>
            </a:r>
          </a:p>
        </p:txBody>
      </p:sp>
    </p:spTree>
    <p:extLst>
      <p:ext uri="{BB962C8B-B14F-4D97-AF65-F5344CB8AC3E}">
        <p14:creationId xmlns:p14="http://schemas.microsoft.com/office/powerpoint/2010/main" val="692466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igh angle view of a building&#10;&#10;Description automatically generated">
            <a:extLst>
              <a:ext uri="{FF2B5EF4-FFF2-40B4-BE49-F238E27FC236}">
                <a16:creationId xmlns:a16="http://schemas.microsoft.com/office/drawing/2014/main" id="{BCE789D6-DD90-F7A1-0B02-3FCE92ADD7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96" r="24220" b="2"/>
          <a:stretch/>
        </p:blipFill>
        <p:spPr>
          <a:xfrm>
            <a:off x="4645025" y="2174875"/>
            <a:ext cx="4041775" cy="3951288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443F79-6E0E-D7BC-871A-C6D8F8B081D1}"/>
              </a:ext>
            </a:extLst>
          </p:cNvPr>
          <p:cNvSpPr txBox="1"/>
          <p:nvPr/>
        </p:nvSpPr>
        <p:spPr>
          <a:xfrm>
            <a:off x="344329" y="467529"/>
            <a:ext cx="822960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pPr algn="l"/>
            <a:r>
              <a:rPr lang="en-AU" sz="2400" b="1" dirty="0">
                <a:latin typeface="+mj-lt"/>
              </a:rPr>
              <a:t>Post-doctoral opportunities – selected external funding</a:t>
            </a:r>
            <a:endParaRPr lang="en-AU" sz="2400" b="1" i="0" u="none" strike="noStrike" dirty="0">
              <a:effectLst/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BD0F15-C149-D48A-F6FF-0D2E78402AA1}"/>
              </a:ext>
            </a:extLst>
          </p:cNvPr>
          <p:cNvSpPr txBox="1"/>
          <p:nvPr/>
        </p:nvSpPr>
        <p:spPr>
          <a:xfrm>
            <a:off x="366597" y="1322459"/>
            <a:ext cx="42784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AutoNum type="arabicParenR"/>
            </a:pPr>
            <a:r>
              <a:rPr lang="en-AU" sz="1800" b="0" u="none" strike="noStrike" dirty="0">
                <a:solidFill>
                  <a:srgbClr val="212121"/>
                </a:solidFill>
                <a:effectLst/>
                <a:latin typeface="wf_segoe-ui_normal,Segoe UI,Segoe WP,Tahoma,Arial,sans-serif,serif,EmojiFont"/>
              </a:rPr>
              <a:t>‘outgoing’</a:t>
            </a:r>
            <a:r>
              <a:rPr lang="en-AU" sz="1800" b="0" i="0" u="none" strike="noStrike" dirty="0">
                <a:solidFill>
                  <a:srgbClr val="212121"/>
                </a:solidFill>
                <a:effectLst/>
                <a:latin typeface="wf_segoe-ui_normal,Segoe UI,Segoe WP,Tahoma,Arial,sans-serif,serif,EmojiFont"/>
              </a:rPr>
              <a:t> fellowships</a:t>
            </a:r>
          </a:p>
          <a:p>
            <a:pPr marL="342900" indent="-342900" algn="l">
              <a:buAutoNum type="arabicParenR"/>
            </a:pPr>
            <a:endParaRPr lang="en-AU" sz="1800" b="0" i="0" u="none" strike="noStrike" dirty="0">
              <a:solidFill>
                <a:srgbClr val="212121"/>
              </a:solidFill>
              <a:effectLst/>
              <a:latin typeface="wf_segoe-ui_normal,Segoe UI,Segoe WP,Tahoma,Arial,sans-serif,serif,EmojiFont"/>
            </a:endParaRPr>
          </a:p>
          <a:p>
            <a:pPr algn="l"/>
            <a:endParaRPr lang="en-AU" sz="1800" b="0" i="0" u="none" strike="noStrike" dirty="0">
              <a:solidFill>
                <a:srgbClr val="212121"/>
              </a:solidFill>
              <a:effectLst/>
              <a:latin typeface="wf_segoe-ui_normal,Segoe UI,Segoe WP,Tahoma,Arial,sans-serif,serif,EmojiFont"/>
            </a:endParaRPr>
          </a:p>
          <a:p>
            <a:pPr algn="l"/>
            <a:endParaRPr lang="en-AU" b="1" dirty="0">
              <a:solidFill>
                <a:srgbClr val="212121"/>
              </a:solidFill>
              <a:latin typeface="wf_segoe-ui_normal,Segoe UI,Segoe WP,Tahoma,Arial,sans-serif,serif,EmojiFont"/>
            </a:endParaRPr>
          </a:p>
          <a:p>
            <a:pPr algn="l"/>
            <a:r>
              <a:rPr lang="en-AU" b="1" dirty="0">
                <a:solidFill>
                  <a:srgbClr val="212121"/>
                </a:solidFill>
                <a:latin typeface="wf_segoe-ui_normal,Segoe UI,Segoe WP,Tahoma,Arial,sans-serif,serif,EmojiFont"/>
              </a:rPr>
              <a:t>Eligibility</a:t>
            </a:r>
            <a:r>
              <a:rPr lang="en-AU" dirty="0">
                <a:solidFill>
                  <a:srgbClr val="212121"/>
                </a:solidFill>
                <a:latin typeface="wf_segoe-ui_normal,Segoe UI,Segoe WP,Tahoma,Arial,sans-serif,serif,EmojiFont"/>
              </a:rPr>
              <a:t>: 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AU" sz="1800" b="0" i="0" u="none" strike="noStrike" dirty="0">
                <a:solidFill>
                  <a:srgbClr val="212121"/>
                </a:solidFill>
                <a:effectLst/>
                <a:latin typeface="wf_segoe-ui_normal,Segoe UI,Segoe WP,Tahoma,Arial,sans-serif,serif,EmojiFont"/>
              </a:rPr>
              <a:t>Swedish citizens or permit holders (obtained PhD from Sweden)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AU" sz="1800" b="0" i="0" u="none" strike="noStrike" dirty="0">
                <a:solidFill>
                  <a:srgbClr val="212121"/>
                </a:solidFill>
                <a:effectLst/>
                <a:latin typeface="wf_segoe-ui_normal,Segoe UI,Segoe WP,Tahoma,Arial,sans-serif,serif,EmojiFont"/>
              </a:rPr>
              <a:t>within 3 years from PhD</a:t>
            </a:r>
          </a:p>
          <a:p>
            <a:pPr algn="l"/>
            <a:r>
              <a:rPr lang="en-AU" sz="1800" b="1" i="0" u="none" strike="noStrike" dirty="0">
                <a:solidFill>
                  <a:srgbClr val="212121"/>
                </a:solidFill>
                <a:effectLst/>
                <a:latin typeface="wf_segoe-ui_normal,Segoe UI,Segoe WP,Tahoma,Arial,sans-serif,serif,EmojiFont"/>
              </a:rPr>
              <a:t>Conditions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AU" sz="1800" b="0" i="0" u="none" strike="noStrike" dirty="0">
                <a:solidFill>
                  <a:srgbClr val="212121"/>
                </a:solidFill>
                <a:effectLst/>
                <a:latin typeface="wf_segoe-ui_normal,Segoe UI,Segoe WP,Tahoma,Arial,sans-serif,serif,EmojiFont"/>
              </a:rPr>
              <a:t> 3 years abroad + possibility of extra 2 years in Sweden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AU" sz="1800" i="0" u="none" strike="noStrike" dirty="0">
                <a:solidFill>
                  <a:srgbClr val="212121"/>
                </a:solidFill>
                <a:effectLst/>
                <a:latin typeface="wf_segoe-ui_normal,Segoe UI,Segoe WP,Tahoma,Arial,sans-serif,serif,EmojiFont"/>
              </a:rPr>
              <a:t>salary ($$ depending on host country)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AU" sz="1800" i="0" u="none" strike="noStrike" dirty="0">
                <a:solidFill>
                  <a:srgbClr val="212121"/>
                </a:solidFill>
                <a:effectLst/>
                <a:latin typeface="wf_segoe-ui_normal,Segoe UI,Segoe WP,Tahoma,Arial,sans-serif,serif,EmojiFont"/>
              </a:rPr>
              <a:t>'</a:t>
            </a:r>
            <a:r>
              <a:rPr lang="en-AU" sz="1800" i="0" u="none" strike="noStrike" dirty="0" err="1">
                <a:solidFill>
                  <a:srgbClr val="212121"/>
                </a:solidFill>
                <a:effectLst/>
                <a:latin typeface="wf_segoe-ui_normal,Segoe UI,Segoe WP,Tahoma,Arial,sans-serif,serif,EmojiFont"/>
              </a:rPr>
              <a:t>startup</a:t>
            </a:r>
            <a:r>
              <a:rPr lang="en-AU" sz="1800" i="0" u="none" strike="noStrike" dirty="0">
                <a:solidFill>
                  <a:srgbClr val="212121"/>
                </a:solidFill>
                <a:effectLst/>
                <a:latin typeface="wf_segoe-ui_normal,Segoe UI,Segoe WP,Tahoma,Arial,sans-serif,serif,EmojiFont"/>
              </a:rPr>
              <a:t> grant' of </a:t>
            </a:r>
            <a:r>
              <a:rPr lang="en-AU" sz="1800" b="1" i="0" u="none" strike="noStrike" dirty="0">
                <a:solidFill>
                  <a:srgbClr val="212121"/>
                </a:solidFill>
                <a:effectLst/>
                <a:latin typeface="wf_segoe-ui_normal,Segoe UI,Segoe WP,Tahoma,Arial,sans-serif,serif,EmojiFont"/>
              </a:rPr>
              <a:t> </a:t>
            </a:r>
            <a:r>
              <a:rPr lang="en-AU" sz="1800" i="0" u="none" strike="noStrike" dirty="0">
                <a:solidFill>
                  <a:srgbClr val="212121"/>
                </a:solidFill>
                <a:effectLst/>
                <a:latin typeface="Google Sans"/>
              </a:rPr>
              <a:t>400 000 SEK</a:t>
            </a:r>
          </a:p>
          <a:p>
            <a:pPr algn="l"/>
            <a:r>
              <a:rPr lang="en-AU" b="1" dirty="0">
                <a:solidFill>
                  <a:srgbClr val="212121"/>
                </a:solidFill>
                <a:latin typeface="Google Sans"/>
              </a:rPr>
              <a:t>Deadline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AU" sz="1800" i="0" u="none" strike="noStrike" dirty="0">
                <a:solidFill>
                  <a:srgbClr val="212121"/>
                </a:solidFill>
                <a:effectLst/>
                <a:latin typeface="Google Sans"/>
              </a:rPr>
              <a:t>31 January</a:t>
            </a:r>
            <a:endParaRPr lang="en-AU" sz="1800" i="0" u="none" strike="noStrike" dirty="0">
              <a:solidFill>
                <a:srgbClr val="212121"/>
              </a:solidFill>
              <a:effectLst/>
              <a:latin typeface="Calibri,Helvetica,sans-serif,serif,EmojiFont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6520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igh angle view of a building&#10;&#10;Description automatically generated">
            <a:extLst>
              <a:ext uri="{FF2B5EF4-FFF2-40B4-BE49-F238E27FC236}">
                <a16:creationId xmlns:a16="http://schemas.microsoft.com/office/drawing/2014/main" id="{BCE789D6-DD90-F7A1-0B02-3FCE92ADD7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96" r="24220" b="2"/>
          <a:stretch/>
        </p:blipFill>
        <p:spPr>
          <a:xfrm>
            <a:off x="4645025" y="2174875"/>
            <a:ext cx="4041775" cy="3951288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443F79-6E0E-D7BC-871A-C6D8F8B081D1}"/>
              </a:ext>
            </a:extLst>
          </p:cNvPr>
          <p:cNvSpPr txBox="1"/>
          <p:nvPr/>
        </p:nvSpPr>
        <p:spPr>
          <a:xfrm>
            <a:off x="344329" y="467529"/>
            <a:ext cx="822960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pPr algn="l"/>
            <a:r>
              <a:rPr lang="en-AU" sz="2400" b="1" dirty="0">
                <a:latin typeface="+mj-lt"/>
              </a:rPr>
              <a:t>Post-doctoral opportunities – selected external funding</a:t>
            </a:r>
            <a:endParaRPr lang="en-AU" sz="2400" b="1" i="0" u="none" strike="noStrike" dirty="0">
              <a:effectLst/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BD0F15-C149-D48A-F6FF-0D2E78402AA1}"/>
              </a:ext>
            </a:extLst>
          </p:cNvPr>
          <p:cNvSpPr txBox="1"/>
          <p:nvPr/>
        </p:nvSpPr>
        <p:spPr>
          <a:xfrm>
            <a:off x="366597" y="1322459"/>
            <a:ext cx="42784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AutoNum type="arabicParenR"/>
            </a:pPr>
            <a:r>
              <a:rPr lang="en-AU" sz="1800" b="0" u="none" strike="noStrike" dirty="0">
                <a:solidFill>
                  <a:schemeClr val="bg1">
                    <a:lumMod val="75000"/>
                  </a:schemeClr>
                </a:solidFill>
                <a:effectLst/>
                <a:latin typeface="wf_segoe-ui_normal,Segoe UI,Segoe WP,Tahoma,Arial,sans-serif,serif,EmojiFont"/>
              </a:rPr>
              <a:t>‘outgoing’</a:t>
            </a:r>
            <a:r>
              <a:rPr lang="en-AU" sz="1800" b="0" i="0" u="none" strike="noStrike" dirty="0">
                <a:solidFill>
                  <a:schemeClr val="bg1">
                    <a:lumMod val="75000"/>
                  </a:schemeClr>
                </a:solidFill>
                <a:effectLst/>
                <a:latin typeface="wf_segoe-ui_normal,Segoe UI,Segoe WP,Tahoma,Arial,sans-serif,serif,EmojiFont"/>
              </a:rPr>
              <a:t> fellowships</a:t>
            </a:r>
          </a:p>
          <a:p>
            <a:pPr marL="342900" indent="-342900" algn="l">
              <a:buAutoNum type="arabicParenR"/>
            </a:pPr>
            <a:r>
              <a:rPr lang="en-AU" b="0" i="0" u="none" strike="noStrike" dirty="0">
                <a:solidFill>
                  <a:srgbClr val="212121"/>
                </a:solidFill>
                <a:effectLst/>
                <a:latin typeface="wf_segoe-ui_normal"/>
              </a:rPr>
              <a:t>'incoming' fellowships</a:t>
            </a:r>
          </a:p>
          <a:p>
            <a:pPr marL="342900" indent="-342900" algn="l">
              <a:buAutoNum type="arabicParenR"/>
            </a:pPr>
            <a:endParaRPr lang="en-AU" sz="1800" b="0" i="0" u="none" strike="noStrike" dirty="0">
              <a:solidFill>
                <a:schemeClr val="bg1">
                  <a:lumMod val="75000"/>
                </a:schemeClr>
              </a:solidFill>
              <a:effectLst/>
              <a:latin typeface="wf_segoe-ui_normal,Segoe UI,Segoe WP,Tahoma,Arial,sans-serif,serif,EmojiFont"/>
            </a:endParaRPr>
          </a:p>
          <a:p>
            <a:pPr marL="342900" indent="-342900" algn="l">
              <a:buAutoNum type="arabicParenR"/>
            </a:pPr>
            <a:endParaRPr lang="en-AU" sz="1800" b="0" i="0" u="none" strike="noStrike" dirty="0">
              <a:solidFill>
                <a:srgbClr val="212121"/>
              </a:solidFill>
              <a:effectLst/>
              <a:latin typeface="wf_segoe-ui_normal,Segoe UI,Segoe WP,Tahoma,Arial,sans-serif,serif,EmojiFont"/>
            </a:endParaRPr>
          </a:p>
          <a:p>
            <a:pPr algn="l"/>
            <a:r>
              <a:rPr lang="en-AU" b="1" dirty="0">
                <a:solidFill>
                  <a:srgbClr val="212121"/>
                </a:solidFill>
                <a:latin typeface="wf_segoe-ui_normal,Segoe UI,Segoe WP,Tahoma,Arial,sans-serif,serif,EmojiFont"/>
              </a:rPr>
              <a:t>Eligibility</a:t>
            </a:r>
            <a:r>
              <a:rPr lang="en-AU" dirty="0">
                <a:solidFill>
                  <a:srgbClr val="212121"/>
                </a:solidFill>
                <a:latin typeface="wf_segoe-ui_normal,Segoe UI,Segoe WP,Tahoma,Arial,sans-serif,serif,EmojiFont"/>
              </a:rPr>
              <a:t>: 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AU" b="0" i="0" u="none" strike="noStrike" dirty="0">
                <a:solidFill>
                  <a:srgbClr val="212121"/>
                </a:solidFill>
                <a:effectLst/>
                <a:latin typeface="wf_segoe-ui_normal"/>
              </a:rPr>
              <a:t>foreign researchers (no longer than 9 months  in Sweden at appl. deadline)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AU" sz="1800" b="0" i="0" u="none" strike="noStrike" dirty="0">
                <a:solidFill>
                  <a:srgbClr val="212121"/>
                </a:solidFill>
                <a:effectLst/>
                <a:latin typeface="wf_segoe-ui_normal,Segoe UI,Segoe WP,Tahoma,Arial,sans-serif,serif,EmojiFont"/>
              </a:rPr>
              <a:t>within 5 years from PhD</a:t>
            </a:r>
          </a:p>
          <a:p>
            <a:pPr algn="l"/>
            <a:r>
              <a:rPr lang="en-AU" sz="1800" b="1" i="0" u="none" strike="noStrike" dirty="0">
                <a:solidFill>
                  <a:srgbClr val="212121"/>
                </a:solidFill>
                <a:effectLst/>
                <a:latin typeface="wf_segoe-ui_normal,Segoe UI,Segoe WP,Tahoma,Arial,sans-serif,serif,EmojiFont"/>
              </a:rPr>
              <a:t>Conditions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AU" sz="1800" b="0" i="0" u="none" strike="noStrike" dirty="0">
                <a:solidFill>
                  <a:srgbClr val="212121"/>
                </a:solidFill>
                <a:effectLst/>
                <a:latin typeface="wf_segoe-ui_normal,Segoe UI,Segoe WP,Tahoma,Arial,sans-serif,serif,EmojiFont"/>
              </a:rPr>
              <a:t>duration: 3--24 months 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AU" sz="1800" i="0" u="none" strike="noStrike" dirty="0">
                <a:solidFill>
                  <a:srgbClr val="212121"/>
                </a:solidFill>
                <a:effectLst/>
                <a:latin typeface="wf_segoe-ui_normal,Segoe UI,Segoe WP,Tahoma,Arial,sans-serif,serif,EmojiFont"/>
              </a:rPr>
              <a:t>tax-free scholarship: 28 000 SEK/month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AU" dirty="0">
                <a:solidFill>
                  <a:srgbClr val="212121"/>
                </a:solidFill>
                <a:latin typeface="wf_segoe-ui_normal,Segoe UI,Segoe WP,Tahoma,Arial,sans-serif,serif,EmojiFont"/>
              </a:rPr>
              <a:t>Reimburses actual travel expenses</a:t>
            </a:r>
            <a:endParaRPr lang="en-AU" sz="1800" i="0" u="none" strike="noStrike" dirty="0">
              <a:solidFill>
                <a:srgbClr val="212121"/>
              </a:solidFill>
              <a:effectLst/>
              <a:latin typeface="Google Sans"/>
            </a:endParaRPr>
          </a:p>
          <a:p>
            <a:pPr algn="l"/>
            <a:r>
              <a:rPr lang="en-AU" b="1" dirty="0">
                <a:solidFill>
                  <a:srgbClr val="212121"/>
                </a:solidFill>
                <a:latin typeface="Google Sans"/>
              </a:rPr>
              <a:t>Deadline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AU" b="0" i="0" u="none" strike="noStrike" dirty="0">
                <a:solidFill>
                  <a:srgbClr val="212121"/>
                </a:solidFill>
                <a:effectLst/>
                <a:latin typeface="wf_segoe-ui_normal"/>
              </a:rPr>
              <a:t>1 October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605C18-818C-E465-0C68-7A03B0E14344}"/>
              </a:ext>
            </a:extLst>
          </p:cNvPr>
          <p:cNvSpPr txBox="1"/>
          <p:nvPr/>
        </p:nvSpPr>
        <p:spPr>
          <a:xfrm>
            <a:off x="424347" y="5479832"/>
            <a:ext cx="3389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Application is submitted </a:t>
            </a:r>
            <a:br>
              <a:rPr lang="en-GB" dirty="0"/>
            </a:br>
            <a:r>
              <a:rPr lang="en-GB" b="1" dirty="0">
                <a:solidFill>
                  <a:schemeClr val="accent4"/>
                </a:solidFill>
              </a:rPr>
              <a:t>by the host </a:t>
            </a:r>
            <a:r>
              <a:rPr lang="en-GB" dirty="0"/>
              <a:t>at Swedish institution!</a:t>
            </a:r>
          </a:p>
        </p:txBody>
      </p:sp>
    </p:spTree>
    <p:extLst>
      <p:ext uri="{BB962C8B-B14F-4D97-AF65-F5344CB8AC3E}">
        <p14:creationId xmlns:p14="http://schemas.microsoft.com/office/powerpoint/2010/main" val="2028034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igh angle view of a building&#10;&#10;Description automatically generated">
            <a:extLst>
              <a:ext uri="{FF2B5EF4-FFF2-40B4-BE49-F238E27FC236}">
                <a16:creationId xmlns:a16="http://schemas.microsoft.com/office/drawing/2014/main" id="{BCE789D6-DD90-F7A1-0B02-3FCE92ADD7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96" r="24220" b="2"/>
          <a:stretch/>
        </p:blipFill>
        <p:spPr>
          <a:xfrm>
            <a:off x="4645025" y="2174875"/>
            <a:ext cx="4041775" cy="3951288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443F79-6E0E-D7BC-871A-C6D8F8B081D1}"/>
              </a:ext>
            </a:extLst>
          </p:cNvPr>
          <p:cNvSpPr txBox="1"/>
          <p:nvPr/>
        </p:nvSpPr>
        <p:spPr>
          <a:xfrm>
            <a:off x="344329" y="467529"/>
            <a:ext cx="822960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pPr algn="l"/>
            <a:r>
              <a:rPr lang="en-AU" sz="2400" b="1" dirty="0">
                <a:latin typeface="+mj-lt"/>
              </a:rPr>
              <a:t>Post-doctoral opportunities – selected external funding</a:t>
            </a:r>
            <a:endParaRPr lang="en-AU" sz="2400" b="1" i="0" u="none" strike="noStrike" dirty="0">
              <a:effectLst/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BD0F15-C149-D48A-F6FF-0D2E78402AA1}"/>
              </a:ext>
            </a:extLst>
          </p:cNvPr>
          <p:cNvSpPr txBox="1"/>
          <p:nvPr/>
        </p:nvSpPr>
        <p:spPr>
          <a:xfrm>
            <a:off x="366597" y="1322459"/>
            <a:ext cx="427842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AutoNum type="arabicParenR"/>
            </a:pPr>
            <a:r>
              <a:rPr lang="en-AU" sz="1800" b="0" u="none" strike="noStrike" dirty="0">
                <a:solidFill>
                  <a:schemeClr val="bg1">
                    <a:lumMod val="75000"/>
                  </a:schemeClr>
                </a:solidFill>
                <a:effectLst/>
                <a:latin typeface="wf_segoe-ui_normal,Segoe UI,Segoe WP,Tahoma,Arial,sans-serif,serif,EmojiFont"/>
              </a:rPr>
              <a:t>‘outgoing’</a:t>
            </a:r>
            <a:r>
              <a:rPr lang="en-AU" sz="1800" b="0" i="0" u="none" strike="noStrike" dirty="0">
                <a:solidFill>
                  <a:schemeClr val="bg1">
                    <a:lumMod val="75000"/>
                  </a:schemeClr>
                </a:solidFill>
                <a:effectLst/>
                <a:latin typeface="wf_segoe-ui_normal,Segoe UI,Segoe WP,Tahoma,Arial,sans-serif,serif,EmojiFont"/>
              </a:rPr>
              <a:t> fellowships</a:t>
            </a:r>
          </a:p>
          <a:p>
            <a:pPr marL="342900" indent="-342900" algn="l">
              <a:buAutoNum type="arabicParenR"/>
            </a:pPr>
            <a:r>
              <a:rPr lang="en-AU" b="0" i="0" u="none" strike="noStrike" dirty="0">
                <a:solidFill>
                  <a:schemeClr val="bg1">
                    <a:lumMod val="75000"/>
                  </a:schemeClr>
                </a:solidFill>
                <a:effectLst/>
                <a:latin typeface="wf_segoe-ui_normal"/>
              </a:rPr>
              <a:t>'incoming' fellowships</a:t>
            </a:r>
          </a:p>
          <a:p>
            <a:pPr marL="342900" indent="-342900" algn="l">
              <a:buAutoNum type="arabicParenR"/>
            </a:pPr>
            <a:r>
              <a:rPr lang="en-AU" b="0" i="0" u="none" strike="noStrike" dirty="0">
                <a:solidFill>
                  <a:srgbClr val="212121"/>
                </a:solidFill>
                <a:effectLst/>
                <a:latin typeface="wf_segoe-ui_normal"/>
              </a:rPr>
              <a:t>visiting researchers</a:t>
            </a:r>
            <a:endParaRPr lang="en-AU" b="0" i="0" u="none" strike="noStrike" dirty="0">
              <a:solidFill>
                <a:schemeClr val="bg1">
                  <a:lumMod val="75000"/>
                </a:schemeClr>
              </a:solidFill>
              <a:effectLst/>
              <a:latin typeface="wf_segoe-ui_normal"/>
            </a:endParaRPr>
          </a:p>
          <a:p>
            <a:pPr algn="l"/>
            <a:endParaRPr lang="en-AU" sz="1800" b="0" i="0" u="none" strike="noStrike" dirty="0">
              <a:solidFill>
                <a:srgbClr val="212121"/>
              </a:solidFill>
              <a:effectLst/>
              <a:latin typeface="wf_segoe-ui_normal,Segoe UI,Segoe WP,Tahoma,Arial,sans-serif,serif,EmojiFont"/>
            </a:endParaRPr>
          </a:p>
          <a:p>
            <a:pPr algn="l"/>
            <a:r>
              <a:rPr lang="en-AU" b="1" dirty="0">
                <a:solidFill>
                  <a:srgbClr val="212121"/>
                </a:solidFill>
                <a:latin typeface="wf_segoe-ui_normal,Segoe UI,Segoe WP,Tahoma,Arial,sans-serif,serif,EmojiFont"/>
              </a:rPr>
              <a:t>Eligibility</a:t>
            </a:r>
            <a:r>
              <a:rPr lang="en-AU" dirty="0">
                <a:solidFill>
                  <a:srgbClr val="212121"/>
                </a:solidFill>
                <a:latin typeface="wf_segoe-ui_normal,Segoe UI,Segoe WP,Tahoma,Arial,sans-serif,serif,EmojiFont"/>
              </a:rPr>
              <a:t>: 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AU" b="0" i="0" u="none" strike="noStrike" dirty="0">
                <a:solidFill>
                  <a:srgbClr val="212121"/>
                </a:solidFill>
                <a:effectLst/>
                <a:latin typeface="wf_segoe-ui_normal"/>
              </a:rPr>
              <a:t>foreign senior researchers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AU" sz="1800" b="0" i="0" u="none" strike="noStrike" dirty="0">
                <a:solidFill>
                  <a:srgbClr val="212121"/>
                </a:solidFill>
                <a:effectLst/>
                <a:latin typeface="wf_segoe-ui_normal,Segoe UI,Segoe WP,Tahoma,Arial,sans-serif,serif,EmojiFont"/>
              </a:rPr>
              <a:t>At least 5 years from PhD</a:t>
            </a:r>
          </a:p>
          <a:p>
            <a:pPr algn="l"/>
            <a:r>
              <a:rPr lang="en-AU" sz="1800" b="1" i="0" u="none" strike="noStrike" dirty="0">
                <a:solidFill>
                  <a:srgbClr val="212121"/>
                </a:solidFill>
                <a:effectLst/>
                <a:latin typeface="wf_segoe-ui_normal,Segoe UI,Segoe WP,Tahoma,Arial,sans-serif,serif,EmojiFont"/>
              </a:rPr>
              <a:t>Conditions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AU" sz="1800" b="0" i="0" u="none" strike="noStrike" dirty="0">
                <a:solidFill>
                  <a:srgbClr val="212121"/>
                </a:solidFill>
                <a:effectLst/>
                <a:latin typeface="wf_segoe-ui_normal,Segoe UI,Segoe WP,Tahoma,Arial,sans-serif,serif,EmojiFont"/>
              </a:rPr>
              <a:t>duration: 1--12 months 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AU" dirty="0">
                <a:solidFill>
                  <a:srgbClr val="212121"/>
                </a:solidFill>
                <a:latin typeface="wf_segoe-ui_normal,Segoe UI,Segoe WP,Tahoma,Arial,sans-serif,serif,EmojiFont"/>
              </a:rPr>
              <a:t>Amount: no fixed sum </a:t>
            </a:r>
            <a:br>
              <a:rPr lang="en-AU" dirty="0">
                <a:solidFill>
                  <a:srgbClr val="212121"/>
                </a:solidFill>
                <a:latin typeface="wf_segoe-ui_normal,Segoe UI,Segoe WP,Tahoma,Arial,sans-serif,serif,EmojiFont"/>
              </a:rPr>
            </a:br>
            <a:r>
              <a:rPr lang="en-AU" sz="1400" dirty="0">
                <a:solidFill>
                  <a:srgbClr val="212121"/>
                </a:solidFill>
                <a:latin typeface="wf_segoe-ui_normal,Segoe UI,Segoe WP,Tahoma,Arial,sans-serif,serif,EmojiFont"/>
              </a:rPr>
              <a:t>“</a:t>
            </a:r>
            <a:r>
              <a:rPr lang="en-AU" sz="1400" i="0" u="none" strike="noStrike" dirty="0">
                <a:solidFill>
                  <a:srgbClr val="212121"/>
                </a:solidFill>
                <a:effectLst/>
                <a:latin typeface="wf_segoe-ui_normal,Segoe UI,Segoe WP,Tahoma,Arial,sans-serif,serif,EmojiFont"/>
              </a:rPr>
              <a:t>intended as a contribution to the additional costs incurred by the guest (travel, dual residence, health insurance, etc.)”</a:t>
            </a:r>
          </a:p>
          <a:p>
            <a:pPr algn="l"/>
            <a:r>
              <a:rPr lang="en-AU" b="1" dirty="0">
                <a:solidFill>
                  <a:srgbClr val="212121"/>
                </a:solidFill>
                <a:latin typeface="Google Sans"/>
              </a:rPr>
              <a:t>Deadline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AU" b="0" i="0" u="none" strike="noStrike" dirty="0">
                <a:solidFill>
                  <a:srgbClr val="212121"/>
                </a:solidFill>
                <a:effectLst/>
                <a:latin typeface="wf_segoe-ui_normal"/>
              </a:rPr>
              <a:t>10 March and 1 October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69D04E-A524-091D-1000-9E70C9AB1C2C}"/>
              </a:ext>
            </a:extLst>
          </p:cNvPr>
          <p:cNvSpPr txBox="1"/>
          <p:nvPr/>
        </p:nvSpPr>
        <p:spPr>
          <a:xfrm>
            <a:off x="424347" y="5479832"/>
            <a:ext cx="3389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Application is submitted </a:t>
            </a:r>
            <a:br>
              <a:rPr lang="en-GB" dirty="0"/>
            </a:br>
            <a:r>
              <a:rPr lang="en-GB" b="1" dirty="0">
                <a:solidFill>
                  <a:schemeClr val="accent4"/>
                </a:solidFill>
              </a:rPr>
              <a:t>by the host </a:t>
            </a:r>
            <a:r>
              <a:rPr lang="en-GB" dirty="0"/>
              <a:t>at Swedish institution!</a:t>
            </a:r>
          </a:p>
        </p:txBody>
      </p:sp>
    </p:spTree>
    <p:extLst>
      <p:ext uri="{BB962C8B-B14F-4D97-AF65-F5344CB8AC3E}">
        <p14:creationId xmlns:p14="http://schemas.microsoft.com/office/powerpoint/2010/main" val="1781852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A443F79-6E0E-D7BC-871A-C6D8F8B081D1}"/>
              </a:ext>
            </a:extLst>
          </p:cNvPr>
          <p:cNvSpPr txBox="1"/>
          <p:nvPr/>
        </p:nvSpPr>
        <p:spPr>
          <a:xfrm>
            <a:off x="344329" y="467529"/>
            <a:ext cx="822960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pPr algn="l"/>
            <a:r>
              <a:rPr lang="en-AU" sz="2400" b="1" dirty="0">
                <a:latin typeface="+mj-lt"/>
              </a:rPr>
              <a:t>Post-doctoral opportunities – selected external funding</a:t>
            </a:r>
            <a:endParaRPr lang="en-AU" sz="2400" b="1" i="0" u="none" strike="noStrike" dirty="0">
              <a:effectLst/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BD0F15-C149-D48A-F6FF-0D2E78402AA1}"/>
              </a:ext>
            </a:extLst>
          </p:cNvPr>
          <p:cNvSpPr txBox="1"/>
          <p:nvPr/>
        </p:nvSpPr>
        <p:spPr>
          <a:xfrm>
            <a:off x="366597" y="1322459"/>
            <a:ext cx="42784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AutoNum type="arabicParenR"/>
            </a:pPr>
            <a:r>
              <a:rPr lang="en-AU" sz="1800" b="0" u="none" strike="noStrike" dirty="0">
                <a:effectLst/>
                <a:latin typeface="wf_segoe-ui_normal,Segoe UI,Segoe WP,Tahoma,Arial,sans-serif,serif,EmojiFont"/>
              </a:rPr>
              <a:t>International postdoc</a:t>
            </a:r>
            <a:endParaRPr lang="en-AU" sz="1800" b="0" i="0" u="none" strike="noStrike" dirty="0">
              <a:effectLst/>
              <a:latin typeface="wf_segoe-ui_normal,Segoe UI,Segoe WP,Tahoma,Arial,sans-serif,serif,EmojiFont"/>
            </a:endParaRPr>
          </a:p>
          <a:p>
            <a:pPr algn="l"/>
            <a:endParaRPr lang="en-AU" sz="1800" b="0" i="0" u="none" strike="noStrike" dirty="0">
              <a:solidFill>
                <a:schemeClr val="bg1">
                  <a:lumMod val="75000"/>
                </a:schemeClr>
              </a:solidFill>
              <a:effectLst/>
              <a:latin typeface="wf_segoe-ui_normal,Segoe UI,Segoe WP,Tahoma,Arial,sans-serif,serif,EmojiFont"/>
            </a:endParaRPr>
          </a:p>
          <a:p>
            <a:pPr algn="l"/>
            <a:endParaRPr lang="en-AU" sz="1800" b="0" i="0" u="none" strike="noStrike" dirty="0">
              <a:solidFill>
                <a:schemeClr val="bg1">
                  <a:lumMod val="75000"/>
                </a:schemeClr>
              </a:solidFill>
              <a:effectLst/>
              <a:latin typeface="wf_segoe-ui_normal,Segoe UI,Segoe WP,Tahoma,Arial,sans-serif,serif,EmojiFont"/>
            </a:endParaRPr>
          </a:p>
          <a:p>
            <a:pPr marL="342900" indent="-342900" algn="l">
              <a:buAutoNum type="arabicParenR"/>
            </a:pPr>
            <a:endParaRPr lang="en-AU" sz="1800" b="0" i="0" u="none" strike="noStrike" dirty="0">
              <a:solidFill>
                <a:srgbClr val="212121"/>
              </a:solidFill>
              <a:effectLst/>
              <a:latin typeface="wf_segoe-ui_normal,Segoe UI,Segoe WP,Tahoma,Arial,sans-serif,serif,EmojiFont"/>
            </a:endParaRPr>
          </a:p>
          <a:p>
            <a:pPr algn="l"/>
            <a:r>
              <a:rPr lang="en-AU" b="1" dirty="0">
                <a:solidFill>
                  <a:srgbClr val="212121"/>
                </a:solidFill>
                <a:latin typeface="wf_segoe-ui_normal,Segoe UI,Segoe WP,Tahoma,Arial,sans-serif,serif,EmojiFont"/>
              </a:rPr>
              <a:t>Eligibility</a:t>
            </a:r>
            <a:r>
              <a:rPr lang="en-AU" dirty="0">
                <a:solidFill>
                  <a:srgbClr val="212121"/>
                </a:solidFill>
                <a:latin typeface="wf_segoe-ui_normal,Segoe UI,Segoe WP,Tahoma,Arial,sans-serif,serif,EmojiFont"/>
              </a:rPr>
              <a:t>: 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AU" dirty="0">
                <a:solidFill>
                  <a:srgbClr val="212121"/>
                </a:solidFill>
                <a:latin typeface="wf_segoe-ui_normal"/>
              </a:rPr>
              <a:t>Local </a:t>
            </a:r>
            <a:r>
              <a:rPr lang="en-AU" b="0" i="0" u="none" strike="noStrike" dirty="0">
                <a:solidFill>
                  <a:srgbClr val="212121"/>
                </a:solidFill>
                <a:effectLst/>
                <a:latin typeface="wf_segoe-ui_normal"/>
              </a:rPr>
              <a:t>researchers (PhD from a Swedish university)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AU" sz="1800" b="0" i="0" u="none" strike="noStrike" dirty="0">
                <a:solidFill>
                  <a:srgbClr val="212121"/>
                </a:solidFill>
                <a:effectLst/>
                <a:latin typeface="wf_segoe-ui_normal,Segoe UI,Segoe WP,Tahoma,Arial,sans-serif,serif,EmojiFont"/>
              </a:rPr>
              <a:t>within 2 years from PhD</a:t>
            </a:r>
          </a:p>
          <a:p>
            <a:pPr algn="l"/>
            <a:r>
              <a:rPr lang="en-AU" sz="1800" b="1" i="0" u="none" strike="noStrike" dirty="0">
                <a:solidFill>
                  <a:srgbClr val="212121"/>
                </a:solidFill>
                <a:effectLst/>
                <a:latin typeface="wf_segoe-ui_normal,Segoe UI,Segoe WP,Tahoma,Arial,sans-serif,serif,EmojiFont"/>
              </a:rPr>
              <a:t>Conditions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AU" sz="1800" b="0" i="0" u="none" strike="noStrike" dirty="0">
                <a:solidFill>
                  <a:srgbClr val="212121"/>
                </a:solidFill>
                <a:effectLst/>
                <a:latin typeface="wf_segoe-ui_normal,Segoe UI,Segoe WP,Tahoma,Arial,sans-serif,serif,EmojiFont"/>
              </a:rPr>
              <a:t>duration: </a:t>
            </a:r>
            <a:r>
              <a:rPr lang="en-AU" b="0" i="0" u="none" strike="noStrike" dirty="0">
                <a:solidFill>
                  <a:srgbClr val="000000"/>
                </a:solidFill>
                <a:effectLst/>
                <a:latin typeface="Atlas Grotesk Web"/>
              </a:rPr>
              <a:t>18–36 </a:t>
            </a:r>
            <a:r>
              <a:rPr lang="en-AU" sz="1800" b="0" i="0" u="none" strike="noStrike" dirty="0">
                <a:solidFill>
                  <a:srgbClr val="212121"/>
                </a:solidFill>
                <a:effectLst/>
                <a:latin typeface="wf_segoe-ui_normal,Segoe UI,Segoe WP,Tahoma,Arial,sans-serif,serif,EmojiFont"/>
              </a:rPr>
              <a:t>months 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AU" sz="1800" i="0" u="none" strike="noStrike" dirty="0">
                <a:solidFill>
                  <a:srgbClr val="212121"/>
                </a:solidFill>
                <a:effectLst/>
                <a:latin typeface="wf_segoe-ui_normal,Segoe UI,Segoe WP,Tahoma,Arial,sans-serif,serif,EmojiFont"/>
              </a:rPr>
              <a:t>Grant amount 1 150 000 SEK/year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AU" dirty="0">
                <a:solidFill>
                  <a:srgbClr val="212121"/>
                </a:solidFill>
                <a:latin typeface="wf_segoe-ui_normal,Segoe UI,Segoe WP,Tahoma,Arial,sans-serif,serif,EmojiFont"/>
              </a:rPr>
              <a:t>Can apply for additional </a:t>
            </a:r>
            <a:r>
              <a:rPr lang="en-AU" sz="1800" i="0" u="none" strike="noStrike" dirty="0">
                <a:solidFill>
                  <a:srgbClr val="212121"/>
                </a:solidFill>
                <a:effectLst/>
                <a:latin typeface="wf_segoe-ui_normal,Segoe UI,Segoe WP,Tahoma,Arial,sans-serif,serif,EmojiFont"/>
              </a:rPr>
              <a:t>50 000 SEK/year (in total) for one or more accompanying family members</a:t>
            </a:r>
            <a:endParaRPr lang="en-AU" dirty="0">
              <a:solidFill>
                <a:srgbClr val="212121"/>
              </a:solidFill>
              <a:latin typeface="wf_segoe-ui_normal,Segoe UI,Segoe WP,Tahoma,Arial,sans-serif,serif,EmojiFont"/>
            </a:endParaRPr>
          </a:p>
          <a:p>
            <a:pPr algn="l"/>
            <a:r>
              <a:rPr lang="en-AU" b="1" dirty="0">
                <a:solidFill>
                  <a:srgbClr val="212121"/>
                </a:solidFill>
                <a:latin typeface="Google Sans"/>
              </a:rPr>
              <a:t>Deadline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AU" dirty="0">
                <a:solidFill>
                  <a:srgbClr val="212121"/>
                </a:solidFill>
                <a:latin typeface="wf_segoe-ui_normal"/>
              </a:rPr>
              <a:t>January/February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514614-D5D5-8B2D-87DF-72B14617AC93}"/>
              </a:ext>
            </a:extLst>
          </p:cNvPr>
          <p:cNvSpPr txBox="1"/>
          <p:nvPr/>
        </p:nvSpPr>
        <p:spPr>
          <a:xfrm>
            <a:off x="616853" y="5928805"/>
            <a:ext cx="6524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Application is submitted with a</a:t>
            </a:r>
            <a:r>
              <a:rPr lang="en-GB" b="1" dirty="0">
                <a:solidFill>
                  <a:schemeClr val="accent4"/>
                </a:solidFill>
              </a:rPr>
              <a:t> Swedish administering organization</a:t>
            </a:r>
            <a:endParaRPr lang="en-GB" dirty="0"/>
          </a:p>
        </p:txBody>
      </p:sp>
      <p:pic>
        <p:nvPicPr>
          <p:cNvPr id="10242" name="Picture 2" descr="The Swedish Research Council (VR) | Medarbetarwebben">
            <a:extLst>
              <a:ext uri="{FF2B5EF4-FFF2-40B4-BE49-F238E27FC236}">
                <a16:creationId xmlns:a16="http://schemas.microsoft.com/office/drawing/2014/main" id="{EBDF1591-DF71-A37D-3959-05E8B0066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419" y="1923047"/>
            <a:ext cx="3011905" cy="3011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02C31B-EE5F-9D13-13B6-8ED45FE91188}"/>
              </a:ext>
            </a:extLst>
          </p:cNvPr>
          <p:cNvSpPr txBox="1"/>
          <p:nvPr/>
        </p:nvSpPr>
        <p:spPr>
          <a:xfrm>
            <a:off x="5496026" y="4864247"/>
            <a:ext cx="35709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54389"/>
                </a:solidFill>
                <a:latin typeface="Malayalam MN" pitchFamily="2" charset="0"/>
                <a:cs typeface="Malayalam MN" pitchFamily="2" charset="0"/>
              </a:rPr>
              <a:t>Swedish Research Council</a:t>
            </a:r>
          </a:p>
        </p:txBody>
      </p:sp>
    </p:spTree>
    <p:extLst>
      <p:ext uri="{BB962C8B-B14F-4D97-AF65-F5344CB8AC3E}">
        <p14:creationId xmlns:p14="http://schemas.microsoft.com/office/powerpoint/2010/main" val="2285254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A443F79-6E0E-D7BC-871A-C6D8F8B081D1}"/>
              </a:ext>
            </a:extLst>
          </p:cNvPr>
          <p:cNvSpPr txBox="1"/>
          <p:nvPr/>
        </p:nvSpPr>
        <p:spPr>
          <a:xfrm>
            <a:off x="344329" y="467529"/>
            <a:ext cx="822960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pPr algn="l"/>
            <a:r>
              <a:rPr lang="en-AU" sz="2400" b="1" dirty="0">
                <a:latin typeface="+mj-lt"/>
              </a:rPr>
              <a:t>Post-doctoral opportunities – selected external funding</a:t>
            </a:r>
            <a:endParaRPr lang="en-AU" sz="2400" b="1" i="0" u="none" strike="noStrike" dirty="0">
              <a:effectLst/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BD0F15-C149-D48A-F6FF-0D2E78402AA1}"/>
              </a:ext>
            </a:extLst>
          </p:cNvPr>
          <p:cNvSpPr txBox="1"/>
          <p:nvPr/>
        </p:nvSpPr>
        <p:spPr>
          <a:xfrm>
            <a:off x="366597" y="1322459"/>
            <a:ext cx="42784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AutoNum type="arabicParenR"/>
            </a:pPr>
            <a:r>
              <a:rPr lang="en-AU" sz="1800" b="0" u="none" strike="noStrike" dirty="0">
                <a:solidFill>
                  <a:schemeClr val="bg1">
                    <a:lumMod val="75000"/>
                  </a:schemeClr>
                </a:solidFill>
                <a:effectLst/>
                <a:latin typeface="wf_segoe-ui_normal,Segoe UI,Segoe WP,Tahoma,Arial,sans-serif,serif,EmojiFont"/>
              </a:rPr>
              <a:t>International postdoc</a:t>
            </a:r>
          </a:p>
          <a:p>
            <a:pPr marL="342900" indent="-342900" algn="l">
              <a:buAutoNum type="arabicParenR"/>
            </a:pPr>
            <a:r>
              <a:rPr lang="en-AU" i="0" dirty="0">
                <a:latin typeface="wf_segoe-ui_normal,Segoe UI,Segoe WP,Tahoma,Arial,sans-serif,serif,EmojiFont"/>
              </a:rPr>
              <a:t>VR Starting grant</a:t>
            </a:r>
            <a:endParaRPr lang="en-AU" sz="1800" b="0" i="0" u="none" strike="noStrike" dirty="0">
              <a:effectLst/>
              <a:latin typeface="wf_segoe-ui_normal,Segoe UI,Segoe WP,Tahoma,Arial,sans-serif,serif,EmojiFont"/>
            </a:endParaRPr>
          </a:p>
          <a:p>
            <a:pPr algn="l"/>
            <a:endParaRPr lang="en-AU" sz="1800" b="0" i="0" u="none" strike="noStrike" dirty="0">
              <a:solidFill>
                <a:schemeClr val="bg1">
                  <a:lumMod val="75000"/>
                </a:schemeClr>
              </a:solidFill>
              <a:effectLst/>
              <a:latin typeface="wf_segoe-ui_normal,Segoe UI,Segoe WP,Tahoma,Arial,sans-serif,serif,EmojiFont"/>
            </a:endParaRPr>
          </a:p>
          <a:p>
            <a:pPr algn="l"/>
            <a:endParaRPr lang="en-AU" sz="1800" b="0" i="0" u="none" strike="noStrike" dirty="0">
              <a:solidFill>
                <a:srgbClr val="212121"/>
              </a:solidFill>
              <a:effectLst/>
              <a:latin typeface="wf_segoe-ui_normal,Segoe UI,Segoe WP,Tahoma,Arial,sans-serif,serif,EmojiFont"/>
            </a:endParaRPr>
          </a:p>
          <a:p>
            <a:pPr algn="l"/>
            <a:r>
              <a:rPr lang="en-AU" b="1" dirty="0">
                <a:solidFill>
                  <a:srgbClr val="212121"/>
                </a:solidFill>
                <a:latin typeface="wf_segoe-ui_normal,Segoe UI,Segoe WP,Tahoma,Arial,sans-serif,serif,EmojiFont"/>
              </a:rPr>
              <a:t>Eligibility</a:t>
            </a:r>
            <a:r>
              <a:rPr lang="en-AU" dirty="0">
                <a:solidFill>
                  <a:srgbClr val="212121"/>
                </a:solidFill>
                <a:latin typeface="wf_segoe-ui_normal,Segoe UI,Segoe WP,Tahoma,Arial,sans-serif,serif,EmojiFont"/>
              </a:rPr>
              <a:t>: 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AU" sz="1800" b="0" i="0" u="none" strike="noStrike" dirty="0">
                <a:solidFill>
                  <a:srgbClr val="212121"/>
                </a:solidFill>
                <a:effectLst/>
                <a:latin typeface="wf_segoe-ui_normal,Segoe UI,Segoe WP,Tahoma,Arial,sans-serif,serif,EmojiFont"/>
              </a:rPr>
              <a:t>Any researcher between 2 &amp; 7 </a:t>
            </a:r>
            <a:br>
              <a:rPr lang="en-AU" sz="1800" b="0" i="0" u="none" strike="noStrike" dirty="0">
                <a:solidFill>
                  <a:srgbClr val="212121"/>
                </a:solidFill>
                <a:effectLst/>
                <a:latin typeface="wf_segoe-ui_normal,Segoe UI,Segoe WP,Tahoma,Arial,sans-serif,serif,EmojiFont"/>
              </a:rPr>
            </a:br>
            <a:r>
              <a:rPr lang="en-AU" sz="1800" b="0" i="0" u="none" strike="noStrike" dirty="0">
                <a:solidFill>
                  <a:srgbClr val="212121"/>
                </a:solidFill>
                <a:effectLst/>
                <a:latin typeface="wf_segoe-ui_normal,Segoe UI,Segoe WP,Tahoma,Arial,sans-serif,serif,EmojiFont"/>
              </a:rPr>
              <a:t>years from PhD</a:t>
            </a:r>
          </a:p>
          <a:p>
            <a:pPr algn="l"/>
            <a:r>
              <a:rPr lang="en-AU" sz="1800" b="1" i="0" u="none" strike="noStrike" dirty="0">
                <a:solidFill>
                  <a:srgbClr val="212121"/>
                </a:solidFill>
                <a:effectLst/>
                <a:latin typeface="wf_segoe-ui_normal,Segoe UI,Segoe WP,Tahoma,Arial,sans-serif,serif,EmojiFont"/>
              </a:rPr>
              <a:t>Conditions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AU" sz="1800" b="0" i="0" u="none" strike="noStrike" dirty="0">
                <a:solidFill>
                  <a:srgbClr val="212121"/>
                </a:solidFill>
                <a:effectLst/>
                <a:latin typeface="wf_segoe-ui_normal,Segoe UI,Segoe WP,Tahoma,Arial,sans-serif,serif,EmojiFont"/>
              </a:rPr>
              <a:t>duration: </a:t>
            </a:r>
            <a:r>
              <a:rPr lang="en-AU" b="0" i="0" u="none" strike="noStrike" dirty="0">
                <a:solidFill>
                  <a:srgbClr val="000000"/>
                </a:solidFill>
                <a:effectLst/>
                <a:latin typeface="Atlas Grotesk Web"/>
              </a:rPr>
              <a:t>4 years</a:t>
            </a:r>
            <a:endParaRPr lang="en-AU" sz="1800" b="0" i="0" u="none" strike="noStrike" dirty="0">
              <a:solidFill>
                <a:srgbClr val="212121"/>
              </a:solidFill>
              <a:effectLst/>
              <a:latin typeface="wf_segoe-ui_normal,Segoe UI,Segoe WP,Tahoma,Arial,sans-serif,serif,EmojiFont"/>
            </a:endParaRP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AU" sz="1800" i="0" u="none" strike="noStrike" dirty="0">
                <a:solidFill>
                  <a:srgbClr val="212121"/>
                </a:solidFill>
                <a:effectLst/>
                <a:latin typeface="wf_segoe-ui_normal,Segoe UI,Segoe WP,Tahoma,Arial,sans-serif,serif,EmojiFont"/>
              </a:rPr>
              <a:t>Grant amount </a:t>
            </a:r>
            <a:r>
              <a:rPr lang="en-AU" b="0" i="0" u="none" strike="noStrike" dirty="0">
                <a:solidFill>
                  <a:srgbClr val="1A1A1A"/>
                </a:solidFill>
                <a:effectLst/>
                <a:latin typeface="Atlas Grotesk Web"/>
              </a:rPr>
              <a:t>1 000 000 SEK /year</a:t>
            </a:r>
            <a:endParaRPr lang="en-AU" dirty="0">
              <a:solidFill>
                <a:srgbClr val="212121"/>
              </a:solidFill>
              <a:latin typeface="wf_segoe-ui_normal,Segoe UI,Segoe WP,Tahoma,Arial,sans-serif,serif,EmojiFont"/>
            </a:endParaRPr>
          </a:p>
          <a:p>
            <a:pPr algn="l"/>
            <a:r>
              <a:rPr lang="en-AU" b="1" dirty="0">
                <a:solidFill>
                  <a:srgbClr val="212121"/>
                </a:solidFill>
                <a:latin typeface="Google Sans"/>
              </a:rPr>
              <a:t>Deadline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AU" dirty="0">
                <a:solidFill>
                  <a:srgbClr val="212121"/>
                </a:solidFill>
                <a:latin typeface="wf_segoe-ui_normal"/>
              </a:rPr>
              <a:t>March/April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514614-D5D5-8B2D-87DF-72B14617AC93}"/>
              </a:ext>
            </a:extLst>
          </p:cNvPr>
          <p:cNvSpPr txBox="1"/>
          <p:nvPr/>
        </p:nvSpPr>
        <p:spPr>
          <a:xfrm>
            <a:off x="616853" y="5928805"/>
            <a:ext cx="6524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Application is submitted with a</a:t>
            </a:r>
            <a:r>
              <a:rPr lang="en-GB" b="1" dirty="0">
                <a:solidFill>
                  <a:schemeClr val="accent4"/>
                </a:solidFill>
              </a:rPr>
              <a:t> Swedish administering organization</a:t>
            </a:r>
            <a:endParaRPr lang="en-GB" dirty="0"/>
          </a:p>
        </p:txBody>
      </p:sp>
      <p:pic>
        <p:nvPicPr>
          <p:cNvPr id="10242" name="Picture 2" descr="The Swedish Research Council (VR) | Medarbetarwebben">
            <a:extLst>
              <a:ext uri="{FF2B5EF4-FFF2-40B4-BE49-F238E27FC236}">
                <a16:creationId xmlns:a16="http://schemas.microsoft.com/office/drawing/2014/main" id="{EBDF1591-DF71-A37D-3959-05E8B0066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419" y="1923047"/>
            <a:ext cx="3011905" cy="3011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02C31B-EE5F-9D13-13B6-8ED45FE91188}"/>
              </a:ext>
            </a:extLst>
          </p:cNvPr>
          <p:cNvSpPr txBox="1"/>
          <p:nvPr/>
        </p:nvSpPr>
        <p:spPr>
          <a:xfrm>
            <a:off x="5496026" y="4864247"/>
            <a:ext cx="35709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54389"/>
                </a:solidFill>
                <a:latin typeface="Malayalam MN" pitchFamily="2" charset="0"/>
                <a:cs typeface="Malayalam MN" pitchFamily="2" charset="0"/>
              </a:rPr>
              <a:t>Swedish Research Council</a:t>
            </a:r>
          </a:p>
        </p:txBody>
      </p:sp>
    </p:spTree>
    <p:extLst>
      <p:ext uri="{BB962C8B-B14F-4D97-AF65-F5344CB8AC3E}">
        <p14:creationId xmlns:p14="http://schemas.microsoft.com/office/powerpoint/2010/main" val="35612414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he Swedish Research Council (VR) | Medarbetarwebben">
            <a:extLst>
              <a:ext uri="{FF2B5EF4-FFF2-40B4-BE49-F238E27FC236}">
                <a16:creationId xmlns:a16="http://schemas.microsoft.com/office/drawing/2014/main" id="{BF4B1EF5-5C15-8CF0-1861-2D30C47A1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148" y="1814763"/>
            <a:ext cx="1700864" cy="170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Wenner-Gren">
            <a:extLst>
              <a:ext uri="{FF2B5EF4-FFF2-40B4-BE49-F238E27FC236}">
                <a16:creationId xmlns:a16="http://schemas.microsoft.com/office/drawing/2014/main" id="{6DD52A48-E68C-A51C-AE73-78F8F0450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337" y="454278"/>
            <a:ext cx="1754427" cy="102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Nordita (@NorditaSweden) / X">
            <a:extLst>
              <a:ext uri="{FF2B5EF4-FFF2-40B4-BE49-F238E27FC236}">
                <a16:creationId xmlns:a16="http://schemas.microsoft.com/office/drawing/2014/main" id="{FDFCB608-3B14-887A-71B3-B5F9FE9868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4" r="-3171" b="-1230"/>
          <a:stretch/>
        </p:blipFill>
        <p:spPr bwMode="auto">
          <a:xfrm>
            <a:off x="4572000" y="1372189"/>
            <a:ext cx="1155032" cy="111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tockholm University - Short Term Programs">
            <a:extLst>
              <a:ext uri="{FF2B5EF4-FFF2-40B4-BE49-F238E27FC236}">
                <a16:creationId xmlns:a16="http://schemas.microsoft.com/office/drawing/2014/main" id="{EAE9ACC4-E79F-621F-B6A7-191F8A472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64" r="62814" b="16185"/>
          <a:stretch/>
        </p:blipFill>
        <p:spPr bwMode="auto">
          <a:xfrm>
            <a:off x="6012337" y="2022214"/>
            <a:ext cx="1133689" cy="102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AB13C8-3965-986C-FF0B-93654B95C962}"/>
              </a:ext>
            </a:extLst>
          </p:cNvPr>
          <p:cNvSpPr txBox="1"/>
          <p:nvPr/>
        </p:nvSpPr>
        <p:spPr>
          <a:xfrm>
            <a:off x="4736653" y="4119844"/>
            <a:ext cx="31721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summary information and links: </a:t>
            </a:r>
            <a:br>
              <a:rPr lang="en-GB" dirty="0"/>
            </a:br>
            <a:r>
              <a:rPr lang="en-GB" dirty="0"/>
              <a:t>at RQI-circuit Stockholm page </a:t>
            </a:r>
            <a:r>
              <a:rPr lang="en-GB" dirty="0">
                <a:sym typeface="Wingdings" pitchFamily="2" charset="2"/>
              </a:rPr>
              <a:t> </a:t>
            </a:r>
            <a:r>
              <a:rPr lang="en-GB" dirty="0">
                <a:sym typeface="Wingdings" pitchFamily="2" charset="2"/>
                <a:hlinkClick r:id="rId7"/>
              </a:rPr>
              <a:t>here</a:t>
            </a:r>
            <a:endParaRPr lang="en-GB" dirty="0"/>
          </a:p>
        </p:txBody>
      </p:sp>
      <p:pic>
        <p:nvPicPr>
          <p:cNvPr id="1026" name="Picture 2" descr="quantum particles hoovering over Alabano university campus in Stockholm like snowflakes, night city scape epic, high def...">
            <a:extLst>
              <a:ext uri="{FF2B5EF4-FFF2-40B4-BE49-F238E27FC236}">
                <a16:creationId xmlns:a16="http://schemas.microsoft.com/office/drawing/2014/main" id="{66CA115A-384D-E910-FAB8-C6074D319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40" y="1963774"/>
            <a:ext cx="3320716" cy="332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85491F-09DD-6012-027E-C26E0B6DA5C6}"/>
              </a:ext>
            </a:extLst>
          </p:cNvPr>
          <p:cNvSpPr txBox="1"/>
          <p:nvPr/>
        </p:nvSpPr>
        <p:spPr>
          <a:xfrm>
            <a:off x="429908" y="5409398"/>
            <a:ext cx="2638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/>
              <a:t>Quantm</a:t>
            </a:r>
            <a:r>
              <a:rPr lang="en-GB" sz="1400" dirty="0"/>
              <a:t> snowflakes over </a:t>
            </a:r>
            <a:r>
              <a:rPr lang="en-GB" sz="1400" dirty="0" err="1"/>
              <a:t>Alabano</a:t>
            </a:r>
            <a:br>
              <a:rPr lang="en-GB" sz="1400" dirty="0"/>
            </a:br>
            <a:r>
              <a:rPr lang="en-GB" sz="1400" dirty="0"/>
              <a:t>according to </a:t>
            </a:r>
            <a:r>
              <a:rPr lang="en-GB" sz="1400" dirty="0" err="1"/>
              <a:t>NighCafe</a:t>
            </a:r>
            <a:r>
              <a:rPr lang="en-GB" sz="1400" dirty="0"/>
              <a:t> AI</a:t>
            </a:r>
          </a:p>
        </p:txBody>
      </p:sp>
    </p:spTree>
    <p:extLst>
      <p:ext uri="{BB962C8B-B14F-4D97-AF65-F5344CB8AC3E}">
        <p14:creationId xmlns:p14="http://schemas.microsoft.com/office/powerpoint/2010/main" val="36387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39D825C-C29B-FD4E-2AEA-67D23B55782E}"/>
              </a:ext>
            </a:extLst>
          </p:cNvPr>
          <p:cNvSpPr txBox="1"/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3700" dirty="0" err="1">
                <a:latin typeface="+mj-lt"/>
                <a:ea typeface="+mj-ea"/>
                <a:cs typeface="+mj-cs"/>
              </a:rPr>
              <a:t>Fysikum</a:t>
            </a:r>
            <a:r>
              <a:rPr lang="en-GB" sz="3700" dirty="0">
                <a:latin typeface="+mj-lt"/>
                <a:ea typeface="+mj-ea"/>
                <a:cs typeface="+mj-cs"/>
              </a:rPr>
              <a:t> and </a:t>
            </a:r>
            <a:r>
              <a:rPr lang="en-GB" sz="3700" dirty="0" err="1">
                <a:latin typeface="+mj-lt"/>
                <a:ea typeface="+mj-ea"/>
                <a:cs typeface="+mj-cs"/>
              </a:rPr>
              <a:t>Nordita</a:t>
            </a:r>
            <a:r>
              <a:rPr lang="en-GB" sz="3700" dirty="0">
                <a:latin typeface="+mj-lt"/>
                <a:ea typeface="+mj-ea"/>
                <a:cs typeface="+mj-cs"/>
              </a:rPr>
              <a:t> – where we are</a:t>
            </a:r>
          </a:p>
        </p:txBody>
      </p:sp>
      <p:pic>
        <p:nvPicPr>
          <p:cNvPr id="5" name="Picture 4" descr="A map of europe with red dots&#10;&#10;Description automatically generated">
            <a:extLst>
              <a:ext uri="{FF2B5EF4-FFF2-40B4-BE49-F238E27FC236}">
                <a16:creationId xmlns:a16="http://schemas.microsoft.com/office/drawing/2014/main" id="{4F359BCD-C8EA-31E2-F5A9-6AFB84EF3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7466" y="1600200"/>
            <a:ext cx="5729068" cy="4525963"/>
          </a:xfrm>
          <a:prstGeom prst="rect">
            <a:avLst/>
          </a:prstGeom>
          <a:noFill/>
        </p:spPr>
      </p:pic>
      <p:sp>
        <p:nvSpPr>
          <p:cNvPr id="9" name="5-Point Star 8">
            <a:extLst>
              <a:ext uri="{FF2B5EF4-FFF2-40B4-BE49-F238E27FC236}">
                <a16:creationId xmlns:a16="http://schemas.microsoft.com/office/drawing/2014/main" id="{CE89D9C7-CC08-0665-CEC7-2305F9212D0C}"/>
              </a:ext>
            </a:extLst>
          </p:cNvPr>
          <p:cNvSpPr/>
          <p:nvPr/>
        </p:nvSpPr>
        <p:spPr>
          <a:xfrm>
            <a:off x="4312117" y="3332748"/>
            <a:ext cx="375386" cy="327259"/>
          </a:xfrm>
          <a:prstGeom prst="star5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100000">
                <a:schemeClr val="accent6">
                  <a:tint val="37000"/>
                  <a:satMod val="300000"/>
                  <a:lumMod val="81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1771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39D825C-C29B-FD4E-2AEA-67D23B55782E}"/>
              </a:ext>
            </a:extLst>
          </p:cNvPr>
          <p:cNvSpPr txBox="1"/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3700" dirty="0" err="1">
                <a:latin typeface="+mj-lt"/>
                <a:ea typeface="+mj-ea"/>
                <a:cs typeface="+mj-cs"/>
              </a:rPr>
              <a:t>Fysikum</a:t>
            </a:r>
            <a:r>
              <a:rPr lang="en-GB" sz="3700" dirty="0">
                <a:latin typeface="+mj-lt"/>
                <a:ea typeface="+mj-ea"/>
                <a:cs typeface="+mj-cs"/>
              </a:rPr>
              <a:t> and </a:t>
            </a:r>
            <a:r>
              <a:rPr lang="en-GB" sz="3700" dirty="0" err="1">
                <a:latin typeface="+mj-lt"/>
                <a:ea typeface="+mj-ea"/>
                <a:cs typeface="+mj-cs"/>
              </a:rPr>
              <a:t>Nordita</a:t>
            </a:r>
            <a:r>
              <a:rPr lang="en-GB" sz="3700" dirty="0">
                <a:latin typeface="+mj-lt"/>
                <a:ea typeface="+mj-ea"/>
                <a:cs typeface="+mj-cs"/>
              </a:rPr>
              <a:t> – where we are</a:t>
            </a:r>
          </a:p>
        </p:txBody>
      </p:sp>
      <p:pic>
        <p:nvPicPr>
          <p:cNvPr id="6" name="Picture 5" descr="A map of a city&#10;&#10;Description automatically generated">
            <a:extLst>
              <a:ext uri="{FF2B5EF4-FFF2-40B4-BE49-F238E27FC236}">
                <a16:creationId xmlns:a16="http://schemas.microsoft.com/office/drawing/2014/main" id="{43FB95C7-2031-B277-F499-463806151B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" b="15464"/>
          <a:stretch/>
        </p:blipFill>
        <p:spPr>
          <a:xfrm>
            <a:off x="910703" y="1417638"/>
            <a:ext cx="7284093" cy="4817444"/>
          </a:xfrm>
          <a:prstGeom prst="rect">
            <a:avLst/>
          </a:prstGeom>
          <a:noFill/>
        </p:spPr>
      </p:pic>
      <p:sp>
        <p:nvSpPr>
          <p:cNvPr id="7" name="5-Point Star 6">
            <a:extLst>
              <a:ext uri="{FF2B5EF4-FFF2-40B4-BE49-F238E27FC236}">
                <a16:creationId xmlns:a16="http://schemas.microsoft.com/office/drawing/2014/main" id="{DA187D4A-73A3-F777-8219-C874FF96CC9A}"/>
              </a:ext>
            </a:extLst>
          </p:cNvPr>
          <p:cNvSpPr/>
          <p:nvPr/>
        </p:nvSpPr>
        <p:spPr>
          <a:xfrm>
            <a:off x="3850105" y="2119965"/>
            <a:ext cx="375386" cy="327259"/>
          </a:xfrm>
          <a:prstGeom prst="star5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1411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39D825C-C29B-FD4E-2AEA-67D23B55782E}"/>
              </a:ext>
            </a:extLst>
          </p:cNvPr>
          <p:cNvSpPr txBox="1"/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3700" dirty="0" err="1">
                <a:latin typeface="+mj-lt"/>
                <a:ea typeface="+mj-ea"/>
                <a:cs typeface="+mj-cs"/>
              </a:rPr>
              <a:t>Fysikum</a:t>
            </a:r>
            <a:r>
              <a:rPr lang="en-GB" sz="3700" dirty="0">
                <a:latin typeface="+mj-lt"/>
                <a:ea typeface="+mj-ea"/>
                <a:cs typeface="+mj-cs"/>
              </a:rPr>
              <a:t> and </a:t>
            </a:r>
            <a:r>
              <a:rPr lang="en-GB" sz="3700" dirty="0" err="1">
                <a:latin typeface="+mj-lt"/>
                <a:ea typeface="+mj-ea"/>
                <a:cs typeface="+mj-cs"/>
              </a:rPr>
              <a:t>Nordita</a:t>
            </a:r>
            <a:r>
              <a:rPr lang="en-GB" sz="3700" dirty="0">
                <a:latin typeface="+mj-lt"/>
                <a:ea typeface="+mj-ea"/>
                <a:cs typeface="+mj-cs"/>
              </a:rPr>
              <a:t> – where we are</a:t>
            </a:r>
          </a:p>
        </p:txBody>
      </p:sp>
      <p:pic>
        <p:nvPicPr>
          <p:cNvPr id="4" name="Picture 3" descr="An aerial view of a city&#10;&#10;Description automatically generated">
            <a:extLst>
              <a:ext uri="{FF2B5EF4-FFF2-40B4-BE49-F238E27FC236}">
                <a16:creationId xmlns:a16="http://schemas.microsoft.com/office/drawing/2014/main" id="{E2060A23-C406-2B2A-3649-CDCF36EBB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83" y="1417638"/>
            <a:ext cx="7772400" cy="4857750"/>
          </a:xfrm>
          <a:prstGeom prst="rect">
            <a:avLst/>
          </a:prstGeom>
        </p:spPr>
      </p:pic>
      <p:sp>
        <p:nvSpPr>
          <p:cNvPr id="9" name="5-Point Star 8">
            <a:extLst>
              <a:ext uri="{FF2B5EF4-FFF2-40B4-BE49-F238E27FC236}">
                <a16:creationId xmlns:a16="http://schemas.microsoft.com/office/drawing/2014/main" id="{14F0F3A1-6599-AE91-1685-2DE27343A321}"/>
              </a:ext>
            </a:extLst>
          </p:cNvPr>
          <p:cNvSpPr/>
          <p:nvPr/>
        </p:nvSpPr>
        <p:spPr>
          <a:xfrm>
            <a:off x="4551144" y="2560638"/>
            <a:ext cx="502921" cy="432819"/>
          </a:xfrm>
          <a:prstGeom prst="star5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10" name="5-Point Star 9">
            <a:extLst>
              <a:ext uri="{FF2B5EF4-FFF2-40B4-BE49-F238E27FC236}">
                <a16:creationId xmlns:a16="http://schemas.microsoft.com/office/drawing/2014/main" id="{D11099B3-AC2B-AFC4-4B6E-BA91F5387D48}"/>
              </a:ext>
            </a:extLst>
          </p:cNvPr>
          <p:cNvSpPr/>
          <p:nvPr/>
        </p:nvSpPr>
        <p:spPr>
          <a:xfrm>
            <a:off x="5054065" y="3146175"/>
            <a:ext cx="451586" cy="405547"/>
          </a:xfrm>
          <a:prstGeom prst="star5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390946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39D825C-C29B-FD4E-2AEA-67D23B55782E}"/>
              </a:ext>
            </a:extLst>
          </p:cNvPr>
          <p:cNvSpPr txBox="1"/>
          <p:nvPr/>
        </p:nvSpPr>
        <p:spPr>
          <a:xfrm>
            <a:off x="457200" y="469953"/>
            <a:ext cx="8550444" cy="178510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lang="en-AU" sz="2200" i="0" u="none" strike="noStrike" dirty="0" err="1">
                <a:effectLst/>
                <a:latin typeface="+mj-lt"/>
              </a:rPr>
              <a:t>AlbaNova</a:t>
            </a:r>
            <a:r>
              <a:rPr lang="en-AU" sz="2200" i="0" u="none" strike="noStrike" dirty="0">
                <a:effectLst/>
                <a:latin typeface="+mj-lt"/>
              </a:rPr>
              <a:t> University </a:t>
            </a:r>
            <a:r>
              <a:rPr lang="en-AU" sz="2200" i="0" u="none" strike="noStrike" dirty="0" err="1">
                <a:effectLst/>
                <a:latin typeface="+mj-lt"/>
              </a:rPr>
              <a:t>Center</a:t>
            </a:r>
            <a:r>
              <a:rPr lang="en-AU" sz="2200" i="0" u="none" strike="noStrike" dirty="0">
                <a:effectLst/>
                <a:latin typeface="+mj-lt"/>
              </a:rPr>
              <a:t> -- Stockholm </a:t>
            </a:r>
            <a:r>
              <a:rPr lang="en-AU" sz="2200" i="0" u="none" strike="noStrike" dirty="0" err="1">
                <a:effectLst/>
                <a:latin typeface="+mj-lt"/>
              </a:rPr>
              <a:t>Center</a:t>
            </a:r>
            <a:r>
              <a:rPr lang="en-AU" sz="2200" i="0" u="none" strike="noStrike" dirty="0">
                <a:effectLst/>
                <a:latin typeface="+mj-lt"/>
              </a:rPr>
              <a:t> for Physics, Astronomy 														and Biotechnology</a:t>
            </a:r>
          </a:p>
          <a:p>
            <a:pPr algn="l"/>
            <a:endParaRPr lang="en-AU" sz="2200" dirty="0">
              <a:latin typeface="+mj-lt"/>
              <a:sym typeface="Wingdings" pitchFamily="2" charset="2"/>
            </a:endParaRPr>
          </a:p>
          <a:p>
            <a:pPr algn="l"/>
            <a:r>
              <a:rPr lang="en-AU" sz="2200" i="1" u="none" strike="noStrike" dirty="0">
                <a:solidFill>
                  <a:srgbClr val="222222"/>
                </a:solidFill>
                <a:effectLst/>
                <a:latin typeface="+mj-lt"/>
              </a:rPr>
              <a:t>Stockholm University (SU)</a:t>
            </a:r>
            <a:r>
              <a:rPr lang="en-AU" sz="2200" dirty="0">
                <a:solidFill>
                  <a:srgbClr val="222222"/>
                </a:solidFill>
                <a:latin typeface="+mj-lt"/>
              </a:rPr>
              <a:t>  &amp; </a:t>
            </a:r>
            <a:r>
              <a:rPr lang="en-AU" sz="2200" i="1" u="none" strike="noStrike" dirty="0">
                <a:solidFill>
                  <a:srgbClr val="222222"/>
                </a:solidFill>
                <a:effectLst/>
                <a:latin typeface="+mj-lt"/>
              </a:rPr>
              <a:t>Royal Institute of Technology (KTH)</a:t>
            </a:r>
            <a:endParaRPr lang="en-AU" sz="2200" i="0" u="none" strike="noStrike" dirty="0">
              <a:solidFill>
                <a:srgbClr val="222222"/>
              </a:solidFill>
              <a:effectLst/>
              <a:latin typeface="+mj-lt"/>
            </a:endParaRPr>
          </a:p>
          <a:p>
            <a:pPr algn="l"/>
            <a:endParaRPr lang="en-AU" sz="22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442C83-770F-D051-C234-22F549EE9388}"/>
              </a:ext>
            </a:extLst>
          </p:cNvPr>
          <p:cNvSpPr txBox="1"/>
          <p:nvPr/>
        </p:nvSpPr>
        <p:spPr>
          <a:xfrm>
            <a:off x="1333713" y="2706140"/>
            <a:ext cx="435032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 err="1">
                <a:latin typeface="+mj-lt"/>
              </a:rPr>
              <a:t>Fysikum</a:t>
            </a:r>
            <a:r>
              <a:rPr lang="en-GB" sz="2000" dirty="0">
                <a:latin typeface="+mj-lt"/>
              </a:rPr>
              <a:t> (</a:t>
            </a:r>
            <a:r>
              <a:rPr lang="en-AU" sz="2000" i="0" u="none" strike="noStrike" dirty="0">
                <a:effectLst/>
                <a:latin typeface="+mj-lt"/>
              </a:rPr>
              <a:t>SU Department of Physics )</a:t>
            </a:r>
          </a:p>
          <a:p>
            <a:pPr>
              <a:lnSpc>
                <a:spcPct val="150000"/>
              </a:lnSpc>
            </a:pPr>
            <a:endParaRPr lang="en-AU" sz="2000" dirty="0">
              <a:latin typeface="+mj-lt"/>
            </a:endParaRPr>
          </a:p>
          <a:p>
            <a:r>
              <a:rPr lang="en-AU" sz="2000" b="1" dirty="0">
                <a:latin typeface="+mj-lt"/>
              </a:rPr>
              <a:t>NORDITA</a:t>
            </a:r>
            <a:r>
              <a:rPr lang="en-AU" sz="2000" dirty="0">
                <a:latin typeface="+mj-lt"/>
              </a:rPr>
              <a:t> (</a:t>
            </a:r>
            <a:r>
              <a:rPr lang="en-AU" sz="2000" i="0" u="none" strike="noStrike" dirty="0">
                <a:effectLst/>
                <a:latin typeface="+mj-lt"/>
              </a:rPr>
              <a:t>Nordic Institute for Theoretical Physics) </a:t>
            </a:r>
            <a:r>
              <a:rPr lang="en-GB" sz="2000" dirty="0">
                <a:latin typeface="+mj-lt"/>
              </a:rPr>
              <a:t>	</a:t>
            </a:r>
          </a:p>
          <a:p>
            <a:endParaRPr lang="en-GB" sz="2000" dirty="0">
              <a:latin typeface="+mj-lt"/>
            </a:endParaRPr>
          </a:p>
          <a:p>
            <a:r>
              <a:rPr lang="en-GB" sz="2000" b="1" dirty="0">
                <a:latin typeface="+mj-lt"/>
              </a:rPr>
              <a:t>Oskar Klein Centre</a:t>
            </a:r>
            <a:r>
              <a:rPr lang="en-GB" sz="2000" dirty="0">
                <a:latin typeface="+mj-lt"/>
              </a:rPr>
              <a:t> – </a:t>
            </a:r>
            <a:r>
              <a:rPr lang="en-AU" sz="2000" i="0" u="none" strike="noStrike" dirty="0">
                <a:effectLst/>
                <a:latin typeface="+mj-lt"/>
              </a:rPr>
              <a:t>centre for cosmology, </a:t>
            </a:r>
            <a:r>
              <a:rPr lang="en-AU" sz="2000" i="0" u="none" strike="noStrike" dirty="0" err="1">
                <a:effectLst/>
                <a:latin typeface="+mj-lt"/>
              </a:rPr>
              <a:t>astro</a:t>
            </a:r>
            <a:r>
              <a:rPr lang="en-AU" sz="2000" i="0" u="none" strike="noStrike" dirty="0">
                <a:effectLst/>
                <a:latin typeface="+mj-lt"/>
              </a:rPr>
              <a:t>- &amp; particle phys</a:t>
            </a:r>
            <a:r>
              <a:rPr lang="en-AU" sz="2000" dirty="0">
                <a:latin typeface="+mj-lt"/>
              </a:rPr>
              <a:t>ics</a:t>
            </a:r>
          </a:p>
          <a:p>
            <a:r>
              <a:rPr lang="en-AU" sz="2000" b="1" dirty="0">
                <a:latin typeface="+mj-lt"/>
              </a:rPr>
              <a:t>	</a:t>
            </a:r>
          </a:p>
          <a:p>
            <a:r>
              <a:rPr lang="en-AU" sz="2000" b="1" dirty="0">
                <a:latin typeface="+mj-lt"/>
              </a:rPr>
              <a:t>… </a:t>
            </a:r>
            <a:endParaRPr lang="en-GB" sz="2000" b="1" dirty="0"/>
          </a:p>
        </p:txBody>
      </p:sp>
      <p:pic>
        <p:nvPicPr>
          <p:cNvPr id="1028" name="Picture 4" descr="Nordita (@NorditaSweden) / X">
            <a:extLst>
              <a:ext uri="{FF2B5EF4-FFF2-40B4-BE49-F238E27FC236}">
                <a16:creationId xmlns:a16="http://schemas.microsoft.com/office/drawing/2014/main" id="{BA572FC5-5F1F-BDED-BD0B-7F8CF3066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0" r="24291" b="25689"/>
          <a:stretch/>
        </p:blipFill>
        <p:spPr bwMode="auto">
          <a:xfrm>
            <a:off x="498765" y="3613778"/>
            <a:ext cx="631824" cy="66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tockholm University - Short Term Programs">
            <a:extLst>
              <a:ext uri="{FF2B5EF4-FFF2-40B4-BE49-F238E27FC236}">
                <a16:creationId xmlns:a16="http://schemas.microsoft.com/office/drawing/2014/main" id="{A091E14B-85AF-8BFF-19F8-A217AE3758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64" r="62814" b="16185"/>
          <a:stretch/>
        </p:blipFill>
        <p:spPr bwMode="auto">
          <a:xfrm>
            <a:off x="392455" y="2698472"/>
            <a:ext cx="761313" cy="69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skar Klein Centre Github Organization · GitHub">
            <a:extLst>
              <a:ext uri="{FF2B5EF4-FFF2-40B4-BE49-F238E27FC236}">
                <a16:creationId xmlns:a16="http://schemas.microsoft.com/office/drawing/2014/main" id="{90DD414A-5335-10FA-9DF4-73E1BDFDD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01" y="4486679"/>
            <a:ext cx="847460" cy="84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tudera fysik i Stockholms vackraste hus - Fysikum">
            <a:extLst>
              <a:ext uri="{FF2B5EF4-FFF2-40B4-BE49-F238E27FC236}">
                <a16:creationId xmlns:a16="http://schemas.microsoft.com/office/drawing/2014/main" id="{DBB5D526-47C6-BD1A-F0E8-3D4258B1F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730" y="2067538"/>
            <a:ext cx="3078914" cy="461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424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39D825C-C29B-FD4E-2AEA-67D23B55782E}"/>
              </a:ext>
            </a:extLst>
          </p:cNvPr>
          <p:cNvSpPr txBox="1"/>
          <p:nvPr/>
        </p:nvSpPr>
        <p:spPr>
          <a:xfrm>
            <a:off x="344329" y="467529"/>
            <a:ext cx="822960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pPr algn="l"/>
            <a:r>
              <a:rPr lang="en-AU" sz="2400" b="1" dirty="0">
                <a:latin typeface="+mj-lt"/>
              </a:rPr>
              <a:t>PhD </a:t>
            </a:r>
            <a:r>
              <a:rPr lang="en-AU" sz="2400" b="1" dirty="0" err="1">
                <a:latin typeface="+mj-lt"/>
              </a:rPr>
              <a:t>opportunites</a:t>
            </a:r>
            <a:endParaRPr lang="en-AU" sz="2400" b="1" i="0" u="none" strike="noStrike" dirty="0">
              <a:effectLst/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442C83-770F-D051-C234-22F549EE9388}"/>
              </a:ext>
            </a:extLst>
          </p:cNvPr>
          <p:cNvSpPr txBox="1"/>
          <p:nvPr/>
        </p:nvSpPr>
        <p:spPr>
          <a:xfrm>
            <a:off x="1105642" y="2413110"/>
            <a:ext cx="4350328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 err="1">
                <a:latin typeface="+mj-lt"/>
              </a:rPr>
              <a:t>Fysikum</a:t>
            </a:r>
            <a:r>
              <a:rPr lang="en-GB" sz="2000" dirty="0">
                <a:latin typeface="+mj-lt"/>
              </a:rPr>
              <a:t> (</a:t>
            </a:r>
            <a:r>
              <a:rPr lang="en-AU" sz="2000" i="0" u="none" strike="noStrike" dirty="0">
                <a:effectLst/>
                <a:latin typeface="+mj-lt"/>
              </a:rPr>
              <a:t>SU Department of Physics )</a:t>
            </a:r>
          </a:p>
        </p:txBody>
      </p:sp>
      <p:pic>
        <p:nvPicPr>
          <p:cNvPr id="8" name="Picture 2" descr="Stockholm University - Short Term Programs">
            <a:extLst>
              <a:ext uri="{FF2B5EF4-FFF2-40B4-BE49-F238E27FC236}">
                <a16:creationId xmlns:a16="http://schemas.microsoft.com/office/drawing/2014/main" id="{A091E14B-85AF-8BFF-19F8-A217AE3758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64" r="62814" b="16185"/>
          <a:stretch/>
        </p:blipFill>
        <p:spPr bwMode="auto">
          <a:xfrm>
            <a:off x="344329" y="2437423"/>
            <a:ext cx="761313" cy="69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E3958A5-51DD-ABA7-1A88-3F806D4D3C71}"/>
              </a:ext>
            </a:extLst>
          </p:cNvPr>
          <p:cNvSpPr txBox="1"/>
          <p:nvPr/>
        </p:nvSpPr>
        <p:spPr>
          <a:xfrm>
            <a:off x="344329" y="1256691"/>
            <a:ext cx="67187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/>
              <a:t>Duration: 4 years (up to 1 year extension if doing teaching/service)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/>
              <a:t>PhD students are normally employed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/>
              <a:t>Median* salary over 4 years (</a:t>
            </a:r>
            <a:r>
              <a:rPr lang="en-GB" dirty="0" err="1"/>
              <a:t>Fysikum</a:t>
            </a:r>
            <a:r>
              <a:rPr lang="en-GB" dirty="0"/>
              <a:t>): 30 000 SEK/month**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038DC7-4E23-7CA2-4DC0-0E8F5C968115}"/>
              </a:ext>
            </a:extLst>
          </p:cNvPr>
          <p:cNvSpPr txBox="1"/>
          <p:nvPr/>
        </p:nvSpPr>
        <p:spPr>
          <a:xfrm>
            <a:off x="344329" y="6258717"/>
            <a:ext cx="8117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* </a:t>
            </a:r>
            <a:r>
              <a:rPr lang="en-GB" sz="1400" dirty="0">
                <a:sym typeface="Wingdings" pitchFamily="2" charset="2"/>
              </a:rPr>
              <a:t>salary increases after completing 50% and 80% of PhD requirements </a:t>
            </a:r>
          </a:p>
          <a:p>
            <a:r>
              <a:rPr lang="en-GB" sz="1400" dirty="0">
                <a:sym typeface="Wingdings" pitchFamily="2" charset="2"/>
              </a:rPr>
              <a:t>** </a:t>
            </a:r>
            <a:r>
              <a:rPr lang="en-GB" sz="1400" dirty="0"/>
              <a:t>is adjusted each year by a few percent;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49D9F7-FC1C-24A9-2C6A-260827632F7E}"/>
              </a:ext>
            </a:extLst>
          </p:cNvPr>
          <p:cNvSpPr txBox="1"/>
          <p:nvPr/>
        </p:nvSpPr>
        <p:spPr>
          <a:xfrm>
            <a:off x="969819" y="3389383"/>
            <a:ext cx="6718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AU" b="0" i="0" u="none" strike="noStrike" dirty="0">
                <a:effectLst/>
                <a:latin typeface="wf_segoe-ui_normal,Segoe UI,Segoe WP,Tahoma,Arial,sans-serif,serif,EmojiFont"/>
              </a:rPr>
              <a:t>No departmental/university PhD scholarships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AU" b="0" i="0" u="none" strike="noStrike" dirty="0">
                <a:effectLst/>
                <a:latin typeface="wf_segoe-ui_normal,Segoe UI,Segoe WP,Tahoma,Arial,sans-serif,serif,EmojiFont"/>
              </a:rPr>
              <a:t>positions opened by the individual groups’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F89C10-A340-F995-34B0-9E4D84272864}"/>
              </a:ext>
            </a:extLst>
          </p:cNvPr>
          <p:cNvSpPr txBox="1"/>
          <p:nvPr/>
        </p:nvSpPr>
        <p:spPr>
          <a:xfrm>
            <a:off x="969819" y="4400696"/>
            <a:ext cx="3461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à"/>
            </a:pPr>
            <a:r>
              <a:rPr lang="en-GB" dirty="0">
                <a:sym typeface="Wingdings" pitchFamily="2" charset="2"/>
              </a:rPr>
              <a:t>Contact prospective supervisors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GB" dirty="0">
                <a:sym typeface="Wingdings" pitchFamily="2" charset="2"/>
              </a:rPr>
              <a:t>Monitor open calls</a:t>
            </a:r>
            <a:endParaRPr lang="en-GB" dirty="0"/>
          </a:p>
        </p:txBody>
      </p:sp>
      <p:pic>
        <p:nvPicPr>
          <p:cNvPr id="16" name="Picture 15" descr="A screenshot of a web page&#10;&#10;Description automatically generated">
            <a:extLst>
              <a:ext uri="{FF2B5EF4-FFF2-40B4-BE49-F238E27FC236}">
                <a16:creationId xmlns:a16="http://schemas.microsoft.com/office/drawing/2014/main" id="{870AD0A7-5769-0209-9310-14BF0EDFEB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1803"/>
          <a:stretch/>
        </p:blipFill>
        <p:spPr>
          <a:xfrm>
            <a:off x="5376539" y="4080048"/>
            <a:ext cx="3373104" cy="199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95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39D825C-C29B-FD4E-2AEA-67D23B55782E}"/>
              </a:ext>
            </a:extLst>
          </p:cNvPr>
          <p:cNvSpPr txBox="1"/>
          <p:nvPr/>
        </p:nvSpPr>
        <p:spPr>
          <a:xfrm>
            <a:off x="344329" y="467529"/>
            <a:ext cx="822960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pPr algn="l"/>
            <a:r>
              <a:rPr lang="en-AU" sz="2400" b="1" dirty="0">
                <a:latin typeface="+mj-lt"/>
              </a:rPr>
              <a:t>PhD </a:t>
            </a:r>
            <a:r>
              <a:rPr lang="en-AU" sz="2400" b="1" dirty="0" err="1">
                <a:latin typeface="+mj-lt"/>
              </a:rPr>
              <a:t>opportunites</a:t>
            </a:r>
            <a:endParaRPr lang="en-AU" sz="2400" b="1" i="0" u="none" strike="noStrike" dirty="0">
              <a:effectLst/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442C83-770F-D051-C234-22F549EE9388}"/>
              </a:ext>
            </a:extLst>
          </p:cNvPr>
          <p:cNvSpPr txBox="1"/>
          <p:nvPr/>
        </p:nvSpPr>
        <p:spPr>
          <a:xfrm>
            <a:off x="1093148" y="1357593"/>
            <a:ext cx="6957703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U" sz="2000" b="1" dirty="0">
                <a:latin typeface="+mj-lt"/>
              </a:rPr>
              <a:t>NORDITA</a:t>
            </a:r>
            <a:r>
              <a:rPr lang="en-AU" sz="2000" dirty="0">
                <a:latin typeface="+mj-lt"/>
              </a:rPr>
              <a:t> (</a:t>
            </a:r>
            <a:r>
              <a:rPr lang="en-AU" sz="2000" i="0" u="none" strike="noStrike" dirty="0">
                <a:effectLst/>
                <a:latin typeface="+mj-lt"/>
              </a:rPr>
              <a:t>Nordic Institute for Theoretical Physics)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038DC7-4E23-7CA2-4DC0-0E8F5C968115}"/>
              </a:ext>
            </a:extLst>
          </p:cNvPr>
          <p:cNvSpPr txBox="1"/>
          <p:nvPr/>
        </p:nvSpPr>
        <p:spPr>
          <a:xfrm>
            <a:off x="344329" y="6258717"/>
            <a:ext cx="8117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* </a:t>
            </a:r>
            <a:r>
              <a:rPr lang="en-GB" sz="1400" dirty="0">
                <a:sym typeface="Wingdings" pitchFamily="2" charset="2"/>
              </a:rPr>
              <a:t>salary increases after completing 50% and 80% of PhD requirements </a:t>
            </a:r>
          </a:p>
          <a:p>
            <a:r>
              <a:rPr lang="en-GB" sz="1400" dirty="0">
                <a:sym typeface="Wingdings" pitchFamily="2" charset="2"/>
              </a:rPr>
              <a:t>** </a:t>
            </a:r>
            <a:r>
              <a:rPr lang="en-GB" sz="1400" dirty="0"/>
              <a:t>is adjusted each year by a few percent;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49D9F7-FC1C-24A9-2C6A-260827632F7E}"/>
              </a:ext>
            </a:extLst>
          </p:cNvPr>
          <p:cNvSpPr txBox="1"/>
          <p:nvPr/>
        </p:nvSpPr>
        <p:spPr>
          <a:xfrm>
            <a:off x="969819" y="2440956"/>
            <a:ext cx="67187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AU" b="0" i="0" u="none" strike="noStrike" dirty="0">
                <a:effectLst/>
                <a:latin typeface="wf_segoe-ui_normal,Segoe UI,Segoe WP,Tahoma,Arial,sans-serif,serif,EmojiFont"/>
              </a:rPr>
              <a:t>Short-term </a:t>
            </a:r>
            <a:r>
              <a:rPr lang="en-AU" b="1" i="0" u="none" strike="noStrike" dirty="0">
                <a:effectLst/>
                <a:latin typeface="wf_segoe-ui_normal,Segoe UI,Segoe WP,Tahoma,Arial,sans-serif,serif,EmojiFont"/>
              </a:rPr>
              <a:t>visiting PhD scholarships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>
                <a:sym typeface="Wingdings" pitchFamily="2" charset="2"/>
              </a:rPr>
              <a:t>Expected to be </a:t>
            </a:r>
            <a:r>
              <a:rPr lang="en-GB" b="1" dirty="0">
                <a:sym typeface="Wingdings" pitchFamily="2" charset="2"/>
              </a:rPr>
              <a:t>1-2 months </a:t>
            </a:r>
            <a:r>
              <a:rPr lang="en-GB" dirty="0">
                <a:sym typeface="Wingdings" pitchFamily="2" charset="2"/>
              </a:rPr>
              <a:t>(but may be longer)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>
                <a:sym typeface="Wingdings" pitchFamily="2" charset="2"/>
              </a:rPr>
              <a:t>Application deadlines: </a:t>
            </a:r>
            <a:r>
              <a:rPr lang="en-AU" b="1" i="0" u="none" strike="noStrike" dirty="0">
                <a:solidFill>
                  <a:srgbClr val="212121"/>
                </a:solidFill>
                <a:effectLst/>
                <a:latin typeface="wf_segoe-ui_normal"/>
              </a:rPr>
              <a:t>10 May</a:t>
            </a:r>
            <a:r>
              <a:rPr lang="en-AU" b="0" i="0" u="none" strike="noStrike" dirty="0">
                <a:solidFill>
                  <a:srgbClr val="212121"/>
                </a:solidFill>
                <a:effectLst/>
                <a:latin typeface="wf_segoe-ui_normal"/>
              </a:rPr>
              <a:t> &amp; </a:t>
            </a:r>
            <a:r>
              <a:rPr lang="en-AU" b="1" i="0" u="none" strike="noStrike" dirty="0">
                <a:solidFill>
                  <a:srgbClr val="212121"/>
                </a:solidFill>
                <a:effectLst/>
                <a:latin typeface="wf_segoe-ui_normal"/>
              </a:rPr>
              <a:t>10 November </a:t>
            </a:r>
            <a:r>
              <a:rPr lang="en-AU" b="0" i="0" u="none" strike="noStrike" dirty="0">
                <a:solidFill>
                  <a:srgbClr val="212121"/>
                </a:solidFill>
                <a:effectLst/>
                <a:latin typeface="wf_segoe-ui_normal"/>
              </a:rPr>
              <a:t>each year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AU" dirty="0">
                <a:solidFill>
                  <a:srgbClr val="212121"/>
                </a:solidFill>
                <a:latin typeface="wf_segoe-ui_normal"/>
              </a:rPr>
              <a:t>Offers support for travel and accommodation</a:t>
            </a:r>
            <a:endParaRPr lang="en-AU" b="0" i="0" u="none" strike="noStrike" dirty="0">
              <a:solidFill>
                <a:srgbClr val="212121"/>
              </a:solidFill>
              <a:effectLst/>
              <a:latin typeface="wf_segoe-ui_normal"/>
            </a:endParaRPr>
          </a:p>
        </p:txBody>
      </p:sp>
      <p:pic>
        <p:nvPicPr>
          <p:cNvPr id="4" name="Picture 4" descr="Nordita (@NorditaSweden) / X">
            <a:extLst>
              <a:ext uri="{FF2B5EF4-FFF2-40B4-BE49-F238E27FC236}">
                <a16:creationId xmlns:a16="http://schemas.microsoft.com/office/drawing/2014/main" id="{D4289269-DCE7-692B-1262-465BAAE3DA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0" r="24291" b="25689"/>
          <a:stretch/>
        </p:blipFill>
        <p:spPr bwMode="auto">
          <a:xfrm>
            <a:off x="401111" y="1350568"/>
            <a:ext cx="631824" cy="66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0E36AE-5E38-2A86-A070-32087589D3EE}"/>
              </a:ext>
            </a:extLst>
          </p:cNvPr>
          <p:cNvSpPr txBox="1"/>
          <p:nvPr/>
        </p:nvSpPr>
        <p:spPr>
          <a:xfrm>
            <a:off x="1019080" y="4032332"/>
            <a:ext cx="7056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à"/>
            </a:pPr>
            <a:r>
              <a:rPr lang="en-GB" dirty="0">
                <a:sym typeface="Wingdings" pitchFamily="2" charset="2"/>
              </a:rPr>
              <a:t>Contact prospective supervisor(s) – postdocs &amp; faculty from NORDITA</a:t>
            </a:r>
          </a:p>
        </p:txBody>
      </p:sp>
    </p:spTree>
    <p:extLst>
      <p:ext uri="{BB962C8B-B14F-4D97-AF65-F5344CB8AC3E}">
        <p14:creationId xmlns:p14="http://schemas.microsoft.com/office/powerpoint/2010/main" val="4161784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39D825C-C29B-FD4E-2AEA-67D23B55782E}"/>
              </a:ext>
            </a:extLst>
          </p:cNvPr>
          <p:cNvSpPr txBox="1"/>
          <p:nvPr/>
        </p:nvSpPr>
        <p:spPr>
          <a:xfrm>
            <a:off x="344329" y="467529"/>
            <a:ext cx="822960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pPr algn="l"/>
            <a:r>
              <a:rPr lang="en-AU" sz="2400" b="1" dirty="0">
                <a:latin typeface="+mj-lt"/>
              </a:rPr>
              <a:t>Post-doctoral opportunities</a:t>
            </a:r>
            <a:endParaRPr lang="en-AU" sz="2400" b="1" i="0" u="none" strike="noStrike" dirty="0">
              <a:effectLst/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49D9F7-FC1C-24A9-2C6A-260827632F7E}"/>
              </a:ext>
            </a:extLst>
          </p:cNvPr>
          <p:cNvSpPr txBox="1"/>
          <p:nvPr/>
        </p:nvSpPr>
        <p:spPr>
          <a:xfrm>
            <a:off x="1019080" y="2175279"/>
            <a:ext cx="6718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AU" i="0" u="none" strike="noStrike" dirty="0">
                <a:solidFill>
                  <a:srgbClr val="212121"/>
                </a:solidFill>
                <a:effectLst/>
                <a:latin typeface="wf_segoe-ui_normal"/>
              </a:rPr>
              <a:t>salary 39 000 SEK/month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AU" dirty="0">
                <a:solidFill>
                  <a:srgbClr val="212121"/>
                </a:solidFill>
                <a:latin typeface="wf_segoe-ui_normal"/>
              </a:rPr>
              <a:t>duration 2+1 year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0E36AE-5E38-2A86-A070-32087589D3EE}"/>
              </a:ext>
            </a:extLst>
          </p:cNvPr>
          <p:cNvSpPr txBox="1"/>
          <p:nvPr/>
        </p:nvSpPr>
        <p:spPr>
          <a:xfrm>
            <a:off x="1019080" y="3089291"/>
            <a:ext cx="452053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à"/>
            </a:pPr>
            <a:r>
              <a:rPr lang="en-GB" dirty="0">
                <a:sym typeface="Wingdings" pitchFamily="2" charset="2"/>
              </a:rPr>
              <a:t>Contact prospective supervisor(s)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GB" dirty="0">
                <a:sym typeface="Wingdings" pitchFamily="2" charset="2"/>
              </a:rPr>
              <a:t>Monitor open calls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AU" dirty="0">
                <a:solidFill>
                  <a:srgbClr val="212121"/>
                </a:solidFill>
                <a:latin typeface="wf_segoe-ui_normal"/>
              </a:rPr>
              <a:t>Check for cut-offs</a:t>
            </a:r>
            <a:br>
              <a:rPr lang="en-AU" dirty="0">
                <a:solidFill>
                  <a:srgbClr val="212121"/>
                </a:solidFill>
                <a:latin typeface="wf_segoe-ui_normal"/>
              </a:rPr>
            </a:br>
            <a:r>
              <a:rPr lang="en-AU" dirty="0">
                <a:solidFill>
                  <a:srgbClr val="212121"/>
                </a:solidFill>
                <a:latin typeface="wf_segoe-ui_normal"/>
              </a:rPr>
              <a:t>(must be within 3 years of PhD at deadline)</a:t>
            </a:r>
            <a:endParaRPr lang="en-AU" i="0" u="none" strike="noStrike" dirty="0">
              <a:solidFill>
                <a:srgbClr val="212121"/>
              </a:solidFill>
              <a:effectLst/>
              <a:latin typeface="wf_segoe-ui_normal"/>
            </a:endParaRPr>
          </a:p>
          <a:p>
            <a:pPr marL="285750" indent="-285750">
              <a:buFont typeface="Wingdings" pitchFamily="2" charset="2"/>
              <a:buChar char="à"/>
            </a:pPr>
            <a:endParaRPr lang="en-GB" dirty="0">
              <a:sym typeface="Wingdings" pitchFamily="2" charset="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66ED36-AEF8-FEC7-0538-FAE7AFA9E016}"/>
              </a:ext>
            </a:extLst>
          </p:cNvPr>
          <p:cNvSpPr txBox="1"/>
          <p:nvPr/>
        </p:nvSpPr>
        <p:spPr>
          <a:xfrm>
            <a:off x="1105642" y="1246610"/>
            <a:ext cx="4350328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 err="1">
                <a:latin typeface="+mj-lt"/>
              </a:rPr>
              <a:t>Fysikum</a:t>
            </a:r>
            <a:r>
              <a:rPr lang="en-GB" sz="2000" dirty="0">
                <a:latin typeface="+mj-lt"/>
              </a:rPr>
              <a:t> (</a:t>
            </a:r>
            <a:r>
              <a:rPr lang="en-AU" sz="2000" i="0" u="none" strike="noStrike" dirty="0">
                <a:effectLst/>
                <a:latin typeface="+mj-lt"/>
              </a:rPr>
              <a:t>SU Department of Physics )</a:t>
            </a:r>
          </a:p>
        </p:txBody>
      </p:sp>
      <p:pic>
        <p:nvPicPr>
          <p:cNvPr id="7" name="Picture 2" descr="Stockholm University - Short Term Programs">
            <a:extLst>
              <a:ext uri="{FF2B5EF4-FFF2-40B4-BE49-F238E27FC236}">
                <a16:creationId xmlns:a16="http://schemas.microsoft.com/office/drawing/2014/main" id="{0E966E85-607E-D18E-6FC8-78A15EFF53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64" r="62814" b="16185"/>
          <a:stretch/>
        </p:blipFill>
        <p:spPr bwMode="auto">
          <a:xfrm>
            <a:off x="344329" y="1270923"/>
            <a:ext cx="761313" cy="69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screenshot of a web page&#10;&#10;Description automatically generated">
            <a:extLst>
              <a:ext uri="{FF2B5EF4-FFF2-40B4-BE49-F238E27FC236}">
                <a16:creationId xmlns:a16="http://schemas.microsoft.com/office/drawing/2014/main" id="{BEC95863-9FD2-6307-F690-2651CE68EA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1803"/>
          <a:stretch/>
        </p:blipFill>
        <p:spPr>
          <a:xfrm>
            <a:off x="5494070" y="4442020"/>
            <a:ext cx="3373104" cy="199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291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39D825C-C29B-FD4E-2AEA-67D23B55782E}"/>
              </a:ext>
            </a:extLst>
          </p:cNvPr>
          <p:cNvSpPr txBox="1"/>
          <p:nvPr/>
        </p:nvSpPr>
        <p:spPr>
          <a:xfrm>
            <a:off x="344329" y="467529"/>
            <a:ext cx="822960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pPr algn="l"/>
            <a:r>
              <a:rPr lang="en-AU" sz="2400" b="1" dirty="0">
                <a:latin typeface="+mj-lt"/>
              </a:rPr>
              <a:t>Post-doctoral opportunities</a:t>
            </a:r>
            <a:endParaRPr lang="en-AU" sz="2400" b="1" i="0" u="none" strike="noStrike" dirty="0">
              <a:effectLst/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49D9F7-FC1C-24A9-2C6A-260827632F7E}"/>
              </a:ext>
            </a:extLst>
          </p:cNvPr>
          <p:cNvSpPr txBox="1"/>
          <p:nvPr/>
        </p:nvSpPr>
        <p:spPr>
          <a:xfrm>
            <a:off x="1019080" y="2175279"/>
            <a:ext cx="6718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AU" b="1" i="0" u="none" strike="noStrike" dirty="0" err="1">
                <a:solidFill>
                  <a:srgbClr val="000022"/>
                </a:solidFill>
                <a:effectLst/>
                <a:latin typeface="Candara" panose="020E0502030303020204" pitchFamily="34" charset="0"/>
              </a:rPr>
              <a:t>Nordita</a:t>
            </a:r>
            <a:r>
              <a:rPr lang="en-AU" b="1" i="0" u="none" strike="noStrike" dirty="0">
                <a:solidFill>
                  <a:srgbClr val="000022"/>
                </a:solidFill>
                <a:effectLst/>
                <a:latin typeface="Candara" panose="020E0502030303020204" pitchFamily="34" charset="0"/>
              </a:rPr>
              <a:t> fellows</a:t>
            </a:r>
            <a:r>
              <a:rPr lang="en-AU" b="0" i="0" u="none" strike="noStrike" dirty="0">
                <a:solidFill>
                  <a:srgbClr val="0000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AU" b="0" i="0" u="none" strike="noStrike" dirty="0">
                <a:solidFill>
                  <a:srgbClr val="000022"/>
                </a:solidFill>
                <a:effectLst/>
                <a:latin typeface="Candara" panose="020E0502030303020204" pitchFamily="34" charset="0"/>
                <a:sym typeface="Wingdings" pitchFamily="2" charset="2"/>
              </a:rPr>
              <a:t> employed to pursue independent research</a:t>
            </a:r>
            <a:endParaRPr lang="en-AU" b="0" i="0" u="none" strike="noStrike" dirty="0">
              <a:solidFill>
                <a:srgbClr val="000022"/>
              </a:solidFill>
              <a:effectLst/>
              <a:latin typeface="Candara" panose="020E0502030303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AU" b="1" i="0" u="none" strike="noStrike" dirty="0" err="1">
                <a:solidFill>
                  <a:srgbClr val="000022"/>
                </a:solidFill>
                <a:effectLst/>
                <a:latin typeface="Candara" panose="020E0502030303020204" pitchFamily="34" charset="0"/>
              </a:rPr>
              <a:t>Nordita</a:t>
            </a:r>
            <a:r>
              <a:rPr lang="en-AU" b="1" i="0" u="none" strike="noStrike" dirty="0">
                <a:solidFill>
                  <a:srgbClr val="000022"/>
                </a:solidFill>
                <a:effectLst/>
                <a:latin typeface="Candara" panose="020E0502030303020204" pitchFamily="34" charset="0"/>
              </a:rPr>
              <a:t> postdocs </a:t>
            </a:r>
            <a:r>
              <a:rPr lang="en-AU" b="0" i="0" u="none" strike="noStrike" dirty="0">
                <a:solidFill>
                  <a:srgbClr val="212121"/>
                </a:solidFill>
                <a:effectLst/>
                <a:latin typeface="wf_segoe-ui_normal"/>
                <a:sym typeface="Wingdings" pitchFamily="2" charset="2"/>
              </a:rPr>
              <a:t> employed on a particular project</a:t>
            </a:r>
            <a:endParaRPr lang="en-AU" b="0" i="0" u="none" strike="noStrike" dirty="0">
              <a:solidFill>
                <a:srgbClr val="000022"/>
              </a:solidFill>
              <a:effectLst/>
              <a:latin typeface="Candara" panose="020E0502030303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D0AA27-0E76-0AB6-B55A-DAC1E682736A}"/>
              </a:ext>
            </a:extLst>
          </p:cNvPr>
          <p:cNvSpPr txBox="1"/>
          <p:nvPr/>
        </p:nvSpPr>
        <p:spPr>
          <a:xfrm>
            <a:off x="1093148" y="1357593"/>
            <a:ext cx="6957703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U" sz="2000" b="1" dirty="0">
                <a:latin typeface="+mj-lt"/>
              </a:rPr>
              <a:t>NORDITA</a:t>
            </a:r>
            <a:r>
              <a:rPr lang="en-AU" sz="2000" dirty="0">
                <a:latin typeface="+mj-lt"/>
              </a:rPr>
              <a:t> (</a:t>
            </a:r>
            <a:r>
              <a:rPr lang="en-AU" sz="2000" i="0" u="none" strike="noStrike" dirty="0">
                <a:effectLst/>
                <a:latin typeface="+mj-lt"/>
              </a:rPr>
              <a:t>Nordic Institute for Theoretical Physics)</a:t>
            </a:r>
          </a:p>
        </p:txBody>
      </p:sp>
      <p:pic>
        <p:nvPicPr>
          <p:cNvPr id="4" name="Picture 4" descr="Nordita (@NorditaSweden) / X">
            <a:extLst>
              <a:ext uri="{FF2B5EF4-FFF2-40B4-BE49-F238E27FC236}">
                <a16:creationId xmlns:a16="http://schemas.microsoft.com/office/drawing/2014/main" id="{D9AC7072-09E2-158F-5F85-96A735ED8C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0" r="24291" b="25689"/>
          <a:stretch/>
        </p:blipFill>
        <p:spPr bwMode="auto">
          <a:xfrm>
            <a:off x="401111" y="1350568"/>
            <a:ext cx="631824" cy="66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2CDFA326-989D-5DF3-DA08-6EE9C25C0E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261" y="3265667"/>
            <a:ext cx="7772400" cy="12150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6B90588-4F79-BA63-3CD4-3A49C3A67FFA}"/>
              </a:ext>
            </a:extLst>
          </p:cNvPr>
          <p:cNvSpPr txBox="1"/>
          <p:nvPr/>
        </p:nvSpPr>
        <p:spPr>
          <a:xfrm>
            <a:off x="717023" y="4934582"/>
            <a:ext cx="3042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4"/>
                </a:solidFill>
              </a:rPr>
              <a:t>Positions may reopen for 2026</a:t>
            </a:r>
          </a:p>
        </p:txBody>
      </p:sp>
    </p:spTree>
    <p:extLst>
      <p:ext uri="{BB962C8B-B14F-4D97-AF65-F5344CB8AC3E}">
        <p14:creationId xmlns:p14="http://schemas.microsoft.com/office/powerpoint/2010/main" val="24490611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UQ1 1">
      <a:dk1>
        <a:sysClr val="windowText" lastClr="000000"/>
      </a:dk1>
      <a:lt1>
        <a:sysClr val="window" lastClr="FFFFFF"/>
      </a:lt1>
      <a:dk2>
        <a:srgbClr val="271D65"/>
      </a:dk2>
      <a:lt2>
        <a:srgbClr val="F8F1DE"/>
      </a:lt2>
      <a:accent1>
        <a:srgbClr val="A1863C"/>
      </a:accent1>
      <a:accent2>
        <a:srgbClr val="271D65"/>
      </a:accent2>
      <a:accent3>
        <a:srgbClr val="74AE31"/>
      </a:accent3>
      <a:accent4>
        <a:srgbClr val="D53D20"/>
      </a:accent4>
      <a:accent5>
        <a:srgbClr val="AC0334"/>
      </a:accent5>
      <a:accent6>
        <a:srgbClr val="F6BB1C"/>
      </a:accent6>
      <a:hlink>
        <a:srgbClr val="2972AD"/>
      </a:hlink>
      <a:folHlink>
        <a:srgbClr val="3A8B2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Advantage.thmx</Template>
  <TotalTime>1132497</TotalTime>
  <Words>746</Words>
  <Application>Microsoft Macintosh PowerPoint</Application>
  <PresentationFormat>On-screen Show (4:3)</PresentationFormat>
  <Paragraphs>163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Arial</vt:lpstr>
      <vt:lpstr>Atlas Grotesk Web</vt:lpstr>
      <vt:lpstr>Calibri</vt:lpstr>
      <vt:lpstr>Calibri,Helvetica,sans-serif,serif,EmojiFont</vt:lpstr>
      <vt:lpstr>Candara</vt:lpstr>
      <vt:lpstr>Courier New</vt:lpstr>
      <vt:lpstr>Google Sans</vt:lpstr>
      <vt:lpstr>Helvetica</vt:lpstr>
      <vt:lpstr>Helvetica Neue Light</vt:lpstr>
      <vt:lpstr>Malayalam MN</vt:lpstr>
      <vt:lpstr>wf_segoe-ui_normal</vt:lpstr>
      <vt:lpstr>wf_segoe-ui_normal,Segoe UI,Segoe WP,Tahoma,Arial,sans-serif,serif,EmojiFont</vt:lpstr>
      <vt:lpstr>Wingdings</vt:lpstr>
      <vt:lpstr>Office-Design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University of Vienna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subject/>
  <dc:creator>Magdalena Zych</dc:creator>
  <cp:keywords/>
  <dc:description/>
  <cp:lastModifiedBy>Magdalena Zych</cp:lastModifiedBy>
  <cp:revision>1285</cp:revision>
  <cp:lastPrinted>2015-05-06T23:26:37Z</cp:lastPrinted>
  <dcterms:created xsi:type="dcterms:W3CDTF">2013-03-18T09:55:52Z</dcterms:created>
  <dcterms:modified xsi:type="dcterms:W3CDTF">2023-11-17T11:22:32Z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db064b5-5911-4077-b076-dd8db707b7e6_Enabled">
    <vt:lpwstr>true</vt:lpwstr>
  </property>
  <property fmtid="{D5CDD505-2E9C-101B-9397-08002B2CF9AE}" pid="3" name="MSIP_Label_adb064b5-5911-4077-b076-dd8db707b7e6_SetDate">
    <vt:lpwstr>2022-02-10T11:04:57Z</vt:lpwstr>
  </property>
  <property fmtid="{D5CDD505-2E9C-101B-9397-08002B2CF9AE}" pid="4" name="MSIP_Label_adb064b5-5911-4077-b076-dd8db707b7e6_Method">
    <vt:lpwstr>Privileged</vt:lpwstr>
  </property>
  <property fmtid="{D5CDD505-2E9C-101B-9397-08002B2CF9AE}" pid="5" name="MSIP_Label_adb064b5-5911-4077-b076-dd8db707b7e6_Name">
    <vt:lpwstr>UNOFFICIAL</vt:lpwstr>
  </property>
  <property fmtid="{D5CDD505-2E9C-101B-9397-08002B2CF9AE}" pid="6" name="MSIP_Label_adb064b5-5911-4077-b076-dd8db707b7e6_SiteId">
    <vt:lpwstr>b6e377cf-9db3-46cb-91a2-fad9605bb15c</vt:lpwstr>
  </property>
  <property fmtid="{D5CDD505-2E9C-101B-9397-08002B2CF9AE}" pid="7" name="MSIP_Label_adb064b5-5911-4077-b076-dd8db707b7e6_ActionId">
    <vt:lpwstr>9604aead-057c-476b-86dd-fef02279715f</vt:lpwstr>
  </property>
  <property fmtid="{D5CDD505-2E9C-101B-9397-08002B2CF9AE}" pid="8" name="MSIP_Label_adb064b5-5911-4077-b076-dd8db707b7e6_ContentBits">
    <vt:lpwstr>0</vt:lpwstr>
  </property>
</Properties>
</file>