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eb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39" r:id="rId2"/>
    <p:sldId id="257" r:id="rId3"/>
    <p:sldId id="540" r:id="rId4"/>
    <p:sldId id="541" r:id="rId5"/>
    <p:sldId id="542" r:id="rId6"/>
    <p:sldId id="543" r:id="rId7"/>
    <p:sldId id="728" r:id="rId8"/>
    <p:sldId id="729" r:id="rId9"/>
    <p:sldId id="535" r:id="rId10"/>
    <p:sldId id="538" r:id="rId11"/>
    <p:sldId id="730" r:id="rId12"/>
    <p:sldId id="731" r:id="rId13"/>
    <p:sldId id="53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B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838" autoAdjust="0"/>
  </p:normalViewPr>
  <p:slideViewPr>
    <p:cSldViewPr snapToGrid="0">
      <p:cViewPr varScale="1">
        <p:scale>
          <a:sx n="83" d="100"/>
          <a:sy n="83" d="100"/>
        </p:scale>
        <p:origin x="72" y="18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81992-3560-4F0F-B8E9-1F4B9C015E39}" type="datetimeFigureOut">
              <a:rPr lang="LID4096" smtClean="0"/>
              <a:t>11/19/2023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C8121-8780-4EA7-8995-A72F0C2F66C0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37336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03513" y="511175"/>
            <a:ext cx="4524375" cy="2546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168F84-4E2F-40E3-9F8E-78C285E61C5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47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703513" y="511175"/>
            <a:ext cx="4524375" cy="2546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168F84-4E2F-40E3-9F8E-78C285E61C5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35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739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6645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286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2956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D2AC-9E45-4BB2-95C5-CD9544DB4086}" type="datetimeFigureOut">
              <a:rPr lang="en-US" smtClean="0"/>
              <a:t>19-Nov-23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9E64-2D6A-40EC-86BB-466F16A88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3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D2AC-9E45-4BB2-95C5-CD9544DB4086}" type="datetimeFigureOut">
              <a:rPr lang="en-US" smtClean="0"/>
              <a:t>19-Nov-23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9E64-2D6A-40EC-86BB-466F16A88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3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D2AC-9E45-4BB2-95C5-CD9544DB4086}" type="datetimeFigureOut">
              <a:rPr lang="en-US" smtClean="0"/>
              <a:t>19-Nov-23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9E64-2D6A-40EC-86BB-466F16A88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40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D2AC-9E45-4BB2-95C5-CD9544DB4086}" type="datetimeFigureOut">
              <a:rPr lang="en-US" smtClean="0"/>
              <a:t>19-Nov-23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9E64-2D6A-40EC-86BB-466F16A88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42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D2AC-9E45-4BB2-95C5-CD9544DB4086}" type="datetimeFigureOut">
              <a:rPr lang="en-US" smtClean="0"/>
              <a:t>19-Nov-23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9E64-2D6A-40EC-86BB-466F16A88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87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D2AC-9E45-4BB2-95C5-CD9544DB4086}" type="datetimeFigureOut">
              <a:rPr lang="en-US" smtClean="0"/>
              <a:t>19-Nov-23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9E64-2D6A-40EC-86BB-466F16A88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36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D2AC-9E45-4BB2-95C5-CD9544DB4086}" type="datetimeFigureOut">
              <a:rPr lang="en-US" smtClean="0"/>
              <a:t>19-Nov-23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9E64-2D6A-40EC-86BB-466F16A88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66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D2AC-9E45-4BB2-95C5-CD9544DB4086}" type="datetimeFigureOut">
              <a:rPr lang="en-US" smtClean="0"/>
              <a:t>19-Nov-23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9E64-2D6A-40EC-86BB-466F16A88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5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D2AC-9E45-4BB2-95C5-CD9544DB4086}" type="datetimeFigureOut">
              <a:rPr lang="en-US" smtClean="0"/>
              <a:t>19-Nov-23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9E64-2D6A-40EC-86BB-466F16A88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D2AC-9E45-4BB2-95C5-CD9544DB4086}" type="datetimeFigureOut">
              <a:rPr lang="en-US" smtClean="0"/>
              <a:t>19-Nov-23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9E64-2D6A-40EC-86BB-466F16A88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30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9D2AC-9E45-4BB2-95C5-CD9544DB4086}" type="datetimeFigureOut">
              <a:rPr lang="en-US" smtClean="0"/>
              <a:t>19-Nov-23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A9E64-2D6A-40EC-86BB-466F16A88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77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9D2AC-9E45-4BB2-95C5-CD9544DB4086}" type="datetimeFigureOut">
              <a:rPr lang="en-US" smtClean="0"/>
              <a:t>19-Nov-23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A9E64-2D6A-40EC-86BB-466F16A88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5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qmatter.org/" TargetMode="External"/><Relationship Id="rId2" Type="http://schemas.openxmlformats.org/officeDocument/2006/relationships/hyperlink" Target="https://www1.nordita.org/research/condensed-matter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jpg"/><Relationship Id="rId11" Type="http://schemas.openxmlformats.org/officeDocument/2006/relationships/image" Target="../media/image30.wmf"/><Relationship Id="rId5" Type="http://schemas.openxmlformats.org/officeDocument/2006/relationships/hyperlink" Target="https://sites.google.com/view/ivan-khaymovich/" TargetMode="External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4.jpeg"/><Relationship Id="rId9" Type="http://schemas.microsoft.com/office/2007/relationships/hdphoto" Target="../media/hdphoto2.wdp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10" Type="http://schemas.openxmlformats.org/officeDocument/2006/relationships/image" Target="../media/image35.gif"/><Relationship Id="rId4" Type="http://schemas.openxmlformats.org/officeDocument/2006/relationships/hyperlink" Target="https://sites.google.com/view/ivan-khaymovich/" TargetMode="External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6.png"/><Relationship Id="rId3" Type="http://schemas.openxmlformats.org/officeDocument/2006/relationships/image" Target="../media/image2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0.gif"/><Relationship Id="rId5" Type="http://schemas.openxmlformats.org/officeDocument/2006/relationships/image" Target="../media/image36.png"/><Relationship Id="rId10" Type="http://schemas.openxmlformats.org/officeDocument/2006/relationships/image" Target="../media/image35.gif"/><Relationship Id="rId4" Type="http://schemas.openxmlformats.org/officeDocument/2006/relationships/hyperlink" Target="https://sites.google.com/view/ivan-khaymovich/" TargetMode="External"/><Relationship Id="rId9" Type="http://schemas.openxmlformats.org/officeDocument/2006/relationships/image" Target="../media/image3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doi.org/10.1103/PhysRevB.104.024202" TargetMode="External"/><Relationship Id="rId7" Type="http://schemas.openxmlformats.org/officeDocument/2006/relationships/image" Target="../media/image4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doi.org/10.1103/PhysRevB.99.104203" TargetMode="External"/><Relationship Id="rId10" Type="http://schemas.openxmlformats.org/officeDocument/2006/relationships/hyperlink" Target="https://sites.google.com/view/ivan-khaymovich/" TargetMode="External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1.nordita.org/research/condensed-matter/dark-matter/" TargetMode="External"/><Relationship Id="rId13" Type="http://schemas.openxmlformats.org/officeDocument/2006/relationships/image" Target="../media/image11.webp"/><Relationship Id="rId18" Type="http://schemas.microsoft.com/office/2007/relationships/hdphoto" Target="../media/hdphoto1.wdp"/><Relationship Id="rId3" Type="http://schemas.openxmlformats.org/officeDocument/2006/relationships/image" Target="../media/image4.webp"/><Relationship Id="rId7" Type="http://schemas.openxmlformats.org/officeDocument/2006/relationships/image" Target="../media/image8.webp"/><Relationship Id="rId12" Type="http://schemas.openxmlformats.org/officeDocument/2006/relationships/hyperlink" Target="https://www1.nordita.org/research/condensed-matter/material-informatics/" TargetMode="External"/><Relationship Id="rId17" Type="http://schemas.openxmlformats.org/officeDocument/2006/relationships/image" Target="../media/image13.png"/><Relationship Id="rId2" Type="http://schemas.openxmlformats.org/officeDocument/2006/relationships/image" Target="../media/image3.webp"/><Relationship Id="rId16" Type="http://schemas.openxmlformats.org/officeDocument/2006/relationships/hyperlink" Target="https://www1.nordita.org/research/condensed-matter/disorder-and-ergodicy-breaking-phenomena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0.png"/><Relationship Id="rId5" Type="http://schemas.openxmlformats.org/officeDocument/2006/relationships/image" Target="../media/image6.webp"/><Relationship Id="rId15" Type="http://schemas.openxmlformats.org/officeDocument/2006/relationships/hyperlink" Target="https://www1.nordita.org/research/condensed-matter/dynamic-orders-and-superconductivity/superconductivity/" TargetMode="External"/><Relationship Id="rId10" Type="http://schemas.openxmlformats.org/officeDocument/2006/relationships/image" Target="../media/image1.png"/><Relationship Id="rId4" Type="http://schemas.openxmlformats.org/officeDocument/2006/relationships/image" Target="../media/image5.webp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eb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12" Type="http://schemas.openxmlformats.org/officeDocument/2006/relationships/image" Target="../media/image1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webp"/><Relationship Id="rId10" Type="http://schemas.openxmlformats.org/officeDocument/2006/relationships/hyperlink" Target="https://mriquestions.com/superconductivity.html" TargetMode="External"/><Relationship Id="rId4" Type="http://schemas.openxmlformats.org/officeDocument/2006/relationships/image" Target="../media/image6.webp"/><Relationship Id="rId9" Type="http://schemas.openxmlformats.org/officeDocument/2006/relationships/hyperlink" Target="https://www1.nordita.org/research/condensed-matter/dynamic-orders-and-superconductivity/superconductivity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jpeg"/><Relationship Id="rId2" Type="http://schemas.openxmlformats.org/officeDocument/2006/relationships/image" Target="../media/image8.webp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1.nordita.org/research/condensed-matter/dark-matter/" TargetMode="External"/><Relationship Id="rId5" Type="http://schemas.openxmlformats.org/officeDocument/2006/relationships/image" Target="../media/image5.webp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18.png"/><Relationship Id="rId4" Type="http://schemas.openxmlformats.org/officeDocument/2006/relationships/image" Target="../media/image8.webp"/><Relationship Id="rId9" Type="http://schemas.openxmlformats.org/officeDocument/2006/relationships/hyperlink" Target="https://www1.nordita.org/research/condensed-matter/dynamic-orders-and-superconductivity/superconductivity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hyperlink" Target="https://www1.nordita.org/research/condensed-matter/material-informatics/" TargetMode="External"/><Relationship Id="rId2" Type="http://schemas.openxmlformats.org/officeDocument/2006/relationships/image" Target="../media/image8.web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webp"/><Relationship Id="rId4" Type="http://schemas.openxmlformats.org/officeDocument/2006/relationships/image" Target="../media/image1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sites.google.com/view/ivan-khaymovich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s://sites.google.com/view/ivan-khaymovich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10" Type="http://schemas.openxmlformats.org/officeDocument/2006/relationships/image" Target="../media/image29.png"/><Relationship Id="rId4" Type="http://schemas.openxmlformats.org/officeDocument/2006/relationships/hyperlink" Target="https://sites.google.com/view/ivan-khaymovich/" TargetMode="Externa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EEA73-D11D-4A94-A620-15330AA2D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2619463"/>
          </a:xfrm>
        </p:spPr>
        <p:txBody>
          <a:bodyPr/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Hard Condensed Matter</a:t>
            </a:r>
            <a:br>
              <a:rPr lang="en-US" dirty="0"/>
            </a:br>
            <a:r>
              <a:rPr lang="en-US" b="1" i="1" dirty="0"/>
              <a:t>Theory of Quantum Matter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TQM</a:t>
            </a:r>
            <a:r>
              <a:rPr lang="en-US" dirty="0"/>
              <a:t>)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F696A-C3F7-4706-9F41-4F3B782D6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3" y="372892"/>
            <a:ext cx="2511344" cy="2182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100479-4C0F-4034-9040-745846E1B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635" y="3522953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13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6B8E56E-63BC-4373-88A3-AD22A3B4B9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8" y="477089"/>
            <a:ext cx="1159318" cy="1159318"/>
          </a:xfrm>
          <a:prstGeom prst="rect">
            <a:avLst/>
          </a:prstGeom>
        </p:spPr>
      </p:pic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10ADD2CC-9418-4CB5-B588-572E00A78791}"/>
              </a:ext>
            </a:extLst>
          </p:cNvPr>
          <p:cNvSpPr txBox="1">
            <a:spLocks/>
          </p:cNvSpPr>
          <p:nvPr/>
        </p:nvSpPr>
        <p:spPr>
          <a:xfrm>
            <a:off x="1108180" y="178122"/>
            <a:ext cx="23283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NORDITA Ass. Prof.</a:t>
            </a:r>
            <a:br>
              <a:rPr lang="en-US" sz="1800" dirty="0"/>
            </a:br>
            <a:r>
              <a:rPr lang="en-US" sz="1800" dirty="0"/>
              <a:t>in TQM group</a:t>
            </a:r>
            <a:endParaRPr lang="ru-RU" sz="1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397154-D1EE-49D7-8FD0-6E662B23B2FA}"/>
              </a:ext>
            </a:extLst>
          </p:cNvPr>
          <p:cNvSpPr/>
          <p:nvPr/>
        </p:nvSpPr>
        <p:spPr>
          <a:xfrm>
            <a:off x="3091544" y="316125"/>
            <a:ext cx="6052456" cy="770021"/>
          </a:xfrm>
          <a:prstGeom prst="rect">
            <a:avLst/>
          </a:prstGeom>
          <a:solidFill>
            <a:srgbClr val="FF8B8B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80B58FD6-4F5A-4EA5-BDA4-C79EE8CE72B1}"/>
              </a:ext>
            </a:extLst>
          </p:cNvPr>
          <p:cNvSpPr txBox="1">
            <a:spLocks/>
          </p:cNvSpPr>
          <p:nvPr/>
        </p:nvSpPr>
        <p:spPr>
          <a:xfrm>
            <a:off x="139060" y="1347392"/>
            <a:ext cx="13213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u="sng" dirty="0"/>
              <a:t>Ivan Khaymovich</a:t>
            </a:r>
            <a:endParaRPr lang="ru-RU" sz="1800" b="1" u="sng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8E51EA-C02C-4E61-BE15-D25F1E417AC3}"/>
              </a:ext>
            </a:extLst>
          </p:cNvPr>
          <p:cNvSpPr/>
          <p:nvPr/>
        </p:nvSpPr>
        <p:spPr>
          <a:xfrm>
            <a:off x="137945" y="1125"/>
            <a:ext cx="2644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2246313" algn="l"/>
              </a:tabLst>
            </a:pPr>
            <a:r>
              <a:rPr lang="fr-FR" b="1" dirty="0">
                <a:hlinkClick r:id="rId5"/>
              </a:rPr>
              <a:t>Homepage</a:t>
            </a:r>
            <a:r>
              <a:rPr lang="fr-FR" b="1" dirty="0"/>
              <a:t>: </a:t>
            </a:r>
            <a:r>
              <a:rPr lang="fr-FR" dirty="0"/>
              <a:t>for more info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4F63ECE-1291-4799-9CAF-4F7C2C749316}"/>
              </a:ext>
            </a:extLst>
          </p:cNvPr>
          <p:cNvGrpSpPr/>
          <p:nvPr/>
        </p:nvGrpSpPr>
        <p:grpSpPr>
          <a:xfrm>
            <a:off x="1685728" y="1270791"/>
            <a:ext cx="10454666" cy="2893470"/>
            <a:chOff x="112429" y="1270791"/>
            <a:chExt cx="10454666" cy="28934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677ED7C-E47E-4BDD-83E0-2884F806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4321" y="1279425"/>
              <a:ext cx="3256931" cy="21495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DC0FB6-7B4C-4882-8D5E-AC44F891C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29" y="1270791"/>
              <a:ext cx="3055083" cy="214957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3AD8E57-C02B-4F77-8A3D-0E5ED0A0F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051" y="1270791"/>
              <a:ext cx="3224363" cy="2149575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2887F0C-3403-4117-8A15-3B1414846AB4}"/>
                </a:ext>
              </a:extLst>
            </p:cNvPr>
            <p:cNvCxnSpPr/>
            <p:nvPr/>
          </p:nvCxnSpPr>
          <p:spPr>
            <a:xfrm>
              <a:off x="112429" y="3701257"/>
              <a:ext cx="10092985" cy="0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703801-1BBA-431B-9B31-0158A7AACE4E}"/>
                </a:ext>
              </a:extLst>
            </p:cNvPr>
            <p:cNvSpPr txBox="1"/>
            <p:nvPr/>
          </p:nvSpPr>
          <p:spPr>
            <a:xfrm>
              <a:off x="9601703" y="3701255"/>
              <a:ext cx="965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disorder</a:t>
              </a:r>
              <a:endParaRPr lang="LID4096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5FD125A-36DD-430B-8D51-C700EFF66A9D}"/>
                </a:ext>
              </a:extLst>
            </p:cNvPr>
            <p:cNvSpPr txBox="1"/>
            <p:nvPr/>
          </p:nvSpPr>
          <p:spPr>
            <a:xfrm>
              <a:off x="768459" y="3733374"/>
              <a:ext cx="85758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FF0000"/>
                  </a:solidFill>
                </a:rPr>
                <a:t>ergodic metal</a:t>
              </a:r>
              <a:r>
                <a:rPr lang="en-US" sz="2200" dirty="0"/>
                <a:t>		     </a:t>
              </a:r>
              <a:r>
                <a:rPr lang="en-US" sz="2200" dirty="0">
                  <a:solidFill>
                    <a:srgbClr val="00B050"/>
                  </a:solidFill>
                </a:rPr>
                <a:t>non-ergodic phase</a:t>
              </a:r>
              <a:r>
                <a:rPr lang="en-US" sz="2200" dirty="0"/>
                <a:t>			</a:t>
              </a:r>
              <a:r>
                <a:rPr lang="en-US" sz="2200" dirty="0">
                  <a:solidFill>
                    <a:srgbClr val="0070C0"/>
                  </a:solidFill>
                </a:rPr>
                <a:t>insulator</a:t>
              </a:r>
              <a:endParaRPr lang="LID4096" sz="2200" dirty="0">
                <a:solidFill>
                  <a:srgbClr val="0070C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B6565BC-DB9C-47B8-9F4A-4F76BEF481FA}"/>
                </a:ext>
              </a:extLst>
            </p:cNvPr>
            <p:cNvSpPr/>
            <p:nvPr/>
          </p:nvSpPr>
          <p:spPr>
            <a:xfrm>
              <a:off x="3187176" y="3628103"/>
              <a:ext cx="145959" cy="1463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39B7FA0-F721-4C62-8020-FD9887C4A3AD}"/>
                </a:ext>
              </a:extLst>
            </p:cNvPr>
            <p:cNvSpPr/>
            <p:nvPr/>
          </p:nvSpPr>
          <p:spPr>
            <a:xfrm>
              <a:off x="6771046" y="3633020"/>
              <a:ext cx="145959" cy="1463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B1A6DE20-26B3-4D00-9993-0ED752671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Ergodicity breaking phases</a:t>
            </a:r>
            <a:endParaRPr lang="LID4096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273A811-AF7A-4C26-AC2A-45FC7F7ED719}"/>
              </a:ext>
            </a:extLst>
          </p:cNvPr>
          <p:cNvGrpSpPr/>
          <p:nvPr/>
        </p:nvGrpSpPr>
        <p:grpSpPr>
          <a:xfrm>
            <a:off x="1668423" y="4632602"/>
            <a:ext cx="2812050" cy="1989644"/>
            <a:chOff x="5786446" y="4087804"/>
            <a:chExt cx="2812050" cy="1989644"/>
          </a:xfrm>
        </p:grpSpPr>
        <p:sp>
          <p:nvSpPr>
            <p:cNvPr id="30" name="Text Box 12">
              <a:extLst>
                <a:ext uri="{FF2B5EF4-FFF2-40B4-BE49-F238E27FC236}">
                  <a16:creationId xmlns:a16="http://schemas.microsoft.com/office/drawing/2014/main" id="{DC61D302-CAC2-4DEC-A59F-D0AFC937DC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6446" y="4087804"/>
              <a:ext cx="27146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 dirty="0">
                  <a:solidFill>
                    <a:srgbClr val="0070C0"/>
                  </a:solidFill>
                </a:rPr>
                <a:t>Ergodic states</a:t>
              </a:r>
              <a:endParaRPr lang="ru-RU" i="1" dirty="0">
                <a:solidFill>
                  <a:srgbClr val="0070C0"/>
                </a:solidFill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43FF35C-3582-4F31-AE44-73EB27018E85}"/>
                </a:ext>
              </a:extLst>
            </p:cNvPr>
            <p:cNvGrpSpPr/>
            <p:nvPr/>
          </p:nvGrpSpPr>
          <p:grpSpPr>
            <a:xfrm>
              <a:off x="5929322" y="4356114"/>
              <a:ext cx="2669174" cy="1721334"/>
              <a:chOff x="5929322" y="4356114"/>
              <a:chExt cx="2669174" cy="1721334"/>
            </a:xfrm>
          </p:grpSpPr>
          <p:graphicFrame>
            <p:nvGraphicFramePr>
              <p:cNvPr id="32" name="Object 10">
                <a:extLst>
                  <a:ext uri="{FF2B5EF4-FFF2-40B4-BE49-F238E27FC236}">
                    <a16:creationId xmlns:a16="http://schemas.microsoft.com/office/drawing/2014/main" id="{3EEAB9D1-EAE7-44F4-B74C-6CF880BB1D73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929322" y="5158010"/>
              <a:ext cx="334963" cy="5032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0" name="Формула" r:id="rId10" imgW="152280" imgH="228600" progId="Equation.3">
                      <p:embed/>
                    </p:oleObj>
                  </mc:Choice>
                  <mc:Fallback>
                    <p:oleObj name="Формула" r:id="rId10" imgW="152280" imgH="228600" progId="Equation.3">
                      <p:embed/>
                      <p:pic>
                        <p:nvPicPr>
                          <p:cNvPr id="393226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29322" y="5158010"/>
                            <a:ext cx="334963" cy="50323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31750">
                                <a:solidFill>
                                  <a:srgbClr val="008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BC887B6B-E0F9-4D70-B502-019A8AB5DFE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175190" y="4356114"/>
                <a:ext cx="2423306" cy="1721334"/>
                <a:chOff x="1169562" y="4059525"/>
                <a:chExt cx="1882141" cy="1336931"/>
              </a:xfrm>
            </p:grpSpPr>
            <p:grpSp>
              <p:nvGrpSpPr>
                <p:cNvPr id="35" name="Группа 53">
                  <a:extLst>
                    <a:ext uri="{FF2B5EF4-FFF2-40B4-BE49-F238E27FC236}">
                      <a16:creationId xmlns:a16="http://schemas.microsoft.com/office/drawing/2014/main" id="{37781AB5-38CD-47A0-9101-A29303C04E2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69562" y="4059525"/>
                  <a:ext cx="1459366" cy="1336931"/>
                  <a:chOff x="1300488" y="1700808"/>
                  <a:chExt cx="1459534" cy="1337129"/>
                </a:xfrm>
              </p:grpSpPr>
              <p:cxnSp>
                <p:nvCxnSpPr>
                  <p:cNvPr id="37" name="Прямая со стрелкой 65">
                    <a:extLst>
                      <a:ext uri="{FF2B5EF4-FFF2-40B4-BE49-F238E27FC236}">
                        <a16:creationId xmlns:a16="http://schemas.microsoft.com/office/drawing/2014/main" id="{F06E340C-319B-445A-8137-016CF3C3CE4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1332008" y="2120860"/>
                    <a:ext cx="909795" cy="588134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stealth" w="lg" len="lg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Прямая со стрелкой 68">
                    <a:extLst>
                      <a:ext uri="{FF2B5EF4-FFF2-40B4-BE49-F238E27FC236}">
                        <a16:creationId xmlns:a16="http://schemas.microsoft.com/office/drawing/2014/main" id="{6743FAE8-E989-46DC-853E-8976BEF201A0}"/>
                      </a:ext>
                    </a:extLst>
                  </p:cNvPr>
                  <p:cNvCxnSpPr/>
                  <p:nvPr/>
                </p:nvCxnSpPr>
                <p:spPr>
                  <a:xfrm>
                    <a:off x="1332007" y="1916715"/>
                    <a:ext cx="0" cy="792280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stealth" w="lg" len="lg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TextBox 56">
                    <a:extLst>
                      <a:ext uri="{FF2B5EF4-FFF2-40B4-BE49-F238E27FC236}">
                        <a16:creationId xmlns:a16="http://schemas.microsoft.com/office/drawing/2014/main" id="{8C13C44A-052A-48C3-8FA8-DA6C27FADC0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00488" y="1700808"/>
                    <a:ext cx="398703" cy="28689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>
                        <a:latin typeface="Symbol" pitchFamily="18" charset="2"/>
                      </a:rPr>
                      <a:t>|y|</a:t>
                    </a:r>
                    <a:r>
                      <a:rPr lang="en-US" baseline="30000">
                        <a:latin typeface="Symbol" pitchFamily="18" charset="2"/>
                      </a:rPr>
                      <a:t>2</a:t>
                    </a:r>
                  </a:p>
                </p:txBody>
              </p:sp>
              <p:cxnSp>
                <p:nvCxnSpPr>
                  <p:cNvPr id="43" name="Прямая со стрелкой 75">
                    <a:extLst>
                      <a:ext uri="{FF2B5EF4-FFF2-40B4-BE49-F238E27FC236}">
                        <a16:creationId xmlns:a16="http://schemas.microsoft.com/office/drawing/2014/main" id="{A0DB628D-A73C-43DE-AC92-5F368B95077F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1332009" y="2708998"/>
                    <a:ext cx="1428013" cy="328939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headEnd type="stealth" w="lg" len="lg"/>
                    <a:tailEnd type="non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6" name="Рисунок 12">
                  <a:extLst>
                    <a:ext uri="{FF2B5EF4-FFF2-40B4-BE49-F238E27FC236}">
                      <a16:creationId xmlns:a16="http://schemas.microsoft.com/office/drawing/2014/main" id="{C85211E0-DEE5-49B5-8180-23C1F3E112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208503" y="4385787"/>
                  <a:ext cx="1843200" cy="7869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85A0F9D-1277-4AEF-B75E-026B5C8F7E77}"/>
              </a:ext>
            </a:extLst>
          </p:cNvPr>
          <p:cNvGrpSpPr/>
          <p:nvPr/>
        </p:nvGrpSpPr>
        <p:grpSpPr>
          <a:xfrm>
            <a:off x="8555768" y="4579479"/>
            <a:ext cx="3222945" cy="1928785"/>
            <a:chOff x="0" y="4252446"/>
            <a:chExt cx="3222945" cy="1928785"/>
          </a:xfrm>
        </p:grpSpPr>
        <p:sp>
          <p:nvSpPr>
            <p:cNvPr id="46" name="Text Box 11">
              <a:extLst>
                <a:ext uri="{FF2B5EF4-FFF2-40B4-BE49-F238E27FC236}">
                  <a16:creationId xmlns:a16="http://schemas.microsoft.com/office/drawing/2014/main" id="{1CA0D866-92CF-43A1-AC95-B26FBC03D7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252446"/>
              <a:ext cx="322294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00000"/>
                  </a:solidFill>
                </a:rPr>
                <a:t>Localized states</a:t>
              </a:r>
            </a:p>
          </p:txBody>
        </p:sp>
        <p:grpSp>
          <p:nvGrpSpPr>
            <p:cNvPr id="47" name="Группа 77">
              <a:extLst>
                <a:ext uri="{FF2B5EF4-FFF2-40B4-BE49-F238E27FC236}">
                  <a16:creationId xmlns:a16="http://schemas.microsoft.com/office/drawing/2014/main" id="{049403B5-0A08-4D5C-8D31-097BABE6B9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5011" y="4437112"/>
              <a:ext cx="2622813" cy="1744119"/>
              <a:chOff x="5629684" y="3939074"/>
              <a:chExt cx="2037095" cy="1354628"/>
            </a:xfrm>
          </p:grpSpPr>
          <p:pic>
            <p:nvPicPr>
              <p:cNvPr id="48" name="Рисунок 13">
                <a:extLst>
                  <a:ext uri="{FF2B5EF4-FFF2-40B4-BE49-F238E27FC236}">
                    <a16:creationId xmlns:a16="http://schemas.microsoft.com/office/drawing/2014/main" id="{A4905B21-27FD-4351-9A52-436F13C81D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705246" y="3939074"/>
                <a:ext cx="1961533" cy="13015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9" name="Группа 53">
                <a:extLst>
                  <a:ext uri="{FF2B5EF4-FFF2-40B4-BE49-F238E27FC236}">
                    <a16:creationId xmlns:a16="http://schemas.microsoft.com/office/drawing/2014/main" id="{79D93F4A-5082-4396-B453-0833A233B7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629684" y="3956771"/>
                <a:ext cx="1459366" cy="1336931"/>
                <a:chOff x="1300488" y="1700808"/>
                <a:chExt cx="1459534" cy="1337129"/>
              </a:xfrm>
            </p:grpSpPr>
            <p:cxnSp>
              <p:nvCxnSpPr>
                <p:cNvPr id="50" name="Прямая со стрелкой 65">
                  <a:extLst>
                    <a:ext uri="{FF2B5EF4-FFF2-40B4-BE49-F238E27FC236}">
                      <a16:creationId xmlns:a16="http://schemas.microsoft.com/office/drawing/2014/main" id="{7F1DBE67-CC6B-47B2-A5F4-77DE3D5E770A}"/>
                    </a:ext>
                  </a:extLst>
                </p:cNvPr>
                <p:cNvCxnSpPr/>
                <p:nvPr/>
              </p:nvCxnSpPr>
              <p:spPr>
                <a:xfrm flipH="1">
                  <a:off x="1332008" y="2120860"/>
                  <a:ext cx="909795" cy="58813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Прямая со стрелкой 68">
                  <a:extLst>
                    <a:ext uri="{FF2B5EF4-FFF2-40B4-BE49-F238E27FC236}">
                      <a16:creationId xmlns:a16="http://schemas.microsoft.com/office/drawing/2014/main" id="{DFB38723-461F-4497-8E56-3A2FCFD78684}"/>
                    </a:ext>
                  </a:extLst>
                </p:cNvPr>
                <p:cNvCxnSpPr/>
                <p:nvPr/>
              </p:nvCxnSpPr>
              <p:spPr>
                <a:xfrm>
                  <a:off x="1332007" y="1916715"/>
                  <a:ext cx="0" cy="79228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B1C6A70-331A-4663-825F-96DDA738D8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00488" y="1700808"/>
                  <a:ext cx="398703" cy="2868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Symbol" pitchFamily="18" charset="2"/>
                    </a:rPr>
                    <a:t>|y|</a:t>
                  </a:r>
                  <a:r>
                    <a:rPr lang="en-US" baseline="30000">
                      <a:latin typeface="Symbol" pitchFamily="18" charset="2"/>
                    </a:rPr>
                    <a:t>2</a:t>
                  </a:r>
                </a:p>
              </p:txBody>
            </p:sp>
            <p:cxnSp>
              <p:nvCxnSpPr>
                <p:cNvPr id="55" name="Прямая со стрелкой 75">
                  <a:extLst>
                    <a:ext uri="{FF2B5EF4-FFF2-40B4-BE49-F238E27FC236}">
                      <a16:creationId xmlns:a16="http://schemas.microsoft.com/office/drawing/2014/main" id="{9F164D67-39A8-411A-BAAC-4BC5B257271C}"/>
                    </a:ext>
                  </a:extLst>
                </p:cNvPr>
                <p:cNvCxnSpPr/>
                <p:nvPr/>
              </p:nvCxnSpPr>
              <p:spPr>
                <a:xfrm flipH="1" flipV="1">
                  <a:off x="1332009" y="2708998"/>
                  <a:ext cx="1428013" cy="32893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061A965-8583-4DEE-8B5D-D5E9BD18370C}"/>
              </a:ext>
            </a:extLst>
          </p:cNvPr>
          <p:cNvGrpSpPr/>
          <p:nvPr/>
        </p:nvGrpSpPr>
        <p:grpSpPr>
          <a:xfrm>
            <a:off x="5243618" y="4608396"/>
            <a:ext cx="2496702" cy="1957181"/>
            <a:chOff x="3073885" y="4136115"/>
            <a:chExt cx="2496702" cy="1957181"/>
          </a:xfrm>
        </p:grpSpPr>
        <p:sp>
          <p:nvSpPr>
            <p:cNvPr id="57" name="Text Box 10">
              <a:extLst>
                <a:ext uri="{FF2B5EF4-FFF2-40B4-BE49-F238E27FC236}">
                  <a16:creationId xmlns:a16="http://schemas.microsoft.com/office/drawing/2014/main" id="{3A0B3E3A-9566-4DAA-B460-98408CD5FC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3885" y="4136115"/>
              <a:ext cx="2362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/>
                <a:t>(Multi)fractal states</a:t>
              </a: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655D42A-C42D-4BB9-A24A-340DBC8C06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31840" y="4338466"/>
              <a:ext cx="2438747" cy="1754830"/>
              <a:chOff x="3324828" y="1988715"/>
              <a:chExt cx="1894134" cy="1362947"/>
            </a:xfrm>
          </p:grpSpPr>
          <p:grpSp>
            <p:nvGrpSpPr>
              <p:cNvPr id="59" name="Группа 53">
                <a:extLst>
                  <a:ext uri="{FF2B5EF4-FFF2-40B4-BE49-F238E27FC236}">
                    <a16:creationId xmlns:a16="http://schemas.microsoft.com/office/drawing/2014/main" id="{81DBB466-7C71-433A-A6BC-8236CCDE61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24828" y="1988715"/>
                <a:ext cx="1463197" cy="1362947"/>
                <a:chOff x="1300488" y="1700808"/>
                <a:chExt cx="1463365" cy="1363149"/>
              </a:xfrm>
            </p:grpSpPr>
            <p:cxnSp>
              <p:nvCxnSpPr>
                <p:cNvPr id="61" name="Прямая со стрелкой 65">
                  <a:extLst>
                    <a:ext uri="{FF2B5EF4-FFF2-40B4-BE49-F238E27FC236}">
                      <a16:creationId xmlns:a16="http://schemas.microsoft.com/office/drawing/2014/main" id="{67CA6FAB-13D4-4AB9-9F58-7121D765EF2D}"/>
                    </a:ext>
                  </a:extLst>
                </p:cNvPr>
                <p:cNvCxnSpPr/>
                <p:nvPr/>
              </p:nvCxnSpPr>
              <p:spPr>
                <a:xfrm flipH="1">
                  <a:off x="1332009" y="2120075"/>
                  <a:ext cx="935727" cy="58891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Прямая со стрелкой 68">
                  <a:extLst>
                    <a:ext uri="{FF2B5EF4-FFF2-40B4-BE49-F238E27FC236}">
                      <a16:creationId xmlns:a16="http://schemas.microsoft.com/office/drawing/2014/main" id="{9473D5E3-E979-4048-A4CD-5F11C524CBE7}"/>
                    </a:ext>
                  </a:extLst>
                </p:cNvPr>
                <p:cNvCxnSpPr/>
                <p:nvPr/>
              </p:nvCxnSpPr>
              <p:spPr>
                <a:xfrm>
                  <a:off x="1332007" y="1916715"/>
                  <a:ext cx="0" cy="79228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TextBox 56">
                  <a:extLst>
                    <a:ext uri="{FF2B5EF4-FFF2-40B4-BE49-F238E27FC236}">
                      <a16:creationId xmlns:a16="http://schemas.microsoft.com/office/drawing/2014/main" id="{5974A7EE-D85D-4787-9520-A66267D8425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00488" y="1700808"/>
                  <a:ext cx="398703" cy="2868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>
                      <a:latin typeface="Symbol" pitchFamily="18" charset="2"/>
                    </a:rPr>
                    <a:t>|y|</a:t>
                  </a:r>
                  <a:r>
                    <a:rPr lang="en-US" baseline="30000">
                      <a:latin typeface="Symbol" pitchFamily="18" charset="2"/>
                    </a:rPr>
                    <a:t>2</a:t>
                  </a:r>
                </a:p>
              </p:txBody>
            </p:sp>
            <p:cxnSp>
              <p:nvCxnSpPr>
                <p:cNvPr id="64" name="Прямая со стрелкой 75">
                  <a:extLst>
                    <a:ext uri="{FF2B5EF4-FFF2-40B4-BE49-F238E27FC236}">
                      <a16:creationId xmlns:a16="http://schemas.microsoft.com/office/drawing/2014/main" id="{352A72CE-4723-406B-ACFE-B861D196F78A}"/>
                    </a:ext>
                  </a:extLst>
                </p:cNvPr>
                <p:cNvCxnSpPr/>
                <p:nvPr/>
              </p:nvCxnSpPr>
              <p:spPr>
                <a:xfrm flipH="1" flipV="1">
                  <a:off x="1332010" y="2708998"/>
                  <a:ext cx="1431843" cy="354959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stealth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0" name="Picture 6">
                <a:extLst>
                  <a:ext uri="{FF2B5EF4-FFF2-40B4-BE49-F238E27FC236}">
                    <a16:creationId xmlns:a16="http://schemas.microsoft.com/office/drawing/2014/main" id="{0AEF5A4E-D460-4EE7-864B-01B2BE2C4E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374148" y="2130875"/>
                <a:ext cx="1844814" cy="1129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F7D4A9E-8177-44F5-9C80-809E1E614A99}"/>
              </a:ext>
            </a:extLst>
          </p:cNvPr>
          <p:cNvSpPr/>
          <p:nvPr/>
        </p:nvSpPr>
        <p:spPr>
          <a:xfrm>
            <a:off x="9144000" y="336077"/>
            <a:ext cx="136870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latin typeface="+mj-lt"/>
              </a:rPr>
              <a:t>States</a:t>
            </a:r>
            <a:endParaRPr lang="LID4096" sz="3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131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6B8E56E-63BC-4373-88A3-AD22A3B4B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8" y="477089"/>
            <a:ext cx="1159318" cy="1159318"/>
          </a:xfrm>
          <a:prstGeom prst="rect">
            <a:avLst/>
          </a:prstGeom>
        </p:spPr>
      </p:pic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10ADD2CC-9418-4CB5-B588-572E00A78791}"/>
              </a:ext>
            </a:extLst>
          </p:cNvPr>
          <p:cNvSpPr txBox="1">
            <a:spLocks/>
          </p:cNvSpPr>
          <p:nvPr/>
        </p:nvSpPr>
        <p:spPr>
          <a:xfrm>
            <a:off x="1108180" y="178122"/>
            <a:ext cx="23283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NORDITA Ass. Prof.</a:t>
            </a:r>
            <a:br>
              <a:rPr lang="en-US" sz="1800" dirty="0"/>
            </a:br>
            <a:r>
              <a:rPr lang="en-US" sz="1800" dirty="0"/>
              <a:t>in TQM group</a:t>
            </a:r>
            <a:endParaRPr lang="ru-RU" sz="1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397154-D1EE-49D7-8FD0-6E662B23B2FA}"/>
              </a:ext>
            </a:extLst>
          </p:cNvPr>
          <p:cNvSpPr/>
          <p:nvPr/>
        </p:nvSpPr>
        <p:spPr>
          <a:xfrm>
            <a:off x="3091544" y="316125"/>
            <a:ext cx="6052456" cy="770021"/>
          </a:xfrm>
          <a:prstGeom prst="rect">
            <a:avLst/>
          </a:prstGeom>
          <a:solidFill>
            <a:srgbClr val="FF8B8B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80B58FD6-4F5A-4EA5-BDA4-C79EE8CE72B1}"/>
              </a:ext>
            </a:extLst>
          </p:cNvPr>
          <p:cNvSpPr txBox="1">
            <a:spLocks/>
          </p:cNvSpPr>
          <p:nvPr/>
        </p:nvSpPr>
        <p:spPr>
          <a:xfrm>
            <a:off x="139060" y="1347392"/>
            <a:ext cx="13213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u="sng" dirty="0"/>
              <a:t>Ivan Khaymovich</a:t>
            </a:r>
            <a:endParaRPr lang="ru-RU" sz="1800" b="1" u="sng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8E51EA-C02C-4E61-BE15-D25F1E417AC3}"/>
              </a:ext>
            </a:extLst>
          </p:cNvPr>
          <p:cNvSpPr/>
          <p:nvPr/>
        </p:nvSpPr>
        <p:spPr>
          <a:xfrm>
            <a:off x="137945" y="1125"/>
            <a:ext cx="2644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2246313" algn="l"/>
              </a:tabLst>
            </a:pPr>
            <a:r>
              <a:rPr lang="fr-FR" b="1" dirty="0">
                <a:hlinkClick r:id="rId4"/>
              </a:rPr>
              <a:t>Homepage</a:t>
            </a:r>
            <a:r>
              <a:rPr lang="fr-FR" b="1" dirty="0"/>
              <a:t>: </a:t>
            </a:r>
            <a:r>
              <a:rPr lang="fr-FR" dirty="0"/>
              <a:t>for more info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4F63ECE-1291-4799-9CAF-4F7C2C749316}"/>
              </a:ext>
            </a:extLst>
          </p:cNvPr>
          <p:cNvGrpSpPr/>
          <p:nvPr/>
        </p:nvGrpSpPr>
        <p:grpSpPr>
          <a:xfrm>
            <a:off x="1685728" y="1270791"/>
            <a:ext cx="10454666" cy="2893470"/>
            <a:chOff x="112429" y="1270791"/>
            <a:chExt cx="10454666" cy="28934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677ED7C-E47E-4BDD-83E0-2884F806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4321" y="1279425"/>
              <a:ext cx="3256931" cy="214957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DC0FB6-7B4C-4882-8D5E-AC44F891C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29" y="1270791"/>
              <a:ext cx="3055083" cy="214957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3AD8E57-C02B-4F77-8A3D-0E5ED0A0F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051" y="1270791"/>
              <a:ext cx="3224363" cy="2149575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2887F0C-3403-4117-8A15-3B1414846AB4}"/>
                </a:ext>
              </a:extLst>
            </p:cNvPr>
            <p:cNvCxnSpPr/>
            <p:nvPr/>
          </p:nvCxnSpPr>
          <p:spPr>
            <a:xfrm>
              <a:off x="112429" y="3701257"/>
              <a:ext cx="10092985" cy="0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703801-1BBA-431B-9B31-0158A7AACE4E}"/>
                </a:ext>
              </a:extLst>
            </p:cNvPr>
            <p:cNvSpPr txBox="1"/>
            <p:nvPr/>
          </p:nvSpPr>
          <p:spPr>
            <a:xfrm>
              <a:off x="9601703" y="3701255"/>
              <a:ext cx="965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disorder</a:t>
              </a:r>
              <a:endParaRPr lang="LID4096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5FD125A-36DD-430B-8D51-C700EFF66A9D}"/>
                </a:ext>
              </a:extLst>
            </p:cNvPr>
            <p:cNvSpPr txBox="1"/>
            <p:nvPr/>
          </p:nvSpPr>
          <p:spPr>
            <a:xfrm>
              <a:off x="768459" y="3733374"/>
              <a:ext cx="857580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FF0000"/>
                  </a:solidFill>
                </a:rPr>
                <a:t>ergodic metal</a:t>
              </a:r>
              <a:r>
                <a:rPr lang="en-US" sz="2200" dirty="0"/>
                <a:t>		     </a:t>
              </a:r>
              <a:r>
                <a:rPr lang="en-US" sz="2200" dirty="0">
                  <a:solidFill>
                    <a:srgbClr val="00B050"/>
                  </a:solidFill>
                </a:rPr>
                <a:t>non-ergodic phase</a:t>
              </a:r>
              <a:r>
                <a:rPr lang="en-US" sz="2200" dirty="0"/>
                <a:t>			</a:t>
              </a:r>
              <a:r>
                <a:rPr lang="en-US" sz="2200" dirty="0">
                  <a:solidFill>
                    <a:srgbClr val="0070C0"/>
                  </a:solidFill>
                </a:rPr>
                <a:t>insulator</a:t>
              </a:r>
              <a:endParaRPr lang="LID4096" sz="2200" dirty="0">
                <a:solidFill>
                  <a:srgbClr val="0070C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B6565BC-DB9C-47B8-9F4A-4F76BEF481FA}"/>
                </a:ext>
              </a:extLst>
            </p:cNvPr>
            <p:cNvSpPr/>
            <p:nvPr/>
          </p:nvSpPr>
          <p:spPr>
            <a:xfrm>
              <a:off x="3187176" y="3628103"/>
              <a:ext cx="145959" cy="1463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39B7FA0-F721-4C62-8020-FD9887C4A3AD}"/>
                </a:ext>
              </a:extLst>
            </p:cNvPr>
            <p:cNvSpPr/>
            <p:nvPr/>
          </p:nvSpPr>
          <p:spPr>
            <a:xfrm>
              <a:off x="6771046" y="3633020"/>
              <a:ext cx="145959" cy="14630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B1A6DE20-26B3-4D00-9993-0ED752671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Ergodicity breaking phases</a:t>
            </a:r>
            <a:endParaRPr lang="LID4096" dirty="0"/>
          </a:p>
        </p:txBody>
      </p:sp>
      <p:pic>
        <p:nvPicPr>
          <p:cNvPr id="65" name="Picture 44">
            <a:extLst>
              <a:ext uri="{FF2B5EF4-FFF2-40B4-BE49-F238E27FC236}">
                <a16:creationId xmlns:a16="http://schemas.microsoft.com/office/drawing/2014/main" id="{7B2D59B8-8209-49C5-A9B9-791A55EC7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6357"/>
          <a:stretch/>
        </p:blipFill>
        <p:spPr bwMode="auto">
          <a:xfrm>
            <a:off x="2947737" y="4055298"/>
            <a:ext cx="3822032" cy="241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" name="Стрелка вправо 27">
            <a:extLst>
              <a:ext uri="{FF2B5EF4-FFF2-40B4-BE49-F238E27FC236}">
                <a16:creationId xmlns:a16="http://schemas.microsoft.com/office/drawing/2014/main" id="{7F83A751-F6AC-42B1-BF31-2334FFE14E2F}"/>
              </a:ext>
            </a:extLst>
          </p:cNvPr>
          <p:cNvSpPr/>
          <p:nvPr/>
        </p:nvSpPr>
        <p:spPr>
          <a:xfrm>
            <a:off x="7081892" y="5362675"/>
            <a:ext cx="649287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8" name="Picture 67" descr="Fractal_tiling_heighway2.gif">
            <a:extLst>
              <a:ext uri="{FF2B5EF4-FFF2-40B4-BE49-F238E27FC236}">
                <a16:creationId xmlns:a16="http://schemas.microsoft.com/office/drawing/2014/main" id="{B8532363-5295-4F6D-BEF1-DA82E21291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 r="58498" b="31635"/>
          <a:stretch>
            <a:fillRect/>
          </a:stretch>
        </p:blipFill>
        <p:spPr>
          <a:xfrm>
            <a:off x="8043303" y="4515821"/>
            <a:ext cx="1373509" cy="1907640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B233F9C3-0EDC-484D-BE51-16BF800529E5}"/>
              </a:ext>
            </a:extLst>
          </p:cNvPr>
          <p:cNvSpPr txBox="1"/>
          <p:nvPr/>
        </p:nvSpPr>
        <p:spPr>
          <a:xfrm>
            <a:off x="5257601" y="4364539"/>
            <a:ext cx="2939861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Motivation?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F7E403A-AF52-43CC-9C0A-B0FB8789D558}"/>
              </a:ext>
            </a:extLst>
          </p:cNvPr>
          <p:cNvSpPr/>
          <p:nvPr/>
        </p:nvSpPr>
        <p:spPr>
          <a:xfrm>
            <a:off x="9144000" y="336077"/>
            <a:ext cx="293804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latin typeface="+mj-lt"/>
              </a:rPr>
              <a:t>Multifractality</a:t>
            </a:r>
            <a:endParaRPr lang="LID4096" sz="3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717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9" grpId="0" animBg="1"/>
      <p:bldP spid="7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6B8E56E-63BC-4373-88A3-AD22A3B4B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8" y="477089"/>
            <a:ext cx="1159318" cy="1159318"/>
          </a:xfrm>
          <a:prstGeom prst="rect">
            <a:avLst/>
          </a:prstGeom>
        </p:spPr>
      </p:pic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10ADD2CC-9418-4CB5-B588-572E00A78791}"/>
              </a:ext>
            </a:extLst>
          </p:cNvPr>
          <p:cNvSpPr txBox="1">
            <a:spLocks/>
          </p:cNvSpPr>
          <p:nvPr/>
        </p:nvSpPr>
        <p:spPr>
          <a:xfrm>
            <a:off x="1108180" y="178122"/>
            <a:ext cx="23283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NORDITA Ass. Prof.</a:t>
            </a:r>
            <a:br>
              <a:rPr lang="en-US" sz="1800" dirty="0"/>
            </a:br>
            <a:r>
              <a:rPr lang="en-US" sz="1800" dirty="0"/>
              <a:t>in TQM group</a:t>
            </a:r>
            <a:endParaRPr lang="ru-RU" sz="1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397154-D1EE-49D7-8FD0-6E662B23B2FA}"/>
              </a:ext>
            </a:extLst>
          </p:cNvPr>
          <p:cNvSpPr/>
          <p:nvPr/>
        </p:nvSpPr>
        <p:spPr>
          <a:xfrm>
            <a:off x="3091544" y="316125"/>
            <a:ext cx="6052456" cy="770021"/>
          </a:xfrm>
          <a:prstGeom prst="rect">
            <a:avLst/>
          </a:prstGeom>
          <a:solidFill>
            <a:srgbClr val="FF8B8B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80B58FD6-4F5A-4EA5-BDA4-C79EE8CE72B1}"/>
              </a:ext>
            </a:extLst>
          </p:cNvPr>
          <p:cNvSpPr txBox="1">
            <a:spLocks/>
          </p:cNvSpPr>
          <p:nvPr/>
        </p:nvSpPr>
        <p:spPr>
          <a:xfrm>
            <a:off x="139060" y="1347392"/>
            <a:ext cx="13213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u="sng" dirty="0"/>
              <a:t>Ivan Khaymovich</a:t>
            </a:r>
            <a:endParaRPr lang="ru-RU" sz="1800" b="1" u="sng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8E51EA-C02C-4E61-BE15-D25F1E417AC3}"/>
              </a:ext>
            </a:extLst>
          </p:cNvPr>
          <p:cNvSpPr/>
          <p:nvPr/>
        </p:nvSpPr>
        <p:spPr>
          <a:xfrm>
            <a:off x="137945" y="1125"/>
            <a:ext cx="2644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2246313" algn="l"/>
              </a:tabLst>
            </a:pPr>
            <a:r>
              <a:rPr lang="fr-FR" b="1" dirty="0">
                <a:hlinkClick r:id="rId4"/>
              </a:rPr>
              <a:t>Homepage</a:t>
            </a:r>
            <a:r>
              <a:rPr lang="fr-FR" b="1" dirty="0"/>
              <a:t>: </a:t>
            </a:r>
            <a:r>
              <a:rPr lang="fr-FR" dirty="0"/>
              <a:t>for more info</a:t>
            </a: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B1A6DE20-26B3-4D00-9993-0ED752671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Ergodicity breaking phases</a:t>
            </a:r>
            <a:endParaRPr lang="LID4096" dirty="0"/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D96D005D-FBDD-4461-A0BB-3A7BFC063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9883" t="43945" r="64403" b="6250"/>
          <a:stretch/>
        </p:blipFill>
        <p:spPr bwMode="auto">
          <a:xfrm>
            <a:off x="1206876" y="4251243"/>
            <a:ext cx="1780681" cy="193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E01D541-CBFD-4F0E-93D2-E21C0DAA635E}"/>
              </a:ext>
            </a:extLst>
          </p:cNvPr>
          <p:cNvSpPr/>
          <p:nvPr/>
        </p:nvSpPr>
        <p:spPr>
          <a:xfrm>
            <a:off x="1073204" y="6088195"/>
            <a:ext cx="28680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Feigel’man et al.</a:t>
            </a:r>
            <a:r>
              <a:rPr lang="ru-RU" sz="1600" dirty="0"/>
              <a:t>, </a:t>
            </a:r>
            <a:r>
              <a:rPr lang="en-US" sz="1600" dirty="0"/>
              <a:t>PRL (2007)</a:t>
            </a:r>
          </a:p>
          <a:p>
            <a:r>
              <a:rPr lang="en-US" sz="1600" dirty="0"/>
              <a:t>Zhao et al., Nat. Phys.</a:t>
            </a:r>
            <a:r>
              <a:rPr lang="en-US" sz="1600" b="1" dirty="0"/>
              <a:t> </a:t>
            </a:r>
            <a:r>
              <a:rPr lang="en-US" sz="1600" dirty="0"/>
              <a:t>(2019)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2E8847-4F61-4C54-B108-8D0C4D17CD8C}"/>
              </a:ext>
            </a:extLst>
          </p:cNvPr>
          <p:cNvGrpSpPr>
            <a:grpSpLocks noChangeAspect="1"/>
          </p:cNvGrpSpPr>
          <p:nvPr/>
        </p:nvGrpSpPr>
        <p:grpSpPr>
          <a:xfrm>
            <a:off x="3076407" y="4052906"/>
            <a:ext cx="2704018" cy="2137675"/>
            <a:chOff x="4100230" y="1556792"/>
            <a:chExt cx="4216186" cy="3333127"/>
          </a:xfrm>
        </p:grpSpPr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B9967224-3A0E-485F-A36D-3CD44AC10E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63868" t="43945" r="8858" b="6250"/>
            <a:stretch/>
          </p:blipFill>
          <p:spPr bwMode="auto">
            <a:xfrm>
              <a:off x="4861806" y="2182062"/>
              <a:ext cx="2637506" cy="2707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AA59CC6-4393-4AE4-B84B-D77613B3B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12933"/>
            <a:stretch/>
          </p:blipFill>
          <p:spPr>
            <a:xfrm>
              <a:off x="4100230" y="3837299"/>
              <a:ext cx="1430524" cy="92667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4A4C51F-6266-4530-9E9B-E217FB0F5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53822" y="1556792"/>
              <a:ext cx="1643685" cy="948681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9020CDD-F439-439F-82E4-F1E0FEA62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74587" y="3712156"/>
              <a:ext cx="1441829" cy="1018120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BE9DACB-5D3E-41FA-A45C-151814C0D2CD}"/>
              </a:ext>
            </a:extLst>
          </p:cNvPr>
          <p:cNvSpPr/>
          <p:nvPr/>
        </p:nvSpPr>
        <p:spPr>
          <a:xfrm>
            <a:off x="785172" y="3683573"/>
            <a:ext cx="4038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Superconductivity enhancement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DBA48DD-4791-47EA-8DA2-2167F40782D5}"/>
                  </a:ext>
                </a:extLst>
              </p:cNvPr>
              <p:cNvSpPr/>
              <p:nvPr/>
            </p:nvSpPr>
            <p:spPr>
              <a:xfrm>
                <a:off x="5249667" y="3573016"/>
                <a:ext cx="6256841" cy="7386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Speed-up of Grover algorithm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br>
                  <a:rPr lang="en-US" b="1" dirty="0"/>
                </a:br>
                <a:r>
                  <a:rPr lang="en-US" b="1" dirty="0"/>
                  <a:t>Quantum annealing, machine learning, cryptography</a:t>
                </a:r>
                <a:endParaRPr lang="en-US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DBA48DD-4791-47EA-8DA2-2167F40782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667" y="3573016"/>
                <a:ext cx="6256841" cy="738664"/>
              </a:xfrm>
              <a:prstGeom prst="rect">
                <a:avLst/>
              </a:prstGeom>
              <a:blipFill>
                <a:blip r:embed="rId9"/>
                <a:stretch>
                  <a:fillRect l="-584" b="-12397"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2A31DBAD-72AD-4C64-9696-182CA4ECB2BF}"/>
              </a:ext>
            </a:extLst>
          </p:cNvPr>
          <p:cNvSpPr/>
          <p:nvPr/>
        </p:nvSpPr>
        <p:spPr>
          <a:xfrm>
            <a:off x="8931432" y="2789362"/>
            <a:ext cx="3003011" cy="600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Mace, Alet, Laflorencie, PRL’19; De Tomasi, </a:t>
            </a:r>
            <a:r>
              <a:rPr lang="en-US" sz="1600" b="1" u="sng" dirty="0"/>
              <a:t>IMK</a:t>
            </a:r>
            <a:r>
              <a:rPr lang="en-US" sz="1600" b="1" dirty="0"/>
              <a:t> </a:t>
            </a:r>
            <a:r>
              <a:rPr lang="en-US" sz="1600" dirty="0"/>
              <a:t>et al., PRB (2021)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16C86E1-6693-4E3C-8EE2-A41F5E3C152E}"/>
              </a:ext>
            </a:extLst>
          </p:cNvPr>
          <p:cNvSpPr/>
          <p:nvPr/>
        </p:nvSpPr>
        <p:spPr>
          <a:xfrm>
            <a:off x="1941757" y="1679162"/>
            <a:ext cx="28728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Many-body localization</a:t>
            </a:r>
            <a:r>
              <a:rPr lang="ru-RU" b="1" dirty="0"/>
              <a:t> </a:t>
            </a:r>
            <a:r>
              <a:rPr lang="en-US" b="1" dirty="0"/>
              <a:t>– fundamental ergodicity breakdown, quantum memory applications</a:t>
            </a:r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F779CFD-3582-4899-8F32-F954E50317B9}"/>
              </a:ext>
            </a:extLst>
          </p:cNvPr>
          <p:cNvGrpSpPr/>
          <p:nvPr/>
        </p:nvGrpSpPr>
        <p:grpSpPr>
          <a:xfrm>
            <a:off x="5744813" y="4418237"/>
            <a:ext cx="5985574" cy="2357686"/>
            <a:chOff x="5744813" y="4418237"/>
            <a:chExt cx="5985574" cy="2357686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5418705-9674-441C-804C-E86032FA4D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29770" y="4429033"/>
              <a:ext cx="1226566" cy="1124264"/>
              <a:chOff x="4572000" y="4643446"/>
              <a:chExt cx="2453131" cy="2248528"/>
            </a:xfrm>
          </p:grpSpPr>
          <p:pic>
            <p:nvPicPr>
              <p:cNvPr id="55" name="Picture 54" descr="Fractal_tiling_heighway2.gif">
                <a:extLst>
                  <a:ext uri="{FF2B5EF4-FFF2-40B4-BE49-F238E27FC236}">
                    <a16:creationId xmlns:a16="http://schemas.microsoft.com/office/drawing/2014/main" id="{F788A99A-B14D-488D-A06D-4DC45C4B5B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clrChange>
                  <a:clrFrom>
                    <a:srgbClr val="FF0000"/>
                  </a:clrFrom>
                  <a:clrTo>
                    <a:srgbClr val="FF0000">
                      <a:alpha val="0"/>
                    </a:srgbClr>
                  </a:clrTo>
                </a:clrChange>
              </a:blip>
              <a:srcRect r="58498" b="55499"/>
              <a:stretch/>
            </p:blipFill>
            <p:spPr>
              <a:xfrm rot="277171">
                <a:off x="4967949" y="5585819"/>
                <a:ext cx="1444780" cy="1306155"/>
              </a:xfrm>
              <a:prstGeom prst="rect">
                <a:avLst/>
              </a:prstGeom>
              <a:scene3d>
                <a:camera prst="isometricTopUp"/>
                <a:lightRig rig="threePt" dir="t"/>
              </a:scene3d>
            </p:spPr>
          </p:pic>
          <p:pic>
            <p:nvPicPr>
              <p:cNvPr id="56" name="Picture 55" descr="1.3206091.figures.f3.gif">
                <a:extLst>
                  <a:ext uri="{FF2B5EF4-FFF2-40B4-BE49-F238E27FC236}">
                    <a16:creationId xmlns:a16="http://schemas.microsoft.com/office/drawing/2014/main" id="{ED2A89E5-3E58-4478-845F-F7AAE2E753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5046"/>
              <a:stretch/>
            </p:blipFill>
            <p:spPr>
              <a:xfrm>
                <a:off x="4572000" y="4643446"/>
                <a:ext cx="2453131" cy="2102794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95D2049-B381-4965-89BE-501A110C34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92252" y="4418237"/>
              <a:ext cx="1244204" cy="1123200"/>
              <a:chOff x="5475759" y="1477812"/>
              <a:chExt cx="2453131" cy="2214554"/>
            </a:xfrm>
          </p:grpSpPr>
          <p:pic>
            <p:nvPicPr>
              <p:cNvPr id="46" name="Picture 45" descr="1.3206091.figures.f3.gif">
                <a:extLst>
                  <a:ext uri="{FF2B5EF4-FFF2-40B4-BE49-F238E27FC236}">
                    <a16:creationId xmlns:a16="http://schemas.microsoft.com/office/drawing/2014/main" id="{73E87DBE-B6A4-43C7-8B18-7195837306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5475759" y="1477812"/>
                <a:ext cx="2453131" cy="2214554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9B425F3E-4834-44B9-9558-67B9AE5380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02133" y="2978010"/>
                <a:ext cx="2071702" cy="428628"/>
              </a:xfrm>
              <a:prstGeom prst="ellipse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25683C32-E521-4029-B510-23B2279150B9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6483198" y="3193912"/>
                <a:ext cx="609315" cy="169842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prstDash val="sysDash"/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1CB3BAC0-E0DF-44D9-8869-2D74AB1AB95A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6730827" y="3120886"/>
                <a:ext cx="342921" cy="42843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prstDash val="sysDash"/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6C75F50E-74AE-42E1-BCB1-ABF40D97E55D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rot="10800000">
                <a:off x="7159455" y="3192324"/>
                <a:ext cx="357190" cy="71438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prstDash val="sysDash"/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BE161A9F-2B78-4052-94F2-4DE84DEB2601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6087885" y="3192324"/>
                <a:ext cx="928694" cy="141288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prstDash val="sysDash"/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D3E99BE6-5165-4053-ACE4-9D19A4375B1F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6345086" y="3149441"/>
                <a:ext cx="747427" cy="44471"/>
              </a:xfrm>
              <a:prstGeom prst="straightConnector1">
                <a:avLst/>
              </a:prstGeom>
              <a:ln w="19050">
                <a:solidFill>
                  <a:srgbClr val="0000FF"/>
                </a:solidFill>
                <a:prstDash val="sysDash"/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Стрелка вправо 27">
              <a:extLst>
                <a:ext uri="{FF2B5EF4-FFF2-40B4-BE49-F238E27FC236}">
                  <a16:creationId xmlns:a16="http://schemas.microsoft.com/office/drawing/2014/main" id="{E4B881C8-1785-4E67-97A6-2D10046941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47842" y="4678429"/>
              <a:ext cx="549831" cy="36565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A0FBA35-B418-47FA-AE37-4C98C2BCF368}"/>
                </a:ext>
              </a:extLst>
            </p:cNvPr>
            <p:cNvSpPr/>
            <p:nvPr/>
          </p:nvSpPr>
          <p:spPr>
            <a:xfrm>
              <a:off x="5744813" y="5698705"/>
              <a:ext cx="598557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Google Quantum Artificial Intelligence lab:</a:t>
              </a:r>
            </a:p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PRX (2020); arXiv:1807.04792; arXiv:1907.01609;</a:t>
              </a:r>
            </a:p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Hu et al., arXiv:1806.08706</a:t>
              </a:r>
            </a:p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Kravtsov, </a:t>
              </a:r>
              <a:r>
                <a:rPr lang="en-US" sz="16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IMK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et al.,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arxiv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(2020), </a:t>
              </a:r>
              <a:r>
                <a:rPr lang="en-US" sz="1600" b="1" u="sng" dirty="0">
                  <a:latin typeface="Arial" panose="020B0604020202020204" pitchFamily="34" charset="0"/>
                  <a:cs typeface="Arial" panose="020B0604020202020204" pitchFamily="34" charset="0"/>
                </a:rPr>
                <a:t>IMK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 et al. PRR (2020)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C9C0F302-7669-4163-8223-0555515967C4}"/>
              </a:ext>
            </a:extLst>
          </p:cNvPr>
          <p:cNvSpPr/>
          <p:nvPr/>
        </p:nvSpPr>
        <p:spPr>
          <a:xfrm>
            <a:off x="8430510" y="1494819"/>
            <a:ext cx="368844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u="sng" dirty="0"/>
              <a:t>Onsager’s prize 2021</a:t>
            </a:r>
          </a:p>
          <a:p>
            <a:pPr algn="ctr"/>
            <a:r>
              <a:rPr lang="en-US" sz="1600" dirty="0"/>
              <a:t>Basko, </a:t>
            </a:r>
            <a:r>
              <a:rPr lang="en-US" sz="1600" b="1" dirty="0" err="1"/>
              <a:t>Aleiner</a:t>
            </a:r>
            <a:r>
              <a:rPr lang="en-US" sz="1600" b="1" dirty="0"/>
              <a:t>, Altshuler</a:t>
            </a:r>
            <a:r>
              <a:rPr lang="ru-RU" sz="1600" dirty="0"/>
              <a:t>, </a:t>
            </a:r>
            <a:r>
              <a:rPr lang="en-US" sz="1600" dirty="0" err="1"/>
              <a:t>AoP</a:t>
            </a:r>
            <a:r>
              <a:rPr lang="en-US" sz="1600" dirty="0"/>
              <a:t> (2006)</a:t>
            </a:r>
          </a:p>
          <a:p>
            <a:pPr algn="ctr"/>
            <a:r>
              <a:rPr lang="en-US" sz="1600" dirty="0"/>
              <a:t>Serbyn, </a:t>
            </a:r>
            <a:r>
              <a:rPr lang="en-US" sz="1600" dirty="0" err="1"/>
              <a:t>Papic</a:t>
            </a:r>
            <a:r>
              <a:rPr lang="en-US" sz="1600" dirty="0"/>
              <a:t>, </a:t>
            </a:r>
            <a:r>
              <a:rPr lang="en-US" sz="1600" dirty="0" err="1"/>
              <a:t>Abanin</a:t>
            </a:r>
            <a:r>
              <a:rPr lang="en-US" sz="1600" dirty="0"/>
              <a:t> PRL (2013)</a:t>
            </a:r>
          </a:p>
          <a:p>
            <a:pPr algn="ctr"/>
            <a:r>
              <a:rPr lang="en-US" sz="1600" dirty="0" err="1"/>
              <a:t>Oganesyan</a:t>
            </a:r>
            <a:r>
              <a:rPr lang="en-US" sz="1600" dirty="0"/>
              <a:t>, </a:t>
            </a:r>
            <a:r>
              <a:rPr lang="en-US" sz="1600" b="1" dirty="0" err="1"/>
              <a:t>Huse</a:t>
            </a:r>
            <a:r>
              <a:rPr lang="en-US" sz="1600" dirty="0"/>
              <a:t>, PRB</a:t>
            </a:r>
            <a:r>
              <a:rPr lang="en-US" sz="1600" b="1" dirty="0"/>
              <a:t> </a:t>
            </a:r>
            <a:r>
              <a:rPr lang="en-US" sz="1600" dirty="0"/>
              <a:t>(2014)</a:t>
            </a:r>
            <a:endParaRPr lang="ru-RU" sz="16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476973B-FEE6-4869-BC13-BDD33B9FACBD}"/>
              </a:ext>
            </a:extLst>
          </p:cNvPr>
          <p:cNvGrpSpPr/>
          <p:nvPr/>
        </p:nvGrpSpPr>
        <p:grpSpPr>
          <a:xfrm>
            <a:off x="5114883" y="1580569"/>
            <a:ext cx="2751776" cy="1393463"/>
            <a:chOff x="5842848" y="1772816"/>
            <a:chExt cx="2751776" cy="139346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7B6FB63-3858-4997-97EC-A97F5E86C98D}"/>
                </a:ext>
              </a:extLst>
            </p:cNvPr>
            <p:cNvGrpSpPr/>
            <p:nvPr/>
          </p:nvGrpSpPr>
          <p:grpSpPr>
            <a:xfrm>
              <a:off x="6661930" y="1772816"/>
              <a:ext cx="1797082" cy="1191810"/>
              <a:chOff x="1695120" y="1105703"/>
              <a:chExt cx="2263362" cy="1519419"/>
            </a:xfrm>
          </p:grpSpPr>
          <p:sp>
            <p:nvSpPr>
              <p:cNvPr id="89" name="Isosceles Triangle 3">
                <a:extLst>
                  <a:ext uri="{FF2B5EF4-FFF2-40B4-BE49-F238E27FC236}">
                    <a16:creationId xmlns:a16="http://schemas.microsoft.com/office/drawing/2014/main" id="{D7CB09AE-0C4E-49EE-8A88-EF5B99BB142B}"/>
                  </a:ext>
                </a:extLst>
              </p:cNvPr>
              <p:cNvSpPr/>
              <p:nvPr/>
            </p:nvSpPr>
            <p:spPr>
              <a:xfrm>
                <a:off x="3412676" y="1805802"/>
                <a:ext cx="545806" cy="577739"/>
              </a:xfrm>
              <a:custGeom>
                <a:avLst/>
                <a:gdLst>
                  <a:gd name="connsiteX0" fmla="*/ 0 w 651282"/>
                  <a:gd name="connsiteY0" fmla="*/ 678805 h 678805"/>
                  <a:gd name="connsiteX1" fmla="*/ 325641 w 651282"/>
                  <a:gd name="connsiteY1" fmla="*/ 0 h 678805"/>
                  <a:gd name="connsiteX2" fmla="*/ 651282 w 651282"/>
                  <a:gd name="connsiteY2" fmla="*/ 678805 h 678805"/>
                  <a:gd name="connsiteX3" fmla="*/ 0 w 651282"/>
                  <a:gd name="connsiteY3" fmla="*/ 678805 h 678805"/>
                  <a:gd name="connsiteX0" fmla="*/ 0 w 651282"/>
                  <a:gd name="connsiteY0" fmla="*/ 678805 h 678805"/>
                  <a:gd name="connsiteX1" fmla="*/ 325641 w 651282"/>
                  <a:gd name="connsiteY1" fmla="*/ 0 h 678805"/>
                  <a:gd name="connsiteX2" fmla="*/ 444272 w 651282"/>
                  <a:gd name="connsiteY2" fmla="*/ 352665 h 678805"/>
                  <a:gd name="connsiteX3" fmla="*/ 651282 w 651282"/>
                  <a:gd name="connsiteY3" fmla="*/ 678805 h 678805"/>
                  <a:gd name="connsiteX4" fmla="*/ 0 w 651282"/>
                  <a:gd name="connsiteY4" fmla="*/ 678805 h 678805"/>
                  <a:gd name="connsiteX0" fmla="*/ 0 w 651282"/>
                  <a:gd name="connsiteY0" fmla="*/ 685361 h 685361"/>
                  <a:gd name="connsiteX1" fmla="*/ 325641 w 651282"/>
                  <a:gd name="connsiteY1" fmla="*/ 6556 h 685361"/>
                  <a:gd name="connsiteX2" fmla="*/ 444272 w 651282"/>
                  <a:gd name="connsiteY2" fmla="*/ 359221 h 685361"/>
                  <a:gd name="connsiteX3" fmla="*/ 651282 w 651282"/>
                  <a:gd name="connsiteY3" fmla="*/ 685361 h 685361"/>
                  <a:gd name="connsiteX4" fmla="*/ 0 w 651282"/>
                  <a:gd name="connsiteY4" fmla="*/ 685361 h 685361"/>
                  <a:gd name="connsiteX0" fmla="*/ 0 w 651282"/>
                  <a:gd name="connsiteY0" fmla="*/ 685433 h 685433"/>
                  <a:gd name="connsiteX1" fmla="*/ 325641 w 651282"/>
                  <a:gd name="connsiteY1" fmla="*/ 6628 h 685433"/>
                  <a:gd name="connsiteX2" fmla="*/ 444272 w 651282"/>
                  <a:gd name="connsiteY2" fmla="*/ 359293 h 685433"/>
                  <a:gd name="connsiteX3" fmla="*/ 651282 w 651282"/>
                  <a:gd name="connsiteY3" fmla="*/ 685433 h 685433"/>
                  <a:gd name="connsiteX4" fmla="*/ 0 w 651282"/>
                  <a:gd name="connsiteY4" fmla="*/ 685433 h 685433"/>
                  <a:gd name="connsiteX0" fmla="*/ 0 w 651282"/>
                  <a:gd name="connsiteY0" fmla="*/ 684886 h 684886"/>
                  <a:gd name="connsiteX1" fmla="*/ 325641 w 651282"/>
                  <a:gd name="connsiteY1" fmla="*/ 6081 h 684886"/>
                  <a:gd name="connsiteX2" fmla="*/ 444272 w 651282"/>
                  <a:gd name="connsiteY2" fmla="*/ 389226 h 684886"/>
                  <a:gd name="connsiteX3" fmla="*/ 651282 w 651282"/>
                  <a:gd name="connsiteY3" fmla="*/ 684886 h 684886"/>
                  <a:gd name="connsiteX4" fmla="*/ 0 w 651282"/>
                  <a:gd name="connsiteY4" fmla="*/ 684886 h 684886"/>
                  <a:gd name="connsiteX0" fmla="*/ 0 w 651282"/>
                  <a:gd name="connsiteY0" fmla="*/ 684886 h 684886"/>
                  <a:gd name="connsiteX1" fmla="*/ 223292 w 651282"/>
                  <a:gd name="connsiteY1" fmla="*/ 385415 h 684886"/>
                  <a:gd name="connsiteX2" fmla="*/ 325641 w 651282"/>
                  <a:gd name="connsiteY2" fmla="*/ 6081 h 684886"/>
                  <a:gd name="connsiteX3" fmla="*/ 444272 w 651282"/>
                  <a:gd name="connsiteY3" fmla="*/ 389226 h 684886"/>
                  <a:gd name="connsiteX4" fmla="*/ 651282 w 651282"/>
                  <a:gd name="connsiteY4" fmla="*/ 684886 h 684886"/>
                  <a:gd name="connsiteX5" fmla="*/ 0 w 651282"/>
                  <a:gd name="connsiteY5" fmla="*/ 684886 h 684886"/>
                  <a:gd name="connsiteX0" fmla="*/ 0 w 651282"/>
                  <a:gd name="connsiteY0" fmla="*/ 684886 h 684886"/>
                  <a:gd name="connsiteX1" fmla="*/ 249962 w 651282"/>
                  <a:gd name="connsiteY1" fmla="*/ 377795 h 684886"/>
                  <a:gd name="connsiteX2" fmla="*/ 325641 w 651282"/>
                  <a:gd name="connsiteY2" fmla="*/ 6081 h 684886"/>
                  <a:gd name="connsiteX3" fmla="*/ 444272 w 651282"/>
                  <a:gd name="connsiteY3" fmla="*/ 389226 h 684886"/>
                  <a:gd name="connsiteX4" fmla="*/ 651282 w 651282"/>
                  <a:gd name="connsiteY4" fmla="*/ 684886 h 684886"/>
                  <a:gd name="connsiteX5" fmla="*/ 0 w 651282"/>
                  <a:gd name="connsiteY5" fmla="*/ 684886 h 684886"/>
                  <a:gd name="connsiteX0" fmla="*/ 0 w 651282"/>
                  <a:gd name="connsiteY0" fmla="*/ 684886 h 684886"/>
                  <a:gd name="connsiteX1" fmla="*/ 223292 w 651282"/>
                  <a:gd name="connsiteY1" fmla="*/ 393035 h 684886"/>
                  <a:gd name="connsiteX2" fmla="*/ 325641 w 651282"/>
                  <a:gd name="connsiteY2" fmla="*/ 6081 h 684886"/>
                  <a:gd name="connsiteX3" fmla="*/ 444272 w 651282"/>
                  <a:gd name="connsiteY3" fmla="*/ 389226 h 684886"/>
                  <a:gd name="connsiteX4" fmla="*/ 651282 w 651282"/>
                  <a:gd name="connsiteY4" fmla="*/ 684886 h 684886"/>
                  <a:gd name="connsiteX5" fmla="*/ 0 w 651282"/>
                  <a:gd name="connsiteY5" fmla="*/ 684886 h 684886"/>
                  <a:gd name="connsiteX0" fmla="*/ 0 w 651282"/>
                  <a:gd name="connsiteY0" fmla="*/ 681674 h 681674"/>
                  <a:gd name="connsiteX1" fmla="*/ 223292 w 651282"/>
                  <a:gd name="connsiteY1" fmla="*/ 389823 h 681674"/>
                  <a:gd name="connsiteX2" fmla="*/ 325641 w 651282"/>
                  <a:gd name="connsiteY2" fmla="*/ 2869 h 681674"/>
                  <a:gd name="connsiteX3" fmla="*/ 444272 w 651282"/>
                  <a:gd name="connsiteY3" fmla="*/ 386014 h 681674"/>
                  <a:gd name="connsiteX4" fmla="*/ 651282 w 651282"/>
                  <a:gd name="connsiteY4" fmla="*/ 681674 h 681674"/>
                  <a:gd name="connsiteX5" fmla="*/ 0 w 651282"/>
                  <a:gd name="connsiteY5" fmla="*/ 681674 h 681674"/>
                  <a:gd name="connsiteX0" fmla="*/ 0 w 651282"/>
                  <a:gd name="connsiteY0" fmla="*/ 678839 h 678839"/>
                  <a:gd name="connsiteX1" fmla="*/ 223292 w 651282"/>
                  <a:gd name="connsiteY1" fmla="*/ 404133 h 678839"/>
                  <a:gd name="connsiteX2" fmla="*/ 325641 w 651282"/>
                  <a:gd name="connsiteY2" fmla="*/ 34 h 678839"/>
                  <a:gd name="connsiteX3" fmla="*/ 444272 w 651282"/>
                  <a:gd name="connsiteY3" fmla="*/ 383179 h 678839"/>
                  <a:gd name="connsiteX4" fmla="*/ 651282 w 651282"/>
                  <a:gd name="connsiteY4" fmla="*/ 678839 h 678839"/>
                  <a:gd name="connsiteX5" fmla="*/ 0 w 651282"/>
                  <a:gd name="connsiteY5" fmla="*/ 678839 h 678839"/>
                  <a:gd name="connsiteX0" fmla="*/ 12308 w 663590"/>
                  <a:gd name="connsiteY0" fmla="*/ 678839 h 678839"/>
                  <a:gd name="connsiteX1" fmla="*/ 235600 w 663590"/>
                  <a:gd name="connsiteY1" fmla="*/ 404133 h 678839"/>
                  <a:gd name="connsiteX2" fmla="*/ 337949 w 663590"/>
                  <a:gd name="connsiteY2" fmla="*/ 34 h 678839"/>
                  <a:gd name="connsiteX3" fmla="*/ 456580 w 663590"/>
                  <a:gd name="connsiteY3" fmla="*/ 383179 h 678839"/>
                  <a:gd name="connsiteX4" fmla="*/ 663590 w 663590"/>
                  <a:gd name="connsiteY4" fmla="*/ 678839 h 678839"/>
                  <a:gd name="connsiteX5" fmla="*/ 12308 w 663590"/>
                  <a:gd name="connsiteY5" fmla="*/ 678839 h 678839"/>
                  <a:gd name="connsiteX0" fmla="*/ 12308 w 663590"/>
                  <a:gd name="connsiteY0" fmla="*/ 678839 h 678839"/>
                  <a:gd name="connsiteX1" fmla="*/ 235600 w 663590"/>
                  <a:gd name="connsiteY1" fmla="*/ 404133 h 678839"/>
                  <a:gd name="connsiteX2" fmla="*/ 337949 w 663590"/>
                  <a:gd name="connsiteY2" fmla="*/ 34 h 678839"/>
                  <a:gd name="connsiteX3" fmla="*/ 456580 w 663590"/>
                  <a:gd name="connsiteY3" fmla="*/ 383179 h 678839"/>
                  <a:gd name="connsiteX4" fmla="*/ 663590 w 663590"/>
                  <a:gd name="connsiteY4" fmla="*/ 678839 h 678839"/>
                  <a:gd name="connsiteX5" fmla="*/ 12308 w 663590"/>
                  <a:gd name="connsiteY5" fmla="*/ 678839 h 678839"/>
                  <a:gd name="connsiteX0" fmla="*/ 12308 w 663590"/>
                  <a:gd name="connsiteY0" fmla="*/ 678805 h 678805"/>
                  <a:gd name="connsiteX1" fmla="*/ 235600 w 663590"/>
                  <a:gd name="connsiteY1" fmla="*/ 404099 h 678805"/>
                  <a:gd name="connsiteX2" fmla="*/ 337949 w 663590"/>
                  <a:gd name="connsiteY2" fmla="*/ 0 h 678805"/>
                  <a:gd name="connsiteX3" fmla="*/ 456580 w 663590"/>
                  <a:gd name="connsiteY3" fmla="*/ 404100 h 678805"/>
                  <a:gd name="connsiteX4" fmla="*/ 663590 w 663590"/>
                  <a:gd name="connsiteY4" fmla="*/ 678805 h 678805"/>
                  <a:gd name="connsiteX5" fmla="*/ 12308 w 663590"/>
                  <a:gd name="connsiteY5" fmla="*/ 678805 h 678805"/>
                  <a:gd name="connsiteX0" fmla="*/ 13568 w 664850"/>
                  <a:gd name="connsiteY0" fmla="*/ 678805 h 678805"/>
                  <a:gd name="connsiteX1" fmla="*/ 236860 w 664850"/>
                  <a:gd name="connsiteY1" fmla="*/ 404099 h 678805"/>
                  <a:gd name="connsiteX2" fmla="*/ 339209 w 664850"/>
                  <a:gd name="connsiteY2" fmla="*/ 0 h 678805"/>
                  <a:gd name="connsiteX3" fmla="*/ 457840 w 664850"/>
                  <a:gd name="connsiteY3" fmla="*/ 404100 h 678805"/>
                  <a:gd name="connsiteX4" fmla="*/ 664850 w 664850"/>
                  <a:gd name="connsiteY4" fmla="*/ 678805 h 678805"/>
                  <a:gd name="connsiteX5" fmla="*/ 13568 w 664850"/>
                  <a:gd name="connsiteY5" fmla="*/ 678805 h 678805"/>
                  <a:gd name="connsiteX0" fmla="*/ 13568 w 664850"/>
                  <a:gd name="connsiteY0" fmla="*/ 678805 h 678805"/>
                  <a:gd name="connsiteX1" fmla="*/ 236860 w 664850"/>
                  <a:gd name="connsiteY1" fmla="*/ 404099 h 678805"/>
                  <a:gd name="connsiteX2" fmla="*/ 339209 w 664850"/>
                  <a:gd name="connsiteY2" fmla="*/ 0 h 678805"/>
                  <a:gd name="connsiteX3" fmla="*/ 457840 w 664850"/>
                  <a:gd name="connsiteY3" fmla="*/ 404100 h 678805"/>
                  <a:gd name="connsiteX4" fmla="*/ 664850 w 664850"/>
                  <a:gd name="connsiteY4" fmla="*/ 678805 h 678805"/>
                  <a:gd name="connsiteX5" fmla="*/ 13568 w 664850"/>
                  <a:gd name="connsiteY5" fmla="*/ 678805 h 678805"/>
                  <a:gd name="connsiteX0" fmla="*/ 17170 w 668452"/>
                  <a:gd name="connsiteY0" fmla="*/ 678805 h 678805"/>
                  <a:gd name="connsiteX1" fmla="*/ 240462 w 668452"/>
                  <a:gd name="connsiteY1" fmla="*/ 404099 h 678805"/>
                  <a:gd name="connsiteX2" fmla="*/ 342811 w 668452"/>
                  <a:gd name="connsiteY2" fmla="*/ 0 h 678805"/>
                  <a:gd name="connsiteX3" fmla="*/ 461442 w 668452"/>
                  <a:gd name="connsiteY3" fmla="*/ 404100 h 678805"/>
                  <a:gd name="connsiteX4" fmla="*/ 668452 w 668452"/>
                  <a:gd name="connsiteY4" fmla="*/ 678805 h 678805"/>
                  <a:gd name="connsiteX5" fmla="*/ 17170 w 668452"/>
                  <a:gd name="connsiteY5" fmla="*/ 678805 h 678805"/>
                  <a:gd name="connsiteX0" fmla="*/ 0 w 651282"/>
                  <a:gd name="connsiteY0" fmla="*/ 678805 h 678805"/>
                  <a:gd name="connsiteX1" fmla="*/ 223292 w 651282"/>
                  <a:gd name="connsiteY1" fmla="*/ 404099 h 678805"/>
                  <a:gd name="connsiteX2" fmla="*/ 325641 w 651282"/>
                  <a:gd name="connsiteY2" fmla="*/ 0 h 678805"/>
                  <a:gd name="connsiteX3" fmla="*/ 444272 w 651282"/>
                  <a:gd name="connsiteY3" fmla="*/ 404100 h 678805"/>
                  <a:gd name="connsiteX4" fmla="*/ 651282 w 651282"/>
                  <a:gd name="connsiteY4" fmla="*/ 678805 h 678805"/>
                  <a:gd name="connsiteX5" fmla="*/ 0 w 651282"/>
                  <a:gd name="connsiteY5" fmla="*/ 678805 h 67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1282" h="678805">
                    <a:moveTo>
                      <a:pt x="0" y="678805"/>
                    </a:moveTo>
                    <a:cubicBezTo>
                      <a:pt x="111646" y="541452"/>
                      <a:pt x="169019" y="517233"/>
                      <a:pt x="223292" y="404099"/>
                    </a:cubicBezTo>
                    <a:cubicBezTo>
                      <a:pt x="287888" y="246539"/>
                      <a:pt x="288811" y="0"/>
                      <a:pt x="325641" y="0"/>
                    </a:cubicBezTo>
                    <a:cubicBezTo>
                      <a:pt x="362471" y="0"/>
                      <a:pt x="365744" y="249667"/>
                      <a:pt x="444272" y="404100"/>
                    </a:cubicBezTo>
                    <a:cubicBezTo>
                      <a:pt x="522800" y="558533"/>
                      <a:pt x="582279" y="570092"/>
                      <a:pt x="651282" y="678805"/>
                    </a:cubicBezTo>
                    <a:lnTo>
                      <a:pt x="0" y="678805"/>
                    </a:lnTo>
                    <a:close/>
                  </a:path>
                </a:pathLst>
              </a:custGeom>
              <a:solidFill>
                <a:srgbClr val="92D05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Isosceles Triangle 3">
                <a:extLst>
                  <a:ext uri="{FF2B5EF4-FFF2-40B4-BE49-F238E27FC236}">
                    <a16:creationId xmlns:a16="http://schemas.microsoft.com/office/drawing/2014/main" id="{D4F8F76E-2075-4768-B2A0-B7943C5E1FD1}"/>
                  </a:ext>
                </a:extLst>
              </p:cNvPr>
              <p:cNvSpPr/>
              <p:nvPr/>
            </p:nvSpPr>
            <p:spPr>
              <a:xfrm>
                <a:off x="2540819" y="1731840"/>
                <a:ext cx="545806" cy="577739"/>
              </a:xfrm>
              <a:custGeom>
                <a:avLst/>
                <a:gdLst>
                  <a:gd name="connsiteX0" fmla="*/ 0 w 651282"/>
                  <a:gd name="connsiteY0" fmla="*/ 678805 h 678805"/>
                  <a:gd name="connsiteX1" fmla="*/ 325641 w 651282"/>
                  <a:gd name="connsiteY1" fmla="*/ 0 h 678805"/>
                  <a:gd name="connsiteX2" fmla="*/ 651282 w 651282"/>
                  <a:gd name="connsiteY2" fmla="*/ 678805 h 678805"/>
                  <a:gd name="connsiteX3" fmla="*/ 0 w 651282"/>
                  <a:gd name="connsiteY3" fmla="*/ 678805 h 678805"/>
                  <a:gd name="connsiteX0" fmla="*/ 0 w 651282"/>
                  <a:gd name="connsiteY0" fmla="*/ 678805 h 678805"/>
                  <a:gd name="connsiteX1" fmla="*/ 325641 w 651282"/>
                  <a:gd name="connsiteY1" fmla="*/ 0 h 678805"/>
                  <a:gd name="connsiteX2" fmla="*/ 444272 w 651282"/>
                  <a:gd name="connsiteY2" fmla="*/ 352665 h 678805"/>
                  <a:gd name="connsiteX3" fmla="*/ 651282 w 651282"/>
                  <a:gd name="connsiteY3" fmla="*/ 678805 h 678805"/>
                  <a:gd name="connsiteX4" fmla="*/ 0 w 651282"/>
                  <a:gd name="connsiteY4" fmla="*/ 678805 h 678805"/>
                  <a:gd name="connsiteX0" fmla="*/ 0 w 651282"/>
                  <a:gd name="connsiteY0" fmla="*/ 685361 h 685361"/>
                  <a:gd name="connsiteX1" fmla="*/ 325641 w 651282"/>
                  <a:gd name="connsiteY1" fmla="*/ 6556 h 685361"/>
                  <a:gd name="connsiteX2" fmla="*/ 444272 w 651282"/>
                  <a:gd name="connsiteY2" fmla="*/ 359221 h 685361"/>
                  <a:gd name="connsiteX3" fmla="*/ 651282 w 651282"/>
                  <a:gd name="connsiteY3" fmla="*/ 685361 h 685361"/>
                  <a:gd name="connsiteX4" fmla="*/ 0 w 651282"/>
                  <a:gd name="connsiteY4" fmla="*/ 685361 h 685361"/>
                  <a:gd name="connsiteX0" fmla="*/ 0 w 651282"/>
                  <a:gd name="connsiteY0" fmla="*/ 685433 h 685433"/>
                  <a:gd name="connsiteX1" fmla="*/ 325641 w 651282"/>
                  <a:gd name="connsiteY1" fmla="*/ 6628 h 685433"/>
                  <a:gd name="connsiteX2" fmla="*/ 444272 w 651282"/>
                  <a:gd name="connsiteY2" fmla="*/ 359293 h 685433"/>
                  <a:gd name="connsiteX3" fmla="*/ 651282 w 651282"/>
                  <a:gd name="connsiteY3" fmla="*/ 685433 h 685433"/>
                  <a:gd name="connsiteX4" fmla="*/ 0 w 651282"/>
                  <a:gd name="connsiteY4" fmla="*/ 685433 h 685433"/>
                  <a:gd name="connsiteX0" fmla="*/ 0 w 651282"/>
                  <a:gd name="connsiteY0" fmla="*/ 684886 h 684886"/>
                  <a:gd name="connsiteX1" fmla="*/ 325641 w 651282"/>
                  <a:gd name="connsiteY1" fmla="*/ 6081 h 684886"/>
                  <a:gd name="connsiteX2" fmla="*/ 444272 w 651282"/>
                  <a:gd name="connsiteY2" fmla="*/ 389226 h 684886"/>
                  <a:gd name="connsiteX3" fmla="*/ 651282 w 651282"/>
                  <a:gd name="connsiteY3" fmla="*/ 684886 h 684886"/>
                  <a:gd name="connsiteX4" fmla="*/ 0 w 651282"/>
                  <a:gd name="connsiteY4" fmla="*/ 684886 h 684886"/>
                  <a:gd name="connsiteX0" fmla="*/ 0 w 651282"/>
                  <a:gd name="connsiteY0" fmla="*/ 684886 h 684886"/>
                  <a:gd name="connsiteX1" fmla="*/ 223292 w 651282"/>
                  <a:gd name="connsiteY1" fmla="*/ 385415 h 684886"/>
                  <a:gd name="connsiteX2" fmla="*/ 325641 w 651282"/>
                  <a:gd name="connsiteY2" fmla="*/ 6081 h 684886"/>
                  <a:gd name="connsiteX3" fmla="*/ 444272 w 651282"/>
                  <a:gd name="connsiteY3" fmla="*/ 389226 h 684886"/>
                  <a:gd name="connsiteX4" fmla="*/ 651282 w 651282"/>
                  <a:gd name="connsiteY4" fmla="*/ 684886 h 684886"/>
                  <a:gd name="connsiteX5" fmla="*/ 0 w 651282"/>
                  <a:gd name="connsiteY5" fmla="*/ 684886 h 684886"/>
                  <a:gd name="connsiteX0" fmla="*/ 0 w 651282"/>
                  <a:gd name="connsiteY0" fmla="*/ 684886 h 684886"/>
                  <a:gd name="connsiteX1" fmla="*/ 249962 w 651282"/>
                  <a:gd name="connsiteY1" fmla="*/ 377795 h 684886"/>
                  <a:gd name="connsiteX2" fmla="*/ 325641 w 651282"/>
                  <a:gd name="connsiteY2" fmla="*/ 6081 h 684886"/>
                  <a:gd name="connsiteX3" fmla="*/ 444272 w 651282"/>
                  <a:gd name="connsiteY3" fmla="*/ 389226 h 684886"/>
                  <a:gd name="connsiteX4" fmla="*/ 651282 w 651282"/>
                  <a:gd name="connsiteY4" fmla="*/ 684886 h 684886"/>
                  <a:gd name="connsiteX5" fmla="*/ 0 w 651282"/>
                  <a:gd name="connsiteY5" fmla="*/ 684886 h 684886"/>
                  <a:gd name="connsiteX0" fmla="*/ 0 w 651282"/>
                  <a:gd name="connsiteY0" fmla="*/ 684886 h 684886"/>
                  <a:gd name="connsiteX1" fmla="*/ 223292 w 651282"/>
                  <a:gd name="connsiteY1" fmla="*/ 393035 h 684886"/>
                  <a:gd name="connsiteX2" fmla="*/ 325641 w 651282"/>
                  <a:gd name="connsiteY2" fmla="*/ 6081 h 684886"/>
                  <a:gd name="connsiteX3" fmla="*/ 444272 w 651282"/>
                  <a:gd name="connsiteY3" fmla="*/ 389226 h 684886"/>
                  <a:gd name="connsiteX4" fmla="*/ 651282 w 651282"/>
                  <a:gd name="connsiteY4" fmla="*/ 684886 h 684886"/>
                  <a:gd name="connsiteX5" fmla="*/ 0 w 651282"/>
                  <a:gd name="connsiteY5" fmla="*/ 684886 h 684886"/>
                  <a:gd name="connsiteX0" fmla="*/ 0 w 651282"/>
                  <a:gd name="connsiteY0" fmla="*/ 681674 h 681674"/>
                  <a:gd name="connsiteX1" fmla="*/ 223292 w 651282"/>
                  <a:gd name="connsiteY1" fmla="*/ 389823 h 681674"/>
                  <a:gd name="connsiteX2" fmla="*/ 325641 w 651282"/>
                  <a:gd name="connsiteY2" fmla="*/ 2869 h 681674"/>
                  <a:gd name="connsiteX3" fmla="*/ 444272 w 651282"/>
                  <a:gd name="connsiteY3" fmla="*/ 386014 h 681674"/>
                  <a:gd name="connsiteX4" fmla="*/ 651282 w 651282"/>
                  <a:gd name="connsiteY4" fmla="*/ 681674 h 681674"/>
                  <a:gd name="connsiteX5" fmla="*/ 0 w 651282"/>
                  <a:gd name="connsiteY5" fmla="*/ 681674 h 681674"/>
                  <a:gd name="connsiteX0" fmla="*/ 0 w 651282"/>
                  <a:gd name="connsiteY0" fmla="*/ 678839 h 678839"/>
                  <a:gd name="connsiteX1" fmla="*/ 223292 w 651282"/>
                  <a:gd name="connsiteY1" fmla="*/ 404133 h 678839"/>
                  <a:gd name="connsiteX2" fmla="*/ 325641 w 651282"/>
                  <a:gd name="connsiteY2" fmla="*/ 34 h 678839"/>
                  <a:gd name="connsiteX3" fmla="*/ 444272 w 651282"/>
                  <a:gd name="connsiteY3" fmla="*/ 383179 h 678839"/>
                  <a:gd name="connsiteX4" fmla="*/ 651282 w 651282"/>
                  <a:gd name="connsiteY4" fmla="*/ 678839 h 678839"/>
                  <a:gd name="connsiteX5" fmla="*/ 0 w 651282"/>
                  <a:gd name="connsiteY5" fmla="*/ 678839 h 678839"/>
                  <a:gd name="connsiteX0" fmla="*/ 12308 w 663590"/>
                  <a:gd name="connsiteY0" fmla="*/ 678839 h 678839"/>
                  <a:gd name="connsiteX1" fmla="*/ 235600 w 663590"/>
                  <a:gd name="connsiteY1" fmla="*/ 404133 h 678839"/>
                  <a:gd name="connsiteX2" fmla="*/ 337949 w 663590"/>
                  <a:gd name="connsiteY2" fmla="*/ 34 h 678839"/>
                  <a:gd name="connsiteX3" fmla="*/ 456580 w 663590"/>
                  <a:gd name="connsiteY3" fmla="*/ 383179 h 678839"/>
                  <a:gd name="connsiteX4" fmla="*/ 663590 w 663590"/>
                  <a:gd name="connsiteY4" fmla="*/ 678839 h 678839"/>
                  <a:gd name="connsiteX5" fmla="*/ 12308 w 663590"/>
                  <a:gd name="connsiteY5" fmla="*/ 678839 h 678839"/>
                  <a:gd name="connsiteX0" fmla="*/ 12308 w 663590"/>
                  <a:gd name="connsiteY0" fmla="*/ 678839 h 678839"/>
                  <a:gd name="connsiteX1" fmla="*/ 235600 w 663590"/>
                  <a:gd name="connsiteY1" fmla="*/ 404133 h 678839"/>
                  <a:gd name="connsiteX2" fmla="*/ 337949 w 663590"/>
                  <a:gd name="connsiteY2" fmla="*/ 34 h 678839"/>
                  <a:gd name="connsiteX3" fmla="*/ 456580 w 663590"/>
                  <a:gd name="connsiteY3" fmla="*/ 383179 h 678839"/>
                  <a:gd name="connsiteX4" fmla="*/ 663590 w 663590"/>
                  <a:gd name="connsiteY4" fmla="*/ 678839 h 678839"/>
                  <a:gd name="connsiteX5" fmla="*/ 12308 w 663590"/>
                  <a:gd name="connsiteY5" fmla="*/ 678839 h 678839"/>
                  <a:gd name="connsiteX0" fmla="*/ 12308 w 663590"/>
                  <a:gd name="connsiteY0" fmla="*/ 678805 h 678805"/>
                  <a:gd name="connsiteX1" fmla="*/ 235600 w 663590"/>
                  <a:gd name="connsiteY1" fmla="*/ 404099 h 678805"/>
                  <a:gd name="connsiteX2" fmla="*/ 337949 w 663590"/>
                  <a:gd name="connsiteY2" fmla="*/ 0 h 678805"/>
                  <a:gd name="connsiteX3" fmla="*/ 456580 w 663590"/>
                  <a:gd name="connsiteY3" fmla="*/ 404100 h 678805"/>
                  <a:gd name="connsiteX4" fmla="*/ 663590 w 663590"/>
                  <a:gd name="connsiteY4" fmla="*/ 678805 h 678805"/>
                  <a:gd name="connsiteX5" fmla="*/ 12308 w 663590"/>
                  <a:gd name="connsiteY5" fmla="*/ 678805 h 678805"/>
                  <a:gd name="connsiteX0" fmla="*/ 13568 w 664850"/>
                  <a:gd name="connsiteY0" fmla="*/ 678805 h 678805"/>
                  <a:gd name="connsiteX1" fmla="*/ 236860 w 664850"/>
                  <a:gd name="connsiteY1" fmla="*/ 404099 h 678805"/>
                  <a:gd name="connsiteX2" fmla="*/ 339209 w 664850"/>
                  <a:gd name="connsiteY2" fmla="*/ 0 h 678805"/>
                  <a:gd name="connsiteX3" fmla="*/ 457840 w 664850"/>
                  <a:gd name="connsiteY3" fmla="*/ 404100 h 678805"/>
                  <a:gd name="connsiteX4" fmla="*/ 664850 w 664850"/>
                  <a:gd name="connsiteY4" fmla="*/ 678805 h 678805"/>
                  <a:gd name="connsiteX5" fmla="*/ 13568 w 664850"/>
                  <a:gd name="connsiteY5" fmla="*/ 678805 h 678805"/>
                  <a:gd name="connsiteX0" fmla="*/ 13568 w 664850"/>
                  <a:gd name="connsiteY0" fmla="*/ 678805 h 678805"/>
                  <a:gd name="connsiteX1" fmla="*/ 236860 w 664850"/>
                  <a:gd name="connsiteY1" fmla="*/ 404099 h 678805"/>
                  <a:gd name="connsiteX2" fmla="*/ 339209 w 664850"/>
                  <a:gd name="connsiteY2" fmla="*/ 0 h 678805"/>
                  <a:gd name="connsiteX3" fmla="*/ 457840 w 664850"/>
                  <a:gd name="connsiteY3" fmla="*/ 404100 h 678805"/>
                  <a:gd name="connsiteX4" fmla="*/ 664850 w 664850"/>
                  <a:gd name="connsiteY4" fmla="*/ 678805 h 678805"/>
                  <a:gd name="connsiteX5" fmla="*/ 13568 w 664850"/>
                  <a:gd name="connsiteY5" fmla="*/ 678805 h 678805"/>
                  <a:gd name="connsiteX0" fmla="*/ 17170 w 668452"/>
                  <a:gd name="connsiteY0" fmla="*/ 678805 h 678805"/>
                  <a:gd name="connsiteX1" fmla="*/ 240462 w 668452"/>
                  <a:gd name="connsiteY1" fmla="*/ 404099 h 678805"/>
                  <a:gd name="connsiteX2" fmla="*/ 342811 w 668452"/>
                  <a:gd name="connsiteY2" fmla="*/ 0 h 678805"/>
                  <a:gd name="connsiteX3" fmla="*/ 461442 w 668452"/>
                  <a:gd name="connsiteY3" fmla="*/ 404100 h 678805"/>
                  <a:gd name="connsiteX4" fmla="*/ 668452 w 668452"/>
                  <a:gd name="connsiteY4" fmla="*/ 678805 h 678805"/>
                  <a:gd name="connsiteX5" fmla="*/ 17170 w 668452"/>
                  <a:gd name="connsiteY5" fmla="*/ 678805 h 678805"/>
                  <a:gd name="connsiteX0" fmla="*/ 0 w 651282"/>
                  <a:gd name="connsiteY0" fmla="*/ 678805 h 678805"/>
                  <a:gd name="connsiteX1" fmla="*/ 223292 w 651282"/>
                  <a:gd name="connsiteY1" fmla="*/ 404099 h 678805"/>
                  <a:gd name="connsiteX2" fmla="*/ 325641 w 651282"/>
                  <a:gd name="connsiteY2" fmla="*/ 0 h 678805"/>
                  <a:gd name="connsiteX3" fmla="*/ 444272 w 651282"/>
                  <a:gd name="connsiteY3" fmla="*/ 404100 h 678805"/>
                  <a:gd name="connsiteX4" fmla="*/ 651282 w 651282"/>
                  <a:gd name="connsiteY4" fmla="*/ 678805 h 678805"/>
                  <a:gd name="connsiteX5" fmla="*/ 0 w 651282"/>
                  <a:gd name="connsiteY5" fmla="*/ 678805 h 67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1282" h="678805">
                    <a:moveTo>
                      <a:pt x="0" y="678805"/>
                    </a:moveTo>
                    <a:cubicBezTo>
                      <a:pt x="111646" y="541452"/>
                      <a:pt x="169019" y="517233"/>
                      <a:pt x="223292" y="404099"/>
                    </a:cubicBezTo>
                    <a:cubicBezTo>
                      <a:pt x="287888" y="246539"/>
                      <a:pt x="288811" y="0"/>
                      <a:pt x="325641" y="0"/>
                    </a:cubicBezTo>
                    <a:cubicBezTo>
                      <a:pt x="362471" y="0"/>
                      <a:pt x="365744" y="249667"/>
                      <a:pt x="444272" y="404100"/>
                    </a:cubicBezTo>
                    <a:cubicBezTo>
                      <a:pt x="522800" y="558533"/>
                      <a:pt x="582279" y="570092"/>
                      <a:pt x="651282" y="678805"/>
                    </a:cubicBezTo>
                    <a:lnTo>
                      <a:pt x="0" y="678805"/>
                    </a:lnTo>
                    <a:close/>
                  </a:path>
                </a:pathLst>
              </a:custGeom>
              <a:solidFill>
                <a:srgbClr val="92D05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Isosceles Triangle 3">
                <a:extLst>
                  <a:ext uri="{FF2B5EF4-FFF2-40B4-BE49-F238E27FC236}">
                    <a16:creationId xmlns:a16="http://schemas.microsoft.com/office/drawing/2014/main" id="{96C69113-8D12-49CB-831D-203F6413569B}"/>
                  </a:ext>
                </a:extLst>
              </p:cNvPr>
              <p:cNvSpPr/>
              <p:nvPr/>
            </p:nvSpPr>
            <p:spPr>
              <a:xfrm>
                <a:off x="1973691" y="2047383"/>
                <a:ext cx="545806" cy="577739"/>
              </a:xfrm>
              <a:custGeom>
                <a:avLst/>
                <a:gdLst>
                  <a:gd name="connsiteX0" fmla="*/ 0 w 651282"/>
                  <a:gd name="connsiteY0" fmla="*/ 678805 h 678805"/>
                  <a:gd name="connsiteX1" fmla="*/ 325641 w 651282"/>
                  <a:gd name="connsiteY1" fmla="*/ 0 h 678805"/>
                  <a:gd name="connsiteX2" fmla="*/ 651282 w 651282"/>
                  <a:gd name="connsiteY2" fmla="*/ 678805 h 678805"/>
                  <a:gd name="connsiteX3" fmla="*/ 0 w 651282"/>
                  <a:gd name="connsiteY3" fmla="*/ 678805 h 678805"/>
                  <a:gd name="connsiteX0" fmla="*/ 0 w 651282"/>
                  <a:gd name="connsiteY0" fmla="*/ 678805 h 678805"/>
                  <a:gd name="connsiteX1" fmla="*/ 325641 w 651282"/>
                  <a:gd name="connsiteY1" fmla="*/ 0 h 678805"/>
                  <a:gd name="connsiteX2" fmla="*/ 444272 w 651282"/>
                  <a:gd name="connsiteY2" fmla="*/ 352665 h 678805"/>
                  <a:gd name="connsiteX3" fmla="*/ 651282 w 651282"/>
                  <a:gd name="connsiteY3" fmla="*/ 678805 h 678805"/>
                  <a:gd name="connsiteX4" fmla="*/ 0 w 651282"/>
                  <a:gd name="connsiteY4" fmla="*/ 678805 h 678805"/>
                  <a:gd name="connsiteX0" fmla="*/ 0 w 651282"/>
                  <a:gd name="connsiteY0" fmla="*/ 685361 h 685361"/>
                  <a:gd name="connsiteX1" fmla="*/ 325641 w 651282"/>
                  <a:gd name="connsiteY1" fmla="*/ 6556 h 685361"/>
                  <a:gd name="connsiteX2" fmla="*/ 444272 w 651282"/>
                  <a:gd name="connsiteY2" fmla="*/ 359221 h 685361"/>
                  <a:gd name="connsiteX3" fmla="*/ 651282 w 651282"/>
                  <a:gd name="connsiteY3" fmla="*/ 685361 h 685361"/>
                  <a:gd name="connsiteX4" fmla="*/ 0 w 651282"/>
                  <a:gd name="connsiteY4" fmla="*/ 685361 h 685361"/>
                  <a:gd name="connsiteX0" fmla="*/ 0 w 651282"/>
                  <a:gd name="connsiteY0" fmla="*/ 685433 h 685433"/>
                  <a:gd name="connsiteX1" fmla="*/ 325641 w 651282"/>
                  <a:gd name="connsiteY1" fmla="*/ 6628 h 685433"/>
                  <a:gd name="connsiteX2" fmla="*/ 444272 w 651282"/>
                  <a:gd name="connsiteY2" fmla="*/ 359293 h 685433"/>
                  <a:gd name="connsiteX3" fmla="*/ 651282 w 651282"/>
                  <a:gd name="connsiteY3" fmla="*/ 685433 h 685433"/>
                  <a:gd name="connsiteX4" fmla="*/ 0 w 651282"/>
                  <a:gd name="connsiteY4" fmla="*/ 685433 h 685433"/>
                  <a:gd name="connsiteX0" fmla="*/ 0 w 651282"/>
                  <a:gd name="connsiteY0" fmla="*/ 684886 h 684886"/>
                  <a:gd name="connsiteX1" fmla="*/ 325641 w 651282"/>
                  <a:gd name="connsiteY1" fmla="*/ 6081 h 684886"/>
                  <a:gd name="connsiteX2" fmla="*/ 444272 w 651282"/>
                  <a:gd name="connsiteY2" fmla="*/ 389226 h 684886"/>
                  <a:gd name="connsiteX3" fmla="*/ 651282 w 651282"/>
                  <a:gd name="connsiteY3" fmla="*/ 684886 h 684886"/>
                  <a:gd name="connsiteX4" fmla="*/ 0 w 651282"/>
                  <a:gd name="connsiteY4" fmla="*/ 684886 h 684886"/>
                  <a:gd name="connsiteX0" fmla="*/ 0 w 651282"/>
                  <a:gd name="connsiteY0" fmla="*/ 684886 h 684886"/>
                  <a:gd name="connsiteX1" fmla="*/ 223292 w 651282"/>
                  <a:gd name="connsiteY1" fmla="*/ 385415 h 684886"/>
                  <a:gd name="connsiteX2" fmla="*/ 325641 w 651282"/>
                  <a:gd name="connsiteY2" fmla="*/ 6081 h 684886"/>
                  <a:gd name="connsiteX3" fmla="*/ 444272 w 651282"/>
                  <a:gd name="connsiteY3" fmla="*/ 389226 h 684886"/>
                  <a:gd name="connsiteX4" fmla="*/ 651282 w 651282"/>
                  <a:gd name="connsiteY4" fmla="*/ 684886 h 684886"/>
                  <a:gd name="connsiteX5" fmla="*/ 0 w 651282"/>
                  <a:gd name="connsiteY5" fmla="*/ 684886 h 684886"/>
                  <a:gd name="connsiteX0" fmla="*/ 0 w 651282"/>
                  <a:gd name="connsiteY0" fmla="*/ 684886 h 684886"/>
                  <a:gd name="connsiteX1" fmla="*/ 249962 w 651282"/>
                  <a:gd name="connsiteY1" fmla="*/ 377795 h 684886"/>
                  <a:gd name="connsiteX2" fmla="*/ 325641 w 651282"/>
                  <a:gd name="connsiteY2" fmla="*/ 6081 h 684886"/>
                  <a:gd name="connsiteX3" fmla="*/ 444272 w 651282"/>
                  <a:gd name="connsiteY3" fmla="*/ 389226 h 684886"/>
                  <a:gd name="connsiteX4" fmla="*/ 651282 w 651282"/>
                  <a:gd name="connsiteY4" fmla="*/ 684886 h 684886"/>
                  <a:gd name="connsiteX5" fmla="*/ 0 w 651282"/>
                  <a:gd name="connsiteY5" fmla="*/ 684886 h 684886"/>
                  <a:gd name="connsiteX0" fmla="*/ 0 w 651282"/>
                  <a:gd name="connsiteY0" fmla="*/ 684886 h 684886"/>
                  <a:gd name="connsiteX1" fmla="*/ 223292 w 651282"/>
                  <a:gd name="connsiteY1" fmla="*/ 393035 h 684886"/>
                  <a:gd name="connsiteX2" fmla="*/ 325641 w 651282"/>
                  <a:gd name="connsiteY2" fmla="*/ 6081 h 684886"/>
                  <a:gd name="connsiteX3" fmla="*/ 444272 w 651282"/>
                  <a:gd name="connsiteY3" fmla="*/ 389226 h 684886"/>
                  <a:gd name="connsiteX4" fmla="*/ 651282 w 651282"/>
                  <a:gd name="connsiteY4" fmla="*/ 684886 h 684886"/>
                  <a:gd name="connsiteX5" fmla="*/ 0 w 651282"/>
                  <a:gd name="connsiteY5" fmla="*/ 684886 h 684886"/>
                  <a:gd name="connsiteX0" fmla="*/ 0 w 651282"/>
                  <a:gd name="connsiteY0" fmla="*/ 681674 h 681674"/>
                  <a:gd name="connsiteX1" fmla="*/ 223292 w 651282"/>
                  <a:gd name="connsiteY1" fmla="*/ 389823 h 681674"/>
                  <a:gd name="connsiteX2" fmla="*/ 325641 w 651282"/>
                  <a:gd name="connsiteY2" fmla="*/ 2869 h 681674"/>
                  <a:gd name="connsiteX3" fmla="*/ 444272 w 651282"/>
                  <a:gd name="connsiteY3" fmla="*/ 386014 h 681674"/>
                  <a:gd name="connsiteX4" fmla="*/ 651282 w 651282"/>
                  <a:gd name="connsiteY4" fmla="*/ 681674 h 681674"/>
                  <a:gd name="connsiteX5" fmla="*/ 0 w 651282"/>
                  <a:gd name="connsiteY5" fmla="*/ 681674 h 681674"/>
                  <a:gd name="connsiteX0" fmla="*/ 0 w 651282"/>
                  <a:gd name="connsiteY0" fmla="*/ 678839 h 678839"/>
                  <a:gd name="connsiteX1" fmla="*/ 223292 w 651282"/>
                  <a:gd name="connsiteY1" fmla="*/ 404133 h 678839"/>
                  <a:gd name="connsiteX2" fmla="*/ 325641 w 651282"/>
                  <a:gd name="connsiteY2" fmla="*/ 34 h 678839"/>
                  <a:gd name="connsiteX3" fmla="*/ 444272 w 651282"/>
                  <a:gd name="connsiteY3" fmla="*/ 383179 h 678839"/>
                  <a:gd name="connsiteX4" fmla="*/ 651282 w 651282"/>
                  <a:gd name="connsiteY4" fmla="*/ 678839 h 678839"/>
                  <a:gd name="connsiteX5" fmla="*/ 0 w 651282"/>
                  <a:gd name="connsiteY5" fmla="*/ 678839 h 678839"/>
                  <a:gd name="connsiteX0" fmla="*/ 12308 w 663590"/>
                  <a:gd name="connsiteY0" fmla="*/ 678839 h 678839"/>
                  <a:gd name="connsiteX1" fmla="*/ 235600 w 663590"/>
                  <a:gd name="connsiteY1" fmla="*/ 404133 h 678839"/>
                  <a:gd name="connsiteX2" fmla="*/ 337949 w 663590"/>
                  <a:gd name="connsiteY2" fmla="*/ 34 h 678839"/>
                  <a:gd name="connsiteX3" fmla="*/ 456580 w 663590"/>
                  <a:gd name="connsiteY3" fmla="*/ 383179 h 678839"/>
                  <a:gd name="connsiteX4" fmla="*/ 663590 w 663590"/>
                  <a:gd name="connsiteY4" fmla="*/ 678839 h 678839"/>
                  <a:gd name="connsiteX5" fmla="*/ 12308 w 663590"/>
                  <a:gd name="connsiteY5" fmla="*/ 678839 h 678839"/>
                  <a:gd name="connsiteX0" fmla="*/ 12308 w 663590"/>
                  <a:gd name="connsiteY0" fmla="*/ 678839 h 678839"/>
                  <a:gd name="connsiteX1" fmla="*/ 235600 w 663590"/>
                  <a:gd name="connsiteY1" fmla="*/ 404133 h 678839"/>
                  <a:gd name="connsiteX2" fmla="*/ 337949 w 663590"/>
                  <a:gd name="connsiteY2" fmla="*/ 34 h 678839"/>
                  <a:gd name="connsiteX3" fmla="*/ 456580 w 663590"/>
                  <a:gd name="connsiteY3" fmla="*/ 383179 h 678839"/>
                  <a:gd name="connsiteX4" fmla="*/ 663590 w 663590"/>
                  <a:gd name="connsiteY4" fmla="*/ 678839 h 678839"/>
                  <a:gd name="connsiteX5" fmla="*/ 12308 w 663590"/>
                  <a:gd name="connsiteY5" fmla="*/ 678839 h 678839"/>
                  <a:gd name="connsiteX0" fmla="*/ 12308 w 663590"/>
                  <a:gd name="connsiteY0" fmla="*/ 678805 h 678805"/>
                  <a:gd name="connsiteX1" fmla="*/ 235600 w 663590"/>
                  <a:gd name="connsiteY1" fmla="*/ 404099 h 678805"/>
                  <a:gd name="connsiteX2" fmla="*/ 337949 w 663590"/>
                  <a:gd name="connsiteY2" fmla="*/ 0 h 678805"/>
                  <a:gd name="connsiteX3" fmla="*/ 456580 w 663590"/>
                  <a:gd name="connsiteY3" fmla="*/ 404100 h 678805"/>
                  <a:gd name="connsiteX4" fmla="*/ 663590 w 663590"/>
                  <a:gd name="connsiteY4" fmla="*/ 678805 h 678805"/>
                  <a:gd name="connsiteX5" fmla="*/ 12308 w 663590"/>
                  <a:gd name="connsiteY5" fmla="*/ 678805 h 678805"/>
                  <a:gd name="connsiteX0" fmla="*/ 13568 w 664850"/>
                  <a:gd name="connsiteY0" fmla="*/ 678805 h 678805"/>
                  <a:gd name="connsiteX1" fmla="*/ 236860 w 664850"/>
                  <a:gd name="connsiteY1" fmla="*/ 404099 h 678805"/>
                  <a:gd name="connsiteX2" fmla="*/ 339209 w 664850"/>
                  <a:gd name="connsiteY2" fmla="*/ 0 h 678805"/>
                  <a:gd name="connsiteX3" fmla="*/ 457840 w 664850"/>
                  <a:gd name="connsiteY3" fmla="*/ 404100 h 678805"/>
                  <a:gd name="connsiteX4" fmla="*/ 664850 w 664850"/>
                  <a:gd name="connsiteY4" fmla="*/ 678805 h 678805"/>
                  <a:gd name="connsiteX5" fmla="*/ 13568 w 664850"/>
                  <a:gd name="connsiteY5" fmla="*/ 678805 h 678805"/>
                  <a:gd name="connsiteX0" fmla="*/ 13568 w 664850"/>
                  <a:gd name="connsiteY0" fmla="*/ 678805 h 678805"/>
                  <a:gd name="connsiteX1" fmla="*/ 236860 w 664850"/>
                  <a:gd name="connsiteY1" fmla="*/ 404099 h 678805"/>
                  <a:gd name="connsiteX2" fmla="*/ 339209 w 664850"/>
                  <a:gd name="connsiteY2" fmla="*/ 0 h 678805"/>
                  <a:gd name="connsiteX3" fmla="*/ 457840 w 664850"/>
                  <a:gd name="connsiteY3" fmla="*/ 404100 h 678805"/>
                  <a:gd name="connsiteX4" fmla="*/ 664850 w 664850"/>
                  <a:gd name="connsiteY4" fmla="*/ 678805 h 678805"/>
                  <a:gd name="connsiteX5" fmla="*/ 13568 w 664850"/>
                  <a:gd name="connsiteY5" fmla="*/ 678805 h 678805"/>
                  <a:gd name="connsiteX0" fmla="*/ 17170 w 668452"/>
                  <a:gd name="connsiteY0" fmla="*/ 678805 h 678805"/>
                  <a:gd name="connsiteX1" fmla="*/ 240462 w 668452"/>
                  <a:gd name="connsiteY1" fmla="*/ 404099 h 678805"/>
                  <a:gd name="connsiteX2" fmla="*/ 342811 w 668452"/>
                  <a:gd name="connsiteY2" fmla="*/ 0 h 678805"/>
                  <a:gd name="connsiteX3" fmla="*/ 461442 w 668452"/>
                  <a:gd name="connsiteY3" fmla="*/ 404100 h 678805"/>
                  <a:gd name="connsiteX4" fmla="*/ 668452 w 668452"/>
                  <a:gd name="connsiteY4" fmla="*/ 678805 h 678805"/>
                  <a:gd name="connsiteX5" fmla="*/ 17170 w 668452"/>
                  <a:gd name="connsiteY5" fmla="*/ 678805 h 678805"/>
                  <a:gd name="connsiteX0" fmla="*/ 0 w 651282"/>
                  <a:gd name="connsiteY0" fmla="*/ 678805 h 678805"/>
                  <a:gd name="connsiteX1" fmla="*/ 223292 w 651282"/>
                  <a:gd name="connsiteY1" fmla="*/ 404099 h 678805"/>
                  <a:gd name="connsiteX2" fmla="*/ 325641 w 651282"/>
                  <a:gd name="connsiteY2" fmla="*/ 0 h 678805"/>
                  <a:gd name="connsiteX3" fmla="*/ 444272 w 651282"/>
                  <a:gd name="connsiteY3" fmla="*/ 404100 h 678805"/>
                  <a:gd name="connsiteX4" fmla="*/ 651282 w 651282"/>
                  <a:gd name="connsiteY4" fmla="*/ 678805 h 678805"/>
                  <a:gd name="connsiteX5" fmla="*/ 0 w 651282"/>
                  <a:gd name="connsiteY5" fmla="*/ 678805 h 67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1282" h="678805">
                    <a:moveTo>
                      <a:pt x="0" y="678805"/>
                    </a:moveTo>
                    <a:cubicBezTo>
                      <a:pt x="111646" y="541452"/>
                      <a:pt x="169019" y="517233"/>
                      <a:pt x="223292" y="404099"/>
                    </a:cubicBezTo>
                    <a:cubicBezTo>
                      <a:pt x="287888" y="246539"/>
                      <a:pt x="288811" y="0"/>
                      <a:pt x="325641" y="0"/>
                    </a:cubicBezTo>
                    <a:cubicBezTo>
                      <a:pt x="362471" y="0"/>
                      <a:pt x="365744" y="249667"/>
                      <a:pt x="444272" y="404100"/>
                    </a:cubicBezTo>
                    <a:cubicBezTo>
                      <a:pt x="522800" y="558533"/>
                      <a:pt x="582279" y="570092"/>
                      <a:pt x="651282" y="678805"/>
                    </a:cubicBezTo>
                    <a:lnTo>
                      <a:pt x="0" y="678805"/>
                    </a:lnTo>
                    <a:close/>
                  </a:path>
                </a:pathLst>
              </a:custGeom>
              <a:solidFill>
                <a:srgbClr val="92D05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Isosceles Triangle 3">
                <a:extLst>
                  <a:ext uri="{FF2B5EF4-FFF2-40B4-BE49-F238E27FC236}">
                    <a16:creationId xmlns:a16="http://schemas.microsoft.com/office/drawing/2014/main" id="{6205A5D3-243B-4486-BE22-09FBBEFAAD00}"/>
                  </a:ext>
                </a:extLst>
              </p:cNvPr>
              <p:cNvSpPr/>
              <p:nvPr/>
            </p:nvSpPr>
            <p:spPr>
              <a:xfrm>
                <a:off x="1695120" y="1105703"/>
                <a:ext cx="545806" cy="577739"/>
              </a:xfrm>
              <a:custGeom>
                <a:avLst/>
                <a:gdLst>
                  <a:gd name="connsiteX0" fmla="*/ 0 w 651282"/>
                  <a:gd name="connsiteY0" fmla="*/ 678805 h 678805"/>
                  <a:gd name="connsiteX1" fmla="*/ 325641 w 651282"/>
                  <a:gd name="connsiteY1" fmla="*/ 0 h 678805"/>
                  <a:gd name="connsiteX2" fmla="*/ 651282 w 651282"/>
                  <a:gd name="connsiteY2" fmla="*/ 678805 h 678805"/>
                  <a:gd name="connsiteX3" fmla="*/ 0 w 651282"/>
                  <a:gd name="connsiteY3" fmla="*/ 678805 h 678805"/>
                  <a:gd name="connsiteX0" fmla="*/ 0 w 651282"/>
                  <a:gd name="connsiteY0" fmla="*/ 678805 h 678805"/>
                  <a:gd name="connsiteX1" fmla="*/ 325641 w 651282"/>
                  <a:gd name="connsiteY1" fmla="*/ 0 h 678805"/>
                  <a:gd name="connsiteX2" fmla="*/ 444272 w 651282"/>
                  <a:gd name="connsiteY2" fmla="*/ 352665 h 678805"/>
                  <a:gd name="connsiteX3" fmla="*/ 651282 w 651282"/>
                  <a:gd name="connsiteY3" fmla="*/ 678805 h 678805"/>
                  <a:gd name="connsiteX4" fmla="*/ 0 w 651282"/>
                  <a:gd name="connsiteY4" fmla="*/ 678805 h 678805"/>
                  <a:gd name="connsiteX0" fmla="*/ 0 w 651282"/>
                  <a:gd name="connsiteY0" fmla="*/ 685361 h 685361"/>
                  <a:gd name="connsiteX1" fmla="*/ 325641 w 651282"/>
                  <a:gd name="connsiteY1" fmla="*/ 6556 h 685361"/>
                  <a:gd name="connsiteX2" fmla="*/ 444272 w 651282"/>
                  <a:gd name="connsiteY2" fmla="*/ 359221 h 685361"/>
                  <a:gd name="connsiteX3" fmla="*/ 651282 w 651282"/>
                  <a:gd name="connsiteY3" fmla="*/ 685361 h 685361"/>
                  <a:gd name="connsiteX4" fmla="*/ 0 w 651282"/>
                  <a:gd name="connsiteY4" fmla="*/ 685361 h 685361"/>
                  <a:gd name="connsiteX0" fmla="*/ 0 w 651282"/>
                  <a:gd name="connsiteY0" fmla="*/ 685433 h 685433"/>
                  <a:gd name="connsiteX1" fmla="*/ 325641 w 651282"/>
                  <a:gd name="connsiteY1" fmla="*/ 6628 h 685433"/>
                  <a:gd name="connsiteX2" fmla="*/ 444272 w 651282"/>
                  <a:gd name="connsiteY2" fmla="*/ 359293 h 685433"/>
                  <a:gd name="connsiteX3" fmla="*/ 651282 w 651282"/>
                  <a:gd name="connsiteY3" fmla="*/ 685433 h 685433"/>
                  <a:gd name="connsiteX4" fmla="*/ 0 w 651282"/>
                  <a:gd name="connsiteY4" fmla="*/ 685433 h 685433"/>
                  <a:gd name="connsiteX0" fmla="*/ 0 w 651282"/>
                  <a:gd name="connsiteY0" fmla="*/ 684886 h 684886"/>
                  <a:gd name="connsiteX1" fmla="*/ 325641 w 651282"/>
                  <a:gd name="connsiteY1" fmla="*/ 6081 h 684886"/>
                  <a:gd name="connsiteX2" fmla="*/ 444272 w 651282"/>
                  <a:gd name="connsiteY2" fmla="*/ 389226 h 684886"/>
                  <a:gd name="connsiteX3" fmla="*/ 651282 w 651282"/>
                  <a:gd name="connsiteY3" fmla="*/ 684886 h 684886"/>
                  <a:gd name="connsiteX4" fmla="*/ 0 w 651282"/>
                  <a:gd name="connsiteY4" fmla="*/ 684886 h 684886"/>
                  <a:gd name="connsiteX0" fmla="*/ 0 w 651282"/>
                  <a:gd name="connsiteY0" fmla="*/ 684886 h 684886"/>
                  <a:gd name="connsiteX1" fmla="*/ 223292 w 651282"/>
                  <a:gd name="connsiteY1" fmla="*/ 385415 h 684886"/>
                  <a:gd name="connsiteX2" fmla="*/ 325641 w 651282"/>
                  <a:gd name="connsiteY2" fmla="*/ 6081 h 684886"/>
                  <a:gd name="connsiteX3" fmla="*/ 444272 w 651282"/>
                  <a:gd name="connsiteY3" fmla="*/ 389226 h 684886"/>
                  <a:gd name="connsiteX4" fmla="*/ 651282 w 651282"/>
                  <a:gd name="connsiteY4" fmla="*/ 684886 h 684886"/>
                  <a:gd name="connsiteX5" fmla="*/ 0 w 651282"/>
                  <a:gd name="connsiteY5" fmla="*/ 684886 h 684886"/>
                  <a:gd name="connsiteX0" fmla="*/ 0 w 651282"/>
                  <a:gd name="connsiteY0" fmla="*/ 684886 h 684886"/>
                  <a:gd name="connsiteX1" fmla="*/ 249962 w 651282"/>
                  <a:gd name="connsiteY1" fmla="*/ 377795 h 684886"/>
                  <a:gd name="connsiteX2" fmla="*/ 325641 w 651282"/>
                  <a:gd name="connsiteY2" fmla="*/ 6081 h 684886"/>
                  <a:gd name="connsiteX3" fmla="*/ 444272 w 651282"/>
                  <a:gd name="connsiteY3" fmla="*/ 389226 h 684886"/>
                  <a:gd name="connsiteX4" fmla="*/ 651282 w 651282"/>
                  <a:gd name="connsiteY4" fmla="*/ 684886 h 684886"/>
                  <a:gd name="connsiteX5" fmla="*/ 0 w 651282"/>
                  <a:gd name="connsiteY5" fmla="*/ 684886 h 684886"/>
                  <a:gd name="connsiteX0" fmla="*/ 0 w 651282"/>
                  <a:gd name="connsiteY0" fmla="*/ 684886 h 684886"/>
                  <a:gd name="connsiteX1" fmla="*/ 223292 w 651282"/>
                  <a:gd name="connsiteY1" fmla="*/ 393035 h 684886"/>
                  <a:gd name="connsiteX2" fmla="*/ 325641 w 651282"/>
                  <a:gd name="connsiteY2" fmla="*/ 6081 h 684886"/>
                  <a:gd name="connsiteX3" fmla="*/ 444272 w 651282"/>
                  <a:gd name="connsiteY3" fmla="*/ 389226 h 684886"/>
                  <a:gd name="connsiteX4" fmla="*/ 651282 w 651282"/>
                  <a:gd name="connsiteY4" fmla="*/ 684886 h 684886"/>
                  <a:gd name="connsiteX5" fmla="*/ 0 w 651282"/>
                  <a:gd name="connsiteY5" fmla="*/ 684886 h 684886"/>
                  <a:gd name="connsiteX0" fmla="*/ 0 w 651282"/>
                  <a:gd name="connsiteY0" fmla="*/ 681674 h 681674"/>
                  <a:gd name="connsiteX1" fmla="*/ 223292 w 651282"/>
                  <a:gd name="connsiteY1" fmla="*/ 389823 h 681674"/>
                  <a:gd name="connsiteX2" fmla="*/ 325641 w 651282"/>
                  <a:gd name="connsiteY2" fmla="*/ 2869 h 681674"/>
                  <a:gd name="connsiteX3" fmla="*/ 444272 w 651282"/>
                  <a:gd name="connsiteY3" fmla="*/ 386014 h 681674"/>
                  <a:gd name="connsiteX4" fmla="*/ 651282 w 651282"/>
                  <a:gd name="connsiteY4" fmla="*/ 681674 h 681674"/>
                  <a:gd name="connsiteX5" fmla="*/ 0 w 651282"/>
                  <a:gd name="connsiteY5" fmla="*/ 681674 h 681674"/>
                  <a:gd name="connsiteX0" fmla="*/ 0 w 651282"/>
                  <a:gd name="connsiteY0" fmla="*/ 678839 h 678839"/>
                  <a:gd name="connsiteX1" fmla="*/ 223292 w 651282"/>
                  <a:gd name="connsiteY1" fmla="*/ 404133 h 678839"/>
                  <a:gd name="connsiteX2" fmla="*/ 325641 w 651282"/>
                  <a:gd name="connsiteY2" fmla="*/ 34 h 678839"/>
                  <a:gd name="connsiteX3" fmla="*/ 444272 w 651282"/>
                  <a:gd name="connsiteY3" fmla="*/ 383179 h 678839"/>
                  <a:gd name="connsiteX4" fmla="*/ 651282 w 651282"/>
                  <a:gd name="connsiteY4" fmla="*/ 678839 h 678839"/>
                  <a:gd name="connsiteX5" fmla="*/ 0 w 651282"/>
                  <a:gd name="connsiteY5" fmla="*/ 678839 h 678839"/>
                  <a:gd name="connsiteX0" fmla="*/ 12308 w 663590"/>
                  <a:gd name="connsiteY0" fmla="*/ 678839 h 678839"/>
                  <a:gd name="connsiteX1" fmla="*/ 235600 w 663590"/>
                  <a:gd name="connsiteY1" fmla="*/ 404133 h 678839"/>
                  <a:gd name="connsiteX2" fmla="*/ 337949 w 663590"/>
                  <a:gd name="connsiteY2" fmla="*/ 34 h 678839"/>
                  <a:gd name="connsiteX3" fmla="*/ 456580 w 663590"/>
                  <a:gd name="connsiteY3" fmla="*/ 383179 h 678839"/>
                  <a:gd name="connsiteX4" fmla="*/ 663590 w 663590"/>
                  <a:gd name="connsiteY4" fmla="*/ 678839 h 678839"/>
                  <a:gd name="connsiteX5" fmla="*/ 12308 w 663590"/>
                  <a:gd name="connsiteY5" fmla="*/ 678839 h 678839"/>
                  <a:gd name="connsiteX0" fmla="*/ 12308 w 663590"/>
                  <a:gd name="connsiteY0" fmla="*/ 678839 h 678839"/>
                  <a:gd name="connsiteX1" fmla="*/ 235600 w 663590"/>
                  <a:gd name="connsiteY1" fmla="*/ 404133 h 678839"/>
                  <a:gd name="connsiteX2" fmla="*/ 337949 w 663590"/>
                  <a:gd name="connsiteY2" fmla="*/ 34 h 678839"/>
                  <a:gd name="connsiteX3" fmla="*/ 456580 w 663590"/>
                  <a:gd name="connsiteY3" fmla="*/ 383179 h 678839"/>
                  <a:gd name="connsiteX4" fmla="*/ 663590 w 663590"/>
                  <a:gd name="connsiteY4" fmla="*/ 678839 h 678839"/>
                  <a:gd name="connsiteX5" fmla="*/ 12308 w 663590"/>
                  <a:gd name="connsiteY5" fmla="*/ 678839 h 678839"/>
                  <a:gd name="connsiteX0" fmla="*/ 12308 w 663590"/>
                  <a:gd name="connsiteY0" fmla="*/ 678805 h 678805"/>
                  <a:gd name="connsiteX1" fmla="*/ 235600 w 663590"/>
                  <a:gd name="connsiteY1" fmla="*/ 404099 h 678805"/>
                  <a:gd name="connsiteX2" fmla="*/ 337949 w 663590"/>
                  <a:gd name="connsiteY2" fmla="*/ 0 h 678805"/>
                  <a:gd name="connsiteX3" fmla="*/ 456580 w 663590"/>
                  <a:gd name="connsiteY3" fmla="*/ 404100 h 678805"/>
                  <a:gd name="connsiteX4" fmla="*/ 663590 w 663590"/>
                  <a:gd name="connsiteY4" fmla="*/ 678805 h 678805"/>
                  <a:gd name="connsiteX5" fmla="*/ 12308 w 663590"/>
                  <a:gd name="connsiteY5" fmla="*/ 678805 h 678805"/>
                  <a:gd name="connsiteX0" fmla="*/ 13568 w 664850"/>
                  <a:gd name="connsiteY0" fmla="*/ 678805 h 678805"/>
                  <a:gd name="connsiteX1" fmla="*/ 236860 w 664850"/>
                  <a:gd name="connsiteY1" fmla="*/ 404099 h 678805"/>
                  <a:gd name="connsiteX2" fmla="*/ 339209 w 664850"/>
                  <a:gd name="connsiteY2" fmla="*/ 0 h 678805"/>
                  <a:gd name="connsiteX3" fmla="*/ 457840 w 664850"/>
                  <a:gd name="connsiteY3" fmla="*/ 404100 h 678805"/>
                  <a:gd name="connsiteX4" fmla="*/ 664850 w 664850"/>
                  <a:gd name="connsiteY4" fmla="*/ 678805 h 678805"/>
                  <a:gd name="connsiteX5" fmla="*/ 13568 w 664850"/>
                  <a:gd name="connsiteY5" fmla="*/ 678805 h 678805"/>
                  <a:gd name="connsiteX0" fmla="*/ 13568 w 664850"/>
                  <a:gd name="connsiteY0" fmla="*/ 678805 h 678805"/>
                  <a:gd name="connsiteX1" fmla="*/ 236860 w 664850"/>
                  <a:gd name="connsiteY1" fmla="*/ 404099 h 678805"/>
                  <a:gd name="connsiteX2" fmla="*/ 339209 w 664850"/>
                  <a:gd name="connsiteY2" fmla="*/ 0 h 678805"/>
                  <a:gd name="connsiteX3" fmla="*/ 457840 w 664850"/>
                  <a:gd name="connsiteY3" fmla="*/ 404100 h 678805"/>
                  <a:gd name="connsiteX4" fmla="*/ 664850 w 664850"/>
                  <a:gd name="connsiteY4" fmla="*/ 678805 h 678805"/>
                  <a:gd name="connsiteX5" fmla="*/ 13568 w 664850"/>
                  <a:gd name="connsiteY5" fmla="*/ 678805 h 678805"/>
                  <a:gd name="connsiteX0" fmla="*/ 17170 w 668452"/>
                  <a:gd name="connsiteY0" fmla="*/ 678805 h 678805"/>
                  <a:gd name="connsiteX1" fmla="*/ 240462 w 668452"/>
                  <a:gd name="connsiteY1" fmla="*/ 404099 h 678805"/>
                  <a:gd name="connsiteX2" fmla="*/ 342811 w 668452"/>
                  <a:gd name="connsiteY2" fmla="*/ 0 h 678805"/>
                  <a:gd name="connsiteX3" fmla="*/ 461442 w 668452"/>
                  <a:gd name="connsiteY3" fmla="*/ 404100 h 678805"/>
                  <a:gd name="connsiteX4" fmla="*/ 668452 w 668452"/>
                  <a:gd name="connsiteY4" fmla="*/ 678805 h 678805"/>
                  <a:gd name="connsiteX5" fmla="*/ 17170 w 668452"/>
                  <a:gd name="connsiteY5" fmla="*/ 678805 h 678805"/>
                  <a:gd name="connsiteX0" fmla="*/ 0 w 651282"/>
                  <a:gd name="connsiteY0" fmla="*/ 678805 h 678805"/>
                  <a:gd name="connsiteX1" fmla="*/ 223292 w 651282"/>
                  <a:gd name="connsiteY1" fmla="*/ 404099 h 678805"/>
                  <a:gd name="connsiteX2" fmla="*/ 325641 w 651282"/>
                  <a:gd name="connsiteY2" fmla="*/ 0 h 678805"/>
                  <a:gd name="connsiteX3" fmla="*/ 444272 w 651282"/>
                  <a:gd name="connsiteY3" fmla="*/ 404100 h 678805"/>
                  <a:gd name="connsiteX4" fmla="*/ 651282 w 651282"/>
                  <a:gd name="connsiteY4" fmla="*/ 678805 h 678805"/>
                  <a:gd name="connsiteX5" fmla="*/ 0 w 651282"/>
                  <a:gd name="connsiteY5" fmla="*/ 678805 h 67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51282" h="678805">
                    <a:moveTo>
                      <a:pt x="0" y="678805"/>
                    </a:moveTo>
                    <a:cubicBezTo>
                      <a:pt x="111646" y="541452"/>
                      <a:pt x="169019" y="517233"/>
                      <a:pt x="223292" y="404099"/>
                    </a:cubicBezTo>
                    <a:cubicBezTo>
                      <a:pt x="287888" y="246539"/>
                      <a:pt x="288811" y="0"/>
                      <a:pt x="325641" y="0"/>
                    </a:cubicBezTo>
                    <a:cubicBezTo>
                      <a:pt x="362471" y="0"/>
                      <a:pt x="365744" y="249667"/>
                      <a:pt x="444272" y="404100"/>
                    </a:cubicBezTo>
                    <a:cubicBezTo>
                      <a:pt x="522800" y="558533"/>
                      <a:pt x="582279" y="570092"/>
                      <a:pt x="651282" y="678805"/>
                    </a:cubicBezTo>
                    <a:lnTo>
                      <a:pt x="0" y="678805"/>
                    </a:lnTo>
                    <a:close/>
                  </a:path>
                </a:pathLst>
              </a:custGeom>
              <a:solidFill>
                <a:srgbClr val="92D05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90063B7-50D8-4EE7-B0B0-EA20AEE7A6A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42848" y="2067839"/>
              <a:ext cx="2751776" cy="1098440"/>
              <a:chOff x="35496" y="2341567"/>
              <a:chExt cx="3427408" cy="1368136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C74AA59-9094-4D57-B6A6-D0A93E4E67B7}"/>
                  </a:ext>
                </a:extLst>
              </p:cNvPr>
              <p:cNvGrpSpPr/>
              <p:nvPr/>
            </p:nvGrpSpPr>
            <p:grpSpPr>
              <a:xfrm>
                <a:off x="35496" y="2497534"/>
                <a:ext cx="3427408" cy="1212169"/>
                <a:chOff x="5153920" y="1792772"/>
                <a:chExt cx="3427408" cy="1212169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E7B227AF-015D-4688-9BE6-BB25A5399903}"/>
                    </a:ext>
                  </a:extLst>
                </p:cNvPr>
                <p:cNvGrpSpPr/>
                <p:nvPr/>
              </p:nvGrpSpPr>
              <p:grpSpPr>
                <a:xfrm rot="10800000">
                  <a:off x="5729973" y="1825882"/>
                  <a:ext cx="2851355" cy="1179059"/>
                  <a:chOff x="963560" y="1396799"/>
                  <a:chExt cx="2851355" cy="2700000"/>
                </a:xfrm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65FA1118-3A9E-4827-A686-11D01D0B1488}"/>
                      </a:ext>
                    </a:extLst>
                  </p:cNvPr>
                  <p:cNvSpPr/>
                  <p:nvPr/>
                </p:nvSpPr>
                <p:spPr>
                  <a:xfrm>
                    <a:off x="963560" y="1396800"/>
                    <a:ext cx="289170" cy="2160000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C18D0FE9-FFEF-402E-ADE6-819E0CB4A05A}"/>
                      </a:ext>
                    </a:extLst>
                  </p:cNvPr>
                  <p:cNvSpPr/>
                  <p:nvPr/>
                </p:nvSpPr>
                <p:spPr>
                  <a:xfrm>
                    <a:off x="1248247" y="1396800"/>
                    <a:ext cx="289170" cy="1080000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F101FC90-5B94-4D87-AC74-396D59FF0AB4}"/>
                      </a:ext>
                    </a:extLst>
                  </p:cNvPr>
                  <p:cNvSpPr/>
                  <p:nvPr/>
                </p:nvSpPr>
                <p:spPr>
                  <a:xfrm>
                    <a:off x="1532934" y="1396800"/>
                    <a:ext cx="289170" cy="1620000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F0ABA90D-A232-492B-9F38-3F31E73929E7}"/>
                      </a:ext>
                    </a:extLst>
                  </p:cNvPr>
                  <p:cNvSpPr/>
                  <p:nvPr/>
                </p:nvSpPr>
                <p:spPr>
                  <a:xfrm>
                    <a:off x="1817622" y="1396800"/>
                    <a:ext cx="289170" cy="720000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CF358524-E294-4EC3-9DB8-7F3DBD4E9175}"/>
                      </a:ext>
                    </a:extLst>
                  </p:cNvPr>
                  <p:cNvSpPr/>
                  <p:nvPr/>
                </p:nvSpPr>
                <p:spPr>
                  <a:xfrm>
                    <a:off x="2102309" y="1396800"/>
                    <a:ext cx="289170" cy="1260000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4A2D4F19-D75A-441C-A671-EE5655CDB9F3}"/>
                      </a:ext>
                    </a:extLst>
                  </p:cNvPr>
                  <p:cNvSpPr/>
                  <p:nvPr/>
                </p:nvSpPr>
                <p:spPr>
                  <a:xfrm>
                    <a:off x="2386996" y="1396800"/>
                    <a:ext cx="289170" cy="1620000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FD7386C3-C1B8-4BD4-83BF-8ADF2716C77C}"/>
                      </a:ext>
                    </a:extLst>
                  </p:cNvPr>
                  <p:cNvSpPr/>
                  <p:nvPr/>
                </p:nvSpPr>
                <p:spPr>
                  <a:xfrm>
                    <a:off x="2671683" y="1396800"/>
                    <a:ext cx="289170" cy="540000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494C9339-9B40-434E-80AD-F9A8D0D7012E}"/>
                      </a:ext>
                    </a:extLst>
                  </p:cNvPr>
                  <p:cNvSpPr/>
                  <p:nvPr/>
                </p:nvSpPr>
                <p:spPr>
                  <a:xfrm>
                    <a:off x="2956370" y="1396799"/>
                    <a:ext cx="289170" cy="2700000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FA11EFE1-6C08-4E90-81C0-BEAA5AE2D550}"/>
                      </a:ext>
                    </a:extLst>
                  </p:cNvPr>
                  <p:cNvSpPr/>
                  <p:nvPr/>
                </p:nvSpPr>
                <p:spPr>
                  <a:xfrm>
                    <a:off x="3241057" y="1396800"/>
                    <a:ext cx="289170" cy="1800000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54A1CCB6-6033-4399-B65E-95BBEFE38BDE}"/>
                      </a:ext>
                    </a:extLst>
                  </p:cNvPr>
                  <p:cNvSpPr/>
                  <p:nvPr/>
                </p:nvSpPr>
                <p:spPr>
                  <a:xfrm>
                    <a:off x="3525745" y="1396800"/>
                    <a:ext cx="289170" cy="1620000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5" name="Arc 74">
                  <a:extLst>
                    <a:ext uri="{FF2B5EF4-FFF2-40B4-BE49-F238E27FC236}">
                      <a16:creationId xmlns:a16="http://schemas.microsoft.com/office/drawing/2014/main" id="{86531B96-6FFE-4D73-98BD-DD1C69FFA0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905852" y="2109121"/>
                  <a:ext cx="288000" cy="288000"/>
                </a:xfrm>
                <a:prstGeom prst="arc">
                  <a:avLst>
                    <a:gd name="adj1" fmla="val 11010046"/>
                    <a:gd name="adj2" fmla="val 0"/>
                  </a:avLst>
                </a:prstGeom>
                <a:ln w="31750">
                  <a:solidFill>
                    <a:srgbClr val="00B050"/>
                  </a:solidFill>
                  <a:headEnd type="stealt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31F42136-2A75-436E-80C5-13B5180819D0}"/>
                    </a:ext>
                  </a:extLst>
                </p:cNvPr>
                <p:cNvCxnSpPr/>
                <p:nvPr/>
              </p:nvCxnSpPr>
              <p:spPr>
                <a:xfrm flipH="1">
                  <a:off x="5633013" y="1792772"/>
                  <a:ext cx="19107" cy="1151617"/>
                </a:xfrm>
                <a:prstGeom prst="straightConnector1">
                  <a:avLst/>
                </a:prstGeom>
                <a:ln w="31750" cap="rnd">
                  <a:solidFill>
                    <a:schemeClr val="tx1"/>
                  </a:solidFill>
                  <a:round/>
                  <a:headEnd type="stealth" w="lg" len="lg"/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8" name="Rectangle 77">
                      <a:extLst>
                        <a:ext uri="{FF2B5EF4-FFF2-40B4-BE49-F238E27FC236}">
                          <a16:creationId xmlns:a16="http://schemas.microsoft.com/office/drawing/2014/main" id="{B92F906B-1C47-4387-95D4-FE58ED3573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53920" y="2183914"/>
                      <a:ext cx="555449" cy="42167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60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26" name="Rectangle 25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153920" y="2183914"/>
                      <a:ext cx="555449" cy="421678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385C59F-1087-4FD4-B1AF-1495FB8B7080}"/>
                  </a:ext>
                </a:extLst>
              </p:cNvPr>
              <p:cNvSpPr/>
              <p:nvPr/>
            </p:nvSpPr>
            <p:spPr>
              <a:xfrm>
                <a:off x="1526438" y="3299604"/>
                <a:ext cx="144016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51B392CC-174D-477C-B219-3B4E5A7CAC5A}"/>
                  </a:ext>
                </a:extLst>
              </p:cNvPr>
              <p:cNvSpPr/>
              <p:nvPr/>
            </p:nvSpPr>
            <p:spPr>
              <a:xfrm>
                <a:off x="2091314" y="2989903"/>
                <a:ext cx="144016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Lightning Bolt 63">
                <a:extLst>
                  <a:ext uri="{FF2B5EF4-FFF2-40B4-BE49-F238E27FC236}">
                    <a16:creationId xmlns:a16="http://schemas.microsoft.com/office/drawing/2014/main" id="{5C8DF53E-E1C8-48F0-AD72-F542EBD097C2}"/>
                  </a:ext>
                </a:extLst>
              </p:cNvPr>
              <p:cNvSpPr/>
              <p:nvPr/>
            </p:nvSpPr>
            <p:spPr>
              <a:xfrm>
                <a:off x="1254375" y="2606536"/>
                <a:ext cx="335869" cy="602913"/>
              </a:xfrm>
              <a:prstGeom prst="lightningBol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FE511C92-30CD-4939-ADEF-33C5DA877BFC}"/>
                  </a:ext>
                </a:extLst>
              </p:cNvPr>
              <p:cNvSpPr/>
              <p:nvPr/>
            </p:nvSpPr>
            <p:spPr>
              <a:xfrm>
                <a:off x="2970689" y="3050589"/>
                <a:ext cx="144016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Lightning Bolt 70">
                <a:extLst>
                  <a:ext uri="{FF2B5EF4-FFF2-40B4-BE49-F238E27FC236}">
                    <a16:creationId xmlns:a16="http://schemas.microsoft.com/office/drawing/2014/main" id="{0322CE7D-D9D0-430D-B635-59214D2B17B7}"/>
                  </a:ext>
                </a:extLst>
              </p:cNvPr>
              <p:cNvSpPr/>
              <p:nvPr/>
            </p:nvSpPr>
            <p:spPr>
              <a:xfrm rot="18164871">
                <a:off x="2444304" y="2812032"/>
                <a:ext cx="335869" cy="602913"/>
              </a:xfrm>
              <a:prstGeom prst="lightningBol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Lightning Bolt 71">
                <a:extLst>
                  <a:ext uri="{FF2B5EF4-FFF2-40B4-BE49-F238E27FC236}">
                    <a16:creationId xmlns:a16="http://schemas.microsoft.com/office/drawing/2014/main" id="{BBCBE710-6941-4141-98EA-118CEE5BE9F4}"/>
                  </a:ext>
                </a:extLst>
              </p:cNvPr>
              <p:cNvSpPr/>
              <p:nvPr/>
            </p:nvSpPr>
            <p:spPr>
              <a:xfrm rot="4140000">
                <a:off x="1794226" y="3037823"/>
                <a:ext cx="213272" cy="473173"/>
              </a:xfrm>
              <a:prstGeom prst="lightningBol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C892696E-3185-40CC-A678-40FC3BCF5D07}"/>
                  </a:ext>
                </a:extLst>
              </p:cNvPr>
              <p:cNvSpPr/>
              <p:nvPr/>
            </p:nvSpPr>
            <p:spPr>
              <a:xfrm>
                <a:off x="1253699" y="2341567"/>
                <a:ext cx="144016" cy="14400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5F7F67C3-1D34-4EFF-A8B7-FA0D93037396}"/>
              </a:ext>
            </a:extLst>
          </p:cNvPr>
          <p:cNvSpPr/>
          <p:nvPr/>
        </p:nvSpPr>
        <p:spPr>
          <a:xfrm>
            <a:off x="9144000" y="336077"/>
            <a:ext cx="232724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latin typeface="+mj-lt"/>
              </a:rPr>
              <a:t>Motivation</a:t>
            </a:r>
            <a:endParaRPr lang="LID4096" sz="3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717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  <p:bldP spid="35" grpId="0"/>
      <p:bldP spid="38" grpId="0"/>
      <p:bldP spid="40" grpId="0"/>
      <p:bldP spid="57" grpId="0"/>
      <p:bldP spid="9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B7A5EE5-2416-4734-B03B-8C8D72181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8" y="477089"/>
            <a:ext cx="1159318" cy="1159318"/>
          </a:xfrm>
          <a:prstGeom prst="rect">
            <a:avLst/>
          </a:prstGeom>
        </p:spPr>
      </p:pic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93C93007-2C4B-4F91-A06B-30D9B63D3987}"/>
              </a:ext>
            </a:extLst>
          </p:cNvPr>
          <p:cNvSpPr txBox="1">
            <a:spLocks/>
          </p:cNvSpPr>
          <p:nvPr/>
        </p:nvSpPr>
        <p:spPr>
          <a:xfrm>
            <a:off x="1108180" y="178122"/>
            <a:ext cx="23283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NORDITA Ass. Prof.</a:t>
            </a:r>
            <a:br>
              <a:rPr lang="en-US" sz="1800" dirty="0"/>
            </a:br>
            <a:r>
              <a:rPr lang="en-US" sz="1800" dirty="0"/>
              <a:t>in TQM group</a:t>
            </a:r>
            <a:endParaRPr lang="ru-RU" sz="18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8E48630-0444-44AF-A1B8-EB0CE8E983EB}"/>
              </a:ext>
            </a:extLst>
          </p:cNvPr>
          <p:cNvSpPr/>
          <p:nvPr/>
        </p:nvSpPr>
        <p:spPr>
          <a:xfrm>
            <a:off x="3091544" y="316125"/>
            <a:ext cx="6052456" cy="770021"/>
          </a:xfrm>
          <a:prstGeom prst="rect">
            <a:avLst/>
          </a:prstGeom>
          <a:solidFill>
            <a:srgbClr val="FF8B8B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C541BED-A3BB-4FB6-B5D6-0D800CA990C8}"/>
              </a:ext>
            </a:extLst>
          </p:cNvPr>
          <p:cNvCxnSpPr>
            <a:cxnSpLocks/>
          </p:cNvCxnSpPr>
          <p:nvPr/>
        </p:nvCxnSpPr>
        <p:spPr>
          <a:xfrm flipH="1">
            <a:off x="6096000" y="1328192"/>
            <a:ext cx="16042" cy="152400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452B31F1-0096-42FF-A83A-A286A3E318CE}"/>
              </a:ext>
            </a:extLst>
          </p:cNvPr>
          <p:cNvSpPr/>
          <p:nvPr/>
        </p:nvSpPr>
        <p:spPr>
          <a:xfrm>
            <a:off x="3991378" y="2959766"/>
            <a:ext cx="4206240" cy="332071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u="sng" dirty="0"/>
              <a:t>Many-body systems</a:t>
            </a:r>
            <a:r>
              <a:rPr lang="en-US" u="sng" dirty="0"/>
              <a:t>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- Many-body localization vs Hilbert-space multifractality,</a:t>
            </a:r>
          </a:p>
          <a:p>
            <a:pPr algn="ctr"/>
            <a:r>
              <a:rPr lang="en-US" dirty="0"/>
              <a:t>- Multifractality/entanglement</a:t>
            </a:r>
          </a:p>
          <a:p>
            <a:pPr algn="ctr"/>
            <a:r>
              <a:rPr lang="en-US" dirty="0"/>
              <a:t>- Deviations from ETH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LID4096" dirty="0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A5F2E7FA-A7FD-4A96-BAC0-60AE05794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400" y="4618603"/>
            <a:ext cx="3130485" cy="137086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C87486A-6F7C-4E85-B272-C01E91A1FA9D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3298068" y="1341639"/>
            <a:ext cx="1503690" cy="84406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E654629-9CDE-432F-BCF6-54B20A192D29}"/>
              </a:ext>
            </a:extLst>
          </p:cNvPr>
          <p:cNvCxnSpPr>
            <a:cxnSpLocks noChangeAspect="1"/>
          </p:cNvCxnSpPr>
          <p:nvPr/>
        </p:nvCxnSpPr>
        <p:spPr>
          <a:xfrm>
            <a:off x="7395883" y="1332069"/>
            <a:ext cx="1566078" cy="880919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413E93A9-B29E-4D74-A18C-C1BDB2B04BF9}"/>
              </a:ext>
            </a:extLst>
          </p:cNvPr>
          <p:cNvSpPr/>
          <p:nvPr/>
        </p:nvSpPr>
        <p:spPr>
          <a:xfrm>
            <a:off x="-20888" y="2058834"/>
            <a:ext cx="4206240" cy="279806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dirty="0"/>
          </a:p>
          <a:p>
            <a:pPr algn="ctr"/>
            <a:r>
              <a:rPr lang="en-US" b="1" u="sng" dirty="0"/>
              <a:t>Random-matrix theory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- Multifractal phases</a:t>
            </a:r>
            <a:br>
              <a:rPr lang="en-US" dirty="0"/>
            </a:br>
            <a:r>
              <a:rPr lang="en-US" dirty="0"/>
              <a:t>-Mapping to many-body models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LID4096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A8D521-D430-4F2A-BD65-F4D821C59C3E}"/>
              </a:ext>
            </a:extLst>
          </p:cNvPr>
          <p:cNvSpPr/>
          <p:nvPr/>
        </p:nvSpPr>
        <p:spPr>
          <a:xfrm>
            <a:off x="7985337" y="2058834"/>
            <a:ext cx="4206240" cy="279806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u="sng" dirty="0"/>
              <a:t>Long-range systems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- Integrability, correlations,</a:t>
            </a:r>
          </a:p>
          <a:p>
            <a:pPr algn="ctr"/>
            <a:r>
              <a:rPr lang="en-US" dirty="0"/>
              <a:t>- non-Hermitian/open models</a:t>
            </a:r>
          </a:p>
          <a:p>
            <a:pPr algn="ctr"/>
            <a:r>
              <a:rPr lang="en-US" dirty="0"/>
              <a:t>- Localization and multifractality </a:t>
            </a:r>
            <a:br>
              <a:rPr lang="en-US" dirty="0"/>
            </a:br>
            <a:endParaRPr lang="en-US" dirty="0"/>
          </a:p>
          <a:p>
            <a:pPr marL="285750" indent="-285750" algn="ctr">
              <a:buFontTx/>
              <a:buChar char="-"/>
            </a:pPr>
            <a:r>
              <a:rPr lang="en-US" dirty="0"/>
              <a:t>-</a:t>
            </a:r>
          </a:p>
          <a:p>
            <a:pPr algn="ctr"/>
            <a:endParaRPr lang="en-US" dirty="0"/>
          </a:p>
          <a:p>
            <a:pPr algn="ctr"/>
            <a:endParaRPr lang="LID4096" dirty="0"/>
          </a:p>
        </p:txBody>
      </p:sp>
      <p:pic>
        <p:nvPicPr>
          <p:cNvPr id="22" name="Рисунок 20">
            <a:hlinkClick r:id="rId5"/>
            <a:extLst>
              <a:ext uri="{FF2B5EF4-FFF2-40B4-BE49-F238E27FC236}">
                <a16:creationId xmlns:a16="http://schemas.microsoft.com/office/drawing/2014/main" id="{DD00C7F9-CF57-47F9-BE94-E3F12D789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10" y="3532592"/>
            <a:ext cx="1559187" cy="10681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29BF16-F1EE-4A90-8474-BA8CBD0989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011" y="3174300"/>
            <a:ext cx="2442541" cy="1426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A8AB236-4109-4FF5-B444-A7E800F97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1586" y="3580534"/>
            <a:ext cx="1498441" cy="6139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60B9AC-69FF-4448-8A07-77A8E4CCF0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3085" t="21637" r="6871" b="19649"/>
          <a:stretch/>
        </p:blipFill>
        <p:spPr>
          <a:xfrm>
            <a:off x="10632215" y="180474"/>
            <a:ext cx="1453441" cy="177524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BF473A0-7AF1-414B-8F1B-02047E276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Ergodicity breaking phases</a:t>
            </a:r>
            <a:endParaRPr lang="LID4096" dirty="0"/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D60809E7-90EC-437A-9390-CC4B316F942D}"/>
              </a:ext>
            </a:extLst>
          </p:cNvPr>
          <p:cNvSpPr txBox="1">
            <a:spLocks/>
          </p:cNvSpPr>
          <p:nvPr/>
        </p:nvSpPr>
        <p:spPr>
          <a:xfrm>
            <a:off x="139060" y="1347392"/>
            <a:ext cx="13213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u="sng" dirty="0"/>
              <a:t>Ivan Khaymovich</a:t>
            </a:r>
            <a:endParaRPr lang="ru-RU" sz="1800" b="1" u="sng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C612DC-2808-472C-9FC1-D1F8053EFEFC}"/>
              </a:ext>
            </a:extLst>
          </p:cNvPr>
          <p:cNvSpPr/>
          <p:nvPr/>
        </p:nvSpPr>
        <p:spPr>
          <a:xfrm>
            <a:off x="137945" y="1125"/>
            <a:ext cx="2644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2246313" algn="l"/>
              </a:tabLst>
            </a:pPr>
            <a:r>
              <a:rPr lang="fr-FR" b="1" dirty="0">
                <a:hlinkClick r:id="rId10"/>
              </a:rPr>
              <a:t>Homepage</a:t>
            </a:r>
            <a:r>
              <a:rPr lang="fr-FR" b="1" dirty="0"/>
              <a:t>: </a:t>
            </a:r>
            <a:r>
              <a:rPr lang="fr-FR" dirty="0"/>
              <a:t>for more info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71AE4B-613F-4379-B076-804BB6C8355A}"/>
              </a:ext>
            </a:extLst>
          </p:cNvPr>
          <p:cNvSpPr/>
          <p:nvPr/>
        </p:nvSpPr>
        <p:spPr>
          <a:xfrm>
            <a:off x="3128797" y="5797936"/>
            <a:ext cx="6205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Welcome to Nordita!</a:t>
            </a:r>
          </a:p>
        </p:txBody>
      </p:sp>
    </p:spTree>
    <p:extLst>
      <p:ext uri="{BB962C8B-B14F-4D97-AF65-F5344CB8AC3E}">
        <p14:creationId xmlns:p14="http://schemas.microsoft.com/office/powerpoint/2010/main" val="5867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65BE4B2-0E48-456B-BAD9-DF7AED6E2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0000">
            <a:off x="10557410" y="3489644"/>
            <a:ext cx="1737360" cy="17373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3A34C1-FD01-4E4E-B266-565B4025FB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/>
          <a:stretch/>
        </p:blipFill>
        <p:spPr>
          <a:xfrm rot="20820000">
            <a:off x="8450677" y="527953"/>
            <a:ext cx="1674278" cy="20123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EC6511-5A63-4860-B0D7-DE212CA97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55" y="443296"/>
            <a:ext cx="1737360" cy="17373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8FF5D3-9375-4517-A488-FDE173B241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2623">
            <a:off x="-146390" y="3511863"/>
            <a:ext cx="1737360" cy="17373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6BE31C-829E-4309-95A0-B767D52E5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6063346" y="-197823"/>
            <a:ext cx="1596098" cy="21281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CA3603-C257-4989-8290-7D40C9B4C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278" y="3322898"/>
            <a:ext cx="1737360" cy="173736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5E89FF7-49CD-4FF5-8027-CBBB90B81944}"/>
              </a:ext>
            </a:extLst>
          </p:cNvPr>
          <p:cNvSpPr/>
          <p:nvPr/>
        </p:nvSpPr>
        <p:spPr>
          <a:xfrm>
            <a:off x="1036898" y="2037697"/>
            <a:ext cx="3017520" cy="197510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Dark Matter </a:t>
            </a:r>
            <a:br>
              <a:rPr lang="en-US" sz="2800" b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800" b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Detection</a:t>
            </a:r>
            <a:endParaRPr lang="LID4096" b="1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66B25A-4D74-4940-91BC-61BCE935C1ED}"/>
              </a:ext>
            </a:extLst>
          </p:cNvPr>
          <p:cNvSpPr/>
          <p:nvPr/>
        </p:nvSpPr>
        <p:spPr>
          <a:xfrm>
            <a:off x="4580795" y="4964380"/>
            <a:ext cx="4025219" cy="10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4072B-B329-41F2-89B4-8DCC2591A4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40" y="4589695"/>
            <a:ext cx="5396825" cy="14603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B57D55A-C36D-47A8-BB76-9D446E1BF9CD}"/>
              </a:ext>
            </a:extLst>
          </p:cNvPr>
          <p:cNvSpPr txBox="1"/>
          <p:nvPr/>
        </p:nvSpPr>
        <p:spPr>
          <a:xfrm>
            <a:off x="3355119" y="4233656"/>
            <a:ext cx="137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H. </a:t>
            </a:r>
            <a:r>
              <a:rPr lang="en-US" dirty="0" err="1"/>
              <a:t>Yerzhakov</a:t>
            </a:r>
            <a:endParaRPr lang="LID4096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54D173-F7EB-41FB-9B00-9AEE38C45A56}"/>
              </a:ext>
            </a:extLst>
          </p:cNvPr>
          <p:cNvSpPr txBox="1"/>
          <p:nvPr/>
        </p:nvSpPr>
        <p:spPr>
          <a:xfrm>
            <a:off x="756426" y="1252810"/>
            <a:ext cx="145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</a:t>
            </a:r>
            <a:r>
              <a:rPr lang="en-US" dirty="0" err="1"/>
              <a:t>Schaltegger</a:t>
            </a:r>
            <a:endParaRPr lang="LID4096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5F830E-75ED-4C9A-BBC1-183A1B541B4E}"/>
              </a:ext>
            </a:extLst>
          </p:cNvPr>
          <p:cNvSpPr txBox="1"/>
          <p:nvPr/>
        </p:nvSpPr>
        <p:spPr>
          <a:xfrm>
            <a:off x="9285411" y="4191578"/>
            <a:ext cx="1795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I. M. Khaymovich</a:t>
            </a:r>
            <a:endParaRPr lang="LID4096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282F9C-324D-465B-A550-34957F883E8E}"/>
              </a:ext>
            </a:extLst>
          </p:cNvPr>
          <p:cNvSpPr txBox="1"/>
          <p:nvPr/>
        </p:nvSpPr>
        <p:spPr>
          <a:xfrm>
            <a:off x="7899012" y="1811324"/>
            <a:ext cx="953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Tyner</a:t>
            </a:r>
            <a:endParaRPr lang="LID4096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B79C33-E861-4806-97C6-C1C9669CFA58}"/>
              </a:ext>
            </a:extLst>
          </p:cNvPr>
          <p:cNvSpPr txBox="1"/>
          <p:nvPr/>
        </p:nvSpPr>
        <p:spPr>
          <a:xfrm>
            <a:off x="7140412" y="1085647"/>
            <a:ext cx="932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Wong</a:t>
            </a:r>
            <a:endParaRPr lang="LID4096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99BEB4-B107-4F15-9D1F-9FF99C3DEC92}"/>
              </a:ext>
            </a:extLst>
          </p:cNvPr>
          <p:cNvSpPr txBox="1"/>
          <p:nvPr/>
        </p:nvSpPr>
        <p:spPr>
          <a:xfrm>
            <a:off x="6086886" y="4078420"/>
            <a:ext cx="112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Alexander</a:t>
            </a:r>
          </a:p>
          <a:p>
            <a:pPr algn="ctr"/>
            <a:r>
              <a:rPr lang="en-US" dirty="0"/>
              <a:t>Balatsky</a:t>
            </a:r>
            <a:endParaRPr lang="LID4096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8B7E83-544B-48D7-9675-69413BBD78D8}"/>
              </a:ext>
            </a:extLst>
          </p:cNvPr>
          <p:cNvSpPr/>
          <p:nvPr/>
        </p:nvSpPr>
        <p:spPr>
          <a:xfrm>
            <a:off x="3731576" y="5807085"/>
            <a:ext cx="5135227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TQM AREAS </a:t>
            </a:r>
            <a:endParaRPr lang="LID4096" sz="6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FB1200C-CAE7-4CB5-A6B8-1F2704B9FA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608" y="3645047"/>
            <a:ext cx="1391550" cy="12091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8068B3-CAF5-4680-9E77-0A7AAB4422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9864168" y="666378"/>
            <a:ext cx="1301289" cy="173736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3EB6E8A-DE0B-49BF-B4DD-44E4091AC066}"/>
              </a:ext>
            </a:extLst>
          </p:cNvPr>
          <p:cNvSpPr txBox="1"/>
          <p:nvPr/>
        </p:nvSpPr>
        <p:spPr>
          <a:xfrm>
            <a:off x="10913704" y="1784258"/>
            <a:ext cx="1321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Pathapati</a:t>
            </a:r>
            <a:endParaRPr lang="LID4096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32EA67-4298-44D6-9CB8-A91E803BD7A0}"/>
              </a:ext>
            </a:extLst>
          </p:cNvPr>
          <p:cNvSpPr/>
          <p:nvPr/>
        </p:nvSpPr>
        <p:spPr>
          <a:xfrm>
            <a:off x="8446947" y="2046060"/>
            <a:ext cx="3017520" cy="19667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endParaRPr lang="en-US" sz="2800" b="1" dirty="0"/>
          </a:p>
          <a:p>
            <a:pPr algn="ctr"/>
            <a:r>
              <a:rPr lang="en-US" sz="2800" b="1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Material</a:t>
            </a:r>
            <a:br>
              <a:rPr lang="en-US" sz="2800" b="1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800" b="1" dirty="0">
                <a:solidFill>
                  <a:schemeClr val="bg1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Informatics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fr-FR" b="1" dirty="0" err="1"/>
              <a:t>Organic</a:t>
            </a:r>
            <a:r>
              <a:rPr lang="fr-FR" b="1" dirty="0"/>
              <a:t> Materials </a:t>
            </a:r>
          </a:p>
          <a:p>
            <a:pPr algn="ctr"/>
            <a:r>
              <a:rPr lang="fr-FR" b="1" dirty="0" err="1"/>
              <a:t>Database</a:t>
            </a:r>
            <a:r>
              <a:rPr lang="fr-FR" b="1" dirty="0"/>
              <a:t> (OMDB)</a:t>
            </a:r>
          </a:p>
          <a:p>
            <a:pPr algn="ctr"/>
            <a:endParaRPr lang="LID4096" sz="28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8FBD7F5-4EE1-4D30-B2A1-753F6EAF7A6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7" r="22714"/>
          <a:stretch/>
        </p:blipFill>
        <p:spPr>
          <a:xfrm rot="1380000">
            <a:off x="2340548" y="3526315"/>
            <a:ext cx="1125098" cy="173736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0718CF3-4BF8-4993-884F-73596F448B56}"/>
              </a:ext>
            </a:extLst>
          </p:cNvPr>
          <p:cNvSpPr txBox="1"/>
          <p:nvPr/>
        </p:nvSpPr>
        <p:spPr>
          <a:xfrm>
            <a:off x="30383" y="3334968"/>
            <a:ext cx="162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Stålhammar</a:t>
            </a:r>
            <a:endParaRPr lang="LID4096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6D10257-F1D1-4806-AB0E-2D8F282B0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2623">
            <a:off x="4612688" y="156502"/>
            <a:ext cx="1218671" cy="162057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D5A72F1-FC87-453F-923F-15A557F13D1A}"/>
              </a:ext>
            </a:extLst>
          </p:cNvPr>
          <p:cNvSpPr/>
          <p:nvPr/>
        </p:nvSpPr>
        <p:spPr>
          <a:xfrm>
            <a:off x="4805294" y="1359864"/>
            <a:ext cx="3017520" cy="1975104"/>
          </a:xfrm>
          <a:prstGeom prst="ellipse">
            <a:avLst/>
          </a:prstGeom>
          <a:solidFill>
            <a:srgbClr val="BC8F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Dynamical Order</a:t>
            </a:r>
            <a:endParaRPr lang="LID4096" sz="2800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9650E24-BBB7-4318-909C-C5654A04C1B2}"/>
              </a:ext>
            </a:extLst>
          </p:cNvPr>
          <p:cNvSpPr txBox="1"/>
          <p:nvPr/>
        </p:nvSpPr>
        <p:spPr>
          <a:xfrm>
            <a:off x="3342162" y="1226260"/>
            <a:ext cx="165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 </a:t>
            </a:r>
            <a:r>
              <a:rPr lang="en-US" dirty="0" err="1"/>
              <a:t>Kuzmanovski</a:t>
            </a:r>
            <a:endParaRPr lang="LID4096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D95615-01DA-48EF-9C4E-CF4DBC96E9EA}"/>
              </a:ext>
            </a:extLst>
          </p:cNvPr>
          <p:cNvSpPr/>
          <p:nvPr/>
        </p:nvSpPr>
        <p:spPr>
          <a:xfrm>
            <a:off x="8861668" y="4769495"/>
            <a:ext cx="3017520" cy="1975104"/>
          </a:xfrm>
          <a:prstGeom prst="ellipse">
            <a:avLst/>
          </a:prstGeom>
          <a:solidFill>
            <a:srgbClr val="FF8B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Ergodicity Breaking</a:t>
            </a:r>
            <a:br>
              <a:rPr lang="en-US" sz="2800" b="1" dirty="0">
                <a:solidFill>
                  <a:schemeClr val="bg1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800" b="1" dirty="0">
                <a:solidFill>
                  <a:schemeClr val="bg1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Phases</a:t>
            </a:r>
            <a:endParaRPr lang="LID4096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888362A-5CF9-42F0-A8F2-1B54345E488D}"/>
              </a:ext>
            </a:extLst>
          </p:cNvPr>
          <p:cNvSpPr/>
          <p:nvPr/>
        </p:nvSpPr>
        <p:spPr>
          <a:xfrm rot="20278378">
            <a:off x="4684131" y="127854"/>
            <a:ext cx="1066984" cy="1607841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63346E4-8A96-47F8-AB1B-233FF3A7F088}"/>
              </a:ext>
            </a:extLst>
          </p:cNvPr>
          <p:cNvSpPr/>
          <p:nvPr/>
        </p:nvSpPr>
        <p:spPr>
          <a:xfrm rot="20810556">
            <a:off x="8472156" y="639310"/>
            <a:ext cx="1179296" cy="1572421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FF152CB-9063-4EDC-93C8-402BC46CC7E9}"/>
              </a:ext>
            </a:extLst>
          </p:cNvPr>
          <p:cNvSpPr/>
          <p:nvPr/>
        </p:nvSpPr>
        <p:spPr>
          <a:xfrm rot="1634795">
            <a:off x="10943857" y="3543447"/>
            <a:ext cx="1025640" cy="1519770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BD7D0BA-D22D-45F6-B704-AA88277088E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381" y="3264811"/>
            <a:ext cx="1396621" cy="194417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D558FB9-B694-4106-A093-AA7387DFF39A}"/>
              </a:ext>
            </a:extLst>
          </p:cNvPr>
          <p:cNvSpPr/>
          <p:nvPr/>
        </p:nvSpPr>
        <p:spPr>
          <a:xfrm>
            <a:off x="297793" y="4769495"/>
            <a:ext cx="3017520" cy="1975104"/>
          </a:xfrm>
          <a:prstGeom prst="ellipse">
            <a:avLst/>
          </a:prstGeom>
          <a:solidFill>
            <a:srgbClr val="8FA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Superconductivity</a:t>
            </a:r>
            <a:endParaRPr lang="LID4096" sz="2800" dirty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61EF7A4-46E8-4687-8ECE-AC3F1D5AE47D}"/>
              </a:ext>
            </a:extLst>
          </p:cNvPr>
          <p:cNvSpPr/>
          <p:nvPr/>
        </p:nvSpPr>
        <p:spPr>
          <a:xfrm rot="19968084">
            <a:off x="138490" y="3479630"/>
            <a:ext cx="1089888" cy="1686880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2C22794-E839-4C4D-A136-3EF07CA2E2F6}"/>
              </a:ext>
            </a:extLst>
          </p:cNvPr>
          <p:cNvSpPr/>
          <p:nvPr/>
        </p:nvSpPr>
        <p:spPr>
          <a:xfrm rot="1428380">
            <a:off x="2429455" y="3513509"/>
            <a:ext cx="1055310" cy="1675778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46AF62D-DC66-4775-898E-807A4A305A51}"/>
              </a:ext>
            </a:extLst>
          </p:cNvPr>
          <p:cNvSpPr/>
          <p:nvPr/>
        </p:nvSpPr>
        <p:spPr>
          <a:xfrm>
            <a:off x="1275223" y="3375566"/>
            <a:ext cx="1081136" cy="1631086"/>
          </a:xfrm>
          <a:prstGeom prst="ellipse">
            <a:avLst/>
          </a:prstGeom>
          <a:noFill/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7BD3370-AF0C-4D72-8C35-AFA40654BA15}"/>
              </a:ext>
            </a:extLst>
          </p:cNvPr>
          <p:cNvSpPr txBox="1"/>
          <p:nvPr/>
        </p:nvSpPr>
        <p:spPr>
          <a:xfrm>
            <a:off x="2060137" y="3395681"/>
            <a:ext cx="1783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O. </a:t>
            </a:r>
            <a:r>
              <a:rPr lang="en-US" dirty="0" err="1"/>
              <a:t>Mansikkamäki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48471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25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75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  <p:bldP spid="29" grpId="0"/>
      <p:bldP spid="30" grpId="0"/>
      <p:bldP spid="31" grpId="0"/>
      <p:bldP spid="32" grpId="0"/>
      <p:bldP spid="33" grpId="0"/>
      <p:bldP spid="36" grpId="0"/>
      <p:bldP spid="7" grpId="0" animBg="1"/>
      <p:bldP spid="38" grpId="0"/>
      <p:bldP spid="5" grpId="0" animBg="1"/>
      <p:bldP spid="40" grpId="0"/>
      <p:bldP spid="8" grpId="0" animBg="1"/>
      <p:bldP spid="41" grpId="0" animBg="1"/>
      <p:bldP spid="42" grpId="0" animBg="1"/>
      <p:bldP spid="45" grpId="0" animBg="1"/>
      <p:bldP spid="9" grpId="0" animBg="1"/>
      <p:bldP spid="2" grpId="0" animBg="1"/>
      <p:bldP spid="43" grpId="0" animBg="1"/>
      <p:bldP spid="44" grpId="0" animBg="1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58FF5D3-9375-4517-A488-FDE173B241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2623">
            <a:off x="-102847" y="23121"/>
            <a:ext cx="1737360" cy="17373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CA3603-C257-4989-8290-7D40C9B4C5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68" y="3227643"/>
            <a:ext cx="1737360" cy="173736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566B25A-4D74-4940-91BC-61BCE935C1ED}"/>
              </a:ext>
            </a:extLst>
          </p:cNvPr>
          <p:cNvSpPr/>
          <p:nvPr/>
        </p:nvSpPr>
        <p:spPr>
          <a:xfrm>
            <a:off x="7612185" y="4869125"/>
            <a:ext cx="4025219" cy="10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4072B-B329-41F2-89B4-8DCC2591A4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30" y="4494440"/>
            <a:ext cx="5396825" cy="14603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B57D55A-C36D-47A8-BB76-9D446E1BF9CD}"/>
              </a:ext>
            </a:extLst>
          </p:cNvPr>
          <p:cNvSpPr txBox="1"/>
          <p:nvPr/>
        </p:nvSpPr>
        <p:spPr>
          <a:xfrm>
            <a:off x="1239088" y="840207"/>
            <a:ext cx="137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H. </a:t>
            </a:r>
            <a:r>
              <a:rPr lang="en-US" dirty="0" err="1"/>
              <a:t>Yerzhakov</a:t>
            </a:r>
            <a:endParaRPr lang="LID4096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99BEB4-B107-4F15-9D1F-9FF99C3DEC92}"/>
              </a:ext>
            </a:extLst>
          </p:cNvPr>
          <p:cNvSpPr txBox="1"/>
          <p:nvPr/>
        </p:nvSpPr>
        <p:spPr>
          <a:xfrm>
            <a:off x="9118276" y="3983165"/>
            <a:ext cx="112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Alexander</a:t>
            </a:r>
          </a:p>
          <a:p>
            <a:pPr algn="ctr"/>
            <a:r>
              <a:rPr lang="en-US" dirty="0"/>
              <a:t>Balatsky</a:t>
            </a:r>
            <a:endParaRPr lang="LID4096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8B7E83-544B-48D7-9675-69413BBD78D8}"/>
              </a:ext>
            </a:extLst>
          </p:cNvPr>
          <p:cNvSpPr/>
          <p:nvPr/>
        </p:nvSpPr>
        <p:spPr>
          <a:xfrm>
            <a:off x="6762966" y="5711830"/>
            <a:ext cx="5135227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TQM AREAS </a:t>
            </a:r>
            <a:endParaRPr lang="LID4096" sz="6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FB1200C-CAE7-4CB5-A6B8-1F2704B9FA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998" y="3549792"/>
            <a:ext cx="1391550" cy="120916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8FBD7F5-4EE1-4D30-B2A1-753F6EAF7A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7" r="22714"/>
          <a:stretch/>
        </p:blipFill>
        <p:spPr>
          <a:xfrm rot="1380000">
            <a:off x="2384091" y="37573"/>
            <a:ext cx="1125098" cy="173736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60718CF3-4BF8-4993-884F-73596F448B56}"/>
              </a:ext>
            </a:extLst>
          </p:cNvPr>
          <p:cNvSpPr txBox="1"/>
          <p:nvPr/>
        </p:nvSpPr>
        <p:spPr>
          <a:xfrm>
            <a:off x="1053421" y="399662"/>
            <a:ext cx="162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Stålhammar</a:t>
            </a:r>
            <a:endParaRPr lang="LID4096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D558FB9-B694-4106-A093-AA7387DFF39A}"/>
              </a:ext>
            </a:extLst>
          </p:cNvPr>
          <p:cNvSpPr/>
          <p:nvPr/>
        </p:nvSpPr>
        <p:spPr>
          <a:xfrm>
            <a:off x="341336" y="1280753"/>
            <a:ext cx="3017520" cy="1975104"/>
          </a:xfrm>
          <a:prstGeom prst="ellipse">
            <a:avLst/>
          </a:prstGeom>
          <a:solidFill>
            <a:srgbClr val="8FA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Superconductivity</a:t>
            </a:r>
            <a:endParaRPr lang="LID4096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D44FC5-F0B7-4223-9818-18DB074F3CBC}"/>
              </a:ext>
            </a:extLst>
          </p:cNvPr>
          <p:cNvSpPr/>
          <p:nvPr/>
        </p:nvSpPr>
        <p:spPr>
          <a:xfrm>
            <a:off x="341336" y="6291602"/>
            <a:ext cx="2624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Taken from </a:t>
            </a:r>
            <a:r>
              <a:rPr lang="en-US" dirty="0">
                <a:hlinkClick r:id="rId10"/>
              </a:rPr>
              <a:t>MRI questions</a:t>
            </a:r>
            <a:endParaRPr lang="LID4096" dirty="0"/>
          </a:p>
        </p:txBody>
      </p:sp>
      <p:pic>
        <p:nvPicPr>
          <p:cNvPr id="14" name="SC">
            <a:hlinkClick r:id="" action="ppaction://media"/>
            <a:extLst>
              <a:ext uri="{FF2B5EF4-FFF2-40B4-BE49-F238E27FC236}">
                <a16:creationId xmlns:a16="http://schemas.microsoft.com/office/drawing/2014/main" id="{1C41BB6E-537D-4E43-8AC1-71F7236229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5479" y="3708298"/>
            <a:ext cx="3822862" cy="20388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861C42-DB93-4423-B718-192D63FB2C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229" y="5098834"/>
            <a:ext cx="2200275" cy="15621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59A45BD-D2E6-45F6-9E87-9FDFB624DFF0}"/>
              </a:ext>
            </a:extLst>
          </p:cNvPr>
          <p:cNvSpPr txBox="1"/>
          <p:nvPr/>
        </p:nvSpPr>
        <p:spPr>
          <a:xfrm>
            <a:off x="3890720" y="378542"/>
            <a:ext cx="60065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Superconductivity 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current without Joule heating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magnetic-field repulsion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paired electrons</a:t>
            </a:r>
            <a:endParaRPr lang="LID4096" sz="3600" dirty="0"/>
          </a:p>
        </p:txBody>
      </p:sp>
    </p:spTree>
    <p:extLst>
      <p:ext uri="{BB962C8B-B14F-4D97-AF65-F5344CB8AC3E}">
        <p14:creationId xmlns:p14="http://schemas.microsoft.com/office/powerpoint/2010/main" val="338254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8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5CA3603-C257-4989-8290-7D40C9B4C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68" y="3227643"/>
            <a:ext cx="1737360" cy="173736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566B25A-4D74-4940-91BC-61BCE935C1ED}"/>
              </a:ext>
            </a:extLst>
          </p:cNvPr>
          <p:cNvSpPr/>
          <p:nvPr/>
        </p:nvSpPr>
        <p:spPr>
          <a:xfrm>
            <a:off x="7612185" y="4869125"/>
            <a:ext cx="4025219" cy="10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4072B-B329-41F2-89B4-8DCC2591A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30" y="4494440"/>
            <a:ext cx="5396825" cy="14603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B99BEB4-B107-4F15-9D1F-9FF99C3DEC92}"/>
              </a:ext>
            </a:extLst>
          </p:cNvPr>
          <p:cNvSpPr txBox="1"/>
          <p:nvPr/>
        </p:nvSpPr>
        <p:spPr>
          <a:xfrm>
            <a:off x="9118276" y="3983165"/>
            <a:ext cx="112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Alexander</a:t>
            </a:r>
          </a:p>
          <a:p>
            <a:pPr algn="ctr"/>
            <a:r>
              <a:rPr lang="en-US" dirty="0"/>
              <a:t>Balatsky</a:t>
            </a:r>
            <a:endParaRPr lang="LID4096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8B7E83-544B-48D7-9675-69413BBD78D8}"/>
              </a:ext>
            </a:extLst>
          </p:cNvPr>
          <p:cNvSpPr/>
          <p:nvPr/>
        </p:nvSpPr>
        <p:spPr>
          <a:xfrm>
            <a:off x="6762966" y="5711830"/>
            <a:ext cx="5135227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TQM AREAS </a:t>
            </a:r>
            <a:endParaRPr lang="LID4096" sz="6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FB1200C-CAE7-4CB5-A6B8-1F2704B9FA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998" y="3549792"/>
            <a:ext cx="1391550" cy="12091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59A45BD-D2E6-45F6-9E87-9FDFB624DFF0}"/>
              </a:ext>
            </a:extLst>
          </p:cNvPr>
          <p:cNvSpPr txBox="1"/>
          <p:nvPr/>
        </p:nvSpPr>
        <p:spPr>
          <a:xfrm>
            <a:off x="3890720" y="378542"/>
            <a:ext cx="59566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Dark matter 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source of Universe expansion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interacts with us via gravity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dominates over usual matter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94F4C7-05BA-4878-B93A-22B25FAC7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67" y="-122760"/>
            <a:ext cx="1737360" cy="173736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6476510D-A020-4685-AAB9-111BE0311118}"/>
              </a:ext>
            </a:extLst>
          </p:cNvPr>
          <p:cNvSpPr/>
          <p:nvPr/>
        </p:nvSpPr>
        <p:spPr>
          <a:xfrm>
            <a:off x="340210" y="1297469"/>
            <a:ext cx="3017520" cy="197510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Dark Matter </a:t>
            </a:r>
            <a:br>
              <a:rPr lang="en-US" sz="2800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800" b="1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Detection</a:t>
            </a:r>
            <a:endParaRPr lang="LID4096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C34CD4-28AD-4AFB-8449-0849BC7A09D7}"/>
              </a:ext>
            </a:extLst>
          </p:cNvPr>
          <p:cNvSpPr txBox="1"/>
          <p:nvPr/>
        </p:nvSpPr>
        <p:spPr>
          <a:xfrm>
            <a:off x="59738" y="512582"/>
            <a:ext cx="145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</a:t>
            </a:r>
            <a:r>
              <a:rPr lang="en-US" dirty="0" err="1"/>
              <a:t>Schaltegger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8B991-4832-4866-AC1E-0207ECCDDC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5" y="3305479"/>
            <a:ext cx="3201736" cy="1800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FD38DA-1A6D-4602-AE12-202066ED731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466" y="3888026"/>
            <a:ext cx="47625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3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5CA3603-C257-4989-8290-7D40C9B4C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68" y="3227643"/>
            <a:ext cx="1737360" cy="173736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566B25A-4D74-4940-91BC-61BCE935C1ED}"/>
              </a:ext>
            </a:extLst>
          </p:cNvPr>
          <p:cNvSpPr/>
          <p:nvPr/>
        </p:nvSpPr>
        <p:spPr>
          <a:xfrm>
            <a:off x="7612185" y="4869125"/>
            <a:ext cx="4025219" cy="10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4072B-B329-41F2-89B4-8DCC2591A4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30" y="4494440"/>
            <a:ext cx="5396825" cy="14603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B99BEB4-B107-4F15-9D1F-9FF99C3DEC92}"/>
              </a:ext>
            </a:extLst>
          </p:cNvPr>
          <p:cNvSpPr txBox="1"/>
          <p:nvPr/>
        </p:nvSpPr>
        <p:spPr>
          <a:xfrm>
            <a:off x="9118276" y="3983165"/>
            <a:ext cx="112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Alexander</a:t>
            </a:r>
          </a:p>
          <a:p>
            <a:pPr algn="ctr"/>
            <a:r>
              <a:rPr lang="en-US" dirty="0"/>
              <a:t>Balatsky</a:t>
            </a:r>
            <a:endParaRPr lang="LID4096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8B7E83-544B-48D7-9675-69413BBD78D8}"/>
              </a:ext>
            </a:extLst>
          </p:cNvPr>
          <p:cNvSpPr/>
          <p:nvPr/>
        </p:nvSpPr>
        <p:spPr>
          <a:xfrm>
            <a:off x="6762966" y="5711830"/>
            <a:ext cx="5135227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TQM AREAS </a:t>
            </a:r>
            <a:endParaRPr lang="LID4096" sz="6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FB1200C-CAE7-4CB5-A6B8-1F2704B9FA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998" y="3549792"/>
            <a:ext cx="1391550" cy="12091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59A45BD-D2E6-45F6-9E87-9FDFB624DFF0}"/>
              </a:ext>
            </a:extLst>
          </p:cNvPr>
          <p:cNvSpPr txBox="1"/>
          <p:nvPr/>
        </p:nvSpPr>
        <p:spPr>
          <a:xfrm>
            <a:off x="3890720" y="378542"/>
            <a:ext cx="564372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Dynamical order 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tunable phase transitions</a:t>
            </a:r>
            <a:br>
              <a:rPr lang="en-US" sz="3600" dirty="0"/>
            </a:br>
            <a:r>
              <a:rPr lang="en-US" sz="3600" dirty="0"/>
              <a:t>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new order parameter</a:t>
            </a:r>
            <a:br>
              <a:rPr lang="en-US" sz="3600" dirty="0"/>
            </a:br>
            <a:r>
              <a:rPr lang="en-US" sz="3600" dirty="0"/>
              <a:t>due to (quantum) </a:t>
            </a:r>
            <a:r>
              <a:rPr lang="en-US" sz="3600" u="sng" dirty="0"/>
              <a:t>dynamics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9EA57C4-D136-490C-9974-5471719017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1598262" y="-261606"/>
            <a:ext cx="1596098" cy="21281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68F1A04-03CD-4A42-B442-BFC9BB071EDB}"/>
              </a:ext>
            </a:extLst>
          </p:cNvPr>
          <p:cNvSpPr txBox="1"/>
          <p:nvPr/>
        </p:nvSpPr>
        <p:spPr>
          <a:xfrm>
            <a:off x="2654764" y="-97290"/>
            <a:ext cx="932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Wong</a:t>
            </a:r>
            <a:endParaRPr lang="LID4096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7879901-37F1-498B-A35A-6100DA7C7A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2623">
            <a:off x="147604" y="92719"/>
            <a:ext cx="1218671" cy="1620574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F022E314-10B1-4660-B2DF-85F7204A85E9}"/>
              </a:ext>
            </a:extLst>
          </p:cNvPr>
          <p:cNvSpPr/>
          <p:nvPr/>
        </p:nvSpPr>
        <p:spPr>
          <a:xfrm>
            <a:off x="340210" y="1296081"/>
            <a:ext cx="3017520" cy="1975104"/>
          </a:xfrm>
          <a:prstGeom prst="ellipse">
            <a:avLst/>
          </a:prstGeom>
          <a:solidFill>
            <a:srgbClr val="BC8F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Dynamical Order</a:t>
            </a:r>
            <a:endParaRPr lang="LID4096" sz="2800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104521-3294-4BB7-BDD5-BF9AEBA56A17}"/>
              </a:ext>
            </a:extLst>
          </p:cNvPr>
          <p:cNvSpPr txBox="1"/>
          <p:nvPr/>
        </p:nvSpPr>
        <p:spPr>
          <a:xfrm>
            <a:off x="99383" y="-92244"/>
            <a:ext cx="165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 </a:t>
            </a:r>
            <a:r>
              <a:rPr lang="en-US" dirty="0" err="1"/>
              <a:t>Kuzmanovski</a:t>
            </a:r>
            <a:endParaRPr lang="LID4096" dirty="0"/>
          </a:p>
        </p:txBody>
      </p:sp>
      <p:pic>
        <p:nvPicPr>
          <p:cNvPr id="2" name="Kapitza_">
            <a:hlinkClick r:id="" action="ppaction://media"/>
            <a:extLst>
              <a:ext uri="{FF2B5EF4-FFF2-40B4-BE49-F238E27FC236}">
                <a16:creationId xmlns:a16="http://schemas.microsoft.com/office/drawing/2014/main" id="{FEF6EB5E-1BD8-4C40-8793-3C262D045B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44980" y="3332301"/>
            <a:ext cx="3745182" cy="329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3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5CA3603-C257-4989-8290-7D40C9B4C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668" y="3227643"/>
            <a:ext cx="1737360" cy="173736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566B25A-4D74-4940-91BC-61BCE935C1ED}"/>
              </a:ext>
            </a:extLst>
          </p:cNvPr>
          <p:cNvSpPr/>
          <p:nvPr/>
        </p:nvSpPr>
        <p:spPr>
          <a:xfrm>
            <a:off x="7612185" y="4869125"/>
            <a:ext cx="4025219" cy="10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4072B-B329-41F2-89B4-8DCC2591A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30" y="4494440"/>
            <a:ext cx="5396825" cy="14603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B99BEB4-B107-4F15-9D1F-9FF99C3DEC92}"/>
              </a:ext>
            </a:extLst>
          </p:cNvPr>
          <p:cNvSpPr txBox="1"/>
          <p:nvPr/>
        </p:nvSpPr>
        <p:spPr>
          <a:xfrm>
            <a:off x="9118276" y="3983165"/>
            <a:ext cx="112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Alexander</a:t>
            </a:r>
          </a:p>
          <a:p>
            <a:pPr algn="ctr"/>
            <a:r>
              <a:rPr lang="en-US" dirty="0"/>
              <a:t>Balatsky</a:t>
            </a:r>
            <a:endParaRPr lang="LID4096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8B7E83-544B-48D7-9675-69413BBD78D8}"/>
              </a:ext>
            </a:extLst>
          </p:cNvPr>
          <p:cNvSpPr/>
          <p:nvPr/>
        </p:nvSpPr>
        <p:spPr>
          <a:xfrm>
            <a:off x="6762966" y="5711830"/>
            <a:ext cx="5135227" cy="11387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TQM AREAS </a:t>
            </a:r>
            <a:endParaRPr lang="LID4096" sz="6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FB1200C-CAE7-4CB5-A6B8-1F2704B9FA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998" y="3549792"/>
            <a:ext cx="1391550" cy="12091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59A45BD-D2E6-45F6-9E87-9FDFB624DFF0}"/>
              </a:ext>
            </a:extLst>
          </p:cNvPr>
          <p:cNvSpPr txBox="1"/>
          <p:nvPr/>
        </p:nvSpPr>
        <p:spPr>
          <a:xfrm>
            <a:off x="4712217" y="215953"/>
            <a:ext cx="59056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Material informatics 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way to find new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machine-learning techniques</a:t>
            </a:r>
            <a:endParaRPr lang="en-US" sz="3600" u="sng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0571674-8D46-45D9-8706-B6E85E41D7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/>
          <a:stretch/>
        </p:blipFill>
        <p:spPr>
          <a:xfrm rot="20820000">
            <a:off x="343940" y="-213663"/>
            <a:ext cx="1674278" cy="201236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AAD33B7-1A87-4675-876B-9D1DE4A79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1757431" y="-75238"/>
            <a:ext cx="1301289" cy="17373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2AF2D4A-2972-4FC1-BE88-79324DD5FC47}"/>
              </a:ext>
            </a:extLst>
          </p:cNvPr>
          <p:cNvSpPr txBox="1"/>
          <p:nvPr/>
        </p:nvSpPr>
        <p:spPr>
          <a:xfrm>
            <a:off x="2806967" y="1042642"/>
            <a:ext cx="1321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Pathapati</a:t>
            </a:r>
            <a:endParaRPr lang="LID4096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10171AA-4AF8-45B9-B917-0EC6BAB5CE13}"/>
              </a:ext>
            </a:extLst>
          </p:cNvPr>
          <p:cNvSpPr/>
          <p:nvPr/>
        </p:nvSpPr>
        <p:spPr>
          <a:xfrm>
            <a:off x="340210" y="1304444"/>
            <a:ext cx="3017520" cy="19667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endParaRPr lang="en-US" sz="2800" b="1" dirty="0"/>
          </a:p>
          <a:p>
            <a:pPr algn="ctr"/>
            <a:r>
              <a:rPr lang="en-US" sz="28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Material</a:t>
            </a:r>
            <a:br>
              <a:rPr lang="en-US" sz="28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800" b="1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Informatics</a:t>
            </a:r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fr-FR" b="1" dirty="0" err="1"/>
              <a:t>Organic</a:t>
            </a:r>
            <a:r>
              <a:rPr lang="fr-FR" b="1" dirty="0"/>
              <a:t> Materials </a:t>
            </a:r>
          </a:p>
          <a:p>
            <a:pPr algn="ctr"/>
            <a:r>
              <a:rPr lang="fr-FR" b="1" dirty="0" err="1"/>
              <a:t>Database</a:t>
            </a:r>
            <a:r>
              <a:rPr lang="fr-FR" b="1" dirty="0"/>
              <a:t> (OMDB)</a:t>
            </a:r>
          </a:p>
          <a:p>
            <a:pPr algn="ctr"/>
            <a:endParaRPr lang="LID4096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D721D3-95A0-4E62-8B08-20F9E18EFAE2}"/>
              </a:ext>
            </a:extLst>
          </p:cNvPr>
          <p:cNvSpPr txBox="1"/>
          <p:nvPr/>
        </p:nvSpPr>
        <p:spPr>
          <a:xfrm>
            <a:off x="1181079" y="-89871"/>
            <a:ext cx="953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Tyner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84FDF-130A-4E89-BFC9-B7241F000A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r="16999"/>
          <a:stretch/>
        </p:blipFill>
        <p:spPr>
          <a:xfrm>
            <a:off x="139054" y="3367287"/>
            <a:ext cx="5995447" cy="3386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A565-95EB-473A-835A-9F485E675D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57" y="3102053"/>
            <a:ext cx="1517977" cy="151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6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A8CD0DCD-1EEE-47FC-8C4A-649AAEF8528D}"/>
              </a:ext>
            </a:extLst>
          </p:cNvPr>
          <p:cNvGrpSpPr/>
          <p:nvPr/>
        </p:nvGrpSpPr>
        <p:grpSpPr>
          <a:xfrm>
            <a:off x="245249" y="2804447"/>
            <a:ext cx="2981335" cy="2224383"/>
            <a:chOff x="419421" y="1570732"/>
            <a:chExt cx="2981335" cy="222438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A0464FC-5F41-4054-908E-E76BADCAA70B}"/>
                </a:ext>
              </a:extLst>
            </p:cNvPr>
            <p:cNvGrpSpPr/>
            <p:nvPr/>
          </p:nvGrpSpPr>
          <p:grpSpPr>
            <a:xfrm>
              <a:off x="419421" y="2002974"/>
              <a:ext cx="2981335" cy="1792141"/>
              <a:chOff x="2432115" y="4299581"/>
              <a:chExt cx="2981335" cy="1792141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0EC7C61D-C7B4-405B-97F2-A15F828CF7ED}"/>
                  </a:ext>
                </a:extLst>
              </p:cNvPr>
              <p:cNvGrpSpPr/>
              <p:nvPr/>
            </p:nvGrpSpPr>
            <p:grpSpPr>
              <a:xfrm>
                <a:off x="2432115" y="4299581"/>
                <a:ext cx="2981335" cy="1792141"/>
                <a:chOff x="2432115" y="4299581"/>
                <a:chExt cx="2981335" cy="1792141"/>
              </a:xfrm>
            </p:grpSpPr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D8D95DA0-F597-45ED-A0EC-A86DF1697B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082" t="6410" r="1868" b="63277"/>
                <a:stretch/>
              </p:blipFill>
              <p:spPr>
                <a:xfrm>
                  <a:off x="2432115" y="4299581"/>
                  <a:ext cx="2912973" cy="1792141"/>
                </a:xfrm>
                <a:prstGeom prst="rect">
                  <a:avLst/>
                </a:prstGeom>
              </p:spPr>
            </p:pic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C9F6C04C-73D6-46C0-BC52-8041A0649842}"/>
                    </a:ext>
                  </a:extLst>
                </p:cNvPr>
                <p:cNvSpPr/>
                <p:nvPr/>
              </p:nvSpPr>
              <p:spPr>
                <a:xfrm>
                  <a:off x="4047119" y="4303424"/>
                  <a:ext cx="1366331" cy="14298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 dirty="0"/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36D6B39-CFD8-40D9-8213-D48BE531F3ED}"/>
                  </a:ext>
                </a:extLst>
              </p:cNvPr>
              <p:cNvSpPr txBox="1"/>
              <p:nvPr/>
            </p:nvSpPr>
            <p:spPr>
              <a:xfrm>
                <a:off x="4006151" y="4329004"/>
                <a:ext cx="5437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- ?</a:t>
                </a:r>
                <a:endParaRPr lang="LID4096" sz="2400" dirty="0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34B3E09-72BC-4F5E-BAB4-DB6C8DA9ECAC}"/>
                </a:ext>
              </a:extLst>
            </p:cNvPr>
            <p:cNvSpPr txBox="1"/>
            <p:nvPr/>
          </p:nvSpPr>
          <p:spPr>
            <a:xfrm>
              <a:off x="449778" y="1570732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P(E)</a:t>
              </a:r>
              <a:endParaRPr lang="LID4096" sz="24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2C6A036-9D9D-4B29-B7AA-85BBBB05D783}"/>
                </a:ext>
              </a:extLst>
            </p:cNvPr>
            <p:cNvSpPr txBox="1"/>
            <p:nvPr/>
          </p:nvSpPr>
          <p:spPr>
            <a:xfrm>
              <a:off x="2969846" y="3111351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</a:t>
              </a:r>
              <a:endParaRPr lang="LID4096" sz="24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C64001B-048F-4BDD-8481-4CBB9C2A5CF2}"/>
              </a:ext>
            </a:extLst>
          </p:cNvPr>
          <p:cNvGrpSpPr/>
          <p:nvPr/>
        </p:nvGrpSpPr>
        <p:grpSpPr>
          <a:xfrm>
            <a:off x="8904312" y="2802864"/>
            <a:ext cx="3096344" cy="2219891"/>
            <a:chOff x="8616280" y="1569149"/>
            <a:chExt cx="3096344" cy="221989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B0EF201-82C1-4D00-8CE7-345C11892CEB}"/>
                </a:ext>
              </a:extLst>
            </p:cNvPr>
            <p:cNvGrpSpPr/>
            <p:nvPr/>
          </p:nvGrpSpPr>
          <p:grpSpPr>
            <a:xfrm>
              <a:off x="8655634" y="1939199"/>
              <a:ext cx="3056990" cy="1849841"/>
              <a:chOff x="5919331" y="4236810"/>
              <a:chExt cx="3056990" cy="1849841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95A9CD87-87F5-4846-B54B-21C71C73B2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82" t="63791" r="1868" b="5801"/>
              <a:stretch/>
            </p:blipFill>
            <p:spPr>
              <a:xfrm>
                <a:off x="5919331" y="4288912"/>
                <a:ext cx="2912973" cy="1797739"/>
              </a:xfrm>
              <a:prstGeom prst="rect">
                <a:avLst/>
              </a:prstGeom>
            </p:spPr>
          </p:pic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4EA54988-AC2D-4DF7-A89E-DD134380DB00}"/>
                  </a:ext>
                </a:extLst>
              </p:cNvPr>
              <p:cNvSpPr/>
              <p:nvPr/>
            </p:nvSpPr>
            <p:spPr>
              <a:xfrm>
                <a:off x="8328249" y="4236810"/>
                <a:ext cx="648072" cy="14964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E745F64-3565-4ED9-8495-B42AE320FC7B}"/>
                </a:ext>
              </a:extLst>
            </p:cNvPr>
            <p:cNvSpPr txBox="1"/>
            <p:nvPr/>
          </p:nvSpPr>
          <p:spPr>
            <a:xfrm>
              <a:off x="8616280" y="1569149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P(E)</a:t>
              </a:r>
              <a:endParaRPr lang="LID4096" sz="2400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AAF8115-F58F-4C45-AEAF-A0CF3E6C3492}"/>
                </a:ext>
              </a:extLst>
            </p:cNvPr>
            <p:cNvSpPr txBox="1"/>
            <p:nvPr/>
          </p:nvSpPr>
          <p:spPr>
            <a:xfrm>
              <a:off x="11136348" y="3109768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</a:t>
              </a:r>
              <a:endParaRPr lang="LID4096" sz="24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64027" y="2907182"/>
            <a:ext cx="1943298" cy="1872208"/>
            <a:chOff x="539552" y="4221088"/>
            <a:chExt cx="1943298" cy="1872208"/>
          </a:xfrm>
        </p:grpSpPr>
        <p:sp>
          <p:nvSpPr>
            <p:cNvPr id="2" name="Rectangle 1"/>
            <p:cNvSpPr/>
            <p:nvPr/>
          </p:nvSpPr>
          <p:spPr>
            <a:xfrm>
              <a:off x="539552" y="4221088"/>
              <a:ext cx="1943298" cy="1872208"/>
            </a:xfrm>
            <a:prstGeom prst="rect">
              <a:avLst/>
            </a:prstGeom>
            <a:noFill/>
            <a:ln w="155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7" t="2521" r="51774" b="2979"/>
            <a:stretch/>
          </p:blipFill>
          <p:spPr>
            <a:xfrm>
              <a:off x="851535" y="4457699"/>
              <a:ext cx="1236346" cy="155638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672982" y="2907182"/>
            <a:ext cx="1943298" cy="1872208"/>
            <a:chOff x="3848507" y="4221088"/>
            <a:chExt cx="1943298" cy="1872208"/>
          </a:xfrm>
        </p:grpSpPr>
        <p:sp>
          <p:nvSpPr>
            <p:cNvPr id="19" name="Rectangle 18"/>
            <p:cNvSpPr/>
            <p:nvPr/>
          </p:nvSpPr>
          <p:spPr>
            <a:xfrm>
              <a:off x="3848507" y="4221088"/>
              <a:ext cx="1943298" cy="1872208"/>
            </a:xfrm>
            <a:prstGeom prst="rect">
              <a:avLst/>
            </a:prstGeom>
            <a:noFill/>
            <a:ln w="155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16" t="2521" r="2684" b="2979"/>
            <a:stretch/>
          </p:blipFill>
          <p:spPr>
            <a:xfrm>
              <a:off x="4162812" y="4457699"/>
              <a:ext cx="1224136" cy="155638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r="68177" b="2022"/>
          <a:stretch/>
        </p:blipFill>
        <p:spPr>
          <a:xfrm>
            <a:off x="3673183" y="2374336"/>
            <a:ext cx="1242000" cy="232199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366309" y="2299586"/>
            <a:ext cx="1943298" cy="2479804"/>
            <a:chOff x="541834" y="3613492"/>
            <a:chExt cx="1943298" cy="2479804"/>
          </a:xfrm>
        </p:grpSpPr>
        <p:sp>
          <p:nvSpPr>
            <p:cNvPr id="8" name="Rectangle 7"/>
            <p:cNvSpPr/>
            <p:nvPr/>
          </p:nvSpPr>
          <p:spPr>
            <a:xfrm>
              <a:off x="969963" y="3613492"/>
              <a:ext cx="954087" cy="848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41834" y="4221088"/>
              <a:ext cx="1943298" cy="1872208"/>
            </a:xfrm>
            <a:prstGeom prst="rect">
              <a:avLst/>
            </a:prstGeom>
            <a:noFill/>
            <a:ln w="155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92"/>
          <p:cNvSpPr txBox="1">
            <a:spLocks noChangeArrowheads="1"/>
          </p:cNvSpPr>
          <p:nvPr/>
        </p:nvSpPr>
        <p:spPr bwMode="auto">
          <a:xfrm>
            <a:off x="2968045" y="2086630"/>
            <a:ext cx="2735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err="1"/>
              <a:t>Nonequilibruim</a:t>
            </a:r>
            <a:endParaRPr lang="en-US" sz="2000" i="1" dirty="0"/>
          </a:p>
        </p:txBody>
      </p:sp>
      <p:sp>
        <p:nvSpPr>
          <p:cNvPr id="30" name="TextBox 92"/>
          <p:cNvSpPr txBox="1">
            <a:spLocks noChangeArrowheads="1"/>
          </p:cNvSpPr>
          <p:nvPr/>
        </p:nvSpPr>
        <p:spPr bwMode="auto">
          <a:xfrm>
            <a:off x="6232485" y="2043086"/>
            <a:ext cx="27352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/>
              <a:t>Thermalization to</a:t>
            </a:r>
            <a:br>
              <a:rPr lang="en-US" sz="2000" dirty="0"/>
            </a:br>
            <a:r>
              <a:rPr lang="en-US" sz="2000" dirty="0"/>
              <a:t>equilibrium</a:t>
            </a:r>
            <a:endParaRPr lang="en-US" sz="2000" i="1" dirty="0"/>
          </a:p>
        </p:txBody>
      </p:sp>
      <p:sp>
        <p:nvSpPr>
          <p:cNvPr id="3" name="TextBox 92"/>
          <p:cNvSpPr txBox="1">
            <a:spLocks noChangeArrowheads="1"/>
          </p:cNvSpPr>
          <p:nvPr/>
        </p:nvSpPr>
        <p:spPr bwMode="auto">
          <a:xfrm>
            <a:off x="2968045" y="2336798"/>
            <a:ext cx="2735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/>
              <a:t>Isolated system</a:t>
            </a:r>
            <a:endParaRPr lang="en-US" sz="2000" i="1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8D225EE-D90B-4D0A-9DED-6E5D6FEFCF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8" y="477089"/>
            <a:ext cx="1159318" cy="1159318"/>
          </a:xfrm>
          <a:prstGeom prst="rect">
            <a:avLst/>
          </a:prstGeom>
        </p:spPr>
      </p:pic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A56BD347-7161-428C-8C3C-1D599C846166}"/>
              </a:ext>
            </a:extLst>
          </p:cNvPr>
          <p:cNvSpPr txBox="1">
            <a:spLocks/>
          </p:cNvSpPr>
          <p:nvPr/>
        </p:nvSpPr>
        <p:spPr>
          <a:xfrm>
            <a:off x="139060" y="1347392"/>
            <a:ext cx="13213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u="sng" dirty="0"/>
              <a:t>Ivan Khaymovich</a:t>
            </a:r>
            <a:endParaRPr lang="ru-RU" sz="1800" b="1" u="sng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BAD78E1-71A4-4244-A240-F6CFBDE9E0F5}"/>
              </a:ext>
            </a:extLst>
          </p:cNvPr>
          <p:cNvSpPr/>
          <p:nvPr/>
        </p:nvSpPr>
        <p:spPr>
          <a:xfrm>
            <a:off x="137945" y="1125"/>
            <a:ext cx="2644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2246313" algn="l"/>
              </a:tabLst>
            </a:pPr>
            <a:r>
              <a:rPr lang="fr-FR" b="1" dirty="0">
                <a:hlinkClick r:id="rId7"/>
              </a:rPr>
              <a:t>Homepage</a:t>
            </a:r>
            <a:r>
              <a:rPr lang="fr-FR" b="1" dirty="0"/>
              <a:t>: </a:t>
            </a:r>
            <a:r>
              <a:rPr lang="fr-FR" dirty="0"/>
              <a:t>for more info</a:t>
            </a: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B65DA479-F378-4638-B78F-CEBA7758BF8E}"/>
              </a:ext>
            </a:extLst>
          </p:cNvPr>
          <p:cNvSpPr txBox="1">
            <a:spLocks/>
          </p:cNvSpPr>
          <p:nvPr/>
        </p:nvSpPr>
        <p:spPr>
          <a:xfrm>
            <a:off x="1108180" y="178122"/>
            <a:ext cx="23283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NORDITA Ass. Prof.</a:t>
            </a:r>
            <a:br>
              <a:rPr lang="en-US" sz="1800" dirty="0"/>
            </a:br>
            <a:r>
              <a:rPr lang="en-US" sz="1800" dirty="0"/>
              <a:t>in TQM group</a:t>
            </a:r>
            <a:endParaRPr lang="ru-RU" sz="18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021D530-DBB2-4687-BF8F-0E0661DD1D60}"/>
              </a:ext>
            </a:extLst>
          </p:cNvPr>
          <p:cNvSpPr/>
          <p:nvPr/>
        </p:nvSpPr>
        <p:spPr>
          <a:xfrm>
            <a:off x="3091544" y="316125"/>
            <a:ext cx="6052456" cy="770021"/>
          </a:xfrm>
          <a:prstGeom prst="rect">
            <a:avLst/>
          </a:prstGeom>
          <a:solidFill>
            <a:srgbClr val="FF8B8B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8BA35458-F087-4DC1-A01B-B8D6B5410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Ergodicity breaking phases</a:t>
            </a:r>
            <a:endParaRPr lang="LID4096" dirty="0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E9F0070B-3FC2-47E7-B083-FFDA913F360C}"/>
              </a:ext>
            </a:extLst>
          </p:cNvPr>
          <p:cNvSpPr txBox="1">
            <a:spLocks/>
          </p:cNvSpPr>
          <p:nvPr/>
        </p:nvSpPr>
        <p:spPr>
          <a:xfrm>
            <a:off x="1103705" y="50105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Thermalization or Ergodicity</a:t>
            </a:r>
            <a:endParaRPr lang="LID4096" dirty="0"/>
          </a:p>
        </p:txBody>
      </p:sp>
      <p:sp>
        <p:nvSpPr>
          <p:cNvPr id="62" name="Right Arrow 9">
            <a:extLst>
              <a:ext uri="{FF2B5EF4-FFF2-40B4-BE49-F238E27FC236}">
                <a16:creationId xmlns:a16="http://schemas.microsoft.com/office/drawing/2014/main" id="{A92F4B36-2851-46A9-80D1-0019E555EB0E}"/>
              </a:ext>
            </a:extLst>
          </p:cNvPr>
          <p:cNvSpPr/>
          <p:nvPr/>
        </p:nvSpPr>
        <p:spPr>
          <a:xfrm>
            <a:off x="5474862" y="3555254"/>
            <a:ext cx="1107568" cy="57606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B431EC-6075-499A-812F-2372E3C2A3B2}"/>
              </a:ext>
            </a:extLst>
          </p:cNvPr>
          <p:cNvSpPr/>
          <p:nvPr/>
        </p:nvSpPr>
        <p:spPr>
          <a:xfrm>
            <a:off x="9144000" y="336077"/>
            <a:ext cx="309430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latin typeface="+mj-lt"/>
              </a:rPr>
              <a:t>Thermalization</a:t>
            </a:r>
            <a:endParaRPr lang="LID4096" sz="3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543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" grpId="0"/>
      <p:bldP spid="61" grpId="0"/>
      <p:bldP spid="62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A8CD0DCD-1EEE-47FC-8C4A-649AAEF8528D}"/>
              </a:ext>
            </a:extLst>
          </p:cNvPr>
          <p:cNvGrpSpPr/>
          <p:nvPr/>
        </p:nvGrpSpPr>
        <p:grpSpPr>
          <a:xfrm>
            <a:off x="245249" y="2804447"/>
            <a:ext cx="2981335" cy="2224383"/>
            <a:chOff x="419421" y="1570732"/>
            <a:chExt cx="2981335" cy="222438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A0464FC-5F41-4054-908E-E76BADCAA70B}"/>
                </a:ext>
              </a:extLst>
            </p:cNvPr>
            <p:cNvGrpSpPr/>
            <p:nvPr/>
          </p:nvGrpSpPr>
          <p:grpSpPr>
            <a:xfrm>
              <a:off x="419421" y="2002974"/>
              <a:ext cx="2981335" cy="1792141"/>
              <a:chOff x="2432115" y="4299581"/>
              <a:chExt cx="2981335" cy="1792141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0EC7C61D-C7B4-405B-97F2-A15F828CF7ED}"/>
                  </a:ext>
                </a:extLst>
              </p:cNvPr>
              <p:cNvGrpSpPr/>
              <p:nvPr/>
            </p:nvGrpSpPr>
            <p:grpSpPr>
              <a:xfrm>
                <a:off x="2432115" y="4299581"/>
                <a:ext cx="2981335" cy="1792141"/>
                <a:chOff x="2432115" y="4299581"/>
                <a:chExt cx="2981335" cy="1792141"/>
              </a:xfrm>
            </p:grpSpPr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D8D95DA0-F597-45ED-A0EC-A86DF1697B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082" t="6410" r="1868" b="63277"/>
                <a:stretch/>
              </p:blipFill>
              <p:spPr>
                <a:xfrm>
                  <a:off x="2432115" y="4299581"/>
                  <a:ext cx="2912973" cy="1792141"/>
                </a:xfrm>
                <a:prstGeom prst="rect">
                  <a:avLst/>
                </a:prstGeom>
              </p:spPr>
            </p:pic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C9F6C04C-73D6-46C0-BC52-8041A0649842}"/>
                    </a:ext>
                  </a:extLst>
                </p:cNvPr>
                <p:cNvSpPr/>
                <p:nvPr/>
              </p:nvSpPr>
              <p:spPr>
                <a:xfrm>
                  <a:off x="4047119" y="4303424"/>
                  <a:ext cx="1366331" cy="14298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ID4096" dirty="0"/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36D6B39-CFD8-40D9-8213-D48BE531F3ED}"/>
                  </a:ext>
                </a:extLst>
              </p:cNvPr>
              <p:cNvSpPr txBox="1"/>
              <p:nvPr/>
            </p:nvSpPr>
            <p:spPr>
              <a:xfrm>
                <a:off x="4006151" y="4329004"/>
                <a:ext cx="54373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- ?</a:t>
                </a:r>
                <a:endParaRPr lang="LID4096" sz="2400" dirty="0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34B3E09-72BC-4F5E-BAB4-DB6C8DA9ECAC}"/>
                </a:ext>
              </a:extLst>
            </p:cNvPr>
            <p:cNvSpPr txBox="1"/>
            <p:nvPr/>
          </p:nvSpPr>
          <p:spPr>
            <a:xfrm>
              <a:off x="449778" y="1570732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P(E)</a:t>
              </a:r>
              <a:endParaRPr lang="LID4096" sz="240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2C6A036-9D9D-4B29-B7AA-85BBBB05D783}"/>
                </a:ext>
              </a:extLst>
            </p:cNvPr>
            <p:cNvSpPr txBox="1"/>
            <p:nvPr/>
          </p:nvSpPr>
          <p:spPr>
            <a:xfrm>
              <a:off x="2969846" y="3111351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</a:t>
              </a:r>
              <a:endParaRPr lang="LID4096" sz="24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C64001B-048F-4BDD-8481-4CBB9C2A5CF2}"/>
              </a:ext>
            </a:extLst>
          </p:cNvPr>
          <p:cNvGrpSpPr/>
          <p:nvPr/>
        </p:nvGrpSpPr>
        <p:grpSpPr>
          <a:xfrm>
            <a:off x="8904312" y="2802864"/>
            <a:ext cx="3096344" cy="2219891"/>
            <a:chOff x="8616280" y="1569149"/>
            <a:chExt cx="3096344" cy="221989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B0EF201-82C1-4D00-8CE7-345C11892CEB}"/>
                </a:ext>
              </a:extLst>
            </p:cNvPr>
            <p:cNvGrpSpPr/>
            <p:nvPr/>
          </p:nvGrpSpPr>
          <p:grpSpPr>
            <a:xfrm>
              <a:off x="8655634" y="1939199"/>
              <a:ext cx="3056990" cy="1849841"/>
              <a:chOff x="5919331" y="4236810"/>
              <a:chExt cx="3056990" cy="1849841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95A9CD87-87F5-4846-B54B-21C71C73B2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082" t="63791" r="1868" b="5801"/>
              <a:stretch/>
            </p:blipFill>
            <p:spPr>
              <a:xfrm>
                <a:off x="5919331" y="4288912"/>
                <a:ext cx="2912973" cy="1797739"/>
              </a:xfrm>
              <a:prstGeom prst="rect">
                <a:avLst/>
              </a:prstGeom>
            </p:spPr>
          </p:pic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4EA54988-AC2D-4DF7-A89E-DD134380DB00}"/>
                  </a:ext>
                </a:extLst>
              </p:cNvPr>
              <p:cNvSpPr/>
              <p:nvPr/>
            </p:nvSpPr>
            <p:spPr>
              <a:xfrm>
                <a:off x="8328249" y="4236810"/>
                <a:ext cx="648072" cy="14964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ID4096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E745F64-3565-4ED9-8495-B42AE320FC7B}"/>
                </a:ext>
              </a:extLst>
            </p:cNvPr>
            <p:cNvSpPr txBox="1"/>
            <p:nvPr/>
          </p:nvSpPr>
          <p:spPr>
            <a:xfrm>
              <a:off x="8616280" y="1569149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P(E)</a:t>
              </a:r>
              <a:endParaRPr lang="LID4096" sz="2400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AAF8115-F58F-4C45-AEAF-A0CF3E6C3492}"/>
                </a:ext>
              </a:extLst>
            </p:cNvPr>
            <p:cNvSpPr txBox="1"/>
            <p:nvPr/>
          </p:nvSpPr>
          <p:spPr>
            <a:xfrm>
              <a:off x="11136348" y="3109768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</a:t>
              </a:r>
              <a:endParaRPr lang="LID4096" sz="24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64027" y="2907182"/>
            <a:ext cx="1943298" cy="1872208"/>
            <a:chOff x="539552" y="4221088"/>
            <a:chExt cx="1943298" cy="1872208"/>
          </a:xfrm>
        </p:grpSpPr>
        <p:sp>
          <p:nvSpPr>
            <p:cNvPr id="2" name="Rectangle 1"/>
            <p:cNvSpPr/>
            <p:nvPr/>
          </p:nvSpPr>
          <p:spPr>
            <a:xfrm>
              <a:off x="539552" y="4221088"/>
              <a:ext cx="1943298" cy="1872208"/>
            </a:xfrm>
            <a:prstGeom prst="rect">
              <a:avLst/>
            </a:prstGeom>
            <a:noFill/>
            <a:ln w="155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7" t="2521" r="51774" b="2979"/>
            <a:stretch/>
          </p:blipFill>
          <p:spPr>
            <a:xfrm>
              <a:off x="851535" y="4457699"/>
              <a:ext cx="1236346" cy="155638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672982" y="2907182"/>
            <a:ext cx="1943298" cy="1872208"/>
            <a:chOff x="3848507" y="4221088"/>
            <a:chExt cx="1943298" cy="1872208"/>
          </a:xfrm>
        </p:grpSpPr>
        <p:sp>
          <p:nvSpPr>
            <p:cNvPr id="19" name="Rectangle 18"/>
            <p:cNvSpPr/>
            <p:nvPr/>
          </p:nvSpPr>
          <p:spPr>
            <a:xfrm>
              <a:off x="3848507" y="4221088"/>
              <a:ext cx="1943298" cy="1872208"/>
            </a:xfrm>
            <a:prstGeom prst="rect">
              <a:avLst/>
            </a:prstGeom>
            <a:noFill/>
            <a:ln w="155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16" t="2521" r="2684" b="2979"/>
            <a:stretch/>
          </p:blipFill>
          <p:spPr>
            <a:xfrm>
              <a:off x="4162812" y="4457699"/>
              <a:ext cx="1224136" cy="155638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r="68177" b="2022"/>
          <a:stretch/>
        </p:blipFill>
        <p:spPr>
          <a:xfrm>
            <a:off x="3673183" y="2374336"/>
            <a:ext cx="1242000" cy="232199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366309" y="2299586"/>
            <a:ext cx="1943298" cy="2479804"/>
            <a:chOff x="541834" y="3613492"/>
            <a:chExt cx="1943298" cy="2479804"/>
          </a:xfrm>
        </p:grpSpPr>
        <p:sp>
          <p:nvSpPr>
            <p:cNvPr id="8" name="Rectangle 7"/>
            <p:cNvSpPr/>
            <p:nvPr/>
          </p:nvSpPr>
          <p:spPr>
            <a:xfrm>
              <a:off x="969963" y="3613492"/>
              <a:ext cx="954087" cy="848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41834" y="4221088"/>
              <a:ext cx="1943298" cy="1872208"/>
            </a:xfrm>
            <a:prstGeom prst="rect">
              <a:avLst/>
            </a:prstGeom>
            <a:noFill/>
            <a:ln w="155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ight Arrow 9"/>
          <p:cNvSpPr/>
          <p:nvPr/>
        </p:nvSpPr>
        <p:spPr>
          <a:xfrm>
            <a:off x="5474862" y="3555254"/>
            <a:ext cx="1107568" cy="57606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92"/>
          <p:cNvSpPr txBox="1">
            <a:spLocks noChangeArrowheads="1"/>
          </p:cNvSpPr>
          <p:nvPr/>
        </p:nvSpPr>
        <p:spPr bwMode="auto">
          <a:xfrm>
            <a:off x="2968045" y="2086630"/>
            <a:ext cx="2735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err="1"/>
              <a:t>Nonequilibruim</a:t>
            </a:r>
            <a:endParaRPr lang="en-US" sz="2000" i="1" dirty="0"/>
          </a:p>
        </p:txBody>
      </p:sp>
      <p:sp>
        <p:nvSpPr>
          <p:cNvPr id="30" name="TextBox 92"/>
          <p:cNvSpPr txBox="1">
            <a:spLocks noChangeArrowheads="1"/>
          </p:cNvSpPr>
          <p:nvPr/>
        </p:nvSpPr>
        <p:spPr bwMode="auto">
          <a:xfrm>
            <a:off x="6232485" y="2043086"/>
            <a:ext cx="27352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/>
              <a:t>Thermalization to</a:t>
            </a:r>
            <a:br>
              <a:rPr lang="en-US" sz="2000" dirty="0"/>
            </a:br>
            <a:r>
              <a:rPr lang="en-US" sz="2000" dirty="0"/>
              <a:t>equilibrium</a:t>
            </a:r>
            <a:endParaRPr lang="en-US" sz="2000" i="1" dirty="0"/>
          </a:p>
        </p:txBody>
      </p:sp>
      <p:sp>
        <p:nvSpPr>
          <p:cNvPr id="3" name="TextBox 92"/>
          <p:cNvSpPr txBox="1">
            <a:spLocks noChangeArrowheads="1"/>
          </p:cNvSpPr>
          <p:nvPr/>
        </p:nvSpPr>
        <p:spPr bwMode="auto">
          <a:xfrm>
            <a:off x="2968045" y="2336798"/>
            <a:ext cx="2735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/>
              <a:t>Isolated system</a:t>
            </a:r>
            <a:endParaRPr lang="en-US" sz="2000" i="1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8D225EE-D90B-4D0A-9DED-6E5D6FEFCF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8" y="477089"/>
            <a:ext cx="1159318" cy="1159318"/>
          </a:xfrm>
          <a:prstGeom prst="rect">
            <a:avLst/>
          </a:prstGeom>
        </p:spPr>
      </p:pic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A56BD347-7161-428C-8C3C-1D599C846166}"/>
              </a:ext>
            </a:extLst>
          </p:cNvPr>
          <p:cNvSpPr txBox="1">
            <a:spLocks/>
          </p:cNvSpPr>
          <p:nvPr/>
        </p:nvSpPr>
        <p:spPr>
          <a:xfrm>
            <a:off x="139060" y="1347392"/>
            <a:ext cx="13213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u="sng" dirty="0"/>
              <a:t>Ivan Khaymovich</a:t>
            </a:r>
            <a:endParaRPr lang="ru-RU" sz="1800" b="1" u="sng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BAD78E1-71A4-4244-A240-F6CFBDE9E0F5}"/>
              </a:ext>
            </a:extLst>
          </p:cNvPr>
          <p:cNvSpPr/>
          <p:nvPr/>
        </p:nvSpPr>
        <p:spPr>
          <a:xfrm>
            <a:off x="137945" y="1125"/>
            <a:ext cx="2644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2246313" algn="l"/>
              </a:tabLst>
            </a:pPr>
            <a:r>
              <a:rPr lang="fr-FR" b="1" dirty="0">
                <a:hlinkClick r:id="rId7"/>
              </a:rPr>
              <a:t>Homepage</a:t>
            </a:r>
            <a:r>
              <a:rPr lang="fr-FR" b="1" dirty="0"/>
              <a:t>: </a:t>
            </a:r>
            <a:r>
              <a:rPr lang="fr-FR" dirty="0"/>
              <a:t>for more info</a:t>
            </a: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B65DA479-F378-4638-B78F-CEBA7758BF8E}"/>
              </a:ext>
            </a:extLst>
          </p:cNvPr>
          <p:cNvSpPr txBox="1">
            <a:spLocks/>
          </p:cNvSpPr>
          <p:nvPr/>
        </p:nvSpPr>
        <p:spPr>
          <a:xfrm>
            <a:off x="1108180" y="178122"/>
            <a:ext cx="23283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NORDITA Ass. Prof.</a:t>
            </a:r>
            <a:br>
              <a:rPr lang="en-US" sz="1800" dirty="0"/>
            </a:br>
            <a:r>
              <a:rPr lang="en-US" sz="1800" dirty="0"/>
              <a:t>in TQM group</a:t>
            </a:r>
            <a:endParaRPr lang="ru-RU" sz="18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021D530-DBB2-4687-BF8F-0E0661DD1D60}"/>
              </a:ext>
            </a:extLst>
          </p:cNvPr>
          <p:cNvSpPr/>
          <p:nvPr/>
        </p:nvSpPr>
        <p:spPr>
          <a:xfrm>
            <a:off x="3091544" y="316125"/>
            <a:ext cx="6052456" cy="770021"/>
          </a:xfrm>
          <a:prstGeom prst="rect">
            <a:avLst/>
          </a:prstGeom>
          <a:solidFill>
            <a:srgbClr val="FF8B8B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8BA35458-F087-4DC1-A01B-B8D6B5410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Ergodicity breaking phases</a:t>
            </a:r>
            <a:endParaRPr lang="LID4096" dirty="0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E9F0070B-3FC2-47E7-B083-FFDA913F360C}"/>
              </a:ext>
            </a:extLst>
          </p:cNvPr>
          <p:cNvSpPr txBox="1">
            <a:spLocks/>
          </p:cNvSpPr>
          <p:nvPr/>
        </p:nvSpPr>
        <p:spPr>
          <a:xfrm>
            <a:off x="1103705" y="50105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Ergodicity breaking</a:t>
            </a:r>
            <a:endParaRPr lang="LID4096" dirty="0"/>
          </a:p>
        </p:txBody>
      </p:sp>
      <p:sp>
        <p:nvSpPr>
          <p:cNvPr id="4" name="Multiplication Sign 3">
            <a:extLst>
              <a:ext uri="{FF2B5EF4-FFF2-40B4-BE49-F238E27FC236}">
                <a16:creationId xmlns:a16="http://schemas.microsoft.com/office/drawing/2014/main" id="{D5B18DC6-A4F4-4CD4-A909-F0E6403B86DC}"/>
              </a:ext>
            </a:extLst>
          </p:cNvPr>
          <p:cNvSpPr>
            <a:spLocks noChangeAspect="1"/>
          </p:cNvSpPr>
          <p:nvPr/>
        </p:nvSpPr>
        <p:spPr>
          <a:xfrm>
            <a:off x="5474862" y="3413823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5E8FD5D-A8C5-4F29-BB25-8EF69CE555BF}"/>
              </a:ext>
            </a:extLst>
          </p:cNvPr>
          <p:cNvGrpSpPr/>
          <p:nvPr/>
        </p:nvGrpSpPr>
        <p:grpSpPr>
          <a:xfrm>
            <a:off x="6658897" y="2907182"/>
            <a:ext cx="1943298" cy="1872208"/>
            <a:chOff x="539552" y="4221088"/>
            <a:chExt cx="1943298" cy="1872208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BE1E44D-892C-49EB-968B-536740931CCD}"/>
                </a:ext>
              </a:extLst>
            </p:cNvPr>
            <p:cNvSpPr/>
            <p:nvPr/>
          </p:nvSpPr>
          <p:spPr>
            <a:xfrm>
              <a:off x="539552" y="4221088"/>
              <a:ext cx="1943298" cy="1872208"/>
            </a:xfrm>
            <a:prstGeom prst="rect">
              <a:avLst/>
            </a:prstGeom>
            <a:noFill/>
            <a:ln w="155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385F63AC-381C-486A-A013-3938B73C07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2F5EE"/>
                </a:clrFrom>
                <a:clrTo>
                  <a:srgbClr val="F2F5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7" t="2521" r="51774" b="2979"/>
            <a:stretch/>
          </p:blipFill>
          <p:spPr>
            <a:xfrm>
              <a:off x="851535" y="4457699"/>
              <a:ext cx="1236346" cy="1556385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773A0ED-60F1-4EDC-A7B4-4A1C19186664}"/>
              </a:ext>
            </a:extLst>
          </p:cNvPr>
          <p:cNvGrpSpPr/>
          <p:nvPr/>
        </p:nvGrpSpPr>
        <p:grpSpPr>
          <a:xfrm>
            <a:off x="6661179" y="2299586"/>
            <a:ext cx="1943298" cy="2479804"/>
            <a:chOff x="541834" y="3613492"/>
            <a:chExt cx="1943298" cy="2479804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4B599F-CA08-4CB3-A6F8-0487CB084C1E}"/>
                </a:ext>
              </a:extLst>
            </p:cNvPr>
            <p:cNvSpPr/>
            <p:nvPr/>
          </p:nvSpPr>
          <p:spPr>
            <a:xfrm>
              <a:off x="969963" y="3613492"/>
              <a:ext cx="954087" cy="8480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DD6419F-9D3C-4AE9-BABD-7AD8455E6564}"/>
                </a:ext>
              </a:extLst>
            </p:cNvPr>
            <p:cNvSpPr/>
            <p:nvPr/>
          </p:nvSpPr>
          <p:spPr>
            <a:xfrm>
              <a:off x="541834" y="4221088"/>
              <a:ext cx="1943298" cy="1872208"/>
            </a:xfrm>
            <a:prstGeom prst="rect">
              <a:avLst/>
            </a:prstGeom>
            <a:noFill/>
            <a:ln w="155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Box 92">
            <a:extLst>
              <a:ext uri="{FF2B5EF4-FFF2-40B4-BE49-F238E27FC236}">
                <a16:creationId xmlns:a16="http://schemas.microsoft.com/office/drawing/2014/main" id="{41777DD5-F63E-4A26-A864-C684562AC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485" y="2032219"/>
            <a:ext cx="27352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/>
              <a:t>Some other </a:t>
            </a:r>
            <a:r>
              <a:rPr lang="en-US" sz="2000" dirty="0" err="1"/>
              <a:t>Nonequilibruim</a:t>
            </a:r>
            <a:r>
              <a:rPr lang="en-US" sz="2000" dirty="0"/>
              <a:t> state</a:t>
            </a:r>
            <a:endParaRPr lang="en-US" sz="2000" i="1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2CBEE2A-BB0F-4477-8B26-4A4100BCFF52}"/>
              </a:ext>
            </a:extLst>
          </p:cNvPr>
          <p:cNvSpPr/>
          <p:nvPr/>
        </p:nvSpPr>
        <p:spPr>
          <a:xfrm>
            <a:off x="9144000" y="336077"/>
            <a:ext cx="30862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latin typeface="+mj-lt"/>
              </a:rPr>
              <a:t>Non-ergodicity</a:t>
            </a:r>
            <a:endParaRPr lang="LID4096" sz="3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154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9" grpId="0"/>
      <p:bldP spid="30" grpId="0"/>
      <p:bldP spid="30" grpId="1"/>
      <p:bldP spid="3" grpId="0"/>
      <p:bldP spid="61" grpId="0"/>
      <p:bldP spid="4" grpId="0" animBg="1"/>
      <p:bldP spid="4" grpId="1" animBg="1"/>
      <p:bldP spid="73" grpId="0"/>
      <p:bldP spid="7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36B8E56E-63BC-4373-88A3-AD22A3B4B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8" y="477089"/>
            <a:ext cx="1159318" cy="1159318"/>
          </a:xfrm>
          <a:prstGeom prst="rect">
            <a:avLst/>
          </a:prstGeom>
        </p:spPr>
      </p:pic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80B58FD6-4F5A-4EA5-BDA4-C79EE8CE72B1}"/>
              </a:ext>
            </a:extLst>
          </p:cNvPr>
          <p:cNvSpPr txBox="1">
            <a:spLocks/>
          </p:cNvSpPr>
          <p:nvPr/>
        </p:nvSpPr>
        <p:spPr>
          <a:xfrm>
            <a:off x="139060" y="1347392"/>
            <a:ext cx="13213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u="sng" dirty="0"/>
              <a:t>Ivan Khaymovich</a:t>
            </a:r>
            <a:endParaRPr lang="ru-RU" sz="1800" b="1" u="sng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8E51EA-C02C-4E61-BE15-D25F1E417AC3}"/>
              </a:ext>
            </a:extLst>
          </p:cNvPr>
          <p:cNvSpPr/>
          <p:nvPr/>
        </p:nvSpPr>
        <p:spPr>
          <a:xfrm>
            <a:off x="137945" y="1125"/>
            <a:ext cx="26448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tabLst>
                <a:tab pos="2246313" algn="l"/>
              </a:tabLst>
            </a:pPr>
            <a:r>
              <a:rPr lang="fr-FR" b="1" dirty="0">
                <a:hlinkClick r:id="rId4"/>
              </a:rPr>
              <a:t>Homepage</a:t>
            </a:r>
            <a:r>
              <a:rPr lang="fr-FR" b="1" dirty="0"/>
              <a:t>: </a:t>
            </a:r>
            <a:r>
              <a:rPr lang="fr-FR" dirty="0"/>
              <a:t>for more info</a:t>
            </a: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D313B3C0-DBD6-4942-869F-5BDD87362155}"/>
              </a:ext>
            </a:extLst>
          </p:cNvPr>
          <p:cNvSpPr txBox="1">
            <a:spLocks/>
          </p:cNvSpPr>
          <p:nvPr/>
        </p:nvSpPr>
        <p:spPr>
          <a:xfrm>
            <a:off x="1108180" y="178122"/>
            <a:ext cx="23283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NORDITA Ass. Prof.</a:t>
            </a:r>
            <a:br>
              <a:rPr lang="en-US" sz="1800" dirty="0"/>
            </a:br>
            <a:r>
              <a:rPr lang="en-US" sz="1800" dirty="0"/>
              <a:t>in TQM group</a:t>
            </a:r>
            <a:endParaRPr lang="ru-RU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7ED7C-E47E-4BDD-83E0-2884F806BE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20" y="1279425"/>
            <a:ext cx="3256931" cy="2149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C0FB6-7B4C-4882-8D5E-AC44F891C9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28" y="1270791"/>
            <a:ext cx="3055083" cy="2149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AD8E57-C02B-4F77-8A3D-0E5ED0A0F4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350" y="1270791"/>
            <a:ext cx="3224363" cy="214957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887F0C-3403-4117-8A15-3B1414846AB4}"/>
              </a:ext>
            </a:extLst>
          </p:cNvPr>
          <p:cNvCxnSpPr/>
          <p:nvPr/>
        </p:nvCxnSpPr>
        <p:spPr>
          <a:xfrm>
            <a:off x="1685728" y="3701257"/>
            <a:ext cx="10092985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0703801-1BBA-431B-9B31-0158A7AACE4E}"/>
              </a:ext>
            </a:extLst>
          </p:cNvPr>
          <p:cNvSpPr txBox="1"/>
          <p:nvPr/>
        </p:nvSpPr>
        <p:spPr>
          <a:xfrm>
            <a:off x="11175002" y="3701255"/>
            <a:ext cx="965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disorder</a:t>
            </a:r>
            <a:endParaRPr lang="LID4096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5FD125A-36DD-430B-8D51-C700EFF66A9D}"/>
              </a:ext>
            </a:extLst>
          </p:cNvPr>
          <p:cNvSpPr txBox="1"/>
          <p:nvPr/>
        </p:nvSpPr>
        <p:spPr>
          <a:xfrm>
            <a:off x="2341758" y="3733374"/>
            <a:ext cx="85758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ergodic metal</a:t>
            </a:r>
            <a:r>
              <a:rPr lang="en-US" sz="2200" dirty="0"/>
              <a:t>		     </a:t>
            </a:r>
            <a:r>
              <a:rPr lang="en-US" sz="2200" dirty="0">
                <a:solidFill>
                  <a:srgbClr val="00B050"/>
                </a:solidFill>
              </a:rPr>
              <a:t>non-ergodic phase</a:t>
            </a:r>
            <a:r>
              <a:rPr lang="en-US" sz="2200" dirty="0"/>
              <a:t>			</a:t>
            </a:r>
            <a:r>
              <a:rPr lang="en-US" sz="2200" dirty="0">
                <a:solidFill>
                  <a:srgbClr val="0070C0"/>
                </a:solidFill>
              </a:rPr>
              <a:t>insulator</a:t>
            </a:r>
            <a:endParaRPr lang="LID4096" sz="2200" dirty="0">
              <a:solidFill>
                <a:srgbClr val="0070C0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6565BC-DB9C-47B8-9F4A-4F76BEF481FA}"/>
              </a:ext>
            </a:extLst>
          </p:cNvPr>
          <p:cNvSpPr/>
          <p:nvPr/>
        </p:nvSpPr>
        <p:spPr>
          <a:xfrm>
            <a:off x="4760475" y="3628103"/>
            <a:ext cx="145959" cy="1463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39B7FA0-F721-4C62-8020-FD9887C4A3AD}"/>
              </a:ext>
            </a:extLst>
          </p:cNvPr>
          <p:cNvSpPr/>
          <p:nvPr/>
        </p:nvSpPr>
        <p:spPr>
          <a:xfrm>
            <a:off x="8344345" y="3633020"/>
            <a:ext cx="145959" cy="1463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B2FA889-4DAF-4E4D-A0AA-D55B02C28717}"/>
              </a:ext>
            </a:extLst>
          </p:cNvPr>
          <p:cNvSpPr/>
          <p:nvPr/>
        </p:nvSpPr>
        <p:spPr>
          <a:xfrm>
            <a:off x="3091544" y="316125"/>
            <a:ext cx="6052456" cy="770021"/>
          </a:xfrm>
          <a:prstGeom prst="rect">
            <a:avLst/>
          </a:prstGeom>
          <a:solidFill>
            <a:srgbClr val="FF8B8B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B1A6DE20-26B3-4D00-9993-0ED752671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0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Ergodicity breaking phases</a:t>
            </a:r>
            <a:endParaRPr lang="LID4096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E480C45-8F81-4414-B27A-4A2EF335EC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817" y="4090389"/>
            <a:ext cx="4069882" cy="19271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80F191-3631-42A4-9187-6D21A28582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7765" y="4076638"/>
            <a:ext cx="4113170" cy="191734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6C7B09D-4A54-4048-8DDA-E7F76C24B729}"/>
              </a:ext>
            </a:extLst>
          </p:cNvPr>
          <p:cNvCxnSpPr/>
          <p:nvPr/>
        </p:nvCxnSpPr>
        <p:spPr>
          <a:xfrm>
            <a:off x="4833454" y="3885921"/>
            <a:ext cx="0" cy="2676244"/>
          </a:xfrm>
          <a:prstGeom prst="line">
            <a:avLst/>
          </a:prstGeom>
          <a:ln w="2222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B6030EC-320A-4505-9AC2-E1859B06BDE1}"/>
              </a:ext>
            </a:extLst>
          </p:cNvPr>
          <p:cNvSpPr/>
          <p:nvPr/>
        </p:nvSpPr>
        <p:spPr>
          <a:xfrm>
            <a:off x="9144000" y="336077"/>
            <a:ext cx="185589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latin typeface="+mj-lt"/>
              </a:rPr>
              <a:t>Disorder</a:t>
            </a:r>
            <a:endParaRPr lang="LID4096" sz="3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24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617</Words>
  <Application>Microsoft Office PowerPoint</Application>
  <PresentationFormat>Widescreen</PresentationFormat>
  <Paragraphs>160</Paragraphs>
  <Slides>13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Symbol</vt:lpstr>
      <vt:lpstr>Times New Roman</vt:lpstr>
      <vt:lpstr>Office Theme</vt:lpstr>
      <vt:lpstr>Формула</vt:lpstr>
      <vt:lpstr>Hard Condensed Matter Theory of Quantum Matter (TQM)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Ergodicity breaking phases</vt:lpstr>
      <vt:lpstr>Ergodicity breaking phases</vt:lpstr>
      <vt:lpstr>Ergodicity breaking phases</vt:lpstr>
      <vt:lpstr>Ergodicity breaking phases</vt:lpstr>
      <vt:lpstr>Ergodicity breaking phases</vt:lpstr>
      <vt:lpstr>Ergodicity breaking phases</vt:lpstr>
      <vt:lpstr>Ergodicity breaking phases</vt:lpstr>
    </vt:vector>
  </TitlesOfParts>
  <Company>Max-Planck-Institute for Physics of complex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Ivan Khaymovich</dc:title>
  <dc:creator>user</dc:creator>
  <cp:lastModifiedBy>Ivan Khaymovich</cp:lastModifiedBy>
  <cp:revision>47</cp:revision>
  <dcterms:created xsi:type="dcterms:W3CDTF">2021-06-26T09:32:52Z</dcterms:created>
  <dcterms:modified xsi:type="dcterms:W3CDTF">2023-11-19T17:19:42Z</dcterms:modified>
</cp:coreProperties>
</file>