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57" r:id="rId5"/>
    <p:sldId id="258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B31"/>
    <a:srgbClr val="003479"/>
    <a:srgbClr val="E71C03"/>
    <a:srgbClr val="005299"/>
    <a:srgbClr val="FFDC00"/>
    <a:srgbClr val="8FAADC"/>
    <a:srgbClr val="FF8B8B"/>
    <a:srgbClr val="BC8FDD"/>
    <a:srgbClr val="9F5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10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2773D-F376-4E4D-B6D7-0482F4BF9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35708-B05F-4D66-BC58-48AA37CD9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B4ACD-7C5E-4FE9-A483-A3387143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58D67-7131-4045-AC7D-D455678E9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99558-24C4-4D2D-8424-822BF0DB5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0917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731C-EB1B-42A1-A082-6928E0767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0D43D-2C7F-419B-9A07-22A4EC718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E29A9-58D5-40BC-A3BB-D02195D98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188B1-3EC3-4651-9762-CC785F0B4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A5B4F-E7BC-4604-A8C0-66108226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4824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AD524-31D7-4949-B939-9AD3C021C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0C0A64-BF46-4918-B951-972BFA221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19CE1-7053-47CC-895F-D4720F65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679A4-8B99-4014-84ED-B352E0DF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26C0D-C3FB-4393-89D4-6707476F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5638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16E4-1A98-4CCD-9D57-8443880F5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BA2F5-0303-4184-9871-171562B00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1A02A0-D366-4939-9EAA-21DCFCEA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9CC42-618A-4D5C-8B39-62581112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FA0EA-FC4B-4727-99E0-155F6BF03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98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64C77-2B97-482D-8A6E-01EE4632B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2EE4-1D9D-436F-8FC4-570553820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CF4EA-5348-41C0-98EB-73A4370A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DA95F-0546-4DBD-8813-4E8EDC3D6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7A307-CABA-4C7D-88CA-92FF119AD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90544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7C7F4-093C-49EB-B8DE-E975DBF51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18BBB-EC0C-4C0D-8288-C402277039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804E4-4664-4EB3-9D56-1887026B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AEC10-713F-45AF-8CBB-109AC362D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89593-3B89-448D-AB82-6C7A136C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FDBE9-A3FB-418E-96BC-0C4E7EC2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9479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39564-FD0B-47EE-A60C-6A7625CF8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90511-7DDD-4012-A71B-BD4D098FB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49ED6-911E-484E-880C-14D68D017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D0CEBA-12C5-4BEA-B2B5-5F8F4E1832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6B2017-9E5B-4564-B43D-0DB29C5E97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8C0135-FCE3-4A4B-9947-39C77BFA1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45AFB7-F0C0-42AF-B4ED-41136D9FF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41FF2-BB40-45B1-B8A5-428C88C1F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7320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86D85-CD98-4E9B-B466-D5BD3D00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8E8B4-6BAE-49CC-B733-EFA0EF3F4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63334A-A0B3-4528-BA64-A67D1B7C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94268-6A1F-4BB4-B47A-19CBAA9E9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0429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C437BD-B0CE-440D-A555-B3248F95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54B085-C57F-45F2-B383-B146F30CB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7A465-98BE-41CD-9253-B27102DC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9061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B0E2E-5046-4593-B085-5547636DF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491F0-2540-4C7F-9B78-58F27A254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EA49B-A584-465B-A697-96C9A9E1F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303F7-9EB0-49E6-9E14-A6EA0F15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EBA9F-B820-4F8B-9AE6-7BF3C5A16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74999-BF46-4017-9C8D-262C778A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86299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72395-228D-4A70-82D6-3C930515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D3CDC7-8D2A-4F30-868A-6FE11B12D9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8D35B-F091-4365-951A-3AB5575D7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F956F-DC41-4FB2-A819-30F54906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22A72-4894-4625-94B1-784960B66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E1F34-84D1-435E-A2A4-9D8C4C5A6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8834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28A52F-7DF9-481D-BE33-3D9000A6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98AC4-C217-48F2-90B6-40B44BD68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05BB8-CAD3-400D-B029-EC573DD23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AF894-78C5-435A-B4DC-56F4007A3F40}" type="datetimeFigureOut">
              <a:rPr lang="LID4096" smtClean="0"/>
              <a:t>11/19/2023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E0AF5-209A-47DD-8816-48F1934C1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9FDB0-3CC9-48D3-8ECA-24A4A29DB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B7F32-ECD4-4341-A7F4-05EEA019AA79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7842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webp"/><Relationship Id="rId7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webp"/><Relationship Id="rId7" Type="http://schemas.openxmlformats.org/officeDocument/2006/relationships/image" Target="../media/image21.webp"/><Relationship Id="rId2" Type="http://schemas.openxmlformats.org/officeDocument/2006/relationships/image" Target="../media/image16.web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webp"/><Relationship Id="rId5" Type="http://schemas.openxmlformats.org/officeDocument/2006/relationships/image" Target="../media/image19.webp"/><Relationship Id="rId10" Type="http://schemas.openxmlformats.org/officeDocument/2006/relationships/image" Target="../media/image2.png"/><Relationship Id="rId4" Type="http://schemas.openxmlformats.org/officeDocument/2006/relationships/image" Target="../media/image18.webp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fysik.su.se/category/3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indico.fysik.su.se/GATEWAY/categoryDisplay.py?categId=364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fysik.su.se/category/283/" TargetMode="External"/><Relationship Id="rId5" Type="http://schemas.openxmlformats.org/officeDocument/2006/relationships/hyperlink" Target="https://indico.fysik.su.se/category/270/" TargetMode="External"/><Relationship Id="rId4" Type="http://schemas.openxmlformats.org/officeDocument/2006/relationships/hyperlink" Target="https://indico.fysik.su.se/category/28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eb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fysik.su.se/category/280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725447-B3A6-4209-B808-E05DB8A0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39" y="255757"/>
            <a:ext cx="3572566" cy="6346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C2FD5-5115-49E3-8171-7F2EB5160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999" y="1103767"/>
            <a:ext cx="5396825" cy="146031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ABC8BA1-C859-4742-AD9F-6AFB98BF2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2084" y="2339160"/>
            <a:ext cx="5606018" cy="178626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 OF OPEN DOORS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BF35A6-1FB3-44D7-A8D7-C7BA2C26A189}"/>
              </a:ext>
            </a:extLst>
          </p:cNvPr>
          <p:cNvSpPr/>
          <p:nvPr/>
        </p:nvSpPr>
        <p:spPr>
          <a:xfrm>
            <a:off x="239485" y="4836957"/>
            <a:ext cx="52305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"You know what the issue is with this world?</a:t>
            </a:r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 </a:t>
            </a:r>
            <a:b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</a:b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Everyone wants a magical solution to their problem, and everyone refuses to believe in magic.</a:t>
            </a:r>
            <a:r>
              <a:rPr lang="en-US" b="0" i="0" dirty="0">
                <a:solidFill>
                  <a:srgbClr val="4D5156"/>
                </a:solidFill>
                <a:effectLst/>
                <a:latin typeface="Google Sans"/>
              </a:rPr>
              <a:t>“ </a:t>
            </a:r>
          </a:p>
          <a:p>
            <a:br>
              <a:rPr lang="en-US" dirty="0">
                <a:solidFill>
                  <a:srgbClr val="4D5156"/>
                </a:solidFill>
                <a:latin typeface="Google Sans"/>
              </a:rPr>
            </a:br>
            <a:r>
              <a:rPr lang="en-US" dirty="0">
                <a:solidFill>
                  <a:srgbClr val="4D5156"/>
                </a:solidFill>
                <a:latin typeface="Google Sans"/>
              </a:rPr>
              <a:t>L. Carrol “Alice in Wonderland”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201738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B8706B-DCA6-4E63-8FED-9778CA5B1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63" y="2820443"/>
            <a:ext cx="2381250" cy="2495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C34B14-D5CC-4046-9205-757792004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39" y="-1264431"/>
            <a:ext cx="3371850" cy="809625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70B1E3C-9273-444E-8222-47F849E800EE}"/>
              </a:ext>
            </a:extLst>
          </p:cNvPr>
          <p:cNvSpPr/>
          <p:nvPr/>
        </p:nvSpPr>
        <p:spPr>
          <a:xfrm>
            <a:off x="7262946" y="5021188"/>
            <a:ext cx="915980" cy="464261"/>
          </a:xfrm>
          <a:custGeom>
            <a:avLst/>
            <a:gdLst>
              <a:gd name="connsiteX0" fmla="*/ 778476 w 778476"/>
              <a:gd name="connsiteY0" fmla="*/ 333633 h 333633"/>
              <a:gd name="connsiteX1" fmla="*/ 580767 w 778476"/>
              <a:gd name="connsiteY1" fmla="*/ 111211 h 333633"/>
              <a:gd name="connsiteX2" fmla="*/ 259492 w 778476"/>
              <a:gd name="connsiteY2" fmla="*/ 185352 h 333633"/>
              <a:gd name="connsiteX3" fmla="*/ 0 w 778476"/>
              <a:gd name="connsiteY3" fmla="*/ 0 h 333633"/>
              <a:gd name="connsiteX0" fmla="*/ 833478 w 833478"/>
              <a:gd name="connsiteY0" fmla="*/ 402385 h 402385"/>
              <a:gd name="connsiteX1" fmla="*/ 580767 w 833478"/>
              <a:gd name="connsiteY1" fmla="*/ 111211 h 402385"/>
              <a:gd name="connsiteX2" fmla="*/ 259492 w 833478"/>
              <a:gd name="connsiteY2" fmla="*/ 185352 h 402385"/>
              <a:gd name="connsiteX3" fmla="*/ 0 w 833478"/>
              <a:gd name="connsiteY3" fmla="*/ 0 h 402385"/>
              <a:gd name="connsiteX0" fmla="*/ 915980 w 915980"/>
              <a:gd name="connsiteY0" fmla="*/ 464261 h 464261"/>
              <a:gd name="connsiteX1" fmla="*/ 663269 w 915980"/>
              <a:gd name="connsiteY1" fmla="*/ 173087 h 464261"/>
              <a:gd name="connsiteX2" fmla="*/ 341994 w 915980"/>
              <a:gd name="connsiteY2" fmla="*/ 247228 h 464261"/>
              <a:gd name="connsiteX3" fmla="*/ 0 w 915980"/>
              <a:gd name="connsiteY3" fmla="*/ 0 h 46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5980" h="464261">
                <a:moveTo>
                  <a:pt x="915980" y="464261"/>
                </a:moveTo>
                <a:cubicBezTo>
                  <a:pt x="860374" y="365406"/>
                  <a:pt x="758933" y="209259"/>
                  <a:pt x="663269" y="173087"/>
                </a:cubicBezTo>
                <a:cubicBezTo>
                  <a:pt x="567605" y="136915"/>
                  <a:pt x="452539" y="276076"/>
                  <a:pt x="341994" y="247228"/>
                </a:cubicBezTo>
                <a:cubicBezTo>
                  <a:pt x="231449" y="218380"/>
                  <a:pt x="81348" y="83408"/>
                  <a:pt x="0" y="0"/>
                </a:cubicBezTo>
              </a:path>
            </a:pathLst>
          </a:custGeom>
          <a:noFill/>
          <a:ln w="101600">
            <a:solidFill>
              <a:srgbClr val="FF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841601F-9229-44D0-8DA5-5D67E158BBDD}"/>
              </a:ext>
            </a:extLst>
          </p:cNvPr>
          <p:cNvSpPr/>
          <p:nvPr/>
        </p:nvSpPr>
        <p:spPr>
          <a:xfrm flipH="1">
            <a:off x="5021934" y="5270218"/>
            <a:ext cx="817615" cy="253392"/>
          </a:xfrm>
          <a:custGeom>
            <a:avLst/>
            <a:gdLst>
              <a:gd name="connsiteX0" fmla="*/ 778476 w 778476"/>
              <a:gd name="connsiteY0" fmla="*/ 333633 h 333633"/>
              <a:gd name="connsiteX1" fmla="*/ 580767 w 778476"/>
              <a:gd name="connsiteY1" fmla="*/ 111211 h 333633"/>
              <a:gd name="connsiteX2" fmla="*/ 259492 w 778476"/>
              <a:gd name="connsiteY2" fmla="*/ 185352 h 333633"/>
              <a:gd name="connsiteX3" fmla="*/ 0 w 778476"/>
              <a:gd name="connsiteY3" fmla="*/ 0 h 333633"/>
              <a:gd name="connsiteX0" fmla="*/ 833478 w 833478"/>
              <a:gd name="connsiteY0" fmla="*/ 402385 h 402385"/>
              <a:gd name="connsiteX1" fmla="*/ 580767 w 833478"/>
              <a:gd name="connsiteY1" fmla="*/ 111211 h 402385"/>
              <a:gd name="connsiteX2" fmla="*/ 259492 w 833478"/>
              <a:gd name="connsiteY2" fmla="*/ 185352 h 402385"/>
              <a:gd name="connsiteX3" fmla="*/ 0 w 833478"/>
              <a:gd name="connsiteY3" fmla="*/ 0 h 402385"/>
              <a:gd name="connsiteX0" fmla="*/ 915980 w 915980"/>
              <a:gd name="connsiteY0" fmla="*/ 464261 h 464261"/>
              <a:gd name="connsiteX1" fmla="*/ 663269 w 915980"/>
              <a:gd name="connsiteY1" fmla="*/ 173087 h 464261"/>
              <a:gd name="connsiteX2" fmla="*/ 341994 w 915980"/>
              <a:gd name="connsiteY2" fmla="*/ 247228 h 464261"/>
              <a:gd name="connsiteX3" fmla="*/ 0 w 915980"/>
              <a:gd name="connsiteY3" fmla="*/ 0 h 464261"/>
              <a:gd name="connsiteX0" fmla="*/ 915980 w 915980"/>
              <a:gd name="connsiteY0" fmla="*/ 464261 h 464261"/>
              <a:gd name="connsiteX1" fmla="*/ 663269 w 915980"/>
              <a:gd name="connsiteY1" fmla="*/ 173087 h 464261"/>
              <a:gd name="connsiteX2" fmla="*/ 341994 w 915980"/>
              <a:gd name="connsiteY2" fmla="*/ 247228 h 464261"/>
              <a:gd name="connsiteX3" fmla="*/ 0 w 915980"/>
              <a:gd name="connsiteY3" fmla="*/ 0 h 464261"/>
              <a:gd name="connsiteX0" fmla="*/ 915980 w 915980"/>
              <a:gd name="connsiteY0" fmla="*/ 464261 h 464261"/>
              <a:gd name="connsiteX1" fmla="*/ 341994 w 915980"/>
              <a:gd name="connsiteY1" fmla="*/ 247228 h 464261"/>
              <a:gd name="connsiteX2" fmla="*/ 0 w 915980"/>
              <a:gd name="connsiteY2" fmla="*/ 0 h 464261"/>
              <a:gd name="connsiteX0" fmla="*/ 815870 w 815870"/>
              <a:gd name="connsiteY0" fmla="*/ 475503 h 475503"/>
              <a:gd name="connsiteX1" fmla="*/ 341994 w 815870"/>
              <a:gd name="connsiteY1" fmla="*/ 247228 h 475503"/>
              <a:gd name="connsiteX2" fmla="*/ 0 w 815870"/>
              <a:gd name="connsiteY2" fmla="*/ 0 h 475503"/>
              <a:gd name="connsiteX0" fmla="*/ 815870 w 815870"/>
              <a:gd name="connsiteY0" fmla="*/ 475503 h 475503"/>
              <a:gd name="connsiteX1" fmla="*/ 341994 w 815870"/>
              <a:gd name="connsiteY1" fmla="*/ 247228 h 475503"/>
              <a:gd name="connsiteX2" fmla="*/ 0 w 815870"/>
              <a:gd name="connsiteY2" fmla="*/ 0 h 475503"/>
              <a:gd name="connsiteX0" fmla="*/ 815870 w 815870"/>
              <a:gd name="connsiteY0" fmla="*/ 475503 h 475503"/>
              <a:gd name="connsiteX1" fmla="*/ 341994 w 815870"/>
              <a:gd name="connsiteY1" fmla="*/ 247228 h 475503"/>
              <a:gd name="connsiteX2" fmla="*/ 0 w 815870"/>
              <a:gd name="connsiteY2" fmla="*/ 0 h 475503"/>
              <a:gd name="connsiteX0" fmla="*/ 1284791 w 1284791"/>
              <a:gd name="connsiteY0" fmla="*/ 220894 h 253392"/>
              <a:gd name="connsiteX1" fmla="*/ 341994 w 1284791"/>
              <a:gd name="connsiteY1" fmla="*/ 247228 h 253392"/>
              <a:gd name="connsiteX2" fmla="*/ 0 w 1284791"/>
              <a:gd name="connsiteY2" fmla="*/ 0 h 25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4791" h="253392">
                <a:moveTo>
                  <a:pt x="1284791" y="220894"/>
                </a:moveTo>
                <a:cubicBezTo>
                  <a:pt x="1211384" y="140525"/>
                  <a:pt x="556126" y="284044"/>
                  <a:pt x="341994" y="247228"/>
                </a:cubicBezTo>
                <a:cubicBezTo>
                  <a:pt x="127862" y="210412"/>
                  <a:pt x="81348" y="83408"/>
                  <a:pt x="0" y="0"/>
                </a:cubicBezTo>
              </a:path>
            </a:pathLst>
          </a:custGeom>
          <a:noFill/>
          <a:ln w="101600">
            <a:solidFill>
              <a:srgbClr val="0052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2E61E11-2AC9-4042-8E87-5EEA625F6828}"/>
              </a:ext>
            </a:extLst>
          </p:cNvPr>
          <p:cNvSpPr/>
          <p:nvPr/>
        </p:nvSpPr>
        <p:spPr>
          <a:xfrm flipH="1">
            <a:off x="7322920" y="2707066"/>
            <a:ext cx="567653" cy="464097"/>
          </a:xfrm>
          <a:custGeom>
            <a:avLst/>
            <a:gdLst>
              <a:gd name="connsiteX0" fmla="*/ 778476 w 778476"/>
              <a:gd name="connsiteY0" fmla="*/ 333633 h 333633"/>
              <a:gd name="connsiteX1" fmla="*/ 580767 w 778476"/>
              <a:gd name="connsiteY1" fmla="*/ 111211 h 333633"/>
              <a:gd name="connsiteX2" fmla="*/ 259492 w 778476"/>
              <a:gd name="connsiteY2" fmla="*/ 185352 h 333633"/>
              <a:gd name="connsiteX3" fmla="*/ 0 w 778476"/>
              <a:gd name="connsiteY3" fmla="*/ 0 h 333633"/>
              <a:gd name="connsiteX0" fmla="*/ 833478 w 833478"/>
              <a:gd name="connsiteY0" fmla="*/ 402385 h 402385"/>
              <a:gd name="connsiteX1" fmla="*/ 580767 w 833478"/>
              <a:gd name="connsiteY1" fmla="*/ 111211 h 402385"/>
              <a:gd name="connsiteX2" fmla="*/ 259492 w 833478"/>
              <a:gd name="connsiteY2" fmla="*/ 185352 h 402385"/>
              <a:gd name="connsiteX3" fmla="*/ 0 w 833478"/>
              <a:gd name="connsiteY3" fmla="*/ 0 h 402385"/>
              <a:gd name="connsiteX0" fmla="*/ 915980 w 915980"/>
              <a:gd name="connsiteY0" fmla="*/ 464261 h 464261"/>
              <a:gd name="connsiteX1" fmla="*/ 663269 w 915980"/>
              <a:gd name="connsiteY1" fmla="*/ 173087 h 464261"/>
              <a:gd name="connsiteX2" fmla="*/ 341994 w 915980"/>
              <a:gd name="connsiteY2" fmla="*/ 247228 h 464261"/>
              <a:gd name="connsiteX3" fmla="*/ 0 w 915980"/>
              <a:gd name="connsiteY3" fmla="*/ 0 h 464261"/>
              <a:gd name="connsiteX0" fmla="*/ 915980 w 915980"/>
              <a:gd name="connsiteY0" fmla="*/ 464261 h 464261"/>
              <a:gd name="connsiteX1" fmla="*/ 663269 w 915980"/>
              <a:gd name="connsiteY1" fmla="*/ 173087 h 464261"/>
              <a:gd name="connsiteX2" fmla="*/ 404018 w 915980"/>
              <a:gd name="connsiteY2" fmla="*/ 141973 h 464261"/>
              <a:gd name="connsiteX3" fmla="*/ 0 w 915980"/>
              <a:gd name="connsiteY3" fmla="*/ 0 h 464261"/>
              <a:gd name="connsiteX0" fmla="*/ 895305 w 895305"/>
              <a:gd name="connsiteY0" fmla="*/ 457682 h 457682"/>
              <a:gd name="connsiteX1" fmla="*/ 642594 w 895305"/>
              <a:gd name="connsiteY1" fmla="*/ 166508 h 457682"/>
              <a:gd name="connsiteX2" fmla="*/ 383343 w 895305"/>
              <a:gd name="connsiteY2" fmla="*/ 135394 h 457682"/>
              <a:gd name="connsiteX3" fmla="*/ 0 w 895305"/>
              <a:gd name="connsiteY3" fmla="*/ 0 h 457682"/>
              <a:gd name="connsiteX0" fmla="*/ 895305 w 895305"/>
              <a:gd name="connsiteY0" fmla="*/ 457682 h 457682"/>
              <a:gd name="connsiteX1" fmla="*/ 642594 w 895305"/>
              <a:gd name="connsiteY1" fmla="*/ 166508 h 457682"/>
              <a:gd name="connsiteX2" fmla="*/ 290309 w 895305"/>
              <a:gd name="connsiteY2" fmla="*/ 109081 h 457682"/>
              <a:gd name="connsiteX3" fmla="*/ 0 w 895305"/>
              <a:gd name="connsiteY3" fmla="*/ 0 h 457682"/>
              <a:gd name="connsiteX0" fmla="*/ 895305 w 895305"/>
              <a:gd name="connsiteY0" fmla="*/ 470707 h 470707"/>
              <a:gd name="connsiteX1" fmla="*/ 642594 w 895305"/>
              <a:gd name="connsiteY1" fmla="*/ 179533 h 470707"/>
              <a:gd name="connsiteX2" fmla="*/ 290309 w 895305"/>
              <a:gd name="connsiteY2" fmla="*/ 122106 h 470707"/>
              <a:gd name="connsiteX3" fmla="*/ 0 w 895305"/>
              <a:gd name="connsiteY3" fmla="*/ 0 h 470707"/>
              <a:gd name="connsiteX0" fmla="*/ 883023 w 883023"/>
              <a:gd name="connsiteY0" fmla="*/ 460287 h 460287"/>
              <a:gd name="connsiteX1" fmla="*/ 630312 w 883023"/>
              <a:gd name="connsiteY1" fmla="*/ 169113 h 460287"/>
              <a:gd name="connsiteX2" fmla="*/ 278027 w 883023"/>
              <a:gd name="connsiteY2" fmla="*/ 111686 h 460287"/>
              <a:gd name="connsiteX3" fmla="*/ 0 w 883023"/>
              <a:gd name="connsiteY3" fmla="*/ 0 h 460287"/>
              <a:gd name="connsiteX0" fmla="*/ 883023 w 883023"/>
              <a:gd name="connsiteY0" fmla="*/ 460287 h 460287"/>
              <a:gd name="connsiteX1" fmla="*/ 630312 w 883023"/>
              <a:gd name="connsiteY1" fmla="*/ 169113 h 460287"/>
              <a:gd name="connsiteX2" fmla="*/ 278027 w 883023"/>
              <a:gd name="connsiteY2" fmla="*/ 111686 h 460287"/>
              <a:gd name="connsiteX3" fmla="*/ 0 w 883023"/>
              <a:gd name="connsiteY3" fmla="*/ 0 h 460287"/>
              <a:gd name="connsiteX0" fmla="*/ 883023 w 883023"/>
              <a:gd name="connsiteY0" fmla="*/ 460287 h 460287"/>
              <a:gd name="connsiteX1" fmla="*/ 630312 w 883023"/>
              <a:gd name="connsiteY1" fmla="*/ 169113 h 460287"/>
              <a:gd name="connsiteX2" fmla="*/ 278027 w 883023"/>
              <a:gd name="connsiteY2" fmla="*/ 111686 h 460287"/>
              <a:gd name="connsiteX3" fmla="*/ 0 w 883023"/>
              <a:gd name="connsiteY3" fmla="*/ 0 h 460287"/>
              <a:gd name="connsiteX0" fmla="*/ 883023 w 883023"/>
              <a:gd name="connsiteY0" fmla="*/ 460287 h 460287"/>
              <a:gd name="connsiteX1" fmla="*/ 630312 w 883023"/>
              <a:gd name="connsiteY1" fmla="*/ 169113 h 460287"/>
              <a:gd name="connsiteX2" fmla="*/ 278027 w 883023"/>
              <a:gd name="connsiteY2" fmla="*/ 111686 h 460287"/>
              <a:gd name="connsiteX3" fmla="*/ 0 w 883023"/>
              <a:gd name="connsiteY3" fmla="*/ 0 h 460287"/>
              <a:gd name="connsiteX0" fmla="*/ 892003 w 892003"/>
              <a:gd name="connsiteY0" fmla="*/ 471717 h 471717"/>
              <a:gd name="connsiteX1" fmla="*/ 639292 w 892003"/>
              <a:gd name="connsiteY1" fmla="*/ 180543 h 471717"/>
              <a:gd name="connsiteX2" fmla="*/ 287007 w 892003"/>
              <a:gd name="connsiteY2" fmla="*/ 123116 h 471717"/>
              <a:gd name="connsiteX3" fmla="*/ 0 w 892003"/>
              <a:gd name="connsiteY3" fmla="*/ 0 h 471717"/>
              <a:gd name="connsiteX0" fmla="*/ 892003 w 892003"/>
              <a:gd name="connsiteY0" fmla="*/ 464097 h 464097"/>
              <a:gd name="connsiteX1" fmla="*/ 639292 w 892003"/>
              <a:gd name="connsiteY1" fmla="*/ 172923 h 464097"/>
              <a:gd name="connsiteX2" fmla="*/ 287007 w 892003"/>
              <a:gd name="connsiteY2" fmla="*/ 115496 h 464097"/>
              <a:gd name="connsiteX3" fmla="*/ 0 w 892003"/>
              <a:gd name="connsiteY3" fmla="*/ 0 h 464097"/>
              <a:gd name="connsiteX0" fmla="*/ 892003 w 892003"/>
              <a:gd name="connsiteY0" fmla="*/ 464097 h 464097"/>
              <a:gd name="connsiteX1" fmla="*/ 639292 w 892003"/>
              <a:gd name="connsiteY1" fmla="*/ 172923 h 464097"/>
              <a:gd name="connsiteX2" fmla="*/ 287007 w 892003"/>
              <a:gd name="connsiteY2" fmla="*/ 115496 h 464097"/>
              <a:gd name="connsiteX3" fmla="*/ 0 w 892003"/>
              <a:gd name="connsiteY3" fmla="*/ 0 h 464097"/>
              <a:gd name="connsiteX0" fmla="*/ 892003 w 892003"/>
              <a:gd name="connsiteY0" fmla="*/ 464097 h 464097"/>
              <a:gd name="connsiteX1" fmla="*/ 639292 w 892003"/>
              <a:gd name="connsiteY1" fmla="*/ 172923 h 464097"/>
              <a:gd name="connsiteX2" fmla="*/ 287007 w 892003"/>
              <a:gd name="connsiteY2" fmla="*/ 115496 h 464097"/>
              <a:gd name="connsiteX3" fmla="*/ 0 w 892003"/>
              <a:gd name="connsiteY3" fmla="*/ 0 h 464097"/>
              <a:gd name="connsiteX0" fmla="*/ 892003 w 892003"/>
              <a:gd name="connsiteY0" fmla="*/ 464097 h 464097"/>
              <a:gd name="connsiteX1" fmla="*/ 639292 w 892003"/>
              <a:gd name="connsiteY1" fmla="*/ 172923 h 464097"/>
              <a:gd name="connsiteX2" fmla="*/ 287007 w 892003"/>
              <a:gd name="connsiteY2" fmla="*/ 115496 h 464097"/>
              <a:gd name="connsiteX3" fmla="*/ 0 w 892003"/>
              <a:gd name="connsiteY3" fmla="*/ 0 h 464097"/>
              <a:gd name="connsiteX0" fmla="*/ 892003 w 892003"/>
              <a:gd name="connsiteY0" fmla="*/ 464097 h 464097"/>
              <a:gd name="connsiteX1" fmla="*/ 639292 w 892003"/>
              <a:gd name="connsiteY1" fmla="*/ 172923 h 464097"/>
              <a:gd name="connsiteX2" fmla="*/ 287007 w 892003"/>
              <a:gd name="connsiteY2" fmla="*/ 115496 h 464097"/>
              <a:gd name="connsiteX3" fmla="*/ 0 w 892003"/>
              <a:gd name="connsiteY3" fmla="*/ 0 h 464097"/>
              <a:gd name="connsiteX0" fmla="*/ 892003 w 892003"/>
              <a:gd name="connsiteY0" fmla="*/ 464097 h 464097"/>
              <a:gd name="connsiteX1" fmla="*/ 639292 w 892003"/>
              <a:gd name="connsiteY1" fmla="*/ 172923 h 464097"/>
              <a:gd name="connsiteX2" fmla="*/ 287007 w 892003"/>
              <a:gd name="connsiteY2" fmla="*/ 115496 h 464097"/>
              <a:gd name="connsiteX3" fmla="*/ 0 w 892003"/>
              <a:gd name="connsiteY3" fmla="*/ 0 h 464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2003" h="464097">
                <a:moveTo>
                  <a:pt x="892003" y="464097"/>
                </a:moveTo>
                <a:cubicBezTo>
                  <a:pt x="836397" y="365242"/>
                  <a:pt x="740125" y="231023"/>
                  <a:pt x="639292" y="172923"/>
                </a:cubicBezTo>
                <a:cubicBezTo>
                  <a:pt x="538459" y="114823"/>
                  <a:pt x="393556" y="144316"/>
                  <a:pt x="287007" y="115496"/>
                </a:cubicBezTo>
                <a:cubicBezTo>
                  <a:pt x="180458" y="86676"/>
                  <a:pt x="75053" y="79907"/>
                  <a:pt x="0" y="0"/>
                </a:cubicBezTo>
              </a:path>
            </a:pathLst>
          </a:custGeom>
          <a:noFill/>
          <a:ln w="101600">
            <a:solidFill>
              <a:srgbClr val="E71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CFA5EE8-FD90-48E7-8F32-2912110C4653}"/>
              </a:ext>
            </a:extLst>
          </p:cNvPr>
          <p:cNvSpPr/>
          <p:nvPr/>
        </p:nvSpPr>
        <p:spPr>
          <a:xfrm rot="10800000" flipH="1" flipV="1">
            <a:off x="5182244" y="2431542"/>
            <a:ext cx="434993" cy="470865"/>
          </a:xfrm>
          <a:custGeom>
            <a:avLst/>
            <a:gdLst>
              <a:gd name="connsiteX0" fmla="*/ 778476 w 778476"/>
              <a:gd name="connsiteY0" fmla="*/ 333633 h 333633"/>
              <a:gd name="connsiteX1" fmla="*/ 580767 w 778476"/>
              <a:gd name="connsiteY1" fmla="*/ 111211 h 333633"/>
              <a:gd name="connsiteX2" fmla="*/ 259492 w 778476"/>
              <a:gd name="connsiteY2" fmla="*/ 185352 h 333633"/>
              <a:gd name="connsiteX3" fmla="*/ 0 w 778476"/>
              <a:gd name="connsiteY3" fmla="*/ 0 h 333633"/>
              <a:gd name="connsiteX0" fmla="*/ 833478 w 833478"/>
              <a:gd name="connsiteY0" fmla="*/ 402385 h 402385"/>
              <a:gd name="connsiteX1" fmla="*/ 580767 w 833478"/>
              <a:gd name="connsiteY1" fmla="*/ 111211 h 402385"/>
              <a:gd name="connsiteX2" fmla="*/ 259492 w 833478"/>
              <a:gd name="connsiteY2" fmla="*/ 185352 h 402385"/>
              <a:gd name="connsiteX3" fmla="*/ 0 w 833478"/>
              <a:gd name="connsiteY3" fmla="*/ 0 h 402385"/>
              <a:gd name="connsiteX0" fmla="*/ 915980 w 915980"/>
              <a:gd name="connsiteY0" fmla="*/ 464261 h 464261"/>
              <a:gd name="connsiteX1" fmla="*/ 663269 w 915980"/>
              <a:gd name="connsiteY1" fmla="*/ 173087 h 464261"/>
              <a:gd name="connsiteX2" fmla="*/ 341994 w 915980"/>
              <a:gd name="connsiteY2" fmla="*/ 247228 h 464261"/>
              <a:gd name="connsiteX3" fmla="*/ 0 w 915980"/>
              <a:gd name="connsiteY3" fmla="*/ 0 h 464261"/>
              <a:gd name="connsiteX0" fmla="*/ 915980 w 915980"/>
              <a:gd name="connsiteY0" fmla="*/ 464261 h 464261"/>
              <a:gd name="connsiteX1" fmla="*/ 663269 w 915980"/>
              <a:gd name="connsiteY1" fmla="*/ 173087 h 464261"/>
              <a:gd name="connsiteX2" fmla="*/ 0 w 915980"/>
              <a:gd name="connsiteY2" fmla="*/ 0 h 464261"/>
              <a:gd name="connsiteX0" fmla="*/ 653962 w 653962"/>
              <a:gd name="connsiteY0" fmla="*/ 424648 h 424648"/>
              <a:gd name="connsiteX1" fmla="*/ 401251 w 653962"/>
              <a:gd name="connsiteY1" fmla="*/ 133474 h 424648"/>
              <a:gd name="connsiteX2" fmla="*/ 0 w 653962"/>
              <a:gd name="connsiteY2" fmla="*/ 0 h 424648"/>
              <a:gd name="connsiteX0" fmla="*/ 653962 w 653962"/>
              <a:gd name="connsiteY0" fmla="*/ 424648 h 424648"/>
              <a:gd name="connsiteX1" fmla="*/ 249111 w 653962"/>
              <a:gd name="connsiteY1" fmla="*/ 274947 h 424648"/>
              <a:gd name="connsiteX2" fmla="*/ 0 w 653962"/>
              <a:gd name="connsiteY2" fmla="*/ 0 h 424648"/>
              <a:gd name="connsiteX0" fmla="*/ 649735 w 649735"/>
              <a:gd name="connsiteY0" fmla="*/ 424648 h 424648"/>
              <a:gd name="connsiteX1" fmla="*/ 244884 w 649735"/>
              <a:gd name="connsiteY1" fmla="*/ 274947 h 424648"/>
              <a:gd name="connsiteX2" fmla="*/ 0 w 649735"/>
              <a:gd name="connsiteY2" fmla="*/ 0 h 424648"/>
              <a:gd name="connsiteX0" fmla="*/ 649735 w 649735"/>
              <a:gd name="connsiteY0" fmla="*/ 424648 h 424648"/>
              <a:gd name="connsiteX1" fmla="*/ 244884 w 649735"/>
              <a:gd name="connsiteY1" fmla="*/ 274947 h 424648"/>
              <a:gd name="connsiteX2" fmla="*/ 0 w 649735"/>
              <a:gd name="connsiteY2" fmla="*/ 0 h 424648"/>
              <a:gd name="connsiteX0" fmla="*/ 708901 w 708901"/>
              <a:gd name="connsiteY0" fmla="*/ 486896 h 486896"/>
              <a:gd name="connsiteX1" fmla="*/ 244884 w 708901"/>
              <a:gd name="connsiteY1" fmla="*/ 274947 h 486896"/>
              <a:gd name="connsiteX2" fmla="*/ 0 w 708901"/>
              <a:gd name="connsiteY2" fmla="*/ 0 h 486896"/>
              <a:gd name="connsiteX0" fmla="*/ 683543 w 683543"/>
              <a:gd name="connsiteY0" fmla="*/ 495384 h 495384"/>
              <a:gd name="connsiteX1" fmla="*/ 219526 w 683543"/>
              <a:gd name="connsiteY1" fmla="*/ 283435 h 495384"/>
              <a:gd name="connsiteX2" fmla="*/ 0 w 683543"/>
              <a:gd name="connsiteY2" fmla="*/ 0 h 49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3543" h="495384">
                <a:moveTo>
                  <a:pt x="683543" y="495384"/>
                </a:moveTo>
                <a:cubicBezTo>
                  <a:pt x="627937" y="396529"/>
                  <a:pt x="333450" y="365999"/>
                  <a:pt x="219526" y="283435"/>
                </a:cubicBezTo>
                <a:cubicBezTo>
                  <a:pt x="105602" y="200871"/>
                  <a:pt x="49433" y="92650"/>
                  <a:pt x="0" y="0"/>
                </a:cubicBezTo>
              </a:path>
            </a:pathLst>
          </a:custGeom>
          <a:noFill/>
          <a:ln w="101600">
            <a:solidFill>
              <a:srgbClr val="0034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2F34E78-B800-4FBB-A2E3-787A16825F40}"/>
              </a:ext>
            </a:extLst>
          </p:cNvPr>
          <p:cNvSpPr/>
          <p:nvPr/>
        </p:nvSpPr>
        <p:spPr>
          <a:xfrm rot="10800000" flipH="1" flipV="1">
            <a:off x="4314226" y="3928024"/>
            <a:ext cx="739052" cy="164033"/>
          </a:xfrm>
          <a:custGeom>
            <a:avLst/>
            <a:gdLst>
              <a:gd name="connsiteX0" fmla="*/ 778476 w 778476"/>
              <a:gd name="connsiteY0" fmla="*/ 333633 h 333633"/>
              <a:gd name="connsiteX1" fmla="*/ 580767 w 778476"/>
              <a:gd name="connsiteY1" fmla="*/ 111211 h 333633"/>
              <a:gd name="connsiteX2" fmla="*/ 259492 w 778476"/>
              <a:gd name="connsiteY2" fmla="*/ 185352 h 333633"/>
              <a:gd name="connsiteX3" fmla="*/ 0 w 778476"/>
              <a:gd name="connsiteY3" fmla="*/ 0 h 333633"/>
              <a:gd name="connsiteX0" fmla="*/ 833478 w 833478"/>
              <a:gd name="connsiteY0" fmla="*/ 402385 h 402385"/>
              <a:gd name="connsiteX1" fmla="*/ 580767 w 833478"/>
              <a:gd name="connsiteY1" fmla="*/ 111211 h 402385"/>
              <a:gd name="connsiteX2" fmla="*/ 259492 w 833478"/>
              <a:gd name="connsiteY2" fmla="*/ 185352 h 402385"/>
              <a:gd name="connsiteX3" fmla="*/ 0 w 833478"/>
              <a:gd name="connsiteY3" fmla="*/ 0 h 402385"/>
              <a:gd name="connsiteX0" fmla="*/ 915980 w 915980"/>
              <a:gd name="connsiteY0" fmla="*/ 464261 h 464261"/>
              <a:gd name="connsiteX1" fmla="*/ 663269 w 915980"/>
              <a:gd name="connsiteY1" fmla="*/ 173087 h 464261"/>
              <a:gd name="connsiteX2" fmla="*/ 341994 w 915980"/>
              <a:gd name="connsiteY2" fmla="*/ 247228 h 464261"/>
              <a:gd name="connsiteX3" fmla="*/ 0 w 915980"/>
              <a:gd name="connsiteY3" fmla="*/ 0 h 464261"/>
              <a:gd name="connsiteX0" fmla="*/ 915980 w 915980"/>
              <a:gd name="connsiteY0" fmla="*/ 464261 h 464261"/>
              <a:gd name="connsiteX1" fmla="*/ 663269 w 915980"/>
              <a:gd name="connsiteY1" fmla="*/ 173087 h 464261"/>
              <a:gd name="connsiteX2" fmla="*/ 0 w 915980"/>
              <a:gd name="connsiteY2" fmla="*/ 0 h 464261"/>
              <a:gd name="connsiteX0" fmla="*/ 653962 w 653962"/>
              <a:gd name="connsiteY0" fmla="*/ 424648 h 424648"/>
              <a:gd name="connsiteX1" fmla="*/ 401251 w 653962"/>
              <a:gd name="connsiteY1" fmla="*/ 133474 h 424648"/>
              <a:gd name="connsiteX2" fmla="*/ 0 w 653962"/>
              <a:gd name="connsiteY2" fmla="*/ 0 h 424648"/>
              <a:gd name="connsiteX0" fmla="*/ 653962 w 653962"/>
              <a:gd name="connsiteY0" fmla="*/ 424648 h 424648"/>
              <a:gd name="connsiteX1" fmla="*/ 249111 w 653962"/>
              <a:gd name="connsiteY1" fmla="*/ 274947 h 424648"/>
              <a:gd name="connsiteX2" fmla="*/ 0 w 653962"/>
              <a:gd name="connsiteY2" fmla="*/ 0 h 424648"/>
              <a:gd name="connsiteX0" fmla="*/ 649735 w 649735"/>
              <a:gd name="connsiteY0" fmla="*/ 424648 h 424648"/>
              <a:gd name="connsiteX1" fmla="*/ 244884 w 649735"/>
              <a:gd name="connsiteY1" fmla="*/ 274947 h 424648"/>
              <a:gd name="connsiteX2" fmla="*/ 0 w 649735"/>
              <a:gd name="connsiteY2" fmla="*/ 0 h 424648"/>
              <a:gd name="connsiteX0" fmla="*/ 649735 w 649735"/>
              <a:gd name="connsiteY0" fmla="*/ 424648 h 424648"/>
              <a:gd name="connsiteX1" fmla="*/ 244884 w 649735"/>
              <a:gd name="connsiteY1" fmla="*/ 274947 h 424648"/>
              <a:gd name="connsiteX2" fmla="*/ 0 w 649735"/>
              <a:gd name="connsiteY2" fmla="*/ 0 h 424648"/>
              <a:gd name="connsiteX0" fmla="*/ 708901 w 708901"/>
              <a:gd name="connsiteY0" fmla="*/ 486896 h 486896"/>
              <a:gd name="connsiteX1" fmla="*/ 244884 w 708901"/>
              <a:gd name="connsiteY1" fmla="*/ 274947 h 486896"/>
              <a:gd name="connsiteX2" fmla="*/ 0 w 708901"/>
              <a:gd name="connsiteY2" fmla="*/ 0 h 486896"/>
              <a:gd name="connsiteX0" fmla="*/ 683543 w 683543"/>
              <a:gd name="connsiteY0" fmla="*/ 495384 h 495384"/>
              <a:gd name="connsiteX1" fmla="*/ 219526 w 683543"/>
              <a:gd name="connsiteY1" fmla="*/ 283435 h 495384"/>
              <a:gd name="connsiteX2" fmla="*/ 0 w 683543"/>
              <a:gd name="connsiteY2" fmla="*/ 0 h 495384"/>
              <a:gd name="connsiteX0" fmla="*/ 1047021 w 1047021"/>
              <a:gd name="connsiteY0" fmla="*/ 213770 h 213770"/>
              <a:gd name="connsiteX1" fmla="*/ 583004 w 1047021"/>
              <a:gd name="connsiteY1" fmla="*/ 1821 h 213770"/>
              <a:gd name="connsiteX2" fmla="*/ 0 w 1047021"/>
              <a:gd name="connsiteY2" fmla="*/ 79617 h 213770"/>
              <a:gd name="connsiteX0" fmla="*/ 1047021 w 1047021"/>
              <a:gd name="connsiteY0" fmla="*/ 222024 h 222024"/>
              <a:gd name="connsiteX1" fmla="*/ 583004 w 1047021"/>
              <a:gd name="connsiteY1" fmla="*/ 10075 h 222024"/>
              <a:gd name="connsiteX2" fmla="*/ 0 w 1047021"/>
              <a:gd name="connsiteY2" fmla="*/ 87871 h 222024"/>
              <a:gd name="connsiteX0" fmla="*/ 1115174 w 1115174"/>
              <a:gd name="connsiteY0" fmla="*/ 132334 h 132334"/>
              <a:gd name="connsiteX1" fmla="*/ 583004 w 1115174"/>
              <a:gd name="connsiteY1" fmla="*/ 4039 h 132334"/>
              <a:gd name="connsiteX2" fmla="*/ 0 w 1115174"/>
              <a:gd name="connsiteY2" fmla="*/ 81835 h 132334"/>
              <a:gd name="connsiteX0" fmla="*/ 1115174 w 1115174"/>
              <a:gd name="connsiteY0" fmla="*/ 132334 h 136394"/>
              <a:gd name="connsiteX1" fmla="*/ 583004 w 1115174"/>
              <a:gd name="connsiteY1" fmla="*/ 4039 h 136394"/>
              <a:gd name="connsiteX2" fmla="*/ 0 w 1115174"/>
              <a:gd name="connsiteY2" fmla="*/ 81835 h 136394"/>
              <a:gd name="connsiteX0" fmla="*/ 1132213 w 1132213"/>
              <a:gd name="connsiteY0" fmla="*/ 177161 h 180532"/>
              <a:gd name="connsiteX1" fmla="*/ 583004 w 1132213"/>
              <a:gd name="connsiteY1" fmla="*/ 7040 h 180532"/>
              <a:gd name="connsiteX2" fmla="*/ 0 w 1132213"/>
              <a:gd name="connsiteY2" fmla="*/ 84836 h 180532"/>
              <a:gd name="connsiteX0" fmla="*/ 1132213 w 1132213"/>
              <a:gd name="connsiteY0" fmla="*/ 177161 h 177161"/>
              <a:gd name="connsiteX1" fmla="*/ 583004 w 1132213"/>
              <a:gd name="connsiteY1" fmla="*/ 7040 h 177161"/>
              <a:gd name="connsiteX2" fmla="*/ 0 w 1132213"/>
              <a:gd name="connsiteY2" fmla="*/ 84836 h 177161"/>
              <a:gd name="connsiteX0" fmla="*/ 1148394 w 1148394"/>
              <a:gd name="connsiteY0" fmla="*/ 176113 h 176113"/>
              <a:gd name="connsiteX1" fmla="*/ 599185 w 1148394"/>
              <a:gd name="connsiteY1" fmla="*/ 5992 h 176113"/>
              <a:gd name="connsiteX2" fmla="*/ 0 w 1148394"/>
              <a:gd name="connsiteY2" fmla="*/ 88122 h 176113"/>
              <a:gd name="connsiteX0" fmla="*/ 1148394 w 1148394"/>
              <a:gd name="connsiteY0" fmla="*/ 174591 h 174591"/>
              <a:gd name="connsiteX1" fmla="*/ 599185 w 1148394"/>
              <a:gd name="connsiteY1" fmla="*/ 4470 h 174591"/>
              <a:gd name="connsiteX2" fmla="*/ 0 w 1148394"/>
              <a:gd name="connsiteY2" fmla="*/ 86600 h 174591"/>
              <a:gd name="connsiteX0" fmla="*/ 1148394 w 1148394"/>
              <a:gd name="connsiteY0" fmla="*/ 176112 h 176112"/>
              <a:gd name="connsiteX1" fmla="*/ 599185 w 1148394"/>
              <a:gd name="connsiteY1" fmla="*/ 5991 h 176112"/>
              <a:gd name="connsiteX2" fmla="*/ 0 w 1148394"/>
              <a:gd name="connsiteY2" fmla="*/ 88121 h 176112"/>
              <a:gd name="connsiteX0" fmla="*/ 1148394 w 1148394"/>
              <a:gd name="connsiteY0" fmla="*/ 175538 h 175538"/>
              <a:gd name="connsiteX1" fmla="*/ 599185 w 1148394"/>
              <a:gd name="connsiteY1" fmla="*/ 5417 h 175538"/>
              <a:gd name="connsiteX2" fmla="*/ 0 w 1148394"/>
              <a:gd name="connsiteY2" fmla="*/ 87547 h 175538"/>
              <a:gd name="connsiteX0" fmla="*/ 1161339 w 1161339"/>
              <a:gd name="connsiteY0" fmla="*/ 172575 h 172575"/>
              <a:gd name="connsiteX1" fmla="*/ 612130 w 1161339"/>
              <a:gd name="connsiteY1" fmla="*/ 2454 h 172575"/>
              <a:gd name="connsiteX2" fmla="*/ 0 w 1161339"/>
              <a:gd name="connsiteY2" fmla="*/ 104084 h 172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1339" h="172575">
                <a:moveTo>
                  <a:pt x="1161339" y="172575"/>
                </a:moveTo>
                <a:cubicBezTo>
                  <a:pt x="986467" y="172584"/>
                  <a:pt x="805686" y="13869"/>
                  <a:pt x="612130" y="2454"/>
                </a:cubicBezTo>
                <a:cubicBezTo>
                  <a:pt x="418574" y="-8961"/>
                  <a:pt x="80208" y="18549"/>
                  <a:pt x="0" y="104084"/>
                </a:cubicBezTo>
              </a:path>
            </a:pathLst>
          </a:custGeom>
          <a:noFill/>
          <a:ln w="101600">
            <a:solidFill>
              <a:srgbClr val="E72B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88C4556-69D4-4306-9F97-9C24961B4F3C}"/>
              </a:ext>
            </a:extLst>
          </p:cNvPr>
          <p:cNvGrpSpPr/>
          <p:nvPr/>
        </p:nvGrpSpPr>
        <p:grpSpPr>
          <a:xfrm>
            <a:off x="1802682" y="5056083"/>
            <a:ext cx="3597058" cy="1828800"/>
            <a:chOff x="1934177" y="5009227"/>
            <a:chExt cx="3597058" cy="18288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B73FC3E-1B67-42B8-953B-87BAAEAC9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8109" y="5009227"/>
              <a:ext cx="2993126" cy="1828800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TopUp">
                <a:rot lat="19200000" lon="18600000" rev="3609745"/>
              </a:camera>
              <a:lightRig rig="threePt" dir="t"/>
            </a:scene3d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9E12D1A-5F30-4AC4-852C-BA16DBC80E17}"/>
                </a:ext>
              </a:extLst>
            </p:cNvPr>
            <p:cNvSpPr txBox="1"/>
            <p:nvPr/>
          </p:nvSpPr>
          <p:spPr>
            <a:xfrm>
              <a:off x="1934177" y="5303086"/>
              <a:ext cx="1555234" cy="646331"/>
            </a:xfrm>
            <a:prstGeom prst="rect">
              <a:avLst/>
            </a:prstGeom>
            <a:noFill/>
            <a:scene3d>
              <a:camera prst="orthographicFront">
                <a:rot lat="19200000" lon="18600000" rev="3612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Finland</a:t>
              </a:r>
              <a:endParaRPr lang="LID4096" sz="3600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B3F9C86-3541-49AD-9C75-E709E67855CE}"/>
              </a:ext>
            </a:extLst>
          </p:cNvPr>
          <p:cNvGrpSpPr/>
          <p:nvPr/>
        </p:nvGrpSpPr>
        <p:grpSpPr>
          <a:xfrm>
            <a:off x="635072" y="3266524"/>
            <a:ext cx="3564555" cy="1828800"/>
            <a:chOff x="456543" y="2959758"/>
            <a:chExt cx="3564555" cy="18288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3A1528-0C59-4A8F-93B7-B66E12292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898" y="2959758"/>
              <a:ext cx="2743200" cy="1828800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TopUp">
                <a:rot lat="19200000" lon="18600000" rev="3609745"/>
              </a:camera>
              <a:lightRig rig="threePt" dir="t"/>
            </a:scene3d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7E99A1B-E0A9-4B63-AB61-158E84F96CC7}"/>
                </a:ext>
              </a:extLst>
            </p:cNvPr>
            <p:cNvSpPr txBox="1"/>
            <p:nvPr/>
          </p:nvSpPr>
          <p:spPr>
            <a:xfrm>
              <a:off x="456543" y="3214425"/>
              <a:ext cx="1891865" cy="646331"/>
            </a:xfrm>
            <a:prstGeom prst="rect">
              <a:avLst/>
            </a:prstGeom>
            <a:noFill/>
            <a:scene3d>
              <a:camera prst="orthographicFront">
                <a:rot lat="19200000" lon="18600000" rev="3612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3600" dirty="0" err="1"/>
                <a:t>Danmark</a:t>
              </a:r>
              <a:endParaRPr lang="LID4096" sz="3600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FCECF0F-9723-474C-9526-6388BC295E54}"/>
              </a:ext>
            </a:extLst>
          </p:cNvPr>
          <p:cNvGrpSpPr/>
          <p:nvPr/>
        </p:nvGrpSpPr>
        <p:grpSpPr>
          <a:xfrm>
            <a:off x="7589127" y="4661878"/>
            <a:ext cx="2922740" cy="1989406"/>
            <a:chOff x="7410598" y="4355112"/>
            <a:chExt cx="2922740" cy="198940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9049BAB-075C-4747-8C8F-D34E39DC6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598" y="4515718"/>
              <a:ext cx="2922740" cy="1828800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TopUp">
                <a:rot lat="19200000" lon="18600000" rev="3609745"/>
              </a:camera>
              <a:lightRig rig="threePt" dir="t"/>
            </a:scene3d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DCA8CE-ED25-43CD-A512-97D25C95EEE3}"/>
                </a:ext>
              </a:extLst>
            </p:cNvPr>
            <p:cNvSpPr txBox="1"/>
            <p:nvPr/>
          </p:nvSpPr>
          <p:spPr>
            <a:xfrm>
              <a:off x="7776877" y="4355112"/>
              <a:ext cx="1661160" cy="646331"/>
            </a:xfrm>
            <a:prstGeom prst="rect">
              <a:avLst/>
            </a:prstGeom>
            <a:noFill/>
            <a:scene3d>
              <a:camera prst="orthographicFront">
                <a:rot lat="19200000" lon="18600000" rev="3612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Sweden</a:t>
              </a:r>
              <a:endParaRPr lang="LID4096" sz="36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60D11A8-D4C7-47E7-976B-8DC6B6B118C5}"/>
              </a:ext>
            </a:extLst>
          </p:cNvPr>
          <p:cNvGrpSpPr/>
          <p:nvPr/>
        </p:nvGrpSpPr>
        <p:grpSpPr>
          <a:xfrm>
            <a:off x="3148838" y="1055414"/>
            <a:ext cx="2947893" cy="1828800"/>
            <a:chOff x="2970309" y="748648"/>
            <a:chExt cx="2947893" cy="18288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4069F2F-AAD1-4D3A-9DD3-CC8E3BE1F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388" y="748648"/>
              <a:ext cx="2513814" cy="1828800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TopUp">
                <a:rot lat="19200000" lon="18600000" rev="3609745"/>
              </a:camera>
              <a:lightRig rig="threePt" dir="t"/>
            </a:scene3d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6FE152-56D8-4BD2-A2C5-C9C20F04EA75}"/>
                </a:ext>
              </a:extLst>
            </p:cNvPr>
            <p:cNvSpPr txBox="1"/>
            <p:nvPr/>
          </p:nvSpPr>
          <p:spPr>
            <a:xfrm>
              <a:off x="2970309" y="860144"/>
              <a:ext cx="1635319" cy="646331"/>
            </a:xfrm>
            <a:prstGeom prst="rect">
              <a:avLst/>
            </a:prstGeom>
            <a:noFill/>
            <a:scene3d>
              <a:camera prst="orthographicFront">
                <a:rot lat="19200000" lon="18600000" rev="3612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Norway</a:t>
              </a:r>
              <a:endParaRPr lang="LID4096" sz="3600" dirty="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038930B-10E9-4C84-8163-315B5B364318}"/>
              </a:ext>
            </a:extLst>
          </p:cNvPr>
          <p:cNvGrpSpPr/>
          <p:nvPr/>
        </p:nvGrpSpPr>
        <p:grpSpPr>
          <a:xfrm>
            <a:off x="7576566" y="1330202"/>
            <a:ext cx="2540000" cy="1891146"/>
            <a:chOff x="7398037" y="1023436"/>
            <a:chExt cx="2540000" cy="189114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49041F1-7A0C-4AFD-9E87-9CA163A33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8037" y="1085782"/>
              <a:ext cx="2540000" cy="1828800"/>
            </a:xfrm>
            <a:prstGeom prst="rect">
              <a:avLst/>
            </a:prstGeom>
            <a:ln>
              <a:solidFill>
                <a:schemeClr val="tx1"/>
              </a:solidFill>
            </a:ln>
            <a:scene3d>
              <a:camera prst="isometricTopUp">
                <a:rot lat="19200000" lon="18600000" rev="3609745"/>
              </a:camera>
              <a:lightRig rig="threePt" dir="t"/>
            </a:scene3d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11E3C7A-451D-4A15-B435-89C8B42A91AB}"/>
                </a:ext>
              </a:extLst>
            </p:cNvPr>
            <p:cNvSpPr txBox="1"/>
            <p:nvPr/>
          </p:nvSpPr>
          <p:spPr>
            <a:xfrm>
              <a:off x="7503387" y="1023436"/>
              <a:ext cx="1537600" cy="646331"/>
            </a:xfrm>
            <a:prstGeom prst="rect">
              <a:avLst/>
            </a:prstGeom>
            <a:noFill/>
            <a:scene3d>
              <a:camera prst="orthographicFront">
                <a:rot lat="19200000" lon="18600000" rev="3612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Iceland</a:t>
              </a:r>
              <a:endParaRPr lang="LID4096" sz="3600" dirty="0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CB5E6617-566D-4E24-8B8C-6B7322711CC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8"/>
          <a:stretch/>
        </p:blipFill>
        <p:spPr>
          <a:xfrm>
            <a:off x="369526" y="149671"/>
            <a:ext cx="5396825" cy="1190032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ED01509-CED2-489B-B331-6C8ABA2A4801}"/>
              </a:ext>
            </a:extLst>
          </p:cNvPr>
          <p:cNvSpPr/>
          <p:nvPr/>
        </p:nvSpPr>
        <p:spPr>
          <a:xfrm>
            <a:off x="5811520" y="297521"/>
            <a:ext cx="61569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5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AAA52ED-3ECE-4B37-BD95-A7B67624B72B}"/>
              </a:ext>
            </a:extLst>
          </p:cNvPr>
          <p:cNvGrpSpPr/>
          <p:nvPr/>
        </p:nvGrpSpPr>
        <p:grpSpPr>
          <a:xfrm>
            <a:off x="369526" y="149670"/>
            <a:ext cx="5417874" cy="1460317"/>
            <a:chOff x="3218664" y="3432601"/>
            <a:chExt cx="5417874" cy="146031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B5C2D2B-1847-4AB3-94FD-04D952233A3F}"/>
                </a:ext>
              </a:extLst>
            </p:cNvPr>
            <p:cNvSpPr/>
            <p:nvPr/>
          </p:nvSpPr>
          <p:spPr>
            <a:xfrm>
              <a:off x="4611319" y="3878664"/>
              <a:ext cx="4025219" cy="967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3D95E90-4BCB-4A4A-A367-A6EBDC44E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664" y="3432601"/>
              <a:ext cx="5396825" cy="1460317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3E086C20-99C2-4AE1-A9C4-7833958994A0}"/>
              </a:ext>
            </a:extLst>
          </p:cNvPr>
          <p:cNvSpPr/>
          <p:nvPr/>
        </p:nvSpPr>
        <p:spPr>
          <a:xfrm>
            <a:off x="5811520" y="297521"/>
            <a:ext cx="61569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42A64-63AA-405F-AA30-EB6E47AD5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9" b="28889"/>
          <a:stretch/>
        </p:blipFill>
        <p:spPr>
          <a:xfrm>
            <a:off x="1762181" y="1831530"/>
            <a:ext cx="7595663" cy="48768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1A20B55-743F-4FD2-BF3F-A1DE27D7AA73}"/>
              </a:ext>
            </a:extLst>
          </p:cNvPr>
          <p:cNvSpPr/>
          <p:nvPr/>
        </p:nvSpPr>
        <p:spPr>
          <a:xfrm>
            <a:off x="5560012" y="5466080"/>
            <a:ext cx="1551988" cy="1242250"/>
          </a:xfrm>
          <a:prstGeom prst="ellipse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58528-E11D-4ABA-8435-5071AD6010B9}"/>
              </a:ext>
            </a:extLst>
          </p:cNvPr>
          <p:cNvSpPr txBox="1"/>
          <p:nvPr/>
        </p:nvSpPr>
        <p:spPr>
          <a:xfrm>
            <a:off x="1663322" y="1731721"/>
            <a:ext cx="3927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1957 – Copenhagen</a:t>
            </a:r>
            <a:endParaRPr lang="LID4096" sz="36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20B7200-7A34-4C0F-B30C-A5C611ED789A}"/>
              </a:ext>
            </a:extLst>
          </p:cNvPr>
          <p:cNvSpPr/>
          <p:nvPr/>
        </p:nvSpPr>
        <p:spPr>
          <a:xfrm>
            <a:off x="6536615" y="5229539"/>
            <a:ext cx="690671" cy="857666"/>
          </a:xfrm>
          <a:custGeom>
            <a:avLst/>
            <a:gdLst>
              <a:gd name="connsiteX0" fmla="*/ 106104 w 694640"/>
              <a:gd name="connsiteY0" fmla="*/ 845051 h 869403"/>
              <a:gd name="connsiteX1" fmla="*/ 308327 w 694640"/>
              <a:gd name="connsiteY1" fmla="*/ 405436 h 869403"/>
              <a:gd name="connsiteX2" fmla="*/ 598474 w 694640"/>
              <a:gd name="connsiteY2" fmla="*/ 168044 h 869403"/>
              <a:gd name="connsiteX3" fmla="*/ 686397 w 694640"/>
              <a:gd name="connsiteY3" fmla="*/ 229590 h 869403"/>
              <a:gd name="connsiteX4" fmla="*/ 660020 w 694640"/>
              <a:gd name="connsiteY4" fmla="*/ 18574 h 869403"/>
              <a:gd name="connsiteX5" fmla="*/ 413835 w 694640"/>
              <a:gd name="connsiteY5" fmla="*/ 18574 h 869403"/>
              <a:gd name="connsiteX6" fmla="*/ 484174 w 694640"/>
              <a:gd name="connsiteY6" fmla="*/ 88913 h 869403"/>
              <a:gd name="connsiteX7" fmla="*/ 150066 w 694640"/>
              <a:gd name="connsiteY7" fmla="*/ 273551 h 869403"/>
              <a:gd name="connsiteX8" fmla="*/ 597 w 694640"/>
              <a:gd name="connsiteY8" fmla="*/ 757128 h 869403"/>
              <a:gd name="connsiteX9" fmla="*/ 106104 w 694640"/>
              <a:gd name="connsiteY9" fmla="*/ 845051 h 869403"/>
              <a:gd name="connsiteX0" fmla="*/ 106104 w 694640"/>
              <a:gd name="connsiteY0" fmla="*/ 845051 h 869403"/>
              <a:gd name="connsiteX1" fmla="*/ 308327 w 694640"/>
              <a:gd name="connsiteY1" fmla="*/ 405436 h 869403"/>
              <a:gd name="connsiteX2" fmla="*/ 598474 w 694640"/>
              <a:gd name="connsiteY2" fmla="*/ 168044 h 869403"/>
              <a:gd name="connsiteX3" fmla="*/ 686397 w 694640"/>
              <a:gd name="connsiteY3" fmla="*/ 229590 h 869403"/>
              <a:gd name="connsiteX4" fmla="*/ 660020 w 694640"/>
              <a:gd name="connsiteY4" fmla="*/ 18574 h 869403"/>
              <a:gd name="connsiteX5" fmla="*/ 413835 w 694640"/>
              <a:gd name="connsiteY5" fmla="*/ 18574 h 869403"/>
              <a:gd name="connsiteX6" fmla="*/ 484174 w 694640"/>
              <a:gd name="connsiteY6" fmla="*/ 88913 h 869403"/>
              <a:gd name="connsiteX7" fmla="*/ 150066 w 694640"/>
              <a:gd name="connsiteY7" fmla="*/ 273551 h 869403"/>
              <a:gd name="connsiteX8" fmla="*/ 597 w 694640"/>
              <a:gd name="connsiteY8" fmla="*/ 757128 h 869403"/>
              <a:gd name="connsiteX9" fmla="*/ 106104 w 694640"/>
              <a:gd name="connsiteY9" fmla="*/ 845051 h 869403"/>
              <a:gd name="connsiteX0" fmla="*/ 106104 w 688156"/>
              <a:gd name="connsiteY0" fmla="*/ 845051 h 869403"/>
              <a:gd name="connsiteX1" fmla="*/ 308327 w 688156"/>
              <a:gd name="connsiteY1" fmla="*/ 405436 h 869403"/>
              <a:gd name="connsiteX2" fmla="*/ 598474 w 688156"/>
              <a:gd name="connsiteY2" fmla="*/ 168044 h 869403"/>
              <a:gd name="connsiteX3" fmla="*/ 686397 w 688156"/>
              <a:gd name="connsiteY3" fmla="*/ 229590 h 869403"/>
              <a:gd name="connsiteX4" fmla="*/ 660020 w 688156"/>
              <a:gd name="connsiteY4" fmla="*/ 18574 h 869403"/>
              <a:gd name="connsiteX5" fmla="*/ 413835 w 688156"/>
              <a:gd name="connsiteY5" fmla="*/ 18574 h 869403"/>
              <a:gd name="connsiteX6" fmla="*/ 484174 w 688156"/>
              <a:gd name="connsiteY6" fmla="*/ 88913 h 869403"/>
              <a:gd name="connsiteX7" fmla="*/ 150066 w 688156"/>
              <a:gd name="connsiteY7" fmla="*/ 273551 h 869403"/>
              <a:gd name="connsiteX8" fmla="*/ 597 w 688156"/>
              <a:gd name="connsiteY8" fmla="*/ 757128 h 869403"/>
              <a:gd name="connsiteX9" fmla="*/ 106104 w 688156"/>
              <a:gd name="connsiteY9" fmla="*/ 845051 h 869403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104 w 688156"/>
              <a:gd name="connsiteY0" fmla="*/ 831508 h 855860"/>
              <a:gd name="connsiteX1" fmla="*/ 308327 w 688156"/>
              <a:gd name="connsiteY1" fmla="*/ 391893 h 855860"/>
              <a:gd name="connsiteX2" fmla="*/ 598474 w 688156"/>
              <a:gd name="connsiteY2" fmla="*/ 154501 h 855860"/>
              <a:gd name="connsiteX3" fmla="*/ 686397 w 688156"/>
              <a:gd name="connsiteY3" fmla="*/ 216047 h 855860"/>
              <a:gd name="connsiteX4" fmla="*/ 660020 w 688156"/>
              <a:gd name="connsiteY4" fmla="*/ 5031 h 855860"/>
              <a:gd name="connsiteX5" fmla="*/ 413835 w 688156"/>
              <a:gd name="connsiteY5" fmla="*/ 5031 h 855860"/>
              <a:gd name="connsiteX6" fmla="*/ 484174 w 688156"/>
              <a:gd name="connsiteY6" fmla="*/ 75370 h 855860"/>
              <a:gd name="connsiteX7" fmla="*/ 150066 w 688156"/>
              <a:gd name="connsiteY7" fmla="*/ 260008 h 855860"/>
              <a:gd name="connsiteX8" fmla="*/ 597 w 688156"/>
              <a:gd name="connsiteY8" fmla="*/ 743585 h 855860"/>
              <a:gd name="connsiteX9" fmla="*/ 106104 w 688156"/>
              <a:gd name="connsiteY9" fmla="*/ 831508 h 855860"/>
              <a:gd name="connsiteX0" fmla="*/ 106041 w 688093"/>
              <a:gd name="connsiteY0" fmla="*/ 831508 h 860593"/>
              <a:gd name="connsiteX1" fmla="*/ 258734 w 688093"/>
              <a:gd name="connsiteY1" fmla="*/ 327123 h 860593"/>
              <a:gd name="connsiteX2" fmla="*/ 598411 w 688093"/>
              <a:gd name="connsiteY2" fmla="*/ 154501 h 860593"/>
              <a:gd name="connsiteX3" fmla="*/ 686334 w 688093"/>
              <a:gd name="connsiteY3" fmla="*/ 216047 h 860593"/>
              <a:gd name="connsiteX4" fmla="*/ 659957 w 688093"/>
              <a:gd name="connsiteY4" fmla="*/ 5031 h 860593"/>
              <a:gd name="connsiteX5" fmla="*/ 413772 w 688093"/>
              <a:gd name="connsiteY5" fmla="*/ 5031 h 860593"/>
              <a:gd name="connsiteX6" fmla="*/ 484111 w 688093"/>
              <a:gd name="connsiteY6" fmla="*/ 75370 h 860593"/>
              <a:gd name="connsiteX7" fmla="*/ 150003 w 688093"/>
              <a:gd name="connsiteY7" fmla="*/ 260008 h 860593"/>
              <a:gd name="connsiteX8" fmla="*/ 534 w 688093"/>
              <a:gd name="connsiteY8" fmla="*/ 743585 h 860593"/>
              <a:gd name="connsiteX9" fmla="*/ 106041 w 688093"/>
              <a:gd name="connsiteY9" fmla="*/ 831508 h 860593"/>
              <a:gd name="connsiteX0" fmla="*/ 106041 w 690671"/>
              <a:gd name="connsiteY0" fmla="*/ 828581 h 857666"/>
              <a:gd name="connsiteX1" fmla="*/ 258734 w 690671"/>
              <a:gd name="connsiteY1" fmla="*/ 324196 h 857666"/>
              <a:gd name="connsiteX2" fmla="*/ 598411 w 690671"/>
              <a:gd name="connsiteY2" fmla="*/ 151574 h 857666"/>
              <a:gd name="connsiteX3" fmla="*/ 686334 w 690671"/>
              <a:gd name="connsiteY3" fmla="*/ 213120 h 857666"/>
              <a:gd name="connsiteX4" fmla="*/ 686627 w 690671"/>
              <a:gd name="connsiteY4" fmla="*/ 30679 h 857666"/>
              <a:gd name="connsiteX5" fmla="*/ 413772 w 690671"/>
              <a:gd name="connsiteY5" fmla="*/ 2104 h 857666"/>
              <a:gd name="connsiteX6" fmla="*/ 484111 w 690671"/>
              <a:gd name="connsiteY6" fmla="*/ 72443 h 857666"/>
              <a:gd name="connsiteX7" fmla="*/ 150003 w 690671"/>
              <a:gd name="connsiteY7" fmla="*/ 257081 h 857666"/>
              <a:gd name="connsiteX8" fmla="*/ 534 w 690671"/>
              <a:gd name="connsiteY8" fmla="*/ 740658 h 857666"/>
              <a:gd name="connsiteX9" fmla="*/ 106041 w 690671"/>
              <a:gd name="connsiteY9" fmla="*/ 828581 h 857666"/>
              <a:gd name="connsiteX0" fmla="*/ 106041 w 690671"/>
              <a:gd name="connsiteY0" fmla="*/ 828581 h 857666"/>
              <a:gd name="connsiteX1" fmla="*/ 258734 w 690671"/>
              <a:gd name="connsiteY1" fmla="*/ 324196 h 857666"/>
              <a:gd name="connsiteX2" fmla="*/ 598411 w 690671"/>
              <a:gd name="connsiteY2" fmla="*/ 151574 h 857666"/>
              <a:gd name="connsiteX3" fmla="*/ 686334 w 690671"/>
              <a:gd name="connsiteY3" fmla="*/ 213120 h 857666"/>
              <a:gd name="connsiteX4" fmla="*/ 686627 w 690671"/>
              <a:gd name="connsiteY4" fmla="*/ 30679 h 857666"/>
              <a:gd name="connsiteX5" fmla="*/ 413772 w 690671"/>
              <a:gd name="connsiteY5" fmla="*/ 2104 h 857666"/>
              <a:gd name="connsiteX6" fmla="*/ 484111 w 690671"/>
              <a:gd name="connsiteY6" fmla="*/ 72443 h 857666"/>
              <a:gd name="connsiteX7" fmla="*/ 150003 w 690671"/>
              <a:gd name="connsiteY7" fmla="*/ 257081 h 857666"/>
              <a:gd name="connsiteX8" fmla="*/ 534 w 690671"/>
              <a:gd name="connsiteY8" fmla="*/ 740658 h 857666"/>
              <a:gd name="connsiteX9" fmla="*/ 106041 w 690671"/>
              <a:gd name="connsiteY9" fmla="*/ 828581 h 85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0671" h="857666">
                <a:moveTo>
                  <a:pt x="106041" y="828581"/>
                </a:moveTo>
                <a:cubicBezTo>
                  <a:pt x="149074" y="759171"/>
                  <a:pt x="176672" y="437030"/>
                  <a:pt x="258734" y="324196"/>
                </a:cubicBezTo>
                <a:cubicBezTo>
                  <a:pt x="340796" y="211361"/>
                  <a:pt x="535399" y="180882"/>
                  <a:pt x="598411" y="151574"/>
                </a:cubicBezTo>
                <a:cubicBezTo>
                  <a:pt x="682378" y="213706"/>
                  <a:pt x="632261" y="156117"/>
                  <a:pt x="686334" y="213120"/>
                </a:cubicBezTo>
                <a:cubicBezTo>
                  <a:pt x="696592" y="188208"/>
                  <a:pt x="685254" y="98248"/>
                  <a:pt x="686627" y="30679"/>
                </a:cubicBezTo>
                <a:cubicBezTo>
                  <a:pt x="637600" y="31510"/>
                  <a:pt x="443080" y="-9619"/>
                  <a:pt x="413772" y="2104"/>
                </a:cubicBezTo>
                <a:cubicBezTo>
                  <a:pt x="447329" y="19542"/>
                  <a:pt x="421392" y="16612"/>
                  <a:pt x="484111" y="72443"/>
                </a:cubicBezTo>
                <a:cubicBezTo>
                  <a:pt x="440150" y="114939"/>
                  <a:pt x="230599" y="145712"/>
                  <a:pt x="150003" y="257081"/>
                </a:cubicBezTo>
                <a:cubicBezTo>
                  <a:pt x="69407" y="368450"/>
                  <a:pt x="7861" y="648339"/>
                  <a:pt x="534" y="740658"/>
                </a:cubicBezTo>
                <a:cubicBezTo>
                  <a:pt x="-6793" y="832977"/>
                  <a:pt x="63008" y="897991"/>
                  <a:pt x="106041" y="828581"/>
                </a:cubicBezTo>
                <a:close/>
              </a:path>
            </a:pathLst>
          </a:custGeom>
          <a:scene3d>
            <a:camera prst="orthographicFront"/>
            <a:lightRig rig="threePt" dir="t">
              <a:rot lat="0" lon="0" rev="10800000"/>
            </a:lightRig>
          </a:scene3d>
          <a:sp3d extrusionH="95250" contourW="12700" prstMaterial="plastic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6B07E60-86E1-400B-91BC-575D3444D59B}"/>
              </a:ext>
            </a:extLst>
          </p:cNvPr>
          <p:cNvSpPr txBox="1"/>
          <p:nvPr/>
        </p:nvSpPr>
        <p:spPr>
          <a:xfrm>
            <a:off x="1663320" y="2213510"/>
            <a:ext cx="450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2007 – KTH, Stockholm</a:t>
            </a:r>
            <a:endParaRPr lang="LID4096" sz="36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83EB5E6-A39C-459B-9D1D-3A795119715D}"/>
              </a:ext>
            </a:extLst>
          </p:cNvPr>
          <p:cNvSpPr txBox="1"/>
          <p:nvPr/>
        </p:nvSpPr>
        <p:spPr>
          <a:xfrm>
            <a:off x="1663321" y="2734373"/>
            <a:ext cx="4277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2015 – Stockholm Uni</a:t>
            </a:r>
            <a:endParaRPr lang="LID4096" sz="36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AE140A-5E65-44C2-9EFA-6FE2E0E4D654}"/>
              </a:ext>
            </a:extLst>
          </p:cNvPr>
          <p:cNvSpPr/>
          <p:nvPr/>
        </p:nvSpPr>
        <p:spPr>
          <a:xfrm>
            <a:off x="7258050" y="5214938"/>
            <a:ext cx="142875" cy="11430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7D62BCE-54B9-43C0-A959-279B92ED6DAC}"/>
              </a:ext>
            </a:extLst>
          </p:cNvPr>
          <p:cNvSpPr txBox="1"/>
          <p:nvPr/>
        </p:nvSpPr>
        <p:spPr>
          <a:xfrm>
            <a:off x="10075666" y="1240180"/>
            <a:ext cx="1349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Hosts:</a:t>
            </a:r>
            <a:endParaRPr lang="LID4096" sz="36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24366D-BEE2-44B8-9AEE-624974128C98}"/>
              </a:ext>
            </a:extLst>
          </p:cNvPr>
          <p:cNvSpPr txBox="1"/>
          <p:nvPr/>
        </p:nvSpPr>
        <p:spPr>
          <a:xfrm>
            <a:off x="9456703" y="3789791"/>
            <a:ext cx="2707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Co-funded by</a:t>
            </a:r>
            <a:endParaRPr lang="LID4096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E8416-1EA8-450B-B776-E50A43CC6D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3" t="11661" r="26968" b="11402"/>
          <a:stretch/>
        </p:blipFill>
        <p:spPr>
          <a:xfrm>
            <a:off x="10734081" y="1967975"/>
            <a:ext cx="1382500" cy="137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3DE25E-7753-48CF-B0AA-55E4F0AF9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451" y="2064037"/>
            <a:ext cx="1226787" cy="11940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2B1ADE-B419-41B8-8F7A-CF3E5BF9A3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886" y="5723669"/>
            <a:ext cx="1049336" cy="10493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1B11B5-89BA-4400-928B-2E0DC10D6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357" y="5723669"/>
            <a:ext cx="1049336" cy="1049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A3D90A-8B00-4861-89A5-D4F57F74A4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769" y="4436122"/>
            <a:ext cx="1299458" cy="128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5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" grpId="0" animBg="1"/>
      <p:bldP spid="6" grpId="0"/>
      <p:bldP spid="9" grpId="0" animBg="1"/>
      <p:bldP spid="48" grpId="0"/>
      <p:bldP spid="49" grpId="0"/>
      <p:bldP spid="10" grpId="0" animBg="1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5BE4B2-0E48-456B-BAD9-DF7AED6E2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000">
            <a:off x="10566791" y="3511557"/>
            <a:ext cx="1737360" cy="17373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3A34C1-FD01-4E4E-B266-565B4025F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000">
            <a:off x="8419335" y="806529"/>
            <a:ext cx="1737360" cy="17373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EC6511-5A63-4860-B0D7-DE212CA97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2255815" y="637499"/>
            <a:ext cx="1737360" cy="1737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8FF5D3-9375-4517-A488-FDE173B24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2623">
            <a:off x="-146390" y="3511863"/>
            <a:ext cx="1737360" cy="17373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6BE31C-829E-4309-95A0-B767D52E5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5480585" y="-61013"/>
            <a:ext cx="1737360" cy="17373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CA3603-C257-4989-8290-7D40C9B4C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51" y="3464805"/>
            <a:ext cx="1737360" cy="17373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D5A72F1-FC87-453F-923F-15A557F13D1A}"/>
              </a:ext>
            </a:extLst>
          </p:cNvPr>
          <p:cNvSpPr/>
          <p:nvPr/>
        </p:nvSpPr>
        <p:spPr>
          <a:xfrm>
            <a:off x="4805294" y="1359864"/>
            <a:ext cx="3017520" cy="1975104"/>
          </a:xfrm>
          <a:prstGeom prst="ellipse">
            <a:avLst/>
          </a:prstGeom>
          <a:solidFill>
            <a:srgbClr val="BC8F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/>
              <a:t>High-energy </a:t>
            </a:r>
            <a:br>
              <a:rPr lang="en-US" sz="2800" b="1" dirty="0"/>
            </a:br>
            <a:r>
              <a:rPr lang="en-US" sz="2800" b="1" dirty="0"/>
              <a:t>physics</a:t>
            </a:r>
            <a:endParaRPr lang="LID4096" sz="2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E89FF7-49CD-4FF5-8027-CBBB90B81944}"/>
              </a:ext>
            </a:extLst>
          </p:cNvPr>
          <p:cNvSpPr/>
          <p:nvPr/>
        </p:nvSpPr>
        <p:spPr>
          <a:xfrm>
            <a:off x="1036898" y="2037697"/>
            <a:ext cx="3017520" cy="197510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dirty="0"/>
              <a:t>WINQ</a:t>
            </a:r>
          </a:p>
          <a:p>
            <a:pPr algn="ctr"/>
            <a:r>
              <a:rPr lang="en-US" dirty="0"/>
              <a:t>Quantum Information </a:t>
            </a:r>
            <a:br>
              <a:rPr lang="en-US" dirty="0"/>
            </a:br>
            <a:r>
              <a:rPr lang="en-US" dirty="0"/>
              <a:t>and networks</a:t>
            </a:r>
            <a:endParaRPr lang="LID4096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32EA67-4298-44D6-9CB8-A91E803BD7A0}"/>
              </a:ext>
            </a:extLst>
          </p:cNvPr>
          <p:cNvSpPr/>
          <p:nvPr/>
        </p:nvSpPr>
        <p:spPr>
          <a:xfrm>
            <a:off x="8446947" y="2046060"/>
            <a:ext cx="3017520" cy="19667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/>
              <a:t>Astrophysics</a:t>
            </a:r>
            <a:endParaRPr lang="LID4096" sz="2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4D95615-01DA-48EF-9C4E-CF4DBC96E9EA}"/>
              </a:ext>
            </a:extLst>
          </p:cNvPr>
          <p:cNvSpPr/>
          <p:nvPr/>
        </p:nvSpPr>
        <p:spPr>
          <a:xfrm>
            <a:off x="8861668" y="4769495"/>
            <a:ext cx="3017520" cy="1975104"/>
          </a:xfrm>
          <a:prstGeom prst="ellipse">
            <a:avLst/>
          </a:prstGeom>
          <a:solidFill>
            <a:srgbClr val="FF8B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/>
              <a:t>Hard </a:t>
            </a:r>
            <a:br>
              <a:rPr lang="en-US" sz="2800" b="1" dirty="0"/>
            </a:br>
            <a:r>
              <a:rPr lang="en-US" sz="2800" b="1" dirty="0"/>
              <a:t>Condensed matter</a:t>
            </a:r>
          </a:p>
          <a:p>
            <a:pPr algn="ctr"/>
            <a:r>
              <a:rPr lang="en-US" b="1" dirty="0"/>
              <a:t>Theory of Quantum matter</a:t>
            </a:r>
            <a:endParaRPr lang="LID4096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558FB9-B694-4106-A093-AA7387DFF39A}"/>
              </a:ext>
            </a:extLst>
          </p:cNvPr>
          <p:cNvSpPr/>
          <p:nvPr/>
        </p:nvSpPr>
        <p:spPr>
          <a:xfrm>
            <a:off x="297793" y="4769495"/>
            <a:ext cx="3017520" cy="1975104"/>
          </a:xfrm>
          <a:prstGeom prst="ellipse">
            <a:avLst/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800" b="1" dirty="0"/>
              <a:t>Soft </a:t>
            </a:r>
            <a:br>
              <a:rPr lang="en-US" sz="2800" b="1" dirty="0"/>
            </a:br>
            <a:r>
              <a:rPr lang="en-US" sz="2800" b="1" dirty="0"/>
              <a:t>Condensed Matter</a:t>
            </a:r>
            <a:endParaRPr lang="LID4096" sz="28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854BF25-0552-4956-BE0D-DAB158F6E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DADCE8"/>
              </a:clrFrom>
              <a:clrTo>
                <a:srgbClr val="DADC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1" r="22550"/>
          <a:stretch/>
        </p:blipFill>
        <p:spPr>
          <a:xfrm>
            <a:off x="6867210" y="3511557"/>
            <a:ext cx="1712747" cy="1737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E52D1F9-EF8B-438D-ACE4-A2941DA593BF}"/>
              </a:ext>
            </a:extLst>
          </p:cNvPr>
          <p:cNvGrpSpPr/>
          <p:nvPr/>
        </p:nvGrpSpPr>
        <p:grpSpPr>
          <a:xfrm>
            <a:off x="3188140" y="4589695"/>
            <a:ext cx="5417874" cy="1460317"/>
            <a:chOff x="3218664" y="3432601"/>
            <a:chExt cx="5417874" cy="146031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66B25A-4D74-4940-91BC-61BCE935C1ED}"/>
                </a:ext>
              </a:extLst>
            </p:cNvPr>
            <p:cNvSpPr/>
            <p:nvPr/>
          </p:nvSpPr>
          <p:spPr>
            <a:xfrm>
              <a:off x="4611319" y="3878664"/>
              <a:ext cx="4025219" cy="967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64072B-B329-41F2-89B4-8DCC2591A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664" y="3432601"/>
              <a:ext cx="5396825" cy="1460317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B57D55A-C36D-47A8-BB76-9D446E1BF9CD}"/>
              </a:ext>
            </a:extLst>
          </p:cNvPr>
          <p:cNvSpPr txBox="1"/>
          <p:nvPr/>
        </p:nvSpPr>
        <p:spPr>
          <a:xfrm>
            <a:off x="1127858" y="4069158"/>
            <a:ext cx="137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</a:t>
            </a:r>
            <a:r>
              <a:rPr lang="en-US" dirty="0" err="1"/>
              <a:t>Wettlaufer</a:t>
            </a:r>
            <a:endParaRPr lang="LID4096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54D173-F7EB-41FB-9B00-9AEE38C45A56}"/>
              </a:ext>
            </a:extLst>
          </p:cNvPr>
          <p:cNvSpPr txBox="1"/>
          <p:nvPr/>
        </p:nvSpPr>
        <p:spPr>
          <a:xfrm>
            <a:off x="1525653" y="1564086"/>
            <a:ext cx="109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</a:t>
            </a:r>
            <a:r>
              <a:rPr lang="en-US" dirty="0" err="1"/>
              <a:t>Wilczek</a:t>
            </a:r>
            <a:endParaRPr lang="LID4096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5F830E-75ED-4C9A-BBC1-183A1B541B4E}"/>
              </a:ext>
            </a:extLst>
          </p:cNvPr>
          <p:cNvSpPr txBox="1"/>
          <p:nvPr/>
        </p:nvSpPr>
        <p:spPr>
          <a:xfrm>
            <a:off x="9719139" y="4145101"/>
            <a:ext cx="120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Balatsky</a:t>
            </a:r>
            <a:endParaRPr lang="LID4096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282F9C-324D-465B-A550-34957F883E8E}"/>
              </a:ext>
            </a:extLst>
          </p:cNvPr>
          <p:cNvSpPr txBox="1"/>
          <p:nvPr/>
        </p:nvSpPr>
        <p:spPr>
          <a:xfrm>
            <a:off x="9814575" y="1564086"/>
            <a:ext cx="165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Brandenburg</a:t>
            </a:r>
            <a:endParaRPr lang="LID4096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FB79C33-E861-4806-97C6-C1C9669CFA58}"/>
              </a:ext>
            </a:extLst>
          </p:cNvPr>
          <p:cNvSpPr txBox="1"/>
          <p:nvPr/>
        </p:nvSpPr>
        <p:spPr>
          <a:xfrm>
            <a:off x="4825409" y="902238"/>
            <a:ext cx="1252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</a:t>
            </a:r>
            <a:r>
              <a:rPr lang="en-US" dirty="0" err="1"/>
              <a:t>Zarembo</a:t>
            </a:r>
            <a:endParaRPr lang="LID4096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99BEB4-B107-4F15-9D1F-9FF99C3DEC92}"/>
              </a:ext>
            </a:extLst>
          </p:cNvPr>
          <p:cNvSpPr txBox="1"/>
          <p:nvPr/>
        </p:nvSpPr>
        <p:spPr>
          <a:xfrm>
            <a:off x="3526996" y="4073070"/>
            <a:ext cx="155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N. Obers</a:t>
            </a:r>
          </a:p>
          <a:p>
            <a:pPr algn="ctr"/>
            <a:r>
              <a:rPr lang="en-US" dirty="0"/>
              <a:t>Director’19-23</a:t>
            </a:r>
            <a:endParaRPr lang="LID4096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FAB2717-FF2C-4A3A-AD4C-1FA77AF87AF8}"/>
              </a:ext>
            </a:extLst>
          </p:cNvPr>
          <p:cNvSpPr txBox="1"/>
          <p:nvPr/>
        </p:nvSpPr>
        <p:spPr>
          <a:xfrm>
            <a:off x="8120473" y="4095120"/>
            <a:ext cx="153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M. Fogelström</a:t>
            </a:r>
          </a:p>
          <a:p>
            <a:pPr algn="ctr"/>
            <a:r>
              <a:rPr lang="en-US" dirty="0"/>
              <a:t>Director’24-..</a:t>
            </a:r>
            <a:endParaRPr lang="LID4096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08B7E83-544B-48D7-9675-69413BBD78D8}"/>
              </a:ext>
            </a:extLst>
          </p:cNvPr>
          <p:cNvSpPr/>
          <p:nvPr/>
        </p:nvSpPr>
        <p:spPr>
          <a:xfrm>
            <a:off x="4483258" y="5836113"/>
            <a:ext cx="41227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STRANDS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1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CE6D8-B729-499D-B288-7ACF704B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 Director</a:t>
            </a:r>
          </a:p>
          <a:p>
            <a:r>
              <a:rPr lang="en-US" sz="4400" dirty="0"/>
              <a:t>4 Professors</a:t>
            </a:r>
          </a:p>
          <a:p>
            <a:r>
              <a:rPr lang="en-US" sz="4400" dirty="0"/>
              <a:t>11 Assistant professors</a:t>
            </a:r>
          </a:p>
          <a:p>
            <a:r>
              <a:rPr lang="en-US" sz="4400" dirty="0"/>
              <a:t>27 Postdoc fellows</a:t>
            </a:r>
          </a:p>
          <a:p>
            <a:r>
              <a:rPr lang="en-US" sz="4400" dirty="0"/>
              <a:t>7 PhD students</a:t>
            </a:r>
          </a:p>
          <a:p>
            <a:r>
              <a:rPr lang="en-US" sz="4400" dirty="0"/>
              <a:t>3 MSc students</a:t>
            </a:r>
            <a:endParaRPr lang="LID4096" sz="4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F3D6AB-9F1D-48AC-92C7-FE8D8116245A}"/>
              </a:ext>
            </a:extLst>
          </p:cNvPr>
          <p:cNvGrpSpPr/>
          <p:nvPr/>
        </p:nvGrpSpPr>
        <p:grpSpPr>
          <a:xfrm>
            <a:off x="369526" y="149670"/>
            <a:ext cx="5417874" cy="1460317"/>
            <a:chOff x="3218664" y="3432601"/>
            <a:chExt cx="5417874" cy="146031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EC4BC4-6DCB-4188-988E-456D31B8BD01}"/>
                </a:ext>
              </a:extLst>
            </p:cNvPr>
            <p:cNvSpPr/>
            <p:nvPr/>
          </p:nvSpPr>
          <p:spPr>
            <a:xfrm>
              <a:off x="4611319" y="3878664"/>
              <a:ext cx="4025219" cy="967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96B1C1-0123-469A-8A80-C2282877C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664" y="3432601"/>
              <a:ext cx="5396825" cy="146031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17D4DEC-9E1E-4B41-B19A-8F6A9E8675E3}"/>
              </a:ext>
            </a:extLst>
          </p:cNvPr>
          <p:cNvSpPr/>
          <p:nvPr/>
        </p:nvSpPr>
        <p:spPr>
          <a:xfrm>
            <a:off x="5811520" y="297521"/>
            <a:ext cx="29667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STAFF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C4E393-606B-44CD-B594-300A6F5CC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30" y="2214880"/>
            <a:ext cx="5436729" cy="30581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1F87AB-A10F-47AA-B217-1A1AA8D84D8E}"/>
              </a:ext>
            </a:extLst>
          </p:cNvPr>
          <p:cNvSpPr txBox="1"/>
          <p:nvPr/>
        </p:nvSpPr>
        <p:spPr>
          <a:xfrm>
            <a:off x="4633786" y="5407522"/>
            <a:ext cx="47119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 - we need more! </a:t>
            </a:r>
            <a:r>
              <a:rPr lang="en-US" sz="4400" dirty="0">
                <a:sym typeface="Wingdings" panose="05000000000000000000" pitchFamily="2" charset="2"/>
              </a:rPr>
              <a:t></a:t>
            </a:r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6215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9EE895-A774-4CCE-B4B3-4A027027E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3399815"/>
            <a:ext cx="5023225" cy="3069748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EF3D6AB-9F1D-48AC-92C7-FE8D8116245A}"/>
              </a:ext>
            </a:extLst>
          </p:cNvPr>
          <p:cNvGrpSpPr/>
          <p:nvPr/>
        </p:nvGrpSpPr>
        <p:grpSpPr>
          <a:xfrm>
            <a:off x="369526" y="149670"/>
            <a:ext cx="5417874" cy="1460317"/>
            <a:chOff x="3218664" y="3432601"/>
            <a:chExt cx="5417874" cy="146031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EC4BC4-6DCB-4188-988E-456D31B8BD01}"/>
                </a:ext>
              </a:extLst>
            </p:cNvPr>
            <p:cNvSpPr/>
            <p:nvPr/>
          </p:nvSpPr>
          <p:spPr>
            <a:xfrm>
              <a:off x="4611319" y="3878664"/>
              <a:ext cx="4025219" cy="967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96B1C1-0123-469A-8A80-C2282877C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664" y="3432601"/>
              <a:ext cx="5396825" cy="146031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17D4DEC-9E1E-4B41-B19A-8F6A9E8675E3}"/>
              </a:ext>
            </a:extLst>
          </p:cNvPr>
          <p:cNvSpPr/>
          <p:nvPr/>
        </p:nvSpPr>
        <p:spPr>
          <a:xfrm>
            <a:off x="5811520" y="297521"/>
            <a:ext cx="49987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VISITORS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C430DF-E356-4EC4-8F49-4A7ADCC2109A}"/>
              </a:ext>
            </a:extLst>
          </p:cNvPr>
          <p:cNvSpPr txBox="1">
            <a:spLocks/>
          </p:cNvSpPr>
          <p:nvPr/>
        </p:nvSpPr>
        <p:spPr>
          <a:xfrm>
            <a:off x="51646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Annual </a:t>
            </a:r>
            <a:r>
              <a:rPr lang="en-US" sz="4000" dirty="0">
                <a:hlinkClick r:id="rId4"/>
              </a:rPr>
              <a:t>Winter School</a:t>
            </a:r>
            <a:r>
              <a:rPr lang="en-US" sz="4000" dirty="0"/>
              <a:t> (various topics)</a:t>
            </a:r>
          </a:p>
          <a:p>
            <a:r>
              <a:rPr lang="en-US" sz="4000" dirty="0"/>
              <a:t>Bi-annual </a:t>
            </a:r>
            <a:r>
              <a:rPr lang="en-US" sz="4000" dirty="0">
                <a:hlinkClick r:id="rId4"/>
              </a:rPr>
              <a:t>Masterclass</a:t>
            </a:r>
            <a:endParaRPr lang="en-US" sz="4000" dirty="0"/>
          </a:p>
          <a:p>
            <a:r>
              <a:rPr lang="en-US" sz="4000" dirty="0">
                <a:hlinkClick r:id="rId5"/>
              </a:rPr>
              <a:t>3-4-week programs</a:t>
            </a:r>
            <a:r>
              <a:rPr lang="en-US" sz="4000" dirty="0"/>
              <a:t>: 6-8/year</a:t>
            </a:r>
          </a:p>
          <a:p>
            <a:r>
              <a:rPr lang="en-US" sz="4000" dirty="0">
                <a:hlinkClick r:id="rId6"/>
              </a:rPr>
              <a:t>Conferences</a:t>
            </a:r>
            <a:r>
              <a:rPr lang="en-US" sz="4000" dirty="0"/>
              <a:t>: 8-10/year</a:t>
            </a:r>
          </a:p>
          <a:p>
            <a:r>
              <a:rPr lang="en-US" sz="4000" dirty="0">
                <a:hlinkClick r:id="rId7"/>
              </a:rPr>
              <a:t>Colloquium</a:t>
            </a:r>
            <a:r>
              <a:rPr lang="en-US" sz="4000" dirty="0"/>
              <a:t>: 1/month</a:t>
            </a:r>
          </a:p>
          <a:p>
            <a:r>
              <a:rPr lang="en-US" sz="4000" dirty="0">
                <a:hlinkClick r:id="rId8"/>
              </a:rPr>
              <a:t>Seminars</a:t>
            </a:r>
            <a:r>
              <a:rPr lang="en-US" sz="4000" dirty="0"/>
              <a:t>: (nearly) every day</a:t>
            </a:r>
          </a:p>
          <a:p>
            <a:r>
              <a:rPr lang="en-US" sz="4000" dirty="0"/>
              <a:t>Few hundreds of visitors</a:t>
            </a:r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145950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F3D6AB-9F1D-48AC-92C7-FE8D8116245A}"/>
              </a:ext>
            </a:extLst>
          </p:cNvPr>
          <p:cNvGrpSpPr/>
          <p:nvPr/>
        </p:nvGrpSpPr>
        <p:grpSpPr>
          <a:xfrm>
            <a:off x="369526" y="149670"/>
            <a:ext cx="5417874" cy="1460317"/>
            <a:chOff x="3218664" y="3432601"/>
            <a:chExt cx="5417874" cy="146031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EC4BC4-6DCB-4188-988E-456D31B8BD01}"/>
                </a:ext>
              </a:extLst>
            </p:cNvPr>
            <p:cNvSpPr/>
            <p:nvPr/>
          </p:nvSpPr>
          <p:spPr>
            <a:xfrm>
              <a:off x="4611319" y="3878664"/>
              <a:ext cx="4025219" cy="967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96B1C1-0123-469A-8A80-C2282877C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664" y="3432601"/>
              <a:ext cx="5396825" cy="146031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17D4DEC-9E1E-4B41-B19A-8F6A9E8675E3}"/>
              </a:ext>
            </a:extLst>
          </p:cNvPr>
          <p:cNvSpPr/>
          <p:nvPr/>
        </p:nvSpPr>
        <p:spPr>
          <a:xfrm>
            <a:off x="5811520" y="297521"/>
            <a:ext cx="49987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TEACHING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32D860-3EE9-475B-B635-FC382F6CB1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9" b="28889"/>
          <a:stretch/>
        </p:blipFill>
        <p:spPr>
          <a:xfrm>
            <a:off x="3133783" y="1831530"/>
            <a:ext cx="7595663" cy="48768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E4798AF3-1092-44B9-A629-D7FAF5319965}"/>
              </a:ext>
            </a:extLst>
          </p:cNvPr>
          <p:cNvSpPr/>
          <p:nvPr/>
        </p:nvSpPr>
        <p:spPr>
          <a:xfrm>
            <a:off x="8629651" y="5214938"/>
            <a:ext cx="182880" cy="18288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16F4A3-DD6F-4538-B175-70EE9791934C}"/>
              </a:ext>
            </a:extLst>
          </p:cNvPr>
          <p:cNvSpPr/>
          <p:nvPr/>
        </p:nvSpPr>
        <p:spPr>
          <a:xfrm>
            <a:off x="4205757" y="3982675"/>
            <a:ext cx="182880" cy="182880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CBF6C3-EE0C-4227-9080-2F371F97BDEA}"/>
              </a:ext>
            </a:extLst>
          </p:cNvPr>
          <p:cNvSpPr txBox="1"/>
          <p:nvPr/>
        </p:nvSpPr>
        <p:spPr>
          <a:xfrm>
            <a:off x="1663322" y="2133162"/>
            <a:ext cx="634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2021 – Icelandic Master program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4B4F62-9553-4675-8E2D-EE83557CC6C1}"/>
              </a:ext>
            </a:extLst>
          </p:cNvPr>
          <p:cNvSpPr/>
          <p:nvPr/>
        </p:nvSpPr>
        <p:spPr>
          <a:xfrm>
            <a:off x="1663322" y="2736898"/>
            <a:ext cx="5202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2024 – SU Master program</a:t>
            </a:r>
            <a:endParaRPr lang="LID4096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7EA8B8-5F53-4DC8-818E-BD7E5E691593}"/>
              </a:ext>
            </a:extLst>
          </p:cNvPr>
          <p:cNvSpPr/>
          <p:nvPr/>
        </p:nvSpPr>
        <p:spPr>
          <a:xfrm>
            <a:off x="761025" y="4433739"/>
            <a:ext cx="6104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Annual </a:t>
            </a:r>
            <a:r>
              <a:rPr lang="en-US" sz="3200" dirty="0">
                <a:hlinkClick r:id="rId4"/>
              </a:rPr>
              <a:t>Winter School</a:t>
            </a:r>
            <a:r>
              <a:rPr lang="en-US" sz="3200" dirty="0"/>
              <a:t> (strands),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Bi-annual </a:t>
            </a:r>
            <a:r>
              <a:rPr lang="en-US" sz="3200" dirty="0">
                <a:hlinkClick r:id="rId4"/>
              </a:rPr>
              <a:t>Masterclass</a:t>
            </a:r>
            <a:r>
              <a:rPr lang="en-US" sz="3200" dirty="0"/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Several Summer Schools…</a:t>
            </a:r>
          </a:p>
        </p:txBody>
      </p:sp>
    </p:spTree>
    <p:extLst>
      <p:ext uri="{BB962C8B-B14F-4D97-AF65-F5344CB8AC3E}">
        <p14:creationId xmlns:p14="http://schemas.microsoft.com/office/powerpoint/2010/main" val="12501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/>
      <p:bldP spid="2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F3D6AB-9F1D-48AC-92C7-FE8D8116245A}"/>
              </a:ext>
            </a:extLst>
          </p:cNvPr>
          <p:cNvGrpSpPr/>
          <p:nvPr/>
        </p:nvGrpSpPr>
        <p:grpSpPr>
          <a:xfrm>
            <a:off x="369526" y="149670"/>
            <a:ext cx="5417874" cy="1460317"/>
            <a:chOff x="3218664" y="3432601"/>
            <a:chExt cx="5417874" cy="146031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EC4BC4-6DCB-4188-988E-456D31B8BD01}"/>
                </a:ext>
              </a:extLst>
            </p:cNvPr>
            <p:cNvSpPr/>
            <p:nvPr/>
          </p:nvSpPr>
          <p:spPr>
            <a:xfrm>
              <a:off x="4611319" y="3878664"/>
              <a:ext cx="4025219" cy="967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596B1C1-0123-469A-8A80-C2282877C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664" y="3432601"/>
              <a:ext cx="5396825" cy="1460317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A17D4DEC-9E1E-4B41-B19A-8F6A9E8675E3}"/>
              </a:ext>
            </a:extLst>
          </p:cNvPr>
          <p:cNvSpPr/>
          <p:nvPr/>
        </p:nvSpPr>
        <p:spPr>
          <a:xfrm>
            <a:off x="5862319" y="297521"/>
            <a:ext cx="49987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LABS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B84B0E-B96F-4B4A-A164-C59F0F305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6" y="1447307"/>
            <a:ext cx="4310956" cy="24249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CE4FDF-C478-4DC8-A535-59409D5D4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40" y="4222719"/>
            <a:ext cx="4310956" cy="24249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DD19F8-991E-40DD-BA19-F42A29A65F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96" y="4247433"/>
            <a:ext cx="4310956" cy="24249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798A70-A084-4488-91F5-0D5564893406}"/>
              </a:ext>
            </a:extLst>
          </p:cNvPr>
          <p:cNvSpPr txBox="1"/>
          <p:nvPr/>
        </p:nvSpPr>
        <p:spPr>
          <a:xfrm>
            <a:off x="600587" y="1811507"/>
            <a:ext cx="508119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Classical mechanics lab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Brainstorming puzzles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Magnetic lab</a:t>
            </a:r>
          </a:p>
        </p:txBody>
      </p:sp>
      <p:pic>
        <p:nvPicPr>
          <p:cNvPr id="2" name="VID_20231012_152451_Конструктор_в_Нордите">
            <a:hlinkClick r:id="" action="ppaction://media"/>
            <a:extLst>
              <a:ext uri="{FF2B5EF4-FFF2-40B4-BE49-F238E27FC236}">
                <a16:creationId xmlns:a16="http://schemas.microsoft.com/office/drawing/2014/main" id="{841A3A5C-12E4-4A3F-BA37-8919F52306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42775" y="2984003"/>
            <a:ext cx="5675718" cy="319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8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759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725447-B3A6-4209-B808-E05DB8A0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39" y="255757"/>
            <a:ext cx="3572566" cy="6346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C2FD5-5115-49E3-8171-7F2EB51606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9"/>
          <a:stretch/>
        </p:blipFill>
        <p:spPr>
          <a:xfrm>
            <a:off x="1512999" y="1103768"/>
            <a:ext cx="5396825" cy="12058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ABC8BA1-C859-4742-AD9F-6AFB98BF24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2084" y="2339160"/>
            <a:ext cx="5606018" cy="1786269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6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DAY OF OPEN DOORS</a:t>
            </a:r>
            <a:endParaRPr lang="LID4096" sz="6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A3D4AB-1D0B-4C2A-955E-D6EB90C1D9F6}"/>
              </a:ext>
            </a:extLst>
          </p:cNvPr>
          <p:cNvSpPr/>
          <p:nvPr/>
        </p:nvSpPr>
        <p:spPr>
          <a:xfrm>
            <a:off x="1627895" y="4830902"/>
            <a:ext cx="62052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Welcome to Nordita!</a:t>
            </a:r>
          </a:p>
        </p:txBody>
      </p:sp>
    </p:spTree>
    <p:extLst>
      <p:ext uri="{BB962C8B-B14F-4D97-AF65-F5344CB8AC3E}">
        <p14:creationId xmlns:p14="http://schemas.microsoft.com/office/powerpoint/2010/main" val="8045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</TotalTime>
  <Words>214</Words>
  <Application>Microsoft Office PowerPoint</Application>
  <PresentationFormat>Widescreen</PresentationFormat>
  <Paragraphs>60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Google Sans</vt:lpstr>
      <vt:lpstr>Times New Roman</vt:lpstr>
      <vt:lpstr>Wingdings</vt:lpstr>
      <vt:lpstr>Office Theme</vt:lpstr>
      <vt:lpstr>DAY OF OPEN DOORS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OF OPEN DOORS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 Khaymovich</dc:creator>
  <cp:lastModifiedBy>Ivan Khaymovich</cp:lastModifiedBy>
  <cp:revision>26</cp:revision>
  <dcterms:created xsi:type="dcterms:W3CDTF">2023-11-17T13:49:34Z</dcterms:created>
  <dcterms:modified xsi:type="dcterms:W3CDTF">2023-11-19T10:29:59Z</dcterms:modified>
</cp:coreProperties>
</file>