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1134" r:id="rId2"/>
    <p:sldId id="1472" r:id="rId3"/>
    <p:sldId id="1473" r:id="rId4"/>
    <p:sldId id="1480" r:id="rId5"/>
    <p:sldId id="1198" r:id="rId6"/>
    <p:sldId id="1257" r:id="rId7"/>
    <p:sldId id="1254" r:id="rId8"/>
    <p:sldId id="1253" r:id="rId9"/>
    <p:sldId id="1456" r:id="rId10"/>
    <p:sldId id="1457" r:id="rId11"/>
    <p:sldId id="1481" r:id="rId12"/>
    <p:sldId id="1245" r:id="rId13"/>
    <p:sldId id="1458" r:id="rId14"/>
    <p:sldId id="1459" r:id="rId15"/>
    <p:sldId id="1474" r:id="rId16"/>
    <p:sldId id="1477" r:id="rId17"/>
    <p:sldId id="1482" r:id="rId18"/>
    <p:sldId id="1236" r:id="rId19"/>
    <p:sldId id="1444" r:id="rId20"/>
    <p:sldId id="1389" r:id="rId21"/>
    <p:sldId id="1407" r:id="rId22"/>
    <p:sldId id="1404"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C3C3"/>
    <a:srgbClr val="A52A2A"/>
    <a:srgbClr val="008000"/>
    <a:srgbClr val="0000FF"/>
    <a:srgbClr val="800080"/>
    <a:srgbClr val="9370DB"/>
    <a:srgbClr val="C3C300"/>
    <a:srgbClr val="FF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p:restoredTop sz="80284"/>
  </p:normalViewPr>
  <p:slideViewPr>
    <p:cSldViewPr snapToGrid="0">
      <p:cViewPr varScale="1">
        <p:scale>
          <a:sx n="97" d="100"/>
          <a:sy n="97" d="100"/>
        </p:scale>
        <p:origin x="1120"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E06E0-6ACD-724C-BDAA-313967A4A551}" type="datetimeFigureOut">
              <a:rPr kumimoji="1" lang="ja-JP" altLang="en-US" smtClean="0"/>
              <a:t>2024/6/25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6F0A0-14A9-DF49-A7A9-B367D2FDD510}" type="slidenum">
              <a:rPr kumimoji="1" lang="ja-JP" altLang="en-US" smtClean="0"/>
              <a:t>‹#›</a:t>
            </a:fld>
            <a:endParaRPr kumimoji="1" lang="ja-JP" altLang="en-US"/>
          </a:p>
        </p:txBody>
      </p:sp>
    </p:spTree>
    <p:extLst>
      <p:ext uri="{BB962C8B-B14F-4D97-AF65-F5344CB8AC3E}">
        <p14:creationId xmlns:p14="http://schemas.microsoft.com/office/powerpoint/2010/main" val="42847462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JSPS Fellow based in </a:t>
            </a:r>
            <a:r>
              <a:rPr kumimoji="1" lang="en-US" altLang="ja-JP" dirty="0" err="1"/>
              <a:t>Waseda</a:t>
            </a:r>
            <a:r>
              <a:rPr kumimoji="1" lang="en-US" altLang="ja-JP" dirty="0"/>
              <a:t> University and also in Cambridge from Sep</a:t>
            </a:r>
          </a:p>
          <a:p>
            <a:r>
              <a:rPr kumimoji="1" lang="en-US" altLang="ja-JP" dirty="0"/>
              <a:t>Today I‘d like to talk about our recent JWST studies on chemical abundances and electron densities of high-z galaxies.</a:t>
            </a:r>
          </a:p>
        </p:txBody>
      </p:sp>
      <p:sp>
        <p:nvSpPr>
          <p:cNvPr id="4" name="スライド番号プレースホルダー 3"/>
          <p:cNvSpPr>
            <a:spLocks noGrp="1"/>
          </p:cNvSpPr>
          <p:nvPr>
            <p:ph type="sldNum" sz="quarter" idx="5"/>
          </p:nvPr>
        </p:nvSpPr>
        <p:spPr/>
        <p:txBody>
          <a:bodyPr/>
          <a:lstStyle/>
          <a:p>
            <a:fld id="{021CB45B-4076-3E45-AEFB-4EF1E30EF5DA}" type="slidenum">
              <a:rPr kumimoji="1" lang="ja-JP" altLang="en-US" smtClean="0"/>
              <a:t>1</a:t>
            </a:fld>
            <a:endParaRPr kumimoji="1" lang="ja-JP" altLang="en-US"/>
          </a:p>
        </p:txBody>
      </p:sp>
    </p:spTree>
    <p:extLst>
      <p:ext uri="{BB962C8B-B14F-4D97-AF65-F5344CB8AC3E}">
        <p14:creationId xmlns:p14="http://schemas.microsoft.com/office/powerpoint/2010/main" val="3508361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 altLang="ja-JP" b="0" i="0" u="none" strike="noStrike" dirty="0">
                <a:effectLst/>
                <a:latin typeface="-apple-system-font"/>
              </a:rPr>
              <a:t>Before deriving N/O, we should consider the possibility of AGN for these galaxies</a:t>
            </a:r>
            <a:r>
              <a:rPr lang="en-US" altLang="ja-JP" b="0" i="0" u="none" strike="noStrike" dirty="0">
                <a:effectLst/>
                <a:latin typeface="-apple-system-font"/>
              </a:rPr>
              <a:t> because different incident radiation should change ionization corrections</a:t>
            </a:r>
            <a:r>
              <a:rPr lang="en" altLang="ja-JP" b="0" i="0" u="none" strike="noStrike" dirty="0">
                <a:effectLst/>
                <a:latin typeface="-apple-system-font"/>
              </a:rPr>
              <a:t>.</a:t>
            </a:r>
          </a:p>
          <a:p>
            <a:pPr algn="l"/>
            <a:r>
              <a:rPr lang="en" altLang="ja-JP" b="0" i="0" u="none" strike="noStrike" dirty="0">
                <a:effectLst/>
                <a:latin typeface="-apple-system-font"/>
              </a:rPr>
              <a:t>This figure compares the observed NIV]/NIII] and [OIII]/[OII] ratios of the CEERS galaxy with those predicted by the young massive stellar population (solid) and AGN (dashed).</a:t>
            </a:r>
          </a:p>
          <a:p>
            <a:pPr algn="l"/>
            <a:r>
              <a:rPr lang="en" altLang="ja-JP" b="0" i="0" u="none" strike="noStrike" dirty="0">
                <a:effectLst/>
                <a:latin typeface="-apple-system-font"/>
              </a:rPr>
              <a:t>These curves are color-coded by metallicity as in the color bar.</a:t>
            </a:r>
          </a:p>
          <a:p>
            <a:pPr algn="l"/>
            <a:r>
              <a:rPr lang="en" altLang="ja-JP" b="0" i="0" u="none" strike="noStrike" dirty="0">
                <a:effectLst/>
                <a:latin typeface="-apple-system-font"/>
              </a:rPr>
              <a:t>We find that the CEERS galaxy have a high NIV]/NIII] ratio at a given [OIII]/[OII], which is not reproduced by the stellar radiation.</a:t>
            </a:r>
          </a:p>
          <a:p>
            <a:pPr algn="l"/>
            <a:r>
              <a:rPr lang="en" altLang="ja-JP" b="0" i="0" u="none" strike="noStrike" dirty="0">
                <a:effectLst/>
                <a:latin typeface="-apple-system-font"/>
              </a:rPr>
              <a:t>The situation is pretty similar to the case of GN-z11, which is reported to have high-ionization lines.</a:t>
            </a:r>
          </a:p>
          <a:p>
            <a:pPr algn="l"/>
            <a:r>
              <a:rPr lang="en" altLang="ja-JP" b="0" i="0" u="none" strike="noStrike" dirty="0">
                <a:effectLst/>
                <a:latin typeface="-apple-system-font"/>
              </a:rPr>
              <a:t>As in this figure, we have confirmed that the observed [</a:t>
            </a:r>
            <a:r>
              <a:rPr lang="en" altLang="ja-JP" b="0" i="0" u="none" strike="noStrike" dirty="0" err="1">
                <a:effectLst/>
                <a:latin typeface="-apple-system-font"/>
              </a:rPr>
              <a:t>NeIV</a:t>
            </a:r>
            <a:r>
              <a:rPr lang="en" altLang="ja-JP" b="0" i="0" u="none" strike="noStrike" dirty="0">
                <a:effectLst/>
                <a:latin typeface="-apple-system-font"/>
              </a:rPr>
              <a:t>]/[</a:t>
            </a:r>
            <a:r>
              <a:rPr lang="en" altLang="ja-JP" b="0" i="0" u="none" strike="noStrike" dirty="0" err="1">
                <a:effectLst/>
                <a:latin typeface="-apple-system-font"/>
              </a:rPr>
              <a:t>NeIII</a:t>
            </a:r>
            <a:r>
              <a:rPr lang="en" altLang="ja-JP" b="0" i="0" u="none" strike="noStrike" dirty="0">
                <a:effectLst/>
                <a:latin typeface="-apple-system-font"/>
              </a:rPr>
              <a:t>] and </a:t>
            </a:r>
            <a:r>
              <a:rPr lang="en" altLang="ja-JP" b="0" i="0" u="none" strike="noStrike" dirty="0" err="1">
                <a:effectLst/>
                <a:latin typeface="-apple-system-font"/>
              </a:rPr>
              <a:t>HeII</a:t>
            </a:r>
            <a:r>
              <a:rPr lang="en" altLang="ja-JP" b="0" i="0" u="none" strike="noStrike" dirty="0">
                <a:effectLst/>
                <a:latin typeface="-apple-system-font"/>
              </a:rPr>
              <a:t>/</a:t>
            </a:r>
            <a:r>
              <a:rPr lang="en" altLang="ja-JP" b="0" i="0" u="none" strike="noStrike" dirty="0" err="1">
                <a:effectLst/>
                <a:latin typeface="-apple-system-font"/>
              </a:rPr>
              <a:t>Hd</a:t>
            </a:r>
            <a:r>
              <a:rPr lang="en" altLang="ja-JP" b="0" i="0" u="none" strike="noStrike" dirty="0">
                <a:effectLst/>
                <a:latin typeface="-apple-system-font"/>
              </a:rPr>
              <a:t> are too high to reproduce by the stellar radiation.</a:t>
            </a:r>
          </a:p>
          <a:p>
            <a:pPr algn="l"/>
            <a:r>
              <a:rPr lang="en" altLang="ja-JP" b="0" i="0" u="none" strike="noStrike" dirty="0">
                <a:effectLst/>
                <a:latin typeface="-apple-system-font"/>
              </a:rPr>
              <a:t>On the other hand, we find AGN models that can explain these high-ionization lines.</a:t>
            </a:r>
          </a:p>
          <a:p>
            <a:pPr algn="l"/>
            <a:r>
              <a:rPr lang="en" altLang="ja-JP" b="0" i="0" u="none" strike="noStrike" dirty="0">
                <a:effectLst/>
                <a:latin typeface="-apple-system-font"/>
              </a:rPr>
              <a:t>These galaxies are also reported to have other AGN signature such as broad lines, so these 2 galaxies could be AGNs.</a:t>
            </a:r>
          </a:p>
          <a:p>
            <a:pPr algn="l"/>
            <a:endParaRPr lang="en" altLang="ja-JP" b="0" i="0" u="none" strike="noStrike" dirty="0">
              <a:effectLst/>
              <a:latin typeface="-apple-system-font"/>
            </a:endParaRPr>
          </a:p>
          <a:p>
            <a:pPr algn="l"/>
            <a:endParaRPr lang="en" altLang="ja-JP" b="0" i="0" u="none" strike="noStrike" dirty="0">
              <a:effectLst/>
              <a:latin typeface="-apple-system-font"/>
            </a:endParaRPr>
          </a:p>
          <a:p>
            <a:pPr algn="l"/>
            <a:r>
              <a:rPr lang="en" altLang="ja-JP" b="0" i="0" u="none" strike="noStrike" dirty="0">
                <a:effectLst/>
                <a:latin typeface="-apple-system-font"/>
              </a:rPr>
              <a:t>%On the other hand, we find AGN models provided by cloudy mainly characterized by black-body temperature and high-energy power law.</a:t>
            </a:r>
          </a:p>
          <a:p>
            <a:pPr algn="l"/>
            <a:endParaRPr lang="en" altLang="ja-JP" b="0" i="0" u="none" strike="noStrike" dirty="0">
              <a:effectLst/>
              <a:latin typeface="-apple-system-font"/>
            </a:endParaRPr>
          </a:p>
        </p:txBody>
      </p:sp>
      <p:sp>
        <p:nvSpPr>
          <p:cNvPr id="4" name="スライド番号プレースホルダー 3"/>
          <p:cNvSpPr>
            <a:spLocks noGrp="1"/>
          </p:cNvSpPr>
          <p:nvPr>
            <p:ph type="sldNum" sz="quarter" idx="5"/>
          </p:nvPr>
        </p:nvSpPr>
        <p:spPr/>
        <p:txBody>
          <a:bodyPr/>
          <a:lstStyle/>
          <a:p>
            <a:fld id="{C5FB61D3-7E94-7044-8313-7288CEFB15B9}" type="slidenum">
              <a:rPr kumimoji="1" lang="ja-JP" altLang="en-US" smtClean="0"/>
              <a:t>10</a:t>
            </a:fld>
            <a:endParaRPr kumimoji="1" lang="ja-JP" altLang="en-US"/>
          </a:p>
        </p:txBody>
      </p:sp>
    </p:spTree>
    <p:extLst>
      <p:ext uri="{BB962C8B-B14F-4D97-AF65-F5344CB8AC3E}">
        <p14:creationId xmlns:p14="http://schemas.microsoft.com/office/powerpoint/2010/main" val="3148988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 altLang="ja-JP" b="0" i="0" u="none" strike="noStrike" dirty="0">
                <a:effectLst/>
                <a:latin typeface="-apple-system-font"/>
              </a:rPr>
              <a:t>Before deriving N/O, we should consider the possibility of AGN for these galaxies</a:t>
            </a:r>
            <a:r>
              <a:rPr lang="en-US" altLang="ja-JP" b="0" i="0" u="none" strike="noStrike" dirty="0">
                <a:effectLst/>
                <a:latin typeface="-apple-system-font"/>
              </a:rPr>
              <a:t> because different incident radiation should change ionization corrections</a:t>
            </a:r>
            <a:r>
              <a:rPr lang="en" altLang="ja-JP" b="0" i="0" u="none" strike="noStrike" dirty="0">
                <a:effectLst/>
                <a:latin typeface="-apple-system-font"/>
              </a:rPr>
              <a:t>.</a:t>
            </a:r>
          </a:p>
          <a:p>
            <a:pPr algn="l"/>
            <a:r>
              <a:rPr lang="en" altLang="ja-JP" b="0" i="0" u="none" strike="noStrike" dirty="0">
                <a:effectLst/>
                <a:latin typeface="-apple-system-font"/>
              </a:rPr>
              <a:t>This figure compares the observed NIV]/NIII] and [OIII]/[OII] ratios of the CEERS galaxy with those predicted by the young massive stellar population (solid) and AGN (dashed).</a:t>
            </a:r>
          </a:p>
          <a:p>
            <a:pPr algn="l"/>
            <a:r>
              <a:rPr lang="en" altLang="ja-JP" b="0" i="0" u="none" strike="noStrike" dirty="0">
                <a:effectLst/>
                <a:latin typeface="-apple-system-font"/>
              </a:rPr>
              <a:t>These curves are color-coded by metallicity as in the color bar.</a:t>
            </a:r>
          </a:p>
          <a:p>
            <a:pPr algn="l"/>
            <a:r>
              <a:rPr lang="en" altLang="ja-JP" b="0" i="0" u="none" strike="noStrike" dirty="0">
                <a:effectLst/>
                <a:latin typeface="-apple-system-font"/>
              </a:rPr>
              <a:t>We find that the CEERS galaxy have a high NIV]/NIII] ratio at a given [OIII]/[OII], which is not reproduced by the stellar radiation.</a:t>
            </a:r>
          </a:p>
          <a:p>
            <a:pPr algn="l"/>
            <a:r>
              <a:rPr lang="en" altLang="ja-JP" b="0" i="0" u="none" strike="noStrike" dirty="0">
                <a:effectLst/>
                <a:latin typeface="-apple-system-font"/>
              </a:rPr>
              <a:t>The situation is pretty similar to the case of GN-z11, which is reported to have high-ionization lines.</a:t>
            </a:r>
          </a:p>
          <a:p>
            <a:pPr algn="l"/>
            <a:r>
              <a:rPr lang="en" altLang="ja-JP" b="0" i="0" u="none" strike="noStrike" dirty="0">
                <a:effectLst/>
                <a:latin typeface="-apple-system-font"/>
              </a:rPr>
              <a:t>As in this figure, we have confirmed that the observed [</a:t>
            </a:r>
            <a:r>
              <a:rPr lang="en" altLang="ja-JP" b="0" i="0" u="none" strike="noStrike" dirty="0" err="1">
                <a:effectLst/>
                <a:latin typeface="-apple-system-font"/>
              </a:rPr>
              <a:t>NeIV</a:t>
            </a:r>
            <a:r>
              <a:rPr lang="en" altLang="ja-JP" b="0" i="0" u="none" strike="noStrike" dirty="0">
                <a:effectLst/>
                <a:latin typeface="-apple-system-font"/>
              </a:rPr>
              <a:t>]/[</a:t>
            </a:r>
            <a:r>
              <a:rPr lang="en" altLang="ja-JP" b="0" i="0" u="none" strike="noStrike" dirty="0" err="1">
                <a:effectLst/>
                <a:latin typeface="-apple-system-font"/>
              </a:rPr>
              <a:t>NeIII</a:t>
            </a:r>
            <a:r>
              <a:rPr lang="en" altLang="ja-JP" b="0" i="0" u="none" strike="noStrike" dirty="0">
                <a:effectLst/>
                <a:latin typeface="-apple-system-font"/>
              </a:rPr>
              <a:t>] and </a:t>
            </a:r>
            <a:r>
              <a:rPr lang="en" altLang="ja-JP" b="0" i="0" u="none" strike="noStrike" dirty="0" err="1">
                <a:effectLst/>
                <a:latin typeface="-apple-system-font"/>
              </a:rPr>
              <a:t>HeII</a:t>
            </a:r>
            <a:r>
              <a:rPr lang="en" altLang="ja-JP" b="0" i="0" u="none" strike="noStrike" dirty="0">
                <a:effectLst/>
                <a:latin typeface="-apple-system-font"/>
              </a:rPr>
              <a:t>/</a:t>
            </a:r>
            <a:r>
              <a:rPr lang="en" altLang="ja-JP" b="0" i="0" u="none" strike="noStrike" dirty="0" err="1">
                <a:effectLst/>
                <a:latin typeface="-apple-system-font"/>
              </a:rPr>
              <a:t>Hd</a:t>
            </a:r>
            <a:r>
              <a:rPr lang="en" altLang="ja-JP" b="0" i="0" u="none" strike="noStrike" dirty="0">
                <a:effectLst/>
                <a:latin typeface="-apple-system-font"/>
              </a:rPr>
              <a:t> are too high to reproduce by the stellar radiation.</a:t>
            </a:r>
          </a:p>
          <a:p>
            <a:pPr algn="l"/>
            <a:r>
              <a:rPr lang="en" altLang="ja-JP" b="0" i="0" u="none" strike="noStrike" dirty="0">
                <a:effectLst/>
                <a:latin typeface="-apple-system-font"/>
              </a:rPr>
              <a:t>On the other hand, we find AGN models that can explain these high-ionization lines.</a:t>
            </a:r>
          </a:p>
          <a:p>
            <a:pPr algn="l"/>
            <a:r>
              <a:rPr lang="en" altLang="ja-JP" b="0" i="0" u="none" strike="noStrike" dirty="0">
                <a:effectLst/>
                <a:latin typeface="-apple-system-font"/>
              </a:rPr>
              <a:t>These galaxies are also reported to have other AGN signature such as broad lines, so these 2 galaxies could be AGNs.</a:t>
            </a:r>
          </a:p>
          <a:p>
            <a:pPr algn="l"/>
            <a:endParaRPr lang="en" altLang="ja-JP" b="0" i="0" u="none" strike="noStrike" dirty="0">
              <a:effectLst/>
              <a:latin typeface="-apple-system-font"/>
            </a:endParaRPr>
          </a:p>
          <a:p>
            <a:pPr algn="l"/>
            <a:endParaRPr lang="en" altLang="ja-JP" b="0" i="0" u="none" strike="noStrike" dirty="0">
              <a:effectLst/>
              <a:latin typeface="-apple-system-font"/>
            </a:endParaRPr>
          </a:p>
          <a:p>
            <a:pPr algn="l"/>
            <a:r>
              <a:rPr lang="en" altLang="ja-JP" b="0" i="0" u="none" strike="noStrike" dirty="0">
                <a:effectLst/>
                <a:latin typeface="-apple-system-font"/>
              </a:rPr>
              <a:t>%On the other hand, we find AGN models provided by cloudy mainly characterized by black-body temperature and high-energy power law.</a:t>
            </a:r>
          </a:p>
          <a:p>
            <a:pPr algn="l"/>
            <a:endParaRPr lang="en" altLang="ja-JP" b="0" i="0" u="none" strike="noStrike" dirty="0">
              <a:effectLst/>
              <a:latin typeface="-apple-system-font"/>
            </a:endParaRPr>
          </a:p>
        </p:txBody>
      </p:sp>
      <p:sp>
        <p:nvSpPr>
          <p:cNvPr id="4" name="スライド番号プレースホルダー 3"/>
          <p:cNvSpPr>
            <a:spLocks noGrp="1"/>
          </p:cNvSpPr>
          <p:nvPr>
            <p:ph type="sldNum" sz="quarter" idx="5"/>
          </p:nvPr>
        </p:nvSpPr>
        <p:spPr/>
        <p:txBody>
          <a:bodyPr/>
          <a:lstStyle/>
          <a:p>
            <a:fld id="{C5FB61D3-7E94-7044-8313-7288CEFB15B9}" type="slidenum">
              <a:rPr kumimoji="1" lang="ja-JP" altLang="en-US" smtClean="0"/>
              <a:t>11</a:t>
            </a:fld>
            <a:endParaRPr kumimoji="1" lang="ja-JP" altLang="en-US"/>
          </a:p>
        </p:txBody>
      </p:sp>
    </p:spTree>
    <p:extLst>
      <p:ext uri="{BB962C8B-B14F-4D97-AF65-F5344CB8AC3E}">
        <p14:creationId xmlns:p14="http://schemas.microsoft.com/office/powerpoint/2010/main" val="2146519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effectLst/>
                <a:latin typeface="-apple-system-font"/>
              </a:rPr>
              <a:t>So we assume the AGN radiation for the CEERS galaxy and GN-z11 to derive (or revisit) N/O ratios.</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effectLst/>
                <a:latin typeface="-apple-system-font"/>
              </a:rPr>
              <a:t>Here we show our derived N/O ratios as a function of metallicity.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effectLst/>
                <a:latin typeface="-apple-system-font"/>
              </a:rPr>
              <a:t>Regarding GN-z11, we confirm that GN-z11 still has a </a:t>
            </a:r>
            <a:r>
              <a:rPr lang="en" altLang="ja-JP" b="0" i="0" u="none" strike="noStrike" dirty="0" err="1">
                <a:effectLst/>
                <a:latin typeface="-apple-system-font"/>
              </a:rPr>
              <a:t>supersolar</a:t>
            </a:r>
            <a:r>
              <a:rPr lang="en" altLang="ja-JP" b="0" i="0" u="none" strike="noStrike" dirty="0">
                <a:effectLst/>
                <a:latin typeface="-apple-system-font"/>
              </a:rPr>
              <a:t> N/O ratio under the assumption of the AGN radiation.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effectLst/>
                <a:latin typeface="-apple-system-font"/>
              </a:rPr>
              <a:t>The important thing is that, both the GLASS galaxy and the CEERS galaxy have </a:t>
            </a:r>
            <a:r>
              <a:rPr lang="en" altLang="ja-JP" b="0" i="0" u="none" strike="noStrike" dirty="0" err="1">
                <a:effectLst/>
                <a:latin typeface="-apple-system-font"/>
              </a:rPr>
              <a:t>supersolar</a:t>
            </a:r>
            <a:r>
              <a:rPr lang="en" altLang="ja-JP" b="0" i="0" u="none" strike="noStrike" dirty="0">
                <a:effectLst/>
                <a:latin typeface="-apple-system-font"/>
              </a:rPr>
              <a:t> N/O ratios.</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effectLst/>
                <a:latin typeface="-apple-system-font"/>
              </a:rPr>
              <a:t>So GN-z11 is not alone!</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effectLst/>
                <a:latin typeface="-apple-system-font"/>
              </a:rPr>
              <a:t>I mean, there are 2 other </a:t>
            </a:r>
            <a:r>
              <a:rPr lang="en" altLang="ja-JP" b="0" i="0" u="none" strike="noStrike" dirty="0" err="1">
                <a:effectLst/>
                <a:latin typeface="-apple-system-font"/>
              </a:rPr>
              <a:t>supersolar</a:t>
            </a:r>
            <a:r>
              <a:rPr lang="en" altLang="ja-JP" b="0" i="0" u="none" strike="noStrike" dirty="0">
                <a:effectLst/>
                <a:latin typeface="-apple-system-font"/>
              </a:rPr>
              <a:t> N/O galaxies at z&gt;6!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b="0" i="0" u="none" strike="noStrike" dirty="0">
              <a:effectLst/>
              <a:latin typeface="-apple-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effectLst/>
                <a:latin typeface="-apple-system-font"/>
              </a:rPr>
              <a:t>%Compared with the local references like star-forming galaxies shown by the gray symbols, these 3 galaxies have significantly high N/O ratios at a given metallicity.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 altLang="ja-JP" b="0" i="0" u="none" strike="noStrike" dirty="0">
              <a:effectLst/>
              <a:latin typeface="-apple-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 altLang="ja-JP" b="0" i="0" u="none" strike="noStrike" dirty="0">
              <a:effectLst/>
              <a:latin typeface="-apple-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dirty="0"/>
              <a:t>%When deriving N/O and metallicity, we assume both the stellar and AGN radiation for the CEERS galaxy, while the stellar radiation for the GLASS galaxy.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dirty="0"/>
              <a:t>%We also revisit N/O ratio of GN-z11 in the same manner as the CEERS galaxy</a:t>
            </a:r>
          </a:p>
        </p:txBody>
      </p:sp>
      <p:sp>
        <p:nvSpPr>
          <p:cNvPr id="4" name="スライド番号プレースホルダー 3"/>
          <p:cNvSpPr>
            <a:spLocks noGrp="1"/>
          </p:cNvSpPr>
          <p:nvPr>
            <p:ph type="sldNum" sz="quarter" idx="5"/>
          </p:nvPr>
        </p:nvSpPr>
        <p:spPr/>
        <p:txBody>
          <a:bodyPr/>
          <a:lstStyle/>
          <a:p>
            <a:fld id="{C5FB61D3-7E94-7044-8313-7288CEFB15B9}" type="slidenum">
              <a:rPr kumimoji="1" lang="ja-JP" altLang="en-US" smtClean="0"/>
              <a:t>12</a:t>
            </a:fld>
            <a:endParaRPr kumimoji="1" lang="ja-JP" altLang="en-US"/>
          </a:p>
        </p:txBody>
      </p:sp>
    </p:spTree>
    <p:extLst>
      <p:ext uri="{BB962C8B-B14F-4D97-AF65-F5344CB8AC3E}">
        <p14:creationId xmlns:p14="http://schemas.microsoft.com/office/powerpoint/2010/main" val="414603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en-US" altLang="ja-JP" dirty="0"/>
              <a:t>Then what is the origin?</a:t>
            </a:r>
          </a:p>
          <a:p>
            <a:pPr algn="l"/>
            <a:r>
              <a:rPr kumimoji="1" lang="en-US" altLang="ja-JP" dirty="0"/>
              <a:t>N/O is likely to be enhanced by the CNO cycle.</a:t>
            </a:r>
          </a:p>
          <a:p>
            <a:pPr algn="l"/>
            <a:r>
              <a:rPr kumimoji="1" lang="en-US" altLang="ja-JP" dirty="0"/>
              <a:t>But if so, we should investigate C/N ratio because the CNO cycle produces low C/N.</a:t>
            </a:r>
          </a:p>
          <a:p>
            <a:pPr algn="l"/>
            <a:r>
              <a:rPr kumimoji="1" lang="en-US" altLang="ja-JP" dirty="0"/>
              <a:t>So we derive C/N ratios of the 3 galaxies using CIII]/NIII] or CIII]/NIV].</a:t>
            </a:r>
          </a:p>
          <a:p>
            <a:pPr algn="l"/>
            <a:r>
              <a:rPr kumimoji="1" lang="en-US" altLang="ja-JP" dirty="0"/>
              <a:t>Interestingly, these 3 galaxies have C/N ratios roughly 1 </a:t>
            </a:r>
            <a:r>
              <a:rPr kumimoji="1" lang="en-US" altLang="ja-JP" dirty="0" err="1"/>
              <a:t>dex</a:t>
            </a:r>
            <a:r>
              <a:rPr kumimoji="1" lang="en-US" altLang="ja-JP" dirty="0"/>
              <a:t> below the solar abundance.</a:t>
            </a:r>
          </a:p>
          <a:p>
            <a:pPr algn="l"/>
            <a:r>
              <a:rPr kumimoji="1" lang="en-US" altLang="ja-JP" dirty="0"/>
              <a:t>Also, the cyan shaded region shows CCSN yields, and the brown one shows chemical composition at the equilibrium of CNO cycle.</a:t>
            </a:r>
          </a:p>
          <a:p>
            <a:pPr algn="l"/>
            <a:r>
              <a:rPr kumimoji="1" lang="en-US" altLang="ja-JP" dirty="0"/>
              <a:t>These 3 galaxies have C/N ratios far below than those of the CCSN yields but close to the CNO-cycle equilibrium gas composition</a:t>
            </a:r>
          </a:p>
          <a:p>
            <a:pPr algn="l"/>
            <a:r>
              <a:rPr kumimoji="1" lang="en-US" altLang="ja-JP" dirty="0"/>
              <a:t>This indicates that these 3 galaxies largely contain CNO-cycle processed gas.</a:t>
            </a:r>
            <a:endParaRPr kumimoji="1" lang="ja-JP" altLang="en-US"/>
          </a:p>
        </p:txBody>
      </p:sp>
      <p:sp>
        <p:nvSpPr>
          <p:cNvPr id="4" name="スライド番号プレースホルダー 3"/>
          <p:cNvSpPr>
            <a:spLocks noGrp="1"/>
          </p:cNvSpPr>
          <p:nvPr>
            <p:ph type="sldNum" sz="quarter" idx="5"/>
          </p:nvPr>
        </p:nvSpPr>
        <p:spPr/>
        <p:txBody>
          <a:bodyPr/>
          <a:lstStyle/>
          <a:p>
            <a:fld id="{C5FB61D3-7E94-7044-8313-7288CEFB15B9}" type="slidenum">
              <a:rPr kumimoji="1" lang="ja-JP" altLang="en-US" smtClean="0"/>
              <a:t>13</a:t>
            </a:fld>
            <a:endParaRPr kumimoji="1" lang="ja-JP" altLang="en-US"/>
          </a:p>
        </p:txBody>
      </p:sp>
    </p:spTree>
    <p:extLst>
      <p:ext uri="{BB962C8B-B14F-4D97-AF65-F5344CB8AC3E}">
        <p14:creationId xmlns:p14="http://schemas.microsoft.com/office/powerpoint/2010/main" val="1338943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en-US" altLang="ja-JP" dirty="0"/>
              <a:t>As discussed, it’s hard to explain the CNO-cycle enrichment in the early universe as long as assuming AGB stars and the typical star-formation history.</a:t>
            </a:r>
          </a:p>
          <a:p>
            <a:pPr algn="l"/>
            <a:r>
              <a:rPr kumimoji="1" lang="en-US" altLang="ja-JP" dirty="0"/>
              <a:t>One possible explanation to solve this problem is to assume CNO-cycle gas suppliers before </a:t>
            </a:r>
            <a:r>
              <a:rPr kumimoji="1" lang="en-US" altLang="ja-JP" dirty="0" err="1"/>
              <a:t>CCSNe</a:t>
            </a:r>
            <a:r>
              <a:rPr kumimoji="1" lang="en-US" altLang="ja-JP" dirty="0"/>
              <a:t> eject much oxygen.</a:t>
            </a:r>
          </a:p>
          <a:p>
            <a:pPr algn="l"/>
            <a:r>
              <a:rPr kumimoji="1" lang="en-US" altLang="ja-JP" dirty="0"/>
              <a:t>My collaborator, Kuria Watanabe, is working on the construction of chemical enrichment models, and we plot our observations of N/O vs. C/O with her models of CNO-cycle gas suppliers, such as supermassive stars, Wolf-</a:t>
            </a:r>
            <a:r>
              <a:rPr kumimoji="1" lang="en-US" altLang="ja-JP" dirty="0" err="1"/>
              <a:t>Rayet</a:t>
            </a:r>
            <a:r>
              <a:rPr kumimoji="1" lang="en-US" altLang="ja-JP" dirty="0"/>
              <a:t> stars, and tidal disruption events.</a:t>
            </a:r>
          </a:p>
          <a:p>
            <a:pPr algn="l"/>
            <a:r>
              <a:rPr kumimoji="1" lang="en-US" altLang="ja-JP" dirty="0"/>
              <a:t>We find that all these models can explain the observed high N/O ratios, so we confirm that these objects are candidates of the origin of high N/O ratios at high z.</a:t>
            </a:r>
          </a:p>
          <a:p>
            <a:pPr algn="l"/>
            <a:r>
              <a:rPr kumimoji="1" lang="en-US" altLang="ja-JP" dirty="0"/>
              <a:t>In the next talk, Kuria will discuss this part more, so please don’t miss her talk.</a:t>
            </a:r>
          </a:p>
          <a:p>
            <a:pPr algn="l"/>
            <a:endParaRPr kumimoji="1" lang="en-US" altLang="ja-JP" dirty="0"/>
          </a:p>
          <a:p>
            <a:pPr algn="l"/>
            <a:endParaRPr kumimoji="1" lang="en-US" altLang="ja-JP" dirty="0"/>
          </a:p>
          <a:p>
            <a:pPr algn="l"/>
            <a:r>
              <a:rPr kumimoji="1" lang="ja-JP" altLang="en-US"/>
              <a:t>この高い</a:t>
            </a:r>
            <a:r>
              <a:rPr kumimoji="1" lang="en-US" altLang="ja-JP" dirty="0"/>
              <a:t>N/O</a:t>
            </a:r>
            <a:r>
              <a:rPr kumimoji="1" lang="ja-JP" altLang="en-US"/>
              <a:t>の起源を探るため、イントロで紹介した</a:t>
            </a:r>
            <a:r>
              <a:rPr kumimoji="1" lang="en-US" altLang="ja-JP" dirty="0"/>
              <a:t>SMS, WR</a:t>
            </a:r>
            <a:r>
              <a:rPr kumimoji="1" lang="ja-JP" altLang="en-US"/>
              <a:t>星、</a:t>
            </a:r>
            <a:r>
              <a:rPr kumimoji="1" lang="en-US" altLang="ja-JP" dirty="0"/>
              <a:t>TDE</a:t>
            </a:r>
            <a:r>
              <a:rPr kumimoji="1" lang="ja-JP" altLang="en-US"/>
              <a:t>をそれぞれ含む化学進化モデルを天文台の渡辺さんに作成してもらったところ図上の緑、青、黄</a:t>
            </a:r>
            <a:endParaRPr kumimoji="1" lang="en-US" altLang="ja-JP" dirty="0"/>
          </a:p>
          <a:p>
            <a:pPr algn="l"/>
            <a:r>
              <a:rPr kumimoji="1" lang="ja-JP" altLang="en-US"/>
              <a:t>それぞれ遠方銀河の観測点を説明可能であることが分かった</a:t>
            </a:r>
            <a:endParaRPr kumimoji="1" lang="en-US" altLang="ja-JP" dirty="0"/>
          </a:p>
          <a:p>
            <a:pPr algn="l"/>
            <a:r>
              <a:rPr kumimoji="1" lang="ja-JP" altLang="en-US"/>
              <a:t>このことから</a:t>
            </a:r>
            <a:r>
              <a:rPr kumimoji="1" lang="en-US" altLang="ja-JP" dirty="0"/>
              <a:t>SMS, WR, TDE</a:t>
            </a:r>
            <a:r>
              <a:rPr kumimoji="1" lang="ja-JP" altLang="en-US"/>
              <a:t>の存在を示唆</a:t>
            </a:r>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14</a:t>
            </a:fld>
            <a:endParaRPr kumimoji="1" lang="ja-JP" altLang="en-US"/>
          </a:p>
        </p:txBody>
      </p:sp>
    </p:spTree>
    <p:extLst>
      <p:ext uri="{BB962C8B-B14F-4D97-AF65-F5344CB8AC3E}">
        <p14:creationId xmlns:p14="http://schemas.microsoft.com/office/powerpoint/2010/main" val="235076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major part of my talk is stopped here, but I’d like to talk a bit more about updates on N/O studies to help further discussions.</a:t>
            </a:r>
          </a:p>
          <a:p>
            <a:r>
              <a:rPr kumimoji="1" lang="en-US" altLang="ja-JP" dirty="0"/>
              <a:t>After the release of our paper, the number of </a:t>
            </a:r>
            <a:r>
              <a:rPr kumimoji="1" lang="en-US" altLang="ja-JP" dirty="0" err="1"/>
              <a:t>supersolar</a:t>
            </a:r>
            <a:r>
              <a:rPr kumimoji="1" lang="en-US" altLang="ja-JP" dirty="0"/>
              <a:t> N/O galaxies has been 7 at z&gt;6.</a:t>
            </a:r>
          </a:p>
          <a:p>
            <a:r>
              <a:rPr kumimoji="1" lang="en-US" altLang="ja-JP" dirty="0"/>
              <a:t>Also, as shown in this figure, these </a:t>
            </a:r>
            <a:r>
              <a:rPr kumimoji="1" lang="en-US" altLang="ja-JP" dirty="0" err="1"/>
              <a:t>supersolar</a:t>
            </a:r>
            <a:r>
              <a:rPr kumimoji="1" lang="en-US" altLang="ja-JP" dirty="0"/>
              <a:t> N/O galaxies also have high </a:t>
            </a:r>
            <a:r>
              <a:rPr kumimoji="1" lang="en-US" altLang="ja-JP" dirty="0" err="1"/>
              <a:t>Σ</a:t>
            </a:r>
            <a:r>
              <a:rPr kumimoji="1" lang="en-US" altLang="ja-JP" dirty="0"/>
              <a:t>* and ΣSFR.</a:t>
            </a:r>
          </a:p>
          <a:p>
            <a:r>
              <a:rPr kumimoji="1" lang="en-US" altLang="ja-JP" dirty="0"/>
              <a:t>This might suggest that high N/O ratio is associated with dense star formation.</a:t>
            </a:r>
          </a:p>
          <a:p>
            <a:r>
              <a:rPr kumimoji="1" lang="en-US" altLang="ja-JP" dirty="0"/>
              <a:t>The interesting thing is that the </a:t>
            </a:r>
            <a:r>
              <a:rPr kumimoji="1" lang="en-US" altLang="ja-JP" dirty="0" err="1"/>
              <a:t>supersolar</a:t>
            </a:r>
            <a:r>
              <a:rPr kumimoji="1" lang="en-US" altLang="ja-JP" dirty="0"/>
              <a:t> N/O galaxies have similar CNO abundances to those of stars in globular clusters, which also require high density to form and survive.</a:t>
            </a:r>
          </a:p>
          <a:p>
            <a:r>
              <a:rPr kumimoji="1" lang="en-US" altLang="ja-JP" dirty="0"/>
              <a:t>This suggests the link to globular cluster formation with nitrogen enhancement.</a:t>
            </a:r>
          </a:p>
          <a:p>
            <a:r>
              <a:rPr kumimoji="1" lang="en-US" altLang="ja-JP" dirty="0"/>
              <a:t>In the next session, Hajime will discuss this point more using his simulation.</a:t>
            </a:r>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15</a:t>
            </a:fld>
            <a:endParaRPr kumimoji="1" lang="ja-JP" altLang="en-US"/>
          </a:p>
        </p:txBody>
      </p:sp>
    </p:spTree>
    <p:extLst>
      <p:ext uri="{BB962C8B-B14F-4D97-AF65-F5344CB8AC3E}">
        <p14:creationId xmlns:p14="http://schemas.microsoft.com/office/powerpoint/2010/main" val="782223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16</a:t>
            </a:fld>
            <a:endParaRPr kumimoji="1" lang="ja-JP" altLang="en-US"/>
          </a:p>
        </p:txBody>
      </p:sp>
    </p:spTree>
    <p:extLst>
      <p:ext uri="{BB962C8B-B14F-4D97-AF65-F5344CB8AC3E}">
        <p14:creationId xmlns:p14="http://schemas.microsoft.com/office/powerpoint/2010/main" val="413727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b="0" i="0" u="none" strike="noStrike" dirty="0">
                <a:effectLst/>
                <a:latin typeface="-apple-system-font"/>
              </a:rPr>
              <a:t>We also discuss the origin of this trend by investigating what kind of evolutionary trend our results follow.</a:t>
            </a:r>
          </a:p>
          <a:p>
            <a:pPr algn="l"/>
            <a:r>
              <a:rPr lang="en-US" altLang="ja-JP" b="0" i="0" u="none" strike="noStrike" dirty="0">
                <a:effectLst/>
                <a:latin typeface="-apple-system-font"/>
              </a:rPr>
              <a:t>We find that our results lie on the gray shaded region corresponding to the gap between the evolutionary relations of (1+z) and (1+z)^2 relations.</a:t>
            </a:r>
          </a:p>
          <a:p>
            <a:pPr algn="l"/>
            <a:r>
              <a:rPr lang="en-US" altLang="ja-JP" b="0" i="0" u="none" strike="noStrike" dirty="0">
                <a:effectLst/>
                <a:latin typeface="-apple-system-font"/>
              </a:rPr>
              <a:t>The (1+z)^2 relation can be explained by the compact galaxy disk toward high-z, which roughly prop to (1+z)-1 as shown in this redshift evolution of effective radius of SFG.</a:t>
            </a:r>
          </a:p>
          <a:p>
            <a:pPr algn="l"/>
            <a:r>
              <a:rPr lang="en-US" altLang="ja-JP" b="0" i="0" u="none" strike="noStrike" dirty="0">
                <a:effectLst/>
                <a:latin typeface="-apple-system-font"/>
              </a:rPr>
              <a:t>But our results lie slightly below the relation.</a:t>
            </a:r>
          </a:p>
          <a:p>
            <a:pPr algn="l"/>
            <a:r>
              <a:rPr lang="en-US" altLang="ja-JP" b="0" i="0" u="none" strike="noStrike" dirty="0">
                <a:effectLst/>
                <a:latin typeface="-apple-system-font"/>
              </a:rPr>
              <a:t>So there might be something reducing the </a:t>
            </a:r>
            <a:r>
              <a:rPr lang="en-US" altLang="ja-JP" b="0" i="0" u="none" strike="noStrike" dirty="0" err="1">
                <a:effectLst/>
                <a:latin typeface="-apple-system-font"/>
              </a:rPr>
              <a:t>n_e</a:t>
            </a:r>
            <a:r>
              <a:rPr lang="en-US" altLang="ja-JP" b="0" i="0" u="none" strike="noStrike" dirty="0">
                <a:effectLst/>
                <a:latin typeface="-apple-system-font"/>
              </a:rPr>
              <a:t> such as high temperature of ISM due to lower metallicity at higher redshift.</a:t>
            </a:r>
          </a:p>
          <a:p>
            <a:pPr algn="l"/>
            <a:endParaRPr lang="en-US" altLang="ja-JP" b="0" i="0" u="none" strike="noStrike" dirty="0">
              <a:effectLst/>
              <a:latin typeface="-apple-system-font"/>
            </a:endParaRPr>
          </a:p>
          <a:p>
            <a:pPr algn="l"/>
            <a:endParaRPr lang="en-US" altLang="ja-JP" b="0" i="0" u="none" strike="noStrike" dirty="0">
              <a:effectLst/>
              <a:latin typeface="-apple-system-font"/>
            </a:endParaRPr>
          </a:p>
        </p:txBody>
      </p:sp>
      <p:sp>
        <p:nvSpPr>
          <p:cNvPr id="4" name="スライド番号プレースホルダー 3"/>
          <p:cNvSpPr>
            <a:spLocks noGrp="1"/>
          </p:cNvSpPr>
          <p:nvPr>
            <p:ph type="sldNum" sz="quarter" idx="5"/>
          </p:nvPr>
        </p:nvSpPr>
        <p:spPr/>
        <p:txBody>
          <a:bodyPr/>
          <a:lstStyle/>
          <a:p>
            <a:fld id="{C5FB61D3-7E94-7044-8313-7288CEFB15B9}" type="slidenum">
              <a:rPr kumimoji="1" lang="ja-JP" altLang="en-US" smtClean="0"/>
              <a:t>18</a:t>
            </a:fld>
            <a:endParaRPr kumimoji="1" lang="ja-JP" altLang="en-US"/>
          </a:p>
        </p:txBody>
      </p:sp>
    </p:spTree>
    <p:extLst>
      <p:ext uri="{BB962C8B-B14F-4D97-AF65-F5344CB8AC3E}">
        <p14:creationId xmlns:p14="http://schemas.microsoft.com/office/powerpoint/2010/main" val="1868315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the ne values of the JWST galaxies are smaller than those predicted by the (1+z) squared relation, so there can be something reducing the ne value.</a:t>
            </a:r>
          </a:p>
          <a:p>
            <a:r>
              <a:rPr kumimoji="1" lang="en-US" altLang="ja-JP" dirty="0"/>
              <a:t>One possible contributor is the high electron temperature originating from the low metallicity toward high z.</a:t>
            </a:r>
          </a:p>
          <a:p>
            <a:r>
              <a:rPr kumimoji="1" lang="en-US" altLang="ja-JP" dirty="0"/>
              <a:t>These panels show ne and </a:t>
            </a:r>
            <a:r>
              <a:rPr kumimoji="1" lang="en-US" altLang="ja-JP" dirty="0" err="1"/>
              <a:t>Te</a:t>
            </a:r>
            <a:r>
              <a:rPr kumimoji="1" lang="en-US" altLang="ja-JP" dirty="0"/>
              <a:t> values with different metallicities based on plane-parallel constant-pressure model of Kewley+19.</a:t>
            </a:r>
          </a:p>
          <a:p>
            <a:r>
              <a:rPr kumimoji="1" lang="en-US" altLang="ja-JP" dirty="0"/>
              <a:t>As you can see the top panel, </a:t>
            </a:r>
            <a:r>
              <a:rPr kumimoji="1" lang="en-US" altLang="ja-JP" dirty="0" err="1"/>
              <a:t>Te</a:t>
            </a:r>
            <a:r>
              <a:rPr kumimoji="1" lang="en-US" altLang="ja-JP" dirty="0"/>
              <a:t> increases with lower Z, and thus ne decreases.</a:t>
            </a:r>
          </a:p>
        </p:txBody>
      </p:sp>
      <p:sp>
        <p:nvSpPr>
          <p:cNvPr id="4" name="スライド番号プレースホルダー 3"/>
          <p:cNvSpPr>
            <a:spLocks noGrp="1"/>
          </p:cNvSpPr>
          <p:nvPr>
            <p:ph type="sldNum" sz="quarter" idx="5"/>
          </p:nvPr>
        </p:nvSpPr>
        <p:spPr/>
        <p:txBody>
          <a:bodyPr/>
          <a:lstStyle/>
          <a:p>
            <a:fld id="{021CB45B-4076-3E45-AEFB-4EF1E30EF5DA}" type="slidenum">
              <a:rPr kumimoji="1" lang="ja-JP" altLang="en-US" smtClean="0"/>
              <a:t>19</a:t>
            </a:fld>
            <a:endParaRPr kumimoji="1" lang="ja-JP" altLang="en-US"/>
          </a:p>
        </p:txBody>
      </p:sp>
    </p:spTree>
    <p:extLst>
      <p:ext uri="{BB962C8B-B14F-4D97-AF65-F5344CB8AC3E}">
        <p14:creationId xmlns:p14="http://schemas.microsoft.com/office/powerpoint/2010/main" val="2747647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CNO</a:t>
            </a:r>
            <a:r>
              <a:rPr kumimoji="1" lang="ja-JP" altLang="en-US"/>
              <a:t>サイクルを経たガスの起源を探る</a:t>
            </a:r>
            <a:endParaRPr kumimoji="1" lang="en-US" altLang="ja-JP" dirty="0"/>
          </a:p>
          <a:p>
            <a:r>
              <a:rPr kumimoji="1" lang="ja-JP" altLang="en-US"/>
              <a:t>まず</a:t>
            </a:r>
            <a:r>
              <a:rPr kumimoji="1" lang="en-US" altLang="ja-JP" dirty="0"/>
              <a:t>AGB</a:t>
            </a:r>
            <a:r>
              <a:rPr kumimoji="1" lang="ja-JP" altLang="en-US"/>
              <a:t>星の寄与を議論</a:t>
            </a:r>
            <a:endParaRPr kumimoji="1" lang="en-US" altLang="ja-JP" dirty="0"/>
          </a:p>
          <a:p>
            <a:r>
              <a:rPr kumimoji="1" lang="en-US" altLang="ja-JP" dirty="0"/>
              <a:t>AGB</a:t>
            </a:r>
            <a:r>
              <a:rPr kumimoji="1" lang="ja-JP" altLang="en-US"/>
              <a:t>星を含む</a:t>
            </a:r>
            <a:r>
              <a:rPr kumimoji="1" lang="en-US" altLang="ja-JP" dirty="0"/>
              <a:t>V16</a:t>
            </a:r>
            <a:r>
              <a:rPr kumimoji="1" lang="ja-JP" altLang="en-US"/>
              <a:t>の</a:t>
            </a:r>
            <a:r>
              <a:rPr kumimoji="1" lang="en-US" altLang="ja-JP" dirty="0"/>
              <a:t>N/O</a:t>
            </a:r>
            <a:r>
              <a:rPr kumimoji="1" lang="ja-JP" altLang="en-US"/>
              <a:t>進化モデルを赤方偏移の関数で</a:t>
            </a:r>
            <a:endParaRPr kumimoji="1" lang="en-US" altLang="ja-JP" dirty="0"/>
          </a:p>
          <a:p>
            <a:r>
              <a:rPr kumimoji="1" lang="ja-JP" altLang="en-US"/>
              <a:t>境界線</a:t>
            </a:r>
            <a:r>
              <a:rPr kumimoji="1" lang="en-US" altLang="ja-JP" dirty="0"/>
              <a:t>:</a:t>
            </a:r>
            <a:r>
              <a:rPr kumimoji="1" lang="ja-JP" altLang="en-US"/>
              <a:t>銀河形成時の宇宙年齢を</a:t>
            </a:r>
            <a:r>
              <a:rPr kumimoji="1" lang="en-US" altLang="ja-JP" dirty="0"/>
              <a:t>0</a:t>
            </a:r>
            <a:r>
              <a:rPr kumimoji="1" lang="ja-JP" altLang="en-US"/>
              <a:t>歳としたモデル</a:t>
            </a:r>
            <a:endParaRPr kumimoji="1" lang="en-US" altLang="ja-JP" dirty="0"/>
          </a:p>
          <a:p>
            <a:r>
              <a:rPr kumimoji="1" lang="ja-JP" altLang="en-US"/>
              <a:t>それより宇宙年齢が上の時代で形成したと仮定するモデルは</a:t>
            </a:r>
            <a:r>
              <a:rPr kumimoji="1" lang="en-US" altLang="ja-JP" dirty="0"/>
              <a:t>low-z</a:t>
            </a:r>
            <a:r>
              <a:rPr kumimoji="1" lang="ja-JP" altLang="en-US"/>
              <a:t>にシフトするのでグレーの領域にくる</a:t>
            </a:r>
            <a:endParaRPr kumimoji="1" lang="en-US" altLang="ja-JP" dirty="0"/>
          </a:p>
          <a:p>
            <a:r>
              <a:rPr kumimoji="1" lang="ja-JP" altLang="en-US"/>
              <a:t>今回観測された遠方銀河はモデルでは説明できないほど高い</a:t>
            </a:r>
            <a:r>
              <a:rPr kumimoji="1" lang="en-US" altLang="ja-JP" dirty="0"/>
              <a:t>N/O</a:t>
            </a:r>
            <a:r>
              <a:rPr kumimoji="1" lang="ja-JP" altLang="en-US"/>
              <a:t>で遠方に存在</a:t>
            </a:r>
            <a:endParaRPr kumimoji="1" lang="en-US" altLang="ja-JP" dirty="0"/>
          </a:p>
          <a:p>
            <a:r>
              <a:rPr kumimoji="1" lang="ja-JP" altLang="en-US"/>
              <a:t>出現までに時間がかかる</a:t>
            </a:r>
            <a:r>
              <a:rPr kumimoji="1" lang="en-US" altLang="ja-JP" dirty="0"/>
              <a:t>AGB</a:t>
            </a:r>
            <a:r>
              <a:rPr kumimoji="1" lang="ja-JP" altLang="en-US"/>
              <a:t>星では説明が難しいことを示唆</a:t>
            </a:r>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20</a:t>
            </a:fld>
            <a:endParaRPr kumimoji="1" lang="ja-JP" altLang="en-US"/>
          </a:p>
        </p:txBody>
      </p:sp>
    </p:spTree>
    <p:extLst>
      <p:ext uri="{BB962C8B-B14F-4D97-AF65-F5344CB8AC3E}">
        <p14:creationId xmlns:p14="http://schemas.microsoft.com/office/powerpoint/2010/main" val="225650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You know, JWST has opened a new window on high-z galaxies.</a:t>
            </a:r>
          </a:p>
          <a:p>
            <a:r>
              <a:rPr kumimoji="1" lang="en" altLang="ja-JP" dirty="0"/>
              <a:t>It was sensational that we saw this beautiful spectrum of GN-z11 at z=10.6.</a:t>
            </a:r>
          </a:p>
          <a:p>
            <a:r>
              <a:rPr kumimoji="1" lang="en" altLang="ja-JP" dirty="0"/>
              <a:t>It detected several key emission lines, which led to many discoveries about early star formation.</a:t>
            </a:r>
            <a:endParaRPr kumimoji="1" lang="ja-JP" altLang="en-US"/>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2</a:t>
            </a:fld>
            <a:endParaRPr kumimoji="1" lang="ja-JP" altLang="en-US"/>
          </a:p>
        </p:txBody>
      </p:sp>
    </p:spTree>
    <p:extLst>
      <p:ext uri="{BB962C8B-B14F-4D97-AF65-F5344CB8AC3E}">
        <p14:creationId xmlns:p14="http://schemas.microsoft.com/office/powerpoint/2010/main" val="711777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21</a:t>
            </a:fld>
            <a:endParaRPr kumimoji="1" lang="ja-JP" altLang="en-US"/>
          </a:p>
        </p:txBody>
      </p:sp>
    </p:spTree>
    <p:extLst>
      <p:ext uri="{BB962C8B-B14F-4D97-AF65-F5344CB8AC3E}">
        <p14:creationId xmlns:p14="http://schemas.microsoft.com/office/powerpoint/2010/main" val="776601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22</a:t>
            </a:fld>
            <a:endParaRPr kumimoji="1" lang="ja-JP" altLang="en-US"/>
          </a:p>
        </p:txBody>
      </p:sp>
    </p:spTree>
    <p:extLst>
      <p:ext uri="{BB962C8B-B14F-4D97-AF65-F5344CB8AC3E}">
        <p14:creationId xmlns:p14="http://schemas.microsoft.com/office/powerpoint/2010/main" val="425106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its nitrogen lines are too strong.</a:t>
            </a:r>
          </a:p>
          <a:p>
            <a:r>
              <a:rPr kumimoji="1" lang="en-US" altLang="ja-JP" dirty="0"/>
              <a:t>Cameron+ measured an N/O ratio of GN-z11, and as shown in this figure, GN-z11 (magenta) has a very high N/O ratio beyond the solar abundance (dashed line here), and far beyond the N/O ratios of local galaxies (green) at a given metallicity.</a:t>
            </a:r>
          </a:p>
          <a:p>
            <a:r>
              <a:rPr kumimoji="1" lang="en-US" altLang="ja-JP" dirty="0"/>
              <a:t>It seems to be originated from CNO cycle in the early stages of galaxy formation, but it’s tough for AGB stars with normal SFH to explain especially at z&gt;6.</a:t>
            </a:r>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3</a:t>
            </a:fld>
            <a:endParaRPr kumimoji="1" lang="ja-JP" altLang="en-US"/>
          </a:p>
        </p:txBody>
      </p:sp>
    </p:spTree>
    <p:extLst>
      <p:ext uri="{BB962C8B-B14F-4D97-AF65-F5344CB8AC3E}">
        <p14:creationId xmlns:p14="http://schemas.microsoft.com/office/powerpoint/2010/main" val="97209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line ratio of NIV] doublet is also interesting.</a:t>
            </a:r>
          </a:p>
          <a:p>
            <a:r>
              <a:rPr kumimoji="1" lang="en-US" altLang="ja-JP" dirty="0"/>
              <a:t>This figure shows electron density as a function of the NIV] doublet ratio.</a:t>
            </a:r>
          </a:p>
          <a:p>
            <a:r>
              <a:rPr kumimoji="1" lang="en-US" altLang="ja-JP" dirty="0" err="1"/>
              <a:t>Senchyna</a:t>
            </a:r>
            <a:r>
              <a:rPr kumimoji="1" lang="en-US" altLang="ja-JP" dirty="0"/>
              <a:t>+ showed that the flux ratio of GN-z11 (red) suggests electron density roughly higher than 106 cm-3, and also higher than those of local galaxies (green).</a:t>
            </a:r>
          </a:p>
          <a:p>
            <a:endParaRPr kumimoji="1" lang="en-US" altLang="ja-JP" dirty="0"/>
          </a:p>
          <a:p>
            <a:r>
              <a:rPr kumimoji="1" lang="en-US" altLang="ja-JP" dirty="0"/>
              <a:t>The question is, is GN-z11 alone?</a:t>
            </a:r>
          </a:p>
          <a:p>
            <a:r>
              <a:rPr kumimoji="1" lang="en-US" altLang="ja-JP" dirty="0"/>
              <a:t>I mean, any other </a:t>
            </a:r>
            <a:r>
              <a:rPr kumimoji="1" lang="en-US" altLang="ja-JP" dirty="0" err="1"/>
              <a:t>supersolar</a:t>
            </a:r>
            <a:r>
              <a:rPr kumimoji="1" lang="en-US" altLang="ja-JP" dirty="0"/>
              <a:t> N/O galaxies at high-z?</a:t>
            </a:r>
          </a:p>
          <a:p>
            <a:r>
              <a:rPr kumimoji="1" lang="en-US" altLang="ja-JP" dirty="0"/>
              <a:t>And does electron density increase with z?</a:t>
            </a:r>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4</a:t>
            </a:fld>
            <a:endParaRPr kumimoji="1" lang="ja-JP" altLang="en-US"/>
          </a:p>
        </p:txBody>
      </p:sp>
    </p:spTree>
    <p:extLst>
      <p:ext uri="{BB962C8B-B14F-4D97-AF65-F5344CB8AC3E}">
        <p14:creationId xmlns:p14="http://schemas.microsoft.com/office/powerpoint/2010/main" val="2168464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To tackle with these questions, we use the public </a:t>
            </a:r>
            <a:r>
              <a:rPr kumimoji="1" lang="en-US" altLang="ja-JP" dirty="0" err="1"/>
              <a:t>NIRSpec</a:t>
            </a:r>
            <a:r>
              <a:rPr kumimoji="1" lang="en-US" altLang="ja-JP" dirty="0"/>
              <a:t> data as many as possible when the time of paper 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Thanks to ERO, GLASS CEERS teams, we could gather hundreds of galaxy spectra.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Reducing the data again, lead by </a:t>
            </a:r>
            <a:r>
              <a:rPr kumimoji="1" lang="en-US" altLang="ja-JP" dirty="0" err="1"/>
              <a:t>Kimihiko</a:t>
            </a:r>
            <a:r>
              <a:rPr kumimoji="1" lang="en-US" altLang="ja-JP" dirty="0"/>
              <a:t>, in a unified way, we identified 111 galaxies at z=4-10.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As shown in this figure of M-SFR relation, our sample, red, are distributed around the blue line representing z=5-6 SFMS.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So we basically see typical star-forming galaxies at high-z.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021CB45B-4076-3E45-AEFB-4EF1E30EF5DA}" type="slidenum">
              <a:rPr kumimoji="1" lang="ja-JP" altLang="en-US" smtClean="0"/>
              <a:t>5</a:t>
            </a:fld>
            <a:endParaRPr kumimoji="1" lang="ja-JP" altLang="en-US"/>
          </a:p>
        </p:txBody>
      </p:sp>
    </p:spTree>
    <p:extLst>
      <p:ext uri="{BB962C8B-B14F-4D97-AF65-F5344CB8AC3E}">
        <p14:creationId xmlns:p14="http://schemas.microsoft.com/office/powerpoint/2010/main" val="376753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An example of the reduced spectra is shown here, and we identify 14 galaxies having [OII] doublet with high S/N &gt; 10, which is helpful to investigate electron densities.</a:t>
            </a:r>
          </a:p>
        </p:txBody>
      </p:sp>
      <p:sp>
        <p:nvSpPr>
          <p:cNvPr id="4" name="スライド番号プレースホルダー 3"/>
          <p:cNvSpPr>
            <a:spLocks noGrp="1"/>
          </p:cNvSpPr>
          <p:nvPr>
            <p:ph type="sldNum" sz="quarter" idx="5"/>
          </p:nvPr>
        </p:nvSpPr>
        <p:spPr/>
        <p:txBody>
          <a:bodyPr/>
          <a:lstStyle/>
          <a:p>
            <a:fld id="{021CB45B-4076-3E45-AEFB-4EF1E30EF5DA}" type="slidenum">
              <a:rPr kumimoji="1" lang="ja-JP" altLang="en-US" smtClean="0"/>
              <a:t>6</a:t>
            </a:fld>
            <a:endParaRPr kumimoji="1" lang="ja-JP" altLang="en-US"/>
          </a:p>
        </p:txBody>
      </p:sp>
    </p:spTree>
    <p:extLst>
      <p:ext uri="{BB962C8B-B14F-4D97-AF65-F5344CB8AC3E}">
        <p14:creationId xmlns:p14="http://schemas.microsoft.com/office/powerpoint/2010/main" val="428504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u="none" strike="noStrike" dirty="0">
                <a:effectLst/>
                <a:latin typeface="-apple-system-font"/>
              </a:rPr>
              <a:t>To carefully separate the [OII] doublet, we derive line spread functions from planetary nebula spectra.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u="none" strike="noStrike" dirty="0">
                <a:effectLst/>
                <a:latin typeface="-apple-system-font"/>
              </a:rPr>
              <a:t>Here is our fitting result, using a Gaussian convolved by the LSF.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u="none" strike="noStrike" dirty="0">
                <a:effectLst/>
                <a:latin typeface="-apple-system-font"/>
              </a:rPr>
              <a:t>In this way we measured [OII] line ratios and derive electron densities.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u="none" strike="noStrike" dirty="0">
              <a:effectLst/>
              <a:latin typeface="-apple-system-font"/>
            </a:endParaRPr>
          </a:p>
          <a:p>
            <a:pPr algn="l"/>
            <a:r>
              <a:rPr lang="en-US" altLang="ja-JP" b="0" i="0" u="none" strike="noStrike" dirty="0">
                <a:effectLst/>
                <a:latin typeface="-apple-system-font"/>
              </a:rPr>
              <a:t>Here we show redshift evolution of electron density.</a:t>
            </a:r>
          </a:p>
          <a:p>
            <a:pPr algn="l"/>
            <a:r>
              <a:rPr lang="en-US" altLang="ja-JP" b="0" i="0" u="none" strike="noStrike" dirty="0">
                <a:effectLst/>
                <a:latin typeface="-apple-system-font"/>
              </a:rPr>
              <a:t>These blue and green data points are pre-JWST results taken from the literature.</a:t>
            </a:r>
          </a:p>
          <a:p>
            <a:pPr algn="l"/>
            <a:r>
              <a:rPr lang="en-US" altLang="ja-JP" b="0" i="0" u="none" strike="noStrike" dirty="0">
                <a:effectLst/>
                <a:latin typeface="-apple-system-font"/>
              </a:rPr>
              <a:t>JWST pushes this observation limit from z~3 to…</a:t>
            </a:r>
            <a:endParaRPr kumimoji="1" lang="ja-JP" altLang="en-US"/>
          </a:p>
        </p:txBody>
      </p:sp>
      <p:sp>
        <p:nvSpPr>
          <p:cNvPr id="4" name="スライド番号プレースホルダー 3"/>
          <p:cNvSpPr>
            <a:spLocks noGrp="1"/>
          </p:cNvSpPr>
          <p:nvPr>
            <p:ph type="sldNum" sz="quarter" idx="5"/>
          </p:nvPr>
        </p:nvSpPr>
        <p:spPr/>
        <p:txBody>
          <a:bodyPr/>
          <a:lstStyle/>
          <a:p>
            <a:fld id="{C5FB61D3-7E94-7044-8313-7288CEFB15B9}" type="slidenum">
              <a:rPr kumimoji="1" lang="ja-JP" altLang="en-US" smtClean="0"/>
              <a:t>7</a:t>
            </a:fld>
            <a:endParaRPr kumimoji="1" lang="ja-JP" altLang="en-US"/>
          </a:p>
        </p:txBody>
      </p:sp>
    </p:spTree>
    <p:extLst>
      <p:ext uri="{BB962C8B-B14F-4D97-AF65-F5344CB8AC3E}">
        <p14:creationId xmlns:p14="http://schemas.microsoft.com/office/powerpoint/2010/main" val="99241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b="0" i="0" u="none" strike="noStrike" dirty="0">
                <a:effectLst/>
                <a:latin typeface="-apple-system-font"/>
              </a:rPr>
              <a:t>…z~9 as shown by the red circles.</a:t>
            </a:r>
          </a:p>
          <a:p>
            <a:pPr algn="l"/>
            <a:r>
              <a:rPr lang="en-US" altLang="ja-JP" b="0" i="0" u="none" strike="noStrike" dirty="0">
                <a:effectLst/>
                <a:latin typeface="-apple-system-font"/>
              </a:rPr>
              <a:t>The smaller ones are the individual galaxy measurements, and the larger ones are median values of each individual measurement at z&lt;6 and z&gt;6, respectively.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u="none" strike="noStrike" dirty="0">
                <a:effectLst/>
                <a:latin typeface="-apple-system-font"/>
              </a:rPr>
              <a:t>These lower-z references are based on stacked spectra or median values of each sample, so let’s see these median values to compare.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u="none" strike="noStrike" dirty="0">
                <a:effectLst/>
                <a:latin typeface="-apple-system-font"/>
              </a:rPr>
              <a:t>We find that electron densities are likely to increase from z=0-1 to 1-3 and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u="none" strike="noStrike" dirty="0">
                <a:effectLst/>
                <a:latin typeface="-apple-system-font"/>
              </a:rPr>
              <a:t>I briefly checked that this conclusion doesn’t change by adding the recent 2 reports by Boyett+ and </a:t>
            </a:r>
            <a:r>
              <a:rPr lang="en-US" altLang="ja-JP" b="0" i="0" u="none" strike="noStrike" dirty="0" err="1">
                <a:effectLst/>
                <a:latin typeface="-apple-system-font"/>
              </a:rPr>
              <a:t>Abbdruf</a:t>
            </a:r>
            <a:r>
              <a:rPr lang="en-US" altLang="ja-JP" b="0" i="0" u="none" strike="noStrike" dirty="0">
                <a:effectLst/>
                <a:latin typeface="-apple-system-font"/>
              </a:rPr>
              <a:t>+ at z=9-10.</a:t>
            </a:r>
          </a:p>
        </p:txBody>
      </p:sp>
      <p:sp>
        <p:nvSpPr>
          <p:cNvPr id="4" name="スライド番号プレースホルダー 3"/>
          <p:cNvSpPr>
            <a:spLocks noGrp="1"/>
          </p:cNvSpPr>
          <p:nvPr>
            <p:ph type="sldNum" sz="quarter" idx="5"/>
          </p:nvPr>
        </p:nvSpPr>
        <p:spPr/>
        <p:txBody>
          <a:bodyPr/>
          <a:lstStyle/>
          <a:p>
            <a:fld id="{C5FB61D3-7E94-7044-8313-7288CEFB15B9}" type="slidenum">
              <a:rPr kumimoji="1" lang="ja-JP" altLang="en-US" smtClean="0"/>
              <a:t>8</a:t>
            </a:fld>
            <a:endParaRPr kumimoji="1" lang="ja-JP" altLang="en-US"/>
          </a:p>
        </p:txBody>
      </p:sp>
    </p:spTree>
    <p:extLst>
      <p:ext uri="{BB962C8B-B14F-4D97-AF65-F5344CB8AC3E}">
        <p14:creationId xmlns:p14="http://schemas.microsoft.com/office/powerpoint/2010/main" val="3545856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u="none" strike="noStrike" dirty="0">
                <a:effectLst/>
                <a:latin typeface="-apple-system-font"/>
              </a:rPr>
              <a:t>Electron densities of high-z galaxies are likely to be different from those of low-z galaxies, but what about chemical abundances?</a:t>
            </a:r>
          </a:p>
          <a:p>
            <a:pPr algn="l"/>
            <a:r>
              <a:rPr lang="en" altLang="ja-JP" b="0" i="0" u="none" strike="noStrike" dirty="0">
                <a:effectLst/>
                <a:latin typeface="-apple-system-font"/>
              </a:rPr>
              <a:t>We search for rest-UV NIII] and NIV] lines in 70 of Nakajima+ sample galaxies w/ grating observations.</a:t>
            </a:r>
          </a:p>
          <a:p>
            <a:pPr algn="l"/>
            <a:r>
              <a:rPr lang="en" altLang="ja-JP" b="0" i="0" u="none" strike="noStrike" dirty="0">
                <a:effectLst/>
                <a:latin typeface="-apple-system-font"/>
              </a:rPr>
              <a:t>And finally we found 2 galaxies.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u="none" strike="noStrike" dirty="0">
                <a:effectLst/>
                <a:latin typeface="-apple-system-font"/>
              </a:rPr>
              <a:t>Here I show their </a:t>
            </a:r>
            <a:r>
              <a:rPr lang="en-US" altLang="ja-JP" b="0" i="0" u="none" strike="noStrike" dirty="0" err="1">
                <a:effectLst/>
                <a:latin typeface="-apple-system-font"/>
              </a:rPr>
              <a:t>NIRCam</a:t>
            </a:r>
            <a:r>
              <a:rPr lang="en-US" altLang="ja-JP" b="0" i="0" u="none" strike="noStrike" dirty="0">
                <a:effectLst/>
                <a:latin typeface="-apple-system-font"/>
              </a:rPr>
              <a:t> images and spectra around rest-UV emission lines.</a:t>
            </a:r>
            <a:endParaRPr kumimoji="1" lang="ja-JP" altLang="en-US"/>
          </a:p>
          <a:p>
            <a:pPr algn="l"/>
            <a:r>
              <a:rPr lang="en" altLang="ja-JP" b="0" i="0" u="none" strike="noStrike" dirty="0">
                <a:effectLst/>
                <a:latin typeface="-apple-system-font"/>
              </a:rPr>
              <a:t>We find one galaxy from GLASS @ z=6.2, with NIII], and another galaxy from CEERS @ z=8.7, with NIV] detections.</a:t>
            </a:r>
          </a:p>
        </p:txBody>
      </p:sp>
      <p:sp>
        <p:nvSpPr>
          <p:cNvPr id="4" name="スライド番号プレースホルダー 3"/>
          <p:cNvSpPr>
            <a:spLocks noGrp="1"/>
          </p:cNvSpPr>
          <p:nvPr>
            <p:ph type="sldNum" sz="quarter" idx="5"/>
          </p:nvPr>
        </p:nvSpPr>
        <p:spPr/>
        <p:txBody>
          <a:bodyPr/>
          <a:lstStyle/>
          <a:p>
            <a:fld id="{4DC6F0A0-14A9-DF49-A7A9-B367D2FDD510}" type="slidenum">
              <a:rPr kumimoji="1" lang="ja-JP" altLang="en-US" smtClean="0"/>
              <a:t>9</a:t>
            </a:fld>
            <a:endParaRPr kumimoji="1" lang="ja-JP" altLang="en-US"/>
          </a:p>
        </p:txBody>
      </p:sp>
    </p:spTree>
    <p:extLst>
      <p:ext uri="{BB962C8B-B14F-4D97-AF65-F5344CB8AC3E}">
        <p14:creationId xmlns:p14="http://schemas.microsoft.com/office/powerpoint/2010/main" val="24922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EEF09E-A9AE-B2C7-9251-99E74D4923F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DD94F42-1348-C9B8-E5C7-5F96B6351D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BCE13EA-C155-E716-93AB-9E6B01C82C32}"/>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5" name="フッター プレースホルダー 4">
            <a:extLst>
              <a:ext uri="{FF2B5EF4-FFF2-40B4-BE49-F238E27FC236}">
                <a16:creationId xmlns:a16="http://schemas.microsoft.com/office/drawing/2014/main" id="{376D67CC-4471-8929-B343-8021152D4D0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62DE23-EDC2-74DA-90DF-D66A2F8542CA}"/>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2686482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202E55-3A6C-BCA8-AB4A-F1953377BED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23DAF6A-950C-65ED-A3F2-7AFF3863B7B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37DC5A1-3C97-287F-7645-8C52100608B7}"/>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5" name="フッター プレースホルダー 4">
            <a:extLst>
              <a:ext uri="{FF2B5EF4-FFF2-40B4-BE49-F238E27FC236}">
                <a16:creationId xmlns:a16="http://schemas.microsoft.com/office/drawing/2014/main" id="{3754E663-571F-568C-BFCC-61D9EB6886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D95789-0D64-CEC4-F1C3-6A38F0C6CC0F}"/>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341802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86F47E6-8B7A-1E81-7B5C-8E15D0A115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AC80F5-7F9D-11B9-F213-E54ACC84EFA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329A98E-B0D9-83AB-776E-29D8BA650D73}"/>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5" name="フッター プレースホルダー 4">
            <a:extLst>
              <a:ext uri="{FF2B5EF4-FFF2-40B4-BE49-F238E27FC236}">
                <a16:creationId xmlns:a16="http://schemas.microsoft.com/office/drawing/2014/main" id="{E0C38758-5668-6F08-D4CA-129C36E0F9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407B9F-5C41-D787-DB68-D563628A5454}"/>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1497059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4E96C-D65C-5B6D-50CC-C748C1CB3EF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202983-7F3F-0728-C940-7C753F0E671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7988B0A-F9B6-F510-D6DB-47AC9CCC8B1A}"/>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5" name="フッター プレースホルダー 4">
            <a:extLst>
              <a:ext uri="{FF2B5EF4-FFF2-40B4-BE49-F238E27FC236}">
                <a16:creationId xmlns:a16="http://schemas.microsoft.com/office/drawing/2014/main" id="{E1DC0445-DDC1-6086-A001-1BD47DC4AEB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087DC78-9798-80F5-CE2E-854B27769E0C}"/>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246289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3CBE86-680D-60DE-14E4-38EC6119103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D2E1232-E43C-7972-72EB-706366A8F9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3148B1F-24DA-A1CE-B018-A7BEE9329F7D}"/>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5" name="フッター プレースホルダー 4">
            <a:extLst>
              <a:ext uri="{FF2B5EF4-FFF2-40B4-BE49-F238E27FC236}">
                <a16:creationId xmlns:a16="http://schemas.microsoft.com/office/drawing/2014/main" id="{58A6AD64-4DAD-5FE7-140C-700A90E920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B6D1713-3E0B-EB78-F5AB-600CFDBE4B15}"/>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142720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14C032-1D78-4709-81C0-FA2BE5EC04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38BD18B-1462-C193-638B-E558086B50D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95CEEB9-3D92-52FE-21CA-FB733B4CE3D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4C6F990-F7A2-4BF2-79F8-0681C296DD8E}"/>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6" name="フッター プレースホルダー 5">
            <a:extLst>
              <a:ext uri="{FF2B5EF4-FFF2-40B4-BE49-F238E27FC236}">
                <a16:creationId xmlns:a16="http://schemas.microsoft.com/office/drawing/2014/main" id="{7A746020-CB3E-EBC2-DF68-74DF008DC3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2C67A7F-FBFF-4D7D-1F66-74236622906F}"/>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126490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452890-36C6-B890-3298-038852EFC6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14F555F-013F-FC01-7981-7FBD48576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478ED2E-C20A-9CE5-F3CE-C2921B40E57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D2D6CAD-F96D-26CE-06BA-5CB55C8A1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F1E52B0-4034-F981-589A-64DC38829AA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23F96F1-6575-D128-FEBA-474BA1969872}"/>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8" name="フッター プレースホルダー 7">
            <a:extLst>
              <a:ext uri="{FF2B5EF4-FFF2-40B4-BE49-F238E27FC236}">
                <a16:creationId xmlns:a16="http://schemas.microsoft.com/office/drawing/2014/main" id="{E83B7DBB-3C56-5464-44F1-78F99E8BA75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B1177DA-C635-A3D3-A4DF-A674C649415A}"/>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121397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FC3610-D924-0276-ADEA-4021D75F3A8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8571E64-98E3-1752-41E4-86607CE472B5}"/>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4" name="フッター プレースホルダー 3">
            <a:extLst>
              <a:ext uri="{FF2B5EF4-FFF2-40B4-BE49-F238E27FC236}">
                <a16:creationId xmlns:a16="http://schemas.microsoft.com/office/drawing/2014/main" id="{7E1D952E-A1A6-22E3-1853-494A8672ACA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C17A857-F8A4-7B6F-B52C-AB44E5FE5869}"/>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2327812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6AC0E33-75B7-F949-F00B-AF167FD11ABD}"/>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3" name="フッター プレースホルダー 2">
            <a:extLst>
              <a:ext uri="{FF2B5EF4-FFF2-40B4-BE49-F238E27FC236}">
                <a16:creationId xmlns:a16="http://schemas.microsoft.com/office/drawing/2014/main" id="{CD40C1F8-4F0B-F116-0227-6B843EBC7D2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F8F7632-C567-C1E8-4C82-9C805E278593}"/>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123855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BB9FF0-0E5E-F421-8971-0911C805BE4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F45FAD-A737-87BF-2706-31FDDAF22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8157DA0-6FE3-A2F0-284F-EBD01DFBB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35B1ADC-9164-A6F5-4B33-219D1C3ADF60}"/>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6" name="フッター プレースホルダー 5">
            <a:extLst>
              <a:ext uri="{FF2B5EF4-FFF2-40B4-BE49-F238E27FC236}">
                <a16:creationId xmlns:a16="http://schemas.microsoft.com/office/drawing/2014/main" id="{72D40934-138E-38AA-DA90-C952884C277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70E75E0-8314-FC87-C67A-5403EA7915EB}"/>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219557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E0BCCA-E1CE-DD18-2E30-8F018F4A1B8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11C0A79-9FF4-3079-2683-0EC4FAA2F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134B346-C3E3-B8E1-DAA4-38428B713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479EB7A-BEB1-26F4-A984-6DAC1FA4278C}"/>
              </a:ext>
            </a:extLst>
          </p:cNvPr>
          <p:cNvSpPr>
            <a:spLocks noGrp="1"/>
          </p:cNvSpPr>
          <p:nvPr>
            <p:ph type="dt" sz="half" idx="10"/>
          </p:nvPr>
        </p:nvSpPr>
        <p:spPr/>
        <p:txBody>
          <a:bodyPr/>
          <a:lstStyle/>
          <a:p>
            <a:fld id="{B3A6DDCD-BDA2-B84E-9DFC-AE5369AC3DD6}" type="datetimeFigureOut">
              <a:rPr kumimoji="1" lang="ja-JP" altLang="en-US" smtClean="0"/>
              <a:t>2024/6/25</a:t>
            </a:fld>
            <a:endParaRPr kumimoji="1" lang="ja-JP" altLang="en-US"/>
          </a:p>
        </p:txBody>
      </p:sp>
      <p:sp>
        <p:nvSpPr>
          <p:cNvPr id="6" name="フッター プレースホルダー 5">
            <a:extLst>
              <a:ext uri="{FF2B5EF4-FFF2-40B4-BE49-F238E27FC236}">
                <a16:creationId xmlns:a16="http://schemas.microsoft.com/office/drawing/2014/main" id="{962808FB-5B92-35FA-2CB9-F817611A86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B20A67A-FFD3-1EA2-C2A2-7A73277A0D57}"/>
              </a:ext>
            </a:extLst>
          </p:cNvPr>
          <p:cNvSpPr>
            <a:spLocks noGrp="1"/>
          </p:cNvSpPr>
          <p:nvPr>
            <p:ph type="sldNum" sz="quarter" idx="12"/>
          </p:nvPr>
        </p:nvSpPr>
        <p:spPr/>
        <p:txBody>
          <a:body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469922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CC2EA5E-490D-95A3-A51F-706D062CF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B37B716-9803-5E37-2092-99FD95477B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FC02B32-A461-112F-9BE7-687200CE1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6DDCD-BDA2-B84E-9DFC-AE5369AC3DD6}" type="datetimeFigureOut">
              <a:rPr kumimoji="1" lang="ja-JP" altLang="en-US" smtClean="0"/>
              <a:t>2024/6/25</a:t>
            </a:fld>
            <a:endParaRPr kumimoji="1" lang="ja-JP" altLang="en-US"/>
          </a:p>
        </p:txBody>
      </p:sp>
      <p:sp>
        <p:nvSpPr>
          <p:cNvPr id="5" name="フッター プレースホルダー 4">
            <a:extLst>
              <a:ext uri="{FF2B5EF4-FFF2-40B4-BE49-F238E27FC236}">
                <a16:creationId xmlns:a16="http://schemas.microsoft.com/office/drawing/2014/main" id="{B0517807-3554-D486-9C3D-5E9E7BEDD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BD1966B-2B0A-30CD-B537-CB3188F65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BAA4E-028A-A046-8E0C-9905F5291C9D}" type="slidenum">
              <a:rPr kumimoji="1" lang="ja-JP" altLang="en-US" smtClean="0"/>
              <a:t>‹#›</a:t>
            </a:fld>
            <a:endParaRPr kumimoji="1" lang="ja-JP" altLang="en-US"/>
          </a:p>
        </p:txBody>
      </p:sp>
    </p:spTree>
    <p:extLst>
      <p:ext uri="{BB962C8B-B14F-4D97-AF65-F5344CB8AC3E}">
        <p14:creationId xmlns:p14="http://schemas.microsoft.com/office/powerpoint/2010/main" val="61769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110B07D-8A74-D6EF-8CBA-EC4DE5270929}"/>
              </a:ext>
            </a:extLst>
          </p:cNvPr>
          <p:cNvSpPr/>
          <p:nvPr/>
        </p:nvSpPr>
        <p:spPr>
          <a:xfrm>
            <a:off x="-1" y="0"/>
            <a:ext cx="12192001" cy="6858000"/>
          </a:xfrm>
          <a:prstGeom prst="rect">
            <a:avLst/>
          </a:prstGeom>
          <a:solidFill>
            <a:schemeClr val="tx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05CB002-89E3-0A85-AEB2-1C0CC2A54762}"/>
              </a:ext>
            </a:extLst>
          </p:cNvPr>
          <p:cNvSpPr txBox="1"/>
          <p:nvPr/>
        </p:nvSpPr>
        <p:spPr>
          <a:xfrm>
            <a:off x="223020" y="137967"/>
            <a:ext cx="10065576" cy="1446550"/>
          </a:xfrm>
          <a:prstGeom prst="rect">
            <a:avLst/>
          </a:prstGeom>
          <a:noFill/>
        </p:spPr>
        <p:txBody>
          <a:bodyPr wrap="none" rtlCol="0">
            <a:spAutoFit/>
          </a:bodyPr>
          <a:lstStyle/>
          <a:p>
            <a:r>
              <a:rPr lang="en" altLang="ja-JP" sz="4400" dirty="0">
                <a:solidFill>
                  <a:schemeClr val="bg1"/>
                </a:solidFill>
                <a:latin typeface="Meiryo" panose="020B0604030504040204" pitchFamily="34" charset="-128"/>
                <a:ea typeface="Meiryo" panose="020B0604030504040204" pitchFamily="34" charset="-128"/>
              </a:rPr>
              <a:t>Nitrogen-Rich, Dense, and</a:t>
            </a:r>
          </a:p>
          <a:p>
            <a:r>
              <a:rPr lang="en" altLang="ja-JP" sz="4400" dirty="0">
                <a:solidFill>
                  <a:schemeClr val="bg1"/>
                </a:solidFill>
                <a:latin typeface="Meiryo" panose="020B0604030504040204" pitchFamily="34" charset="-128"/>
                <a:ea typeface="Meiryo" panose="020B0604030504040204" pitchFamily="34" charset="-128"/>
              </a:rPr>
              <a:t>Highly-Ionized Gas in z&gt;6 Galaxies</a:t>
            </a:r>
            <a:endParaRPr kumimoji="1" lang="ja-JP" altLang="en-US" sz="44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1F90057-96D2-97D2-530A-1257D3BAE527}"/>
              </a:ext>
            </a:extLst>
          </p:cNvPr>
          <p:cNvSpPr txBox="1"/>
          <p:nvPr/>
        </p:nvSpPr>
        <p:spPr>
          <a:xfrm>
            <a:off x="223020" y="5447935"/>
            <a:ext cx="9334607" cy="1261884"/>
          </a:xfrm>
          <a:prstGeom prst="rect">
            <a:avLst/>
          </a:prstGeom>
          <a:solidFill>
            <a:srgbClr val="000015">
              <a:alpha val="50000"/>
            </a:srgbClr>
          </a:solidFill>
        </p:spPr>
        <p:txBody>
          <a:bodyPr wrap="none" rtlCol="0">
            <a:spAutoFit/>
          </a:bodyPr>
          <a:lstStyle/>
          <a:p>
            <a:r>
              <a:rPr lang="en" altLang="ja-JP" sz="3600" dirty="0">
                <a:solidFill>
                  <a:schemeClr val="bg1"/>
                </a:solidFill>
                <a:latin typeface="Meiryo" panose="020B0604030504040204" pitchFamily="34" charset="-128"/>
                <a:ea typeface="Meiryo" panose="020B0604030504040204" pitchFamily="34" charset="-128"/>
              </a:rPr>
              <a:t>Collaborator:</a:t>
            </a:r>
          </a:p>
          <a:p>
            <a:r>
              <a:rPr lang="en" altLang="ja-JP" sz="2000" dirty="0">
                <a:solidFill>
                  <a:schemeClr val="bg1"/>
                </a:solidFill>
                <a:latin typeface="Meiryo" panose="020B0604030504040204" pitchFamily="34" charset="-128"/>
                <a:ea typeface="Meiryo" panose="020B0604030504040204" pitchFamily="34" charset="-128"/>
              </a:rPr>
              <a:t>M. </a:t>
            </a:r>
            <a:r>
              <a:rPr lang="en" altLang="ja-JP" sz="2000" dirty="0" err="1">
                <a:solidFill>
                  <a:schemeClr val="bg1"/>
                </a:solidFill>
                <a:latin typeface="Meiryo" panose="020B0604030504040204" pitchFamily="34" charset="-128"/>
                <a:ea typeface="Meiryo" panose="020B0604030504040204" pitchFamily="34" charset="-128"/>
              </a:rPr>
              <a:t>Ouchi</a:t>
            </a:r>
            <a:r>
              <a:rPr lang="en" altLang="ja-JP" sz="2000" dirty="0">
                <a:solidFill>
                  <a:schemeClr val="bg1"/>
                </a:solidFill>
                <a:latin typeface="Meiryo" panose="020B0604030504040204" pitchFamily="34" charset="-128"/>
                <a:ea typeface="Meiryo" panose="020B0604030504040204" pitchFamily="34" charset="-128"/>
              </a:rPr>
              <a:t>, N. Tominaga, </a:t>
            </a:r>
            <a:r>
              <a:rPr lang="en" altLang="ja-JP" sz="2000" u="sng" dirty="0">
                <a:solidFill>
                  <a:schemeClr val="bg1"/>
                </a:solidFill>
                <a:latin typeface="Meiryo" panose="020B0604030504040204" pitchFamily="34" charset="-128"/>
                <a:ea typeface="Meiryo" panose="020B0604030504040204" pitchFamily="34" charset="-128"/>
              </a:rPr>
              <a:t>K. Watanabe</a:t>
            </a:r>
            <a:r>
              <a:rPr lang="en" altLang="ja-JP" sz="2000" dirty="0">
                <a:solidFill>
                  <a:schemeClr val="bg1"/>
                </a:solidFill>
                <a:latin typeface="Meiryo" panose="020B0604030504040204" pitchFamily="34" charset="-128"/>
                <a:ea typeface="Meiryo" panose="020B0604030504040204" pitchFamily="34" charset="-128"/>
              </a:rPr>
              <a:t>, K. Nakajima,</a:t>
            </a:r>
          </a:p>
          <a:p>
            <a:r>
              <a:rPr lang="en" altLang="ja-JP" sz="2000" dirty="0">
                <a:solidFill>
                  <a:schemeClr val="bg1"/>
                </a:solidFill>
                <a:latin typeface="Meiryo" panose="020B0604030504040204" pitchFamily="34" charset="-128"/>
                <a:ea typeface="Meiryo" panose="020B0604030504040204" pitchFamily="34" charset="-128"/>
              </a:rPr>
              <a:t>H. Umeda, H. </a:t>
            </a:r>
            <a:r>
              <a:rPr lang="en" altLang="ja-JP" sz="2000" dirty="0" err="1">
                <a:solidFill>
                  <a:schemeClr val="bg1"/>
                </a:solidFill>
                <a:latin typeface="Meiryo" panose="020B0604030504040204" pitchFamily="34" charset="-128"/>
                <a:ea typeface="Meiryo" panose="020B0604030504040204" pitchFamily="34" charset="-128"/>
              </a:rPr>
              <a:t>Yajima</a:t>
            </a:r>
            <a:r>
              <a:rPr lang="en" altLang="ja-JP" sz="2000" dirty="0">
                <a:solidFill>
                  <a:schemeClr val="bg1"/>
                </a:solidFill>
                <a:latin typeface="Meiryo" panose="020B0604030504040204" pitchFamily="34" charset="-128"/>
                <a:ea typeface="Meiryo" panose="020B0604030504040204" pitchFamily="34" charset="-128"/>
              </a:rPr>
              <a:t>, </a:t>
            </a:r>
            <a:r>
              <a:rPr lang="en" altLang="ja-JP" sz="2000" u="sng" dirty="0">
                <a:solidFill>
                  <a:schemeClr val="bg1"/>
                </a:solidFill>
                <a:latin typeface="Meiryo" panose="020B0604030504040204" pitchFamily="34" charset="-128"/>
                <a:ea typeface="Meiryo" panose="020B0604030504040204" pitchFamily="34" charset="-128"/>
              </a:rPr>
              <a:t>Y. </a:t>
            </a:r>
            <a:r>
              <a:rPr lang="en" altLang="ja-JP" sz="2000" u="sng" dirty="0" err="1">
                <a:solidFill>
                  <a:schemeClr val="bg1"/>
                </a:solidFill>
                <a:latin typeface="Meiryo" panose="020B0604030504040204" pitchFamily="34" charset="-128"/>
                <a:ea typeface="Meiryo" panose="020B0604030504040204" pitchFamily="34" charset="-128"/>
              </a:rPr>
              <a:t>Harikane</a:t>
            </a:r>
            <a:r>
              <a:rPr lang="en" altLang="ja-JP" sz="2000" dirty="0">
                <a:solidFill>
                  <a:schemeClr val="bg1"/>
                </a:solidFill>
                <a:latin typeface="Meiryo" panose="020B0604030504040204" pitchFamily="34" charset="-128"/>
                <a:ea typeface="Meiryo" panose="020B0604030504040204" pitchFamily="34" charset="-128"/>
              </a:rPr>
              <a:t>, </a:t>
            </a:r>
            <a:r>
              <a:rPr lang="en" altLang="ja-JP" sz="2000" u="sng" dirty="0">
                <a:solidFill>
                  <a:schemeClr val="bg1"/>
                </a:solidFill>
                <a:latin typeface="Meiryo" panose="020B0604030504040204" pitchFamily="34" charset="-128"/>
                <a:ea typeface="Meiryo" panose="020B0604030504040204" pitchFamily="34" charset="-128"/>
              </a:rPr>
              <a:t>H. Fukushima</a:t>
            </a:r>
            <a:r>
              <a:rPr lang="en" altLang="ja-JP" sz="2000" dirty="0">
                <a:solidFill>
                  <a:schemeClr val="bg1"/>
                </a:solidFill>
                <a:latin typeface="Meiryo" panose="020B0604030504040204" pitchFamily="34" charset="-128"/>
                <a:ea typeface="Meiryo" panose="020B0604030504040204" pitchFamily="34" charset="-128"/>
              </a:rPr>
              <a:t>, </a:t>
            </a:r>
            <a:r>
              <a:rPr lang="en" altLang="ja-JP" sz="2000" u="sng" dirty="0">
                <a:solidFill>
                  <a:schemeClr val="bg1"/>
                </a:solidFill>
                <a:latin typeface="Meiryo" panose="020B0604030504040204" pitchFamily="34" charset="-128"/>
                <a:ea typeface="Meiryo" panose="020B0604030504040204" pitchFamily="34" charset="-128"/>
              </a:rPr>
              <a:t>Y. Xu</a:t>
            </a:r>
            <a:r>
              <a:rPr lang="en" altLang="ja-JP" sz="2000" dirty="0">
                <a:solidFill>
                  <a:schemeClr val="bg1"/>
                </a:solidFill>
                <a:latin typeface="Meiryo" panose="020B0604030504040204" pitchFamily="34" charset="-128"/>
                <a:ea typeface="Meiryo" panose="020B0604030504040204" pitchFamily="34" charset="-128"/>
              </a:rPr>
              <a:t>, Y. Ono, Y. Zhang</a:t>
            </a:r>
            <a:endParaRPr kumimoji="1" lang="en" altLang="ja-JP" sz="2000" dirty="0">
              <a:solidFill>
                <a:schemeClr val="bg1"/>
              </a:solidFill>
              <a:latin typeface="Meiryo" panose="020B0604030504040204" pitchFamily="34" charset="-128"/>
              <a:ea typeface="Meiryo" panose="020B0604030504040204" pitchFamily="34" charset="-128"/>
            </a:endParaRPr>
          </a:p>
        </p:txBody>
      </p:sp>
      <p:pic>
        <p:nvPicPr>
          <p:cNvPr id="3" name="図 2" descr="夜に光っている星&#10;&#10;自動的に生成された説明">
            <a:extLst>
              <a:ext uri="{FF2B5EF4-FFF2-40B4-BE49-F238E27FC236}">
                <a16:creationId xmlns:a16="http://schemas.microsoft.com/office/drawing/2014/main" id="{5AA43A7F-96C3-061D-4431-1C261C760D91}"/>
              </a:ext>
            </a:extLst>
          </p:cNvPr>
          <p:cNvPicPr>
            <a:picLocks noChangeAspect="1"/>
          </p:cNvPicPr>
          <p:nvPr/>
        </p:nvPicPr>
        <p:blipFill>
          <a:blip r:embed="rId3"/>
          <a:stretch>
            <a:fillRect/>
          </a:stretch>
        </p:blipFill>
        <p:spPr>
          <a:xfrm>
            <a:off x="7168377" y="1477541"/>
            <a:ext cx="4800600" cy="4800600"/>
          </a:xfrm>
          <a:prstGeom prst="rect">
            <a:avLst/>
          </a:prstGeom>
        </p:spPr>
      </p:pic>
      <p:sp>
        <p:nvSpPr>
          <p:cNvPr id="10" name="テキスト ボックス 9">
            <a:extLst>
              <a:ext uri="{FF2B5EF4-FFF2-40B4-BE49-F238E27FC236}">
                <a16:creationId xmlns:a16="http://schemas.microsoft.com/office/drawing/2014/main" id="{E234BF34-45E4-4F38-5AB8-BA55598BC271}"/>
              </a:ext>
            </a:extLst>
          </p:cNvPr>
          <p:cNvSpPr txBox="1"/>
          <p:nvPr/>
        </p:nvSpPr>
        <p:spPr>
          <a:xfrm>
            <a:off x="9408661" y="6103947"/>
            <a:ext cx="2560316" cy="307777"/>
          </a:xfrm>
          <a:prstGeom prst="rect">
            <a:avLst/>
          </a:prstGeom>
          <a:noFill/>
        </p:spPr>
        <p:txBody>
          <a:bodyPr wrap="none" rtlCol="0">
            <a:spAutoFit/>
          </a:bodyPr>
          <a:lstStyle/>
          <a:p>
            <a:pPr algn="r"/>
            <a:r>
              <a:rPr lang="en" altLang="ja-JP" sz="1400" dirty="0">
                <a:solidFill>
                  <a:schemeClr val="bg1"/>
                </a:solidFill>
              </a:rPr>
              <a:t>NASA, ESA, CSA, </a:t>
            </a:r>
            <a:r>
              <a:rPr lang="en" altLang="ja-JP" sz="1400" dirty="0" err="1">
                <a:solidFill>
                  <a:schemeClr val="bg1"/>
                </a:solidFill>
              </a:rPr>
              <a:t>Isobe</a:t>
            </a:r>
            <a:r>
              <a:rPr lang="en" altLang="ja-JP" sz="1400" dirty="0">
                <a:solidFill>
                  <a:schemeClr val="bg1"/>
                </a:solidFill>
              </a:rPr>
              <a:t> et al.</a:t>
            </a:r>
            <a:endParaRPr kumimoji="1" lang="ja-JP" altLang="en-US" sz="1400">
              <a:solidFill>
                <a:schemeClr val="bg1"/>
              </a:solidFill>
            </a:endParaRPr>
          </a:p>
        </p:txBody>
      </p:sp>
      <p:sp>
        <p:nvSpPr>
          <p:cNvPr id="7" name="テキスト ボックス 6">
            <a:extLst>
              <a:ext uri="{FF2B5EF4-FFF2-40B4-BE49-F238E27FC236}">
                <a16:creationId xmlns:a16="http://schemas.microsoft.com/office/drawing/2014/main" id="{890ACF9B-81F2-3BC7-B6A0-B5D1C2968B36}"/>
              </a:ext>
            </a:extLst>
          </p:cNvPr>
          <p:cNvSpPr txBox="1"/>
          <p:nvPr/>
        </p:nvSpPr>
        <p:spPr>
          <a:xfrm>
            <a:off x="548091" y="2300508"/>
            <a:ext cx="5153142" cy="2431435"/>
          </a:xfrm>
          <a:prstGeom prst="rect">
            <a:avLst/>
          </a:prstGeom>
          <a:noFill/>
        </p:spPr>
        <p:txBody>
          <a:bodyPr wrap="none" rtlCol="0">
            <a:spAutoFit/>
          </a:bodyPr>
          <a:lstStyle/>
          <a:p>
            <a:r>
              <a:rPr lang="en" altLang="ja-JP" sz="4400" dirty="0">
                <a:solidFill>
                  <a:schemeClr val="bg1"/>
                </a:solidFill>
                <a:latin typeface="Meiryo" panose="020B0604030504040204" pitchFamily="34" charset="-128"/>
                <a:ea typeface="Meiryo" panose="020B0604030504040204" pitchFamily="34" charset="-128"/>
              </a:rPr>
              <a:t>Yuki </a:t>
            </a:r>
            <a:r>
              <a:rPr lang="en" altLang="ja-JP" sz="4400" dirty="0" err="1">
                <a:solidFill>
                  <a:schemeClr val="bg1"/>
                </a:solidFill>
                <a:latin typeface="Meiryo" panose="020B0604030504040204" pitchFamily="34" charset="-128"/>
                <a:ea typeface="Meiryo" panose="020B0604030504040204" pitchFamily="34" charset="-128"/>
              </a:rPr>
              <a:t>Isobe</a:t>
            </a:r>
            <a:endParaRPr lang="en" altLang="ja-JP" sz="4400" dirty="0">
              <a:solidFill>
                <a:schemeClr val="bg1"/>
              </a:solidFill>
              <a:latin typeface="Meiryo" panose="020B0604030504040204" pitchFamily="34" charset="-128"/>
              <a:ea typeface="Meiryo" panose="020B0604030504040204" pitchFamily="34" charset="-128"/>
            </a:endParaRPr>
          </a:p>
          <a:p>
            <a:r>
              <a:rPr lang="en-US" altLang="ja-JP" sz="3600" dirty="0">
                <a:solidFill>
                  <a:schemeClr val="bg1"/>
                </a:solidFill>
                <a:latin typeface="Meiryo" panose="020B0604030504040204" pitchFamily="34" charset="-128"/>
                <a:ea typeface="Meiryo" panose="020B0604030504040204" pitchFamily="34" charset="-128"/>
              </a:rPr>
              <a:t> </a:t>
            </a:r>
            <a:r>
              <a:rPr lang="en" altLang="ja-JP" sz="3600" dirty="0">
                <a:solidFill>
                  <a:schemeClr val="bg1"/>
                </a:solidFill>
                <a:latin typeface="Meiryo" panose="020B0604030504040204" pitchFamily="34" charset="-128"/>
                <a:ea typeface="Meiryo" panose="020B0604030504040204" pitchFamily="34" charset="-128"/>
              </a:rPr>
              <a:t>JSPS Fellow</a:t>
            </a:r>
          </a:p>
          <a:p>
            <a:r>
              <a:rPr kumimoji="1" lang="en" altLang="ja-JP" sz="3600" dirty="0">
                <a:solidFill>
                  <a:schemeClr val="bg1"/>
                </a:solidFill>
                <a:latin typeface="Meiryo" panose="020B0604030504040204" pitchFamily="34" charset="-128"/>
                <a:ea typeface="Meiryo" panose="020B0604030504040204" pitchFamily="34" charset="-128"/>
              </a:rPr>
              <a:t> </a:t>
            </a:r>
            <a:r>
              <a:rPr kumimoji="1" lang="en" altLang="ja-JP" sz="3600" dirty="0" err="1">
                <a:solidFill>
                  <a:schemeClr val="bg1"/>
                </a:solidFill>
                <a:latin typeface="Meiryo" panose="020B0604030504040204" pitchFamily="34" charset="-128"/>
                <a:ea typeface="Meiryo" panose="020B0604030504040204" pitchFamily="34" charset="-128"/>
              </a:rPr>
              <a:t>Waseda</a:t>
            </a:r>
            <a:r>
              <a:rPr kumimoji="1" lang="en" altLang="ja-JP" sz="3600" dirty="0">
                <a:solidFill>
                  <a:schemeClr val="bg1"/>
                </a:solidFill>
                <a:latin typeface="Meiryo" panose="020B0604030504040204" pitchFamily="34" charset="-128"/>
                <a:ea typeface="Meiryo" panose="020B0604030504040204" pitchFamily="34" charset="-128"/>
              </a:rPr>
              <a:t> /</a:t>
            </a:r>
          </a:p>
          <a:p>
            <a:r>
              <a:rPr kumimoji="1" lang="en" altLang="ja-JP" sz="3600" dirty="0">
                <a:solidFill>
                  <a:schemeClr val="bg1"/>
                </a:solidFill>
                <a:latin typeface="Meiryo" panose="020B0604030504040204" pitchFamily="34" charset="-128"/>
                <a:ea typeface="Meiryo" panose="020B0604030504040204" pitchFamily="34" charset="-128"/>
              </a:rPr>
              <a:t> Cambridge from Sep.</a:t>
            </a:r>
          </a:p>
        </p:txBody>
      </p:sp>
    </p:spTree>
    <p:extLst>
      <p:ext uri="{BB962C8B-B14F-4D97-AF65-F5344CB8AC3E}">
        <p14:creationId xmlns:p14="http://schemas.microsoft.com/office/powerpoint/2010/main" val="4015601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 ダイアグラム, 概略図&#10;&#10;自動的に生成された説明">
            <a:extLst>
              <a:ext uri="{FF2B5EF4-FFF2-40B4-BE49-F238E27FC236}">
                <a16:creationId xmlns:a16="http://schemas.microsoft.com/office/drawing/2014/main" id="{76DCD087-1DB0-5CF4-3C2F-BDA8A6E3128F}"/>
              </a:ext>
            </a:extLst>
          </p:cNvPr>
          <p:cNvPicPr>
            <a:picLocks noChangeAspect="1"/>
          </p:cNvPicPr>
          <p:nvPr/>
        </p:nvPicPr>
        <p:blipFill rotWithShape="1">
          <a:blip r:embed="rId3"/>
          <a:srcRect r="48395"/>
          <a:stretch/>
        </p:blipFill>
        <p:spPr>
          <a:xfrm>
            <a:off x="1041409" y="1243011"/>
            <a:ext cx="5187940" cy="3657593"/>
          </a:xfrm>
          <a:prstGeom prst="rect">
            <a:avLst/>
          </a:prstGeom>
        </p:spPr>
      </p:pic>
      <p:sp>
        <p:nvSpPr>
          <p:cNvPr id="4" name="テキスト ボックス 3">
            <a:extLst>
              <a:ext uri="{FF2B5EF4-FFF2-40B4-BE49-F238E27FC236}">
                <a16:creationId xmlns:a16="http://schemas.microsoft.com/office/drawing/2014/main" id="{8B8EEC41-29B8-0CDD-5AFA-F8796A9AC040}"/>
              </a:ext>
            </a:extLst>
          </p:cNvPr>
          <p:cNvSpPr txBox="1"/>
          <p:nvPr/>
        </p:nvSpPr>
        <p:spPr>
          <a:xfrm>
            <a:off x="0" y="0"/>
            <a:ext cx="7526419"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Non-stellar Hard Emission?</a:t>
            </a:r>
            <a:endParaRPr kumimoji="1" lang="ja-JP" altLang="en-US" sz="4800" b="1">
              <a:latin typeface="Times New Roman" panose="02020603050405020304" pitchFamily="18" charset="0"/>
              <a:cs typeface="Times New Roman" panose="02020603050405020304" pitchFamily="18" charset="0"/>
            </a:endParaRPr>
          </a:p>
        </p:txBody>
      </p:sp>
      <p:cxnSp>
        <p:nvCxnSpPr>
          <p:cNvPr id="5" name="直線矢印コネクタ 4">
            <a:extLst>
              <a:ext uri="{FF2B5EF4-FFF2-40B4-BE49-F238E27FC236}">
                <a16:creationId xmlns:a16="http://schemas.microsoft.com/office/drawing/2014/main" id="{2B0FA38A-4952-5D4C-9CCD-F5D6A4BB00BD}"/>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79E943A-B879-12FB-C3D8-9423153CDFE2}"/>
              </a:ext>
            </a:extLst>
          </p:cNvPr>
          <p:cNvCxnSpPr>
            <a:cxnSpLocks/>
          </p:cNvCxnSpPr>
          <p:nvPr/>
        </p:nvCxnSpPr>
        <p:spPr>
          <a:xfrm flipV="1">
            <a:off x="1350337" y="2862497"/>
            <a:ext cx="0" cy="5521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47DEAE4D-4EEC-6B50-CFB5-6028A5928E1C}"/>
              </a:ext>
            </a:extLst>
          </p:cNvPr>
          <p:cNvPicPr>
            <a:picLocks noChangeAspect="1"/>
          </p:cNvPicPr>
          <p:nvPr/>
        </p:nvPicPr>
        <p:blipFill>
          <a:blip r:embed="rId4"/>
          <a:stretch>
            <a:fillRect/>
          </a:stretch>
        </p:blipFill>
        <p:spPr>
          <a:xfrm>
            <a:off x="11228511" y="6982713"/>
            <a:ext cx="5054600" cy="304800"/>
          </a:xfrm>
          <a:prstGeom prst="rect">
            <a:avLst/>
          </a:prstGeom>
        </p:spPr>
      </p:pic>
      <p:pic>
        <p:nvPicPr>
          <p:cNvPr id="7" name="図 6" descr="グラフ, ダイアグラム&#10;&#10;自動的に生成された説明">
            <a:extLst>
              <a:ext uri="{FF2B5EF4-FFF2-40B4-BE49-F238E27FC236}">
                <a16:creationId xmlns:a16="http://schemas.microsoft.com/office/drawing/2014/main" id="{0D4C9EAF-BF2F-CCAC-4045-FFCCE98388F3}"/>
              </a:ext>
            </a:extLst>
          </p:cNvPr>
          <p:cNvPicPr>
            <a:picLocks noChangeAspect="1"/>
          </p:cNvPicPr>
          <p:nvPr/>
        </p:nvPicPr>
        <p:blipFill>
          <a:blip r:embed="rId5"/>
          <a:stretch>
            <a:fillRect/>
          </a:stretch>
        </p:blipFill>
        <p:spPr>
          <a:xfrm>
            <a:off x="12326367" y="4092575"/>
            <a:ext cx="2858889" cy="2765425"/>
          </a:xfrm>
          <a:prstGeom prst="rect">
            <a:avLst/>
          </a:prstGeom>
        </p:spPr>
      </p:pic>
    </p:spTree>
    <p:extLst>
      <p:ext uri="{BB962C8B-B14F-4D97-AF65-F5344CB8AC3E}">
        <p14:creationId xmlns:p14="http://schemas.microsoft.com/office/powerpoint/2010/main" val="41827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 ダイアグラム, 概略図&#10;&#10;自動的に生成された説明">
            <a:extLst>
              <a:ext uri="{FF2B5EF4-FFF2-40B4-BE49-F238E27FC236}">
                <a16:creationId xmlns:a16="http://schemas.microsoft.com/office/drawing/2014/main" id="{76DCD087-1DB0-5CF4-3C2F-BDA8A6E3128F}"/>
              </a:ext>
            </a:extLst>
          </p:cNvPr>
          <p:cNvPicPr>
            <a:picLocks noChangeAspect="1"/>
          </p:cNvPicPr>
          <p:nvPr/>
        </p:nvPicPr>
        <p:blipFill>
          <a:blip r:embed="rId3"/>
          <a:stretch>
            <a:fillRect/>
          </a:stretch>
        </p:blipFill>
        <p:spPr>
          <a:xfrm>
            <a:off x="1041409" y="1243011"/>
            <a:ext cx="10053036" cy="3657593"/>
          </a:xfrm>
          <a:prstGeom prst="rect">
            <a:avLst/>
          </a:prstGeom>
        </p:spPr>
      </p:pic>
      <p:sp>
        <p:nvSpPr>
          <p:cNvPr id="4" name="テキスト ボックス 3">
            <a:extLst>
              <a:ext uri="{FF2B5EF4-FFF2-40B4-BE49-F238E27FC236}">
                <a16:creationId xmlns:a16="http://schemas.microsoft.com/office/drawing/2014/main" id="{8B8EEC41-29B8-0CDD-5AFA-F8796A9AC040}"/>
              </a:ext>
            </a:extLst>
          </p:cNvPr>
          <p:cNvSpPr txBox="1"/>
          <p:nvPr/>
        </p:nvSpPr>
        <p:spPr>
          <a:xfrm>
            <a:off x="0" y="0"/>
            <a:ext cx="7526419"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Non-stellar Hard Emission?</a:t>
            </a:r>
            <a:endParaRPr kumimoji="1" lang="ja-JP" altLang="en-US" sz="4800" b="1">
              <a:latin typeface="Times New Roman" panose="02020603050405020304" pitchFamily="18" charset="0"/>
              <a:cs typeface="Times New Roman" panose="02020603050405020304" pitchFamily="18" charset="0"/>
            </a:endParaRPr>
          </a:p>
        </p:txBody>
      </p:sp>
      <p:cxnSp>
        <p:nvCxnSpPr>
          <p:cNvPr id="5" name="直線矢印コネクタ 4">
            <a:extLst>
              <a:ext uri="{FF2B5EF4-FFF2-40B4-BE49-F238E27FC236}">
                <a16:creationId xmlns:a16="http://schemas.microsoft.com/office/drawing/2014/main" id="{2B0FA38A-4952-5D4C-9CCD-F5D6A4BB00BD}"/>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79E943A-B879-12FB-C3D8-9423153CDFE2}"/>
              </a:ext>
            </a:extLst>
          </p:cNvPr>
          <p:cNvCxnSpPr>
            <a:cxnSpLocks/>
          </p:cNvCxnSpPr>
          <p:nvPr/>
        </p:nvCxnSpPr>
        <p:spPr>
          <a:xfrm flipV="1">
            <a:off x="1350337" y="2862497"/>
            <a:ext cx="0" cy="5521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3B913BB7-54DD-52B7-90CE-04E3643FB1C7}"/>
              </a:ext>
            </a:extLst>
          </p:cNvPr>
          <p:cNvCxnSpPr>
            <a:cxnSpLocks/>
          </p:cNvCxnSpPr>
          <p:nvPr/>
        </p:nvCxnSpPr>
        <p:spPr>
          <a:xfrm flipV="1">
            <a:off x="6819030" y="2851864"/>
            <a:ext cx="0" cy="7708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94AB05C-8BF4-0AE9-E3BF-461E13E5AA57}"/>
              </a:ext>
            </a:extLst>
          </p:cNvPr>
          <p:cNvCxnSpPr>
            <a:cxnSpLocks/>
          </p:cNvCxnSpPr>
          <p:nvPr/>
        </p:nvCxnSpPr>
        <p:spPr>
          <a:xfrm flipH="1">
            <a:off x="8379790" y="4857534"/>
            <a:ext cx="477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06C8198A-6FD1-A280-0F3F-3CD9418947F9}"/>
              </a:ext>
            </a:extLst>
          </p:cNvPr>
          <p:cNvSpPr txBox="1"/>
          <p:nvPr/>
        </p:nvSpPr>
        <p:spPr>
          <a:xfrm>
            <a:off x="9343780" y="4594482"/>
            <a:ext cx="1361271" cy="523220"/>
          </a:xfrm>
          <a:prstGeom prst="rect">
            <a:avLst/>
          </a:prstGeom>
          <a:noFill/>
        </p:spPr>
        <p:txBody>
          <a:bodyPr wrap="none" rtlCol="0">
            <a:spAutoFit/>
          </a:bodyPr>
          <a:lstStyle/>
          <a:p>
            <a:pPr algn="r"/>
            <a:r>
              <a:rPr lang="en-US" altLang="ja-JP" sz="1400" dirty="0"/>
              <a:t>Isobe</a:t>
            </a:r>
            <a:r>
              <a:rPr kumimoji="1" lang="en-US" altLang="ja-JP" sz="1400" dirty="0"/>
              <a:t>+23c</a:t>
            </a:r>
          </a:p>
          <a:p>
            <a:pPr algn="r"/>
            <a:r>
              <a:rPr lang="en-US" altLang="ja-JP" sz="1400" dirty="0"/>
              <a:t>cf. Scholtz+23</a:t>
            </a:r>
            <a:endParaRPr kumimoji="1" lang="ja-JP" altLang="en-US" sz="1400"/>
          </a:p>
        </p:txBody>
      </p:sp>
      <p:sp>
        <p:nvSpPr>
          <p:cNvPr id="30" name="テキスト ボックス 29">
            <a:extLst>
              <a:ext uri="{FF2B5EF4-FFF2-40B4-BE49-F238E27FC236}">
                <a16:creationId xmlns:a16="http://schemas.microsoft.com/office/drawing/2014/main" id="{1C317E78-7805-FD70-8E19-B41D81C7F833}"/>
              </a:ext>
            </a:extLst>
          </p:cNvPr>
          <p:cNvSpPr txBox="1"/>
          <p:nvPr/>
        </p:nvSpPr>
        <p:spPr>
          <a:xfrm>
            <a:off x="9346549" y="1288182"/>
            <a:ext cx="2250937" cy="307777"/>
          </a:xfrm>
          <a:prstGeom prst="rect">
            <a:avLst/>
          </a:prstGeom>
          <a:noFill/>
        </p:spPr>
        <p:txBody>
          <a:bodyPr wrap="none" rtlCol="0">
            <a:spAutoFit/>
          </a:bodyPr>
          <a:lstStyle/>
          <a:p>
            <a:r>
              <a:rPr kumimoji="1" lang="en-US" altLang="ja-JP" sz="1400" dirty="0">
                <a:solidFill>
                  <a:srgbClr val="FF00FF"/>
                </a:solidFill>
              </a:rPr>
              <a:t>Fluxes from Maiolino+23</a:t>
            </a:r>
            <a:endParaRPr kumimoji="1" lang="ja-JP" altLang="en-US" sz="1400">
              <a:solidFill>
                <a:srgbClr val="FF00FF"/>
              </a:solidFill>
            </a:endParaRPr>
          </a:p>
        </p:txBody>
      </p:sp>
      <p:sp>
        <p:nvSpPr>
          <p:cNvPr id="17" name="テキスト ボックス 16">
            <a:extLst>
              <a:ext uri="{FF2B5EF4-FFF2-40B4-BE49-F238E27FC236}">
                <a16:creationId xmlns:a16="http://schemas.microsoft.com/office/drawing/2014/main" id="{3894C5E6-2921-2B75-B804-D6CC61C386BF}"/>
              </a:ext>
            </a:extLst>
          </p:cNvPr>
          <p:cNvSpPr txBox="1"/>
          <p:nvPr/>
        </p:nvSpPr>
        <p:spPr>
          <a:xfrm>
            <a:off x="3034905" y="5149700"/>
            <a:ext cx="6122190" cy="954107"/>
          </a:xfrm>
          <a:prstGeom prst="rect">
            <a:avLst/>
          </a:prstGeom>
          <a:noFill/>
        </p:spPr>
        <p:txBody>
          <a:bodyPr wrap="none" rtlCol="0">
            <a:spAutoFit/>
          </a:bodyPr>
          <a:lstStyle/>
          <a:p>
            <a:pPr algn="ctr"/>
            <a:r>
              <a:rPr lang="en-US" altLang="ja-JP" sz="2800" u="sng" dirty="0">
                <a:latin typeface="Meiryo" panose="020B0604030504040204" pitchFamily="34" charset="-128"/>
                <a:ea typeface="Meiryo" panose="020B0604030504040204" pitchFamily="34" charset="-128"/>
                <a:sym typeface="Wingdings" pitchFamily="2" charset="2"/>
              </a:rPr>
              <a:t>Hard to explain w/ </a:t>
            </a:r>
            <a:r>
              <a:rPr lang="en-US" altLang="ja-JP" sz="2800" b="1" u="sng" dirty="0">
                <a:latin typeface="Meiryo" panose="020B0604030504040204" pitchFamily="34" charset="-128"/>
                <a:ea typeface="Meiryo" panose="020B0604030504040204" pitchFamily="34" charset="-128"/>
                <a:sym typeface="Wingdings" pitchFamily="2" charset="2"/>
              </a:rPr>
              <a:t>stellar</a:t>
            </a:r>
            <a:r>
              <a:rPr lang="en-US" altLang="ja-JP" sz="2800" u="sng" dirty="0">
                <a:latin typeface="Meiryo" panose="020B0604030504040204" pitchFamily="34" charset="-128"/>
                <a:ea typeface="Meiryo" panose="020B0604030504040204" pitchFamily="34" charset="-128"/>
                <a:sym typeface="Wingdings" pitchFamily="2" charset="2"/>
              </a:rPr>
              <a:t> models</a:t>
            </a:r>
          </a:p>
          <a:p>
            <a:pPr algn="ctr"/>
            <a:r>
              <a:rPr lang="ja-JP" altLang="en-US" sz="2800">
                <a:latin typeface="Meiryo" panose="020B0604030504040204" pitchFamily="34" charset="-128"/>
                <a:ea typeface="Meiryo" panose="020B0604030504040204" pitchFamily="34" charset="-128"/>
                <a:sym typeface="Wingdings" pitchFamily="2" charset="2"/>
              </a:rPr>
              <a:t>↔︎</a:t>
            </a:r>
            <a:r>
              <a:rPr lang="en-US" altLang="ja-JP" sz="2800" dirty="0">
                <a:latin typeface="Meiryo" panose="020B0604030504040204" pitchFamily="34" charset="-128"/>
                <a:ea typeface="Meiryo" panose="020B0604030504040204" pitchFamily="34" charset="-128"/>
                <a:sym typeface="Wingdings" pitchFamily="2" charset="2"/>
              </a:rPr>
              <a:t> Explainable </a:t>
            </a:r>
            <a:r>
              <a:rPr lang="en-US" altLang="ja-JP" sz="2800" b="1" dirty="0">
                <a:solidFill>
                  <a:srgbClr val="FF0000"/>
                </a:solidFill>
                <a:latin typeface="Meiryo" panose="020B0604030504040204" pitchFamily="34" charset="-128"/>
                <a:ea typeface="Meiryo" panose="020B0604030504040204" pitchFamily="34" charset="-128"/>
                <a:sym typeface="Wingdings" pitchFamily="2" charset="2"/>
              </a:rPr>
              <a:t>AGN</a:t>
            </a:r>
            <a:r>
              <a:rPr lang="en-US" altLang="ja-JP" sz="2800" dirty="0">
                <a:latin typeface="Meiryo" panose="020B0604030504040204" pitchFamily="34" charset="-128"/>
                <a:ea typeface="Meiryo" panose="020B0604030504040204" pitchFamily="34" charset="-128"/>
                <a:sym typeface="Wingdings" pitchFamily="2" charset="2"/>
              </a:rPr>
              <a:t> models exist</a:t>
            </a:r>
            <a:endParaRPr kumimoji="1" lang="ja-JP" altLang="en-US" sz="28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4431AE9D-B9C3-D838-DBB0-07A62E7BC311}"/>
              </a:ext>
            </a:extLst>
          </p:cNvPr>
          <p:cNvSpPr txBox="1"/>
          <p:nvPr/>
        </p:nvSpPr>
        <p:spPr>
          <a:xfrm>
            <a:off x="4921802" y="6059644"/>
            <a:ext cx="6386364" cy="400110"/>
          </a:xfrm>
          <a:prstGeom prst="rect">
            <a:avLst/>
          </a:prstGeom>
          <a:noFill/>
        </p:spPr>
        <p:txBody>
          <a:bodyPr wrap="none" rtlCol="0">
            <a:spAutoFit/>
          </a:bodyPr>
          <a:lstStyle/>
          <a:p>
            <a:pPr algn="r"/>
            <a:r>
              <a:rPr lang="en-US" altLang="ja-JP" sz="2000" i="1" dirty="0">
                <a:latin typeface="Meiryo" panose="020B0604030504040204" pitchFamily="34" charset="-128"/>
                <a:ea typeface="Meiryo" panose="020B0604030504040204" pitchFamily="34" charset="-128"/>
                <a:sym typeface="Wingdings" pitchFamily="2" charset="2"/>
              </a:rPr>
              <a:t>cf. other AGN signature: Larson+23, Maiolino+23</a:t>
            </a:r>
            <a:endParaRPr kumimoji="1" lang="ja-JP" altLang="en-US" sz="2000" i="1">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47DEAE4D-4EEC-6B50-CFB5-6028A5928E1C}"/>
              </a:ext>
            </a:extLst>
          </p:cNvPr>
          <p:cNvPicPr>
            <a:picLocks noChangeAspect="1"/>
          </p:cNvPicPr>
          <p:nvPr/>
        </p:nvPicPr>
        <p:blipFill>
          <a:blip r:embed="rId4"/>
          <a:stretch>
            <a:fillRect/>
          </a:stretch>
        </p:blipFill>
        <p:spPr>
          <a:xfrm>
            <a:off x="11228511" y="6982713"/>
            <a:ext cx="5054600" cy="304800"/>
          </a:xfrm>
          <a:prstGeom prst="rect">
            <a:avLst/>
          </a:prstGeom>
        </p:spPr>
      </p:pic>
      <p:pic>
        <p:nvPicPr>
          <p:cNvPr id="7" name="図 6" descr="グラフ, ダイアグラム&#10;&#10;自動的に生成された説明">
            <a:extLst>
              <a:ext uri="{FF2B5EF4-FFF2-40B4-BE49-F238E27FC236}">
                <a16:creationId xmlns:a16="http://schemas.microsoft.com/office/drawing/2014/main" id="{0D4C9EAF-BF2F-CCAC-4045-FFCCE98388F3}"/>
              </a:ext>
            </a:extLst>
          </p:cNvPr>
          <p:cNvPicPr>
            <a:picLocks noChangeAspect="1"/>
          </p:cNvPicPr>
          <p:nvPr/>
        </p:nvPicPr>
        <p:blipFill>
          <a:blip r:embed="rId5"/>
          <a:stretch>
            <a:fillRect/>
          </a:stretch>
        </p:blipFill>
        <p:spPr>
          <a:xfrm>
            <a:off x="12326367" y="4092575"/>
            <a:ext cx="2858889" cy="2765425"/>
          </a:xfrm>
          <a:prstGeom prst="rect">
            <a:avLst/>
          </a:prstGeom>
        </p:spPr>
      </p:pic>
    </p:spTree>
    <p:extLst>
      <p:ext uri="{BB962C8B-B14F-4D97-AF65-F5344CB8AC3E}">
        <p14:creationId xmlns:p14="http://schemas.microsoft.com/office/powerpoint/2010/main" val="364384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3C2317D0-ED97-CE22-F9DD-AE171889F3FE}"/>
              </a:ext>
            </a:extLst>
          </p:cNvPr>
          <p:cNvPicPr>
            <a:picLocks noChangeAspect="1"/>
          </p:cNvPicPr>
          <p:nvPr/>
        </p:nvPicPr>
        <p:blipFill rotWithShape="1">
          <a:blip r:embed="rId3"/>
          <a:srcRect r="50000" b="50000"/>
          <a:stretch/>
        </p:blipFill>
        <p:spPr>
          <a:xfrm>
            <a:off x="755636" y="1019449"/>
            <a:ext cx="5581976" cy="5506439"/>
          </a:xfrm>
          <a:prstGeom prst="rect">
            <a:avLst/>
          </a:prstGeom>
        </p:spPr>
      </p:pic>
      <p:sp>
        <p:nvSpPr>
          <p:cNvPr id="2" name="テキスト ボックス 1">
            <a:extLst>
              <a:ext uri="{FF2B5EF4-FFF2-40B4-BE49-F238E27FC236}">
                <a16:creationId xmlns:a16="http://schemas.microsoft.com/office/drawing/2014/main" id="{AE318F95-19A6-8B51-DDF9-BD2CB7D5A985}"/>
              </a:ext>
            </a:extLst>
          </p:cNvPr>
          <p:cNvSpPr txBox="1"/>
          <p:nvPr/>
        </p:nvSpPr>
        <p:spPr>
          <a:xfrm>
            <a:off x="0" y="0"/>
            <a:ext cx="5581977"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N/O vs. 12+log(O/H)</a:t>
            </a:r>
            <a:endParaRPr kumimoji="1" lang="ja-JP" altLang="en-US" sz="4800" b="1">
              <a:latin typeface="Times New Roman" panose="02020603050405020304" pitchFamily="18" charset="0"/>
              <a:cs typeface="Times New Roman" panose="02020603050405020304" pitchFamily="18" charset="0"/>
            </a:endParaRPr>
          </a:p>
        </p:txBody>
      </p:sp>
      <p:cxnSp>
        <p:nvCxnSpPr>
          <p:cNvPr id="3" name="直線矢印コネクタ 2">
            <a:extLst>
              <a:ext uri="{FF2B5EF4-FFF2-40B4-BE49-F238E27FC236}">
                <a16:creationId xmlns:a16="http://schemas.microsoft.com/office/drawing/2014/main" id="{C7F61D50-B76B-E706-89E1-72551BEDB464}"/>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A78F7A0-2AEF-53D1-8F1B-C861ECBD206B}"/>
              </a:ext>
            </a:extLst>
          </p:cNvPr>
          <p:cNvSpPr txBox="1"/>
          <p:nvPr/>
        </p:nvSpPr>
        <p:spPr>
          <a:xfrm rot="16200000">
            <a:off x="1500920" y="2671935"/>
            <a:ext cx="1949572" cy="307777"/>
          </a:xfrm>
          <a:prstGeom prst="rect">
            <a:avLst/>
          </a:prstGeom>
          <a:noFill/>
        </p:spPr>
        <p:txBody>
          <a:bodyPr wrap="none" rtlCol="0">
            <a:spAutoFit/>
          </a:bodyPr>
          <a:lstStyle/>
          <a:p>
            <a:pPr algn="ctr"/>
            <a:r>
              <a:rPr lang="en-US" altLang="ja-JP" sz="1400" dirty="0">
                <a:solidFill>
                  <a:srgbClr val="FF00FF">
                    <a:alpha val="50000"/>
                  </a:srgbClr>
                </a:solidFill>
                <a:latin typeface="Meiryo" panose="020B0604030504040204" pitchFamily="34" charset="-128"/>
                <a:ea typeface="Meiryo" panose="020B0604030504040204" pitchFamily="34" charset="-128"/>
              </a:rPr>
              <a:t>GN-z11 </a:t>
            </a:r>
            <a:r>
              <a:rPr lang="en-US" altLang="ja-JP" sz="1100" dirty="0">
                <a:solidFill>
                  <a:srgbClr val="FF00FF">
                    <a:alpha val="50000"/>
                  </a:srgbClr>
                </a:solidFill>
                <a:latin typeface="Meiryo" panose="020B0604030504040204" pitchFamily="34" charset="-128"/>
                <a:ea typeface="Meiryo" panose="020B0604030504040204" pitchFamily="34" charset="-128"/>
              </a:rPr>
              <a:t>(Cameron+23)</a:t>
            </a:r>
          </a:p>
        </p:txBody>
      </p:sp>
      <p:sp>
        <p:nvSpPr>
          <p:cNvPr id="44" name="テキスト ボックス 43">
            <a:extLst>
              <a:ext uri="{FF2B5EF4-FFF2-40B4-BE49-F238E27FC236}">
                <a16:creationId xmlns:a16="http://schemas.microsoft.com/office/drawing/2014/main" id="{F82E4939-5E91-FED6-930B-C875B07523F7}"/>
              </a:ext>
            </a:extLst>
          </p:cNvPr>
          <p:cNvSpPr txBox="1"/>
          <p:nvPr/>
        </p:nvSpPr>
        <p:spPr>
          <a:xfrm>
            <a:off x="6428000" y="5142289"/>
            <a:ext cx="5487400" cy="954107"/>
          </a:xfrm>
          <a:prstGeom prst="rect">
            <a:avLst/>
          </a:prstGeom>
          <a:noFill/>
        </p:spPr>
        <p:txBody>
          <a:bodyPr wrap="none" rtlCol="0">
            <a:spAutoFit/>
          </a:bodyPr>
          <a:lstStyle/>
          <a:p>
            <a:r>
              <a:rPr lang="en-US" altLang="ja-JP" sz="2800" b="1" dirty="0">
                <a:solidFill>
                  <a:srgbClr val="FF0000"/>
                </a:solidFill>
                <a:latin typeface="Meiryo" panose="020B0604030504040204" pitchFamily="34" charset="-128"/>
                <a:ea typeface="Meiryo" panose="020B0604030504040204" pitchFamily="34" charset="-128"/>
                <a:sym typeface="Wingdings" pitchFamily="2" charset="2"/>
              </a:rPr>
              <a:t>2 other </a:t>
            </a:r>
            <a:r>
              <a:rPr lang="en-US" altLang="ja-JP" sz="2800" b="1" dirty="0" err="1">
                <a:solidFill>
                  <a:srgbClr val="FF0000"/>
                </a:solidFill>
                <a:latin typeface="Meiryo" panose="020B0604030504040204" pitchFamily="34" charset="-128"/>
                <a:ea typeface="Meiryo" panose="020B0604030504040204" pitchFamily="34" charset="-128"/>
                <a:sym typeface="Wingdings" pitchFamily="2" charset="2"/>
              </a:rPr>
              <a:t>supersolar</a:t>
            </a:r>
            <a:r>
              <a:rPr lang="en-US" altLang="ja-JP" sz="2800" b="1" dirty="0">
                <a:solidFill>
                  <a:srgbClr val="FF0000"/>
                </a:solidFill>
                <a:latin typeface="Meiryo" panose="020B0604030504040204" pitchFamily="34" charset="-128"/>
                <a:ea typeface="Meiryo" panose="020B0604030504040204" pitchFamily="34" charset="-128"/>
                <a:sym typeface="Wingdings" pitchFamily="2" charset="2"/>
              </a:rPr>
              <a:t> N/O gals</a:t>
            </a:r>
          </a:p>
          <a:p>
            <a:r>
              <a:rPr lang="en-US" altLang="ja-JP" sz="2800" b="1" dirty="0">
                <a:solidFill>
                  <a:srgbClr val="FF0000"/>
                </a:solidFill>
                <a:latin typeface="Meiryo" panose="020B0604030504040204" pitchFamily="34" charset="-128"/>
                <a:ea typeface="Meiryo" panose="020B0604030504040204" pitchFamily="34" charset="-128"/>
                <a:sym typeface="Wingdings" pitchFamily="2" charset="2"/>
              </a:rPr>
              <a:t>at</a:t>
            </a:r>
            <a:r>
              <a:rPr kumimoji="1" lang="en-US" altLang="ja-JP" sz="2800" b="1" dirty="0">
                <a:solidFill>
                  <a:srgbClr val="FF0000"/>
                </a:solidFill>
                <a:latin typeface="Meiryo" panose="020B0604030504040204" pitchFamily="34" charset="-128"/>
                <a:ea typeface="Meiryo" panose="020B0604030504040204" pitchFamily="34" charset="-128"/>
                <a:sym typeface="Wingdings" pitchFamily="2" charset="2"/>
              </a:rPr>
              <a:t> z &gt; 6!</a:t>
            </a:r>
            <a:endParaRPr kumimoji="1" lang="ja-JP" altLang="en-US" sz="2800" b="1">
              <a:solidFill>
                <a:srgbClr val="FF0000"/>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3C47C321-1515-AB60-FB75-F4A13E8993E8}"/>
              </a:ext>
            </a:extLst>
          </p:cNvPr>
          <p:cNvSpPr txBox="1"/>
          <p:nvPr/>
        </p:nvSpPr>
        <p:spPr>
          <a:xfrm>
            <a:off x="4712674" y="6223685"/>
            <a:ext cx="1056700" cy="307777"/>
          </a:xfrm>
          <a:prstGeom prst="rect">
            <a:avLst/>
          </a:prstGeom>
          <a:noFill/>
        </p:spPr>
        <p:txBody>
          <a:bodyPr wrap="none" rtlCol="0">
            <a:spAutoFit/>
          </a:bodyPr>
          <a:lstStyle/>
          <a:p>
            <a:pPr algn="r"/>
            <a:r>
              <a:rPr lang="en-US" altLang="ja-JP" sz="1400" dirty="0"/>
              <a:t>Isobe</a:t>
            </a:r>
            <a:r>
              <a:rPr kumimoji="1" lang="en-US" altLang="ja-JP" sz="1400" dirty="0"/>
              <a:t>+23c</a:t>
            </a:r>
            <a:endParaRPr kumimoji="1" lang="ja-JP" altLang="en-US" sz="1400"/>
          </a:p>
        </p:txBody>
      </p:sp>
    </p:spTree>
    <p:extLst>
      <p:ext uri="{BB962C8B-B14F-4D97-AF65-F5344CB8AC3E}">
        <p14:creationId xmlns:p14="http://schemas.microsoft.com/office/powerpoint/2010/main" val="38351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CB60F68-F66E-77A5-72BE-9B8EDD38AD1E}"/>
              </a:ext>
            </a:extLst>
          </p:cNvPr>
          <p:cNvPicPr>
            <a:picLocks noChangeAspect="1"/>
          </p:cNvPicPr>
          <p:nvPr/>
        </p:nvPicPr>
        <p:blipFill>
          <a:blip r:embed="rId3"/>
          <a:stretch>
            <a:fillRect/>
          </a:stretch>
        </p:blipFill>
        <p:spPr>
          <a:xfrm>
            <a:off x="578427" y="-498763"/>
            <a:ext cx="5608722" cy="8973955"/>
          </a:xfrm>
          <a:prstGeom prst="rect">
            <a:avLst/>
          </a:prstGeom>
        </p:spPr>
      </p:pic>
      <p:cxnSp>
        <p:nvCxnSpPr>
          <p:cNvPr id="5" name="直線矢印コネクタ 4">
            <a:extLst>
              <a:ext uri="{FF2B5EF4-FFF2-40B4-BE49-F238E27FC236}">
                <a16:creationId xmlns:a16="http://schemas.microsoft.com/office/drawing/2014/main" id="{2B0FA38A-4952-5D4C-9CCD-F5D6A4BB00BD}"/>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3292EB53-1D1C-7D86-6899-DD8FBBCB8D4E}"/>
              </a:ext>
            </a:extLst>
          </p:cNvPr>
          <p:cNvSpPr txBox="1"/>
          <p:nvPr/>
        </p:nvSpPr>
        <p:spPr>
          <a:xfrm>
            <a:off x="3782583" y="2542500"/>
            <a:ext cx="843501" cy="369332"/>
          </a:xfrm>
          <a:prstGeom prst="rect">
            <a:avLst/>
          </a:prstGeom>
          <a:noFill/>
        </p:spPr>
        <p:txBody>
          <a:bodyPr wrap="none" rtlCol="0">
            <a:spAutoFit/>
          </a:bodyPr>
          <a:lstStyle/>
          <a:p>
            <a:pPr algn="ctr"/>
            <a:r>
              <a:rPr lang="en-US" altLang="ja-JP" b="1" dirty="0">
                <a:solidFill>
                  <a:schemeClr val="bg1"/>
                </a:solidFill>
                <a:latin typeface="Meiryo" panose="020B0604030504040204" pitchFamily="34" charset="-128"/>
                <a:ea typeface="Meiryo" panose="020B0604030504040204" pitchFamily="34" charset="-128"/>
              </a:rPr>
              <a:t>CCSN</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5A2AB4C-398F-FE75-CAA8-CD75B2AC2067}"/>
              </a:ext>
            </a:extLst>
          </p:cNvPr>
          <p:cNvSpPr txBox="1"/>
          <p:nvPr/>
        </p:nvSpPr>
        <p:spPr>
          <a:xfrm>
            <a:off x="3210921" y="5167273"/>
            <a:ext cx="1467068" cy="369332"/>
          </a:xfrm>
          <a:prstGeom prst="rect">
            <a:avLst/>
          </a:prstGeom>
          <a:noFill/>
        </p:spPr>
        <p:txBody>
          <a:bodyPr wrap="none" rtlCol="0">
            <a:spAutoFit/>
          </a:bodyPr>
          <a:lstStyle/>
          <a:p>
            <a:pPr algn="r"/>
            <a:r>
              <a:rPr kumimoji="1" lang="en-US" altLang="ja-JP" b="1" dirty="0">
                <a:solidFill>
                  <a:schemeClr val="bg1"/>
                </a:solidFill>
                <a:latin typeface="Meiryo" panose="020B0604030504040204" pitchFamily="34" charset="-128"/>
                <a:ea typeface="Meiryo" panose="020B0604030504040204" pitchFamily="34" charset="-128"/>
              </a:rPr>
              <a:t>CNO </a:t>
            </a:r>
            <a:r>
              <a:rPr kumimoji="1" lang="en-US" altLang="ja-JP" b="1" dirty="0" err="1">
                <a:solidFill>
                  <a:schemeClr val="bg1"/>
                </a:solidFill>
                <a:latin typeface="Meiryo" panose="020B0604030504040204" pitchFamily="34" charset="-128"/>
                <a:ea typeface="Meiryo" panose="020B0604030504040204" pitchFamily="34" charset="-128"/>
              </a:rPr>
              <a:t>equil</a:t>
            </a:r>
            <a:r>
              <a:rPr kumimoji="1" lang="en-US" altLang="ja-JP" b="1" dirty="0">
                <a:solidFill>
                  <a:schemeClr val="bg1"/>
                </a:solidFill>
                <a:latin typeface="Meiryo" panose="020B0604030504040204" pitchFamily="34" charset="-128"/>
                <a:ea typeface="Meiryo" panose="020B0604030504040204" pitchFamily="34" charset="-128"/>
              </a:rPr>
              <a:t>.</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3BF59765-DB00-4881-1162-7B15E9F6EB46}"/>
              </a:ext>
            </a:extLst>
          </p:cNvPr>
          <p:cNvSpPr txBox="1"/>
          <p:nvPr/>
        </p:nvSpPr>
        <p:spPr>
          <a:xfrm>
            <a:off x="0" y="0"/>
            <a:ext cx="5546711"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C/N vs. 12+log(O/H)</a:t>
            </a:r>
            <a:endParaRPr kumimoji="1" lang="ja-JP" altLang="en-US" sz="4800" b="1">
              <a:latin typeface="Times New Roman" panose="02020603050405020304" pitchFamily="18" charset="0"/>
              <a:cs typeface="Times New Roman" panose="02020603050405020304" pitchFamily="18" charset="0"/>
            </a:endParaRPr>
          </a:p>
        </p:txBody>
      </p:sp>
      <p:sp>
        <p:nvSpPr>
          <p:cNvPr id="50" name="テキスト ボックス 49">
            <a:extLst>
              <a:ext uri="{FF2B5EF4-FFF2-40B4-BE49-F238E27FC236}">
                <a16:creationId xmlns:a16="http://schemas.microsoft.com/office/drawing/2014/main" id="{5A6EA6A2-9B5B-E388-5A47-9E0EBDABAC03}"/>
              </a:ext>
            </a:extLst>
          </p:cNvPr>
          <p:cNvSpPr txBox="1"/>
          <p:nvPr/>
        </p:nvSpPr>
        <p:spPr>
          <a:xfrm>
            <a:off x="5472826" y="5103178"/>
            <a:ext cx="5396414" cy="954107"/>
          </a:xfrm>
          <a:prstGeom prst="rect">
            <a:avLst/>
          </a:prstGeom>
          <a:noFill/>
        </p:spPr>
        <p:txBody>
          <a:bodyPr wrap="none" rtlCol="0">
            <a:spAutoFit/>
          </a:bodyPr>
          <a:lstStyle/>
          <a:p>
            <a:pPr marL="457200" indent="-457200">
              <a:buFont typeface="Wingdings" pitchFamily="2" charset="2"/>
              <a:buChar char="à"/>
            </a:pPr>
            <a:r>
              <a:rPr lang="en-US" altLang="ja-JP" sz="2800" b="1" dirty="0">
                <a:solidFill>
                  <a:srgbClr val="FF0000"/>
                </a:solidFill>
                <a:latin typeface="Meiryo" panose="020B0604030504040204" pitchFamily="34" charset="-128"/>
                <a:ea typeface="Meiryo" panose="020B0604030504040204" pitchFamily="34" charset="-128"/>
                <a:sym typeface="Wingdings" pitchFamily="2" charset="2"/>
              </a:rPr>
              <a:t>Containing much</a:t>
            </a:r>
            <a:br>
              <a:rPr lang="en-US" altLang="ja-JP" sz="2800" b="1" dirty="0">
                <a:solidFill>
                  <a:srgbClr val="FF0000"/>
                </a:solidFill>
                <a:latin typeface="Meiryo" panose="020B0604030504040204" pitchFamily="34" charset="-128"/>
                <a:ea typeface="Meiryo" panose="020B0604030504040204" pitchFamily="34" charset="-128"/>
                <a:sym typeface="Wingdings" pitchFamily="2" charset="2"/>
              </a:rPr>
            </a:br>
            <a:r>
              <a:rPr lang="en-US" altLang="ja-JP" sz="2800" b="1" dirty="0">
                <a:solidFill>
                  <a:srgbClr val="FF0000"/>
                </a:solidFill>
                <a:latin typeface="Meiryo" panose="020B0604030504040204" pitchFamily="34" charset="-128"/>
                <a:ea typeface="Meiryo" panose="020B0604030504040204" pitchFamily="34" charset="-128"/>
                <a:sym typeface="Wingdings" pitchFamily="2" charset="2"/>
              </a:rPr>
              <a:t>CNO-cycle processed gas</a:t>
            </a:r>
          </a:p>
        </p:txBody>
      </p:sp>
      <p:sp>
        <p:nvSpPr>
          <p:cNvPr id="57" name="テキスト ボックス 56">
            <a:extLst>
              <a:ext uri="{FF2B5EF4-FFF2-40B4-BE49-F238E27FC236}">
                <a16:creationId xmlns:a16="http://schemas.microsoft.com/office/drawing/2014/main" id="{D4EA67EB-7492-0775-F0CE-318F577073C9}"/>
              </a:ext>
            </a:extLst>
          </p:cNvPr>
          <p:cNvSpPr txBox="1"/>
          <p:nvPr/>
        </p:nvSpPr>
        <p:spPr>
          <a:xfrm>
            <a:off x="4133027" y="6473193"/>
            <a:ext cx="1056700" cy="307777"/>
          </a:xfrm>
          <a:prstGeom prst="rect">
            <a:avLst/>
          </a:prstGeom>
          <a:noFill/>
        </p:spPr>
        <p:txBody>
          <a:bodyPr wrap="none" rtlCol="0">
            <a:spAutoFit/>
          </a:bodyPr>
          <a:lstStyle/>
          <a:p>
            <a:pPr algn="r"/>
            <a:r>
              <a:rPr lang="en-US" altLang="ja-JP" sz="1400" dirty="0"/>
              <a:t>Isobe</a:t>
            </a:r>
            <a:r>
              <a:rPr kumimoji="1" lang="en-US" altLang="ja-JP" sz="1400" dirty="0"/>
              <a:t>+23c</a:t>
            </a:r>
            <a:endParaRPr kumimoji="1" lang="ja-JP" altLang="en-US" sz="1400"/>
          </a:p>
        </p:txBody>
      </p:sp>
      <p:sp>
        <p:nvSpPr>
          <p:cNvPr id="58" name="テキスト ボックス 57">
            <a:extLst>
              <a:ext uri="{FF2B5EF4-FFF2-40B4-BE49-F238E27FC236}">
                <a16:creationId xmlns:a16="http://schemas.microsoft.com/office/drawing/2014/main" id="{0CC1B353-442D-218E-4634-8EECF1519654}"/>
              </a:ext>
            </a:extLst>
          </p:cNvPr>
          <p:cNvSpPr txBox="1"/>
          <p:nvPr/>
        </p:nvSpPr>
        <p:spPr>
          <a:xfrm>
            <a:off x="-44979" y="2296956"/>
            <a:ext cx="1999265" cy="307777"/>
          </a:xfrm>
          <a:prstGeom prst="rect">
            <a:avLst/>
          </a:prstGeom>
          <a:noFill/>
        </p:spPr>
        <p:txBody>
          <a:bodyPr wrap="none" rtlCol="0">
            <a:spAutoFit/>
          </a:bodyPr>
          <a:lstStyle/>
          <a:p>
            <a:pPr algn="r"/>
            <a:r>
              <a:rPr kumimoji="1" lang="en-US" altLang="ja-JP" sz="1400" dirty="0">
                <a:solidFill>
                  <a:srgbClr val="00C4C4"/>
                </a:solidFill>
              </a:rPr>
              <a:t>Watanabe(</a:t>
            </a:r>
            <a:r>
              <a:rPr kumimoji="1" lang="en-US" altLang="ja-JP" sz="1400" dirty="0" err="1">
                <a:solidFill>
                  <a:srgbClr val="00C4C4"/>
                </a:solidFill>
              </a:rPr>
              <a:t>incl.YI</a:t>
            </a:r>
            <a:r>
              <a:rPr kumimoji="1" lang="en-US" altLang="ja-JP" sz="1400" dirty="0">
                <a:solidFill>
                  <a:srgbClr val="00C4C4"/>
                </a:solidFill>
              </a:rPr>
              <a:t>)+23</a:t>
            </a:r>
            <a:endParaRPr kumimoji="1" lang="ja-JP" altLang="en-US" sz="1400">
              <a:solidFill>
                <a:srgbClr val="00C4C4"/>
              </a:solidFill>
            </a:endParaRPr>
          </a:p>
        </p:txBody>
      </p:sp>
      <p:sp>
        <p:nvSpPr>
          <p:cNvPr id="59" name="テキスト ボックス 58">
            <a:extLst>
              <a:ext uri="{FF2B5EF4-FFF2-40B4-BE49-F238E27FC236}">
                <a16:creationId xmlns:a16="http://schemas.microsoft.com/office/drawing/2014/main" id="{BEEA91B8-A4B8-6871-997A-7B0AC53BD074}"/>
              </a:ext>
            </a:extLst>
          </p:cNvPr>
          <p:cNvSpPr txBox="1"/>
          <p:nvPr/>
        </p:nvSpPr>
        <p:spPr>
          <a:xfrm>
            <a:off x="804612" y="5210899"/>
            <a:ext cx="1149674" cy="307777"/>
          </a:xfrm>
          <a:prstGeom prst="rect">
            <a:avLst/>
          </a:prstGeom>
          <a:noFill/>
        </p:spPr>
        <p:txBody>
          <a:bodyPr wrap="none" rtlCol="0">
            <a:spAutoFit/>
          </a:bodyPr>
          <a:lstStyle/>
          <a:p>
            <a:pPr algn="r"/>
            <a:r>
              <a:rPr kumimoji="1" lang="en-US" altLang="ja-JP" sz="1400" dirty="0">
                <a:solidFill>
                  <a:srgbClr val="8B4513"/>
                </a:solidFill>
              </a:rPr>
              <a:t>Maeder+15</a:t>
            </a:r>
            <a:endParaRPr kumimoji="1" lang="ja-JP" altLang="en-US" sz="1400">
              <a:solidFill>
                <a:srgbClr val="8B4513"/>
              </a:solidFill>
            </a:endParaRPr>
          </a:p>
        </p:txBody>
      </p:sp>
      <p:cxnSp>
        <p:nvCxnSpPr>
          <p:cNvPr id="2" name="直線矢印コネクタ 1">
            <a:extLst>
              <a:ext uri="{FF2B5EF4-FFF2-40B4-BE49-F238E27FC236}">
                <a16:creationId xmlns:a16="http://schemas.microsoft.com/office/drawing/2014/main" id="{4DB550A0-A536-2544-0097-E8EBDF1E2CC1}"/>
              </a:ext>
            </a:extLst>
          </p:cNvPr>
          <p:cNvCxnSpPr>
            <a:cxnSpLocks/>
          </p:cNvCxnSpPr>
          <p:nvPr/>
        </p:nvCxnSpPr>
        <p:spPr>
          <a:xfrm>
            <a:off x="3074159" y="2860115"/>
            <a:ext cx="0" cy="12860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22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矢印コネクタ 1">
            <a:extLst>
              <a:ext uri="{FF2B5EF4-FFF2-40B4-BE49-F238E27FC236}">
                <a16:creationId xmlns:a16="http://schemas.microsoft.com/office/drawing/2014/main" id="{0555574C-1EAA-1891-6E3A-44D01A023B74}"/>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64DA017-49AD-1331-4639-3A4AD52C597F}"/>
              </a:ext>
            </a:extLst>
          </p:cNvPr>
          <p:cNvSpPr txBox="1"/>
          <p:nvPr/>
        </p:nvSpPr>
        <p:spPr>
          <a:xfrm>
            <a:off x="0" y="0"/>
            <a:ext cx="10423046"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Early CNO-cycle Enrichment Scenario</a:t>
            </a:r>
            <a:endParaRPr kumimoji="1" lang="ja-JP" altLang="en-US" sz="4800" b="1">
              <a:latin typeface="Times New Roman" panose="02020603050405020304" pitchFamily="18" charset="0"/>
              <a:cs typeface="Times New Roman" panose="02020603050405020304" pitchFamily="18" charset="0"/>
            </a:endParaRPr>
          </a:p>
        </p:txBody>
      </p:sp>
      <p:pic>
        <p:nvPicPr>
          <p:cNvPr id="5" name="図 4" descr="ダイアグラム, 概略図&#10;&#10;自動的に生成された説明">
            <a:extLst>
              <a:ext uri="{FF2B5EF4-FFF2-40B4-BE49-F238E27FC236}">
                <a16:creationId xmlns:a16="http://schemas.microsoft.com/office/drawing/2014/main" id="{FCF22050-C3F7-316F-2299-9DC19089CFBC}"/>
              </a:ext>
            </a:extLst>
          </p:cNvPr>
          <p:cNvPicPr>
            <a:picLocks noChangeAspect="1"/>
          </p:cNvPicPr>
          <p:nvPr/>
        </p:nvPicPr>
        <p:blipFill>
          <a:blip r:embed="rId3"/>
          <a:stretch>
            <a:fillRect/>
          </a:stretch>
        </p:blipFill>
        <p:spPr>
          <a:xfrm>
            <a:off x="508052" y="1006316"/>
            <a:ext cx="5080000" cy="5727700"/>
          </a:xfrm>
          <a:prstGeom prst="rect">
            <a:avLst/>
          </a:prstGeom>
        </p:spPr>
      </p:pic>
      <p:sp>
        <p:nvSpPr>
          <p:cNvPr id="9" name="テキスト ボックス 8">
            <a:extLst>
              <a:ext uri="{FF2B5EF4-FFF2-40B4-BE49-F238E27FC236}">
                <a16:creationId xmlns:a16="http://schemas.microsoft.com/office/drawing/2014/main" id="{C7BDA7AB-6B6E-2EB7-7A4C-FBA35046EEEF}"/>
              </a:ext>
            </a:extLst>
          </p:cNvPr>
          <p:cNvSpPr txBox="1"/>
          <p:nvPr/>
        </p:nvSpPr>
        <p:spPr>
          <a:xfrm>
            <a:off x="5683438" y="963511"/>
            <a:ext cx="4618572" cy="5878532"/>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sym typeface="Wingdings" pitchFamily="2" charset="2"/>
              </a:rPr>
              <a:t>Chemical enrichment models</a:t>
            </a:r>
          </a:p>
          <a:p>
            <a:r>
              <a:rPr lang="en-US" altLang="ja-JP" dirty="0">
                <a:latin typeface="Meiryo" panose="020B0604030504040204" pitchFamily="34" charset="-128"/>
                <a:ea typeface="Meiryo" panose="020B0604030504040204" pitchFamily="34" charset="-128"/>
                <a:sym typeface="Wingdings" pitchFamily="2" charset="2"/>
              </a:rPr>
              <a:t>(Watanabe+23,prep)</a:t>
            </a:r>
            <a:r>
              <a:rPr lang="en-US" altLang="ja-JP" sz="2400" dirty="0">
                <a:latin typeface="Meiryo" panose="020B0604030504040204" pitchFamily="34" charset="-128"/>
                <a:ea typeface="Meiryo" panose="020B0604030504040204" pitchFamily="34" charset="-128"/>
                <a:sym typeface="Wingdings" pitchFamily="2" charset="2"/>
              </a:rPr>
              <a:t> w/</a:t>
            </a:r>
          </a:p>
          <a:p>
            <a:endParaRPr lang="en-US" altLang="ja-JP" sz="2400" dirty="0">
              <a:latin typeface="Meiryo" panose="020B0604030504040204" pitchFamily="34" charset="-128"/>
              <a:ea typeface="Meiryo" panose="020B0604030504040204" pitchFamily="34" charset="-128"/>
              <a:sym typeface="Wingdings" pitchFamily="2" charset="2"/>
            </a:endParaRPr>
          </a:p>
          <a:p>
            <a:r>
              <a:rPr lang="ja-JP" altLang="en-US" sz="2400">
                <a:latin typeface="Meiryo" panose="020B0604030504040204" pitchFamily="34" charset="-128"/>
                <a:ea typeface="Meiryo" panose="020B0604030504040204" pitchFamily="34" charset="-128"/>
                <a:sym typeface="Wingdings" pitchFamily="2" charset="2"/>
              </a:rPr>
              <a:t>・</a:t>
            </a:r>
            <a:r>
              <a:rPr lang="en-US" altLang="ja-JP" sz="2400" b="1" dirty="0">
                <a:solidFill>
                  <a:srgbClr val="008000"/>
                </a:solidFill>
                <a:latin typeface="Meiryo" panose="020B0604030504040204" pitchFamily="34" charset="-128"/>
                <a:ea typeface="Meiryo" panose="020B0604030504040204" pitchFamily="34" charset="-128"/>
                <a:sym typeface="Wingdings" pitchFamily="2" charset="2"/>
              </a:rPr>
              <a:t>Supermassive star</a:t>
            </a:r>
            <a:endParaRPr lang="en-US" altLang="ja-JP" sz="2400" dirty="0">
              <a:latin typeface="Meiryo" panose="020B0604030504040204" pitchFamily="34" charset="-128"/>
              <a:ea typeface="Meiryo" panose="020B0604030504040204" pitchFamily="34" charset="-128"/>
              <a:sym typeface="Wingdings" pitchFamily="2" charset="2"/>
            </a:endParaRPr>
          </a:p>
          <a:p>
            <a:r>
              <a:rPr lang="ja-JP" altLang="en-US" sz="2400">
                <a:latin typeface="Meiryo" panose="020B0604030504040204" pitchFamily="34" charset="-128"/>
                <a:ea typeface="Meiryo" panose="020B0604030504040204" pitchFamily="34" charset="-128"/>
                <a:sym typeface="Wingdings" pitchFamily="2" charset="2"/>
              </a:rPr>
              <a:t>　</a:t>
            </a:r>
            <a:r>
              <a:rPr lang="en-US" altLang="ja-JP" sz="2000" dirty="0">
                <a:latin typeface="Meiryo" panose="020B0604030504040204" pitchFamily="34" charset="-128"/>
                <a:ea typeface="Meiryo" panose="020B0604030504040204" pitchFamily="34" charset="-128"/>
                <a:sym typeface="Wingdings" pitchFamily="2" charset="2"/>
              </a:rPr>
              <a:t>(10</a:t>
            </a:r>
            <a:r>
              <a:rPr lang="en-US" altLang="ja-JP" sz="2000" baseline="30000" dirty="0">
                <a:latin typeface="Meiryo" panose="020B0604030504040204" pitchFamily="34" charset="-128"/>
                <a:ea typeface="Meiryo" panose="020B0604030504040204" pitchFamily="34" charset="-128"/>
                <a:sym typeface="Wingdings" pitchFamily="2" charset="2"/>
              </a:rPr>
              <a:t>5</a:t>
            </a:r>
            <a:r>
              <a:rPr lang="en-US" altLang="ja-JP" sz="2000" dirty="0">
                <a:latin typeface="Meiryo" panose="020B0604030504040204" pitchFamily="34" charset="-128"/>
                <a:ea typeface="Meiryo" panose="020B0604030504040204" pitchFamily="34" charset="-128"/>
                <a:sym typeface="Wingdings" pitchFamily="2" charset="2"/>
              </a:rPr>
              <a:t> M</a:t>
            </a:r>
            <a:r>
              <a:rPr lang="en-US" altLang="ja-JP" sz="2000" baseline="-25000" dirty="0">
                <a:latin typeface="Meiryo" panose="020B0604030504040204" pitchFamily="34" charset="-128"/>
                <a:ea typeface="Meiryo" panose="020B0604030504040204" pitchFamily="34" charset="-128"/>
                <a:sym typeface="Wingdings" pitchFamily="2" charset="2"/>
              </a:rPr>
              <a:t>⊙</a:t>
            </a:r>
            <a:r>
              <a:rPr lang="en-US" altLang="ja-JP" sz="2000" dirty="0">
                <a:latin typeface="Meiryo" panose="020B0604030504040204" pitchFamily="34" charset="-128"/>
                <a:ea typeface="Meiryo" panose="020B0604030504040204" pitchFamily="34" charset="-128"/>
                <a:sym typeface="Wingdings" pitchFamily="2" charset="2"/>
              </a:rPr>
              <a:t>; </a:t>
            </a:r>
            <a:r>
              <a:rPr lang="en-US" altLang="ja-JP" sz="1600" dirty="0">
                <a:latin typeface="Meiryo" panose="020B0604030504040204" pitchFamily="34" charset="-128"/>
                <a:ea typeface="Meiryo" panose="020B0604030504040204" pitchFamily="34" charset="-128"/>
                <a:sym typeface="Wingdings" pitchFamily="2" charset="2"/>
              </a:rPr>
              <a:t>Nagele&amp;Umeda23</a:t>
            </a:r>
            <a:r>
              <a:rPr lang="en-US" altLang="ja-JP" sz="2000" dirty="0">
                <a:latin typeface="Meiryo" panose="020B0604030504040204" pitchFamily="34" charset="-128"/>
                <a:ea typeface="Meiryo" panose="020B0604030504040204" pitchFamily="34" charset="-128"/>
                <a:sym typeface="Wingdings" pitchFamily="2" charset="2"/>
              </a:rPr>
              <a:t>)</a:t>
            </a:r>
            <a:endParaRPr lang="en-US" altLang="ja-JP" sz="2400" dirty="0">
              <a:latin typeface="Meiryo" panose="020B0604030504040204" pitchFamily="34" charset="-128"/>
              <a:ea typeface="Meiryo" panose="020B0604030504040204" pitchFamily="34" charset="-128"/>
              <a:sym typeface="Wingdings" pitchFamily="2" charset="2"/>
            </a:endParaRPr>
          </a:p>
          <a:p>
            <a:endParaRPr lang="en-US" altLang="ja-JP" sz="2400" dirty="0">
              <a:latin typeface="Meiryo" panose="020B0604030504040204" pitchFamily="34" charset="-128"/>
              <a:ea typeface="Meiryo" panose="020B0604030504040204" pitchFamily="34" charset="-128"/>
              <a:sym typeface="Wingdings" pitchFamily="2" charset="2"/>
            </a:endParaRPr>
          </a:p>
          <a:p>
            <a:endParaRPr lang="en-US" altLang="ja-JP" sz="2400" dirty="0">
              <a:latin typeface="Meiryo" panose="020B0604030504040204" pitchFamily="34" charset="-128"/>
              <a:ea typeface="Meiryo" panose="020B0604030504040204" pitchFamily="34" charset="-128"/>
              <a:sym typeface="Wingdings" pitchFamily="2" charset="2"/>
            </a:endParaRPr>
          </a:p>
          <a:p>
            <a:r>
              <a:rPr lang="ja-JP" altLang="en-US" sz="2400">
                <a:latin typeface="Meiryo" panose="020B0604030504040204" pitchFamily="34" charset="-128"/>
                <a:ea typeface="Meiryo" panose="020B0604030504040204" pitchFamily="34" charset="-128"/>
                <a:sym typeface="Wingdings" pitchFamily="2" charset="2"/>
              </a:rPr>
              <a:t>・</a:t>
            </a:r>
            <a:r>
              <a:rPr lang="en-US" altLang="ja-JP" sz="2400" b="1" dirty="0">
                <a:solidFill>
                  <a:srgbClr val="0000FF"/>
                </a:solidFill>
                <a:latin typeface="Meiryo" panose="020B0604030504040204" pitchFamily="34" charset="-128"/>
                <a:ea typeface="Meiryo" panose="020B0604030504040204" pitchFamily="34" charset="-128"/>
                <a:sym typeface="Wingdings" pitchFamily="2" charset="2"/>
              </a:rPr>
              <a:t>Wolf-</a:t>
            </a:r>
            <a:r>
              <a:rPr lang="en-US" altLang="ja-JP" sz="2400" b="1" dirty="0" err="1">
                <a:solidFill>
                  <a:srgbClr val="0000FF"/>
                </a:solidFill>
                <a:latin typeface="Meiryo" panose="020B0604030504040204" pitchFamily="34" charset="-128"/>
                <a:ea typeface="Meiryo" panose="020B0604030504040204" pitchFamily="34" charset="-128"/>
                <a:sym typeface="Wingdings" pitchFamily="2" charset="2"/>
              </a:rPr>
              <a:t>Rayet</a:t>
            </a:r>
            <a:r>
              <a:rPr lang="en-US" altLang="ja-JP" sz="2400" b="1" dirty="0">
                <a:solidFill>
                  <a:srgbClr val="0000FF"/>
                </a:solidFill>
                <a:latin typeface="Meiryo" panose="020B0604030504040204" pitchFamily="34" charset="-128"/>
                <a:ea typeface="Meiryo" panose="020B0604030504040204" pitchFamily="34" charset="-128"/>
                <a:sym typeface="Wingdings" pitchFamily="2" charset="2"/>
              </a:rPr>
              <a:t> star</a:t>
            </a:r>
            <a:endParaRPr lang="en-US" altLang="ja-JP" sz="2400" dirty="0">
              <a:latin typeface="Meiryo" panose="020B0604030504040204" pitchFamily="34" charset="-128"/>
              <a:ea typeface="Meiryo" panose="020B0604030504040204" pitchFamily="34" charset="-128"/>
              <a:sym typeface="Wingdings" pitchFamily="2" charset="2"/>
            </a:endParaRPr>
          </a:p>
          <a:p>
            <a:r>
              <a:rPr lang="ja-JP" altLang="en-US" sz="2400">
                <a:latin typeface="Meiryo" panose="020B0604030504040204" pitchFamily="34" charset="-128"/>
                <a:ea typeface="Meiryo" panose="020B0604030504040204" pitchFamily="34" charset="-128"/>
                <a:sym typeface="Wingdings" pitchFamily="2" charset="2"/>
              </a:rPr>
              <a:t>　</a:t>
            </a:r>
            <a:r>
              <a:rPr lang="en-US" altLang="ja-JP" sz="2000" dirty="0">
                <a:latin typeface="Meiryo" panose="020B0604030504040204" pitchFamily="34" charset="-128"/>
                <a:ea typeface="Meiryo" panose="020B0604030504040204" pitchFamily="34" charset="-128"/>
                <a:sym typeface="Wingdings" pitchFamily="2" charset="2"/>
              </a:rPr>
              <a:t>(25-120 M</a:t>
            </a:r>
            <a:r>
              <a:rPr lang="en-US" altLang="ja-JP" sz="2000" baseline="-25000" dirty="0">
                <a:latin typeface="Meiryo" panose="020B0604030504040204" pitchFamily="34" charset="-128"/>
                <a:ea typeface="Meiryo" panose="020B0604030504040204" pitchFamily="34" charset="-128"/>
                <a:sym typeface="Wingdings" pitchFamily="2" charset="2"/>
              </a:rPr>
              <a:t>⊙</a:t>
            </a:r>
            <a:r>
              <a:rPr lang="en-US" altLang="ja-JP" sz="2000" dirty="0">
                <a:latin typeface="Meiryo" panose="020B0604030504040204" pitchFamily="34" charset="-128"/>
                <a:ea typeface="Meiryo" panose="020B0604030504040204" pitchFamily="34" charset="-128"/>
                <a:sym typeface="Wingdings" pitchFamily="2" charset="2"/>
              </a:rPr>
              <a:t>; </a:t>
            </a:r>
            <a:r>
              <a:rPr lang="en-US" altLang="ja-JP" sz="1600" dirty="0">
                <a:latin typeface="Meiryo" panose="020B0604030504040204" pitchFamily="34" charset="-128"/>
                <a:ea typeface="Meiryo" panose="020B0604030504040204" pitchFamily="34" charset="-128"/>
                <a:sym typeface="Wingdings" pitchFamily="2" charset="2"/>
              </a:rPr>
              <a:t>Limongi&amp;Chieffi18</a:t>
            </a:r>
            <a:r>
              <a:rPr lang="en-US" altLang="ja-JP" sz="2000" dirty="0">
                <a:latin typeface="Meiryo" panose="020B0604030504040204" pitchFamily="34" charset="-128"/>
                <a:ea typeface="Meiryo" panose="020B0604030504040204" pitchFamily="34" charset="-128"/>
                <a:sym typeface="Wingdings" pitchFamily="2" charset="2"/>
              </a:rPr>
              <a:t>)</a:t>
            </a:r>
            <a:endParaRPr lang="en-US" altLang="ja-JP" sz="2400" dirty="0">
              <a:latin typeface="Meiryo" panose="020B0604030504040204" pitchFamily="34" charset="-128"/>
              <a:ea typeface="Meiryo" panose="020B0604030504040204" pitchFamily="34" charset="-128"/>
              <a:sym typeface="Wingdings" pitchFamily="2" charset="2"/>
            </a:endParaRPr>
          </a:p>
          <a:p>
            <a:endParaRPr lang="en-US" altLang="ja-JP" sz="2400" dirty="0">
              <a:latin typeface="Meiryo" panose="020B0604030504040204" pitchFamily="34" charset="-128"/>
              <a:ea typeface="Meiryo" panose="020B0604030504040204" pitchFamily="34" charset="-128"/>
              <a:sym typeface="Wingdings" pitchFamily="2" charset="2"/>
            </a:endParaRPr>
          </a:p>
          <a:p>
            <a:endParaRPr lang="en-US" altLang="ja-JP" sz="2400" dirty="0">
              <a:latin typeface="Meiryo" panose="020B0604030504040204" pitchFamily="34" charset="-128"/>
              <a:ea typeface="Meiryo" panose="020B0604030504040204" pitchFamily="34" charset="-128"/>
              <a:sym typeface="Wingdings" pitchFamily="2" charset="2"/>
            </a:endParaRPr>
          </a:p>
          <a:p>
            <a:r>
              <a:rPr lang="ja-JP" altLang="en-US" sz="2400">
                <a:latin typeface="Meiryo" panose="020B0604030504040204" pitchFamily="34" charset="-128"/>
                <a:ea typeface="Meiryo" panose="020B0604030504040204" pitchFamily="34" charset="-128"/>
                <a:sym typeface="Wingdings" pitchFamily="2" charset="2"/>
              </a:rPr>
              <a:t>・</a:t>
            </a:r>
            <a:r>
              <a:rPr lang="en-US" altLang="ja-JP" sz="2400" b="1" dirty="0">
                <a:solidFill>
                  <a:srgbClr val="C3C300"/>
                </a:solidFill>
                <a:latin typeface="Meiryo" panose="020B0604030504040204" pitchFamily="34" charset="-128"/>
                <a:ea typeface="Meiryo" panose="020B0604030504040204" pitchFamily="34" charset="-128"/>
                <a:sym typeface="Wingdings" pitchFamily="2" charset="2"/>
              </a:rPr>
              <a:t>Tidal Disruption Event</a:t>
            </a:r>
            <a:endParaRPr lang="en-US" altLang="ja-JP" sz="2400" dirty="0">
              <a:latin typeface="Meiryo" panose="020B0604030504040204" pitchFamily="34" charset="-128"/>
              <a:ea typeface="Meiryo" panose="020B0604030504040204" pitchFamily="34" charset="-128"/>
              <a:sym typeface="Wingdings" pitchFamily="2" charset="2"/>
            </a:endParaRPr>
          </a:p>
          <a:p>
            <a:r>
              <a:rPr lang="ja-JP" altLang="en-US" sz="2400">
                <a:latin typeface="Meiryo" panose="020B0604030504040204" pitchFamily="34" charset="-128"/>
                <a:ea typeface="Meiryo" panose="020B0604030504040204" pitchFamily="34" charset="-128"/>
                <a:sym typeface="Wingdings" pitchFamily="2" charset="2"/>
              </a:rPr>
              <a:t>　</a:t>
            </a:r>
            <a:r>
              <a:rPr lang="en-US" altLang="ja-JP" sz="2000" dirty="0">
                <a:latin typeface="Meiryo" panose="020B0604030504040204" pitchFamily="34" charset="-128"/>
                <a:ea typeface="Meiryo" panose="020B0604030504040204" pitchFamily="34" charset="-128"/>
                <a:sym typeface="Wingdings" pitchFamily="2" charset="2"/>
              </a:rPr>
              <a:t>(9-40 M</a:t>
            </a:r>
            <a:r>
              <a:rPr lang="en-US" altLang="ja-JP" sz="2000" baseline="-25000" dirty="0">
                <a:latin typeface="Meiryo" panose="020B0604030504040204" pitchFamily="34" charset="-128"/>
                <a:ea typeface="Meiryo" panose="020B0604030504040204" pitchFamily="34" charset="-128"/>
                <a:sym typeface="Wingdings" pitchFamily="2" charset="2"/>
              </a:rPr>
              <a:t>⊙</a:t>
            </a:r>
            <a:r>
              <a:rPr lang="en-US" altLang="ja-JP" sz="2000" dirty="0">
                <a:latin typeface="Meiryo" panose="020B0604030504040204" pitchFamily="34" charset="-128"/>
                <a:ea typeface="Meiryo" panose="020B0604030504040204" pitchFamily="34" charset="-128"/>
                <a:sym typeface="Wingdings" pitchFamily="2" charset="2"/>
              </a:rPr>
              <a:t>; </a:t>
            </a:r>
            <a:r>
              <a:rPr lang="en-US" altLang="ja-JP" sz="1600" dirty="0" err="1">
                <a:latin typeface="Meiryo" panose="020B0604030504040204" pitchFamily="34" charset="-128"/>
                <a:ea typeface="Meiryo" panose="020B0604030504040204" pitchFamily="34" charset="-128"/>
                <a:sym typeface="Wingdings" pitchFamily="2" charset="2"/>
              </a:rPr>
              <a:t>Watanabe+prep</a:t>
            </a:r>
            <a:r>
              <a:rPr lang="en-US" altLang="ja-JP" sz="2000" dirty="0">
                <a:latin typeface="Meiryo" panose="020B0604030504040204" pitchFamily="34" charset="-128"/>
                <a:ea typeface="Meiryo" panose="020B0604030504040204" pitchFamily="34" charset="-128"/>
                <a:sym typeface="Wingdings" pitchFamily="2" charset="2"/>
              </a:rPr>
              <a:t>)</a:t>
            </a:r>
          </a:p>
          <a:p>
            <a:endParaRPr lang="en-US" altLang="ja-JP" sz="2000" dirty="0">
              <a:latin typeface="Meiryo" panose="020B0604030504040204" pitchFamily="34" charset="-128"/>
              <a:ea typeface="Meiryo" panose="020B0604030504040204" pitchFamily="34" charset="-128"/>
              <a:sym typeface="Wingdings" pitchFamily="2" charset="2"/>
            </a:endParaRPr>
          </a:p>
          <a:p>
            <a:r>
              <a:rPr lang="en-US" altLang="ja-JP" sz="2000" dirty="0">
                <a:latin typeface="Meiryo" panose="020B0604030504040204" pitchFamily="34" charset="-128"/>
                <a:ea typeface="Meiryo" panose="020B0604030504040204" pitchFamily="34" charset="-128"/>
                <a:sym typeface="Wingdings" pitchFamily="2" charset="2"/>
              </a:rPr>
              <a:t>can explain</a:t>
            </a:r>
            <a:br>
              <a:rPr lang="en-US" altLang="ja-JP" sz="2000" dirty="0">
                <a:latin typeface="Meiryo" panose="020B0604030504040204" pitchFamily="34" charset="-128"/>
                <a:ea typeface="Meiryo" panose="020B0604030504040204" pitchFamily="34" charset="-128"/>
                <a:sym typeface="Wingdings" pitchFamily="2" charset="2"/>
              </a:rPr>
            </a:br>
            <a:r>
              <a:rPr lang="en-US" altLang="ja-JP" sz="2000" dirty="0">
                <a:latin typeface="Meiryo" panose="020B0604030504040204" pitchFamily="34" charset="-128"/>
                <a:ea typeface="Meiryo" panose="020B0604030504040204" pitchFamily="34" charset="-128"/>
                <a:sym typeface="Wingdings" pitchFamily="2" charset="2"/>
              </a:rPr>
              <a:t>                </a:t>
            </a:r>
            <a:r>
              <a:rPr lang="en-US" altLang="ja-JP" sz="2400" b="1" i="1" u="sng" dirty="0">
                <a:latin typeface="Meiryo" panose="020B0604030504040204" pitchFamily="34" charset="-128"/>
                <a:ea typeface="Meiryo" panose="020B0604030504040204" pitchFamily="34" charset="-128"/>
                <a:sym typeface="Wingdings" pitchFamily="2" charset="2"/>
              </a:rPr>
              <a:t>See Kuria’s talk</a:t>
            </a:r>
            <a:endParaRPr lang="en-US" altLang="ja-JP" sz="2800" b="1" i="1" u="sng" dirty="0">
              <a:latin typeface="Meiryo" panose="020B0604030504040204" pitchFamily="34" charset="-128"/>
              <a:ea typeface="Meiryo" panose="020B0604030504040204" pitchFamily="34" charset="-128"/>
              <a:sym typeface="Wingdings" pitchFamily="2" charset="2"/>
            </a:endParaRPr>
          </a:p>
        </p:txBody>
      </p:sp>
      <p:pic>
        <p:nvPicPr>
          <p:cNvPr id="11" name="Picture 4">
            <a:extLst>
              <a:ext uri="{FF2B5EF4-FFF2-40B4-BE49-F238E27FC236}">
                <a16:creationId xmlns:a16="http://schemas.microsoft.com/office/drawing/2014/main" id="{78248174-C114-FF89-98A2-550999924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443" y="-1659456"/>
            <a:ext cx="1287713" cy="1289804"/>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EFC58EA2-F4C4-87C1-7416-F52A0088CD3B}"/>
              </a:ext>
            </a:extLst>
          </p:cNvPr>
          <p:cNvSpPr txBox="1"/>
          <p:nvPr/>
        </p:nvSpPr>
        <p:spPr>
          <a:xfrm>
            <a:off x="7625278" y="-594228"/>
            <a:ext cx="2070042" cy="230832"/>
          </a:xfrm>
          <a:prstGeom prst="rect">
            <a:avLst/>
          </a:prstGeom>
          <a:noFill/>
        </p:spPr>
        <p:txBody>
          <a:bodyPr wrap="square">
            <a:spAutoFit/>
          </a:bodyPr>
          <a:lstStyle/>
          <a:p>
            <a:pPr algn="ctr"/>
            <a:r>
              <a:rPr lang="en-US" altLang="ja-JP" sz="900" dirty="0">
                <a:solidFill>
                  <a:schemeClr val="bg1"/>
                </a:solidFill>
              </a:rPr>
              <a:t>©︎L. </a:t>
            </a:r>
            <a:r>
              <a:rPr lang="en-US" altLang="ja-JP" sz="900" dirty="0" err="1">
                <a:solidFill>
                  <a:schemeClr val="bg1"/>
                </a:solidFill>
              </a:rPr>
              <a:t>Decin</a:t>
            </a:r>
            <a:r>
              <a:rPr lang="en-US" altLang="ja-JP" sz="900" dirty="0">
                <a:solidFill>
                  <a:schemeClr val="bg1"/>
                </a:solidFill>
              </a:rPr>
              <a:t>, ESO/ALMA</a:t>
            </a:r>
            <a:endParaRPr lang="ja-JP" altLang="en-US" sz="900">
              <a:solidFill>
                <a:schemeClr val="bg1"/>
              </a:solidFill>
            </a:endParaRPr>
          </a:p>
        </p:txBody>
      </p:sp>
      <p:grpSp>
        <p:nvGrpSpPr>
          <p:cNvPr id="27" name="グループ化 26">
            <a:extLst>
              <a:ext uri="{FF2B5EF4-FFF2-40B4-BE49-F238E27FC236}">
                <a16:creationId xmlns:a16="http://schemas.microsoft.com/office/drawing/2014/main" id="{6DBC07A7-892A-A072-0C28-643DC903DD2B}"/>
              </a:ext>
            </a:extLst>
          </p:cNvPr>
          <p:cNvGrpSpPr>
            <a:grpSpLocks noChangeAspect="1"/>
          </p:cNvGrpSpPr>
          <p:nvPr/>
        </p:nvGrpSpPr>
        <p:grpSpPr>
          <a:xfrm>
            <a:off x="13335164" y="1811362"/>
            <a:ext cx="1456810" cy="1356028"/>
            <a:chOff x="8748163" y="2606917"/>
            <a:chExt cx="3407118" cy="3171412"/>
          </a:xfrm>
        </p:grpSpPr>
        <p:pic>
          <p:nvPicPr>
            <p:cNvPr id="28" name="図 27" descr="魚, 水, 星 が含まれている画像&#10;&#10;自動的に生成された説明">
              <a:extLst>
                <a:ext uri="{FF2B5EF4-FFF2-40B4-BE49-F238E27FC236}">
                  <a16:creationId xmlns:a16="http://schemas.microsoft.com/office/drawing/2014/main" id="{B2B8494C-3182-1074-EEE5-519CCEC9A39A}"/>
                </a:ext>
              </a:extLst>
            </p:cNvPr>
            <p:cNvPicPr>
              <a:picLocks noChangeAspect="1"/>
            </p:cNvPicPr>
            <p:nvPr/>
          </p:nvPicPr>
          <p:blipFill rotWithShape="1">
            <a:blip r:embed="rId5"/>
            <a:srcRect l="14031" r="24933"/>
            <a:stretch/>
          </p:blipFill>
          <p:spPr>
            <a:xfrm>
              <a:off x="8748163" y="2655848"/>
              <a:ext cx="3279440" cy="3026044"/>
            </a:xfrm>
            <a:prstGeom prst="rect">
              <a:avLst/>
            </a:prstGeom>
          </p:spPr>
        </p:pic>
        <p:sp>
          <p:nvSpPr>
            <p:cNvPr id="29" name="テキスト ボックス 28">
              <a:extLst>
                <a:ext uri="{FF2B5EF4-FFF2-40B4-BE49-F238E27FC236}">
                  <a16:creationId xmlns:a16="http://schemas.microsoft.com/office/drawing/2014/main" id="{111B975D-DABB-3616-9083-D4EC7C4E151F}"/>
                </a:ext>
              </a:extLst>
            </p:cNvPr>
            <p:cNvSpPr txBox="1"/>
            <p:nvPr/>
          </p:nvSpPr>
          <p:spPr>
            <a:xfrm>
              <a:off x="9102809" y="5058515"/>
              <a:ext cx="1361647" cy="719814"/>
            </a:xfrm>
            <a:prstGeom prst="rect">
              <a:avLst/>
            </a:prstGeom>
            <a:noFill/>
          </p:spPr>
          <p:txBody>
            <a:bodyPr wrap="none" rtlCol="0">
              <a:spAutoFit/>
            </a:bodyPr>
            <a:lstStyle/>
            <a:p>
              <a:r>
                <a:rPr lang="en-US" altLang="ja-JP" sz="1400" b="1" dirty="0">
                  <a:solidFill>
                    <a:schemeClr val="bg1"/>
                  </a:solidFill>
                  <a:latin typeface="Meiryo" panose="020B0604030504040204" pitchFamily="34" charset="-128"/>
                  <a:ea typeface="Meiryo" panose="020B0604030504040204" pitchFamily="34" charset="-128"/>
                </a:rPr>
                <a:t>Star</a:t>
              </a:r>
            </a:p>
          </p:txBody>
        </p:sp>
        <p:sp>
          <p:nvSpPr>
            <p:cNvPr id="30" name="テキスト ボックス 29">
              <a:extLst>
                <a:ext uri="{FF2B5EF4-FFF2-40B4-BE49-F238E27FC236}">
                  <a16:creationId xmlns:a16="http://schemas.microsoft.com/office/drawing/2014/main" id="{E9D366A4-D881-4BB7-D6D2-461A4421AFE4}"/>
                </a:ext>
              </a:extLst>
            </p:cNvPr>
            <p:cNvSpPr txBox="1"/>
            <p:nvPr/>
          </p:nvSpPr>
          <p:spPr>
            <a:xfrm>
              <a:off x="9972596" y="5254792"/>
              <a:ext cx="2182685" cy="503870"/>
            </a:xfrm>
            <a:prstGeom prst="rect">
              <a:avLst/>
            </a:prstGeom>
            <a:noFill/>
          </p:spPr>
          <p:txBody>
            <a:bodyPr wrap="none" rtlCol="0">
              <a:spAutoFit/>
            </a:bodyPr>
            <a:lstStyle/>
            <a:p>
              <a:pPr algn="r"/>
              <a:r>
                <a:rPr lang="en" altLang="ja-JP" sz="800" dirty="0">
                  <a:solidFill>
                    <a:schemeClr val="bg1"/>
                  </a:solidFill>
                </a:rPr>
                <a:t>ESA/C. </a:t>
              </a:r>
              <a:r>
                <a:rPr lang="en" altLang="ja-JP" sz="800" dirty="0" err="1">
                  <a:solidFill>
                    <a:schemeClr val="bg1"/>
                  </a:solidFill>
                </a:rPr>
                <a:t>Carreau</a:t>
              </a:r>
              <a:endParaRPr lang="ja-JP" altLang="en-US" sz="800">
                <a:solidFill>
                  <a:schemeClr val="bg1"/>
                </a:solidFill>
              </a:endParaRPr>
            </a:p>
          </p:txBody>
        </p:sp>
        <p:sp>
          <p:nvSpPr>
            <p:cNvPr id="31" name="テキスト ボックス 30">
              <a:extLst>
                <a:ext uri="{FF2B5EF4-FFF2-40B4-BE49-F238E27FC236}">
                  <a16:creationId xmlns:a16="http://schemas.microsoft.com/office/drawing/2014/main" id="{9DE13597-0EF5-F703-5A5E-EB62119C6FE9}"/>
                </a:ext>
              </a:extLst>
            </p:cNvPr>
            <p:cNvSpPr txBox="1"/>
            <p:nvPr/>
          </p:nvSpPr>
          <p:spPr>
            <a:xfrm>
              <a:off x="9260848" y="2606917"/>
              <a:ext cx="2377634" cy="647832"/>
            </a:xfrm>
            <a:prstGeom prst="rect">
              <a:avLst/>
            </a:prstGeom>
            <a:noFill/>
          </p:spPr>
          <p:txBody>
            <a:bodyPr wrap="none" rtlCol="0">
              <a:spAutoFit/>
            </a:bodyPr>
            <a:lstStyle/>
            <a:p>
              <a:r>
                <a:rPr lang="en-US" altLang="ja-JP" sz="1200" b="1" dirty="0">
                  <a:solidFill>
                    <a:schemeClr val="bg1"/>
                  </a:solidFill>
                  <a:latin typeface="Meiryo" panose="020B0604030504040204" pitchFamily="34" charset="-128"/>
                  <a:ea typeface="Meiryo" panose="020B0604030504040204" pitchFamily="34" charset="-128"/>
                </a:rPr>
                <a:t>Black hole</a:t>
              </a:r>
            </a:p>
          </p:txBody>
        </p:sp>
        <p:cxnSp>
          <p:nvCxnSpPr>
            <p:cNvPr id="32" name="直線コネクタ 31">
              <a:extLst>
                <a:ext uri="{FF2B5EF4-FFF2-40B4-BE49-F238E27FC236}">
                  <a16:creationId xmlns:a16="http://schemas.microsoft.com/office/drawing/2014/main" id="{77F265D5-26BD-A506-7115-F00254133A4E}"/>
                </a:ext>
              </a:extLst>
            </p:cNvPr>
            <p:cNvCxnSpPr>
              <a:cxnSpLocks/>
              <a:endCxn id="31" idx="2"/>
            </p:cNvCxnSpPr>
            <p:nvPr/>
          </p:nvCxnSpPr>
          <p:spPr>
            <a:xfrm flipH="1" flipV="1">
              <a:off x="10449666" y="3254749"/>
              <a:ext cx="66079" cy="6655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F421AB89-ED35-8AB4-FB97-D3A37545B9FC}"/>
              </a:ext>
            </a:extLst>
          </p:cNvPr>
          <p:cNvSpPr txBox="1"/>
          <p:nvPr/>
        </p:nvSpPr>
        <p:spPr>
          <a:xfrm>
            <a:off x="3956285" y="6457017"/>
            <a:ext cx="966931" cy="276999"/>
          </a:xfrm>
          <a:prstGeom prst="rect">
            <a:avLst/>
          </a:prstGeom>
          <a:noFill/>
        </p:spPr>
        <p:txBody>
          <a:bodyPr wrap="none" rtlCol="0">
            <a:spAutoFit/>
          </a:bodyPr>
          <a:lstStyle/>
          <a:p>
            <a:pPr algn="r"/>
            <a:r>
              <a:rPr kumimoji="1" lang="en-US" altLang="ja-JP" sz="1200" dirty="0"/>
              <a:t>Isobe+23c</a:t>
            </a:r>
            <a:endParaRPr kumimoji="1" lang="ja-JP" altLang="en-US" sz="1200"/>
          </a:p>
        </p:txBody>
      </p:sp>
      <p:grpSp>
        <p:nvGrpSpPr>
          <p:cNvPr id="10" name="グループ化 9">
            <a:extLst>
              <a:ext uri="{FF2B5EF4-FFF2-40B4-BE49-F238E27FC236}">
                <a16:creationId xmlns:a16="http://schemas.microsoft.com/office/drawing/2014/main" id="{EF9A1B47-6A40-DD03-F336-8D830AD9E6A6}"/>
              </a:ext>
            </a:extLst>
          </p:cNvPr>
          <p:cNvGrpSpPr/>
          <p:nvPr/>
        </p:nvGrpSpPr>
        <p:grpSpPr>
          <a:xfrm>
            <a:off x="9669349" y="1614759"/>
            <a:ext cx="2337034" cy="1814241"/>
            <a:chOff x="3139592" y="972317"/>
            <a:chExt cx="2337034" cy="1814241"/>
          </a:xfrm>
        </p:grpSpPr>
        <p:pic>
          <p:nvPicPr>
            <p:cNvPr id="13" name="図 12" descr="星と宇宙雲のcg&#10;&#10;中程度の精度で自動的に生成された説明">
              <a:extLst>
                <a:ext uri="{FF2B5EF4-FFF2-40B4-BE49-F238E27FC236}">
                  <a16:creationId xmlns:a16="http://schemas.microsoft.com/office/drawing/2014/main" id="{921A9CF3-309A-E93E-146C-EC26B02246C8}"/>
                </a:ext>
              </a:extLst>
            </p:cNvPr>
            <p:cNvPicPr>
              <a:picLocks noChangeAspect="1"/>
            </p:cNvPicPr>
            <p:nvPr/>
          </p:nvPicPr>
          <p:blipFill>
            <a:blip r:embed="rId6"/>
            <a:stretch>
              <a:fillRect/>
            </a:stretch>
          </p:blipFill>
          <p:spPr>
            <a:xfrm>
              <a:off x="3442594" y="972317"/>
              <a:ext cx="1717741" cy="1752797"/>
            </a:xfrm>
            <a:prstGeom prst="rect">
              <a:avLst/>
            </a:prstGeom>
          </p:spPr>
        </p:pic>
        <p:sp>
          <p:nvSpPr>
            <p:cNvPr id="15" name="正方形/長方形 14">
              <a:extLst>
                <a:ext uri="{FF2B5EF4-FFF2-40B4-BE49-F238E27FC236}">
                  <a16:creationId xmlns:a16="http://schemas.microsoft.com/office/drawing/2014/main" id="{DA01549B-6D63-6A89-6B2E-180EC4312799}"/>
                </a:ext>
              </a:extLst>
            </p:cNvPr>
            <p:cNvSpPr/>
            <p:nvPr/>
          </p:nvSpPr>
          <p:spPr>
            <a:xfrm>
              <a:off x="3139592" y="2524948"/>
              <a:ext cx="2337034" cy="261610"/>
            </a:xfrm>
            <a:prstGeom prst="rect">
              <a:avLst/>
            </a:prstGeom>
          </p:spPr>
          <p:txBody>
            <a:bodyPr wrap="square">
              <a:spAutoFit/>
            </a:bodyPr>
            <a:lstStyle/>
            <a:p>
              <a:pPr algn="ctr"/>
              <a:r>
                <a:rPr lang="en" altLang="ja-JP" sz="1050" dirty="0">
                  <a:solidFill>
                    <a:schemeClr val="bg1"/>
                  </a:solidFill>
                </a:rPr>
                <a:t>©︎ICRR, Naho Wakabayashi</a:t>
              </a:r>
              <a:endParaRPr lang="ja-JP" altLang="en-US" sz="1050">
                <a:solidFill>
                  <a:schemeClr val="bg1"/>
                </a:solidFill>
              </a:endParaRPr>
            </a:p>
          </p:txBody>
        </p:sp>
      </p:grpSp>
      <p:grpSp>
        <p:nvGrpSpPr>
          <p:cNvPr id="24" name="グループ化 23">
            <a:extLst>
              <a:ext uri="{FF2B5EF4-FFF2-40B4-BE49-F238E27FC236}">
                <a16:creationId xmlns:a16="http://schemas.microsoft.com/office/drawing/2014/main" id="{AA904E0D-BE1A-4D54-1829-8544CA3203A0}"/>
              </a:ext>
            </a:extLst>
          </p:cNvPr>
          <p:cNvGrpSpPr/>
          <p:nvPr/>
        </p:nvGrpSpPr>
        <p:grpSpPr>
          <a:xfrm>
            <a:off x="9669349" y="3537626"/>
            <a:ext cx="2337034" cy="1433163"/>
            <a:chOff x="9855089" y="3481929"/>
            <a:chExt cx="2337034" cy="1433163"/>
          </a:xfrm>
        </p:grpSpPr>
        <p:pic>
          <p:nvPicPr>
            <p:cNvPr id="17" name="図 16" descr="星と惑星の天体写真のcg&#10;&#10;中程度の精度で自動的に生成された説明">
              <a:extLst>
                <a:ext uri="{FF2B5EF4-FFF2-40B4-BE49-F238E27FC236}">
                  <a16:creationId xmlns:a16="http://schemas.microsoft.com/office/drawing/2014/main" id="{51FD7657-8952-71A9-2B88-57807A384992}"/>
                </a:ext>
              </a:extLst>
            </p:cNvPr>
            <p:cNvPicPr>
              <a:picLocks noChangeAspect="1"/>
            </p:cNvPicPr>
            <p:nvPr/>
          </p:nvPicPr>
          <p:blipFill>
            <a:blip r:embed="rId7"/>
            <a:stretch>
              <a:fillRect/>
            </a:stretch>
          </p:blipFill>
          <p:spPr>
            <a:xfrm>
              <a:off x="10164736" y="3481929"/>
              <a:ext cx="1717741" cy="1215632"/>
            </a:xfrm>
            <a:prstGeom prst="rect">
              <a:avLst/>
            </a:prstGeom>
          </p:spPr>
        </p:pic>
        <p:sp>
          <p:nvSpPr>
            <p:cNvPr id="18" name="正方形/長方形 17">
              <a:extLst>
                <a:ext uri="{FF2B5EF4-FFF2-40B4-BE49-F238E27FC236}">
                  <a16:creationId xmlns:a16="http://schemas.microsoft.com/office/drawing/2014/main" id="{4525724C-12BB-1F66-B7E8-C00D0E6B0736}"/>
                </a:ext>
              </a:extLst>
            </p:cNvPr>
            <p:cNvSpPr/>
            <p:nvPr/>
          </p:nvSpPr>
          <p:spPr>
            <a:xfrm>
              <a:off x="9855089" y="4653482"/>
              <a:ext cx="2337034" cy="261610"/>
            </a:xfrm>
            <a:prstGeom prst="rect">
              <a:avLst/>
            </a:prstGeom>
          </p:spPr>
          <p:txBody>
            <a:bodyPr wrap="square">
              <a:spAutoFit/>
            </a:bodyPr>
            <a:lstStyle/>
            <a:p>
              <a:pPr algn="ctr"/>
              <a:r>
                <a:rPr lang="en" altLang="ja-JP" sz="1050" dirty="0"/>
                <a:t>©︎ICRR, Naho Wakabayashi</a:t>
              </a:r>
              <a:endParaRPr lang="ja-JP" altLang="en-US" sz="1050"/>
            </a:p>
          </p:txBody>
        </p:sp>
      </p:grpSp>
      <p:grpSp>
        <p:nvGrpSpPr>
          <p:cNvPr id="26" name="グループ化 25">
            <a:extLst>
              <a:ext uri="{FF2B5EF4-FFF2-40B4-BE49-F238E27FC236}">
                <a16:creationId xmlns:a16="http://schemas.microsoft.com/office/drawing/2014/main" id="{9D7B17BE-9841-0D5B-5B92-8B2D9C4D0C65}"/>
              </a:ext>
            </a:extLst>
          </p:cNvPr>
          <p:cNvGrpSpPr/>
          <p:nvPr/>
        </p:nvGrpSpPr>
        <p:grpSpPr>
          <a:xfrm>
            <a:off x="9669349" y="5079415"/>
            <a:ext cx="2337034" cy="1432594"/>
            <a:chOff x="9855089" y="5079415"/>
            <a:chExt cx="2337034" cy="1432594"/>
          </a:xfrm>
        </p:grpSpPr>
        <p:pic>
          <p:nvPicPr>
            <p:cNvPr id="20" name="図 19" descr="星のｃｇ画像&#10;&#10;自動的に生成された説明">
              <a:extLst>
                <a:ext uri="{FF2B5EF4-FFF2-40B4-BE49-F238E27FC236}">
                  <a16:creationId xmlns:a16="http://schemas.microsoft.com/office/drawing/2014/main" id="{B44454B9-4D1F-54EB-1C28-8E6B19D8A745}"/>
                </a:ext>
              </a:extLst>
            </p:cNvPr>
            <p:cNvPicPr>
              <a:picLocks noChangeAspect="1"/>
            </p:cNvPicPr>
            <p:nvPr/>
          </p:nvPicPr>
          <p:blipFill>
            <a:blip r:embed="rId8"/>
            <a:stretch>
              <a:fillRect/>
            </a:stretch>
          </p:blipFill>
          <p:spPr>
            <a:xfrm>
              <a:off x="10164736" y="5079415"/>
              <a:ext cx="1717741" cy="1215286"/>
            </a:xfrm>
            <a:prstGeom prst="rect">
              <a:avLst/>
            </a:prstGeom>
          </p:spPr>
        </p:pic>
        <p:sp>
          <p:nvSpPr>
            <p:cNvPr id="22" name="正方形/長方形 21">
              <a:extLst>
                <a:ext uri="{FF2B5EF4-FFF2-40B4-BE49-F238E27FC236}">
                  <a16:creationId xmlns:a16="http://schemas.microsoft.com/office/drawing/2014/main" id="{096038B5-668A-CBAF-8995-7BD6BEF441F6}"/>
                </a:ext>
              </a:extLst>
            </p:cNvPr>
            <p:cNvSpPr/>
            <p:nvPr/>
          </p:nvSpPr>
          <p:spPr>
            <a:xfrm>
              <a:off x="9855089" y="6250399"/>
              <a:ext cx="2337034" cy="261610"/>
            </a:xfrm>
            <a:prstGeom prst="rect">
              <a:avLst/>
            </a:prstGeom>
          </p:spPr>
          <p:txBody>
            <a:bodyPr wrap="square">
              <a:spAutoFit/>
            </a:bodyPr>
            <a:lstStyle/>
            <a:p>
              <a:pPr algn="ctr"/>
              <a:r>
                <a:rPr lang="en" altLang="ja-JP" sz="1050" dirty="0"/>
                <a:t>©︎ICRR, Naho Wakabayashi</a:t>
              </a:r>
              <a:endParaRPr lang="ja-JP" altLang="en-US" sz="1050"/>
            </a:p>
          </p:txBody>
        </p:sp>
      </p:grpSp>
    </p:spTree>
    <p:extLst>
      <p:ext uri="{BB962C8B-B14F-4D97-AF65-F5344CB8AC3E}">
        <p14:creationId xmlns:p14="http://schemas.microsoft.com/office/powerpoint/2010/main" val="385071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1AA760B-091C-2255-4033-2BBA493E6B53}"/>
              </a:ext>
            </a:extLst>
          </p:cNvPr>
          <p:cNvSpPr txBox="1"/>
          <p:nvPr/>
        </p:nvSpPr>
        <p:spPr>
          <a:xfrm>
            <a:off x="0" y="0"/>
            <a:ext cx="5044971"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N/O Study Update</a:t>
            </a:r>
            <a:endParaRPr kumimoji="1" lang="ja-JP" altLang="en-US" sz="4800" b="1">
              <a:latin typeface="Times New Roman" panose="02020603050405020304" pitchFamily="18" charset="0"/>
              <a:cs typeface="Times New Roman" panose="02020603050405020304" pitchFamily="18" charset="0"/>
            </a:endParaRPr>
          </a:p>
        </p:txBody>
      </p:sp>
      <p:pic>
        <p:nvPicPr>
          <p:cNvPr id="3" name="図 2">
            <a:extLst>
              <a:ext uri="{FF2B5EF4-FFF2-40B4-BE49-F238E27FC236}">
                <a16:creationId xmlns:a16="http://schemas.microsoft.com/office/drawing/2014/main" id="{A1ED4EA5-7A98-D01C-60C0-77A415D34904}"/>
              </a:ext>
            </a:extLst>
          </p:cNvPr>
          <p:cNvPicPr>
            <a:picLocks noChangeAspect="1"/>
          </p:cNvPicPr>
          <p:nvPr/>
        </p:nvPicPr>
        <p:blipFill rotWithShape="1">
          <a:blip r:embed="rId3"/>
          <a:srcRect r="49791"/>
          <a:stretch/>
        </p:blipFill>
        <p:spPr>
          <a:xfrm>
            <a:off x="-370366" y="963595"/>
            <a:ext cx="3864331" cy="4050751"/>
          </a:xfrm>
          <a:prstGeom prst="rect">
            <a:avLst/>
          </a:prstGeom>
        </p:spPr>
      </p:pic>
      <p:grpSp>
        <p:nvGrpSpPr>
          <p:cNvPr id="30" name="グループ化 29">
            <a:extLst>
              <a:ext uri="{FF2B5EF4-FFF2-40B4-BE49-F238E27FC236}">
                <a16:creationId xmlns:a16="http://schemas.microsoft.com/office/drawing/2014/main" id="{EA84AC90-2EC4-F287-7312-B3A3021FFE73}"/>
              </a:ext>
            </a:extLst>
          </p:cNvPr>
          <p:cNvGrpSpPr/>
          <p:nvPr/>
        </p:nvGrpSpPr>
        <p:grpSpPr>
          <a:xfrm>
            <a:off x="4348884" y="1674367"/>
            <a:ext cx="4356251" cy="3004986"/>
            <a:chOff x="4203741" y="1385611"/>
            <a:chExt cx="4356251" cy="3004986"/>
          </a:xfrm>
        </p:grpSpPr>
        <p:pic>
          <p:nvPicPr>
            <p:cNvPr id="7" name="図 6" descr="グラフ, 散布図&#10;&#10;自動的に生成された説明">
              <a:extLst>
                <a:ext uri="{FF2B5EF4-FFF2-40B4-BE49-F238E27FC236}">
                  <a16:creationId xmlns:a16="http://schemas.microsoft.com/office/drawing/2014/main" id="{CF52E35E-D1BE-C725-B706-6D29570A3B3A}"/>
                </a:ext>
              </a:extLst>
            </p:cNvPr>
            <p:cNvPicPr>
              <a:picLocks noChangeAspect="1"/>
            </p:cNvPicPr>
            <p:nvPr/>
          </p:nvPicPr>
          <p:blipFill>
            <a:blip r:embed="rId4"/>
            <a:stretch>
              <a:fillRect/>
            </a:stretch>
          </p:blipFill>
          <p:spPr>
            <a:xfrm>
              <a:off x="4203741" y="1385611"/>
              <a:ext cx="4228293" cy="2946992"/>
            </a:xfrm>
            <a:prstGeom prst="rect">
              <a:avLst/>
            </a:prstGeom>
          </p:spPr>
        </p:pic>
        <p:sp>
          <p:nvSpPr>
            <p:cNvPr id="14" name="テキスト ボックス 13">
              <a:extLst>
                <a:ext uri="{FF2B5EF4-FFF2-40B4-BE49-F238E27FC236}">
                  <a16:creationId xmlns:a16="http://schemas.microsoft.com/office/drawing/2014/main" id="{DF8C37EA-D8FB-9216-3BED-212457B7E398}"/>
                </a:ext>
              </a:extLst>
            </p:cNvPr>
            <p:cNvSpPr txBox="1"/>
            <p:nvPr/>
          </p:nvSpPr>
          <p:spPr>
            <a:xfrm>
              <a:off x="7455202" y="4113598"/>
              <a:ext cx="1104790" cy="276999"/>
            </a:xfrm>
            <a:prstGeom prst="rect">
              <a:avLst/>
            </a:prstGeom>
            <a:noFill/>
          </p:spPr>
          <p:txBody>
            <a:bodyPr wrap="none" rtlCol="0">
              <a:spAutoFit/>
            </a:bodyPr>
            <a:lstStyle/>
            <a:p>
              <a:pPr algn="r"/>
              <a:r>
                <a:rPr kumimoji="1" lang="en-US" altLang="ja-JP" sz="1200" dirty="0"/>
                <a:t>Schaerer+24</a:t>
              </a:r>
              <a:endParaRPr kumimoji="1" lang="ja-JP" altLang="en-US" sz="1200"/>
            </a:p>
          </p:txBody>
        </p:sp>
      </p:grpSp>
      <p:grpSp>
        <p:nvGrpSpPr>
          <p:cNvPr id="17" name="グループ化 16">
            <a:extLst>
              <a:ext uri="{FF2B5EF4-FFF2-40B4-BE49-F238E27FC236}">
                <a16:creationId xmlns:a16="http://schemas.microsoft.com/office/drawing/2014/main" id="{D54BBA43-E102-35DF-B767-63B6C3347DF0}"/>
              </a:ext>
            </a:extLst>
          </p:cNvPr>
          <p:cNvGrpSpPr/>
          <p:nvPr/>
        </p:nvGrpSpPr>
        <p:grpSpPr>
          <a:xfrm>
            <a:off x="1561104" y="2079931"/>
            <a:ext cx="866986" cy="1276005"/>
            <a:chOff x="1402080" y="1947334"/>
            <a:chExt cx="866986" cy="1276005"/>
          </a:xfrm>
        </p:grpSpPr>
        <p:sp>
          <p:nvSpPr>
            <p:cNvPr id="15" name="正方形/長方形 14">
              <a:extLst>
                <a:ext uri="{FF2B5EF4-FFF2-40B4-BE49-F238E27FC236}">
                  <a16:creationId xmlns:a16="http://schemas.microsoft.com/office/drawing/2014/main" id="{37D37726-99A3-AF0A-469B-C2632FEC7383}"/>
                </a:ext>
              </a:extLst>
            </p:cNvPr>
            <p:cNvSpPr/>
            <p:nvPr/>
          </p:nvSpPr>
          <p:spPr>
            <a:xfrm>
              <a:off x="1402080" y="2512907"/>
              <a:ext cx="406888" cy="710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DB64F2DF-2870-2ECD-9071-6FD6A63D17DB}"/>
                </a:ext>
              </a:extLst>
            </p:cNvPr>
            <p:cNvSpPr/>
            <p:nvPr/>
          </p:nvSpPr>
          <p:spPr>
            <a:xfrm>
              <a:off x="1808967" y="1947334"/>
              <a:ext cx="460099" cy="710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a16="http://schemas.microsoft.com/office/drawing/2014/main" id="{5F63EF65-046F-8750-1CC6-BBA7C02A9843}"/>
              </a:ext>
            </a:extLst>
          </p:cNvPr>
          <p:cNvSpPr txBox="1"/>
          <p:nvPr/>
        </p:nvSpPr>
        <p:spPr>
          <a:xfrm>
            <a:off x="194145" y="5170434"/>
            <a:ext cx="4467890" cy="1446550"/>
          </a:xfrm>
          <a:prstGeom prst="rect">
            <a:avLst/>
          </a:prstGeom>
          <a:noFill/>
        </p:spPr>
        <p:txBody>
          <a:bodyPr wrap="none" rtlCol="0">
            <a:spAutoFit/>
          </a:bodyPr>
          <a:lstStyle/>
          <a:p>
            <a:pPr algn="ctr"/>
            <a:r>
              <a:rPr kumimoji="1" lang="en-US" altLang="ja-JP" sz="2800" b="1" dirty="0">
                <a:solidFill>
                  <a:srgbClr val="FF0000"/>
                </a:solidFill>
                <a:latin typeface="Times New Roman" panose="02020603050405020304" pitchFamily="18" charset="0"/>
                <a:ea typeface="Meiryo" panose="020B0604030504040204" pitchFamily="34" charset="-128"/>
                <a:cs typeface="Times New Roman" panose="02020603050405020304" pitchFamily="18" charset="0"/>
              </a:rPr>
              <a:t>7</a:t>
            </a: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 </a:t>
            </a:r>
            <a:r>
              <a:rPr kumimoji="1" lang="en-US" altLang="ja-JP" sz="2800" dirty="0" err="1">
                <a:latin typeface="Times New Roman" panose="02020603050405020304" pitchFamily="18" charset="0"/>
                <a:ea typeface="Meiryo" panose="020B0604030504040204" pitchFamily="34" charset="-128"/>
                <a:cs typeface="Times New Roman" panose="02020603050405020304" pitchFamily="18" charset="0"/>
              </a:rPr>
              <a:t>supersolar</a:t>
            </a: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 N/O gals at z≳6!</a:t>
            </a:r>
          </a:p>
          <a:p>
            <a:pPr algn="ct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(Cameron+23, Senchyna+23, Isobe+23c,</a:t>
            </a:r>
          </a:p>
          <a:p>
            <a:pPr algn="ct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Marques-Chaves+24, Topping+24,</a:t>
            </a:r>
          </a:p>
          <a:p>
            <a:pPr algn="ct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Castellano+24, Ji+24, Schaerer+24)</a:t>
            </a:r>
            <a:endParaRPr lang="en-US" altLang="ja-JP" sz="1200" dirty="0">
              <a:latin typeface="Times New Roman" panose="02020603050405020304" pitchFamily="18" charset="0"/>
              <a:ea typeface="Meiryo" panose="020B0604030504040204" pitchFamily="34" charset="-128"/>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4A04F438-7028-64E9-79C6-A98EB2321331}"/>
              </a:ext>
            </a:extLst>
          </p:cNvPr>
          <p:cNvSpPr txBox="1"/>
          <p:nvPr/>
        </p:nvSpPr>
        <p:spPr>
          <a:xfrm>
            <a:off x="4854942" y="5262767"/>
            <a:ext cx="3313728" cy="1261884"/>
          </a:xfrm>
          <a:prstGeom prst="rect">
            <a:avLst/>
          </a:prstGeom>
          <a:noFill/>
        </p:spPr>
        <p:txBody>
          <a:bodyPr wrap="none" rtlCol="0">
            <a:spAutoFit/>
          </a:bodyPr>
          <a:lstStyle/>
          <a:p>
            <a:pPr algn="ct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Associated w/</a:t>
            </a:r>
          </a:p>
          <a:p>
            <a:pPr algn="ctr"/>
            <a:r>
              <a:rPr kumimoji="1" lang="en-US" altLang="ja-JP" sz="2800" b="1" dirty="0">
                <a:solidFill>
                  <a:srgbClr val="FF0000"/>
                </a:solidFill>
                <a:latin typeface="Times New Roman" panose="02020603050405020304" pitchFamily="18" charset="0"/>
                <a:ea typeface="Meiryo" panose="020B0604030504040204" pitchFamily="34" charset="-128"/>
                <a:cs typeface="Times New Roman" panose="02020603050405020304" pitchFamily="18" charset="0"/>
              </a:rPr>
              <a:t>dense</a:t>
            </a: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 star formation?</a:t>
            </a:r>
          </a:p>
          <a:p>
            <a:pPr algn="ct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(cf. Ji+24, Yanagisawa+24)</a:t>
            </a:r>
            <a:endParaRPr lang="en-US" altLang="ja-JP" sz="1600" dirty="0">
              <a:latin typeface="Times New Roman" panose="02020603050405020304" pitchFamily="18" charset="0"/>
              <a:ea typeface="Meiryo" panose="020B0604030504040204" pitchFamily="34" charset="-128"/>
              <a:cs typeface="Times New Roman" panose="02020603050405020304" pitchFamily="18" charset="0"/>
            </a:endParaRPr>
          </a:p>
        </p:txBody>
      </p:sp>
      <p:sp>
        <p:nvSpPr>
          <p:cNvPr id="34" name="円/楕円 33">
            <a:extLst>
              <a:ext uri="{FF2B5EF4-FFF2-40B4-BE49-F238E27FC236}">
                <a16:creationId xmlns:a16="http://schemas.microsoft.com/office/drawing/2014/main" id="{271500A2-EFE7-923A-77A3-894ECF1F3C9A}"/>
              </a:ext>
            </a:extLst>
          </p:cNvPr>
          <p:cNvSpPr/>
          <p:nvPr/>
        </p:nvSpPr>
        <p:spPr>
          <a:xfrm>
            <a:off x="6358227" y="1674367"/>
            <a:ext cx="1736455" cy="8714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25286939-24E1-D368-89A9-6EBDF594AC0C}"/>
              </a:ext>
            </a:extLst>
          </p:cNvPr>
          <p:cNvGrpSpPr/>
          <p:nvPr/>
        </p:nvGrpSpPr>
        <p:grpSpPr>
          <a:xfrm>
            <a:off x="8780911" y="1421591"/>
            <a:ext cx="3300163" cy="3844546"/>
            <a:chOff x="-4497299" y="936834"/>
            <a:chExt cx="3300163" cy="3844546"/>
          </a:xfrm>
        </p:grpSpPr>
        <p:sp>
          <p:nvSpPr>
            <p:cNvPr id="4" name="正方形/長方形 3">
              <a:extLst>
                <a:ext uri="{FF2B5EF4-FFF2-40B4-BE49-F238E27FC236}">
                  <a16:creationId xmlns:a16="http://schemas.microsoft.com/office/drawing/2014/main" id="{F99FBEC7-C9AE-B095-43D9-4D530949DBAF}"/>
                </a:ext>
              </a:extLst>
            </p:cNvPr>
            <p:cNvSpPr/>
            <p:nvPr/>
          </p:nvSpPr>
          <p:spPr>
            <a:xfrm>
              <a:off x="-4497299" y="936834"/>
              <a:ext cx="3296275" cy="3844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76E6745E-12BC-ABA1-D72E-6C2C43101F14}"/>
                </a:ext>
              </a:extLst>
            </p:cNvPr>
            <p:cNvPicPr>
              <a:picLocks noChangeAspect="1"/>
            </p:cNvPicPr>
            <p:nvPr/>
          </p:nvPicPr>
          <p:blipFill rotWithShape="1">
            <a:blip r:embed="rId5"/>
            <a:srcRect l="7971" t="19218" r="8159" b="19645"/>
            <a:stretch/>
          </p:blipFill>
          <p:spPr>
            <a:xfrm>
              <a:off x="-4497298" y="936834"/>
              <a:ext cx="3296275" cy="3844546"/>
            </a:xfrm>
            <a:prstGeom prst="rect">
              <a:avLst/>
            </a:prstGeom>
            <a:ln>
              <a:noFill/>
            </a:ln>
          </p:spPr>
        </p:pic>
        <p:sp>
          <p:nvSpPr>
            <p:cNvPr id="8" name="円/楕円 7">
              <a:extLst>
                <a:ext uri="{FF2B5EF4-FFF2-40B4-BE49-F238E27FC236}">
                  <a16:creationId xmlns:a16="http://schemas.microsoft.com/office/drawing/2014/main" id="{95A22BA2-BD55-1438-743A-585BC8816D85}"/>
                </a:ext>
              </a:extLst>
            </p:cNvPr>
            <p:cNvSpPr/>
            <p:nvPr/>
          </p:nvSpPr>
          <p:spPr>
            <a:xfrm rot="18068337">
              <a:off x="-3411513" y="2318913"/>
              <a:ext cx="1272238" cy="450070"/>
            </a:xfrm>
            <a:prstGeom prst="ellipse">
              <a:avLst/>
            </a:prstGeom>
            <a:noFill/>
            <a:ln w="38100">
              <a:solidFill>
                <a:srgbClr val="8000A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9" name="テキスト ボックス 8">
              <a:extLst>
                <a:ext uri="{FF2B5EF4-FFF2-40B4-BE49-F238E27FC236}">
                  <a16:creationId xmlns:a16="http://schemas.microsoft.com/office/drawing/2014/main" id="{EA8416C4-C611-4D03-72A5-6DDBDBA54097}"/>
                </a:ext>
              </a:extLst>
            </p:cNvPr>
            <p:cNvSpPr txBox="1"/>
            <p:nvPr/>
          </p:nvSpPr>
          <p:spPr>
            <a:xfrm>
              <a:off x="-3784884" y="1601095"/>
              <a:ext cx="1908664" cy="746358"/>
            </a:xfrm>
            <a:prstGeom prst="rect">
              <a:avLst/>
            </a:prstGeom>
            <a:noFill/>
            <a:ln>
              <a:noFill/>
            </a:ln>
          </p:spPr>
          <p:txBody>
            <a:bodyPr wrap="none" rtlCol="0">
              <a:spAutoFit/>
            </a:bodyPr>
            <a:lstStyle/>
            <a:p>
              <a:r>
                <a:rPr kumimoji="1" lang="en-US" altLang="ja-JP" sz="1600" b="1" dirty="0">
                  <a:solidFill>
                    <a:srgbClr val="8000A0"/>
                  </a:solidFill>
                  <a:latin typeface="Meiryo" panose="020B0604030504040204" pitchFamily="34" charset="-128"/>
                  <a:ea typeface="Meiryo" panose="020B0604030504040204" pitchFamily="34" charset="-128"/>
                </a:rPr>
                <a:t>Globular </a:t>
              </a:r>
              <a:r>
                <a:rPr lang="en-US" altLang="ja-JP" sz="1600" b="1" dirty="0">
                  <a:solidFill>
                    <a:srgbClr val="8000A0"/>
                  </a:solidFill>
                  <a:latin typeface="Meiryo" panose="020B0604030504040204" pitchFamily="34" charset="-128"/>
                  <a:ea typeface="Meiryo" panose="020B0604030504040204" pitchFamily="34" charset="-128"/>
                </a:rPr>
                <a:t>cluster</a:t>
              </a:r>
              <a:endParaRPr kumimoji="1" lang="en-US" altLang="ja-JP" sz="1600" b="1" dirty="0">
                <a:solidFill>
                  <a:srgbClr val="8000A0"/>
                </a:solidFill>
                <a:latin typeface="Meiryo" panose="020B0604030504040204" pitchFamily="34" charset="-128"/>
                <a:ea typeface="Meiryo" panose="020B0604030504040204" pitchFamily="34" charset="-128"/>
              </a:endParaRPr>
            </a:p>
            <a:p>
              <a:r>
                <a:rPr kumimoji="1" lang="en-US" altLang="ja-JP" sz="1600" b="1" dirty="0">
                  <a:solidFill>
                    <a:srgbClr val="8000A0"/>
                  </a:solidFill>
                  <a:latin typeface="Meiryo" panose="020B0604030504040204" pitchFamily="34" charset="-128"/>
                  <a:ea typeface="Meiryo" panose="020B0604030504040204" pitchFamily="34" charset="-128"/>
                </a:rPr>
                <a:t>(GC) star</a:t>
              </a:r>
            </a:p>
            <a:p>
              <a:r>
                <a:rPr lang="en-US" altLang="ja-JP" sz="1050" dirty="0">
                  <a:solidFill>
                    <a:srgbClr val="8000A0"/>
                  </a:solidFill>
                  <a:latin typeface="Meiryo" panose="020B0604030504040204" pitchFamily="34" charset="-128"/>
                  <a:ea typeface="Meiryo" panose="020B0604030504040204" pitchFamily="34" charset="-128"/>
                </a:rPr>
                <a:t>(Carretta+05)</a:t>
              </a:r>
              <a:endParaRPr kumimoji="1" lang="en-US" altLang="ja-JP" sz="1050" dirty="0">
                <a:solidFill>
                  <a:srgbClr val="8000A0"/>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C4195E5D-6EAD-57C1-4E70-2960115F42D5}"/>
                </a:ext>
              </a:extLst>
            </p:cNvPr>
            <p:cNvSpPr txBox="1"/>
            <p:nvPr/>
          </p:nvSpPr>
          <p:spPr>
            <a:xfrm>
              <a:off x="-2253836" y="4464322"/>
              <a:ext cx="1056700" cy="307777"/>
            </a:xfrm>
            <a:prstGeom prst="rect">
              <a:avLst/>
            </a:prstGeom>
            <a:noFill/>
          </p:spPr>
          <p:txBody>
            <a:bodyPr wrap="none" rtlCol="0">
              <a:spAutoFit/>
            </a:bodyPr>
            <a:lstStyle/>
            <a:p>
              <a:pPr algn="r"/>
              <a:r>
                <a:rPr lang="en-US" altLang="ja-JP" sz="1400" dirty="0"/>
                <a:t>Isobe</a:t>
              </a:r>
              <a:r>
                <a:rPr kumimoji="1" lang="en-US" altLang="ja-JP" sz="1400" dirty="0"/>
                <a:t>+23c</a:t>
              </a:r>
              <a:endParaRPr kumimoji="1" lang="ja-JP" altLang="en-US" sz="1400"/>
            </a:p>
          </p:txBody>
        </p:sp>
      </p:grpSp>
      <p:sp>
        <p:nvSpPr>
          <p:cNvPr id="12" name="テキスト ボックス 11">
            <a:extLst>
              <a:ext uri="{FF2B5EF4-FFF2-40B4-BE49-F238E27FC236}">
                <a16:creationId xmlns:a16="http://schemas.microsoft.com/office/drawing/2014/main" id="{4E5A625B-ECE7-28D9-C633-E1BC1DF644F9}"/>
              </a:ext>
            </a:extLst>
          </p:cNvPr>
          <p:cNvSpPr txBox="1"/>
          <p:nvPr/>
        </p:nvSpPr>
        <p:spPr>
          <a:xfrm>
            <a:off x="8553464" y="5293545"/>
            <a:ext cx="3523722" cy="1200329"/>
          </a:xfrm>
          <a:prstGeom prst="rect">
            <a:avLst/>
          </a:prstGeom>
          <a:noFill/>
        </p:spPr>
        <p:txBody>
          <a:bodyPr wrap="none" rtlCol="0">
            <a:spAutoFit/>
          </a:bodyPr>
          <a:lstStyle/>
          <a:p>
            <a:pPr algn="ctr"/>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Link to </a:t>
            </a:r>
            <a:r>
              <a:rPr lang="en-US" altLang="ja-JP" sz="2800" b="1" dirty="0">
                <a:solidFill>
                  <a:srgbClr val="FF0000"/>
                </a:solidFill>
                <a:latin typeface="Times New Roman" panose="02020603050405020304" pitchFamily="18" charset="0"/>
                <a:ea typeface="Meiryo" panose="020B0604030504040204" pitchFamily="34" charset="-128"/>
                <a:cs typeface="Times New Roman" panose="02020603050405020304" pitchFamily="18" charset="0"/>
              </a:rPr>
              <a:t>GC</a:t>
            </a:r>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 formation?</a:t>
            </a:r>
          </a:p>
          <a:p>
            <a:pPr algn="ct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(cf. Senchyna+24)</a:t>
            </a:r>
          </a:p>
          <a:p>
            <a:pPr algn="ctr"/>
            <a:r>
              <a:rPr lang="en-US" altLang="ja-JP" sz="2400" b="1" i="1" u="sng" dirty="0">
                <a:latin typeface="Meiryo" panose="020B0604030504040204" pitchFamily="34" charset="-128"/>
                <a:ea typeface="Meiryo" panose="020B0604030504040204" pitchFamily="34" charset="-128"/>
                <a:sym typeface="Wingdings" pitchFamily="2" charset="2"/>
              </a:rPr>
              <a:t>See Hajime’s talk</a:t>
            </a:r>
            <a:endParaRPr lang="en-US" altLang="ja-JP" sz="2800" b="1" i="1" u="sng" dirty="0">
              <a:latin typeface="Meiryo" panose="020B0604030504040204" pitchFamily="34" charset="-128"/>
              <a:ea typeface="Meiryo" panose="020B0604030504040204" pitchFamily="34" charset="-128"/>
              <a:sym typeface="Wingdings" pitchFamily="2" charset="2"/>
            </a:endParaRPr>
          </a:p>
        </p:txBody>
      </p:sp>
      <p:sp>
        <p:nvSpPr>
          <p:cNvPr id="11" name="左中かっこ 10">
            <a:extLst>
              <a:ext uri="{FF2B5EF4-FFF2-40B4-BE49-F238E27FC236}">
                <a16:creationId xmlns:a16="http://schemas.microsoft.com/office/drawing/2014/main" id="{AF55BBCF-E9EC-63D7-B5C6-5D29A45AD70F}"/>
              </a:ext>
            </a:extLst>
          </p:cNvPr>
          <p:cNvSpPr/>
          <p:nvPr/>
        </p:nvSpPr>
        <p:spPr>
          <a:xfrm>
            <a:off x="6905904" y="3055600"/>
            <a:ext cx="176213" cy="792144"/>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91648D5-96BB-64D4-7672-AF9C57C8C50D}"/>
              </a:ext>
            </a:extLst>
          </p:cNvPr>
          <p:cNvSpPr txBox="1"/>
          <p:nvPr/>
        </p:nvSpPr>
        <p:spPr>
          <a:xfrm>
            <a:off x="5097539" y="3619836"/>
            <a:ext cx="1934697" cy="646331"/>
          </a:xfrm>
          <a:prstGeom prst="rect">
            <a:avLst/>
          </a:prstGeom>
          <a:noFill/>
        </p:spPr>
        <p:txBody>
          <a:bodyPr wrap="none" rtlCol="0">
            <a:spAutoFit/>
          </a:bodyPr>
          <a:lstStyle/>
          <a:p>
            <a:pPr algn="ctr"/>
            <a:r>
              <a:rPr kumimoji="1" lang="en-US" altLang="ja-JP" dirty="0" err="1">
                <a:solidFill>
                  <a:srgbClr val="FF0000"/>
                </a:solidFill>
                <a:latin typeface="Meiryo" panose="020B0604030504040204" pitchFamily="34" charset="-128"/>
                <a:ea typeface="Meiryo" panose="020B0604030504040204" pitchFamily="34" charset="-128"/>
              </a:rPr>
              <a:t>Supersolar</a:t>
            </a:r>
            <a:r>
              <a:rPr lang="en-US" altLang="ja-JP" dirty="0">
                <a:solidFill>
                  <a:srgbClr val="FF0000"/>
                </a:solidFill>
                <a:latin typeface="Meiryo" panose="020B0604030504040204" pitchFamily="34" charset="-128"/>
                <a:ea typeface="Meiryo" panose="020B0604030504040204" pitchFamily="34" charset="-128"/>
              </a:rPr>
              <a:t>-N/O</a:t>
            </a:r>
          </a:p>
          <a:p>
            <a:pPr algn="ctr"/>
            <a:r>
              <a:rPr lang="en-US" altLang="ja-JP" dirty="0">
                <a:solidFill>
                  <a:srgbClr val="FF0000"/>
                </a:solidFill>
                <a:latin typeface="Meiryo" panose="020B0604030504040204" pitchFamily="34" charset="-128"/>
                <a:ea typeface="Meiryo" panose="020B0604030504040204" pitchFamily="34" charset="-128"/>
              </a:rPr>
              <a:t>gals at z≳6</a:t>
            </a:r>
            <a:endParaRPr kumimoji="1" lang="ja-JP" altLang="en-US">
              <a:solidFill>
                <a:srgbClr val="FF0000"/>
              </a:solidFill>
              <a:latin typeface="Meiryo" panose="020B0604030504040204" pitchFamily="34" charset="-128"/>
              <a:ea typeface="Meiryo" panose="020B0604030504040204" pitchFamily="34" charset="-128"/>
            </a:endParaRPr>
          </a:p>
        </p:txBody>
      </p:sp>
      <p:sp>
        <p:nvSpPr>
          <p:cNvPr id="19" name="円/楕円 18">
            <a:extLst>
              <a:ext uri="{FF2B5EF4-FFF2-40B4-BE49-F238E27FC236}">
                <a16:creationId xmlns:a16="http://schemas.microsoft.com/office/drawing/2014/main" id="{819ADB7B-4122-C811-A2BE-57027342C6A6}"/>
              </a:ext>
            </a:extLst>
          </p:cNvPr>
          <p:cNvSpPr/>
          <p:nvPr/>
        </p:nvSpPr>
        <p:spPr>
          <a:xfrm rot="20610407">
            <a:off x="1426056" y="2050686"/>
            <a:ext cx="1736455" cy="102259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FEBEC117-7BA9-373D-08A4-9BDEE25A518B}"/>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32F5FFE-6947-AA21-F45B-D4A6D4497D3D}"/>
              </a:ext>
            </a:extLst>
          </p:cNvPr>
          <p:cNvSpPr txBox="1"/>
          <p:nvPr/>
        </p:nvSpPr>
        <p:spPr>
          <a:xfrm>
            <a:off x="230476" y="830997"/>
            <a:ext cx="3834704" cy="523220"/>
          </a:xfrm>
          <a:prstGeom prst="rect">
            <a:avLst/>
          </a:prstGeom>
          <a:noFill/>
        </p:spPr>
        <p:txBody>
          <a:bodyPr wrap="none" rtlCol="0">
            <a:spAutoFit/>
          </a:bodyPr>
          <a:lstStyle/>
          <a:p>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For further discussions…</a:t>
            </a:r>
            <a:endParaRPr lang="en-US" altLang="ja-JP" sz="1600" dirty="0">
              <a:latin typeface="Times New Roman" panose="02020603050405020304" pitchFamily="18" charset="0"/>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31679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animBg="1"/>
      <p:bldP spid="12" grpId="0"/>
      <p:bldP spid="11" grpId="0" animBg="1"/>
      <p:bldP spid="13"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矢印コネクタ 1">
            <a:extLst>
              <a:ext uri="{FF2B5EF4-FFF2-40B4-BE49-F238E27FC236}">
                <a16:creationId xmlns:a16="http://schemas.microsoft.com/office/drawing/2014/main" id="{3D966E17-A4C3-834B-6B6C-949C2A67C4FF}"/>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89132314-F193-D8F3-3551-48326A7D07E5}"/>
              </a:ext>
            </a:extLst>
          </p:cNvPr>
          <p:cNvSpPr txBox="1"/>
          <p:nvPr/>
        </p:nvSpPr>
        <p:spPr>
          <a:xfrm>
            <a:off x="0" y="0"/>
            <a:ext cx="2784737" cy="830997"/>
          </a:xfrm>
          <a:prstGeom prst="rect">
            <a:avLst/>
          </a:prstGeom>
          <a:noFill/>
        </p:spPr>
        <p:txBody>
          <a:bodyPr wrap="none" rtlCol="0">
            <a:spAutoFit/>
          </a:bodyPr>
          <a:lstStyle/>
          <a:p>
            <a:r>
              <a:rPr lang="en-US" altLang="ja-JP" sz="4800" b="1" dirty="0">
                <a:latin typeface="Times New Roman" panose="02020603050405020304" pitchFamily="18" charset="0"/>
                <a:cs typeface="Times New Roman" panose="02020603050405020304" pitchFamily="18" charset="0"/>
              </a:rPr>
              <a:t>Summary</a:t>
            </a:r>
            <a:endParaRPr kumimoji="1" lang="ja-JP" altLang="en-US" sz="4800" b="1">
              <a:latin typeface="Times New Roman" panose="02020603050405020304" pitchFamily="18" charset="0"/>
              <a:cs typeface="Times New Roman" panose="02020603050405020304" pitchFamily="18" charset="0"/>
            </a:endParaRPr>
          </a:p>
        </p:txBody>
      </p:sp>
      <p:pic>
        <p:nvPicPr>
          <p:cNvPr id="4" name="図 3">
            <a:extLst>
              <a:ext uri="{FF2B5EF4-FFF2-40B4-BE49-F238E27FC236}">
                <a16:creationId xmlns:a16="http://schemas.microsoft.com/office/drawing/2014/main" id="{5113A231-7111-BF10-A373-BD1A59BAD41E}"/>
              </a:ext>
            </a:extLst>
          </p:cNvPr>
          <p:cNvPicPr>
            <a:picLocks noChangeAspect="1"/>
          </p:cNvPicPr>
          <p:nvPr/>
        </p:nvPicPr>
        <p:blipFill rotWithShape="1">
          <a:blip r:embed="rId3"/>
          <a:srcRect r="50000" b="50000"/>
          <a:stretch/>
        </p:blipFill>
        <p:spPr>
          <a:xfrm>
            <a:off x="8286748" y="3287645"/>
            <a:ext cx="3619334" cy="3570355"/>
          </a:xfrm>
          <a:prstGeom prst="rect">
            <a:avLst/>
          </a:prstGeom>
        </p:spPr>
      </p:pic>
      <p:pic>
        <p:nvPicPr>
          <p:cNvPr id="5" name="図 4">
            <a:extLst>
              <a:ext uri="{FF2B5EF4-FFF2-40B4-BE49-F238E27FC236}">
                <a16:creationId xmlns:a16="http://schemas.microsoft.com/office/drawing/2014/main" id="{67EEDCF8-1ABB-1F1A-56E3-07CF6D02BDEE}"/>
              </a:ext>
            </a:extLst>
          </p:cNvPr>
          <p:cNvPicPr>
            <a:picLocks noChangeAspect="1"/>
          </p:cNvPicPr>
          <p:nvPr/>
        </p:nvPicPr>
        <p:blipFill>
          <a:blip r:embed="rId4"/>
          <a:stretch>
            <a:fillRect/>
          </a:stretch>
        </p:blipFill>
        <p:spPr>
          <a:xfrm>
            <a:off x="8563200" y="766267"/>
            <a:ext cx="2797999" cy="2797999"/>
          </a:xfrm>
          <a:prstGeom prst="rect">
            <a:avLst/>
          </a:prstGeom>
        </p:spPr>
      </p:pic>
      <p:sp>
        <p:nvSpPr>
          <p:cNvPr id="7" name="テキスト ボックス 6">
            <a:extLst>
              <a:ext uri="{FF2B5EF4-FFF2-40B4-BE49-F238E27FC236}">
                <a16:creationId xmlns:a16="http://schemas.microsoft.com/office/drawing/2014/main" id="{3136C5FC-E4B9-85F4-6DB3-91AD94F0741C}"/>
              </a:ext>
            </a:extLst>
          </p:cNvPr>
          <p:cNvSpPr txBox="1"/>
          <p:nvPr/>
        </p:nvSpPr>
        <p:spPr>
          <a:xfrm>
            <a:off x="10795771" y="6517707"/>
            <a:ext cx="1056700" cy="307777"/>
          </a:xfrm>
          <a:prstGeom prst="rect">
            <a:avLst/>
          </a:prstGeom>
          <a:noFill/>
        </p:spPr>
        <p:txBody>
          <a:bodyPr wrap="none" rtlCol="0">
            <a:spAutoFit/>
          </a:bodyPr>
          <a:lstStyle/>
          <a:p>
            <a:pPr algn="r"/>
            <a:r>
              <a:rPr lang="en-US" altLang="ja-JP" sz="1400" dirty="0"/>
              <a:t>Isobe</a:t>
            </a:r>
            <a:r>
              <a:rPr kumimoji="1" lang="en-US" altLang="ja-JP" sz="1400" dirty="0"/>
              <a:t>+23c</a:t>
            </a:r>
            <a:endParaRPr kumimoji="1" lang="ja-JP" altLang="en-US" sz="1400"/>
          </a:p>
        </p:txBody>
      </p:sp>
      <p:sp>
        <p:nvSpPr>
          <p:cNvPr id="8" name="テキスト ボックス 7">
            <a:extLst>
              <a:ext uri="{FF2B5EF4-FFF2-40B4-BE49-F238E27FC236}">
                <a16:creationId xmlns:a16="http://schemas.microsoft.com/office/drawing/2014/main" id="{11E60C19-9951-0829-F411-30DCB6313C53}"/>
              </a:ext>
            </a:extLst>
          </p:cNvPr>
          <p:cNvSpPr txBox="1"/>
          <p:nvPr/>
        </p:nvSpPr>
        <p:spPr>
          <a:xfrm>
            <a:off x="10784550" y="3090141"/>
            <a:ext cx="1067921" cy="307777"/>
          </a:xfrm>
          <a:prstGeom prst="rect">
            <a:avLst/>
          </a:prstGeom>
          <a:noFill/>
        </p:spPr>
        <p:txBody>
          <a:bodyPr wrap="none" rtlCol="0">
            <a:spAutoFit/>
          </a:bodyPr>
          <a:lstStyle/>
          <a:p>
            <a:pPr algn="r"/>
            <a:r>
              <a:rPr lang="en-US" altLang="ja-JP" sz="1400" dirty="0"/>
              <a:t>Isobe</a:t>
            </a:r>
            <a:r>
              <a:rPr kumimoji="1" lang="en-US" altLang="ja-JP" sz="1400" dirty="0"/>
              <a:t>+23b</a:t>
            </a:r>
            <a:endParaRPr kumimoji="1" lang="ja-JP" altLang="en-US" sz="1400"/>
          </a:p>
        </p:txBody>
      </p:sp>
      <p:sp>
        <p:nvSpPr>
          <p:cNvPr id="10" name="テキスト ボックス 9">
            <a:extLst>
              <a:ext uri="{FF2B5EF4-FFF2-40B4-BE49-F238E27FC236}">
                <a16:creationId xmlns:a16="http://schemas.microsoft.com/office/drawing/2014/main" id="{EFA32EC7-CC8A-60FD-D4BE-84E4836D193D}"/>
              </a:ext>
            </a:extLst>
          </p:cNvPr>
          <p:cNvSpPr txBox="1"/>
          <p:nvPr/>
        </p:nvSpPr>
        <p:spPr>
          <a:xfrm>
            <a:off x="2428875" y="6286874"/>
            <a:ext cx="6134325" cy="461665"/>
          </a:xfrm>
          <a:prstGeom prst="rect">
            <a:avLst/>
          </a:prstGeom>
          <a:noFill/>
        </p:spPr>
        <p:txBody>
          <a:bodyPr wrap="square">
            <a:spAutoFit/>
          </a:bodyPr>
          <a:lstStyle/>
          <a:p>
            <a:pPr algn="r"/>
            <a:r>
              <a:rPr lang="en-US" altLang="ja-JP" sz="2400" b="1" i="1" u="sng" dirty="0">
                <a:latin typeface="Meiryo" panose="020B0604030504040204" pitchFamily="34" charset="-128"/>
                <a:ea typeface="Meiryo" panose="020B0604030504040204" pitchFamily="34" charset="-128"/>
                <a:sym typeface="Wingdings" pitchFamily="2" charset="2"/>
              </a:rPr>
              <a:t>See also Kuria and Hajime’s talk!</a:t>
            </a:r>
            <a:endParaRPr lang="en-US" altLang="ja-JP" sz="2800" b="1" i="1" u="sng" dirty="0">
              <a:latin typeface="Meiryo" panose="020B0604030504040204" pitchFamily="34" charset="-128"/>
              <a:ea typeface="Meiryo" panose="020B0604030504040204" pitchFamily="34" charset="-128"/>
              <a:sym typeface="Wingdings" pitchFamily="2" charset="2"/>
            </a:endParaRPr>
          </a:p>
        </p:txBody>
      </p:sp>
      <p:sp>
        <p:nvSpPr>
          <p:cNvPr id="6" name="テキスト ボックス 5">
            <a:extLst>
              <a:ext uri="{FF2B5EF4-FFF2-40B4-BE49-F238E27FC236}">
                <a16:creationId xmlns:a16="http://schemas.microsoft.com/office/drawing/2014/main" id="{6F29241B-E2A7-2BD3-7C67-670F289E6525}"/>
              </a:ext>
            </a:extLst>
          </p:cNvPr>
          <p:cNvSpPr txBox="1"/>
          <p:nvPr/>
        </p:nvSpPr>
        <p:spPr>
          <a:xfrm>
            <a:off x="43028" y="1240562"/>
            <a:ext cx="8728672" cy="4093428"/>
          </a:xfrm>
          <a:prstGeom prst="rect">
            <a:avLst/>
          </a:prstGeom>
          <a:noFill/>
        </p:spPr>
        <p:txBody>
          <a:bodyPr wrap="none" rtlCol="0">
            <a:spAutoFit/>
          </a:bodyPr>
          <a:lstStyle/>
          <a:p>
            <a:pPr marL="457200" indent="-457200">
              <a:buClr>
                <a:schemeClr val="tx1"/>
              </a:buClr>
              <a:buFont typeface="Wingdings" pitchFamily="2" charset="2"/>
              <a:buChar char="Ø"/>
            </a:pPr>
            <a:r>
              <a:rPr kumimoji="1" lang="en-US" altLang="ja-JP" sz="3600" b="1" dirty="0">
                <a:solidFill>
                  <a:srgbClr val="FF0000"/>
                </a:solidFill>
                <a:latin typeface="Meiryo" panose="020B0604030504040204" pitchFamily="34" charset="-128"/>
                <a:ea typeface="Meiryo" panose="020B0604030504040204" pitchFamily="34" charset="-128"/>
              </a:rPr>
              <a:t>Increasing</a:t>
            </a:r>
            <a:r>
              <a:rPr kumimoji="1" lang="en-US" altLang="ja-JP" sz="3600" dirty="0">
                <a:latin typeface="Meiryo" panose="020B0604030504040204" pitchFamily="34" charset="-128"/>
                <a:ea typeface="Meiryo" panose="020B0604030504040204" pitchFamily="34" charset="-128"/>
              </a:rPr>
              <a:t> trend of </a:t>
            </a:r>
            <a:r>
              <a:rPr kumimoji="1" lang="en-US" altLang="ja-JP" sz="3600" b="1" dirty="0">
                <a:solidFill>
                  <a:srgbClr val="FF0000"/>
                </a:solidFill>
                <a:latin typeface="Meiryo" panose="020B0604030504040204" pitchFamily="34" charset="-128"/>
                <a:ea typeface="Meiryo" panose="020B0604030504040204" pitchFamily="34" charset="-128"/>
              </a:rPr>
              <a:t>n</a:t>
            </a:r>
            <a:r>
              <a:rPr kumimoji="1" lang="en-US" altLang="ja-JP" sz="3600" b="1" baseline="-25000" dirty="0">
                <a:solidFill>
                  <a:srgbClr val="FF0000"/>
                </a:solidFill>
                <a:latin typeface="Meiryo" panose="020B0604030504040204" pitchFamily="34" charset="-128"/>
                <a:ea typeface="Meiryo" panose="020B0604030504040204" pitchFamily="34" charset="-128"/>
              </a:rPr>
              <a:t>e</a:t>
            </a:r>
            <a:r>
              <a:rPr kumimoji="1" lang="en-US" altLang="ja-JP" sz="3600" b="1" dirty="0">
                <a:solidFill>
                  <a:srgbClr val="FF0000"/>
                </a:solidFill>
                <a:latin typeface="Meiryo" panose="020B0604030504040204" pitchFamily="34" charset="-128"/>
                <a:ea typeface="Meiryo" panose="020B0604030504040204" pitchFamily="34" charset="-128"/>
              </a:rPr>
              <a:t>(OII)</a:t>
            </a:r>
            <a:r>
              <a:rPr kumimoji="1" lang="en-US" altLang="ja-JP" sz="3600" dirty="0">
                <a:latin typeface="Meiryo" panose="020B0604030504040204" pitchFamily="34" charset="-128"/>
                <a:ea typeface="Meiryo" panose="020B0604030504040204" pitchFamily="34" charset="-128"/>
              </a:rPr>
              <a:t> </a:t>
            </a:r>
            <a:br>
              <a:rPr kumimoji="1" lang="en-US" altLang="ja-JP" sz="3600" dirty="0">
                <a:latin typeface="Meiryo" panose="020B0604030504040204" pitchFamily="34" charset="-128"/>
                <a:ea typeface="Meiryo" panose="020B0604030504040204" pitchFamily="34" charset="-128"/>
              </a:rPr>
            </a:br>
            <a:r>
              <a:rPr kumimoji="1" lang="en-US" altLang="ja-JP" sz="3600" dirty="0">
                <a:latin typeface="Meiryo" panose="020B0604030504040204" pitchFamily="34" charset="-128"/>
                <a:ea typeface="Meiryo" panose="020B0604030504040204" pitchFamily="34" charset="-128"/>
              </a:rPr>
              <a:t>from z = 0 to z = 4–9</a:t>
            </a:r>
            <a:br>
              <a:rPr kumimoji="1" lang="en-US" altLang="ja-JP" sz="3600" dirty="0">
                <a:latin typeface="Meiryo" panose="020B0604030504040204" pitchFamily="34" charset="-128"/>
                <a:ea typeface="Meiryo" panose="020B0604030504040204" pitchFamily="34" charset="-128"/>
              </a:rPr>
            </a:br>
            <a:br>
              <a:rPr kumimoji="1" lang="en-US" altLang="ja-JP" sz="3600" dirty="0">
                <a:latin typeface="Meiryo" panose="020B0604030504040204" pitchFamily="34" charset="-128"/>
                <a:ea typeface="Meiryo" panose="020B0604030504040204" pitchFamily="34" charset="-128"/>
              </a:rPr>
            </a:br>
            <a:endParaRPr kumimoji="1" lang="en-US" altLang="ja-JP" sz="4400" i="1" dirty="0">
              <a:latin typeface="Meiryo" panose="020B0604030504040204" pitchFamily="34" charset="-128"/>
              <a:ea typeface="Meiryo" panose="020B0604030504040204" pitchFamily="34" charset="-128"/>
            </a:endParaRPr>
          </a:p>
          <a:p>
            <a:pPr marL="457200" indent="-457200">
              <a:buClr>
                <a:schemeClr val="tx1"/>
              </a:buClr>
              <a:buFont typeface="Wingdings" pitchFamily="2" charset="2"/>
              <a:buChar char="Ø"/>
            </a:pPr>
            <a:r>
              <a:rPr lang="en-US" altLang="ja-JP" sz="3600" b="1" dirty="0">
                <a:solidFill>
                  <a:srgbClr val="FF0000"/>
                </a:solidFill>
                <a:latin typeface="Meiryo" panose="020B0604030504040204" pitchFamily="34" charset="-128"/>
                <a:ea typeface="Meiryo" panose="020B0604030504040204" pitchFamily="34" charset="-128"/>
              </a:rPr>
              <a:t>2 </a:t>
            </a:r>
            <a:r>
              <a:rPr lang="en-US" altLang="ja-JP" sz="3600" b="1" dirty="0" err="1">
                <a:solidFill>
                  <a:srgbClr val="FF0000"/>
                </a:solidFill>
                <a:latin typeface="Meiryo" panose="020B0604030504040204" pitchFamily="34" charset="-128"/>
                <a:ea typeface="Meiryo" panose="020B0604030504040204" pitchFamily="34" charset="-128"/>
              </a:rPr>
              <a:t>supersolar</a:t>
            </a:r>
            <a:r>
              <a:rPr lang="en-US" altLang="ja-JP" sz="3600" b="1" dirty="0">
                <a:solidFill>
                  <a:srgbClr val="FF0000"/>
                </a:solidFill>
                <a:latin typeface="Meiryo" panose="020B0604030504040204" pitchFamily="34" charset="-128"/>
                <a:ea typeface="Meiryo" panose="020B0604030504040204" pitchFamily="34" charset="-128"/>
              </a:rPr>
              <a:t>-N/O galaxies </a:t>
            </a:r>
            <a:r>
              <a:rPr lang="en-US" altLang="ja-JP" sz="3600" dirty="0">
                <a:latin typeface="Meiryo" panose="020B0604030504040204" pitchFamily="34" charset="-128"/>
                <a:ea typeface="Meiryo" panose="020B0604030504040204" pitchFamily="34" charset="-128"/>
              </a:rPr>
              <a:t>at z&gt;6</a:t>
            </a:r>
            <a:br>
              <a:rPr lang="en-US" altLang="ja-JP" sz="3600" dirty="0">
                <a:latin typeface="Meiryo" panose="020B0604030504040204" pitchFamily="34" charset="-128"/>
                <a:ea typeface="Meiryo" panose="020B0604030504040204" pitchFamily="34" charset="-128"/>
              </a:rPr>
            </a:br>
            <a:r>
              <a:rPr lang="en-US" altLang="ja-JP" sz="3600" i="1" dirty="0">
                <a:latin typeface="Meiryo" panose="020B0604030504040204" pitchFamily="34" charset="-128"/>
                <a:ea typeface="Meiryo" panose="020B0604030504040204" pitchFamily="34" charset="-128"/>
              </a:rPr>
              <a:t>Low C/N suggestive of</a:t>
            </a:r>
            <a:br>
              <a:rPr lang="en-US" altLang="ja-JP" sz="3600" i="1" dirty="0">
                <a:latin typeface="Meiryo" panose="020B0604030504040204" pitchFamily="34" charset="-128"/>
                <a:ea typeface="Meiryo" panose="020B0604030504040204" pitchFamily="34" charset="-128"/>
              </a:rPr>
            </a:br>
            <a:r>
              <a:rPr lang="en-US" altLang="ja-JP" sz="3600" i="1" dirty="0">
                <a:latin typeface="Meiryo" panose="020B0604030504040204" pitchFamily="34" charset="-128"/>
                <a:ea typeface="Meiryo" panose="020B0604030504040204" pitchFamily="34" charset="-128"/>
              </a:rPr>
              <a:t>early CNO-cycle enrichment</a:t>
            </a:r>
          </a:p>
        </p:txBody>
      </p:sp>
    </p:spTree>
    <p:extLst>
      <p:ext uri="{BB962C8B-B14F-4D97-AF65-F5344CB8AC3E}">
        <p14:creationId xmlns:p14="http://schemas.microsoft.com/office/powerpoint/2010/main" val="1377914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E526454-F54A-A85D-4C15-C41C077A3BE6}"/>
              </a:ext>
            </a:extLst>
          </p:cNvPr>
          <p:cNvSpPr txBox="1"/>
          <p:nvPr/>
        </p:nvSpPr>
        <p:spPr>
          <a:xfrm>
            <a:off x="2816901" y="3013501"/>
            <a:ext cx="6558207" cy="830997"/>
          </a:xfrm>
          <a:prstGeom prst="rect">
            <a:avLst/>
          </a:prstGeom>
          <a:noFill/>
        </p:spPr>
        <p:txBody>
          <a:bodyPr wrap="none" rtlCol="0">
            <a:spAutoFit/>
          </a:bodyPr>
          <a:lstStyle/>
          <a:p>
            <a:pPr algn="ctr"/>
            <a:r>
              <a:rPr lang="en-US" altLang="ja-JP" sz="4800" b="1" dirty="0">
                <a:latin typeface="Times New Roman" panose="02020603050405020304" pitchFamily="18" charset="0"/>
                <a:cs typeface="Times New Roman" panose="02020603050405020304" pitchFamily="18" charset="0"/>
              </a:rPr>
              <a:t>Thank you for listening!</a:t>
            </a:r>
            <a:endParaRPr kumimoji="1" lang="ja-JP" altLang="en-US" sz="4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355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292D711-491A-5DCF-1D5D-7FB659F8C3C8}"/>
              </a:ext>
            </a:extLst>
          </p:cNvPr>
          <p:cNvPicPr>
            <a:picLocks noChangeAspect="1"/>
          </p:cNvPicPr>
          <p:nvPr/>
        </p:nvPicPr>
        <p:blipFill>
          <a:blip r:embed="rId3"/>
          <a:stretch>
            <a:fillRect/>
          </a:stretch>
        </p:blipFill>
        <p:spPr>
          <a:xfrm>
            <a:off x="23126" y="802565"/>
            <a:ext cx="6027003" cy="6027003"/>
          </a:xfrm>
          <a:prstGeom prst="rect">
            <a:avLst/>
          </a:prstGeom>
        </p:spPr>
      </p:pic>
      <p:sp>
        <p:nvSpPr>
          <p:cNvPr id="19" name="テキスト ボックス 18">
            <a:extLst>
              <a:ext uri="{FF2B5EF4-FFF2-40B4-BE49-F238E27FC236}">
                <a16:creationId xmlns:a16="http://schemas.microsoft.com/office/drawing/2014/main" id="{8379413B-8C5B-964A-2966-F253AC191CF2}"/>
              </a:ext>
            </a:extLst>
          </p:cNvPr>
          <p:cNvSpPr txBox="1"/>
          <p:nvPr/>
        </p:nvSpPr>
        <p:spPr>
          <a:xfrm>
            <a:off x="3300895" y="1523190"/>
            <a:ext cx="1510350" cy="400110"/>
          </a:xfrm>
          <a:prstGeom prst="rect">
            <a:avLst/>
          </a:prstGeom>
          <a:noFill/>
        </p:spPr>
        <p:txBody>
          <a:bodyPr wrap="none" rtlCol="0">
            <a:spAutoFit/>
          </a:bodyPr>
          <a:lstStyle/>
          <a:p>
            <a:pPr algn="ctr"/>
            <a:r>
              <a:rPr lang="en-US" altLang="ja-JP" sz="2000" b="1" dirty="0">
                <a:solidFill>
                  <a:srgbClr val="FF0000"/>
                </a:solidFill>
                <a:latin typeface="Meiryo" panose="020B0604030504040204" pitchFamily="34" charset="-128"/>
                <a:ea typeface="Meiryo" panose="020B0604030504040204" pitchFamily="34" charset="-128"/>
                <a:cs typeface="Times New Roman" panose="02020603050405020304" pitchFamily="18" charset="0"/>
              </a:rPr>
              <a:t>This work</a:t>
            </a:r>
          </a:p>
        </p:txBody>
      </p:sp>
      <p:sp>
        <p:nvSpPr>
          <p:cNvPr id="26" name="テキスト ボックス 25">
            <a:extLst>
              <a:ext uri="{FF2B5EF4-FFF2-40B4-BE49-F238E27FC236}">
                <a16:creationId xmlns:a16="http://schemas.microsoft.com/office/drawing/2014/main" id="{0AECFFF1-6E69-57AF-F73D-8C33F039A946}"/>
              </a:ext>
            </a:extLst>
          </p:cNvPr>
          <p:cNvSpPr txBox="1"/>
          <p:nvPr/>
        </p:nvSpPr>
        <p:spPr>
          <a:xfrm>
            <a:off x="431045" y="5903893"/>
            <a:ext cx="2573140" cy="954107"/>
          </a:xfrm>
          <a:prstGeom prst="rect">
            <a:avLst/>
          </a:prstGeom>
          <a:noFill/>
        </p:spPr>
        <p:txBody>
          <a:bodyPr wrap="none" rtlCol="0">
            <a:spAutoFit/>
          </a:bodyPr>
          <a:lstStyle/>
          <a:p>
            <a:pPr algn="ctr"/>
            <a:r>
              <a:rPr kumimoji="1" lang="en-US" altLang="ja-JP" sz="1400" dirty="0">
                <a:solidFill>
                  <a:srgbClr val="0000FF"/>
                </a:solidFill>
              </a:rPr>
              <a:t>Berg+12; Davies+21;</a:t>
            </a:r>
          </a:p>
          <a:p>
            <a:pPr algn="ctr"/>
            <a:r>
              <a:rPr kumimoji="1" lang="en-US" altLang="ja-JP" sz="1400" dirty="0">
                <a:solidFill>
                  <a:srgbClr val="0000FF"/>
                </a:solidFill>
              </a:rPr>
              <a:t>Swinbank+19; Kaasinen+17;</a:t>
            </a:r>
          </a:p>
          <a:p>
            <a:pPr algn="ctr"/>
            <a:r>
              <a:rPr kumimoji="1" lang="en" altLang="ja-JP" sz="1400" dirty="0">
                <a:solidFill>
                  <a:srgbClr val="007F00"/>
                </a:solidFill>
              </a:rPr>
              <a:t>Davies+21; Kashino+17;</a:t>
            </a:r>
          </a:p>
          <a:p>
            <a:pPr algn="ctr"/>
            <a:r>
              <a:rPr kumimoji="1" lang="en" altLang="ja-JP" sz="1400" dirty="0">
                <a:solidFill>
                  <a:srgbClr val="007F00"/>
                </a:solidFill>
              </a:rPr>
              <a:t>Sanders+16; Steidel+14</a:t>
            </a:r>
            <a:endParaRPr kumimoji="1" lang="ja-JP" altLang="en-US" sz="1400">
              <a:solidFill>
                <a:srgbClr val="007F00"/>
              </a:solidFill>
            </a:endParaRPr>
          </a:p>
        </p:txBody>
      </p:sp>
      <p:sp>
        <p:nvSpPr>
          <p:cNvPr id="28" name="テキスト ボックス 27">
            <a:extLst>
              <a:ext uri="{FF2B5EF4-FFF2-40B4-BE49-F238E27FC236}">
                <a16:creationId xmlns:a16="http://schemas.microsoft.com/office/drawing/2014/main" id="{EC431E25-1B58-21A8-678F-A6298C1534CC}"/>
              </a:ext>
            </a:extLst>
          </p:cNvPr>
          <p:cNvSpPr txBox="1"/>
          <p:nvPr/>
        </p:nvSpPr>
        <p:spPr>
          <a:xfrm>
            <a:off x="4514250" y="6017227"/>
            <a:ext cx="1067921" cy="307777"/>
          </a:xfrm>
          <a:prstGeom prst="rect">
            <a:avLst/>
          </a:prstGeom>
          <a:noFill/>
        </p:spPr>
        <p:txBody>
          <a:bodyPr wrap="none" rtlCol="0">
            <a:spAutoFit/>
          </a:bodyPr>
          <a:lstStyle/>
          <a:p>
            <a:pPr algn="r"/>
            <a:r>
              <a:rPr lang="en-US" altLang="ja-JP" sz="1400" dirty="0"/>
              <a:t>Isobe</a:t>
            </a:r>
            <a:r>
              <a:rPr kumimoji="1" lang="en-US" altLang="ja-JP" sz="1400" dirty="0"/>
              <a:t>+23b</a:t>
            </a:r>
            <a:endParaRPr kumimoji="1" lang="ja-JP" altLang="en-US" sz="1400"/>
          </a:p>
        </p:txBody>
      </p:sp>
      <p:sp>
        <p:nvSpPr>
          <p:cNvPr id="4" name="テキスト ボックス 3">
            <a:extLst>
              <a:ext uri="{FF2B5EF4-FFF2-40B4-BE49-F238E27FC236}">
                <a16:creationId xmlns:a16="http://schemas.microsoft.com/office/drawing/2014/main" id="{8B8EEC41-29B8-0CDD-5AFA-F8796A9AC040}"/>
              </a:ext>
            </a:extLst>
          </p:cNvPr>
          <p:cNvSpPr txBox="1"/>
          <p:nvPr/>
        </p:nvSpPr>
        <p:spPr>
          <a:xfrm>
            <a:off x="0" y="0"/>
            <a:ext cx="10241906"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Redshift Evolution of Election Density</a:t>
            </a:r>
            <a:endParaRPr kumimoji="1" lang="ja-JP" altLang="en-US" sz="4800" b="1">
              <a:latin typeface="Times New Roman" panose="02020603050405020304" pitchFamily="18" charset="0"/>
              <a:cs typeface="Times New Roman" panose="02020603050405020304" pitchFamily="18" charset="0"/>
            </a:endParaRPr>
          </a:p>
        </p:txBody>
      </p:sp>
      <p:cxnSp>
        <p:nvCxnSpPr>
          <p:cNvPr id="5" name="直線矢印コネクタ 4">
            <a:extLst>
              <a:ext uri="{FF2B5EF4-FFF2-40B4-BE49-F238E27FC236}">
                <a16:creationId xmlns:a16="http://schemas.microsoft.com/office/drawing/2014/main" id="{2B0FA38A-4952-5D4C-9CCD-F5D6A4BB00BD}"/>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5F4B1C9-E00E-31CF-F6FE-4C7E014B1EBB}"/>
              </a:ext>
            </a:extLst>
          </p:cNvPr>
          <p:cNvSpPr txBox="1"/>
          <p:nvPr/>
        </p:nvSpPr>
        <p:spPr>
          <a:xfrm>
            <a:off x="1563898" y="2692055"/>
            <a:ext cx="1725152" cy="461665"/>
          </a:xfrm>
          <a:prstGeom prst="rect">
            <a:avLst/>
          </a:prstGeom>
          <a:noFill/>
        </p:spPr>
        <p:txBody>
          <a:bodyPr wrap="none" rtlCol="0">
            <a:spAutoFit/>
          </a:bodyPr>
          <a:lstStyle/>
          <a:p>
            <a:pPr algn="ctr"/>
            <a:r>
              <a:rPr lang="en-US" altLang="ja-JP" sz="2400" dirty="0">
                <a:latin typeface="Times New Roman" panose="02020603050405020304" pitchFamily="18" charset="0"/>
                <a:cs typeface="Times New Roman" panose="02020603050405020304" pitchFamily="18" charset="0"/>
              </a:rPr>
              <a:t>n</a:t>
            </a:r>
            <a:r>
              <a:rPr lang="en-US" altLang="ja-JP" sz="2400" baseline="-25000" dirty="0">
                <a:latin typeface="Times New Roman" panose="02020603050405020304" pitchFamily="18" charset="0"/>
                <a:cs typeface="Times New Roman" panose="02020603050405020304" pitchFamily="18" charset="0"/>
              </a:rPr>
              <a:t>e</a:t>
            </a:r>
            <a:r>
              <a:rPr lang="en-US" altLang="ja-JP" sz="2400" dirty="0">
                <a:latin typeface="Times New Roman" panose="02020603050405020304" pitchFamily="18" charset="0"/>
                <a:cs typeface="Times New Roman" panose="02020603050405020304" pitchFamily="18" charset="0"/>
              </a:rPr>
              <a:t> ∝ (1 + z)</a:t>
            </a:r>
            <a:r>
              <a:rPr lang="en-US" altLang="ja-JP" sz="2400" baseline="30000" dirty="0">
                <a:latin typeface="Times New Roman" panose="02020603050405020304" pitchFamily="18" charset="0"/>
                <a:cs typeface="Times New Roman" panose="02020603050405020304" pitchFamily="18" charset="0"/>
              </a:rPr>
              <a:t>2</a:t>
            </a:r>
            <a:endParaRPr kumimoji="1" lang="en-US" altLang="ja-JP" sz="2400" baseline="300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E0CB107A-BF88-173E-3985-52B5973D09F3}"/>
              </a:ext>
            </a:extLst>
          </p:cNvPr>
          <p:cNvSpPr txBox="1"/>
          <p:nvPr/>
        </p:nvSpPr>
        <p:spPr>
          <a:xfrm rot="20526152">
            <a:off x="2043026" y="4036736"/>
            <a:ext cx="1402948" cy="461665"/>
          </a:xfrm>
          <a:prstGeom prst="rect">
            <a:avLst/>
          </a:prstGeom>
          <a:noFill/>
        </p:spPr>
        <p:txBody>
          <a:bodyPr wrap="none" rtlCol="0">
            <a:spAutoFit/>
          </a:bodyPr>
          <a:lstStyle/>
          <a:p>
            <a:pPr algn="ctr"/>
            <a:r>
              <a:rPr lang="en-US" altLang="ja-JP" sz="2400" dirty="0">
                <a:latin typeface="Times New Roman" panose="02020603050405020304" pitchFamily="18" charset="0"/>
                <a:cs typeface="Times New Roman" panose="02020603050405020304" pitchFamily="18" charset="0"/>
              </a:rPr>
              <a:t>∝ (1 + z)</a:t>
            </a:r>
            <a:r>
              <a:rPr lang="en-US" altLang="ja-JP" sz="2400" baseline="30000" dirty="0">
                <a:latin typeface="Times New Roman" panose="02020603050405020304" pitchFamily="18" charset="0"/>
                <a:cs typeface="Times New Roman" panose="02020603050405020304" pitchFamily="18" charset="0"/>
              </a:rPr>
              <a:t>1</a:t>
            </a:r>
            <a:endParaRPr kumimoji="1" lang="en-US" altLang="ja-JP" sz="2400" baseline="30000" dirty="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209E22C7-4BD4-3D88-BBBB-492D06A3A525}"/>
              </a:ext>
            </a:extLst>
          </p:cNvPr>
          <p:cNvSpPr txBox="1"/>
          <p:nvPr/>
        </p:nvSpPr>
        <p:spPr>
          <a:xfrm>
            <a:off x="6843009" y="5481581"/>
            <a:ext cx="3978973" cy="954107"/>
          </a:xfrm>
          <a:prstGeom prst="rect">
            <a:avLst/>
          </a:prstGeom>
          <a:noFill/>
        </p:spPr>
        <p:txBody>
          <a:bodyPr wrap="none" rtlCol="0">
            <a:spAutoFit/>
          </a:bodyPr>
          <a:lstStyle/>
          <a:p>
            <a:pPr algn="ctr"/>
            <a:r>
              <a:rPr lang="en-US" altLang="ja-JP" sz="2800" dirty="0">
                <a:latin typeface="Meiryo" panose="020B0604030504040204" pitchFamily="34" charset="-128"/>
                <a:ea typeface="Meiryo" panose="020B0604030504040204" pitchFamily="34" charset="-128"/>
                <a:cs typeface="Times New Roman" panose="02020603050405020304" pitchFamily="18" charset="0"/>
              </a:rPr>
              <a:t>Compact galaxy disk?</a:t>
            </a:r>
          </a:p>
          <a:p>
            <a:pPr algn="ctr"/>
            <a:r>
              <a:rPr lang="en-US" altLang="ja-JP" sz="2800" dirty="0">
                <a:latin typeface="Meiryo" panose="020B0604030504040204" pitchFamily="34" charset="-128"/>
                <a:ea typeface="Meiryo" panose="020B0604030504040204" pitchFamily="34" charset="-128"/>
                <a:cs typeface="Times New Roman" panose="02020603050405020304" pitchFamily="18" charset="0"/>
              </a:rPr>
              <a:t>(</a:t>
            </a:r>
            <a:r>
              <a:rPr lang="en-US" altLang="ja-JP" sz="2800" i="1" dirty="0">
                <a:latin typeface="Meiryo" panose="020B0604030504040204" pitchFamily="34" charset="-128"/>
                <a:ea typeface="Meiryo" panose="020B0604030504040204" pitchFamily="34" charset="-128"/>
                <a:cs typeface="Times New Roman" panose="02020603050405020304" pitchFamily="18" charset="0"/>
              </a:rPr>
              <a:t>&amp; reduction?</a:t>
            </a:r>
            <a:r>
              <a:rPr lang="en-US" altLang="ja-JP" sz="2800" dirty="0">
                <a:latin typeface="Meiryo" panose="020B0604030504040204" pitchFamily="34" charset="-128"/>
                <a:ea typeface="Meiryo" panose="020B0604030504040204" pitchFamily="34" charset="-128"/>
                <a:cs typeface="Times New Roman" panose="02020603050405020304" pitchFamily="18" charset="0"/>
              </a:rPr>
              <a:t>)</a:t>
            </a:r>
            <a:endParaRPr kumimoji="1" lang="en-US" altLang="ja-JP" sz="2800" dirty="0">
              <a:latin typeface="Meiryo" panose="020B0604030504040204" pitchFamily="34" charset="-128"/>
              <a:ea typeface="Meiryo" panose="020B0604030504040204" pitchFamily="34" charset="-128"/>
              <a:cs typeface="Times New Roman" panose="02020603050405020304" pitchFamily="18" charset="0"/>
            </a:endParaRPr>
          </a:p>
        </p:txBody>
      </p:sp>
      <p:grpSp>
        <p:nvGrpSpPr>
          <p:cNvPr id="23" name="グループ化 22">
            <a:extLst>
              <a:ext uri="{FF2B5EF4-FFF2-40B4-BE49-F238E27FC236}">
                <a16:creationId xmlns:a16="http://schemas.microsoft.com/office/drawing/2014/main" id="{C7E194AF-6376-FCF4-C079-1CF245A3AF54}"/>
              </a:ext>
            </a:extLst>
          </p:cNvPr>
          <p:cNvGrpSpPr/>
          <p:nvPr/>
        </p:nvGrpSpPr>
        <p:grpSpPr>
          <a:xfrm>
            <a:off x="6427576" y="1376419"/>
            <a:ext cx="4386732" cy="4097252"/>
            <a:chOff x="6427576" y="1376419"/>
            <a:chExt cx="4386732" cy="4097252"/>
          </a:xfrm>
        </p:grpSpPr>
        <p:pic>
          <p:nvPicPr>
            <p:cNvPr id="14" name="図 13">
              <a:extLst>
                <a:ext uri="{FF2B5EF4-FFF2-40B4-BE49-F238E27FC236}">
                  <a16:creationId xmlns:a16="http://schemas.microsoft.com/office/drawing/2014/main" id="{180B1A10-A726-5CE5-32BD-913621F1087E}"/>
                </a:ext>
              </a:extLst>
            </p:cNvPr>
            <p:cNvPicPr>
              <a:picLocks noChangeAspect="1"/>
            </p:cNvPicPr>
            <p:nvPr/>
          </p:nvPicPr>
          <p:blipFill>
            <a:blip r:embed="rId4"/>
            <a:stretch>
              <a:fillRect/>
            </a:stretch>
          </p:blipFill>
          <p:spPr>
            <a:xfrm>
              <a:off x="6427576" y="1376419"/>
              <a:ext cx="4386732" cy="4097252"/>
            </a:xfrm>
            <a:prstGeom prst="rect">
              <a:avLst/>
            </a:prstGeom>
          </p:spPr>
        </p:pic>
        <p:grpSp>
          <p:nvGrpSpPr>
            <p:cNvPr id="15" name="グループ化 14">
              <a:extLst>
                <a:ext uri="{FF2B5EF4-FFF2-40B4-BE49-F238E27FC236}">
                  <a16:creationId xmlns:a16="http://schemas.microsoft.com/office/drawing/2014/main" id="{C5CFC063-C55E-AEDD-8DE0-AF6180B14FB0}"/>
                </a:ext>
              </a:extLst>
            </p:cNvPr>
            <p:cNvGrpSpPr/>
            <p:nvPr/>
          </p:nvGrpSpPr>
          <p:grpSpPr>
            <a:xfrm>
              <a:off x="8827131" y="1661995"/>
              <a:ext cx="1742786" cy="610040"/>
              <a:chOff x="7147396" y="2060750"/>
              <a:chExt cx="1742786" cy="610040"/>
            </a:xfrm>
          </p:grpSpPr>
          <p:sp>
            <p:nvSpPr>
              <p:cNvPr id="16" name="テキスト ボックス 15">
                <a:extLst>
                  <a:ext uri="{FF2B5EF4-FFF2-40B4-BE49-F238E27FC236}">
                    <a16:creationId xmlns:a16="http://schemas.microsoft.com/office/drawing/2014/main" id="{E8F08549-9712-6131-BEFB-DE94F5E81825}"/>
                  </a:ext>
                </a:extLst>
              </p:cNvPr>
              <p:cNvSpPr txBox="1"/>
              <p:nvPr/>
            </p:nvSpPr>
            <p:spPr>
              <a:xfrm>
                <a:off x="7147396" y="2060750"/>
                <a:ext cx="1742786" cy="461665"/>
              </a:xfrm>
              <a:prstGeom prst="rect">
                <a:avLst/>
              </a:prstGeom>
              <a:noFill/>
            </p:spPr>
            <p:txBody>
              <a:bodyPr wrap="none" rtlCol="0">
                <a:spAutoFit/>
              </a:bodyPr>
              <a:lstStyle/>
              <a:p>
                <a:pPr algn="ctr"/>
                <a:r>
                  <a:rPr lang="en-US" altLang="ja-JP" sz="2400" dirty="0">
                    <a:latin typeface="Times New Roman" panose="02020603050405020304" pitchFamily="18" charset="0"/>
                    <a:cs typeface="Times New Roman" panose="02020603050405020304" pitchFamily="18" charset="0"/>
                  </a:rPr>
                  <a:t>r</a:t>
                </a:r>
                <a:r>
                  <a:rPr lang="en-US" altLang="ja-JP" sz="2400" baseline="-25000" dirty="0">
                    <a:latin typeface="Times New Roman" panose="02020603050405020304" pitchFamily="18" charset="0"/>
                    <a:cs typeface="Times New Roman" panose="02020603050405020304" pitchFamily="18" charset="0"/>
                  </a:rPr>
                  <a:t>e</a:t>
                </a:r>
                <a:r>
                  <a:rPr lang="en-US" altLang="ja-JP" sz="2400" dirty="0">
                    <a:latin typeface="Times New Roman" panose="02020603050405020304" pitchFamily="18" charset="0"/>
                    <a:cs typeface="Times New Roman" panose="02020603050405020304" pitchFamily="18" charset="0"/>
                  </a:rPr>
                  <a:t> ∝ (1 + z)</a:t>
                </a:r>
                <a:r>
                  <a:rPr lang="en-US" altLang="ja-JP" sz="2400" baseline="30000" dirty="0">
                    <a:latin typeface="Times New Roman" panose="02020603050405020304" pitchFamily="18" charset="0"/>
                    <a:cs typeface="Times New Roman" panose="02020603050405020304" pitchFamily="18" charset="0"/>
                  </a:rPr>
                  <a:t>-1</a:t>
                </a:r>
                <a:endParaRPr kumimoji="1" lang="en-US" altLang="ja-JP" sz="2400" baseline="30000"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4C30AA75-7748-0A80-5FDD-64218045AC31}"/>
                  </a:ext>
                </a:extLst>
              </p:cNvPr>
              <p:cNvSpPr txBox="1"/>
              <p:nvPr/>
            </p:nvSpPr>
            <p:spPr>
              <a:xfrm>
                <a:off x="7436276" y="2147570"/>
                <a:ext cx="378630" cy="523220"/>
              </a:xfrm>
              <a:prstGeom prst="rect">
                <a:avLst/>
              </a:prstGeom>
              <a:noFill/>
            </p:spPr>
            <p:txBody>
              <a:bodyPr wrap="none" rtlCol="0">
                <a:spAutoFit/>
              </a:bodyPr>
              <a:lstStyle/>
              <a:p>
                <a:pPr algn="ctr"/>
                <a:r>
                  <a:rPr lang="en-US" altLang="ja-JP" sz="2800" dirty="0">
                    <a:latin typeface="Times New Roman" panose="02020603050405020304" pitchFamily="18" charset="0"/>
                    <a:cs typeface="Times New Roman" panose="02020603050405020304" pitchFamily="18" charset="0"/>
                  </a:rPr>
                  <a:t>~</a:t>
                </a:r>
                <a:endParaRPr kumimoji="1" lang="en-US" altLang="ja-JP" sz="2800" baseline="30000" dirty="0">
                  <a:latin typeface="Times New Roman" panose="02020603050405020304" pitchFamily="18" charset="0"/>
                  <a:cs typeface="Times New Roman" panose="02020603050405020304" pitchFamily="18" charset="0"/>
                </a:endParaRPr>
              </a:p>
            </p:txBody>
          </p:sp>
        </p:grpSp>
        <p:sp>
          <p:nvSpPr>
            <p:cNvPr id="22" name="テキスト ボックス 21">
              <a:extLst>
                <a:ext uri="{FF2B5EF4-FFF2-40B4-BE49-F238E27FC236}">
                  <a16:creationId xmlns:a16="http://schemas.microsoft.com/office/drawing/2014/main" id="{46D81E24-388C-2B6E-A28B-1D25C6439EB2}"/>
                </a:ext>
              </a:extLst>
            </p:cNvPr>
            <p:cNvSpPr txBox="1"/>
            <p:nvPr/>
          </p:nvSpPr>
          <p:spPr>
            <a:xfrm>
              <a:off x="9259141" y="4062746"/>
              <a:ext cx="878766" cy="523220"/>
            </a:xfrm>
            <a:prstGeom prst="rect">
              <a:avLst/>
            </a:prstGeom>
            <a:noFill/>
          </p:spPr>
          <p:txBody>
            <a:bodyPr wrap="none" rtlCol="0">
              <a:spAutoFit/>
            </a:bodyPr>
            <a:lstStyle/>
            <a:p>
              <a:pPr algn="ctr"/>
              <a:r>
                <a:rPr lang="en-US" altLang="ja-JP" sz="2800" dirty="0">
                  <a:latin typeface="Meiryo" panose="020B0604030504040204" pitchFamily="34" charset="-128"/>
                  <a:ea typeface="Meiryo" panose="020B0604030504040204" pitchFamily="34" charset="-128"/>
                  <a:cs typeface="Times New Roman" panose="02020603050405020304" pitchFamily="18" charset="0"/>
                </a:rPr>
                <a:t>SFG</a:t>
              </a:r>
              <a:endParaRPr kumimoji="1" lang="en-US" altLang="ja-JP" sz="2800" dirty="0">
                <a:latin typeface="Meiryo" panose="020B0604030504040204" pitchFamily="34" charset="-128"/>
                <a:ea typeface="Meiryo" panose="020B0604030504040204" pitchFamily="34" charset="-128"/>
                <a:cs typeface="Times New Roman" panose="02020603050405020304" pitchFamily="18" charset="0"/>
              </a:endParaRPr>
            </a:p>
          </p:txBody>
        </p:sp>
      </p:grpSp>
    </p:spTree>
    <p:extLst>
      <p:ext uri="{BB962C8B-B14F-4D97-AF65-F5344CB8AC3E}">
        <p14:creationId xmlns:p14="http://schemas.microsoft.com/office/powerpoint/2010/main" val="117937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A2404614-A9B6-1C1A-462B-872E62DABBDF}"/>
              </a:ext>
            </a:extLst>
          </p:cNvPr>
          <p:cNvPicPr>
            <a:picLocks noChangeAspect="1"/>
          </p:cNvPicPr>
          <p:nvPr/>
        </p:nvPicPr>
        <p:blipFill>
          <a:blip r:embed="rId3"/>
          <a:stretch>
            <a:fillRect/>
          </a:stretch>
        </p:blipFill>
        <p:spPr>
          <a:xfrm>
            <a:off x="0" y="830996"/>
            <a:ext cx="6027003" cy="6027003"/>
          </a:xfrm>
          <a:prstGeom prst="rect">
            <a:avLst/>
          </a:prstGeom>
        </p:spPr>
      </p:pic>
      <p:cxnSp>
        <p:nvCxnSpPr>
          <p:cNvPr id="4" name="直線矢印コネクタ 3">
            <a:extLst>
              <a:ext uri="{FF2B5EF4-FFF2-40B4-BE49-F238E27FC236}">
                <a16:creationId xmlns:a16="http://schemas.microsoft.com/office/drawing/2014/main" id="{7EBAE9B1-C769-FBA8-DCAD-C4F2B7AC02B4}"/>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EC3C4412-F6EA-EEB8-315F-94635AA3A484}"/>
              </a:ext>
            </a:extLst>
          </p:cNvPr>
          <p:cNvCxnSpPr>
            <a:cxnSpLocks/>
          </p:cNvCxnSpPr>
          <p:nvPr/>
        </p:nvCxnSpPr>
        <p:spPr>
          <a:xfrm>
            <a:off x="4319665" y="2625777"/>
            <a:ext cx="0" cy="8032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35BBBBFA-2CFC-6E6C-3C68-CB347F0E2A94}"/>
              </a:ext>
            </a:extLst>
          </p:cNvPr>
          <p:cNvSpPr txBox="1"/>
          <p:nvPr/>
        </p:nvSpPr>
        <p:spPr>
          <a:xfrm>
            <a:off x="2261304" y="4101132"/>
            <a:ext cx="1725151" cy="461665"/>
          </a:xfrm>
          <a:prstGeom prst="rect">
            <a:avLst/>
          </a:prstGeom>
          <a:noFill/>
        </p:spPr>
        <p:txBody>
          <a:bodyPr wrap="none" rtlCol="0">
            <a:spAutoFit/>
          </a:bodyPr>
          <a:lstStyle/>
          <a:p>
            <a:pPr algn="ctr"/>
            <a:r>
              <a:rPr lang="en-US" altLang="ja-JP" sz="2400" dirty="0">
                <a:latin typeface="Times New Roman" panose="02020603050405020304" pitchFamily="18" charset="0"/>
                <a:cs typeface="Times New Roman" panose="02020603050405020304" pitchFamily="18" charset="0"/>
              </a:rPr>
              <a:t>n</a:t>
            </a:r>
            <a:r>
              <a:rPr lang="en-US" altLang="ja-JP" sz="2400" baseline="-25000" dirty="0">
                <a:latin typeface="Times New Roman" panose="02020603050405020304" pitchFamily="18" charset="0"/>
                <a:cs typeface="Times New Roman" panose="02020603050405020304" pitchFamily="18" charset="0"/>
              </a:rPr>
              <a:t>e</a:t>
            </a:r>
            <a:r>
              <a:rPr lang="en-US" altLang="ja-JP" sz="2400" dirty="0">
                <a:latin typeface="Times New Roman" panose="02020603050405020304" pitchFamily="18" charset="0"/>
                <a:cs typeface="Times New Roman" panose="02020603050405020304" pitchFamily="18" charset="0"/>
              </a:rPr>
              <a:t> ∝ (1 + z)</a:t>
            </a:r>
            <a:r>
              <a:rPr lang="en-US" altLang="ja-JP" sz="2400" baseline="30000" dirty="0">
                <a:latin typeface="Times New Roman" panose="02020603050405020304" pitchFamily="18" charset="0"/>
                <a:cs typeface="Times New Roman" panose="02020603050405020304" pitchFamily="18" charset="0"/>
              </a:rPr>
              <a:t>1</a:t>
            </a:r>
            <a:endParaRPr kumimoji="1" lang="en-US" altLang="ja-JP" sz="2400" baseline="30000"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F54007D2-1DD5-9792-FB4E-E6F6B6C1C646}"/>
              </a:ext>
            </a:extLst>
          </p:cNvPr>
          <p:cNvSpPr txBox="1"/>
          <p:nvPr/>
        </p:nvSpPr>
        <p:spPr>
          <a:xfrm>
            <a:off x="6118783" y="5795980"/>
            <a:ext cx="5514844" cy="523220"/>
          </a:xfrm>
          <a:prstGeom prst="rect">
            <a:avLst/>
          </a:prstGeom>
          <a:noFill/>
        </p:spPr>
        <p:txBody>
          <a:bodyPr wrap="none" rtlCol="0">
            <a:spAutoFit/>
          </a:bodyPr>
          <a:lstStyle/>
          <a:p>
            <a:pPr algn="ctr"/>
            <a:r>
              <a:rPr lang="en-US" altLang="ja-JP" sz="2800" dirty="0">
                <a:latin typeface="Meiryo" panose="020B0604030504040204" pitchFamily="34" charset="-128"/>
                <a:ea typeface="Meiryo" panose="020B0604030504040204" pitchFamily="34" charset="-128"/>
                <a:cs typeface="Times New Roman" panose="02020603050405020304" pitchFamily="18" charset="0"/>
              </a:rPr>
              <a:t>Low metallicity can reduce n</a:t>
            </a:r>
            <a:r>
              <a:rPr lang="en-US" altLang="ja-JP" sz="2800" baseline="-25000" dirty="0">
                <a:latin typeface="Meiryo" panose="020B0604030504040204" pitchFamily="34" charset="-128"/>
                <a:ea typeface="Meiryo" panose="020B0604030504040204" pitchFamily="34" charset="-128"/>
                <a:cs typeface="Times New Roman" panose="02020603050405020304" pitchFamily="18" charset="0"/>
              </a:rPr>
              <a:t>e</a:t>
            </a:r>
            <a:r>
              <a:rPr lang="en-US" altLang="ja-JP" sz="2800" dirty="0">
                <a:latin typeface="Meiryo" panose="020B0604030504040204" pitchFamily="34" charset="-128"/>
                <a:ea typeface="Meiryo" panose="020B0604030504040204" pitchFamily="34" charset="-128"/>
                <a:cs typeface="Times New Roman" panose="02020603050405020304" pitchFamily="18" charset="0"/>
              </a:rPr>
              <a:t>?</a:t>
            </a:r>
          </a:p>
        </p:txBody>
      </p:sp>
      <p:sp>
        <p:nvSpPr>
          <p:cNvPr id="3" name="テキスト ボックス 2">
            <a:extLst>
              <a:ext uri="{FF2B5EF4-FFF2-40B4-BE49-F238E27FC236}">
                <a16:creationId xmlns:a16="http://schemas.microsoft.com/office/drawing/2014/main" id="{D4AF67E5-69D8-B4FC-57FD-A7F3F5872044}"/>
              </a:ext>
            </a:extLst>
          </p:cNvPr>
          <p:cNvSpPr txBox="1"/>
          <p:nvPr/>
        </p:nvSpPr>
        <p:spPr>
          <a:xfrm>
            <a:off x="9352962" y="5455288"/>
            <a:ext cx="1112804" cy="307777"/>
          </a:xfrm>
          <a:prstGeom prst="rect">
            <a:avLst/>
          </a:prstGeom>
          <a:noFill/>
        </p:spPr>
        <p:txBody>
          <a:bodyPr wrap="none" rtlCol="0">
            <a:spAutoFit/>
          </a:bodyPr>
          <a:lstStyle/>
          <a:p>
            <a:pPr algn="r"/>
            <a:r>
              <a:rPr kumimoji="1" lang="en-US" altLang="ja-JP" sz="1400" dirty="0"/>
              <a:t>Kewley+19</a:t>
            </a:r>
            <a:endParaRPr kumimoji="1" lang="ja-JP" altLang="en-US" sz="1400"/>
          </a:p>
        </p:txBody>
      </p:sp>
      <p:sp>
        <p:nvSpPr>
          <p:cNvPr id="8" name="テキスト ボックス 7">
            <a:extLst>
              <a:ext uri="{FF2B5EF4-FFF2-40B4-BE49-F238E27FC236}">
                <a16:creationId xmlns:a16="http://schemas.microsoft.com/office/drawing/2014/main" id="{9F33CB64-1B8A-B7DE-27B9-42679014E6F8}"/>
              </a:ext>
            </a:extLst>
          </p:cNvPr>
          <p:cNvSpPr txBox="1"/>
          <p:nvPr/>
        </p:nvSpPr>
        <p:spPr>
          <a:xfrm>
            <a:off x="9802339" y="2718366"/>
            <a:ext cx="2105063" cy="954107"/>
          </a:xfrm>
          <a:prstGeom prst="rect">
            <a:avLst/>
          </a:prstGeom>
          <a:noFill/>
        </p:spPr>
        <p:txBody>
          <a:bodyPr wrap="none" rtlCol="0">
            <a:spAutoFit/>
          </a:bodyPr>
          <a:lstStyle/>
          <a:p>
            <a:pPr algn="ctr"/>
            <a:r>
              <a:rPr lang="en-US" altLang="ja-JP" sz="2000" dirty="0">
                <a:latin typeface="Meiryo" panose="020B0604030504040204" pitchFamily="34" charset="-128"/>
                <a:ea typeface="Meiryo" panose="020B0604030504040204" pitchFamily="34" charset="-128"/>
                <a:cs typeface="Times New Roman" panose="02020603050405020304" pitchFamily="18" charset="0"/>
              </a:rPr>
              <a:t>Plane-parallel</a:t>
            </a:r>
          </a:p>
          <a:p>
            <a:pPr algn="ctr"/>
            <a:r>
              <a:rPr lang="en-US" altLang="ja-JP" sz="2000" dirty="0">
                <a:latin typeface="Meiryo" panose="020B0604030504040204" pitchFamily="34" charset="-128"/>
                <a:ea typeface="Meiryo" panose="020B0604030504040204" pitchFamily="34" charset="-128"/>
                <a:cs typeface="Times New Roman" panose="02020603050405020304" pitchFamily="18" charset="0"/>
              </a:rPr>
              <a:t>const. pressure</a:t>
            </a:r>
          </a:p>
          <a:p>
            <a:pPr algn="ctr"/>
            <a:r>
              <a:rPr lang="en-US" altLang="ja-JP" sz="1600" dirty="0">
                <a:latin typeface="Meiryo" panose="020B0604030504040204" pitchFamily="34" charset="-128"/>
                <a:ea typeface="Meiryo" panose="020B0604030504040204" pitchFamily="34" charset="-128"/>
                <a:cs typeface="Times New Roman" panose="02020603050405020304" pitchFamily="18" charset="0"/>
              </a:rPr>
              <a:t>(Kewley+19)</a:t>
            </a:r>
          </a:p>
        </p:txBody>
      </p:sp>
      <p:pic>
        <p:nvPicPr>
          <p:cNvPr id="7" name="図 6">
            <a:extLst>
              <a:ext uri="{FF2B5EF4-FFF2-40B4-BE49-F238E27FC236}">
                <a16:creationId xmlns:a16="http://schemas.microsoft.com/office/drawing/2014/main" id="{D6832A8E-9DB4-0D4F-929E-2945B3DBCFAE}"/>
              </a:ext>
            </a:extLst>
          </p:cNvPr>
          <p:cNvPicPr>
            <a:picLocks noChangeAspect="1"/>
          </p:cNvPicPr>
          <p:nvPr/>
        </p:nvPicPr>
        <p:blipFill>
          <a:blip r:embed="rId4"/>
          <a:stretch>
            <a:fillRect/>
          </a:stretch>
        </p:blipFill>
        <p:spPr>
          <a:xfrm>
            <a:off x="7248209" y="1129365"/>
            <a:ext cx="2385451" cy="4284396"/>
          </a:xfrm>
          <a:prstGeom prst="rect">
            <a:avLst/>
          </a:prstGeom>
        </p:spPr>
      </p:pic>
      <p:cxnSp>
        <p:nvCxnSpPr>
          <p:cNvPr id="9" name="直線矢印コネクタ 8">
            <a:extLst>
              <a:ext uri="{FF2B5EF4-FFF2-40B4-BE49-F238E27FC236}">
                <a16:creationId xmlns:a16="http://schemas.microsoft.com/office/drawing/2014/main" id="{8DE659A5-3521-7836-3678-B0C1B5FFE11D}"/>
              </a:ext>
            </a:extLst>
          </p:cNvPr>
          <p:cNvCxnSpPr>
            <a:cxnSpLocks/>
          </p:cNvCxnSpPr>
          <p:nvPr/>
        </p:nvCxnSpPr>
        <p:spPr>
          <a:xfrm>
            <a:off x="7630336" y="3462576"/>
            <a:ext cx="0" cy="10626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5B25CF60-E39F-6945-97E4-D882BD5C663A}"/>
              </a:ext>
            </a:extLst>
          </p:cNvPr>
          <p:cNvCxnSpPr>
            <a:cxnSpLocks/>
          </p:cNvCxnSpPr>
          <p:nvPr/>
        </p:nvCxnSpPr>
        <p:spPr>
          <a:xfrm flipV="1">
            <a:off x="7630336" y="1290181"/>
            <a:ext cx="0" cy="1126280"/>
          </a:xfrm>
          <a:prstGeom prst="straightConnector1">
            <a:avLst/>
          </a:prstGeom>
          <a:ln w="762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C24A9D6-C727-E005-C7C4-B520E9A4BFAD}"/>
              </a:ext>
            </a:extLst>
          </p:cNvPr>
          <p:cNvSpPr txBox="1"/>
          <p:nvPr/>
        </p:nvSpPr>
        <p:spPr>
          <a:xfrm>
            <a:off x="8049392" y="2420797"/>
            <a:ext cx="845103" cy="338554"/>
          </a:xfrm>
          <a:prstGeom prst="rect">
            <a:avLst/>
          </a:prstGeom>
          <a:noFill/>
        </p:spPr>
        <p:txBody>
          <a:bodyPr wrap="none" rtlCol="0">
            <a:spAutoFit/>
          </a:bodyPr>
          <a:lstStyle/>
          <a:p>
            <a:pPr algn="ctr"/>
            <a:r>
              <a:rPr lang="en-US" altLang="ja-JP" sz="1600" dirty="0">
                <a:latin typeface="Meiryo" panose="020B0604030504040204" pitchFamily="34" charset="-128"/>
                <a:ea typeface="Meiryo" panose="020B0604030504040204" pitchFamily="34" charset="-128"/>
                <a:cs typeface="Times New Roman" panose="02020603050405020304" pitchFamily="18" charset="0"/>
              </a:rPr>
              <a:t>High Z</a:t>
            </a:r>
          </a:p>
        </p:txBody>
      </p:sp>
      <p:sp>
        <p:nvSpPr>
          <p:cNvPr id="12" name="テキスト ボックス 11">
            <a:extLst>
              <a:ext uri="{FF2B5EF4-FFF2-40B4-BE49-F238E27FC236}">
                <a16:creationId xmlns:a16="http://schemas.microsoft.com/office/drawing/2014/main" id="{D4E2FA5C-6E2D-AEBA-972D-7393EAC980CE}"/>
              </a:ext>
            </a:extLst>
          </p:cNvPr>
          <p:cNvSpPr txBox="1"/>
          <p:nvPr/>
        </p:nvSpPr>
        <p:spPr>
          <a:xfrm>
            <a:off x="8074238" y="1141076"/>
            <a:ext cx="795411" cy="338554"/>
          </a:xfrm>
          <a:prstGeom prst="rect">
            <a:avLst/>
          </a:prstGeom>
          <a:noFill/>
        </p:spPr>
        <p:txBody>
          <a:bodyPr wrap="none" rtlCol="0">
            <a:spAutoFit/>
          </a:bodyPr>
          <a:lstStyle/>
          <a:p>
            <a:pPr algn="ctr"/>
            <a:r>
              <a:rPr lang="en-US" altLang="ja-JP" sz="1600" dirty="0">
                <a:latin typeface="Meiryo" panose="020B0604030504040204" pitchFamily="34" charset="-128"/>
                <a:ea typeface="Meiryo" panose="020B0604030504040204" pitchFamily="34" charset="-128"/>
                <a:cs typeface="Times New Roman" panose="02020603050405020304" pitchFamily="18" charset="0"/>
              </a:rPr>
              <a:t>Low Z</a:t>
            </a:r>
          </a:p>
        </p:txBody>
      </p:sp>
      <p:sp>
        <p:nvSpPr>
          <p:cNvPr id="16" name="テキスト ボックス 15">
            <a:extLst>
              <a:ext uri="{FF2B5EF4-FFF2-40B4-BE49-F238E27FC236}">
                <a16:creationId xmlns:a16="http://schemas.microsoft.com/office/drawing/2014/main" id="{0C600753-B25A-6EE5-375D-D4CC1FE88EA9}"/>
              </a:ext>
            </a:extLst>
          </p:cNvPr>
          <p:cNvSpPr txBox="1"/>
          <p:nvPr/>
        </p:nvSpPr>
        <p:spPr>
          <a:xfrm>
            <a:off x="8074238" y="4462385"/>
            <a:ext cx="795411" cy="338554"/>
          </a:xfrm>
          <a:prstGeom prst="rect">
            <a:avLst/>
          </a:prstGeom>
          <a:noFill/>
        </p:spPr>
        <p:txBody>
          <a:bodyPr wrap="none" rtlCol="0">
            <a:spAutoFit/>
          </a:bodyPr>
          <a:lstStyle/>
          <a:p>
            <a:pPr algn="ctr"/>
            <a:r>
              <a:rPr lang="en-US" altLang="ja-JP" sz="1600" dirty="0">
                <a:latin typeface="Meiryo" panose="020B0604030504040204" pitchFamily="34" charset="-128"/>
                <a:ea typeface="Meiryo" panose="020B0604030504040204" pitchFamily="34" charset="-128"/>
                <a:cs typeface="Times New Roman" panose="02020603050405020304" pitchFamily="18" charset="0"/>
              </a:rPr>
              <a:t>Low Z</a:t>
            </a:r>
          </a:p>
        </p:txBody>
      </p:sp>
      <p:sp>
        <p:nvSpPr>
          <p:cNvPr id="17" name="テキスト ボックス 16">
            <a:extLst>
              <a:ext uri="{FF2B5EF4-FFF2-40B4-BE49-F238E27FC236}">
                <a16:creationId xmlns:a16="http://schemas.microsoft.com/office/drawing/2014/main" id="{52AF1F52-55F0-4E1A-5521-4E05B1DA809E}"/>
              </a:ext>
            </a:extLst>
          </p:cNvPr>
          <p:cNvSpPr txBox="1"/>
          <p:nvPr/>
        </p:nvSpPr>
        <p:spPr>
          <a:xfrm>
            <a:off x="8049392" y="3182664"/>
            <a:ext cx="845104" cy="338554"/>
          </a:xfrm>
          <a:prstGeom prst="rect">
            <a:avLst/>
          </a:prstGeom>
          <a:noFill/>
        </p:spPr>
        <p:txBody>
          <a:bodyPr wrap="none" rtlCol="0">
            <a:spAutoFit/>
          </a:bodyPr>
          <a:lstStyle/>
          <a:p>
            <a:pPr algn="ctr"/>
            <a:r>
              <a:rPr lang="en-US" altLang="ja-JP" sz="1600" dirty="0">
                <a:latin typeface="Meiryo" panose="020B0604030504040204" pitchFamily="34" charset="-128"/>
                <a:ea typeface="Meiryo" panose="020B0604030504040204" pitchFamily="34" charset="-128"/>
                <a:cs typeface="Times New Roman" panose="02020603050405020304" pitchFamily="18" charset="0"/>
              </a:rPr>
              <a:t>High Z</a:t>
            </a:r>
          </a:p>
        </p:txBody>
      </p:sp>
      <p:sp>
        <p:nvSpPr>
          <p:cNvPr id="18" name="テキスト ボックス 17">
            <a:extLst>
              <a:ext uri="{FF2B5EF4-FFF2-40B4-BE49-F238E27FC236}">
                <a16:creationId xmlns:a16="http://schemas.microsoft.com/office/drawing/2014/main" id="{5B0F6F26-E796-62A1-5A28-F89C689BB774}"/>
              </a:ext>
            </a:extLst>
          </p:cNvPr>
          <p:cNvSpPr txBox="1"/>
          <p:nvPr/>
        </p:nvSpPr>
        <p:spPr>
          <a:xfrm rot="16200000">
            <a:off x="6473228" y="4094034"/>
            <a:ext cx="1125629" cy="338554"/>
          </a:xfrm>
          <a:prstGeom prst="rect">
            <a:avLst/>
          </a:prstGeom>
          <a:noFill/>
        </p:spPr>
        <p:txBody>
          <a:bodyPr wrap="none" rtlCol="0">
            <a:spAutoFit/>
          </a:bodyPr>
          <a:lstStyle/>
          <a:p>
            <a:pPr algn="ctr"/>
            <a:r>
              <a:rPr lang="en-US" altLang="ja-JP" sz="1600" dirty="0">
                <a:latin typeface="Meiryo" panose="020B0604030504040204" pitchFamily="34" charset="-128"/>
                <a:ea typeface="Meiryo" panose="020B0604030504040204" pitchFamily="34" charset="-128"/>
                <a:cs typeface="Times New Roman" panose="02020603050405020304" pitchFamily="18" charset="0"/>
              </a:rPr>
              <a:t>n</a:t>
            </a:r>
            <a:r>
              <a:rPr lang="en-US" altLang="ja-JP" sz="1600" baseline="-25000" dirty="0">
                <a:latin typeface="Meiryo" panose="020B0604030504040204" pitchFamily="34" charset="-128"/>
                <a:ea typeface="Meiryo" panose="020B0604030504040204" pitchFamily="34" charset="-128"/>
                <a:cs typeface="Times New Roman" panose="02020603050405020304" pitchFamily="18" charset="0"/>
              </a:rPr>
              <a:t>e</a:t>
            </a:r>
            <a:r>
              <a:rPr lang="en-US" altLang="ja-JP" sz="1600" dirty="0">
                <a:latin typeface="Meiryo" panose="020B0604030504040204" pitchFamily="34" charset="-128"/>
                <a:ea typeface="Meiryo" panose="020B0604030504040204" pitchFamily="34" charset="-128"/>
                <a:cs typeface="Times New Roman" panose="02020603050405020304" pitchFamily="18" charset="0"/>
              </a:rPr>
              <a:t> (cm</a:t>
            </a:r>
            <a:r>
              <a:rPr lang="en-US" altLang="ja-JP" sz="1600" baseline="30000" dirty="0">
                <a:latin typeface="Meiryo" panose="020B0604030504040204" pitchFamily="34" charset="-128"/>
                <a:ea typeface="Meiryo" panose="020B0604030504040204" pitchFamily="34" charset="-128"/>
                <a:cs typeface="Times New Roman" panose="02020603050405020304" pitchFamily="18" charset="0"/>
              </a:rPr>
              <a:t>-3</a:t>
            </a:r>
            <a:r>
              <a:rPr lang="en-US" altLang="ja-JP" sz="1600" dirty="0">
                <a:latin typeface="Meiryo" panose="020B0604030504040204" pitchFamily="34" charset="-128"/>
                <a:ea typeface="Meiryo" panose="020B0604030504040204" pitchFamily="34" charset="-128"/>
                <a:cs typeface="Times New Roman" panose="02020603050405020304" pitchFamily="18" charset="0"/>
              </a:rPr>
              <a:t>)</a:t>
            </a:r>
          </a:p>
        </p:txBody>
      </p:sp>
      <p:sp>
        <p:nvSpPr>
          <p:cNvPr id="19" name="テキスト ボックス 18">
            <a:extLst>
              <a:ext uri="{FF2B5EF4-FFF2-40B4-BE49-F238E27FC236}">
                <a16:creationId xmlns:a16="http://schemas.microsoft.com/office/drawing/2014/main" id="{CEF2C2AF-5686-DF06-177B-AA99248FF561}"/>
              </a:ext>
            </a:extLst>
          </p:cNvPr>
          <p:cNvSpPr txBox="1"/>
          <p:nvPr/>
        </p:nvSpPr>
        <p:spPr>
          <a:xfrm rot="16200000">
            <a:off x="6657316" y="1918061"/>
            <a:ext cx="757451" cy="338554"/>
          </a:xfrm>
          <a:prstGeom prst="rect">
            <a:avLst/>
          </a:prstGeom>
          <a:noFill/>
        </p:spPr>
        <p:txBody>
          <a:bodyPr wrap="none" rtlCol="0">
            <a:spAutoFit/>
          </a:bodyPr>
          <a:lstStyle/>
          <a:p>
            <a:pPr algn="ctr"/>
            <a:r>
              <a:rPr lang="en-US" altLang="ja-JP" sz="1600" dirty="0" err="1">
                <a:latin typeface="Meiryo" panose="020B0604030504040204" pitchFamily="34" charset="-128"/>
                <a:ea typeface="Meiryo" panose="020B0604030504040204" pitchFamily="34" charset="-128"/>
                <a:cs typeface="Times New Roman" panose="02020603050405020304" pitchFamily="18" charset="0"/>
              </a:rPr>
              <a:t>T</a:t>
            </a:r>
            <a:r>
              <a:rPr lang="en-US" altLang="ja-JP" sz="1600" baseline="-25000" dirty="0" err="1">
                <a:latin typeface="Meiryo" panose="020B0604030504040204" pitchFamily="34" charset="-128"/>
                <a:ea typeface="Meiryo" panose="020B0604030504040204" pitchFamily="34" charset="-128"/>
                <a:cs typeface="Times New Roman" panose="02020603050405020304" pitchFamily="18" charset="0"/>
              </a:rPr>
              <a:t>e</a:t>
            </a:r>
            <a:r>
              <a:rPr lang="en-US" altLang="ja-JP" sz="1600" dirty="0">
                <a:latin typeface="Meiryo" panose="020B0604030504040204" pitchFamily="34" charset="-128"/>
                <a:ea typeface="Meiryo" panose="020B0604030504040204" pitchFamily="34" charset="-128"/>
                <a:cs typeface="Times New Roman" panose="02020603050405020304" pitchFamily="18" charset="0"/>
              </a:rPr>
              <a:t> (K)</a:t>
            </a:r>
          </a:p>
        </p:txBody>
      </p:sp>
      <p:sp>
        <p:nvSpPr>
          <p:cNvPr id="20" name="テキスト ボックス 19">
            <a:extLst>
              <a:ext uri="{FF2B5EF4-FFF2-40B4-BE49-F238E27FC236}">
                <a16:creationId xmlns:a16="http://schemas.microsoft.com/office/drawing/2014/main" id="{98304597-C29A-72F7-91B1-3FFBB1989178}"/>
              </a:ext>
            </a:extLst>
          </p:cNvPr>
          <p:cNvSpPr txBox="1"/>
          <p:nvPr/>
        </p:nvSpPr>
        <p:spPr>
          <a:xfrm>
            <a:off x="7827997" y="5413761"/>
            <a:ext cx="1491114" cy="338554"/>
          </a:xfrm>
          <a:prstGeom prst="rect">
            <a:avLst/>
          </a:prstGeom>
          <a:noFill/>
        </p:spPr>
        <p:txBody>
          <a:bodyPr wrap="none" rtlCol="0">
            <a:spAutoFit/>
          </a:bodyPr>
          <a:lstStyle/>
          <a:p>
            <a:pPr algn="ctr"/>
            <a:r>
              <a:rPr lang="en-US" altLang="ja-JP" sz="1600" dirty="0">
                <a:latin typeface="Meiryo" panose="020B0604030504040204" pitchFamily="34" charset="-128"/>
                <a:ea typeface="Meiryo" panose="020B0604030504040204" pitchFamily="34" charset="-128"/>
                <a:cs typeface="Times New Roman" panose="02020603050405020304" pitchFamily="18" charset="0"/>
              </a:rPr>
              <a:t>Norm. radius</a:t>
            </a:r>
          </a:p>
        </p:txBody>
      </p:sp>
      <p:sp>
        <p:nvSpPr>
          <p:cNvPr id="21" name="テキスト ボックス 20">
            <a:extLst>
              <a:ext uri="{FF2B5EF4-FFF2-40B4-BE49-F238E27FC236}">
                <a16:creationId xmlns:a16="http://schemas.microsoft.com/office/drawing/2014/main" id="{CEB4BD3D-F544-3D3F-7A44-62F069D090AC}"/>
              </a:ext>
            </a:extLst>
          </p:cNvPr>
          <p:cNvSpPr txBox="1"/>
          <p:nvPr/>
        </p:nvSpPr>
        <p:spPr>
          <a:xfrm>
            <a:off x="4641616" y="6027003"/>
            <a:ext cx="963725" cy="307777"/>
          </a:xfrm>
          <a:prstGeom prst="rect">
            <a:avLst/>
          </a:prstGeom>
          <a:noFill/>
        </p:spPr>
        <p:txBody>
          <a:bodyPr wrap="none" rtlCol="0">
            <a:spAutoFit/>
          </a:bodyPr>
          <a:lstStyle/>
          <a:p>
            <a:pPr algn="r"/>
            <a:r>
              <a:rPr kumimoji="1" lang="en-US" altLang="ja-JP" sz="1400" dirty="0"/>
              <a:t>Isobe+23</a:t>
            </a:r>
            <a:endParaRPr kumimoji="1" lang="ja-JP" altLang="en-US" sz="1400"/>
          </a:p>
        </p:txBody>
      </p:sp>
      <p:sp>
        <p:nvSpPr>
          <p:cNvPr id="23" name="テキスト ボックス 22">
            <a:extLst>
              <a:ext uri="{FF2B5EF4-FFF2-40B4-BE49-F238E27FC236}">
                <a16:creationId xmlns:a16="http://schemas.microsoft.com/office/drawing/2014/main" id="{26E1495D-060A-13D4-0A5F-1F74EE358141}"/>
              </a:ext>
            </a:extLst>
          </p:cNvPr>
          <p:cNvSpPr txBox="1"/>
          <p:nvPr/>
        </p:nvSpPr>
        <p:spPr>
          <a:xfrm>
            <a:off x="0" y="0"/>
            <a:ext cx="6566221" cy="830997"/>
          </a:xfrm>
          <a:prstGeom prst="rect">
            <a:avLst/>
          </a:prstGeom>
          <a:noFill/>
        </p:spPr>
        <p:txBody>
          <a:bodyPr wrap="none" rtlCol="0">
            <a:spAutoFit/>
          </a:bodyPr>
          <a:lstStyle/>
          <a:p>
            <a:r>
              <a:rPr lang="en-US" altLang="ja-JP" sz="4800" b="1" dirty="0">
                <a:latin typeface="Times New Roman" panose="02020603050405020304" pitchFamily="18" charset="0"/>
                <a:cs typeface="Times New Roman" panose="02020603050405020304" pitchFamily="18" charset="0"/>
              </a:rPr>
              <a:t>Redshift Evolution of n</a:t>
            </a:r>
            <a:r>
              <a:rPr lang="en-US" altLang="ja-JP" sz="4800" b="1" baseline="-25000" dirty="0">
                <a:latin typeface="Times New Roman" panose="02020603050405020304" pitchFamily="18" charset="0"/>
                <a:cs typeface="Times New Roman" panose="02020603050405020304" pitchFamily="18" charset="0"/>
              </a:rPr>
              <a:t>e</a:t>
            </a:r>
            <a:endParaRPr kumimoji="1" lang="ja-JP" altLang="en-US" sz="4800" b="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7313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97EDCA-6E24-ABE4-7D28-F7397B8A605F}"/>
              </a:ext>
            </a:extLst>
          </p:cNvPr>
          <p:cNvSpPr txBox="1"/>
          <p:nvPr/>
        </p:nvSpPr>
        <p:spPr>
          <a:xfrm>
            <a:off x="0" y="0"/>
            <a:ext cx="10004790"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Star </a:t>
            </a:r>
            <a:r>
              <a:rPr lang="en-US" altLang="ja-JP" sz="4800" b="1" dirty="0">
                <a:latin typeface="Times New Roman" panose="02020603050405020304" pitchFamily="18" charset="0"/>
                <a:cs typeface="Times New Roman" panose="02020603050405020304" pitchFamily="18" charset="0"/>
              </a:rPr>
              <a:t>Formation in the Early Universe</a:t>
            </a:r>
            <a:endParaRPr kumimoji="1" lang="ja-JP" altLang="en-US" sz="4800" b="1">
              <a:latin typeface="Times New Roman" panose="02020603050405020304" pitchFamily="18" charset="0"/>
              <a:cs typeface="Times New Roman" panose="02020603050405020304" pitchFamily="18" charset="0"/>
            </a:endParaRPr>
          </a:p>
        </p:txBody>
      </p:sp>
      <p:cxnSp>
        <p:nvCxnSpPr>
          <p:cNvPr id="3" name="直線矢印コネクタ 2">
            <a:extLst>
              <a:ext uri="{FF2B5EF4-FFF2-40B4-BE49-F238E27FC236}">
                <a16:creationId xmlns:a16="http://schemas.microsoft.com/office/drawing/2014/main" id="{5D85EAF9-AD0B-9AD7-49FB-93BE7CA18241}"/>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図 4" descr="グラフ が含まれている画像&#10;&#10;自動的に生成された説明">
            <a:extLst>
              <a:ext uri="{FF2B5EF4-FFF2-40B4-BE49-F238E27FC236}">
                <a16:creationId xmlns:a16="http://schemas.microsoft.com/office/drawing/2014/main" id="{75753DF2-7B00-97AA-DEFD-381AEDBA74BF}"/>
              </a:ext>
            </a:extLst>
          </p:cNvPr>
          <p:cNvPicPr>
            <a:picLocks noChangeAspect="1"/>
          </p:cNvPicPr>
          <p:nvPr/>
        </p:nvPicPr>
        <p:blipFill>
          <a:blip r:embed="rId3"/>
          <a:stretch>
            <a:fillRect/>
          </a:stretch>
        </p:blipFill>
        <p:spPr>
          <a:xfrm>
            <a:off x="4202086" y="1065087"/>
            <a:ext cx="7772400" cy="2974855"/>
          </a:xfrm>
          <a:prstGeom prst="rect">
            <a:avLst/>
          </a:prstGeom>
        </p:spPr>
      </p:pic>
      <p:grpSp>
        <p:nvGrpSpPr>
          <p:cNvPr id="6" name="グループ化 5">
            <a:extLst>
              <a:ext uri="{FF2B5EF4-FFF2-40B4-BE49-F238E27FC236}">
                <a16:creationId xmlns:a16="http://schemas.microsoft.com/office/drawing/2014/main" id="{12411825-853D-C26C-8086-83AC84DF8870}"/>
              </a:ext>
            </a:extLst>
          </p:cNvPr>
          <p:cNvGrpSpPr/>
          <p:nvPr/>
        </p:nvGrpSpPr>
        <p:grpSpPr>
          <a:xfrm>
            <a:off x="573436" y="1407158"/>
            <a:ext cx="3177160" cy="2290711"/>
            <a:chOff x="5638938" y="4240236"/>
            <a:chExt cx="3177160" cy="2290711"/>
          </a:xfrm>
        </p:grpSpPr>
        <p:pic>
          <p:nvPicPr>
            <p:cNvPr id="7" name="図 6" descr="座る, 異なる, テーブル, 横たわる が含まれている画像&#10;&#10;自動的に生成された説明">
              <a:extLst>
                <a:ext uri="{FF2B5EF4-FFF2-40B4-BE49-F238E27FC236}">
                  <a16:creationId xmlns:a16="http://schemas.microsoft.com/office/drawing/2014/main" id="{8EA45C42-6746-5FE8-B8A4-7D0C5E5F100E}"/>
                </a:ext>
              </a:extLst>
            </p:cNvPr>
            <p:cNvPicPr>
              <a:picLocks noChangeAspect="1"/>
            </p:cNvPicPr>
            <p:nvPr/>
          </p:nvPicPr>
          <p:blipFill rotWithShape="1">
            <a:blip r:embed="rId4"/>
            <a:srcRect r="45719"/>
            <a:stretch/>
          </p:blipFill>
          <p:spPr>
            <a:xfrm>
              <a:off x="5638938" y="4240236"/>
              <a:ext cx="3177160" cy="2013711"/>
            </a:xfrm>
            <a:prstGeom prst="rect">
              <a:avLst/>
            </a:prstGeom>
          </p:spPr>
        </p:pic>
        <p:sp>
          <p:nvSpPr>
            <p:cNvPr id="8" name="正方形/長方形 7">
              <a:extLst>
                <a:ext uri="{FF2B5EF4-FFF2-40B4-BE49-F238E27FC236}">
                  <a16:creationId xmlns:a16="http://schemas.microsoft.com/office/drawing/2014/main" id="{7CC1AA61-A499-ECE6-AB44-CA456207EC44}"/>
                </a:ext>
              </a:extLst>
            </p:cNvPr>
            <p:cNvSpPr/>
            <p:nvPr/>
          </p:nvSpPr>
          <p:spPr>
            <a:xfrm>
              <a:off x="6479064" y="6253947"/>
              <a:ext cx="2337034" cy="277000"/>
            </a:xfrm>
            <a:prstGeom prst="rect">
              <a:avLst/>
            </a:prstGeom>
          </p:spPr>
          <p:txBody>
            <a:bodyPr wrap="square">
              <a:spAutoFit/>
            </a:bodyPr>
            <a:lstStyle/>
            <a:p>
              <a:pPr algn="r"/>
              <a:r>
                <a:rPr lang="en" altLang="ja-JP" sz="1200" dirty="0"/>
                <a:t>©︎NASA/ESA/CSA</a:t>
              </a:r>
              <a:endParaRPr lang="ja-JP" altLang="en-US" sz="1200"/>
            </a:p>
          </p:txBody>
        </p:sp>
      </p:grpSp>
      <p:sp>
        <p:nvSpPr>
          <p:cNvPr id="15" name="テキスト ボックス 14">
            <a:extLst>
              <a:ext uri="{FF2B5EF4-FFF2-40B4-BE49-F238E27FC236}">
                <a16:creationId xmlns:a16="http://schemas.microsoft.com/office/drawing/2014/main" id="{BE94C2C0-60A2-5BE5-BBAB-34A86D9DD763}"/>
              </a:ext>
            </a:extLst>
          </p:cNvPr>
          <p:cNvSpPr txBox="1"/>
          <p:nvPr/>
        </p:nvSpPr>
        <p:spPr>
          <a:xfrm>
            <a:off x="1627253" y="1065087"/>
            <a:ext cx="1069525" cy="461665"/>
          </a:xfrm>
          <a:prstGeom prst="rect">
            <a:avLst/>
          </a:prstGeom>
          <a:noFill/>
        </p:spPr>
        <p:txBody>
          <a:bodyPr wrap="none" rtlCol="0">
            <a:spAutoFit/>
          </a:bodyPr>
          <a:lstStyle/>
          <a:p>
            <a:pPr algn="ctr"/>
            <a:r>
              <a:rPr kumimoji="1" lang="en-US" altLang="ja-JP" sz="2400" b="1" dirty="0">
                <a:latin typeface="Meiryo" panose="020B0604030504040204" pitchFamily="34" charset="-128"/>
                <a:ea typeface="Meiryo" panose="020B0604030504040204" pitchFamily="34" charset="-128"/>
              </a:rPr>
              <a:t>JWST</a:t>
            </a:r>
            <a:endParaRPr kumimoji="1" lang="ja-JP" altLang="en-US" sz="2400" b="1">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D4E1205-A43B-3DFB-AFD9-C1F407D8D243}"/>
              </a:ext>
            </a:extLst>
          </p:cNvPr>
          <p:cNvSpPr txBox="1"/>
          <p:nvPr/>
        </p:nvSpPr>
        <p:spPr>
          <a:xfrm>
            <a:off x="4691217" y="1910270"/>
            <a:ext cx="1098378" cy="369332"/>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GN-z11</a:t>
            </a:r>
            <a:endParaRPr kumimoji="1" lang="ja-JP" altLang="en-US" b="1">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87100651-FD96-6217-31E3-A64B553853B4}"/>
              </a:ext>
            </a:extLst>
          </p:cNvPr>
          <p:cNvSpPr/>
          <p:nvPr/>
        </p:nvSpPr>
        <p:spPr>
          <a:xfrm>
            <a:off x="9637452" y="3762942"/>
            <a:ext cx="2337034" cy="277000"/>
          </a:xfrm>
          <a:prstGeom prst="rect">
            <a:avLst/>
          </a:prstGeom>
        </p:spPr>
        <p:txBody>
          <a:bodyPr wrap="square">
            <a:spAutoFit/>
          </a:bodyPr>
          <a:lstStyle/>
          <a:p>
            <a:pPr algn="r"/>
            <a:r>
              <a:rPr lang="en" altLang="ja-JP" sz="1200" dirty="0"/>
              <a:t>Bunker+23</a:t>
            </a:r>
            <a:endParaRPr lang="ja-JP" altLang="en-US" sz="1200"/>
          </a:p>
        </p:txBody>
      </p:sp>
    </p:spTree>
    <p:extLst>
      <p:ext uri="{BB962C8B-B14F-4D97-AF65-F5344CB8AC3E}">
        <p14:creationId xmlns:p14="http://schemas.microsoft.com/office/powerpoint/2010/main" val="3407630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E8132ABC-8408-1C93-51A5-5CACCEE7218F}"/>
              </a:ext>
            </a:extLst>
          </p:cNvPr>
          <p:cNvPicPr>
            <a:picLocks noChangeAspect="1"/>
          </p:cNvPicPr>
          <p:nvPr/>
        </p:nvPicPr>
        <p:blipFill rotWithShape="1">
          <a:blip r:embed="rId3"/>
          <a:srcRect t="9341" b="8655"/>
          <a:stretch/>
        </p:blipFill>
        <p:spPr>
          <a:xfrm>
            <a:off x="3806102" y="1056641"/>
            <a:ext cx="4575908" cy="5628640"/>
          </a:xfrm>
          <a:prstGeom prst="rect">
            <a:avLst/>
          </a:prstGeom>
        </p:spPr>
      </p:pic>
      <p:cxnSp>
        <p:nvCxnSpPr>
          <p:cNvPr id="4" name="直線矢印コネクタ 3">
            <a:extLst>
              <a:ext uri="{FF2B5EF4-FFF2-40B4-BE49-F238E27FC236}">
                <a16:creationId xmlns:a16="http://schemas.microsoft.com/office/drawing/2014/main" id="{A809E0A0-180C-106D-F88A-1436298EF375}"/>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EC5DA244-4150-1920-69F2-90A6598FEFA0}"/>
              </a:ext>
            </a:extLst>
          </p:cNvPr>
          <p:cNvSpPr txBox="1"/>
          <p:nvPr/>
        </p:nvSpPr>
        <p:spPr>
          <a:xfrm>
            <a:off x="0" y="0"/>
            <a:ext cx="8911542"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AGB Star Model w/ Normal SFH</a:t>
            </a:r>
            <a:endParaRPr kumimoji="1" lang="ja-JP" altLang="en-US" sz="4800" b="1">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1E97E67F-E1FC-C43C-BED8-08A5F80A0E9F}"/>
              </a:ext>
            </a:extLst>
          </p:cNvPr>
          <p:cNvSpPr txBox="1"/>
          <p:nvPr/>
        </p:nvSpPr>
        <p:spPr>
          <a:xfrm>
            <a:off x="271706" y="5012534"/>
            <a:ext cx="4201791" cy="615553"/>
          </a:xfrm>
          <a:prstGeom prst="rect">
            <a:avLst/>
          </a:prstGeom>
          <a:noFill/>
        </p:spPr>
        <p:txBody>
          <a:bodyPr wrap="none" rtlCol="0">
            <a:spAutoFit/>
          </a:bodyPr>
          <a:lstStyle/>
          <a:p>
            <a:pPr algn="r"/>
            <a:r>
              <a:rPr kumimoji="1" lang="en-US" altLang="ja-JP" b="1" dirty="0">
                <a:solidFill>
                  <a:schemeClr val="bg1">
                    <a:lumMod val="50000"/>
                  </a:schemeClr>
                </a:solidFill>
                <a:latin typeface="Meiryo" panose="020B0604030504040204" pitchFamily="34" charset="-128"/>
                <a:ea typeface="Meiryo" panose="020B0604030504040204" pitchFamily="34" charset="-128"/>
              </a:rPr>
              <a:t>N/O evolution model</a:t>
            </a:r>
            <a:r>
              <a:rPr kumimoji="1" lang="en-US" altLang="ja-JP" dirty="0">
                <a:latin typeface="Meiryo" panose="020B0604030504040204" pitchFamily="34" charset="-128"/>
                <a:ea typeface="Meiryo" panose="020B0604030504040204" pitchFamily="34" charset="-128"/>
              </a:rPr>
              <a:t> </a:t>
            </a:r>
            <a:r>
              <a:rPr kumimoji="1" lang="en-US" altLang="ja-JP" sz="1400" dirty="0"/>
              <a:t>(Vincenzo+16)</a:t>
            </a:r>
          </a:p>
          <a:p>
            <a:pPr algn="r"/>
            <a:r>
              <a:rPr kumimoji="1" lang="en-US" altLang="ja-JP" sz="1600" dirty="0">
                <a:latin typeface="Meiryo" panose="020B0604030504040204" pitchFamily="34" charset="-128"/>
                <a:ea typeface="Meiryo" panose="020B0604030504040204" pitchFamily="34" charset="-128"/>
              </a:rPr>
              <a:t>Universe age at galaxy formation ≥ 0 </a:t>
            </a:r>
            <a:r>
              <a:rPr kumimoji="1" lang="en-US" altLang="ja-JP" sz="1600" dirty="0" err="1">
                <a:latin typeface="Meiryo" panose="020B0604030504040204" pitchFamily="34" charset="-128"/>
                <a:ea typeface="Meiryo" panose="020B0604030504040204" pitchFamily="34" charset="-128"/>
              </a:rPr>
              <a:t>yr</a:t>
            </a:r>
            <a:endParaRPr kumimoji="1" lang="ja-JP" altLang="en-US" sz="160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59A41E5-867F-AFEA-C4E0-E0E2032F2526}"/>
              </a:ext>
            </a:extLst>
          </p:cNvPr>
          <p:cNvSpPr txBox="1"/>
          <p:nvPr/>
        </p:nvSpPr>
        <p:spPr>
          <a:xfrm>
            <a:off x="6999111" y="5058700"/>
            <a:ext cx="843502" cy="369332"/>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CCSN</a:t>
            </a:r>
            <a:endParaRPr kumimoji="1" lang="ja-JP" altLang="en-US" b="1">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448FC92C-C749-ECB6-C379-1D0D5544463E}"/>
              </a:ext>
            </a:extLst>
          </p:cNvPr>
          <p:cNvSpPr txBox="1"/>
          <p:nvPr/>
        </p:nvSpPr>
        <p:spPr>
          <a:xfrm rot="1286544">
            <a:off x="5012220" y="4750428"/>
            <a:ext cx="1258230" cy="369332"/>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AGB star</a:t>
            </a:r>
            <a:endParaRPr kumimoji="1" lang="ja-JP" altLang="en-US" b="1">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77F1D83D-F901-BA9A-7442-C748F4FFC918}"/>
              </a:ext>
            </a:extLst>
          </p:cNvPr>
          <p:cNvSpPr txBox="1"/>
          <p:nvPr/>
        </p:nvSpPr>
        <p:spPr>
          <a:xfrm>
            <a:off x="8009960" y="2797807"/>
            <a:ext cx="4294958" cy="2308324"/>
          </a:xfrm>
          <a:prstGeom prst="rect">
            <a:avLst/>
          </a:prstGeom>
          <a:noFill/>
        </p:spPr>
        <p:txBody>
          <a:bodyPr wrap="none" rtlCol="0">
            <a:spAutoFit/>
          </a:bodyPr>
          <a:lstStyle/>
          <a:p>
            <a:r>
              <a:rPr kumimoji="1" lang="en-US" altLang="ja-JP" sz="2400" b="1" dirty="0">
                <a:solidFill>
                  <a:srgbClr val="FF0000"/>
                </a:solidFill>
                <a:latin typeface="Meiryo" panose="020B0604030504040204" pitchFamily="34" charset="-128"/>
                <a:ea typeface="Meiryo" panose="020B0604030504040204" pitchFamily="34" charset="-128"/>
              </a:rPr>
              <a:t>Hard to explain</a:t>
            </a:r>
          </a:p>
          <a:p>
            <a:endParaRPr lang="en-US" altLang="ja-JP" sz="2400" dirty="0">
              <a:latin typeface="Meiryo" panose="020B0604030504040204" pitchFamily="34" charset="-128"/>
              <a:ea typeface="Meiryo" panose="020B0604030504040204" pitchFamily="34" charset="-128"/>
            </a:endParaRPr>
          </a:p>
          <a:p>
            <a:endParaRPr lang="en-US" altLang="ja-JP" sz="2400" dirty="0">
              <a:latin typeface="Meiryo" panose="020B0604030504040204" pitchFamily="34" charset="-128"/>
              <a:ea typeface="Meiryo" panose="020B0604030504040204" pitchFamily="34" charset="-128"/>
            </a:endParaRPr>
          </a:p>
          <a:p>
            <a:endParaRPr lang="en-US" altLang="ja-JP" sz="2400" dirty="0">
              <a:latin typeface="Meiryo" panose="020B0604030504040204" pitchFamily="34" charset="-128"/>
              <a:ea typeface="Meiryo" panose="020B0604030504040204" pitchFamily="34" charset="-128"/>
            </a:endParaRPr>
          </a:p>
          <a:p>
            <a:r>
              <a:rPr lang="en-US" altLang="ja-JP" sz="2400" dirty="0">
                <a:latin typeface="Meiryo" panose="020B0604030504040204" pitchFamily="34" charset="-128"/>
                <a:ea typeface="Meiryo" panose="020B0604030504040204" pitchFamily="34" charset="-128"/>
              </a:rPr>
              <a:t>Instead…</a:t>
            </a:r>
          </a:p>
          <a:p>
            <a:r>
              <a:rPr kumimoji="1" lang="en-US" altLang="ja-JP" sz="2400" dirty="0">
                <a:latin typeface="Meiryo" panose="020B0604030504040204" pitchFamily="34" charset="-128"/>
                <a:ea typeface="Meiryo" panose="020B0604030504040204" pitchFamily="34" charset="-128"/>
              </a:rPr>
              <a:t>O expelled out?</a:t>
            </a:r>
            <a:r>
              <a:rPr kumimoji="1" lang="en-US" altLang="ja-JP" dirty="0">
                <a:latin typeface="Meiryo" panose="020B0604030504040204" pitchFamily="34" charset="-128"/>
                <a:ea typeface="Meiryo" panose="020B0604030504040204" pitchFamily="34" charset="-128"/>
              </a:rPr>
              <a:t> (D’Antona+24)</a:t>
            </a:r>
            <a:endParaRPr kumimoji="1" lang="ja-JP" altLang="en-US">
              <a:latin typeface="Meiryo" panose="020B0604030504040204" pitchFamily="34" charset="-128"/>
              <a:ea typeface="Meiryo" panose="020B0604030504040204" pitchFamily="34" charset="-128"/>
            </a:endParaRPr>
          </a:p>
        </p:txBody>
      </p:sp>
      <p:cxnSp>
        <p:nvCxnSpPr>
          <p:cNvPr id="19" name="直線矢印コネクタ 18">
            <a:extLst>
              <a:ext uri="{FF2B5EF4-FFF2-40B4-BE49-F238E27FC236}">
                <a16:creationId xmlns:a16="http://schemas.microsoft.com/office/drawing/2014/main" id="{E53BF7FE-1CD5-BBF1-E68C-5D3EE770FF26}"/>
              </a:ext>
            </a:extLst>
          </p:cNvPr>
          <p:cNvCxnSpPr>
            <a:cxnSpLocks/>
          </p:cNvCxnSpPr>
          <p:nvPr/>
        </p:nvCxnSpPr>
        <p:spPr>
          <a:xfrm flipH="1" flipV="1">
            <a:off x="5047065" y="4442830"/>
            <a:ext cx="1402731" cy="5370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6ACF52EF-0278-3067-8A4B-034555C0E2BA}"/>
              </a:ext>
            </a:extLst>
          </p:cNvPr>
          <p:cNvSpPr txBox="1"/>
          <p:nvPr/>
        </p:nvSpPr>
        <p:spPr>
          <a:xfrm>
            <a:off x="7146749" y="6351800"/>
            <a:ext cx="1391728" cy="276999"/>
          </a:xfrm>
          <a:prstGeom prst="rect">
            <a:avLst/>
          </a:prstGeom>
          <a:noFill/>
        </p:spPr>
        <p:txBody>
          <a:bodyPr wrap="none" rtlCol="0">
            <a:spAutoFit/>
          </a:bodyPr>
          <a:lstStyle/>
          <a:p>
            <a:pPr algn="r"/>
            <a:r>
              <a:rPr kumimoji="1" lang="en-US" altLang="ja-JP" sz="1200" dirty="0" err="1"/>
              <a:t>Isobe</a:t>
            </a:r>
            <a:r>
              <a:rPr kumimoji="1" lang="en-US" altLang="ja-JP" sz="1200" dirty="0"/>
              <a:t> PhD thesis</a:t>
            </a:r>
            <a:endParaRPr kumimoji="1" lang="ja-JP" altLang="en-US" sz="1200"/>
          </a:p>
        </p:txBody>
      </p:sp>
    </p:spTree>
    <p:extLst>
      <p:ext uri="{BB962C8B-B14F-4D97-AF65-F5344CB8AC3E}">
        <p14:creationId xmlns:p14="http://schemas.microsoft.com/office/powerpoint/2010/main" val="146660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2AE831-AE06-2ACF-BE10-200692568566}"/>
              </a:ext>
            </a:extLst>
          </p:cNvPr>
          <p:cNvSpPr txBox="1"/>
          <p:nvPr/>
        </p:nvSpPr>
        <p:spPr>
          <a:xfrm>
            <a:off x="0" y="0"/>
            <a:ext cx="2334293" cy="830997"/>
          </a:xfrm>
          <a:prstGeom prst="rect">
            <a:avLst/>
          </a:prstGeom>
          <a:noFill/>
        </p:spPr>
        <p:txBody>
          <a:bodyPr wrap="none" rtlCol="0">
            <a:spAutoFit/>
          </a:bodyPr>
          <a:lstStyle/>
          <a:p>
            <a:r>
              <a:rPr lang="en-US" altLang="ja-JP" sz="4800" b="1" dirty="0">
                <a:latin typeface="Times New Roman" panose="02020603050405020304" pitchFamily="18" charset="0"/>
                <a:cs typeface="Times New Roman" panose="02020603050405020304" pitchFamily="18" charset="0"/>
              </a:rPr>
              <a:t>Paper V</a:t>
            </a:r>
            <a:endParaRPr kumimoji="1" lang="ja-JP" altLang="en-US" sz="4800" b="1">
              <a:latin typeface="Times New Roman" panose="02020603050405020304" pitchFamily="18" charset="0"/>
              <a:cs typeface="Times New Roman" panose="02020603050405020304" pitchFamily="18" charset="0"/>
            </a:endParaRPr>
          </a:p>
        </p:txBody>
      </p:sp>
      <p:cxnSp>
        <p:nvCxnSpPr>
          <p:cNvPr id="2" name="直線矢印コネクタ 1">
            <a:extLst>
              <a:ext uri="{FF2B5EF4-FFF2-40B4-BE49-F238E27FC236}">
                <a16:creationId xmlns:a16="http://schemas.microsoft.com/office/drawing/2014/main" id="{C1A12B64-D70C-541C-D003-55FF14087B40}"/>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228EAC2C-1CB6-0966-FA83-1F8AA16B3531}"/>
              </a:ext>
            </a:extLst>
          </p:cNvPr>
          <p:cNvPicPr>
            <a:picLocks noChangeAspect="1"/>
          </p:cNvPicPr>
          <p:nvPr/>
        </p:nvPicPr>
        <p:blipFill>
          <a:blip r:embed="rId3"/>
          <a:stretch>
            <a:fillRect/>
          </a:stretch>
        </p:blipFill>
        <p:spPr>
          <a:xfrm>
            <a:off x="2794000" y="1384300"/>
            <a:ext cx="6604000" cy="5003800"/>
          </a:xfrm>
          <a:prstGeom prst="rect">
            <a:avLst/>
          </a:prstGeom>
        </p:spPr>
      </p:pic>
    </p:spTree>
    <p:extLst>
      <p:ext uri="{BB962C8B-B14F-4D97-AF65-F5344CB8AC3E}">
        <p14:creationId xmlns:p14="http://schemas.microsoft.com/office/powerpoint/2010/main" val="3932269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2AE831-AE06-2ACF-BE10-200692568566}"/>
              </a:ext>
            </a:extLst>
          </p:cNvPr>
          <p:cNvSpPr txBox="1"/>
          <p:nvPr/>
        </p:nvSpPr>
        <p:spPr>
          <a:xfrm>
            <a:off x="0" y="0"/>
            <a:ext cx="2334293" cy="830997"/>
          </a:xfrm>
          <a:prstGeom prst="rect">
            <a:avLst/>
          </a:prstGeom>
          <a:noFill/>
        </p:spPr>
        <p:txBody>
          <a:bodyPr wrap="none" rtlCol="0">
            <a:spAutoFit/>
          </a:bodyPr>
          <a:lstStyle/>
          <a:p>
            <a:r>
              <a:rPr lang="en-US" altLang="ja-JP" sz="4800" b="1" dirty="0">
                <a:latin typeface="Times New Roman" panose="02020603050405020304" pitchFamily="18" charset="0"/>
                <a:cs typeface="Times New Roman" panose="02020603050405020304" pitchFamily="18" charset="0"/>
              </a:rPr>
              <a:t>Paper V</a:t>
            </a:r>
            <a:endParaRPr kumimoji="1" lang="ja-JP" altLang="en-US" sz="4800" b="1">
              <a:latin typeface="Times New Roman" panose="02020603050405020304" pitchFamily="18" charset="0"/>
              <a:cs typeface="Times New Roman" panose="02020603050405020304" pitchFamily="18" charset="0"/>
            </a:endParaRPr>
          </a:p>
        </p:txBody>
      </p:sp>
      <p:cxnSp>
        <p:nvCxnSpPr>
          <p:cNvPr id="2" name="直線矢印コネクタ 1">
            <a:extLst>
              <a:ext uri="{FF2B5EF4-FFF2-40B4-BE49-F238E27FC236}">
                <a16:creationId xmlns:a16="http://schemas.microsoft.com/office/drawing/2014/main" id="{C1A12B64-D70C-541C-D003-55FF14087B40}"/>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535E84EC-BD0F-33AA-CEBD-D2ED38C0622A}"/>
              </a:ext>
            </a:extLst>
          </p:cNvPr>
          <p:cNvPicPr>
            <a:picLocks noChangeAspect="1"/>
          </p:cNvPicPr>
          <p:nvPr/>
        </p:nvPicPr>
        <p:blipFill>
          <a:blip r:embed="rId3"/>
          <a:stretch>
            <a:fillRect/>
          </a:stretch>
        </p:blipFill>
        <p:spPr>
          <a:xfrm>
            <a:off x="3564625" y="1007409"/>
            <a:ext cx="5062749" cy="5850592"/>
          </a:xfrm>
          <a:prstGeom prst="rect">
            <a:avLst/>
          </a:prstGeom>
        </p:spPr>
      </p:pic>
    </p:spTree>
    <p:extLst>
      <p:ext uri="{BB962C8B-B14F-4D97-AF65-F5344CB8AC3E}">
        <p14:creationId xmlns:p14="http://schemas.microsoft.com/office/powerpoint/2010/main" val="738135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97EDCA-6E24-ABE4-7D28-F7397B8A605F}"/>
              </a:ext>
            </a:extLst>
          </p:cNvPr>
          <p:cNvSpPr txBox="1"/>
          <p:nvPr/>
        </p:nvSpPr>
        <p:spPr>
          <a:xfrm>
            <a:off x="0" y="0"/>
            <a:ext cx="10004790"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Star </a:t>
            </a:r>
            <a:r>
              <a:rPr lang="en-US" altLang="ja-JP" sz="4800" b="1" dirty="0">
                <a:latin typeface="Times New Roman" panose="02020603050405020304" pitchFamily="18" charset="0"/>
                <a:cs typeface="Times New Roman" panose="02020603050405020304" pitchFamily="18" charset="0"/>
              </a:rPr>
              <a:t>Formation in the Early Universe</a:t>
            </a:r>
            <a:endParaRPr kumimoji="1" lang="ja-JP" altLang="en-US" sz="4800" b="1">
              <a:latin typeface="Times New Roman" panose="02020603050405020304" pitchFamily="18" charset="0"/>
              <a:cs typeface="Times New Roman" panose="02020603050405020304" pitchFamily="18" charset="0"/>
            </a:endParaRPr>
          </a:p>
        </p:txBody>
      </p:sp>
      <p:cxnSp>
        <p:nvCxnSpPr>
          <p:cNvPr id="3" name="直線矢印コネクタ 2">
            <a:extLst>
              <a:ext uri="{FF2B5EF4-FFF2-40B4-BE49-F238E27FC236}">
                <a16:creationId xmlns:a16="http://schemas.microsoft.com/office/drawing/2014/main" id="{5D85EAF9-AD0B-9AD7-49FB-93BE7CA18241}"/>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グループ化 13">
            <a:extLst>
              <a:ext uri="{FF2B5EF4-FFF2-40B4-BE49-F238E27FC236}">
                <a16:creationId xmlns:a16="http://schemas.microsoft.com/office/drawing/2014/main" id="{77745EF7-0520-53C1-DB21-105481B9FC23}"/>
              </a:ext>
            </a:extLst>
          </p:cNvPr>
          <p:cNvGrpSpPr/>
          <p:nvPr/>
        </p:nvGrpSpPr>
        <p:grpSpPr>
          <a:xfrm>
            <a:off x="217514" y="1295919"/>
            <a:ext cx="5461539" cy="5359400"/>
            <a:chOff x="401841" y="1262256"/>
            <a:chExt cx="5461539" cy="5359400"/>
          </a:xfrm>
        </p:grpSpPr>
        <p:pic>
          <p:nvPicPr>
            <p:cNvPr id="9" name="図 8">
              <a:extLst>
                <a:ext uri="{FF2B5EF4-FFF2-40B4-BE49-F238E27FC236}">
                  <a16:creationId xmlns:a16="http://schemas.microsoft.com/office/drawing/2014/main" id="{91A9B709-8E1E-49D8-28CF-3846B75863E4}"/>
                </a:ext>
              </a:extLst>
            </p:cNvPr>
            <p:cNvPicPr>
              <a:picLocks noChangeAspect="1"/>
            </p:cNvPicPr>
            <p:nvPr/>
          </p:nvPicPr>
          <p:blipFill>
            <a:blip r:embed="rId3"/>
            <a:stretch>
              <a:fillRect/>
            </a:stretch>
          </p:blipFill>
          <p:spPr>
            <a:xfrm>
              <a:off x="401841" y="1262256"/>
              <a:ext cx="5410200" cy="5359400"/>
            </a:xfrm>
            <a:prstGeom prst="rect">
              <a:avLst/>
            </a:prstGeom>
          </p:spPr>
        </p:pic>
        <p:cxnSp>
          <p:nvCxnSpPr>
            <p:cNvPr id="10" name="直線コネクタ 9">
              <a:extLst>
                <a:ext uri="{FF2B5EF4-FFF2-40B4-BE49-F238E27FC236}">
                  <a16:creationId xmlns:a16="http://schemas.microsoft.com/office/drawing/2014/main" id="{CC331F72-6479-7450-D231-2D97A51BB00A}"/>
                </a:ext>
              </a:extLst>
            </p:cNvPr>
            <p:cNvCxnSpPr>
              <a:cxnSpLocks/>
            </p:cNvCxnSpPr>
            <p:nvPr/>
          </p:nvCxnSpPr>
          <p:spPr>
            <a:xfrm>
              <a:off x="1218546" y="3916017"/>
              <a:ext cx="457361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EE8297D0-F2FF-B747-3BD9-5FC30EA549D7}"/>
                </a:ext>
              </a:extLst>
            </p:cNvPr>
            <p:cNvSpPr txBox="1"/>
            <p:nvPr/>
          </p:nvSpPr>
          <p:spPr>
            <a:xfrm>
              <a:off x="1247568" y="3607441"/>
              <a:ext cx="628698" cy="307777"/>
            </a:xfrm>
            <a:prstGeom prst="rect">
              <a:avLst/>
            </a:prstGeom>
            <a:noFill/>
          </p:spPr>
          <p:txBody>
            <a:bodyPr wrap="none" rtlCol="0">
              <a:spAutoFit/>
            </a:bodyPr>
            <a:lstStyle/>
            <a:p>
              <a:r>
                <a:rPr kumimoji="1" lang="en-US" altLang="ja-JP" sz="1400" dirty="0">
                  <a:latin typeface="Meiryo" panose="020B0604030504040204" pitchFamily="34" charset="-128"/>
                  <a:ea typeface="Meiryo" panose="020B0604030504040204" pitchFamily="34" charset="-128"/>
                </a:rPr>
                <a:t>Solar</a:t>
              </a:r>
              <a:endParaRPr kumimoji="1" lang="ja-JP" altLang="en-US" sz="140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772E34CA-F77E-FA82-93BA-4A0EB5FD3F41}"/>
                </a:ext>
              </a:extLst>
            </p:cNvPr>
            <p:cNvSpPr txBox="1"/>
            <p:nvPr/>
          </p:nvSpPr>
          <p:spPr>
            <a:xfrm>
              <a:off x="4601496" y="6302412"/>
              <a:ext cx="1261884" cy="307777"/>
            </a:xfrm>
            <a:prstGeom prst="rect">
              <a:avLst/>
            </a:prstGeom>
            <a:noFill/>
          </p:spPr>
          <p:txBody>
            <a:bodyPr wrap="none" rtlCol="0">
              <a:spAutoFit/>
            </a:bodyPr>
            <a:lstStyle/>
            <a:p>
              <a:pPr algn="r"/>
              <a:r>
                <a:rPr kumimoji="1" lang="en-US" altLang="ja-JP" sz="1400" dirty="0"/>
                <a:t>Cameron+23</a:t>
              </a:r>
              <a:endParaRPr kumimoji="1" lang="ja-JP" altLang="en-US" sz="1400"/>
            </a:p>
          </p:txBody>
        </p:sp>
        <p:sp>
          <p:nvSpPr>
            <p:cNvPr id="13" name="テキスト ボックス 12">
              <a:extLst>
                <a:ext uri="{FF2B5EF4-FFF2-40B4-BE49-F238E27FC236}">
                  <a16:creationId xmlns:a16="http://schemas.microsoft.com/office/drawing/2014/main" id="{5E29D244-C646-923A-C2A7-3ED89F958799}"/>
                </a:ext>
              </a:extLst>
            </p:cNvPr>
            <p:cNvSpPr txBox="1"/>
            <p:nvPr/>
          </p:nvSpPr>
          <p:spPr>
            <a:xfrm>
              <a:off x="3575766" y="5394286"/>
              <a:ext cx="1025730" cy="461665"/>
            </a:xfrm>
            <a:prstGeom prst="rect">
              <a:avLst/>
            </a:prstGeom>
            <a:noFill/>
          </p:spPr>
          <p:txBody>
            <a:bodyPr wrap="none" rtlCol="0">
              <a:spAutoFit/>
            </a:bodyPr>
            <a:lstStyle/>
            <a:p>
              <a:pPr algn="ctr"/>
              <a:r>
                <a:rPr lang="en-US" altLang="ja-JP" sz="2400" b="1" dirty="0">
                  <a:ln>
                    <a:solidFill>
                      <a:sysClr val="windowText" lastClr="000000"/>
                    </a:solidFill>
                  </a:ln>
                  <a:solidFill>
                    <a:srgbClr val="00FF00"/>
                  </a:solidFill>
                  <a:latin typeface="Meiryo" panose="020B0604030504040204" pitchFamily="34" charset="-128"/>
                  <a:ea typeface="Meiryo" panose="020B0604030504040204" pitchFamily="34" charset="-128"/>
                  <a:cs typeface="Times New Roman" panose="02020603050405020304" pitchFamily="18" charset="0"/>
                </a:rPr>
                <a:t>Local</a:t>
              </a:r>
            </a:p>
          </p:txBody>
        </p:sp>
      </p:grpSp>
      <p:sp>
        <p:nvSpPr>
          <p:cNvPr id="5" name="テキスト ボックス 4">
            <a:extLst>
              <a:ext uri="{FF2B5EF4-FFF2-40B4-BE49-F238E27FC236}">
                <a16:creationId xmlns:a16="http://schemas.microsoft.com/office/drawing/2014/main" id="{41CCDD8C-7060-11C9-1B03-A190A9588E8D}"/>
              </a:ext>
            </a:extLst>
          </p:cNvPr>
          <p:cNvSpPr txBox="1"/>
          <p:nvPr/>
        </p:nvSpPr>
        <p:spPr>
          <a:xfrm rot="20771021">
            <a:off x="1304594" y="2908207"/>
            <a:ext cx="2196434" cy="369332"/>
          </a:xfrm>
          <a:prstGeom prst="rect">
            <a:avLst/>
          </a:prstGeom>
          <a:noFill/>
        </p:spPr>
        <p:txBody>
          <a:bodyPr wrap="none" rtlCol="0">
            <a:spAutoFit/>
          </a:bodyPr>
          <a:lstStyle/>
          <a:p>
            <a:pPr algn="ctr"/>
            <a:r>
              <a:rPr lang="en-US" altLang="ja-JP" dirty="0">
                <a:solidFill>
                  <a:srgbClr val="FF00FF"/>
                </a:solidFill>
                <a:latin typeface="Hiragino Sans W4" panose="020B0400000000000000" pitchFamily="34" charset="-128"/>
                <a:ea typeface="Hiragino Sans W4" panose="020B0400000000000000" pitchFamily="34" charset="-128"/>
                <a:cs typeface="Times New Roman" panose="02020603050405020304" pitchFamily="18" charset="0"/>
              </a:rPr>
              <a:t>Early CNO cycle?</a:t>
            </a:r>
            <a:endParaRPr lang="en-US" altLang="ja-JP" sz="1400" dirty="0">
              <a:solidFill>
                <a:srgbClr val="FF00FF"/>
              </a:solidFill>
              <a:latin typeface="Hiragino Sans W4" panose="020B0400000000000000" pitchFamily="34" charset="-128"/>
              <a:ea typeface="Hiragino Sans W4" panose="020B0400000000000000" pitchFamily="34" charset="-128"/>
              <a:cs typeface="Times New Roman" panose="02020603050405020304" pitchFamily="18" charset="0"/>
            </a:endParaRPr>
          </a:p>
        </p:txBody>
      </p:sp>
      <p:grpSp>
        <p:nvGrpSpPr>
          <p:cNvPr id="26" name="グループ化 25">
            <a:extLst>
              <a:ext uri="{FF2B5EF4-FFF2-40B4-BE49-F238E27FC236}">
                <a16:creationId xmlns:a16="http://schemas.microsoft.com/office/drawing/2014/main" id="{177807D6-AFB6-B68D-20CC-3B88DB921FE0}"/>
              </a:ext>
            </a:extLst>
          </p:cNvPr>
          <p:cNvGrpSpPr/>
          <p:nvPr/>
        </p:nvGrpSpPr>
        <p:grpSpPr>
          <a:xfrm>
            <a:off x="6719786" y="1056641"/>
            <a:ext cx="4732375" cy="5628640"/>
            <a:chOff x="6719786" y="1056641"/>
            <a:chExt cx="4732375" cy="5628640"/>
          </a:xfrm>
        </p:grpSpPr>
        <p:pic>
          <p:nvPicPr>
            <p:cNvPr id="6" name="図 5">
              <a:extLst>
                <a:ext uri="{FF2B5EF4-FFF2-40B4-BE49-F238E27FC236}">
                  <a16:creationId xmlns:a16="http://schemas.microsoft.com/office/drawing/2014/main" id="{A9B668BD-135C-06D0-D879-6462342CD3A7}"/>
                </a:ext>
              </a:extLst>
            </p:cNvPr>
            <p:cNvPicPr>
              <a:picLocks noChangeAspect="1"/>
            </p:cNvPicPr>
            <p:nvPr/>
          </p:nvPicPr>
          <p:blipFill rotWithShape="1">
            <a:blip r:embed="rId4"/>
            <a:srcRect t="9341" b="8655"/>
            <a:stretch/>
          </p:blipFill>
          <p:spPr>
            <a:xfrm>
              <a:off x="6719786" y="1056641"/>
              <a:ext cx="4575908" cy="5628640"/>
            </a:xfrm>
            <a:prstGeom prst="rect">
              <a:avLst/>
            </a:prstGeom>
          </p:spPr>
        </p:pic>
        <p:sp>
          <p:nvSpPr>
            <p:cNvPr id="7" name="テキスト ボックス 6">
              <a:extLst>
                <a:ext uri="{FF2B5EF4-FFF2-40B4-BE49-F238E27FC236}">
                  <a16:creationId xmlns:a16="http://schemas.microsoft.com/office/drawing/2014/main" id="{2AB465BB-381B-60BC-F10B-19D61E2415D1}"/>
                </a:ext>
              </a:extLst>
            </p:cNvPr>
            <p:cNvSpPr txBox="1"/>
            <p:nvPr/>
          </p:nvSpPr>
          <p:spPr>
            <a:xfrm>
              <a:off x="9912795" y="5058700"/>
              <a:ext cx="843502" cy="369332"/>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CCSN</a:t>
              </a:r>
              <a:endParaRPr kumimoji="1" lang="ja-JP" altLang="en-US" b="1">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24A73C2D-ECDE-74A7-8369-734317B72C18}"/>
                </a:ext>
              </a:extLst>
            </p:cNvPr>
            <p:cNvSpPr txBox="1"/>
            <p:nvPr/>
          </p:nvSpPr>
          <p:spPr>
            <a:xfrm rot="1286544">
              <a:off x="7925904" y="4750428"/>
              <a:ext cx="1258230" cy="369332"/>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AGB star</a:t>
              </a:r>
              <a:endParaRPr kumimoji="1" lang="ja-JP" altLang="en-US" b="1">
                <a:latin typeface="Meiryo" panose="020B0604030504040204" pitchFamily="34" charset="-128"/>
                <a:ea typeface="Meiryo" panose="020B0604030504040204" pitchFamily="34" charset="-128"/>
              </a:endParaRPr>
            </a:p>
          </p:txBody>
        </p:sp>
        <p:cxnSp>
          <p:nvCxnSpPr>
            <p:cNvPr id="21" name="直線矢印コネクタ 20">
              <a:extLst>
                <a:ext uri="{FF2B5EF4-FFF2-40B4-BE49-F238E27FC236}">
                  <a16:creationId xmlns:a16="http://schemas.microsoft.com/office/drawing/2014/main" id="{4F2F122C-32C2-E6A0-3573-2FF2406445EC}"/>
                </a:ext>
              </a:extLst>
            </p:cNvPr>
            <p:cNvCxnSpPr>
              <a:cxnSpLocks/>
            </p:cNvCxnSpPr>
            <p:nvPr/>
          </p:nvCxnSpPr>
          <p:spPr>
            <a:xfrm flipH="1" flipV="1">
              <a:off x="7960749" y="4442830"/>
              <a:ext cx="1402731" cy="5370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D019FA7F-CD5A-CBD1-F391-971B54368C06}"/>
                </a:ext>
              </a:extLst>
            </p:cNvPr>
            <p:cNvSpPr txBox="1"/>
            <p:nvPr/>
          </p:nvSpPr>
          <p:spPr>
            <a:xfrm>
              <a:off x="10060433" y="6351800"/>
              <a:ext cx="1391728" cy="276999"/>
            </a:xfrm>
            <a:prstGeom prst="rect">
              <a:avLst/>
            </a:prstGeom>
            <a:noFill/>
          </p:spPr>
          <p:txBody>
            <a:bodyPr wrap="none" rtlCol="0">
              <a:spAutoFit/>
            </a:bodyPr>
            <a:lstStyle/>
            <a:p>
              <a:pPr algn="r"/>
              <a:r>
                <a:rPr kumimoji="1" lang="en-US" altLang="ja-JP" sz="1200" dirty="0" err="1"/>
                <a:t>Isobe</a:t>
              </a:r>
              <a:r>
                <a:rPr kumimoji="1" lang="en-US" altLang="ja-JP" sz="1200" dirty="0"/>
                <a:t> PhD thesis</a:t>
              </a:r>
              <a:endParaRPr kumimoji="1" lang="ja-JP" altLang="en-US" sz="1200"/>
            </a:p>
          </p:txBody>
        </p:sp>
        <p:sp>
          <p:nvSpPr>
            <p:cNvPr id="23" name="テキスト ボックス 22">
              <a:extLst>
                <a:ext uri="{FF2B5EF4-FFF2-40B4-BE49-F238E27FC236}">
                  <a16:creationId xmlns:a16="http://schemas.microsoft.com/office/drawing/2014/main" id="{00A03E52-7D5C-1979-7846-D72D4F652206}"/>
                </a:ext>
              </a:extLst>
            </p:cNvPr>
            <p:cNvSpPr txBox="1"/>
            <p:nvPr/>
          </p:nvSpPr>
          <p:spPr>
            <a:xfrm>
              <a:off x="7665141" y="5229833"/>
              <a:ext cx="1901483" cy="523220"/>
            </a:xfrm>
            <a:prstGeom prst="rect">
              <a:avLst/>
            </a:prstGeom>
            <a:noFill/>
          </p:spPr>
          <p:txBody>
            <a:bodyPr wrap="none" rtlCol="0">
              <a:spAutoFit/>
            </a:bodyPr>
            <a:lstStyle/>
            <a:p>
              <a:pPr algn="ctr"/>
              <a:r>
                <a:rPr kumimoji="1" lang="en-US" altLang="ja-JP" sz="1400" dirty="0"/>
                <a:t>N/O evolution model</a:t>
              </a:r>
            </a:p>
            <a:p>
              <a:pPr algn="ctr"/>
              <a:r>
                <a:rPr kumimoji="1" lang="en-US" altLang="ja-JP" sz="1400" dirty="0"/>
                <a:t>(Vincenzo+16)</a:t>
              </a:r>
              <a:endParaRPr kumimoji="1" lang="ja-JP" altLang="en-US" sz="1600">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90D90D0F-7257-6491-2E00-CB0E51861DF4}"/>
                </a:ext>
              </a:extLst>
            </p:cNvPr>
            <p:cNvSpPr/>
            <p:nvPr/>
          </p:nvSpPr>
          <p:spPr>
            <a:xfrm>
              <a:off x="7901940" y="1689314"/>
              <a:ext cx="1753504" cy="1739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5550B05-A4DA-14BA-1697-E8A8F6748F1B}"/>
                </a:ext>
              </a:extLst>
            </p:cNvPr>
            <p:cNvSpPr txBox="1"/>
            <p:nvPr/>
          </p:nvSpPr>
          <p:spPr>
            <a:xfrm>
              <a:off x="9816963" y="1918702"/>
              <a:ext cx="1097160" cy="369332"/>
            </a:xfrm>
            <a:prstGeom prst="rect">
              <a:avLst/>
            </a:prstGeom>
            <a:noFill/>
          </p:spPr>
          <p:txBody>
            <a:bodyPr wrap="none" rtlCol="0">
              <a:spAutoFit/>
            </a:bodyPr>
            <a:lstStyle/>
            <a:p>
              <a:pPr algn="ctr"/>
              <a:r>
                <a:rPr kumimoji="1" lang="en-US" altLang="ja-JP" b="1" dirty="0">
                  <a:solidFill>
                    <a:srgbClr val="FF00FF"/>
                  </a:solidFill>
                  <a:latin typeface="Meiryo" panose="020B0604030504040204" pitchFamily="34" charset="-128"/>
                  <a:ea typeface="Meiryo" panose="020B0604030504040204" pitchFamily="34" charset="-128"/>
                </a:rPr>
                <a:t>GN-z11</a:t>
              </a:r>
              <a:endParaRPr kumimoji="1" lang="ja-JP" altLang="en-US" b="1">
                <a:solidFill>
                  <a:srgbClr val="FF00FF"/>
                </a:solidFill>
                <a:latin typeface="Meiryo" panose="020B0604030504040204" pitchFamily="34" charset="-128"/>
                <a:ea typeface="Meiryo" panose="020B0604030504040204" pitchFamily="34" charset="-128"/>
              </a:endParaRPr>
            </a:p>
          </p:txBody>
        </p:sp>
      </p:grpSp>
      <p:sp>
        <p:nvSpPr>
          <p:cNvPr id="28" name="テキスト ボックス 27">
            <a:extLst>
              <a:ext uri="{FF2B5EF4-FFF2-40B4-BE49-F238E27FC236}">
                <a16:creationId xmlns:a16="http://schemas.microsoft.com/office/drawing/2014/main" id="{8AA1CF80-C45E-F395-8FDA-0D6FC5E4F6AD}"/>
              </a:ext>
            </a:extLst>
          </p:cNvPr>
          <p:cNvSpPr txBox="1"/>
          <p:nvPr/>
        </p:nvSpPr>
        <p:spPr>
          <a:xfrm>
            <a:off x="7866007" y="2980915"/>
            <a:ext cx="2805576" cy="1200329"/>
          </a:xfrm>
          <a:prstGeom prst="rect">
            <a:avLst/>
          </a:prstGeom>
          <a:noFill/>
        </p:spPr>
        <p:txBody>
          <a:bodyPr wrap="none" rtlCol="0">
            <a:spAutoFit/>
          </a:bodyPr>
          <a:lstStyle/>
          <a:p>
            <a:pPr algn="ctr"/>
            <a:r>
              <a:rPr kumimoji="1" lang="en-US" altLang="ja-JP" sz="2400" b="1" dirty="0">
                <a:solidFill>
                  <a:srgbClr val="FF0000"/>
                </a:solidFill>
                <a:latin typeface="Meiryo" panose="020B0604030504040204" pitchFamily="34" charset="-128"/>
                <a:ea typeface="Meiryo" panose="020B0604030504040204" pitchFamily="34" charset="-128"/>
              </a:rPr>
              <a:t>AGB stars</a:t>
            </a:r>
          </a:p>
          <a:p>
            <a:pPr algn="ctr"/>
            <a:r>
              <a:rPr lang="en-US" altLang="ja-JP" sz="2400" b="1" dirty="0">
                <a:solidFill>
                  <a:srgbClr val="FF0000"/>
                </a:solidFill>
                <a:latin typeface="Meiryo" panose="020B0604030504040204" pitchFamily="34" charset="-128"/>
                <a:ea typeface="Meiryo" panose="020B0604030504040204" pitchFamily="34" charset="-128"/>
              </a:rPr>
              <a:t>w/ normal SFH</a:t>
            </a:r>
            <a:br>
              <a:rPr lang="en-US" altLang="ja-JP" sz="2400" b="1" dirty="0">
                <a:solidFill>
                  <a:srgbClr val="FF0000"/>
                </a:solidFill>
                <a:latin typeface="Meiryo" panose="020B0604030504040204" pitchFamily="34" charset="-128"/>
                <a:ea typeface="Meiryo" panose="020B0604030504040204" pitchFamily="34" charset="-128"/>
              </a:rPr>
            </a:br>
            <a:r>
              <a:rPr lang="en-US" altLang="ja-JP" sz="2400" b="1" dirty="0">
                <a:solidFill>
                  <a:srgbClr val="FF0000"/>
                </a:solidFill>
                <a:latin typeface="Meiryo" panose="020B0604030504040204" pitchFamily="34" charset="-128"/>
                <a:ea typeface="Meiryo" panose="020B0604030504040204" pitchFamily="34" charset="-128"/>
              </a:rPr>
              <a:t>failed to explain</a:t>
            </a:r>
            <a:endParaRPr kumimoji="1" lang="ja-JP" altLang="en-US" sz="2400" b="1">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035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97EDCA-6E24-ABE4-7D28-F7397B8A605F}"/>
              </a:ext>
            </a:extLst>
          </p:cNvPr>
          <p:cNvSpPr txBox="1"/>
          <p:nvPr/>
        </p:nvSpPr>
        <p:spPr>
          <a:xfrm>
            <a:off x="0" y="0"/>
            <a:ext cx="10004790"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Star </a:t>
            </a:r>
            <a:r>
              <a:rPr lang="en-US" altLang="ja-JP" sz="4800" b="1" dirty="0">
                <a:latin typeface="Times New Roman" panose="02020603050405020304" pitchFamily="18" charset="0"/>
                <a:cs typeface="Times New Roman" panose="02020603050405020304" pitchFamily="18" charset="0"/>
              </a:rPr>
              <a:t>Formation in the Early Universe</a:t>
            </a:r>
            <a:endParaRPr kumimoji="1" lang="ja-JP" altLang="en-US" sz="4800" b="1">
              <a:latin typeface="Times New Roman" panose="02020603050405020304" pitchFamily="18" charset="0"/>
              <a:cs typeface="Times New Roman" panose="02020603050405020304" pitchFamily="18" charset="0"/>
            </a:endParaRPr>
          </a:p>
        </p:txBody>
      </p:sp>
      <p:cxnSp>
        <p:nvCxnSpPr>
          <p:cNvPr id="3" name="直線矢印コネクタ 2">
            <a:extLst>
              <a:ext uri="{FF2B5EF4-FFF2-40B4-BE49-F238E27FC236}">
                <a16:creationId xmlns:a16="http://schemas.microsoft.com/office/drawing/2014/main" id="{5D85EAF9-AD0B-9AD7-49FB-93BE7CA18241}"/>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グループ化 13">
            <a:extLst>
              <a:ext uri="{FF2B5EF4-FFF2-40B4-BE49-F238E27FC236}">
                <a16:creationId xmlns:a16="http://schemas.microsoft.com/office/drawing/2014/main" id="{77745EF7-0520-53C1-DB21-105481B9FC23}"/>
              </a:ext>
            </a:extLst>
          </p:cNvPr>
          <p:cNvGrpSpPr/>
          <p:nvPr/>
        </p:nvGrpSpPr>
        <p:grpSpPr>
          <a:xfrm>
            <a:off x="217514" y="1295919"/>
            <a:ext cx="5461539" cy="5359400"/>
            <a:chOff x="401841" y="1262256"/>
            <a:chExt cx="5461539" cy="5359400"/>
          </a:xfrm>
        </p:grpSpPr>
        <p:pic>
          <p:nvPicPr>
            <p:cNvPr id="9" name="図 8">
              <a:extLst>
                <a:ext uri="{FF2B5EF4-FFF2-40B4-BE49-F238E27FC236}">
                  <a16:creationId xmlns:a16="http://schemas.microsoft.com/office/drawing/2014/main" id="{91A9B709-8E1E-49D8-28CF-3846B75863E4}"/>
                </a:ext>
              </a:extLst>
            </p:cNvPr>
            <p:cNvPicPr>
              <a:picLocks noChangeAspect="1"/>
            </p:cNvPicPr>
            <p:nvPr/>
          </p:nvPicPr>
          <p:blipFill>
            <a:blip r:embed="rId3"/>
            <a:stretch>
              <a:fillRect/>
            </a:stretch>
          </p:blipFill>
          <p:spPr>
            <a:xfrm>
              <a:off x="401841" y="1262256"/>
              <a:ext cx="5410200" cy="5359400"/>
            </a:xfrm>
            <a:prstGeom prst="rect">
              <a:avLst/>
            </a:prstGeom>
          </p:spPr>
        </p:pic>
        <p:cxnSp>
          <p:nvCxnSpPr>
            <p:cNvPr id="10" name="直線コネクタ 9">
              <a:extLst>
                <a:ext uri="{FF2B5EF4-FFF2-40B4-BE49-F238E27FC236}">
                  <a16:creationId xmlns:a16="http://schemas.microsoft.com/office/drawing/2014/main" id="{CC331F72-6479-7450-D231-2D97A51BB00A}"/>
                </a:ext>
              </a:extLst>
            </p:cNvPr>
            <p:cNvCxnSpPr>
              <a:cxnSpLocks/>
            </p:cNvCxnSpPr>
            <p:nvPr/>
          </p:nvCxnSpPr>
          <p:spPr>
            <a:xfrm>
              <a:off x="1218546" y="3916017"/>
              <a:ext cx="457361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EE8297D0-F2FF-B747-3BD9-5FC30EA549D7}"/>
                </a:ext>
              </a:extLst>
            </p:cNvPr>
            <p:cNvSpPr txBox="1"/>
            <p:nvPr/>
          </p:nvSpPr>
          <p:spPr>
            <a:xfrm>
              <a:off x="1247568" y="3607441"/>
              <a:ext cx="628698" cy="307777"/>
            </a:xfrm>
            <a:prstGeom prst="rect">
              <a:avLst/>
            </a:prstGeom>
            <a:noFill/>
          </p:spPr>
          <p:txBody>
            <a:bodyPr wrap="none" rtlCol="0">
              <a:spAutoFit/>
            </a:bodyPr>
            <a:lstStyle/>
            <a:p>
              <a:r>
                <a:rPr kumimoji="1" lang="en-US" altLang="ja-JP" sz="1400" dirty="0">
                  <a:latin typeface="Meiryo" panose="020B0604030504040204" pitchFamily="34" charset="-128"/>
                  <a:ea typeface="Meiryo" panose="020B0604030504040204" pitchFamily="34" charset="-128"/>
                </a:rPr>
                <a:t>Solar</a:t>
              </a:r>
              <a:endParaRPr kumimoji="1" lang="ja-JP" altLang="en-US" sz="140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772E34CA-F77E-FA82-93BA-4A0EB5FD3F41}"/>
                </a:ext>
              </a:extLst>
            </p:cNvPr>
            <p:cNvSpPr txBox="1"/>
            <p:nvPr/>
          </p:nvSpPr>
          <p:spPr>
            <a:xfrm>
              <a:off x="4601496" y="6302412"/>
              <a:ext cx="1261884" cy="307777"/>
            </a:xfrm>
            <a:prstGeom prst="rect">
              <a:avLst/>
            </a:prstGeom>
            <a:noFill/>
          </p:spPr>
          <p:txBody>
            <a:bodyPr wrap="none" rtlCol="0">
              <a:spAutoFit/>
            </a:bodyPr>
            <a:lstStyle/>
            <a:p>
              <a:pPr algn="r"/>
              <a:r>
                <a:rPr kumimoji="1" lang="en-US" altLang="ja-JP" sz="1400" dirty="0"/>
                <a:t>Cameron+23</a:t>
              </a:r>
              <a:endParaRPr kumimoji="1" lang="ja-JP" altLang="en-US" sz="1400"/>
            </a:p>
          </p:txBody>
        </p:sp>
        <p:sp>
          <p:nvSpPr>
            <p:cNvPr id="13" name="テキスト ボックス 12">
              <a:extLst>
                <a:ext uri="{FF2B5EF4-FFF2-40B4-BE49-F238E27FC236}">
                  <a16:creationId xmlns:a16="http://schemas.microsoft.com/office/drawing/2014/main" id="{5E29D244-C646-923A-C2A7-3ED89F958799}"/>
                </a:ext>
              </a:extLst>
            </p:cNvPr>
            <p:cNvSpPr txBox="1"/>
            <p:nvPr/>
          </p:nvSpPr>
          <p:spPr>
            <a:xfrm>
              <a:off x="3575766" y="5394286"/>
              <a:ext cx="1025730" cy="461665"/>
            </a:xfrm>
            <a:prstGeom prst="rect">
              <a:avLst/>
            </a:prstGeom>
            <a:noFill/>
          </p:spPr>
          <p:txBody>
            <a:bodyPr wrap="none" rtlCol="0">
              <a:spAutoFit/>
            </a:bodyPr>
            <a:lstStyle/>
            <a:p>
              <a:pPr algn="ctr"/>
              <a:r>
                <a:rPr lang="en-US" altLang="ja-JP" sz="2400" b="1" dirty="0">
                  <a:ln>
                    <a:solidFill>
                      <a:sysClr val="windowText" lastClr="000000"/>
                    </a:solidFill>
                  </a:ln>
                  <a:solidFill>
                    <a:srgbClr val="00FF00"/>
                  </a:solidFill>
                  <a:latin typeface="Meiryo" panose="020B0604030504040204" pitchFamily="34" charset="-128"/>
                  <a:ea typeface="Meiryo" panose="020B0604030504040204" pitchFamily="34" charset="-128"/>
                  <a:cs typeface="Times New Roman" panose="02020603050405020304" pitchFamily="18" charset="0"/>
                </a:rPr>
                <a:t>Local</a:t>
              </a:r>
            </a:p>
          </p:txBody>
        </p:sp>
      </p:grpSp>
      <p:grpSp>
        <p:nvGrpSpPr>
          <p:cNvPr id="31" name="グループ化 30">
            <a:extLst>
              <a:ext uri="{FF2B5EF4-FFF2-40B4-BE49-F238E27FC236}">
                <a16:creationId xmlns:a16="http://schemas.microsoft.com/office/drawing/2014/main" id="{CCA0E0C3-0E98-13D0-CF41-3275314951C2}"/>
              </a:ext>
            </a:extLst>
          </p:cNvPr>
          <p:cNvGrpSpPr/>
          <p:nvPr/>
        </p:nvGrpSpPr>
        <p:grpSpPr>
          <a:xfrm>
            <a:off x="6278540" y="1581669"/>
            <a:ext cx="5207000" cy="5062182"/>
            <a:chOff x="6278540" y="1581669"/>
            <a:chExt cx="5207000" cy="5062182"/>
          </a:xfrm>
        </p:grpSpPr>
        <p:pic>
          <p:nvPicPr>
            <p:cNvPr id="22" name="図 21" descr="グラフ&#10;&#10;自動的に生成された説明">
              <a:extLst>
                <a:ext uri="{FF2B5EF4-FFF2-40B4-BE49-F238E27FC236}">
                  <a16:creationId xmlns:a16="http://schemas.microsoft.com/office/drawing/2014/main" id="{5FABDC72-1BAB-5D6F-3656-28AF0C2700C3}"/>
                </a:ext>
              </a:extLst>
            </p:cNvPr>
            <p:cNvPicPr>
              <a:picLocks noChangeAspect="1"/>
            </p:cNvPicPr>
            <p:nvPr/>
          </p:nvPicPr>
          <p:blipFill>
            <a:blip r:embed="rId4"/>
            <a:stretch>
              <a:fillRect/>
            </a:stretch>
          </p:blipFill>
          <p:spPr>
            <a:xfrm>
              <a:off x="6278540" y="1581669"/>
              <a:ext cx="5207000" cy="4787900"/>
            </a:xfrm>
            <a:prstGeom prst="rect">
              <a:avLst/>
            </a:prstGeom>
          </p:spPr>
        </p:pic>
        <p:sp>
          <p:nvSpPr>
            <p:cNvPr id="23" name="テキスト ボックス 22">
              <a:extLst>
                <a:ext uri="{FF2B5EF4-FFF2-40B4-BE49-F238E27FC236}">
                  <a16:creationId xmlns:a16="http://schemas.microsoft.com/office/drawing/2014/main" id="{223E6464-A554-4ECC-0C36-B2B5F409007C}"/>
                </a:ext>
              </a:extLst>
            </p:cNvPr>
            <p:cNvSpPr txBox="1"/>
            <p:nvPr/>
          </p:nvSpPr>
          <p:spPr>
            <a:xfrm>
              <a:off x="10165948" y="6336074"/>
              <a:ext cx="1319592" cy="307777"/>
            </a:xfrm>
            <a:prstGeom prst="rect">
              <a:avLst/>
            </a:prstGeom>
            <a:noFill/>
          </p:spPr>
          <p:txBody>
            <a:bodyPr wrap="none" rtlCol="0">
              <a:spAutoFit/>
            </a:bodyPr>
            <a:lstStyle/>
            <a:p>
              <a:pPr algn="r"/>
              <a:r>
                <a:rPr kumimoji="1" lang="en-US" altLang="ja-JP" sz="1400" dirty="0"/>
                <a:t>Senchyna+24</a:t>
              </a:r>
              <a:endParaRPr kumimoji="1" lang="ja-JP" altLang="en-US" sz="1400"/>
            </a:p>
          </p:txBody>
        </p:sp>
      </p:grpSp>
      <p:sp>
        <p:nvSpPr>
          <p:cNvPr id="35" name="テキスト ボックス 34">
            <a:extLst>
              <a:ext uri="{FF2B5EF4-FFF2-40B4-BE49-F238E27FC236}">
                <a16:creationId xmlns:a16="http://schemas.microsoft.com/office/drawing/2014/main" id="{E07CDE53-0FD0-7B8E-7701-93DF99EEBBA6}"/>
              </a:ext>
            </a:extLst>
          </p:cNvPr>
          <p:cNvSpPr txBox="1"/>
          <p:nvPr/>
        </p:nvSpPr>
        <p:spPr>
          <a:xfrm>
            <a:off x="2344812" y="3919851"/>
            <a:ext cx="7502375" cy="1569660"/>
          </a:xfrm>
          <a:prstGeom prst="rect">
            <a:avLst/>
          </a:prstGeom>
          <a:solidFill>
            <a:schemeClr val="bg1"/>
          </a:solidFill>
          <a:ln>
            <a:solidFill>
              <a:schemeClr val="tx1"/>
            </a:solidFill>
          </a:ln>
        </p:spPr>
        <p:txBody>
          <a:bodyPr wrap="none" rtlCol="0">
            <a:spAutoFit/>
          </a:bodyPr>
          <a:lstStyle/>
          <a:p>
            <a:pPr marL="457200" indent="-457200">
              <a:buClr>
                <a:schemeClr val="tx1"/>
              </a:buClr>
              <a:buAutoNum type="arabicPeriod"/>
            </a:pPr>
            <a:r>
              <a:rPr kumimoji="1" lang="en-US" altLang="ja-JP" sz="3200" b="1" dirty="0">
                <a:latin typeface="Meiryo" panose="020B0604030504040204" pitchFamily="34" charset="-128"/>
                <a:ea typeface="Meiryo" panose="020B0604030504040204" pitchFamily="34" charset="-128"/>
              </a:rPr>
              <a:t>Other </a:t>
            </a:r>
            <a:r>
              <a:rPr kumimoji="1" lang="en-US" altLang="ja-JP" sz="3200" b="1" dirty="0" err="1">
                <a:solidFill>
                  <a:srgbClr val="FF0000"/>
                </a:solidFill>
                <a:latin typeface="Meiryo" panose="020B0604030504040204" pitchFamily="34" charset="-128"/>
                <a:ea typeface="Meiryo" panose="020B0604030504040204" pitchFamily="34" charset="-128"/>
              </a:rPr>
              <a:t>supersolar</a:t>
            </a:r>
            <a:r>
              <a:rPr kumimoji="1" lang="en-US" altLang="ja-JP" sz="3200" b="1" dirty="0">
                <a:solidFill>
                  <a:srgbClr val="FF0000"/>
                </a:solidFill>
                <a:latin typeface="Meiryo" panose="020B0604030504040204" pitchFamily="34" charset="-128"/>
                <a:ea typeface="Meiryo" panose="020B0604030504040204" pitchFamily="34" charset="-128"/>
              </a:rPr>
              <a:t> N/O</a:t>
            </a:r>
            <a:r>
              <a:rPr kumimoji="1" lang="en-US" altLang="ja-JP" sz="3200" b="1" dirty="0">
                <a:latin typeface="Meiryo" panose="020B0604030504040204" pitchFamily="34" charset="-128"/>
                <a:ea typeface="Meiryo" panose="020B0604030504040204" pitchFamily="34" charset="-128"/>
              </a:rPr>
              <a:t> galaxies?</a:t>
            </a:r>
            <a:br>
              <a:rPr kumimoji="1" lang="en-US" altLang="ja-JP" sz="3200" b="1" dirty="0">
                <a:latin typeface="Meiryo" panose="020B0604030504040204" pitchFamily="34" charset="-128"/>
                <a:ea typeface="Meiryo" panose="020B0604030504040204" pitchFamily="34" charset="-128"/>
              </a:rPr>
            </a:br>
            <a:endParaRPr kumimoji="1" lang="en-US" altLang="ja-JP" sz="3200" b="1" dirty="0">
              <a:latin typeface="Meiryo" panose="020B0604030504040204" pitchFamily="34" charset="-128"/>
              <a:ea typeface="Meiryo" panose="020B0604030504040204" pitchFamily="34" charset="-128"/>
            </a:endParaRPr>
          </a:p>
          <a:p>
            <a:pPr marL="457200" indent="-457200">
              <a:buClr>
                <a:schemeClr val="tx1"/>
              </a:buClr>
              <a:buAutoNum type="arabicPeriod"/>
            </a:pPr>
            <a:r>
              <a:rPr lang="en-US" altLang="ja-JP" sz="3200" b="1" dirty="0">
                <a:solidFill>
                  <a:srgbClr val="FF0000"/>
                </a:solidFill>
                <a:latin typeface="Meiryo" panose="020B0604030504040204" pitchFamily="34" charset="-128"/>
                <a:ea typeface="Meiryo" panose="020B0604030504040204" pitchFamily="34" charset="-128"/>
              </a:rPr>
              <a:t>n</a:t>
            </a:r>
            <a:r>
              <a:rPr lang="en-US" altLang="ja-JP" sz="3200" b="1" baseline="-25000" dirty="0">
                <a:solidFill>
                  <a:srgbClr val="FF0000"/>
                </a:solidFill>
                <a:latin typeface="Meiryo" panose="020B0604030504040204" pitchFamily="34" charset="-128"/>
                <a:ea typeface="Meiryo" panose="020B0604030504040204" pitchFamily="34" charset="-128"/>
              </a:rPr>
              <a:t>e</a:t>
            </a:r>
            <a:r>
              <a:rPr lang="en-US" altLang="ja-JP" sz="3200" b="1" dirty="0">
                <a:solidFill>
                  <a:srgbClr val="FF0000"/>
                </a:solidFill>
                <a:latin typeface="Meiryo" panose="020B0604030504040204" pitchFamily="34" charset="-128"/>
                <a:ea typeface="Meiryo" panose="020B0604030504040204" pitchFamily="34" charset="-128"/>
              </a:rPr>
              <a:t> increases</a:t>
            </a:r>
            <a:r>
              <a:rPr lang="en-US" altLang="ja-JP" sz="3200" b="1" dirty="0">
                <a:latin typeface="Meiryo" panose="020B0604030504040204" pitchFamily="34" charset="-128"/>
                <a:ea typeface="Meiryo" panose="020B0604030504040204" pitchFamily="34" charset="-128"/>
              </a:rPr>
              <a:t> with z?</a:t>
            </a:r>
            <a:endParaRPr kumimoji="1" lang="en-US" altLang="ja-JP" sz="3200" b="1"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325526DF-74EB-E140-8EA9-7D1C53A40F2C}"/>
              </a:ext>
            </a:extLst>
          </p:cNvPr>
          <p:cNvSpPr txBox="1"/>
          <p:nvPr/>
        </p:nvSpPr>
        <p:spPr>
          <a:xfrm rot="20771021">
            <a:off x="1304594" y="2908207"/>
            <a:ext cx="2196434" cy="369332"/>
          </a:xfrm>
          <a:prstGeom prst="rect">
            <a:avLst/>
          </a:prstGeom>
          <a:noFill/>
        </p:spPr>
        <p:txBody>
          <a:bodyPr wrap="none" rtlCol="0">
            <a:spAutoFit/>
          </a:bodyPr>
          <a:lstStyle/>
          <a:p>
            <a:pPr algn="ctr"/>
            <a:r>
              <a:rPr lang="en-US" altLang="ja-JP" dirty="0">
                <a:solidFill>
                  <a:srgbClr val="FF00FF"/>
                </a:solidFill>
                <a:latin typeface="Hiragino Sans W4" panose="020B0400000000000000" pitchFamily="34" charset="-128"/>
                <a:ea typeface="Hiragino Sans W4" panose="020B0400000000000000" pitchFamily="34" charset="-128"/>
                <a:cs typeface="Times New Roman" panose="02020603050405020304" pitchFamily="18" charset="0"/>
              </a:rPr>
              <a:t>Early CNO cycle?</a:t>
            </a:r>
            <a:endParaRPr lang="en-US" altLang="ja-JP" sz="1400" dirty="0">
              <a:solidFill>
                <a:srgbClr val="FF00FF"/>
              </a:solidFill>
              <a:latin typeface="Hiragino Sans W4" panose="020B0400000000000000" pitchFamily="34" charset="-128"/>
              <a:ea typeface="Hiragino Sans W4"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187128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A648C26-630A-06E0-9250-611C9A444BC1}"/>
              </a:ext>
            </a:extLst>
          </p:cNvPr>
          <p:cNvSpPr txBox="1"/>
          <p:nvPr/>
        </p:nvSpPr>
        <p:spPr>
          <a:xfrm>
            <a:off x="0" y="0"/>
            <a:ext cx="4701928"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Data and Sample</a:t>
            </a:r>
            <a:endParaRPr kumimoji="1" lang="ja-JP" altLang="en-US" sz="4800" b="1">
              <a:latin typeface="Times New Roman" panose="02020603050405020304" pitchFamily="18" charset="0"/>
              <a:cs typeface="Times New Roman" panose="02020603050405020304" pitchFamily="18" charset="0"/>
            </a:endParaRPr>
          </a:p>
        </p:txBody>
      </p:sp>
      <p:cxnSp>
        <p:nvCxnSpPr>
          <p:cNvPr id="3" name="直線矢印コネクタ 2">
            <a:extLst>
              <a:ext uri="{FF2B5EF4-FFF2-40B4-BE49-F238E27FC236}">
                <a16:creationId xmlns:a16="http://schemas.microsoft.com/office/drawing/2014/main" id="{7D6EA58A-CF3C-AA01-C4D2-5CEE00C67112}"/>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4A937BC-79E1-015C-D985-9E07FABD3901}"/>
              </a:ext>
            </a:extLst>
          </p:cNvPr>
          <p:cNvSpPr txBox="1"/>
          <p:nvPr/>
        </p:nvSpPr>
        <p:spPr>
          <a:xfrm>
            <a:off x="230476" y="830997"/>
            <a:ext cx="5715026" cy="1815882"/>
          </a:xfrm>
          <a:prstGeom prst="rect">
            <a:avLst/>
          </a:prstGeom>
          <a:noFill/>
        </p:spPr>
        <p:txBody>
          <a:bodyPr wrap="none" rtlCol="0">
            <a:spAutoFit/>
          </a:bodyPr>
          <a:lstStyle/>
          <a:p>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Thanks to the </a:t>
            </a:r>
            <a:r>
              <a:rPr kumimoji="1" lang="en-US" altLang="ja-JP" sz="2800" dirty="0" err="1">
                <a:latin typeface="Times New Roman" panose="02020603050405020304" pitchFamily="18" charset="0"/>
                <a:ea typeface="Meiryo" panose="020B0604030504040204" pitchFamily="34" charset="-128"/>
                <a:cs typeface="Times New Roman" panose="02020603050405020304" pitchFamily="18" charset="0"/>
              </a:rPr>
              <a:t>NIRSpec</a:t>
            </a: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 public </a:t>
            </a:r>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surveys</a:t>
            </a:r>
            <a:endPar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endParaRPr>
          </a:p>
          <a:p>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ERO </a:t>
            </a: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(Pontoppidan+22)</a:t>
            </a:r>
            <a:endParaRPr lang="en-US" altLang="ja-JP" sz="2800" dirty="0">
              <a:latin typeface="Times New Roman" panose="02020603050405020304" pitchFamily="18" charset="0"/>
              <a:ea typeface="Meiryo" panose="020B0604030504040204" pitchFamily="34" charset="-128"/>
              <a:cs typeface="Times New Roman" panose="02020603050405020304" pitchFamily="18" charset="0"/>
            </a:endParaRPr>
          </a:p>
          <a:p>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GLASS </a:t>
            </a: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(Treu+22)</a:t>
            </a:r>
            <a:endParaRPr lang="en-US" altLang="ja-JP" sz="2800" dirty="0">
              <a:latin typeface="Times New Roman" panose="02020603050405020304" pitchFamily="18" charset="0"/>
              <a:ea typeface="Meiryo" panose="020B0604030504040204" pitchFamily="34" charset="-128"/>
              <a:cs typeface="Times New Roman" panose="02020603050405020304" pitchFamily="18" charset="0"/>
            </a:endParaRPr>
          </a:p>
          <a:p>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CEERS </a:t>
            </a: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(Finkelstein+22)</a:t>
            </a:r>
          </a:p>
        </p:txBody>
      </p:sp>
      <p:sp>
        <p:nvSpPr>
          <p:cNvPr id="24" name="右大かっこ 23">
            <a:extLst>
              <a:ext uri="{FF2B5EF4-FFF2-40B4-BE49-F238E27FC236}">
                <a16:creationId xmlns:a16="http://schemas.microsoft.com/office/drawing/2014/main" id="{ADBB5AF9-E012-485E-0C65-DF170F88A543}"/>
              </a:ext>
            </a:extLst>
          </p:cNvPr>
          <p:cNvSpPr/>
          <p:nvPr/>
        </p:nvSpPr>
        <p:spPr>
          <a:xfrm>
            <a:off x="3420508" y="1282751"/>
            <a:ext cx="180335" cy="1343517"/>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04C16A1-2AB0-EBB8-BCCD-72433EFF48B7}"/>
              </a:ext>
            </a:extLst>
          </p:cNvPr>
          <p:cNvSpPr txBox="1"/>
          <p:nvPr/>
        </p:nvSpPr>
        <p:spPr>
          <a:xfrm>
            <a:off x="3820260" y="1474322"/>
            <a:ext cx="4798108" cy="954107"/>
          </a:xfrm>
          <a:prstGeom prst="rect">
            <a:avLst/>
          </a:prstGeom>
          <a:noFill/>
        </p:spPr>
        <p:txBody>
          <a:bodyPr wrap="none" rtlCol="0">
            <a:spAutoFit/>
          </a:bodyPr>
          <a:lstStyle/>
          <a:p>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Data reduction by Nakajima+23</a:t>
            </a:r>
          </a:p>
          <a:p>
            <a:pPr marL="457200" indent="-457200">
              <a:buFont typeface="Wingdings" pitchFamily="2" charset="2"/>
              <a:buChar char="à"/>
            </a:pP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111 galaxies at z = 4–10</a:t>
            </a:r>
            <a:endParaRPr kumimoji="1" lang="en-US" altLang="ja-JP" sz="2000" dirty="0">
              <a:latin typeface="Times New Roman" panose="02020603050405020304" pitchFamily="18" charset="0"/>
              <a:ea typeface="Meiryo" panose="020B0604030504040204" pitchFamily="34" charset="-128"/>
              <a:cs typeface="Times New Roman" panose="02020603050405020304" pitchFamily="18" charset="0"/>
            </a:endParaRPr>
          </a:p>
        </p:txBody>
      </p:sp>
      <p:pic>
        <p:nvPicPr>
          <p:cNvPr id="5" name="図 4" descr="グラフ, 散布図&#10;&#10;自動的に生成された説明">
            <a:extLst>
              <a:ext uri="{FF2B5EF4-FFF2-40B4-BE49-F238E27FC236}">
                <a16:creationId xmlns:a16="http://schemas.microsoft.com/office/drawing/2014/main" id="{CF717460-0402-DED0-B541-E90C0134EC19}"/>
              </a:ext>
            </a:extLst>
          </p:cNvPr>
          <p:cNvPicPr>
            <a:picLocks noChangeAspect="1"/>
          </p:cNvPicPr>
          <p:nvPr/>
        </p:nvPicPr>
        <p:blipFill>
          <a:blip r:embed="rId3"/>
          <a:stretch>
            <a:fillRect/>
          </a:stretch>
        </p:blipFill>
        <p:spPr>
          <a:xfrm>
            <a:off x="1059289" y="3243501"/>
            <a:ext cx="4753410" cy="3524266"/>
          </a:xfrm>
          <a:prstGeom prst="rect">
            <a:avLst/>
          </a:prstGeom>
        </p:spPr>
      </p:pic>
      <p:cxnSp>
        <p:nvCxnSpPr>
          <p:cNvPr id="6" name="直線コネクタ 5">
            <a:extLst>
              <a:ext uri="{FF2B5EF4-FFF2-40B4-BE49-F238E27FC236}">
                <a16:creationId xmlns:a16="http://schemas.microsoft.com/office/drawing/2014/main" id="{A29BDB11-5383-2D6E-D16E-49809C743217}"/>
              </a:ext>
            </a:extLst>
          </p:cNvPr>
          <p:cNvCxnSpPr>
            <a:cxnSpLocks noChangeAspect="1"/>
          </p:cNvCxnSpPr>
          <p:nvPr/>
        </p:nvCxnSpPr>
        <p:spPr>
          <a:xfrm flipV="1">
            <a:off x="3298107" y="3275231"/>
            <a:ext cx="2211305" cy="152309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52040A47-F434-7436-2F29-55D53B29F817}"/>
              </a:ext>
            </a:extLst>
          </p:cNvPr>
          <p:cNvSpPr txBox="1"/>
          <p:nvPr/>
        </p:nvSpPr>
        <p:spPr>
          <a:xfrm>
            <a:off x="3480593" y="2715630"/>
            <a:ext cx="2510623" cy="523220"/>
          </a:xfrm>
          <a:prstGeom prst="rect">
            <a:avLst/>
          </a:prstGeom>
          <a:noFill/>
        </p:spPr>
        <p:txBody>
          <a:bodyPr wrap="none" rtlCol="0">
            <a:spAutoFit/>
          </a:bodyPr>
          <a:lstStyle/>
          <a:p>
            <a:pPr algn="r"/>
            <a:r>
              <a:rPr kumimoji="1" lang="en-US" altLang="ja-JP" sz="1600" dirty="0">
                <a:solidFill>
                  <a:srgbClr val="0000FF"/>
                </a:solidFill>
                <a:latin typeface="Meiryo" panose="020B0604030504040204" pitchFamily="34" charset="-128"/>
                <a:ea typeface="Meiryo" panose="020B0604030504040204" pitchFamily="34" charset="-128"/>
              </a:rPr>
              <a:t>z = 5-6 </a:t>
            </a:r>
            <a:r>
              <a:rPr lang="en-US" altLang="ja-JP" sz="1600" dirty="0">
                <a:solidFill>
                  <a:srgbClr val="0000FF"/>
                </a:solidFill>
                <a:latin typeface="Meiryo" panose="020B0604030504040204" pitchFamily="34" charset="-128"/>
                <a:ea typeface="Meiryo" panose="020B0604030504040204" pitchFamily="34" charset="-128"/>
              </a:rPr>
              <a:t>main sequence</a:t>
            </a:r>
          </a:p>
          <a:p>
            <a:pPr algn="r"/>
            <a:r>
              <a:rPr kumimoji="1" lang="en-US" altLang="ja-JP" sz="1200" dirty="0">
                <a:solidFill>
                  <a:srgbClr val="0000FF"/>
                </a:solidFill>
                <a:latin typeface="Meiryo" panose="020B0604030504040204" pitchFamily="34" charset="-128"/>
                <a:ea typeface="Meiryo" panose="020B0604030504040204" pitchFamily="34" charset="-128"/>
              </a:rPr>
              <a:t>(Santini+17)</a:t>
            </a:r>
            <a:endParaRPr kumimoji="1" lang="ja-JP" altLang="en-US" sz="1200">
              <a:solidFill>
                <a:srgbClr val="0000FF"/>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F9E1B4C7-A365-2ED6-0DF1-CD7C9F8491C5}"/>
              </a:ext>
            </a:extLst>
          </p:cNvPr>
          <p:cNvSpPr txBox="1"/>
          <p:nvPr/>
        </p:nvSpPr>
        <p:spPr>
          <a:xfrm>
            <a:off x="3073202" y="5043043"/>
            <a:ext cx="1669047" cy="584775"/>
          </a:xfrm>
          <a:prstGeom prst="rect">
            <a:avLst/>
          </a:prstGeom>
          <a:noFill/>
        </p:spPr>
        <p:txBody>
          <a:bodyPr wrap="none" rtlCol="0">
            <a:spAutoFit/>
          </a:bodyPr>
          <a:lstStyle/>
          <a:p>
            <a:pPr algn="ctr"/>
            <a:r>
              <a:rPr kumimoji="1" lang="en-US" altLang="ja-JP" sz="1600" b="1" dirty="0">
                <a:solidFill>
                  <a:srgbClr val="FF0000"/>
                </a:solidFill>
                <a:latin typeface="Meiryo" panose="020B0604030504040204" pitchFamily="34" charset="-128"/>
                <a:ea typeface="Meiryo" panose="020B0604030504040204" pitchFamily="34" charset="-128"/>
              </a:rPr>
              <a:t>Nakajima+23</a:t>
            </a:r>
          </a:p>
          <a:p>
            <a:pPr algn="ctr"/>
            <a:r>
              <a:rPr lang="en-US" altLang="ja-JP" sz="1600" b="1" dirty="0">
                <a:solidFill>
                  <a:srgbClr val="FF0000"/>
                </a:solidFill>
                <a:latin typeface="Meiryo" panose="020B0604030504040204" pitchFamily="34" charset="-128"/>
                <a:ea typeface="Meiryo" panose="020B0604030504040204" pitchFamily="34" charset="-128"/>
              </a:rPr>
              <a:t>sample</a:t>
            </a:r>
            <a:endParaRPr kumimoji="1" lang="ja-JP" altLang="en-US" sz="1200" b="1">
              <a:solidFill>
                <a:srgbClr val="FF0000"/>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4005DD3-BC98-5ADB-C71D-18D1202B237D}"/>
              </a:ext>
            </a:extLst>
          </p:cNvPr>
          <p:cNvSpPr txBox="1"/>
          <p:nvPr/>
        </p:nvSpPr>
        <p:spPr>
          <a:xfrm>
            <a:off x="4602903" y="6550223"/>
            <a:ext cx="2140330" cy="307777"/>
          </a:xfrm>
          <a:prstGeom prst="rect">
            <a:avLst/>
          </a:prstGeom>
          <a:noFill/>
        </p:spPr>
        <p:txBody>
          <a:bodyPr wrap="none" rtlCol="0">
            <a:spAutoFit/>
          </a:bodyPr>
          <a:lstStyle/>
          <a:p>
            <a:pPr algn="r"/>
            <a:r>
              <a:rPr kumimoji="1" lang="en-US" altLang="ja-JP" sz="1400" dirty="0"/>
              <a:t>Nakajima, </a:t>
            </a:r>
            <a:r>
              <a:rPr kumimoji="1" lang="en-US" altLang="ja-JP" sz="1400" dirty="0" err="1"/>
              <a:t>Ouchi</a:t>
            </a:r>
            <a:r>
              <a:rPr kumimoji="1" lang="en-US" altLang="ja-JP" sz="1400" dirty="0"/>
              <a:t>, YI+23</a:t>
            </a:r>
            <a:endParaRPr kumimoji="1" lang="ja-JP" altLang="en-US" sz="1400"/>
          </a:p>
        </p:txBody>
      </p:sp>
    </p:spTree>
    <p:extLst>
      <p:ext uri="{BB962C8B-B14F-4D97-AF65-F5344CB8AC3E}">
        <p14:creationId xmlns:p14="http://schemas.microsoft.com/office/powerpoint/2010/main" val="204181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A648C26-630A-06E0-9250-611C9A444BC1}"/>
              </a:ext>
            </a:extLst>
          </p:cNvPr>
          <p:cNvSpPr txBox="1"/>
          <p:nvPr/>
        </p:nvSpPr>
        <p:spPr>
          <a:xfrm>
            <a:off x="0" y="0"/>
            <a:ext cx="4701928"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Data and Sample</a:t>
            </a:r>
            <a:endParaRPr kumimoji="1" lang="ja-JP" altLang="en-US" sz="4800" b="1">
              <a:latin typeface="Times New Roman" panose="02020603050405020304" pitchFamily="18" charset="0"/>
              <a:cs typeface="Times New Roman" panose="02020603050405020304" pitchFamily="18" charset="0"/>
            </a:endParaRPr>
          </a:p>
        </p:txBody>
      </p:sp>
      <p:cxnSp>
        <p:nvCxnSpPr>
          <p:cNvPr id="3" name="直線矢印コネクタ 2">
            <a:extLst>
              <a:ext uri="{FF2B5EF4-FFF2-40B4-BE49-F238E27FC236}">
                <a16:creationId xmlns:a16="http://schemas.microsoft.com/office/drawing/2014/main" id="{7D6EA58A-CF3C-AA01-C4D2-5CEE00C67112}"/>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4A937BC-79E1-015C-D985-9E07FABD3901}"/>
              </a:ext>
            </a:extLst>
          </p:cNvPr>
          <p:cNvSpPr txBox="1"/>
          <p:nvPr/>
        </p:nvSpPr>
        <p:spPr>
          <a:xfrm>
            <a:off x="230476" y="830997"/>
            <a:ext cx="5715026" cy="1815882"/>
          </a:xfrm>
          <a:prstGeom prst="rect">
            <a:avLst/>
          </a:prstGeom>
          <a:noFill/>
        </p:spPr>
        <p:txBody>
          <a:bodyPr wrap="none" rtlCol="0">
            <a:spAutoFit/>
          </a:bodyPr>
          <a:lstStyle/>
          <a:p>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Thanks to the </a:t>
            </a:r>
            <a:r>
              <a:rPr kumimoji="1" lang="en-US" altLang="ja-JP" sz="2800" dirty="0" err="1">
                <a:latin typeface="Times New Roman" panose="02020603050405020304" pitchFamily="18" charset="0"/>
                <a:ea typeface="Meiryo" panose="020B0604030504040204" pitchFamily="34" charset="-128"/>
                <a:cs typeface="Times New Roman" panose="02020603050405020304" pitchFamily="18" charset="0"/>
              </a:rPr>
              <a:t>NIRSpec</a:t>
            </a: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 public </a:t>
            </a:r>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surveys</a:t>
            </a:r>
            <a:endPar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endParaRPr>
          </a:p>
          <a:p>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ERO </a:t>
            </a: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(Pontoppidan+22)</a:t>
            </a:r>
            <a:endParaRPr lang="en-US" altLang="ja-JP" sz="2800" dirty="0">
              <a:latin typeface="Times New Roman" panose="02020603050405020304" pitchFamily="18" charset="0"/>
              <a:ea typeface="Meiryo" panose="020B0604030504040204" pitchFamily="34" charset="-128"/>
              <a:cs typeface="Times New Roman" panose="02020603050405020304" pitchFamily="18" charset="0"/>
            </a:endParaRPr>
          </a:p>
          <a:p>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GLASS </a:t>
            </a: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(Treu+22)</a:t>
            </a:r>
            <a:endParaRPr lang="en-US" altLang="ja-JP" sz="2800" dirty="0">
              <a:latin typeface="Times New Roman" panose="02020603050405020304" pitchFamily="18" charset="0"/>
              <a:ea typeface="Meiryo" panose="020B0604030504040204" pitchFamily="34" charset="-128"/>
              <a:cs typeface="Times New Roman" panose="02020603050405020304" pitchFamily="18" charset="0"/>
            </a:endParaRPr>
          </a:p>
          <a:p>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CEERS </a:t>
            </a:r>
            <a:r>
              <a:rPr lang="en-US" altLang="ja-JP" sz="2000" dirty="0">
                <a:latin typeface="Times New Roman" panose="02020603050405020304" pitchFamily="18" charset="0"/>
                <a:ea typeface="Meiryo" panose="020B0604030504040204" pitchFamily="34" charset="-128"/>
                <a:cs typeface="Times New Roman" panose="02020603050405020304" pitchFamily="18" charset="0"/>
              </a:rPr>
              <a:t>(Finkelstein+22)</a:t>
            </a:r>
          </a:p>
        </p:txBody>
      </p:sp>
      <p:pic>
        <p:nvPicPr>
          <p:cNvPr id="12" name="図 11" descr="グラフ&#10;&#10;自動的に生成された説明">
            <a:extLst>
              <a:ext uri="{FF2B5EF4-FFF2-40B4-BE49-F238E27FC236}">
                <a16:creationId xmlns:a16="http://schemas.microsoft.com/office/drawing/2014/main" id="{621E4EE5-7A1F-1B1E-6BD5-021C07495DC3}"/>
              </a:ext>
            </a:extLst>
          </p:cNvPr>
          <p:cNvPicPr>
            <a:picLocks noChangeAspect="1"/>
          </p:cNvPicPr>
          <p:nvPr/>
        </p:nvPicPr>
        <p:blipFill>
          <a:blip r:embed="rId3"/>
          <a:stretch>
            <a:fillRect/>
          </a:stretch>
        </p:blipFill>
        <p:spPr>
          <a:xfrm>
            <a:off x="7413830" y="2942098"/>
            <a:ext cx="3887703" cy="3770168"/>
          </a:xfrm>
          <a:prstGeom prst="rect">
            <a:avLst/>
          </a:prstGeom>
        </p:spPr>
      </p:pic>
      <p:sp>
        <p:nvSpPr>
          <p:cNvPr id="24" name="右大かっこ 23">
            <a:extLst>
              <a:ext uri="{FF2B5EF4-FFF2-40B4-BE49-F238E27FC236}">
                <a16:creationId xmlns:a16="http://schemas.microsoft.com/office/drawing/2014/main" id="{ADBB5AF9-E012-485E-0C65-DF170F88A543}"/>
              </a:ext>
            </a:extLst>
          </p:cNvPr>
          <p:cNvSpPr/>
          <p:nvPr/>
        </p:nvSpPr>
        <p:spPr>
          <a:xfrm>
            <a:off x="3420508" y="1282751"/>
            <a:ext cx="180335" cy="1343517"/>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5" name="図 4" descr="グラフ, 散布図&#10;&#10;自動的に生成された説明">
            <a:extLst>
              <a:ext uri="{FF2B5EF4-FFF2-40B4-BE49-F238E27FC236}">
                <a16:creationId xmlns:a16="http://schemas.microsoft.com/office/drawing/2014/main" id="{CF717460-0402-DED0-B541-E90C0134EC19}"/>
              </a:ext>
            </a:extLst>
          </p:cNvPr>
          <p:cNvPicPr>
            <a:picLocks noChangeAspect="1"/>
          </p:cNvPicPr>
          <p:nvPr/>
        </p:nvPicPr>
        <p:blipFill>
          <a:blip r:embed="rId4"/>
          <a:stretch>
            <a:fillRect/>
          </a:stretch>
        </p:blipFill>
        <p:spPr>
          <a:xfrm>
            <a:off x="1059289" y="3243501"/>
            <a:ext cx="4753410" cy="3524266"/>
          </a:xfrm>
          <a:prstGeom prst="rect">
            <a:avLst/>
          </a:prstGeom>
        </p:spPr>
      </p:pic>
      <p:cxnSp>
        <p:nvCxnSpPr>
          <p:cNvPr id="6" name="直線コネクタ 5">
            <a:extLst>
              <a:ext uri="{FF2B5EF4-FFF2-40B4-BE49-F238E27FC236}">
                <a16:creationId xmlns:a16="http://schemas.microsoft.com/office/drawing/2014/main" id="{A29BDB11-5383-2D6E-D16E-49809C743217}"/>
              </a:ext>
            </a:extLst>
          </p:cNvPr>
          <p:cNvCxnSpPr>
            <a:cxnSpLocks noChangeAspect="1"/>
          </p:cNvCxnSpPr>
          <p:nvPr/>
        </p:nvCxnSpPr>
        <p:spPr>
          <a:xfrm flipV="1">
            <a:off x="3298107" y="3275231"/>
            <a:ext cx="2211305" cy="1523093"/>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52040A47-F434-7436-2F29-55D53B29F817}"/>
              </a:ext>
            </a:extLst>
          </p:cNvPr>
          <p:cNvSpPr txBox="1"/>
          <p:nvPr/>
        </p:nvSpPr>
        <p:spPr>
          <a:xfrm>
            <a:off x="3480593" y="2715630"/>
            <a:ext cx="2510623" cy="523220"/>
          </a:xfrm>
          <a:prstGeom prst="rect">
            <a:avLst/>
          </a:prstGeom>
          <a:noFill/>
        </p:spPr>
        <p:txBody>
          <a:bodyPr wrap="none" rtlCol="0">
            <a:spAutoFit/>
          </a:bodyPr>
          <a:lstStyle/>
          <a:p>
            <a:pPr algn="r"/>
            <a:r>
              <a:rPr kumimoji="1" lang="en-US" altLang="ja-JP" sz="1600" dirty="0">
                <a:solidFill>
                  <a:srgbClr val="0000FF"/>
                </a:solidFill>
                <a:latin typeface="Meiryo" panose="020B0604030504040204" pitchFamily="34" charset="-128"/>
                <a:ea typeface="Meiryo" panose="020B0604030504040204" pitchFamily="34" charset="-128"/>
              </a:rPr>
              <a:t>z = 5-6 </a:t>
            </a:r>
            <a:r>
              <a:rPr lang="en-US" altLang="ja-JP" sz="1600" dirty="0">
                <a:solidFill>
                  <a:srgbClr val="0000FF"/>
                </a:solidFill>
                <a:latin typeface="Meiryo" panose="020B0604030504040204" pitchFamily="34" charset="-128"/>
                <a:ea typeface="Meiryo" panose="020B0604030504040204" pitchFamily="34" charset="-128"/>
              </a:rPr>
              <a:t>main sequence</a:t>
            </a:r>
          </a:p>
          <a:p>
            <a:pPr algn="r"/>
            <a:r>
              <a:rPr kumimoji="1" lang="en-US" altLang="ja-JP" sz="1200" dirty="0">
                <a:solidFill>
                  <a:srgbClr val="0000FF"/>
                </a:solidFill>
                <a:latin typeface="Meiryo" panose="020B0604030504040204" pitchFamily="34" charset="-128"/>
                <a:ea typeface="Meiryo" panose="020B0604030504040204" pitchFamily="34" charset="-128"/>
              </a:rPr>
              <a:t>(Santini+17)</a:t>
            </a:r>
            <a:endParaRPr kumimoji="1" lang="ja-JP" altLang="en-US" sz="1200">
              <a:solidFill>
                <a:srgbClr val="0000FF"/>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55846B9-4DD4-BE09-5371-97AE8928E33E}"/>
              </a:ext>
            </a:extLst>
          </p:cNvPr>
          <p:cNvSpPr txBox="1"/>
          <p:nvPr/>
        </p:nvSpPr>
        <p:spPr>
          <a:xfrm>
            <a:off x="10115465" y="6547340"/>
            <a:ext cx="2140330" cy="307777"/>
          </a:xfrm>
          <a:prstGeom prst="rect">
            <a:avLst/>
          </a:prstGeom>
          <a:noFill/>
        </p:spPr>
        <p:txBody>
          <a:bodyPr wrap="none" rtlCol="0">
            <a:spAutoFit/>
          </a:bodyPr>
          <a:lstStyle/>
          <a:p>
            <a:pPr algn="r"/>
            <a:r>
              <a:rPr kumimoji="1" lang="en-US" altLang="ja-JP" sz="1400" dirty="0"/>
              <a:t>Nakajima, </a:t>
            </a:r>
            <a:r>
              <a:rPr kumimoji="1" lang="en-US" altLang="ja-JP" sz="1400" dirty="0" err="1"/>
              <a:t>Ouchi</a:t>
            </a:r>
            <a:r>
              <a:rPr kumimoji="1" lang="en-US" altLang="ja-JP" sz="1400" dirty="0"/>
              <a:t>, YI+23</a:t>
            </a:r>
            <a:endParaRPr kumimoji="1" lang="ja-JP" altLang="en-US" sz="1400"/>
          </a:p>
        </p:txBody>
      </p:sp>
      <p:sp>
        <p:nvSpPr>
          <p:cNvPr id="15" name="正方形/長方形 14">
            <a:extLst>
              <a:ext uri="{FF2B5EF4-FFF2-40B4-BE49-F238E27FC236}">
                <a16:creationId xmlns:a16="http://schemas.microsoft.com/office/drawing/2014/main" id="{71C022E5-9793-97E3-5B5E-C6720119B1BC}"/>
              </a:ext>
            </a:extLst>
          </p:cNvPr>
          <p:cNvSpPr/>
          <p:nvPr/>
        </p:nvSpPr>
        <p:spPr>
          <a:xfrm>
            <a:off x="8244610" y="5920509"/>
            <a:ext cx="138545" cy="334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72F9EC5E-21C5-E52F-DEB6-3260DB47F116}"/>
              </a:ext>
            </a:extLst>
          </p:cNvPr>
          <p:cNvSpPr txBox="1"/>
          <p:nvPr/>
        </p:nvSpPr>
        <p:spPr>
          <a:xfrm>
            <a:off x="7884208" y="5293380"/>
            <a:ext cx="1337226" cy="584775"/>
          </a:xfrm>
          <a:prstGeom prst="rect">
            <a:avLst/>
          </a:prstGeom>
          <a:noFill/>
        </p:spPr>
        <p:txBody>
          <a:bodyPr wrap="none" rtlCol="0">
            <a:spAutoFit/>
          </a:bodyPr>
          <a:lstStyle/>
          <a:p>
            <a:pPr algn="ctr"/>
            <a:r>
              <a:rPr kumimoji="1" lang="en-US" altLang="ja-JP" sz="1600" b="1" dirty="0">
                <a:solidFill>
                  <a:srgbClr val="FF0000"/>
                </a:solidFill>
                <a:latin typeface="Meiryo" panose="020B0604030504040204" pitchFamily="34" charset="-128"/>
                <a:ea typeface="Meiryo" panose="020B0604030504040204" pitchFamily="34" charset="-128"/>
              </a:rPr>
              <a:t>14</a:t>
            </a:r>
            <a:r>
              <a:rPr kumimoji="1" lang="en-US" altLang="ja-JP" sz="1600" dirty="0">
                <a:solidFill>
                  <a:srgbClr val="FF0000"/>
                </a:solidFill>
                <a:latin typeface="Meiryo" panose="020B0604030504040204" pitchFamily="34" charset="-128"/>
                <a:ea typeface="Meiryo" panose="020B0604030504040204" pitchFamily="34" charset="-128"/>
              </a:rPr>
              <a:t> galaxies</a:t>
            </a:r>
          </a:p>
          <a:p>
            <a:pPr algn="ctr"/>
            <a:r>
              <a:rPr kumimoji="1" lang="en-US" altLang="ja-JP" sz="1600" dirty="0">
                <a:solidFill>
                  <a:srgbClr val="FF0000"/>
                </a:solidFill>
                <a:latin typeface="Meiryo" panose="020B0604030504040204" pitchFamily="34" charset="-128"/>
                <a:ea typeface="Meiryo" panose="020B0604030504040204" pitchFamily="34" charset="-128"/>
              </a:rPr>
              <a:t>w/ [OII]</a:t>
            </a:r>
            <a:endParaRPr kumimoji="1" lang="ja-JP" altLang="en-US" sz="1200">
              <a:solidFill>
                <a:srgbClr val="FF0000"/>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828662EA-62A9-93D4-A45A-D1A86A264715}"/>
              </a:ext>
            </a:extLst>
          </p:cNvPr>
          <p:cNvSpPr txBox="1"/>
          <p:nvPr/>
        </p:nvSpPr>
        <p:spPr>
          <a:xfrm>
            <a:off x="8933057" y="5539601"/>
            <a:ext cx="2204450" cy="338554"/>
          </a:xfrm>
          <a:prstGeom prst="rect">
            <a:avLst/>
          </a:prstGeom>
          <a:noFill/>
        </p:spPr>
        <p:txBody>
          <a:bodyPr wrap="none" rtlCol="0">
            <a:spAutoFit/>
          </a:bodyPr>
          <a:lstStyle/>
          <a:p>
            <a:r>
              <a:rPr kumimoji="1" lang="en-US" altLang="ja-JP" sz="1600" b="1" dirty="0">
                <a:solidFill>
                  <a:srgbClr val="FF0000"/>
                </a:solidFill>
                <a:latin typeface="Meiryo" panose="020B0604030504040204" pitchFamily="34" charset="-128"/>
                <a:ea typeface="Meiryo" panose="020B0604030504040204" pitchFamily="34" charset="-128"/>
                <a:sym typeface="Wingdings" pitchFamily="2" charset="2"/>
              </a:rPr>
              <a:t> Electron density</a:t>
            </a:r>
            <a:endParaRPr kumimoji="1" lang="ja-JP" altLang="en-US" sz="1200" b="1">
              <a:solidFill>
                <a:srgbClr val="FF000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F9E1B4C7-A365-2ED6-0DF1-CD7C9F8491C5}"/>
              </a:ext>
            </a:extLst>
          </p:cNvPr>
          <p:cNvSpPr txBox="1"/>
          <p:nvPr/>
        </p:nvSpPr>
        <p:spPr>
          <a:xfrm>
            <a:off x="3073202" y="5043043"/>
            <a:ext cx="1669047" cy="584775"/>
          </a:xfrm>
          <a:prstGeom prst="rect">
            <a:avLst/>
          </a:prstGeom>
          <a:noFill/>
        </p:spPr>
        <p:txBody>
          <a:bodyPr wrap="none" rtlCol="0">
            <a:spAutoFit/>
          </a:bodyPr>
          <a:lstStyle/>
          <a:p>
            <a:pPr algn="ctr"/>
            <a:r>
              <a:rPr kumimoji="1" lang="en-US" altLang="ja-JP" sz="1600" b="1" dirty="0">
                <a:solidFill>
                  <a:srgbClr val="FF0000"/>
                </a:solidFill>
                <a:latin typeface="Meiryo" panose="020B0604030504040204" pitchFamily="34" charset="-128"/>
                <a:ea typeface="Meiryo" panose="020B0604030504040204" pitchFamily="34" charset="-128"/>
              </a:rPr>
              <a:t>Nakajima+23</a:t>
            </a:r>
          </a:p>
          <a:p>
            <a:pPr algn="ctr"/>
            <a:r>
              <a:rPr lang="en-US" altLang="ja-JP" sz="1600" b="1" dirty="0">
                <a:solidFill>
                  <a:srgbClr val="FF0000"/>
                </a:solidFill>
                <a:latin typeface="Meiryo" panose="020B0604030504040204" pitchFamily="34" charset="-128"/>
                <a:ea typeface="Meiryo" panose="020B0604030504040204" pitchFamily="34" charset="-128"/>
              </a:rPr>
              <a:t>sample</a:t>
            </a:r>
            <a:endParaRPr kumimoji="1" lang="ja-JP" altLang="en-US" sz="1200" b="1">
              <a:solidFill>
                <a:srgbClr val="FF0000"/>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445853E-CA87-2352-3534-C1DEA3AC98FE}"/>
              </a:ext>
            </a:extLst>
          </p:cNvPr>
          <p:cNvSpPr txBox="1"/>
          <p:nvPr/>
        </p:nvSpPr>
        <p:spPr>
          <a:xfrm>
            <a:off x="4602903" y="6550223"/>
            <a:ext cx="2140330" cy="307777"/>
          </a:xfrm>
          <a:prstGeom prst="rect">
            <a:avLst/>
          </a:prstGeom>
          <a:noFill/>
        </p:spPr>
        <p:txBody>
          <a:bodyPr wrap="none" rtlCol="0">
            <a:spAutoFit/>
          </a:bodyPr>
          <a:lstStyle/>
          <a:p>
            <a:pPr algn="r"/>
            <a:r>
              <a:rPr kumimoji="1" lang="en-US" altLang="ja-JP" sz="1400" dirty="0"/>
              <a:t>Nakajima, </a:t>
            </a:r>
            <a:r>
              <a:rPr kumimoji="1" lang="en-US" altLang="ja-JP" sz="1400" dirty="0" err="1"/>
              <a:t>Ouchi</a:t>
            </a:r>
            <a:r>
              <a:rPr kumimoji="1" lang="en-US" altLang="ja-JP" sz="1400" dirty="0"/>
              <a:t>, YI+23</a:t>
            </a:r>
            <a:endParaRPr kumimoji="1" lang="ja-JP" altLang="en-US" sz="1400"/>
          </a:p>
        </p:txBody>
      </p:sp>
      <p:sp>
        <p:nvSpPr>
          <p:cNvPr id="11" name="テキスト ボックス 10">
            <a:extLst>
              <a:ext uri="{FF2B5EF4-FFF2-40B4-BE49-F238E27FC236}">
                <a16:creationId xmlns:a16="http://schemas.microsoft.com/office/drawing/2014/main" id="{820202DC-7F4C-D0BA-A808-EC9FB6A4C641}"/>
              </a:ext>
            </a:extLst>
          </p:cNvPr>
          <p:cNvSpPr txBox="1"/>
          <p:nvPr/>
        </p:nvSpPr>
        <p:spPr>
          <a:xfrm>
            <a:off x="3820260" y="1474322"/>
            <a:ext cx="4798108" cy="954107"/>
          </a:xfrm>
          <a:prstGeom prst="rect">
            <a:avLst/>
          </a:prstGeom>
          <a:noFill/>
        </p:spPr>
        <p:txBody>
          <a:bodyPr wrap="none" rtlCol="0">
            <a:spAutoFit/>
          </a:bodyPr>
          <a:lstStyle/>
          <a:p>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Data reduction by Nakajima+23</a:t>
            </a:r>
          </a:p>
          <a:p>
            <a:pPr marL="457200" indent="-457200">
              <a:buFont typeface="Wingdings" pitchFamily="2" charset="2"/>
              <a:buChar char="à"/>
            </a:pP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111 galaxies at z = 4–10</a:t>
            </a:r>
            <a:endParaRPr kumimoji="1" lang="en-US" altLang="ja-JP" sz="2000" dirty="0">
              <a:latin typeface="Times New Roman" panose="02020603050405020304" pitchFamily="18" charset="0"/>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3232322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D143C3E6-D895-4C39-7510-DCA2A6C4BEC1}"/>
              </a:ext>
            </a:extLst>
          </p:cNvPr>
          <p:cNvPicPr>
            <a:picLocks noChangeAspect="1"/>
          </p:cNvPicPr>
          <p:nvPr/>
        </p:nvPicPr>
        <p:blipFill>
          <a:blip r:embed="rId3"/>
          <a:stretch>
            <a:fillRect/>
          </a:stretch>
        </p:blipFill>
        <p:spPr>
          <a:xfrm>
            <a:off x="4362652" y="802565"/>
            <a:ext cx="6027003" cy="6027003"/>
          </a:xfrm>
          <a:prstGeom prst="rect">
            <a:avLst/>
          </a:prstGeom>
        </p:spPr>
      </p:pic>
      <p:sp>
        <p:nvSpPr>
          <p:cNvPr id="4" name="テキスト ボックス 3">
            <a:extLst>
              <a:ext uri="{FF2B5EF4-FFF2-40B4-BE49-F238E27FC236}">
                <a16:creationId xmlns:a16="http://schemas.microsoft.com/office/drawing/2014/main" id="{8B8EEC41-29B8-0CDD-5AFA-F8796A9AC040}"/>
              </a:ext>
            </a:extLst>
          </p:cNvPr>
          <p:cNvSpPr txBox="1"/>
          <p:nvPr/>
        </p:nvSpPr>
        <p:spPr>
          <a:xfrm>
            <a:off x="0" y="0"/>
            <a:ext cx="10241906"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Redshift Evolution of Election Density</a:t>
            </a:r>
            <a:endParaRPr kumimoji="1" lang="ja-JP" altLang="en-US" sz="4800" b="1">
              <a:latin typeface="Times New Roman" panose="02020603050405020304" pitchFamily="18" charset="0"/>
              <a:cs typeface="Times New Roman" panose="02020603050405020304" pitchFamily="18" charset="0"/>
            </a:endParaRPr>
          </a:p>
        </p:txBody>
      </p:sp>
      <p:cxnSp>
        <p:nvCxnSpPr>
          <p:cNvPr id="5" name="直線矢印コネクタ 4">
            <a:extLst>
              <a:ext uri="{FF2B5EF4-FFF2-40B4-BE49-F238E27FC236}">
                <a16:creationId xmlns:a16="http://schemas.microsoft.com/office/drawing/2014/main" id="{2B0FA38A-4952-5D4C-9CCD-F5D6A4BB00BD}"/>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1EBD9DA1-BF5B-8769-96B8-BC75628A41C2}"/>
              </a:ext>
            </a:extLst>
          </p:cNvPr>
          <p:cNvSpPr txBox="1"/>
          <p:nvPr/>
        </p:nvSpPr>
        <p:spPr>
          <a:xfrm>
            <a:off x="4770579" y="5903893"/>
            <a:ext cx="2573140" cy="954107"/>
          </a:xfrm>
          <a:prstGeom prst="rect">
            <a:avLst/>
          </a:prstGeom>
          <a:noFill/>
        </p:spPr>
        <p:txBody>
          <a:bodyPr wrap="none" rtlCol="0">
            <a:spAutoFit/>
          </a:bodyPr>
          <a:lstStyle/>
          <a:p>
            <a:pPr algn="ctr"/>
            <a:r>
              <a:rPr kumimoji="1" lang="en-US" altLang="ja-JP" sz="1400" dirty="0">
                <a:solidFill>
                  <a:srgbClr val="0000FF"/>
                </a:solidFill>
              </a:rPr>
              <a:t>Berg+12; Davies+21;</a:t>
            </a:r>
          </a:p>
          <a:p>
            <a:pPr algn="ctr"/>
            <a:r>
              <a:rPr kumimoji="1" lang="en-US" altLang="ja-JP" sz="1400" dirty="0">
                <a:solidFill>
                  <a:srgbClr val="0000FF"/>
                </a:solidFill>
              </a:rPr>
              <a:t>Swinbank+19; Kaasinen+17;</a:t>
            </a:r>
          </a:p>
          <a:p>
            <a:pPr algn="ctr"/>
            <a:r>
              <a:rPr kumimoji="1" lang="en" altLang="ja-JP" sz="1400" dirty="0">
                <a:solidFill>
                  <a:srgbClr val="007F00"/>
                </a:solidFill>
              </a:rPr>
              <a:t>Davies+21; Kashino+17;</a:t>
            </a:r>
          </a:p>
          <a:p>
            <a:pPr algn="ctr"/>
            <a:r>
              <a:rPr kumimoji="1" lang="en" altLang="ja-JP" sz="1400" dirty="0">
                <a:solidFill>
                  <a:srgbClr val="007F00"/>
                </a:solidFill>
              </a:rPr>
              <a:t>Sanders+16; Steidel+14</a:t>
            </a:r>
            <a:endParaRPr kumimoji="1" lang="ja-JP" altLang="en-US" sz="1400">
              <a:solidFill>
                <a:srgbClr val="007F00"/>
              </a:solidFill>
            </a:endParaRPr>
          </a:p>
        </p:txBody>
      </p:sp>
      <p:sp>
        <p:nvSpPr>
          <p:cNvPr id="31" name="テキスト ボックス 30">
            <a:extLst>
              <a:ext uri="{FF2B5EF4-FFF2-40B4-BE49-F238E27FC236}">
                <a16:creationId xmlns:a16="http://schemas.microsoft.com/office/drawing/2014/main" id="{18D1E5BC-8478-F462-2112-625A203F22CA}"/>
              </a:ext>
            </a:extLst>
          </p:cNvPr>
          <p:cNvSpPr txBox="1"/>
          <p:nvPr/>
        </p:nvSpPr>
        <p:spPr>
          <a:xfrm>
            <a:off x="8853784" y="6017227"/>
            <a:ext cx="1067921" cy="307777"/>
          </a:xfrm>
          <a:prstGeom prst="rect">
            <a:avLst/>
          </a:prstGeom>
          <a:noFill/>
        </p:spPr>
        <p:txBody>
          <a:bodyPr wrap="none" rtlCol="0">
            <a:spAutoFit/>
          </a:bodyPr>
          <a:lstStyle/>
          <a:p>
            <a:pPr algn="r"/>
            <a:r>
              <a:rPr lang="en-US" altLang="ja-JP" sz="1400" dirty="0"/>
              <a:t>Isobe</a:t>
            </a:r>
            <a:r>
              <a:rPr kumimoji="1" lang="en-US" altLang="ja-JP" sz="1400" dirty="0"/>
              <a:t>+23b</a:t>
            </a:r>
            <a:endParaRPr kumimoji="1" lang="ja-JP" altLang="en-US" sz="1400"/>
          </a:p>
        </p:txBody>
      </p:sp>
      <p:sp>
        <p:nvSpPr>
          <p:cNvPr id="2" name="正方形/長方形 1">
            <a:extLst>
              <a:ext uri="{FF2B5EF4-FFF2-40B4-BE49-F238E27FC236}">
                <a16:creationId xmlns:a16="http://schemas.microsoft.com/office/drawing/2014/main" id="{8119EDF0-C214-8F24-D406-86A75C3F2C45}"/>
              </a:ext>
            </a:extLst>
          </p:cNvPr>
          <p:cNvSpPr/>
          <p:nvPr/>
        </p:nvSpPr>
        <p:spPr>
          <a:xfrm>
            <a:off x="7343718" y="1601695"/>
            <a:ext cx="2420583" cy="3807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0933EA9-BBE8-C83B-D166-B3C6F7F55DA6}"/>
              </a:ext>
            </a:extLst>
          </p:cNvPr>
          <p:cNvSpPr txBox="1"/>
          <p:nvPr/>
        </p:nvSpPr>
        <p:spPr>
          <a:xfrm>
            <a:off x="5679855" y="2500050"/>
            <a:ext cx="1614545" cy="646331"/>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Pre-JWST</a:t>
            </a:r>
          </a:p>
          <a:p>
            <a:pPr algn="ctr"/>
            <a:r>
              <a:rPr lang="en-US" altLang="ja-JP" dirty="0">
                <a:latin typeface="Meiryo" panose="020B0604030504040204" pitchFamily="34" charset="-128"/>
                <a:ea typeface="Meiryo" panose="020B0604030504040204" pitchFamily="34" charset="-128"/>
              </a:rPr>
              <a:t>observations</a:t>
            </a:r>
            <a:endParaRPr kumimoji="1" lang="ja-JP" altLang="en-US">
              <a:latin typeface="Meiryo" panose="020B0604030504040204" pitchFamily="34" charset="-128"/>
              <a:ea typeface="Meiryo" panose="020B0604030504040204" pitchFamily="34" charset="-128"/>
            </a:endParaRPr>
          </a:p>
        </p:txBody>
      </p:sp>
      <p:grpSp>
        <p:nvGrpSpPr>
          <p:cNvPr id="7" name="グループ化 6">
            <a:extLst>
              <a:ext uri="{FF2B5EF4-FFF2-40B4-BE49-F238E27FC236}">
                <a16:creationId xmlns:a16="http://schemas.microsoft.com/office/drawing/2014/main" id="{ED24C5B4-BA86-B160-D958-9915DCA9B543}"/>
              </a:ext>
            </a:extLst>
          </p:cNvPr>
          <p:cNvGrpSpPr>
            <a:grpSpLocks noChangeAspect="1"/>
          </p:cNvGrpSpPr>
          <p:nvPr/>
        </p:nvGrpSpPr>
        <p:grpSpPr>
          <a:xfrm>
            <a:off x="198297" y="2743199"/>
            <a:ext cx="4260166" cy="3274027"/>
            <a:chOff x="6288288" y="2626268"/>
            <a:chExt cx="5472009" cy="4205354"/>
          </a:xfrm>
        </p:grpSpPr>
        <p:pic>
          <p:nvPicPr>
            <p:cNvPr id="8" name="図 7">
              <a:extLst>
                <a:ext uri="{FF2B5EF4-FFF2-40B4-BE49-F238E27FC236}">
                  <a16:creationId xmlns:a16="http://schemas.microsoft.com/office/drawing/2014/main" id="{38B0A0C7-4BC9-7250-66B1-C279A8A455E9}"/>
                </a:ext>
              </a:extLst>
            </p:cNvPr>
            <p:cNvPicPr>
              <a:picLocks noChangeAspect="1"/>
            </p:cNvPicPr>
            <p:nvPr/>
          </p:nvPicPr>
          <p:blipFill rotWithShape="1">
            <a:blip r:embed="rId4"/>
            <a:srcRect r="63407"/>
            <a:stretch/>
          </p:blipFill>
          <p:spPr>
            <a:xfrm>
              <a:off x="6288288" y="2626268"/>
              <a:ext cx="5472009" cy="4205354"/>
            </a:xfrm>
            <a:prstGeom prst="rect">
              <a:avLst/>
            </a:prstGeom>
          </p:spPr>
        </p:pic>
        <p:sp>
          <p:nvSpPr>
            <p:cNvPr id="9" name="テキスト ボックス 8">
              <a:extLst>
                <a:ext uri="{FF2B5EF4-FFF2-40B4-BE49-F238E27FC236}">
                  <a16:creationId xmlns:a16="http://schemas.microsoft.com/office/drawing/2014/main" id="{59218102-9448-A9E4-4686-1405478BB169}"/>
                </a:ext>
              </a:extLst>
            </p:cNvPr>
            <p:cNvSpPr txBox="1"/>
            <p:nvPr/>
          </p:nvSpPr>
          <p:spPr>
            <a:xfrm>
              <a:off x="7571509" y="3959769"/>
              <a:ext cx="1439647" cy="474392"/>
            </a:xfrm>
            <a:prstGeom prst="rect">
              <a:avLst/>
            </a:prstGeom>
            <a:noFill/>
          </p:spPr>
          <p:txBody>
            <a:bodyPr wrap="none" rtlCol="0">
              <a:spAutoFit/>
            </a:bodyPr>
            <a:lstStyle/>
            <a:p>
              <a:pPr algn="ctr"/>
              <a:r>
                <a:rPr kumimoji="1" lang="en-US" altLang="ja-JP" dirty="0">
                  <a:solidFill>
                    <a:srgbClr val="0000FF"/>
                  </a:solidFill>
                  <a:latin typeface="Times New Roman" panose="02020603050405020304" pitchFamily="18" charset="0"/>
                  <a:ea typeface="Meiryo" panose="020B0604030504040204" pitchFamily="34" charset="-128"/>
                  <a:cs typeface="Times New Roman" panose="02020603050405020304" pitchFamily="18" charset="0"/>
                </a:rPr>
                <a:t>[OII]3726</a:t>
              </a:r>
              <a:endParaRPr lang="en-US" altLang="ja-JP" dirty="0">
                <a:solidFill>
                  <a:srgbClr val="0000FF"/>
                </a:solidFill>
                <a:latin typeface="Times New Roman" panose="02020603050405020304" pitchFamily="18" charset="0"/>
                <a:ea typeface="Meiryo" panose="020B0604030504040204" pitchFamily="34"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58EC42E6-C25F-083A-A4C1-A4281F77051D}"/>
                </a:ext>
              </a:extLst>
            </p:cNvPr>
            <p:cNvSpPr txBox="1"/>
            <p:nvPr/>
          </p:nvSpPr>
          <p:spPr>
            <a:xfrm>
              <a:off x="9825479" y="3955519"/>
              <a:ext cx="1439647" cy="474392"/>
            </a:xfrm>
            <a:prstGeom prst="rect">
              <a:avLst/>
            </a:prstGeom>
            <a:noFill/>
          </p:spPr>
          <p:txBody>
            <a:bodyPr wrap="none" rtlCol="0">
              <a:spAutoFit/>
            </a:bodyPr>
            <a:lstStyle/>
            <a:p>
              <a:pPr algn="ctr"/>
              <a:r>
                <a:rPr kumimoji="1" lang="en-US" altLang="ja-JP" dirty="0">
                  <a:solidFill>
                    <a:srgbClr val="0000FF"/>
                  </a:solidFill>
                  <a:latin typeface="Times New Roman" panose="02020603050405020304" pitchFamily="18" charset="0"/>
                  <a:ea typeface="Meiryo" panose="020B0604030504040204" pitchFamily="34" charset="-128"/>
                  <a:cs typeface="Times New Roman" panose="02020603050405020304" pitchFamily="18" charset="0"/>
                </a:rPr>
                <a:t>[OII]3729</a:t>
              </a:r>
              <a:endParaRPr lang="en-US" altLang="ja-JP" dirty="0">
                <a:solidFill>
                  <a:srgbClr val="0000FF"/>
                </a:solidFill>
                <a:latin typeface="Times New Roman" panose="02020603050405020304" pitchFamily="18" charset="0"/>
                <a:ea typeface="Meiryo" panose="020B0604030504040204" pitchFamily="34"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55934F14-2139-EBFC-D634-670AC489A0D2}"/>
                </a:ext>
              </a:extLst>
            </p:cNvPr>
            <p:cNvSpPr txBox="1"/>
            <p:nvPr/>
          </p:nvSpPr>
          <p:spPr>
            <a:xfrm>
              <a:off x="9871339" y="4424179"/>
              <a:ext cx="908097" cy="513925"/>
            </a:xfrm>
            <a:prstGeom prst="rect">
              <a:avLst/>
            </a:prstGeom>
            <a:noFill/>
          </p:spPr>
          <p:txBody>
            <a:bodyPr wrap="none" rtlCol="0">
              <a:spAutoFit/>
            </a:bodyPr>
            <a:lstStyle/>
            <a:p>
              <a:pPr algn="ctr"/>
              <a:r>
                <a:rPr kumimoji="1" lang="en-US" altLang="ja-JP" sz="2000" dirty="0">
                  <a:solidFill>
                    <a:srgbClr val="FF0000"/>
                  </a:solidFill>
                  <a:latin typeface="Times New Roman" panose="02020603050405020304" pitchFamily="18" charset="0"/>
                  <a:ea typeface="Meiryo" panose="020B0604030504040204" pitchFamily="34" charset="-128"/>
                  <a:cs typeface="Times New Roman" panose="02020603050405020304" pitchFamily="18" charset="0"/>
                </a:rPr>
                <a:t>Total</a:t>
              </a:r>
              <a:endParaRPr lang="en-US" altLang="ja-JP" sz="2000" dirty="0">
                <a:solidFill>
                  <a:srgbClr val="FF0000"/>
                </a:solidFill>
                <a:latin typeface="Times New Roman" panose="02020603050405020304" pitchFamily="18" charset="0"/>
                <a:ea typeface="Meiryo" panose="020B0604030504040204" pitchFamily="34" charset="-128"/>
                <a:cs typeface="Times New Roman" panose="02020603050405020304" pitchFamily="18" charset="0"/>
              </a:endParaRPr>
            </a:p>
          </p:txBody>
        </p:sp>
        <p:sp>
          <p:nvSpPr>
            <p:cNvPr id="13" name="正方形/長方形 12">
              <a:extLst>
                <a:ext uri="{FF2B5EF4-FFF2-40B4-BE49-F238E27FC236}">
                  <a16:creationId xmlns:a16="http://schemas.microsoft.com/office/drawing/2014/main" id="{4A526B19-73AE-7825-3A2E-6C77ED2F29A5}"/>
                </a:ext>
              </a:extLst>
            </p:cNvPr>
            <p:cNvSpPr/>
            <p:nvPr/>
          </p:nvSpPr>
          <p:spPr>
            <a:xfrm>
              <a:off x="8667127" y="2626268"/>
              <a:ext cx="1635957" cy="57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F9EF73F-780B-B221-1E78-A807EA904FAA}"/>
                </a:ext>
              </a:extLst>
            </p:cNvPr>
            <p:cNvSpPr txBox="1">
              <a:spLocks noChangeAspect="1"/>
            </p:cNvSpPr>
            <p:nvPr/>
          </p:nvSpPr>
          <p:spPr>
            <a:xfrm>
              <a:off x="10291721" y="6365176"/>
              <a:ext cx="1371701" cy="395327"/>
            </a:xfrm>
            <a:prstGeom prst="rect">
              <a:avLst/>
            </a:prstGeom>
            <a:noFill/>
          </p:spPr>
          <p:txBody>
            <a:bodyPr wrap="none" rtlCol="0">
              <a:spAutoFit/>
            </a:bodyPr>
            <a:lstStyle/>
            <a:p>
              <a:pPr algn="r"/>
              <a:r>
                <a:rPr lang="en-US" altLang="ja-JP" sz="1400" dirty="0"/>
                <a:t>Isobe</a:t>
              </a:r>
              <a:r>
                <a:rPr kumimoji="1" lang="en-US" altLang="ja-JP" sz="1400" dirty="0"/>
                <a:t>+23b</a:t>
              </a:r>
              <a:endParaRPr kumimoji="1" lang="ja-JP" altLang="en-US" sz="1400"/>
            </a:p>
          </p:txBody>
        </p:sp>
      </p:grpSp>
      <p:sp>
        <p:nvSpPr>
          <p:cNvPr id="15" name="テキスト ボックス 14">
            <a:extLst>
              <a:ext uri="{FF2B5EF4-FFF2-40B4-BE49-F238E27FC236}">
                <a16:creationId xmlns:a16="http://schemas.microsoft.com/office/drawing/2014/main" id="{FC57426E-0F4F-8102-A6B1-C055B54818DB}"/>
              </a:ext>
            </a:extLst>
          </p:cNvPr>
          <p:cNvSpPr txBox="1"/>
          <p:nvPr/>
        </p:nvSpPr>
        <p:spPr>
          <a:xfrm>
            <a:off x="764579" y="1812325"/>
            <a:ext cx="3573414" cy="954107"/>
          </a:xfrm>
          <a:prstGeom prst="rect">
            <a:avLst/>
          </a:prstGeom>
          <a:noFill/>
        </p:spPr>
        <p:txBody>
          <a:bodyPr wrap="none" rtlCol="0">
            <a:spAutoFit/>
          </a:bodyPr>
          <a:lstStyle/>
          <a:p>
            <a:pPr algn="ct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Deriving LSFs for</a:t>
            </a:r>
          </a:p>
          <a:p>
            <a:pPr algn="ctr"/>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careful [OII] separation</a:t>
            </a:r>
            <a:endParaRPr kumimoji="1" lang="en-US" altLang="ja-JP" sz="2000" dirty="0">
              <a:latin typeface="Times New Roman" panose="02020603050405020304" pitchFamily="18" charset="0"/>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85554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DDBB993-9E62-0073-37A4-1F764864023E}"/>
              </a:ext>
            </a:extLst>
          </p:cNvPr>
          <p:cNvPicPr>
            <a:picLocks noChangeAspect="1"/>
          </p:cNvPicPr>
          <p:nvPr/>
        </p:nvPicPr>
        <p:blipFill>
          <a:blip r:embed="rId3"/>
          <a:stretch>
            <a:fillRect/>
          </a:stretch>
        </p:blipFill>
        <p:spPr>
          <a:xfrm>
            <a:off x="4362652" y="802565"/>
            <a:ext cx="6027003" cy="6027003"/>
          </a:xfrm>
          <a:prstGeom prst="rect">
            <a:avLst/>
          </a:prstGeom>
        </p:spPr>
      </p:pic>
      <p:sp>
        <p:nvSpPr>
          <p:cNvPr id="4" name="テキスト ボックス 3">
            <a:extLst>
              <a:ext uri="{FF2B5EF4-FFF2-40B4-BE49-F238E27FC236}">
                <a16:creationId xmlns:a16="http://schemas.microsoft.com/office/drawing/2014/main" id="{8B8EEC41-29B8-0CDD-5AFA-F8796A9AC040}"/>
              </a:ext>
            </a:extLst>
          </p:cNvPr>
          <p:cNvSpPr txBox="1"/>
          <p:nvPr/>
        </p:nvSpPr>
        <p:spPr>
          <a:xfrm>
            <a:off x="0" y="0"/>
            <a:ext cx="10241906"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Redshift Evolution of Election Density</a:t>
            </a:r>
            <a:endParaRPr kumimoji="1" lang="ja-JP" altLang="en-US" sz="4800" b="1">
              <a:latin typeface="Times New Roman" panose="02020603050405020304" pitchFamily="18" charset="0"/>
              <a:cs typeface="Times New Roman" panose="02020603050405020304" pitchFamily="18" charset="0"/>
            </a:endParaRPr>
          </a:p>
        </p:txBody>
      </p:sp>
      <p:cxnSp>
        <p:nvCxnSpPr>
          <p:cNvPr id="5" name="直線矢印コネクタ 4">
            <a:extLst>
              <a:ext uri="{FF2B5EF4-FFF2-40B4-BE49-F238E27FC236}">
                <a16:creationId xmlns:a16="http://schemas.microsoft.com/office/drawing/2014/main" id="{2B0FA38A-4952-5D4C-9CCD-F5D6A4BB00BD}"/>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8B280E5-E487-9C30-43CE-D15C8C722652}"/>
              </a:ext>
            </a:extLst>
          </p:cNvPr>
          <p:cNvSpPr txBox="1"/>
          <p:nvPr/>
        </p:nvSpPr>
        <p:spPr>
          <a:xfrm>
            <a:off x="7640424" y="1523190"/>
            <a:ext cx="1510350" cy="400110"/>
          </a:xfrm>
          <a:prstGeom prst="rect">
            <a:avLst/>
          </a:prstGeom>
          <a:noFill/>
        </p:spPr>
        <p:txBody>
          <a:bodyPr wrap="none" rtlCol="0">
            <a:spAutoFit/>
          </a:bodyPr>
          <a:lstStyle/>
          <a:p>
            <a:pPr algn="ctr"/>
            <a:r>
              <a:rPr lang="en-US" altLang="ja-JP" sz="2000" b="1" dirty="0">
                <a:solidFill>
                  <a:srgbClr val="FF0000"/>
                </a:solidFill>
                <a:latin typeface="Meiryo" panose="020B0604030504040204" pitchFamily="34" charset="-128"/>
                <a:ea typeface="Meiryo" panose="020B0604030504040204" pitchFamily="34" charset="-128"/>
                <a:cs typeface="Times New Roman" panose="02020603050405020304" pitchFamily="18" charset="0"/>
              </a:rPr>
              <a:t>This work</a:t>
            </a:r>
          </a:p>
        </p:txBody>
      </p:sp>
      <p:sp>
        <p:nvSpPr>
          <p:cNvPr id="16" name="テキスト ボックス 15">
            <a:extLst>
              <a:ext uri="{FF2B5EF4-FFF2-40B4-BE49-F238E27FC236}">
                <a16:creationId xmlns:a16="http://schemas.microsoft.com/office/drawing/2014/main" id="{1EBD9DA1-BF5B-8769-96B8-BC75628A41C2}"/>
              </a:ext>
            </a:extLst>
          </p:cNvPr>
          <p:cNvSpPr txBox="1"/>
          <p:nvPr/>
        </p:nvSpPr>
        <p:spPr>
          <a:xfrm>
            <a:off x="4770572" y="5903893"/>
            <a:ext cx="2573140" cy="954107"/>
          </a:xfrm>
          <a:prstGeom prst="rect">
            <a:avLst/>
          </a:prstGeom>
          <a:noFill/>
        </p:spPr>
        <p:txBody>
          <a:bodyPr wrap="none" rtlCol="0">
            <a:spAutoFit/>
          </a:bodyPr>
          <a:lstStyle/>
          <a:p>
            <a:pPr algn="ctr"/>
            <a:r>
              <a:rPr kumimoji="1" lang="en-US" altLang="ja-JP" sz="1400" dirty="0">
                <a:solidFill>
                  <a:srgbClr val="0000FF"/>
                </a:solidFill>
              </a:rPr>
              <a:t>Berg+12; Davies+21;</a:t>
            </a:r>
          </a:p>
          <a:p>
            <a:pPr algn="ctr"/>
            <a:r>
              <a:rPr kumimoji="1" lang="en-US" altLang="ja-JP" sz="1400" dirty="0">
                <a:solidFill>
                  <a:srgbClr val="0000FF"/>
                </a:solidFill>
              </a:rPr>
              <a:t>Swinbank+19; Kaasinen+17;</a:t>
            </a:r>
          </a:p>
          <a:p>
            <a:pPr algn="ctr"/>
            <a:r>
              <a:rPr kumimoji="1" lang="en" altLang="ja-JP" sz="1400" dirty="0">
                <a:solidFill>
                  <a:srgbClr val="007F00"/>
                </a:solidFill>
              </a:rPr>
              <a:t>Davies+21; Kashino+17;</a:t>
            </a:r>
          </a:p>
          <a:p>
            <a:pPr algn="ctr"/>
            <a:r>
              <a:rPr kumimoji="1" lang="en" altLang="ja-JP" sz="1400" dirty="0">
                <a:solidFill>
                  <a:srgbClr val="007F00"/>
                </a:solidFill>
              </a:rPr>
              <a:t>Sanders+16; Steidel+14</a:t>
            </a:r>
            <a:endParaRPr kumimoji="1" lang="ja-JP" altLang="en-US" sz="1400">
              <a:solidFill>
                <a:srgbClr val="007F00"/>
              </a:solidFill>
            </a:endParaRPr>
          </a:p>
        </p:txBody>
      </p:sp>
      <p:sp>
        <p:nvSpPr>
          <p:cNvPr id="30" name="テキスト ボックス 29">
            <a:extLst>
              <a:ext uri="{FF2B5EF4-FFF2-40B4-BE49-F238E27FC236}">
                <a16:creationId xmlns:a16="http://schemas.microsoft.com/office/drawing/2014/main" id="{559BDCEE-36C7-7581-A306-19D33E928AEF}"/>
              </a:ext>
            </a:extLst>
          </p:cNvPr>
          <p:cNvSpPr txBox="1"/>
          <p:nvPr/>
        </p:nvSpPr>
        <p:spPr>
          <a:xfrm>
            <a:off x="9908541" y="2601088"/>
            <a:ext cx="2236510" cy="584775"/>
          </a:xfrm>
          <a:prstGeom prst="rect">
            <a:avLst/>
          </a:prstGeom>
          <a:noFill/>
        </p:spPr>
        <p:txBody>
          <a:bodyPr wrap="none" rtlCol="0">
            <a:spAutoFit/>
          </a:bodyPr>
          <a:lstStyle/>
          <a:p>
            <a:pPr algn="ctr"/>
            <a:r>
              <a:rPr lang="en-US" altLang="ja-JP" sz="3200" b="1" dirty="0">
                <a:solidFill>
                  <a:srgbClr val="FF0000"/>
                </a:solidFill>
                <a:latin typeface="Meiryo" panose="020B0604030504040204" pitchFamily="34" charset="-128"/>
                <a:ea typeface="Meiryo" panose="020B0604030504040204" pitchFamily="34" charset="-128"/>
                <a:cs typeface="Times New Roman" panose="02020603050405020304" pitchFamily="18" charset="0"/>
              </a:rPr>
              <a:t>Increase!</a:t>
            </a:r>
          </a:p>
        </p:txBody>
      </p:sp>
      <p:sp>
        <p:nvSpPr>
          <p:cNvPr id="31" name="テキスト ボックス 30">
            <a:extLst>
              <a:ext uri="{FF2B5EF4-FFF2-40B4-BE49-F238E27FC236}">
                <a16:creationId xmlns:a16="http://schemas.microsoft.com/office/drawing/2014/main" id="{18D1E5BC-8478-F462-2112-625A203F22CA}"/>
              </a:ext>
            </a:extLst>
          </p:cNvPr>
          <p:cNvSpPr txBox="1"/>
          <p:nvPr/>
        </p:nvSpPr>
        <p:spPr>
          <a:xfrm>
            <a:off x="8853777" y="6017227"/>
            <a:ext cx="1067921" cy="307777"/>
          </a:xfrm>
          <a:prstGeom prst="rect">
            <a:avLst/>
          </a:prstGeom>
          <a:noFill/>
        </p:spPr>
        <p:txBody>
          <a:bodyPr wrap="none" rtlCol="0">
            <a:spAutoFit/>
          </a:bodyPr>
          <a:lstStyle/>
          <a:p>
            <a:pPr algn="r"/>
            <a:r>
              <a:rPr lang="en-US" altLang="ja-JP" sz="1400" dirty="0"/>
              <a:t>Isobe</a:t>
            </a:r>
            <a:r>
              <a:rPr kumimoji="1" lang="en-US" altLang="ja-JP" sz="1400" dirty="0"/>
              <a:t>+23b</a:t>
            </a:r>
            <a:endParaRPr kumimoji="1" lang="ja-JP" altLang="en-US" sz="1400"/>
          </a:p>
        </p:txBody>
      </p:sp>
      <p:grpSp>
        <p:nvGrpSpPr>
          <p:cNvPr id="3" name="グループ化 2">
            <a:extLst>
              <a:ext uri="{FF2B5EF4-FFF2-40B4-BE49-F238E27FC236}">
                <a16:creationId xmlns:a16="http://schemas.microsoft.com/office/drawing/2014/main" id="{FEA5202D-F3A6-0241-7AAA-B29E051DA557}"/>
              </a:ext>
            </a:extLst>
          </p:cNvPr>
          <p:cNvGrpSpPr>
            <a:grpSpLocks noChangeAspect="1"/>
          </p:cNvGrpSpPr>
          <p:nvPr/>
        </p:nvGrpSpPr>
        <p:grpSpPr>
          <a:xfrm>
            <a:off x="198297" y="2743199"/>
            <a:ext cx="4260166" cy="3274027"/>
            <a:chOff x="6288288" y="2626268"/>
            <a:chExt cx="5472009" cy="4205354"/>
          </a:xfrm>
        </p:grpSpPr>
        <p:pic>
          <p:nvPicPr>
            <p:cNvPr id="6" name="図 5">
              <a:extLst>
                <a:ext uri="{FF2B5EF4-FFF2-40B4-BE49-F238E27FC236}">
                  <a16:creationId xmlns:a16="http://schemas.microsoft.com/office/drawing/2014/main" id="{B0A92047-87E2-2CDF-CFC4-52B02F2B102F}"/>
                </a:ext>
              </a:extLst>
            </p:cNvPr>
            <p:cNvPicPr>
              <a:picLocks noChangeAspect="1"/>
            </p:cNvPicPr>
            <p:nvPr/>
          </p:nvPicPr>
          <p:blipFill rotWithShape="1">
            <a:blip r:embed="rId4"/>
            <a:srcRect r="63407"/>
            <a:stretch/>
          </p:blipFill>
          <p:spPr>
            <a:xfrm>
              <a:off x="6288288" y="2626268"/>
              <a:ext cx="5472009" cy="4205354"/>
            </a:xfrm>
            <a:prstGeom prst="rect">
              <a:avLst/>
            </a:prstGeom>
          </p:spPr>
        </p:pic>
        <p:sp>
          <p:nvSpPr>
            <p:cNvPr id="7" name="テキスト ボックス 6">
              <a:extLst>
                <a:ext uri="{FF2B5EF4-FFF2-40B4-BE49-F238E27FC236}">
                  <a16:creationId xmlns:a16="http://schemas.microsoft.com/office/drawing/2014/main" id="{CF6C1EFB-8FA0-48EC-3579-01403AB3B5C6}"/>
                </a:ext>
              </a:extLst>
            </p:cNvPr>
            <p:cNvSpPr txBox="1"/>
            <p:nvPr/>
          </p:nvSpPr>
          <p:spPr>
            <a:xfrm>
              <a:off x="7571509" y="3959769"/>
              <a:ext cx="1439647" cy="474392"/>
            </a:xfrm>
            <a:prstGeom prst="rect">
              <a:avLst/>
            </a:prstGeom>
            <a:noFill/>
          </p:spPr>
          <p:txBody>
            <a:bodyPr wrap="none" rtlCol="0">
              <a:spAutoFit/>
            </a:bodyPr>
            <a:lstStyle/>
            <a:p>
              <a:pPr algn="ctr"/>
              <a:r>
                <a:rPr kumimoji="1" lang="en-US" altLang="ja-JP" dirty="0">
                  <a:solidFill>
                    <a:srgbClr val="0000FF"/>
                  </a:solidFill>
                  <a:latin typeface="Times New Roman" panose="02020603050405020304" pitchFamily="18" charset="0"/>
                  <a:ea typeface="Meiryo" panose="020B0604030504040204" pitchFamily="34" charset="-128"/>
                  <a:cs typeface="Times New Roman" panose="02020603050405020304" pitchFamily="18" charset="0"/>
                </a:rPr>
                <a:t>[OII]3726</a:t>
              </a:r>
              <a:endParaRPr lang="en-US" altLang="ja-JP" dirty="0">
                <a:solidFill>
                  <a:srgbClr val="0000FF"/>
                </a:solidFill>
                <a:latin typeface="Times New Roman" panose="02020603050405020304" pitchFamily="18" charset="0"/>
                <a:ea typeface="Meiryo" panose="020B0604030504040204" pitchFamily="34"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674F0D73-8C97-803A-A137-B7DE1661C8F7}"/>
                </a:ext>
              </a:extLst>
            </p:cNvPr>
            <p:cNvSpPr txBox="1"/>
            <p:nvPr/>
          </p:nvSpPr>
          <p:spPr>
            <a:xfrm>
              <a:off x="9825479" y="3955519"/>
              <a:ext cx="1439647" cy="474392"/>
            </a:xfrm>
            <a:prstGeom prst="rect">
              <a:avLst/>
            </a:prstGeom>
            <a:noFill/>
          </p:spPr>
          <p:txBody>
            <a:bodyPr wrap="none" rtlCol="0">
              <a:spAutoFit/>
            </a:bodyPr>
            <a:lstStyle/>
            <a:p>
              <a:pPr algn="ctr"/>
              <a:r>
                <a:rPr kumimoji="1" lang="en-US" altLang="ja-JP" dirty="0">
                  <a:solidFill>
                    <a:srgbClr val="0000FF"/>
                  </a:solidFill>
                  <a:latin typeface="Times New Roman" panose="02020603050405020304" pitchFamily="18" charset="0"/>
                  <a:ea typeface="Meiryo" panose="020B0604030504040204" pitchFamily="34" charset="-128"/>
                  <a:cs typeface="Times New Roman" panose="02020603050405020304" pitchFamily="18" charset="0"/>
                </a:rPr>
                <a:t>[OII]3729</a:t>
              </a:r>
              <a:endParaRPr lang="en-US" altLang="ja-JP" dirty="0">
                <a:solidFill>
                  <a:srgbClr val="0000FF"/>
                </a:solidFill>
                <a:latin typeface="Times New Roman" panose="02020603050405020304" pitchFamily="18" charset="0"/>
                <a:ea typeface="Meiryo" panose="020B0604030504040204" pitchFamily="34"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5197705E-EC32-7DA1-D8D9-B0C6EFC40F5D}"/>
                </a:ext>
              </a:extLst>
            </p:cNvPr>
            <p:cNvSpPr txBox="1"/>
            <p:nvPr/>
          </p:nvSpPr>
          <p:spPr>
            <a:xfrm>
              <a:off x="9871339" y="4424179"/>
              <a:ext cx="908097" cy="513925"/>
            </a:xfrm>
            <a:prstGeom prst="rect">
              <a:avLst/>
            </a:prstGeom>
            <a:noFill/>
          </p:spPr>
          <p:txBody>
            <a:bodyPr wrap="none" rtlCol="0">
              <a:spAutoFit/>
            </a:bodyPr>
            <a:lstStyle/>
            <a:p>
              <a:pPr algn="ctr"/>
              <a:r>
                <a:rPr kumimoji="1" lang="en-US" altLang="ja-JP" sz="2000" dirty="0">
                  <a:solidFill>
                    <a:srgbClr val="FF0000"/>
                  </a:solidFill>
                  <a:latin typeface="Times New Roman" panose="02020603050405020304" pitchFamily="18" charset="0"/>
                  <a:ea typeface="Meiryo" panose="020B0604030504040204" pitchFamily="34" charset="-128"/>
                  <a:cs typeface="Times New Roman" panose="02020603050405020304" pitchFamily="18" charset="0"/>
                </a:rPr>
                <a:t>Total</a:t>
              </a:r>
              <a:endParaRPr lang="en-US" altLang="ja-JP" sz="2000" dirty="0">
                <a:solidFill>
                  <a:srgbClr val="FF0000"/>
                </a:solidFill>
                <a:latin typeface="Times New Roman" panose="02020603050405020304" pitchFamily="18" charset="0"/>
                <a:ea typeface="Meiryo" panose="020B0604030504040204" pitchFamily="34"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88E68909-B58B-00C1-AA36-7A265E46EE27}"/>
                </a:ext>
              </a:extLst>
            </p:cNvPr>
            <p:cNvSpPr/>
            <p:nvPr/>
          </p:nvSpPr>
          <p:spPr>
            <a:xfrm>
              <a:off x="8667127" y="2626268"/>
              <a:ext cx="1635957" cy="57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66B0805-7F72-D8D9-22B9-D346E53D4670}"/>
                </a:ext>
              </a:extLst>
            </p:cNvPr>
            <p:cNvSpPr txBox="1">
              <a:spLocks noChangeAspect="1"/>
            </p:cNvSpPr>
            <p:nvPr/>
          </p:nvSpPr>
          <p:spPr>
            <a:xfrm>
              <a:off x="10291721" y="6365176"/>
              <a:ext cx="1371701" cy="395327"/>
            </a:xfrm>
            <a:prstGeom prst="rect">
              <a:avLst/>
            </a:prstGeom>
            <a:noFill/>
          </p:spPr>
          <p:txBody>
            <a:bodyPr wrap="none" rtlCol="0">
              <a:spAutoFit/>
            </a:bodyPr>
            <a:lstStyle/>
            <a:p>
              <a:pPr algn="r"/>
              <a:r>
                <a:rPr lang="en-US" altLang="ja-JP" sz="1400" dirty="0"/>
                <a:t>Isobe</a:t>
              </a:r>
              <a:r>
                <a:rPr kumimoji="1" lang="en-US" altLang="ja-JP" sz="1400" dirty="0"/>
                <a:t>+23b</a:t>
              </a:r>
              <a:endParaRPr kumimoji="1" lang="ja-JP" altLang="en-US" sz="1400"/>
            </a:p>
          </p:txBody>
        </p:sp>
      </p:grpSp>
      <p:sp>
        <p:nvSpPr>
          <p:cNvPr id="17" name="テキスト ボックス 16">
            <a:extLst>
              <a:ext uri="{FF2B5EF4-FFF2-40B4-BE49-F238E27FC236}">
                <a16:creationId xmlns:a16="http://schemas.microsoft.com/office/drawing/2014/main" id="{248B797C-52DB-799E-3C82-554854293E13}"/>
              </a:ext>
            </a:extLst>
          </p:cNvPr>
          <p:cNvSpPr txBox="1"/>
          <p:nvPr/>
        </p:nvSpPr>
        <p:spPr>
          <a:xfrm>
            <a:off x="764579" y="1812325"/>
            <a:ext cx="3573414" cy="954107"/>
          </a:xfrm>
          <a:prstGeom prst="rect">
            <a:avLst/>
          </a:prstGeom>
          <a:noFill/>
        </p:spPr>
        <p:txBody>
          <a:bodyPr wrap="none" rtlCol="0">
            <a:spAutoFit/>
          </a:bodyPr>
          <a:lstStyle/>
          <a:p>
            <a:pPr algn="ct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Deriving LSFs for</a:t>
            </a:r>
          </a:p>
          <a:p>
            <a:pPr algn="ctr"/>
            <a:r>
              <a:rPr lang="en-US" altLang="ja-JP" sz="2800" dirty="0">
                <a:latin typeface="Times New Roman" panose="02020603050405020304" pitchFamily="18" charset="0"/>
                <a:ea typeface="Meiryo" panose="020B0604030504040204" pitchFamily="34" charset="-128"/>
                <a:cs typeface="Times New Roman" panose="02020603050405020304" pitchFamily="18" charset="0"/>
              </a:rPr>
              <a:t>careful [OII] separation</a:t>
            </a:r>
            <a:endParaRPr kumimoji="1" lang="en-US" altLang="ja-JP" sz="2000" dirty="0">
              <a:latin typeface="Times New Roman" panose="02020603050405020304" pitchFamily="18" charset="0"/>
              <a:ea typeface="Meiryo" panose="020B0604030504040204" pitchFamily="34"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E0DC4DEF-12AD-DFE1-D3E6-E217F28DC41D}"/>
              </a:ext>
            </a:extLst>
          </p:cNvPr>
          <p:cNvSpPr txBox="1"/>
          <p:nvPr/>
        </p:nvSpPr>
        <p:spPr>
          <a:xfrm>
            <a:off x="8142045" y="2791122"/>
            <a:ext cx="989373" cy="338554"/>
          </a:xfrm>
          <a:prstGeom prst="rect">
            <a:avLst/>
          </a:prstGeom>
          <a:noFill/>
        </p:spPr>
        <p:txBody>
          <a:bodyPr wrap="none" rtlCol="0">
            <a:spAutoFit/>
          </a:bodyPr>
          <a:lstStyle/>
          <a:p>
            <a:pPr algn="ctr"/>
            <a:r>
              <a:rPr lang="en-US" altLang="ja-JP" sz="1600" b="1" dirty="0">
                <a:solidFill>
                  <a:srgbClr val="FF0000"/>
                </a:solidFill>
                <a:latin typeface="Meiryo" panose="020B0604030504040204" pitchFamily="34" charset="-128"/>
                <a:ea typeface="Meiryo" panose="020B0604030504040204" pitchFamily="34" charset="-128"/>
                <a:cs typeface="Times New Roman" panose="02020603050405020304" pitchFamily="18" charset="0"/>
              </a:rPr>
              <a:t>median</a:t>
            </a:r>
          </a:p>
        </p:txBody>
      </p:sp>
      <p:sp>
        <p:nvSpPr>
          <p:cNvPr id="15" name="テキスト ボックス 14">
            <a:extLst>
              <a:ext uri="{FF2B5EF4-FFF2-40B4-BE49-F238E27FC236}">
                <a16:creationId xmlns:a16="http://schemas.microsoft.com/office/drawing/2014/main" id="{64DB0B12-44F3-D692-3B19-8CEA9EAAB2CB}"/>
              </a:ext>
            </a:extLst>
          </p:cNvPr>
          <p:cNvSpPr txBox="1"/>
          <p:nvPr/>
        </p:nvSpPr>
        <p:spPr>
          <a:xfrm>
            <a:off x="6996482" y="2120101"/>
            <a:ext cx="709745" cy="338554"/>
          </a:xfrm>
          <a:prstGeom prst="rect">
            <a:avLst/>
          </a:prstGeom>
          <a:noFill/>
        </p:spPr>
        <p:txBody>
          <a:bodyPr wrap="none" rtlCol="0">
            <a:spAutoFit/>
          </a:bodyPr>
          <a:lstStyle/>
          <a:p>
            <a:pPr algn="ctr"/>
            <a:r>
              <a:rPr lang="en-US" altLang="ja-JP" sz="1600" dirty="0" err="1">
                <a:solidFill>
                  <a:srgbClr val="FF0000"/>
                </a:solidFill>
                <a:latin typeface="Meiryo" panose="020B0604030504040204" pitchFamily="34" charset="-128"/>
                <a:ea typeface="Meiryo" panose="020B0604030504040204" pitchFamily="34" charset="-128"/>
                <a:cs typeface="Times New Roman" panose="02020603050405020304" pitchFamily="18" charset="0"/>
              </a:rPr>
              <a:t>indiv</a:t>
            </a:r>
            <a:r>
              <a:rPr lang="en-US" altLang="ja-JP" sz="16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t>.</a:t>
            </a:r>
          </a:p>
        </p:txBody>
      </p:sp>
      <p:sp>
        <p:nvSpPr>
          <p:cNvPr id="14" name="テキスト ボックス 13">
            <a:extLst>
              <a:ext uri="{FF2B5EF4-FFF2-40B4-BE49-F238E27FC236}">
                <a16:creationId xmlns:a16="http://schemas.microsoft.com/office/drawing/2014/main" id="{9C522455-7706-0031-4C11-15B7AD287371}"/>
              </a:ext>
            </a:extLst>
          </p:cNvPr>
          <p:cNvSpPr txBox="1"/>
          <p:nvPr/>
        </p:nvSpPr>
        <p:spPr>
          <a:xfrm>
            <a:off x="9813001" y="3131740"/>
            <a:ext cx="2332050" cy="646331"/>
          </a:xfrm>
          <a:prstGeom prst="rect">
            <a:avLst/>
          </a:prstGeom>
          <a:noFill/>
        </p:spPr>
        <p:txBody>
          <a:bodyPr wrap="none" rtlCol="0">
            <a:spAutoFit/>
          </a:bodyPr>
          <a:lstStyle/>
          <a:p>
            <a:pPr algn="ctr"/>
            <a:r>
              <a:rPr lang="en-US" altLang="ja-JP" sz="12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t>*Conclusion doesn’t change</a:t>
            </a:r>
          </a:p>
          <a:p>
            <a:pPr algn="ctr"/>
            <a:r>
              <a:rPr lang="en-US" altLang="ja-JP" sz="12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t>w/ 2 gals at z~9-10</a:t>
            </a:r>
          </a:p>
          <a:p>
            <a:pPr algn="ctr"/>
            <a:r>
              <a:rPr lang="en-US" altLang="ja-JP" sz="12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t>(Boyett+24, Abdurro’uf+24)</a:t>
            </a:r>
          </a:p>
        </p:txBody>
      </p:sp>
      <p:sp>
        <p:nvSpPr>
          <p:cNvPr id="18" name="テキスト ボックス 17">
            <a:extLst>
              <a:ext uri="{FF2B5EF4-FFF2-40B4-BE49-F238E27FC236}">
                <a16:creationId xmlns:a16="http://schemas.microsoft.com/office/drawing/2014/main" id="{7D47AACE-A9F4-C7DE-F0B4-E6C70066D044}"/>
              </a:ext>
            </a:extLst>
          </p:cNvPr>
          <p:cNvSpPr txBox="1"/>
          <p:nvPr/>
        </p:nvSpPr>
        <p:spPr>
          <a:xfrm>
            <a:off x="5679855" y="2500050"/>
            <a:ext cx="1614545" cy="646331"/>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Pre-JWST</a:t>
            </a:r>
          </a:p>
          <a:p>
            <a:pPr algn="ctr"/>
            <a:r>
              <a:rPr lang="en-US" altLang="ja-JP" dirty="0">
                <a:latin typeface="Meiryo" panose="020B0604030504040204" pitchFamily="34" charset="-128"/>
                <a:ea typeface="Meiryo" panose="020B0604030504040204" pitchFamily="34" charset="-128"/>
              </a:rPr>
              <a:t>observations</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2326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矢印コネクタ 1">
            <a:extLst>
              <a:ext uri="{FF2B5EF4-FFF2-40B4-BE49-F238E27FC236}">
                <a16:creationId xmlns:a16="http://schemas.microsoft.com/office/drawing/2014/main" id="{EDA4F510-4E3C-DBA7-AC5B-96524CBFBF4C}"/>
              </a:ext>
            </a:extLst>
          </p:cNvPr>
          <p:cNvCxnSpPr>
            <a:cxnSpLocks/>
          </p:cNvCxnSpPr>
          <p:nvPr/>
        </p:nvCxnSpPr>
        <p:spPr>
          <a:xfrm>
            <a:off x="0" y="830997"/>
            <a:ext cx="12192000" cy="0"/>
          </a:xfrm>
          <a:prstGeom prst="straightConnector1">
            <a:avLst/>
          </a:prstGeom>
          <a:ln w="76200" cmpd="thickThi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622718CA-A492-ECFB-E410-8DA61A638A3F}"/>
              </a:ext>
            </a:extLst>
          </p:cNvPr>
          <p:cNvGrpSpPr/>
          <p:nvPr/>
        </p:nvGrpSpPr>
        <p:grpSpPr>
          <a:xfrm>
            <a:off x="12866785" y="1623861"/>
            <a:ext cx="1831185" cy="960744"/>
            <a:chOff x="9138874" y="2231712"/>
            <a:chExt cx="1831185" cy="960744"/>
          </a:xfrm>
        </p:grpSpPr>
        <p:grpSp>
          <p:nvGrpSpPr>
            <p:cNvPr id="14" name="グループ化 13">
              <a:extLst>
                <a:ext uri="{FF2B5EF4-FFF2-40B4-BE49-F238E27FC236}">
                  <a16:creationId xmlns:a16="http://schemas.microsoft.com/office/drawing/2014/main" id="{0B5B5AD5-827B-99E4-166D-985E12C1A789}"/>
                </a:ext>
              </a:extLst>
            </p:cNvPr>
            <p:cNvGrpSpPr>
              <a:grpSpLocks noChangeAspect="1"/>
            </p:cNvGrpSpPr>
            <p:nvPr/>
          </p:nvGrpSpPr>
          <p:grpSpPr>
            <a:xfrm>
              <a:off x="9253610" y="2250377"/>
              <a:ext cx="1601721" cy="942079"/>
              <a:chOff x="9016342" y="4647772"/>
              <a:chExt cx="1333988" cy="784606"/>
            </a:xfrm>
          </p:grpSpPr>
          <p:sp>
            <p:nvSpPr>
              <p:cNvPr id="17" name="テキスト ボックス 16">
                <a:extLst>
                  <a:ext uri="{FF2B5EF4-FFF2-40B4-BE49-F238E27FC236}">
                    <a16:creationId xmlns:a16="http://schemas.microsoft.com/office/drawing/2014/main" id="{599974FE-F879-6689-7D2F-0F887E26D04B}"/>
                  </a:ext>
                </a:extLst>
              </p:cNvPr>
              <p:cNvSpPr txBox="1"/>
              <p:nvPr/>
            </p:nvSpPr>
            <p:spPr>
              <a:xfrm>
                <a:off x="9016342" y="4647772"/>
                <a:ext cx="1333988" cy="384495"/>
              </a:xfrm>
              <a:prstGeom prst="rect">
                <a:avLst/>
              </a:prstGeom>
              <a:noFill/>
            </p:spPr>
            <p:txBody>
              <a:bodyPr wrap="none" rtlCol="0">
                <a:spAutoFit/>
              </a:bodyPr>
              <a:lstStyle/>
              <a:p>
                <a:pPr algn="ctr"/>
                <a:r>
                  <a:rPr kumimoji="1" lang="en-US" altLang="ja-JP" sz="2400" dirty="0">
                    <a:latin typeface="Times New Roman" panose="02020603050405020304" pitchFamily="18" charset="0"/>
                    <a:cs typeface="Times New Roman" panose="02020603050405020304" pitchFamily="18" charset="0"/>
                  </a:rPr>
                  <a:t>[Fe</a:t>
                </a:r>
                <a:r>
                  <a:rPr kumimoji="1" lang="en-US" altLang="ja-JP" dirty="0">
                    <a:latin typeface="Times New Roman" panose="02020603050405020304" pitchFamily="18" charset="0"/>
                    <a:cs typeface="Times New Roman" panose="02020603050405020304" pitchFamily="18" charset="0"/>
                  </a:rPr>
                  <a:t> III</a:t>
                </a:r>
                <a:r>
                  <a:rPr kumimoji="1" lang="en-US" altLang="ja-JP" sz="2400" dirty="0">
                    <a:latin typeface="Times New Roman" panose="02020603050405020304" pitchFamily="18" charset="0"/>
                    <a:cs typeface="Times New Roman" panose="02020603050405020304" pitchFamily="18" charset="0"/>
                  </a:rPr>
                  <a:t>]4658</a:t>
                </a:r>
                <a:endParaRPr kumimoji="1" lang="ja-JP" altLang="en-US" sz="240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5590A378-9B78-CE5B-A557-DE1D0645455D}"/>
                  </a:ext>
                </a:extLst>
              </p:cNvPr>
              <p:cNvSpPr txBox="1"/>
              <p:nvPr/>
            </p:nvSpPr>
            <p:spPr>
              <a:xfrm>
                <a:off x="9448233" y="5047882"/>
                <a:ext cx="470206" cy="384496"/>
              </a:xfrm>
              <a:prstGeom prst="rect">
                <a:avLst/>
              </a:prstGeom>
              <a:noFill/>
            </p:spPr>
            <p:txBody>
              <a:bodyPr wrap="none" rtlCol="0">
                <a:spAutoFit/>
              </a:bodyPr>
              <a:lstStyle/>
              <a:p>
                <a:pPr algn="ctr"/>
                <a:r>
                  <a:rPr kumimoji="1" lang="en-US" altLang="ja-JP" sz="2400" dirty="0">
                    <a:latin typeface="Times New Roman" panose="02020603050405020304" pitchFamily="18" charset="0"/>
                    <a:cs typeface="Times New Roman" panose="02020603050405020304" pitchFamily="18" charset="0"/>
                  </a:rPr>
                  <a:t>Hβ</a:t>
                </a:r>
                <a:endParaRPr kumimoji="1" lang="ja-JP" altLang="en-US" sz="2400">
                  <a:latin typeface="Times New Roman" panose="02020603050405020304" pitchFamily="18" charset="0"/>
                  <a:cs typeface="Times New Roman" panose="02020603050405020304" pitchFamily="18" charset="0"/>
                </a:endParaRPr>
              </a:p>
            </p:txBody>
          </p:sp>
          <p:cxnSp>
            <p:nvCxnSpPr>
              <p:cNvPr id="19" name="直線矢印コネクタ 18">
                <a:extLst>
                  <a:ext uri="{FF2B5EF4-FFF2-40B4-BE49-F238E27FC236}">
                    <a16:creationId xmlns:a16="http://schemas.microsoft.com/office/drawing/2014/main" id="{E5CE47D2-3B43-7956-4B22-EF85A84366D8}"/>
                  </a:ext>
                </a:extLst>
              </p:cNvPr>
              <p:cNvCxnSpPr>
                <a:cxnSpLocks/>
              </p:cNvCxnSpPr>
              <p:nvPr/>
            </p:nvCxnSpPr>
            <p:spPr>
              <a:xfrm>
                <a:off x="9027545" y="5067826"/>
                <a:ext cx="1311578"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角丸四角形 14">
              <a:extLst>
                <a:ext uri="{FF2B5EF4-FFF2-40B4-BE49-F238E27FC236}">
                  <a16:creationId xmlns:a16="http://schemas.microsoft.com/office/drawing/2014/main" id="{E77D609C-A361-207E-C837-4DD3CF849E49}"/>
                </a:ext>
              </a:extLst>
            </p:cNvPr>
            <p:cNvSpPr/>
            <p:nvPr/>
          </p:nvSpPr>
          <p:spPr>
            <a:xfrm>
              <a:off x="9138874" y="2231712"/>
              <a:ext cx="1831185" cy="960657"/>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0" name="グループ化 19">
            <a:extLst>
              <a:ext uri="{FF2B5EF4-FFF2-40B4-BE49-F238E27FC236}">
                <a16:creationId xmlns:a16="http://schemas.microsoft.com/office/drawing/2014/main" id="{D708872E-AEE5-0DEB-09EC-E0408A588727}"/>
              </a:ext>
            </a:extLst>
          </p:cNvPr>
          <p:cNvGrpSpPr/>
          <p:nvPr/>
        </p:nvGrpSpPr>
        <p:grpSpPr>
          <a:xfrm>
            <a:off x="13215555" y="3512238"/>
            <a:ext cx="1133644" cy="467054"/>
            <a:chOff x="10365164" y="3962536"/>
            <a:chExt cx="1133644" cy="467054"/>
          </a:xfrm>
        </p:grpSpPr>
        <p:sp>
          <p:nvSpPr>
            <p:cNvPr id="21" name="テキスト ボックス 20">
              <a:extLst>
                <a:ext uri="{FF2B5EF4-FFF2-40B4-BE49-F238E27FC236}">
                  <a16:creationId xmlns:a16="http://schemas.microsoft.com/office/drawing/2014/main" id="{176F9C17-0B39-B6F9-94AD-A77DE2356EF8}"/>
                </a:ext>
              </a:extLst>
            </p:cNvPr>
            <p:cNvSpPr txBox="1"/>
            <p:nvPr/>
          </p:nvSpPr>
          <p:spPr>
            <a:xfrm>
              <a:off x="10365164" y="3962537"/>
              <a:ext cx="1133644" cy="461665"/>
            </a:xfrm>
            <a:prstGeom prst="rect">
              <a:avLst/>
            </a:prstGeom>
            <a:noFill/>
          </p:spPr>
          <p:txBody>
            <a:bodyPr wrap="none" rtlCol="0">
              <a:spAutoFit/>
            </a:bodyPr>
            <a:lstStyle/>
            <a:p>
              <a:pPr algn="ctr"/>
              <a:r>
                <a:rPr kumimoji="1" lang="en-US" altLang="ja-JP" sz="2400" dirty="0">
                  <a:latin typeface="Times New Roman" panose="02020603050405020304" pitchFamily="18" charset="0"/>
                  <a:cs typeface="Times New Roman" panose="02020603050405020304" pitchFamily="18" charset="0"/>
                </a:rPr>
                <a:t>Fe</a:t>
              </a:r>
              <a:r>
                <a:rPr kumimoji="1" lang="en-US" altLang="ja-JP" sz="2400" baseline="30000" dirty="0">
                  <a:latin typeface="Times New Roman" panose="02020603050405020304" pitchFamily="18" charset="0"/>
                  <a:cs typeface="Times New Roman" panose="02020603050405020304" pitchFamily="18" charset="0"/>
                </a:rPr>
                <a:t>2+</a:t>
              </a:r>
              <a:r>
                <a:rPr kumimoji="1" lang="en-US" altLang="ja-JP" sz="2400" dirty="0">
                  <a:latin typeface="Times New Roman" panose="02020603050405020304" pitchFamily="18" charset="0"/>
                  <a:cs typeface="Times New Roman" panose="02020603050405020304" pitchFamily="18" charset="0"/>
                </a:rPr>
                <a:t>/H</a:t>
              </a:r>
              <a:r>
                <a:rPr kumimoji="1" lang="en-US" altLang="ja-JP" sz="2400" baseline="30000" dirty="0">
                  <a:latin typeface="Times New Roman" panose="02020603050405020304" pitchFamily="18" charset="0"/>
                  <a:cs typeface="Times New Roman" panose="02020603050405020304" pitchFamily="18" charset="0"/>
                </a:rPr>
                <a:t>+</a:t>
              </a:r>
              <a:endParaRPr kumimoji="1" lang="ja-JP" altLang="en-US" sz="2400" baseline="30000">
                <a:latin typeface="Times New Roman" panose="02020603050405020304" pitchFamily="18" charset="0"/>
                <a:cs typeface="Times New Roman" panose="02020603050405020304" pitchFamily="18" charset="0"/>
              </a:endParaRPr>
            </a:p>
          </p:txBody>
        </p:sp>
        <p:sp>
          <p:nvSpPr>
            <p:cNvPr id="22" name="角丸四角形 21">
              <a:extLst>
                <a:ext uri="{FF2B5EF4-FFF2-40B4-BE49-F238E27FC236}">
                  <a16:creationId xmlns:a16="http://schemas.microsoft.com/office/drawing/2014/main" id="{F31B2D54-FB40-F4DA-A319-756CD3E317B3}"/>
                </a:ext>
              </a:extLst>
            </p:cNvPr>
            <p:cNvSpPr/>
            <p:nvPr/>
          </p:nvSpPr>
          <p:spPr>
            <a:xfrm>
              <a:off x="10365164" y="3962536"/>
              <a:ext cx="1133644" cy="467054"/>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3" name="グループ化 22">
            <a:extLst>
              <a:ext uri="{FF2B5EF4-FFF2-40B4-BE49-F238E27FC236}">
                <a16:creationId xmlns:a16="http://schemas.microsoft.com/office/drawing/2014/main" id="{CB288028-8C41-A72C-8D0D-DA1E25788314}"/>
              </a:ext>
            </a:extLst>
          </p:cNvPr>
          <p:cNvGrpSpPr/>
          <p:nvPr/>
        </p:nvGrpSpPr>
        <p:grpSpPr>
          <a:xfrm>
            <a:off x="13215555" y="4892227"/>
            <a:ext cx="1133638" cy="467054"/>
            <a:chOff x="10365164" y="5194283"/>
            <a:chExt cx="1133638" cy="467054"/>
          </a:xfrm>
        </p:grpSpPr>
        <p:sp>
          <p:nvSpPr>
            <p:cNvPr id="24" name="テキスト ボックス 23">
              <a:extLst>
                <a:ext uri="{FF2B5EF4-FFF2-40B4-BE49-F238E27FC236}">
                  <a16:creationId xmlns:a16="http://schemas.microsoft.com/office/drawing/2014/main" id="{1AA39207-7A06-3E31-76C9-9C9259CC84E9}"/>
                </a:ext>
              </a:extLst>
            </p:cNvPr>
            <p:cNvSpPr txBox="1"/>
            <p:nvPr/>
          </p:nvSpPr>
          <p:spPr>
            <a:xfrm>
              <a:off x="10515846" y="5194284"/>
              <a:ext cx="832279" cy="461665"/>
            </a:xfrm>
            <a:prstGeom prst="rect">
              <a:avLst/>
            </a:prstGeom>
            <a:noFill/>
          </p:spPr>
          <p:txBody>
            <a:bodyPr wrap="none" rtlCol="0">
              <a:spAutoFit/>
            </a:bodyPr>
            <a:lstStyle/>
            <a:p>
              <a:pPr algn="ctr"/>
              <a:r>
                <a:rPr kumimoji="1" lang="en-US" altLang="ja-JP" sz="2400" b="1" dirty="0">
                  <a:latin typeface="Times New Roman" panose="02020603050405020304" pitchFamily="18" charset="0"/>
                  <a:cs typeface="Times New Roman" panose="02020603050405020304" pitchFamily="18" charset="0"/>
                </a:rPr>
                <a:t>Fe/H</a:t>
              </a:r>
              <a:endParaRPr kumimoji="1" lang="ja-JP" altLang="en-US" sz="2400" b="1" baseline="30000">
                <a:latin typeface="Times New Roman" panose="02020603050405020304" pitchFamily="18" charset="0"/>
                <a:cs typeface="Times New Roman" panose="02020603050405020304" pitchFamily="18" charset="0"/>
              </a:endParaRPr>
            </a:p>
          </p:txBody>
        </p:sp>
        <p:sp>
          <p:nvSpPr>
            <p:cNvPr id="25" name="角丸四角形 24">
              <a:extLst>
                <a:ext uri="{FF2B5EF4-FFF2-40B4-BE49-F238E27FC236}">
                  <a16:creationId xmlns:a16="http://schemas.microsoft.com/office/drawing/2014/main" id="{F80A3A69-E973-9564-4F07-A556AB36C197}"/>
                </a:ext>
              </a:extLst>
            </p:cNvPr>
            <p:cNvSpPr/>
            <p:nvPr/>
          </p:nvSpPr>
          <p:spPr>
            <a:xfrm>
              <a:off x="10365164" y="5194283"/>
              <a:ext cx="1133638" cy="467054"/>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cxnSp>
        <p:nvCxnSpPr>
          <p:cNvPr id="26" name="直線矢印コネクタ 25">
            <a:extLst>
              <a:ext uri="{FF2B5EF4-FFF2-40B4-BE49-F238E27FC236}">
                <a16:creationId xmlns:a16="http://schemas.microsoft.com/office/drawing/2014/main" id="{4690203B-13FD-B71F-1D2F-3C2910AE4086}"/>
              </a:ext>
            </a:extLst>
          </p:cNvPr>
          <p:cNvCxnSpPr>
            <a:cxnSpLocks/>
            <a:stCxn id="15" idx="2"/>
            <a:endCxn id="22" idx="0"/>
          </p:cNvCxnSpPr>
          <p:nvPr/>
        </p:nvCxnSpPr>
        <p:spPr>
          <a:xfrm flipH="1">
            <a:off x="13782377" y="2584518"/>
            <a:ext cx="1" cy="9277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73A66E58-CA4B-49D2-0DC5-2853C5B7C104}"/>
              </a:ext>
            </a:extLst>
          </p:cNvPr>
          <p:cNvCxnSpPr>
            <a:cxnSpLocks/>
            <a:stCxn id="22" idx="2"/>
            <a:endCxn id="24" idx="0"/>
          </p:cNvCxnSpPr>
          <p:nvPr/>
        </p:nvCxnSpPr>
        <p:spPr>
          <a:xfrm>
            <a:off x="13782377" y="3979292"/>
            <a:ext cx="0" cy="9129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図 12" descr="ダイアグラム&#10;&#10;自動的に生成された説明">
            <a:extLst>
              <a:ext uri="{FF2B5EF4-FFF2-40B4-BE49-F238E27FC236}">
                <a16:creationId xmlns:a16="http://schemas.microsoft.com/office/drawing/2014/main" id="{3F0E6800-D98D-276A-5CF7-1B9156C83406}"/>
              </a:ext>
            </a:extLst>
          </p:cNvPr>
          <p:cNvPicPr>
            <a:picLocks noChangeAspect="1"/>
          </p:cNvPicPr>
          <p:nvPr/>
        </p:nvPicPr>
        <p:blipFill>
          <a:blip r:embed="rId3"/>
          <a:stretch>
            <a:fillRect/>
          </a:stretch>
        </p:blipFill>
        <p:spPr>
          <a:xfrm>
            <a:off x="322724" y="1461978"/>
            <a:ext cx="11546551" cy="5242133"/>
          </a:xfrm>
          <a:prstGeom prst="rect">
            <a:avLst/>
          </a:prstGeom>
        </p:spPr>
      </p:pic>
      <p:sp>
        <p:nvSpPr>
          <p:cNvPr id="41" name="テキスト ボックス 40">
            <a:extLst>
              <a:ext uri="{FF2B5EF4-FFF2-40B4-BE49-F238E27FC236}">
                <a16:creationId xmlns:a16="http://schemas.microsoft.com/office/drawing/2014/main" id="{95C04F47-A299-65B3-8E75-1A6A089AB29D}"/>
              </a:ext>
            </a:extLst>
          </p:cNvPr>
          <p:cNvSpPr txBox="1"/>
          <p:nvPr/>
        </p:nvSpPr>
        <p:spPr>
          <a:xfrm>
            <a:off x="0" y="0"/>
            <a:ext cx="5803448" cy="830997"/>
          </a:xfrm>
          <a:prstGeom prst="rect">
            <a:avLst/>
          </a:prstGeom>
          <a:noFill/>
        </p:spPr>
        <p:txBody>
          <a:bodyPr wrap="none" rtlCol="0">
            <a:spAutoFit/>
          </a:bodyPr>
          <a:lstStyle/>
          <a:p>
            <a:r>
              <a:rPr kumimoji="1" lang="en-US" altLang="ja-JP" sz="4800" b="1" dirty="0">
                <a:latin typeface="Times New Roman" panose="02020603050405020304" pitchFamily="18" charset="0"/>
                <a:cs typeface="Times New Roman" panose="02020603050405020304" pitchFamily="18" charset="0"/>
              </a:rPr>
              <a:t>Nitrogen Line Search</a:t>
            </a:r>
            <a:endParaRPr kumimoji="1" lang="ja-JP" altLang="en-US" sz="4800" b="1">
              <a:latin typeface="Times New Roman" panose="02020603050405020304" pitchFamily="18" charset="0"/>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45C9094F-6238-0713-D21C-C07C711F678C}"/>
              </a:ext>
            </a:extLst>
          </p:cNvPr>
          <p:cNvSpPr txBox="1"/>
          <p:nvPr/>
        </p:nvSpPr>
        <p:spPr>
          <a:xfrm>
            <a:off x="230476" y="830997"/>
            <a:ext cx="6213560" cy="523220"/>
          </a:xfrm>
          <a:prstGeom prst="rect">
            <a:avLst/>
          </a:prstGeom>
          <a:noFill/>
        </p:spPr>
        <p:txBody>
          <a:bodyPr wrap="none" rtlCol="0">
            <a:spAutoFit/>
          </a:bodyPr>
          <a:lstStyle/>
          <a:p>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rPr>
              <a:t>From 70 of Nakajima+23 sample galaxies</a:t>
            </a:r>
            <a:endParaRPr lang="en-US" altLang="ja-JP" sz="1600" dirty="0">
              <a:latin typeface="Times New Roman" panose="02020603050405020304" pitchFamily="18" charset="0"/>
              <a:ea typeface="Meiryo" panose="020B0604030504040204" pitchFamily="34" charset="-128"/>
              <a:cs typeface="Times New Roman" panose="02020603050405020304" pitchFamily="18" charset="0"/>
            </a:endParaRPr>
          </a:p>
        </p:txBody>
      </p:sp>
      <p:sp>
        <p:nvSpPr>
          <p:cNvPr id="46" name="テキスト ボックス 45">
            <a:extLst>
              <a:ext uri="{FF2B5EF4-FFF2-40B4-BE49-F238E27FC236}">
                <a16:creationId xmlns:a16="http://schemas.microsoft.com/office/drawing/2014/main" id="{321D5BC3-7782-80F2-EE86-510689C9EC14}"/>
              </a:ext>
            </a:extLst>
          </p:cNvPr>
          <p:cNvSpPr txBox="1"/>
          <p:nvPr/>
        </p:nvSpPr>
        <p:spPr>
          <a:xfrm>
            <a:off x="10801355" y="6396334"/>
            <a:ext cx="1067920" cy="307777"/>
          </a:xfrm>
          <a:prstGeom prst="rect">
            <a:avLst/>
          </a:prstGeom>
          <a:noFill/>
        </p:spPr>
        <p:txBody>
          <a:bodyPr wrap="none" rtlCol="0">
            <a:spAutoFit/>
          </a:bodyPr>
          <a:lstStyle/>
          <a:p>
            <a:pPr algn="r"/>
            <a:r>
              <a:rPr lang="en-US" altLang="ja-JP" sz="1400" dirty="0"/>
              <a:t>Isobe</a:t>
            </a:r>
            <a:r>
              <a:rPr kumimoji="1" lang="en-US" altLang="ja-JP" sz="1400" dirty="0"/>
              <a:t>+23c</a:t>
            </a:r>
            <a:endParaRPr kumimoji="1" lang="ja-JP" altLang="en-US" sz="1400"/>
          </a:p>
        </p:txBody>
      </p:sp>
      <p:sp>
        <p:nvSpPr>
          <p:cNvPr id="3" name="円/楕円 2">
            <a:extLst>
              <a:ext uri="{FF2B5EF4-FFF2-40B4-BE49-F238E27FC236}">
                <a16:creationId xmlns:a16="http://schemas.microsoft.com/office/drawing/2014/main" id="{642DDD1C-E610-CA77-0425-108DC5F722DE}"/>
              </a:ext>
            </a:extLst>
          </p:cNvPr>
          <p:cNvSpPr/>
          <p:nvPr/>
        </p:nvSpPr>
        <p:spPr>
          <a:xfrm>
            <a:off x="8067759" y="2558047"/>
            <a:ext cx="1089494" cy="8714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a:extLst>
              <a:ext uri="{FF2B5EF4-FFF2-40B4-BE49-F238E27FC236}">
                <a16:creationId xmlns:a16="http://schemas.microsoft.com/office/drawing/2014/main" id="{984C7AF7-A94A-11A3-FE00-6FAF7AD1E28E}"/>
              </a:ext>
            </a:extLst>
          </p:cNvPr>
          <p:cNvSpPr/>
          <p:nvPr/>
        </p:nvSpPr>
        <p:spPr>
          <a:xfrm>
            <a:off x="3820438" y="4314556"/>
            <a:ext cx="1089494" cy="8714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89A0C8A-80BB-C19A-2B2A-3B6EB6462126}"/>
              </a:ext>
            </a:extLst>
          </p:cNvPr>
          <p:cNvSpPr txBox="1"/>
          <p:nvPr/>
        </p:nvSpPr>
        <p:spPr>
          <a:xfrm>
            <a:off x="6287145" y="830997"/>
            <a:ext cx="1933543" cy="523220"/>
          </a:xfrm>
          <a:prstGeom prst="rect">
            <a:avLst/>
          </a:prstGeom>
          <a:noFill/>
        </p:spPr>
        <p:txBody>
          <a:bodyPr wrap="none" rtlCol="0">
            <a:spAutoFit/>
          </a:bodyPr>
          <a:lstStyle/>
          <a:p>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sym typeface="Wingdings" pitchFamily="2" charset="2"/>
              </a:rPr>
              <a:t> </a:t>
            </a:r>
            <a:r>
              <a:rPr kumimoji="1" lang="en-US" altLang="ja-JP" sz="2800" u="sng" dirty="0">
                <a:latin typeface="Times New Roman" panose="02020603050405020304" pitchFamily="18" charset="0"/>
                <a:ea typeface="Meiryo" panose="020B0604030504040204" pitchFamily="34" charset="-128"/>
                <a:cs typeface="Times New Roman" panose="02020603050405020304" pitchFamily="18" charset="0"/>
                <a:sym typeface="Wingdings" pitchFamily="2" charset="2"/>
              </a:rPr>
              <a:t>Found 2</a:t>
            </a:r>
            <a:r>
              <a:rPr kumimoji="1" lang="en-US" altLang="ja-JP" sz="2800" dirty="0">
                <a:latin typeface="Times New Roman" panose="02020603050405020304" pitchFamily="18" charset="0"/>
                <a:ea typeface="Meiryo" panose="020B0604030504040204" pitchFamily="34" charset="-128"/>
                <a:cs typeface="Times New Roman" panose="02020603050405020304" pitchFamily="18" charset="0"/>
                <a:sym typeface="Wingdings" pitchFamily="2" charset="2"/>
              </a:rPr>
              <a:t>!</a:t>
            </a:r>
            <a:endParaRPr lang="en-US" altLang="ja-JP" sz="1600" dirty="0">
              <a:latin typeface="Times New Roman" panose="02020603050405020304" pitchFamily="18" charset="0"/>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42939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 grpId="0" animBg="1"/>
      <p:bldP spid="4" grpId="0" animBg="1"/>
      <p:bldP spid="5"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50EA1474791FD4E8A46584874143058" ma:contentTypeVersion="15" ma:contentTypeDescription="新しいドキュメントを作成します。" ma:contentTypeScope="" ma:versionID="dda60d029a7c5a4eb3dea0ef769508c0">
  <xsd:schema xmlns:xsd="http://www.w3.org/2001/XMLSchema" xmlns:xs="http://www.w3.org/2001/XMLSchema" xmlns:p="http://schemas.microsoft.com/office/2006/metadata/properties" xmlns:ns2="d8395993-563f-4f79-8b24-d7369faf4eac" xmlns:ns3="2cbb6d9b-16a6-4bf6-be93-3ca41d84cc22" targetNamespace="http://schemas.microsoft.com/office/2006/metadata/properties" ma:root="true" ma:fieldsID="563b16e00a1635a05b4a37696764847e" ns2:_="" ns3:_="">
    <xsd:import namespace="d8395993-563f-4f79-8b24-d7369faf4eac"/>
    <xsd:import namespace="2cbb6d9b-16a6-4bf6-be93-3ca41d84cc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395993-563f-4f79-8b24-d7369faf4e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c2eb5840-676b-4ec5-83ef-4cc9c6b5cd1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bb6d9b-16a6-4bf6-be93-3ca41d84cc2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fbd24d2-545e-42c4-836d-0aab7b9d204f}" ma:internalName="TaxCatchAll" ma:showField="CatchAllData" ma:web="2cbb6d9b-16a6-4bf6-be93-3ca41d84cc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bb6d9b-16a6-4bf6-be93-3ca41d84cc22" xsi:nil="true"/>
    <lcf76f155ced4ddcb4097134ff3c332f xmlns="d8395993-563f-4f79-8b24-d7369faf4e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AB7FBD-C538-4129-A791-577B4654C640}"/>
</file>

<file path=customXml/itemProps2.xml><?xml version="1.0" encoding="utf-8"?>
<ds:datastoreItem xmlns:ds="http://schemas.openxmlformats.org/officeDocument/2006/customXml" ds:itemID="{6CA5D852-E621-416C-B9A5-BB74ACEC5095}"/>
</file>

<file path=customXml/itemProps3.xml><?xml version="1.0" encoding="utf-8"?>
<ds:datastoreItem xmlns:ds="http://schemas.openxmlformats.org/officeDocument/2006/customXml" ds:itemID="{22DE442D-4138-46ED-B0BC-476C78E0252D}"/>
</file>

<file path=docProps/app.xml><?xml version="1.0" encoding="utf-8"?>
<Properties xmlns="http://schemas.openxmlformats.org/officeDocument/2006/extended-properties" xmlns:vt="http://schemas.openxmlformats.org/officeDocument/2006/docPropsVTypes">
  <TotalTime>95991</TotalTime>
  <Words>3209</Words>
  <Application>Microsoft Macintosh PowerPoint</Application>
  <PresentationFormat>ワイド画面</PresentationFormat>
  <Paragraphs>354</Paragraphs>
  <Slides>22</Slides>
  <Notes>21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22</vt:i4>
      </vt:variant>
    </vt:vector>
  </HeadingPairs>
  <TitlesOfParts>
    <vt:vector size="31" baseType="lpstr">
      <vt:lpstr>-apple-system-font</vt:lpstr>
      <vt:lpstr>Hiragino Sans W4</vt:lpstr>
      <vt:lpstr>Meiryo</vt:lpstr>
      <vt:lpstr>游ゴシック</vt:lpstr>
      <vt:lpstr>游ゴシック Light</vt:lpstr>
      <vt:lpstr>Arial</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and Chemical Properties of the Interstellar Medium at the Early Stage of Galaxy Formation Probed by Deep Optical and Near-Infrared Spectroscopy</dc:title>
  <dc:creator>優樹 磯部</dc:creator>
  <cp:lastModifiedBy>優樹 磯部</cp:lastModifiedBy>
  <cp:revision>115</cp:revision>
  <dcterms:created xsi:type="dcterms:W3CDTF">2023-11-18T05:02:00Z</dcterms:created>
  <dcterms:modified xsi:type="dcterms:W3CDTF">2024-06-24T15:04:40Z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0x010100E50EA1474791FD4E8A46584874143058</vt:lpwstr>
  </property>
</Properties>
</file>