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257" r:id="rId6"/>
    <p:sldId id="258" r:id="rId7"/>
    <p:sldId id="278" r:id="rId8"/>
    <p:sldId id="260" r:id="rId9"/>
    <p:sldId id="279" r:id="rId10"/>
    <p:sldId id="263" r:id="rId11"/>
    <p:sldId id="275" r:id="rId12"/>
    <p:sldId id="277" r:id="rId13"/>
    <p:sldId id="266" r:id="rId14"/>
    <p:sldId id="280" r:id="rId15"/>
    <p:sldId id="268" r:id="rId16"/>
    <p:sldId id="270" r:id="rId17"/>
    <p:sldId id="269" r:id="rId18"/>
    <p:sldId id="272" r:id="rId19"/>
    <p:sldId id="281" r:id="rId20"/>
    <p:sldId id="273" r:id="rId21"/>
    <p:sldId id="271"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7B4"/>
    <a:srgbClr val="FF7F0F"/>
    <a:srgbClr val="61B1FF"/>
    <a:srgbClr val="FF6346"/>
    <a:srgbClr val="64B961"/>
    <a:srgbClr val="FFBE15"/>
    <a:srgbClr val="F87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82268"/>
  </p:normalViewPr>
  <p:slideViewPr>
    <p:cSldViewPr snapToGrid="0">
      <p:cViewPr varScale="1">
        <p:scale>
          <a:sx n="43" d="100"/>
          <a:sy n="43" d="100"/>
        </p:scale>
        <p:origin x="304" y="3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a:p>
        </p:txBody>
      </p:sp>
      <p:sp>
        <p:nvSpPr>
          <p:cNvPr id="178" name="Shape 1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Helvetica" pitchFamily="2" charset="0"/>
              </a:rPr>
              <a:t>Hi, I’m Kelsey and I am a graduate student at UC Davis. I’d like to thank the awesome people who organized this conference </a:t>
            </a:r>
            <a:r>
              <a:rPr lang="en-US" b="0" i="0" dirty="0" err="1">
                <a:solidFill>
                  <a:srgbClr val="000000"/>
                </a:solidFill>
                <a:effectLst/>
                <a:highlight>
                  <a:srgbClr val="FFFFFF"/>
                </a:highlight>
                <a:latin typeface="Helvetica" pitchFamily="2" charset="0"/>
              </a:rPr>
              <a:t>etc</a:t>
            </a:r>
            <a:r>
              <a:rPr lang="en-US" b="0" i="0" dirty="0">
                <a:solidFill>
                  <a:srgbClr val="000000"/>
                </a:solidFill>
                <a:effectLst/>
                <a:highlight>
                  <a:srgbClr val="FFFFFF"/>
                </a:highlight>
                <a:latin typeface="Helvetica" pitchFamily="2" charset="0"/>
              </a:rPr>
              <a:t> etc.</a:t>
            </a:r>
            <a:endParaRPr lang="en-US" dirty="0"/>
          </a:p>
        </p:txBody>
      </p:sp>
    </p:spTree>
    <p:extLst>
      <p:ext uri="{BB962C8B-B14F-4D97-AF65-F5344CB8AC3E}">
        <p14:creationId xmlns:p14="http://schemas.microsoft.com/office/powerpoint/2010/main" val="51911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marL="273050" indent="-273050">
              <a:buSzPct val="150000"/>
              <a:buChar char="-"/>
            </a:pPr>
            <a:r>
              <a:rPr dirty="0"/>
              <a:t>bullet points under to just highlight</a:t>
            </a:r>
          </a:p>
          <a:p>
            <a:pPr marL="273050" indent="-273050">
              <a:buSzPct val="150000"/>
              <a:buChar char="-"/>
            </a:pPr>
            <a:r>
              <a:rPr dirty="0"/>
              <a:t>Stacking analysis 50+ galaxies at </a:t>
            </a:r>
            <a:r>
              <a:rPr dirty="0" err="1"/>
              <a:t>z_mean</a:t>
            </a:r>
            <a:r>
              <a:rPr dirty="0"/>
              <a:t> = 7.blah blah blah in </a:t>
            </a:r>
            <a:r>
              <a:rPr dirty="0" err="1"/>
              <a:t>EoR</a:t>
            </a:r>
            <a:r>
              <a:rPr dirty="0"/>
              <a:t> &lt;— this is exciting!!!!</a:t>
            </a:r>
          </a:p>
          <a:p>
            <a:pPr marL="273050" indent="-273050">
              <a:buSzPct val="150000"/>
              <a:buChar char="-"/>
            </a:pPr>
            <a:r>
              <a:rPr dirty="0"/>
              <a:t>Clear signatures of outflowing velocity following similar trends we see at lower redshift. </a:t>
            </a:r>
          </a:p>
          <a:p>
            <a:pPr marL="273050" indent="-273050">
              <a:buSzPct val="150000"/>
              <a:buChar char="-"/>
            </a:pPr>
            <a:r>
              <a:rPr dirty="0"/>
              <a:t>EW is relatively low suggesting low covering fraction which indicates  Plausible to have modest ionizing escape fractions. Don’t over interpret, but connecting LIS lines strength and profile to the covering fraction. </a:t>
            </a:r>
            <a:endParaRPr lang="en-US" dirty="0"/>
          </a:p>
          <a:p>
            <a:pPr marL="273050" indent="-273050">
              <a:buSzPct val="150000"/>
              <a:buChar char="-"/>
            </a:pPr>
            <a:endParaRPr lang="en-US" dirty="0"/>
          </a:p>
          <a:p>
            <a:pPr marL="273050" indent="-273050">
              <a:buSzPct val="150000"/>
              <a:buChar char="-"/>
            </a:pPr>
            <a:r>
              <a:rPr lang="en-US" dirty="0"/>
              <a:t>At very high redshifts, </a:t>
            </a:r>
            <a:r>
              <a:rPr lang="en-US" dirty="0" err="1"/>
              <a:t>theortical</a:t>
            </a:r>
            <a:r>
              <a:rPr lang="en-US" dirty="0"/>
              <a:t> modes show galaxy Star formation from  metal poor gas</a:t>
            </a:r>
          </a:p>
          <a:p>
            <a:pPr marL="273050" indent="-273050">
              <a:buSzPct val="150000"/>
              <a:buChar char="-"/>
            </a:pPr>
            <a:endParaRPr lang="en-US" dirty="0"/>
          </a:p>
          <a:p>
            <a:pPr marL="273050" indent="-273050">
              <a:buSzPct val="150000"/>
              <a:buChar char="-"/>
            </a:pPr>
            <a:r>
              <a:rPr lang="en-US" dirty="0"/>
              <a:t>Plot of LIS average absorption from </a:t>
            </a:r>
            <a:r>
              <a:rPr lang="en-US" dirty="0" err="1"/>
              <a:t>refernces</a:t>
            </a:r>
            <a:r>
              <a:rPr lang="en-US" dirty="0"/>
              <a:t> against mine…. Points would be 1. Velocity offset is similar meaning that SF </a:t>
            </a:r>
            <a:r>
              <a:rPr lang="en-US" dirty="0" err="1"/>
              <a:t>recipie</a:t>
            </a:r>
            <a:r>
              <a:rPr lang="en-US" dirty="0"/>
              <a:t>, outflow, feedback, is not significantly different that lower z, 2. Metal enrichment (depth of the covering fraction ) is also very similar.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marL="273050" indent="-273050">
              <a:buSzPct val="150000"/>
              <a:buChar char="-"/>
            </a:pPr>
            <a:r>
              <a:rPr dirty="0"/>
              <a:t>bullet points under to just highlight</a:t>
            </a:r>
          </a:p>
          <a:p>
            <a:pPr marL="273050" indent="-273050">
              <a:buSzPct val="150000"/>
              <a:buChar char="-"/>
            </a:pPr>
            <a:r>
              <a:rPr dirty="0"/>
              <a:t>Stacking analysis 50+ galaxies at </a:t>
            </a:r>
            <a:r>
              <a:rPr dirty="0" err="1"/>
              <a:t>z_mean</a:t>
            </a:r>
            <a:r>
              <a:rPr dirty="0"/>
              <a:t> = 7.blah blah blah in </a:t>
            </a:r>
            <a:r>
              <a:rPr dirty="0" err="1"/>
              <a:t>EoR</a:t>
            </a:r>
            <a:r>
              <a:rPr dirty="0"/>
              <a:t> &lt;— this is exciting!!!!</a:t>
            </a:r>
          </a:p>
          <a:p>
            <a:pPr marL="273050" indent="-273050">
              <a:buSzPct val="150000"/>
              <a:buChar char="-"/>
            </a:pPr>
            <a:r>
              <a:rPr dirty="0"/>
              <a:t>Clear signatures of outflowing velocity following similar trends we see at lower redshift. </a:t>
            </a:r>
          </a:p>
          <a:p>
            <a:pPr marL="273050" indent="-273050">
              <a:buSzPct val="150000"/>
              <a:buChar char="-"/>
            </a:pPr>
            <a:r>
              <a:rPr dirty="0"/>
              <a:t>EW is relatively low suggesting low covering fraction which indicates  Plausible to have modest ionizing escape fractions. Don’t over interpret, but connecting LIS lines strength and profile to the covering fraction. </a:t>
            </a:r>
            <a:endParaRPr lang="en-US" dirty="0"/>
          </a:p>
          <a:p>
            <a:pPr marL="273050" indent="-273050">
              <a:buSzPct val="150000"/>
              <a:buChar char="-"/>
            </a:pPr>
            <a:endParaRPr lang="en-US" dirty="0"/>
          </a:p>
          <a:p>
            <a:pPr marL="273050" indent="-273050">
              <a:buSzPct val="150000"/>
              <a:buChar char="-"/>
            </a:pPr>
            <a:r>
              <a:rPr lang="en-US" dirty="0"/>
              <a:t>At very high redshifts, </a:t>
            </a:r>
            <a:r>
              <a:rPr lang="en-US" dirty="0" err="1"/>
              <a:t>theortical</a:t>
            </a:r>
            <a:r>
              <a:rPr lang="en-US" dirty="0"/>
              <a:t> modes show galaxy Star formation from  metal poor gas</a:t>
            </a:r>
          </a:p>
          <a:p>
            <a:pPr marL="273050" indent="-273050">
              <a:buSzPct val="150000"/>
              <a:buChar char="-"/>
            </a:pPr>
            <a:endParaRPr lang="en-US" dirty="0"/>
          </a:p>
          <a:p>
            <a:pPr marL="273050" indent="-273050">
              <a:buSzPct val="150000"/>
              <a:buChar char="-"/>
            </a:pPr>
            <a:r>
              <a:rPr lang="en-US" dirty="0"/>
              <a:t>Plot of LIS average absorption from </a:t>
            </a:r>
            <a:r>
              <a:rPr lang="en-US" dirty="0" err="1"/>
              <a:t>refernces</a:t>
            </a:r>
            <a:r>
              <a:rPr lang="en-US" dirty="0"/>
              <a:t> against mine…. Points would be 1. Velocity offset is similar meaning that SF </a:t>
            </a:r>
            <a:r>
              <a:rPr lang="en-US" dirty="0" err="1"/>
              <a:t>recipie</a:t>
            </a:r>
            <a:r>
              <a:rPr lang="en-US" dirty="0"/>
              <a:t>, outflow, feedback, is not significantly different that lower z, 2. Metal enrichment (depth of the covering fraction ) is also very similar. </a:t>
            </a:r>
            <a:endParaRPr dirty="0"/>
          </a:p>
        </p:txBody>
      </p:sp>
    </p:spTree>
    <p:extLst>
      <p:ext uri="{BB962C8B-B14F-4D97-AF65-F5344CB8AC3E}">
        <p14:creationId xmlns:p14="http://schemas.microsoft.com/office/powerpoint/2010/main" val="205234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marL="273050" indent="-273050">
              <a:buSzPct val="150000"/>
              <a:buChar char="-"/>
            </a:pPr>
            <a:r>
              <a:t>Frac</a:t>
            </a:r>
          </a:p>
          <a:p>
            <a:pPr marL="273050" indent="-273050">
              <a:buSzPct val="150000"/>
              <a:buChar char="-"/>
            </a:pPr>
            <a:r>
              <a:t>Spectral coverage drops at bluer end, sigma clipping</a:t>
            </a:r>
          </a:p>
          <a:p>
            <a:pPr marL="273050" indent="-273050">
              <a:buSzPct val="150000"/>
              <a:buChar char="-"/>
            </a:pPr>
            <a:r>
              <a:t>Separate out what is the actual total before sigma clipping vs how many was rejected in the sigma clipping.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381000" y="685800"/>
            <a:ext cx="6096000" cy="3429000"/>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marL="273050" indent="-273050">
              <a:buSzPct val="150000"/>
              <a:buChar char="-"/>
            </a:pPr>
            <a:r>
              <a:t>change 5007 —&gt; 5008 (for vacuum) </a:t>
            </a:r>
          </a:p>
          <a:p>
            <a:pPr marL="273050" indent="-273050">
              <a:buSzPct val="150000"/>
              <a:buChar char="-"/>
            </a:pPr>
            <a:r>
              <a:t>This the stacked composite </a:t>
            </a:r>
          </a:p>
          <a:p>
            <a:pPr marL="273050" indent="-273050">
              <a:buSzPct val="150000"/>
              <a:buChar char="-"/>
            </a:pPr>
            <a:r>
              <a:t>FWHM of nebular emission lines are roughly the same to the resolution of NIRSpec which means giving more confidence (redshift error is tight).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dirty="0"/>
              <a:t>Ideally we would like to measure </a:t>
            </a:r>
            <a:r>
              <a:rPr dirty="0" err="1"/>
              <a:t>f_c</a:t>
            </a:r>
            <a:r>
              <a:rPr dirty="0"/>
              <a:t> from a neutral hydrogen transition. </a:t>
            </a:r>
            <a:r>
              <a:rPr dirty="0" err="1"/>
              <a:t>Lya</a:t>
            </a:r>
            <a:r>
              <a:rPr dirty="0"/>
              <a:t> would be the brightest line but it’s line profile is incredibly messy. LIS lines are used as a proxy for HI covering but it is</a:t>
            </a:r>
          </a:p>
          <a:p>
            <a:endParaRPr dirty="0"/>
          </a:p>
          <a:p>
            <a:r>
              <a:rPr lang="en-US" dirty="0" err="1"/>
              <a:t>Lya</a:t>
            </a:r>
            <a:r>
              <a:rPr lang="en-US" dirty="0"/>
              <a:t> emission – we know where its coming from we just don’t know </a:t>
            </a:r>
          </a:p>
          <a:p>
            <a:r>
              <a:rPr lang="en-US" dirty="0" err="1"/>
              <a:t>Lya</a:t>
            </a:r>
            <a:r>
              <a:rPr lang="en-US"/>
              <a:t> emission is hard to interpret – we know where its coming from but we don’t know what’s powering it. </a:t>
            </a:r>
          </a:p>
          <a:p>
            <a:endParaRPr dirty="0"/>
          </a:p>
          <a:p>
            <a:r>
              <a:rPr dirty="0"/>
              <a:t>Si ii is the dominant ion of silicon in H </a:t>
            </a:r>
            <a:r>
              <a:rPr dirty="0" err="1"/>
              <a:t>i</a:t>
            </a:r>
            <a:r>
              <a:rPr dirty="0"/>
              <a:t> gas, this is approximately equal to the covering fraction of H </a:t>
            </a:r>
            <a:r>
              <a:rPr dirty="0" err="1"/>
              <a:t>i</a:t>
            </a:r>
            <a:r>
              <a:rPr dirty="0"/>
              <a:t> (provided that</a:t>
            </a:r>
          </a:p>
          <a:p>
            <a:r>
              <a:rPr dirty="0"/>
              <a:t>it is enriched with Si) which impedes the escape of ionizing radiation. </a:t>
            </a:r>
          </a:p>
          <a:p>
            <a:r>
              <a:rPr dirty="0"/>
              <a:t>Mention, we would love to do this in </a:t>
            </a:r>
            <a:r>
              <a:rPr dirty="0" err="1"/>
              <a:t>EoR</a:t>
            </a:r>
            <a:r>
              <a:rPr dirty="0"/>
              <a:t> when </a:t>
            </a:r>
            <a:r>
              <a:rPr dirty="0" err="1"/>
              <a:t>escapeing</a:t>
            </a:r>
            <a:r>
              <a:rPr dirty="0"/>
              <a:t> is important.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the *continuum* is weak faintness of the UV continuum. The error bar you can </a:t>
            </a:r>
          </a:p>
          <a:p>
            <a:r>
              <a:t>it is because the high-z galaxies are faint, so that any absorption features acting on the continuum is difficult to observe.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381000" y="685800"/>
            <a:ext cx="6096000" cy="34290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dirty="0"/>
              <a:t>AURORA - Assembly of Ultradeep Rest-optical Observations Revealing Astrophysics </a:t>
            </a:r>
          </a:p>
          <a:p>
            <a:pPr marL="273050" indent="-273050">
              <a:buSzPct val="150000"/>
              <a:buChar char="-"/>
            </a:pPr>
            <a:r>
              <a:rPr dirty="0"/>
              <a:t>bullet point format might work better</a:t>
            </a:r>
          </a:p>
          <a:p>
            <a:pPr marL="273050" indent="-273050">
              <a:buSzPct val="150000"/>
              <a:buChar char="-"/>
            </a:pPr>
            <a:r>
              <a:rPr dirty="0"/>
              <a:t>Main points —&gt; we have a decent # of galaxies with appropriate </a:t>
            </a:r>
            <a:r>
              <a:rPr dirty="0" err="1"/>
              <a:t>critera</a:t>
            </a:r>
            <a:endParaRPr dirty="0"/>
          </a:p>
          <a:p>
            <a:pPr marL="273050" indent="-273050">
              <a:buSzPct val="150000"/>
              <a:buChar char="-"/>
            </a:pPr>
            <a:r>
              <a:rPr dirty="0"/>
              <a:t>Current Sample 51 galaxies with z&gt;6 spec and suitable SNR. </a:t>
            </a:r>
          </a:p>
          <a:p>
            <a:pPr marL="273050" indent="-273050">
              <a:buSzPct val="150000"/>
              <a:buChar char="-"/>
            </a:pPr>
            <a:r>
              <a:rPr dirty="0"/>
              <a:t>Suitable redshift, well enough measured, and higher resolution spectra and continuum SNR is suitable for stacking. Drawn from these three surveys. </a:t>
            </a:r>
          </a:p>
          <a:p>
            <a:pPr marL="273050" indent="-273050">
              <a:buSzPct val="150000"/>
              <a:buChar char="-"/>
            </a:pPr>
            <a:r>
              <a:rPr dirty="0"/>
              <a:t>Put shout out big thanks to everyone behind the surveys for making the data publicly available. We really appreciate they’ve made the data available. </a:t>
            </a:r>
            <a:endParaRPr lang="en-US" dirty="0"/>
          </a:p>
        </p:txBody>
      </p:sp>
    </p:spTree>
    <p:extLst>
      <p:ext uri="{BB962C8B-B14F-4D97-AF65-F5344CB8AC3E}">
        <p14:creationId xmlns:p14="http://schemas.microsoft.com/office/powerpoint/2010/main" val="11214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endParaRPr dirty="0"/>
          </a:p>
          <a:p>
            <a:pPr marL="273050" indent="-273050">
              <a:buSzPct val="150000"/>
              <a:buChar char="-"/>
            </a:pPr>
            <a:r>
              <a:rPr dirty="0"/>
              <a:t>we want to make sure the redshift is accurate so we remeasured all redshifts from the grating spectra… nebular redshift! </a:t>
            </a:r>
            <a:r>
              <a:rPr dirty="0" err="1"/>
              <a:t>Nebular+grating</a:t>
            </a:r>
            <a:r>
              <a:rPr dirty="0"/>
              <a:t> spectrum redshift. </a:t>
            </a:r>
          </a:p>
          <a:p>
            <a:pPr marL="273050" indent="-273050">
              <a:buSzPct val="150000"/>
              <a:buChar char="-"/>
            </a:pPr>
            <a:r>
              <a:rPr dirty="0"/>
              <a:t>Nebular redshift = systemic redshift (+/- 15km/s)</a:t>
            </a:r>
            <a:endParaRPr lang="en-US" dirty="0">
              <a:solidFill>
                <a:sysClr val="windowText" lastClr="000000"/>
              </a:solidFill>
              <a:effectLst/>
              <a:latin typeface="Helvetica Neue"/>
            </a:endParaRPr>
          </a:p>
          <a:p>
            <a:pPr marL="273050" indent="-273050">
              <a:buSzPct val="150000"/>
              <a:buChar char="-"/>
            </a:pPr>
            <a:r>
              <a:rPr lang="en-US" dirty="0">
                <a:solidFill>
                  <a:srgbClr val="000000"/>
                </a:solidFill>
                <a:effectLst/>
                <a:latin typeface="Helvetica Neue" panose="02000503000000020004" pitchFamily="2" charset="0"/>
              </a:rPr>
              <a:t>FWHM of nebular emission lines are roughly the same to the resolution of </a:t>
            </a:r>
            <a:r>
              <a:rPr lang="en-US" dirty="0" err="1">
                <a:solidFill>
                  <a:srgbClr val="000000"/>
                </a:solidFill>
                <a:effectLst/>
                <a:latin typeface="Helvetica Neue" panose="02000503000000020004" pitchFamily="2" charset="0"/>
              </a:rPr>
              <a:t>NIRSpec</a:t>
            </a:r>
            <a:r>
              <a:rPr lang="en-US" dirty="0">
                <a:solidFill>
                  <a:srgbClr val="000000"/>
                </a:solidFill>
                <a:effectLst/>
                <a:latin typeface="Helvetica Neue" panose="02000503000000020004" pitchFamily="2" charset="0"/>
              </a:rPr>
              <a:t> which means giving more confidence (redshift error is tight). </a:t>
            </a:r>
          </a:p>
          <a:p>
            <a:pPr marL="273050" indent="-273050">
              <a:buSzPct val="150000"/>
              <a:buChar char="-"/>
            </a:pPr>
            <a:r>
              <a:rPr lang="en-US" dirty="0">
                <a:solidFill>
                  <a:srgbClr val="000000"/>
                </a:solidFill>
                <a:effectLst/>
                <a:latin typeface="Helvetica Neue" panose="02000503000000020004" pitchFamily="2" charset="0"/>
              </a:rPr>
              <a:t>We have precise systemic redshifts —&gt; FWHM is comparable to the resolution of the instrument. </a:t>
            </a:r>
          </a:p>
          <a:p>
            <a:pPr marL="273050" indent="-273050">
              <a:buSzPct val="150000"/>
              <a:buChar char="-"/>
            </a:pPr>
            <a:r>
              <a:rPr lang="en-US" dirty="0">
                <a:solidFill>
                  <a:srgbClr val="000000"/>
                </a:solidFill>
                <a:effectLst/>
                <a:latin typeface="Helvetica Neue" panose="02000503000000020004" pitchFamily="2" charset="0"/>
              </a:rPr>
              <a:t>If your redshifts weren’t as precise, you’d see a </a:t>
            </a:r>
            <a:r>
              <a:rPr lang="en-US" dirty="0" err="1">
                <a:solidFill>
                  <a:srgbClr val="000000"/>
                </a:solidFill>
                <a:effectLst/>
                <a:latin typeface="Helvetica Neue" panose="02000503000000020004" pitchFamily="2" charset="0"/>
              </a:rPr>
              <a:t>FWHm</a:t>
            </a:r>
            <a:r>
              <a:rPr lang="en-US" dirty="0">
                <a:solidFill>
                  <a:srgbClr val="000000"/>
                </a:solidFill>
                <a:effectLst/>
                <a:latin typeface="Helvetica Neue" panose="02000503000000020004" pitchFamily="2" charset="0"/>
              </a:rPr>
              <a:t> that is significantly larger than resolution.</a:t>
            </a:r>
          </a:p>
          <a:p>
            <a:pPr marL="273050" indent="-273050">
              <a:buSzPct val="150000"/>
              <a:buChar char="-"/>
            </a:pPr>
            <a:r>
              <a:rPr lang="en-US" dirty="0">
                <a:solidFill>
                  <a:srgbClr val="000000"/>
                </a:solidFill>
                <a:effectLst/>
                <a:latin typeface="Helvetica Neue" panose="02000503000000020004" pitchFamily="2" charset="0"/>
              </a:rPr>
              <a:t>Could even quote the FWHM of the absorption line composite, , here’s the approximate </a:t>
            </a:r>
          </a:p>
          <a:p>
            <a:pPr marL="273050" indent="-273050">
              <a:buSzPct val="150000"/>
              <a:buChar char="-"/>
            </a:pPr>
            <a:r>
              <a:rPr lang="en-US" dirty="0">
                <a:solidFill>
                  <a:srgbClr val="000000"/>
                </a:solidFill>
                <a:effectLst/>
                <a:latin typeface="Helvetica Neue" panose="02000503000000020004" pitchFamily="2" charset="0"/>
              </a:rPr>
              <a:t>LIS lines, we can tell that we have some velocity spectra resolution. </a:t>
            </a:r>
          </a:p>
          <a:p>
            <a:pPr marL="273050" indent="-273050">
              <a:buSzPct val="150000"/>
              <a:buChar cha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rPr dirty="0"/>
              <a:t>Shapley03 —&gt; 811 LBG spectra</a:t>
            </a:r>
          </a:p>
          <a:p>
            <a:r>
              <a:rPr dirty="0"/>
              <a:t>Jones13 —&gt; 3 </a:t>
            </a:r>
            <a:r>
              <a:rPr dirty="0" err="1"/>
              <a:t>grav</a:t>
            </a:r>
            <a:r>
              <a:rPr dirty="0"/>
              <a:t> lens LBG z~4 DEIMOS grating R~3.5Å</a:t>
            </a:r>
          </a:p>
          <a:p>
            <a:r>
              <a:rPr dirty="0"/>
              <a:t>Pahl20 —&gt; 160 spec (DEIMOS)</a:t>
            </a:r>
          </a:p>
          <a:p>
            <a:r>
              <a:rPr dirty="0"/>
              <a:t>Glazer —&gt; 51 Galaxies (</a:t>
            </a:r>
            <a:r>
              <a:rPr dirty="0" err="1"/>
              <a:t>Nirspec</a:t>
            </a:r>
            <a:r>
              <a:rPr dirty="0"/>
              <a:t> medium grating) put z~7 for me. </a:t>
            </a:r>
          </a:p>
          <a:p>
            <a:endParaRPr dirty="0"/>
          </a:p>
          <a:p>
            <a:r>
              <a:rPr dirty="0"/>
              <a:t>Continuum shapes are really consistent with each other (fair comparison) </a:t>
            </a:r>
          </a:p>
          <a:p>
            <a:pPr marL="273050" indent="-273050">
              <a:buSzPct val="150000"/>
              <a:buChar char="-"/>
            </a:pPr>
            <a:r>
              <a:rPr dirty="0"/>
              <a:t>make </a:t>
            </a:r>
            <a:r>
              <a:rPr dirty="0" err="1"/>
              <a:t>lya</a:t>
            </a:r>
            <a:r>
              <a:rPr dirty="0"/>
              <a:t> suppression a big point. First thing that sticks out but it’s a noisy spectrum, but this is in the reionization era. You can see the suppression of </a:t>
            </a:r>
            <a:r>
              <a:rPr dirty="0" err="1"/>
              <a:t>Lya</a:t>
            </a:r>
            <a:r>
              <a:rPr dirty="0"/>
              <a:t>, we are probing this in </a:t>
            </a:r>
            <a:r>
              <a:rPr dirty="0" err="1"/>
              <a:t>EoR</a:t>
            </a:r>
            <a:r>
              <a:rPr dirty="0"/>
              <a:t> for the first time. Which is very exciting. </a:t>
            </a:r>
          </a:p>
          <a:p>
            <a:pPr marL="273050" indent="-273050">
              <a:buSzPct val="150000"/>
              <a:buChar char="-"/>
            </a:pPr>
            <a:r>
              <a:rPr dirty="0"/>
              <a:t>We can see individual ISM abs lines detected. </a:t>
            </a:r>
          </a:p>
          <a:p>
            <a:pPr marL="273050" indent="-273050">
              <a:buSzPct val="150000"/>
              <a:buChar char="-"/>
            </a:pPr>
            <a:r>
              <a:rPr dirty="0"/>
              <a:t>Big point: broadly similar with suppression of </a:t>
            </a:r>
            <a:r>
              <a:rPr dirty="0" err="1"/>
              <a:t>Lya</a:t>
            </a:r>
            <a:r>
              <a:rPr dirty="0"/>
              <a:t>. Being able to do this at z~7 in the </a:t>
            </a:r>
            <a:r>
              <a:rPr dirty="0" err="1"/>
              <a:t>EoR</a:t>
            </a:r>
            <a:r>
              <a:rPr dirty="0"/>
              <a:t>. </a:t>
            </a:r>
          </a:p>
        </p:txBody>
      </p:sp>
    </p:spTree>
    <p:extLst>
      <p:ext uri="{BB962C8B-B14F-4D97-AF65-F5344CB8AC3E}">
        <p14:creationId xmlns:p14="http://schemas.microsoft.com/office/powerpoint/2010/main" val="403224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42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marL="273050" indent="-273050">
              <a:buSzPct val="150000"/>
              <a:buChar char="-"/>
            </a:pPr>
            <a:endParaRPr lang="en-US" dirty="0"/>
          </a:p>
          <a:p>
            <a:pPr marL="273050" indent="-273050">
              <a:buSzPct val="150000"/>
              <a:buChar char="-"/>
            </a:pPr>
            <a:r>
              <a:rPr lang="en-US" dirty="0"/>
              <a:t>First point: nebular redshift is very center. Gives us confidence individual nebular redshift is precise. Nebular redshift is +/- 15 km/s from systemic but</a:t>
            </a:r>
          </a:p>
          <a:p>
            <a:pPr marL="273050" indent="-273050">
              <a:buSzPct val="150000"/>
              <a:buChar char="-"/>
            </a:pPr>
            <a:endParaRPr lang="en-US" dirty="0"/>
          </a:p>
          <a:p>
            <a:pPr marL="273050" indent="-273050">
              <a:buSzPct val="150000"/>
              <a:buChar char="-"/>
            </a:pPr>
            <a:r>
              <a:rPr lang="en-US" dirty="0"/>
              <a:t>Second point: LIS line is broader than nebular emission. You can see a broader tail on the </a:t>
            </a:r>
            <a:r>
              <a:rPr lang="en-US" dirty="0" err="1"/>
              <a:t>lbue</a:t>
            </a:r>
            <a:r>
              <a:rPr lang="en-US" dirty="0"/>
              <a:t> side and the centroid is slightly </a:t>
            </a:r>
            <a:r>
              <a:rPr lang="en-US" dirty="0" err="1"/>
              <a:t>blueshifted</a:t>
            </a:r>
            <a:r>
              <a:rPr lang="en-US" dirty="0"/>
              <a:t> from 0 so </a:t>
            </a:r>
            <a:r>
              <a:rPr lang="en-US" dirty="0" err="1"/>
              <a:t>signitures</a:t>
            </a:r>
            <a:r>
              <a:rPr lang="en-US" dirty="0"/>
              <a:t> outflows that are witnessed at low-z</a:t>
            </a:r>
          </a:p>
          <a:p>
            <a:r>
              <a:rPr lang="en-US" dirty="0"/>
              <a:t>We detect ISM abs out to ~100km/s</a:t>
            </a:r>
          </a:p>
          <a:p>
            <a:r>
              <a:rPr lang="en-US" dirty="0"/>
              <a:t>You can see it’s broader than nebular emission</a:t>
            </a:r>
          </a:p>
          <a:p>
            <a:r>
              <a:rPr lang="en-US" dirty="0"/>
              <a:t>Really clear outflow signature </a:t>
            </a:r>
          </a:p>
          <a:p>
            <a:r>
              <a:rPr lang="en-US" dirty="0"/>
              <a:t>Ignore gaussian fit, looks steeper on redshift size… asymmetric fit that blue shifted size, you can see the blue shifted extent showing outflow. </a:t>
            </a:r>
          </a:p>
          <a:p>
            <a:pPr marL="273050" indent="-273050">
              <a:buSzPct val="150000"/>
              <a:buChar char="-"/>
            </a:pPr>
            <a:endParaRPr lang="en-US" dirty="0"/>
          </a:p>
          <a:p>
            <a:pPr marL="273050" indent="-273050">
              <a:buSzPct val="150000"/>
              <a:buChar char="-"/>
            </a:pPr>
            <a:endParaRPr dirty="0"/>
          </a:p>
        </p:txBody>
      </p:sp>
    </p:spTree>
    <p:extLst>
      <p:ext uri="{BB962C8B-B14F-4D97-AF65-F5344CB8AC3E}">
        <p14:creationId xmlns:p14="http://schemas.microsoft.com/office/powerpoint/2010/main" val="205835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381000" y="685800"/>
            <a:ext cx="6096000" cy="3429000"/>
          </a:xfrm>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273050" indent="-273050">
              <a:buSzPct val="150000"/>
              <a:buChar char="-"/>
            </a:pPr>
            <a:r>
              <a:rPr dirty="0"/>
              <a:t>separate the </a:t>
            </a:r>
            <a:r>
              <a:rPr dirty="0" err="1"/>
              <a:t>Lya</a:t>
            </a:r>
            <a:r>
              <a:rPr dirty="0"/>
              <a:t> velocity as a function of EW. </a:t>
            </a:r>
            <a:r>
              <a:rPr dirty="0" err="1"/>
              <a:t>Lya</a:t>
            </a:r>
            <a:r>
              <a:rPr dirty="0"/>
              <a:t> velocity as function of LIS EW (whether or not we follow Shapley) </a:t>
            </a:r>
          </a:p>
          <a:p>
            <a:pPr marL="273050" indent="-273050">
              <a:buSzPct val="150000"/>
              <a:buChar char="-"/>
            </a:pPr>
            <a:r>
              <a:rPr dirty="0"/>
              <a:t>ADD here , tying this back into motivation. JUST LIS 0 flux and 1 flux (normalized) </a:t>
            </a:r>
          </a:p>
          <a:p>
            <a:pPr marL="273050" indent="-273050">
              <a:buSzPct val="150000"/>
              <a:buChar char="-"/>
            </a:pPr>
            <a:r>
              <a:rPr dirty="0"/>
              <a:t>Something like —&gt; plot of Stacked LIS composite.  Show picket fence cartoon with actual LIS absorption from the data. Here’s my data, here’s the cartoon version of what we are understanding. What can we say. If absorption was really strong, then there isn’t a lot of ionizing radiation escaping, but if it’s weak and abs lines aren’t near 0, it’s certainly possible for ionized channels for radiation to escape. And then Show this plot, </a:t>
            </a:r>
          </a:p>
          <a:p>
            <a:pPr marL="273050" indent="-273050">
              <a:buSzPct val="150000"/>
              <a:buChar char="-"/>
            </a:pPr>
            <a:r>
              <a:rPr dirty="0"/>
              <a:t>This plot is on the Lower EW end that’s associated with lower covering faction, which is associated with higher escape fraction… not exactly 1:1 because we have composite but it is following the trend we see at lower redshift.  </a:t>
            </a:r>
          </a:p>
          <a:p>
            <a:pPr marL="273050" indent="-273050">
              <a:buSzPct val="150000"/>
              <a:buChar char="-"/>
            </a:pPr>
            <a:r>
              <a:rPr dirty="0"/>
              <a:t>What is this telling us about </a:t>
            </a:r>
            <a:r>
              <a:rPr dirty="0" err="1"/>
              <a:t>EoR</a:t>
            </a:r>
            <a:r>
              <a:rPr dirty="0"/>
              <a:t> galaxies, what are we learning about their outflows. </a:t>
            </a:r>
          </a:p>
          <a:p>
            <a:pPr marL="273050" indent="-273050">
              <a:buSzPct val="150000"/>
              <a:buChar char="-"/>
            </a:pPr>
            <a:r>
              <a:rPr lang="el-GR" dirty="0"/>
              <a:t>Δ</a:t>
            </a:r>
            <a:r>
              <a:rPr lang="en-US" dirty="0"/>
              <a:t>V —&gt; suggesting stronger outflows?</a:t>
            </a:r>
          </a:p>
          <a:p>
            <a:pPr marL="273050" indent="-273050">
              <a:buSzPct val="150000"/>
              <a:buChar char="-"/>
            </a:pPr>
            <a:r>
              <a:rPr lang="en-US" b="0" i="0" dirty="0">
                <a:solidFill>
                  <a:srgbClr val="000000"/>
                </a:solidFill>
                <a:effectLst/>
                <a:highlight>
                  <a:srgbClr val="FFFFFF"/>
                </a:highlight>
                <a:latin typeface="Helvetica" pitchFamily="2" charset="0"/>
              </a:rPr>
              <a:t>note the difference in redshift. E.g. blue text “z ~ 3” and orange text “z ~7”</a:t>
            </a:r>
            <a:endParaRPr dirty="0"/>
          </a:p>
          <a:p>
            <a:endParaRPr dirty="0"/>
          </a:p>
          <a:p>
            <a:r>
              <a:rPr dirty="0"/>
              <a:t>WLIS marginally increases with increasing ∆</a:t>
            </a:r>
            <a:r>
              <a:rPr dirty="0" err="1"/>
              <a:t>vem</a:t>
            </a:r>
            <a:r>
              <a:rPr dirty="0"/>
              <a:t>−abs,</a:t>
            </a:r>
          </a:p>
          <a:p>
            <a:r>
              <a:rPr dirty="0"/>
              <a:t>though the difference is not significant, and may arise as a result</a:t>
            </a:r>
          </a:p>
          <a:p>
            <a:r>
              <a:rPr dirty="0"/>
              <a:t>of the strong correlation between Lyα and the interstellar absorption lines</a:t>
            </a:r>
          </a:p>
        </p:txBody>
      </p:sp>
    </p:spTree>
    <p:extLst>
      <p:ext uri="{BB962C8B-B14F-4D97-AF65-F5344CB8AC3E}">
        <p14:creationId xmlns:p14="http://schemas.microsoft.com/office/powerpoint/2010/main" val="15348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08990">
              <a:lnSpc>
                <a:spcPct val="100000"/>
              </a:lnSpc>
              <a:spcBef>
                <a:spcPts val="0"/>
              </a:spcBef>
              <a:buSzTx/>
              <a:buNone/>
              <a:defRPr sz="2940" spc="-29">
                <a:latin typeface="Graphik-Medium"/>
                <a:ea typeface="Graphik-Medium"/>
                <a:cs typeface="Graphik-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z="6000" spc="-59">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z="6000" spc="-59">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z="6000" spc="-59">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z="6000" spc="-59">
                <a:latin typeface="Graphik-SemiboldItalic"/>
                <a:ea typeface="Graphik-SemiboldItalic"/>
                <a:cs typeface="Graphik-SemiboldItalic"/>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101"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prstGeom prst="rect">
            <a:avLst/>
          </a:prstGeom>
        </p:spPr>
        <p:txBody>
          <a:bodyPr/>
          <a:lstStyle/>
          <a:p>
            <a:r>
              <a:t>Agenda Title</a:t>
            </a:r>
          </a:p>
        </p:txBody>
      </p:sp>
      <p:sp>
        <p:nvSpPr>
          <p:cNvPr id="10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11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Agenda Subtitle</a:t>
            </a:r>
          </a:p>
        </p:txBody>
      </p:sp>
      <p:sp>
        <p:nvSpPr>
          <p:cNvPr id="111"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Fact information</a:t>
            </a:r>
          </a:p>
        </p:txBody>
      </p:sp>
      <p:sp>
        <p:nvSpPr>
          <p:cNvPr id="12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Attribution</a:t>
            </a:r>
          </a:p>
        </p:txBody>
      </p:sp>
      <p:sp>
        <p:nvSpPr>
          <p:cNvPr id="13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Sea against sky at sunset 2"/>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45" name="Sea against sky at sunset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46" name="Beach and sea at sunset"/>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each and sea at sunset"/>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9" name="Slide Title"/>
          <p:cNvSpPr txBox="1">
            <a:spLocks noGrp="1"/>
          </p:cNvSpPr>
          <p:nvPr>
            <p:ph type="title" hasCustomPrompt="1"/>
          </p:nvPr>
        </p:nvSpPr>
        <p:spPr>
          <a:prstGeom prst="rect">
            <a:avLst/>
          </a:prstGeom>
        </p:spPr>
        <p:txBody>
          <a:bodyPr/>
          <a:lstStyle>
            <a:lvl1pPr algn="l">
              <a:defRPr b="1">
                <a:latin typeface="Times New Roman"/>
                <a:ea typeface="Times New Roman"/>
                <a:cs typeface="Times New Roman"/>
                <a:sym typeface="Times New Roman"/>
              </a:defRPr>
            </a:lvl1pPr>
          </a:lstStyle>
          <a:p>
            <a:r>
              <a:t>Slide Title</a:t>
            </a:r>
          </a:p>
        </p:txBody>
      </p:sp>
      <p:sp>
        <p:nvSpPr>
          <p:cNvPr id="17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171"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Beach and sea at sunset"/>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08990">
              <a:lnSpc>
                <a:spcPct val="100000"/>
              </a:lnSpc>
              <a:spcBef>
                <a:spcPts val="0"/>
              </a:spcBef>
              <a:buSzTx/>
              <a:buNone/>
              <a:defRPr sz="2940" spc="-29">
                <a:solidFill>
                  <a:srgbClr val="FFFFFF"/>
                </a:solidFill>
                <a:latin typeface="Graphik-Medium"/>
                <a:ea typeface="Graphik-Medium"/>
                <a:cs typeface="Graphik-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Sea against sky at sunset"/>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pc="-44">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pc="-44">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pc="-44">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pc="-44">
                <a:latin typeface="Graphik-SemiboldItalic"/>
                <a:ea typeface="Graphik-SemiboldItalic"/>
                <a:cs typeface="Graphik-SemiboldItalic"/>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Sea against sky at sunset"/>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72" name="Slide Subtitle"/>
          <p:cNvSpPr txBox="1">
            <a:spLocks noGrp="1"/>
          </p:cNvSpPr>
          <p:nvPr>
            <p:ph type="body" sz="quarter" idx="2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7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z="4224" spc="-42">
                <a:latin typeface="Graphik-SemiboldItalic"/>
                <a:ea typeface="Graphik-SemiboldItalic"/>
                <a:cs typeface="Graphik-SemiboldItalic"/>
                <a:sym typeface="Graphik Semibold"/>
              </a:defRPr>
            </a:lvl1pPr>
          </a:lstStyle>
          <a:p>
            <a:r>
              <a:t>Slide Subtitle</a:t>
            </a:r>
          </a:p>
        </p:txBody>
      </p:sp>
      <p:sp>
        <p:nvSpPr>
          <p:cNvPr id="8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92" name="Slide Number"/>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87530" y="12684760"/>
            <a:ext cx="408941" cy="44450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4.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image" Target="../media/image48.png"/><Relationship Id="rId10" Type="http://schemas.openxmlformats.org/officeDocument/2006/relationships/image" Target="../media/image510.png"/><Relationship Id="rId4" Type="http://schemas.openxmlformats.org/officeDocument/2006/relationships/image" Target="../media/image1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88461" y="-79034"/>
            <a:ext cx="24656443" cy="13891648"/>
          </a:xfrm>
          <a:prstGeom prst="rect">
            <a:avLst/>
          </a:pr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pic>
        <p:nvPicPr>
          <p:cNvPr id="181" name="pasted-movie.png" descr="pasted-movie.png"/>
          <p:cNvPicPr>
            <a:picLocks noChangeAspect="1"/>
          </p:cNvPicPr>
          <p:nvPr/>
        </p:nvPicPr>
        <p:blipFill>
          <a:blip r:embed="rId3"/>
          <a:srcRect l="17648" t="23978" r="13094" b="23908"/>
          <a:stretch>
            <a:fillRect/>
          </a:stretch>
        </p:blipFill>
        <p:spPr>
          <a:xfrm rot="18000000">
            <a:off x="19750011" y="6363054"/>
            <a:ext cx="3306092" cy="2178786"/>
          </a:xfrm>
          <a:custGeom>
            <a:avLst/>
            <a:gdLst/>
            <a:ahLst/>
            <a:cxnLst>
              <a:cxn ang="0">
                <a:pos x="wd2" y="hd2"/>
              </a:cxn>
              <a:cxn ang="5400000">
                <a:pos x="wd2" y="hd2"/>
              </a:cxn>
              <a:cxn ang="10800000">
                <a:pos x="wd2" y="hd2"/>
              </a:cxn>
              <a:cxn ang="16200000">
                <a:pos x="wd2" y="hd2"/>
              </a:cxn>
            </a:cxnLst>
            <a:rect l="0" t="0" r="r" b="b"/>
            <a:pathLst>
              <a:path w="21490" h="21550" extrusionOk="0">
                <a:moveTo>
                  <a:pt x="10646" y="1"/>
                </a:moveTo>
                <a:cubicBezTo>
                  <a:pt x="8573" y="3"/>
                  <a:pt x="8424" y="20"/>
                  <a:pt x="7073" y="381"/>
                </a:cubicBezTo>
                <a:cubicBezTo>
                  <a:pt x="6017" y="664"/>
                  <a:pt x="5491" y="843"/>
                  <a:pt x="4708" y="1190"/>
                </a:cubicBezTo>
                <a:cubicBezTo>
                  <a:pt x="3773" y="1603"/>
                  <a:pt x="3450" y="1797"/>
                  <a:pt x="2458" y="2540"/>
                </a:cubicBezTo>
                <a:cubicBezTo>
                  <a:pt x="1379" y="3349"/>
                  <a:pt x="1091" y="3635"/>
                  <a:pt x="1091" y="3895"/>
                </a:cubicBezTo>
                <a:cubicBezTo>
                  <a:pt x="1091" y="4191"/>
                  <a:pt x="1289" y="4181"/>
                  <a:pt x="1674" y="3859"/>
                </a:cubicBezTo>
                <a:cubicBezTo>
                  <a:pt x="2468" y="3195"/>
                  <a:pt x="3661" y="2420"/>
                  <a:pt x="4437" y="2065"/>
                </a:cubicBezTo>
                <a:cubicBezTo>
                  <a:pt x="5089" y="1767"/>
                  <a:pt x="6780" y="1283"/>
                  <a:pt x="7367" y="1225"/>
                </a:cubicBezTo>
                <a:cubicBezTo>
                  <a:pt x="7903" y="1173"/>
                  <a:pt x="7909" y="1174"/>
                  <a:pt x="7909" y="1343"/>
                </a:cubicBezTo>
                <a:cubicBezTo>
                  <a:pt x="7909" y="1584"/>
                  <a:pt x="7819" y="1810"/>
                  <a:pt x="7723" y="1810"/>
                </a:cubicBezTo>
                <a:cubicBezTo>
                  <a:pt x="7679" y="1810"/>
                  <a:pt x="7549" y="1879"/>
                  <a:pt x="7434" y="1959"/>
                </a:cubicBezTo>
                <a:cubicBezTo>
                  <a:pt x="7320" y="2040"/>
                  <a:pt x="7065" y="2163"/>
                  <a:pt x="6869" y="2234"/>
                </a:cubicBezTo>
                <a:cubicBezTo>
                  <a:pt x="6355" y="2422"/>
                  <a:pt x="6019" y="2557"/>
                  <a:pt x="5920" y="2619"/>
                </a:cubicBezTo>
                <a:cubicBezTo>
                  <a:pt x="5793" y="2698"/>
                  <a:pt x="5754" y="2963"/>
                  <a:pt x="5848" y="3106"/>
                </a:cubicBezTo>
                <a:cubicBezTo>
                  <a:pt x="5919" y="3214"/>
                  <a:pt x="5974" y="3209"/>
                  <a:pt x="6423" y="3059"/>
                </a:cubicBezTo>
                <a:cubicBezTo>
                  <a:pt x="7396" y="2734"/>
                  <a:pt x="8031" y="2645"/>
                  <a:pt x="9080" y="2678"/>
                </a:cubicBezTo>
                <a:cubicBezTo>
                  <a:pt x="9981" y="2706"/>
                  <a:pt x="10086" y="2724"/>
                  <a:pt x="10319" y="2890"/>
                </a:cubicBezTo>
                <a:cubicBezTo>
                  <a:pt x="10458" y="2989"/>
                  <a:pt x="10685" y="3128"/>
                  <a:pt x="10824" y="3200"/>
                </a:cubicBezTo>
                <a:lnTo>
                  <a:pt x="11080" y="3329"/>
                </a:lnTo>
                <a:lnTo>
                  <a:pt x="11093" y="3718"/>
                </a:lnTo>
                <a:cubicBezTo>
                  <a:pt x="11120" y="4412"/>
                  <a:pt x="10933" y="4518"/>
                  <a:pt x="9689" y="4507"/>
                </a:cubicBezTo>
                <a:cubicBezTo>
                  <a:pt x="9214" y="4503"/>
                  <a:pt x="8803" y="4521"/>
                  <a:pt x="8776" y="4546"/>
                </a:cubicBezTo>
                <a:cubicBezTo>
                  <a:pt x="8749" y="4572"/>
                  <a:pt x="8401" y="4662"/>
                  <a:pt x="8002" y="4747"/>
                </a:cubicBezTo>
                <a:cubicBezTo>
                  <a:pt x="6498" y="5065"/>
                  <a:pt x="5545" y="5432"/>
                  <a:pt x="4411" y="6128"/>
                </a:cubicBezTo>
                <a:cubicBezTo>
                  <a:pt x="2711" y="7172"/>
                  <a:pt x="1396" y="8577"/>
                  <a:pt x="616" y="10183"/>
                </a:cubicBezTo>
                <a:cubicBezTo>
                  <a:pt x="408" y="10611"/>
                  <a:pt x="317" y="10901"/>
                  <a:pt x="178" y="11577"/>
                </a:cubicBezTo>
                <a:cubicBezTo>
                  <a:pt x="-22" y="12542"/>
                  <a:pt x="-49" y="13161"/>
                  <a:pt x="77" y="13897"/>
                </a:cubicBezTo>
                <a:cubicBezTo>
                  <a:pt x="121" y="14152"/>
                  <a:pt x="152" y="14681"/>
                  <a:pt x="152" y="15137"/>
                </a:cubicBezTo>
                <a:cubicBezTo>
                  <a:pt x="152" y="15929"/>
                  <a:pt x="152" y="15932"/>
                  <a:pt x="322" y="16221"/>
                </a:cubicBezTo>
                <a:cubicBezTo>
                  <a:pt x="580" y="16660"/>
                  <a:pt x="900" y="17406"/>
                  <a:pt x="941" y="17665"/>
                </a:cubicBezTo>
                <a:cubicBezTo>
                  <a:pt x="996" y="18013"/>
                  <a:pt x="1291" y="18519"/>
                  <a:pt x="1640" y="18866"/>
                </a:cubicBezTo>
                <a:cubicBezTo>
                  <a:pt x="2232" y="19454"/>
                  <a:pt x="3526" y="20341"/>
                  <a:pt x="4233" y="20641"/>
                </a:cubicBezTo>
                <a:cubicBezTo>
                  <a:pt x="4317" y="20676"/>
                  <a:pt x="4548" y="20773"/>
                  <a:pt x="4746" y="20857"/>
                </a:cubicBezTo>
                <a:cubicBezTo>
                  <a:pt x="5302" y="21091"/>
                  <a:pt x="6295" y="21339"/>
                  <a:pt x="6993" y="21418"/>
                </a:cubicBezTo>
                <a:cubicBezTo>
                  <a:pt x="7340" y="21457"/>
                  <a:pt x="7636" y="21509"/>
                  <a:pt x="7651" y="21532"/>
                </a:cubicBezTo>
                <a:cubicBezTo>
                  <a:pt x="7695" y="21598"/>
                  <a:pt x="8172" y="21476"/>
                  <a:pt x="8366" y="21351"/>
                </a:cubicBezTo>
                <a:cubicBezTo>
                  <a:pt x="8613" y="21191"/>
                  <a:pt x="9486" y="21111"/>
                  <a:pt x="11381" y="21069"/>
                </a:cubicBezTo>
                <a:cubicBezTo>
                  <a:pt x="13078" y="21031"/>
                  <a:pt x="13613" y="20957"/>
                  <a:pt x="14905" y="20590"/>
                </a:cubicBezTo>
                <a:cubicBezTo>
                  <a:pt x="16085" y="20254"/>
                  <a:pt x="16947" y="19891"/>
                  <a:pt x="17898" y="19326"/>
                </a:cubicBezTo>
                <a:cubicBezTo>
                  <a:pt x="18051" y="19234"/>
                  <a:pt x="18295" y="19097"/>
                  <a:pt x="18437" y="19019"/>
                </a:cubicBezTo>
                <a:cubicBezTo>
                  <a:pt x="18769" y="18839"/>
                  <a:pt x="20026" y="17884"/>
                  <a:pt x="20142" y="17724"/>
                </a:cubicBezTo>
                <a:cubicBezTo>
                  <a:pt x="20268" y="17552"/>
                  <a:pt x="20251" y="17407"/>
                  <a:pt x="20096" y="17300"/>
                </a:cubicBezTo>
                <a:cubicBezTo>
                  <a:pt x="19977" y="17218"/>
                  <a:pt x="19919" y="17244"/>
                  <a:pt x="19552" y="17532"/>
                </a:cubicBezTo>
                <a:cubicBezTo>
                  <a:pt x="18625" y="18258"/>
                  <a:pt x="17552" y="18839"/>
                  <a:pt x="15950" y="19483"/>
                </a:cubicBezTo>
                <a:cubicBezTo>
                  <a:pt x="15813" y="19538"/>
                  <a:pt x="15551" y="19586"/>
                  <a:pt x="15367" y="19589"/>
                </a:cubicBezTo>
                <a:cubicBezTo>
                  <a:pt x="15049" y="19594"/>
                  <a:pt x="15033" y="19584"/>
                  <a:pt x="15016" y="19400"/>
                </a:cubicBezTo>
                <a:cubicBezTo>
                  <a:pt x="15007" y="19294"/>
                  <a:pt x="14975" y="19167"/>
                  <a:pt x="14947" y="19114"/>
                </a:cubicBezTo>
                <a:cubicBezTo>
                  <a:pt x="14910" y="19046"/>
                  <a:pt x="14921" y="18958"/>
                  <a:pt x="14980" y="18819"/>
                </a:cubicBezTo>
                <a:cubicBezTo>
                  <a:pt x="15087" y="18570"/>
                  <a:pt x="15242" y="17837"/>
                  <a:pt x="15290" y="17355"/>
                </a:cubicBezTo>
                <a:lnTo>
                  <a:pt x="15326" y="16986"/>
                </a:lnTo>
                <a:lnTo>
                  <a:pt x="15403" y="17210"/>
                </a:lnTo>
                <a:cubicBezTo>
                  <a:pt x="15527" y="17569"/>
                  <a:pt x="15613" y="17637"/>
                  <a:pt x="15891" y="17587"/>
                </a:cubicBezTo>
                <a:cubicBezTo>
                  <a:pt x="16535" y="17471"/>
                  <a:pt x="17875" y="16649"/>
                  <a:pt x="18811" y="15797"/>
                </a:cubicBezTo>
                <a:cubicBezTo>
                  <a:pt x="19828" y="14871"/>
                  <a:pt x="20541" y="13912"/>
                  <a:pt x="21198" y="12586"/>
                </a:cubicBezTo>
                <a:cubicBezTo>
                  <a:pt x="21507" y="11959"/>
                  <a:pt x="21551" y="11772"/>
                  <a:pt x="21425" y="11612"/>
                </a:cubicBezTo>
                <a:cubicBezTo>
                  <a:pt x="21301" y="11456"/>
                  <a:pt x="21159" y="11596"/>
                  <a:pt x="20919" y="12107"/>
                </a:cubicBezTo>
                <a:cubicBezTo>
                  <a:pt x="20579" y="12832"/>
                  <a:pt x="20219" y="13404"/>
                  <a:pt x="19890" y="13740"/>
                </a:cubicBezTo>
                <a:cubicBezTo>
                  <a:pt x="19728" y="13904"/>
                  <a:pt x="19512" y="14151"/>
                  <a:pt x="19407" y="14289"/>
                </a:cubicBezTo>
                <a:cubicBezTo>
                  <a:pt x="19303" y="14428"/>
                  <a:pt x="19165" y="14541"/>
                  <a:pt x="19103" y="14541"/>
                </a:cubicBezTo>
                <a:cubicBezTo>
                  <a:pt x="19004" y="14539"/>
                  <a:pt x="19022" y="14488"/>
                  <a:pt x="19242" y="14172"/>
                </a:cubicBezTo>
                <a:cubicBezTo>
                  <a:pt x="19381" y="13971"/>
                  <a:pt x="19575" y="13703"/>
                  <a:pt x="19673" y="13575"/>
                </a:cubicBezTo>
                <a:cubicBezTo>
                  <a:pt x="19942" y="13222"/>
                  <a:pt x="20552" y="12141"/>
                  <a:pt x="20756" y="11655"/>
                </a:cubicBezTo>
                <a:cubicBezTo>
                  <a:pt x="21000" y="11077"/>
                  <a:pt x="21087" y="10753"/>
                  <a:pt x="21182" y="10066"/>
                </a:cubicBezTo>
                <a:cubicBezTo>
                  <a:pt x="21352" y="8832"/>
                  <a:pt x="21252" y="7718"/>
                  <a:pt x="20883" y="6686"/>
                </a:cubicBezTo>
                <a:cubicBezTo>
                  <a:pt x="20348" y="5193"/>
                  <a:pt x="19894" y="4462"/>
                  <a:pt x="18664" y="3114"/>
                </a:cubicBezTo>
                <a:cubicBezTo>
                  <a:pt x="18011" y="2398"/>
                  <a:pt x="16769" y="1613"/>
                  <a:pt x="15287" y="978"/>
                </a:cubicBezTo>
                <a:cubicBezTo>
                  <a:pt x="14595" y="681"/>
                  <a:pt x="14313" y="587"/>
                  <a:pt x="13639" y="421"/>
                </a:cubicBezTo>
                <a:cubicBezTo>
                  <a:pt x="13458" y="376"/>
                  <a:pt x="13162" y="263"/>
                  <a:pt x="12981" y="169"/>
                </a:cubicBezTo>
                <a:cubicBezTo>
                  <a:pt x="12663" y="5"/>
                  <a:pt x="12579" y="-2"/>
                  <a:pt x="10646" y="1"/>
                </a:cubicBezTo>
                <a:close/>
                <a:moveTo>
                  <a:pt x="13474" y="1751"/>
                </a:moveTo>
                <a:cubicBezTo>
                  <a:pt x="14060" y="1768"/>
                  <a:pt x="15112" y="2121"/>
                  <a:pt x="15685" y="2556"/>
                </a:cubicBezTo>
                <a:cubicBezTo>
                  <a:pt x="15957" y="2763"/>
                  <a:pt x="16327" y="3245"/>
                  <a:pt x="16327" y="3396"/>
                </a:cubicBezTo>
                <a:cubicBezTo>
                  <a:pt x="16327" y="3563"/>
                  <a:pt x="16504" y="3727"/>
                  <a:pt x="16745" y="3781"/>
                </a:cubicBezTo>
                <a:cubicBezTo>
                  <a:pt x="16878" y="3811"/>
                  <a:pt x="16998" y="3865"/>
                  <a:pt x="17013" y="3903"/>
                </a:cubicBezTo>
                <a:cubicBezTo>
                  <a:pt x="17028" y="3940"/>
                  <a:pt x="17078" y="3973"/>
                  <a:pt x="17121" y="3973"/>
                </a:cubicBezTo>
                <a:cubicBezTo>
                  <a:pt x="17165" y="3973"/>
                  <a:pt x="17364" y="4068"/>
                  <a:pt x="17563" y="4185"/>
                </a:cubicBezTo>
                <a:cubicBezTo>
                  <a:pt x="17884" y="4374"/>
                  <a:pt x="17985" y="4491"/>
                  <a:pt x="18484" y="5245"/>
                </a:cubicBezTo>
                <a:cubicBezTo>
                  <a:pt x="19225" y="6365"/>
                  <a:pt x="19433" y="6995"/>
                  <a:pt x="19503" y="8338"/>
                </a:cubicBezTo>
                <a:cubicBezTo>
                  <a:pt x="19552" y="9303"/>
                  <a:pt x="19419" y="9908"/>
                  <a:pt x="18917" y="11019"/>
                </a:cubicBezTo>
                <a:cubicBezTo>
                  <a:pt x="18763" y="11360"/>
                  <a:pt x="18412" y="11840"/>
                  <a:pt x="18316" y="11840"/>
                </a:cubicBezTo>
                <a:cubicBezTo>
                  <a:pt x="18288" y="11840"/>
                  <a:pt x="18237" y="11894"/>
                  <a:pt x="18202" y="11958"/>
                </a:cubicBezTo>
                <a:cubicBezTo>
                  <a:pt x="18142" y="12069"/>
                  <a:pt x="17950" y="12122"/>
                  <a:pt x="17950" y="12028"/>
                </a:cubicBezTo>
                <a:cubicBezTo>
                  <a:pt x="17950" y="11936"/>
                  <a:pt x="18405" y="11313"/>
                  <a:pt x="18509" y="11263"/>
                </a:cubicBezTo>
                <a:cubicBezTo>
                  <a:pt x="18569" y="11234"/>
                  <a:pt x="18649" y="11096"/>
                  <a:pt x="18687" y="10957"/>
                </a:cubicBezTo>
                <a:cubicBezTo>
                  <a:pt x="18726" y="10817"/>
                  <a:pt x="18792" y="10683"/>
                  <a:pt x="18834" y="10658"/>
                </a:cubicBezTo>
                <a:cubicBezTo>
                  <a:pt x="18877" y="10633"/>
                  <a:pt x="18912" y="10567"/>
                  <a:pt x="18912" y="10513"/>
                </a:cubicBezTo>
                <a:cubicBezTo>
                  <a:pt x="18912" y="10459"/>
                  <a:pt x="18993" y="10334"/>
                  <a:pt x="19090" y="10238"/>
                </a:cubicBezTo>
                <a:cubicBezTo>
                  <a:pt x="19378" y="9954"/>
                  <a:pt x="19291" y="9662"/>
                  <a:pt x="18891" y="9571"/>
                </a:cubicBezTo>
                <a:cubicBezTo>
                  <a:pt x="18672" y="9521"/>
                  <a:pt x="18661" y="9506"/>
                  <a:pt x="18620" y="9194"/>
                </a:cubicBezTo>
                <a:cubicBezTo>
                  <a:pt x="18587" y="8938"/>
                  <a:pt x="18555" y="8865"/>
                  <a:pt x="18463" y="8845"/>
                </a:cubicBezTo>
                <a:cubicBezTo>
                  <a:pt x="18330" y="8816"/>
                  <a:pt x="18224" y="8994"/>
                  <a:pt x="18182" y="9316"/>
                </a:cubicBezTo>
                <a:lnTo>
                  <a:pt x="18153" y="9528"/>
                </a:lnTo>
                <a:lnTo>
                  <a:pt x="17699" y="9528"/>
                </a:lnTo>
                <a:cubicBezTo>
                  <a:pt x="17382" y="9528"/>
                  <a:pt x="17224" y="9560"/>
                  <a:pt x="17176" y="9634"/>
                </a:cubicBezTo>
                <a:cubicBezTo>
                  <a:pt x="17117" y="9723"/>
                  <a:pt x="17081" y="9703"/>
                  <a:pt x="16943" y="9516"/>
                </a:cubicBezTo>
                <a:cubicBezTo>
                  <a:pt x="16821" y="9350"/>
                  <a:pt x="16784" y="9234"/>
                  <a:pt x="16784" y="9037"/>
                </a:cubicBezTo>
                <a:cubicBezTo>
                  <a:pt x="16784" y="8810"/>
                  <a:pt x="16652" y="8250"/>
                  <a:pt x="16471" y="7702"/>
                </a:cubicBezTo>
                <a:cubicBezTo>
                  <a:pt x="16430" y="7577"/>
                  <a:pt x="16436" y="7495"/>
                  <a:pt x="16497" y="7353"/>
                </a:cubicBezTo>
                <a:cubicBezTo>
                  <a:pt x="16541" y="7251"/>
                  <a:pt x="16585" y="7081"/>
                  <a:pt x="16595" y="6976"/>
                </a:cubicBezTo>
                <a:cubicBezTo>
                  <a:pt x="16610" y="6827"/>
                  <a:pt x="16653" y="6779"/>
                  <a:pt x="16791" y="6745"/>
                </a:cubicBezTo>
                <a:cubicBezTo>
                  <a:pt x="17193" y="6645"/>
                  <a:pt x="17493" y="6160"/>
                  <a:pt x="17490" y="5614"/>
                </a:cubicBezTo>
                <a:cubicBezTo>
                  <a:pt x="17489" y="5367"/>
                  <a:pt x="17340" y="4861"/>
                  <a:pt x="17194" y="4605"/>
                </a:cubicBezTo>
                <a:cubicBezTo>
                  <a:pt x="17088" y="4421"/>
                  <a:pt x="16744" y="4204"/>
                  <a:pt x="16562" y="4205"/>
                </a:cubicBezTo>
                <a:cubicBezTo>
                  <a:pt x="16277" y="4206"/>
                  <a:pt x="15943" y="4821"/>
                  <a:pt x="15847" y="5528"/>
                </a:cubicBezTo>
                <a:cubicBezTo>
                  <a:pt x="15809" y="5811"/>
                  <a:pt x="15638" y="5887"/>
                  <a:pt x="15509" y="5677"/>
                </a:cubicBezTo>
                <a:cubicBezTo>
                  <a:pt x="15455" y="5588"/>
                  <a:pt x="15382" y="5516"/>
                  <a:pt x="15347" y="5516"/>
                </a:cubicBezTo>
                <a:cubicBezTo>
                  <a:pt x="15254" y="5516"/>
                  <a:pt x="15161" y="5677"/>
                  <a:pt x="15161" y="5838"/>
                </a:cubicBezTo>
                <a:cubicBezTo>
                  <a:pt x="15161" y="6010"/>
                  <a:pt x="15168" y="6010"/>
                  <a:pt x="14872" y="5814"/>
                </a:cubicBezTo>
                <a:cubicBezTo>
                  <a:pt x="14454" y="5538"/>
                  <a:pt x="13177" y="4914"/>
                  <a:pt x="12777" y="4790"/>
                </a:cubicBezTo>
                <a:cubicBezTo>
                  <a:pt x="12568" y="4725"/>
                  <a:pt x="12280" y="4619"/>
                  <a:pt x="12137" y="4554"/>
                </a:cubicBezTo>
                <a:cubicBezTo>
                  <a:pt x="11911" y="4451"/>
                  <a:pt x="11873" y="4403"/>
                  <a:pt x="11846" y="4193"/>
                </a:cubicBezTo>
                <a:cubicBezTo>
                  <a:pt x="11797" y="3823"/>
                  <a:pt x="11806" y="3719"/>
                  <a:pt x="11885" y="3765"/>
                </a:cubicBezTo>
                <a:cubicBezTo>
                  <a:pt x="11995" y="3830"/>
                  <a:pt x="12130" y="3636"/>
                  <a:pt x="12130" y="3412"/>
                </a:cubicBezTo>
                <a:cubicBezTo>
                  <a:pt x="12130" y="3230"/>
                  <a:pt x="12146" y="3211"/>
                  <a:pt x="12277" y="3251"/>
                </a:cubicBezTo>
                <a:cubicBezTo>
                  <a:pt x="12439" y="3300"/>
                  <a:pt x="12677" y="3112"/>
                  <a:pt x="12677" y="2933"/>
                </a:cubicBezTo>
                <a:cubicBezTo>
                  <a:pt x="12677" y="2873"/>
                  <a:pt x="12727" y="2802"/>
                  <a:pt x="12790" y="2772"/>
                </a:cubicBezTo>
                <a:cubicBezTo>
                  <a:pt x="12941" y="2700"/>
                  <a:pt x="12977" y="2598"/>
                  <a:pt x="12978" y="2266"/>
                </a:cubicBezTo>
                <a:cubicBezTo>
                  <a:pt x="12979" y="2091"/>
                  <a:pt x="13015" y="1938"/>
                  <a:pt x="13076" y="1853"/>
                </a:cubicBezTo>
                <a:cubicBezTo>
                  <a:pt x="13133" y="1775"/>
                  <a:pt x="13278" y="1746"/>
                  <a:pt x="13474" y="1751"/>
                </a:cubicBezTo>
                <a:close/>
                <a:moveTo>
                  <a:pt x="14139" y="13163"/>
                </a:moveTo>
                <a:cubicBezTo>
                  <a:pt x="14174" y="13182"/>
                  <a:pt x="14196" y="13246"/>
                  <a:pt x="14196" y="13347"/>
                </a:cubicBezTo>
                <a:cubicBezTo>
                  <a:pt x="14196" y="13485"/>
                  <a:pt x="14169" y="13540"/>
                  <a:pt x="14101" y="13540"/>
                </a:cubicBezTo>
                <a:cubicBezTo>
                  <a:pt x="13985" y="13540"/>
                  <a:pt x="13929" y="13357"/>
                  <a:pt x="14008" y="13237"/>
                </a:cubicBezTo>
                <a:cubicBezTo>
                  <a:pt x="14056" y="13163"/>
                  <a:pt x="14104" y="13143"/>
                  <a:pt x="14139" y="13163"/>
                </a:cubicBezTo>
                <a:close/>
                <a:moveTo>
                  <a:pt x="16203" y="13704"/>
                </a:moveTo>
                <a:cubicBezTo>
                  <a:pt x="16220" y="13712"/>
                  <a:pt x="16224" y="13731"/>
                  <a:pt x="16224" y="13759"/>
                </a:cubicBezTo>
                <a:cubicBezTo>
                  <a:pt x="16224" y="13888"/>
                  <a:pt x="16095" y="13984"/>
                  <a:pt x="15602" y="14223"/>
                </a:cubicBezTo>
                <a:cubicBezTo>
                  <a:pt x="14742" y="14639"/>
                  <a:pt x="14765" y="14522"/>
                  <a:pt x="15648" y="13979"/>
                </a:cubicBezTo>
                <a:cubicBezTo>
                  <a:pt x="16009" y="13757"/>
                  <a:pt x="16154" y="13680"/>
                  <a:pt x="16203" y="13704"/>
                </a:cubicBezTo>
                <a:close/>
              </a:path>
            </a:pathLst>
          </a:custGeom>
          <a:ln w="12700">
            <a:miter lim="400000"/>
          </a:ln>
        </p:spPr>
      </p:pic>
      <p:pic>
        <p:nvPicPr>
          <p:cNvPr id="182" name="Untitled_Artwork.png" descr="Untitled_Artwork.png"/>
          <p:cNvPicPr>
            <a:picLocks noChangeAspect="1"/>
          </p:cNvPicPr>
          <p:nvPr/>
        </p:nvPicPr>
        <p:blipFill>
          <a:blip r:embed="rId4"/>
          <a:srcRect l="839" t="10490" r="25773" b="9841"/>
          <a:stretch>
            <a:fillRect/>
          </a:stretch>
        </p:blipFill>
        <p:spPr>
          <a:xfrm>
            <a:off x="7429180" y="3952270"/>
            <a:ext cx="11777498" cy="8884845"/>
          </a:xfrm>
          <a:prstGeom prst="rect">
            <a:avLst/>
          </a:prstGeom>
          <a:ln w="12700">
            <a:miter lim="400000"/>
          </a:ln>
        </p:spPr>
      </p:pic>
      <p:sp>
        <p:nvSpPr>
          <p:cNvPr id="183" name="Stacking PANCAKEZ:"/>
          <p:cNvSpPr txBox="1">
            <a:spLocks noGrp="1"/>
          </p:cNvSpPr>
          <p:nvPr>
            <p:ph type="ctrTitle"/>
          </p:nvPr>
        </p:nvSpPr>
        <p:spPr>
          <a:xfrm>
            <a:off x="1266960" y="207869"/>
            <a:ext cx="21945601" cy="2413078"/>
          </a:xfrm>
          <a:prstGeom prst="rect">
            <a:avLst/>
          </a:prstGeom>
        </p:spPr>
        <p:txBody>
          <a:bodyPr/>
          <a:lstStyle>
            <a:lvl1pPr>
              <a:defRPr b="1">
                <a:solidFill>
                  <a:srgbClr val="FFFFFF"/>
                </a:solidFill>
                <a:latin typeface="Times New Roman"/>
                <a:ea typeface="Times New Roman"/>
                <a:cs typeface="Times New Roman"/>
                <a:sym typeface="Times New Roman"/>
              </a:defRPr>
            </a:lvl1pPr>
          </a:lstStyle>
          <a:p>
            <a:pPr algn="l"/>
            <a:r>
              <a:rPr dirty="0"/>
              <a:t>Stacking </a:t>
            </a:r>
            <a:r>
              <a:rPr lang="en-US" dirty="0"/>
              <a:t>P</a:t>
            </a:r>
            <a:r>
              <a:rPr dirty="0"/>
              <a:t>AN</a:t>
            </a:r>
            <a:r>
              <a:rPr lang="en-US" dirty="0"/>
              <a:t>CAK</a:t>
            </a:r>
            <a:r>
              <a:rPr dirty="0"/>
              <a:t>E</a:t>
            </a:r>
            <a:r>
              <a:rPr lang="en-US" dirty="0"/>
              <a:t>Z</a:t>
            </a:r>
            <a:endParaRPr dirty="0"/>
          </a:p>
        </p:txBody>
      </p:sp>
      <p:pic>
        <p:nvPicPr>
          <p:cNvPr id="185" name="pasted-movie.png" descr="pasted-movie.png"/>
          <p:cNvPicPr>
            <a:picLocks noChangeAspect="1"/>
          </p:cNvPicPr>
          <p:nvPr/>
        </p:nvPicPr>
        <p:blipFill>
          <a:blip r:embed="rId3"/>
          <a:srcRect l="17648" t="23978" r="13094" b="23908"/>
          <a:stretch>
            <a:fillRect/>
          </a:stretch>
        </p:blipFill>
        <p:spPr>
          <a:xfrm rot="3393876">
            <a:off x="1955486" y="6658982"/>
            <a:ext cx="3306091" cy="2178786"/>
          </a:xfrm>
          <a:custGeom>
            <a:avLst/>
            <a:gdLst/>
            <a:ahLst/>
            <a:cxnLst>
              <a:cxn ang="0">
                <a:pos x="wd2" y="hd2"/>
              </a:cxn>
              <a:cxn ang="5400000">
                <a:pos x="wd2" y="hd2"/>
              </a:cxn>
              <a:cxn ang="10800000">
                <a:pos x="wd2" y="hd2"/>
              </a:cxn>
              <a:cxn ang="16200000">
                <a:pos x="wd2" y="hd2"/>
              </a:cxn>
            </a:cxnLst>
            <a:rect l="0" t="0" r="r" b="b"/>
            <a:pathLst>
              <a:path w="21490" h="21550" extrusionOk="0">
                <a:moveTo>
                  <a:pt x="10646" y="1"/>
                </a:moveTo>
                <a:cubicBezTo>
                  <a:pt x="8573" y="3"/>
                  <a:pt x="8424" y="20"/>
                  <a:pt x="7073" y="381"/>
                </a:cubicBezTo>
                <a:cubicBezTo>
                  <a:pt x="6017" y="664"/>
                  <a:pt x="5491" y="843"/>
                  <a:pt x="4708" y="1190"/>
                </a:cubicBezTo>
                <a:cubicBezTo>
                  <a:pt x="3773" y="1603"/>
                  <a:pt x="3450" y="1797"/>
                  <a:pt x="2458" y="2540"/>
                </a:cubicBezTo>
                <a:cubicBezTo>
                  <a:pt x="1379" y="3349"/>
                  <a:pt x="1091" y="3635"/>
                  <a:pt x="1091" y="3895"/>
                </a:cubicBezTo>
                <a:cubicBezTo>
                  <a:pt x="1091" y="4191"/>
                  <a:pt x="1289" y="4181"/>
                  <a:pt x="1674" y="3859"/>
                </a:cubicBezTo>
                <a:cubicBezTo>
                  <a:pt x="2468" y="3195"/>
                  <a:pt x="3661" y="2420"/>
                  <a:pt x="4437" y="2065"/>
                </a:cubicBezTo>
                <a:cubicBezTo>
                  <a:pt x="5089" y="1767"/>
                  <a:pt x="6780" y="1283"/>
                  <a:pt x="7367" y="1225"/>
                </a:cubicBezTo>
                <a:cubicBezTo>
                  <a:pt x="7903" y="1173"/>
                  <a:pt x="7909" y="1174"/>
                  <a:pt x="7909" y="1343"/>
                </a:cubicBezTo>
                <a:cubicBezTo>
                  <a:pt x="7909" y="1584"/>
                  <a:pt x="7819" y="1810"/>
                  <a:pt x="7723" y="1810"/>
                </a:cubicBezTo>
                <a:cubicBezTo>
                  <a:pt x="7679" y="1810"/>
                  <a:pt x="7549" y="1879"/>
                  <a:pt x="7434" y="1959"/>
                </a:cubicBezTo>
                <a:cubicBezTo>
                  <a:pt x="7320" y="2040"/>
                  <a:pt x="7065" y="2163"/>
                  <a:pt x="6869" y="2234"/>
                </a:cubicBezTo>
                <a:cubicBezTo>
                  <a:pt x="6355" y="2422"/>
                  <a:pt x="6019" y="2557"/>
                  <a:pt x="5920" y="2619"/>
                </a:cubicBezTo>
                <a:cubicBezTo>
                  <a:pt x="5793" y="2698"/>
                  <a:pt x="5754" y="2963"/>
                  <a:pt x="5848" y="3106"/>
                </a:cubicBezTo>
                <a:cubicBezTo>
                  <a:pt x="5919" y="3214"/>
                  <a:pt x="5974" y="3209"/>
                  <a:pt x="6423" y="3059"/>
                </a:cubicBezTo>
                <a:cubicBezTo>
                  <a:pt x="7396" y="2734"/>
                  <a:pt x="8031" y="2645"/>
                  <a:pt x="9080" y="2678"/>
                </a:cubicBezTo>
                <a:cubicBezTo>
                  <a:pt x="9981" y="2706"/>
                  <a:pt x="10086" y="2724"/>
                  <a:pt x="10319" y="2890"/>
                </a:cubicBezTo>
                <a:cubicBezTo>
                  <a:pt x="10458" y="2989"/>
                  <a:pt x="10685" y="3128"/>
                  <a:pt x="10824" y="3200"/>
                </a:cubicBezTo>
                <a:lnTo>
                  <a:pt x="11080" y="3329"/>
                </a:lnTo>
                <a:lnTo>
                  <a:pt x="11093" y="3718"/>
                </a:lnTo>
                <a:cubicBezTo>
                  <a:pt x="11120" y="4412"/>
                  <a:pt x="10933" y="4518"/>
                  <a:pt x="9689" y="4507"/>
                </a:cubicBezTo>
                <a:cubicBezTo>
                  <a:pt x="9214" y="4503"/>
                  <a:pt x="8803" y="4521"/>
                  <a:pt x="8776" y="4546"/>
                </a:cubicBezTo>
                <a:cubicBezTo>
                  <a:pt x="8749" y="4572"/>
                  <a:pt x="8401" y="4662"/>
                  <a:pt x="8002" y="4747"/>
                </a:cubicBezTo>
                <a:cubicBezTo>
                  <a:pt x="6498" y="5065"/>
                  <a:pt x="5545" y="5432"/>
                  <a:pt x="4411" y="6128"/>
                </a:cubicBezTo>
                <a:cubicBezTo>
                  <a:pt x="2711" y="7172"/>
                  <a:pt x="1396" y="8577"/>
                  <a:pt x="616" y="10183"/>
                </a:cubicBezTo>
                <a:cubicBezTo>
                  <a:pt x="408" y="10611"/>
                  <a:pt x="317" y="10901"/>
                  <a:pt x="178" y="11577"/>
                </a:cubicBezTo>
                <a:cubicBezTo>
                  <a:pt x="-22" y="12542"/>
                  <a:pt x="-49" y="13161"/>
                  <a:pt x="77" y="13897"/>
                </a:cubicBezTo>
                <a:cubicBezTo>
                  <a:pt x="121" y="14152"/>
                  <a:pt x="152" y="14681"/>
                  <a:pt x="152" y="15137"/>
                </a:cubicBezTo>
                <a:cubicBezTo>
                  <a:pt x="152" y="15929"/>
                  <a:pt x="152" y="15932"/>
                  <a:pt x="322" y="16221"/>
                </a:cubicBezTo>
                <a:cubicBezTo>
                  <a:pt x="580" y="16660"/>
                  <a:pt x="900" y="17406"/>
                  <a:pt x="941" y="17665"/>
                </a:cubicBezTo>
                <a:cubicBezTo>
                  <a:pt x="996" y="18013"/>
                  <a:pt x="1291" y="18519"/>
                  <a:pt x="1640" y="18866"/>
                </a:cubicBezTo>
                <a:cubicBezTo>
                  <a:pt x="2232" y="19454"/>
                  <a:pt x="3526" y="20341"/>
                  <a:pt x="4233" y="20641"/>
                </a:cubicBezTo>
                <a:cubicBezTo>
                  <a:pt x="4317" y="20676"/>
                  <a:pt x="4548" y="20773"/>
                  <a:pt x="4746" y="20857"/>
                </a:cubicBezTo>
                <a:cubicBezTo>
                  <a:pt x="5302" y="21091"/>
                  <a:pt x="6295" y="21339"/>
                  <a:pt x="6993" y="21418"/>
                </a:cubicBezTo>
                <a:cubicBezTo>
                  <a:pt x="7340" y="21457"/>
                  <a:pt x="7636" y="21509"/>
                  <a:pt x="7651" y="21532"/>
                </a:cubicBezTo>
                <a:cubicBezTo>
                  <a:pt x="7695" y="21598"/>
                  <a:pt x="8172" y="21476"/>
                  <a:pt x="8366" y="21351"/>
                </a:cubicBezTo>
                <a:cubicBezTo>
                  <a:pt x="8613" y="21191"/>
                  <a:pt x="9486" y="21111"/>
                  <a:pt x="11381" y="21069"/>
                </a:cubicBezTo>
                <a:cubicBezTo>
                  <a:pt x="13078" y="21031"/>
                  <a:pt x="13613" y="20957"/>
                  <a:pt x="14905" y="20590"/>
                </a:cubicBezTo>
                <a:cubicBezTo>
                  <a:pt x="16085" y="20254"/>
                  <a:pt x="16947" y="19891"/>
                  <a:pt x="17898" y="19326"/>
                </a:cubicBezTo>
                <a:cubicBezTo>
                  <a:pt x="18051" y="19234"/>
                  <a:pt x="18295" y="19097"/>
                  <a:pt x="18437" y="19019"/>
                </a:cubicBezTo>
                <a:cubicBezTo>
                  <a:pt x="18769" y="18839"/>
                  <a:pt x="20026" y="17884"/>
                  <a:pt x="20142" y="17724"/>
                </a:cubicBezTo>
                <a:cubicBezTo>
                  <a:pt x="20268" y="17552"/>
                  <a:pt x="20251" y="17407"/>
                  <a:pt x="20096" y="17300"/>
                </a:cubicBezTo>
                <a:cubicBezTo>
                  <a:pt x="19977" y="17218"/>
                  <a:pt x="19919" y="17244"/>
                  <a:pt x="19552" y="17532"/>
                </a:cubicBezTo>
                <a:cubicBezTo>
                  <a:pt x="18625" y="18258"/>
                  <a:pt x="17552" y="18839"/>
                  <a:pt x="15950" y="19483"/>
                </a:cubicBezTo>
                <a:cubicBezTo>
                  <a:pt x="15813" y="19538"/>
                  <a:pt x="15551" y="19586"/>
                  <a:pt x="15367" y="19589"/>
                </a:cubicBezTo>
                <a:cubicBezTo>
                  <a:pt x="15049" y="19594"/>
                  <a:pt x="15033" y="19584"/>
                  <a:pt x="15016" y="19400"/>
                </a:cubicBezTo>
                <a:cubicBezTo>
                  <a:pt x="15007" y="19294"/>
                  <a:pt x="14975" y="19167"/>
                  <a:pt x="14947" y="19114"/>
                </a:cubicBezTo>
                <a:cubicBezTo>
                  <a:pt x="14910" y="19046"/>
                  <a:pt x="14921" y="18958"/>
                  <a:pt x="14980" y="18819"/>
                </a:cubicBezTo>
                <a:cubicBezTo>
                  <a:pt x="15087" y="18570"/>
                  <a:pt x="15242" y="17837"/>
                  <a:pt x="15290" y="17355"/>
                </a:cubicBezTo>
                <a:lnTo>
                  <a:pt x="15326" y="16986"/>
                </a:lnTo>
                <a:lnTo>
                  <a:pt x="15403" y="17210"/>
                </a:lnTo>
                <a:cubicBezTo>
                  <a:pt x="15527" y="17569"/>
                  <a:pt x="15613" y="17637"/>
                  <a:pt x="15891" y="17587"/>
                </a:cubicBezTo>
                <a:cubicBezTo>
                  <a:pt x="16535" y="17471"/>
                  <a:pt x="17875" y="16649"/>
                  <a:pt x="18811" y="15797"/>
                </a:cubicBezTo>
                <a:cubicBezTo>
                  <a:pt x="19828" y="14871"/>
                  <a:pt x="20541" y="13912"/>
                  <a:pt x="21198" y="12586"/>
                </a:cubicBezTo>
                <a:cubicBezTo>
                  <a:pt x="21507" y="11959"/>
                  <a:pt x="21551" y="11772"/>
                  <a:pt x="21425" y="11612"/>
                </a:cubicBezTo>
                <a:cubicBezTo>
                  <a:pt x="21301" y="11456"/>
                  <a:pt x="21159" y="11596"/>
                  <a:pt x="20919" y="12107"/>
                </a:cubicBezTo>
                <a:cubicBezTo>
                  <a:pt x="20579" y="12832"/>
                  <a:pt x="20219" y="13404"/>
                  <a:pt x="19890" y="13740"/>
                </a:cubicBezTo>
                <a:cubicBezTo>
                  <a:pt x="19728" y="13904"/>
                  <a:pt x="19512" y="14151"/>
                  <a:pt x="19407" y="14289"/>
                </a:cubicBezTo>
                <a:cubicBezTo>
                  <a:pt x="19303" y="14428"/>
                  <a:pt x="19165" y="14541"/>
                  <a:pt x="19103" y="14541"/>
                </a:cubicBezTo>
                <a:cubicBezTo>
                  <a:pt x="19004" y="14539"/>
                  <a:pt x="19022" y="14488"/>
                  <a:pt x="19242" y="14172"/>
                </a:cubicBezTo>
                <a:cubicBezTo>
                  <a:pt x="19381" y="13971"/>
                  <a:pt x="19575" y="13703"/>
                  <a:pt x="19673" y="13575"/>
                </a:cubicBezTo>
                <a:cubicBezTo>
                  <a:pt x="19942" y="13222"/>
                  <a:pt x="20552" y="12141"/>
                  <a:pt x="20756" y="11655"/>
                </a:cubicBezTo>
                <a:cubicBezTo>
                  <a:pt x="21000" y="11077"/>
                  <a:pt x="21087" y="10753"/>
                  <a:pt x="21182" y="10066"/>
                </a:cubicBezTo>
                <a:cubicBezTo>
                  <a:pt x="21352" y="8832"/>
                  <a:pt x="21252" y="7718"/>
                  <a:pt x="20883" y="6686"/>
                </a:cubicBezTo>
                <a:cubicBezTo>
                  <a:pt x="20348" y="5193"/>
                  <a:pt x="19894" y="4462"/>
                  <a:pt x="18664" y="3114"/>
                </a:cubicBezTo>
                <a:cubicBezTo>
                  <a:pt x="18011" y="2398"/>
                  <a:pt x="16769" y="1613"/>
                  <a:pt x="15287" y="978"/>
                </a:cubicBezTo>
                <a:cubicBezTo>
                  <a:pt x="14595" y="681"/>
                  <a:pt x="14313" y="587"/>
                  <a:pt x="13639" y="421"/>
                </a:cubicBezTo>
                <a:cubicBezTo>
                  <a:pt x="13458" y="376"/>
                  <a:pt x="13162" y="263"/>
                  <a:pt x="12981" y="169"/>
                </a:cubicBezTo>
                <a:cubicBezTo>
                  <a:pt x="12663" y="5"/>
                  <a:pt x="12579" y="-2"/>
                  <a:pt x="10646" y="1"/>
                </a:cubicBezTo>
                <a:close/>
                <a:moveTo>
                  <a:pt x="13474" y="1751"/>
                </a:moveTo>
                <a:cubicBezTo>
                  <a:pt x="14060" y="1768"/>
                  <a:pt x="15112" y="2121"/>
                  <a:pt x="15685" y="2556"/>
                </a:cubicBezTo>
                <a:cubicBezTo>
                  <a:pt x="15957" y="2763"/>
                  <a:pt x="16327" y="3245"/>
                  <a:pt x="16327" y="3396"/>
                </a:cubicBezTo>
                <a:cubicBezTo>
                  <a:pt x="16327" y="3563"/>
                  <a:pt x="16504" y="3727"/>
                  <a:pt x="16745" y="3781"/>
                </a:cubicBezTo>
                <a:cubicBezTo>
                  <a:pt x="16878" y="3811"/>
                  <a:pt x="16998" y="3865"/>
                  <a:pt x="17013" y="3903"/>
                </a:cubicBezTo>
                <a:cubicBezTo>
                  <a:pt x="17028" y="3940"/>
                  <a:pt x="17078" y="3973"/>
                  <a:pt x="17121" y="3973"/>
                </a:cubicBezTo>
                <a:cubicBezTo>
                  <a:pt x="17165" y="3973"/>
                  <a:pt x="17364" y="4068"/>
                  <a:pt x="17563" y="4185"/>
                </a:cubicBezTo>
                <a:cubicBezTo>
                  <a:pt x="17884" y="4374"/>
                  <a:pt x="17985" y="4491"/>
                  <a:pt x="18484" y="5245"/>
                </a:cubicBezTo>
                <a:cubicBezTo>
                  <a:pt x="19225" y="6365"/>
                  <a:pt x="19433" y="6995"/>
                  <a:pt x="19503" y="8338"/>
                </a:cubicBezTo>
                <a:cubicBezTo>
                  <a:pt x="19552" y="9303"/>
                  <a:pt x="19419" y="9908"/>
                  <a:pt x="18917" y="11019"/>
                </a:cubicBezTo>
                <a:cubicBezTo>
                  <a:pt x="18763" y="11360"/>
                  <a:pt x="18412" y="11840"/>
                  <a:pt x="18316" y="11840"/>
                </a:cubicBezTo>
                <a:cubicBezTo>
                  <a:pt x="18288" y="11840"/>
                  <a:pt x="18237" y="11894"/>
                  <a:pt x="18202" y="11958"/>
                </a:cubicBezTo>
                <a:cubicBezTo>
                  <a:pt x="18142" y="12069"/>
                  <a:pt x="17950" y="12122"/>
                  <a:pt x="17950" y="12028"/>
                </a:cubicBezTo>
                <a:cubicBezTo>
                  <a:pt x="17950" y="11936"/>
                  <a:pt x="18405" y="11313"/>
                  <a:pt x="18509" y="11263"/>
                </a:cubicBezTo>
                <a:cubicBezTo>
                  <a:pt x="18569" y="11234"/>
                  <a:pt x="18649" y="11096"/>
                  <a:pt x="18687" y="10957"/>
                </a:cubicBezTo>
                <a:cubicBezTo>
                  <a:pt x="18726" y="10817"/>
                  <a:pt x="18792" y="10683"/>
                  <a:pt x="18834" y="10658"/>
                </a:cubicBezTo>
                <a:cubicBezTo>
                  <a:pt x="18877" y="10633"/>
                  <a:pt x="18912" y="10567"/>
                  <a:pt x="18912" y="10513"/>
                </a:cubicBezTo>
                <a:cubicBezTo>
                  <a:pt x="18912" y="10459"/>
                  <a:pt x="18993" y="10334"/>
                  <a:pt x="19090" y="10238"/>
                </a:cubicBezTo>
                <a:cubicBezTo>
                  <a:pt x="19378" y="9954"/>
                  <a:pt x="19291" y="9662"/>
                  <a:pt x="18891" y="9571"/>
                </a:cubicBezTo>
                <a:cubicBezTo>
                  <a:pt x="18672" y="9521"/>
                  <a:pt x="18661" y="9506"/>
                  <a:pt x="18620" y="9194"/>
                </a:cubicBezTo>
                <a:cubicBezTo>
                  <a:pt x="18587" y="8938"/>
                  <a:pt x="18555" y="8865"/>
                  <a:pt x="18463" y="8845"/>
                </a:cubicBezTo>
                <a:cubicBezTo>
                  <a:pt x="18330" y="8816"/>
                  <a:pt x="18224" y="8994"/>
                  <a:pt x="18182" y="9316"/>
                </a:cubicBezTo>
                <a:lnTo>
                  <a:pt x="18153" y="9528"/>
                </a:lnTo>
                <a:lnTo>
                  <a:pt x="17699" y="9528"/>
                </a:lnTo>
                <a:cubicBezTo>
                  <a:pt x="17382" y="9528"/>
                  <a:pt x="17224" y="9560"/>
                  <a:pt x="17176" y="9634"/>
                </a:cubicBezTo>
                <a:cubicBezTo>
                  <a:pt x="17117" y="9723"/>
                  <a:pt x="17081" y="9703"/>
                  <a:pt x="16943" y="9516"/>
                </a:cubicBezTo>
                <a:cubicBezTo>
                  <a:pt x="16821" y="9350"/>
                  <a:pt x="16784" y="9234"/>
                  <a:pt x="16784" y="9037"/>
                </a:cubicBezTo>
                <a:cubicBezTo>
                  <a:pt x="16784" y="8810"/>
                  <a:pt x="16652" y="8250"/>
                  <a:pt x="16471" y="7702"/>
                </a:cubicBezTo>
                <a:cubicBezTo>
                  <a:pt x="16430" y="7577"/>
                  <a:pt x="16436" y="7495"/>
                  <a:pt x="16497" y="7353"/>
                </a:cubicBezTo>
                <a:cubicBezTo>
                  <a:pt x="16541" y="7251"/>
                  <a:pt x="16585" y="7081"/>
                  <a:pt x="16595" y="6976"/>
                </a:cubicBezTo>
                <a:cubicBezTo>
                  <a:pt x="16610" y="6827"/>
                  <a:pt x="16653" y="6779"/>
                  <a:pt x="16791" y="6745"/>
                </a:cubicBezTo>
                <a:cubicBezTo>
                  <a:pt x="17193" y="6645"/>
                  <a:pt x="17493" y="6160"/>
                  <a:pt x="17490" y="5614"/>
                </a:cubicBezTo>
                <a:cubicBezTo>
                  <a:pt x="17489" y="5367"/>
                  <a:pt x="17340" y="4861"/>
                  <a:pt x="17194" y="4605"/>
                </a:cubicBezTo>
                <a:cubicBezTo>
                  <a:pt x="17088" y="4421"/>
                  <a:pt x="16744" y="4204"/>
                  <a:pt x="16562" y="4205"/>
                </a:cubicBezTo>
                <a:cubicBezTo>
                  <a:pt x="16277" y="4206"/>
                  <a:pt x="15943" y="4821"/>
                  <a:pt x="15847" y="5528"/>
                </a:cubicBezTo>
                <a:cubicBezTo>
                  <a:pt x="15809" y="5811"/>
                  <a:pt x="15638" y="5887"/>
                  <a:pt x="15509" y="5677"/>
                </a:cubicBezTo>
                <a:cubicBezTo>
                  <a:pt x="15455" y="5588"/>
                  <a:pt x="15382" y="5516"/>
                  <a:pt x="15347" y="5516"/>
                </a:cubicBezTo>
                <a:cubicBezTo>
                  <a:pt x="15254" y="5516"/>
                  <a:pt x="15161" y="5677"/>
                  <a:pt x="15161" y="5838"/>
                </a:cubicBezTo>
                <a:cubicBezTo>
                  <a:pt x="15161" y="6010"/>
                  <a:pt x="15168" y="6010"/>
                  <a:pt x="14872" y="5814"/>
                </a:cubicBezTo>
                <a:cubicBezTo>
                  <a:pt x="14454" y="5538"/>
                  <a:pt x="13177" y="4914"/>
                  <a:pt x="12777" y="4790"/>
                </a:cubicBezTo>
                <a:cubicBezTo>
                  <a:pt x="12568" y="4725"/>
                  <a:pt x="12280" y="4619"/>
                  <a:pt x="12137" y="4554"/>
                </a:cubicBezTo>
                <a:cubicBezTo>
                  <a:pt x="11911" y="4451"/>
                  <a:pt x="11873" y="4403"/>
                  <a:pt x="11846" y="4193"/>
                </a:cubicBezTo>
                <a:cubicBezTo>
                  <a:pt x="11797" y="3823"/>
                  <a:pt x="11806" y="3719"/>
                  <a:pt x="11885" y="3765"/>
                </a:cubicBezTo>
                <a:cubicBezTo>
                  <a:pt x="11995" y="3830"/>
                  <a:pt x="12130" y="3636"/>
                  <a:pt x="12130" y="3412"/>
                </a:cubicBezTo>
                <a:cubicBezTo>
                  <a:pt x="12130" y="3230"/>
                  <a:pt x="12146" y="3211"/>
                  <a:pt x="12277" y="3251"/>
                </a:cubicBezTo>
                <a:cubicBezTo>
                  <a:pt x="12439" y="3300"/>
                  <a:pt x="12677" y="3112"/>
                  <a:pt x="12677" y="2933"/>
                </a:cubicBezTo>
                <a:cubicBezTo>
                  <a:pt x="12677" y="2873"/>
                  <a:pt x="12727" y="2802"/>
                  <a:pt x="12790" y="2772"/>
                </a:cubicBezTo>
                <a:cubicBezTo>
                  <a:pt x="12941" y="2700"/>
                  <a:pt x="12977" y="2598"/>
                  <a:pt x="12978" y="2266"/>
                </a:cubicBezTo>
                <a:cubicBezTo>
                  <a:pt x="12979" y="2091"/>
                  <a:pt x="13015" y="1938"/>
                  <a:pt x="13076" y="1853"/>
                </a:cubicBezTo>
                <a:cubicBezTo>
                  <a:pt x="13133" y="1775"/>
                  <a:pt x="13278" y="1746"/>
                  <a:pt x="13474" y="1751"/>
                </a:cubicBezTo>
                <a:close/>
                <a:moveTo>
                  <a:pt x="14139" y="13163"/>
                </a:moveTo>
                <a:cubicBezTo>
                  <a:pt x="14174" y="13182"/>
                  <a:pt x="14196" y="13246"/>
                  <a:pt x="14196" y="13347"/>
                </a:cubicBezTo>
                <a:cubicBezTo>
                  <a:pt x="14196" y="13485"/>
                  <a:pt x="14169" y="13540"/>
                  <a:pt x="14101" y="13540"/>
                </a:cubicBezTo>
                <a:cubicBezTo>
                  <a:pt x="13985" y="13540"/>
                  <a:pt x="13929" y="13357"/>
                  <a:pt x="14008" y="13237"/>
                </a:cubicBezTo>
                <a:cubicBezTo>
                  <a:pt x="14056" y="13163"/>
                  <a:pt x="14104" y="13143"/>
                  <a:pt x="14139" y="13163"/>
                </a:cubicBezTo>
                <a:close/>
                <a:moveTo>
                  <a:pt x="16203" y="13704"/>
                </a:moveTo>
                <a:cubicBezTo>
                  <a:pt x="16220" y="13712"/>
                  <a:pt x="16224" y="13731"/>
                  <a:pt x="16224" y="13759"/>
                </a:cubicBezTo>
                <a:cubicBezTo>
                  <a:pt x="16224" y="13888"/>
                  <a:pt x="16095" y="13984"/>
                  <a:pt x="15602" y="14223"/>
                </a:cubicBezTo>
                <a:cubicBezTo>
                  <a:pt x="14742" y="14639"/>
                  <a:pt x="14765" y="14522"/>
                  <a:pt x="15648" y="13979"/>
                </a:cubicBezTo>
                <a:cubicBezTo>
                  <a:pt x="16009" y="13757"/>
                  <a:pt x="16154" y="13680"/>
                  <a:pt x="16203" y="13704"/>
                </a:cubicBezTo>
                <a:close/>
              </a:path>
            </a:pathLst>
          </a:custGeom>
          <a:ln w="12700">
            <a:miter lim="400000"/>
          </a:ln>
        </p:spPr>
      </p:pic>
      <p:sp>
        <p:nvSpPr>
          <p:cNvPr id="186" name="Kelsey Glazer Ph.D. Candidate ✦ University of California, Davis…"/>
          <p:cNvSpPr txBox="1"/>
          <p:nvPr/>
        </p:nvSpPr>
        <p:spPr>
          <a:xfrm>
            <a:off x="3920883" y="10236365"/>
            <a:ext cx="16542234" cy="2987403"/>
          </a:xfrm>
          <a:prstGeom prst="rect">
            <a:avLst/>
          </a:prstGeom>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825500">
              <a:lnSpc>
                <a:spcPct val="100000"/>
              </a:lnSpc>
              <a:spcBef>
                <a:spcPts val="0"/>
              </a:spcBef>
              <a:defRPr sz="6100">
                <a:solidFill>
                  <a:srgbClr val="FFFFFF"/>
                </a:solidFill>
                <a:latin typeface="Lucida Grande"/>
                <a:ea typeface="Lucida Grande"/>
                <a:cs typeface="Lucida Grande"/>
                <a:sym typeface="Lucida Grande"/>
              </a:defRPr>
            </a:pPr>
            <a:r>
              <a:rPr dirty="0">
                <a:latin typeface="Times New Roman"/>
                <a:ea typeface="Times New Roman"/>
                <a:cs typeface="Times New Roman"/>
                <a:sym typeface="Times New Roman"/>
              </a:rPr>
              <a:t>Kelsey Glazer</a:t>
            </a:r>
            <a:r>
              <a:rPr lang="en-US" dirty="0">
                <a:latin typeface="Times New Roman"/>
                <a:ea typeface="Times New Roman"/>
                <a:cs typeface="Times New Roman"/>
                <a:sym typeface="Times New Roman"/>
              </a:rPr>
              <a:t> (she/her)</a:t>
            </a:r>
            <a:br>
              <a:rPr dirty="0"/>
            </a:br>
            <a:r>
              <a:rPr dirty="0">
                <a:latin typeface="Times New Roman"/>
                <a:ea typeface="Times New Roman"/>
                <a:cs typeface="Times New Roman"/>
                <a:sym typeface="Times New Roman"/>
              </a:rPr>
              <a:t>✦</a:t>
            </a:r>
            <a:r>
              <a:rPr dirty="0"/>
              <a:t> </a:t>
            </a:r>
            <a:r>
              <a:rPr dirty="0">
                <a:latin typeface="Times New Roman"/>
                <a:ea typeface="Times New Roman"/>
                <a:cs typeface="Times New Roman"/>
                <a:sym typeface="Times New Roman"/>
              </a:rPr>
              <a:t>University of California Davis</a:t>
            </a: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algn="ctr" defTabSz="825500">
              <a:lnSpc>
                <a:spcPct val="100000"/>
              </a:lnSpc>
              <a:spcBef>
                <a:spcPts val="0"/>
              </a:spcBef>
              <a:defRPr sz="6100">
                <a:solidFill>
                  <a:srgbClr val="FFFFFF"/>
                </a:solidFill>
                <a:latin typeface="Lucida Grande"/>
                <a:ea typeface="Lucida Grande"/>
                <a:cs typeface="Lucida Grande"/>
                <a:sym typeface="Lucida Grande"/>
              </a:defRPr>
            </a:pPr>
            <a:r>
              <a:rPr dirty="0">
                <a:latin typeface="Times New Roman"/>
                <a:ea typeface="Times New Roman"/>
                <a:cs typeface="Times New Roman"/>
                <a:sym typeface="Times New Roman"/>
              </a:rPr>
              <a:t> </a:t>
            </a:r>
            <a:r>
              <a:rPr dirty="0"/>
              <a:t> </a:t>
            </a:r>
            <a:r>
              <a:rPr dirty="0">
                <a:latin typeface="Times New Roman"/>
                <a:ea typeface="Times New Roman"/>
                <a:cs typeface="Times New Roman"/>
                <a:sym typeface="Times New Roman"/>
              </a:rPr>
              <a:t>June 28th, 2024 </a:t>
            </a:r>
          </a:p>
        </p:txBody>
      </p:sp>
      <p:sp>
        <p:nvSpPr>
          <p:cNvPr id="2" name="Rectangle 1">
            <a:extLst>
              <a:ext uri="{FF2B5EF4-FFF2-40B4-BE49-F238E27FC236}">
                <a16:creationId xmlns:a16="http://schemas.microsoft.com/office/drawing/2014/main" id="{F79F5C9E-2C5F-3E37-0E77-455080F21073}"/>
              </a:ext>
            </a:extLst>
          </p:cNvPr>
          <p:cNvSpPr/>
          <p:nvPr/>
        </p:nvSpPr>
        <p:spPr>
          <a:xfrm>
            <a:off x="6603999" y="3115733"/>
            <a:ext cx="13343467" cy="116883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84" name="sPectroscopic Analysis with NirspeC stAcKs in the Epoch of reioniZation"/>
          <p:cNvSpPr txBox="1">
            <a:spLocks noGrp="1"/>
          </p:cNvSpPr>
          <p:nvPr>
            <p:ph type="subTitle" sz="quarter" idx="1"/>
          </p:nvPr>
        </p:nvSpPr>
        <p:spPr>
          <a:xfrm>
            <a:off x="1266960" y="2717317"/>
            <a:ext cx="21945601" cy="2250594"/>
          </a:xfrm>
          <a:prstGeom prst="rect">
            <a:avLst/>
          </a:prstGeom>
        </p:spPr>
        <p:txBody>
          <a:bodyPr/>
          <a:lstStyle>
            <a:lvl1pPr defTabSz="2389632">
              <a:lnSpc>
                <a:spcPct val="80000"/>
              </a:lnSpc>
              <a:defRPr sz="8232" spc="-82">
                <a:solidFill>
                  <a:srgbClr val="FFFFFF"/>
                </a:solidFill>
                <a:latin typeface="Times New Roman"/>
                <a:ea typeface="Times New Roman"/>
                <a:cs typeface="Times New Roman"/>
                <a:sym typeface="Times New Roman"/>
              </a:defRPr>
            </a:lvl1pPr>
          </a:lstStyle>
          <a:p>
            <a:pPr algn="l">
              <a:defRPr b="1"/>
            </a:pPr>
            <a:r>
              <a:rPr b="0" dirty="0" err="1"/>
              <a:t>sPectroscopic</a:t>
            </a:r>
            <a:r>
              <a:rPr b="0" dirty="0"/>
              <a:t> Analysis with </a:t>
            </a:r>
            <a:r>
              <a:rPr b="0" dirty="0" err="1"/>
              <a:t>NirspeC</a:t>
            </a:r>
            <a:r>
              <a:rPr b="0" dirty="0"/>
              <a:t> </a:t>
            </a:r>
            <a:r>
              <a:rPr b="0" dirty="0" err="1"/>
              <a:t>stAcKs</a:t>
            </a:r>
            <a:r>
              <a:rPr b="0" dirty="0"/>
              <a:t> in the Epoch of </a:t>
            </a:r>
            <a:r>
              <a:rPr b="0" dirty="0" err="1"/>
              <a:t>reioniZation</a:t>
            </a:r>
            <a:endParaRPr b="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p:cNvSpPr/>
          <p:nvPr/>
        </p:nvSpPr>
        <p:spPr>
          <a:xfrm>
            <a:off x="-86439" y="-25111"/>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320" name="Rectangle"/>
          <p:cNvSpPr/>
          <p:nvPr/>
        </p:nvSpPr>
        <p:spPr>
          <a:xfrm>
            <a:off x="4068565" y="586739"/>
            <a:ext cx="15837930" cy="2043920"/>
          </a:xfrm>
          <a:prstGeom prst="rect">
            <a:avLst/>
          </a:prstGeom>
          <a:solidFill>
            <a:schemeClr val="accent4"/>
          </a:solidFill>
          <a:ln w="12700">
            <a:miter lim="400000"/>
          </a:ln>
        </p:spPr>
        <p:txBody>
          <a:bodyPr lIns="50800" tIns="50800" rIns="50800" bIns="50800" anchor="ctr"/>
          <a:lstStyle/>
          <a:p>
            <a:pPr algn="ctr" defTabSz="825500">
              <a:lnSpc>
                <a:spcPct val="100000"/>
              </a:lnSpc>
              <a:spcBef>
                <a:spcPts val="0"/>
              </a:spcBef>
              <a:defRPr sz="3200">
                <a:latin typeface="Graphik"/>
                <a:ea typeface="Graphik"/>
                <a:cs typeface="Graphik"/>
                <a:sym typeface="Graphik"/>
              </a:defRPr>
            </a:pPr>
            <a:endParaRPr/>
          </a:p>
        </p:txBody>
      </p:sp>
      <p:sp>
        <p:nvSpPr>
          <p:cNvPr id="4" name="Low-Ionization Species (LIS) Absorption Lines">
            <a:extLst>
              <a:ext uri="{FF2B5EF4-FFF2-40B4-BE49-F238E27FC236}">
                <a16:creationId xmlns:a16="http://schemas.microsoft.com/office/drawing/2014/main" id="{234E710D-2FE3-B3B5-082A-153AD64C9841}"/>
              </a:ext>
            </a:extLst>
          </p:cNvPr>
          <p:cNvSpPr txBox="1"/>
          <p:nvPr/>
        </p:nvSpPr>
        <p:spPr>
          <a:xfrm>
            <a:off x="8382426" y="1040338"/>
            <a:ext cx="7619149" cy="113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2438400">
              <a:lnSpc>
                <a:spcPct val="80000"/>
              </a:lnSpc>
              <a:spcBef>
                <a:spcPts val="0"/>
              </a:spcBef>
              <a:defRPr sz="8400" b="1" spc="-84">
                <a:latin typeface="Times New Roman"/>
                <a:ea typeface="Times New Roman"/>
                <a:cs typeface="Times New Roman"/>
                <a:sym typeface="Times New Roman"/>
              </a:defRPr>
            </a:lvl1pPr>
          </a:lstStyle>
          <a:p>
            <a:pPr algn="ctr"/>
            <a:r>
              <a:rPr lang="en-US" dirty="0"/>
              <a:t>Summary</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CB1D8A-293D-D3D8-A879-3F3B362F62DC}"/>
                  </a:ext>
                </a:extLst>
              </p:cNvPr>
              <p:cNvSpPr txBox="1"/>
              <p:nvPr/>
            </p:nvSpPr>
            <p:spPr>
              <a:xfrm>
                <a:off x="3672945" y="4397878"/>
                <a:ext cx="17038110" cy="62635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Stacking PANCAKEZ offers the </a:t>
                </a:r>
                <a:r>
                  <a:rPr kumimoji="0" lang="en-US" sz="4400" b="0" i="0" u="sng" strike="noStrike" cap="none" spc="0" normalizeH="0" baseline="0" dirty="0">
                    <a:ln>
                      <a:noFill/>
                    </a:ln>
                    <a:solidFill>
                      <a:srgbClr val="000000"/>
                    </a:solidFill>
                    <a:effectLst/>
                    <a:uFillTx/>
                    <a:latin typeface="Canela Text Regular"/>
                    <a:ea typeface="Canela Text Regular"/>
                    <a:cs typeface="Canela Text Regular"/>
                    <a:sym typeface="Canela Text Regular"/>
                  </a:rPr>
                  <a:t>first ever </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LIS line probe of </a:t>
                </a:r>
                <a:r>
                  <a:rPr kumimoji="0" lang="en-US" sz="4400" b="0" i="0" u="none" strike="noStrike" cap="none" spc="0" normalizeH="0" baseline="0" dirty="0" err="1">
                    <a:ln>
                      <a:noFill/>
                    </a:ln>
                    <a:solidFill>
                      <a:srgbClr val="000000"/>
                    </a:solidFill>
                    <a:effectLst/>
                    <a:uFillTx/>
                    <a:latin typeface="Canela Text Regular"/>
                    <a:ea typeface="Canela Text Regular"/>
                    <a:cs typeface="Canela Text Regular"/>
                    <a:sym typeface="Canela Text Regular"/>
                  </a:rPr>
                  <a:t>EoR</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galaxies!! </a:t>
                </a:r>
                <a14:m>
                  <m:oMath xmlns:m="http://schemas.openxmlformats.org/officeDocument/2006/math">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&lt;</m:t>
                    </m:r>
                    <m:sSub>
                      <m:sSubPr>
                        <m:ctrlP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𝒛</m:t>
                        </m:r>
                      </m:e>
                      <m:sub>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𝒔𝒑𝒆𝒄</m:t>
                        </m:r>
                      </m:sub>
                    </m:sSub>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&gt; =</m:t>
                    </m:r>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𝟔</m:t>
                    </m:r>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m:t>
                    </m:r>
                    <m:r>
                      <a:rPr kumimoji="0" lang="en-US" sz="4400" b="1" i="1" u="none" strike="noStrike" cap="none" spc="0" normalizeH="0" baseline="0" smtClean="0">
                        <a:ln>
                          <a:noFill/>
                        </a:ln>
                        <a:solidFill>
                          <a:srgbClr val="000000"/>
                        </a:solidFill>
                        <a:effectLst/>
                        <a:uFillTx/>
                        <a:latin typeface="Cambria Math" panose="02040503050406030204" pitchFamily="18" charset="0"/>
                        <a:sym typeface="Canela Text Regular"/>
                      </a:rPr>
                      <m:t>𝟗𝟕</m:t>
                    </m:r>
                  </m:oMath>
                </a14:m>
                <a:endParaRPr kumimoji="0" lang="en-US" sz="4400" b="1" i="0" u="none" strike="noStrike" cap="none" spc="0" normalizeH="0" baseline="0" dirty="0">
                  <a:ln>
                    <a:noFill/>
                  </a:ln>
                  <a:solidFill>
                    <a:srgbClr val="000000"/>
                  </a:solidFill>
                  <a:effectLst/>
                  <a:uFillTx/>
                  <a:sym typeface="Canela Text Regular"/>
                </a:endParaRPr>
              </a:p>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lang="en-US" dirty="0"/>
                  <a:t>Clear signatures of </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outflowing gas which follow similar trends seen at lower-z</a:t>
                </a:r>
              </a:p>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lang="en-US" dirty="0"/>
                  <a:t>LIS absorption is relatively weak, suggesting a low covering fraction of HI gas and compatible with substantial ionizing escape fraction. </a:t>
                </a:r>
                <a:endPar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endPar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mc:Choice>
        <mc:Fallback xmlns="">
          <p:sp>
            <p:nvSpPr>
              <p:cNvPr id="5" name="TextBox 4">
                <a:extLst>
                  <a:ext uri="{FF2B5EF4-FFF2-40B4-BE49-F238E27FC236}">
                    <a16:creationId xmlns:a16="http://schemas.microsoft.com/office/drawing/2014/main" id="{25CB1D8A-293D-D3D8-A879-3F3B362F62DC}"/>
                  </a:ext>
                </a:extLst>
              </p:cNvPr>
              <p:cNvSpPr txBox="1">
                <a:spLocks noRot="1" noChangeAspect="1" noMove="1" noResize="1" noEditPoints="1" noAdjustHandles="1" noChangeArrowheads="1" noChangeShapeType="1" noTextEdit="1"/>
              </p:cNvSpPr>
              <p:nvPr/>
            </p:nvSpPr>
            <p:spPr>
              <a:xfrm>
                <a:off x="3672945" y="4397878"/>
                <a:ext cx="17038110" cy="6263510"/>
              </a:xfrm>
              <a:prstGeom prst="rect">
                <a:avLst/>
              </a:prstGeom>
              <a:blipFill>
                <a:blip r:embed="rId3"/>
                <a:stretch>
                  <a:fillRect l="-1565"/>
                </a:stretch>
              </a:blipFill>
              <a:ln w="12700" cap="flat">
                <a:noFill/>
                <a:miter lim="400000"/>
              </a:ln>
              <a:effectLst/>
            </p:spPr>
            <p:txBody>
              <a:bodyPr/>
              <a:lstStyle/>
              <a:p>
                <a:r>
                  <a:rPr lang="en-US">
                    <a:noFill/>
                  </a:rPr>
                  <a:t> </a:t>
                </a:r>
              </a:p>
            </p:txBody>
          </p:sp>
        </mc:Fallback>
      </mc:AlternateContent>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p:cNvSpPr/>
          <p:nvPr/>
        </p:nvSpPr>
        <p:spPr>
          <a:xfrm>
            <a:off x="-86439" y="-25111"/>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320" name="Rectangle"/>
          <p:cNvSpPr/>
          <p:nvPr/>
        </p:nvSpPr>
        <p:spPr>
          <a:xfrm>
            <a:off x="4273035" y="5836040"/>
            <a:ext cx="15837930" cy="2043920"/>
          </a:xfrm>
          <a:prstGeom prst="rect">
            <a:avLst/>
          </a:prstGeom>
          <a:solidFill>
            <a:schemeClr val="accent4"/>
          </a:solidFill>
          <a:ln w="12700">
            <a:miter lim="400000"/>
          </a:ln>
        </p:spPr>
        <p:txBody>
          <a:bodyPr lIns="50800" tIns="50800" rIns="50800" bIns="50800" anchor="ctr"/>
          <a:lstStyle/>
          <a:p>
            <a:pPr algn="ctr" defTabSz="825500">
              <a:lnSpc>
                <a:spcPct val="100000"/>
              </a:lnSpc>
              <a:spcBef>
                <a:spcPts val="0"/>
              </a:spcBef>
              <a:defRPr sz="3200">
                <a:latin typeface="Graphik"/>
                <a:ea typeface="Graphik"/>
                <a:cs typeface="Graphik"/>
                <a:sym typeface="Graphik"/>
              </a:defRPr>
            </a:pPr>
            <a:endParaRPr/>
          </a:p>
        </p:txBody>
      </p:sp>
      <p:sp>
        <p:nvSpPr>
          <p:cNvPr id="4" name="Low-Ionization Species (LIS) Absorption Lines">
            <a:extLst>
              <a:ext uri="{FF2B5EF4-FFF2-40B4-BE49-F238E27FC236}">
                <a16:creationId xmlns:a16="http://schemas.microsoft.com/office/drawing/2014/main" id="{234E710D-2FE3-B3B5-082A-153AD64C9841}"/>
              </a:ext>
            </a:extLst>
          </p:cNvPr>
          <p:cNvSpPr txBox="1"/>
          <p:nvPr/>
        </p:nvSpPr>
        <p:spPr>
          <a:xfrm>
            <a:off x="8382425" y="6289639"/>
            <a:ext cx="7619149" cy="1136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2438400">
              <a:lnSpc>
                <a:spcPct val="80000"/>
              </a:lnSpc>
              <a:spcBef>
                <a:spcPts val="0"/>
              </a:spcBef>
              <a:defRPr sz="8400" b="1" spc="-84">
                <a:latin typeface="Times New Roman"/>
                <a:ea typeface="Times New Roman"/>
                <a:cs typeface="Times New Roman"/>
                <a:sym typeface="Times New Roman"/>
              </a:defRPr>
            </a:lvl1pPr>
          </a:lstStyle>
          <a:p>
            <a:pPr algn="ctr"/>
            <a:r>
              <a:rPr lang="en-US" dirty="0"/>
              <a:t>Extra Slides</a:t>
            </a:r>
            <a:endParaRPr dirty="0"/>
          </a:p>
        </p:txBody>
      </p:sp>
    </p:spTree>
    <p:extLst>
      <p:ext uri="{BB962C8B-B14F-4D97-AF65-F5344CB8AC3E}">
        <p14:creationId xmlns:p14="http://schemas.microsoft.com/office/powerpoint/2010/main" val="29496087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332" name="histogram_1450-1500.png" descr="histogram_1450-1500.png"/>
          <p:cNvPicPr>
            <a:picLocks noChangeAspect="1"/>
          </p:cNvPicPr>
          <p:nvPr/>
        </p:nvPicPr>
        <p:blipFill>
          <a:blip r:embed="rId2"/>
          <a:stretch>
            <a:fillRect/>
          </a:stretch>
        </p:blipFill>
        <p:spPr>
          <a:xfrm>
            <a:off x="9643857" y="247155"/>
            <a:ext cx="7907506" cy="6321361"/>
          </a:xfrm>
          <a:prstGeom prst="rect">
            <a:avLst/>
          </a:prstGeom>
          <a:ln w="25400">
            <a:solidFill>
              <a:srgbClr val="000000"/>
            </a:solidFill>
            <a:miter lim="400000"/>
          </a:ln>
        </p:spPr>
      </p:pic>
      <p:pic>
        <p:nvPicPr>
          <p:cNvPr id="333" name="histogram_1440-1520.png" descr="histogram_1440-1520.png"/>
          <p:cNvPicPr>
            <a:picLocks noChangeAspect="1"/>
          </p:cNvPicPr>
          <p:nvPr/>
        </p:nvPicPr>
        <p:blipFill>
          <a:blip r:embed="rId3"/>
          <a:stretch>
            <a:fillRect/>
          </a:stretch>
        </p:blipFill>
        <p:spPr>
          <a:xfrm>
            <a:off x="920293" y="6943245"/>
            <a:ext cx="8031300" cy="6321361"/>
          </a:xfrm>
          <a:prstGeom prst="rect">
            <a:avLst/>
          </a:prstGeom>
          <a:ln w="25400">
            <a:solidFill>
              <a:srgbClr val="000000"/>
            </a:solidFill>
            <a:miter lim="400000"/>
          </a:ln>
        </p:spPr>
      </p:pic>
      <p:pic>
        <p:nvPicPr>
          <p:cNvPr id="334" name="histogram_1100-1600.png" descr="histogram_1100-1600.png"/>
          <p:cNvPicPr>
            <a:picLocks noChangeAspect="1"/>
          </p:cNvPicPr>
          <p:nvPr/>
        </p:nvPicPr>
        <p:blipFill>
          <a:blip r:embed="rId4"/>
          <a:stretch>
            <a:fillRect/>
          </a:stretch>
        </p:blipFill>
        <p:spPr>
          <a:xfrm>
            <a:off x="9643857" y="6943245"/>
            <a:ext cx="7907505" cy="6321361"/>
          </a:xfrm>
          <a:prstGeom prst="rect">
            <a:avLst/>
          </a:prstGeom>
          <a:ln w="25400">
            <a:solidFill>
              <a:srgbClr val="000000"/>
            </a:solidFill>
            <a:miter lim="400000"/>
          </a:ln>
        </p:spPr>
      </p:pic>
      <p:pic>
        <p:nvPicPr>
          <p:cNvPr id="335" name="histogram_1300-1500.png" descr="histogram_1300-1500.png"/>
          <p:cNvPicPr>
            <a:picLocks noChangeAspect="1"/>
          </p:cNvPicPr>
          <p:nvPr/>
        </p:nvPicPr>
        <p:blipFill>
          <a:blip r:embed="rId5"/>
          <a:stretch>
            <a:fillRect/>
          </a:stretch>
        </p:blipFill>
        <p:spPr>
          <a:xfrm>
            <a:off x="982191" y="247155"/>
            <a:ext cx="7907505" cy="6321361"/>
          </a:xfrm>
          <a:prstGeom prst="rect">
            <a:avLst/>
          </a:prstGeom>
          <a:ln w="25400">
            <a:solidFill>
              <a:srgbClr val="000000"/>
            </a:solidFill>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compositeSNR_vs_numberofSpec_44gals.png" descr="compositeSNR_vs_numberofSpec_44gals.png"/>
          <p:cNvPicPr>
            <a:picLocks noChangeAspect="1"/>
          </p:cNvPicPr>
          <p:nvPr/>
        </p:nvPicPr>
        <p:blipFill>
          <a:blip r:embed="rId2"/>
          <a:stretch>
            <a:fillRect/>
          </a:stretch>
        </p:blipFill>
        <p:spPr>
          <a:xfrm>
            <a:off x="1165851" y="1659406"/>
            <a:ext cx="16351445" cy="10397188"/>
          </a:xfrm>
          <a:prstGeom prst="rect">
            <a:avLst/>
          </a:prstGeom>
          <a:ln w="25400">
            <a:solidFill>
              <a:srgbClr val="000000"/>
            </a:solidFill>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p:cNvSpPr/>
          <p:nvPr/>
        </p:nvSpPr>
        <p:spPr>
          <a:xfrm>
            <a:off x="-86439" y="-25111"/>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pic>
        <p:nvPicPr>
          <p:cNvPr id="339" name="pasted-movie.png" descr="pasted-movie.png"/>
          <p:cNvPicPr>
            <a:picLocks noChangeAspect="1"/>
          </p:cNvPicPr>
          <p:nvPr/>
        </p:nvPicPr>
        <p:blipFill>
          <a:blip r:embed="rId2"/>
          <a:stretch>
            <a:fillRect/>
          </a:stretch>
        </p:blipFill>
        <p:spPr>
          <a:xfrm>
            <a:off x="1880620" y="1320800"/>
            <a:ext cx="15036801" cy="11074400"/>
          </a:xfrm>
          <a:prstGeom prst="rect">
            <a:avLst/>
          </a:prstGeom>
          <a:ln w="25400">
            <a:solidFill>
              <a:srgbClr val="000000"/>
            </a:solidFill>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Sigmaclip-Composite-numspecs-avgz.png" descr="Sigmaclip-Composite-numspecs-avgz.png"/>
          <p:cNvPicPr>
            <a:picLocks noChangeAspect="1"/>
          </p:cNvPicPr>
          <p:nvPr/>
        </p:nvPicPr>
        <p:blipFill>
          <a:blip r:embed="rId3"/>
          <a:stretch>
            <a:fillRect/>
          </a:stretch>
        </p:blipFill>
        <p:spPr>
          <a:xfrm>
            <a:off x="431277" y="168041"/>
            <a:ext cx="13379918" cy="1337991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with blue and orange lines&#10;&#10;Description automatically generated">
            <a:extLst>
              <a:ext uri="{FF2B5EF4-FFF2-40B4-BE49-F238E27FC236}">
                <a16:creationId xmlns:a16="http://schemas.microsoft.com/office/drawing/2014/main" id="{C30CF66B-2F14-251E-E5A5-2298B8D93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8" y="2347212"/>
            <a:ext cx="23898225" cy="9021575"/>
          </a:xfrm>
          <a:prstGeom prst="rect">
            <a:avLst/>
          </a:prstGeom>
          <a:noFill/>
        </p:spPr>
      </p:pic>
    </p:spTree>
    <p:extLst>
      <p:ext uri="{BB962C8B-B14F-4D97-AF65-F5344CB8AC3E}">
        <p14:creationId xmlns:p14="http://schemas.microsoft.com/office/powerpoint/2010/main" val="36752036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lide Title"/>
          <p:cNvSpPr txBox="1">
            <a:spLocks noGrp="1"/>
          </p:cNvSpPr>
          <p:nvPr>
            <p:ph type="title"/>
          </p:nvPr>
        </p:nvSpPr>
        <p:spPr>
          <a:prstGeom prst="rect">
            <a:avLst/>
          </a:prstGeom>
        </p:spPr>
        <p:txBody>
          <a:bodyPr/>
          <a:lstStyle/>
          <a:p>
            <a:endParaRPr/>
          </a:p>
        </p:txBody>
      </p:sp>
      <p:sp>
        <p:nvSpPr>
          <p:cNvPr id="369" name="Slide bullet text"/>
          <p:cNvSpPr txBox="1">
            <a:spLocks noGrp="1"/>
          </p:cNvSpPr>
          <p:nvPr>
            <p:ph type="body" idx="1"/>
          </p:nvPr>
        </p:nvSpPr>
        <p:spPr>
          <a:prstGeom prst="rect">
            <a:avLst/>
          </a:prstGeom>
        </p:spPr>
        <p:txBody>
          <a:bodyPr/>
          <a:lstStyle/>
          <a:p>
            <a:endParaRPr/>
          </a:p>
        </p:txBody>
      </p:sp>
      <p:sp>
        <p:nvSpPr>
          <p:cNvPr id="370" name="Slide Subtitle"/>
          <p:cNvSpPr txBox="1">
            <a:spLocks noGrp="1"/>
          </p:cNvSpPr>
          <p:nvPr>
            <p:ph type="body" idx="21"/>
          </p:nvPr>
        </p:nvSpPr>
        <p:spPr>
          <a:prstGeom prst="rect">
            <a:avLst/>
          </a:prstGeom>
        </p:spPr>
        <p:txBody>
          <a:bodyPr/>
          <a:lstStyle/>
          <a:p>
            <a:endParaRPr/>
          </a:p>
        </p:txBody>
      </p:sp>
      <p:pic>
        <p:nvPicPr>
          <p:cNvPr id="371" name="3SigmaClip_composite_44_gals.png" descr="3SigmaClip_composite_44_gals.png"/>
          <p:cNvPicPr>
            <a:picLocks noChangeAspect="1"/>
          </p:cNvPicPr>
          <p:nvPr/>
        </p:nvPicPr>
        <p:blipFill>
          <a:blip r:embed="rId2"/>
          <a:stretch>
            <a:fillRect/>
          </a:stretch>
        </p:blipFill>
        <p:spPr>
          <a:xfrm>
            <a:off x="4577254" y="1219200"/>
            <a:ext cx="15723370" cy="10436519"/>
          </a:xfrm>
          <a:prstGeom prst="rect">
            <a:avLst/>
          </a:prstGeom>
          <a:ln w="25400">
            <a:solidFill>
              <a:srgbClr val="000000"/>
            </a:solidFill>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p:cNvSpPr/>
          <p:nvPr/>
        </p:nvSpPr>
        <p:spPr>
          <a:xfrm>
            <a:off x="-86439" y="-25111"/>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pic>
        <p:nvPicPr>
          <p:cNvPr id="345" name="nebular_emission_line_blank.png" descr="nebular_emission_line_blank.png"/>
          <p:cNvPicPr>
            <a:picLocks noChangeAspect="1"/>
          </p:cNvPicPr>
          <p:nvPr/>
        </p:nvPicPr>
        <p:blipFill>
          <a:blip r:embed="rId3"/>
          <a:stretch>
            <a:fillRect/>
          </a:stretch>
        </p:blipFill>
        <p:spPr>
          <a:xfrm>
            <a:off x="626634" y="2440056"/>
            <a:ext cx="15223529" cy="9840925"/>
          </a:xfrm>
          <a:prstGeom prst="rect">
            <a:avLst/>
          </a:prstGeom>
          <a:ln w="25400">
            <a:solidFill>
              <a:srgbClr val="000000"/>
            </a:solidFill>
            <a:miter lim="400000"/>
          </a:ln>
        </p:spPr>
      </p:pic>
      <p:pic>
        <p:nvPicPr>
          <p:cNvPr id="346" name="nebular_emission_line_hbeta.png" descr="nebular_emission_line_hbeta.png"/>
          <p:cNvPicPr>
            <a:picLocks noChangeAspect="1"/>
          </p:cNvPicPr>
          <p:nvPr/>
        </p:nvPicPr>
        <p:blipFill>
          <a:blip r:embed="rId4"/>
          <a:stretch>
            <a:fillRect/>
          </a:stretch>
        </p:blipFill>
        <p:spPr>
          <a:xfrm>
            <a:off x="626635" y="2440056"/>
            <a:ext cx="15223527" cy="9840925"/>
          </a:xfrm>
          <a:prstGeom prst="rect">
            <a:avLst/>
          </a:prstGeom>
          <a:ln w="25400">
            <a:solidFill>
              <a:srgbClr val="000000"/>
            </a:solidFill>
            <a:miter lim="400000"/>
          </a:ln>
        </p:spPr>
      </p:pic>
      <p:pic>
        <p:nvPicPr>
          <p:cNvPr id="347" name="nebular_emission_line_hbeta_close.png" descr="nebular_emission_line_hbeta_close.png"/>
          <p:cNvPicPr>
            <a:picLocks noChangeAspect="1"/>
          </p:cNvPicPr>
          <p:nvPr/>
        </p:nvPicPr>
        <p:blipFill>
          <a:blip r:embed="rId5"/>
          <a:stretch>
            <a:fillRect/>
          </a:stretch>
        </p:blipFill>
        <p:spPr>
          <a:xfrm>
            <a:off x="16641621" y="218286"/>
            <a:ext cx="2887303" cy="3849737"/>
          </a:xfrm>
          <a:prstGeom prst="rect">
            <a:avLst/>
          </a:prstGeom>
          <a:ln w="25400">
            <a:solidFill>
              <a:srgbClr val="000000"/>
            </a:solidFill>
            <a:miter lim="400000"/>
          </a:ln>
        </p:spPr>
      </p:pic>
      <p:pic>
        <p:nvPicPr>
          <p:cNvPr id="348" name="nebular_emission_line_OIII4960_close.png" descr="nebular_emission_line_OIII4960_close.png"/>
          <p:cNvPicPr>
            <a:picLocks noChangeAspect="1"/>
          </p:cNvPicPr>
          <p:nvPr/>
        </p:nvPicPr>
        <p:blipFill>
          <a:blip r:embed="rId6"/>
          <a:stretch>
            <a:fillRect/>
          </a:stretch>
        </p:blipFill>
        <p:spPr>
          <a:xfrm>
            <a:off x="16646233" y="4933132"/>
            <a:ext cx="2878078" cy="3849736"/>
          </a:xfrm>
          <a:prstGeom prst="rect">
            <a:avLst/>
          </a:prstGeom>
          <a:ln w="25400">
            <a:solidFill>
              <a:srgbClr val="000000"/>
            </a:solidFill>
            <a:miter lim="400000"/>
          </a:ln>
        </p:spPr>
      </p:pic>
      <p:pic>
        <p:nvPicPr>
          <p:cNvPr id="349" name="nebular_emission_line_OIII5007_close.png" descr="nebular_emission_line_OIII5007_close.png"/>
          <p:cNvPicPr>
            <a:picLocks noChangeAspect="1"/>
          </p:cNvPicPr>
          <p:nvPr/>
        </p:nvPicPr>
        <p:blipFill>
          <a:blip r:embed="rId7"/>
          <a:stretch>
            <a:fillRect/>
          </a:stretch>
        </p:blipFill>
        <p:spPr>
          <a:xfrm>
            <a:off x="16641621" y="9647977"/>
            <a:ext cx="2887303" cy="3862076"/>
          </a:xfrm>
          <a:prstGeom prst="rect">
            <a:avLst/>
          </a:prstGeom>
          <a:ln w="25400">
            <a:solidFill>
              <a:srgbClr val="000000"/>
            </a:solidFill>
            <a:miter lim="400000"/>
          </a:ln>
        </p:spPr>
      </p:pic>
      <p:pic>
        <p:nvPicPr>
          <p:cNvPr id="350" name="nebular_emission_line_hbeta_OIII4960.png" descr="nebular_emission_line_hbeta_OIII4960.png"/>
          <p:cNvPicPr>
            <a:picLocks noChangeAspect="1"/>
          </p:cNvPicPr>
          <p:nvPr/>
        </p:nvPicPr>
        <p:blipFill>
          <a:blip r:embed="rId8"/>
          <a:stretch>
            <a:fillRect/>
          </a:stretch>
        </p:blipFill>
        <p:spPr>
          <a:xfrm>
            <a:off x="626635" y="2440056"/>
            <a:ext cx="15223527" cy="9840925"/>
          </a:xfrm>
          <a:prstGeom prst="rect">
            <a:avLst/>
          </a:prstGeom>
          <a:ln w="25400">
            <a:solidFill>
              <a:srgbClr val="000000"/>
            </a:solidFill>
            <a:miter lim="400000"/>
          </a:ln>
        </p:spPr>
      </p:pic>
      <p:pic>
        <p:nvPicPr>
          <p:cNvPr id="351" name="nebular_emission_line_hbeta_OIII4960_5007.png" descr="nebular_emission_line_hbeta_OIII4960_5007.png"/>
          <p:cNvPicPr>
            <a:picLocks noChangeAspect="1"/>
          </p:cNvPicPr>
          <p:nvPr/>
        </p:nvPicPr>
        <p:blipFill>
          <a:blip r:embed="rId9"/>
          <a:stretch>
            <a:fillRect/>
          </a:stretch>
        </p:blipFill>
        <p:spPr>
          <a:xfrm>
            <a:off x="626634" y="2440056"/>
            <a:ext cx="15223529" cy="9840925"/>
          </a:xfrm>
          <a:prstGeom prst="rect">
            <a:avLst/>
          </a:prstGeom>
          <a:ln w="25400">
            <a:solidFill>
              <a:srgbClr val="000000"/>
            </a:solidFill>
            <a:miter lim="400000"/>
          </a:ln>
        </p:spPr>
      </p:pic>
      <mc:AlternateContent xmlns:mc="http://schemas.openxmlformats.org/markup-compatibility/2006" xmlns:a14="http://schemas.microsoft.com/office/drawing/2010/main">
        <mc:Choice Requires="a14">
          <p:sp>
            <p:nvSpPr>
              <p:cNvPr id="352" name="Nebular Emission Lines:"/>
              <p:cNvSpPr txBox="1">
                <a:spLocks noGrp="1"/>
              </p:cNvSpPr>
              <p:nvPr>
                <p:ph type="title"/>
              </p:nvPr>
            </p:nvSpPr>
            <p:spPr>
              <a:xfrm>
                <a:off x="958020" y="515135"/>
                <a:ext cx="14421545" cy="1727201"/>
              </a:xfrm>
              <a:prstGeom prst="rect">
                <a:avLst/>
              </a:prstGeom>
            </p:spPr>
            <p:txBody>
              <a:bodyPr>
                <a:normAutofit fontScale="90000"/>
              </a:bodyPr>
              <a:lstStyle/>
              <a:p>
                <a:pPr algn="l" defTabSz="2048255">
                  <a:defRPr sz="7056" spc="-70"/>
                </a:pPr>
                <a:r>
                  <a:rPr b="1">
                    <a:latin typeface="Times New Roman"/>
                    <a:ea typeface="Times New Roman"/>
                    <a:cs typeface="Times New Roman"/>
                    <a:sym typeface="Times New Roman"/>
                  </a:rPr>
                  <a:t>Nebular Emission Lines:</a:t>
                </a:r>
                <a:r>
                  <a:t> </a:t>
                </a:r>
                <a14:m>
                  <m:oMath xmlns:m="http://schemas.openxmlformats.org/officeDocument/2006/math">
                    <m:r>
                      <a:rPr sz="7950" i="1">
                        <a:solidFill>
                          <a:srgbClr val="000000"/>
                        </a:solidFill>
                        <a:latin typeface="Cambria Math" panose="02040503050406030204" pitchFamily="18" charset="0"/>
                      </a:rPr>
                      <m:t>𝐻</m:t>
                    </m:r>
                    <m:r>
                      <a:rPr sz="7950" i="1">
                        <a:solidFill>
                          <a:srgbClr val="000000"/>
                        </a:solidFill>
                        <a:latin typeface="Cambria Math" panose="02040503050406030204" pitchFamily="18" charset="0"/>
                      </a:rPr>
                      <m:t>𝛽</m:t>
                    </m:r>
                    <m:r>
                      <a:rPr sz="7950" i="1">
                        <a:solidFill>
                          <a:srgbClr val="000000"/>
                        </a:solidFill>
                        <a:latin typeface="Cambria Math" panose="02040503050406030204" pitchFamily="18" charset="0"/>
                      </a:rPr>
                      <m:t>+[</m:t>
                    </m:r>
                    <m:r>
                      <a:rPr sz="7950" i="1">
                        <a:solidFill>
                          <a:srgbClr val="000000"/>
                        </a:solidFill>
                        <a:latin typeface="Cambria Math" panose="02040503050406030204" pitchFamily="18" charset="0"/>
                      </a:rPr>
                      <m:t>𝑂𝐼𝐼𝐼</m:t>
                    </m:r>
                    <m:r>
                      <a:rPr sz="7950" i="1">
                        <a:solidFill>
                          <a:srgbClr val="000000"/>
                        </a:solidFill>
                        <a:latin typeface="Cambria Math" panose="02040503050406030204" pitchFamily="18" charset="0"/>
                      </a:rPr>
                      <m:t>]</m:t>
                    </m:r>
                  </m:oMath>
                </a14:m>
                <a:r>
                  <a:t> </a:t>
                </a:r>
                <a:endParaRPr sz="8400"/>
              </a:p>
            </p:txBody>
          </p:sp>
        </mc:Choice>
        <mc:Fallback xmlns="">
          <p:sp>
            <p:nvSpPr>
              <p:cNvPr id="352" name="Nebular Emission Lines:"/>
              <p:cNvSpPr txBox="1">
                <a:spLocks noGrp="1" noRot="1" noChangeAspect="1" noMove="1" noResize="1" noEditPoints="1" noAdjustHandles="1" noChangeArrowheads="1" noChangeShapeType="1" noTextEdit="1"/>
              </p:cNvSpPr>
              <p:nvPr>
                <p:ph type="title"/>
              </p:nvPr>
            </p:nvSpPr>
            <p:spPr>
              <a:xfrm>
                <a:off x="958020" y="515135"/>
                <a:ext cx="14421545" cy="1727201"/>
              </a:xfrm>
              <a:prstGeom prst="rect">
                <a:avLst/>
              </a:prstGeom>
              <a:blipFill>
                <a:blip r:embed="rId10"/>
                <a:stretch>
                  <a:fillRect l="-3078" t="-19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3" name="Text"/>
              <p:cNvSpPr txBox="1"/>
              <p:nvPr/>
            </p:nvSpPr>
            <p:spPr>
              <a:xfrm>
                <a:off x="19760269" y="511732"/>
                <a:ext cx="4027331" cy="75722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spAutoFit/>
              </a:bodyPr>
              <a:lstStyle/>
              <a:p>
                <a:pPr/>
                <a14:m>
                  <m:oMathPara xmlns:m="http://schemas.openxmlformats.org/officeDocument/2006/math">
                    <m:oMathParaPr>
                      <m:jc m:val="left"/>
                    </m:oMathParaPr>
                    <m:oMath xmlns:m="http://schemas.openxmlformats.org/officeDocument/2006/math">
                      <m:r>
                        <a:rPr sz="4500" i="1">
                          <a:solidFill>
                            <a:srgbClr val="000000"/>
                          </a:solidFill>
                          <a:latin typeface="Cambria Math" panose="02040503050406030204" pitchFamily="18" charset="0"/>
                        </a:rPr>
                        <m:t>𝑣</m:t>
                      </m:r>
                      <m:r>
                        <a:rPr sz="4500" i="1">
                          <a:solidFill>
                            <a:srgbClr val="000000"/>
                          </a:solidFill>
                          <a:latin typeface="Cambria Math" panose="02040503050406030204" pitchFamily="18" charset="0"/>
                        </a:rPr>
                        <m:t>≈−3±2</m:t>
                      </m:r>
                      <m:r>
                        <m:rPr>
                          <m:sty m:val="p"/>
                        </m:rPr>
                        <a:rPr sz="4500" i="1">
                          <a:solidFill>
                            <a:srgbClr val="000000"/>
                          </a:solidFill>
                          <a:latin typeface="Cambria Math" panose="02040503050406030204" pitchFamily="18" charset="0"/>
                        </a:rPr>
                        <m:t>km</m:t>
                      </m:r>
                      <m:r>
                        <a:rPr sz="4500" i="1">
                          <a:solidFill>
                            <a:srgbClr val="000000"/>
                          </a:solidFill>
                          <a:latin typeface="Cambria Math" panose="02040503050406030204" pitchFamily="18" charset="0"/>
                        </a:rPr>
                        <m:t>/</m:t>
                      </m:r>
                      <m:r>
                        <m:rPr>
                          <m:sty m:val="p"/>
                        </m:rPr>
                        <a:rPr sz="4500" i="1">
                          <a:solidFill>
                            <a:srgbClr val="000000"/>
                          </a:solidFill>
                          <a:latin typeface="Cambria Math" panose="02040503050406030204" pitchFamily="18" charset="0"/>
                        </a:rPr>
                        <m:t>s</m:t>
                      </m:r>
                    </m:oMath>
                  </m:oMathPara>
                </a14:m>
                <a:endParaRPr/>
              </a:p>
            </p:txBody>
          </p:sp>
        </mc:Choice>
        <mc:Fallback xmlns="">
          <p:sp>
            <p:nvSpPr>
              <p:cNvPr id="353" name="Text"/>
              <p:cNvSpPr txBox="1">
                <a:spLocks noRot="1" noChangeAspect="1" noMove="1" noResize="1" noEditPoints="1" noAdjustHandles="1" noChangeArrowheads="1" noChangeShapeType="1" noTextEdit="1"/>
              </p:cNvSpPr>
              <p:nvPr/>
            </p:nvSpPr>
            <p:spPr>
              <a:xfrm>
                <a:off x="19760269" y="511732"/>
                <a:ext cx="4027331" cy="757221"/>
              </a:xfrm>
              <a:prstGeom prst="rect">
                <a:avLst/>
              </a:prstGeom>
              <a:blipFill>
                <a:blip r:embed="rId11"/>
                <a:stretch>
                  <a:fillRect l="-2524" t="-13333" b="-6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4" name="Text"/>
              <p:cNvSpPr txBox="1"/>
              <p:nvPr/>
            </p:nvSpPr>
            <p:spPr>
              <a:xfrm>
                <a:off x="19743478" y="5212768"/>
                <a:ext cx="4060913" cy="76282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spAutoFit/>
              </a:bodyPr>
              <a:lstStyle/>
              <a:p>
                <a:pPr/>
                <a14:m>
                  <m:oMathPara xmlns:m="http://schemas.openxmlformats.org/officeDocument/2006/math">
                    <m:oMathParaPr>
                      <m:jc m:val="left"/>
                    </m:oMathParaPr>
                    <m:oMath xmlns:m="http://schemas.openxmlformats.org/officeDocument/2006/math">
                      <m:r>
                        <a:rPr sz="4550" i="1">
                          <a:solidFill>
                            <a:srgbClr val="000000"/>
                          </a:solidFill>
                          <a:latin typeface="Cambria Math" panose="02040503050406030204" pitchFamily="18" charset="0"/>
                        </a:rPr>
                        <m:t>𝑣</m:t>
                      </m:r>
                      <m:r>
                        <a:rPr sz="4550" i="1">
                          <a:solidFill>
                            <a:srgbClr val="000000"/>
                          </a:solidFill>
                          <a:latin typeface="Cambria Math" panose="02040503050406030204" pitchFamily="18" charset="0"/>
                        </a:rPr>
                        <m:t>≈−1±1</m:t>
                      </m:r>
                      <m:r>
                        <m:rPr>
                          <m:sty m:val="p"/>
                        </m:rPr>
                        <a:rPr sz="4550" i="1">
                          <a:solidFill>
                            <a:srgbClr val="000000"/>
                          </a:solidFill>
                          <a:latin typeface="Cambria Math" panose="02040503050406030204" pitchFamily="18" charset="0"/>
                        </a:rPr>
                        <m:t>km</m:t>
                      </m:r>
                      <m:r>
                        <a:rPr sz="4550" i="1">
                          <a:solidFill>
                            <a:srgbClr val="000000"/>
                          </a:solidFill>
                          <a:latin typeface="Cambria Math" panose="02040503050406030204" pitchFamily="18" charset="0"/>
                        </a:rPr>
                        <m:t>/</m:t>
                      </m:r>
                      <m:r>
                        <m:rPr>
                          <m:sty m:val="p"/>
                        </m:rPr>
                        <a:rPr sz="4550" i="1">
                          <a:solidFill>
                            <a:srgbClr val="000000"/>
                          </a:solidFill>
                          <a:latin typeface="Cambria Math" panose="02040503050406030204" pitchFamily="18" charset="0"/>
                        </a:rPr>
                        <m:t>s</m:t>
                      </m:r>
                    </m:oMath>
                  </m:oMathPara>
                </a14:m>
                <a:endParaRPr/>
              </a:p>
            </p:txBody>
          </p:sp>
        </mc:Choice>
        <mc:Fallback xmlns="">
          <p:sp>
            <p:nvSpPr>
              <p:cNvPr id="354" name="Text"/>
              <p:cNvSpPr txBox="1">
                <a:spLocks noRot="1" noChangeAspect="1" noMove="1" noResize="1" noEditPoints="1" noAdjustHandles="1" noChangeArrowheads="1" noChangeShapeType="1" noTextEdit="1"/>
              </p:cNvSpPr>
              <p:nvPr/>
            </p:nvSpPr>
            <p:spPr>
              <a:xfrm>
                <a:off x="19743478" y="5212768"/>
                <a:ext cx="4060913" cy="762829"/>
              </a:xfrm>
              <a:prstGeom prst="rect">
                <a:avLst/>
              </a:prstGeom>
              <a:blipFill>
                <a:blip r:embed="rId12"/>
                <a:stretch>
                  <a:fillRect l="-2181" t="-13115" b="-62295"/>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5" name="Text"/>
              <p:cNvSpPr txBox="1"/>
              <p:nvPr/>
            </p:nvSpPr>
            <p:spPr>
              <a:xfrm>
                <a:off x="19796714" y="9919902"/>
                <a:ext cx="3954442" cy="76026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spAutoFit/>
              </a:bodyPr>
              <a:lstStyle/>
              <a:p>
                <a:pPr/>
                <a14:m>
                  <m:oMathPara xmlns:m="http://schemas.openxmlformats.org/officeDocument/2006/math">
                    <m:oMathParaPr>
                      <m:jc m:val="left"/>
                    </m:oMathParaPr>
                    <m:oMath xmlns:m="http://schemas.openxmlformats.org/officeDocument/2006/math">
                      <m:r>
                        <a:rPr sz="4550" i="1">
                          <a:solidFill>
                            <a:srgbClr val="000000"/>
                          </a:solidFill>
                          <a:latin typeface="Cambria Math" panose="02040503050406030204" pitchFamily="18" charset="0"/>
                        </a:rPr>
                        <m:t>𝑣</m:t>
                      </m:r>
                      <m:r>
                        <a:rPr sz="4550" i="1">
                          <a:solidFill>
                            <a:srgbClr val="000000"/>
                          </a:solidFill>
                          <a:latin typeface="Cambria Math" panose="02040503050406030204" pitchFamily="18" charset="0"/>
                        </a:rPr>
                        <m:t>≈1±0.7</m:t>
                      </m:r>
                      <m:r>
                        <m:rPr>
                          <m:sty m:val="p"/>
                        </m:rPr>
                        <a:rPr sz="4550" i="1">
                          <a:solidFill>
                            <a:srgbClr val="000000"/>
                          </a:solidFill>
                          <a:latin typeface="Cambria Math" panose="02040503050406030204" pitchFamily="18" charset="0"/>
                        </a:rPr>
                        <m:t>km</m:t>
                      </m:r>
                      <m:r>
                        <a:rPr sz="4550" i="1">
                          <a:solidFill>
                            <a:srgbClr val="000000"/>
                          </a:solidFill>
                          <a:latin typeface="Cambria Math" panose="02040503050406030204" pitchFamily="18" charset="0"/>
                        </a:rPr>
                        <m:t>/</m:t>
                      </m:r>
                      <m:r>
                        <m:rPr>
                          <m:sty m:val="p"/>
                        </m:rPr>
                        <a:rPr sz="4550" i="1">
                          <a:solidFill>
                            <a:srgbClr val="000000"/>
                          </a:solidFill>
                          <a:latin typeface="Cambria Math" panose="02040503050406030204" pitchFamily="18" charset="0"/>
                        </a:rPr>
                        <m:t>s</m:t>
                      </m:r>
                    </m:oMath>
                  </m:oMathPara>
                </a14:m>
                <a:endParaRPr/>
              </a:p>
            </p:txBody>
          </p:sp>
        </mc:Choice>
        <mc:Fallback xmlns="">
          <p:sp>
            <p:nvSpPr>
              <p:cNvPr id="355" name="Text"/>
              <p:cNvSpPr txBox="1">
                <a:spLocks noRot="1" noChangeAspect="1" noMove="1" noResize="1" noEditPoints="1" noAdjustHandles="1" noChangeArrowheads="1" noChangeShapeType="1" noTextEdit="1"/>
              </p:cNvSpPr>
              <p:nvPr/>
            </p:nvSpPr>
            <p:spPr>
              <a:xfrm>
                <a:off x="19796714" y="9919902"/>
                <a:ext cx="3954442" cy="760269"/>
              </a:xfrm>
              <a:prstGeom prst="rect">
                <a:avLst/>
              </a:prstGeom>
              <a:blipFill>
                <a:blip r:embed="rId13"/>
                <a:stretch>
                  <a:fillRect l="-2236" t="-13115" b="-62295"/>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34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3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34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2" animBg="1" advAuto="0"/>
      <p:bldP spid="347" grpId="1" animBg="1" advAuto="0"/>
      <p:bldP spid="348" grpId="3" animBg="1" advAuto="0"/>
      <p:bldP spid="349" grpId="5" animBg="1" advAuto="0"/>
      <p:bldP spid="350" grpId="4" animBg="1" advAuto="0"/>
      <p:bldP spid="351"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p:cNvGrpSpPr/>
          <p:nvPr/>
        </p:nvGrpSpPr>
        <p:grpSpPr>
          <a:xfrm>
            <a:off x="3050822" y="5503838"/>
            <a:ext cx="19688060" cy="2582101"/>
            <a:chOff x="0" y="0"/>
            <a:chExt cx="19688058" cy="2582100"/>
          </a:xfrm>
        </p:grpSpPr>
        <p:grpSp>
          <p:nvGrpSpPr>
            <p:cNvPr id="192" name="Group"/>
            <p:cNvGrpSpPr/>
            <p:nvPr/>
          </p:nvGrpSpPr>
          <p:grpSpPr>
            <a:xfrm>
              <a:off x="0" y="0"/>
              <a:ext cx="5464053" cy="2582099"/>
              <a:chOff x="0" y="0"/>
              <a:chExt cx="5464052" cy="2582098"/>
            </a:xfrm>
          </p:grpSpPr>
          <p:sp>
            <p:nvSpPr>
              <p:cNvPr id="189" name="Oval"/>
              <p:cNvSpPr/>
              <p:nvPr/>
            </p:nvSpPr>
            <p:spPr>
              <a:xfrm>
                <a:off x="0" y="0"/>
                <a:ext cx="5464053" cy="2582099"/>
              </a:xfrm>
              <a:prstGeom prst="ellipse">
                <a:avLst/>
              </a:prstGeom>
              <a:solidFill>
                <a:schemeClr val="accent4">
                  <a:alpha val="44684"/>
                </a:schemeClr>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latin typeface="Graphik"/>
                    <a:ea typeface="Graphik"/>
                    <a:cs typeface="Graphik"/>
                    <a:sym typeface="Graphik"/>
                  </a:defRPr>
                </a:pPr>
                <a:endParaRPr/>
              </a:p>
            </p:txBody>
          </p:sp>
          <p:sp>
            <p:nvSpPr>
              <p:cNvPr id="190" name="Star"/>
              <p:cNvSpPr/>
              <p:nvPr/>
            </p:nvSpPr>
            <p:spPr>
              <a:xfrm>
                <a:off x="4070841" y="757882"/>
                <a:ext cx="1019375" cy="1066334"/>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191" name="Star"/>
              <p:cNvSpPr/>
              <p:nvPr/>
            </p:nvSpPr>
            <p:spPr>
              <a:xfrm>
                <a:off x="590872" y="429976"/>
                <a:ext cx="1019375" cy="1066333"/>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grpSp>
        <p:grpSp>
          <p:nvGrpSpPr>
            <p:cNvPr id="196" name="Group"/>
            <p:cNvGrpSpPr/>
            <p:nvPr/>
          </p:nvGrpSpPr>
          <p:grpSpPr>
            <a:xfrm>
              <a:off x="14224004" y="0"/>
              <a:ext cx="5464054" cy="2582100"/>
              <a:chOff x="0" y="0"/>
              <a:chExt cx="5464053" cy="2582099"/>
            </a:xfrm>
          </p:grpSpPr>
          <p:sp>
            <p:nvSpPr>
              <p:cNvPr id="193" name="Oval"/>
              <p:cNvSpPr/>
              <p:nvPr/>
            </p:nvSpPr>
            <p:spPr>
              <a:xfrm>
                <a:off x="0" y="0"/>
                <a:ext cx="5464053" cy="2582099"/>
              </a:xfrm>
              <a:prstGeom prst="ellipse">
                <a:avLst/>
              </a:prstGeom>
              <a:solidFill>
                <a:schemeClr val="accent4">
                  <a:alpha val="44684"/>
                </a:schemeClr>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latin typeface="Graphik"/>
                    <a:ea typeface="Graphik"/>
                    <a:cs typeface="Graphik"/>
                    <a:sym typeface="Graphik"/>
                  </a:defRPr>
                </a:pPr>
                <a:endParaRPr/>
              </a:p>
            </p:txBody>
          </p:sp>
          <p:sp>
            <p:nvSpPr>
              <p:cNvPr id="194" name="Star"/>
              <p:cNvSpPr/>
              <p:nvPr/>
            </p:nvSpPr>
            <p:spPr>
              <a:xfrm>
                <a:off x="590872" y="456890"/>
                <a:ext cx="1019375" cy="1066334"/>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195" name="Star"/>
              <p:cNvSpPr/>
              <p:nvPr/>
            </p:nvSpPr>
            <p:spPr>
              <a:xfrm>
                <a:off x="4070841" y="926144"/>
                <a:ext cx="1019375" cy="1066333"/>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grpSp>
      </p:grpSp>
      <p:sp>
        <p:nvSpPr>
          <p:cNvPr id="199" name="Metal ions with lower ionization potentials the HI"/>
          <p:cNvSpPr txBox="1"/>
          <p:nvPr/>
        </p:nvSpPr>
        <p:spPr>
          <a:xfrm>
            <a:off x="5130538" y="1729346"/>
            <a:ext cx="1412292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825500">
              <a:lnSpc>
                <a:spcPct val="100000"/>
              </a:lnSpc>
              <a:spcBef>
                <a:spcPts val="0"/>
              </a:spcBef>
              <a:defRPr sz="4500" spc="-45">
                <a:latin typeface="Graphik-SemiboldItalic"/>
                <a:ea typeface="Graphik-SemiboldItalic"/>
                <a:cs typeface="Graphik-SemiboldItalic"/>
                <a:sym typeface="Graphik Semibold"/>
              </a:defRPr>
            </a:lvl1pPr>
          </a:lstStyle>
          <a:p>
            <a:r>
              <a:rPr dirty="0"/>
              <a:t>Metal ions</a:t>
            </a:r>
            <a:r>
              <a:rPr lang="en-US" dirty="0"/>
              <a:t> with</a:t>
            </a:r>
            <a:r>
              <a:rPr dirty="0"/>
              <a:t> ionization potentials </a:t>
            </a:r>
            <a:r>
              <a:rPr lang="en-US" dirty="0"/>
              <a:t>that trace</a:t>
            </a:r>
            <a:r>
              <a:rPr dirty="0"/>
              <a:t> HI</a:t>
            </a:r>
          </a:p>
        </p:txBody>
      </p:sp>
      <mc:AlternateContent xmlns:mc="http://schemas.openxmlformats.org/markup-compatibility/2006" xmlns:a14="http://schemas.microsoft.com/office/drawing/2010/main">
        <mc:Choice Requires="a14">
          <p:sp>
            <p:nvSpPr>
              <p:cNvPr id="200" name="Equation"/>
              <p:cNvSpPr txBox="1"/>
              <p:nvPr/>
            </p:nvSpPr>
            <p:spPr>
              <a:xfrm>
                <a:off x="1199067" y="3431981"/>
                <a:ext cx="2288932" cy="915129"/>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000000"/>
                              </a:solidFill>
                              <a:latin typeface="Cambria Math" panose="02040503050406030204" pitchFamily="18" charset="0"/>
                            </a:rPr>
                          </m:ctrlPr>
                        </m:sSubPr>
                        <m:e>
                          <m:r>
                            <a:rPr sz="7700" i="1">
                              <a:solidFill>
                                <a:srgbClr val="000000"/>
                              </a:solidFill>
                              <a:latin typeface="Cambria Math" panose="02040503050406030204" pitchFamily="18" charset="0"/>
                            </a:rPr>
                            <m:t>𝑓</m:t>
                          </m:r>
                        </m:e>
                        <m:sub>
                          <m:r>
                            <m:rPr>
                              <m:sty m:val="p"/>
                            </m:rPr>
                            <a:rPr sz="7700" i="1">
                              <a:solidFill>
                                <a:srgbClr val="000000"/>
                              </a:solidFill>
                              <a:latin typeface="Cambria Math" panose="02040503050406030204" pitchFamily="18" charset="0"/>
                            </a:rPr>
                            <m:t>c</m:t>
                          </m:r>
                        </m:sub>
                      </m:sSub>
                      <m:r>
                        <a:rPr sz="7700" i="1">
                          <a:solidFill>
                            <a:srgbClr val="000000"/>
                          </a:solidFill>
                          <a:latin typeface="Cambria Math" panose="02040503050406030204" pitchFamily="18" charset="0"/>
                        </a:rPr>
                        <m:t>=1</m:t>
                      </m:r>
                    </m:oMath>
                  </m:oMathPara>
                </a14:m>
                <a:endParaRPr sz="7700" dirty="0"/>
              </a:p>
            </p:txBody>
          </p:sp>
        </mc:Choice>
        <mc:Fallback xmlns="">
          <p:sp>
            <p:nvSpPr>
              <p:cNvPr id="200" name="Equation"/>
              <p:cNvSpPr txBox="1">
                <a:spLocks noRot="1" noChangeAspect="1" noMove="1" noResize="1" noEditPoints="1" noAdjustHandles="1" noChangeArrowheads="1" noChangeShapeType="1" noTextEdit="1"/>
              </p:cNvSpPr>
              <p:nvPr/>
            </p:nvSpPr>
            <p:spPr>
              <a:xfrm>
                <a:off x="1199067" y="3431981"/>
                <a:ext cx="2288932" cy="915129"/>
              </a:xfrm>
              <a:prstGeom prst="rect">
                <a:avLst/>
              </a:prstGeom>
              <a:blipFill>
                <a:blip r:embed="rId3"/>
                <a:stretch>
                  <a:fillRect l="-19890" r="-26519" b="-726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Equation"/>
              <p:cNvSpPr txBox="1"/>
              <p:nvPr/>
            </p:nvSpPr>
            <p:spPr>
              <a:xfrm>
                <a:off x="14811423" y="3431981"/>
                <a:ext cx="2288932" cy="915129"/>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000000"/>
                              </a:solidFill>
                              <a:latin typeface="Cambria Math" panose="02040503050406030204" pitchFamily="18" charset="0"/>
                            </a:rPr>
                          </m:ctrlPr>
                        </m:sSubPr>
                        <m:e>
                          <m:r>
                            <a:rPr sz="7700" i="1">
                              <a:solidFill>
                                <a:srgbClr val="000000"/>
                              </a:solidFill>
                              <a:latin typeface="Cambria Math" panose="02040503050406030204" pitchFamily="18" charset="0"/>
                            </a:rPr>
                            <m:t>𝑓</m:t>
                          </m:r>
                        </m:e>
                        <m:sub>
                          <m:r>
                            <m:rPr>
                              <m:sty m:val="p"/>
                            </m:rPr>
                            <a:rPr sz="7700" i="1">
                              <a:solidFill>
                                <a:srgbClr val="000000"/>
                              </a:solidFill>
                              <a:latin typeface="Cambria Math" panose="02040503050406030204" pitchFamily="18" charset="0"/>
                            </a:rPr>
                            <m:t>c</m:t>
                          </m:r>
                        </m:sub>
                      </m:sSub>
                      <m:r>
                        <a:rPr sz="7700" i="1">
                          <a:solidFill>
                            <a:srgbClr val="000000"/>
                          </a:solidFill>
                          <a:latin typeface="Cambria Math" panose="02040503050406030204" pitchFamily="18" charset="0"/>
                        </a:rPr>
                        <m:t>&lt;1</m:t>
                      </m:r>
                    </m:oMath>
                  </m:oMathPara>
                </a14:m>
                <a:endParaRPr sz="7700" dirty="0"/>
              </a:p>
            </p:txBody>
          </p:sp>
        </mc:Choice>
        <mc:Fallback xmlns="">
          <p:sp>
            <p:nvSpPr>
              <p:cNvPr id="201" name="Equation"/>
              <p:cNvSpPr txBox="1">
                <a:spLocks noRot="1" noChangeAspect="1" noMove="1" noResize="1" noEditPoints="1" noAdjustHandles="1" noChangeArrowheads="1" noChangeShapeType="1" noTextEdit="1"/>
              </p:cNvSpPr>
              <p:nvPr/>
            </p:nvSpPr>
            <p:spPr>
              <a:xfrm>
                <a:off x="14811423" y="3431981"/>
                <a:ext cx="2288932" cy="915129"/>
              </a:xfrm>
              <a:prstGeom prst="rect">
                <a:avLst/>
              </a:prstGeom>
              <a:blipFill>
                <a:blip r:embed="rId4"/>
                <a:stretch>
                  <a:fillRect l="-19890" r="-26519" b="-72603"/>
                </a:stretch>
              </a:blipFill>
              <a:ln w="12700" cap="flat">
                <a:noFill/>
                <a:miter lim="400000"/>
              </a:ln>
              <a:effectLst/>
            </p:spPr>
            <p:txBody>
              <a:bodyPr/>
              <a:lstStyle/>
              <a:p>
                <a:r>
                  <a:rPr lang="en-US">
                    <a:noFill/>
                  </a:rPr>
                  <a:t> </a:t>
                </a:r>
              </a:p>
            </p:txBody>
          </p:sp>
        </mc:Fallback>
      </mc:AlternateContent>
      <p:grpSp>
        <p:nvGrpSpPr>
          <p:cNvPr id="210" name="Group"/>
          <p:cNvGrpSpPr/>
          <p:nvPr/>
        </p:nvGrpSpPr>
        <p:grpSpPr>
          <a:xfrm>
            <a:off x="2195058" y="3824293"/>
            <a:ext cx="21465008" cy="5371786"/>
            <a:chOff x="0" y="0"/>
            <a:chExt cx="20338125" cy="4969325"/>
          </a:xfrm>
        </p:grpSpPr>
        <p:sp>
          <p:nvSpPr>
            <p:cNvPr id="202" name="Cloud"/>
            <p:cNvSpPr/>
            <p:nvPr/>
          </p:nvSpPr>
          <p:spPr>
            <a:xfrm>
              <a:off x="0" y="0"/>
              <a:ext cx="6802268" cy="409942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03" name="Cloud"/>
            <p:cNvSpPr/>
            <p:nvPr/>
          </p:nvSpPr>
          <p:spPr>
            <a:xfrm>
              <a:off x="17292231" y="546687"/>
              <a:ext cx="3045894" cy="183562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04" name="Cloud"/>
            <p:cNvSpPr/>
            <p:nvPr/>
          </p:nvSpPr>
          <p:spPr>
            <a:xfrm>
              <a:off x="12966841" y="1903366"/>
              <a:ext cx="3045895" cy="183562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05" name="Cloud"/>
            <p:cNvSpPr/>
            <p:nvPr/>
          </p:nvSpPr>
          <p:spPr>
            <a:xfrm>
              <a:off x="16919637" y="3133698"/>
              <a:ext cx="3045894" cy="183562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06" name="HI Cloud"/>
            <p:cNvSpPr txBox="1"/>
            <p:nvPr/>
          </p:nvSpPr>
          <p:spPr>
            <a:xfrm>
              <a:off x="2863327" y="549381"/>
              <a:ext cx="1075615"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dirty="0">
                <a:solidFill>
                  <a:schemeClr val="accent6">
                    <a:hueOff val="-336662"/>
                    <a:satOff val="-1462"/>
                    <a:lumOff val="-13603"/>
                  </a:schemeClr>
                </a:solidFill>
              </a:endParaRPr>
            </a:p>
          </p:txBody>
        </p:sp>
        <p:sp>
          <p:nvSpPr>
            <p:cNvPr id="207" name="HI Cloud"/>
            <p:cNvSpPr txBox="1"/>
            <p:nvPr/>
          </p:nvSpPr>
          <p:spPr>
            <a:xfrm>
              <a:off x="18277369" y="561292"/>
              <a:ext cx="1075615"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lang="en-US" dirty="0">
                <a:solidFill>
                  <a:schemeClr val="accent6">
                    <a:hueOff val="-336662"/>
                    <a:satOff val="-1462"/>
                    <a:lumOff val="-13603"/>
                  </a:schemeClr>
                </a:solidFill>
              </a:endParaRPr>
            </a:p>
          </p:txBody>
        </p:sp>
        <p:sp>
          <p:nvSpPr>
            <p:cNvPr id="208" name="HI Cloud"/>
            <p:cNvSpPr txBox="1"/>
            <p:nvPr/>
          </p:nvSpPr>
          <p:spPr>
            <a:xfrm>
              <a:off x="13764171" y="2004331"/>
              <a:ext cx="1075615"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lang="en-US" dirty="0">
                <a:solidFill>
                  <a:schemeClr val="accent6">
                    <a:hueOff val="-336662"/>
                    <a:satOff val="-1462"/>
                    <a:lumOff val="-13603"/>
                  </a:schemeClr>
                </a:solidFill>
              </a:endParaRPr>
            </a:p>
          </p:txBody>
        </p:sp>
        <p:sp>
          <p:nvSpPr>
            <p:cNvPr id="209" name="HI Cloud"/>
            <p:cNvSpPr txBox="1"/>
            <p:nvPr/>
          </p:nvSpPr>
          <p:spPr>
            <a:xfrm>
              <a:off x="17904774" y="3338144"/>
              <a:ext cx="1075615"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lang="en-US" dirty="0">
                <a:solidFill>
                  <a:schemeClr val="accent6">
                    <a:hueOff val="-336662"/>
                    <a:satOff val="-1462"/>
                    <a:lumOff val="-13603"/>
                  </a:schemeClr>
                </a:solidFill>
              </a:endParaRPr>
            </a:p>
          </p:txBody>
        </p:sp>
      </p:grpSp>
      <p:grpSp>
        <p:nvGrpSpPr>
          <p:cNvPr id="224" name="Group"/>
          <p:cNvGrpSpPr/>
          <p:nvPr/>
        </p:nvGrpSpPr>
        <p:grpSpPr>
          <a:xfrm>
            <a:off x="1199067" y="9236831"/>
            <a:ext cx="22524549" cy="4543726"/>
            <a:chOff x="531384" y="0"/>
            <a:chExt cx="22524547" cy="4543724"/>
          </a:xfrm>
        </p:grpSpPr>
        <p:grpSp>
          <p:nvGrpSpPr>
            <p:cNvPr id="217" name="Group"/>
            <p:cNvGrpSpPr/>
            <p:nvPr/>
          </p:nvGrpSpPr>
          <p:grpSpPr>
            <a:xfrm>
              <a:off x="531384" y="0"/>
              <a:ext cx="9280336" cy="4543725"/>
              <a:chOff x="531384" y="0"/>
              <a:chExt cx="9280334" cy="4543724"/>
            </a:xfrm>
          </p:grpSpPr>
          <p:sp>
            <p:nvSpPr>
              <p:cNvPr id="212" name="Line"/>
              <p:cNvSpPr/>
              <p:nvPr/>
            </p:nvSpPr>
            <p:spPr>
              <a:xfrm flipV="1">
                <a:off x="1413806" y="0"/>
                <a:ext cx="1" cy="2959106"/>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13" name="Line"/>
              <p:cNvSpPr/>
              <p:nvPr/>
            </p:nvSpPr>
            <p:spPr>
              <a:xfrm>
                <a:off x="1390963" y="2912498"/>
                <a:ext cx="8420757" cy="1"/>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14" name="Flux"/>
              <p:cNvSpPr/>
              <p:nvPr/>
            </p:nvSpPr>
            <p:spPr>
              <a:xfrm>
                <a:off x="531384" y="180745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3800"/>
                </a:lvl1pPr>
              </a:lstStyle>
              <a:p>
                <a:r>
                  <a:t>Flux</a:t>
                </a:r>
              </a:p>
            </p:txBody>
          </p:sp>
          <p:sp>
            <p:nvSpPr>
              <p:cNvPr id="215" name="Wavelength"/>
              <p:cNvSpPr/>
              <p:nvPr/>
            </p:nvSpPr>
            <p:spPr>
              <a:xfrm>
                <a:off x="7284562" y="32737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3800"/>
                </a:lvl1pPr>
              </a:lstStyle>
              <a:p>
                <a:r>
                  <a:t>Wavelength</a:t>
                </a:r>
              </a:p>
            </p:txBody>
          </p:sp>
          <p:sp>
            <p:nvSpPr>
              <p:cNvPr id="216" name="0"/>
              <p:cNvSpPr/>
              <p:nvPr/>
            </p:nvSpPr>
            <p:spPr>
              <a:xfrm>
                <a:off x="1082220" y="291249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2400"/>
                </a:lvl1pPr>
              </a:lstStyle>
              <a:p>
                <a:r>
                  <a:t>0</a:t>
                </a:r>
              </a:p>
            </p:txBody>
          </p:sp>
        </p:grpSp>
        <p:grpSp>
          <p:nvGrpSpPr>
            <p:cNvPr id="223" name="Group"/>
            <p:cNvGrpSpPr/>
            <p:nvPr/>
          </p:nvGrpSpPr>
          <p:grpSpPr>
            <a:xfrm>
              <a:off x="13775597" y="0"/>
              <a:ext cx="9280336" cy="4543725"/>
              <a:chOff x="531384" y="0"/>
              <a:chExt cx="9280334" cy="4543724"/>
            </a:xfrm>
          </p:grpSpPr>
          <p:sp>
            <p:nvSpPr>
              <p:cNvPr id="218" name="Line"/>
              <p:cNvSpPr/>
              <p:nvPr/>
            </p:nvSpPr>
            <p:spPr>
              <a:xfrm flipV="1">
                <a:off x="1413806" y="0"/>
                <a:ext cx="1" cy="2959106"/>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19" name="Line"/>
              <p:cNvSpPr/>
              <p:nvPr/>
            </p:nvSpPr>
            <p:spPr>
              <a:xfrm>
                <a:off x="1390963" y="2912498"/>
                <a:ext cx="8420757" cy="1"/>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20" name="Flux"/>
              <p:cNvSpPr/>
              <p:nvPr/>
            </p:nvSpPr>
            <p:spPr>
              <a:xfrm>
                <a:off x="531384" y="180745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3800"/>
                </a:lvl1pPr>
              </a:lstStyle>
              <a:p>
                <a:r>
                  <a:t>Flux</a:t>
                </a:r>
              </a:p>
            </p:txBody>
          </p:sp>
          <p:sp>
            <p:nvSpPr>
              <p:cNvPr id="221" name="Wavelength"/>
              <p:cNvSpPr/>
              <p:nvPr/>
            </p:nvSpPr>
            <p:spPr>
              <a:xfrm>
                <a:off x="7284562" y="327372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3800"/>
                </a:lvl1pPr>
              </a:lstStyle>
              <a:p>
                <a:r>
                  <a:t>Wavelength</a:t>
                </a:r>
              </a:p>
            </p:txBody>
          </p:sp>
          <p:sp>
            <p:nvSpPr>
              <p:cNvPr id="222" name="0"/>
              <p:cNvSpPr/>
              <p:nvPr/>
            </p:nvSpPr>
            <p:spPr>
              <a:xfrm>
                <a:off x="1082220" y="291249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2400"/>
                </a:lvl1pPr>
              </a:lstStyle>
              <a:p>
                <a:r>
                  <a:t>0</a:t>
                </a:r>
              </a:p>
            </p:txBody>
          </p:sp>
        </p:grpSp>
      </p:grpSp>
      <p:grpSp>
        <p:nvGrpSpPr>
          <p:cNvPr id="233" name="Group"/>
          <p:cNvGrpSpPr/>
          <p:nvPr/>
        </p:nvGrpSpPr>
        <p:grpSpPr>
          <a:xfrm>
            <a:off x="2637383" y="4194240"/>
            <a:ext cx="20635822" cy="4856350"/>
            <a:chOff x="-230070" y="-172128"/>
            <a:chExt cx="20635821" cy="4856349"/>
          </a:xfrm>
        </p:grpSpPr>
        <p:sp>
          <p:nvSpPr>
            <p:cNvPr id="225" name="Cloud"/>
            <p:cNvSpPr/>
            <p:nvPr/>
          </p:nvSpPr>
          <p:spPr>
            <a:xfrm>
              <a:off x="-230070" y="-172128"/>
              <a:ext cx="6421351" cy="3843915"/>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26" name="SiII"/>
            <p:cNvSpPr txBox="1"/>
            <p:nvPr/>
          </p:nvSpPr>
          <p:spPr>
            <a:xfrm>
              <a:off x="1697172" y="1709107"/>
              <a:ext cx="2486258"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HI Cloud</a:t>
              </a:r>
              <a:endParaRPr dirty="0"/>
            </a:p>
          </p:txBody>
        </p:sp>
        <p:sp>
          <p:nvSpPr>
            <p:cNvPr id="227" name="Cloud"/>
            <p:cNvSpPr/>
            <p:nvPr/>
          </p:nvSpPr>
          <p:spPr>
            <a:xfrm>
              <a:off x="13183740" y="1757002"/>
              <a:ext cx="2555666"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28" name="Cloud"/>
            <p:cNvSpPr/>
            <p:nvPr/>
          </p:nvSpPr>
          <p:spPr>
            <a:xfrm>
              <a:off x="17850084" y="311337"/>
              <a:ext cx="2555667"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29" name="Cloud"/>
            <p:cNvSpPr/>
            <p:nvPr/>
          </p:nvSpPr>
          <p:spPr>
            <a:xfrm>
              <a:off x="17469743" y="3144032"/>
              <a:ext cx="2555667"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30" name="SiII"/>
            <p:cNvSpPr txBox="1"/>
            <p:nvPr/>
          </p:nvSpPr>
          <p:spPr>
            <a:xfrm>
              <a:off x="14034985" y="2522894"/>
              <a:ext cx="799898"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HI</a:t>
              </a:r>
              <a:endParaRPr dirty="0"/>
            </a:p>
          </p:txBody>
        </p:sp>
        <p:sp>
          <p:nvSpPr>
            <p:cNvPr id="231" name="SiII"/>
            <p:cNvSpPr txBox="1"/>
            <p:nvPr/>
          </p:nvSpPr>
          <p:spPr>
            <a:xfrm>
              <a:off x="18684154" y="1030030"/>
              <a:ext cx="799898"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HI</a:t>
              </a:r>
              <a:endParaRPr dirty="0"/>
            </a:p>
          </p:txBody>
        </p:sp>
        <p:sp>
          <p:nvSpPr>
            <p:cNvPr id="232" name="SiII"/>
            <p:cNvSpPr txBox="1"/>
            <p:nvPr/>
          </p:nvSpPr>
          <p:spPr>
            <a:xfrm>
              <a:off x="18347627" y="3891924"/>
              <a:ext cx="799898"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HI</a:t>
              </a:r>
              <a:endParaRPr dirty="0"/>
            </a:p>
          </p:txBody>
        </p:sp>
      </p:grpSp>
      <p:sp>
        <p:nvSpPr>
          <p:cNvPr id="234" name="Line"/>
          <p:cNvSpPr/>
          <p:nvPr/>
        </p:nvSpPr>
        <p:spPr>
          <a:xfrm>
            <a:off x="2089257" y="11006760"/>
            <a:ext cx="7181932" cy="1045965"/>
          </a:xfrm>
          <a:custGeom>
            <a:avLst/>
            <a:gdLst/>
            <a:ahLst/>
            <a:cxnLst>
              <a:cxn ang="0">
                <a:pos x="wd2" y="hd2"/>
              </a:cxn>
              <a:cxn ang="5400000">
                <a:pos x="wd2" y="hd2"/>
              </a:cxn>
              <a:cxn ang="10800000">
                <a:pos x="wd2" y="hd2"/>
              </a:cxn>
              <a:cxn ang="16200000">
                <a:pos x="wd2" y="hd2"/>
              </a:cxn>
            </a:cxnLst>
            <a:rect l="0" t="0" r="r" b="b"/>
            <a:pathLst>
              <a:path w="21600" h="21600" extrusionOk="0">
                <a:moveTo>
                  <a:pt x="0" y="64"/>
                </a:moveTo>
                <a:lnTo>
                  <a:pt x="7984" y="0"/>
                </a:lnTo>
                <a:lnTo>
                  <a:pt x="8846" y="21600"/>
                </a:lnTo>
                <a:lnTo>
                  <a:pt x="9779" y="228"/>
                </a:lnTo>
                <a:lnTo>
                  <a:pt x="21600" y="354"/>
                </a:lnTo>
              </a:path>
            </a:pathLst>
          </a:custGeom>
          <a:ln w="25400">
            <a:solidFill>
              <a:srgbClr val="000000"/>
            </a:solidFill>
            <a:miter lim="400000"/>
          </a:ln>
        </p:spPr>
        <p:txBody>
          <a:bodyPr lIns="50800" tIns="50800" rIns="50800" bIns="50800" anchor="ctr"/>
          <a:lstStyle/>
          <a:p>
            <a:pPr algn="ctr" defTabSz="2438400">
              <a:spcBef>
                <a:spcPts val="0"/>
              </a:spcBef>
              <a:defRPr sz="2400"/>
            </a:pPr>
            <a:endParaRPr/>
          </a:p>
        </p:txBody>
      </p:sp>
      <p:grpSp>
        <p:nvGrpSpPr>
          <p:cNvPr id="237" name="Group"/>
          <p:cNvGrpSpPr/>
          <p:nvPr/>
        </p:nvGrpSpPr>
        <p:grpSpPr>
          <a:xfrm>
            <a:off x="4414636" y="10359891"/>
            <a:ext cx="1913148" cy="2377829"/>
            <a:chOff x="0" y="342900"/>
            <a:chExt cx="1913146" cy="2377828"/>
          </a:xfrm>
        </p:grpSpPr>
        <mc:AlternateContent xmlns:mc="http://schemas.openxmlformats.org/markup-compatibility/2006" xmlns:a14="http://schemas.microsoft.com/office/drawing/2010/main">
          <mc:Choice Requires="a14">
            <p:sp>
              <p:nvSpPr>
                <p:cNvPr id="235" name="Equation"/>
                <p:cNvSpPr txBox="1"/>
                <p:nvPr/>
              </p:nvSpPr>
              <p:spPr>
                <a:xfrm>
                  <a:off x="0" y="2237624"/>
                  <a:ext cx="1286295" cy="483105"/>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3900" i="1">
                            <a:solidFill>
                              <a:srgbClr val="006463"/>
                            </a:solidFill>
                            <a:latin typeface="Cambria Math" panose="02040503050406030204" pitchFamily="18" charset="0"/>
                          </a:rPr>
                          <m:t>1260Å</m:t>
                        </m:r>
                      </m:oMath>
                    </m:oMathPara>
                  </a14:m>
                  <a:endParaRPr sz="3900">
                    <a:solidFill>
                      <a:srgbClr val="006563"/>
                    </a:solidFill>
                  </a:endParaRPr>
                </a:p>
              </p:txBody>
            </p:sp>
          </mc:Choice>
          <mc:Fallback xmlns="">
            <p:sp>
              <p:nvSpPr>
                <p:cNvPr id="235" name="Equation"/>
                <p:cNvSpPr txBox="1">
                  <a:spLocks noRot="1" noChangeAspect="1" noMove="1" noResize="1" noEditPoints="1" noAdjustHandles="1" noChangeArrowheads="1" noChangeShapeType="1" noTextEdit="1"/>
                </p:cNvSpPr>
                <p:nvPr/>
              </p:nvSpPr>
              <p:spPr>
                <a:xfrm>
                  <a:off x="0" y="2237624"/>
                  <a:ext cx="1286295" cy="483105"/>
                </a:xfrm>
                <a:prstGeom prst="rect">
                  <a:avLst/>
                </a:prstGeom>
                <a:blipFill>
                  <a:blip r:embed="rId5"/>
                  <a:stretch>
                    <a:fillRect l="-17647" t="-10000" r="-27451" b="-45000"/>
                  </a:stretch>
                </a:blipFill>
                <a:ln w="12700" cap="flat">
                  <a:noFill/>
                  <a:miter lim="400000"/>
                </a:ln>
                <a:effectLst/>
              </p:spPr>
              <p:txBody>
                <a:bodyPr/>
                <a:lstStyle/>
                <a:p>
                  <a:r>
                    <a:rPr lang="en-US">
                      <a:noFill/>
                    </a:rPr>
                    <a:t> </a:t>
                  </a:r>
                </a:p>
              </p:txBody>
            </p:sp>
          </mc:Fallback>
        </mc:AlternateContent>
        <p:sp>
          <p:nvSpPr>
            <p:cNvPr id="236" name="SiII"/>
            <p:cNvSpPr/>
            <p:nvPr/>
          </p:nvSpPr>
          <p:spPr>
            <a:xfrm>
              <a:off x="643146" y="34290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40640"/>
                      <a:satOff val="2542"/>
                      <a:lumOff val="-13198"/>
                    </a:schemeClr>
                  </a:solidFill>
                  <a:latin typeface="Georgia"/>
                  <a:ea typeface="Georgia"/>
                  <a:cs typeface="Georgia"/>
                  <a:sym typeface="Georgia"/>
                </a:defRPr>
              </a:lvl1pPr>
            </a:lstStyle>
            <a:p>
              <a:r>
                <a:t>SiII</a:t>
              </a:r>
            </a:p>
          </p:txBody>
        </p:sp>
      </p:grpSp>
      <p:sp>
        <p:nvSpPr>
          <p:cNvPr id="238" name="Line"/>
          <p:cNvSpPr/>
          <p:nvPr/>
        </p:nvSpPr>
        <p:spPr>
          <a:xfrm>
            <a:off x="15298256" y="10760420"/>
            <a:ext cx="7181932" cy="620504"/>
          </a:xfrm>
          <a:custGeom>
            <a:avLst/>
            <a:gdLst/>
            <a:ahLst/>
            <a:cxnLst>
              <a:cxn ang="0">
                <a:pos x="wd2" y="hd2"/>
              </a:cxn>
              <a:cxn ang="5400000">
                <a:pos x="wd2" y="hd2"/>
              </a:cxn>
              <a:cxn ang="10800000">
                <a:pos x="wd2" y="hd2"/>
              </a:cxn>
              <a:cxn ang="16200000">
                <a:pos x="wd2" y="hd2"/>
              </a:cxn>
            </a:cxnLst>
            <a:rect l="0" t="0" r="r" b="b"/>
            <a:pathLst>
              <a:path w="21600" h="21600" extrusionOk="0">
                <a:moveTo>
                  <a:pt x="0" y="108"/>
                </a:moveTo>
                <a:lnTo>
                  <a:pt x="7984" y="0"/>
                </a:lnTo>
                <a:lnTo>
                  <a:pt x="8898" y="21600"/>
                </a:lnTo>
                <a:lnTo>
                  <a:pt x="9779" y="385"/>
                </a:lnTo>
                <a:lnTo>
                  <a:pt x="21600" y="597"/>
                </a:lnTo>
              </a:path>
            </a:pathLst>
          </a:custGeom>
          <a:ln w="25400">
            <a:solidFill>
              <a:srgbClr val="000000"/>
            </a:solidFill>
            <a:miter lim="400000"/>
          </a:ln>
        </p:spPr>
        <p:txBody>
          <a:bodyPr lIns="50800" tIns="50800" rIns="50800" bIns="50800" anchor="ctr"/>
          <a:lstStyle/>
          <a:p>
            <a:pPr algn="ctr" defTabSz="2438400">
              <a:spcBef>
                <a:spcPts val="0"/>
              </a:spcBef>
              <a:defRPr sz="2400"/>
            </a:pPr>
            <a:endParaRPr/>
          </a:p>
        </p:txBody>
      </p:sp>
      <p:grpSp>
        <p:nvGrpSpPr>
          <p:cNvPr id="244" name="Group"/>
          <p:cNvGrpSpPr/>
          <p:nvPr/>
        </p:nvGrpSpPr>
        <p:grpSpPr>
          <a:xfrm>
            <a:off x="17985020" y="10763116"/>
            <a:ext cx="1396120" cy="1013863"/>
            <a:chOff x="0" y="0"/>
            <a:chExt cx="1396119" cy="1013862"/>
          </a:xfrm>
        </p:grpSpPr>
        <p:grpSp>
          <p:nvGrpSpPr>
            <p:cNvPr id="242" name="Group"/>
            <p:cNvGrpSpPr/>
            <p:nvPr/>
          </p:nvGrpSpPr>
          <p:grpSpPr>
            <a:xfrm>
              <a:off x="0" y="-1"/>
              <a:ext cx="462770" cy="700787"/>
              <a:chOff x="0" y="0"/>
              <a:chExt cx="462769" cy="700785"/>
            </a:xfrm>
          </p:grpSpPr>
          <p:sp>
            <p:nvSpPr>
              <p:cNvPr id="239" name="Line"/>
              <p:cNvSpPr/>
              <p:nvPr/>
            </p:nvSpPr>
            <p:spPr>
              <a:xfrm flipV="1">
                <a:off x="231385" y="14985"/>
                <a:ext cx="1" cy="68580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240" name="Line"/>
              <p:cNvSpPr/>
              <p:nvPr/>
            </p:nvSpPr>
            <p:spPr>
              <a:xfrm flipH="1" flipV="1">
                <a:off x="0" y="0"/>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241" name="Line"/>
              <p:cNvSpPr/>
              <p:nvPr/>
            </p:nvSpPr>
            <p:spPr>
              <a:xfrm flipH="1" flipV="1">
                <a:off x="0" y="669035"/>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grpSp>
        <mc:AlternateContent xmlns:mc="http://schemas.openxmlformats.org/markup-compatibility/2006" xmlns:a14="http://schemas.microsoft.com/office/drawing/2010/main">
          <mc:Choice Requires="a14">
            <p:sp>
              <p:nvSpPr>
                <p:cNvPr id="243" name="Equation"/>
                <p:cNvSpPr txBox="1"/>
                <p:nvPr/>
              </p:nvSpPr>
              <p:spPr>
                <a:xfrm>
                  <a:off x="728121" y="98733"/>
                  <a:ext cx="667999" cy="915130"/>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E22146"/>
                                </a:solidFill>
                                <a:latin typeface="Cambria Math" panose="02040503050406030204" pitchFamily="18" charset="0"/>
                              </a:rPr>
                            </m:ctrlPr>
                          </m:sSubPr>
                          <m:e>
                            <m:r>
                              <a:rPr sz="7700" i="1">
                                <a:solidFill>
                                  <a:srgbClr val="E22146"/>
                                </a:solidFill>
                                <a:latin typeface="Cambria Math" panose="02040503050406030204" pitchFamily="18" charset="0"/>
                              </a:rPr>
                              <m:t>𝑓</m:t>
                            </m:r>
                          </m:e>
                          <m:sub>
                            <m:r>
                              <m:rPr>
                                <m:sty m:val="p"/>
                              </m:rPr>
                              <a:rPr sz="7700" i="1">
                                <a:solidFill>
                                  <a:srgbClr val="E22146"/>
                                </a:solidFill>
                                <a:latin typeface="Cambria Math" panose="02040503050406030204" pitchFamily="18" charset="0"/>
                              </a:rPr>
                              <m:t>c</m:t>
                            </m:r>
                          </m:sub>
                        </m:sSub>
                      </m:oMath>
                    </m:oMathPara>
                  </a14:m>
                  <a:endParaRPr sz="7700" dirty="0">
                    <a:solidFill>
                      <a:srgbClr val="E22146"/>
                    </a:solidFill>
                  </a:endParaRPr>
                </a:p>
              </p:txBody>
            </p:sp>
          </mc:Choice>
          <mc:Fallback xmlns="">
            <p:sp>
              <p:nvSpPr>
                <p:cNvPr id="243" name="Equation"/>
                <p:cNvSpPr txBox="1">
                  <a:spLocks noRot="1" noChangeAspect="1" noMove="1" noResize="1" noEditPoints="1" noAdjustHandles="1" noChangeArrowheads="1" noChangeShapeType="1" noTextEdit="1"/>
                </p:cNvSpPr>
                <p:nvPr/>
              </p:nvSpPr>
              <p:spPr>
                <a:xfrm>
                  <a:off x="728121" y="98733"/>
                  <a:ext cx="667999" cy="915130"/>
                </a:xfrm>
                <a:prstGeom prst="rect">
                  <a:avLst/>
                </a:prstGeom>
                <a:blipFill>
                  <a:blip r:embed="rId6"/>
                  <a:stretch>
                    <a:fillRect l="-67925" r="-49057" b="-72603"/>
                  </a:stretch>
                </a:blipFill>
                <a:ln w="12700" cap="flat">
                  <a:noFill/>
                  <a:miter lim="400000"/>
                </a:ln>
                <a:effectLst/>
              </p:spPr>
              <p:txBody>
                <a:bodyPr/>
                <a:lstStyle/>
                <a:p>
                  <a:r>
                    <a:rPr lang="en-US">
                      <a:noFill/>
                    </a:rPr>
                    <a:t> </a:t>
                  </a:r>
                </a:p>
              </p:txBody>
            </p:sp>
          </mc:Fallback>
        </mc:AlternateContent>
      </p:grpSp>
      <p:grpSp>
        <p:nvGrpSpPr>
          <p:cNvPr id="247" name="Group"/>
          <p:cNvGrpSpPr/>
          <p:nvPr/>
        </p:nvGrpSpPr>
        <p:grpSpPr>
          <a:xfrm>
            <a:off x="17573257" y="10041559"/>
            <a:ext cx="1913148" cy="2696161"/>
            <a:chOff x="0" y="342900"/>
            <a:chExt cx="1913146" cy="2696160"/>
          </a:xfrm>
        </p:grpSpPr>
        <mc:AlternateContent xmlns:mc="http://schemas.openxmlformats.org/markup-compatibility/2006" xmlns:a14="http://schemas.microsoft.com/office/drawing/2010/main">
          <mc:Choice Requires="a14">
            <p:sp>
              <p:nvSpPr>
                <p:cNvPr id="245" name="Equation"/>
                <p:cNvSpPr txBox="1"/>
                <p:nvPr/>
              </p:nvSpPr>
              <p:spPr>
                <a:xfrm>
                  <a:off x="0" y="2555957"/>
                  <a:ext cx="1286295" cy="483104"/>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3900" i="1">
                            <a:solidFill>
                              <a:srgbClr val="006463"/>
                            </a:solidFill>
                            <a:latin typeface="Cambria Math" panose="02040503050406030204" pitchFamily="18" charset="0"/>
                          </a:rPr>
                          <m:t>1260Å</m:t>
                        </m:r>
                      </m:oMath>
                    </m:oMathPara>
                  </a14:m>
                  <a:endParaRPr sz="3900">
                    <a:solidFill>
                      <a:srgbClr val="006563"/>
                    </a:solidFill>
                  </a:endParaRPr>
                </a:p>
              </p:txBody>
            </p:sp>
          </mc:Choice>
          <mc:Fallback xmlns="">
            <p:sp>
              <p:nvSpPr>
                <p:cNvPr id="245" name="Equation"/>
                <p:cNvSpPr txBox="1">
                  <a:spLocks noRot="1" noChangeAspect="1" noMove="1" noResize="1" noEditPoints="1" noAdjustHandles="1" noChangeArrowheads="1" noChangeShapeType="1" noTextEdit="1"/>
                </p:cNvSpPr>
                <p:nvPr/>
              </p:nvSpPr>
              <p:spPr>
                <a:xfrm>
                  <a:off x="0" y="2555957"/>
                  <a:ext cx="1286295" cy="483104"/>
                </a:xfrm>
                <a:prstGeom prst="rect">
                  <a:avLst/>
                </a:prstGeom>
                <a:blipFill>
                  <a:blip r:embed="rId7"/>
                  <a:stretch>
                    <a:fillRect l="-16505" t="-10000" r="-25243" b="-45000"/>
                  </a:stretch>
                </a:blipFill>
                <a:ln w="12700" cap="flat">
                  <a:noFill/>
                  <a:miter lim="400000"/>
                </a:ln>
                <a:effectLst/>
              </p:spPr>
              <p:txBody>
                <a:bodyPr/>
                <a:lstStyle/>
                <a:p>
                  <a:r>
                    <a:rPr lang="en-US">
                      <a:noFill/>
                    </a:rPr>
                    <a:t> </a:t>
                  </a:r>
                </a:p>
              </p:txBody>
            </p:sp>
          </mc:Fallback>
        </mc:AlternateContent>
        <p:sp>
          <p:nvSpPr>
            <p:cNvPr id="246" name="SiII"/>
            <p:cNvSpPr/>
            <p:nvPr/>
          </p:nvSpPr>
          <p:spPr>
            <a:xfrm>
              <a:off x="643146" y="34290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2438400">
                <a:spcBef>
                  <a:spcPts val="0"/>
                </a:spcBef>
                <a:defRPr sz="4000" b="1">
                  <a:solidFill>
                    <a:schemeClr val="accent2">
                      <a:hueOff val="240640"/>
                      <a:satOff val="2542"/>
                      <a:lumOff val="-13198"/>
                    </a:schemeClr>
                  </a:solidFill>
                  <a:latin typeface="Georgia"/>
                  <a:ea typeface="Georgia"/>
                  <a:cs typeface="Georgia"/>
                  <a:sym typeface="Georgia"/>
                </a:defRPr>
              </a:lvl1pPr>
            </a:lstStyle>
            <a:p>
              <a:r>
                <a:t>SiII</a:t>
              </a:r>
            </a:p>
          </p:txBody>
        </p:sp>
      </p:grpSp>
      <p:sp>
        <p:nvSpPr>
          <p:cNvPr id="248" name="Low-Ionization Species (LIS) Absorption Lines"/>
          <p:cNvSpPr txBox="1"/>
          <p:nvPr/>
        </p:nvSpPr>
        <p:spPr>
          <a:xfrm>
            <a:off x="1675626" y="527016"/>
            <a:ext cx="21032748" cy="1288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400">
              <a:lnSpc>
                <a:spcPct val="80000"/>
              </a:lnSpc>
              <a:spcBef>
                <a:spcPts val="0"/>
              </a:spcBef>
              <a:defRPr sz="8400" b="1" spc="-84">
                <a:latin typeface="Times New Roman"/>
                <a:ea typeface="Times New Roman"/>
                <a:cs typeface="Times New Roman"/>
                <a:sym typeface="Times New Roman"/>
              </a:defRPr>
            </a:lvl1pPr>
          </a:lstStyle>
          <a:p>
            <a:r>
              <a:rPr dirty="0"/>
              <a:t>Low-Ionization Species (LIS) Absorption Lines</a:t>
            </a:r>
          </a:p>
        </p:txBody>
      </p:sp>
      <p:grpSp>
        <p:nvGrpSpPr>
          <p:cNvPr id="5" name="Group 4">
            <a:extLst>
              <a:ext uri="{FF2B5EF4-FFF2-40B4-BE49-F238E27FC236}">
                <a16:creationId xmlns:a16="http://schemas.microsoft.com/office/drawing/2014/main" id="{8C518CFC-FEAD-EADF-DC1B-C715F01392FE}"/>
              </a:ext>
            </a:extLst>
          </p:cNvPr>
          <p:cNvGrpSpPr/>
          <p:nvPr/>
        </p:nvGrpSpPr>
        <p:grpSpPr>
          <a:xfrm>
            <a:off x="9170655" y="4884422"/>
            <a:ext cx="6444301" cy="1972554"/>
            <a:chOff x="8034005" y="5178672"/>
            <a:chExt cx="6692758" cy="1984803"/>
          </a:xfrm>
        </p:grpSpPr>
        <p:sp>
          <p:nvSpPr>
            <p:cNvPr id="2" name="Rectangle 1">
              <a:extLst>
                <a:ext uri="{FF2B5EF4-FFF2-40B4-BE49-F238E27FC236}">
                  <a16:creationId xmlns:a16="http://schemas.microsoft.com/office/drawing/2014/main" id="{E09422CF-AF5C-A493-4861-38C44A97A4ED}"/>
                </a:ext>
              </a:extLst>
            </p:cNvPr>
            <p:cNvSpPr/>
            <p:nvPr/>
          </p:nvSpPr>
          <p:spPr>
            <a:xfrm>
              <a:off x="8034005" y="5178672"/>
              <a:ext cx="6692758" cy="1984803"/>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BF2445-10A8-108B-D22A-63C9D467F753}"/>
                    </a:ext>
                  </a:extLst>
                </p:cNvPr>
                <p:cNvSpPr txBox="1"/>
                <p:nvPr/>
              </p:nvSpPr>
              <p:spPr>
                <a:xfrm>
                  <a:off x="8178408" y="5503838"/>
                  <a:ext cx="6397661" cy="1329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SupPr>
                          <m:e>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𝑓</m:t>
                            </m:r>
                          </m:e>
                          <m:sub>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𝑒𝑠𝑐</m:t>
                            </m:r>
                          </m:sub>
                          <m:sup>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𝐿𝑦𝐶</m:t>
                            </m:r>
                          </m:sup>
                        </m:sSubSup>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=1−</m:t>
                        </m:r>
                        <m:sSub>
                          <m:sSubPr>
                            <m:ctrlP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𝑓</m:t>
                            </m:r>
                          </m:e>
                          <m:sub>
                            <m:r>
                              <a:rPr kumimoji="0" lang="en-US" sz="7700" b="0" i="1" u="none" strike="noStrike" cap="none" spc="0" normalizeH="0" baseline="0" smtClean="0">
                                <a:ln>
                                  <a:noFill/>
                                </a:ln>
                                <a:solidFill>
                                  <a:srgbClr val="000000"/>
                                </a:solidFill>
                                <a:effectLst/>
                                <a:uFillTx/>
                                <a:latin typeface="Cambria Math" panose="02040503050406030204" pitchFamily="18" charset="0"/>
                                <a:sym typeface="Canela Text Regular"/>
                              </a:rPr>
                              <m:t>𝑐</m:t>
                            </m:r>
                          </m:sub>
                        </m:sSub>
                      </m:oMath>
                    </m:oMathPara>
                  </a14:m>
                  <a:endParaRPr kumimoji="0" lang="en-US" sz="7700" b="0" i="0" u="none" strike="noStrike" cap="none" spc="0" normalizeH="0" baseline="0" dirty="0">
                    <a:ln>
                      <a:noFill/>
                    </a:ln>
                    <a:solidFill>
                      <a:srgbClr val="000000"/>
                    </a:solidFill>
                    <a:effectLst/>
                    <a:uFillTx/>
                    <a:sym typeface="Canela Text Regular"/>
                  </a:endParaRPr>
                </a:p>
              </p:txBody>
            </p:sp>
          </mc:Choice>
          <mc:Fallback xmlns="">
            <p:sp>
              <p:nvSpPr>
                <p:cNvPr id="4" name="TextBox 3">
                  <a:extLst>
                    <a:ext uri="{FF2B5EF4-FFF2-40B4-BE49-F238E27FC236}">
                      <a16:creationId xmlns:a16="http://schemas.microsoft.com/office/drawing/2014/main" id="{55BF2445-10A8-108B-D22A-63C9D467F753}"/>
                    </a:ext>
                  </a:extLst>
                </p:cNvPr>
                <p:cNvSpPr txBox="1">
                  <a:spLocks noRot="1" noChangeAspect="1" noMove="1" noResize="1" noEditPoints="1" noAdjustHandles="1" noChangeArrowheads="1" noChangeShapeType="1" noTextEdit="1"/>
                </p:cNvSpPr>
                <p:nvPr/>
              </p:nvSpPr>
              <p:spPr>
                <a:xfrm>
                  <a:off x="8178408" y="5503838"/>
                  <a:ext cx="6397661" cy="1329210"/>
                </a:xfrm>
                <a:prstGeom prst="rect">
                  <a:avLst/>
                </a:prstGeom>
                <a:blipFill>
                  <a:blip r:embed="rId8"/>
                  <a:stretch>
                    <a:fillRect t="-4505" b="-23423"/>
                  </a:stretch>
                </a:blipFill>
                <a:ln w="12700" cap="flat">
                  <a:noFill/>
                  <a:miter lim="400000"/>
                </a:ln>
                <a:effectLst/>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FCA34493-887F-7293-05A7-45D3726583F3}"/>
              </a:ext>
            </a:extLst>
          </p:cNvPr>
          <p:cNvGrpSpPr/>
          <p:nvPr/>
        </p:nvGrpSpPr>
        <p:grpSpPr>
          <a:xfrm>
            <a:off x="18635123" y="3198971"/>
            <a:ext cx="3918855" cy="964367"/>
            <a:chOff x="18635123" y="3198971"/>
            <a:chExt cx="3918855" cy="964367"/>
          </a:xfrm>
        </p:grpSpPr>
        <p:sp>
          <p:nvSpPr>
            <p:cNvPr id="30" name="Oval 29">
              <a:extLst>
                <a:ext uri="{FF2B5EF4-FFF2-40B4-BE49-F238E27FC236}">
                  <a16:creationId xmlns:a16="http://schemas.microsoft.com/office/drawing/2014/main" id="{E9CDAE3F-C14D-A2F9-D115-89588A919BEE}"/>
                </a:ext>
              </a:extLst>
            </p:cNvPr>
            <p:cNvSpPr/>
            <p:nvPr/>
          </p:nvSpPr>
          <p:spPr>
            <a:xfrm>
              <a:off x="18635123" y="369108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CB255D7-DB49-F4A3-831D-326C9042E8DD}"/>
                    </a:ext>
                  </a:extLst>
                </p:cNvPr>
                <p:cNvSpPr txBox="1"/>
                <p:nvPr/>
              </p:nvSpPr>
              <p:spPr>
                <a:xfrm>
                  <a:off x="18930633" y="3198971"/>
                  <a:ext cx="362334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14:m>
                    <m:oMath xmlns:m="http://schemas.openxmlformats.org/officeDocument/2006/math">
                      <m:r>
                        <a:rPr kumimoji="0" lang="en-US" sz="40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m:t>
                      </m:r>
                      <m:r>
                        <a:rPr kumimoji="0" lang="en-US" sz="40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𝐿𝑦𝐶</m:t>
                      </m:r>
                    </m:oMath>
                  </a14:m>
                  <a:r>
                    <a:rPr kumimoji="0" lang="en-US" sz="4000" b="0" i="0" u="none" strike="noStrike" cap="none" spc="0" normalizeH="0" baseline="0" dirty="0">
                      <a:ln>
                        <a:noFill/>
                      </a:ln>
                      <a:solidFill>
                        <a:srgbClr val="000000"/>
                      </a:solidFill>
                      <a:effectLst/>
                      <a:uFillTx/>
                      <a:ea typeface="Canela Text Regular"/>
                      <a:cs typeface="Canela Text Regular"/>
                      <a:sym typeface="Canela Text Regular"/>
                    </a:rPr>
                    <a:t> photon</a:t>
                  </a:r>
                </a:p>
              </p:txBody>
            </p:sp>
          </mc:Choice>
          <mc:Fallback xmlns="">
            <p:sp>
              <p:nvSpPr>
                <p:cNvPr id="31" name="TextBox 30">
                  <a:extLst>
                    <a:ext uri="{FF2B5EF4-FFF2-40B4-BE49-F238E27FC236}">
                      <a16:creationId xmlns:a16="http://schemas.microsoft.com/office/drawing/2014/main" id="{BCB255D7-DB49-F4A3-831D-326C9042E8DD}"/>
                    </a:ext>
                  </a:extLst>
                </p:cNvPr>
                <p:cNvSpPr txBox="1">
                  <a:spLocks noRot="1" noChangeAspect="1" noMove="1" noResize="1" noEditPoints="1" noAdjustHandles="1" noChangeArrowheads="1" noChangeShapeType="1" noTextEdit="1"/>
                </p:cNvSpPr>
                <p:nvPr/>
              </p:nvSpPr>
              <p:spPr>
                <a:xfrm>
                  <a:off x="18930633" y="3198971"/>
                  <a:ext cx="3623345" cy="964367"/>
                </a:xfrm>
                <a:prstGeom prst="rect">
                  <a:avLst/>
                </a:prstGeom>
                <a:blipFill>
                  <a:blip r:embed="rId9"/>
                  <a:stretch>
                    <a:fillRect l="-1394" b="-27632"/>
                  </a:stretch>
                </a:blipFill>
                <a:ln w="12700" cap="flat">
                  <a:noFill/>
                  <a:miter lim="400000"/>
                </a:ln>
                <a:effectLst/>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9535C4B2-A89B-F96A-9E7B-3C8F04F9A5AE}"/>
              </a:ext>
            </a:extLst>
          </p:cNvPr>
          <p:cNvGrpSpPr/>
          <p:nvPr/>
        </p:nvGrpSpPr>
        <p:grpSpPr>
          <a:xfrm>
            <a:off x="18375386" y="5539113"/>
            <a:ext cx="4087740" cy="2392637"/>
            <a:chOff x="18375386" y="5539113"/>
            <a:chExt cx="4087740" cy="2392637"/>
          </a:xfrm>
        </p:grpSpPr>
        <p:sp>
          <p:nvSpPr>
            <p:cNvPr id="33" name="Oval 32">
              <a:extLst>
                <a:ext uri="{FF2B5EF4-FFF2-40B4-BE49-F238E27FC236}">
                  <a16:creationId xmlns:a16="http://schemas.microsoft.com/office/drawing/2014/main" id="{7C73E31F-EC1F-BD79-7008-7B855A23BD6E}"/>
                </a:ext>
              </a:extLst>
            </p:cNvPr>
            <p:cNvSpPr/>
            <p:nvPr/>
          </p:nvSpPr>
          <p:spPr>
            <a:xfrm>
              <a:off x="19936526" y="622430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6" name="Oval 35">
              <a:extLst>
                <a:ext uri="{FF2B5EF4-FFF2-40B4-BE49-F238E27FC236}">
                  <a16:creationId xmlns:a16="http://schemas.microsoft.com/office/drawing/2014/main" id="{56B795D5-0AB4-8A9C-01E4-D0B405706BFA}"/>
                </a:ext>
              </a:extLst>
            </p:cNvPr>
            <p:cNvSpPr/>
            <p:nvPr/>
          </p:nvSpPr>
          <p:spPr>
            <a:xfrm>
              <a:off x="19767690" y="763225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nvGrpSpPr>
            <p:cNvPr id="29" name="Group 28">
              <a:extLst>
                <a:ext uri="{FF2B5EF4-FFF2-40B4-BE49-F238E27FC236}">
                  <a16:creationId xmlns:a16="http://schemas.microsoft.com/office/drawing/2014/main" id="{2F52B036-3B5B-CC9E-D408-62440C38584C}"/>
                </a:ext>
              </a:extLst>
            </p:cNvPr>
            <p:cNvGrpSpPr/>
            <p:nvPr/>
          </p:nvGrpSpPr>
          <p:grpSpPr>
            <a:xfrm>
              <a:off x="18375386" y="5539113"/>
              <a:ext cx="4087740" cy="2385904"/>
              <a:chOff x="18337459" y="5574946"/>
              <a:chExt cx="4087740" cy="2385904"/>
            </a:xfrm>
          </p:grpSpPr>
          <p:sp>
            <p:nvSpPr>
              <p:cNvPr id="6" name="Oval 5">
                <a:extLst>
                  <a:ext uri="{FF2B5EF4-FFF2-40B4-BE49-F238E27FC236}">
                    <a16:creationId xmlns:a16="http://schemas.microsoft.com/office/drawing/2014/main" id="{728994BA-D38A-072E-79BF-EDD77E537184}"/>
                  </a:ext>
                </a:extLst>
              </p:cNvPr>
              <p:cNvSpPr/>
              <p:nvPr/>
            </p:nvSpPr>
            <p:spPr>
              <a:xfrm>
                <a:off x="18527366" y="572212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9" name="Oval 8">
                <a:extLst>
                  <a:ext uri="{FF2B5EF4-FFF2-40B4-BE49-F238E27FC236}">
                    <a16:creationId xmlns:a16="http://schemas.microsoft.com/office/drawing/2014/main" id="{A23722FE-87BA-FF6D-1A12-77C5EE8E4975}"/>
                  </a:ext>
                </a:extLst>
              </p:cNvPr>
              <p:cNvSpPr/>
              <p:nvPr/>
            </p:nvSpPr>
            <p:spPr>
              <a:xfrm>
                <a:off x="18745351" y="6478512"/>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0" name="Oval 9">
                <a:extLst>
                  <a:ext uri="{FF2B5EF4-FFF2-40B4-BE49-F238E27FC236}">
                    <a16:creationId xmlns:a16="http://schemas.microsoft.com/office/drawing/2014/main" id="{725EE7DB-7900-65FB-1C16-CD309706B7B4}"/>
                  </a:ext>
                </a:extLst>
              </p:cNvPr>
              <p:cNvSpPr/>
              <p:nvPr/>
            </p:nvSpPr>
            <p:spPr>
              <a:xfrm>
                <a:off x="18988206" y="601546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1" name="Oval 10">
                <a:extLst>
                  <a:ext uri="{FF2B5EF4-FFF2-40B4-BE49-F238E27FC236}">
                    <a16:creationId xmlns:a16="http://schemas.microsoft.com/office/drawing/2014/main" id="{9D05F21F-2330-8D05-9B1F-E5A4D2816EC2}"/>
                  </a:ext>
                </a:extLst>
              </p:cNvPr>
              <p:cNvSpPr/>
              <p:nvPr/>
            </p:nvSpPr>
            <p:spPr>
              <a:xfrm>
                <a:off x="19492661" y="623948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2" name="Oval 11">
                <a:extLst>
                  <a:ext uri="{FF2B5EF4-FFF2-40B4-BE49-F238E27FC236}">
                    <a16:creationId xmlns:a16="http://schemas.microsoft.com/office/drawing/2014/main" id="{7824E14B-CD0D-6BB9-66B5-BDA9160CEEEF}"/>
                  </a:ext>
                </a:extLst>
              </p:cNvPr>
              <p:cNvSpPr/>
              <p:nvPr/>
            </p:nvSpPr>
            <p:spPr>
              <a:xfrm>
                <a:off x="19589093" y="7025558"/>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3" name="Oval 12">
                <a:extLst>
                  <a:ext uri="{FF2B5EF4-FFF2-40B4-BE49-F238E27FC236}">
                    <a16:creationId xmlns:a16="http://schemas.microsoft.com/office/drawing/2014/main" id="{54AD6052-7A35-C21E-F36D-43A6A68D4E47}"/>
                  </a:ext>
                </a:extLst>
              </p:cNvPr>
              <p:cNvSpPr/>
              <p:nvPr/>
            </p:nvSpPr>
            <p:spPr>
              <a:xfrm>
                <a:off x="20173940" y="7393379"/>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4" name="Oval 13">
                <a:extLst>
                  <a:ext uri="{FF2B5EF4-FFF2-40B4-BE49-F238E27FC236}">
                    <a16:creationId xmlns:a16="http://schemas.microsoft.com/office/drawing/2014/main" id="{965FF1EC-98BE-3DD6-7DD7-912B462E82C7}"/>
                  </a:ext>
                </a:extLst>
              </p:cNvPr>
              <p:cNvSpPr/>
              <p:nvPr/>
            </p:nvSpPr>
            <p:spPr>
              <a:xfrm>
                <a:off x="21329509" y="6510330"/>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5" name="Oval 14">
                <a:extLst>
                  <a:ext uri="{FF2B5EF4-FFF2-40B4-BE49-F238E27FC236}">
                    <a16:creationId xmlns:a16="http://schemas.microsoft.com/office/drawing/2014/main" id="{C3EA43F0-42E9-D125-5258-A3DA3FBAF8F6}"/>
                  </a:ext>
                </a:extLst>
              </p:cNvPr>
              <p:cNvSpPr/>
              <p:nvPr/>
            </p:nvSpPr>
            <p:spPr>
              <a:xfrm>
                <a:off x="20742306" y="6780359"/>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6" name="Oval 15">
                <a:extLst>
                  <a:ext uri="{FF2B5EF4-FFF2-40B4-BE49-F238E27FC236}">
                    <a16:creationId xmlns:a16="http://schemas.microsoft.com/office/drawing/2014/main" id="{F0F3DFFA-430D-65CB-8728-B36EF15D5EF2}"/>
                  </a:ext>
                </a:extLst>
              </p:cNvPr>
              <p:cNvSpPr/>
              <p:nvPr/>
            </p:nvSpPr>
            <p:spPr>
              <a:xfrm>
                <a:off x="20020758" y="6589768"/>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7" name="Oval 16">
                <a:extLst>
                  <a:ext uri="{FF2B5EF4-FFF2-40B4-BE49-F238E27FC236}">
                    <a16:creationId xmlns:a16="http://schemas.microsoft.com/office/drawing/2014/main" id="{E6AEB8AF-01A5-BCDA-9582-62460EB97444}"/>
                  </a:ext>
                </a:extLst>
              </p:cNvPr>
              <p:cNvSpPr/>
              <p:nvPr/>
            </p:nvSpPr>
            <p:spPr>
              <a:xfrm>
                <a:off x="20620668" y="7152710"/>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8" name="Oval 17">
                <a:extLst>
                  <a:ext uri="{FF2B5EF4-FFF2-40B4-BE49-F238E27FC236}">
                    <a16:creationId xmlns:a16="http://schemas.microsoft.com/office/drawing/2014/main" id="{F12FAA8B-51E5-F1BC-9B64-4E22D429B061}"/>
                  </a:ext>
                </a:extLst>
              </p:cNvPr>
              <p:cNvSpPr/>
              <p:nvPr/>
            </p:nvSpPr>
            <p:spPr>
              <a:xfrm>
                <a:off x="20962058" y="649320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Graphik"/>
                  <a:ea typeface="Graphik"/>
                  <a:cs typeface="Graphik"/>
                  <a:sym typeface="Graphik"/>
                </a:endParaRPr>
              </a:p>
            </p:txBody>
          </p:sp>
          <p:sp>
            <p:nvSpPr>
              <p:cNvPr id="19" name="Oval 18">
                <a:extLst>
                  <a:ext uri="{FF2B5EF4-FFF2-40B4-BE49-F238E27FC236}">
                    <a16:creationId xmlns:a16="http://schemas.microsoft.com/office/drawing/2014/main" id="{AE623009-0D5C-6798-8EDE-D6E05330FFD2}"/>
                  </a:ext>
                </a:extLst>
              </p:cNvPr>
              <p:cNvSpPr/>
              <p:nvPr/>
            </p:nvSpPr>
            <p:spPr>
              <a:xfrm>
                <a:off x="22090364" y="651565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0" name="Oval 19">
                <a:extLst>
                  <a:ext uri="{FF2B5EF4-FFF2-40B4-BE49-F238E27FC236}">
                    <a16:creationId xmlns:a16="http://schemas.microsoft.com/office/drawing/2014/main" id="{F14036D7-26C8-E542-B5A4-A72F26EC627A}"/>
                  </a:ext>
                </a:extLst>
              </p:cNvPr>
              <p:cNvSpPr/>
              <p:nvPr/>
            </p:nvSpPr>
            <p:spPr>
              <a:xfrm>
                <a:off x="22139677" y="7036094"/>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1" name="Oval 20">
                <a:extLst>
                  <a:ext uri="{FF2B5EF4-FFF2-40B4-BE49-F238E27FC236}">
                    <a16:creationId xmlns:a16="http://schemas.microsoft.com/office/drawing/2014/main" id="{A24D332E-65DE-13E5-1F93-ADFE04A8491D}"/>
                  </a:ext>
                </a:extLst>
              </p:cNvPr>
              <p:cNvSpPr/>
              <p:nvPr/>
            </p:nvSpPr>
            <p:spPr>
              <a:xfrm>
                <a:off x="19900895" y="5768419"/>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2" name="Oval 21">
                <a:extLst>
                  <a:ext uri="{FF2B5EF4-FFF2-40B4-BE49-F238E27FC236}">
                    <a16:creationId xmlns:a16="http://schemas.microsoft.com/office/drawing/2014/main" id="{C4487C1A-7DF4-1614-D439-3BAEB619F758}"/>
                  </a:ext>
                </a:extLst>
              </p:cNvPr>
              <p:cNvSpPr/>
              <p:nvPr/>
            </p:nvSpPr>
            <p:spPr>
              <a:xfrm>
                <a:off x="18337459" y="6227082"/>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3" name="Oval 22">
                <a:extLst>
                  <a:ext uri="{FF2B5EF4-FFF2-40B4-BE49-F238E27FC236}">
                    <a16:creationId xmlns:a16="http://schemas.microsoft.com/office/drawing/2014/main" id="{A79D51BC-942B-7003-22CF-9BDA2D8EBB94}"/>
                  </a:ext>
                </a:extLst>
              </p:cNvPr>
              <p:cNvSpPr/>
              <p:nvPr/>
            </p:nvSpPr>
            <p:spPr>
              <a:xfrm>
                <a:off x="19115247" y="766135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4" name="Oval 23">
                <a:extLst>
                  <a:ext uri="{FF2B5EF4-FFF2-40B4-BE49-F238E27FC236}">
                    <a16:creationId xmlns:a16="http://schemas.microsoft.com/office/drawing/2014/main" id="{CE0849D5-E77B-EADC-1F7F-73358A73E3FE}"/>
                  </a:ext>
                </a:extLst>
              </p:cNvPr>
              <p:cNvSpPr/>
              <p:nvPr/>
            </p:nvSpPr>
            <p:spPr>
              <a:xfrm>
                <a:off x="19299210" y="6654992"/>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5" name="Oval 24">
                <a:extLst>
                  <a:ext uri="{FF2B5EF4-FFF2-40B4-BE49-F238E27FC236}">
                    <a16:creationId xmlns:a16="http://schemas.microsoft.com/office/drawing/2014/main" id="{CFDD649B-2D9A-3E81-2183-5223BAF2467B}"/>
                  </a:ext>
                </a:extLst>
              </p:cNvPr>
              <p:cNvSpPr/>
              <p:nvPr/>
            </p:nvSpPr>
            <p:spPr>
              <a:xfrm>
                <a:off x="19250807" y="557494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6" name="Oval 25">
                <a:extLst>
                  <a:ext uri="{FF2B5EF4-FFF2-40B4-BE49-F238E27FC236}">
                    <a16:creationId xmlns:a16="http://schemas.microsoft.com/office/drawing/2014/main" id="{09479336-F28B-EB11-99E4-66A7F5A2140D}"/>
                  </a:ext>
                </a:extLst>
              </p:cNvPr>
              <p:cNvSpPr/>
              <p:nvPr/>
            </p:nvSpPr>
            <p:spPr>
              <a:xfrm>
                <a:off x="20092019" y="697945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7" name="Oval 26">
                <a:extLst>
                  <a:ext uri="{FF2B5EF4-FFF2-40B4-BE49-F238E27FC236}">
                    <a16:creationId xmlns:a16="http://schemas.microsoft.com/office/drawing/2014/main" id="{C8F8CDC5-1A54-3CAC-79C1-F5E69A0504C9}"/>
                  </a:ext>
                </a:extLst>
              </p:cNvPr>
              <p:cNvSpPr/>
              <p:nvPr/>
            </p:nvSpPr>
            <p:spPr>
              <a:xfrm>
                <a:off x="20441556" y="643840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8" name="Oval 27">
                <a:extLst>
                  <a:ext uri="{FF2B5EF4-FFF2-40B4-BE49-F238E27FC236}">
                    <a16:creationId xmlns:a16="http://schemas.microsoft.com/office/drawing/2014/main" id="{CCB915AE-728B-30E1-A712-3380F9E49418}"/>
                  </a:ext>
                </a:extLst>
              </p:cNvPr>
              <p:cNvSpPr/>
              <p:nvPr/>
            </p:nvSpPr>
            <p:spPr>
              <a:xfrm>
                <a:off x="21191190" y="6889263"/>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sp>
          <p:nvSpPr>
            <p:cNvPr id="38" name="Oval 37">
              <a:extLst>
                <a:ext uri="{FF2B5EF4-FFF2-40B4-BE49-F238E27FC236}">
                  <a16:creationId xmlns:a16="http://schemas.microsoft.com/office/drawing/2014/main" id="{2E5A971E-D1EF-1170-CC6F-3799C13559E7}"/>
                </a:ext>
              </a:extLst>
            </p:cNvPr>
            <p:cNvSpPr/>
            <p:nvPr/>
          </p:nvSpPr>
          <p:spPr>
            <a:xfrm>
              <a:off x="19225343" y="729249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iterate>
                                    <p:tmAbs val="0"/>
                                  </p:iterate>
                                  <p:childTnLst>
                                    <p:set>
                                      <p:cBhvr>
                                        <p:cTn id="10" fill="hold"/>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5" nodeType="clickEffect">
                                  <p:stCondLst>
                                    <p:cond delay="0"/>
                                  </p:stCondLst>
                                  <p:childTnLst>
                                    <p:set>
                                      <p:cBhvr>
                                        <p:cTn id="38" dur="1" fill="hold">
                                          <p:stCondLst>
                                            <p:cond delay="0"/>
                                          </p:stCondLst>
                                        </p:cTn>
                                        <p:tgtEl>
                                          <p:spTgt spid="234"/>
                                        </p:tgtEl>
                                        <p:attrNameLst>
                                          <p:attrName>style.visibility</p:attrName>
                                        </p:attrNameLst>
                                      </p:cBhvr>
                                      <p:to>
                                        <p:strVal val="visible"/>
                                      </p:to>
                                    </p:set>
                                    <p:animEffect transition="in" filter="wipe(left)">
                                      <p:cBhvr>
                                        <p:cTn id="39" dur="500"/>
                                        <p:tgtEl>
                                          <p:spTgt spid="234"/>
                                        </p:tgtEl>
                                      </p:cBhvr>
                                    </p:animEffect>
                                  </p:childTnLst>
                                </p:cTn>
                              </p:par>
                            </p:childTnLst>
                          </p:cTn>
                        </p:par>
                        <p:par>
                          <p:cTn id="40" fill="hold">
                            <p:stCondLst>
                              <p:cond delay="500"/>
                            </p:stCondLst>
                            <p:childTnLst>
                              <p:par>
                                <p:cTn id="41" presetID="1" presetClass="entr" presetSubtype="0" fill="hold" grpId="6" nodeType="afterEffect">
                                  <p:stCondLst>
                                    <p:cond delay="0"/>
                                  </p:stCondLst>
                                  <p:iterate>
                                    <p:tmAbs val="0"/>
                                  </p:iterate>
                                  <p:childTnLst>
                                    <p:set>
                                      <p:cBhvr>
                                        <p:cTn id="42" fill="hold"/>
                                        <p:tgtEl>
                                          <p:spTgt spid="2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7" nodeType="clickEffect">
                                  <p:stCondLst>
                                    <p:cond delay="0"/>
                                  </p:stCondLst>
                                  <p:childTnLst>
                                    <p:set>
                                      <p:cBhvr>
                                        <p:cTn id="46" dur="1" fill="hold">
                                          <p:stCondLst>
                                            <p:cond delay="0"/>
                                          </p:stCondLst>
                                        </p:cTn>
                                        <p:tgtEl>
                                          <p:spTgt spid="238"/>
                                        </p:tgtEl>
                                        <p:attrNameLst>
                                          <p:attrName>style.visibility</p:attrName>
                                        </p:attrNameLst>
                                      </p:cBhvr>
                                      <p:to>
                                        <p:strVal val="visible"/>
                                      </p:to>
                                    </p:set>
                                    <p:animEffect transition="in" filter="wipe(left)">
                                      <p:cBhvr>
                                        <p:cTn id="47" dur="500"/>
                                        <p:tgtEl>
                                          <p:spTgt spid="238"/>
                                        </p:tgtEl>
                                      </p:cBhvr>
                                    </p:animEffect>
                                  </p:childTnLst>
                                </p:cTn>
                              </p:par>
                            </p:childTnLst>
                          </p:cTn>
                        </p:par>
                        <p:par>
                          <p:cTn id="48" fill="hold">
                            <p:stCondLst>
                              <p:cond delay="500"/>
                            </p:stCondLst>
                            <p:childTnLst>
                              <p:par>
                                <p:cTn id="49" presetID="1" presetClass="entr" presetSubtype="0" fill="hold" grpId="8" nodeType="afterEffect">
                                  <p:stCondLst>
                                    <p:cond delay="0"/>
                                  </p:stCondLst>
                                  <p:iterate>
                                    <p:tmAbs val="0"/>
                                  </p:iterate>
                                  <p:childTnLst>
                                    <p:set>
                                      <p:cBhvr>
                                        <p:cTn id="50" fill="hold"/>
                                        <p:tgtEl>
                                          <p:spTgt spid="2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9" nodeType="clickEffect">
                                  <p:stCondLst>
                                    <p:cond delay="0"/>
                                  </p:stCondLst>
                                  <p:iterate>
                                    <p:tmAbs val="0"/>
                                  </p:iterate>
                                  <p:childTnLst>
                                    <p:set>
                                      <p:cBhvr>
                                        <p:cTn id="54" fill="hold"/>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P spid="200" grpId="0"/>
      <p:bldP spid="201" grpId="0"/>
      <p:bldP spid="233" grpId="4" animBg="1" advAuto="0"/>
      <p:bldP spid="234" grpId="5" animBg="1" advAuto="0"/>
      <p:bldP spid="237" grpId="6" animBg="1" advAuto="0"/>
      <p:bldP spid="238" grpId="7" animBg="1" advAuto="0"/>
      <p:bldP spid="244" grpId="9" animBg="1" advAuto="0"/>
      <p:bldP spid="247" grpId="8"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44E9252D-DFF8-3E53-6EF0-E7E9C49400C8}"/>
              </a:ext>
            </a:extLst>
          </p:cNvPr>
          <p:cNvSpPr/>
          <p:nvPr/>
        </p:nvSpPr>
        <p:spPr>
          <a:xfrm>
            <a:off x="0" y="0"/>
            <a:ext cx="24556878" cy="13766222"/>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mc:AlternateContent xmlns:mc="http://schemas.openxmlformats.org/markup-compatibility/2006" xmlns:a14="http://schemas.microsoft.com/office/drawing/2010/main">
        <mc:Choice Requires="a14">
          <p:sp>
            <p:nvSpPr>
              <p:cNvPr id="253" name="LIS lines at"/>
              <p:cNvSpPr txBox="1"/>
              <p:nvPr/>
            </p:nvSpPr>
            <p:spPr>
              <a:xfrm>
                <a:off x="305603" y="896685"/>
                <a:ext cx="8125366" cy="139525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50800" tIns="50800" rIns="50800" bIns="50800" anchor="ctr">
                <a:spAutoFit/>
              </a:bodyPr>
              <a:lstStyle/>
              <a:p>
                <a:pPr algn="ctr" defTabSz="825500">
                  <a:lnSpc>
                    <a:spcPct val="100000"/>
                  </a:lnSpc>
                  <a:spcBef>
                    <a:spcPts val="0"/>
                  </a:spcBef>
                  <a:defRPr sz="6000" spc="-59">
                    <a:latin typeface="Graphik-SemiboldItalic"/>
                    <a:ea typeface="Graphik-SemiboldItalic"/>
                    <a:cs typeface="Graphik-SemiboldItalic"/>
                    <a:sym typeface="Graphik Semibold"/>
                  </a:defRPr>
                </a:pPr>
                <a:r>
                  <a:rPr sz="8400" b="1" dirty="0">
                    <a:latin typeface="Times New Roman" panose="02020603050405020304" pitchFamily="18" charset="0"/>
                    <a:cs typeface="Times New Roman" panose="02020603050405020304" pitchFamily="18" charset="0"/>
                  </a:rPr>
                  <a:t>LIS lines at </a:t>
                </a:r>
                <a14:m>
                  <m:oMath xmlns:m="http://schemas.openxmlformats.org/officeDocument/2006/math">
                    <m:r>
                      <a:rPr sz="8400" b="1" i="1">
                        <a:solidFill>
                          <a:srgbClr val="000000"/>
                        </a:solidFill>
                        <a:latin typeface="Cambria Math" panose="02040503050406030204" pitchFamily="18" charset="0"/>
                      </a:rPr>
                      <m:t>𝒛</m:t>
                    </m:r>
                    <m:r>
                      <a:rPr sz="8400" b="1" i="1">
                        <a:solidFill>
                          <a:srgbClr val="000000"/>
                        </a:solidFill>
                        <a:latin typeface="Cambria Math" panose="02040503050406030204" pitchFamily="18" charset="0"/>
                      </a:rPr>
                      <m:t>≳</m:t>
                    </m:r>
                    <m:r>
                      <a:rPr sz="8400" b="1" i="1">
                        <a:solidFill>
                          <a:srgbClr val="000000"/>
                        </a:solidFill>
                        <a:latin typeface="Cambria Math" panose="02040503050406030204" pitchFamily="18" charset="0"/>
                      </a:rPr>
                      <m:t>𝟔</m:t>
                    </m:r>
                  </m:oMath>
                </a14:m>
                <a:endParaRPr sz="8400" b="1" dirty="0">
                  <a:latin typeface="Times New Roman" panose="02020603050405020304" pitchFamily="18" charset="0"/>
                  <a:cs typeface="Times New Roman" panose="02020603050405020304" pitchFamily="18" charset="0"/>
                </a:endParaRPr>
              </a:p>
            </p:txBody>
          </p:sp>
        </mc:Choice>
        <mc:Fallback xmlns="">
          <p:sp>
            <p:nvSpPr>
              <p:cNvPr id="253" name="LIS lines at"/>
              <p:cNvSpPr txBox="1">
                <a:spLocks noRot="1" noChangeAspect="1" noMove="1" noResize="1" noEditPoints="1" noAdjustHandles="1" noChangeArrowheads="1" noChangeShapeType="1" noTextEdit="1"/>
              </p:cNvSpPr>
              <p:nvPr/>
            </p:nvSpPr>
            <p:spPr>
              <a:xfrm>
                <a:off x="305603" y="896685"/>
                <a:ext cx="8125366" cy="1395254"/>
              </a:xfrm>
              <a:prstGeom prst="rect">
                <a:avLst/>
              </a:prstGeom>
              <a:blipFill>
                <a:blip r:embed="rId3"/>
                <a:stretch>
                  <a:fillRect l="-6875" t="-18919" r="-3437" b="-4234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254" name="JADES_Galaxy_00016625_z6p6.png" descr="JADES_Galaxy_00016625_z6p6.png"/>
          <p:cNvPicPr>
            <a:picLocks noChangeAspect="1"/>
          </p:cNvPicPr>
          <p:nvPr/>
        </p:nvPicPr>
        <p:blipFill>
          <a:blip r:embed="rId4"/>
          <a:stretch>
            <a:fillRect/>
          </a:stretch>
        </p:blipFill>
        <p:spPr>
          <a:xfrm>
            <a:off x="8741640" y="941988"/>
            <a:ext cx="15152797" cy="11633494"/>
          </a:xfrm>
          <a:prstGeom prst="rect">
            <a:avLst/>
          </a:prstGeom>
          <a:ln w="25400">
            <a:solidFill>
              <a:srgbClr val="000000"/>
            </a:solidFill>
            <a:miter lim="400000"/>
          </a:ln>
        </p:spPr>
      </p:pic>
      <p:sp>
        <p:nvSpPr>
          <p:cNvPr id="3" name="Down Arrow 2">
            <a:extLst>
              <a:ext uri="{FF2B5EF4-FFF2-40B4-BE49-F238E27FC236}">
                <a16:creationId xmlns:a16="http://schemas.microsoft.com/office/drawing/2014/main" id="{580E9073-FAE4-315B-EF82-106568972099}"/>
              </a:ext>
            </a:extLst>
          </p:cNvPr>
          <p:cNvSpPr/>
          <p:nvPr/>
        </p:nvSpPr>
        <p:spPr>
          <a:xfrm>
            <a:off x="3236599" y="7037907"/>
            <a:ext cx="1309254" cy="3013364"/>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5" name="Metal ions with lower ionization potentials the HI">
            <a:extLst>
              <a:ext uri="{FF2B5EF4-FFF2-40B4-BE49-F238E27FC236}">
                <a16:creationId xmlns:a16="http://schemas.microsoft.com/office/drawing/2014/main" id="{418E6CBF-CFE1-BB45-74E1-FCE6EE209217}"/>
              </a:ext>
            </a:extLst>
          </p:cNvPr>
          <p:cNvSpPr txBox="1"/>
          <p:nvPr/>
        </p:nvSpPr>
        <p:spPr>
          <a:xfrm>
            <a:off x="1215238" y="2651294"/>
            <a:ext cx="6306093" cy="356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825500">
              <a:lnSpc>
                <a:spcPct val="100000"/>
              </a:lnSpc>
              <a:spcBef>
                <a:spcPts val="0"/>
              </a:spcBef>
              <a:defRPr sz="4500" spc="-45">
                <a:latin typeface="Graphik-SemiboldItalic"/>
                <a:ea typeface="Graphik-SemiboldItalic"/>
                <a:cs typeface="Graphik-SemiboldItalic"/>
                <a:sym typeface="Graphik Semibold"/>
              </a:defRPr>
            </a:lvl1pPr>
          </a:lstStyle>
          <a:p>
            <a:pPr algn="l"/>
            <a:r>
              <a:rPr lang="en-US" dirty="0"/>
              <a:t>Sources are faint with sufficiently high noise making it hard to observe features in individual spectra</a:t>
            </a:r>
            <a:endParaRPr dirty="0"/>
          </a:p>
        </p:txBody>
      </p:sp>
      <p:grpSp>
        <p:nvGrpSpPr>
          <p:cNvPr id="8" name="Group 7">
            <a:extLst>
              <a:ext uri="{FF2B5EF4-FFF2-40B4-BE49-F238E27FC236}">
                <a16:creationId xmlns:a16="http://schemas.microsoft.com/office/drawing/2014/main" id="{8BC166EC-FFA8-E84D-A5B2-2FCFF60EC9C4}"/>
              </a:ext>
            </a:extLst>
          </p:cNvPr>
          <p:cNvGrpSpPr/>
          <p:nvPr/>
        </p:nvGrpSpPr>
        <p:grpSpPr>
          <a:xfrm>
            <a:off x="2030895" y="10872806"/>
            <a:ext cx="3720662" cy="1702676"/>
            <a:chOff x="1552913" y="9322053"/>
            <a:chExt cx="3720662" cy="1702676"/>
          </a:xfrm>
        </p:grpSpPr>
        <p:sp>
          <p:nvSpPr>
            <p:cNvPr id="7" name="Rectangle 6">
              <a:extLst>
                <a:ext uri="{FF2B5EF4-FFF2-40B4-BE49-F238E27FC236}">
                  <a16:creationId xmlns:a16="http://schemas.microsoft.com/office/drawing/2014/main" id="{299C1D78-78B0-E48D-E510-182ADE33902E}"/>
                </a:ext>
              </a:extLst>
            </p:cNvPr>
            <p:cNvSpPr/>
            <p:nvPr/>
          </p:nvSpPr>
          <p:spPr>
            <a:xfrm>
              <a:off x="1552913" y="9322053"/>
              <a:ext cx="3720662" cy="1702676"/>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6" name="Metal ions with lower ionization potentials the HI">
              <a:extLst>
                <a:ext uri="{FF2B5EF4-FFF2-40B4-BE49-F238E27FC236}">
                  <a16:creationId xmlns:a16="http://schemas.microsoft.com/office/drawing/2014/main" id="{A155320C-260B-811A-9A57-DAECC38BDE60}"/>
                </a:ext>
              </a:extLst>
            </p:cNvPr>
            <p:cNvSpPr txBox="1"/>
            <p:nvPr/>
          </p:nvSpPr>
          <p:spPr>
            <a:xfrm>
              <a:off x="1552913" y="9775846"/>
              <a:ext cx="3720662" cy="79508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825500">
                <a:lnSpc>
                  <a:spcPct val="100000"/>
                </a:lnSpc>
                <a:spcBef>
                  <a:spcPts val="0"/>
                </a:spcBef>
                <a:defRPr sz="4500" spc="-45">
                  <a:latin typeface="Graphik-SemiboldItalic"/>
                  <a:ea typeface="Graphik-SemiboldItalic"/>
                  <a:cs typeface="Graphik-SemiboldItalic"/>
                  <a:sym typeface="Graphik Semibold"/>
                </a:defRPr>
              </a:lvl1pPr>
            </a:lstStyle>
            <a:p>
              <a:r>
                <a:rPr lang="en-US" dirty="0"/>
                <a:t>Stack spectra</a:t>
              </a:r>
              <a:endParaRPr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Screenshot 2024-06-10 at 11.43.26 AM.png" descr="Screenshot 2024-06-10 at 11.43.26 AM.png"/>
          <p:cNvPicPr>
            <a:picLocks noChangeAspect="1"/>
          </p:cNvPicPr>
          <p:nvPr/>
        </p:nvPicPr>
        <p:blipFill>
          <a:blip r:embed="rId3"/>
          <a:stretch>
            <a:fillRect/>
          </a:stretch>
        </p:blipFill>
        <p:spPr>
          <a:xfrm>
            <a:off x="10797499" y="7747058"/>
            <a:ext cx="9837381" cy="3361794"/>
          </a:xfrm>
          <a:prstGeom prst="rect">
            <a:avLst/>
          </a:prstGeom>
          <a:ln w="12700">
            <a:miter lim="400000"/>
          </a:ln>
        </p:spPr>
      </p:pic>
      <p:pic>
        <p:nvPicPr>
          <p:cNvPr id="261" name="Screenshot 2024-06-10 at 11.43.49 AM.png" descr="Screenshot 2024-06-10 at 11.43.49 AM.png"/>
          <p:cNvPicPr>
            <a:picLocks noChangeAspect="1"/>
          </p:cNvPicPr>
          <p:nvPr/>
        </p:nvPicPr>
        <p:blipFill>
          <a:blip r:embed="rId4"/>
          <a:stretch>
            <a:fillRect/>
          </a:stretch>
        </p:blipFill>
        <p:spPr>
          <a:xfrm>
            <a:off x="20369504" y="7769179"/>
            <a:ext cx="3654932" cy="3721386"/>
          </a:xfrm>
          <a:prstGeom prst="rect">
            <a:avLst/>
          </a:prstGeom>
          <a:ln w="12700">
            <a:miter lim="400000"/>
          </a:ln>
        </p:spPr>
      </p:pic>
      <p:sp>
        <p:nvSpPr>
          <p:cNvPr id="262" name="Rectangle"/>
          <p:cNvSpPr/>
          <p:nvPr/>
        </p:nvSpPr>
        <p:spPr>
          <a:xfrm>
            <a:off x="0" y="0"/>
            <a:ext cx="24384000" cy="13716000"/>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63" name="Sample Size and Surveys"/>
          <p:cNvSpPr txBox="1">
            <a:spLocks noGrp="1"/>
          </p:cNvSpPr>
          <p:nvPr>
            <p:ph type="title"/>
          </p:nvPr>
        </p:nvSpPr>
        <p:spPr>
          <a:xfrm>
            <a:off x="372425" y="852533"/>
            <a:ext cx="10681856" cy="1269021"/>
          </a:xfrm>
          <a:prstGeom prst="rect">
            <a:avLst/>
          </a:prstGeom>
        </p:spPr>
        <p:txBody>
          <a:bodyPr/>
          <a:lstStyle>
            <a:lvl1pPr>
              <a:defRPr b="1">
                <a:latin typeface="Times New Roman"/>
                <a:ea typeface="Times New Roman"/>
                <a:cs typeface="Times New Roman"/>
                <a:sym typeface="Times New Roman"/>
              </a:defRPr>
            </a:lvl1pPr>
          </a:lstStyle>
          <a:p>
            <a:r>
              <a:rPr lang="en-US" dirty="0"/>
              <a:t>My Sample</a:t>
            </a:r>
            <a:endParaRPr dirty="0"/>
          </a:p>
        </p:txBody>
      </p:sp>
      <p:sp>
        <p:nvSpPr>
          <p:cNvPr id="12" name="Rectangle 11">
            <a:extLst>
              <a:ext uri="{FF2B5EF4-FFF2-40B4-BE49-F238E27FC236}">
                <a16:creationId xmlns:a16="http://schemas.microsoft.com/office/drawing/2014/main" id="{063BB15D-74A9-7497-5AA7-15BB65D125F5}"/>
              </a:ext>
            </a:extLst>
          </p:cNvPr>
          <p:cNvSpPr/>
          <p:nvPr/>
        </p:nvSpPr>
        <p:spPr>
          <a:xfrm>
            <a:off x="11952514" y="852533"/>
            <a:ext cx="12071921" cy="6701049"/>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65" name="AURORA - Assembly of Ultradeep Rest-optical Observations Revealing Astrophysics"/>
          <p:cNvSpPr txBox="1"/>
          <p:nvPr/>
        </p:nvSpPr>
        <p:spPr>
          <a:xfrm>
            <a:off x="11853474" y="11449990"/>
            <a:ext cx="7839499" cy="193078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dirty="0"/>
              <a:t>AURORA - Assembly of Ultradeep Rest-optical Observations Revealing Astrophysics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2FC5C3E-0707-802B-304E-030AAD0AAE67}"/>
                  </a:ext>
                </a:extLst>
              </p:cNvPr>
              <p:cNvSpPr txBox="1"/>
              <p:nvPr/>
            </p:nvSpPr>
            <p:spPr>
              <a:xfrm>
                <a:off x="12311574" y="898177"/>
                <a:ext cx="11353800" cy="66654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We use 3 JWST surveys: </a:t>
                </a:r>
                <a:r>
                  <a:rPr kumimoji="0" lang="en-US" sz="44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JADES</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a:t>
                </a:r>
                <a:r>
                  <a:rPr kumimoji="0" lang="en-US" sz="44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CEERS</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and </a:t>
                </a:r>
                <a:r>
                  <a:rPr kumimoji="0" lang="en-US" sz="44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AURORA</a:t>
                </a:r>
              </a:p>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lang="en-US" b="1" dirty="0"/>
                  <a:t>232</a:t>
                </a:r>
                <a:r>
                  <a:rPr lang="en-US" dirty="0"/>
                  <a:t> galaxies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𝑠𝑝𝑒𝑐</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oMath>
                </a14:m>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and </a:t>
                </a:r>
                <a14:m>
                  <m:oMath xmlns:m="http://schemas.openxmlformats.org/officeDocument/2006/math">
                    <m:r>
                      <a:rPr kumimoji="0" lang="en-US" sz="44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𝑅</m:t>
                    </m:r>
                    <m:r>
                      <a:rPr kumimoji="0" lang="en-US" sz="4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Canela Text Regular"/>
                      </a:rPr>
                      <m:t>≥1000</m:t>
                    </m:r>
                  </m:oMath>
                </a14:m>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rest-UV</a:t>
                </a:r>
                <a:r>
                  <a:rPr kumimoji="0" lang="en-US" sz="4400" b="0" i="0" u="none" strike="noStrike" cap="none" spc="0" normalizeH="0" dirty="0">
                    <a:ln>
                      <a:noFill/>
                    </a:ln>
                    <a:solidFill>
                      <a:srgbClr val="000000"/>
                    </a:solidFill>
                    <a:effectLst/>
                    <a:uFillTx/>
                    <a:latin typeface="Canela Text Regular"/>
                    <a:ea typeface="Canela Text Regular"/>
                    <a:cs typeface="Canela Text Regular"/>
                    <a:sym typeface="Canela Text Regular"/>
                  </a:rPr>
                  <a:t> spectra</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a:t>
                </a:r>
              </a:p>
              <a:p>
                <a:pPr marL="571500" marR="0" indent="-571500" algn="l" defTabSz="2438338" rtl="0" fontAlgn="auto" latinLnBrk="0" hangingPunct="0">
                  <a:lnSpc>
                    <a:spcPct val="90000"/>
                  </a:lnSpc>
                  <a:spcBef>
                    <a:spcPts val="2400"/>
                  </a:spcBef>
                  <a:spcAft>
                    <a:spcPts val="0"/>
                  </a:spcAft>
                  <a:buClrTx/>
                  <a:buSzTx/>
                  <a:buFont typeface="Arial" panose="020B0604020202020204" pitchFamily="34" charset="0"/>
                  <a:buChar char="•"/>
                  <a:tabLst/>
                </a:pPr>
                <a:r>
                  <a:rPr lang="en-US" b="1"/>
                  <a:t>158</a:t>
                </a:r>
                <a:r>
                  <a:rPr lang="en-US"/>
                  <a:t> </a:t>
                </a:r>
                <a:r>
                  <a:rPr lang="en-US" dirty="0"/>
                  <a:t>galaxies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𝑠𝑝𝑒𝑐</m:t>
                        </m:r>
                      </m:sub>
                    </m:sSub>
                  </m:oMath>
                </a14:m>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remeasured with H</a:t>
                </a:r>
                <a:r>
                  <a:rPr kumimoji="0" lang="el-GR"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β</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+[OIII]</a:t>
                </a:r>
              </a:p>
              <a:p>
                <a:pPr marL="571500" indent="-571500">
                  <a:buFont typeface="Arial" panose="020B0604020202020204" pitchFamily="34" charset="0"/>
                  <a:buChar char="•"/>
                </a:pPr>
                <a:r>
                  <a:rPr lang="en-US" b="1" dirty="0"/>
                  <a:t>51</a:t>
                </a:r>
                <a:r>
                  <a:rPr lang="en-US" dirty="0"/>
                  <a:t> galaxies with suitable SNR </a:t>
                </a:r>
              </a:p>
              <a:p>
                <a:pPr marL="571500" indent="-571500">
                  <a:buFont typeface="Arial" panose="020B0604020202020204" pitchFamily="34" charset="0"/>
                  <a:buChar char="•"/>
                </a:pPr>
                <a14:m>
                  <m:oMath xmlns:m="http://schemas.openxmlformats.org/officeDocument/2006/math">
                    <m:r>
                      <a:rPr lang="en-US" b="1" i="1" smtClean="0">
                        <a:latin typeface="Cambria Math" panose="02040503050406030204" pitchFamily="18" charset="0"/>
                        <a:ea typeface="Cambria Math" panose="02040503050406030204" pitchFamily="18" charset="0"/>
                      </a:rPr>
                      <m:t>&lt;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𝒛</m:t>
                        </m:r>
                      </m:e>
                      <m:sub>
                        <m:r>
                          <a:rPr lang="en-US" b="1" i="1" smtClean="0">
                            <a:latin typeface="Cambria Math" panose="02040503050406030204" pitchFamily="18" charset="0"/>
                            <a:ea typeface="Cambria Math" panose="02040503050406030204" pitchFamily="18" charset="0"/>
                          </a:rPr>
                          <m:t>𝒔𝒑𝒆𝒄</m:t>
                        </m:r>
                      </m:sub>
                    </m:sSub>
                    <m:r>
                      <a:rPr lang="en-US" b="1" i="1">
                        <a:latin typeface="Cambria Math" panose="02040503050406030204" pitchFamily="18" charset="0"/>
                        <a:ea typeface="Cambria Math" panose="02040503050406030204" pitchFamily="18" charset="0"/>
                      </a:rPr>
                      <m:t>&gt;</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𝟔</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𝟗𝟕</m:t>
                    </m:r>
                  </m:oMath>
                </a14:m>
                <a:r>
                  <a:rPr lang="en-US" b="1" dirty="0"/>
                  <a:t> !!</a:t>
                </a:r>
              </a:p>
            </p:txBody>
          </p:sp>
        </mc:Choice>
        <mc:Fallback xmlns="">
          <p:sp>
            <p:nvSpPr>
              <p:cNvPr id="2" name="TextBox 1">
                <a:extLst>
                  <a:ext uri="{FF2B5EF4-FFF2-40B4-BE49-F238E27FC236}">
                    <a16:creationId xmlns:a16="http://schemas.microsoft.com/office/drawing/2014/main" id="{02FC5C3E-0707-802B-304E-030AAD0AAE67}"/>
                  </a:ext>
                </a:extLst>
              </p:cNvPr>
              <p:cNvSpPr txBox="1">
                <a:spLocks noRot="1" noChangeAspect="1" noMove="1" noResize="1" noEditPoints="1" noAdjustHandles="1" noChangeArrowheads="1" noChangeShapeType="1" noTextEdit="1"/>
              </p:cNvSpPr>
              <p:nvPr/>
            </p:nvSpPr>
            <p:spPr>
              <a:xfrm>
                <a:off x="12311574" y="898177"/>
                <a:ext cx="11353800" cy="6665414"/>
              </a:xfrm>
              <a:prstGeom prst="rect">
                <a:avLst/>
              </a:prstGeom>
              <a:blipFill>
                <a:blip r:embed="rId5"/>
                <a:stretch>
                  <a:fillRect l="-2346" r="-3352" b="-323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
                <a:extLst>
                  <a:ext uri="{FF2B5EF4-FFF2-40B4-BE49-F238E27FC236}">
                    <a16:creationId xmlns:a16="http://schemas.microsoft.com/office/drawing/2014/main" id="{24607620-C296-45F1-5E3B-F0B7AF461BB8}"/>
                  </a:ext>
                </a:extLst>
              </p:cNvPr>
              <p:cNvGraphicFramePr/>
              <p:nvPr>
                <p:extLst>
                  <p:ext uri="{D42A27DB-BD31-4B8C-83A1-F6EECF244321}">
                    <p14:modId xmlns:p14="http://schemas.microsoft.com/office/powerpoint/2010/main" val="791899191"/>
                  </p:ext>
                </p:extLst>
              </p:nvPr>
            </p:nvGraphicFramePr>
            <p:xfrm>
              <a:off x="495087" y="2121554"/>
              <a:ext cx="10681856" cy="9725890"/>
            </p:xfrm>
            <a:graphic>
              <a:graphicData uri="http://schemas.openxmlformats.org/drawingml/2006/table">
                <a:tbl>
                  <a:tblPr firstRow="1" firstCol="1">
                    <a:tableStyleId>{4C3C2611-4C71-4FC5-86AE-919BDF0F9419}</a:tableStyleId>
                  </a:tblPr>
                  <a:tblGrid>
                    <a:gridCol w="2670464">
                      <a:extLst>
                        <a:ext uri="{9D8B030D-6E8A-4147-A177-3AD203B41FA5}">
                          <a16:colId xmlns:a16="http://schemas.microsoft.com/office/drawing/2014/main" val="20000"/>
                        </a:ext>
                      </a:extLst>
                    </a:gridCol>
                    <a:gridCol w="2670464">
                      <a:extLst>
                        <a:ext uri="{9D8B030D-6E8A-4147-A177-3AD203B41FA5}">
                          <a16:colId xmlns:a16="http://schemas.microsoft.com/office/drawing/2014/main" val="20001"/>
                        </a:ext>
                      </a:extLst>
                    </a:gridCol>
                    <a:gridCol w="2670464">
                      <a:extLst>
                        <a:ext uri="{9D8B030D-6E8A-4147-A177-3AD203B41FA5}">
                          <a16:colId xmlns:a16="http://schemas.microsoft.com/office/drawing/2014/main" val="20002"/>
                        </a:ext>
                      </a:extLst>
                    </a:gridCol>
                    <a:gridCol w="2670464">
                      <a:extLst>
                        <a:ext uri="{9D8B030D-6E8A-4147-A177-3AD203B41FA5}">
                          <a16:colId xmlns:a16="http://schemas.microsoft.com/office/drawing/2014/main" val="20003"/>
                        </a:ext>
                      </a:extLst>
                    </a:gridCol>
                  </a:tblGrid>
                  <a:tr h="1945178">
                    <a:tc>
                      <a:txBody>
                        <a:bodyPr/>
                        <a:lstStyle/>
                        <a:p>
                          <a:pPr defTabSz="914400">
                            <a:tabLst>
                              <a:tab pos="1663700" algn="l"/>
                            </a:tabLst>
                            <a:defRPr sz="3200" b="0">
                              <a:sym typeface="Graphik Semibold"/>
                            </a:defRPr>
                          </a:pPr>
                          <a:endParaRPr dirty="0"/>
                        </a:p>
                      </a:txBody>
                      <a:tcPr marL="50800" marR="50800" marT="50800" marB="5080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663700" algn="l"/>
                            </a:tabLst>
                            <a:defRPr sz="1800" b="0"/>
                          </a:pPr>
                          <a:r>
                            <a:rPr lang="en-US" sz="3200" b="1" dirty="0">
                              <a:sym typeface="Graphik Semibold"/>
                            </a:rPr>
                            <a:t># of galaxies </a:t>
                          </a:r>
                          <a14:m>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𝒛</m:t>
                                  </m:r>
                                </m:e>
                                <m:sub>
                                  <m:r>
                                    <a:rPr lang="en-US" sz="3200" b="1" i="1" smtClean="0">
                                      <a:latin typeface="Cambria Math" panose="02040503050406030204" pitchFamily="18" charset="0"/>
                                    </a:rPr>
                                    <m:t>𝒔𝒑𝒆𝒄</m:t>
                                  </m:r>
                                </m:sub>
                              </m:sSub>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𝟔</m:t>
                              </m:r>
                            </m:oMath>
                          </a14:m>
                          <a:r>
                            <a:rPr kumimoji="0" lang="en-US" sz="3200" b="1"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a:t>
                          </a:r>
                          <a:endParaRPr lang="en-US" sz="3200" b="1" dirty="0">
                            <a:sym typeface="Graphik Semibold"/>
                          </a:endParaRPr>
                        </a:p>
                      </a:txBody>
                      <a:tcPr marL="50800" marR="50800" marT="50800" marB="50800" anchor="ctr" horzOverflow="overflow"/>
                    </a:tc>
                    <a:tc>
                      <a:txBody>
                        <a:bodyPr/>
                        <a:lstStyle/>
                        <a:p>
                          <a:pPr defTabSz="914400">
                            <a:tabLst>
                              <a:tab pos="1663700" algn="l"/>
                            </a:tabLst>
                            <a:defRPr sz="1800" b="0"/>
                          </a:pPr>
                          <a:r>
                            <a:rPr lang="en-US" sz="3200" dirty="0">
                              <a:sym typeface="Graphik Semibold"/>
                            </a:rPr>
                            <a:t># of galaxies w.  H</a:t>
                          </a:r>
                          <a:r>
                            <a:rPr lang="el-GR" sz="3200" dirty="0">
                              <a:sym typeface="Graphik Semibold"/>
                            </a:rPr>
                            <a:t>β</a:t>
                          </a:r>
                          <a:r>
                            <a:rPr lang="en-US" sz="3200" dirty="0">
                              <a:sym typeface="Graphik Semibold"/>
                            </a:rPr>
                            <a:t>+[OIII]</a:t>
                          </a:r>
                          <a:endParaRPr sz="3200" dirty="0">
                            <a:sym typeface="Graphik Semibold"/>
                          </a:endParaRPr>
                        </a:p>
                      </a:txBody>
                      <a:tcPr marL="50800" marR="50800" marT="50800" marB="50800" anchor="ctr" horzOverflow="overflow"/>
                    </a:tc>
                    <a:tc>
                      <a:txBody>
                        <a:bodyPr/>
                        <a:lstStyle/>
                        <a:p>
                          <a:pPr defTabSz="914400">
                            <a:tabLst>
                              <a:tab pos="1663700" algn="l"/>
                            </a:tabLst>
                            <a:defRPr sz="1800" b="0"/>
                          </a:pPr>
                          <a:r>
                            <a:rPr lang="en-US" sz="3200" dirty="0">
                              <a:sym typeface="Graphik Semibold"/>
                            </a:rPr>
                            <a:t># of galaxies w. suitable SNR</a:t>
                          </a:r>
                          <a:endParaRPr sz="3200" dirty="0">
                            <a:sym typeface="Graphik Semibold"/>
                          </a:endParaRPr>
                        </a:p>
                      </a:txBody>
                      <a:tcPr marL="50800" marR="50800" marT="50800" marB="50800" anchor="ctr" horzOverflow="overflow"/>
                    </a:tc>
                    <a:extLst>
                      <a:ext uri="{0D108BD9-81ED-4DB2-BD59-A6C34878D82A}">
                        <a16:rowId xmlns:a16="http://schemas.microsoft.com/office/drawing/2014/main" val="10000"/>
                      </a:ext>
                    </a:extLst>
                  </a:tr>
                  <a:tr h="1945178">
                    <a:tc>
                      <a:txBody>
                        <a:bodyPr/>
                        <a:lstStyle/>
                        <a:p>
                          <a:pPr defTabSz="914400">
                            <a:tabLst>
                              <a:tab pos="1663700" algn="l"/>
                            </a:tabLst>
                            <a:defRPr sz="1800" b="0"/>
                          </a:pPr>
                          <a:r>
                            <a:rPr lang="en-US" sz="3200" b="1" dirty="0">
                              <a:sym typeface="Graphik Semibold"/>
                            </a:rPr>
                            <a:t>JADES</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182</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127</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39</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1"/>
                      </a:ext>
                    </a:extLst>
                  </a:tr>
                  <a:tr h="1945178">
                    <a:tc>
                      <a:txBody>
                        <a:bodyPr/>
                        <a:lstStyle/>
                        <a:p>
                          <a:pPr defTabSz="914400">
                            <a:tabLst>
                              <a:tab pos="1663700" algn="l"/>
                            </a:tabLst>
                            <a:defRPr sz="1800" b="0"/>
                          </a:pPr>
                          <a:r>
                            <a:rPr lang="en-US" sz="3200" b="1" dirty="0">
                              <a:sym typeface="Graphik Semibold"/>
                            </a:rPr>
                            <a:t>CEERS</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37</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20</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7</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2"/>
                      </a:ext>
                    </a:extLst>
                  </a:tr>
                  <a:tr h="1945178">
                    <a:tc>
                      <a:txBody>
                        <a:bodyPr/>
                        <a:lstStyle/>
                        <a:p>
                          <a:pPr defTabSz="914400">
                            <a:tabLst>
                              <a:tab pos="1663700" algn="l"/>
                            </a:tabLst>
                            <a:defRPr sz="1800" b="0"/>
                          </a:pPr>
                          <a:r>
                            <a:rPr lang="en-US" sz="3200" b="1" dirty="0">
                              <a:sym typeface="Graphik Semibold"/>
                            </a:rPr>
                            <a:t>AURORA</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13</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11</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5</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3"/>
                      </a:ext>
                    </a:extLst>
                  </a:tr>
                  <a:tr h="1945178">
                    <a:tc>
                      <a:txBody>
                        <a:bodyPr/>
                        <a:lstStyle/>
                        <a:p>
                          <a:pPr defTabSz="914400">
                            <a:tabLst>
                              <a:tab pos="1663700" algn="l"/>
                            </a:tabLst>
                            <a:defRPr sz="1800" b="0"/>
                          </a:pPr>
                          <a:r>
                            <a:rPr lang="en-US" sz="3200" b="1" dirty="0">
                              <a:sym typeface="Graphik Semibold"/>
                            </a:rPr>
                            <a:t>TOTAL</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232</a:t>
                          </a:r>
                          <a:endParaRPr sz="4000" b="1" dirty="0">
                            <a:sym typeface="Avenir Next Regular"/>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158</a:t>
                          </a:r>
                          <a:endParaRPr sz="4000" b="1" dirty="0">
                            <a:sym typeface="Avenir Next Regular"/>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51</a:t>
                          </a:r>
                          <a:endParaRPr sz="4000" b="1" dirty="0">
                            <a:sym typeface="Avenir Next Regular"/>
                          </a:endParaRPr>
                        </a:p>
                      </a:txBody>
                      <a:tcPr marL="50800" marR="50800" marT="50800" marB="50800" anchor="ctr" horzOverflow="overflow"/>
                    </a:tc>
                    <a:extLst>
                      <a:ext uri="{0D108BD9-81ED-4DB2-BD59-A6C34878D82A}">
                        <a16:rowId xmlns:a16="http://schemas.microsoft.com/office/drawing/2014/main" val="10004"/>
                      </a:ext>
                    </a:extLst>
                  </a:tr>
                </a:tbl>
              </a:graphicData>
            </a:graphic>
          </p:graphicFrame>
        </mc:Choice>
        <mc:Fallback xmlns="">
          <p:graphicFrame>
            <p:nvGraphicFramePr>
              <p:cNvPr id="11" name="Table 1">
                <a:extLst>
                  <a:ext uri="{FF2B5EF4-FFF2-40B4-BE49-F238E27FC236}">
                    <a16:creationId xmlns:a16="http://schemas.microsoft.com/office/drawing/2014/main" id="{24607620-C296-45F1-5E3B-F0B7AF461BB8}"/>
                  </a:ext>
                </a:extLst>
              </p:cNvPr>
              <p:cNvGraphicFramePr/>
              <p:nvPr>
                <p:extLst>
                  <p:ext uri="{D42A27DB-BD31-4B8C-83A1-F6EECF244321}">
                    <p14:modId xmlns:p14="http://schemas.microsoft.com/office/powerpoint/2010/main" val="791899191"/>
                  </p:ext>
                </p:extLst>
              </p:nvPr>
            </p:nvGraphicFramePr>
            <p:xfrm>
              <a:off x="495087" y="2121554"/>
              <a:ext cx="10681856" cy="9725890"/>
            </p:xfrm>
            <a:graphic>
              <a:graphicData uri="http://schemas.openxmlformats.org/drawingml/2006/table">
                <a:tbl>
                  <a:tblPr firstRow="1" firstCol="1">
                    <a:tableStyleId>{4C3C2611-4C71-4FC5-86AE-919BDF0F9419}</a:tableStyleId>
                  </a:tblPr>
                  <a:tblGrid>
                    <a:gridCol w="2670464">
                      <a:extLst>
                        <a:ext uri="{9D8B030D-6E8A-4147-A177-3AD203B41FA5}">
                          <a16:colId xmlns:a16="http://schemas.microsoft.com/office/drawing/2014/main" val="20000"/>
                        </a:ext>
                      </a:extLst>
                    </a:gridCol>
                    <a:gridCol w="2670464">
                      <a:extLst>
                        <a:ext uri="{9D8B030D-6E8A-4147-A177-3AD203B41FA5}">
                          <a16:colId xmlns:a16="http://schemas.microsoft.com/office/drawing/2014/main" val="20001"/>
                        </a:ext>
                      </a:extLst>
                    </a:gridCol>
                    <a:gridCol w="2670464">
                      <a:extLst>
                        <a:ext uri="{9D8B030D-6E8A-4147-A177-3AD203B41FA5}">
                          <a16:colId xmlns:a16="http://schemas.microsoft.com/office/drawing/2014/main" val="20002"/>
                        </a:ext>
                      </a:extLst>
                    </a:gridCol>
                    <a:gridCol w="2670464">
                      <a:extLst>
                        <a:ext uri="{9D8B030D-6E8A-4147-A177-3AD203B41FA5}">
                          <a16:colId xmlns:a16="http://schemas.microsoft.com/office/drawing/2014/main" val="20003"/>
                        </a:ext>
                      </a:extLst>
                    </a:gridCol>
                  </a:tblGrid>
                  <a:tr h="1945178">
                    <a:tc>
                      <a:txBody>
                        <a:bodyPr/>
                        <a:lstStyle/>
                        <a:p>
                          <a:pPr defTabSz="914400">
                            <a:tabLst>
                              <a:tab pos="1663700" algn="l"/>
                            </a:tabLst>
                            <a:defRPr sz="3200" b="0">
                              <a:sym typeface="Graphik Semibold"/>
                            </a:defRPr>
                          </a:pPr>
                          <a:endParaRPr dirty="0"/>
                        </a:p>
                      </a:txBody>
                      <a:tcPr marL="50800" marR="50800" marT="50800" marB="50800" anchor="ctr" horzOverflow="overflow"/>
                    </a:tc>
                    <a:tc>
                      <a:txBody>
                        <a:bodyPr/>
                        <a:lstStyle/>
                        <a:p>
                          <a:endParaRPr lang="en-US"/>
                        </a:p>
                      </a:txBody>
                      <a:tcPr marL="50800" marR="50800" marT="50800" marB="50800" anchor="ctr" horzOverflow="overflow">
                        <a:blipFill>
                          <a:blip r:embed="rId6"/>
                          <a:stretch>
                            <a:fillRect l="-100000" t="-654" r="-207109" b="-402614"/>
                          </a:stretch>
                        </a:blipFill>
                      </a:tcPr>
                    </a:tc>
                    <a:tc>
                      <a:txBody>
                        <a:bodyPr/>
                        <a:lstStyle/>
                        <a:p>
                          <a:pPr defTabSz="914400">
                            <a:tabLst>
                              <a:tab pos="1663700" algn="l"/>
                            </a:tabLst>
                            <a:defRPr sz="1800" b="0"/>
                          </a:pPr>
                          <a:r>
                            <a:rPr lang="en-US" sz="3200" dirty="0">
                              <a:sym typeface="Graphik Semibold"/>
                            </a:rPr>
                            <a:t># of galaxies w.  H</a:t>
                          </a:r>
                          <a:r>
                            <a:rPr lang="el-GR" sz="3200" dirty="0">
                              <a:sym typeface="Graphik Semibold"/>
                            </a:rPr>
                            <a:t>β</a:t>
                          </a:r>
                          <a:r>
                            <a:rPr lang="en-US" sz="3200" dirty="0">
                              <a:sym typeface="Graphik Semibold"/>
                            </a:rPr>
                            <a:t>+[OIII]</a:t>
                          </a:r>
                          <a:endParaRPr sz="3200" dirty="0">
                            <a:sym typeface="Graphik Semibold"/>
                          </a:endParaRPr>
                        </a:p>
                      </a:txBody>
                      <a:tcPr marL="50800" marR="50800" marT="50800" marB="50800" anchor="ctr" horzOverflow="overflow"/>
                    </a:tc>
                    <a:tc>
                      <a:txBody>
                        <a:bodyPr/>
                        <a:lstStyle/>
                        <a:p>
                          <a:pPr defTabSz="914400">
                            <a:tabLst>
                              <a:tab pos="1663700" algn="l"/>
                            </a:tabLst>
                            <a:defRPr sz="1800" b="0"/>
                          </a:pPr>
                          <a:r>
                            <a:rPr lang="en-US" sz="3200" dirty="0">
                              <a:sym typeface="Graphik Semibold"/>
                            </a:rPr>
                            <a:t># of galaxies w. suitable SNR</a:t>
                          </a:r>
                          <a:endParaRPr sz="3200" dirty="0">
                            <a:sym typeface="Graphik Semibold"/>
                          </a:endParaRPr>
                        </a:p>
                      </a:txBody>
                      <a:tcPr marL="50800" marR="50800" marT="50800" marB="50800" anchor="ctr" horzOverflow="overflow"/>
                    </a:tc>
                    <a:extLst>
                      <a:ext uri="{0D108BD9-81ED-4DB2-BD59-A6C34878D82A}">
                        <a16:rowId xmlns:a16="http://schemas.microsoft.com/office/drawing/2014/main" val="10000"/>
                      </a:ext>
                    </a:extLst>
                  </a:tr>
                  <a:tr h="1945178">
                    <a:tc>
                      <a:txBody>
                        <a:bodyPr/>
                        <a:lstStyle/>
                        <a:p>
                          <a:pPr defTabSz="914400">
                            <a:tabLst>
                              <a:tab pos="1663700" algn="l"/>
                            </a:tabLst>
                            <a:defRPr sz="1800" b="0"/>
                          </a:pPr>
                          <a:r>
                            <a:rPr lang="en-US" sz="3200" b="1" dirty="0">
                              <a:sym typeface="Graphik Semibold"/>
                            </a:rPr>
                            <a:t>JADES</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182</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127</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39</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1"/>
                      </a:ext>
                    </a:extLst>
                  </a:tr>
                  <a:tr h="1945178">
                    <a:tc>
                      <a:txBody>
                        <a:bodyPr/>
                        <a:lstStyle/>
                        <a:p>
                          <a:pPr defTabSz="914400">
                            <a:tabLst>
                              <a:tab pos="1663700" algn="l"/>
                            </a:tabLst>
                            <a:defRPr sz="1800" b="0"/>
                          </a:pPr>
                          <a:r>
                            <a:rPr lang="en-US" sz="3200" b="1" dirty="0">
                              <a:sym typeface="Graphik Semibold"/>
                            </a:rPr>
                            <a:t>CEERS</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37</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20</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7</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2"/>
                      </a:ext>
                    </a:extLst>
                  </a:tr>
                  <a:tr h="1945178">
                    <a:tc>
                      <a:txBody>
                        <a:bodyPr/>
                        <a:lstStyle/>
                        <a:p>
                          <a:pPr defTabSz="914400">
                            <a:tabLst>
                              <a:tab pos="1663700" algn="l"/>
                            </a:tabLst>
                            <a:defRPr sz="1800" b="0"/>
                          </a:pPr>
                          <a:r>
                            <a:rPr lang="en-US" sz="3200" b="1" dirty="0">
                              <a:sym typeface="Graphik Semibold"/>
                            </a:rPr>
                            <a:t>AURORA</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13</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11</a:t>
                          </a:r>
                          <a:endParaRPr sz="3200" dirty="0">
                            <a:sym typeface="Avenir Next Regular"/>
                          </a:endParaRPr>
                        </a:p>
                      </a:txBody>
                      <a:tcPr marL="50800" marR="50800" marT="50800" marB="50800" anchor="ctr" horzOverflow="overflow"/>
                    </a:tc>
                    <a:tc>
                      <a:txBody>
                        <a:bodyPr/>
                        <a:lstStyle/>
                        <a:p>
                          <a:pPr defTabSz="914400">
                            <a:tabLst>
                              <a:tab pos="1663700" algn="l"/>
                            </a:tabLst>
                            <a:defRPr sz="1800"/>
                          </a:pPr>
                          <a:r>
                            <a:rPr lang="en-US" sz="3200" dirty="0">
                              <a:sym typeface="Avenir Next Regular"/>
                            </a:rPr>
                            <a:t>5</a:t>
                          </a:r>
                          <a:endParaRPr sz="3200" dirty="0">
                            <a:sym typeface="Avenir Next Regular"/>
                          </a:endParaRPr>
                        </a:p>
                      </a:txBody>
                      <a:tcPr marL="50800" marR="50800" marT="50800" marB="50800" anchor="ctr" horzOverflow="overflow"/>
                    </a:tc>
                    <a:extLst>
                      <a:ext uri="{0D108BD9-81ED-4DB2-BD59-A6C34878D82A}">
                        <a16:rowId xmlns:a16="http://schemas.microsoft.com/office/drawing/2014/main" val="10003"/>
                      </a:ext>
                    </a:extLst>
                  </a:tr>
                  <a:tr h="1945178">
                    <a:tc>
                      <a:txBody>
                        <a:bodyPr/>
                        <a:lstStyle/>
                        <a:p>
                          <a:pPr defTabSz="914400">
                            <a:tabLst>
                              <a:tab pos="1663700" algn="l"/>
                            </a:tabLst>
                            <a:defRPr sz="1800" b="0"/>
                          </a:pPr>
                          <a:r>
                            <a:rPr lang="en-US" sz="3200" b="1" dirty="0">
                              <a:sym typeface="Graphik Semibold"/>
                            </a:rPr>
                            <a:t>TOTAL</a:t>
                          </a:r>
                          <a:endParaRPr sz="3200" b="1" dirty="0">
                            <a:sym typeface="Graphik Semibold"/>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232</a:t>
                          </a:r>
                          <a:endParaRPr sz="4000" b="1" dirty="0">
                            <a:sym typeface="Avenir Next Regular"/>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158</a:t>
                          </a:r>
                          <a:endParaRPr sz="4000" b="1" dirty="0">
                            <a:sym typeface="Avenir Next Regular"/>
                          </a:endParaRPr>
                        </a:p>
                      </a:txBody>
                      <a:tcPr marL="50800" marR="50800" marT="50800" marB="50800" anchor="ctr" horzOverflow="overflow"/>
                    </a:tc>
                    <a:tc>
                      <a:txBody>
                        <a:bodyPr/>
                        <a:lstStyle/>
                        <a:p>
                          <a:pPr defTabSz="914400">
                            <a:tabLst>
                              <a:tab pos="1663700" algn="l"/>
                            </a:tabLst>
                            <a:defRPr sz="1800"/>
                          </a:pPr>
                          <a:r>
                            <a:rPr lang="en-US" sz="4000" b="1" dirty="0">
                              <a:sym typeface="Avenir Next Regular"/>
                            </a:rPr>
                            <a:t>51</a:t>
                          </a:r>
                          <a:endParaRPr sz="4000" b="1" dirty="0">
                            <a:sym typeface="Avenir Next Regular"/>
                          </a:endParaRPr>
                        </a:p>
                      </a:txBody>
                      <a:tcPr marL="50800" marR="50800" marT="50800" marB="50800" anchor="ctr" horzOverflow="overflow"/>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113727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p:cNvSpPr/>
          <p:nvPr/>
        </p:nvSpPr>
        <p:spPr>
          <a:xfrm>
            <a:off x="0" y="3570"/>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72" name="Slide Number"/>
          <p:cNvSpPr txBox="1">
            <a:spLocks noGrp="1"/>
          </p:cNvSpPr>
          <p:nvPr>
            <p:ph type="sldNum" sz="quarter" idx="2"/>
          </p:nvPr>
        </p:nvSpPr>
        <p:spPr>
          <a:xfrm>
            <a:off x="13337517" y="12519954"/>
            <a:ext cx="261621" cy="444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dirty="0"/>
          </a:p>
        </p:txBody>
      </p:sp>
      <p:sp>
        <p:nvSpPr>
          <p:cNvPr id="2" name="Low-Ionization Species (LIS) Absorption Lines">
            <a:extLst>
              <a:ext uri="{FF2B5EF4-FFF2-40B4-BE49-F238E27FC236}">
                <a16:creationId xmlns:a16="http://schemas.microsoft.com/office/drawing/2014/main" id="{A3BD9EAF-DBA8-C9B6-55DA-50F3D53DE14F}"/>
              </a:ext>
            </a:extLst>
          </p:cNvPr>
          <p:cNvSpPr txBox="1"/>
          <p:nvPr/>
        </p:nvSpPr>
        <p:spPr>
          <a:xfrm>
            <a:off x="2341280" y="196022"/>
            <a:ext cx="19701440" cy="113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2438400">
              <a:lnSpc>
                <a:spcPct val="80000"/>
              </a:lnSpc>
              <a:spcBef>
                <a:spcPts val="0"/>
              </a:spcBef>
              <a:defRPr sz="8400" b="1" spc="-84">
                <a:latin typeface="Times New Roman"/>
                <a:ea typeface="Times New Roman"/>
                <a:cs typeface="Times New Roman"/>
                <a:sym typeface="Times New Roman"/>
              </a:defRPr>
            </a:lvl1pPr>
          </a:lstStyle>
          <a:p>
            <a:pPr algn="ctr"/>
            <a:r>
              <a:rPr lang="en-US" dirty="0"/>
              <a:t>Redshifts from Nebular Emission Lines</a:t>
            </a:r>
            <a:endParaRPr dirty="0"/>
          </a:p>
        </p:txBody>
      </p:sp>
      <p:pic>
        <p:nvPicPr>
          <p:cNvPr id="7" name="nebular_emission_line_hbeta.png" descr="nebular_emission_line_hbeta.png">
            <a:extLst>
              <a:ext uri="{FF2B5EF4-FFF2-40B4-BE49-F238E27FC236}">
                <a16:creationId xmlns:a16="http://schemas.microsoft.com/office/drawing/2014/main" id="{7BB6D319-E890-DCE3-DCFD-C0F921A37824}"/>
              </a:ext>
            </a:extLst>
          </p:cNvPr>
          <p:cNvPicPr>
            <a:picLocks noChangeAspect="1"/>
          </p:cNvPicPr>
          <p:nvPr/>
        </p:nvPicPr>
        <p:blipFill>
          <a:blip r:embed="rId3"/>
          <a:stretch>
            <a:fillRect/>
          </a:stretch>
        </p:blipFill>
        <p:spPr>
          <a:xfrm>
            <a:off x="3748418" y="2044019"/>
            <a:ext cx="16868006" cy="10903963"/>
          </a:xfrm>
          <a:prstGeom prst="rect">
            <a:avLst/>
          </a:prstGeom>
          <a:ln w="25400">
            <a:solidFill>
              <a:srgbClr val="000000"/>
            </a:solidFill>
            <a:miter lim="400000"/>
          </a:ln>
        </p:spPr>
      </p:pic>
      <p:pic>
        <p:nvPicPr>
          <p:cNvPr id="8" name="nebular_emission_line_hbeta_OIII4960.png" descr="nebular_emission_line_hbeta_OIII4960.png">
            <a:extLst>
              <a:ext uri="{FF2B5EF4-FFF2-40B4-BE49-F238E27FC236}">
                <a16:creationId xmlns:a16="http://schemas.microsoft.com/office/drawing/2014/main" id="{8D0579E8-D7F1-937A-D4BB-154BF93E9724}"/>
              </a:ext>
            </a:extLst>
          </p:cNvPr>
          <p:cNvPicPr>
            <a:picLocks noChangeAspect="1"/>
          </p:cNvPicPr>
          <p:nvPr/>
        </p:nvPicPr>
        <p:blipFill>
          <a:blip r:embed="rId4"/>
          <a:stretch>
            <a:fillRect/>
          </a:stretch>
        </p:blipFill>
        <p:spPr>
          <a:xfrm>
            <a:off x="3748418" y="2043922"/>
            <a:ext cx="16884620" cy="10914702"/>
          </a:xfrm>
          <a:prstGeom prst="rect">
            <a:avLst/>
          </a:prstGeom>
          <a:ln w="25400">
            <a:solidFill>
              <a:srgbClr val="000000"/>
            </a:solidFill>
            <a:miter lim="400000"/>
          </a:ln>
        </p:spPr>
      </p:pic>
      <p:pic>
        <p:nvPicPr>
          <p:cNvPr id="6" name="Picture 5">
            <a:extLst>
              <a:ext uri="{FF2B5EF4-FFF2-40B4-BE49-F238E27FC236}">
                <a16:creationId xmlns:a16="http://schemas.microsoft.com/office/drawing/2014/main" id="{EE1C9712-4835-6D6F-24C1-DCD0954A85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418" y="2043922"/>
            <a:ext cx="16887163" cy="10903963"/>
          </a:xfrm>
          <a:prstGeom prst="rect">
            <a:avLst/>
          </a:prstGeom>
          <a:ln>
            <a:solidFill>
              <a:schemeClr val="tx1"/>
            </a:solidFill>
          </a:ln>
        </p:spPr>
      </p:pic>
      <p:sp>
        <p:nvSpPr>
          <p:cNvPr id="10" name="Metal ions with lower ionization potentials the HI">
            <a:extLst>
              <a:ext uri="{FF2B5EF4-FFF2-40B4-BE49-F238E27FC236}">
                <a16:creationId xmlns:a16="http://schemas.microsoft.com/office/drawing/2014/main" id="{84E2180E-5C70-E87B-1557-92FD9D0C2DCD}"/>
              </a:ext>
            </a:extLst>
          </p:cNvPr>
          <p:cNvSpPr txBox="1"/>
          <p:nvPr/>
        </p:nvSpPr>
        <p:spPr>
          <a:xfrm>
            <a:off x="5130537" y="1153446"/>
            <a:ext cx="1412292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825500">
              <a:lnSpc>
                <a:spcPct val="100000"/>
              </a:lnSpc>
              <a:spcBef>
                <a:spcPts val="0"/>
              </a:spcBef>
              <a:defRPr sz="4500" spc="-45">
                <a:latin typeface="Graphik-SemiboldItalic"/>
                <a:ea typeface="Graphik-SemiboldItalic"/>
                <a:cs typeface="Graphik-SemiboldItalic"/>
                <a:sym typeface="Graphik Semibold"/>
              </a:defRPr>
            </a:lvl1pPr>
          </a:lstStyle>
          <a:p>
            <a:r>
              <a:rPr lang="en-US" dirty="0"/>
              <a:t>H</a:t>
            </a:r>
            <a:r>
              <a:rPr lang="el-GR" dirty="0"/>
              <a:t>β</a:t>
            </a:r>
            <a:r>
              <a:rPr lang="en-US" dirty="0"/>
              <a:t>+[OIII] emission lines in composite spectrum</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p:cNvSpPr/>
          <p:nvPr/>
        </p:nvSpPr>
        <p:spPr>
          <a:xfrm>
            <a:off x="-7032" y="0"/>
            <a:ext cx="24391032"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pic>
        <p:nvPicPr>
          <p:cNvPr id="4" name="Picture 3">
            <a:extLst>
              <a:ext uri="{FF2B5EF4-FFF2-40B4-BE49-F238E27FC236}">
                <a16:creationId xmlns:a16="http://schemas.microsoft.com/office/drawing/2014/main" id="{FB1C45A1-94A3-9FCC-EA7A-D855442B3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4" y="2377440"/>
            <a:ext cx="23940906" cy="8961120"/>
          </a:xfrm>
          <a:prstGeom prst="rect">
            <a:avLst/>
          </a:prstGeom>
          <a:ln>
            <a:solidFill>
              <a:schemeClr val="tx1"/>
            </a:solidFill>
          </a:ln>
        </p:spPr>
      </p:pic>
      <p:pic>
        <p:nvPicPr>
          <p:cNvPr id="290" name="Mean_composite_Shapley03_Jones13.png" descr="Mean_composite_Shapley03_Jones13.png"/>
          <p:cNvPicPr>
            <a:picLocks noChangeAspect="1"/>
          </p:cNvPicPr>
          <p:nvPr/>
        </p:nvPicPr>
        <p:blipFill>
          <a:blip r:embed="rId4"/>
          <a:stretch>
            <a:fillRect/>
          </a:stretch>
        </p:blipFill>
        <p:spPr>
          <a:xfrm>
            <a:off x="237744" y="2377440"/>
            <a:ext cx="23909144" cy="8961120"/>
          </a:xfrm>
          <a:prstGeom prst="rect">
            <a:avLst/>
          </a:prstGeom>
          <a:ln w="25400">
            <a:solidFill>
              <a:srgbClr val="000000"/>
            </a:solidFill>
            <a:miter lim="400000"/>
          </a:ln>
        </p:spPr>
      </p:pic>
      <p:pic>
        <p:nvPicPr>
          <p:cNvPr id="291" name="Mean_composite_Shapley03_Jones13_Pahl20.png" descr="Mean_composite_Shapley03_Jones13_Pahl20.png"/>
          <p:cNvPicPr>
            <a:picLocks noChangeAspect="1"/>
          </p:cNvPicPr>
          <p:nvPr/>
        </p:nvPicPr>
        <p:blipFill>
          <a:blip r:embed="rId5"/>
          <a:stretch>
            <a:fillRect/>
          </a:stretch>
        </p:blipFill>
        <p:spPr>
          <a:xfrm>
            <a:off x="237744" y="2377440"/>
            <a:ext cx="23938992" cy="8972309"/>
          </a:xfrm>
          <a:prstGeom prst="rect">
            <a:avLst/>
          </a:prstGeom>
          <a:ln w="25400">
            <a:solidFill>
              <a:srgbClr val="000000"/>
            </a:solidFill>
            <a:miter lim="400000"/>
          </a:ln>
        </p:spPr>
      </p:pic>
      <p:pic>
        <p:nvPicPr>
          <p:cNvPr id="3" name="Picture 2">
            <a:extLst>
              <a:ext uri="{FF2B5EF4-FFF2-40B4-BE49-F238E27FC236}">
                <a16:creationId xmlns:a16="http://schemas.microsoft.com/office/drawing/2014/main" id="{AD85C96C-EF54-95CF-1F97-5457FF7A2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44" y="2377440"/>
            <a:ext cx="23938992" cy="8960403"/>
          </a:xfrm>
          <a:prstGeom prst="rect">
            <a:avLst/>
          </a:prstGeom>
          <a:ln>
            <a:solidFill>
              <a:schemeClr val="tx1"/>
            </a:solidFill>
          </a:ln>
        </p:spPr>
      </p:pic>
      <p:sp>
        <p:nvSpPr>
          <p:cNvPr id="6" name="Sample Size and Surveys">
            <a:extLst>
              <a:ext uri="{FF2B5EF4-FFF2-40B4-BE49-F238E27FC236}">
                <a16:creationId xmlns:a16="http://schemas.microsoft.com/office/drawing/2014/main" id="{4AF3DCEE-69ED-1FF0-053F-B6BD626C2880}"/>
              </a:ext>
            </a:extLst>
          </p:cNvPr>
          <p:cNvSpPr txBox="1">
            <a:spLocks/>
          </p:cNvSpPr>
          <p:nvPr/>
        </p:nvSpPr>
        <p:spPr>
          <a:xfrm>
            <a:off x="1980969" y="434633"/>
            <a:ext cx="20422058" cy="1269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Times New Roman"/>
                <a:ea typeface="Times New Roman"/>
                <a:cs typeface="Times New Roman"/>
                <a:sym typeface="Times New Roman"/>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a:lstStyle>
          <a:p>
            <a:pPr hangingPunct="1"/>
            <a:r>
              <a:rPr lang="en-US" dirty="0"/>
              <a:t>Composite Spectrum</a:t>
            </a:r>
          </a:p>
        </p:txBody>
      </p:sp>
      <p:sp>
        <p:nvSpPr>
          <p:cNvPr id="7" name="Metal ions with lower ionization potentials the HI">
            <a:extLst>
              <a:ext uri="{FF2B5EF4-FFF2-40B4-BE49-F238E27FC236}">
                <a16:creationId xmlns:a16="http://schemas.microsoft.com/office/drawing/2014/main" id="{5D5391AF-9468-3D04-123A-23444C739922}"/>
              </a:ext>
            </a:extLst>
          </p:cNvPr>
          <p:cNvSpPr txBox="1"/>
          <p:nvPr/>
        </p:nvSpPr>
        <p:spPr>
          <a:xfrm>
            <a:off x="5130536" y="1368309"/>
            <a:ext cx="14122924"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lnSpc>
                <a:spcPct val="100000"/>
              </a:lnSpc>
              <a:spcBef>
                <a:spcPts val="0"/>
              </a:spcBef>
              <a:defRPr sz="4500" spc="-45">
                <a:latin typeface="Graphik-SemiboldItalic"/>
                <a:ea typeface="Graphik-SemiboldItalic"/>
                <a:cs typeface="Graphik-SemiboldItalic"/>
                <a:sym typeface="Graphik Semibold"/>
              </a:defRPr>
            </a:lvl1pPr>
          </a:lstStyle>
          <a:p>
            <a:r>
              <a:rPr lang="en-US" dirty="0"/>
              <a:t>How do we compare to lower-z studies?</a:t>
            </a:r>
            <a:endParaRPr dirty="0"/>
          </a:p>
        </p:txBody>
      </p:sp>
      <p:cxnSp>
        <p:nvCxnSpPr>
          <p:cNvPr id="9" name="Straight Arrow Connector 8">
            <a:extLst>
              <a:ext uri="{FF2B5EF4-FFF2-40B4-BE49-F238E27FC236}">
                <a16:creationId xmlns:a16="http://schemas.microsoft.com/office/drawing/2014/main" id="{D64D6FB4-DC7B-2191-40D8-5A94AD1F4832}"/>
              </a:ext>
            </a:extLst>
          </p:cNvPr>
          <p:cNvCxnSpPr>
            <a:cxnSpLocks/>
          </p:cNvCxnSpPr>
          <p:nvPr/>
        </p:nvCxnSpPr>
        <p:spPr>
          <a:xfrm flipV="1">
            <a:off x="12775567" y="5585503"/>
            <a:ext cx="911088" cy="1434705"/>
          </a:xfrm>
          <a:prstGeom prst="straightConnector1">
            <a:avLst/>
          </a:prstGeom>
          <a:noFill/>
          <a:ln w="101600" cap="flat">
            <a:solidFill>
              <a:srgbClr val="F87FBF"/>
            </a:solidFill>
            <a:prstDash val="solid"/>
            <a:miter lim="400000"/>
            <a:headEnd type="stealth"/>
            <a:tailEnd type="none"/>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103F8D40-4F11-1A93-FCA3-CD2FB71B4092}"/>
              </a:ext>
            </a:extLst>
          </p:cNvPr>
          <p:cNvSpPr/>
          <p:nvPr/>
        </p:nvSpPr>
        <p:spPr>
          <a:xfrm>
            <a:off x="13228320" y="4812621"/>
            <a:ext cx="7407464" cy="1011597"/>
          </a:xfrm>
          <a:prstGeom prst="rect">
            <a:avLst/>
          </a:prstGeom>
          <a:solidFill>
            <a:schemeClr val="bg1"/>
          </a:solidFill>
          <a:ln w="50800" cap="flat">
            <a:solidFill>
              <a:srgbClr val="F87FB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1" name="TextBox 10">
            <a:extLst>
              <a:ext uri="{FF2B5EF4-FFF2-40B4-BE49-F238E27FC236}">
                <a16:creationId xmlns:a16="http://schemas.microsoft.com/office/drawing/2014/main" id="{D8DD6957-9C06-B16D-BD19-CACDE82342D2}"/>
              </a:ext>
            </a:extLst>
          </p:cNvPr>
          <p:cNvSpPr txBox="1"/>
          <p:nvPr/>
        </p:nvSpPr>
        <p:spPr>
          <a:xfrm>
            <a:off x="13518292" y="4689179"/>
            <a:ext cx="6827520" cy="936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38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Continuum shape consistent</a:t>
            </a:r>
          </a:p>
        </p:txBody>
      </p:sp>
      <p:cxnSp>
        <p:nvCxnSpPr>
          <p:cNvPr id="15" name="Straight Arrow Connector 14">
            <a:extLst>
              <a:ext uri="{FF2B5EF4-FFF2-40B4-BE49-F238E27FC236}">
                <a16:creationId xmlns:a16="http://schemas.microsoft.com/office/drawing/2014/main" id="{E91B1520-91FF-607A-E277-959A5B368C52}"/>
              </a:ext>
            </a:extLst>
          </p:cNvPr>
          <p:cNvCxnSpPr>
            <a:cxnSpLocks/>
          </p:cNvCxnSpPr>
          <p:nvPr/>
        </p:nvCxnSpPr>
        <p:spPr>
          <a:xfrm flipV="1">
            <a:off x="2769515" y="4786499"/>
            <a:ext cx="2017980" cy="1812009"/>
          </a:xfrm>
          <a:prstGeom prst="straightConnector1">
            <a:avLst/>
          </a:prstGeom>
          <a:noFill/>
          <a:ln w="101600" cap="flat">
            <a:solidFill>
              <a:srgbClr val="F87FBF"/>
            </a:solidFill>
            <a:prstDash val="solid"/>
            <a:miter lim="400000"/>
            <a:headEnd type="stealth"/>
            <a:tailEnd type="none"/>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52FB79CF-130E-E0BC-6D33-156CE8FB47CB}"/>
              </a:ext>
            </a:extLst>
          </p:cNvPr>
          <p:cNvSpPr/>
          <p:nvPr/>
        </p:nvSpPr>
        <p:spPr>
          <a:xfrm>
            <a:off x="3777586" y="4267441"/>
            <a:ext cx="6280345" cy="1011597"/>
          </a:xfrm>
          <a:prstGeom prst="rect">
            <a:avLst/>
          </a:prstGeom>
          <a:solidFill>
            <a:schemeClr val="bg1"/>
          </a:solidFill>
          <a:ln w="50800" cap="flat">
            <a:solidFill>
              <a:srgbClr val="F87FB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18" name="TextBox 17">
            <a:extLst>
              <a:ext uri="{FF2B5EF4-FFF2-40B4-BE49-F238E27FC236}">
                <a16:creationId xmlns:a16="http://schemas.microsoft.com/office/drawing/2014/main" id="{6C753583-03F4-D13A-1635-2C34B5EF1875}"/>
              </a:ext>
            </a:extLst>
          </p:cNvPr>
          <p:cNvSpPr txBox="1"/>
          <p:nvPr/>
        </p:nvSpPr>
        <p:spPr>
          <a:xfrm>
            <a:off x="4052873" y="4120239"/>
            <a:ext cx="5729770" cy="936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38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Ly</a:t>
            </a:r>
            <a:r>
              <a:rPr kumimoji="0" lang="el-GR" sz="38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α</a:t>
            </a:r>
            <a:r>
              <a:rPr kumimoji="0" lang="en-US" sz="38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suppression in </a:t>
            </a:r>
            <a:r>
              <a:rPr kumimoji="0" lang="en-US" sz="3800" b="0" i="0" u="none" strike="noStrike" cap="none" spc="0" normalizeH="0" baseline="0" dirty="0" err="1">
                <a:ln>
                  <a:noFill/>
                </a:ln>
                <a:solidFill>
                  <a:srgbClr val="000000"/>
                </a:solidFill>
                <a:effectLst/>
                <a:uFillTx/>
                <a:latin typeface="Canela Text Regular"/>
                <a:ea typeface="Canela Text Regular"/>
                <a:cs typeface="Canela Text Regular"/>
                <a:sym typeface="Canela Text Regular"/>
              </a:rPr>
              <a:t>EoR</a:t>
            </a:r>
            <a:endParaRPr kumimoji="0" lang="en-US" sz="38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sp>
        <p:nvSpPr>
          <p:cNvPr id="21" name="Rectangle 20">
            <a:extLst>
              <a:ext uri="{FF2B5EF4-FFF2-40B4-BE49-F238E27FC236}">
                <a16:creationId xmlns:a16="http://schemas.microsoft.com/office/drawing/2014/main" id="{1E5B403B-E78F-A45A-14CC-41D08648797B}"/>
              </a:ext>
            </a:extLst>
          </p:cNvPr>
          <p:cNvSpPr/>
          <p:nvPr/>
        </p:nvSpPr>
        <p:spPr>
          <a:xfrm>
            <a:off x="13082046" y="11602318"/>
            <a:ext cx="10775092" cy="1821187"/>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20" name="TextBox 19">
            <a:extLst>
              <a:ext uri="{FF2B5EF4-FFF2-40B4-BE49-F238E27FC236}">
                <a16:creationId xmlns:a16="http://schemas.microsoft.com/office/drawing/2014/main" id="{D7682A3F-9389-91F0-55DE-3AF28A5F9EAD}"/>
              </a:ext>
            </a:extLst>
          </p:cNvPr>
          <p:cNvSpPr txBox="1"/>
          <p:nvPr/>
        </p:nvSpPr>
        <p:spPr>
          <a:xfrm>
            <a:off x="13298671" y="11570898"/>
            <a:ext cx="10341841" cy="1629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First time we are able to probe </a:t>
            </a:r>
            <a:r>
              <a:rPr kumimoji="0" lang="en-US" sz="4400" b="0" i="0" u="none" strike="noStrike" cap="none" spc="0" normalizeH="0" baseline="0" dirty="0" err="1">
                <a:ln>
                  <a:noFill/>
                </a:ln>
                <a:solidFill>
                  <a:srgbClr val="000000"/>
                </a:solidFill>
                <a:effectLst/>
                <a:uFillTx/>
                <a:latin typeface="Canela Text Regular"/>
                <a:ea typeface="Canela Text Regular"/>
                <a:cs typeface="Canela Text Regular"/>
                <a:sym typeface="Canela Text Regular"/>
              </a:rPr>
              <a:t>EoR</a:t>
            </a: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 for LIS features !!</a:t>
            </a:r>
          </a:p>
        </p:txBody>
      </p:sp>
      <p:sp>
        <p:nvSpPr>
          <p:cNvPr id="5" name="Rectangle 4">
            <a:extLst>
              <a:ext uri="{FF2B5EF4-FFF2-40B4-BE49-F238E27FC236}">
                <a16:creationId xmlns:a16="http://schemas.microsoft.com/office/drawing/2014/main" id="{B7B66FAD-3FD8-419F-A3DF-B92EBD394BFF}"/>
              </a:ext>
            </a:extLst>
          </p:cNvPr>
          <p:cNvSpPr/>
          <p:nvPr/>
        </p:nvSpPr>
        <p:spPr>
          <a:xfrm>
            <a:off x="20366486" y="4175462"/>
            <a:ext cx="3274026" cy="636441"/>
          </a:xfrm>
          <a:prstGeom prst="rect">
            <a:avLst/>
          </a:prstGeom>
          <a:noFill/>
          <a:ln w="762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205899191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7" grpId="0" animBg="1"/>
      <p:bldP spid="18" grpId="0"/>
      <p:bldP spid="21" grpId="0" animBg="1"/>
      <p:bldP spid="20"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p:cNvSpPr/>
          <p:nvPr/>
        </p:nvSpPr>
        <p:spPr>
          <a:xfrm>
            <a:off x="-86439" y="-25111"/>
            <a:ext cx="24556878" cy="13766223"/>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97" name="Rectangle"/>
          <p:cNvSpPr/>
          <p:nvPr/>
        </p:nvSpPr>
        <p:spPr>
          <a:xfrm>
            <a:off x="4273035" y="5836040"/>
            <a:ext cx="15837930" cy="2043920"/>
          </a:xfrm>
          <a:prstGeom prst="rect">
            <a:avLst/>
          </a:prstGeom>
          <a:solidFill>
            <a:schemeClr val="accent4"/>
          </a:solidFill>
          <a:ln w="12700">
            <a:miter lim="400000"/>
          </a:ln>
        </p:spPr>
        <p:txBody>
          <a:bodyPr lIns="50800" tIns="50800" rIns="50800" bIns="50800" anchor="ctr"/>
          <a:lstStyle/>
          <a:p>
            <a:pPr algn="ctr" defTabSz="825500">
              <a:lnSpc>
                <a:spcPct val="100000"/>
              </a:lnSpc>
              <a:spcBef>
                <a:spcPts val="0"/>
              </a:spcBef>
              <a:defRPr sz="3200">
                <a:latin typeface="Graphik"/>
                <a:ea typeface="Graphik"/>
                <a:cs typeface="Graphik"/>
                <a:sym typeface="Graphik"/>
              </a:defRPr>
            </a:pPr>
            <a:endParaRPr/>
          </a:p>
        </p:txBody>
      </p:sp>
      <p:sp>
        <p:nvSpPr>
          <p:cNvPr id="4" name="Sample Size and Surveys">
            <a:extLst>
              <a:ext uri="{FF2B5EF4-FFF2-40B4-BE49-F238E27FC236}">
                <a16:creationId xmlns:a16="http://schemas.microsoft.com/office/drawing/2014/main" id="{DE068768-0B49-593E-E0CE-F1AC46027E08}"/>
              </a:ext>
            </a:extLst>
          </p:cNvPr>
          <p:cNvSpPr txBox="1">
            <a:spLocks/>
          </p:cNvSpPr>
          <p:nvPr/>
        </p:nvSpPr>
        <p:spPr>
          <a:xfrm>
            <a:off x="2507442" y="6282354"/>
            <a:ext cx="20422058" cy="1269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ctr" defTabSz="2438400" rtl="0" latinLnBrk="0">
              <a:lnSpc>
                <a:spcPct val="80000"/>
              </a:lnSpc>
              <a:spcBef>
                <a:spcPts val="0"/>
              </a:spcBef>
              <a:spcAft>
                <a:spcPts val="0"/>
              </a:spcAft>
              <a:buClrTx/>
              <a:buSzTx/>
              <a:buFontTx/>
              <a:buNone/>
              <a:tabLst/>
              <a:defRPr sz="8400" b="1" i="0" u="none" strike="noStrike" cap="none" spc="-84" baseline="0">
                <a:solidFill>
                  <a:srgbClr val="000000"/>
                </a:solidFill>
                <a:uFillTx/>
                <a:latin typeface="Times New Roman"/>
                <a:ea typeface="Times New Roman"/>
                <a:cs typeface="Times New Roman"/>
                <a:sym typeface="Times New Roman"/>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a:lstStyle>
          <a:p>
            <a:pPr hangingPunct="1"/>
            <a:r>
              <a:rPr lang="en-US" dirty="0"/>
              <a:t>What Are We Learning?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angle"/>
          <p:cNvSpPr/>
          <p:nvPr/>
        </p:nvSpPr>
        <p:spPr>
          <a:xfrm>
            <a:off x="0" y="0"/>
            <a:ext cx="24384000" cy="13716000"/>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pic>
        <p:nvPicPr>
          <p:cNvPr id="21" name="Picture 20">
            <a:extLst>
              <a:ext uri="{FF2B5EF4-FFF2-40B4-BE49-F238E27FC236}">
                <a16:creationId xmlns:a16="http://schemas.microsoft.com/office/drawing/2014/main" id="{D68217A1-B1EC-3EE8-86BB-54DC96319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514" y="455214"/>
            <a:ext cx="20083391" cy="12798239"/>
          </a:xfrm>
          <a:prstGeom prst="rect">
            <a:avLst/>
          </a:prstGeom>
          <a:ln>
            <a:solidFill>
              <a:schemeClr val="tx1"/>
            </a:solidFill>
          </a:ln>
        </p:spPr>
      </p:pic>
      <p:pic>
        <p:nvPicPr>
          <p:cNvPr id="15" name="Picture 14">
            <a:extLst>
              <a:ext uri="{FF2B5EF4-FFF2-40B4-BE49-F238E27FC236}">
                <a16:creationId xmlns:a16="http://schemas.microsoft.com/office/drawing/2014/main" id="{399E1AB6-214A-D029-93D2-A242B940F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68" y="457200"/>
            <a:ext cx="20082737" cy="12797823"/>
          </a:xfrm>
          <a:prstGeom prst="rect">
            <a:avLst/>
          </a:prstGeom>
          <a:ln>
            <a:solidFill>
              <a:schemeClr val="tx1"/>
            </a:solidFill>
          </a:ln>
        </p:spPr>
      </p:pic>
      <p:pic>
        <p:nvPicPr>
          <p:cNvPr id="12" name="Picture 11">
            <a:extLst>
              <a:ext uri="{FF2B5EF4-FFF2-40B4-BE49-F238E27FC236}">
                <a16:creationId xmlns:a16="http://schemas.microsoft.com/office/drawing/2014/main" id="{4FFFD546-39CF-5E17-C7D7-137F2A49F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667" y="457200"/>
            <a:ext cx="20088665" cy="12801600"/>
          </a:xfrm>
          <a:prstGeom prst="rect">
            <a:avLst/>
          </a:prstGeom>
          <a:ln>
            <a:solidFill>
              <a:schemeClr val="tx1"/>
            </a:solidFill>
          </a:ln>
        </p:spPr>
      </p:pic>
      <p:grpSp>
        <p:nvGrpSpPr>
          <p:cNvPr id="5" name="Group 4">
            <a:extLst>
              <a:ext uri="{FF2B5EF4-FFF2-40B4-BE49-F238E27FC236}">
                <a16:creationId xmlns:a16="http://schemas.microsoft.com/office/drawing/2014/main" id="{C46D9CE7-76EA-74EE-B753-652954E880CC}"/>
              </a:ext>
            </a:extLst>
          </p:cNvPr>
          <p:cNvGrpSpPr/>
          <p:nvPr/>
        </p:nvGrpSpPr>
        <p:grpSpPr>
          <a:xfrm>
            <a:off x="6095173" y="1383850"/>
            <a:ext cx="6204236" cy="1664159"/>
            <a:chOff x="5513631" y="1853126"/>
            <a:chExt cx="6204236" cy="1664159"/>
          </a:xfrm>
        </p:grpSpPr>
        <p:sp>
          <p:nvSpPr>
            <p:cNvPr id="2" name="Line">
              <a:extLst>
                <a:ext uri="{FF2B5EF4-FFF2-40B4-BE49-F238E27FC236}">
                  <a16:creationId xmlns:a16="http://schemas.microsoft.com/office/drawing/2014/main" id="{A368C2B7-B596-6E07-415A-0B2CB8B5B388}"/>
                </a:ext>
              </a:extLst>
            </p:cNvPr>
            <p:cNvSpPr/>
            <p:nvPr/>
          </p:nvSpPr>
          <p:spPr>
            <a:xfrm>
              <a:off x="9618132" y="2959664"/>
              <a:ext cx="2099735" cy="557621"/>
            </a:xfrm>
            <a:prstGeom prst="line">
              <a:avLst/>
            </a:prstGeom>
            <a:ln w="127000">
              <a:solidFill>
                <a:schemeClr val="accent3"/>
              </a:solidFill>
              <a:miter lim="400000"/>
              <a:tailEnd type="triangle"/>
            </a:ln>
          </p:spPr>
          <p:txBody>
            <a:bodyPr lIns="50800" tIns="50800" rIns="50800" bIns="50800" anchor="ctr"/>
            <a:lstStyle/>
            <a:p>
              <a:endParaRPr/>
            </a:p>
          </p:txBody>
        </p:sp>
        <p:sp>
          <p:nvSpPr>
            <p:cNvPr id="3" name="Rectangle 2">
              <a:extLst>
                <a:ext uri="{FF2B5EF4-FFF2-40B4-BE49-F238E27FC236}">
                  <a16:creationId xmlns:a16="http://schemas.microsoft.com/office/drawing/2014/main" id="{DE472F25-66B6-ED43-4D84-DB5E58492654}"/>
                </a:ext>
              </a:extLst>
            </p:cNvPr>
            <p:cNvSpPr/>
            <p:nvPr/>
          </p:nvSpPr>
          <p:spPr>
            <a:xfrm>
              <a:off x="5513631" y="1853126"/>
              <a:ext cx="4707974" cy="1440355"/>
            </a:xfrm>
            <a:prstGeom prst="rect">
              <a:avLst/>
            </a:prstGeom>
            <a:solidFill>
              <a:schemeClr val="bg1"/>
            </a:solidFill>
            <a:ln w="50800" cap="flat">
              <a:solidFill>
                <a:srgbClr val="64B96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sp>
        <p:nvSpPr>
          <p:cNvPr id="4" name="TextBox 3">
            <a:extLst>
              <a:ext uri="{FF2B5EF4-FFF2-40B4-BE49-F238E27FC236}">
                <a16:creationId xmlns:a16="http://schemas.microsoft.com/office/drawing/2014/main" id="{3D767C9D-3CA6-0D01-D820-8BA8F4675F04}"/>
              </a:ext>
            </a:extLst>
          </p:cNvPr>
          <p:cNvSpPr txBox="1"/>
          <p:nvPr/>
        </p:nvSpPr>
        <p:spPr>
          <a:xfrm>
            <a:off x="6267039" y="1384805"/>
            <a:ext cx="4423590" cy="129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Centered nebular emission lines</a:t>
            </a:r>
          </a:p>
        </p:txBody>
      </p:sp>
      <p:grpSp>
        <p:nvGrpSpPr>
          <p:cNvPr id="8" name="Group 7">
            <a:extLst>
              <a:ext uri="{FF2B5EF4-FFF2-40B4-BE49-F238E27FC236}">
                <a16:creationId xmlns:a16="http://schemas.microsoft.com/office/drawing/2014/main" id="{1E2594E2-1323-7A94-7167-F9766DF51BA5}"/>
              </a:ext>
            </a:extLst>
          </p:cNvPr>
          <p:cNvGrpSpPr/>
          <p:nvPr/>
        </p:nvGrpSpPr>
        <p:grpSpPr>
          <a:xfrm>
            <a:off x="14633453" y="5192740"/>
            <a:ext cx="5309511" cy="1436041"/>
            <a:chOff x="15180295" y="3878993"/>
            <a:chExt cx="5309511" cy="1436041"/>
          </a:xfrm>
        </p:grpSpPr>
        <p:sp>
          <p:nvSpPr>
            <p:cNvPr id="306" name="Line"/>
            <p:cNvSpPr/>
            <p:nvPr/>
          </p:nvSpPr>
          <p:spPr>
            <a:xfrm flipH="1">
              <a:off x="15180295" y="4604657"/>
              <a:ext cx="1820095" cy="710377"/>
            </a:xfrm>
            <a:prstGeom prst="line">
              <a:avLst/>
            </a:prstGeom>
            <a:ln w="127000">
              <a:solidFill>
                <a:srgbClr val="FF6346"/>
              </a:solidFill>
              <a:miter lim="400000"/>
              <a:tailEnd type="triangle"/>
            </a:ln>
          </p:spPr>
          <p:txBody>
            <a:bodyPr lIns="50800" tIns="50800" rIns="50800" bIns="50800" anchor="ctr"/>
            <a:lstStyle/>
            <a:p>
              <a:endParaRPr/>
            </a:p>
          </p:txBody>
        </p:sp>
        <p:sp>
          <p:nvSpPr>
            <p:cNvPr id="6" name="Rectangle 5">
              <a:extLst>
                <a:ext uri="{FF2B5EF4-FFF2-40B4-BE49-F238E27FC236}">
                  <a16:creationId xmlns:a16="http://schemas.microsoft.com/office/drawing/2014/main" id="{26A9BE78-8C66-C3A6-F22A-84E7B2976178}"/>
                </a:ext>
              </a:extLst>
            </p:cNvPr>
            <p:cNvSpPr/>
            <p:nvPr/>
          </p:nvSpPr>
          <p:spPr>
            <a:xfrm>
              <a:off x="16533172" y="3950981"/>
              <a:ext cx="3956634" cy="1319917"/>
            </a:xfrm>
            <a:prstGeom prst="rect">
              <a:avLst/>
            </a:prstGeom>
            <a:solidFill>
              <a:schemeClr val="bg1"/>
            </a:solidFill>
            <a:ln w="50800" cap="flat">
              <a:solidFill>
                <a:srgbClr val="FF634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7" name="TextBox 6">
              <a:extLst>
                <a:ext uri="{FF2B5EF4-FFF2-40B4-BE49-F238E27FC236}">
                  <a16:creationId xmlns:a16="http://schemas.microsoft.com/office/drawing/2014/main" id="{695B7063-9096-5DFF-3860-8899729FA514}"/>
                </a:ext>
              </a:extLst>
            </p:cNvPr>
            <p:cNvSpPr txBox="1"/>
            <p:nvPr/>
          </p:nvSpPr>
          <p:spPr>
            <a:xfrm>
              <a:off x="16515635" y="3878993"/>
              <a:ext cx="3956949" cy="129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Redshifted Ly</a:t>
              </a:r>
              <a:r>
                <a:rPr kumimoji="0" lang="el-GR"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α </a:t>
              </a:r>
              <a:r>
                <a:rPr kumimoji="0" lang="en-US"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emission</a:t>
              </a:r>
            </a:p>
          </p:txBody>
        </p:sp>
      </p:grpSp>
      <p:grpSp>
        <p:nvGrpSpPr>
          <p:cNvPr id="18" name="Group 17">
            <a:extLst>
              <a:ext uri="{FF2B5EF4-FFF2-40B4-BE49-F238E27FC236}">
                <a16:creationId xmlns:a16="http://schemas.microsoft.com/office/drawing/2014/main" id="{509652E0-A2B9-8DDE-9D47-D385B2A1591D}"/>
              </a:ext>
            </a:extLst>
          </p:cNvPr>
          <p:cNvGrpSpPr/>
          <p:nvPr/>
        </p:nvGrpSpPr>
        <p:grpSpPr>
          <a:xfrm>
            <a:off x="13618511" y="10361110"/>
            <a:ext cx="8920754" cy="1818945"/>
            <a:chOff x="13892105" y="9651284"/>
            <a:chExt cx="8920754" cy="1818945"/>
          </a:xfrm>
        </p:grpSpPr>
        <p:sp>
          <p:nvSpPr>
            <p:cNvPr id="307" name="Line"/>
            <p:cNvSpPr/>
            <p:nvPr/>
          </p:nvSpPr>
          <p:spPr>
            <a:xfrm flipH="1" flipV="1">
              <a:off x="13892105" y="9651284"/>
              <a:ext cx="1820096" cy="753392"/>
            </a:xfrm>
            <a:prstGeom prst="line">
              <a:avLst/>
            </a:prstGeom>
            <a:ln w="127000">
              <a:solidFill>
                <a:srgbClr val="61B1FF"/>
              </a:solidFill>
              <a:miter lim="400000"/>
              <a:tailEnd type="triangle"/>
            </a:ln>
          </p:spPr>
          <p:txBody>
            <a:bodyPr lIns="50800" tIns="50800" rIns="50800" bIns="50800" anchor="ctr"/>
            <a:lstStyle/>
            <a:p>
              <a:endParaRPr/>
            </a:p>
          </p:txBody>
        </p:sp>
        <p:sp>
          <p:nvSpPr>
            <p:cNvPr id="9" name="Rectangle 8">
              <a:extLst>
                <a:ext uri="{FF2B5EF4-FFF2-40B4-BE49-F238E27FC236}">
                  <a16:creationId xmlns:a16="http://schemas.microsoft.com/office/drawing/2014/main" id="{99EDEE89-4E5F-F7CE-FB3F-1634E023CE80}"/>
                </a:ext>
              </a:extLst>
            </p:cNvPr>
            <p:cNvSpPr/>
            <p:nvPr/>
          </p:nvSpPr>
          <p:spPr>
            <a:xfrm>
              <a:off x="15712201" y="9841065"/>
              <a:ext cx="7100658" cy="1629164"/>
            </a:xfrm>
            <a:prstGeom prst="rect">
              <a:avLst/>
            </a:prstGeom>
            <a:solidFill>
              <a:schemeClr val="bg1"/>
            </a:solidFill>
            <a:ln w="50800" cap="flat">
              <a:solidFill>
                <a:srgbClr val="61B1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CC807F-4A05-6F0A-7210-C7C22B14F61C}"/>
                  </a:ext>
                </a:extLst>
              </p:cNvPr>
              <p:cNvSpPr txBox="1"/>
              <p:nvPr/>
            </p:nvSpPr>
            <p:spPr>
              <a:xfrm>
                <a:off x="15370125" y="10624341"/>
                <a:ext cx="7100658" cy="129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3200" b="0" i="0" u="none" strike="noStrike" cap="none" spc="0" normalizeH="0" baseline="0" dirty="0">
                    <a:ln>
                      <a:noFill/>
                    </a:ln>
                    <a:solidFill>
                      <a:srgbClr val="000000"/>
                    </a:solidFill>
                    <a:effectLst/>
                    <a:uFillTx/>
                    <a:ea typeface="Canela Text Regular"/>
                    <a:cs typeface="Canela Text Regular"/>
                    <a:sym typeface="Canela Text Regular"/>
                  </a:rPr>
                  <a:t>Blueshifted LIS absorption (</a:t>
                </a:r>
                <a14:m>
                  <m:oMath xmlns:m="http://schemas.openxmlformats.org/officeDocument/2006/math">
                    <m:r>
                      <a:rPr kumimoji="0" lang="en-US" sz="3200" b="0" i="0"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100 </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𝑘𝑚</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𝑠</m:t>
                    </m:r>
                  </m:oMath>
                </a14:m>
                <a:r>
                  <a:rPr kumimoji="0" lang="en-US" sz="3200" b="0" i="0" u="none" strike="noStrike" cap="none" spc="0" normalizeH="0" baseline="0" dirty="0">
                    <a:ln>
                      <a:noFill/>
                    </a:ln>
                    <a:solidFill>
                      <a:srgbClr val="000000"/>
                    </a:solidFill>
                    <a:effectLst/>
                    <a:uFillTx/>
                    <a:ea typeface="Canela Text Regular"/>
                    <a:cs typeface="Canela Text Regular"/>
                    <a:sym typeface="Canela Text Regular"/>
                  </a:rPr>
                  <a:t>)</a:t>
                </a:r>
              </a:p>
            </p:txBody>
          </p:sp>
        </mc:Choice>
        <mc:Fallback xmlns="">
          <p:sp>
            <p:nvSpPr>
              <p:cNvPr id="10" name="TextBox 9">
                <a:extLst>
                  <a:ext uri="{FF2B5EF4-FFF2-40B4-BE49-F238E27FC236}">
                    <a16:creationId xmlns:a16="http://schemas.microsoft.com/office/drawing/2014/main" id="{E8CC807F-4A05-6F0A-7210-C7C22B14F61C}"/>
                  </a:ext>
                </a:extLst>
              </p:cNvPr>
              <p:cNvSpPr txBox="1">
                <a:spLocks noRot="1" noChangeAspect="1" noMove="1" noResize="1" noEditPoints="1" noAdjustHandles="1" noChangeArrowheads="1" noChangeShapeType="1" noTextEdit="1"/>
              </p:cNvSpPr>
              <p:nvPr/>
            </p:nvSpPr>
            <p:spPr>
              <a:xfrm>
                <a:off x="15370125" y="10624341"/>
                <a:ext cx="7100658" cy="1296765"/>
              </a:xfrm>
              <a:prstGeom prst="rect">
                <a:avLst/>
              </a:prstGeom>
              <a:blipFill>
                <a:blip r:embed="rId6"/>
                <a:stretch>
                  <a:fillRect b="-14563"/>
                </a:stretch>
              </a:blipFill>
              <a:ln w="12700" cap="flat">
                <a:noFill/>
                <a:miter lim="400000"/>
              </a:ln>
              <a:effectLst/>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580D01-0D0A-24F1-EBE5-222B315EA723}"/>
              </a:ext>
            </a:extLst>
          </p:cNvPr>
          <p:cNvGrpSpPr/>
          <p:nvPr/>
        </p:nvGrpSpPr>
        <p:grpSpPr>
          <a:xfrm>
            <a:off x="4336243" y="9466161"/>
            <a:ext cx="6466904" cy="1759451"/>
            <a:chOff x="4517091" y="9415784"/>
            <a:chExt cx="6710002" cy="2054445"/>
          </a:xfrm>
        </p:grpSpPr>
        <p:cxnSp>
          <p:nvCxnSpPr>
            <p:cNvPr id="14" name="Straight Arrow Connector 13">
              <a:extLst>
                <a:ext uri="{FF2B5EF4-FFF2-40B4-BE49-F238E27FC236}">
                  <a16:creationId xmlns:a16="http://schemas.microsoft.com/office/drawing/2014/main" id="{F89C0565-CE3A-AC3A-46D5-7E1706BC0E8F}"/>
                </a:ext>
              </a:extLst>
            </p:cNvPr>
            <p:cNvCxnSpPr/>
            <p:nvPr/>
          </p:nvCxnSpPr>
          <p:spPr>
            <a:xfrm flipV="1">
              <a:off x="8426712" y="9971547"/>
              <a:ext cx="2800381" cy="891216"/>
            </a:xfrm>
            <a:prstGeom prst="straightConnector1">
              <a:avLst/>
            </a:prstGeom>
            <a:noFill/>
            <a:ln w="127000" cap="flat">
              <a:solidFill>
                <a:srgbClr val="61B1FF"/>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0C4E1860-267D-EB86-A4AB-D18832D1BE82}"/>
                </a:ext>
              </a:extLst>
            </p:cNvPr>
            <p:cNvSpPr/>
            <p:nvPr/>
          </p:nvSpPr>
          <p:spPr>
            <a:xfrm>
              <a:off x="4517091" y="9415784"/>
              <a:ext cx="5012176" cy="2054445"/>
            </a:xfrm>
            <a:prstGeom prst="rect">
              <a:avLst/>
            </a:prstGeom>
            <a:solidFill>
              <a:schemeClr val="bg1"/>
            </a:solidFill>
            <a:ln w="50800" cap="flat">
              <a:solidFill>
                <a:srgbClr val="61B1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sp>
        <p:nvSpPr>
          <p:cNvPr id="16" name="TextBox 15">
            <a:extLst>
              <a:ext uri="{FF2B5EF4-FFF2-40B4-BE49-F238E27FC236}">
                <a16:creationId xmlns:a16="http://schemas.microsoft.com/office/drawing/2014/main" id="{9A75D84F-BDF3-D730-AD2B-7492A228C29C}"/>
              </a:ext>
            </a:extLst>
          </p:cNvPr>
          <p:cNvSpPr txBox="1"/>
          <p:nvPr/>
        </p:nvSpPr>
        <p:spPr>
          <a:xfrm>
            <a:off x="4495164" y="9630307"/>
            <a:ext cx="4707974" cy="129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dirty="0"/>
              <a:t>LIS absorption </a:t>
            </a:r>
            <a:r>
              <a:rPr lang="en-US" sz="3200" i="1" dirty="0"/>
              <a:t>a</a:t>
            </a:r>
            <a:r>
              <a:rPr kumimoji="0" lang="en-US" sz="3200" b="0" i="1" u="none" strike="noStrike" cap="none" spc="0" normalizeH="0" baseline="0" dirty="0">
                <a:ln>
                  <a:noFill/>
                </a:ln>
                <a:solidFill>
                  <a:srgbClr val="000000"/>
                </a:solidFill>
                <a:effectLst/>
                <a:uFillTx/>
                <a:sym typeface="Canela Text Regular"/>
              </a:rPr>
              <a:t>symmetric</a:t>
            </a:r>
            <a:r>
              <a:rPr kumimoji="0" lang="en-US" sz="3200" b="0" i="0" u="none" strike="noStrike" cap="none" spc="0" normalizeH="0" baseline="0" dirty="0">
                <a:ln>
                  <a:noFill/>
                </a:ln>
                <a:solidFill>
                  <a:srgbClr val="000000"/>
                </a:solidFill>
                <a:effectLst/>
                <a:uFillTx/>
                <a:sym typeface="Canela Text Regular"/>
              </a:rPr>
              <a:t> shape</a:t>
            </a:r>
          </a:p>
        </p:txBody>
      </p:sp>
    </p:spTree>
    <p:extLst>
      <p:ext uri="{BB962C8B-B14F-4D97-AF65-F5344CB8AC3E}">
        <p14:creationId xmlns:p14="http://schemas.microsoft.com/office/powerpoint/2010/main" val="108227138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a:extLst>
              <a:ext uri="{FF2B5EF4-FFF2-40B4-BE49-F238E27FC236}">
                <a16:creationId xmlns:a16="http://schemas.microsoft.com/office/drawing/2014/main" id="{A0249E47-A634-5E94-81F4-3828766E2993}"/>
              </a:ext>
            </a:extLst>
          </p:cNvPr>
          <p:cNvSpPr/>
          <p:nvPr/>
        </p:nvSpPr>
        <p:spPr>
          <a:xfrm>
            <a:off x="0" y="0"/>
            <a:ext cx="24384000" cy="13748117"/>
          </a:xfrm>
          <a:prstGeom prst="rect">
            <a:avLst/>
          </a:prstGeom>
          <a:solidFill>
            <a:srgbClr val="000000">
              <a:alpha val="13886"/>
            </a:srgbClr>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a:ea typeface="Graphik"/>
                <a:cs typeface="Graphik"/>
                <a:sym typeface="Graphik"/>
              </a:defRPr>
            </a:pPr>
            <a:endParaRPr dirty="0"/>
          </a:p>
        </p:txBody>
      </p:sp>
      <p:grpSp>
        <p:nvGrpSpPr>
          <p:cNvPr id="309" name="Group 308">
            <a:extLst>
              <a:ext uri="{FF2B5EF4-FFF2-40B4-BE49-F238E27FC236}">
                <a16:creationId xmlns:a16="http://schemas.microsoft.com/office/drawing/2014/main" id="{CFF5DA36-0698-8EE9-4104-BC9FAAC7EC8F}"/>
              </a:ext>
            </a:extLst>
          </p:cNvPr>
          <p:cNvGrpSpPr/>
          <p:nvPr/>
        </p:nvGrpSpPr>
        <p:grpSpPr>
          <a:xfrm>
            <a:off x="1225229" y="1365570"/>
            <a:ext cx="8043604" cy="5563333"/>
            <a:chOff x="1653550" y="1933227"/>
            <a:chExt cx="8043604" cy="5563333"/>
          </a:xfrm>
        </p:grpSpPr>
        <p:grpSp>
          <p:nvGrpSpPr>
            <p:cNvPr id="39" name="Group">
              <a:extLst>
                <a:ext uri="{FF2B5EF4-FFF2-40B4-BE49-F238E27FC236}">
                  <a16:creationId xmlns:a16="http://schemas.microsoft.com/office/drawing/2014/main" id="{2A085161-B668-D5CF-8560-4C756EEF24D8}"/>
                </a:ext>
              </a:extLst>
            </p:cNvPr>
            <p:cNvGrpSpPr/>
            <p:nvPr/>
          </p:nvGrpSpPr>
          <p:grpSpPr>
            <a:xfrm>
              <a:off x="4233100" y="4036156"/>
              <a:ext cx="5464054" cy="2582100"/>
              <a:chOff x="0" y="0"/>
              <a:chExt cx="5464052" cy="2582098"/>
            </a:xfrm>
          </p:grpSpPr>
          <p:sp>
            <p:nvSpPr>
              <p:cNvPr id="259" name="Oval">
                <a:extLst>
                  <a:ext uri="{FF2B5EF4-FFF2-40B4-BE49-F238E27FC236}">
                    <a16:creationId xmlns:a16="http://schemas.microsoft.com/office/drawing/2014/main" id="{13A50AA6-2FE4-55D0-EBA6-42620E83975D}"/>
                  </a:ext>
                </a:extLst>
              </p:cNvPr>
              <p:cNvSpPr/>
              <p:nvPr/>
            </p:nvSpPr>
            <p:spPr>
              <a:xfrm>
                <a:off x="0" y="0"/>
                <a:ext cx="5464053" cy="2582099"/>
              </a:xfrm>
              <a:prstGeom prst="ellipse">
                <a:avLst/>
              </a:prstGeom>
              <a:solidFill>
                <a:schemeClr val="accent4">
                  <a:alpha val="44684"/>
                </a:schemeClr>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latin typeface="Graphik"/>
                    <a:ea typeface="Graphik"/>
                    <a:cs typeface="Graphik"/>
                    <a:sym typeface="Graphik"/>
                  </a:defRPr>
                </a:pPr>
                <a:endParaRPr/>
              </a:p>
            </p:txBody>
          </p:sp>
          <p:sp>
            <p:nvSpPr>
              <p:cNvPr id="260" name="Star">
                <a:extLst>
                  <a:ext uri="{FF2B5EF4-FFF2-40B4-BE49-F238E27FC236}">
                    <a16:creationId xmlns:a16="http://schemas.microsoft.com/office/drawing/2014/main" id="{54C7C5EC-4787-49BD-6FC1-084482051E06}"/>
                  </a:ext>
                </a:extLst>
              </p:cNvPr>
              <p:cNvSpPr/>
              <p:nvPr/>
            </p:nvSpPr>
            <p:spPr>
              <a:xfrm>
                <a:off x="590872" y="456890"/>
                <a:ext cx="1019375" cy="1066334"/>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261" name="Star">
                <a:extLst>
                  <a:ext uri="{FF2B5EF4-FFF2-40B4-BE49-F238E27FC236}">
                    <a16:creationId xmlns:a16="http://schemas.microsoft.com/office/drawing/2014/main" id="{4525A32F-7629-3CFD-5079-33E7E7EB183C}"/>
                  </a:ext>
                </a:extLst>
              </p:cNvPr>
              <p:cNvSpPr/>
              <p:nvPr/>
            </p:nvSpPr>
            <p:spPr>
              <a:xfrm>
                <a:off x="4070841" y="926144"/>
                <a:ext cx="1019375" cy="1066333"/>
              </a:xfrm>
              <a:prstGeom prst="star5">
                <a:avLst>
                  <a:gd name="adj" fmla="val 19100"/>
                  <a:gd name="hf" fmla="val 105146"/>
                  <a:gd name="vf" fmla="val 110557"/>
                </a:avLst>
              </a:pr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grpSp>
        <mc:AlternateContent xmlns:mc="http://schemas.openxmlformats.org/markup-compatibility/2006" xmlns:a14="http://schemas.microsoft.com/office/drawing/2010/main">
          <mc:Choice Requires="a14">
            <p:sp>
              <p:nvSpPr>
                <p:cNvPr id="40" name="Equation">
                  <a:extLst>
                    <a:ext uri="{FF2B5EF4-FFF2-40B4-BE49-F238E27FC236}">
                      <a16:creationId xmlns:a16="http://schemas.microsoft.com/office/drawing/2014/main" id="{39B64E46-57DC-5036-2F3E-9AD26CD9A8CE}"/>
                    </a:ext>
                  </a:extLst>
                </p:cNvPr>
                <p:cNvSpPr txBox="1"/>
                <p:nvPr/>
              </p:nvSpPr>
              <p:spPr>
                <a:xfrm>
                  <a:off x="1653550" y="1933227"/>
                  <a:ext cx="2288932" cy="915129"/>
                </a:xfrm>
                <a:prstGeom prst="rect">
                  <a:avLst/>
                </a:prstGeom>
                <a:noFill/>
                <a:ln w="12700" cap="flat">
                  <a:noFill/>
                  <a:miter lim="400000"/>
                </a:ln>
                <a:effectLst/>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000000"/>
                                </a:solidFill>
                                <a:latin typeface="Cambria Math" panose="02040503050406030204" pitchFamily="18" charset="0"/>
                              </a:rPr>
                            </m:ctrlPr>
                          </m:sSubPr>
                          <m:e>
                            <m:r>
                              <a:rPr sz="7700" i="1">
                                <a:solidFill>
                                  <a:srgbClr val="000000"/>
                                </a:solidFill>
                                <a:latin typeface="Cambria Math" panose="02040503050406030204" pitchFamily="18" charset="0"/>
                              </a:rPr>
                              <m:t>𝑓</m:t>
                            </m:r>
                          </m:e>
                          <m:sub>
                            <m:r>
                              <m:rPr>
                                <m:sty m:val="p"/>
                              </m:rPr>
                              <a:rPr sz="7700" i="1">
                                <a:solidFill>
                                  <a:srgbClr val="000000"/>
                                </a:solidFill>
                                <a:latin typeface="Cambria Math" panose="02040503050406030204" pitchFamily="18" charset="0"/>
                              </a:rPr>
                              <m:t>c</m:t>
                            </m:r>
                          </m:sub>
                        </m:sSub>
                        <m:r>
                          <a:rPr sz="7700" i="1">
                            <a:solidFill>
                              <a:srgbClr val="000000"/>
                            </a:solidFill>
                            <a:latin typeface="Cambria Math" panose="02040503050406030204" pitchFamily="18" charset="0"/>
                          </a:rPr>
                          <m:t>&lt;1</m:t>
                        </m:r>
                      </m:oMath>
                    </m:oMathPara>
                  </a14:m>
                  <a:endParaRPr sz="7700" dirty="0"/>
                </a:p>
              </p:txBody>
            </p:sp>
          </mc:Choice>
          <mc:Fallback xmlns="">
            <p:sp>
              <p:nvSpPr>
                <p:cNvPr id="40" name="Equation">
                  <a:extLst>
                    <a:ext uri="{FF2B5EF4-FFF2-40B4-BE49-F238E27FC236}">
                      <a16:creationId xmlns:a16="http://schemas.microsoft.com/office/drawing/2014/main" id="{39B64E46-57DC-5036-2F3E-9AD26CD9A8CE}"/>
                    </a:ext>
                  </a:extLst>
                </p:cNvPr>
                <p:cNvSpPr txBox="1">
                  <a:spLocks noRot="1" noChangeAspect="1" noMove="1" noResize="1" noEditPoints="1" noAdjustHandles="1" noChangeArrowheads="1" noChangeShapeType="1" noTextEdit="1"/>
                </p:cNvSpPr>
                <p:nvPr/>
              </p:nvSpPr>
              <p:spPr>
                <a:xfrm>
                  <a:off x="1653550" y="1933227"/>
                  <a:ext cx="2288932" cy="915129"/>
                </a:xfrm>
                <a:prstGeom prst="rect">
                  <a:avLst/>
                </a:prstGeom>
                <a:blipFill>
                  <a:blip r:embed="rId3"/>
                  <a:stretch>
                    <a:fillRect l="-19890" r="-26519" b="-72603"/>
                  </a:stretch>
                </a:blipFill>
                <a:ln w="12700" cap="flat">
                  <a:noFill/>
                  <a:miter lim="400000"/>
                </a:ln>
                <a:effectLst/>
              </p:spPr>
              <p:txBody>
                <a:bodyPr/>
                <a:lstStyle/>
                <a:p>
                  <a:r>
                    <a:rPr lang="en-US">
                      <a:noFill/>
                    </a:rPr>
                    <a:t> </a:t>
                  </a:r>
                </a:p>
              </p:txBody>
            </p:sp>
          </mc:Fallback>
        </mc:AlternateContent>
        <p:sp>
          <p:nvSpPr>
            <p:cNvPr id="41" name="Cloud">
              <a:extLst>
                <a:ext uri="{FF2B5EF4-FFF2-40B4-BE49-F238E27FC236}">
                  <a16:creationId xmlns:a16="http://schemas.microsoft.com/office/drawing/2014/main" id="{8B5D9A3C-D2C2-25B3-2D85-33ACF7DA786A}"/>
                </a:ext>
              </a:extLst>
            </p:cNvPr>
            <p:cNvSpPr/>
            <p:nvPr/>
          </p:nvSpPr>
          <p:spPr>
            <a:xfrm>
              <a:off x="6641328" y="3073919"/>
              <a:ext cx="3045895" cy="1835628"/>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42" name="Cloud">
              <a:extLst>
                <a:ext uri="{FF2B5EF4-FFF2-40B4-BE49-F238E27FC236}">
                  <a16:creationId xmlns:a16="http://schemas.microsoft.com/office/drawing/2014/main" id="{AF0AD0D7-520B-5CAD-9A84-D24C806695C7}"/>
                </a:ext>
              </a:extLst>
            </p:cNvPr>
            <p:cNvSpPr/>
            <p:nvPr/>
          </p:nvSpPr>
          <p:spPr>
            <a:xfrm>
              <a:off x="2315938" y="4430599"/>
              <a:ext cx="3045896" cy="1835628"/>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43" name="Cloud">
              <a:extLst>
                <a:ext uri="{FF2B5EF4-FFF2-40B4-BE49-F238E27FC236}">
                  <a16:creationId xmlns:a16="http://schemas.microsoft.com/office/drawing/2014/main" id="{8EE0F1DD-28B3-B1EE-5118-6CC6CC25D4E5}"/>
                </a:ext>
              </a:extLst>
            </p:cNvPr>
            <p:cNvSpPr/>
            <p:nvPr/>
          </p:nvSpPr>
          <p:spPr>
            <a:xfrm>
              <a:off x="6268734" y="5660932"/>
              <a:ext cx="3045895" cy="1835628"/>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6">
                <a:satOff val="32461"/>
                <a:lumOff val="20828"/>
                <a:alpha val="65506"/>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44" name="HI Cloud">
              <a:extLst>
                <a:ext uri="{FF2B5EF4-FFF2-40B4-BE49-F238E27FC236}">
                  <a16:creationId xmlns:a16="http://schemas.microsoft.com/office/drawing/2014/main" id="{CA787F87-44E8-0898-C44E-191D580CF016}"/>
                </a:ext>
              </a:extLst>
            </p:cNvPr>
            <p:cNvSpPr txBox="1"/>
            <p:nvPr/>
          </p:nvSpPr>
          <p:spPr>
            <a:xfrm>
              <a:off x="7694200" y="3088524"/>
              <a:ext cx="1075615"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dirty="0">
                <a:solidFill>
                  <a:schemeClr val="accent6">
                    <a:hueOff val="-336662"/>
                    <a:satOff val="-1462"/>
                    <a:lumOff val="-13603"/>
                  </a:schemeClr>
                </a:solidFill>
              </a:endParaRPr>
            </a:p>
          </p:txBody>
        </p:sp>
        <p:sp>
          <p:nvSpPr>
            <p:cNvPr id="45" name="HI Cloud">
              <a:extLst>
                <a:ext uri="{FF2B5EF4-FFF2-40B4-BE49-F238E27FC236}">
                  <a16:creationId xmlns:a16="http://schemas.microsoft.com/office/drawing/2014/main" id="{C806DEAB-BA49-9513-185C-711342356704}"/>
                </a:ext>
              </a:extLst>
            </p:cNvPr>
            <p:cNvSpPr txBox="1"/>
            <p:nvPr/>
          </p:nvSpPr>
          <p:spPr>
            <a:xfrm>
              <a:off x="3286016" y="4567418"/>
              <a:ext cx="1205458"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r>
                <a:rPr dirty="0"/>
                <a:t> </a:t>
              </a:r>
              <a:endParaRPr dirty="0">
                <a:solidFill>
                  <a:schemeClr val="accent6">
                    <a:hueOff val="-336662"/>
                    <a:satOff val="-1462"/>
                    <a:lumOff val="-13603"/>
                  </a:schemeClr>
                </a:solidFill>
              </a:endParaRPr>
            </a:p>
          </p:txBody>
        </p:sp>
        <p:sp>
          <p:nvSpPr>
            <p:cNvPr id="46" name="HI Cloud">
              <a:extLst>
                <a:ext uri="{FF2B5EF4-FFF2-40B4-BE49-F238E27FC236}">
                  <a16:creationId xmlns:a16="http://schemas.microsoft.com/office/drawing/2014/main" id="{F54EFE94-C720-1925-A3A6-DD890B3C5642}"/>
                </a:ext>
              </a:extLst>
            </p:cNvPr>
            <p:cNvSpPr txBox="1"/>
            <p:nvPr/>
          </p:nvSpPr>
          <p:spPr>
            <a:xfrm>
              <a:off x="7253871" y="5865378"/>
              <a:ext cx="1075615"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defTabSz="2438400">
                <a:spcBef>
                  <a:spcPts val="0"/>
                </a:spcBef>
                <a:defRPr sz="4000" b="1">
                  <a:solidFill>
                    <a:schemeClr val="accent6"/>
                  </a:solidFill>
                  <a:latin typeface="Georgia"/>
                  <a:ea typeface="Georgia"/>
                  <a:cs typeface="Georgia"/>
                  <a:sym typeface="Georgia"/>
                </a:defRPr>
              </a:pPr>
              <a:r>
                <a:rPr lang="en-US" dirty="0" err="1">
                  <a:solidFill>
                    <a:schemeClr val="accent6">
                      <a:hueOff val="-336662"/>
                      <a:satOff val="-1462"/>
                      <a:lumOff val="-13603"/>
                    </a:schemeClr>
                  </a:solidFill>
                </a:rPr>
                <a:t>SiII</a:t>
              </a:r>
              <a:endParaRPr dirty="0">
                <a:solidFill>
                  <a:schemeClr val="accent6">
                    <a:hueOff val="-336662"/>
                    <a:satOff val="-1462"/>
                    <a:lumOff val="-13603"/>
                  </a:schemeClr>
                </a:solidFill>
              </a:endParaRPr>
            </a:p>
          </p:txBody>
        </p:sp>
        <p:sp>
          <p:nvSpPr>
            <p:cNvPr id="48" name="Cloud">
              <a:extLst>
                <a:ext uri="{FF2B5EF4-FFF2-40B4-BE49-F238E27FC236}">
                  <a16:creationId xmlns:a16="http://schemas.microsoft.com/office/drawing/2014/main" id="{9790B85F-4DAE-E656-933F-6D2D0C702BEB}"/>
                </a:ext>
              </a:extLst>
            </p:cNvPr>
            <p:cNvSpPr/>
            <p:nvPr/>
          </p:nvSpPr>
          <p:spPr>
            <a:xfrm>
              <a:off x="2551946" y="4567825"/>
              <a:ext cx="2555666"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49" name="Cloud">
              <a:extLst>
                <a:ext uri="{FF2B5EF4-FFF2-40B4-BE49-F238E27FC236}">
                  <a16:creationId xmlns:a16="http://schemas.microsoft.com/office/drawing/2014/main" id="{31AE9E86-76C3-056D-EFAD-90E8D224FD0D}"/>
                </a:ext>
              </a:extLst>
            </p:cNvPr>
            <p:cNvSpPr/>
            <p:nvPr/>
          </p:nvSpPr>
          <p:spPr>
            <a:xfrm>
              <a:off x="6842069" y="3286250"/>
              <a:ext cx="2555667"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50" name="Cloud">
              <a:extLst>
                <a:ext uri="{FF2B5EF4-FFF2-40B4-BE49-F238E27FC236}">
                  <a16:creationId xmlns:a16="http://schemas.microsoft.com/office/drawing/2014/main" id="{9F4F4066-4870-AD04-0856-A40C6713FAC3}"/>
                </a:ext>
              </a:extLst>
            </p:cNvPr>
            <p:cNvSpPr/>
            <p:nvPr/>
          </p:nvSpPr>
          <p:spPr>
            <a:xfrm>
              <a:off x="6529049" y="5852988"/>
              <a:ext cx="2555667" cy="154018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2">
                <a:hueOff val="240640"/>
                <a:satOff val="2542"/>
                <a:lumOff val="-13198"/>
                <a:alpha val="38574"/>
              </a:schemeClr>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a:ea typeface="Graphik"/>
                  <a:cs typeface="Graphik"/>
                  <a:sym typeface="Graphik"/>
                </a:defRPr>
              </a:pPr>
              <a:endParaRPr/>
            </a:p>
          </p:txBody>
        </p:sp>
        <p:sp>
          <p:nvSpPr>
            <p:cNvPr id="51" name="SiII">
              <a:extLst>
                <a:ext uri="{FF2B5EF4-FFF2-40B4-BE49-F238E27FC236}">
                  <a16:creationId xmlns:a16="http://schemas.microsoft.com/office/drawing/2014/main" id="{9FCB1522-3BD3-F68A-C7DD-F5AE5F2694A1}"/>
                </a:ext>
              </a:extLst>
            </p:cNvPr>
            <p:cNvSpPr txBox="1"/>
            <p:nvPr/>
          </p:nvSpPr>
          <p:spPr>
            <a:xfrm>
              <a:off x="3369021" y="5123328"/>
              <a:ext cx="799899"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HI</a:t>
              </a:r>
              <a:endParaRPr dirty="0"/>
            </a:p>
          </p:txBody>
        </p:sp>
        <p:sp>
          <p:nvSpPr>
            <p:cNvPr id="52" name="SiII">
              <a:extLst>
                <a:ext uri="{FF2B5EF4-FFF2-40B4-BE49-F238E27FC236}">
                  <a16:creationId xmlns:a16="http://schemas.microsoft.com/office/drawing/2014/main" id="{AA04C73C-8DE2-1C7D-3813-2E34478627A5}"/>
                </a:ext>
              </a:extLst>
            </p:cNvPr>
            <p:cNvSpPr txBox="1"/>
            <p:nvPr/>
          </p:nvSpPr>
          <p:spPr>
            <a:xfrm>
              <a:off x="7719952" y="3873054"/>
              <a:ext cx="799899"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a:t>
              </a:r>
              <a:r>
                <a:rPr dirty="0"/>
                <a:t>I</a:t>
              </a:r>
            </a:p>
          </p:txBody>
        </p:sp>
        <p:sp>
          <p:nvSpPr>
            <p:cNvPr id="53" name="SiII">
              <a:extLst>
                <a:ext uri="{FF2B5EF4-FFF2-40B4-BE49-F238E27FC236}">
                  <a16:creationId xmlns:a16="http://schemas.microsoft.com/office/drawing/2014/main" id="{115EC477-0713-C1EC-6C82-BA014302561C}"/>
                </a:ext>
              </a:extLst>
            </p:cNvPr>
            <p:cNvSpPr txBox="1"/>
            <p:nvPr/>
          </p:nvSpPr>
          <p:spPr>
            <a:xfrm>
              <a:off x="7406935" y="6294786"/>
              <a:ext cx="799899"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lang="en-US" dirty="0"/>
                <a:t>H</a:t>
              </a:r>
              <a:r>
                <a:rPr dirty="0"/>
                <a:t>I</a:t>
              </a:r>
            </a:p>
          </p:txBody>
        </p:sp>
      </p:grpSp>
      <p:sp>
        <p:nvSpPr>
          <p:cNvPr id="263" name="Low-Ionization Species (LIS) Absorption Lines">
            <a:extLst>
              <a:ext uri="{FF2B5EF4-FFF2-40B4-BE49-F238E27FC236}">
                <a16:creationId xmlns:a16="http://schemas.microsoft.com/office/drawing/2014/main" id="{1DEE490D-E08E-3223-7B8C-755C64108714}"/>
              </a:ext>
            </a:extLst>
          </p:cNvPr>
          <p:cNvSpPr txBox="1"/>
          <p:nvPr/>
        </p:nvSpPr>
        <p:spPr>
          <a:xfrm>
            <a:off x="2341280" y="293993"/>
            <a:ext cx="19701440" cy="113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2438400">
              <a:lnSpc>
                <a:spcPct val="80000"/>
              </a:lnSpc>
              <a:spcBef>
                <a:spcPts val="0"/>
              </a:spcBef>
              <a:defRPr sz="8400" b="1" spc="-84">
                <a:latin typeface="Times New Roman"/>
                <a:ea typeface="Times New Roman"/>
                <a:cs typeface="Times New Roman"/>
                <a:sym typeface="Times New Roman"/>
              </a:defRPr>
            </a:lvl1pPr>
          </a:lstStyle>
          <a:p>
            <a:pPr algn="ctr"/>
            <a:r>
              <a:rPr lang="en-US" dirty="0"/>
              <a:t>Implications for Covering Fraction</a:t>
            </a:r>
            <a:endParaRPr dirty="0"/>
          </a:p>
        </p:txBody>
      </p:sp>
      <p:pic>
        <p:nvPicPr>
          <p:cNvPr id="262" name="Picture 261">
            <a:extLst>
              <a:ext uri="{FF2B5EF4-FFF2-40B4-BE49-F238E27FC236}">
                <a16:creationId xmlns:a16="http://schemas.microsoft.com/office/drawing/2014/main" id="{F6BA5ED4-820B-72FB-78D0-F644BC63BB89}"/>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4427920" y="7143106"/>
            <a:ext cx="9722510" cy="6116811"/>
          </a:xfrm>
          <a:prstGeom prst="rect">
            <a:avLst/>
          </a:prstGeom>
          <a:ln>
            <a:solidFill>
              <a:schemeClr val="tx1"/>
            </a:solidFill>
          </a:ln>
        </p:spPr>
      </p:pic>
      <p:sp>
        <p:nvSpPr>
          <p:cNvPr id="293" name="TextBox 292">
            <a:extLst>
              <a:ext uri="{FF2B5EF4-FFF2-40B4-BE49-F238E27FC236}">
                <a16:creationId xmlns:a16="http://schemas.microsoft.com/office/drawing/2014/main" id="{2C18F1E8-5AA3-939D-7D18-959D30A33223}"/>
              </a:ext>
            </a:extLst>
          </p:cNvPr>
          <p:cNvSpPr txBox="1"/>
          <p:nvPr/>
        </p:nvSpPr>
        <p:spPr>
          <a:xfrm>
            <a:off x="13298327" y="2466503"/>
            <a:ext cx="1542313"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Flux</a:t>
            </a:r>
          </a:p>
        </p:txBody>
      </p:sp>
      <p:sp>
        <p:nvSpPr>
          <p:cNvPr id="277" name="Line">
            <a:extLst>
              <a:ext uri="{FF2B5EF4-FFF2-40B4-BE49-F238E27FC236}">
                <a16:creationId xmlns:a16="http://schemas.microsoft.com/office/drawing/2014/main" id="{496416C3-71AD-4F1D-6BE1-F18260E90BC9}"/>
              </a:ext>
            </a:extLst>
          </p:cNvPr>
          <p:cNvSpPr/>
          <p:nvPr/>
        </p:nvSpPr>
        <p:spPr>
          <a:xfrm flipV="1">
            <a:off x="15256915" y="1748166"/>
            <a:ext cx="52834" cy="4237740"/>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78" name="Line">
            <a:extLst>
              <a:ext uri="{FF2B5EF4-FFF2-40B4-BE49-F238E27FC236}">
                <a16:creationId xmlns:a16="http://schemas.microsoft.com/office/drawing/2014/main" id="{11647D4D-4174-6528-A31D-7567C1B42999}"/>
              </a:ext>
            </a:extLst>
          </p:cNvPr>
          <p:cNvSpPr/>
          <p:nvPr/>
        </p:nvSpPr>
        <p:spPr>
          <a:xfrm>
            <a:off x="15241491" y="5968348"/>
            <a:ext cx="7623931" cy="1"/>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2438400">
              <a:spcBef>
                <a:spcPts val="0"/>
              </a:spcBef>
              <a:defRPr sz="2400"/>
            </a:pPr>
            <a:endParaRPr/>
          </a:p>
        </p:txBody>
      </p:sp>
      <p:sp>
        <p:nvSpPr>
          <p:cNvPr id="282" name="Line">
            <a:extLst>
              <a:ext uri="{FF2B5EF4-FFF2-40B4-BE49-F238E27FC236}">
                <a16:creationId xmlns:a16="http://schemas.microsoft.com/office/drawing/2014/main" id="{16E3A13E-79C3-2A8D-EC13-023385941FAC}"/>
              </a:ext>
            </a:extLst>
          </p:cNvPr>
          <p:cNvSpPr/>
          <p:nvPr/>
        </p:nvSpPr>
        <p:spPr>
          <a:xfrm>
            <a:off x="15325172" y="2597570"/>
            <a:ext cx="8179895" cy="1184178"/>
          </a:xfrm>
          <a:custGeom>
            <a:avLst/>
            <a:gdLst/>
            <a:ahLst/>
            <a:cxnLst>
              <a:cxn ang="0">
                <a:pos x="wd2" y="hd2"/>
              </a:cxn>
              <a:cxn ang="5400000">
                <a:pos x="wd2" y="hd2"/>
              </a:cxn>
              <a:cxn ang="10800000">
                <a:pos x="wd2" y="hd2"/>
              </a:cxn>
              <a:cxn ang="16200000">
                <a:pos x="wd2" y="hd2"/>
              </a:cxn>
            </a:cxnLst>
            <a:rect l="0" t="0" r="r" b="b"/>
            <a:pathLst>
              <a:path w="21600" h="21600" extrusionOk="0">
                <a:moveTo>
                  <a:pt x="0" y="108"/>
                </a:moveTo>
                <a:lnTo>
                  <a:pt x="7984" y="0"/>
                </a:lnTo>
                <a:lnTo>
                  <a:pt x="8898" y="21600"/>
                </a:lnTo>
                <a:lnTo>
                  <a:pt x="9779" y="385"/>
                </a:lnTo>
                <a:lnTo>
                  <a:pt x="21600" y="597"/>
                </a:lnTo>
              </a:path>
            </a:pathLst>
          </a:custGeom>
          <a:ln/>
        </p:spPr>
        <p:style>
          <a:lnRef idx="1">
            <a:schemeClr val="dk1"/>
          </a:lnRef>
          <a:fillRef idx="0">
            <a:schemeClr val="dk1"/>
          </a:fillRef>
          <a:effectRef idx="0">
            <a:schemeClr val="dk1"/>
          </a:effectRef>
          <a:fontRef idx="minor">
            <a:schemeClr val="tx1"/>
          </a:fontRef>
        </p:style>
        <p:txBody>
          <a:bodyPr lIns="50800" tIns="50800" rIns="50800" bIns="50800" anchor="ctr"/>
          <a:lstStyle/>
          <a:p>
            <a:pPr algn="ctr" defTabSz="2438400">
              <a:spcBef>
                <a:spcPts val="0"/>
              </a:spcBef>
              <a:defRPr sz="2400"/>
            </a:pPr>
            <a:endParaRPr/>
          </a:p>
        </p:txBody>
      </p:sp>
      <p:grpSp>
        <p:nvGrpSpPr>
          <p:cNvPr id="283" name="Group">
            <a:extLst>
              <a:ext uri="{FF2B5EF4-FFF2-40B4-BE49-F238E27FC236}">
                <a16:creationId xmlns:a16="http://schemas.microsoft.com/office/drawing/2014/main" id="{04302AD3-1467-8230-99AE-701830F32862}"/>
              </a:ext>
            </a:extLst>
          </p:cNvPr>
          <p:cNvGrpSpPr/>
          <p:nvPr/>
        </p:nvGrpSpPr>
        <p:grpSpPr>
          <a:xfrm>
            <a:off x="19289175" y="2597570"/>
            <a:ext cx="1029277" cy="1284495"/>
            <a:chOff x="0" y="0"/>
            <a:chExt cx="462769" cy="700785"/>
          </a:xfrm>
        </p:grpSpPr>
        <p:sp>
          <p:nvSpPr>
            <p:cNvPr id="284" name="Line">
              <a:extLst>
                <a:ext uri="{FF2B5EF4-FFF2-40B4-BE49-F238E27FC236}">
                  <a16:creationId xmlns:a16="http://schemas.microsoft.com/office/drawing/2014/main" id="{BB98406D-F6F8-4805-CE9B-26A7370B33D9}"/>
                </a:ext>
              </a:extLst>
            </p:cNvPr>
            <p:cNvSpPr/>
            <p:nvPr/>
          </p:nvSpPr>
          <p:spPr>
            <a:xfrm flipV="1">
              <a:off x="231385" y="14985"/>
              <a:ext cx="1" cy="68580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285" name="Line">
              <a:extLst>
                <a:ext uri="{FF2B5EF4-FFF2-40B4-BE49-F238E27FC236}">
                  <a16:creationId xmlns:a16="http://schemas.microsoft.com/office/drawing/2014/main" id="{57EE5BF9-37C8-17A9-1438-34F72960D5D5}"/>
                </a:ext>
              </a:extLst>
            </p:cNvPr>
            <p:cNvSpPr/>
            <p:nvPr/>
          </p:nvSpPr>
          <p:spPr>
            <a:xfrm flipH="1" flipV="1">
              <a:off x="0" y="0"/>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286" name="Line">
              <a:extLst>
                <a:ext uri="{FF2B5EF4-FFF2-40B4-BE49-F238E27FC236}">
                  <a16:creationId xmlns:a16="http://schemas.microsoft.com/office/drawing/2014/main" id="{709EA7B1-3FA6-E748-3159-AFD4386581D8}"/>
                </a:ext>
              </a:extLst>
            </p:cNvPr>
            <p:cNvSpPr/>
            <p:nvPr/>
          </p:nvSpPr>
          <p:spPr>
            <a:xfrm flipH="1" flipV="1">
              <a:off x="0" y="669035"/>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grpSp>
      <mc:AlternateContent xmlns:mc="http://schemas.openxmlformats.org/markup-compatibility/2006" xmlns:a14="http://schemas.microsoft.com/office/drawing/2010/main">
        <mc:Choice Requires="a14">
          <p:sp>
            <p:nvSpPr>
              <p:cNvPr id="287" name="Equation">
                <a:extLst>
                  <a:ext uri="{FF2B5EF4-FFF2-40B4-BE49-F238E27FC236}">
                    <a16:creationId xmlns:a16="http://schemas.microsoft.com/office/drawing/2014/main" id="{638BCDE3-4B46-20F0-345C-F80FDF96021D}"/>
                  </a:ext>
                </a:extLst>
              </p:cNvPr>
              <p:cNvSpPr txBox="1"/>
              <p:nvPr/>
            </p:nvSpPr>
            <p:spPr>
              <a:xfrm>
                <a:off x="20292351" y="2596426"/>
                <a:ext cx="1157095" cy="1184940"/>
              </a:xfrm>
              <a:prstGeom prst="rect">
                <a:avLst/>
              </a:prstGeom>
              <a:noFill/>
              <a:ln w="12700" cap="flat">
                <a:noFill/>
                <a:miter lim="400000"/>
              </a:ln>
              <a:effectLst/>
            </p:spPr>
            <p:txBody>
              <a:bodyPr wrap="squar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E22146"/>
                              </a:solidFill>
                              <a:latin typeface="Cambria Math" panose="02040503050406030204" pitchFamily="18" charset="0"/>
                            </a:rPr>
                          </m:ctrlPr>
                        </m:sSubPr>
                        <m:e>
                          <m:r>
                            <a:rPr sz="7700" i="1">
                              <a:solidFill>
                                <a:srgbClr val="E22146"/>
                              </a:solidFill>
                              <a:latin typeface="Cambria Math" panose="02040503050406030204" pitchFamily="18" charset="0"/>
                            </a:rPr>
                            <m:t>𝑓</m:t>
                          </m:r>
                        </m:e>
                        <m:sub>
                          <m:r>
                            <m:rPr>
                              <m:sty m:val="p"/>
                            </m:rPr>
                            <a:rPr sz="7700" i="1">
                              <a:solidFill>
                                <a:srgbClr val="E22146"/>
                              </a:solidFill>
                              <a:latin typeface="Cambria Math" panose="02040503050406030204" pitchFamily="18" charset="0"/>
                            </a:rPr>
                            <m:t>c</m:t>
                          </m:r>
                        </m:sub>
                      </m:sSub>
                    </m:oMath>
                  </m:oMathPara>
                </a14:m>
                <a:endParaRPr sz="7700" dirty="0">
                  <a:solidFill>
                    <a:srgbClr val="E22146"/>
                  </a:solidFill>
                </a:endParaRPr>
              </a:p>
            </p:txBody>
          </p:sp>
        </mc:Choice>
        <mc:Fallback xmlns="">
          <p:sp>
            <p:nvSpPr>
              <p:cNvPr id="287" name="Equation">
                <a:extLst>
                  <a:ext uri="{FF2B5EF4-FFF2-40B4-BE49-F238E27FC236}">
                    <a16:creationId xmlns:a16="http://schemas.microsoft.com/office/drawing/2014/main" id="{638BCDE3-4B46-20F0-345C-F80FDF96021D}"/>
                  </a:ext>
                </a:extLst>
              </p:cNvPr>
              <p:cNvSpPr txBox="1">
                <a:spLocks noRot="1" noChangeAspect="1" noMove="1" noResize="1" noEditPoints="1" noAdjustHandles="1" noChangeArrowheads="1" noChangeShapeType="1" noTextEdit="1"/>
              </p:cNvSpPr>
              <p:nvPr/>
            </p:nvSpPr>
            <p:spPr>
              <a:xfrm>
                <a:off x="20292351" y="2596426"/>
                <a:ext cx="1157095" cy="1184940"/>
              </a:xfrm>
              <a:prstGeom prst="rect">
                <a:avLst/>
              </a:prstGeom>
              <a:blipFill>
                <a:blip r:embed="rId5"/>
                <a:stretch>
                  <a:fillRect l="-20430" r="-3226" b="-340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Equation">
                <a:extLst>
                  <a:ext uri="{FF2B5EF4-FFF2-40B4-BE49-F238E27FC236}">
                    <a16:creationId xmlns:a16="http://schemas.microsoft.com/office/drawing/2014/main" id="{CEEF2D0C-36A1-FE77-EFD6-15482B2795FC}"/>
                  </a:ext>
                </a:extLst>
              </p:cNvPr>
              <p:cNvSpPr txBox="1"/>
              <p:nvPr/>
            </p:nvSpPr>
            <p:spPr>
              <a:xfrm>
                <a:off x="17476880" y="6080043"/>
                <a:ext cx="1812295" cy="630109"/>
              </a:xfrm>
              <a:prstGeom prst="rect">
                <a:avLst/>
              </a:prstGeom>
              <a:noFill/>
              <a:ln w="12700" cap="flat">
                <a:noFill/>
                <a:miter lim="400000"/>
              </a:ln>
              <a:effectLst/>
            </p:spPr>
            <p:txBody>
              <a:bodyPr wrap="squar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3900" i="1" smtClean="0">
                          <a:solidFill>
                            <a:srgbClr val="006463"/>
                          </a:solidFill>
                          <a:latin typeface="Cambria Math" panose="02040503050406030204" pitchFamily="18" charset="0"/>
                        </a:rPr>
                        <m:t>126</m:t>
                      </m:r>
                      <m:r>
                        <a:rPr sz="3900" i="1">
                          <a:solidFill>
                            <a:srgbClr val="006463"/>
                          </a:solidFill>
                          <a:latin typeface="Cambria Math" panose="02040503050406030204" pitchFamily="18" charset="0"/>
                        </a:rPr>
                        <m:t>0Å</m:t>
                      </m:r>
                    </m:oMath>
                  </m:oMathPara>
                </a14:m>
                <a:endParaRPr sz="3900" dirty="0">
                  <a:solidFill>
                    <a:srgbClr val="006563"/>
                  </a:solidFill>
                </a:endParaRPr>
              </a:p>
            </p:txBody>
          </p:sp>
        </mc:Choice>
        <mc:Fallback xmlns="">
          <p:sp>
            <p:nvSpPr>
              <p:cNvPr id="288" name="Equation">
                <a:extLst>
                  <a:ext uri="{FF2B5EF4-FFF2-40B4-BE49-F238E27FC236}">
                    <a16:creationId xmlns:a16="http://schemas.microsoft.com/office/drawing/2014/main" id="{CEEF2D0C-36A1-FE77-EFD6-15482B2795FC}"/>
                  </a:ext>
                </a:extLst>
              </p:cNvPr>
              <p:cNvSpPr txBox="1">
                <a:spLocks noRot="1" noChangeAspect="1" noMove="1" noResize="1" noEditPoints="1" noAdjustHandles="1" noChangeArrowheads="1" noChangeShapeType="1" noTextEdit="1"/>
              </p:cNvSpPr>
              <p:nvPr/>
            </p:nvSpPr>
            <p:spPr>
              <a:xfrm>
                <a:off x="17476880" y="6080043"/>
                <a:ext cx="1812295" cy="630109"/>
              </a:xfrm>
              <a:prstGeom prst="rect">
                <a:avLst/>
              </a:prstGeom>
              <a:blipFill>
                <a:blip r:embed="rId6"/>
                <a:stretch>
                  <a:fillRect t="-9804" r="-1399" b="-13725"/>
                </a:stretch>
              </a:blipFill>
              <a:ln w="12700" cap="flat">
                <a:noFill/>
                <a:miter lim="400000"/>
              </a:ln>
              <a:effectLst/>
            </p:spPr>
            <p:txBody>
              <a:bodyPr/>
              <a:lstStyle/>
              <a:p>
                <a:r>
                  <a:rPr lang="en-US">
                    <a:noFill/>
                  </a:rPr>
                  <a:t> </a:t>
                </a:r>
              </a:p>
            </p:txBody>
          </p:sp>
        </mc:Fallback>
      </mc:AlternateContent>
      <p:sp>
        <p:nvSpPr>
          <p:cNvPr id="292" name="TextBox 291">
            <a:extLst>
              <a:ext uri="{FF2B5EF4-FFF2-40B4-BE49-F238E27FC236}">
                <a16:creationId xmlns:a16="http://schemas.microsoft.com/office/drawing/2014/main" id="{EA4D9999-E537-5327-7837-B475A9E44FA2}"/>
              </a:ext>
            </a:extLst>
          </p:cNvPr>
          <p:cNvSpPr txBox="1"/>
          <p:nvPr/>
        </p:nvSpPr>
        <p:spPr>
          <a:xfrm>
            <a:off x="19887088" y="6100126"/>
            <a:ext cx="3609990"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Wavelength</a:t>
            </a:r>
          </a:p>
        </p:txBody>
      </p:sp>
      <p:sp>
        <p:nvSpPr>
          <p:cNvPr id="294" name="TextBox 293">
            <a:extLst>
              <a:ext uri="{FF2B5EF4-FFF2-40B4-BE49-F238E27FC236}">
                <a16:creationId xmlns:a16="http://schemas.microsoft.com/office/drawing/2014/main" id="{CE038B9A-4F7C-2B26-D670-E038340A27EC}"/>
              </a:ext>
            </a:extLst>
          </p:cNvPr>
          <p:cNvSpPr txBox="1"/>
          <p:nvPr/>
        </p:nvSpPr>
        <p:spPr>
          <a:xfrm>
            <a:off x="14670296" y="5723038"/>
            <a:ext cx="2916091"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0</a:t>
            </a:r>
          </a:p>
        </p:txBody>
      </p:sp>
      <p:sp>
        <p:nvSpPr>
          <p:cNvPr id="295" name="SiII">
            <a:extLst>
              <a:ext uri="{FF2B5EF4-FFF2-40B4-BE49-F238E27FC236}">
                <a16:creationId xmlns:a16="http://schemas.microsoft.com/office/drawing/2014/main" id="{7F773B1E-D0BD-F8E4-B6BE-2D02CBCFBEDB}"/>
              </a:ext>
            </a:extLst>
          </p:cNvPr>
          <p:cNvSpPr txBox="1"/>
          <p:nvPr/>
        </p:nvSpPr>
        <p:spPr>
          <a:xfrm>
            <a:off x="17909604" y="1610040"/>
            <a:ext cx="1715163"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400">
              <a:spcBef>
                <a:spcPts val="0"/>
              </a:spcBef>
              <a:defRPr sz="4000" b="1">
                <a:solidFill>
                  <a:schemeClr val="accent2">
                    <a:hueOff val="261693"/>
                    <a:satOff val="40971"/>
                    <a:lumOff val="-28931"/>
                  </a:schemeClr>
                </a:solidFill>
                <a:latin typeface="Georgia"/>
                <a:ea typeface="Georgia"/>
                <a:cs typeface="Georgia"/>
                <a:sym typeface="Georgia"/>
              </a:defRPr>
            </a:lvl1pPr>
          </a:lstStyle>
          <a:p>
            <a:r>
              <a:rPr dirty="0" err="1"/>
              <a:t>SiII</a:t>
            </a:r>
            <a:endParaRPr dirty="0"/>
          </a:p>
        </p:txBody>
      </p:sp>
      <p:grpSp>
        <p:nvGrpSpPr>
          <p:cNvPr id="304" name="Group">
            <a:extLst>
              <a:ext uri="{FF2B5EF4-FFF2-40B4-BE49-F238E27FC236}">
                <a16:creationId xmlns:a16="http://schemas.microsoft.com/office/drawing/2014/main" id="{F6EF9256-BA5A-E193-4CA9-C56DC7D56D10}"/>
              </a:ext>
            </a:extLst>
          </p:cNvPr>
          <p:cNvGrpSpPr/>
          <p:nvPr/>
        </p:nvGrpSpPr>
        <p:grpSpPr>
          <a:xfrm>
            <a:off x="19592718" y="8277151"/>
            <a:ext cx="1451465" cy="1692101"/>
            <a:chOff x="0" y="0"/>
            <a:chExt cx="462769" cy="700785"/>
          </a:xfrm>
        </p:grpSpPr>
        <p:sp>
          <p:nvSpPr>
            <p:cNvPr id="305" name="Line">
              <a:extLst>
                <a:ext uri="{FF2B5EF4-FFF2-40B4-BE49-F238E27FC236}">
                  <a16:creationId xmlns:a16="http://schemas.microsoft.com/office/drawing/2014/main" id="{9EF670E2-5727-397B-E7DB-973177970718}"/>
                </a:ext>
              </a:extLst>
            </p:cNvPr>
            <p:cNvSpPr/>
            <p:nvPr/>
          </p:nvSpPr>
          <p:spPr>
            <a:xfrm flipV="1">
              <a:off x="231385" y="14985"/>
              <a:ext cx="1" cy="68580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306" name="Line">
              <a:extLst>
                <a:ext uri="{FF2B5EF4-FFF2-40B4-BE49-F238E27FC236}">
                  <a16:creationId xmlns:a16="http://schemas.microsoft.com/office/drawing/2014/main" id="{51391EC0-DDFE-6E97-B5D3-10302A37505D}"/>
                </a:ext>
              </a:extLst>
            </p:cNvPr>
            <p:cNvSpPr/>
            <p:nvPr/>
          </p:nvSpPr>
          <p:spPr>
            <a:xfrm flipH="1" flipV="1">
              <a:off x="0" y="0"/>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sp>
          <p:nvSpPr>
            <p:cNvPr id="307" name="Line">
              <a:extLst>
                <a:ext uri="{FF2B5EF4-FFF2-40B4-BE49-F238E27FC236}">
                  <a16:creationId xmlns:a16="http://schemas.microsoft.com/office/drawing/2014/main" id="{ABA1EA1D-8768-162C-DF97-F7E6CBAB401D}"/>
                </a:ext>
              </a:extLst>
            </p:cNvPr>
            <p:cNvSpPr/>
            <p:nvPr/>
          </p:nvSpPr>
          <p:spPr>
            <a:xfrm flipH="1" flipV="1">
              <a:off x="0" y="669035"/>
              <a:ext cx="462770"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lgn="ctr" defTabSz="2438400">
                <a:spcBef>
                  <a:spcPts val="0"/>
                </a:spcBef>
                <a:defRPr sz="2400"/>
              </a:pPr>
              <a:endParaRPr/>
            </a:p>
          </p:txBody>
        </p:sp>
      </p:grpSp>
      <mc:AlternateContent xmlns:mc="http://schemas.openxmlformats.org/markup-compatibility/2006" xmlns:a14="http://schemas.microsoft.com/office/drawing/2010/main">
        <mc:Choice Requires="a14">
          <p:sp>
            <p:nvSpPr>
              <p:cNvPr id="308" name="Equation">
                <a:extLst>
                  <a:ext uri="{FF2B5EF4-FFF2-40B4-BE49-F238E27FC236}">
                    <a16:creationId xmlns:a16="http://schemas.microsoft.com/office/drawing/2014/main" id="{F0987AFF-470B-3B7C-3D8D-AFCDA3FC90A9}"/>
                  </a:ext>
                </a:extLst>
              </p:cNvPr>
              <p:cNvSpPr txBox="1"/>
              <p:nvPr/>
            </p:nvSpPr>
            <p:spPr>
              <a:xfrm>
                <a:off x="20870899" y="8418168"/>
                <a:ext cx="1157095" cy="1184940"/>
              </a:xfrm>
              <a:prstGeom prst="rect">
                <a:avLst/>
              </a:prstGeom>
              <a:noFill/>
              <a:ln w="12700" cap="flat">
                <a:noFill/>
                <a:miter lim="400000"/>
              </a:ln>
              <a:effectLst/>
            </p:spPr>
            <p:txBody>
              <a:bodyPr wrap="squar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sSub>
                        <m:sSubPr>
                          <m:ctrlPr>
                            <a:rPr sz="7700" i="1">
                              <a:solidFill>
                                <a:srgbClr val="E22146"/>
                              </a:solidFill>
                              <a:latin typeface="Cambria Math" panose="02040503050406030204" pitchFamily="18" charset="0"/>
                            </a:rPr>
                          </m:ctrlPr>
                        </m:sSubPr>
                        <m:e>
                          <m:r>
                            <a:rPr sz="7700" i="1">
                              <a:solidFill>
                                <a:srgbClr val="E22146"/>
                              </a:solidFill>
                              <a:latin typeface="Cambria Math" panose="02040503050406030204" pitchFamily="18" charset="0"/>
                            </a:rPr>
                            <m:t>𝑓</m:t>
                          </m:r>
                        </m:e>
                        <m:sub>
                          <m:r>
                            <m:rPr>
                              <m:sty m:val="p"/>
                            </m:rPr>
                            <a:rPr sz="7700" i="1">
                              <a:solidFill>
                                <a:srgbClr val="E22146"/>
                              </a:solidFill>
                              <a:latin typeface="Cambria Math" panose="02040503050406030204" pitchFamily="18" charset="0"/>
                            </a:rPr>
                            <m:t>c</m:t>
                          </m:r>
                        </m:sub>
                      </m:sSub>
                    </m:oMath>
                  </m:oMathPara>
                </a14:m>
                <a:endParaRPr sz="7700" dirty="0">
                  <a:solidFill>
                    <a:srgbClr val="E22146"/>
                  </a:solidFill>
                </a:endParaRPr>
              </a:p>
            </p:txBody>
          </p:sp>
        </mc:Choice>
        <mc:Fallback xmlns="">
          <p:sp>
            <p:nvSpPr>
              <p:cNvPr id="308" name="Equation">
                <a:extLst>
                  <a:ext uri="{FF2B5EF4-FFF2-40B4-BE49-F238E27FC236}">
                    <a16:creationId xmlns:a16="http://schemas.microsoft.com/office/drawing/2014/main" id="{F0987AFF-470B-3B7C-3D8D-AFCDA3FC90A9}"/>
                  </a:ext>
                </a:extLst>
              </p:cNvPr>
              <p:cNvSpPr txBox="1">
                <a:spLocks noRot="1" noChangeAspect="1" noMove="1" noResize="1" noEditPoints="1" noAdjustHandles="1" noChangeArrowheads="1" noChangeShapeType="1" noTextEdit="1"/>
              </p:cNvSpPr>
              <p:nvPr/>
            </p:nvSpPr>
            <p:spPr>
              <a:xfrm>
                <a:off x="20870899" y="8418168"/>
                <a:ext cx="1157095" cy="1184940"/>
              </a:xfrm>
              <a:prstGeom prst="rect">
                <a:avLst/>
              </a:prstGeom>
              <a:blipFill>
                <a:blip r:embed="rId7"/>
                <a:stretch>
                  <a:fillRect l="-21739" r="-3261" b="-34043"/>
                </a:stretch>
              </a:blipFill>
              <a:ln w="12700" cap="flat">
                <a:noFill/>
                <a:miter lim="400000"/>
              </a:ln>
              <a:effectLst/>
            </p:spPr>
            <p:txBody>
              <a:bodyPr/>
              <a:lstStyle/>
              <a:p>
                <a:r>
                  <a:rPr lang="en-US">
                    <a:noFill/>
                  </a:rPr>
                  <a:t> </a:t>
                </a:r>
              </a:p>
            </p:txBody>
          </p:sp>
        </mc:Fallback>
      </mc:AlternateContent>
      <p:grpSp>
        <p:nvGrpSpPr>
          <p:cNvPr id="339" name="Group 338">
            <a:extLst>
              <a:ext uri="{FF2B5EF4-FFF2-40B4-BE49-F238E27FC236}">
                <a16:creationId xmlns:a16="http://schemas.microsoft.com/office/drawing/2014/main" id="{B4DAABED-AB53-FF10-56C9-A2AA625FA5E2}"/>
              </a:ext>
            </a:extLst>
          </p:cNvPr>
          <p:cNvGrpSpPr/>
          <p:nvPr/>
        </p:nvGrpSpPr>
        <p:grpSpPr>
          <a:xfrm>
            <a:off x="4693983" y="1406285"/>
            <a:ext cx="3918855" cy="964367"/>
            <a:chOff x="18635123" y="3198971"/>
            <a:chExt cx="3918855" cy="964367"/>
          </a:xfrm>
        </p:grpSpPr>
        <p:sp>
          <p:nvSpPr>
            <p:cNvPr id="340" name="Oval 339">
              <a:extLst>
                <a:ext uri="{FF2B5EF4-FFF2-40B4-BE49-F238E27FC236}">
                  <a16:creationId xmlns:a16="http://schemas.microsoft.com/office/drawing/2014/main" id="{68F8D9AF-B339-582B-153E-85DA598889B3}"/>
                </a:ext>
              </a:extLst>
            </p:cNvPr>
            <p:cNvSpPr/>
            <p:nvPr/>
          </p:nvSpPr>
          <p:spPr>
            <a:xfrm>
              <a:off x="18635123" y="369108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D02BA88A-F741-3998-EFAA-859E082BCDD7}"/>
                    </a:ext>
                  </a:extLst>
                </p:cNvPr>
                <p:cNvSpPr txBox="1"/>
                <p:nvPr/>
              </p:nvSpPr>
              <p:spPr>
                <a:xfrm>
                  <a:off x="18930633" y="3198971"/>
                  <a:ext cx="362334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14:m>
                    <m:oMath xmlns:m="http://schemas.openxmlformats.org/officeDocument/2006/math">
                      <m:r>
                        <a:rPr kumimoji="0" lang="en-US" sz="40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m:t>
                      </m:r>
                      <m:r>
                        <a:rPr kumimoji="0" lang="en-US" sz="4000" b="0" i="1" u="none" strike="noStrike" cap="none" spc="0" normalizeH="0" baseline="0" smtClean="0">
                          <a:ln>
                            <a:noFill/>
                          </a:ln>
                          <a:solidFill>
                            <a:srgbClr val="000000"/>
                          </a:solidFill>
                          <a:effectLst/>
                          <a:uFillTx/>
                          <a:latin typeface="Cambria Math" panose="02040503050406030204" pitchFamily="18" charset="0"/>
                          <a:ea typeface="Canela Text Regular"/>
                          <a:cs typeface="Canela Text Regular"/>
                          <a:sym typeface="Canela Text Regular"/>
                        </a:rPr>
                        <m:t>𝐿𝑦𝐶</m:t>
                      </m:r>
                    </m:oMath>
                  </a14:m>
                  <a:r>
                    <a:rPr kumimoji="0" lang="en-US" sz="4000" b="0" i="0" u="none" strike="noStrike" cap="none" spc="0" normalizeH="0" baseline="0" dirty="0">
                      <a:ln>
                        <a:noFill/>
                      </a:ln>
                      <a:solidFill>
                        <a:srgbClr val="000000"/>
                      </a:solidFill>
                      <a:effectLst/>
                      <a:uFillTx/>
                      <a:ea typeface="Canela Text Regular"/>
                      <a:cs typeface="Canela Text Regular"/>
                      <a:sym typeface="Canela Text Regular"/>
                    </a:rPr>
                    <a:t> photon</a:t>
                  </a:r>
                </a:p>
              </p:txBody>
            </p:sp>
          </mc:Choice>
          <mc:Fallback xmlns="">
            <p:sp>
              <p:nvSpPr>
                <p:cNvPr id="341" name="TextBox 340">
                  <a:extLst>
                    <a:ext uri="{FF2B5EF4-FFF2-40B4-BE49-F238E27FC236}">
                      <a16:creationId xmlns:a16="http://schemas.microsoft.com/office/drawing/2014/main" id="{D02BA88A-F741-3998-EFAA-859E082BCDD7}"/>
                    </a:ext>
                  </a:extLst>
                </p:cNvPr>
                <p:cNvSpPr txBox="1">
                  <a:spLocks noRot="1" noChangeAspect="1" noMove="1" noResize="1" noEditPoints="1" noAdjustHandles="1" noChangeArrowheads="1" noChangeShapeType="1" noTextEdit="1"/>
                </p:cNvSpPr>
                <p:nvPr/>
              </p:nvSpPr>
              <p:spPr>
                <a:xfrm>
                  <a:off x="18930633" y="3198971"/>
                  <a:ext cx="3623345" cy="964367"/>
                </a:xfrm>
                <a:prstGeom prst="rect">
                  <a:avLst/>
                </a:prstGeom>
                <a:blipFill>
                  <a:blip r:embed="rId8"/>
                  <a:stretch>
                    <a:fillRect l="-1394" b="-27273"/>
                  </a:stretch>
                </a:blipFill>
                <a:ln w="12700" cap="flat">
                  <a:noFill/>
                  <a:miter lim="400000"/>
                </a:ln>
                <a:effectLst/>
              </p:spPr>
              <p:txBody>
                <a:bodyPr/>
                <a:lstStyle/>
                <a:p>
                  <a:r>
                    <a:rPr lang="en-US">
                      <a:noFill/>
                    </a:rPr>
                    <a:t> </a:t>
                  </a:r>
                </a:p>
              </p:txBody>
            </p:sp>
          </mc:Fallback>
        </mc:AlternateContent>
      </p:grpSp>
      <p:grpSp>
        <p:nvGrpSpPr>
          <p:cNvPr id="342" name="Group 341">
            <a:extLst>
              <a:ext uri="{FF2B5EF4-FFF2-40B4-BE49-F238E27FC236}">
                <a16:creationId xmlns:a16="http://schemas.microsoft.com/office/drawing/2014/main" id="{65A88BE1-9376-3BD2-733A-4E48C4E8E512}"/>
              </a:ext>
            </a:extLst>
          </p:cNvPr>
          <p:cNvGrpSpPr/>
          <p:nvPr/>
        </p:nvGrpSpPr>
        <p:grpSpPr>
          <a:xfrm>
            <a:off x="4377480" y="3511013"/>
            <a:ext cx="4345721" cy="2385904"/>
            <a:chOff x="18079478" y="5574946"/>
            <a:chExt cx="4345721" cy="2385904"/>
          </a:xfrm>
        </p:grpSpPr>
        <p:sp>
          <p:nvSpPr>
            <p:cNvPr id="343" name="Oval 342">
              <a:extLst>
                <a:ext uri="{FF2B5EF4-FFF2-40B4-BE49-F238E27FC236}">
                  <a16:creationId xmlns:a16="http://schemas.microsoft.com/office/drawing/2014/main" id="{EA432C19-5482-9F91-21B7-215B468E2866}"/>
                </a:ext>
              </a:extLst>
            </p:cNvPr>
            <p:cNvSpPr/>
            <p:nvPr/>
          </p:nvSpPr>
          <p:spPr>
            <a:xfrm>
              <a:off x="18527366" y="572212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4" name="Oval 343">
              <a:extLst>
                <a:ext uri="{FF2B5EF4-FFF2-40B4-BE49-F238E27FC236}">
                  <a16:creationId xmlns:a16="http://schemas.microsoft.com/office/drawing/2014/main" id="{FBE32BDC-65DC-D854-95F2-09EB8277CF41}"/>
                </a:ext>
              </a:extLst>
            </p:cNvPr>
            <p:cNvSpPr/>
            <p:nvPr/>
          </p:nvSpPr>
          <p:spPr>
            <a:xfrm>
              <a:off x="18745351" y="6478512"/>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5" name="Oval 344">
              <a:extLst>
                <a:ext uri="{FF2B5EF4-FFF2-40B4-BE49-F238E27FC236}">
                  <a16:creationId xmlns:a16="http://schemas.microsoft.com/office/drawing/2014/main" id="{BA5967D9-45BC-E1DC-C53B-A84CD92AB910}"/>
                </a:ext>
              </a:extLst>
            </p:cNvPr>
            <p:cNvSpPr/>
            <p:nvPr/>
          </p:nvSpPr>
          <p:spPr>
            <a:xfrm>
              <a:off x="18988206" y="601546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6" name="Oval 345">
              <a:extLst>
                <a:ext uri="{FF2B5EF4-FFF2-40B4-BE49-F238E27FC236}">
                  <a16:creationId xmlns:a16="http://schemas.microsoft.com/office/drawing/2014/main" id="{E1895334-713B-BE89-9157-3341E20E65E2}"/>
                </a:ext>
              </a:extLst>
            </p:cNvPr>
            <p:cNvSpPr/>
            <p:nvPr/>
          </p:nvSpPr>
          <p:spPr>
            <a:xfrm>
              <a:off x="19492661" y="623948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7" name="Oval 346">
              <a:extLst>
                <a:ext uri="{FF2B5EF4-FFF2-40B4-BE49-F238E27FC236}">
                  <a16:creationId xmlns:a16="http://schemas.microsoft.com/office/drawing/2014/main" id="{BD1E3020-17DD-0A02-2181-77A805D703FF}"/>
                </a:ext>
              </a:extLst>
            </p:cNvPr>
            <p:cNvSpPr/>
            <p:nvPr/>
          </p:nvSpPr>
          <p:spPr>
            <a:xfrm>
              <a:off x="19589093" y="7025558"/>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8" name="Oval 347">
              <a:extLst>
                <a:ext uri="{FF2B5EF4-FFF2-40B4-BE49-F238E27FC236}">
                  <a16:creationId xmlns:a16="http://schemas.microsoft.com/office/drawing/2014/main" id="{EA96775A-736D-1BD3-0023-4EEAD9CBC481}"/>
                </a:ext>
              </a:extLst>
            </p:cNvPr>
            <p:cNvSpPr/>
            <p:nvPr/>
          </p:nvSpPr>
          <p:spPr>
            <a:xfrm>
              <a:off x="18862727" y="7289634"/>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49" name="Oval 348">
              <a:extLst>
                <a:ext uri="{FF2B5EF4-FFF2-40B4-BE49-F238E27FC236}">
                  <a16:creationId xmlns:a16="http://schemas.microsoft.com/office/drawing/2014/main" id="{B41C7B94-5EB9-CC36-4D97-B6157CAD7349}"/>
                </a:ext>
              </a:extLst>
            </p:cNvPr>
            <p:cNvSpPr/>
            <p:nvPr/>
          </p:nvSpPr>
          <p:spPr>
            <a:xfrm>
              <a:off x="21329509" y="6510330"/>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0" name="Oval 349">
              <a:extLst>
                <a:ext uri="{FF2B5EF4-FFF2-40B4-BE49-F238E27FC236}">
                  <a16:creationId xmlns:a16="http://schemas.microsoft.com/office/drawing/2014/main" id="{FD1C592F-41D3-1F15-21C1-065CF0F68027}"/>
                </a:ext>
              </a:extLst>
            </p:cNvPr>
            <p:cNvSpPr/>
            <p:nvPr/>
          </p:nvSpPr>
          <p:spPr>
            <a:xfrm>
              <a:off x="20742306" y="6780359"/>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1" name="Oval 350">
              <a:extLst>
                <a:ext uri="{FF2B5EF4-FFF2-40B4-BE49-F238E27FC236}">
                  <a16:creationId xmlns:a16="http://schemas.microsoft.com/office/drawing/2014/main" id="{21F603EA-45AA-B480-5A3F-0F5E0CB1E70D}"/>
                </a:ext>
              </a:extLst>
            </p:cNvPr>
            <p:cNvSpPr/>
            <p:nvPr/>
          </p:nvSpPr>
          <p:spPr>
            <a:xfrm>
              <a:off x="20020758" y="6589768"/>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2" name="Oval 351">
              <a:extLst>
                <a:ext uri="{FF2B5EF4-FFF2-40B4-BE49-F238E27FC236}">
                  <a16:creationId xmlns:a16="http://schemas.microsoft.com/office/drawing/2014/main" id="{5B335FC4-C5A6-074A-C747-3650149B8318}"/>
                </a:ext>
              </a:extLst>
            </p:cNvPr>
            <p:cNvSpPr/>
            <p:nvPr/>
          </p:nvSpPr>
          <p:spPr>
            <a:xfrm>
              <a:off x="18434746" y="7406753"/>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3" name="Oval 352">
              <a:extLst>
                <a:ext uri="{FF2B5EF4-FFF2-40B4-BE49-F238E27FC236}">
                  <a16:creationId xmlns:a16="http://schemas.microsoft.com/office/drawing/2014/main" id="{C82CD375-DA66-01AC-91C2-F499C5F98094}"/>
                </a:ext>
              </a:extLst>
            </p:cNvPr>
            <p:cNvSpPr/>
            <p:nvPr/>
          </p:nvSpPr>
          <p:spPr>
            <a:xfrm>
              <a:off x="21551608" y="7055543"/>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4" name="Oval 353">
              <a:extLst>
                <a:ext uri="{FF2B5EF4-FFF2-40B4-BE49-F238E27FC236}">
                  <a16:creationId xmlns:a16="http://schemas.microsoft.com/office/drawing/2014/main" id="{5F5AB125-8A6F-F893-E96C-EFC278EDB3BA}"/>
                </a:ext>
              </a:extLst>
            </p:cNvPr>
            <p:cNvSpPr/>
            <p:nvPr/>
          </p:nvSpPr>
          <p:spPr>
            <a:xfrm>
              <a:off x="22090364" y="651565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5" name="Oval 354">
              <a:extLst>
                <a:ext uri="{FF2B5EF4-FFF2-40B4-BE49-F238E27FC236}">
                  <a16:creationId xmlns:a16="http://schemas.microsoft.com/office/drawing/2014/main" id="{C9C3F41B-D859-B1BC-9A16-E1D3707A5DD8}"/>
                </a:ext>
              </a:extLst>
            </p:cNvPr>
            <p:cNvSpPr/>
            <p:nvPr/>
          </p:nvSpPr>
          <p:spPr>
            <a:xfrm>
              <a:off x="22139677" y="7036094"/>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6" name="Oval 355">
              <a:extLst>
                <a:ext uri="{FF2B5EF4-FFF2-40B4-BE49-F238E27FC236}">
                  <a16:creationId xmlns:a16="http://schemas.microsoft.com/office/drawing/2014/main" id="{6703E77A-3C19-A56C-5953-48FD1803014C}"/>
                </a:ext>
              </a:extLst>
            </p:cNvPr>
            <p:cNvSpPr/>
            <p:nvPr/>
          </p:nvSpPr>
          <p:spPr>
            <a:xfrm>
              <a:off x="18079478" y="6389233"/>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7" name="Oval 356">
              <a:extLst>
                <a:ext uri="{FF2B5EF4-FFF2-40B4-BE49-F238E27FC236}">
                  <a16:creationId xmlns:a16="http://schemas.microsoft.com/office/drawing/2014/main" id="{9310307A-6061-6E70-ADF4-52C08A9FDB5E}"/>
                </a:ext>
              </a:extLst>
            </p:cNvPr>
            <p:cNvSpPr/>
            <p:nvPr/>
          </p:nvSpPr>
          <p:spPr>
            <a:xfrm>
              <a:off x="18920645" y="694265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8" name="Oval 357">
              <a:extLst>
                <a:ext uri="{FF2B5EF4-FFF2-40B4-BE49-F238E27FC236}">
                  <a16:creationId xmlns:a16="http://schemas.microsoft.com/office/drawing/2014/main" id="{1D3C55C7-0B29-E850-12AA-8A4B8618FC59}"/>
                </a:ext>
              </a:extLst>
            </p:cNvPr>
            <p:cNvSpPr/>
            <p:nvPr/>
          </p:nvSpPr>
          <p:spPr>
            <a:xfrm>
              <a:off x="19115247" y="7661355"/>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59" name="Oval 358">
              <a:extLst>
                <a:ext uri="{FF2B5EF4-FFF2-40B4-BE49-F238E27FC236}">
                  <a16:creationId xmlns:a16="http://schemas.microsoft.com/office/drawing/2014/main" id="{D8E949BC-DE48-FADB-02C0-FFFB07DE7172}"/>
                </a:ext>
              </a:extLst>
            </p:cNvPr>
            <p:cNvSpPr/>
            <p:nvPr/>
          </p:nvSpPr>
          <p:spPr>
            <a:xfrm>
              <a:off x="19299210" y="6654992"/>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60" name="Oval 359">
              <a:extLst>
                <a:ext uri="{FF2B5EF4-FFF2-40B4-BE49-F238E27FC236}">
                  <a16:creationId xmlns:a16="http://schemas.microsoft.com/office/drawing/2014/main" id="{FF92A252-86C4-400D-FF81-5E76E087B168}"/>
                </a:ext>
              </a:extLst>
            </p:cNvPr>
            <p:cNvSpPr/>
            <p:nvPr/>
          </p:nvSpPr>
          <p:spPr>
            <a:xfrm>
              <a:off x="19250807" y="557494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61" name="Oval 360">
              <a:extLst>
                <a:ext uri="{FF2B5EF4-FFF2-40B4-BE49-F238E27FC236}">
                  <a16:creationId xmlns:a16="http://schemas.microsoft.com/office/drawing/2014/main" id="{36030DC1-EC4E-EE0C-9A1D-949DDA75B49B}"/>
                </a:ext>
              </a:extLst>
            </p:cNvPr>
            <p:cNvSpPr/>
            <p:nvPr/>
          </p:nvSpPr>
          <p:spPr>
            <a:xfrm>
              <a:off x="20092019" y="6979456"/>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62" name="Oval 361">
              <a:extLst>
                <a:ext uri="{FF2B5EF4-FFF2-40B4-BE49-F238E27FC236}">
                  <a16:creationId xmlns:a16="http://schemas.microsoft.com/office/drawing/2014/main" id="{A0F79AD8-CA47-DA5D-5B8B-7A0DF9821A11}"/>
                </a:ext>
              </a:extLst>
            </p:cNvPr>
            <p:cNvSpPr/>
            <p:nvPr/>
          </p:nvSpPr>
          <p:spPr>
            <a:xfrm>
              <a:off x="20441556" y="6438407"/>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363" name="Oval 362">
              <a:extLst>
                <a:ext uri="{FF2B5EF4-FFF2-40B4-BE49-F238E27FC236}">
                  <a16:creationId xmlns:a16="http://schemas.microsoft.com/office/drawing/2014/main" id="{40E30262-0F50-0F59-A624-FE570014B441}"/>
                </a:ext>
              </a:extLst>
            </p:cNvPr>
            <p:cNvSpPr/>
            <p:nvPr/>
          </p:nvSpPr>
          <p:spPr>
            <a:xfrm>
              <a:off x="21191190" y="6889263"/>
              <a:ext cx="285522" cy="299495"/>
            </a:xfrm>
            <a:prstGeom prst="ellipse">
              <a:avLst/>
            </a:prstGeom>
            <a:solidFill>
              <a:srgbClr val="00B0F0"/>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grpSp>
      <p:grpSp>
        <p:nvGrpSpPr>
          <p:cNvPr id="367" name="Group 366">
            <a:extLst>
              <a:ext uri="{FF2B5EF4-FFF2-40B4-BE49-F238E27FC236}">
                <a16:creationId xmlns:a16="http://schemas.microsoft.com/office/drawing/2014/main" id="{18AE3912-D442-DD12-EA3D-2AF2FBEA84D9}"/>
              </a:ext>
            </a:extLst>
          </p:cNvPr>
          <p:cNvGrpSpPr/>
          <p:nvPr/>
        </p:nvGrpSpPr>
        <p:grpSpPr>
          <a:xfrm>
            <a:off x="19142550" y="10870888"/>
            <a:ext cx="4644006" cy="1184935"/>
            <a:chOff x="3986823" y="7188200"/>
            <a:chExt cx="6808624" cy="1792287"/>
          </a:xfrm>
        </p:grpSpPr>
        <p:sp>
          <p:nvSpPr>
            <p:cNvPr id="364" name="Rectangle 363">
              <a:extLst>
                <a:ext uri="{FF2B5EF4-FFF2-40B4-BE49-F238E27FC236}">
                  <a16:creationId xmlns:a16="http://schemas.microsoft.com/office/drawing/2014/main" id="{9ED68CF4-0F09-2F15-2563-C4CA621F90DA}"/>
                </a:ext>
              </a:extLst>
            </p:cNvPr>
            <p:cNvSpPr/>
            <p:nvPr/>
          </p:nvSpPr>
          <p:spPr>
            <a:xfrm>
              <a:off x="3986823" y="7188200"/>
              <a:ext cx="6808624" cy="1792287"/>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Graphik"/>
                <a:ea typeface="Graphik"/>
                <a:cs typeface="Graphik"/>
                <a:sym typeface="Graphik"/>
              </a:endParaRPr>
            </a:p>
          </p:txBody>
        </p: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D4A93C03-DB11-20E9-26A0-3550C7B664D0}"/>
                    </a:ext>
                  </a:extLst>
                </p:cNvPr>
                <p:cNvSpPr txBox="1"/>
                <p:nvPr/>
              </p:nvSpPr>
              <p:spPr>
                <a:xfrm>
                  <a:off x="4183145" y="7416616"/>
                  <a:ext cx="6612302" cy="1294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600" dirty="0">
                      <a:ea typeface="Cambria Math" panose="02040503050406030204" pitchFamily="18" charset="0"/>
                    </a:rPr>
                    <a:t>Observed LIS absorption at </a:t>
                  </a:r>
                  <a14:m>
                    <m:oMath xmlns:m="http://schemas.openxmlformats.org/officeDocument/2006/math">
                      <m:r>
                        <a:rPr lang="en-US" sz="2600" b="1" i="1" smtClean="0">
                          <a:latin typeface="Cambria Math" panose="02040503050406030204" pitchFamily="18" charset="0"/>
                          <a:ea typeface="Cambria Math" panose="02040503050406030204" pitchFamily="18" charset="0"/>
                        </a:rPr>
                        <m:t>&lt;</m:t>
                      </m:r>
                      <m:sSub>
                        <m:sSubPr>
                          <m:ctrlPr>
                            <a:rPr lang="en-US" sz="2600" b="1" i="1" smtClean="0">
                              <a:latin typeface="Cambria Math" panose="02040503050406030204" pitchFamily="18" charset="0"/>
                              <a:ea typeface="Cambria Math" panose="02040503050406030204" pitchFamily="18" charset="0"/>
                            </a:rPr>
                          </m:ctrlPr>
                        </m:sSubPr>
                        <m:e>
                          <m:r>
                            <a:rPr lang="en-US" sz="2600" b="1" i="1" smtClean="0">
                              <a:latin typeface="Cambria Math" panose="02040503050406030204" pitchFamily="18" charset="0"/>
                              <a:ea typeface="Cambria Math" panose="02040503050406030204" pitchFamily="18" charset="0"/>
                            </a:rPr>
                            <m:t>𝒛</m:t>
                          </m:r>
                        </m:e>
                        <m:sub>
                          <m:r>
                            <a:rPr lang="en-US" sz="2600" b="1" i="1" smtClean="0">
                              <a:latin typeface="Cambria Math" panose="02040503050406030204" pitchFamily="18" charset="0"/>
                              <a:ea typeface="Cambria Math" panose="02040503050406030204" pitchFamily="18" charset="0"/>
                            </a:rPr>
                            <m:t>𝒔𝒑𝒆𝒄</m:t>
                          </m:r>
                        </m:sub>
                      </m:sSub>
                      <m:r>
                        <a:rPr lang="en-US" sz="2600" b="1" i="1">
                          <a:latin typeface="Cambria Math" panose="02040503050406030204" pitchFamily="18" charset="0"/>
                          <a:ea typeface="Cambria Math" panose="02040503050406030204" pitchFamily="18" charset="0"/>
                        </a:rPr>
                        <m:t>&gt;</m:t>
                      </m:r>
                      <m:r>
                        <a:rPr lang="en-US" sz="2600" b="1" i="1" smtClean="0">
                          <a:latin typeface="Cambria Math" panose="02040503050406030204" pitchFamily="18" charset="0"/>
                          <a:ea typeface="Cambria Math" panose="02040503050406030204" pitchFamily="18" charset="0"/>
                        </a:rPr>
                        <m:t> =</m:t>
                      </m:r>
                      <m:r>
                        <a:rPr lang="en-US" sz="2600" b="1" i="1" smtClean="0">
                          <a:latin typeface="Cambria Math" panose="02040503050406030204" pitchFamily="18" charset="0"/>
                          <a:ea typeface="Cambria Math" panose="02040503050406030204" pitchFamily="18" charset="0"/>
                        </a:rPr>
                        <m:t>𝟔</m:t>
                      </m:r>
                      <m:r>
                        <a:rPr lang="en-US" sz="2600" b="1" i="1" smtClean="0">
                          <a:latin typeface="Cambria Math" panose="02040503050406030204" pitchFamily="18" charset="0"/>
                          <a:ea typeface="Cambria Math" panose="02040503050406030204" pitchFamily="18" charset="0"/>
                        </a:rPr>
                        <m:t>.</m:t>
                      </m:r>
                      <m:r>
                        <a:rPr lang="en-US" sz="2600" b="1" i="1" smtClean="0">
                          <a:latin typeface="Cambria Math" panose="02040503050406030204" pitchFamily="18" charset="0"/>
                          <a:ea typeface="Cambria Math" panose="02040503050406030204" pitchFamily="18" charset="0"/>
                        </a:rPr>
                        <m:t>𝟗𝟕</m:t>
                      </m:r>
                    </m:oMath>
                  </a14:m>
                  <a:endParaRPr lang="en-US" sz="2600" dirty="0"/>
                </a:p>
              </p:txBody>
            </p:sp>
          </mc:Choice>
          <mc:Fallback xmlns="">
            <p:sp>
              <p:nvSpPr>
                <p:cNvPr id="366" name="TextBox 365">
                  <a:extLst>
                    <a:ext uri="{FF2B5EF4-FFF2-40B4-BE49-F238E27FC236}">
                      <a16:creationId xmlns:a16="http://schemas.microsoft.com/office/drawing/2014/main" id="{D4A93C03-DB11-20E9-26A0-3550C7B664D0}"/>
                    </a:ext>
                  </a:extLst>
                </p:cNvPr>
                <p:cNvSpPr txBox="1">
                  <a:spLocks noRot="1" noChangeAspect="1" noMove="1" noResize="1" noEditPoints="1" noAdjustHandles="1" noChangeArrowheads="1" noChangeShapeType="1" noTextEdit="1"/>
                </p:cNvSpPr>
                <p:nvPr/>
              </p:nvSpPr>
              <p:spPr>
                <a:xfrm>
                  <a:off x="4183145" y="7416616"/>
                  <a:ext cx="6612302" cy="1294273"/>
                </a:xfrm>
                <a:prstGeom prst="rect">
                  <a:avLst/>
                </a:prstGeom>
                <a:blipFill>
                  <a:blip r:embed="rId9"/>
                  <a:stretch>
                    <a:fillRect l="-2247" t="-10145" r="-1124" b="-7246"/>
                  </a:stretch>
                </a:blipFill>
                <a:ln w="12700" cap="flat">
                  <a:noFill/>
                  <a:miter lim="400000"/>
                </a:ln>
                <a:effectLst/>
              </p:spPr>
              <p:txBody>
                <a:bodyPr/>
                <a:lstStyle/>
                <a:p>
                  <a:r>
                    <a:rPr lang="en-US">
                      <a:noFill/>
                    </a:rPr>
                    <a:t> </a:t>
                  </a:r>
                </a:p>
              </p:txBody>
            </p:sp>
          </mc:Fallback>
        </mc:AlternateContent>
      </p:grpSp>
      <p:grpSp>
        <p:nvGrpSpPr>
          <p:cNvPr id="368" name="Group 367">
            <a:extLst>
              <a:ext uri="{FF2B5EF4-FFF2-40B4-BE49-F238E27FC236}">
                <a16:creationId xmlns:a16="http://schemas.microsoft.com/office/drawing/2014/main" id="{1C9EED73-9C63-A4C4-C286-AE9B3436AFD6}"/>
              </a:ext>
            </a:extLst>
          </p:cNvPr>
          <p:cNvGrpSpPr/>
          <p:nvPr/>
        </p:nvGrpSpPr>
        <p:grpSpPr>
          <a:xfrm>
            <a:off x="527377" y="12377117"/>
            <a:ext cx="13596906" cy="1052219"/>
            <a:chOff x="3986823" y="7188200"/>
            <a:chExt cx="6808624" cy="1792287"/>
          </a:xfrm>
        </p:grpSpPr>
        <p:sp>
          <p:nvSpPr>
            <p:cNvPr id="369" name="Rectangle 368">
              <a:extLst>
                <a:ext uri="{FF2B5EF4-FFF2-40B4-BE49-F238E27FC236}">
                  <a16:creationId xmlns:a16="http://schemas.microsoft.com/office/drawing/2014/main" id="{611BAFC4-15C6-8F86-0533-30C06900E37D}"/>
                </a:ext>
              </a:extLst>
            </p:cNvPr>
            <p:cNvSpPr/>
            <p:nvPr/>
          </p:nvSpPr>
          <p:spPr>
            <a:xfrm>
              <a:off x="3986823" y="7188200"/>
              <a:ext cx="6808624" cy="1792287"/>
            </a:xfrm>
            <a:prstGeom prst="rect">
              <a:avLst/>
            </a:prstGeom>
            <a:solidFill>
              <a:srgbClr val="FFBE1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Graphik"/>
                <a:ea typeface="Graphik"/>
                <a:cs typeface="Graphik"/>
                <a:sym typeface="Graphik"/>
              </a:endParaRPr>
            </a:p>
          </p:txBody>
        </p:sp>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8397B42D-D0DB-AE6B-954B-F7C0F78CDDAC}"/>
                    </a:ext>
                  </a:extLst>
                </p:cNvPr>
                <p:cNvSpPr txBox="1"/>
                <p:nvPr/>
              </p:nvSpPr>
              <p:spPr>
                <a:xfrm>
                  <a:off x="4183145" y="7416618"/>
                  <a:ext cx="6612301" cy="1195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Weak absorption </a:t>
                  </a:r>
                  <a:r>
                    <a:rPr lang="en-US" dirty="0">
                      <a:sym typeface="Wingdings" pitchFamily="2" charset="2"/>
                    </a:rPr>
                    <a:t> potentially large ionizing </a:t>
                  </a:r>
                  <a14:m>
                    <m:oMath xmlns:m="http://schemas.openxmlformats.org/officeDocument/2006/math">
                      <m:sSub>
                        <m:sSubPr>
                          <m:ctrlPr>
                            <a:rPr lang="en-US"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𝑓</m:t>
                          </m:r>
                        </m:e>
                        <m:sub>
                          <m:r>
                            <a:rPr lang="en-US" b="0" i="1" smtClean="0">
                              <a:latin typeface="Cambria Math" panose="02040503050406030204" pitchFamily="18" charset="0"/>
                              <a:sym typeface="Wingdings" pitchFamily="2" charset="2"/>
                            </a:rPr>
                            <m:t>𝑒𝑠𝑐</m:t>
                          </m:r>
                        </m:sub>
                      </m:sSub>
                    </m:oMath>
                  </a14:m>
                  <a:r>
                    <a:rPr lang="en-US" dirty="0"/>
                    <a:t>!</a:t>
                  </a:r>
                </a:p>
              </p:txBody>
            </p:sp>
          </mc:Choice>
          <mc:Fallback xmlns="">
            <p:sp>
              <p:nvSpPr>
                <p:cNvPr id="370" name="TextBox 369">
                  <a:extLst>
                    <a:ext uri="{FF2B5EF4-FFF2-40B4-BE49-F238E27FC236}">
                      <a16:creationId xmlns:a16="http://schemas.microsoft.com/office/drawing/2014/main" id="{8397B42D-D0DB-AE6B-954B-F7C0F78CDDAC}"/>
                    </a:ext>
                  </a:extLst>
                </p:cNvPr>
                <p:cNvSpPr txBox="1">
                  <a:spLocks noRot="1" noChangeAspect="1" noMove="1" noResize="1" noEditPoints="1" noAdjustHandles="1" noChangeArrowheads="1" noChangeShapeType="1" noTextEdit="1"/>
                </p:cNvSpPr>
                <p:nvPr/>
              </p:nvSpPr>
              <p:spPr>
                <a:xfrm>
                  <a:off x="4183145" y="7416618"/>
                  <a:ext cx="6612301" cy="1195286"/>
                </a:xfrm>
                <a:prstGeom prst="rect">
                  <a:avLst/>
                </a:prstGeom>
                <a:blipFill>
                  <a:blip r:embed="rId10"/>
                  <a:stretch>
                    <a:fillRect t="-28070" b="-40351"/>
                  </a:stretch>
                </a:blipFill>
                <a:ln w="12700" cap="flat">
                  <a:noFill/>
                  <a:miter lim="400000"/>
                </a:ln>
                <a:effectLst/>
              </p:spPr>
              <p:txBody>
                <a:bodyPr/>
                <a:lstStyle/>
                <a:p>
                  <a:r>
                    <a:rPr lang="en-US">
                      <a:noFill/>
                    </a:rPr>
                    <a:t> </a:t>
                  </a:r>
                </a:p>
              </p:txBody>
            </p:sp>
          </mc:Fallback>
        </mc:AlternateContent>
      </p:grpSp>
      <p:pic>
        <p:nvPicPr>
          <p:cNvPr id="319" name="LIS_EW_vs_deltavelocity_ShapleyGlazer.png" descr="LIS_EW_vs_deltavelocity_ShapleyGlazer.png">
            <a:extLst>
              <a:ext uri="{FF2B5EF4-FFF2-40B4-BE49-F238E27FC236}">
                <a16:creationId xmlns:a16="http://schemas.microsoft.com/office/drawing/2014/main" id="{0D455481-52CE-F2C7-E720-BFE64071D388}"/>
              </a:ext>
            </a:extLst>
          </p:cNvPr>
          <p:cNvPicPr>
            <a:picLocks noChangeAspect="1"/>
          </p:cNvPicPr>
          <p:nvPr/>
        </p:nvPicPr>
        <p:blipFill>
          <a:blip r:embed="rId11"/>
          <a:stretch>
            <a:fillRect/>
          </a:stretch>
        </p:blipFill>
        <p:spPr>
          <a:xfrm>
            <a:off x="569362" y="1406285"/>
            <a:ext cx="12450952" cy="9523474"/>
          </a:xfrm>
          <a:prstGeom prst="rect">
            <a:avLst/>
          </a:prstGeom>
          <a:ln w="25400">
            <a:solidFill>
              <a:srgbClr val="000000"/>
            </a:solidFill>
            <a:miter lim="400000"/>
          </a:ln>
        </p:spPr>
      </p:pic>
      <p:sp>
        <p:nvSpPr>
          <p:cNvPr id="328" name="TextBox 327">
            <a:extLst>
              <a:ext uri="{FF2B5EF4-FFF2-40B4-BE49-F238E27FC236}">
                <a16:creationId xmlns:a16="http://schemas.microsoft.com/office/drawing/2014/main" id="{C197B484-CDE5-F398-8F1D-64740B9061E3}"/>
              </a:ext>
            </a:extLst>
          </p:cNvPr>
          <p:cNvSpPr txBox="1"/>
          <p:nvPr/>
        </p:nvSpPr>
        <p:spPr>
          <a:xfrm>
            <a:off x="-178982" y="10670680"/>
            <a:ext cx="4298888" cy="1629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Stronger LIS absorption</a:t>
            </a:r>
          </a:p>
        </p:txBody>
      </p:sp>
      <p:sp>
        <p:nvSpPr>
          <p:cNvPr id="334" name="TextBox 333">
            <a:extLst>
              <a:ext uri="{FF2B5EF4-FFF2-40B4-BE49-F238E27FC236}">
                <a16:creationId xmlns:a16="http://schemas.microsoft.com/office/drawing/2014/main" id="{C960FE4C-3642-41E4-B979-7AF7B5858A22}"/>
              </a:ext>
            </a:extLst>
          </p:cNvPr>
          <p:cNvSpPr txBox="1"/>
          <p:nvPr/>
        </p:nvSpPr>
        <p:spPr>
          <a:xfrm>
            <a:off x="9622941" y="10648773"/>
            <a:ext cx="4298888" cy="1629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240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Weaker LIS absorption</a:t>
            </a:r>
          </a:p>
        </p:txBody>
      </p:sp>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999C9C1D-7EDE-71C8-7F24-B24491ADD36D}"/>
                  </a:ext>
                </a:extLst>
              </p:cNvPr>
              <p:cNvSpPr txBox="1"/>
              <p:nvPr/>
            </p:nvSpPr>
            <p:spPr>
              <a:xfrm>
                <a:off x="10215918" y="2970819"/>
                <a:ext cx="2039645" cy="1382943"/>
              </a:xfrm>
              <a:prstGeom prst="rect">
                <a:avLst/>
              </a:prstGeom>
              <a:solidFill>
                <a:schemeClr val="bg1"/>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90000"/>
                  </a:lnSpc>
                  <a:spcBef>
                    <a:spcPts val="2400"/>
                  </a:spcBef>
                  <a:spcAft>
                    <a:spcPts val="0"/>
                  </a:spcAft>
                  <a:buClrTx/>
                  <a:buSzTx/>
                  <a:buFontTx/>
                  <a:buNone/>
                  <a:tabLst/>
                </a:pPr>
                <a:r>
                  <a:rPr lang="en-US" sz="2400" dirty="0">
                    <a:solidFill>
                      <a:srgbClr val="1D77B4"/>
                    </a:solidFill>
                    <a:latin typeface="Times New Roman" panose="02020603050405020304" pitchFamily="18" charset="0"/>
                    <a:cs typeface="Times New Roman" panose="02020603050405020304" pitchFamily="18" charset="0"/>
                  </a:rPr>
                  <a:t>Blue: </a:t>
                </a:r>
                <a14:m>
                  <m:oMath xmlns:m="http://schemas.openxmlformats.org/officeDocument/2006/math">
                    <m:r>
                      <a:rPr lang="en-US" sz="2400" b="0" i="1" smtClean="0">
                        <a:solidFill>
                          <a:srgbClr val="1D77B4"/>
                        </a:solidFill>
                        <a:latin typeface="Cambria Math" panose="02040503050406030204" pitchFamily="18" charset="0"/>
                      </a:rPr>
                      <m:t>𝑧</m:t>
                    </m:r>
                    <m:r>
                      <a:rPr lang="en-US" sz="2400" b="0" i="1" smtClean="0">
                        <a:solidFill>
                          <a:srgbClr val="1D77B4"/>
                        </a:solidFill>
                        <a:latin typeface="Cambria Math" panose="02040503050406030204" pitchFamily="18" charset="0"/>
                      </a:rPr>
                      <m:t>~3</m:t>
                    </m:r>
                  </m:oMath>
                </a14:m>
                <a:endParaRPr lang="en-US" sz="2400" dirty="0"/>
              </a:p>
              <a:p>
                <a:pPr marL="0" marR="0" indent="0" algn="just" defTabSz="2438338" rtl="0" fontAlgn="auto" latinLnBrk="0" hangingPunct="0">
                  <a:lnSpc>
                    <a:spcPct val="90000"/>
                  </a:lnSpc>
                  <a:spcBef>
                    <a:spcPts val="2400"/>
                  </a:spcBef>
                  <a:spcAft>
                    <a:spcPts val="0"/>
                  </a:spcAft>
                  <a:buClrTx/>
                  <a:buSzTx/>
                  <a:buFontTx/>
                  <a:buNone/>
                  <a:tabLst/>
                </a:pPr>
                <a:r>
                  <a:rPr kumimoji="0" lang="en-US" sz="2400" b="0" i="0" u="none" strike="noStrike" cap="none" spc="0" normalizeH="0" baseline="0" dirty="0">
                    <a:ln>
                      <a:noFill/>
                    </a:ln>
                    <a:solidFill>
                      <a:srgbClr val="FF7F0F"/>
                    </a:solidFill>
                    <a:effectLst/>
                    <a:uFillTx/>
                    <a:latin typeface="Times New Roman" panose="02020603050405020304" pitchFamily="18" charset="0"/>
                    <a:cs typeface="Times New Roman" panose="02020603050405020304" pitchFamily="18" charset="0"/>
                    <a:sym typeface="Canela Text Regular"/>
                  </a:rPr>
                  <a:t>Orange: </a:t>
                </a:r>
                <a14:m>
                  <m:oMath xmlns:m="http://schemas.openxmlformats.org/officeDocument/2006/math">
                    <m:r>
                      <a:rPr kumimoji="0" lang="en-US" sz="2400" b="0" i="1" u="none" strike="noStrike" cap="none" spc="0" normalizeH="0" baseline="0" smtClean="0">
                        <a:ln>
                          <a:noFill/>
                        </a:ln>
                        <a:solidFill>
                          <a:srgbClr val="FF7F0F"/>
                        </a:solidFill>
                        <a:effectLst/>
                        <a:uFillTx/>
                        <a:latin typeface="Cambria Math" panose="02040503050406030204" pitchFamily="18" charset="0"/>
                        <a:sym typeface="Canela Text Regular"/>
                      </a:rPr>
                      <m:t>𝑧</m:t>
                    </m:r>
                    <m:r>
                      <a:rPr kumimoji="0" lang="en-US" sz="2400" b="0" i="1" u="none" strike="noStrike" cap="none" spc="0" normalizeH="0" baseline="0" smtClean="0">
                        <a:ln>
                          <a:noFill/>
                        </a:ln>
                        <a:solidFill>
                          <a:srgbClr val="FF7F0F"/>
                        </a:solidFill>
                        <a:effectLst/>
                        <a:uFillTx/>
                        <a:latin typeface="Cambria Math" panose="02040503050406030204" pitchFamily="18" charset="0"/>
                        <a:sym typeface="Canela Text Regular"/>
                      </a:rPr>
                      <m:t>~7</m:t>
                    </m:r>
                  </m:oMath>
                </a14:m>
                <a:endParaRPr kumimoji="0" lang="en-US" sz="2400" b="0" i="0" u="none" strike="noStrike" cap="none" spc="0" normalizeH="0" baseline="0" dirty="0">
                  <a:ln>
                    <a:noFill/>
                  </a:ln>
                  <a:solidFill>
                    <a:srgbClr val="FF7F0F"/>
                  </a:solidFill>
                  <a:effectLst/>
                  <a:uFillTx/>
                  <a:sym typeface="Canela Text Regular"/>
                </a:endParaRPr>
              </a:p>
            </p:txBody>
          </p:sp>
        </mc:Choice>
        <mc:Fallback xmlns="">
          <p:sp>
            <p:nvSpPr>
              <p:cNvPr id="371" name="TextBox 370">
                <a:extLst>
                  <a:ext uri="{FF2B5EF4-FFF2-40B4-BE49-F238E27FC236}">
                    <a16:creationId xmlns:a16="http://schemas.microsoft.com/office/drawing/2014/main" id="{999C9C1D-7EDE-71C8-7F24-B24491ADD36D}"/>
                  </a:ext>
                </a:extLst>
              </p:cNvPr>
              <p:cNvSpPr txBox="1">
                <a:spLocks noRot="1" noChangeAspect="1" noMove="1" noResize="1" noEditPoints="1" noAdjustHandles="1" noChangeArrowheads="1" noChangeShapeType="1" noTextEdit="1"/>
              </p:cNvSpPr>
              <p:nvPr/>
            </p:nvSpPr>
            <p:spPr>
              <a:xfrm>
                <a:off x="10215918" y="2970819"/>
                <a:ext cx="2039645" cy="1382943"/>
              </a:xfrm>
              <a:prstGeom prst="rect">
                <a:avLst/>
              </a:prstGeom>
              <a:blipFill>
                <a:blip r:embed="rId12"/>
                <a:stretch>
                  <a:fillRect l="-6790" b="-9009"/>
                </a:stretch>
              </a:blipFill>
              <a:ln w="3175" cap="flat">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93495399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1"/>
      <p:bldP spid="319" grpId="0" animBg="1" advAuto="0"/>
      <p:bldP spid="328" grpId="0"/>
      <p:bldP spid="334" grpId="0"/>
      <p:bldP spid="371" grpId="0" animBg="1"/>
    </p:bldLst>
  </p:timing>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bb6d9b-16a6-4bf6-be93-3ca41d84cc22" xsi:nil="true"/>
    <lcf76f155ced4ddcb4097134ff3c332f xmlns="d8395993-563f-4f79-8b24-d7369faf4ea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0EA1474791FD4E8A46584874143058" ma:contentTypeVersion="15" ma:contentTypeDescription="Create a new document." ma:contentTypeScope="" ma:versionID="453f716ec867265edc0073675ba04941">
  <xsd:schema xmlns:xsd="http://www.w3.org/2001/XMLSchema" xmlns:xs="http://www.w3.org/2001/XMLSchema" xmlns:p="http://schemas.microsoft.com/office/2006/metadata/properties" xmlns:ns2="d8395993-563f-4f79-8b24-d7369faf4eac" xmlns:ns3="2cbb6d9b-16a6-4bf6-be93-3ca41d84cc22" targetNamespace="http://schemas.microsoft.com/office/2006/metadata/properties" ma:root="true" ma:fieldsID="de43be57a63d13d91da13a10aa47495c" ns2:_="" ns3:_="">
    <xsd:import namespace="d8395993-563f-4f79-8b24-d7369faf4eac"/>
    <xsd:import namespace="2cbb6d9b-16a6-4bf6-be93-3ca41d84cc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95993-563f-4f79-8b24-d7369faf4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2eb5840-676b-4ec5-83ef-4cc9c6b5cd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bb6d9b-16a6-4bf6-be93-3ca41d84cc2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fbd24d2-545e-42c4-836d-0aab7b9d204f}" ma:internalName="TaxCatchAll" ma:showField="CatchAllData" ma:web="2cbb6d9b-16a6-4bf6-be93-3ca41d84cc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E7E4D-E8DA-465E-BDCA-763EB812E817}">
  <ds:schemaRefs>
    <ds:schemaRef ds:uri="http://schemas.microsoft.com/sharepoint/v3/contenttype/forms"/>
  </ds:schemaRefs>
</ds:datastoreItem>
</file>

<file path=customXml/itemProps2.xml><?xml version="1.0" encoding="utf-8"?>
<ds:datastoreItem xmlns:ds="http://schemas.openxmlformats.org/officeDocument/2006/customXml" ds:itemID="{99635F8B-BC07-4DE5-B8B4-22BE53644855}">
  <ds:schemaRefs>
    <ds:schemaRef ds:uri="http://schemas.microsoft.com/office/2006/metadata/properties"/>
    <ds:schemaRef ds:uri="http://schemas.microsoft.com/office/infopath/2007/PartnerControls"/>
    <ds:schemaRef ds:uri="2cbb6d9b-16a6-4bf6-be93-3ca41d84cc22"/>
    <ds:schemaRef ds:uri="d8395993-563f-4f79-8b24-d7369faf4eac"/>
  </ds:schemaRefs>
</ds:datastoreItem>
</file>

<file path=customXml/itemProps3.xml><?xml version="1.0" encoding="utf-8"?>
<ds:datastoreItem xmlns:ds="http://schemas.openxmlformats.org/officeDocument/2006/customXml" ds:itemID="{586B513D-59C5-4178-9AC2-5A4635065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395993-563f-4f79-8b24-d7369faf4eac"/>
    <ds:schemaRef ds:uri="2cbb6d9b-16a6-4bf6-be93-3ca41d84cc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9251</TotalTime>
  <Words>1694</Words>
  <Application>Microsoft Macintosh PowerPoint</Application>
  <PresentationFormat>Custom</PresentationFormat>
  <Paragraphs>178</Paragraphs>
  <Slides>18</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Avenir Next Regular</vt:lpstr>
      <vt:lpstr>Cambria Math</vt:lpstr>
      <vt:lpstr>Canela Bold</vt:lpstr>
      <vt:lpstr>Canela Deck Regular</vt:lpstr>
      <vt:lpstr>Canela Regular</vt:lpstr>
      <vt:lpstr>Canela Text Regular</vt:lpstr>
      <vt:lpstr>Graphik</vt:lpstr>
      <vt:lpstr>Graphik Semibold</vt:lpstr>
      <vt:lpstr>Graphik-Medium</vt:lpstr>
      <vt:lpstr>Graphik-SemiboldItalic</vt:lpstr>
      <vt:lpstr>Helvetica</vt:lpstr>
      <vt:lpstr>Helvetica Neue</vt:lpstr>
      <vt:lpstr>Times New Roman</vt:lpstr>
      <vt:lpstr>Wingdings</vt:lpstr>
      <vt:lpstr>23_ClassicWhite</vt:lpstr>
      <vt:lpstr>Stacking PANCAKEZ</vt:lpstr>
      <vt:lpstr>PowerPoint Presentation</vt:lpstr>
      <vt:lpstr>PowerPoint Presentation</vt:lpstr>
      <vt:lpstr>My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Nebular Emission Lines: Hβ+[OIII]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Kelsey S Glazer</cp:lastModifiedBy>
  <cp:revision>26</cp:revision>
  <dcterms:modified xsi:type="dcterms:W3CDTF">2024-06-26T13:22:23Z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0x010100E50EA1474791FD4E8A46584874143058</vt:lpwstr>
  </property>
</Properties>
</file>