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Heavy"/>
        <a:ea typeface="Avenir Heavy"/>
        <a:cs typeface="Avenir Heavy"/>
        <a:sym typeface="Avenir Heavy"/>
      </a:defRPr>
    </a:lvl1pPr>
    <a:lvl2pPr marL="0" marR="0" indent="228600" algn="l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Heavy"/>
        <a:ea typeface="Avenir Heavy"/>
        <a:cs typeface="Avenir Heavy"/>
        <a:sym typeface="Avenir Heavy"/>
      </a:defRPr>
    </a:lvl2pPr>
    <a:lvl3pPr marL="0" marR="0" indent="457200" algn="l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Heavy"/>
        <a:ea typeface="Avenir Heavy"/>
        <a:cs typeface="Avenir Heavy"/>
        <a:sym typeface="Avenir Heavy"/>
      </a:defRPr>
    </a:lvl3pPr>
    <a:lvl4pPr marL="0" marR="0" indent="685800" algn="l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Heavy"/>
        <a:ea typeface="Avenir Heavy"/>
        <a:cs typeface="Avenir Heavy"/>
        <a:sym typeface="Avenir Heavy"/>
      </a:defRPr>
    </a:lvl4pPr>
    <a:lvl5pPr marL="0" marR="0" indent="914400" algn="l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Heavy"/>
        <a:ea typeface="Avenir Heavy"/>
        <a:cs typeface="Avenir Heavy"/>
        <a:sym typeface="Avenir Heavy"/>
      </a:defRPr>
    </a:lvl5pPr>
    <a:lvl6pPr marL="0" marR="0" indent="1143000" algn="l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Heavy"/>
        <a:ea typeface="Avenir Heavy"/>
        <a:cs typeface="Avenir Heavy"/>
        <a:sym typeface="Avenir Heavy"/>
      </a:defRPr>
    </a:lvl6pPr>
    <a:lvl7pPr marL="0" marR="0" indent="1371600" algn="l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Heavy"/>
        <a:ea typeface="Avenir Heavy"/>
        <a:cs typeface="Avenir Heavy"/>
        <a:sym typeface="Avenir Heavy"/>
      </a:defRPr>
    </a:lvl7pPr>
    <a:lvl8pPr marL="0" marR="0" indent="1600200" algn="l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Heavy"/>
        <a:ea typeface="Avenir Heavy"/>
        <a:cs typeface="Avenir Heavy"/>
        <a:sym typeface="Avenir Heavy"/>
      </a:defRPr>
    </a:lvl8pPr>
    <a:lvl9pPr marL="0" marR="0" indent="1828800" algn="l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Heavy"/>
        <a:ea typeface="Avenir Heavy"/>
        <a:cs typeface="Avenir Heavy"/>
        <a:sym typeface="Avenir Heavy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7"/>
  </p:normalViewPr>
  <p:slideViewPr>
    <p:cSldViewPr snapToGrid="0">
      <p:cViewPr varScale="1">
        <p:scale>
          <a:sx n="52" d="100"/>
          <a:sy n="52" d="100"/>
        </p:scale>
        <p:origin x="89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3" name="Shape 1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400"/>
            </a:pPr>
            <a:endParaRPr/>
          </a:p>
          <a:p>
            <a:pPr>
              <a:defRPr sz="2400"/>
            </a:pPr>
            <a:endParaRPr/>
          </a:p>
          <a:p>
            <a:pPr>
              <a:defRPr sz="2400"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5" name="Shape 1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400"/>
            </a:pPr>
            <a:endParaRPr/>
          </a:p>
          <a:p>
            <a:pPr>
              <a:defRPr sz="2400"/>
            </a:pPr>
            <a:endParaRPr/>
          </a:p>
          <a:p>
            <a:pPr>
              <a:defRPr sz="2400"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9" name="Shape 3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400"/>
            </a:pPr>
            <a:endParaRPr/>
          </a:p>
          <a:p>
            <a:pPr>
              <a:defRPr sz="2400"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3" name="Shape 31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400"/>
            </a:pPr>
            <a:endParaRPr/>
          </a:p>
          <a:p>
            <a:pPr>
              <a:defRPr sz="2400"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9" name="Shape 31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400"/>
            </a:pPr>
            <a:endParaRPr/>
          </a:p>
          <a:p>
            <a:pPr>
              <a:defRPr sz="2400"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9" name="Shape 3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400"/>
            </a:pPr>
            <a:endParaRPr/>
          </a:p>
          <a:p>
            <a:pPr>
              <a:defRPr sz="2400"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6" name="Shape 4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Simulation landscape (from analytical methods, fast approximative) to full RT hydro sims (that are in principle the most accurate but very computationally expensive)</a:t>
            </a:r>
          </a:p>
          <a:p>
            <a:endParaRPr/>
          </a:p>
          <a:p>
            <a:r>
              <a:t>BEORN lies in-between which means it can be used to run simulations within minutes. This is important to probe the vast parameter space.</a:t>
            </a:r>
          </a:p>
          <a:p>
            <a:endParaRPr/>
          </a:p>
          <a:p>
            <a:r>
              <a:t>The different methods are complementary. Full hydro sims can be used to calibrate faster methods that are then used to perform statistical analyses.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Shape 54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4" name="Shape 54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400">
                <a:solidFill>
                  <a:srgbClr val="A9A9A9"/>
                </a:solidFill>
              </a:defRPr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8400" b="0" spc="0">
                <a:solidFill>
                  <a:srgbClr val="FFFFFF"/>
                </a:solidFill>
                <a:latin typeface="+mj-lt"/>
                <a:ea typeface="+mj-ea"/>
                <a:cs typeface="+mj-cs"/>
                <a:sym typeface="Avenir Book"/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5200" b="0">
                <a:solidFill>
                  <a:srgbClr val="FFFFFF"/>
                </a:solidFill>
              </a:defRPr>
            </a:lvl1pPr>
            <a:lvl2pPr indent="228600" algn="ctr" defTabSz="821531">
              <a:defRPr sz="5200" b="0">
                <a:solidFill>
                  <a:srgbClr val="FFFFFF"/>
                </a:solidFill>
              </a:defRPr>
            </a:lvl2pPr>
            <a:lvl3pPr indent="457200" algn="ctr" defTabSz="821531">
              <a:defRPr sz="5200" b="0">
                <a:solidFill>
                  <a:srgbClr val="FFFFFF"/>
                </a:solidFill>
              </a:defRPr>
            </a:lvl3pPr>
            <a:lvl4pPr indent="685800" algn="ctr" defTabSz="821531">
              <a:defRPr sz="5200" b="0">
                <a:solidFill>
                  <a:srgbClr val="FFFFFF"/>
                </a:solidFill>
              </a:defRPr>
            </a:lvl4pPr>
            <a:lvl5pPr indent="914400" algn="ctr" defTabSz="821531">
              <a:defRPr sz="5200" b="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2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4833937" y="8947546"/>
            <a:ext cx="14716126" cy="701676"/>
          </a:xfrm>
          <a:prstGeom prst="rect">
            <a:avLst/>
          </a:prstGeom>
        </p:spPr>
        <p:txBody>
          <a:bodyPr lIns="71437" tIns="71437" rIns="71437" bIns="71437">
            <a:spAutoFit/>
          </a:bodyPr>
          <a:lstStyle>
            <a:lvl1pPr defTabSz="821531">
              <a:defRPr sz="3200" b="0">
                <a:latin typeface="+mj-lt"/>
                <a:ea typeface="+mj-ea"/>
                <a:cs typeface="+mj-cs"/>
                <a:sym typeface="Avenir Book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4833937" y="6055915"/>
            <a:ext cx="14716126" cy="863601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algn="ctr" defTabSz="821531">
              <a:defRPr sz="46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2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1740742" y="-17860"/>
            <a:ext cx="23275935" cy="155172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2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2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3600"/>
            </a:lvl1pPr>
          </a:lstStyle>
          <a:p>
            <a:r>
              <a:t>Author and Date</a:t>
            </a:r>
          </a:p>
        </p:txBody>
      </p:sp>
      <p:sp>
        <p:nvSpPr>
          <p:cNvPr id="118" name="Presentation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Presentation Title</a:t>
            </a:r>
          </a:p>
        </p:txBody>
      </p:sp>
      <p:sp>
        <p:nvSpPr>
          <p:cNvPr id="11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 Text"/>
          <p:cNvSpPr txBox="1"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defRPr sz="11200" b="0" spc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2137171" y="714375"/>
            <a:ext cx="17395034" cy="863794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defRPr sz="8400" b="0" spc="0">
                <a:solidFill>
                  <a:srgbClr val="FFFFFF"/>
                </a:solidFill>
                <a:latin typeface="+mj-lt"/>
                <a:ea typeface="+mj-ea"/>
                <a:cs typeface="+mj-cs"/>
                <a:sym typeface="Avenir Book"/>
              </a:defRPr>
            </a:lvl1pPr>
          </a:lstStyle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11465718"/>
            <a:ext cx="14716126" cy="1589486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5200" b="0">
                <a:solidFill>
                  <a:srgbClr val="FFFFFF"/>
                </a:solidFill>
              </a:defRPr>
            </a:lvl1pPr>
            <a:lvl2pPr indent="228600" algn="ctr" defTabSz="821531">
              <a:defRPr sz="5200" b="0">
                <a:solidFill>
                  <a:srgbClr val="FFFFFF"/>
                </a:solidFill>
              </a:defRPr>
            </a:lvl2pPr>
            <a:lvl3pPr indent="457200" algn="ctr" defTabSz="821531">
              <a:defRPr sz="5200" b="0">
                <a:solidFill>
                  <a:srgbClr val="FFFFFF"/>
                </a:solidFill>
              </a:defRPr>
            </a:lvl3pPr>
            <a:lvl4pPr indent="685800" algn="ctr" defTabSz="821531">
              <a:defRPr sz="5200" b="0">
                <a:solidFill>
                  <a:srgbClr val="FFFFFF"/>
                </a:solidFill>
              </a:defRPr>
            </a:lvl4pPr>
            <a:lvl5pPr indent="914400" algn="ctr" defTabSz="821531">
              <a:defRPr sz="5200" b="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2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defRPr sz="8400" b="0" spc="0">
                <a:solidFill>
                  <a:srgbClr val="FFFFFF"/>
                </a:solidFill>
                <a:latin typeface="+mj-lt"/>
                <a:ea typeface="+mj-ea"/>
                <a:cs typeface="+mj-cs"/>
                <a:sym typeface="Avenir Book"/>
              </a:defRPr>
            </a:lvl1pPr>
          </a:lstStyle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2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21"/>
          </p:nvPr>
        </p:nvSpPr>
        <p:spPr>
          <a:xfrm>
            <a:off x="6494800" y="-194764"/>
            <a:ext cx="19020237" cy="1268015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8400" b="0" spc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87453" y="6643687"/>
            <a:ext cx="7500938" cy="5786438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5200" b="0">
                <a:solidFill>
                  <a:srgbClr val="FFFFFF"/>
                </a:solidFill>
              </a:defRPr>
            </a:lvl1pPr>
            <a:lvl2pPr indent="228600" algn="ctr" defTabSz="821531">
              <a:defRPr sz="5200" b="0">
                <a:solidFill>
                  <a:srgbClr val="FFFFFF"/>
                </a:solidFill>
              </a:defRPr>
            </a:lvl2pPr>
            <a:lvl3pPr indent="457200" algn="ctr" defTabSz="821531">
              <a:defRPr sz="5200" b="0">
                <a:solidFill>
                  <a:srgbClr val="FFFFFF"/>
                </a:solidFill>
              </a:defRPr>
            </a:lvl3pPr>
            <a:lvl4pPr indent="685800" algn="ctr" defTabSz="821531">
              <a:defRPr sz="5200" b="0">
                <a:solidFill>
                  <a:srgbClr val="FFFFFF"/>
                </a:solidFill>
              </a:defRPr>
            </a:lvl4pPr>
            <a:lvl5pPr indent="914400" algn="ctr" defTabSz="821531">
              <a:defRPr sz="5200" b="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2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defRPr sz="8400" b="0" spc="0">
                <a:solidFill>
                  <a:srgbClr val="FFFFFF"/>
                </a:solidFill>
                <a:latin typeface="+mj-lt"/>
                <a:ea typeface="+mj-ea"/>
                <a:cs typeface="+mj-cs"/>
                <a:sym typeface="Avenir Book"/>
              </a:defRPr>
            </a:lvl1pPr>
          </a:lstStyle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2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defRPr sz="8400" b="0" spc="0">
                <a:solidFill>
                  <a:srgbClr val="FFFFFF"/>
                </a:solidFill>
                <a:latin typeface="+mj-lt"/>
                <a:ea typeface="+mj-ea"/>
                <a:cs typeface="+mj-cs"/>
                <a:sym typeface="Avenir Book"/>
              </a:defRPr>
            </a:lvl1pPr>
          </a:lstStyle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spcBef>
                <a:spcPts val="5900"/>
              </a:spcBef>
              <a:buSzPct val="145000"/>
              <a:buChar char="•"/>
              <a:defRPr sz="4400" b="0">
                <a:latin typeface="+mj-lt"/>
                <a:ea typeface="+mj-ea"/>
                <a:cs typeface="+mj-cs"/>
                <a:sym typeface="Avenir Book"/>
              </a:defRPr>
            </a:lvl1pPr>
            <a:lvl2pPr marL="1055687" indent="-611187" defTabSz="821531">
              <a:spcBef>
                <a:spcPts val="5900"/>
              </a:spcBef>
              <a:buSzPct val="145000"/>
              <a:buChar char="•"/>
              <a:defRPr sz="4400" b="0">
                <a:latin typeface="+mj-lt"/>
                <a:ea typeface="+mj-ea"/>
                <a:cs typeface="+mj-cs"/>
                <a:sym typeface="Avenir Book"/>
              </a:defRPr>
            </a:lvl2pPr>
            <a:lvl3pPr marL="1500187" indent="-611187" defTabSz="821531">
              <a:spcBef>
                <a:spcPts val="5900"/>
              </a:spcBef>
              <a:buSzPct val="145000"/>
              <a:buChar char="•"/>
              <a:defRPr sz="4400" b="0">
                <a:latin typeface="+mj-lt"/>
                <a:ea typeface="+mj-ea"/>
                <a:cs typeface="+mj-cs"/>
                <a:sym typeface="Avenir Book"/>
              </a:defRPr>
            </a:lvl3pPr>
            <a:lvl4pPr marL="1944687" indent="-611187" defTabSz="821531">
              <a:spcBef>
                <a:spcPts val="5900"/>
              </a:spcBef>
              <a:buSzPct val="145000"/>
              <a:buChar char="•"/>
              <a:defRPr sz="4400" b="0">
                <a:latin typeface="+mj-lt"/>
                <a:ea typeface="+mj-ea"/>
                <a:cs typeface="+mj-cs"/>
                <a:sym typeface="Avenir Book"/>
              </a:defRPr>
            </a:lvl4pPr>
            <a:lvl5pPr marL="2389187" indent="-611187" defTabSz="821531">
              <a:spcBef>
                <a:spcPts val="5900"/>
              </a:spcBef>
              <a:buSzPct val="145000"/>
              <a:buChar char="•"/>
              <a:defRPr sz="4400" b="0">
                <a:latin typeface="+mj-lt"/>
                <a:ea typeface="+mj-ea"/>
                <a:cs typeface="+mj-cs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2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idx="21"/>
          </p:nvPr>
        </p:nvSpPr>
        <p:spPr>
          <a:xfrm>
            <a:off x="9338964" y="2857500"/>
            <a:ext cx="14466095" cy="96440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defRPr sz="8400" b="0" spc="0">
                <a:solidFill>
                  <a:srgbClr val="FFFFFF"/>
                </a:solidFill>
                <a:latin typeface="+mj-lt"/>
                <a:ea typeface="+mj-ea"/>
                <a:cs typeface="+mj-cs"/>
                <a:sym typeface="Avenir Book"/>
              </a:defRPr>
            </a:lvl1pPr>
          </a:lstStyle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465364" indent="-465364" defTabSz="821531">
              <a:spcBef>
                <a:spcPts val="4500"/>
              </a:spcBef>
              <a:buSzPct val="145000"/>
              <a:buChar char="•"/>
              <a:defRPr sz="3800" b="0">
                <a:latin typeface="+mj-lt"/>
                <a:ea typeface="+mj-ea"/>
                <a:cs typeface="+mj-cs"/>
                <a:sym typeface="Avenir Book"/>
              </a:defRPr>
            </a:lvl1pPr>
            <a:lvl2pPr marL="808264" indent="-465364" defTabSz="821531">
              <a:spcBef>
                <a:spcPts val="4500"/>
              </a:spcBef>
              <a:buSzPct val="145000"/>
              <a:buChar char="•"/>
              <a:defRPr sz="3800" b="0">
                <a:latin typeface="+mj-lt"/>
                <a:ea typeface="+mj-ea"/>
                <a:cs typeface="+mj-cs"/>
                <a:sym typeface="Avenir Book"/>
              </a:defRPr>
            </a:lvl2pPr>
            <a:lvl3pPr marL="1151164" indent="-465364" defTabSz="821531">
              <a:spcBef>
                <a:spcPts val="4500"/>
              </a:spcBef>
              <a:buSzPct val="145000"/>
              <a:buChar char="•"/>
              <a:defRPr sz="3800" b="0">
                <a:latin typeface="+mj-lt"/>
                <a:ea typeface="+mj-ea"/>
                <a:cs typeface="+mj-cs"/>
                <a:sym typeface="Avenir Book"/>
              </a:defRPr>
            </a:lvl3pPr>
            <a:lvl4pPr marL="1494064" indent="-465364" defTabSz="821531">
              <a:spcBef>
                <a:spcPts val="4500"/>
              </a:spcBef>
              <a:buSzPct val="145000"/>
              <a:buChar char="•"/>
              <a:defRPr sz="3800" b="0">
                <a:latin typeface="+mj-lt"/>
                <a:ea typeface="+mj-ea"/>
                <a:cs typeface="+mj-cs"/>
                <a:sym typeface="Avenir Book"/>
              </a:defRPr>
            </a:lvl4pPr>
            <a:lvl5pPr marL="1836964" indent="-465364" defTabSz="821531">
              <a:spcBef>
                <a:spcPts val="4500"/>
              </a:spcBef>
              <a:buSzPct val="145000"/>
              <a:buChar char="•"/>
              <a:defRPr sz="3800" b="0">
                <a:latin typeface="+mj-lt"/>
                <a:ea typeface="+mj-ea"/>
                <a:cs typeface="+mj-cs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2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spcBef>
                <a:spcPts val="5900"/>
              </a:spcBef>
              <a:buSzPct val="145000"/>
              <a:buChar char="•"/>
              <a:defRPr sz="4400" b="0">
                <a:latin typeface="+mj-lt"/>
                <a:ea typeface="+mj-ea"/>
                <a:cs typeface="+mj-cs"/>
                <a:sym typeface="Avenir Book"/>
              </a:defRPr>
            </a:lvl1pPr>
            <a:lvl2pPr marL="1055687" indent="-611187" defTabSz="821531">
              <a:spcBef>
                <a:spcPts val="5900"/>
              </a:spcBef>
              <a:buSzPct val="145000"/>
              <a:buChar char="•"/>
              <a:defRPr sz="4400" b="0">
                <a:latin typeface="+mj-lt"/>
                <a:ea typeface="+mj-ea"/>
                <a:cs typeface="+mj-cs"/>
                <a:sym typeface="Avenir Book"/>
              </a:defRPr>
            </a:lvl2pPr>
            <a:lvl3pPr marL="1500187" indent="-611187" defTabSz="821531">
              <a:spcBef>
                <a:spcPts val="5900"/>
              </a:spcBef>
              <a:buSzPct val="145000"/>
              <a:buChar char="•"/>
              <a:defRPr sz="4400" b="0">
                <a:latin typeface="+mj-lt"/>
                <a:ea typeface="+mj-ea"/>
                <a:cs typeface="+mj-cs"/>
                <a:sym typeface="Avenir Book"/>
              </a:defRPr>
            </a:lvl3pPr>
            <a:lvl4pPr marL="1944687" indent="-611187" defTabSz="821531">
              <a:spcBef>
                <a:spcPts val="5900"/>
              </a:spcBef>
              <a:buSzPct val="145000"/>
              <a:buChar char="•"/>
              <a:defRPr sz="4400" b="0">
                <a:latin typeface="+mj-lt"/>
                <a:ea typeface="+mj-ea"/>
                <a:cs typeface="+mj-cs"/>
                <a:sym typeface="Avenir Book"/>
              </a:defRPr>
            </a:lvl4pPr>
            <a:lvl5pPr marL="2389187" indent="-611187" defTabSz="821531">
              <a:spcBef>
                <a:spcPts val="5900"/>
              </a:spcBef>
              <a:buSzPct val="145000"/>
              <a:buChar char="•"/>
              <a:defRPr sz="4400" b="0">
                <a:latin typeface="+mj-lt"/>
                <a:ea typeface="+mj-ea"/>
                <a:cs typeface="+mj-cs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2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21"/>
          </p:nvPr>
        </p:nvSpPr>
        <p:spPr>
          <a:xfrm>
            <a:off x="12084843" y="6983015"/>
            <a:ext cx="8277822" cy="551854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22"/>
          </p:nvPr>
        </p:nvSpPr>
        <p:spPr>
          <a:xfrm>
            <a:off x="12522398" y="898922"/>
            <a:ext cx="8268892" cy="551259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23"/>
          </p:nvPr>
        </p:nvSpPr>
        <p:spPr>
          <a:xfrm>
            <a:off x="-1733848" y="-178594"/>
            <a:ext cx="19020235" cy="1268015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2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Presentation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0" marR="0" indent="4572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0" marR="0" indent="9144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0" marR="0" indent="13716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0" marR="0" indent="18288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0" marR="0" indent="22860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0" marR="0" indent="27432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0" marR="0" indent="32004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0" marR="0" indent="36576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titleStyle>
    <p:bodyStyle>
      <a:lvl1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0" marR="0" indent="4572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0" marR="0" indent="9144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0" marR="0" indent="13716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0" marR="0" indent="1828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0" marR="0" indent="22860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0" marR="0" indent="27432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0" marR="0" indent="32004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0" marR="0" indent="36576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0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jpe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jpe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"/><Relationship Id="rId13" Type="http://schemas.openxmlformats.org/officeDocument/2006/relationships/image" Target="../media/image24.png"/><Relationship Id="rId3" Type="http://schemas.openxmlformats.org/officeDocument/2006/relationships/image" Target="../media/image18.png"/><Relationship Id="rId7" Type="http://schemas.openxmlformats.org/officeDocument/2006/relationships/image" Target="../media/image5.png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" Type="http://schemas.openxmlformats.org/officeDocument/2006/relationships/image" Target="../media/image17.jpe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22.jpeg"/><Relationship Id="rId5" Type="http://schemas.openxmlformats.org/officeDocument/2006/relationships/image" Target="../media/image7.png"/><Relationship Id="rId15" Type="http://schemas.openxmlformats.org/officeDocument/2006/relationships/image" Target="../media/image26.png"/><Relationship Id="rId10" Type="http://schemas.openxmlformats.org/officeDocument/2006/relationships/image" Target="../media/image21.jpeg"/><Relationship Id="rId4" Type="http://schemas.openxmlformats.org/officeDocument/2006/relationships/image" Target="../media/image6.jpe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jpe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Lecture 2 — Radiation"/>
          <p:cNvSpPr txBox="1"/>
          <p:nvPr/>
        </p:nvSpPr>
        <p:spPr>
          <a:xfrm>
            <a:off x="12192000" y="12034958"/>
            <a:ext cx="6754495" cy="100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t>Lecture 2 — Radiation</a:t>
            </a:r>
          </a:p>
        </p:txBody>
      </p:sp>
      <p:sp>
        <p:nvSpPr>
          <p:cNvPr id="138" name="Aurel Schneider…"/>
          <p:cNvSpPr txBox="1"/>
          <p:nvPr/>
        </p:nvSpPr>
        <p:spPr>
          <a:xfrm>
            <a:off x="7659573" y="7157879"/>
            <a:ext cx="9064854" cy="1793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>
              <a:lnSpc>
                <a:spcPct val="150000"/>
              </a:lnSpc>
              <a:defRPr sz="3800">
                <a:solidFill>
                  <a:srgbClr val="FFFFFF"/>
                </a:solidFill>
                <a:latin typeface="+mj-lt"/>
                <a:ea typeface="+mj-ea"/>
                <a:cs typeface="+mj-cs"/>
                <a:sym typeface="Avenir Book"/>
              </a:defRPr>
            </a:pPr>
            <a:r>
              <a:t>Aurel Schneider</a:t>
            </a:r>
          </a:p>
          <a:p>
            <a:pPr algn="ctr">
              <a:lnSpc>
                <a:spcPct val="150000"/>
              </a:lnSpc>
              <a:defRPr sz="3800">
                <a:solidFill>
                  <a:srgbClr val="FFFFFF"/>
                </a:solidFill>
                <a:latin typeface="+mj-lt"/>
                <a:ea typeface="+mj-ea"/>
                <a:cs typeface="+mj-cs"/>
                <a:sym typeface="Avenir Book"/>
              </a:defRPr>
            </a:pPr>
            <a:r>
              <a:t>Institut für Astrophysik, Universität  Zürich</a:t>
            </a:r>
          </a:p>
        </p:txBody>
      </p:sp>
      <p:sp>
        <p:nvSpPr>
          <p:cNvPr id="139" name="Towards (more) accurate predictions of the 21-cm signal"/>
          <p:cNvSpPr txBox="1"/>
          <p:nvPr/>
        </p:nvSpPr>
        <p:spPr>
          <a:xfrm>
            <a:off x="905161" y="4811425"/>
            <a:ext cx="22573678" cy="1807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normAutofit/>
          </a:bodyPr>
          <a:lstStyle>
            <a:lvl1pPr algn="ctr" defTabSz="747593">
              <a:defRPr sz="6734">
                <a:solidFill>
                  <a:srgbClr val="FFFFFF"/>
                </a:solidFill>
              </a:defRPr>
            </a:lvl1pPr>
          </a:lstStyle>
          <a:p>
            <a:r>
              <a:t>Towards (more) accurate predictions of the 21-cm signal</a:t>
            </a:r>
          </a:p>
        </p:txBody>
      </p:sp>
      <p:pic>
        <p:nvPicPr>
          <p:cNvPr id="140" name="lightcone.pdf" descr="lightcone.pdf"/>
          <p:cNvPicPr>
            <a:picLocks noChangeAspect="1"/>
          </p:cNvPicPr>
          <p:nvPr/>
        </p:nvPicPr>
        <p:blipFill>
          <a:blip r:embed="rId3"/>
          <a:srcRect l="7740" t="51640" r="1821" b="28812"/>
          <a:stretch>
            <a:fillRect/>
          </a:stretch>
        </p:blipFill>
        <p:spPr>
          <a:xfrm>
            <a:off x="55165" y="9271623"/>
            <a:ext cx="24273492" cy="44466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lightcone.pdf" descr="lightcone.pdf"/>
          <p:cNvPicPr>
            <a:picLocks noChangeAspect="1"/>
          </p:cNvPicPr>
          <p:nvPr/>
        </p:nvPicPr>
        <p:blipFill>
          <a:blip r:embed="rId3"/>
          <a:srcRect l="10087" t="74292" r="1721" b="5815"/>
          <a:stretch>
            <a:fillRect/>
          </a:stretch>
        </p:blipFill>
        <p:spPr>
          <a:xfrm>
            <a:off x="-38555" y="-4592"/>
            <a:ext cx="23670226" cy="45251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Screenshot 2023-03-03 at 11.12.41.png" descr="Screenshot 2023-03-03 at 11.12.4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7544" y="0"/>
            <a:ext cx="1385908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30 % theory error…"/>
          <p:cNvSpPr txBox="1"/>
          <p:nvPr/>
        </p:nvSpPr>
        <p:spPr>
          <a:xfrm>
            <a:off x="4726382" y="10624118"/>
            <a:ext cx="5077588" cy="2301876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2">
              <a:defRPr sz="4000">
                <a:solidFill>
                  <a:schemeClr val="accent5">
                    <a:hueOff val="-36178"/>
                    <a:satOff val="6507"/>
                    <a:lumOff val="-23518"/>
                  </a:schemeClr>
                </a:solidFill>
              </a:defRPr>
            </a:pPr>
            <a:r>
              <a:t>30 % theory error</a:t>
            </a:r>
          </a:p>
          <a:p>
            <a:pPr lvl="2">
              <a:defRPr sz="4000">
                <a:solidFill>
                  <a:schemeClr val="accent5"/>
                </a:solidFill>
              </a:defRPr>
            </a:pPr>
            <a:r>
              <a:t>10 % theory error</a:t>
            </a:r>
          </a:p>
          <a:p>
            <a:pPr lvl="2">
              <a:defRPr sz="4000">
                <a:solidFill>
                  <a:schemeClr val="accent4">
                    <a:hueOff val="-624705"/>
                    <a:lumOff val="1372"/>
                  </a:schemeClr>
                </a:solidFill>
              </a:defRPr>
            </a:pPr>
            <a:r>
              <a:t>  3 % theory error </a:t>
            </a:r>
          </a:p>
        </p:txBody>
      </p:sp>
      <p:sp>
        <p:nvSpPr>
          <p:cNvPr id="341" name="fesc-to-halo ratio"/>
          <p:cNvSpPr txBox="1"/>
          <p:nvPr/>
        </p:nvSpPr>
        <p:spPr>
          <a:xfrm>
            <a:off x="20356974" y="5619132"/>
            <a:ext cx="3746298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584200">
              <a:defRPr sz="3600"/>
            </a:lvl1pPr>
          </a:lstStyle>
          <a:p>
            <a:r>
              <a:t>fesc-to-halo ratio</a:t>
            </a:r>
          </a:p>
        </p:txBody>
      </p:sp>
      <p:pic>
        <p:nvPicPr>
          <p:cNvPr id="342" name="fescfstar_post.pdf" descr="fescfstar_post.pdf"/>
          <p:cNvPicPr>
            <a:picLocks noChangeAspect="1"/>
          </p:cNvPicPr>
          <p:nvPr/>
        </p:nvPicPr>
        <p:blipFill>
          <a:blip r:embed="rId3"/>
          <a:srcRect t="9126" r="8413"/>
          <a:stretch>
            <a:fillRect/>
          </a:stretch>
        </p:blipFill>
        <p:spPr>
          <a:xfrm>
            <a:off x="17022999" y="87183"/>
            <a:ext cx="7122973" cy="5300684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Rectangle"/>
          <p:cNvSpPr/>
          <p:nvPr/>
        </p:nvSpPr>
        <p:spPr>
          <a:xfrm>
            <a:off x="16944213" y="99214"/>
            <a:ext cx="7280584" cy="5351316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44" name="Rectangle"/>
          <p:cNvSpPr/>
          <p:nvPr/>
        </p:nvSpPr>
        <p:spPr>
          <a:xfrm>
            <a:off x="13029858" y="377590"/>
            <a:ext cx="2401135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defRPr sz="300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45" name="An extremely promising signal!…"/>
          <p:cNvSpPr txBox="1"/>
          <p:nvPr/>
        </p:nvSpPr>
        <p:spPr>
          <a:xfrm>
            <a:off x="305799" y="700100"/>
            <a:ext cx="10439281" cy="8670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spAutoFit/>
          </a:bodyPr>
          <a:lstStyle/>
          <a:p>
            <a:pPr lvl="2">
              <a:defRPr>
                <a:latin typeface="+mj-lt"/>
                <a:ea typeface="+mj-ea"/>
                <a:cs typeface="+mj-cs"/>
                <a:sym typeface="Avenir Book"/>
              </a:defRPr>
            </a:pPr>
            <a:r>
              <a:t>An extremely promising signal!</a:t>
            </a:r>
          </a:p>
          <a:p>
            <a:pPr lvl="2">
              <a:defRPr>
                <a:latin typeface="+mj-lt"/>
                <a:ea typeface="+mj-ea"/>
                <a:cs typeface="+mj-cs"/>
                <a:sym typeface="Avenir Book"/>
              </a:defRPr>
            </a:pPr>
            <a:endParaRPr/>
          </a:p>
          <a:p>
            <a:pPr lvl="2">
              <a:defRPr sz="4000"/>
            </a:pPr>
            <a:endParaRPr/>
          </a:p>
          <a:p>
            <a:pPr lvl="2"/>
            <a:r>
              <a:t>Forecast for SKA-Low</a:t>
            </a:r>
          </a:p>
          <a:p>
            <a:pPr lvl="2">
              <a:defRPr sz="4000"/>
            </a:pPr>
            <a:endParaRPr/>
          </a:p>
          <a:p>
            <a:pPr lvl="2">
              <a:lnSpc>
                <a:spcPct val="150000"/>
              </a:lnSpc>
              <a:defRPr sz="4000">
                <a:latin typeface="+mj-lt"/>
                <a:ea typeface="+mj-ea"/>
                <a:cs typeface="+mj-cs"/>
                <a:sym typeface="Avenir Book"/>
              </a:defRPr>
            </a:pPr>
            <a:r>
              <a:t>Assuming: 1000h observing time.</a:t>
            </a:r>
          </a:p>
          <a:p>
            <a:pPr lvl="2">
              <a:defRPr sz="4000">
                <a:latin typeface="+mj-lt"/>
                <a:ea typeface="+mj-ea"/>
                <a:cs typeface="+mj-cs"/>
                <a:sym typeface="Avenir Book"/>
              </a:defRPr>
            </a:pPr>
            <a:r>
              <a:t>Including: instrumental noise, sample variance, foreground avoidance.</a:t>
            </a:r>
          </a:p>
          <a:p>
            <a:pPr lvl="2">
              <a:defRPr sz="4000">
                <a:latin typeface="+mj-lt"/>
                <a:ea typeface="+mj-ea"/>
                <a:cs typeface="+mj-cs"/>
                <a:sym typeface="Avenir Book"/>
              </a:defRPr>
            </a:pPr>
            <a:endParaRPr/>
          </a:p>
          <a:p>
            <a:pPr lvl="2">
              <a:defRPr sz="4000">
                <a:latin typeface="+mj-lt"/>
                <a:ea typeface="+mj-ea"/>
                <a:cs typeface="+mj-cs"/>
                <a:sym typeface="Avenir Book"/>
              </a:defRPr>
            </a:pPr>
            <a:r>
              <a:t>Inference analysis: 6 cosmological and 7 astrophysical parameters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30 % theory error…"/>
          <p:cNvSpPr txBox="1"/>
          <p:nvPr/>
        </p:nvSpPr>
        <p:spPr>
          <a:xfrm>
            <a:off x="4726382" y="10624118"/>
            <a:ext cx="5077588" cy="2301876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2">
              <a:defRPr sz="4000">
                <a:solidFill>
                  <a:schemeClr val="accent5">
                    <a:hueOff val="-36178"/>
                    <a:satOff val="6507"/>
                    <a:lumOff val="-23518"/>
                  </a:schemeClr>
                </a:solidFill>
              </a:defRPr>
            </a:pPr>
            <a:r>
              <a:t>30 % theory error</a:t>
            </a:r>
          </a:p>
          <a:p>
            <a:pPr lvl="2">
              <a:defRPr sz="4000">
                <a:solidFill>
                  <a:schemeClr val="accent5"/>
                </a:solidFill>
              </a:defRPr>
            </a:pPr>
            <a:r>
              <a:t>10 % theory error</a:t>
            </a:r>
          </a:p>
          <a:p>
            <a:pPr lvl="2">
              <a:defRPr sz="4000">
                <a:solidFill>
                  <a:schemeClr val="accent4">
                    <a:hueOff val="-624705"/>
                    <a:lumOff val="1372"/>
                  </a:schemeClr>
                </a:solidFill>
              </a:defRPr>
            </a:pPr>
            <a:r>
              <a:t>  3 % theory error </a:t>
            </a:r>
          </a:p>
        </p:txBody>
      </p:sp>
      <p:pic>
        <p:nvPicPr>
          <p:cNvPr id="348" name="cosmo_posterior2.pdf" descr="cosmo_posterior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0732" y="-69850"/>
            <a:ext cx="13855701" cy="13855700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Cosmology"/>
          <p:cNvSpPr txBox="1"/>
          <p:nvPr/>
        </p:nvSpPr>
        <p:spPr>
          <a:xfrm>
            <a:off x="19537539" y="665054"/>
            <a:ext cx="4105657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584200">
              <a:defRPr sz="6000">
                <a:solidFill>
                  <a:schemeClr val="accent5">
                    <a:hueOff val="-36178"/>
                    <a:satOff val="6507"/>
                    <a:lumOff val="-23518"/>
                  </a:schemeClr>
                </a:solidFill>
              </a:defRPr>
            </a:lvl1pPr>
          </a:lstStyle>
          <a:p>
            <a:r>
              <a:t>Cosmology</a:t>
            </a:r>
          </a:p>
        </p:txBody>
      </p:sp>
      <p:sp>
        <p:nvSpPr>
          <p:cNvPr id="350" name="Rectangle"/>
          <p:cNvSpPr/>
          <p:nvPr/>
        </p:nvSpPr>
        <p:spPr>
          <a:xfrm>
            <a:off x="13275335" y="791832"/>
            <a:ext cx="2664890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defRPr sz="300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51" name="An extremely promising signal!…"/>
          <p:cNvSpPr txBox="1"/>
          <p:nvPr/>
        </p:nvSpPr>
        <p:spPr>
          <a:xfrm>
            <a:off x="305799" y="700100"/>
            <a:ext cx="10439281" cy="8670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spAutoFit/>
          </a:bodyPr>
          <a:lstStyle/>
          <a:p>
            <a:pPr lvl="2">
              <a:defRPr>
                <a:latin typeface="+mj-lt"/>
                <a:ea typeface="+mj-ea"/>
                <a:cs typeface="+mj-cs"/>
                <a:sym typeface="Avenir Book"/>
              </a:defRPr>
            </a:pPr>
            <a:r>
              <a:t>An extremely promising signal!</a:t>
            </a:r>
          </a:p>
          <a:p>
            <a:pPr lvl="2">
              <a:defRPr>
                <a:latin typeface="+mj-lt"/>
                <a:ea typeface="+mj-ea"/>
                <a:cs typeface="+mj-cs"/>
                <a:sym typeface="Avenir Book"/>
              </a:defRPr>
            </a:pPr>
            <a:endParaRPr/>
          </a:p>
          <a:p>
            <a:pPr lvl="2">
              <a:defRPr sz="4000"/>
            </a:pPr>
            <a:endParaRPr/>
          </a:p>
          <a:p>
            <a:pPr lvl="2"/>
            <a:r>
              <a:t>Forecast for SKA-Low</a:t>
            </a:r>
          </a:p>
          <a:p>
            <a:pPr lvl="2">
              <a:defRPr sz="4000"/>
            </a:pPr>
            <a:endParaRPr/>
          </a:p>
          <a:p>
            <a:pPr lvl="2">
              <a:lnSpc>
                <a:spcPct val="150000"/>
              </a:lnSpc>
              <a:defRPr sz="4000">
                <a:latin typeface="+mj-lt"/>
                <a:ea typeface="+mj-ea"/>
                <a:cs typeface="+mj-cs"/>
                <a:sym typeface="Avenir Book"/>
              </a:defRPr>
            </a:pPr>
            <a:r>
              <a:t>Assuming: 1000h observing time.</a:t>
            </a:r>
          </a:p>
          <a:p>
            <a:pPr lvl="2">
              <a:defRPr sz="4000">
                <a:latin typeface="+mj-lt"/>
                <a:ea typeface="+mj-ea"/>
                <a:cs typeface="+mj-cs"/>
                <a:sym typeface="Avenir Book"/>
              </a:defRPr>
            </a:pPr>
            <a:r>
              <a:t>Including: instrumental noise, sample variance, foreground avoidance.</a:t>
            </a:r>
          </a:p>
          <a:p>
            <a:pPr lvl="2">
              <a:defRPr sz="4000">
                <a:latin typeface="+mj-lt"/>
                <a:ea typeface="+mj-ea"/>
                <a:cs typeface="+mj-cs"/>
                <a:sym typeface="Avenir Book"/>
              </a:defRPr>
            </a:pPr>
            <a:endParaRPr/>
          </a:p>
          <a:p>
            <a:pPr lvl="2">
              <a:defRPr sz="4000">
                <a:latin typeface="+mj-lt"/>
                <a:ea typeface="+mj-ea"/>
                <a:cs typeface="+mj-cs"/>
                <a:sym typeface="Avenir Book"/>
              </a:defRPr>
            </a:pPr>
            <a:r>
              <a:t>Inference analysis: 6 cosmological and 7 astrophysical parameters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30 % theory error…"/>
          <p:cNvSpPr txBox="1"/>
          <p:nvPr/>
        </p:nvSpPr>
        <p:spPr>
          <a:xfrm>
            <a:off x="4726382" y="10624118"/>
            <a:ext cx="5077588" cy="2301876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2">
              <a:defRPr sz="4000">
                <a:solidFill>
                  <a:schemeClr val="accent5">
                    <a:hueOff val="-36178"/>
                    <a:satOff val="6507"/>
                    <a:lumOff val="-23518"/>
                  </a:schemeClr>
                </a:solidFill>
              </a:defRPr>
            </a:pPr>
            <a:r>
              <a:t>30 % theory error</a:t>
            </a:r>
          </a:p>
          <a:p>
            <a:pPr lvl="2">
              <a:defRPr sz="4000">
                <a:solidFill>
                  <a:schemeClr val="accent5"/>
                </a:solidFill>
              </a:defRPr>
            </a:pPr>
            <a:r>
              <a:t>10 % theory error</a:t>
            </a:r>
          </a:p>
          <a:p>
            <a:pPr lvl="2">
              <a:defRPr sz="4000">
                <a:solidFill>
                  <a:schemeClr val="accent4">
                    <a:hueOff val="-624705"/>
                    <a:lumOff val="1372"/>
                  </a:schemeClr>
                </a:solidFill>
              </a:defRPr>
            </a:pPr>
            <a:r>
              <a:t>  3 % theory error </a:t>
            </a:r>
          </a:p>
        </p:txBody>
      </p:sp>
      <p:pic>
        <p:nvPicPr>
          <p:cNvPr id="354" name="cosmo_posterior2.pdf" descr="cosmo_posterior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0732" y="-69850"/>
            <a:ext cx="13855701" cy="13855700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Cosmology"/>
          <p:cNvSpPr txBox="1"/>
          <p:nvPr/>
        </p:nvSpPr>
        <p:spPr>
          <a:xfrm>
            <a:off x="19537539" y="665054"/>
            <a:ext cx="4105657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584200">
              <a:defRPr sz="6000">
                <a:solidFill>
                  <a:schemeClr val="accent5">
                    <a:hueOff val="-36178"/>
                    <a:satOff val="6507"/>
                    <a:lumOff val="-23518"/>
                  </a:schemeClr>
                </a:solidFill>
              </a:defRPr>
            </a:lvl1pPr>
          </a:lstStyle>
          <a:p>
            <a:r>
              <a:t>Cosmology</a:t>
            </a:r>
          </a:p>
        </p:txBody>
      </p:sp>
      <p:sp>
        <p:nvSpPr>
          <p:cNvPr id="356" name="S8 tension"/>
          <p:cNvSpPr txBox="1"/>
          <p:nvPr/>
        </p:nvSpPr>
        <p:spPr>
          <a:xfrm>
            <a:off x="21634758" y="6877135"/>
            <a:ext cx="2348637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584200">
              <a:defRPr sz="3600"/>
            </a:lvl1pPr>
          </a:lstStyle>
          <a:p>
            <a:r>
              <a:t>S8 tension</a:t>
            </a:r>
          </a:p>
        </p:txBody>
      </p:sp>
      <p:grpSp>
        <p:nvGrpSpPr>
          <p:cNvPr id="360" name="Group"/>
          <p:cNvGrpSpPr/>
          <p:nvPr/>
        </p:nvGrpSpPr>
        <p:grpSpPr>
          <a:xfrm>
            <a:off x="17992576" y="367106"/>
            <a:ext cx="6097610" cy="6112749"/>
            <a:chOff x="0" y="0"/>
            <a:chExt cx="6097609" cy="6112748"/>
          </a:xfrm>
        </p:grpSpPr>
        <p:pic>
          <p:nvPicPr>
            <p:cNvPr id="357" name="Screenshot 2023-03-03 at 10.57.17.png" descr="Screenshot 2023-03-03 at 10.57.17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19213" y="4358575"/>
              <a:ext cx="4831671" cy="17541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8" name="Screenshot 2023-03-03 at 10.57.05.png" descr="Screenshot 2023-03-03 at 10.57.05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0"/>
              <a:ext cx="6097610" cy="45042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9" name="Shape"/>
            <p:cNvSpPr/>
            <p:nvPr/>
          </p:nvSpPr>
          <p:spPr>
            <a:xfrm>
              <a:off x="1716086" y="99554"/>
              <a:ext cx="4247485" cy="4191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" y="0"/>
                  </a:moveTo>
                  <a:lnTo>
                    <a:pt x="3603" y="92"/>
                  </a:lnTo>
                  <a:cubicBezTo>
                    <a:pt x="3681" y="1023"/>
                    <a:pt x="3824" y="1947"/>
                    <a:pt x="4030" y="2857"/>
                  </a:cubicBezTo>
                  <a:cubicBezTo>
                    <a:pt x="4344" y="4248"/>
                    <a:pt x="4805" y="5602"/>
                    <a:pt x="5412" y="6891"/>
                  </a:cubicBezTo>
                  <a:cubicBezTo>
                    <a:pt x="7058" y="10384"/>
                    <a:pt x="9699" y="13268"/>
                    <a:pt x="12799" y="15529"/>
                  </a:cubicBezTo>
                  <a:cubicBezTo>
                    <a:pt x="15466" y="17473"/>
                    <a:pt x="18443" y="18938"/>
                    <a:pt x="21600" y="19861"/>
                  </a:cubicBezTo>
                  <a:lnTo>
                    <a:pt x="21498" y="21568"/>
                  </a:lnTo>
                  <a:lnTo>
                    <a:pt x="8290" y="21600"/>
                  </a:lnTo>
                  <a:cubicBezTo>
                    <a:pt x="6406" y="20874"/>
                    <a:pt x="4690" y="19762"/>
                    <a:pt x="3249" y="18334"/>
                  </a:cubicBezTo>
                  <a:cubicBezTo>
                    <a:pt x="1861" y="16958"/>
                    <a:pt x="757" y="15316"/>
                    <a:pt x="0" y="13504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6C6C6C">
                <a:alpha val="4957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361" name="Rectangle"/>
          <p:cNvSpPr/>
          <p:nvPr/>
        </p:nvSpPr>
        <p:spPr>
          <a:xfrm>
            <a:off x="17960035" y="292703"/>
            <a:ext cx="6236006" cy="6204794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362" name="Rectangle Rectangle" descr="Rectangle Rectangl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0899420" y="4369796"/>
            <a:ext cx="2327274" cy="2272616"/>
          </a:xfrm>
          <a:prstGeom prst="rect">
            <a:avLst/>
          </a:prstGeom>
        </p:spPr>
      </p:pic>
      <p:sp>
        <p:nvSpPr>
          <p:cNvPr id="364" name="Rectangle"/>
          <p:cNvSpPr/>
          <p:nvPr/>
        </p:nvSpPr>
        <p:spPr>
          <a:xfrm>
            <a:off x="13275335" y="791832"/>
            <a:ext cx="2664890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defRPr sz="300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65" name="An extremely promising signal!…"/>
          <p:cNvSpPr txBox="1"/>
          <p:nvPr/>
        </p:nvSpPr>
        <p:spPr>
          <a:xfrm>
            <a:off x="305799" y="700100"/>
            <a:ext cx="10439281" cy="8670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spAutoFit/>
          </a:bodyPr>
          <a:lstStyle/>
          <a:p>
            <a:pPr lvl="2">
              <a:defRPr>
                <a:latin typeface="+mj-lt"/>
                <a:ea typeface="+mj-ea"/>
                <a:cs typeface="+mj-cs"/>
                <a:sym typeface="Avenir Book"/>
              </a:defRPr>
            </a:pPr>
            <a:r>
              <a:t>An extremely promising signal!</a:t>
            </a:r>
          </a:p>
          <a:p>
            <a:pPr lvl="2">
              <a:defRPr>
                <a:latin typeface="+mj-lt"/>
                <a:ea typeface="+mj-ea"/>
                <a:cs typeface="+mj-cs"/>
                <a:sym typeface="Avenir Book"/>
              </a:defRPr>
            </a:pPr>
            <a:endParaRPr/>
          </a:p>
          <a:p>
            <a:pPr lvl="2">
              <a:defRPr sz="4000"/>
            </a:pPr>
            <a:endParaRPr/>
          </a:p>
          <a:p>
            <a:pPr lvl="2"/>
            <a:r>
              <a:t>Forecast for SKA-Low</a:t>
            </a:r>
          </a:p>
          <a:p>
            <a:pPr lvl="2">
              <a:defRPr sz="4000"/>
            </a:pPr>
            <a:endParaRPr/>
          </a:p>
          <a:p>
            <a:pPr lvl="2">
              <a:lnSpc>
                <a:spcPct val="150000"/>
              </a:lnSpc>
              <a:defRPr sz="4000">
                <a:latin typeface="+mj-lt"/>
                <a:ea typeface="+mj-ea"/>
                <a:cs typeface="+mj-cs"/>
                <a:sym typeface="Avenir Book"/>
              </a:defRPr>
            </a:pPr>
            <a:r>
              <a:t>Assuming: 1000h observing time.</a:t>
            </a:r>
          </a:p>
          <a:p>
            <a:pPr lvl="2">
              <a:defRPr sz="4000">
                <a:latin typeface="+mj-lt"/>
                <a:ea typeface="+mj-ea"/>
                <a:cs typeface="+mj-cs"/>
                <a:sym typeface="Avenir Book"/>
              </a:defRPr>
            </a:pPr>
            <a:r>
              <a:t>Including: instrumental noise, sample variance, foreground avoidance.</a:t>
            </a:r>
          </a:p>
          <a:p>
            <a:pPr lvl="2">
              <a:defRPr sz="4000">
                <a:latin typeface="+mj-lt"/>
                <a:ea typeface="+mj-ea"/>
                <a:cs typeface="+mj-cs"/>
                <a:sym typeface="Avenir Book"/>
              </a:defRPr>
            </a:pPr>
            <a:endParaRPr/>
          </a:p>
          <a:p>
            <a:pPr lvl="2">
              <a:defRPr sz="4000">
                <a:latin typeface="+mj-lt"/>
                <a:ea typeface="+mj-ea"/>
                <a:cs typeface="+mj-cs"/>
                <a:sym typeface="Avenir Book"/>
              </a:defRPr>
            </a:pPr>
            <a:r>
              <a:t>Inference analysis: 6 cosmological and 7 astrophysical parameters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30 % theory error…"/>
          <p:cNvSpPr txBox="1"/>
          <p:nvPr/>
        </p:nvSpPr>
        <p:spPr>
          <a:xfrm>
            <a:off x="4726382" y="10624118"/>
            <a:ext cx="5077588" cy="2301876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2">
              <a:defRPr sz="4000">
                <a:solidFill>
                  <a:schemeClr val="accent5">
                    <a:hueOff val="-36178"/>
                    <a:satOff val="6507"/>
                    <a:lumOff val="-23518"/>
                  </a:schemeClr>
                </a:solidFill>
              </a:defRPr>
            </a:pPr>
            <a:r>
              <a:t>30 % theory error</a:t>
            </a:r>
          </a:p>
          <a:p>
            <a:pPr lvl="2">
              <a:defRPr sz="4000">
                <a:solidFill>
                  <a:schemeClr val="accent5"/>
                </a:solidFill>
              </a:defRPr>
            </a:pPr>
            <a:r>
              <a:t>10 % theory error</a:t>
            </a:r>
          </a:p>
          <a:p>
            <a:pPr lvl="2">
              <a:defRPr sz="4000">
                <a:solidFill>
                  <a:schemeClr val="accent4">
                    <a:hueOff val="-624705"/>
                    <a:lumOff val="1372"/>
                  </a:schemeClr>
                </a:solidFill>
              </a:defRPr>
            </a:pPr>
            <a:r>
              <a:t>  3 % theory error </a:t>
            </a:r>
          </a:p>
        </p:txBody>
      </p:sp>
      <p:pic>
        <p:nvPicPr>
          <p:cNvPr id="368" name="cosmo_posterior2.pdf" descr="cosmo_posterior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0732" y="-69850"/>
            <a:ext cx="13855701" cy="13855700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H0 tension"/>
          <p:cNvSpPr txBox="1"/>
          <p:nvPr/>
        </p:nvSpPr>
        <p:spPr>
          <a:xfrm>
            <a:off x="21558406" y="6877135"/>
            <a:ext cx="2424989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584200">
              <a:defRPr sz="3600"/>
            </a:lvl1pPr>
          </a:lstStyle>
          <a:p>
            <a:r>
              <a:t>H0 tension</a:t>
            </a:r>
          </a:p>
        </p:txBody>
      </p:sp>
      <p:grpSp>
        <p:nvGrpSpPr>
          <p:cNvPr id="375" name="Group"/>
          <p:cNvGrpSpPr/>
          <p:nvPr/>
        </p:nvGrpSpPr>
        <p:grpSpPr>
          <a:xfrm>
            <a:off x="19174451" y="75310"/>
            <a:ext cx="5141088" cy="6385580"/>
            <a:chOff x="0" y="0"/>
            <a:chExt cx="5141086" cy="6385578"/>
          </a:xfrm>
        </p:grpSpPr>
        <p:grpSp>
          <p:nvGrpSpPr>
            <p:cNvPr id="373" name="Group"/>
            <p:cNvGrpSpPr/>
            <p:nvPr/>
          </p:nvGrpSpPr>
          <p:grpSpPr>
            <a:xfrm>
              <a:off x="0" y="-1"/>
              <a:ext cx="5141087" cy="6385580"/>
              <a:chOff x="0" y="0"/>
              <a:chExt cx="5141087" cy="6385578"/>
            </a:xfrm>
          </p:grpSpPr>
          <p:pic>
            <p:nvPicPr>
              <p:cNvPr id="370" name="Screenshot 2023-03-03 at 11.05.49.png" descr="Screenshot 2023-03-03 at 11.05.49.png"/>
              <p:cNvPicPr>
                <a:picLocks noChangeAspect="1"/>
              </p:cNvPicPr>
              <p:nvPr/>
            </p:nvPicPr>
            <p:blipFill>
              <a:blip r:embed="rId3"/>
              <a:srcRect b="51671"/>
              <a:stretch>
                <a:fillRect/>
              </a:stretch>
            </p:blipFill>
            <p:spPr>
              <a:xfrm>
                <a:off x="73975" y="4799104"/>
                <a:ext cx="4962442" cy="94888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1" name="Screenshot 2023-03-03 at 11.05.49.png" descr="Screenshot 2023-03-03 at 11.05.49.png"/>
              <p:cNvPicPr>
                <a:picLocks noChangeAspect="1"/>
              </p:cNvPicPr>
              <p:nvPr/>
            </p:nvPicPr>
            <p:blipFill>
              <a:blip r:embed="rId3"/>
              <a:srcRect t="60886" b="1681"/>
              <a:stretch>
                <a:fillRect/>
              </a:stretch>
            </p:blipFill>
            <p:spPr>
              <a:xfrm>
                <a:off x="178645" y="5650634"/>
                <a:ext cx="4962443" cy="73494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2" name="Screenshot 2023-03-03 at 11.05.36.png" descr="Screenshot 2023-03-03 at 11.05.36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4856983" cy="50296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74" name="Rectangle"/>
            <p:cNvSpPr/>
            <p:nvPr/>
          </p:nvSpPr>
          <p:spPr>
            <a:xfrm>
              <a:off x="3300703" y="252871"/>
              <a:ext cx="1237898" cy="4606564"/>
            </a:xfrm>
            <a:prstGeom prst="rect">
              <a:avLst/>
            </a:prstGeom>
            <a:solidFill>
              <a:srgbClr val="6C6C6C">
                <a:alpha val="4815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376" name="Rectangle"/>
          <p:cNvSpPr/>
          <p:nvPr/>
        </p:nvSpPr>
        <p:spPr>
          <a:xfrm>
            <a:off x="19105753" y="114903"/>
            <a:ext cx="5090288" cy="6334780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377" name="Rectangle Rectangle" descr="Rectangle Rectangl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7151174" y="6480871"/>
            <a:ext cx="2327274" cy="2272617"/>
          </a:xfrm>
          <a:prstGeom prst="rect">
            <a:avLst/>
          </a:prstGeom>
        </p:spPr>
      </p:pic>
      <p:sp>
        <p:nvSpPr>
          <p:cNvPr id="379" name="Rectangle"/>
          <p:cNvSpPr/>
          <p:nvPr/>
        </p:nvSpPr>
        <p:spPr>
          <a:xfrm>
            <a:off x="13275335" y="791832"/>
            <a:ext cx="2664890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defRPr sz="300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80" name="An extremely promising signal!…"/>
          <p:cNvSpPr txBox="1"/>
          <p:nvPr/>
        </p:nvSpPr>
        <p:spPr>
          <a:xfrm>
            <a:off x="305799" y="700100"/>
            <a:ext cx="10439281" cy="8670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spAutoFit/>
          </a:bodyPr>
          <a:lstStyle/>
          <a:p>
            <a:pPr lvl="2">
              <a:defRPr>
                <a:latin typeface="+mj-lt"/>
                <a:ea typeface="+mj-ea"/>
                <a:cs typeface="+mj-cs"/>
                <a:sym typeface="Avenir Book"/>
              </a:defRPr>
            </a:pPr>
            <a:r>
              <a:t>An extremely promising signal!</a:t>
            </a:r>
          </a:p>
          <a:p>
            <a:pPr lvl="2">
              <a:defRPr>
                <a:latin typeface="+mj-lt"/>
                <a:ea typeface="+mj-ea"/>
                <a:cs typeface="+mj-cs"/>
                <a:sym typeface="Avenir Book"/>
              </a:defRPr>
            </a:pPr>
            <a:endParaRPr/>
          </a:p>
          <a:p>
            <a:pPr lvl="2">
              <a:defRPr sz="4000"/>
            </a:pPr>
            <a:endParaRPr/>
          </a:p>
          <a:p>
            <a:pPr lvl="2"/>
            <a:r>
              <a:t>Forecast for SKA-Low</a:t>
            </a:r>
          </a:p>
          <a:p>
            <a:pPr lvl="2">
              <a:defRPr sz="4000"/>
            </a:pPr>
            <a:endParaRPr/>
          </a:p>
          <a:p>
            <a:pPr lvl="2">
              <a:lnSpc>
                <a:spcPct val="150000"/>
              </a:lnSpc>
              <a:defRPr sz="4000">
                <a:latin typeface="+mj-lt"/>
                <a:ea typeface="+mj-ea"/>
                <a:cs typeface="+mj-cs"/>
                <a:sym typeface="Avenir Book"/>
              </a:defRPr>
            </a:pPr>
            <a:r>
              <a:t>Assuming: 1000h observing time.</a:t>
            </a:r>
          </a:p>
          <a:p>
            <a:pPr lvl="2">
              <a:defRPr sz="4000">
                <a:latin typeface="+mj-lt"/>
                <a:ea typeface="+mj-ea"/>
                <a:cs typeface="+mj-cs"/>
                <a:sym typeface="Avenir Book"/>
              </a:defRPr>
            </a:pPr>
            <a:r>
              <a:t>Including: instrumental noise, sample variance, foreground avoidance.</a:t>
            </a:r>
          </a:p>
          <a:p>
            <a:pPr lvl="2">
              <a:defRPr sz="4000">
                <a:latin typeface="+mj-lt"/>
                <a:ea typeface="+mj-ea"/>
                <a:cs typeface="+mj-cs"/>
                <a:sym typeface="Avenir Book"/>
              </a:defRPr>
            </a:pPr>
            <a:endParaRPr/>
          </a:p>
          <a:p>
            <a:pPr lvl="2">
              <a:defRPr sz="4000">
                <a:latin typeface="+mj-lt"/>
                <a:ea typeface="+mj-ea"/>
                <a:cs typeface="+mj-cs"/>
                <a:sym typeface="Avenir Book"/>
              </a:defRPr>
            </a:pPr>
            <a:r>
              <a:t>Inference analysis: 6 cosmological and 7 astrophysical parameters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30 % theory error…"/>
          <p:cNvSpPr txBox="1"/>
          <p:nvPr/>
        </p:nvSpPr>
        <p:spPr>
          <a:xfrm>
            <a:off x="4726382" y="10624118"/>
            <a:ext cx="5077588" cy="2301876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2">
              <a:defRPr sz="4000">
                <a:solidFill>
                  <a:schemeClr val="accent5">
                    <a:hueOff val="-36178"/>
                    <a:satOff val="6507"/>
                    <a:lumOff val="-23518"/>
                  </a:schemeClr>
                </a:solidFill>
              </a:defRPr>
            </a:pPr>
            <a:r>
              <a:t>30 % theory error</a:t>
            </a:r>
          </a:p>
          <a:p>
            <a:pPr lvl="2">
              <a:defRPr sz="4000">
                <a:solidFill>
                  <a:schemeClr val="accent5"/>
                </a:solidFill>
              </a:defRPr>
            </a:pPr>
            <a:r>
              <a:t>10 % theory error</a:t>
            </a:r>
          </a:p>
          <a:p>
            <a:pPr lvl="2">
              <a:defRPr sz="4000">
                <a:solidFill>
                  <a:schemeClr val="accent4">
                    <a:hueOff val="-624705"/>
                    <a:lumOff val="1372"/>
                  </a:schemeClr>
                </a:solidFill>
              </a:defRPr>
            </a:pPr>
            <a:r>
              <a:t>  3 % theory error </a:t>
            </a:r>
          </a:p>
        </p:txBody>
      </p:sp>
      <p:pic>
        <p:nvPicPr>
          <p:cNvPr id="383" name="cosmo_posterior2.pdf" descr="cosmo_posterior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0732" y="-69850"/>
            <a:ext cx="13855701" cy="13855700"/>
          </a:xfrm>
          <a:prstGeom prst="rect">
            <a:avLst/>
          </a:prstGeom>
          <a:ln w="12700">
            <a:miter lim="400000"/>
          </a:ln>
        </p:spPr>
      </p:pic>
      <p:sp>
        <p:nvSpPr>
          <p:cNvPr id="384" name="Neutrino masses"/>
          <p:cNvSpPr txBox="1"/>
          <p:nvPr/>
        </p:nvSpPr>
        <p:spPr>
          <a:xfrm>
            <a:off x="20314365" y="6877135"/>
            <a:ext cx="3669031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584200">
              <a:defRPr sz="3600"/>
            </a:lvl1pPr>
          </a:lstStyle>
          <a:p>
            <a:r>
              <a:t>Neutrino masses</a:t>
            </a:r>
          </a:p>
        </p:txBody>
      </p:sp>
      <p:pic>
        <p:nvPicPr>
          <p:cNvPr id="385" name="Rectangle Rectangle" descr="Rectangle Rectangl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1341934" y="10664148"/>
            <a:ext cx="2327274" cy="2272616"/>
          </a:xfrm>
          <a:prstGeom prst="rect">
            <a:avLst/>
          </a:prstGeom>
        </p:spPr>
      </p:pic>
      <p:grpSp>
        <p:nvGrpSpPr>
          <p:cNvPr id="389" name="Group"/>
          <p:cNvGrpSpPr/>
          <p:nvPr/>
        </p:nvGrpSpPr>
        <p:grpSpPr>
          <a:xfrm>
            <a:off x="19523003" y="123812"/>
            <a:ext cx="5072901" cy="6189963"/>
            <a:chOff x="0" y="0"/>
            <a:chExt cx="5072900" cy="6189962"/>
          </a:xfrm>
        </p:grpSpPr>
        <p:pic>
          <p:nvPicPr>
            <p:cNvPr id="387" name="Screenshot 2023-03-03 at 11.10.18.png" descr="Screenshot 2023-03-03 at 11.10.18.png"/>
            <p:cNvPicPr>
              <a:picLocks noChangeAspect="1"/>
            </p:cNvPicPr>
            <p:nvPr/>
          </p:nvPicPr>
          <p:blipFill>
            <a:blip r:embed="rId4"/>
            <a:srcRect b="13928"/>
            <a:stretch>
              <a:fillRect/>
            </a:stretch>
          </p:blipFill>
          <p:spPr>
            <a:xfrm>
              <a:off x="0" y="0"/>
              <a:ext cx="4723516" cy="55214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8" name="Screenshot 2023-03-03 at 11.10.18.png" descr="Screenshot 2023-03-03 at 11.10.18.png"/>
            <p:cNvPicPr>
              <a:picLocks noChangeAspect="1"/>
            </p:cNvPicPr>
            <p:nvPr/>
          </p:nvPicPr>
          <p:blipFill>
            <a:blip r:embed="rId4"/>
            <a:srcRect t="90348"/>
            <a:stretch>
              <a:fillRect/>
            </a:stretch>
          </p:blipFill>
          <p:spPr>
            <a:xfrm>
              <a:off x="8288" y="5526104"/>
              <a:ext cx="5064613" cy="6638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90" name="Rectangle"/>
          <p:cNvSpPr/>
          <p:nvPr/>
        </p:nvSpPr>
        <p:spPr>
          <a:xfrm>
            <a:off x="19376339" y="114903"/>
            <a:ext cx="4819702" cy="6348794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91" name="Rectangle"/>
          <p:cNvSpPr/>
          <p:nvPr/>
        </p:nvSpPr>
        <p:spPr>
          <a:xfrm>
            <a:off x="13275335" y="791832"/>
            <a:ext cx="2664890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defRPr sz="300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92" name="Rectangle"/>
          <p:cNvSpPr/>
          <p:nvPr/>
        </p:nvSpPr>
        <p:spPr>
          <a:xfrm>
            <a:off x="13402335" y="906132"/>
            <a:ext cx="2664890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defRPr sz="300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93" name="An extremely promising signal!…"/>
          <p:cNvSpPr txBox="1"/>
          <p:nvPr/>
        </p:nvSpPr>
        <p:spPr>
          <a:xfrm>
            <a:off x="305799" y="700100"/>
            <a:ext cx="10439281" cy="8670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spAutoFit/>
          </a:bodyPr>
          <a:lstStyle/>
          <a:p>
            <a:pPr lvl="2">
              <a:defRPr>
                <a:latin typeface="+mj-lt"/>
                <a:ea typeface="+mj-ea"/>
                <a:cs typeface="+mj-cs"/>
                <a:sym typeface="Avenir Book"/>
              </a:defRPr>
            </a:pPr>
            <a:r>
              <a:t>An extremely promising signal!</a:t>
            </a:r>
          </a:p>
          <a:p>
            <a:pPr lvl="2">
              <a:defRPr>
                <a:latin typeface="+mj-lt"/>
                <a:ea typeface="+mj-ea"/>
                <a:cs typeface="+mj-cs"/>
                <a:sym typeface="Avenir Book"/>
              </a:defRPr>
            </a:pPr>
            <a:endParaRPr/>
          </a:p>
          <a:p>
            <a:pPr lvl="2">
              <a:defRPr sz="4000"/>
            </a:pPr>
            <a:endParaRPr/>
          </a:p>
          <a:p>
            <a:pPr lvl="2"/>
            <a:r>
              <a:t>Forecast for SKA-Low</a:t>
            </a:r>
          </a:p>
          <a:p>
            <a:pPr lvl="2">
              <a:defRPr sz="4000"/>
            </a:pPr>
            <a:endParaRPr/>
          </a:p>
          <a:p>
            <a:pPr lvl="2">
              <a:lnSpc>
                <a:spcPct val="150000"/>
              </a:lnSpc>
              <a:defRPr sz="4000">
                <a:latin typeface="+mj-lt"/>
                <a:ea typeface="+mj-ea"/>
                <a:cs typeface="+mj-cs"/>
                <a:sym typeface="Avenir Book"/>
              </a:defRPr>
            </a:pPr>
            <a:r>
              <a:t>Assuming: 1000h observing time.</a:t>
            </a:r>
          </a:p>
          <a:p>
            <a:pPr lvl="2">
              <a:defRPr sz="4000">
                <a:latin typeface="+mj-lt"/>
                <a:ea typeface="+mj-ea"/>
                <a:cs typeface="+mj-cs"/>
                <a:sym typeface="Avenir Book"/>
              </a:defRPr>
            </a:pPr>
            <a:r>
              <a:t>Including: instrumental noise, sample variance, foreground avoidance.</a:t>
            </a:r>
          </a:p>
          <a:p>
            <a:pPr lvl="2">
              <a:defRPr sz="4000">
                <a:latin typeface="+mj-lt"/>
                <a:ea typeface="+mj-ea"/>
                <a:cs typeface="+mj-cs"/>
                <a:sym typeface="Avenir Book"/>
              </a:defRPr>
            </a:pPr>
            <a:endParaRPr/>
          </a:p>
          <a:p>
            <a:pPr lvl="2">
              <a:defRPr sz="4000">
                <a:latin typeface="+mj-lt"/>
                <a:ea typeface="+mj-ea"/>
                <a:cs typeface="+mj-cs"/>
                <a:sym typeface="Avenir Book"/>
              </a:defRPr>
            </a:pPr>
            <a:r>
              <a:t>Inference analysis: 6 cosmological and 7 astrophysical parameters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Hence … development and improvement of prediction tools !"/>
          <p:cNvSpPr txBox="1"/>
          <p:nvPr/>
        </p:nvSpPr>
        <p:spPr>
          <a:xfrm>
            <a:off x="305799" y="700100"/>
            <a:ext cx="22703218" cy="100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spAutoFit/>
          </a:bodyPr>
          <a:lstStyle/>
          <a:p>
            <a:pPr lvl="2">
              <a:defRPr>
                <a:latin typeface="+mj-lt"/>
                <a:ea typeface="+mj-ea"/>
                <a:cs typeface="+mj-cs"/>
                <a:sym typeface="Avenir Book"/>
              </a:defRPr>
            </a:pPr>
            <a:r>
              <a:t>Hence … development and improvement of prediction tools !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emi-numerical sims"/>
          <p:cNvSpPr txBox="1"/>
          <p:nvPr/>
        </p:nvSpPr>
        <p:spPr>
          <a:xfrm>
            <a:off x="6039342" y="9928021"/>
            <a:ext cx="4385127" cy="75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>
            <a:lvl1pPr>
              <a:spcBef>
                <a:spcPts val="4500"/>
              </a:spcBef>
              <a:defRPr sz="3400">
                <a:solidFill>
                  <a:schemeClr val="accent1"/>
                </a:solidFill>
              </a:defRPr>
            </a:lvl1pPr>
          </a:lstStyle>
          <a:p>
            <a:r>
              <a:t>Semi-numerical sims</a:t>
            </a:r>
          </a:p>
        </p:txBody>
      </p:sp>
      <p:sp>
        <p:nvSpPr>
          <p:cNvPr id="398" name="Rounded Rectangle"/>
          <p:cNvSpPr/>
          <p:nvPr/>
        </p:nvSpPr>
        <p:spPr>
          <a:xfrm>
            <a:off x="5903659" y="9804892"/>
            <a:ext cx="4495410" cy="1000685"/>
          </a:xfrm>
          <a:prstGeom prst="roundRect">
            <a:avLst>
              <a:gd name="adj" fmla="val 27778"/>
            </a:avLst>
          </a:prstGeom>
          <a:ln w="50800">
            <a:solidFill>
              <a:schemeClr val="accent1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grpSp>
        <p:nvGrpSpPr>
          <p:cNvPr id="401" name="Group"/>
          <p:cNvGrpSpPr/>
          <p:nvPr/>
        </p:nvGrpSpPr>
        <p:grpSpPr>
          <a:xfrm>
            <a:off x="849771" y="9830292"/>
            <a:ext cx="4768057" cy="964407"/>
            <a:chOff x="0" y="0"/>
            <a:chExt cx="4768056" cy="964406"/>
          </a:xfrm>
        </p:grpSpPr>
        <p:sp>
          <p:nvSpPr>
            <p:cNvPr id="399" name="Analytical predictions"/>
            <p:cNvSpPr txBox="1"/>
            <p:nvPr/>
          </p:nvSpPr>
          <p:spPr>
            <a:xfrm>
              <a:off x="124247" y="118665"/>
              <a:ext cx="4643810" cy="727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spcBef>
                  <a:spcPts val="4500"/>
                </a:spcBef>
                <a:defRPr sz="3400">
                  <a:solidFill>
                    <a:schemeClr val="accent3">
                      <a:hueOff val="557972"/>
                      <a:lumOff val="-12549"/>
                    </a:schemeClr>
                  </a:solidFill>
                </a:defRPr>
              </a:lvl1pPr>
            </a:lstStyle>
            <a:p>
              <a:r>
                <a:t>Analytical predictions</a:t>
              </a:r>
            </a:p>
          </p:txBody>
        </p:sp>
        <p:sp>
          <p:nvSpPr>
            <p:cNvPr id="400" name="Rounded Rectangle"/>
            <p:cNvSpPr/>
            <p:nvPr/>
          </p:nvSpPr>
          <p:spPr>
            <a:xfrm>
              <a:off x="0" y="0"/>
              <a:ext cx="4721939" cy="964407"/>
            </a:xfrm>
            <a:prstGeom prst="roundRect">
              <a:avLst>
                <a:gd name="adj" fmla="val 27778"/>
              </a:avLst>
            </a:prstGeom>
            <a:noFill/>
            <a:ln w="50800" cap="flat">
              <a:solidFill>
                <a:schemeClr val="accent3">
                  <a:hueOff val="557972"/>
                  <a:lumOff val="-12549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404" name="Group"/>
          <p:cNvGrpSpPr/>
          <p:nvPr/>
        </p:nvGrpSpPr>
        <p:grpSpPr>
          <a:xfrm>
            <a:off x="17223833" y="9830292"/>
            <a:ext cx="6214360" cy="964407"/>
            <a:chOff x="0" y="0"/>
            <a:chExt cx="6214358" cy="964406"/>
          </a:xfrm>
        </p:grpSpPr>
        <p:sp>
          <p:nvSpPr>
            <p:cNvPr id="402" name="Radiative-transfer-hydro sims"/>
            <p:cNvSpPr txBox="1"/>
            <p:nvPr/>
          </p:nvSpPr>
          <p:spPr>
            <a:xfrm>
              <a:off x="97685" y="127596"/>
              <a:ext cx="6018988" cy="727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spcBef>
                  <a:spcPts val="4500"/>
                </a:spcBef>
                <a:defRPr sz="3400">
                  <a:solidFill>
                    <a:schemeClr val="accent6"/>
                  </a:solidFill>
                </a:defRPr>
              </a:lvl1pPr>
            </a:lstStyle>
            <a:p>
              <a:r>
                <a:t>Radiative-transfer-hydro sims</a:t>
              </a:r>
            </a:p>
          </p:txBody>
        </p:sp>
        <p:sp>
          <p:nvSpPr>
            <p:cNvPr id="403" name="Rounded Rectangle"/>
            <p:cNvSpPr/>
            <p:nvPr/>
          </p:nvSpPr>
          <p:spPr>
            <a:xfrm>
              <a:off x="0" y="0"/>
              <a:ext cx="6214359" cy="964407"/>
            </a:xfrm>
            <a:prstGeom prst="roundRect">
              <a:avLst>
                <a:gd name="adj" fmla="val 27778"/>
              </a:avLst>
            </a:prstGeom>
            <a:noFill/>
            <a:ln w="50800" cap="flat">
              <a:solidFill>
                <a:schemeClr val="accent6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405" name="Double Arrow"/>
          <p:cNvSpPr/>
          <p:nvPr/>
        </p:nvSpPr>
        <p:spPr>
          <a:xfrm>
            <a:off x="426633" y="8186493"/>
            <a:ext cx="23505334" cy="1270001"/>
          </a:xfrm>
          <a:prstGeom prst="leftRightArrow">
            <a:avLst>
              <a:gd name="adj1" fmla="val 59725"/>
              <a:gd name="adj2" fmla="val 44000"/>
            </a:avLst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06" name="SimFast21"/>
          <p:cNvSpPr txBox="1"/>
          <p:nvPr/>
        </p:nvSpPr>
        <p:spPr>
          <a:xfrm>
            <a:off x="6040521" y="6972331"/>
            <a:ext cx="2488820" cy="841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000">
                <a:solidFill>
                  <a:schemeClr val="accent1">
                    <a:hueOff val="373667"/>
                    <a:lumOff val="-17254"/>
                  </a:schemeClr>
                </a:solidFill>
                <a:latin typeface="+mj-lt"/>
                <a:ea typeface="+mj-ea"/>
                <a:cs typeface="+mj-cs"/>
                <a:sym typeface="Avenir Book"/>
              </a:defRPr>
            </a:lvl1pPr>
          </a:lstStyle>
          <a:p>
            <a:r>
              <a:t>SimFast21</a:t>
            </a:r>
          </a:p>
        </p:txBody>
      </p:sp>
      <p:sp>
        <p:nvSpPr>
          <p:cNvPr id="407" name="Zeus"/>
          <p:cNvSpPr txBox="1"/>
          <p:nvPr/>
        </p:nvSpPr>
        <p:spPr>
          <a:xfrm>
            <a:off x="2121678" y="7169170"/>
            <a:ext cx="1219328" cy="841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000">
                <a:solidFill>
                  <a:schemeClr val="accent3">
                    <a:hueOff val="820600"/>
                    <a:lumOff val="-19411"/>
                  </a:schemeClr>
                </a:solidFill>
                <a:latin typeface="+mj-lt"/>
                <a:ea typeface="+mj-ea"/>
                <a:cs typeface="+mj-cs"/>
                <a:sym typeface="Avenir Book"/>
              </a:defRPr>
            </a:lvl1pPr>
          </a:lstStyle>
          <a:p>
            <a:r>
              <a:t>Zeus</a:t>
            </a:r>
          </a:p>
        </p:txBody>
      </p:sp>
      <p:sp>
        <p:nvSpPr>
          <p:cNvPr id="408" name="BEoRN"/>
          <p:cNvSpPr txBox="1"/>
          <p:nvPr/>
        </p:nvSpPr>
        <p:spPr>
          <a:xfrm>
            <a:off x="8736707" y="6095491"/>
            <a:ext cx="1774572" cy="841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000">
                <a:solidFill>
                  <a:schemeClr val="accent1">
                    <a:hueOff val="373667"/>
                    <a:lumOff val="-17254"/>
                  </a:schemeClr>
                </a:solidFill>
                <a:latin typeface="+mj-lt"/>
                <a:ea typeface="+mj-ea"/>
                <a:cs typeface="+mj-cs"/>
                <a:sym typeface="Avenir Book"/>
              </a:defRPr>
            </a:lvl1pPr>
          </a:lstStyle>
          <a:p>
            <a:r>
              <a:t>BEoRN</a:t>
            </a:r>
          </a:p>
        </p:txBody>
      </p:sp>
      <p:sp>
        <p:nvSpPr>
          <p:cNvPr id="409" name="C2-Ray"/>
          <p:cNvSpPr txBox="1"/>
          <p:nvPr/>
        </p:nvSpPr>
        <p:spPr>
          <a:xfrm>
            <a:off x="13212890" y="5890076"/>
            <a:ext cx="1774572" cy="841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000">
                <a:solidFill>
                  <a:schemeClr val="accent5">
                    <a:hueOff val="-36178"/>
                    <a:satOff val="6507"/>
                    <a:lumOff val="-23518"/>
                  </a:schemeClr>
                </a:solidFill>
                <a:latin typeface="+mj-lt"/>
                <a:ea typeface="+mj-ea"/>
                <a:cs typeface="+mj-cs"/>
                <a:sym typeface="Avenir Book"/>
              </a:defRPr>
            </a:lvl1pPr>
          </a:lstStyle>
          <a:p>
            <a:r>
              <a:t>C2-Ray</a:t>
            </a:r>
          </a:p>
        </p:txBody>
      </p:sp>
      <p:sp>
        <p:nvSpPr>
          <p:cNvPr id="410" name="BEoRN-HM"/>
          <p:cNvSpPr txBox="1"/>
          <p:nvPr/>
        </p:nvSpPr>
        <p:spPr>
          <a:xfrm>
            <a:off x="1852484" y="6095491"/>
            <a:ext cx="2762632" cy="841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000">
                <a:solidFill>
                  <a:schemeClr val="accent3">
                    <a:hueOff val="820600"/>
                    <a:lumOff val="-19411"/>
                  </a:schemeClr>
                </a:solidFill>
                <a:latin typeface="+mj-lt"/>
                <a:ea typeface="+mj-ea"/>
                <a:cs typeface="+mj-cs"/>
                <a:sym typeface="Avenir Book"/>
              </a:defRPr>
            </a:lvl1pPr>
          </a:lstStyle>
          <a:p>
            <a:r>
              <a:t>BEoRN-HM</a:t>
            </a:r>
          </a:p>
        </p:txBody>
      </p:sp>
      <p:sp>
        <p:nvSpPr>
          <p:cNvPr id="411" name="Ramses-Cudaton (CoDa)"/>
          <p:cNvSpPr txBox="1"/>
          <p:nvPr/>
        </p:nvSpPr>
        <p:spPr>
          <a:xfrm>
            <a:off x="15106136" y="7169170"/>
            <a:ext cx="5708524" cy="841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000">
                <a:solidFill>
                  <a:schemeClr val="accent6"/>
                </a:solidFill>
                <a:latin typeface="+mj-lt"/>
                <a:ea typeface="+mj-ea"/>
                <a:cs typeface="+mj-cs"/>
                <a:sym typeface="Avenir Book"/>
              </a:defRPr>
            </a:lvl1pPr>
          </a:lstStyle>
          <a:p>
            <a:r>
              <a:t>Ramses-Cudaton (CoDa)</a:t>
            </a:r>
          </a:p>
        </p:txBody>
      </p:sp>
      <p:sp>
        <p:nvSpPr>
          <p:cNvPr id="412" name="Arepo-RT (Thesan)"/>
          <p:cNvSpPr txBox="1"/>
          <p:nvPr/>
        </p:nvSpPr>
        <p:spPr>
          <a:xfrm>
            <a:off x="16925758" y="6095491"/>
            <a:ext cx="4347084" cy="841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000">
                <a:solidFill>
                  <a:schemeClr val="accent6"/>
                </a:solidFill>
                <a:latin typeface="+mj-lt"/>
                <a:ea typeface="+mj-ea"/>
                <a:cs typeface="+mj-cs"/>
                <a:sym typeface="Avenir Book"/>
              </a:defRPr>
            </a:lvl1pPr>
          </a:lstStyle>
          <a:p>
            <a:r>
              <a:t>Arepo-RT (Thesan)</a:t>
            </a:r>
          </a:p>
        </p:txBody>
      </p:sp>
      <p:sp>
        <p:nvSpPr>
          <p:cNvPr id="413" name="CRASH"/>
          <p:cNvSpPr txBox="1"/>
          <p:nvPr/>
        </p:nvSpPr>
        <p:spPr>
          <a:xfrm>
            <a:off x="12318407" y="4525846"/>
            <a:ext cx="1812164" cy="841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000">
                <a:solidFill>
                  <a:schemeClr val="accent5">
                    <a:hueOff val="-36178"/>
                    <a:satOff val="6507"/>
                    <a:lumOff val="-23518"/>
                  </a:schemeClr>
                </a:solidFill>
                <a:latin typeface="+mj-lt"/>
                <a:ea typeface="+mj-ea"/>
                <a:cs typeface="+mj-cs"/>
                <a:sym typeface="Avenir Book"/>
              </a:defRPr>
            </a:lvl1pPr>
          </a:lstStyle>
          <a:p>
            <a:r>
              <a:t>CRASH</a:t>
            </a:r>
          </a:p>
        </p:txBody>
      </p:sp>
      <p:sp>
        <p:nvSpPr>
          <p:cNvPr id="414" name="Grizzly"/>
          <p:cNvSpPr txBox="1"/>
          <p:nvPr/>
        </p:nvSpPr>
        <p:spPr>
          <a:xfrm>
            <a:off x="10042861" y="7142281"/>
            <a:ext cx="1640968" cy="841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000">
                <a:solidFill>
                  <a:schemeClr val="accent5">
                    <a:hueOff val="-36178"/>
                    <a:satOff val="6507"/>
                    <a:lumOff val="-23518"/>
                  </a:schemeClr>
                </a:solidFill>
                <a:latin typeface="+mj-lt"/>
                <a:ea typeface="+mj-ea"/>
                <a:cs typeface="+mj-cs"/>
                <a:sym typeface="Avenir Book"/>
              </a:defRPr>
            </a:lvl1pPr>
          </a:lstStyle>
          <a:p>
            <a:r>
              <a:t>Grizzly</a:t>
            </a:r>
          </a:p>
        </p:txBody>
      </p:sp>
      <p:sp>
        <p:nvSpPr>
          <p:cNvPr id="415" name="Astreus"/>
          <p:cNvSpPr txBox="1"/>
          <p:nvPr/>
        </p:nvSpPr>
        <p:spPr>
          <a:xfrm>
            <a:off x="7316934" y="5180012"/>
            <a:ext cx="1829944" cy="841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000">
                <a:solidFill>
                  <a:schemeClr val="accent1">
                    <a:hueOff val="373667"/>
                    <a:lumOff val="-17254"/>
                  </a:schemeClr>
                </a:solidFill>
                <a:latin typeface="+mj-lt"/>
                <a:ea typeface="+mj-ea"/>
                <a:cs typeface="+mj-cs"/>
                <a:sym typeface="Avenir Book"/>
              </a:defRPr>
            </a:lvl1pPr>
          </a:lstStyle>
          <a:p>
            <a:r>
              <a:t>Astreus</a:t>
            </a:r>
          </a:p>
        </p:txBody>
      </p:sp>
      <p:sp>
        <p:nvSpPr>
          <p:cNvPr id="416" name="Ramses-RT (Sphinx)"/>
          <p:cNvSpPr txBox="1"/>
          <p:nvPr/>
        </p:nvSpPr>
        <p:spPr>
          <a:xfrm>
            <a:off x="17451344" y="3480345"/>
            <a:ext cx="4563492" cy="841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000">
                <a:solidFill>
                  <a:schemeClr val="accent6"/>
                </a:solidFill>
                <a:latin typeface="+mj-lt"/>
                <a:ea typeface="+mj-ea"/>
                <a:cs typeface="+mj-cs"/>
                <a:sym typeface="Avenir Book"/>
              </a:defRPr>
            </a:lvl1pPr>
          </a:lstStyle>
          <a:p>
            <a:r>
              <a:t>Ramses-RT (Sphinx)</a:t>
            </a:r>
          </a:p>
        </p:txBody>
      </p:sp>
      <p:sp>
        <p:nvSpPr>
          <p:cNvPr id="417" name="Radiative transfer on N-body"/>
          <p:cNvSpPr txBox="1"/>
          <p:nvPr/>
        </p:nvSpPr>
        <p:spPr>
          <a:xfrm>
            <a:off x="10845982" y="9745376"/>
            <a:ext cx="6508388" cy="11197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>
            <a:lvl1pPr>
              <a:spcBef>
                <a:spcPts val="4500"/>
              </a:spcBef>
              <a:defRPr sz="3400">
                <a:solidFill>
                  <a:schemeClr val="accent5">
                    <a:hueOff val="-36178"/>
                    <a:satOff val="6507"/>
                    <a:lumOff val="-23518"/>
                  </a:schemeClr>
                </a:solidFill>
              </a:defRPr>
            </a:lvl1pPr>
          </a:lstStyle>
          <a:p>
            <a:r>
              <a:t>Radiative transfer on N-body</a:t>
            </a:r>
          </a:p>
        </p:txBody>
      </p:sp>
      <p:sp>
        <p:nvSpPr>
          <p:cNvPr id="418" name="Rounded Rectangle"/>
          <p:cNvSpPr/>
          <p:nvPr/>
        </p:nvSpPr>
        <p:spPr>
          <a:xfrm>
            <a:off x="10691600" y="9804892"/>
            <a:ext cx="6265102" cy="1000685"/>
          </a:xfrm>
          <a:prstGeom prst="roundRect">
            <a:avLst>
              <a:gd name="adj" fmla="val 27778"/>
            </a:avLst>
          </a:prstGeom>
          <a:ln w="50800">
            <a:solidFill>
              <a:schemeClr val="accent5">
                <a:hueOff val="-36178"/>
                <a:satOff val="6507"/>
                <a:lumOff val="-23518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19" name="Simulations / Codes (incomplete)"/>
          <p:cNvSpPr txBox="1"/>
          <p:nvPr/>
        </p:nvSpPr>
        <p:spPr>
          <a:xfrm>
            <a:off x="305799" y="700100"/>
            <a:ext cx="22703218" cy="100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spAutoFit/>
          </a:bodyPr>
          <a:lstStyle/>
          <a:p>
            <a:pPr lvl="2">
              <a:defRPr>
                <a:latin typeface="+mj-lt"/>
                <a:ea typeface="+mj-ea"/>
                <a:cs typeface="+mj-cs"/>
                <a:sym typeface="Avenir Book"/>
              </a:defRPr>
            </a:pPr>
            <a:r>
              <a:t>Simulations / Codes (incomplete)</a:t>
            </a:r>
          </a:p>
        </p:txBody>
      </p:sp>
      <p:sp>
        <p:nvSpPr>
          <p:cNvPr id="420" name="21cmFAST"/>
          <p:cNvSpPr txBox="1"/>
          <p:nvPr/>
        </p:nvSpPr>
        <p:spPr>
          <a:xfrm>
            <a:off x="7396810" y="3377638"/>
            <a:ext cx="2575180" cy="841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000">
                <a:solidFill>
                  <a:schemeClr val="accent1">
                    <a:hueOff val="373667"/>
                    <a:lumOff val="-17254"/>
                  </a:schemeClr>
                </a:solidFill>
                <a:latin typeface="+mj-lt"/>
                <a:ea typeface="+mj-ea"/>
                <a:cs typeface="+mj-cs"/>
                <a:sym typeface="Avenir Book"/>
              </a:defRPr>
            </a:lvl1pPr>
          </a:lstStyle>
          <a:p>
            <a:r>
              <a:t>21cmFAST</a:t>
            </a:r>
          </a:p>
        </p:txBody>
      </p:sp>
      <p:sp>
        <p:nvSpPr>
          <p:cNvPr id="421" name="Furlanetto-approach"/>
          <p:cNvSpPr txBox="1"/>
          <p:nvPr/>
        </p:nvSpPr>
        <p:spPr>
          <a:xfrm>
            <a:off x="548312" y="3948133"/>
            <a:ext cx="4783456" cy="841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000">
                <a:solidFill>
                  <a:schemeClr val="accent3">
                    <a:hueOff val="820600"/>
                    <a:lumOff val="-19411"/>
                  </a:schemeClr>
                </a:solidFill>
                <a:latin typeface="+mj-lt"/>
                <a:ea typeface="+mj-ea"/>
                <a:cs typeface="+mj-cs"/>
                <a:sym typeface="Avenir Book"/>
              </a:defRPr>
            </a:lvl1pPr>
          </a:lstStyle>
          <a:p>
            <a:r>
              <a:t>Furlanetto-approach</a:t>
            </a:r>
          </a:p>
        </p:txBody>
      </p:sp>
      <p:sp>
        <p:nvSpPr>
          <p:cNvPr id="422" name="Amber"/>
          <p:cNvSpPr txBox="1"/>
          <p:nvPr/>
        </p:nvSpPr>
        <p:spPr>
          <a:xfrm>
            <a:off x="8376192" y="4356541"/>
            <a:ext cx="1698372" cy="841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000">
                <a:solidFill>
                  <a:schemeClr val="accent1">
                    <a:hueOff val="373667"/>
                    <a:lumOff val="-17254"/>
                  </a:schemeClr>
                </a:solidFill>
                <a:latin typeface="+mj-lt"/>
                <a:ea typeface="+mj-ea"/>
                <a:cs typeface="+mj-cs"/>
                <a:sym typeface="Avenir Book"/>
              </a:defRPr>
            </a:lvl1pPr>
          </a:lstStyle>
          <a:p>
            <a:r>
              <a:t>Amber</a:t>
            </a:r>
          </a:p>
        </p:txBody>
      </p:sp>
      <p:sp>
        <p:nvSpPr>
          <p:cNvPr id="423" name="Enzo+Moray (Renaissance)"/>
          <p:cNvSpPr txBox="1"/>
          <p:nvPr/>
        </p:nvSpPr>
        <p:spPr>
          <a:xfrm>
            <a:off x="16374414" y="4736565"/>
            <a:ext cx="6189092" cy="841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000">
                <a:solidFill>
                  <a:schemeClr val="accent6"/>
                </a:solidFill>
                <a:latin typeface="+mj-lt"/>
                <a:ea typeface="+mj-ea"/>
                <a:cs typeface="+mj-cs"/>
                <a:sym typeface="Avenir Book"/>
              </a:defRPr>
            </a:lvl1pPr>
          </a:lstStyle>
          <a:p>
            <a:r>
              <a:t>Enzo+Moray (Renaissance)</a:t>
            </a:r>
          </a:p>
        </p:txBody>
      </p:sp>
      <p:sp>
        <p:nvSpPr>
          <p:cNvPr id="424" name="Micro21cm"/>
          <p:cNvSpPr txBox="1"/>
          <p:nvPr/>
        </p:nvSpPr>
        <p:spPr>
          <a:xfrm>
            <a:off x="936883" y="5021812"/>
            <a:ext cx="2677796" cy="841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000">
                <a:solidFill>
                  <a:schemeClr val="accent3">
                    <a:hueOff val="820600"/>
                    <a:lumOff val="-19411"/>
                  </a:schemeClr>
                </a:solidFill>
                <a:latin typeface="+mj-lt"/>
                <a:ea typeface="+mj-ea"/>
                <a:cs typeface="+mj-cs"/>
                <a:sym typeface="Avenir Book"/>
              </a:defRPr>
            </a:lvl1pPr>
          </a:lstStyle>
          <a:p>
            <a:r>
              <a:t>Micro21cm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figtest1.jpg" descr="figtest1.jpg"/>
          <p:cNvPicPr>
            <a:picLocks noChangeAspect="1"/>
          </p:cNvPicPr>
          <p:nvPr/>
        </p:nvPicPr>
        <p:blipFill>
          <a:blip r:embed="rId2"/>
          <a:srcRect l="29479" t="11932" r="23069" b="23108"/>
          <a:stretch>
            <a:fillRect/>
          </a:stretch>
        </p:blipFill>
        <p:spPr>
          <a:xfrm>
            <a:off x="14372773" y="-24003"/>
            <a:ext cx="10054389" cy="13764110"/>
          </a:xfrm>
          <a:prstGeom prst="rect">
            <a:avLst/>
          </a:prstGeom>
          <a:ln w="12700">
            <a:miter lim="400000"/>
          </a:ln>
        </p:spPr>
      </p:pic>
      <p:sp>
        <p:nvSpPr>
          <p:cNvPr id="429" name="BEORN: Simulating the 21-cm signal…"/>
          <p:cNvSpPr txBox="1"/>
          <p:nvPr/>
        </p:nvSpPr>
        <p:spPr>
          <a:xfrm>
            <a:off x="305799" y="700100"/>
            <a:ext cx="13936246" cy="3482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spAutoFit/>
          </a:bodyPr>
          <a:lstStyle/>
          <a:p>
            <a:pPr lvl="2"/>
            <a:r>
              <a:t>BEORN: </a:t>
            </a:r>
            <a:r>
              <a:rPr>
                <a:latin typeface="+mj-lt"/>
                <a:ea typeface="+mj-ea"/>
                <a:cs typeface="+mj-cs"/>
                <a:sym typeface="Avenir Book"/>
              </a:rPr>
              <a:t>Simulating the 21-cm signal </a:t>
            </a:r>
          </a:p>
          <a:p>
            <a:pPr lvl="2">
              <a:defRPr>
                <a:latin typeface="+mj-lt"/>
                <a:ea typeface="+mj-ea"/>
                <a:cs typeface="+mj-cs"/>
                <a:sym typeface="Avenir Book"/>
              </a:defRPr>
            </a:pPr>
            <a:endParaRPr>
              <a:latin typeface="+mj-lt"/>
              <a:ea typeface="+mj-ea"/>
              <a:cs typeface="+mj-cs"/>
              <a:sym typeface="Avenir Book"/>
            </a:endParaRPr>
          </a:p>
          <a:p>
            <a:pPr lvl="2">
              <a:defRPr>
                <a:latin typeface="+mj-lt"/>
                <a:ea typeface="+mj-ea"/>
                <a:cs typeface="+mj-cs"/>
                <a:sym typeface="Avenir Book"/>
              </a:defRPr>
            </a:pPr>
            <a:endParaRPr>
              <a:latin typeface="+mj-lt"/>
              <a:ea typeface="+mj-ea"/>
              <a:cs typeface="+mj-cs"/>
              <a:sym typeface="Avenir Book"/>
            </a:endParaRPr>
          </a:p>
          <a:p>
            <a:pPr marL="1583531" lvl="2" indent="-694531">
              <a:lnSpc>
                <a:spcPct val="200000"/>
              </a:lnSpc>
              <a:buSzPct val="145000"/>
              <a:buChar char="-"/>
              <a:defRPr sz="4300">
                <a:latin typeface="+mj-lt"/>
                <a:ea typeface="+mj-ea"/>
                <a:cs typeface="+mj-cs"/>
                <a:sym typeface="Avenir Book"/>
              </a:defRPr>
            </a:pPr>
            <a:r>
              <a:t>Based on N-body (or hydro) simulation outputs.</a:t>
            </a:r>
          </a:p>
        </p:txBody>
      </p:sp>
      <p:sp>
        <p:nvSpPr>
          <p:cNvPr id="430" name="Schaeffer, Giri &amp; AS (2023)"/>
          <p:cNvSpPr txBox="1"/>
          <p:nvPr/>
        </p:nvSpPr>
        <p:spPr>
          <a:xfrm>
            <a:off x="18841569" y="13059512"/>
            <a:ext cx="5520018" cy="71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2">
              <a:lnSpc>
                <a:spcPct val="200000"/>
              </a:lnSpc>
              <a:defRPr sz="3300">
                <a:solidFill>
                  <a:srgbClr val="FFFFFF"/>
                </a:solidFill>
                <a:latin typeface="+mj-lt"/>
                <a:ea typeface="+mj-ea"/>
                <a:cs typeface="+mj-cs"/>
                <a:sym typeface="Avenir Book"/>
              </a:defRPr>
            </a:pPr>
            <a:r>
              <a:t>Schaeffer, Giri &amp; AS (2023)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figtest1.jpg" descr="figtest1.jpg"/>
          <p:cNvPicPr>
            <a:picLocks noChangeAspect="1"/>
          </p:cNvPicPr>
          <p:nvPr/>
        </p:nvPicPr>
        <p:blipFill>
          <a:blip r:embed="rId2"/>
          <a:srcRect l="29479" t="11932" r="23069" b="23108"/>
          <a:stretch>
            <a:fillRect/>
          </a:stretch>
        </p:blipFill>
        <p:spPr>
          <a:xfrm>
            <a:off x="14372773" y="-24003"/>
            <a:ext cx="10054389" cy="13764110"/>
          </a:xfrm>
          <a:prstGeom prst="rect">
            <a:avLst/>
          </a:prstGeom>
          <a:ln w="12700">
            <a:miter lim="400000"/>
          </a:ln>
        </p:spPr>
      </p:pic>
      <p:sp>
        <p:nvSpPr>
          <p:cNvPr id="433" name="Star"/>
          <p:cNvSpPr/>
          <p:nvPr/>
        </p:nvSpPr>
        <p:spPr>
          <a:xfrm>
            <a:off x="18720627" y="5142927"/>
            <a:ext cx="483138" cy="459491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FFFB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defRPr sz="1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34" name="Star"/>
          <p:cNvSpPr/>
          <p:nvPr/>
        </p:nvSpPr>
        <p:spPr>
          <a:xfrm>
            <a:off x="17505415" y="8991693"/>
            <a:ext cx="362354" cy="344618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FFFB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defRPr sz="1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35" name="Star"/>
          <p:cNvSpPr/>
          <p:nvPr/>
        </p:nvSpPr>
        <p:spPr>
          <a:xfrm>
            <a:off x="23094520" y="6985296"/>
            <a:ext cx="362354" cy="344619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FFFB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defRPr sz="1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36" name="Star"/>
          <p:cNvSpPr/>
          <p:nvPr/>
        </p:nvSpPr>
        <p:spPr>
          <a:xfrm>
            <a:off x="14806541" y="12388637"/>
            <a:ext cx="362354" cy="344619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FFFB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defRPr sz="1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37" name="Star"/>
          <p:cNvSpPr/>
          <p:nvPr/>
        </p:nvSpPr>
        <p:spPr>
          <a:xfrm>
            <a:off x="17703186" y="4489194"/>
            <a:ext cx="301960" cy="287182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FFFB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defRPr sz="1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38" name="Star"/>
          <p:cNvSpPr/>
          <p:nvPr/>
        </p:nvSpPr>
        <p:spPr>
          <a:xfrm>
            <a:off x="21051817" y="6434563"/>
            <a:ext cx="241571" cy="229745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FFFB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defRPr sz="1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39" name="Star"/>
          <p:cNvSpPr/>
          <p:nvPr/>
        </p:nvSpPr>
        <p:spPr>
          <a:xfrm>
            <a:off x="19830200" y="6281625"/>
            <a:ext cx="241571" cy="229746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FFFB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defRPr sz="1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40" name="Star"/>
          <p:cNvSpPr/>
          <p:nvPr/>
        </p:nvSpPr>
        <p:spPr>
          <a:xfrm>
            <a:off x="17896444" y="8737089"/>
            <a:ext cx="241570" cy="229746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FFFB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defRPr sz="1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41" name="Star"/>
          <p:cNvSpPr/>
          <p:nvPr/>
        </p:nvSpPr>
        <p:spPr>
          <a:xfrm>
            <a:off x="18727111" y="4722888"/>
            <a:ext cx="241570" cy="229747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FFFB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defRPr sz="1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42" name="Star"/>
          <p:cNvSpPr/>
          <p:nvPr/>
        </p:nvSpPr>
        <p:spPr>
          <a:xfrm>
            <a:off x="16762375" y="206534"/>
            <a:ext cx="181177" cy="172310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FFFB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defRPr sz="1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43" name="Star"/>
          <p:cNvSpPr/>
          <p:nvPr/>
        </p:nvSpPr>
        <p:spPr>
          <a:xfrm>
            <a:off x="16636458" y="537002"/>
            <a:ext cx="241571" cy="229746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FFFB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defRPr sz="1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44" name="Star"/>
          <p:cNvSpPr/>
          <p:nvPr/>
        </p:nvSpPr>
        <p:spPr>
          <a:xfrm>
            <a:off x="23159708" y="7311869"/>
            <a:ext cx="181178" cy="172310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FFFB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defRPr sz="1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45" name="Star"/>
          <p:cNvSpPr/>
          <p:nvPr/>
        </p:nvSpPr>
        <p:spPr>
          <a:xfrm>
            <a:off x="17771481" y="1071074"/>
            <a:ext cx="241570" cy="229746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FFFB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defRPr sz="1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46" name="Star"/>
          <p:cNvSpPr/>
          <p:nvPr/>
        </p:nvSpPr>
        <p:spPr>
          <a:xfrm>
            <a:off x="22661435" y="5334000"/>
            <a:ext cx="181177" cy="172309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FFFB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defRPr sz="1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47" name="Star"/>
          <p:cNvSpPr/>
          <p:nvPr/>
        </p:nvSpPr>
        <p:spPr>
          <a:xfrm>
            <a:off x="22623335" y="7184869"/>
            <a:ext cx="181177" cy="172310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FFFB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defRPr sz="1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48" name="Star"/>
          <p:cNvSpPr/>
          <p:nvPr/>
        </p:nvSpPr>
        <p:spPr>
          <a:xfrm>
            <a:off x="22174082" y="10210868"/>
            <a:ext cx="241570" cy="229746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FFFB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defRPr sz="1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49" name="BEORN: Simulating the 21-cm signal…"/>
          <p:cNvSpPr txBox="1"/>
          <p:nvPr/>
        </p:nvSpPr>
        <p:spPr>
          <a:xfrm>
            <a:off x="305799" y="700100"/>
            <a:ext cx="13936246" cy="4981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spAutoFit/>
          </a:bodyPr>
          <a:lstStyle/>
          <a:p>
            <a:pPr lvl="2"/>
            <a:r>
              <a:t>BEORN: </a:t>
            </a:r>
            <a:r>
              <a:rPr>
                <a:latin typeface="+mj-lt"/>
                <a:ea typeface="+mj-ea"/>
                <a:cs typeface="+mj-cs"/>
                <a:sym typeface="Avenir Book"/>
              </a:rPr>
              <a:t>Simulating the 21-cm signal </a:t>
            </a:r>
          </a:p>
          <a:p>
            <a:pPr lvl="2">
              <a:defRPr>
                <a:latin typeface="+mj-lt"/>
                <a:ea typeface="+mj-ea"/>
                <a:cs typeface="+mj-cs"/>
                <a:sym typeface="Avenir Book"/>
              </a:defRPr>
            </a:pPr>
            <a:endParaRPr>
              <a:latin typeface="+mj-lt"/>
              <a:ea typeface="+mj-ea"/>
              <a:cs typeface="+mj-cs"/>
              <a:sym typeface="Avenir Book"/>
            </a:endParaRPr>
          </a:p>
          <a:p>
            <a:pPr lvl="2">
              <a:defRPr>
                <a:latin typeface="+mj-lt"/>
                <a:ea typeface="+mj-ea"/>
                <a:cs typeface="+mj-cs"/>
                <a:sym typeface="Avenir Book"/>
              </a:defRPr>
            </a:pPr>
            <a:endParaRPr>
              <a:latin typeface="+mj-lt"/>
              <a:ea typeface="+mj-ea"/>
              <a:cs typeface="+mj-cs"/>
              <a:sym typeface="Avenir Book"/>
            </a:endParaRPr>
          </a:p>
          <a:p>
            <a:pPr marL="1583531" lvl="2" indent="-694531">
              <a:lnSpc>
                <a:spcPct val="200000"/>
              </a:lnSpc>
              <a:buSzPct val="145000"/>
              <a:buChar char="-"/>
              <a:defRPr sz="4300">
                <a:latin typeface="+mj-lt"/>
                <a:ea typeface="+mj-ea"/>
                <a:cs typeface="+mj-cs"/>
                <a:sym typeface="Avenir Book"/>
              </a:defRPr>
            </a:pPr>
            <a:r>
              <a:t>Based on N-body (or hydro) simulation outputs.</a:t>
            </a:r>
          </a:p>
          <a:p>
            <a:pPr marL="1583531" lvl="2" indent="-694531">
              <a:lnSpc>
                <a:spcPct val="200000"/>
              </a:lnSpc>
              <a:buSzPct val="145000"/>
              <a:buChar char="-"/>
              <a:defRPr sz="4300">
                <a:latin typeface="+mj-lt"/>
                <a:ea typeface="+mj-ea"/>
                <a:cs typeface="+mj-cs"/>
                <a:sym typeface="Avenir Book"/>
              </a:defRPr>
            </a:pPr>
            <a:r>
              <a:t>Source model (dependent on halo mass).</a:t>
            </a:r>
          </a:p>
        </p:txBody>
      </p:sp>
      <p:sp>
        <p:nvSpPr>
          <p:cNvPr id="450" name="Schaeffer, Giri &amp; AS (2023)"/>
          <p:cNvSpPr txBox="1"/>
          <p:nvPr/>
        </p:nvSpPr>
        <p:spPr>
          <a:xfrm>
            <a:off x="18841569" y="13059512"/>
            <a:ext cx="5520018" cy="71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2">
              <a:lnSpc>
                <a:spcPct val="200000"/>
              </a:lnSpc>
              <a:defRPr sz="3300">
                <a:solidFill>
                  <a:srgbClr val="FFFFFF"/>
                </a:solidFill>
                <a:latin typeface="+mj-lt"/>
                <a:ea typeface="+mj-ea"/>
                <a:cs typeface="+mj-cs"/>
                <a:sym typeface="Avenir Book"/>
              </a:defRPr>
            </a:pPr>
            <a:r>
              <a:t>Schaeffer, Giri &amp; AS (2023)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" name="Group"/>
          <p:cNvGrpSpPr/>
          <p:nvPr/>
        </p:nvGrpSpPr>
        <p:grpSpPr>
          <a:xfrm>
            <a:off x="13097940" y="-1860145"/>
            <a:ext cx="12577568" cy="16314478"/>
            <a:chOff x="0" y="0"/>
            <a:chExt cx="12577567" cy="16314476"/>
          </a:xfrm>
        </p:grpSpPr>
        <p:pic>
          <p:nvPicPr>
            <p:cNvPr id="452" name="figtest1.jpg" descr="figtest1.jpg"/>
            <p:cNvPicPr>
              <a:picLocks noChangeAspect="1"/>
            </p:cNvPicPr>
            <p:nvPr/>
          </p:nvPicPr>
          <p:blipFill>
            <a:blip r:embed="rId2"/>
            <a:srcRect l="29479" t="11932" r="23069" b="23108"/>
            <a:stretch>
              <a:fillRect/>
            </a:stretch>
          </p:blipFill>
          <p:spPr>
            <a:xfrm>
              <a:off x="1274833" y="1836141"/>
              <a:ext cx="10054389" cy="137641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3" name="Star"/>
            <p:cNvSpPr/>
            <p:nvPr/>
          </p:nvSpPr>
          <p:spPr>
            <a:xfrm>
              <a:off x="5622687" y="7003070"/>
              <a:ext cx="483138" cy="459492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B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1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54" name="Star"/>
            <p:cNvSpPr/>
            <p:nvPr/>
          </p:nvSpPr>
          <p:spPr>
            <a:xfrm>
              <a:off x="4407475" y="10851836"/>
              <a:ext cx="362353" cy="344619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B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1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55" name="Star"/>
            <p:cNvSpPr/>
            <p:nvPr/>
          </p:nvSpPr>
          <p:spPr>
            <a:xfrm>
              <a:off x="9996580" y="8845440"/>
              <a:ext cx="362354" cy="344619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B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1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56" name="Star"/>
            <p:cNvSpPr/>
            <p:nvPr/>
          </p:nvSpPr>
          <p:spPr>
            <a:xfrm>
              <a:off x="1708601" y="14248781"/>
              <a:ext cx="362354" cy="344619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B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1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57" name="Star"/>
            <p:cNvSpPr/>
            <p:nvPr/>
          </p:nvSpPr>
          <p:spPr>
            <a:xfrm>
              <a:off x="4605245" y="6349338"/>
              <a:ext cx="301962" cy="287182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B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1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58" name="Star"/>
            <p:cNvSpPr/>
            <p:nvPr/>
          </p:nvSpPr>
          <p:spPr>
            <a:xfrm>
              <a:off x="7953878" y="8294706"/>
              <a:ext cx="241569" cy="229746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B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1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59" name="Star"/>
            <p:cNvSpPr/>
            <p:nvPr/>
          </p:nvSpPr>
          <p:spPr>
            <a:xfrm>
              <a:off x="6732261" y="8141769"/>
              <a:ext cx="241569" cy="229746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B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1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60" name="Star"/>
            <p:cNvSpPr/>
            <p:nvPr/>
          </p:nvSpPr>
          <p:spPr>
            <a:xfrm>
              <a:off x="4798504" y="10597233"/>
              <a:ext cx="241569" cy="229746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B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1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61" name="Star"/>
            <p:cNvSpPr/>
            <p:nvPr/>
          </p:nvSpPr>
          <p:spPr>
            <a:xfrm>
              <a:off x="5629171" y="6583033"/>
              <a:ext cx="241570" cy="229745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B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1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62" name="Star"/>
            <p:cNvSpPr/>
            <p:nvPr/>
          </p:nvSpPr>
          <p:spPr>
            <a:xfrm>
              <a:off x="3664435" y="2066678"/>
              <a:ext cx="181177" cy="172310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B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1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63" name="Star"/>
            <p:cNvSpPr/>
            <p:nvPr/>
          </p:nvSpPr>
          <p:spPr>
            <a:xfrm>
              <a:off x="3538519" y="2397146"/>
              <a:ext cx="241569" cy="229746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B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1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64" name="Star"/>
            <p:cNvSpPr/>
            <p:nvPr/>
          </p:nvSpPr>
          <p:spPr>
            <a:xfrm>
              <a:off x="10061768" y="9172013"/>
              <a:ext cx="181178" cy="172310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B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1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65" name="Star"/>
            <p:cNvSpPr/>
            <p:nvPr/>
          </p:nvSpPr>
          <p:spPr>
            <a:xfrm>
              <a:off x="4673541" y="2931217"/>
              <a:ext cx="241570" cy="229747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B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1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66" name="Star"/>
            <p:cNvSpPr/>
            <p:nvPr/>
          </p:nvSpPr>
          <p:spPr>
            <a:xfrm>
              <a:off x="9563495" y="7194143"/>
              <a:ext cx="181177" cy="172310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B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1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67" name="Star"/>
            <p:cNvSpPr/>
            <p:nvPr/>
          </p:nvSpPr>
          <p:spPr>
            <a:xfrm>
              <a:off x="9525395" y="9045013"/>
              <a:ext cx="181177" cy="172310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B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1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68" name="Oval"/>
            <p:cNvSpPr/>
            <p:nvPr/>
          </p:nvSpPr>
          <p:spPr>
            <a:xfrm>
              <a:off x="2492312" y="3854433"/>
              <a:ext cx="6743888" cy="6756766"/>
            </a:xfrm>
            <a:prstGeom prst="ellipse">
              <a:avLst/>
            </a:prstGeom>
            <a:gradFill flip="none" rotWithShape="1">
              <a:gsLst>
                <a:gs pos="0">
                  <a:srgbClr val="FFFB00"/>
                </a:gs>
                <a:gs pos="56122">
                  <a:srgbClr val="FFFD80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0433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69" name="Circle"/>
            <p:cNvSpPr/>
            <p:nvPr/>
          </p:nvSpPr>
          <p:spPr>
            <a:xfrm>
              <a:off x="7452410" y="6450277"/>
              <a:ext cx="5125158" cy="5134946"/>
            </a:xfrm>
            <a:prstGeom prst="ellipse">
              <a:avLst/>
            </a:prstGeom>
            <a:gradFill flip="none" rotWithShape="1">
              <a:gsLst>
                <a:gs pos="0">
                  <a:srgbClr val="FFFB00"/>
                </a:gs>
                <a:gs pos="56122">
                  <a:srgbClr val="FFFD80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0433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70" name="Oval"/>
            <p:cNvSpPr/>
            <p:nvPr/>
          </p:nvSpPr>
          <p:spPr>
            <a:xfrm>
              <a:off x="1335892" y="7850913"/>
              <a:ext cx="6505521" cy="6517945"/>
            </a:xfrm>
            <a:prstGeom prst="ellipse">
              <a:avLst/>
            </a:prstGeom>
            <a:gradFill flip="none" rotWithShape="1">
              <a:gsLst>
                <a:gs pos="0">
                  <a:srgbClr val="FFFB00"/>
                </a:gs>
                <a:gs pos="56122">
                  <a:srgbClr val="FFFD80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0433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71" name="Circle"/>
            <p:cNvSpPr/>
            <p:nvPr/>
          </p:nvSpPr>
          <p:spPr>
            <a:xfrm>
              <a:off x="1192445" y="0"/>
              <a:ext cx="5125157" cy="5134945"/>
            </a:xfrm>
            <a:prstGeom prst="ellipse">
              <a:avLst/>
            </a:prstGeom>
            <a:gradFill flip="none" rotWithShape="1">
              <a:gsLst>
                <a:gs pos="0">
                  <a:srgbClr val="FFFB00"/>
                </a:gs>
                <a:gs pos="56122">
                  <a:srgbClr val="FFFD80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0433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72" name="Circle"/>
            <p:cNvSpPr/>
            <p:nvPr/>
          </p:nvSpPr>
          <p:spPr>
            <a:xfrm>
              <a:off x="3449618" y="1648160"/>
              <a:ext cx="3034643" cy="3040438"/>
            </a:xfrm>
            <a:prstGeom prst="ellipse">
              <a:avLst/>
            </a:prstGeom>
            <a:gradFill flip="none" rotWithShape="1">
              <a:gsLst>
                <a:gs pos="0">
                  <a:srgbClr val="FFFB00"/>
                </a:gs>
                <a:gs pos="56122">
                  <a:srgbClr val="FFFD80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0433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73" name="Circle"/>
            <p:cNvSpPr/>
            <p:nvPr/>
          </p:nvSpPr>
          <p:spPr>
            <a:xfrm>
              <a:off x="2646771" y="4547339"/>
              <a:ext cx="3883763" cy="3891179"/>
            </a:xfrm>
            <a:prstGeom prst="ellipse">
              <a:avLst/>
            </a:prstGeom>
            <a:gradFill flip="none" rotWithShape="1">
              <a:gsLst>
                <a:gs pos="0">
                  <a:srgbClr val="FFFB00"/>
                </a:gs>
                <a:gs pos="36559">
                  <a:srgbClr val="FFFD80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0433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74" name="Circle"/>
            <p:cNvSpPr/>
            <p:nvPr/>
          </p:nvSpPr>
          <p:spPr>
            <a:xfrm>
              <a:off x="0" y="12527704"/>
              <a:ext cx="3779555" cy="3786773"/>
            </a:xfrm>
            <a:prstGeom prst="ellipse">
              <a:avLst/>
            </a:prstGeom>
            <a:gradFill flip="none" rotWithShape="1">
              <a:gsLst>
                <a:gs pos="0">
                  <a:srgbClr val="FFFB00"/>
                </a:gs>
                <a:gs pos="56122">
                  <a:srgbClr val="FFFD80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0433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75" name="Circle"/>
            <p:cNvSpPr/>
            <p:nvPr/>
          </p:nvSpPr>
          <p:spPr>
            <a:xfrm>
              <a:off x="6882916" y="7215558"/>
              <a:ext cx="2383492" cy="2388044"/>
            </a:xfrm>
            <a:prstGeom prst="ellipse">
              <a:avLst/>
            </a:prstGeom>
            <a:gradFill flip="none" rotWithShape="1">
              <a:gsLst>
                <a:gs pos="0">
                  <a:srgbClr val="FFFB00">
                    <a:alpha val="69239"/>
                  </a:srgbClr>
                </a:gs>
                <a:gs pos="56122">
                  <a:srgbClr val="FFFD80">
                    <a:alpha val="34619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0433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76" name="Circle"/>
            <p:cNvSpPr/>
            <p:nvPr/>
          </p:nvSpPr>
          <p:spPr>
            <a:xfrm>
              <a:off x="6121920" y="7524122"/>
              <a:ext cx="1462249" cy="1465041"/>
            </a:xfrm>
            <a:prstGeom prst="ellipse">
              <a:avLst/>
            </a:prstGeom>
            <a:gradFill flip="none" rotWithShape="1">
              <a:gsLst>
                <a:gs pos="0">
                  <a:srgbClr val="FFFB00">
                    <a:alpha val="65663"/>
                  </a:srgbClr>
                </a:gs>
                <a:gs pos="56122">
                  <a:srgbClr val="FFFD80">
                    <a:alpha val="32831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0433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77" name="Circle"/>
            <p:cNvSpPr/>
            <p:nvPr/>
          </p:nvSpPr>
          <p:spPr>
            <a:xfrm>
              <a:off x="8884859" y="6500296"/>
              <a:ext cx="1462248" cy="1465041"/>
            </a:xfrm>
            <a:prstGeom prst="ellipse">
              <a:avLst/>
            </a:prstGeom>
            <a:gradFill flip="none" rotWithShape="1">
              <a:gsLst>
                <a:gs pos="0">
                  <a:srgbClr val="FFFB00">
                    <a:alpha val="73225"/>
                  </a:srgbClr>
                </a:gs>
                <a:gs pos="56122">
                  <a:srgbClr val="FFFD80">
                    <a:alpha val="36612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0433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78" name="Star"/>
            <p:cNvSpPr/>
            <p:nvPr/>
          </p:nvSpPr>
          <p:spPr>
            <a:xfrm>
              <a:off x="9076142" y="12071012"/>
              <a:ext cx="241570" cy="229746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B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1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79" name="Circle"/>
            <p:cNvSpPr/>
            <p:nvPr/>
          </p:nvSpPr>
          <p:spPr>
            <a:xfrm>
              <a:off x="8005181" y="10991863"/>
              <a:ext cx="2383492" cy="2388045"/>
            </a:xfrm>
            <a:prstGeom prst="ellipse">
              <a:avLst/>
            </a:prstGeom>
            <a:gradFill flip="none" rotWithShape="1">
              <a:gsLst>
                <a:gs pos="0">
                  <a:srgbClr val="FFFB00"/>
                </a:gs>
                <a:gs pos="56122">
                  <a:srgbClr val="FFFD80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0433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80" name="Rectangle"/>
            <p:cNvSpPr/>
            <p:nvPr/>
          </p:nvSpPr>
          <p:spPr>
            <a:xfrm>
              <a:off x="4226" y="12715367"/>
              <a:ext cx="1270001" cy="312122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482" name="BEORN: Simulating the 21-cm signal…"/>
          <p:cNvSpPr txBox="1"/>
          <p:nvPr/>
        </p:nvSpPr>
        <p:spPr>
          <a:xfrm>
            <a:off x="305799" y="700100"/>
            <a:ext cx="13936246" cy="7978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spAutoFit/>
          </a:bodyPr>
          <a:lstStyle/>
          <a:p>
            <a:pPr lvl="2"/>
            <a:r>
              <a:t>BEORN: </a:t>
            </a:r>
            <a:r>
              <a:rPr>
                <a:latin typeface="+mj-lt"/>
                <a:ea typeface="+mj-ea"/>
                <a:cs typeface="+mj-cs"/>
                <a:sym typeface="Avenir Book"/>
              </a:rPr>
              <a:t>Simulating the 21-cm signal </a:t>
            </a:r>
          </a:p>
          <a:p>
            <a:pPr lvl="2">
              <a:defRPr>
                <a:latin typeface="+mj-lt"/>
                <a:ea typeface="+mj-ea"/>
                <a:cs typeface="+mj-cs"/>
                <a:sym typeface="Avenir Book"/>
              </a:defRPr>
            </a:pPr>
            <a:endParaRPr>
              <a:latin typeface="+mj-lt"/>
              <a:ea typeface="+mj-ea"/>
              <a:cs typeface="+mj-cs"/>
              <a:sym typeface="Avenir Book"/>
            </a:endParaRPr>
          </a:p>
          <a:p>
            <a:pPr lvl="2">
              <a:defRPr>
                <a:latin typeface="+mj-lt"/>
                <a:ea typeface="+mj-ea"/>
                <a:cs typeface="+mj-cs"/>
                <a:sym typeface="Avenir Book"/>
              </a:defRPr>
            </a:pPr>
            <a:endParaRPr>
              <a:latin typeface="+mj-lt"/>
              <a:ea typeface="+mj-ea"/>
              <a:cs typeface="+mj-cs"/>
              <a:sym typeface="Avenir Book"/>
            </a:endParaRPr>
          </a:p>
          <a:p>
            <a:pPr marL="1583531" lvl="2" indent="-694531">
              <a:lnSpc>
                <a:spcPct val="200000"/>
              </a:lnSpc>
              <a:buSzPct val="145000"/>
              <a:buChar char="-"/>
              <a:defRPr sz="4300">
                <a:latin typeface="+mj-lt"/>
                <a:ea typeface="+mj-ea"/>
                <a:cs typeface="+mj-cs"/>
                <a:sym typeface="Avenir Book"/>
              </a:defRPr>
            </a:pPr>
            <a:r>
              <a:t>Based on N-body (or hydro) simulation outputs.</a:t>
            </a:r>
          </a:p>
          <a:p>
            <a:pPr marL="1583531" lvl="2" indent="-694531">
              <a:lnSpc>
                <a:spcPct val="200000"/>
              </a:lnSpc>
              <a:buSzPct val="145000"/>
              <a:buChar char="-"/>
              <a:defRPr sz="4300">
                <a:latin typeface="+mj-lt"/>
                <a:ea typeface="+mj-ea"/>
                <a:cs typeface="+mj-cs"/>
                <a:sym typeface="Avenir Book"/>
              </a:defRPr>
            </a:pPr>
            <a:r>
              <a:t>Source model (dependent on halo mass).</a:t>
            </a:r>
          </a:p>
          <a:p>
            <a:pPr marL="1583531" lvl="2" indent="-694531">
              <a:lnSpc>
                <a:spcPct val="200000"/>
              </a:lnSpc>
              <a:buSzPct val="145000"/>
              <a:buChar char="-"/>
              <a:defRPr sz="4300">
                <a:latin typeface="+mj-lt"/>
                <a:ea typeface="+mj-ea"/>
                <a:cs typeface="+mj-cs"/>
                <a:sym typeface="Avenir Book"/>
              </a:defRPr>
            </a:pPr>
            <a:r>
              <a:t>Radiation and temperature profiles (including look-back effects).</a:t>
            </a:r>
          </a:p>
        </p:txBody>
      </p:sp>
      <p:sp>
        <p:nvSpPr>
          <p:cNvPr id="483" name="Schaeffer, Giri &amp; AS (2023)"/>
          <p:cNvSpPr txBox="1"/>
          <p:nvPr/>
        </p:nvSpPr>
        <p:spPr>
          <a:xfrm>
            <a:off x="18841569" y="13059512"/>
            <a:ext cx="5520018" cy="71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2">
              <a:lnSpc>
                <a:spcPct val="200000"/>
              </a:lnSpc>
              <a:defRPr sz="3300">
                <a:solidFill>
                  <a:srgbClr val="FFFFFF"/>
                </a:solidFill>
                <a:latin typeface="+mj-lt"/>
                <a:ea typeface="+mj-ea"/>
                <a:cs typeface="+mj-cs"/>
                <a:sym typeface="Avenir Book"/>
              </a:defRPr>
            </a:pPr>
            <a:r>
              <a:t>Schaeffer, Giri &amp; AS (2023)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Lecture 2 — Radiation"/>
          <p:cNvSpPr txBox="1"/>
          <p:nvPr/>
        </p:nvSpPr>
        <p:spPr>
          <a:xfrm>
            <a:off x="12192000" y="12034958"/>
            <a:ext cx="6754495" cy="100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t>Lecture 2 — Radiation</a:t>
            </a:r>
          </a:p>
        </p:txBody>
      </p:sp>
      <p:pic>
        <p:nvPicPr>
          <p:cNvPr id="146" name="lightcone.pdf" descr="lightcone.pdf"/>
          <p:cNvPicPr>
            <a:picLocks noChangeAspect="1"/>
          </p:cNvPicPr>
          <p:nvPr/>
        </p:nvPicPr>
        <p:blipFill>
          <a:blip r:embed="rId3"/>
          <a:srcRect l="7740" t="51640" r="1821" b="28812"/>
          <a:stretch>
            <a:fillRect/>
          </a:stretch>
        </p:blipFill>
        <p:spPr>
          <a:xfrm>
            <a:off x="55165" y="9271623"/>
            <a:ext cx="24273492" cy="44466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lightcone.pdf" descr="lightcone.pdf"/>
          <p:cNvPicPr>
            <a:picLocks noChangeAspect="1"/>
          </p:cNvPicPr>
          <p:nvPr/>
        </p:nvPicPr>
        <p:blipFill>
          <a:blip r:embed="rId3"/>
          <a:srcRect l="10087" t="74292" r="1721" b="5815"/>
          <a:stretch>
            <a:fillRect/>
          </a:stretch>
        </p:blipFill>
        <p:spPr>
          <a:xfrm>
            <a:off x="-38555" y="-4592"/>
            <a:ext cx="23670226" cy="45251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timothee.2019-12-12-11-51-24.jpg" descr="timothee.2019-12-12-11-51-24.jpg"/>
          <p:cNvPicPr>
            <a:picLocks noChangeAspect="1"/>
          </p:cNvPicPr>
          <p:nvPr/>
        </p:nvPicPr>
        <p:blipFill>
          <a:blip r:embed="rId4"/>
          <a:srcRect l="6458" r="6458"/>
          <a:stretch>
            <a:fillRect/>
          </a:stretch>
        </p:blipFill>
        <p:spPr>
          <a:xfrm>
            <a:off x="360661" y="6511267"/>
            <a:ext cx="2060576" cy="2366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Sambit-Giri photo.2020-02-04-12-16-07.jpg" descr="Sambit-Giri photo.2020-02-04-12-16-07.jpg"/>
          <p:cNvPicPr>
            <a:picLocks noChangeAspect="1"/>
          </p:cNvPicPr>
          <p:nvPr/>
        </p:nvPicPr>
        <p:blipFill>
          <a:blip r:embed="rId5"/>
          <a:srcRect l="6477" r="6477"/>
          <a:stretch>
            <a:fillRect/>
          </a:stretch>
        </p:blipFill>
        <p:spPr>
          <a:xfrm>
            <a:off x="21962762" y="6513847"/>
            <a:ext cx="2059428" cy="2360848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Timothée…"/>
          <p:cNvSpPr txBox="1"/>
          <p:nvPr/>
        </p:nvSpPr>
        <p:spPr>
          <a:xfrm>
            <a:off x="2571480" y="7562335"/>
            <a:ext cx="2434414" cy="1463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3800">
                <a:solidFill>
                  <a:srgbClr val="FFFFFF"/>
                </a:solidFill>
              </a:defRPr>
            </a:pPr>
            <a:r>
              <a:t>Timothée </a:t>
            </a:r>
          </a:p>
          <a:p>
            <a:pPr>
              <a:defRPr sz="3800">
                <a:solidFill>
                  <a:srgbClr val="FFFFFF"/>
                </a:solidFill>
              </a:defRPr>
            </a:pPr>
            <a:r>
              <a:t>Schaeffer</a:t>
            </a:r>
          </a:p>
        </p:txBody>
      </p:sp>
      <p:sp>
        <p:nvSpPr>
          <p:cNvPr id="151" name="Aurel Schneider…"/>
          <p:cNvSpPr txBox="1"/>
          <p:nvPr/>
        </p:nvSpPr>
        <p:spPr>
          <a:xfrm>
            <a:off x="7659573" y="7157879"/>
            <a:ext cx="9064854" cy="1793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>
              <a:lnSpc>
                <a:spcPct val="150000"/>
              </a:lnSpc>
              <a:defRPr sz="3800">
                <a:solidFill>
                  <a:srgbClr val="FFFFFF"/>
                </a:solidFill>
                <a:latin typeface="+mj-lt"/>
                <a:ea typeface="+mj-ea"/>
                <a:cs typeface="+mj-cs"/>
                <a:sym typeface="Avenir Book"/>
              </a:defRPr>
            </a:pPr>
            <a:r>
              <a:t>Aurel Schneider</a:t>
            </a:r>
          </a:p>
          <a:p>
            <a:pPr algn="ctr">
              <a:lnSpc>
                <a:spcPct val="150000"/>
              </a:lnSpc>
              <a:defRPr sz="3800">
                <a:solidFill>
                  <a:srgbClr val="FFFFFF"/>
                </a:solidFill>
                <a:latin typeface="+mj-lt"/>
                <a:ea typeface="+mj-ea"/>
                <a:cs typeface="+mj-cs"/>
                <a:sym typeface="Avenir Book"/>
              </a:defRPr>
            </a:pPr>
            <a:r>
              <a:t>Institut für Astrophysik, Universität  Zürich</a:t>
            </a:r>
          </a:p>
        </p:txBody>
      </p:sp>
      <p:sp>
        <p:nvSpPr>
          <p:cNvPr id="152" name="Sambit…"/>
          <p:cNvSpPr txBox="1"/>
          <p:nvPr/>
        </p:nvSpPr>
        <p:spPr>
          <a:xfrm>
            <a:off x="19888346" y="7562335"/>
            <a:ext cx="1871701" cy="1463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r">
              <a:defRPr sz="3800">
                <a:solidFill>
                  <a:srgbClr val="FFFFFF"/>
                </a:solidFill>
              </a:defRPr>
            </a:pPr>
            <a:r>
              <a:t>Sambit </a:t>
            </a:r>
          </a:p>
          <a:p>
            <a:pPr algn="r">
              <a:defRPr sz="3800">
                <a:solidFill>
                  <a:srgbClr val="FFFFFF"/>
                </a:solidFill>
              </a:defRPr>
            </a:pPr>
            <a:r>
              <a:t>Giri</a:t>
            </a:r>
          </a:p>
        </p:txBody>
      </p:sp>
      <p:sp>
        <p:nvSpPr>
          <p:cNvPr id="153" name="Towards (more) accurate predictions of the 21-cm signal"/>
          <p:cNvSpPr txBox="1"/>
          <p:nvPr/>
        </p:nvSpPr>
        <p:spPr>
          <a:xfrm>
            <a:off x="905161" y="4811425"/>
            <a:ext cx="22573678" cy="1807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normAutofit/>
          </a:bodyPr>
          <a:lstStyle>
            <a:lvl1pPr algn="ctr" defTabSz="747593">
              <a:defRPr sz="6734">
                <a:solidFill>
                  <a:srgbClr val="FFFFFF"/>
                </a:solidFill>
              </a:defRPr>
            </a:lvl1pPr>
          </a:lstStyle>
          <a:p>
            <a:r>
              <a:t>Towards (more) accurate predictions of the 21-cm signal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4" name="Group"/>
          <p:cNvGrpSpPr/>
          <p:nvPr/>
        </p:nvGrpSpPr>
        <p:grpSpPr>
          <a:xfrm>
            <a:off x="13097940" y="-1860145"/>
            <a:ext cx="12577568" cy="16314478"/>
            <a:chOff x="0" y="0"/>
            <a:chExt cx="12577567" cy="16314476"/>
          </a:xfrm>
        </p:grpSpPr>
        <p:pic>
          <p:nvPicPr>
            <p:cNvPr id="485" name="figtest1.jpg" descr="figtest1.jpg"/>
            <p:cNvPicPr>
              <a:picLocks noChangeAspect="1"/>
            </p:cNvPicPr>
            <p:nvPr/>
          </p:nvPicPr>
          <p:blipFill>
            <a:blip r:embed="rId3"/>
            <a:srcRect l="29479" t="11932" r="23069" b="23108"/>
            <a:stretch>
              <a:fillRect/>
            </a:stretch>
          </p:blipFill>
          <p:spPr>
            <a:xfrm>
              <a:off x="1274833" y="1836141"/>
              <a:ext cx="10054389" cy="137641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86" name="Star"/>
            <p:cNvSpPr/>
            <p:nvPr/>
          </p:nvSpPr>
          <p:spPr>
            <a:xfrm>
              <a:off x="5622687" y="7003070"/>
              <a:ext cx="483138" cy="459492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B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1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87" name="Star"/>
            <p:cNvSpPr/>
            <p:nvPr/>
          </p:nvSpPr>
          <p:spPr>
            <a:xfrm>
              <a:off x="4407475" y="10851836"/>
              <a:ext cx="362353" cy="344619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B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1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88" name="Star"/>
            <p:cNvSpPr/>
            <p:nvPr/>
          </p:nvSpPr>
          <p:spPr>
            <a:xfrm>
              <a:off x="9996580" y="8845440"/>
              <a:ext cx="362354" cy="344619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B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1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89" name="Star"/>
            <p:cNvSpPr/>
            <p:nvPr/>
          </p:nvSpPr>
          <p:spPr>
            <a:xfrm>
              <a:off x="1708601" y="14248781"/>
              <a:ext cx="362354" cy="344619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B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1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90" name="Star"/>
            <p:cNvSpPr/>
            <p:nvPr/>
          </p:nvSpPr>
          <p:spPr>
            <a:xfrm>
              <a:off x="4605245" y="6349338"/>
              <a:ext cx="301962" cy="287182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B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1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91" name="Star"/>
            <p:cNvSpPr/>
            <p:nvPr/>
          </p:nvSpPr>
          <p:spPr>
            <a:xfrm>
              <a:off x="7953878" y="8294706"/>
              <a:ext cx="241569" cy="229746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B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1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92" name="Star"/>
            <p:cNvSpPr/>
            <p:nvPr/>
          </p:nvSpPr>
          <p:spPr>
            <a:xfrm>
              <a:off x="6732261" y="8141769"/>
              <a:ext cx="241569" cy="229746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B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1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93" name="Star"/>
            <p:cNvSpPr/>
            <p:nvPr/>
          </p:nvSpPr>
          <p:spPr>
            <a:xfrm>
              <a:off x="4798504" y="10597233"/>
              <a:ext cx="241569" cy="229746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B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1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94" name="Star"/>
            <p:cNvSpPr/>
            <p:nvPr/>
          </p:nvSpPr>
          <p:spPr>
            <a:xfrm>
              <a:off x="5629171" y="6583033"/>
              <a:ext cx="241570" cy="229745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B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1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95" name="Star"/>
            <p:cNvSpPr/>
            <p:nvPr/>
          </p:nvSpPr>
          <p:spPr>
            <a:xfrm>
              <a:off x="3664435" y="2066678"/>
              <a:ext cx="181177" cy="172310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B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1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96" name="Star"/>
            <p:cNvSpPr/>
            <p:nvPr/>
          </p:nvSpPr>
          <p:spPr>
            <a:xfrm>
              <a:off x="3538519" y="2397146"/>
              <a:ext cx="241569" cy="229746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B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1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97" name="Star"/>
            <p:cNvSpPr/>
            <p:nvPr/>
          </p:nvSpPr>
          <p:spPr>
            <a:xfrm>
              <a:off x="10061768" y="9172013"/>
              <a:ext cx="181178" cy="172310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B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1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98" name="Star"/>
            <p:cNvSpPr/>
            <p:nvPr/>
          </p:nvSpPr>
          <p:spPr>
            <a:xfrm>
              <a:off x="4673541" y="2931217"/>
              <a:ext cx="241570" cy="229747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B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1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99" name="Star"/>
            <p:cNvSpPr/>
            <p:nvPr/>
          </p:nvSpPr>
          <p:spPr>
            <a:xfrm>
              <a:off x="9563495" y="7194143"/>
              <a:ext cx="181177" cy="172310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B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1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00" name="Star"/>
            <p:cNvSpPr/>
            <p:nvPr/>
          </p:nvSpPr>
          <p:spPr>
            <a:xfrm>
              <a:off x="9525395" y="9045013"/>
              <a:ext cx="181177" cy="172310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B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1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01" name="Oval"/>
            <p:cNvSpPr/>
            <p:nvPr/>
          </p:nvSpPr>
          <p:spPr>
            <a:xfrm>
              <a:off x="2492312" y="3854433"/>
              <a:ext cx="6743888" cy="6756766"/>
            </a:xfrm>
            <a:prstGeom prst="ellipse">
              <a:avLst/>
            </a:prstGeom>
            <a:gradFill flip="none" rotWithShape="1">
              <a:gsLst>
                <a:gs pos="0">
                  <a:srgbClr val="FFFB00"/>
                </a:gs>
                <a:gs pos="56122">
                  <a:srgbClr val="FFFD80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0433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02" name="Circle"/>
            <p:cNvSpPr/>
            <p:nvPr/>
          </p:nvSpPr>
          <p:spPr>
            <a:xfrm>
              <a:off x="7452410" y="6450277"/>
              <a:ext cx="5125158" cy="5134946"/>
            </a:xfrm>
            <a:prstGeom prst="ellipse">
              <a:avLst/>
            </a:prstGeom>
            <a:gradFill flip="none" rotWithShape="1">
              <a:gsLst>
                <a:gs pos="0">
                  <a:srgbClr val="FFFB00"/>
                </a:gs>
                <a:gs pos="56122">
                  <a:srgbClr val="FFFD80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0433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03" name="Oval"/>
            <p:cNvSpPr/>
            <p:nvPr/>
          </p:nvSpPr>
          <p:spPr>
            <a:xfrm>
              <a:off x="1335892" y="7850913"/>
              <a:ext cx="6505521" cy="6517945"/>
            </a:xfrm>
            <a:prstGeom prst="ellipse">
              <a:avLst/>
            </a:prstGeom>
            <a:gradFill flip="none" rotWithShape="1">
              <a:gsLst>
                <a:gs pos="0">
                  <a:srgbClr val="FFFB00"/>
                </a:gs>
                <a:gs pos="56122">
                  <a:srgbClr val="FFFD80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0433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04" name="Circle"/>
            <p:cNvSpPr/>
            <p:nvPr/>
          </p:nvSpPr>
          <p:spPr>
            <a:xfrm>
              <a:off x="1192445" y="0"/>
              <a:ext cx="5125157" cy="5134945"/>
            </a:xfrm>
            <a:prstGeom prst="ellipse">
              <a:avLst/>
            </a:prstGeom>
            <a:gradFill flip="none" rotWithShape="1">
              <a:gsLst>
                <a:gs pos="0">
                  <a:srgbClr val="FFFB00"/>
                </a:gs>
                <a:gs pos="56122">
                  <a:srgbClr val="FFFD80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0433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05" name="Circle"/>
            <p:cNvSpPr/>
            <p:nvPr/>
          </p:nvSpPr>
          <p:spPr>
            <a:xfrm>
              <a:off x="3449618" y="1648160"/>
              <a:ext cx="3034643" cy="3040438"/>
            </a:xfrm>
            <a:prstGeom prst="ellipse">
              <a:avLst/>
            </a:prstGeom>
            <a:gradFill flip="none" rotWithShape="1">
              <a:gsLst>
                <a:gs pos="0">
                  <a:srgbClr val="FFFB00"/>
                </a:gs>
                <a:gs pos="56122">
                  <a:srgbClr val="FFFD80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0433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06" name="Circle"/>
            <p:cNvSpPr/>
            <p:nvPr/>
          </p:nvSpPr>
          <p:spPr>
            <a:xfrm>
              <a:off x="2646771" y="4547339"/>
              <a:ext cx="3883763" cy="3891179"/>
            </a:xfrm>
            <a:prstGeom prst="ellipse">
              <a:avLst/>
            </a:prstGeom>
            <a:gradFill flip="none" rotWithShape="1">
              <a:gsLst>
                <a:gs pos="0">
                  <a:srgbClr val="FFFB00"/>
                </a:gs>
                <a:gs pos="36559">
                  <a:srgbClr val="FFFD80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0433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07" name="Circle"/>
            <p:cNvSpPr/>
            <p:nvPr/>
          </p:nvSpPr>
          <p:spPr>
            <a:xfrm>
              <a:off x="0" y="12527704"/>
              <a:ext cx="3779555" cy="3786773"/>
            </a:xfrm>
            <a:prstGeom prst="ellipse">
              <a:avLst/>
            </a:prstGeom>
            <a:gradFill flip="none" rotWithShape="1">
              <a:gsLst>
                <a:gs pos="0">
                  <a:srgbClr val="FFFB00"/>
                </a:gs>
                <a:gs pos="56122">
                  <a:srgbClr val="FFFD80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0433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08" name="Circle"/>
            <p:cNvSpPr/>
            <p:nvPr/>
          </p:nvSpPr>
          <p:spPr>
            <a:xfrm>
              <a:off x="6882916" y="7215558"/>
              <a:ext cx="2383492" cy="2388044"/>
            </a:xfrm>
            <a:prstGeom prst="ellipse">
              <a:avLst/>
            </a:prstGeom>
            <a:gradFill flip="none" rotWithShape="1">
              <a:gsLst>
                <a:gs pos="0">
                  <a:srgbClr val="FFFB00">
                    <a:alpha val="69239"/>
                  </a:srgbClr>
                </a:gs>
                <a:gs pos="56122">
                  <a:srgbClr val="FFFD80">
                    <a:alpha val="34619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0433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09" name="Circle"/>
            <p:cNvSpPr/>
            <p:nvPr/>
          </p:nvSpPr>
          <p:spPr>
            <a:xfrm>
              <a:off x="6121920" y="7524122"/>
              <a:ext cx="1462249" cy="1465041"/>
            </a:xfrm>
            <a:prstGeom prst="ellipse">
              <a:avLst/>
            </a:prstGeom>
            <a:gradFill flip="none" rotWithShape="1">
              <a:gsLst>
                <a:gs pos="0">
                  <a:srgbClr val="FFFB00">
                    <a:alpha val="65663"/>
                  </a:srgbClr>
                </a:gs>
                <a:gs pos="56122">
                  <a:srgbClr val="FFFD80">
                    <a:alpha val="32831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0433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10" name="Circle"/>
            <p:cNvSpPr/>
            <p:nvPr/>
          </p:nvSpPr>
          <p:spPr>
            <a:xfrm>
              <a:off x="8884859" y="6500296"/>
              <a:ext cx="1462248" cy="1465041"/>
            </a:xfrm>
            <a:prstGeom prst="ellipse">
              <a:avLst/>
            </a:prstGeom>
            <a:gradFill flip="none" rotWithShape="1">
              <a:gsLst>
                <a:gs pos="0">
                  <a:srgbClr val="FFFB00">
                    <a:alpha val="73225"/>
                  </a:srgbClr>
                </a:gs>
                <a:gs pos="56122">
                  <a:srgbClr val="FFFD80">
                    <a:alpha val="36612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0433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11" name="Star"/>
            <p:cNvSpPr/>
            <p:nvPr/>
          </p:nvSpPr>
          <p:spPr>
            <a:xfrm>
              <a:off x="9076142" y="12071012"/>
              <a:ext cx="241570" cy="229746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B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1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12" name="Circle"/>
            <p:cNvSpPr/>
            <p:nvPr/>
          </p:nvSpPr>
          <p:spPr>
            <a:xfrm>
              <a:off x="8005181" y="10991863"/>
              <a:ext cx="2383492" cy="2388045"/>
            </a:xfrm>
            <a:prstGeom prst="ellipse">
              <a:avLst/>
            </a:prstGeom>
            <a:gradFill flip="none" rotWithShape="1">
              <a:gsLst>
                <a:gs pos="0">
                  <a:srgbClr val="FFFB00"/>
                </a:gs>
                <a:gs pos="56122">
                  <a:srgbClr val="FFFD80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0433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13" name="Rectangle"/>
            <p:cNvSpPr/>
            <p:nvPr/>
          </p:nvSpPr>
          <p:spPr>
            <a:xfrm>
              <a:off x="4226" y="12715367"/>
              <a:ext cx="1270001" cy="312122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515" name="BEORN: Simulating the 21-cm signal…"/>
          <p:cNvSpPr txBox="1"/>
          <p:nvPr/>
        </p:nvSpPr>
        <p:spPr>
          <a:xfrm>
            <a:off x="305799" y="700100"/>
            <a:ext cx="13936246" cy="10975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spAutoFit/>
          </a:bodyPr>
          <a:lstStyle/>
          <a:p>
            <a:pPr lvl="2"/>
            <a:r>
              <a:t>BEORN: </a:t>
            </a:r>
            <a:r>
              <a:rPr>
                <a:latin typeface="+mj-lt"/>
                <a:ea typeface="+mj-ea"/>
                <a:cs typeface="+mj-cs"/>
                <a:sym typeface="Avenir Book"/>
              </a:rPr>
              <a:t>Simulating the 21-cm signal </a:t>
            </a:r>
          </a:p>
          <a:p>
            <a:pPr lvl="2">
              <a:defRPr>
                <a:latin typeface="+mj-lt"/>
                <a:ea typeface="+mj-ea"/>
                <a:cs typeface="+mj-cs"/>
                <a:sym typeface="Avenir Book"/>
              </a:defRPr>
            </a:pPr>
            <a:endParaRPr>
              <a:latin typeface="+mj-lt"/>
              <a:ea typeface="+mj-ea"/>
              <a:cs typeface="+mj-cs"/>
              <a:sym typeface="Avenir Book"/>
            </a:endParaRPr>
          </a:p>
          <a:p>
            <a:pPr lvl="2">
              <a:defRPr>
                <a:latin typeface="+mj-lt"/>
                <a:ea typeface="+mj-ea"/>
                <a:cs typeface="+mj-cs"/>
                <a:sym typeface="Avenir Book"/>
              </a:defRPr>
            </a:pPr>
            <a:endParaRPr>
              <a:latin typeface="+mj-lt"/>
              <a:ea typeface="+mj-ea"/>
              <a:cs typeface="+mj-cs"/>
              <a:sym typeface="Avenir Book"/>
            </a:endParaRPr>
          </a:p>
          <a:p>
            <a:pPr marL="1583531" lvl="2" indent="-694531">
              <a:lnSpc>
                <a:spcPct val="200000"/>
              </a:lnSpc>
              <a:buSzPct val="145000"/>
              <a:buChar char="-"/>
              <a:defRPr sz="4300">
                <a:latin typeface="+mj-lt"/>
                <a:ea typeface="+mj-ea"/>
                <a:cs typeface="+mj-cs"/>
                <a:sym typeface="Avenir Book"/>
              </a:defRPr>
            </a:pPr>
            <a:r>
              <a:t>Based on N-body (or hydro) simulation outputs.</a:t>
            </a:r>
          </a:p>
          <a:p>
            <a:pPr marL="1583531" lvl="2" indent="-694531">
              <a:lnSpc>
                <a:spcPct val="200000"/>
              </a:lnSpc>
              <a:buSzPct val="145000"/>
              <a:buChar char="-"/>
              <a:defRPr sz="4300">
                <a:latin typeface="+mj-lt"/>
                <a:ea typeface="+mj-ea"/>
                <a:cs typeface="+mj-cs"/>
                <a:sym typeface="Avenir Book"/>
              </a:defRPr>
            </a:pPr>
            <a:r>
              <a:t>Source model (dependent on halo mass).</a:t>
            </a:r>
          </a:p>
          <a:p>
            <a:pPr marL="1583531" lvl="2" indent="-694531">
              <a:lnSpc>
                <a:spcPct val="200000"/>
              </a:lnSpc>
              <a:buSzPct val="145000"/>
              <a:buChar char="-"/>
              <a:defRPr sz="4300">
                <a:latin typeface="+mj-lt"/>
                <a:ea typeface="+mj-ea"/>
                <a:cs typeface="+mj-cs"/>
                <a:sym typeface="Avenir Book"/>
              </a:defRPr>
            </a:pPr>
            <a:r>
              <a:t>Radiation and temperature profiles (including look-back effects).</a:t>
            </a:r>
          </a:p>
          <a:p>
            <a:pPr marL="1583531" lvl="2" indent="-694531">
              <a:lnSpc>
                <a:spcPct val="200000"/>
              </a:lnSpc>
              <a:buSzPct val="145000"/>
              <a:buChar char="-"/>
              <a:defRPr sz="4300">
                <a:latin typeface="+mj-lt"/>
                <a:ea typeface="+mj-ea"/>
                <a:cs typeface="+mj-cs"/>
                <a:sym typeface="Avenir Book"/>
              </a:defRPr>
            </a:pPr>
            <a:r>
              <a:t>Ionisation profiles with redistribution of photons for overlapping regions (photon conservation).</a:t>
            </a:r>
          </a:p>
        </p:txBody>
      </p:sp>
      <p:sp>
        <p:nvSpPr>
          <p:cNvPr id="516" name="Circle"/>
          <p:cNvSpPr/>
          <p:nvPr/>
        </p:nvSpPr>
        <p:spPr>
          <a:xfrm>
            <a:off x="17024350" y="8534400"/>
            <a:ext cx="1270000" cy="1270000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17" name="Circle"/>
          <p:cNvSpPr/>
          <p:nvPr/>
        </p:nvSpPr>
        <p:spPr>
          <a:xfrm>
            <a:off x="18192750" y="4457700"/>
            <a:ext cx="1270000" cy="1270000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18" name="Circle"/>
          <p:cNvSpPr/>
          <p:nvPr/>
        </p:nvSpPr>
        <p:spPr>
          <a:xfrm>
            <a:off x="17748250" y="8369300"/>
            <a:ext cx="762000" cy="762000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19" name="Circle"/>
          <p:cNvSpPr/>
          <p:nvPr/>
        </p:nvSpPr>
        <p:spPr>
          <a:xfrm>
            <a:off x="22485350" y="7048500"/>
            <a:ext cx="381000" cy="381000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20" name="Circle"/>
          <p:cNvSpPr/>
          <p:nvPr/>
        </p:nvSpPr>
        <p:spPr>
          <a:xfrm>
            <a:off x="22536150" y="5232400"/>
            <a:ext cx="381000" cy="381000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21" name="Circle"/>
          <p:cNvSpPr/>
          <p:nvPr/>
        </p:nvSpPr>
        <p:spPr>
          <a:xfrm>
            <a:off x="22002750" y="10020300"/>
            <a:ext cx="635000" cy="635000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22" name="Circle"/>
          <p:cNvSpPr/>
          <p:nvPr/>
        </p:nvSpPr>
        <p:spPr>
          <a:xfrm>
            <a:off x="20872450" y="6235700"/>
            <a:ext cx="635000" cy="635000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23" name="Circle"/>
          <p:cNvSpPr/>
          <p:nvPr/>
        </p:nvSpPr>
        <p:spPr>
          <a:xfrm>
            <a:off x="19678650" y="6172200"/>
            <a:ext cx="508000" cy="508000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24" name="Circle"/>
          <p:cNvSpPr/>
          <p:nvPr/>
        </p:nvSpPr>
        <p:spPr>
          <a:xfrm>
            <a:off x="18345150" y="4229100"/>
            <a:ext cx="635000" cy="635000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25" name="Circle"/>
          <p:cNvSpPr/>
          <p:nvPr/>
        </p:nvSpPr>
        <p:spPr>
          <a:xfrm>
            <a:off x="17494250" y="4127500"/>
            <a:ext cx="1016000" cy="1016000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26" name="Circle"/>
          <p:cNvSpPr/>
          <p:nvPr/>
        </p:nvSpPr>
        <p:spPr>
          <a:xfrm>
            <a:off x="17862550" y="4991100"/>
            <a:ext cx="381000" cy="381000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27" name="Circle"/>
          <p:cNvSpPr/>
          <p:nvPr/>
        </p:nvSpPr>
        <p:spPr>
          <a:xfrm>
            <a:off x="17944513" y="5105400"/>
            <a:ext cx="762001" cy="762000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28" name="Circle"/>
          <p:cNvSpPr/>
          <p:nvPr/>
        </p:nvSpPr>
        <p:spPr>
          <a:xfrm>
            <a:off x="22664993" y="6416362"/>
            <a:ext cx="635001" cy="63500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29" name="Circle"/>
          <p:cNvSpPr/>
          <p:nvPr/>
        </p:nvSpPr>
        <p:spPr>
          <a:xfrm>
            <a:off x="22710272" y="6562574"/>
            <a:ext cx="1016001" cy="101600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30" name="Circle"/>
          <p:cNvSpPr/>
          <p:nvPr/>
        </p:nvSpPr>
        <p:spPr>
          <a:xfrm>
            <a:off x="17303750" y="8382000"/>
            <a:ext cx="762000" cy="762000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31" name="Circle"/>
          <p:cNvSpPr/>
          <p:nvPr/>
        </p:nvSpPr>
        <p:spPr>
          <a:xfrm>
            <a:off x="17214850" y="9433083"/>
            <a:ext cx="508000" cy="50800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32" name="Circle"/>
          <p:cNvSpPr/>
          <p:nvPr/>
        </p:nvSpPr>
        <p:spPr>
          <a:xfrm>
            <a:off x="21896103" y="10030476"/>
            <a:ext cx="381001" cy="38100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33" name="Circle"/>
          <p:cNvSpPr/>
          <p:nvPr/>
        </p:nvSpPr>
        <p:spPr>
          <a:xfrm>
            <a:off x="14636388" y="12266803"/>
            <a:ext cx="762001" cy="76200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34" name="Circle"/>
          <p:cNvSpPr/>
          <p:nvPr/>
        </p:nvSpPr>
        <p:spPr>
          <a:xfrm>
            <a:off x="14513053" y="12560692"/>
            <a:ext cx="508001" cy="50800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35" name="Circle"/>
          <p:cNvSpPr/>
          <p:nvPr/>
        </p:nvSpPr>
        <p:spPr>
          <a:xfrm>
            <a:off x="14640053" y="12687692"/>
            <a:ext cx="508001" cy="50800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36" name="Circle"/>
          <p:cNvSpPr/>
          <p:nvPr/>
        </p:nvSpPr>
        <p:spPr>
          <a:xfrm>
            <a:off x="22193250" y="6540500"/>
            <a:ext cx="635000" cy="635000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37" name="Circle"/>
          <p:cNvSpPr/>
          <p:nvPr/>
        </p:nvSpPr>
        <p:spPr>
          <a:xfrm>
            <a:off x="16273260" y="125562"/>
            <a:ext cx="1016001" cy="101600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38" name="Circle"/>
          <p:cNvSpPr/>
          <p:nvPr/>
        </p:nvSpPr>
        <p:spPr>
          <a:xfrm>
            <a:off x="17494250" y="800100"/>
            <a:ext cx="762000" cy="762000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39" name="Circle"/>
          <p:cNvSpPr/>
          <p:nvPr/>
        </p:nvSpPr>
        <p:spPr>
          <a:xfrm>
            <a:off x="17024350" y="382073"/>
            <a:ext cx="889000" cy="88900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40" name="Circle"/>
          <p:cNvSpPr/>
          <p:nvPr/>
        </p:nvSpPr>
        <p:spPr>
          <a:xfrm>
            <a:off x="19196223" y="5016500"/>
            <a:ext cx="381001" cy="381000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41" name="Circle"/>
          <p:cNvSpPr/>
          <p:nvPr/>
        </p:nvSpPr>
        <p:spPr>
          <a:xfrm>
            <a:off x="19221623" y="5200774"/>
            <a:ext cx="381001" cy="38100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42" name="Schaeffer, Giri &amp; AS (2023)"/>
          <p:cNvSpPr txBox="1"/>
          <p:nvPr/>
        </p:nvSpPr>
        <p:spPr>
          <a:xfrm>
            <a:off x="18841569" y="13059512"/>
            <a:ext cx="5520018" cy="71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2">
              <a:lnSpc>
                <a:spcPct val="200000"/>
              </a:lnSpc>
              <a:defRPr sz="3300">
                <a:solidFill>
                  <a:srgbClr val="FFFFFF"/>
                </a:solidFill>
                <a:latin typeface="+mj-lt"/>
                <a:ea typeface="+mj-ea"/>
                <a:cs typeface="+mj-cs"/>
                <a:sym typeface="Avenir Book"/>
              </a:defRPr>
            </a:pPr>
            <a:r>
              <a:t>Schaeffer, Giri &amp; AS (2023)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Varying Pop III star formation"/>
          <p:cNvSpPr txBox="1"/>
          <p:nvPr/>
        </p:nvSpPr>
        <p:spPr>
          <a:xfrm>
            <a:off x="20512693" y="68848"/>
            <a:ext cx="3650362" cy="485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t>Varying Pop III star formation</a:t>
            </a:r>
          </a:p>
        </p:txBody>
      </p:sp>
      <p:pic>
        <p:nvPicPr>
          <p:cNvPr id="547" name="final_GIF_256_fstar (1).gif" descr="final_GIF_256_fstar (1)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429513" y="-73656"/>
            <a:ext cx="20758903" cy="5095230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48" name="BEORN…"/>
              <p:cNvSpPr txBox="1"/>
              <p:nvPr/>
            </p:nvSpPr>
            <p:spPr>
              <a:xfrm>
                <a:off x="305799" y="700100"/>
                <a:ext cx="5585418" cy="326898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71437" tIns="71437" rIns="71437" bIns="71437">
                <a:spAutoFit/>
              </a:bodyPr>
              <a:lstStyle/>
              <a:p>
                <a:pPr lvl="2"/>
                <a:r>
                  <a:t>BEORN</a:t>
                </a:r>
              </a:p>
              <a:p>
                <a:pPr lvl="2">
                  <a:defRPr>
                    <a:latin typeface="+mj-lt"/>
                    <a:ea typeface="+mj-ea"/>
                    <a:cs typeface="+mj-cs"/>
                    <a:sym typeface="Avenir Book"/>
                  </a:defRPr>
                </a:pPr>
                <a:endParaRPr/>
              </a:p>
              <a:p>
                <a:pPr lvl="2">
                  <a:defRPr sz="4000">
                    <a:latin typeface="+mj-lt"/>
                    <a:ea typeface="+mj-ea"/>
                    <a:cs typeface="+mj-cs"/>
                    <a:sym typeface="Avenir Book"/>
                  </a:defRPr>
                </a:pPr>
                <a:endParaRPr/>
              </a:p>
              <a:p>
                <a:pPr lvl="4">
                  <a:defRPr sz="3600">
                    <a:latin typeface="+mj-lt"/>
                    <a:ea typeface="+mj-ea"/>
                    <a:cs typeface="+mj-cs"/>
                    <a:sym typeface="Avenir Book"/>
                  </a:defRPr>
                </a:pPr>
                <a:r>
                  <a:t>… varying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/>
              </a:p>
            </p:txBody>
          </p:sp>
        </mc:Choice>
        <mc:Fallback>
          <p:sp>
            <p:nvSpPr>
              <p:cNvPr id="548" name="BEOR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799" y="700100"/>
                <a:ext cx="5585418" cy="3268988"/>
              </a:xfrm>
              <a:prstGeom prst="rect">
                <a:avLst/>
              </a:prstGeom>
              <a:blipFill>
                <a:blip r:embed="rId3"/>
                <a:stretch>
                  <a:fillRect t="-387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Varying Pop III star formation"/>
          <p:cNvSpPr txBox="1"/>
          <p:nvPr/>
        </p:nvSpPr>
        <p:spPr>
          <a:xfrm>
            <a:off x="20512693" y="68848"/>
            <a:ext cx="3650362" cy="485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t>Varying Pop III star formation</a:t>
            </a:r>
          </a:p>
        </p:txBody>
      </p:sp>
      <p:pic>
        <p:nvPicPr>
          <p:cNvPr id="551" name="final_GIF_256_fX_ (1).gif" descr="final_GIF_256_fX_ (1)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476740" y="4346502"/>
            <a:ext cx="20668186" cy="509523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2" name="final_GIF_256_fstar (1).gif" descr="final_GIF_256_fstar (1).gi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429513" y="-73656"/>
            <a:ext cx="20758903" cy="5095230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53" name="BEORN…"/>
              <p:cNvSpPr txBox="1"/>
              <p:nvPr/>
            </p:nvSpPr>
            <p:spPr>
              <a:xfrm>
                <a:off x="305799" y="700100"/>
                <a:ext cx="5585418" cy="708090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71437" tIns="71437" rIns="71437" bIns="71437">
                <a:spAutoFit/>
              </a:bodyPr>
              <a:lstStyle/>
              <a:p>
                <a:pPr lvl="2"/>
                <a:r>
                  <a:t>BEORN</a:t>
                </a:r>
              </a:p>
              <a:p>
                <a:pPr lvl="2">
                  <a:defRPr>
                    <a:latin typeface="+mj-lt"/>
                    <a:ea typeface="+mj-ea"/>
                    <a:cs typeface="+mj-cs"/>
                    <a:sym typeface="Avenir Book"/>
                  </a:defRPr>
                </a:pPr>
                <a:endParaRPr/>
              </a:p>
              <a:p>
                <a:pPr lvl="2">
                  <a:defRPr sz="4000">
                    <a:latin typeface="+mj-lt"/>
                    <a:ea typeface="+mj-ea"/>
                    <a:cs typeface="+mj-cs"/>
                    <a:sym typeface="Avenir Book"/>
                  </a:defRPr>
                </a:pPr>
                <a:endParaRPr/>
              </a:p>
              <a:p>
                <a:pPr lvl="4">
                  <a:defRPr sz="3600">
                    <a:latin typeface="+mj-lt"/>
                    <a:ea typeface="+mj-ea"/>
                    <a:cs typeface="+mj-cs"/>
                    <a:sym typeface="Avenir Book"/>
                  </a:defRPr>
                </a:pPr>
                <a:r>
                  <a:t>… varying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/>
              </a:p>
              <a:p>
                <a:pPr lvl="2">
                  <a:defRPr sz="3600">
                    <a:latin typeface="+mj-lt"/>
                    <a:ea typeface="+mj-ea"/>
                    <a:cs typeface="+mj-cs"/>
                    <a:sym typeface="Avenir Book"/>
                  </a:defRPr>
                </a:pPr>
                <a:endParaRPr/>
              </a:p>
              <a:p>
                <a:pPr lvl="2">
                  <a:defRPr sz="3600">
                    <a:latin typeface="+mj-lt"/>
                    <a:ea typeface="+mj-ea"/>
                    <a:cs typeface="+mj-cs"/>
                    <a:sym typeface="Avenir Book"/>
                  </a:defRPr>
                </a:pPr>
                <a:endParaRPr/>
              </a:p>
              <a:p>
                <a:pPr lvl="2">
                  <a:defRPr sz="3600">
                    <a:latin typeface="+mj-lt"/>
                    <a:ea typeface="+mj-ea"/>
                    <a:cs typeface="+mj-cs"/>
                    <a:sym typeface="Avenir Book"/>
                  </a:defRPr>
                </a:pPr>
                <a:endParaRPr/>
              </a:p>
              <a:p>
                <a:pPr lvl="2">
                  <a:defRPr sz="3600">
                    <a:latin typeface="+mj-lt"/>
                    <a:ea typeface="+mj-ea"/>
                    <a:cs typeface="+mj-cs"/>
                    <a:sym typeface="Avenir Book"/>
                  </a:defRPr>
                </a:pPr>
                <a:endParaRPr/>
              </a:p>
              <a:p>
                <a:pPr lvl="2">
                  <a:defRPr sz="3600">
                    <a:latin typeface="+mj-lt"/>
                    <a:ea typeface="+mj-ea"/>
                    <a:cs typeface="+mj-cs"/>
                    <a:sym typeface="Avenir Book"/>
                  </a:defRPr>
                </a:pPr>
                <a:endParaRPr/>
              </a:p>
              <a:p>
                <a:pPr lvl="4">
                  <a:defRPr sz="3600">
                    <a:latin typeface="+mj-lt"/>
                    <a:ea typeface="+mj-ea"/>
                    <a:cs typeface="+mj-cs"/>
                    <a:sym typeface="Avenir Book"/>
                  </a:defRPr>
                </a:pPr>
                <a:r>
                  <a:t>… varying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/>
              </a:p>
            </p:txBody>
          </p:sp>
        </mc:Choice>
        <mc:Fallback>
          <p:sp>
            <p:nvSpPr>
              <p:cNvPr id="553" name="BEOR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799" y="700100"/>
                <a:ext cx="5585418" cy="7080900"/>
              </a:xfrm>
              <a:prstGeom prst="rect">
                <a:avLst/>
              </a:prstGeom>
              <a:blipFill>
                <a:blip r:embed="rId4"/>
                <a:stretch>
                  <a:fillRect t="-179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Varying Pop III star formation"/>
          <p:cNvSpPr txBox="1"/>
          <p:nvPr/>
        </p:nvSpPr>
        <p:spPr>
          <a:xfrm>
            <a:off x="20512693" y="68848"/>
            <a:ext cx="3650362" cy="485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t>Varying Pop III star formation</a:t>
            </a:r>
          </a:p>
        </p:txBody>
      </p:sp>
      <p:pic>
        <p:nvPicPr>
          <p:cNvPr id="556" name="final_GIF_256_fesc_ (1).gif" descr="final_GIF_256_fesc_ (1)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476740" y="8765702"/>
            <a:ext cx="20668186" cy="509523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7" name="final_GIF_256_fX_ (1).gif" descr="final_GIF_256_fX_ (1).gi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476740" y="4346502"/>
            <a:ext cx="20668186" cy="509523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8" name="final_GIF_256_fstar (1).gif" descr="final_GIF_256_fstar (1).gif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429513" y="-73656"/>
            <a:ext cx="20758903" cy="5095230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59" name="BEORN…"/>
              <p:cNvSpPr txBox="1"/>
              <p:nvPr/>
            </p:nvSpPr>
            <p:spPr>
              <a:xfrm>
                <a:off x="305799" y="700100"/>
                <a:ext cx="5585418" cy="1089281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71437" tIns="71437" rIns="71437" bIns="71437">
                <a:spAutoFit/>
              </a:bodyPr>
              <a:lstStyle/>
              <a:p>
                <a:pPr lvl="2"/>
                <a:r>
                  <a:t>BEORN</a:t>
                </a:r>
              </a:p>
              <a:p>
                <a:pPr lvl="2">
                  <a:defRPr>
                    <a:latin typeface="+mj-lt"/>
                    <a:ea typeface="+mj-ea"/>
                    <a:cs typeface="+mj-cs"/>
                    <a:sym typeface="Avenir Book"/>
                  </a:defRPr>
                </a:pPr>
                <a:endParaRPr/>
              </a:p>
              <a:p>
                <a:pPr lvl="2">
                  <a:defRPr sz="4000">
                    <a:latin typeface="+mj-lt"/>
                    <a:ea typeface="+mj-ea"/>
                    <a:cs typeface="+mj-cs"/>
                    <a:sym typeface="Avenir Book"/>
                  </a:defRPr>
                </a:pPr>
                <a:endParaRPr/>
              </a:p>
              <a:p>
                <a:pPr lvl="4">
                  <a:defRPr sz="3600">
                    <a:latin typeface="+mj-lt"/>
                    <a:ea typeface="+mj-ea"/>
                    <a:cs typeface="+mj-cs"/>
                    <a:sym typeface="Avenir Book"/>
                  </a:defRPr>
                </a:pPr>
                <a:r>
                  <a:t>… varying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/>
              </a:p>
              <a:p>
                <a:pPr lvl="2">
                  <a:defRPr sz="3600">
                    <a:latin typeface="+mj-lt"/>
                    <a:ea typeface="+mj-ea"/>
                    <a:cs typeface="+mj-cs"/>
                    <a:sym typeface="Avenir Book"/>
                  </a:defRPr>
                </a:pPr>
                <a:endParaRPr/>
              </a:p>
              <a:p>
                <a:pPr lvl="2">
                  <a:defRPr sz="3600">
                    <a:latin typeface="+mj-lt"/>
                    <a:ea typeface="+mj-ea"/>
                    <a:cs typeface="+mj-cs"/>
                    <a:sym typeface="Avenir Book"/>
                  </a:defRPr>
                </a:pPr>
                <a:endParaRPr/>
              </a:p>
              <a:p>
                <a:pPr lvl="2">
                  <a:defRPr sz="3600">
                    <a:latin typeface="+mj-lt"/>
                    <a:ea typeface="+mj-ea"/>
                    <a:cs typeface="+mj-cs"/>
                    <a:sym typeface="Avenir Book"/>
                  </a:defRPr>
                </a:pPr>
                <a:endParaRPr/>
              </a:p>
              <a:p>
                <a:pPr lvl="2">
                  <a:defRPr sz="3600">
                    <a:latin typeface="+mj-lt"/>
                    <a:ea typeface="+mj-ea"/>
                    <a:cs typeface="+mj-cs"/>
                    <a:sym typeface="Avenir Book"/>
                  </a:defRPr>
                </a:pPr>
                <a:endParaRPr/>
              </a:p>
              <a:p>
                <a:pPr lvl="2">
                  <a:defRPr sz="3600">
                    <a:latin typeface="+mj-lt"/>
                    <a:ea typeface="+mj-ea"/>
                    <a:cs typeface="+mj-cs"/>
                    <a:sym typeface="Avenir Book"/>
                  </a:defRPr>
                </a:pPr>
                <a:endParaRPr/>
              </a:p>
              <a:p>
                <a:pPr lvl="4">
                  <a:defRPr sz="3600">
                    <a:latin typeface="+mj-lt"/>
                    <a:ea typeface="+mj-ea"/>
                    <a:cs typeface="+mj-cs"/>
                    <a:sym typeface="Avenir Book"/>
                  </a:defRPr>
                </a:pPr>
                <a:r>
                  <a:t>… varying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/>
              </a:p>
              <a:p>
                <a:pPr lvl="2">
                  <a:defRPr sz="3600">
                    <a:latin typeface="+mj-lt"/>
                    <a:ea typeface="+mj-ea"/>
                    <a:cs typeface="+mj-cs"/>
                    <a:sym typeface="Avenir Book"/>
                  </a:defRPr>
                </a:pPr>
                <a:endParaRPr/>
              </a:p>
              <a:p>
                <a:pPr lvl="2">
                  <a:defRPr sz="3600">
                    <a:latin typeface="+mj-lt"/>
                    <a:ea typeface="+mj-ea"/>
                    <a:cs typeface="+mj-cs"/>
                    <a:sym typeface="Avenir Book"/>
                  </a:defRPr>
                </a:pPr>
                <a:endParaRPr/>
              </a:p>
              <a:p>
                <a:pPr lvl="2">
                  <a:defRPr sz="3600">
                    <a:latin typeface="+mj-lt"/>
                    <a:ea typeface="+mj-ea"/>
                    <a:cs typeface="+mj-cs"/>
                    <a:sym typeface="Avenir Book"/>
                  </a:defRPr>
                </a:pPr>
                <a:endParaRPr/>
              </a:p>
              <a:p>
                <a:pPr lvl="2">
                  <a:defRPr sz="3600">
                    <a:latin typeface="+mj-lt"/>
                    <a:ea typeface="+mj-ea"/>
                    <a:cs typeface="+mj-cs"/>
                    <a:sym typeface="Avenir Book"/>
                  </a:defRPr>
                </a:pPr>
                <a:endParaRPr/>
              </a:p>
              <a:p>
                <a:pPr lvl="2">
                  <a:defRPr sz="3600">
                    <a:latin typeface="+mj-lt"/>
                    <a:ea typeface="+mj-ea"/>
                    <a:cs typeface="+mj-cs"/>
                    <a:sym typeface="Avenir Book"/>
                  </a:defRPr>
                </a:pPr>
                <a:endParaRPr/>
              </a:p>
              <a:p>
                <a:pPr lvl="4">
                  <a:defRPr sz="3600">
                    <a:latin typeface="+mj-lt"/>
                    <a:ea typeface="+mj-ea"/>
                    <a:cs typeface="+mj-cs"/>
                    <a:sym typeface="Avenir Book"/>
                  </a:defRPr>
                </a:pPr>
                <a:r>
                  <a:t>… varying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esc</m:t>
                        </m:r>
                      </m:sub>
                    </m:sSub>
                    <m:r>
                      <a:rPr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t> </a:t>
                </a:r>
              </a:p>
            </p:txBody>
          </p:sp>
        </mc:Choice>
        <mc:Fallback>
          <p:sp>
            <p:nvSpPr>
              <p:cNvPr id="559" name="BEOR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799" y="700100"/>
                <a:ext cx="5585418" cy="10892812"/>
              </a:xfrm>
              <a:prstGeom prst="rect">
                <a:avLst/>
              </a:prstGeom>
              <a:blipFill>
                <a:blip r:embed="rId5"/>
                <a:stretch>
                  <a:fillRect t="-116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Varying Pop III star formation"/>
          <p:cNvSpPr txBox="1"/>
          <p:nvPr/>
        </p:nvSpPr>
        <p:spPr>
          <a:xfrm>
            <a:off x="20512693" y="68848"/>
            <a:ext cx="3650362" cy="485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t>Varying Pop III star formation</a:t>
            </a:r>
          </a:p>
        </p:txBody>
      </p:sp>
      <p:sp>
        <p:nvSpPr>
          <p:cNvPr id="562" name="Some lessons learned on the way …"/>
          <p:cNvSpPr txBox="1"/>
          <p:nvPr/>
        </p:nvSpPr>
        <p:spPr>
          <a:xfrm>
            <a:off x="305799" y="700100"/>
            <a:ext cx="11112050" cy="1704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spAutoFit/>
          </a:bodyPr>
          <a:lstStyle/>
          <a:p>
            <a:pPr lvl="2">
              <a:defRPr>
                <a:latin typeface="+mj-lt"/>
                <a:ea typeface="+mj-ea"/>
                <a:cs typeface="+mj-cs"/>
                <a:sym typeface="Avenir Book"/>
              </a:defRPr>
            </a:pPr>
            <a:r>
              <a:t>Some lessons learned on the way …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Varying Pop III star formation"/>
          <p:cNvSpPr txBox="1"/>
          <p:nvPr/>
        </p:nvSpPr>
        <p:spPr>
          <a:xfrm>
            <a:off x="20512693" y="68848"/>
            <a:ext cx="3650362" cy="485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t>Varying Pop III star formation</a:t>
            </a:r>
          </a:p>
        </p:txBody>
      </p:sp>
      <p:sp>
        <p:nvSpPr>
          <p:cNvPr id="565" name="Some lessons learned on the way ……"/>
          <p:cNvSpPr txBox="1"/>
          <p:nvPr/>
        </p:nvSpPr>
        <p:spPr>
          <a:xfrm>
            <a:off x="305799" y="700100"/>
            <a:ext cx="15618351" cy="3965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spAutoFit/>
          </a:bodyPr>
          <a:lstStyle/>
          <a:p>
            <a:pPr lvl="2">
              <a:defRPr>
                <a:latin typeface="+mj-lt"/>
                <a:ea typeface="+mj-ea"/>
                <a:cs typeface="+mj-cs"/>
                <a:sym typeface="Avenir Book"/>
              </a:defRPr>
            </a:pPr>
            <a:r>
              <a:t>Some lessons learned on the way …</a:t>
            </a:r>
          </a:p>
          <a:p>
            <a:pPr lvl="2">
              <a:defRPr>
                <a:latin typeface="+mj-lt"/>
                <a:ea typeface="+mj-ea"/>
                <a:cs typeface="+mj-cs"/>
                <a:sym typeface="Avenir Book"/>
              </a:defRPr>
            </a:pPr>
            <a:endParaRPr/>
          </a:p>
          <a:p>
            <a:pPr marL="2063750" lvl="2" indent="-793750">
              <a:buSzPct val="100000"/>
              <a:buAutoNum type="arabicPeriod"/>
              <a:defRPr sz="4000"/>
            </a:pPr>
            <a:r>
              <a:t>Saturated spin temperature approximation is often problematic.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Varying Pop III star formation"/>
          <p:cNvSpPr txBox="1"/>
          <p:nvPr/>
        </p:nvSpPr>
        <p:spPr>
          <a:xfrm>
            <a:off x="20512693" y="68848"/>
            <a:ext cx="3650362" cy="485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t>Varying Pop III star formation</a:t>
            </a:r>
          </a:p>
        </p:txBody>
      </p:sp>
      <p:grpSp>
        <p:nvGrpSpPr>
          <p:cNvPr id="570" name="Group"/>
          <p:cNvGrpSpPr/>
          <p:nvPr/>
        </p:nvGrpSpPr>
        <p:grpSpPr>
          <a:xfrm>
            <a:off x="18119787" y="-149497"/>
            <a:ext cx="6317675" cy="5784750"/>
            <a:chOff x="0" y="0"/>
            <a:chExt cx="6317674" cy="5784748"/>
          </a:xfrm>
        </p:grpSpPr>
        <p:pic>
          <p:nvPicPr>
            <p:cNvPr id="568" name="Screenshot 2024-06-14 at 15.35.35.png" descr="Screenshot 2024-06-14 at 15.35.35.png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6317675" cy="57847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69" name="Line"/>
            <p:cNvSpPr/>
            <p:nvPr/>
          </p:nvSpPr>
          <p:spPr>
            <a:xfrm>
              <a:off x="3630093" y="502951"/>
              <a:ext cx="2451630" cy="1193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1" extrusionOk="0">
                  <a:moveTo>
                    <a:pt x="0" y="21551"/>
                  </a:moveTo>
                  <a:cubicBezTo>
                    <a:pt x="1195" y="17710"/>
                    <a:pt x="2543" y="14056"/>
                    <a:pt x="4031" y="10620"/>
                  </a:cubicBezTo>
                  <a:cubicBezTo>
                    <a:pt x="4817" y="8806"/>
                    <a:pt x="5641" y="7055"/>
                    <a:pt x="6499" y="5368"/>
                  </a:cubicBezTo>
                  <a:cubicBezTo>
                    <a:pt x="7158" y="4072"/>
                    <a:pt x="7841" y="2809"/>
                    <a:pt x="8633" y="1831"/>
                  </a:cubicBezTo>
                  <a:cubicBezTo>
                    <a:pt x="9292" y="1017"/>
                    <a:pt x="10018" y="414"/>
                    <a:pt x="10788" y="151"/>
                  </a:cubicBezTo>
                  <a:cubicBezTo>
                    <a:pt x="11374" y="-49"/>
                    <a:pt x="11973" y="-47"/>
                    <a:pt x="12560" y="139"/>
                  </a:cubicBezTo>
                  <a:cubicBezTo>
                    <a:pt x="13278" y="366"/>
                    <a:pt x="13964" y="862"/>
                    <a:pt x="14602" y="1537"/>
                  </a:cubicBezTo>
                  <a:cubicBezTo>
                    <a:pt x="15249" y="2223"/>
                    <a:pt x="15840" y="3085"/>
                    <a:pt x="16411" y="3990"/>
                  </a:cubicBezTo>
                  <a:cubicBezTo>
                    <a:pt x="17161" y="5178"/>
                    <a:pt x="17879" y="6442"/>
                    <a:pt x="18574" y="7750"/>
                  </a:cubicBezTo>
                  <a:cubicBezTo>
                    <a:pt x="19637" y="9753"/>
                    <a:pt x="20647" y="11859"/>
                    <a:pt x="21600" y="14061"/>
                  </a:cubicBezTo>
                </a:path>
              </a:pathLst>
            </a:custGeom>
            <a:noFill/>
            <a:ln w="50800" cap="flat">
              <a:solidFill>
                <a:schemeClr val="accent4">
                  <a:hueOff val="-624705"/>
                  <a:lumOff val="1372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571" name="Group" descr="Group"/>
          <p:cNvPicPr>
            <a:picLocks noChangeAspect="1"/>
          </p:cNvPicPr>
          <p:nvPr/>
        </p:nvPicPr>
        <p:blipFill>
          <a:blip r:embed="rId3"/>
          <a:srcRect t="1268" b="37797"/>
          <a:stretch>
            <a:fillRect/>
          </a:stretch>
        </p:blipFill>
        <p:spPr>
          <a:xfrm>
            <a:off x="104683" y="4663783"/>
            <a:ext cx="17472891" cy="8329057"/>
          </a:xfrm>
          <a:prstGeom prst="rect">
            <a:avLst/>
          </a:prstGeom>
          <a:ln w="12700">
            <a:miter lim="400000"/>
          </a:ln>
        </p:spPr>
      </p:pic>
      <p:sp>
        <p:nvSpPr>
          <p:cNvPr id="572" name="Schaeffer, Giri &amp; AS (2024)"/>
          <p:cNvSpPr txBox="1"/>
          <p:nvPr/>
        </p:nvSpPr>
        <p:spPr>
          <a:xfrm>
            <a:off x="18518616" y="12660669"/>
            <a:ext cx="5520018" cy="71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2">
              <a:lnSpc>
                <a:spcPct val="200000"/>
              </a:lnSpc>
              <a:defRPr sz="3300">
                <a:latin typeface="+mj-lt"/>
                <a:ea typeface="+mj-ea"/>
                <a:cs typeface="+mj-cs"/>
                <a:sym typeface="Avenir Book"/>
              </a:defRPr>
            </a:pPr>
            <a:r>
              <a:t>Schaeffer, Giri &amp; AS (2024)</a:t>
            </a:r>
          </a:p>
        </p:txBody>
      </p:sp>
      <p:sp>
        <p:nvSpPr>
          <p:cNvPr id="573" name="Some lessons learned on the way ……"/>
          <p:cNvSpPr txBox="1"/>
          <p:nvPr/>
        </p:nvSpPr>
        <p:spPr>
          <a:xfrm>
            <a:off x="305799" y="700100"/>
            <a:ext cx="15618351" cy="3965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spAutoFit/>
          </a:bodyPr>
          <a:lstStyle/>
          <a:p>
            <a:pPr lvl="2">
              <a:defRPr>
                <a:latin typeface="+mj-lt"/>
                <a:ea typeface="+mj-ea"/>
                <a:cs typeface="+mj-cs"/>
                <a:sym typeface="Avenir Book"/>
              </a:defRPr>
            </a:pPr>
            <a:r>
              <a:t>Some lessons learned on the way …</a:t>
            </a:r>
          </a:p>
          <a:p>
            <a:pPr lvl="2">
              <a:defRPr>
                <a:latin typeface="+mj-lt"/>
                <a:ea typeface="+mj-ea"/>
                <a:cs typeface="+mj-cs"/>
                <a:sym typeface="Avenir Book"/>
              </a:defRPr>
            </a:pPr>
            <a:endParaRPr/>
          </a:p>
          <a:p>
            <a:pPr marL="2063750" lvl="2" indent="-793750">
              <a:buSzPct val="100000"/>
              <a:buAutoNum type="arabicPeriod"/>
              <a:defRPr sz="4000"/>
            </a:pPr>
            <a:r>
              <a:t>Saturated spin temperature approximation is often problematic.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Some lessons learned on the way ……"/>
          <p:cNvSpPr txBox="1"/>
          <p:nvPr/>
        </p:nvSpPr>
        <p:spPr>
          <a:xfrm>
            <a:off x="305799" y="700100"/>
            <a:ext cx="15618351" cy="3965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spAutoFit/>
          </a:bodyPr>
          <a:lstStyle/>
          <a:p>
            <a:pPr lvl="2">
              <a:defRPr>
                <a:latin typeface="+mj-lt"/>
                <a:ea typeface="+mj-ea"/>
                <a:cs typeface="+mj-cs"/>
                <a:sym typeface="Avenir Book"/>
              </a:defRPr>
            </a:pPr>
            <a:r>
              <a:t>Some lessons learned on the way …</a:t>
            </a:r>
          </a:p>
          <a:p>
            <a:pPr lvl="2">
              <a:defRPr>
                <a:latin typeface="+mj-lt"/>
                <a:ea typeface="+mj-ea"/>
                <a:cs typeface="+mj-cs"/>
                <a:sym typeface="Avenir Book"/>
              </a:defRPr>
            </a:pPr>
            <a:endParaRPr/>
          </a:p>
          <a:p>
            <a:pPr marL="2063750" lvl="2" indent="-793750">
              <a:buSzPct val="100000"/>
              <a:buAutoNum type="arabicPeriod"/>
              <a:defRPr sz="4000"/>
            </a:pPr>
            <a:r>
              <a:t>Saturated spin temperature approximation is often problematic.</a:t>
            </a:r>
          </a:p>
        </p:txBody>
      </p:sp>
      <p:sp>
        <p:nvSpPr>
          <p:cNvPr id="576" name="Varying Pop III star formation"/>
          <p:cNvSpPr txBox="1"/>
          <p:nvPr/>
        </p:nvSpPr>
        <p:spPr>
          <a:xfrm>
            <a:off x="20512693" y="68848"/>
            <a:ext cx="3650362" cy="485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t>Varying Pop III star formation</a:t>
            </a:r>
          </a:p>
        </p:txBody>
      </p:sp>
      <p:grpSp>
        <p:nvGrpSpPr>
          <p:cNvPr id="579" name="Group"/>
          <p:cNvGrpSpPr/>
          <p:nvPr/>
        </p:nvGrpSpPr>
        <p:grpSpPr>
          <a:xfrm>
            <a:off x="18119787" y="-149497"/>
            <a:ext cx="6317675" cy="5784750"/>
            <a:chOff x="0" y="0"/>
            <a:chExt cx="6317674" cy="5784748"/>
          </a:xfrm>
        </p:grpSpPr>
        <p:pic>
          <p:nvPicPr>
            <p:cNvPr id="577" name="Screenshot 2024-06-14 at 15.35.35.png" descr="Screenshot 2024-06-14 at 15.35.35.png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6317675" cy="57847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78" name="Line"/>
            <p:cNvSpPr/>
            <p:nvPr/>
          </p:nvSpPr>
          <p:spPr>
            <a:xfrm>
              <a:off x="3630093" y="502951"/>
              <a:ext cx="2451630" cy="1193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1" extrusionOk="0">
                  <a:moveTo>
                    <a:pt x="0" y="21551"/>
                  </a:moveTo>
                  <a:cubicBezTo>
                    <a:pt x="1195" y="17710"/>
                    <a:pt x="2543" y="14056"/>
                    <a:pt x="4031" y="10620"/>
                  </a:cubicBezTo>
                  <a:cubicBezTo>
                    <a:pt x="4817" y="8806"/>
                    <a:pt x="5641" y="7055"/>
                    <a:pt x="6499" y="5368"/>
                  </a:cubicBezTo>
                  <a:cubicBezTo>
                    <a:pt x="7158" y="4072"/>
                    <a:pt x="7841" y="2809"/>
                    <a:pt x="8633" y="1831"/>
                  </a:cubicBezTo>
                  <a:cubicBezTo>
                    <a:pt x="9292" y="1017"/>
                    <a:pt x="10018" y="414"/>
                    <a:pt x="10788" y="151"/>
                  </a:cubicBezTo>
                  <a:cubicBezTo>
                    <a:pt x="11374" y="-49"/>
                    <a:pt x="11973" y="-47"/>
                    <a:pt x="12560" y="139"/>
                  </a:cubicBezTo>
                  <a:cubicBezTo>
                    <a:pt x="13278" y="366"/>
                    <a:pt x="13964" y="862"/>
                    <a:pt x="14602" y="1537"/>
                  </a:cubicBezTo>
                  <a:cubicBezTo>
                    <a:pt x="15249" y="2223"/>
                    <a:pt x="15840" y="3085"/>
                    <a:pt x="16411" y="3990"/>
                  </a:cubicBezTo>
                  <a:cubicBezTo>
                    <a:pt x="17161" y="5178"/>
                    <a:pt x="17879" y="6442"/>
                    <a:pt x="18574" y="7750"/>
                  </a:cubicBezTo>
                  <a:cubicBezTo>
                    <a:pt x="19637" y="9753"/>
                    <a:pt x="20647" y="11859"/>
                    <a:pt x="21600" y="14061"/>
                  </a:cubicBezTo>
                </a:path>
              </a:pathLst>
            </a:custGeom>
            <a:noFill/>
            <a:ln w="50800" cap="flat">
              <a:solidFill>
                <a:schemeClr val="accent4">
                  <a:hueOff val="-624705"/>
                  <a:lumOff val="1372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580" name="Group" descr="Group"/>
          <p:cNvPicPr>
            <a:picLocks noChangeAspect="1"/>
          </p:cNvPicPr>
          <p:nvPr/>
        </p:nvPicPr>
        <p:blipFill>
          <a:blip r:embed="rId3"/>
          <a:srcRect t="1268" b="37797"/>
          <a:stretch>
            <a:fillRect/>
          </a:stretch>
        </p:blipFill>
        <p:spPr>
          <a:xfrm>
            <a:off x="104683" y="4663783"/>
            <a:ext cx="17472891" cy="832905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83" name="Group"/>
          <p:cNvGrpSpPr/>
          <p:nvPr/>
        </p:nvGrpSpPr>
        <p:grpSpPr>
          <a:xfrm>
            <a:off x="663756" y="5967289"/>
            <a:ext cx="8514557" cy="7548960"/>
            <a:chOff x="0" y="0"/>
            <a:chExt cx="8514556" cy="7548959"/>
          </a:xfrm>
        </p:grpSpPr>
        <p:pic>
          <p:nvPicPr>
            <p:cNvPr id="582" name="Screenshot 2024-06-18 at 20.57.55.png" descr="Screenshot 2024-06-18 at 20.57.55.png"/>
            <p:cNvPicPr>
              <a:picLocks noChangeAspect="1"/>
            </p:cNvPicPr>
            <p:nvPr/>
          </p:nvPicPr>
          <p:blipFill>
            <a:blip r:embed="rId3"/>
            <a:srcRect l="68055" t="63471" b="408"/>
            <a:stretch>
              <a:fillRect/>
            </a:stretch>
          </p:blipFill>
          <p:spPr>
            <a:xfrm>
              <a:off x="76200" y="76200"/>
              <a:ext cx="8362155" cy="739658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81" name="Screenshot 2024-06-18 at 20.57.55.png" descr="Screenshot 2024-06-18 at 20.57.55.png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8514557" cy="7548960"/>
            </a:xfrm>
            <a:prstGeom prst="rect">
              <a:avLst/>
            </a:prstGeom>
            <a:effectLst/>
          </p:spPr>
        </p:pic>
      </p:grpSp>
      <p:pic>
        <p:nvPicPr>
          <p:cNvPr id="584" name="Rectangle Rectangle" descr="Rectangle Rectangl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2035133" y="8057910"/>
            <a:ext cx="3037539" cy="4743793"/>
          </a:xfrm>
          <a:prstGeom prst="rect">
            <a:avLst/>
          </a:prstGeom>
        </p:spPr>
      </p:pic>
      <p:pic>
        <p:nvPicPr>
          <p:cNvPr id="586" name="Line Line" descr="Line Line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 rot="12957926">
            <a:off x="8680577" y="7015657"/>
            <a:ext cx="3851329" cy="152401"/>
          </a:xfrm>
          <a:prstGeom prst="rect">
            <a:avLst/>
          </a:prstGeom>
        </p:spPr>
      </p:pic>
      <p:pic>
        <p:nvPicPr>
          <p:cNvPr id="588" name="Line Line" descr="Line Line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 rot="10063886">
            <a:off x="8899072" y="13023338"/>
            <a:ext cx="3329249" cy="152401"/>
          </a:xfrm>
          <a:prstGeom prst="rect">
            <a:avLst/>
          </a:prstGeom>
        </p:spPr>
      </p:pic>
      <p:sp>
        <p:nvSpPr>
          <p:cNvPr id="590" name="Shape"/>
          <p:cNvSpPr/>
          <p:nvPr/>
        </p:nvSpPr>
        <p:spPr>
          <a:xfrm flipH="1">
            <a:off x="9168583" y="6377583"/>
            <a:ext cx="2875317" cy="69397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66" y="5625"/>
                </a:moveTo>
                <a:lnTo>
                  <a:pt x="0" y="19685"/>
                </a:lnTo>
                <a:lnTo>
                  <a:pt x="21277" y="21600"/>
                </a:lnTo>
                <a:lnTo>
                  <a:pt x="21600" y="0"/>
                </a:lnTo>
                <a:lnTo>
                  <a:pt x="366" y="5625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defRPr sz="300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91" name="Schaeffer, Giri &amp; AS (2024)"/>
          <p:cNvSpPr txBox="1"/>
          <p:nvPr/>
        </p:nvSpPr>
        <p:spPr>
          <a:xfrm>
            <a:off x="18518616" y="12660669"/>
            <a:ext cx="5520018" cy="71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2">
              <a:lnSpc>
                <a:spcPct val="200000"/>
              </a:lnSpc>
              <a:defRPr sz="3300">
                <a:latin typeface="+mj-lt"/>
                <a:ea typeface="+mj-ea"/>
                <a:cs typeface="+mj-cs"/>
                <a:sym typeface="Avenir Book"/>
              </a:defRPr>
            </a:pPr>
            <a:r>
              <a:t>Schaeffer, Giri &amp; AS (2024)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Varying Pop III star formation"/>
          <p:cNvSpPr txBox="1"/>
          <p:nvPr/>
        </p:nvSpPr>
        <p:spPr>
          <a:xfrm>
            <a:off x="20512693" y="68848"/>
            <a:ext cx="3650362" cy="485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t>Varying Pop III star formation</a:t>
            </a:r>
          </a:p>
        </p:txBody>
      </p:sp>
      <p:sp>
        <p:nvSpPr>
          <p:cNvPr id="594" name="Some lessons learned on the way ……"/>
          <p:cNvSpPr txBox="1"/>
          <p:nvPr/>
        </p:nvSpPr>
        <p:spPr>
          <a:xfrm>
            <a:off x="305799" y="700100"/>
            <a:ext cx="15220425" cy="3267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spAutoFit/>
          </a:bodyPr>
          <a:lstStyle/>
          <a:p>
            <a:pPr lvl="2">
              <a:defRPr>
                <a:latin typeface="+mj-lt"/>
                <a:ea typeface="+mj-ea"/>
                <a:cs typeface="+mj-cs"/>
                <a:sym typeface="Avenir Book"/>
              </a:defRPr>
            </a:pPr>
            <a:r>
              <a:t>Some lessons learned on the way …</a:t>
            </a:r>
          </a:p>
          <a:p>
            <a:pPr lvl="2">
              <a:defRPr>
                <a:latin typeface="+mj-lt"/>
                <a:ea typeface="+mj-ea"/>
                <a:cs typeface="+mj-cs"/>
                <a:sym typeface="Avenir Book"/>
              </a:defRPr>
            </a:pPr>
            <a:endParaRPr/>
          </a:p>
          <a:p>
            <a:pPr marL="2063750" lvl="2" indent="-793750">
              <a:buSzPct val="100000"/>
              <a:buAutoNum type="arabicPeriod" startAt="2"/>
              <a:defRPr sz="4000"/>
            </a:pPr>
            <a:r>
              <a:t>Neutral universe approximation for the cosmic dawn is not very good either.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Varying Pop III star formation"/>
          <p:cNvSpPr txBox="1"/>
          <p:nvPr/>
        </p:nvSpPr>
        <p:spPr>
          <a:xfrm>
            <a:off x="20512693" y="68848"/>
            <a:ext cx="3650362" cy="485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t>Varying Pop III star formation</a:t>
            </a:r>
          </a:p>
        </p:txBody>
      </p:sp>
      <p:grpSp>
        <p:nvGrpSpPr>
          <p:cNvPr id="599" name="Group"/>
          <p:cNvGrpSpPr/>
          <p:nvPr/>
        </p:nvGrpSpPr>
        <p:grpSpPr>
          <a:xfrm>
            <a:off x="18119787" y="-149497"/>
            <a:ext cx="6317675" cy="5784750"/>
            <a:chOff x="0" y="0"/>
            <a:chExt cx="6317674" cy="5784748"/>
          </a:xfrm>
        </p:grpSpPr>
        <p:pic>
          <p:nvPicPr>
            <p:cNvPr id="597" name="Screenshot 2024-06-14 at 15.35.35.png" descr="Screenshot 2024-06-14 at 15.35.35.png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6317675" cy="57847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98" name="Line"/>
            <p:cNvSpPr/>
            <p:nvPr/>
          </p:nvSpPr>
          <p:spPr>
            <a:xfrm>
              <a:off x="3630093" y="502951"/>
              <a:ext cx="2451630" cy="1193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1" extrusionOk="0">
                  <a:moveTo>
                    <a:pt x="0" y="21551"/>
                  </a:moveTo>
                  <a:cubicBezTo>
                    <a:pt x="1195" y="17710"/>
                    <a:pt x="2543" y="14056"/>
                    <a:pt x="4031" y="10620"/>
                  </a:cubicBezTo>
                  <a:cubicBezTo>
                    <a:pt x="4817" y="8806"/>
                    <a:pt x="5641" y="7055"/>
                    <a:pt x="6499" y="5368"/>
                  </a:cubicBezTo>
                  <a:cubicBezTo>
                    <a:pt x="7158" y="4072"/>
                    <a:pt x="7841" y="2809"/>
                    <a:pt x="8633" y="1831"/>
                  </a:cubicBezTo>
                  <a:cubicBezTo>
                    <a:pt x="9292" y="1017"/>
                    <a:pt x="10018" y="414"/>
                    <a:pt x="10788" y="151"/>
                  </a:cubicBezTo>
                  <a:cubicBezTo>
                    <a:pt x="11374" y="-49"/>
                    <a:pt x="11973" y="-47"/>
                    <a:pt x="12560" y="139"/>
                  </a:cubicBezTo>
                  <a:cubicBezTo>
                    <a:pt x="13278" y="366"/>
                    <a:pt x="13964" y="862"/>
                    <a:pt x="14602" y="1537"/>
                  </a:cubicBezTo>
                  <a:cubicBezTo>
                    <a:pt x="15249" y="2223"/>
                    <a:pt x="15840" y="3085"/>
                    <a:pt x="16411" y="3990"/>
                  </a:cubicBezTo>
                  <a:cubicBezTo>
                    <a:pt x="17161" y="5178"/>
                    <a:pt x="17879" y="6442"/>
                    <a:pt x="18574" y="7750"/>
                  </a:cubicBezTo>
                  <a:cubicBezTo>
                    <a:pt x="19637" y="9753"/>
                    <a:pt x="20647" y="11859"/>
                    <a:pt x="21600" y="14061"/>
                  </a:cubicBezTo>
                </a:path>
              </a:pathLst>
            </a:custGeom>
            <a:noFill/>
            <a:ln w="50800" cap="flat">
              <a:solidFill>
                <a:schemeClr val="accent4">
                  <a:hueOff val="-624705"/>
                  <a:lumOff val="1372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600" name="Screenshot 2024-06-19 at 14.25.19.png" descr="Screenshot 2024-06-19 at 14.25.19.png"/>
          <p:cNvPicPr>
            <a:picLocks noChangeAspect="1"/>
          </p:cNvPicPr>
          <p:nvPr/>
        </p:nvPicPr>
        <p:blipFill>
          <a:blip r:embed="rId3"/>
          <a:srcRect b="37920"/>
          <a:stretch>
            <a:fillRect/>
          </a:stretch>
        </p:blipFill>
        <p:spPr>
          <a:xfrm>
            <a:off x="143450" y="4548493"/>
            <a:ext cx="17475201" cy="8421664"/>
          </a:xfrm>
          <a:prstGeom prst="rect">
            <a:avLst/>
          </a:prstGeom>
          <a:ln w="12700">
            <a:miter lim="400000"/>
          </a:ln>
        </p:spPr>
      </p:pic>
      <p:sp>
        <p:nvSpPr>
          <p:cNvPr id="601" name="Some lessons learned on the way ……"/>
          <p:cNvSpPr txBox="1"/>
          <p:nvPr/>
        </p:nvSpPr>
        <p:spPr>
          <a:xfrm>
            <a:off x="305799" y="700100"/>
            <a:ext cx="15220425" cy="3267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spAutoFit/>
          </a:bodyPr>
          <a:lstStyle/>
          <a:p>
            <a:pPr lvl="2">
              <a:defRPr>
                <a:latin typeface="+mj-lt"/>
                <a:ea typeface="+mj-ea"/>
                <a:cs typeface="+mj-cs"/>
                <a:sym typeface="Avenir Book"/>
              </a:defRPr>
            </a:pPr>
            <a:r>
              <a:t>Some lessons learned on the way …</a:t>
            </a:r>
          </a:p>
          <a:p>
            <a:pPr lvl="2">
              <a:defRPr>
                <a:latin typeface="+mj-lt"/>
                <a:ea typeface="+mj-ea"/>
                <a:cs typeface="+mj-cs"/>
                <a:sym typeface="Avenir Book"/>
              </a:defRPr>
            </a:pPr>
            <a:endParaRPr/>
          </a:p>
          <a:p>
            <a:pPr marL="2063750" lvl="2" indent="-793750">
              <a:buSzPct val="100000"/>
              <a:buAutoNum type="arabicPeriod" startAt="2"/>
              <a:defRPr sz="4000"/>
            </a:pPr>
            <a:r>
              <a:t>Neutral universe approximation for the cosmic dawn is not very good either.</a:t>
            </a:r>
          </a:p>
        </p:txBody>
      </p:sp>
      <p:sp>
        <p:nvSpPr>
          <p:cNvPr id="602" name="Schaeffer, Giri &amp; AS (2024)"/>
          <p:cNvSpPr txBox="1"/>
          <p:nvPr/>
        </p:nvSpPr>
        <p:spPr>
          <a:xfrm>
            <a:off x="18518616" y="12660669"/>
            <a:ext cx="5520018" cy="71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2">
              <a:lnSpc>
                <a:spcPct val="200000"/>
              </a:lnSpc>
              <a:defRPr sz="3300">
                <a:latin typeface="+mj-lt"/>
                <a:ea typeface="+mj-ea"/>
                <a:cs typeface="+mj-cs"/>
                <a:sym typeface="Avenir Book"/>
              </a:defRPr>
            </a:pPr>
            <a:r>
              <a:t>Schaeffer, Giri &amp; AS (2024)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roup"/>
          <p:cNvGrpSpPr/>
          <p:nvPr/>
        </p:nvGrpSpPr>
        <p:grpSpPr>
          <a:xfrm>
            <a:off x="-107376" y="2115129"/>
            <a:ext cx="24384001" cy="696977"/>
            <a:chOff x="0" y="0"/>
            <a:chExt cx="24383999" cy="696976"/>
          </a:xfrm>
        </p:grpSpPr>
        <p:sp>
          <p:nvSpPr>
            <p:cNvPr id="157" name="Line"/>
            <p:cNvSpPr/>
            <p:nvPr/>
          </p:nvSpPr>
          <p:spPr>
            <a:xfrm>
              <a:off x="2782983" y="348488"/>
              <a:ext cx="1402136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2438338">
                <a:lnSpc>
                  <a:spcPct val="90000"/>
                </a:lnSpc>
                <a:spcBef>
                  <a:spcPts val="4500"/>
                </a:spcBef>
                <a:defRPr sz="48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sp>
          <p:nvSpPr>
            <p:cNvPr id="158" name="z = 1100"/>
            <p:cNvSpPr txBox="1"/>
            <p:nvPr/>
          </p:nvSpPr>
          <p:spPr>
            <a:xfrm>
              <a:off x="0" y="-1"/>
              <a:ext cx="2768437" cy="69697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2438338">
                <a:lnSpc>
                  <a:spcPct val="90000"/>
                </a:lnSpc>
                <a:spcBef>
                  <a:spcPts val="4500"/>
                </a:spcBef>
                <a:defRPr sz="40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z = 1100</a:t>
              </a:r>
            </a:p>
          </p:txBody>
        </p:sp>
        <p:sp>
          <p:nvSpPr>
            <p:cNvPr id="159" name="30"/>
            <p:cNvSpPr txBox="1"/>
            <p:nvPr/>
          </p:nvSpPr>
          <p:spPr>
            <a:xfrm>
              <a:off x="4368959" y="-1"/>
              <a:ext cx="685232" cy="6969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2438338">
                <a:lnSpc>
                  <a:spcPct val="90000"/>
                </a:lnSpc>
                <a:spcBef>
                  <a:spcPts val="4500"/>
                </a:spcBef>
                <a:defRPr sz="40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30</a:t>
              </a:r>
            </a:p>
          </p:txBody>
        </p:sp>
        <p:sp>
          <p:nvSpPr>
            <p:cNvPr id="160" name="6"/>
            <p:cNvSpPr txBox="1"/>
            <p:nvPr/>
          </p:nvSpPr>
          <p:spPr>
            <a:xfrm>
              <a:off x="16071625" y="-1"/>
              <a:ext cx="400274" cy="6969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2438338">
                <a:lnSpc>
                  <a:spcPct val="90000"/>
                </a:lnSpc>
                <a:spcBef>
                  <a:spcPts val="4500"/>
                </a:spcBef>
                <a:defRPr sz="40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161" name="0"/>
            <p:cNvSpPr txBox="1"/>
            <p:nvPr/>
          </p:nvSpPr>
          <p:spPr>
            <a:xfrm>
              <a:off x="23983726" y="-1"/>
              <a:ext cx="400274" cy="6969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2438338">
                <a:lnSpc>
                  <a:spcPct val="90000"/>
                </a:lnSpc>
                <a:spcBef>
                  <a:spcPts val="4500"/>
                </a:spcBef>
                <a:defRPr sz="40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0</a:t>
              </a:r>
            </a:p>
          </p:txBody>
        </p:sp>
        <p:sp>
          <p:nvSpPr>
            <p:cNvPr id="162" name="Line"/>
            <p:cNvSpPr/>
            <p:nvPr/>
          </p:nvSpPr>
          <p:spPr>
            <a:xfrm>
              <a:off x="5238032" y="348488"/>
              <a:ext cx="10713251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2438338">
                <a:lnSpc>
                  <a:spcPct val="90000"/>
                </a:lnSpc>
                <a:spcBef>
                  <a:spcPts val="4500"/>
                </a:spcBef>
                <a:defRPr sz="48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sp>
          <p:nvSpPr>
            <p:cNvPr id="163" name="Line"/>
            <p:cNvSpPr/>
            <p:nvPr/>
          </p:nvSpPr>
          <p:spPr>
            <a:xfrm>
              <a:off x="16682167" y="348488"/>
              <a:ext cx="7146102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2438338">
                <a:lnSpc>
                  <a:spcPct val="90000"/>
                </a:lnSpc>
                <a:spcBef>
                  <a:spcPts val="4500"/>
                </a:spcBef>
                <a:defRPr sz="48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</p:grpSp>
      <p:sp>
        <p:nvSpPr>
          <p:cNvPr id="165" name="Line"/>
          <p:cNvSpPr/>
          <p:nvPr/>
        </p:nvSpPr>
        <p:spPr>
          <a:xfrm>
            <a:off x="19099071" y="9017000"/>
            <a:ext cx="1271525" cy="0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defTabSz="2438338">
              <a:lnSpc>
                <a:spcPct val="90000"/>
              </a:lnSpc>
              <a:spcBef>
                <a:spcPts val="4500"/>
              </a:spcBef>
              <a:defRPr sz="48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66" name="galaxy surveys"/>
          <p:cNvSpPr txBox="1"/>
          <p:nvPr/>
        </p:nvSpPr>
        <p:spPr>
          <a:xfrm>
            <a:off x="20382558" y="8605011"/>
            <a:ext cx="3948089" cy="69697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2438338">
              <a:lnSpc>
                <a:spcPct val="90000"/>
              </a:lnSpc>
              <a:spcBef>
                <a:spcPts val="4500"/>
              </a:spcBef>
              <a:defRPr sz="40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galaxy surveys</a:t>
            </a:r>
          </a:p>
        </p:txBody>
      </p:sp>
      <p:grpSp>
        <p:nvGrpSpPr>
          <p:cNvPr id="169" name="Unknown.jpeg"/>
          <p:cNvGrpSpPr/>
          <p:nvPr/>
        </p:nvGrpSpPr>
        <p:grpSpPr>
          <a:xfrm>
            <a:off x="20383411" y="9523800"/>
            <a:ext cx="3747692" cy="2857898"/>
            <a:chOff x="0" y="0"/>
            <a:chExt cx="3747690" cy="2857896"/>
          </a:xfrm>
        </p:grpSpPr>
        <p:pic>
          <p:nvPicPr>
            <p:cNvPr id="168" name="Unknown.jpeg" descr="Unknown.jpeg"/>
            <p:cNvPicPr>
              <a:picLocks noChangeAspect="1"/>
            </p:cNvPicPr>
            <p:nvPr/>
          </p:nvPicPr>
          <p:blipFill>
            <a:blip r:embed="rId2"/>
            <a:srcRect l="12930" t="12278" r="20892" b="12278"/>
            <a:stretch>
              <a:fillRect/>
            </a:stretch>
          </p:blipFill>
          <p:spPr>
            <a:xfrm>
              <a:off x="50800" y="50800"/>
              <a:ext cx="3646273" cy="275617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7" name="Unknown.jpeg" descr="Unknown.jpe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747691" cy="2857897"/>
            </a:xfrm>
            <a:prstGeom prst="rect">
              <a:avLst/>
            </a:prstGeom>
            <a:effectLst/>
          </p:spPr>
        </p:pic>
      </p:grpSp>
      <p:grpSp>
        <p:nvGrpSpPr>
          <p:cNvPr id="172" name="9EGejjZqP2gwzV7PE7eTF5-1200-80.jpg.jpeg"/>
          <p:cNvGrpSpPr/>
          <p:nvPr/>
        </p:nvGrpSpPr>
        <p:grpSpPr>
          <a:xfrm>
            <a:off x="129076" y="9037906"/>
            <a:ext cx="2909492" cy="2972595"/>
            <a:chOff x="0" y="0"/>
            <a:chExt cx="2909490" cy="2972593"/>
          </a:xfrm>
        </p:grpSpPr>
        <p:pic>
          <p:nvPicPr>
            <p:cNvPr id="171" name="9EGejjZqP2gwzV7PE7eTF5-1200-80.jpg.jpeg" descr="9EGejjZqP2gwzV7PE7eTF5-1200-80.jpg.jpeg"/>
            <p:cNvPicPr>
              <a:picLocks noChangeAspect="1"/>
            </p:cNvPicPr>
            <p:nvPr/>
          </p:nvPicPr>
          <p:blipFill>
            <a:blip r:embed="rId4"/>
            <a:srcRect l="11153" r="23611"/>
            <a:stretch>
              <a:fillRect/>
            </a:stretch>
          </p:blipFill>
          <p:spPr>
            <a:xfrm>
              <a:off x="50800" y="50770"/>
              <a:ext cx="2807956" cy="287100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0" name="9EGejjZqP2gwzV7PE7eTF5-1200-80.jpg.jpeg" descr="9EGejjZqP2gwzV7PE7eTF5-1200-80.jpg.jpe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2909491" cy="2972594"/>
            </a:xfrm>
            <a:prstGeom prst="rect">
              <a:avLst/>
            </a:prstGeom>
            <a:effectLst/>
          </p:spPr>
        </p:pic>
      </p:grpSp>
      <p:sp>
        <p:nvSpPr>
          <p:cNvPr id="173" name="Line"/>
          <p:cNvSpPr/>
          <p:nvPr/>
        </p:nvSpPr>
        <p:spPr>
          <a:xfrm>
            <a:off x="1325837" y="12983908"/>
            <a:ext cx="2989855" cy="1"/>
          </a:xfrm>
          <a:prstGeom prst="line">
            <a:avLst/>
          </a:prstGeom>
          <a:ln w="50800">
            <a:solidFill>
              <a:srgbClr val="000000"/>
            </a:solidFill>
            <a:prstDash val="sysDot"/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2438338">
              <a:lnSpc>
                <a:spcPct val="90000"/>
              </a:lnSpc>
              <a:spcBef>
                <a:spcPts val="4500"/>
              </a:spcBef>
              <a:defRPr sz="48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74" name="CMB"/>
          <p:cNvSpPr txBox="1"/>
          <p:nvPr/>
        </p:nvSpPr>
        <p:spPr>
          <a:xfrm>
            <a:off x="289538" y="12597320"/>
            <a:ext cx="1574127" cy="69697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2438338">
              <a:lnSpc>
                <a:spcPct val="90000"/>
              </a:lnSpc>
              <a:spcBef>
                <a:spcPts val="4500"/>
              </a:spcBef>
              <a:defRPr sz="40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CMB</a:t>
            </a:r>
          </a:p>
        </p:txBody>
      </p:sp>
      <p:sp>
        <p:nvSpPr>
          <p:cNvPr id="175" name="Planck"/>
          <p:cNvSpPr txBox="1"/>
          <p:nvPr/>
        </p:nvSpPr>
        <p:spPr>
          <a:xfrm>
            <a:off x="1534160" y="9166796"/>
            <a:ext cx="1305815" cy="589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Planck</a:t>
            </a:r>
          </a:p>
        </p:txBody>
      </p:sp>
      <p:sp>
        <p:nvSpPr>
          <p:cNvPr id="176" name="Euclid"/>
          <p:cNvSpPr txBox="1"/>
          <p:nvPr/>
        </p:nvSpPr>
        <p:spPr>
          <a:xfrm>
            <a:off x="20584160" y="9636696"/>
            <a:ext cx="1199897" cy="589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Euclid</a:t>
            </a:r>
          </a:p>
        </p:txBody>
      </p:sp>
      <p:grpSp>
        <p:nvGrpSpPr>
          <p:cNvPr id="192" name="Group"/>
          <p:cNvGrpSpPr/>
          <p:nvPr/>
        </p:nvGrpSpPr>
        <p:grpSpPr>
          <a:xfrm>
            <a:off x="73048" y="2928795"/>
            <a:ext cx="24323431" cy="4591538"/>
            <a:chOff x="0" y="0"/>
            <a:chExt cx="24323429" cy="4591537"/>
          </a:xfrm>
        </p:grpSpPr>
        <p:sp>
          <p:nvSpPr>
            <p:cNvPr id="177" name="Rectangle"/>
            <p:cNvSpPr/>
            <p:nvPr/>
          </p:nvSpPr>
          <p:spPr>
            <a:xfrm>
              <a:off x="2623625" y="3841"/>
              <a:ext cx="14291541" cy="45847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78" name="Rectangle"/>
            <p:cNvSpPr/>
            <p:nvPr/>
          </p:nvSpPr>
          <p:spPr>
            <a:xfrm>
              <a:off x="1212669" y="0"/>
              <a:ext cx="1440344" cy="458470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79" name="heic1523a.jpg" descr="heic1523a.jpg"/>
            <p:cNvPicPr>
              <a:picLocks noChangeAspect="1"/>
            </p:cNvPicPr>
            <p:nvPr/>
          </p:nvPicPr>
          <p:blipFill>
            <a:blip r:embed="rId6"/>
            <a:srcRect l="3190" r="30682"/>
            <a:stretch>
              <a:fillRect/>
            </a:stretch>
          </p:blipFill>
          <p:spPr>
            <a:xfrm>
              <a:off x="16907549" y="1614"/>
              <a:ext cx="7415881" cy="45899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Screenshot 2023-09-25 at 15.13.09.png" descr="Screenshot 2023-09-25 at 15.13.09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017782" y="3242983"/>
              <a:ext cx="406401" cy="5189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" name="Screenshot 2023-09-25 at 15.13.09.png" descr="Screenshot 2023-09-25 at 15.13.09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0800000" flipH="1">
              <a:off x="11780509" y="2361446"/>
              <a:ext cx="406401" cy="5189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" name="Screenshot 2023-09-25 at 15.14.40.png" descr="Screenshot 2023-09-25 at 15.14.40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378521" y="340020"/>
              <a:ext cx="723901" cy="5593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3" name="Screenshot 2023-09-25 at 15.14.29.png" descr="Screenshot 2023-09-25 at 15.14.29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6909307">
              <a:off x="16209452" y="3571171"/>
              <a:ext cx="285005" cy="2442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4" name="Screenshot 2023-09-25 at 15.14.29.png" descr="Screenshot 2023-09-25 at 15.14.29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0800000" flipH="1">
              <a:off x="15710053" y="731459"/>
              <a:ext cx="285006" cy="2442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5" name="Screenshot 2023-09-25 at 15.16.09.png" descr="Screenshot 2023-09-25 at 15.16.09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182300" y="2513865"/>
              <a:ext cx="285006" cy="2666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6" name="Screenshot 2023-09-25 at 15.16.09.png" descr="Screenshot 2023-09-25 at 15.16.09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13752565" y="146594"/>
              <a:ext cx="406401" cy="3801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7" name="Screenshot 2023-09-25 at 15.16.09.png" descr="Screenshot 2023-09-25 at 15.16.09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884015" y="2302170"/>
              <a:ext cx="406401" cy="3801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8" name="Screenshot 2023-09-25 at 15.14.40.png" descr="Screenshot 2023-09-25 at 15.14.40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14464479" y="1541014"/>
              <a:ext cx="596901" cy="4612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9" name="Ilc_9yr_moll4096.png" descr="Ilc_9yr_moll4096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6200000">
              <a:off x="-1146175" y="1146212"/>
              <a:ext cx="4584700" cy="2292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0" name="Screenshot 2023-09-25 at 15.16.09.png" descr="Screenshot 2023-09-25 at 15.16.09.png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3206627">
              <a:off x="12384106" y="1565522"/>
              <a:ext cx="381001" cy="3564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1" name="Screenshot 2023-09-25 at 15.14.29.png" descr="Screenshot 2023-09-25 at 15.14.29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6081807">
              <a:off x="14620428" y="3753970"/>
              <a:ext cx="406401" cy="3483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0" name="Group"/>
          <p:cNvGrpSpPr/>
          <p:nvPr/>
        </p:nvGrpSpPr>
        <p:grpSpPr>
          <a:xfrm>
            <a:off x="-127001" y="7727138"/>
            <a:ext cx="24409401" cy="696977"/>
            <a:chOff x="0" y="0"/>
            <a:chExt cx="24409399" cy="696976"/>
          </a:xfrm>
        </p:grpSpPr>
        <p:sp>
          <p:nvSpPr>
            <p:cNvPr id="193" name="Line"/>
            <p:cNvSpPr/>
            <p:nvPr/>
          </p:nvSpPr>
          <p:spPr>
            <a:xfrm>
              <a:off x="2782983" y="348488"/>
              <a:ext cx="1153257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2438338">
                <a:lnSpc>
                  <a:spcPct val="90000"/>
                </a:lnSpc>
                <a:spcBef>
                  <a:spcPts val="4500"/>
                </a:spcBef>
                <a:defRPr sz="48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sp>
          <p:nvSpPr>
            <p:cNvPr id="194" name="t = 0.38 Myr"/>
            <p:cNvSpPr txBox="1"/>
            <p:nvPr/>
          </p:nvSpPr>
          <p:spPr>
            <a:xfrm>
              <a:off x="0" y="-1"/>
              <a:ext cx="3487512" cy="69697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2438338">
                <a:lnSpc>
                  <a:spcPct val="90000"/>
                </a:lnSpc>
                <a:spcBef>
                  <a:spcPts val="4500"/>
                </a:spcBef>
                <a:defRPr sz="40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t = 0.38 Myr</a:t>
              </a:r>
            </a:p>
          </p:txBody>
        </p:sp>
        <p:sp>
          <p:nvSpPr>
            <p:cNvPr id="195" name="100 Myr"/>
            <p:cNvSpPr txBox="1"/>
            <p:nvPr/>
          </p:nvSpPr>
          <p:spPr>
            <a:xfrm>
              <a:off x="4066229" y="-1"/>
              <a:ext cx="2482237" cy="6969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2438338">
                <a:lnSpc>
                  <a:spcPct val="90000"/>
                </a:lnSpc>
                <a:spcBef>
                  <a:spcPts val="4500"/>
                </a:spcBef>
                <a:defRPr sz="40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100 Myr</a:t>
              </a:r>
            </a:p>
          </p:txBody>
        </p:sp>
        <p:sp>
          <p:nvSpPr>
            <p:cNvPr id="196" name="1 Gyr"/>
            <p:cNvSpPr txBox="1"/>
            <p:nvPr/>
          </p:nvSpPr>
          <p:spPr>
            <a:xfrm>
              <a:off x="16071625" y="-1"/>
              <a:ext cx="1774112" cy="6969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2438338">
                <a:lnSpc>
                  <a:spcPct val="90000"/>
                </a:lnSpc>
                <a:spcBef>
                  <a:spcPts val="4500"/>
                </a:spcBef>
                <a:defRPr sz="40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1 Gyr</a:t>
              </a:r>
            </a:p>
          </p:txBody>
        </p:sp>
        <p:sp>
          <p:nvSpPr>
            <p:cNvPr id="197" name="13.7 Gyr"/>
            <p:cNvSpPr txBox="1"/>
            <p:nvPr/>
          </p:nvSpPr>
          <p:spPr>
            <a:xfrm>
              <a:off x="22239592" y="-1"/>
              <a:ext cx="2169808" cy="6969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2438338">
                <a:lnSpc>
                  <a:spcPct val="90000"/>
                </a:lnSpc>
                <a:spcBef>
                  <a:spcPts val="4500"/>
                </a:spcBef>
                <a:defRPr sz="40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13.7 Gyr</a:t>
              </a:r>
            </a:p>
          </p:txBody>
        </p:sp>
        <p:sp>
          <p:nvSpPr>
            <p:cNvPr id="198" name="Line"/>
            <p:cNvSpPr/>
            <p:nvPr/>
          </p:nvSpPr>
          <p:spPr>
            <a:xfrm>
              <a:off x="6269275" y="348488"/>
              <a:ext cx="9682008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2438338">
                <a:lnSpc>
                  <a:spcPct val="90000"/>
                </a:lnSpc>
                <a:spcBef>
                  <a:spcPts val="4500"/>
                </a:spcBef>
                <a:defRPr sz="48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sp>
          <p:nvSpPr>
            <p:cNvPr id="199" name="Line"/>
            <p:cNvSpPr/>
            <p:nvPr/>
          </p:nvSpPr>
          <p:spPr>
            <a:xfrm>
              <a:off x="17572893" y="348488"/>
              <a:ext cx="4610736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2438338">
                <a:lnSpc>
                  <a:spcPct val="90000"/>
                </a:lnSpc>
                <a:spcBef>
                  <a:spcPts val="4500"/>
                </a:spcBef>
                <a:defRPr sz="48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</p:grpSp>
      <p:sp>
        <p:nvSpPr>
          <p:cNvPr id="201" name="Line"/>
          <p:cNvSpPr/>
          <p:nvPr/>
        </p:nvSpPr>
        <p:spPr>
          <a:xfrm>
            <a:off x="14509630" y="9786615"/>
            <a:ext cx="2566748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defTabSz="2438338">
              <a:lnSpc>
                <a:spcPct val="90000"/>
              </a:lnSpc>
              <a:spcBef>
                <a:spcPts val="4500"/>
              </a:spcBef>
              <a:defRPr sz="48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02" name="higher-z galaxies"/>
          <p:cNvSpPr txBox="1"/>
          <p:nvPr/>
        </p:nvSpPr>
        <p:spPr>
          <a:xfrm>
            <a:off x="15954592" y="9379711"/>
            <a:ext cx="4243705" cy="69697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2438338">
              <a:lnSpc>
                <a:spcPct val="90000"/>
              </a:lnSpc>
              <a:spcBef>
                <a:spcPts val="4500"/>
              </a:spcBef>
              <a:defRPr sz="40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higher-z galaxies</a:t>
            </a:r>
          </a:p>
        </p:txBody>
      </p:sp>
      <p:grpSp>
        <p:nvGrpSpPr>
          <p:cNvPr id="205" name="James-Webb-Space-Telescope.jpg.jpeg"/>
          <p:cNvGrpSpPr/>
          <p:nvPr/>
        </p:nvGrpSpPr>
        <p:grpSpPr>
          <a:xfrm>
            <a:off x="15350840" y="10103299"/>
            <a:ext cx="3948113" cy="3255567"/>
            <a:chOff x="0" y="0"/>
            <a:chExt cx="3948112" cy="3255565"/>
          </a:xfrm>
        </p:grpSpPr>
        <p:pic>
          <p:nvPicPr>
            <p:cNvPr id="204" name="James-Webb-Space-Telescope.jpg.jpeg" descr="James-Webb-Space-Telescope.jpg.jpeg"/>
            <p:cNvPicPr>
              <a:picLocks noChangeAspect="1"/>
            </p:cNvPicPr>
            <p:nvPr/>
          </p:nvPicPr>
          <p:blipFill>
            <a:blip r:embed="rId15"/>
            <a:srcRect l="8212" t="12145" r="20358"/>
            <a:stretch>
              <a:fillRect/>
            </a:stretch>
          </p:blipFill>
          <p:spPr>
            <a:xfrm>
              <a:off x="50800" y="50799"/>
              <a:ext cx="3846517" cy="315405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3" name="James-Webb-Space-Telescope.jpg.jpeg" descr="James-Webb-Space-Telescope.jpg.jpeg"/>
            <p:cNvPicPr>
              <a:picLocks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0" y="0"/>
              <a:ext cx="3948113" cy="3255566"/>
            </a:xfrm>
            <a:prstGeom prst="rect">
              <a:avLst/>
            </a:prstGeom>
            <a:effectLst/>
          </p:spPr>
        </p:pic>
      </p:grpSp>
      <p:sp>
        <p:nvSpPr>
          <p:cNvPr id="206" name="James Webb"/>
          <p:cNvSpPr txBox="1"/>
          <p:nvPr/>
        </p:nvSpPr>
        <p:spPr>
          <a:xfrm>
            <a:off x="16786860" y="12676504"/>
            <a:ext cx="2371472" cy="589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James Webb</a:t>
            </a:r>
          </a:p>
        </p:txBody>
      </p:sp>
      <p:sp>
        <p:nvSpPr>
          <p:cNvPr id="207" name="Why the signal is interesting"/>
          <p:cNvSpPr txBox="1"/>
          <p:nvPr/>
        </p:nvSpPr>
        <p:spPr>
          <a:xfrm>
            <a:off x="305799" y="700100"/>
            <a:ext cx="22808415" cy="100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spAutoFit/>
          </a:bodyPr>
          <a:lstStyle/>
          <a:p>
            <a:pPr lvl="2">
              <a:defRPr>
                <a:latin typeface="+mj-lt"/>
                <a:ea typeface="+mj-ea"/>
                <a:cs typeface="+mj-cs"/>
                <a:sym typeface="Avenir Book"/>
              </a:defRPr>
            </a:pPr>
            <a:r>
              <a:t>Why the signal is interesting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ome lessons learned on the way ……"/>
          <p:cNvSpPr txBox="1"/>
          <p:nvPr/>
        </p:nvSpPr>
        <p:spPr>
          <a:xfrm>
            <a:off x="305799" y="700100"/>
            <a:ext cx="15220425" cy="3267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spAutoFit/>
          </a:bodyPr>
          <a:lstStyle/>
          <a:p>
            <a:pPr lvl="2">
              <a:defRPr>
                <a:latin typeface="+mj-lt"/>
                <a:ea typeface="+mj-ea"/>
                <a:cs typeface="+mj-cs"/>
                <a:sym typeface="Avenir Book"/>
              </a:defRPr>
            </a:pPr>
            <a:r>
              <a:t>Some lessons learned on the way …</a:t>
            </a:r>
          </a:p>
          <a:p>
            <a:pPr lvl="2">
              <a:defRPr>
                <a:latin typeface="+mj-lt"/>
                <a:ea typeface="+mj-ea"/>
                <a:cs typeface="+mj-cs"/>
                <a:sym typeface="Avenir Book"/>
              </a:defRPr>
            </a:pPr>
            <a:endParaRPr/>
          </a:p>
          <a:p>
            <a:pPr marL="2063750" lvl="2" indent="-793750">
              <a:buSzPct val="100000"/>
              <a:buAutoNum type="arabicPeriod" startAt="2"/>
              <a:defRPr sz="4000"/>
            </a:pPr>
            <a:r>
              <a:t>Neutral universe approximation for the cosmic dawn is not very good either.</a:t>
            </a:r>
          </a:p>
        </p:txBody>
      </p:sp>
      <p:sp>
        <p:nvSpPr>
          <p:cNvPr id="605" name="Varying Pop III star formation"/>
          <p:cNvSpPr txBox="1"/>
          <p:nvPr/>
        </p:nvSpPr>
        <p:spPr>
          <a:xfrm>
            <a:off x="20512693" y="68848"/>
            <a:ext cx="3650362" cy="485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t>Varying Pop III star formation</a:t>
            </a:r>
          </a:p>
        </p:txBody>
      </p:sp>
      <p:grpSp>
        <p:nvGrpSpPr>
          <p:cNvPr id="608" name="Group"/>
          <p:cNvGrpSpPr/>
          <p:nvPr/>
        </p:nvGrpSpPr>
        <p:grpSpPr>
          <a:xfrm>
            <a:off x="18119787" y="-149497"/>
            <a:ext cx="6317675" cy="5784750"/>
            <a:chOff x="0" y="0"/>
            <a:chExt cx="6317674" cy="5784748"/>
          </a:xfrm>
        </p:grpSpPr>
        <p:pic>
          <p:nvPicPr>
            <p:cNvPr id="606" name="Screenshot 2024-06-14 at 15.35.35.png" descr="Screenshot 2024-06-14 at 15.35.35.png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6317675" cy="57847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07" name="Line"/>
            <p:cNvSpPr/>
            <p:nvPr/>
          </p:nvSpPr>
          <p:spPr>
            <a:xfrm>
              <a:off x="3630093" y="502951"/>
              <a:ext cx="2451630" cy="1193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1" extrusionOk="0">
                  <a:moveTo>
                    <a:pt x="0" y="21551"/>
                  </a:moveTo>
                  <a:cubicBezTo>
                    <a:pt x="1195" y="17710"/>
                    <a:pt x="2543" y="14056"/>
                    <a:pt x="4031" y="10620"/>
                  </a:cubicBezTo>
                  <a:cubicBezTo>
                    <a:pt x="4817" y="8806"/>
                    <a:pt x="5641" y="7055"/>
                    <a:pt x="6499" y="5368"/>
                  </a:cubicBezTo>
                  <a:cubicBezTo>
                    <a:pt x="7158" y="4072"/>
                    <a:pt x="7841" y="2809"/>
                    <a:pt x="8633" y="1831"/>
                  </a:cubicBezTo>
                  <a:cubicBezTo>
                    <a:pt x="9292" y="1017"/>
                    <a:pt x="10018" y="414"/>
                    <a:pt x="10788" y="151"/>
                  </a:cubicBezTo>
                  <a:cubicBezTo>
                    <a:pt x="11374" y="-49"/>
                    <a:pt x="11973" y="-47"/>
                    <a:pt x="12560" y="139"/>
                  </a:cubicBezTo>
                  <a:cubicBezTo>
                    <a:pt x="13278" y="366"/>
                    <a:pt x="13964" y="862"/>
                    <a:pt x="14602" y="1537"/>
                  </a:cubicBezTo>
                  <a:cubicBezTo>
                    <a:pt x="15249" y="2223"/>
                    <a:pt x="15840" y="3085"/>
                    <a:pt x="16411" y="3990"/>
                  </a:cubicBezTo>
                  <a:cubicBezTo>
                    <a:pt x="17161" y="5178"/>
                    <a:pt x="17879" y="6442"/>
                    <a:pt x="18574" y="7750"/>
                  </a:cubicBezTo>
                  <a:cubicBezTo>
                    <a:pt x="19637" y="9753"/>
                    <a:pt x="20647" y="11859"/>
                    <a:pt x="21600" y="14061"/>
                  </a:cubicBezTo>
                </a:path>
              </a:pathLst>
            </a:custGeom>
            <a:noFill/>
            <a:ln w="50800" cap="flat">
              <a:solidFill>
                <a:schemeClr val="accent4">
                  <a:hueOff val="-624705"/>
                  <a:lumOff val="1372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609" name="Screenshot 2024-06-19 at 14.25.19.png" descr="Screenshot 2024-06-19 at 14.25.19.png"/>
          <p:cNvPicPr>
            <a:picLocks noChangeAspect="1"/>
          </p:cNvPicPr>
          <p:nvPr/>
        </p:nvPicPr>
        <p:blipFill>
          <a:blip r:embed="rId3"/>
          <a:srcRect b="37920"/>
          <a:stretch>
            <a:fillRect/>
          </a:stretch>
        </p:blipFill>
        <p:spPr>
          <a:xfrm>
            <a:off x="143450" y="4548493"/>
            <a:ext cx="17475201" cy="8421664"/>
          </a:xfrm>
          <a:prstGeom prst="rect">
            <a:avLst/>
          </a:prstGeom>
          <a:ln w="12700">
            <a:miter lim="400000"/>
          </a:ln>
        </p:spPr>
      </p:pic>
      <p:pic>
        <p:nvPicPr>
          <p:cNvPr id="610" name="Rectangle Rectangle" descr="Rectangle Rectangl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707981" y="7975455"/>
            <a:ext cx="4228177" cy="5028479"/>
          </a:xfrm>
          <a:prstGeom prst="rect">
            <a:avLst/>
          </a:prstGeom>
        </p:spPr>
      </p:pic>
      <p:grpSp>
        <p:nvGrpSpPr>
          <p:cNvPr id="614" name="Screenshot 2024-06-19 at 14.25.19.png"/>
          <p:cNvGrpSpPr/>
          <p:nvPr/>
        </p:nvGrpSpPr>
        <p:grpSpPr>
          <a:xfrm>
            <a:off x="8979622" y="3513305"/>
            <a:ext cx="9429355" cy="8080376"/>
            <a:chOff x="0" y="0"/>
            <a:chExt cx="9429353" cy="8080375"/>
          </a:xfrm>
        </p:grpSpPr>
        <p:pic>
          <p:nvPicPr>
            <p:cNvPr id="613" name="Screenshot 2024-06-19 at 14.25.19.png" descr="Screenshot 2024-06-19 at 14.25.19.png"/>
            <p:cNvPicPr>
              <a:picLocks noChangeAspect="1"/>
            </p:cNvPicPr>
            <p:nvPr/>
          </p:nvPicPr>
          <p:blipFill>
            <a:blip r:embed="rId3"/>
            <a:srcRect l="1313" t="61467" r="63684"/>
            <a:stretch>
              <a:fillRect/>
            </a:stretch>
          </p:blipFill>
          <p:spPr>
            <a:xfrm>
              <a:off x="76200" y="76200"/>
              <a:ext cx="9276787" cy="792789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12" name="Screenshot 2024-06-19 at 14.25.19.png" descr="Screenshot 2024-06-19 at 14.25.19.pn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9429354" cy="8080375"/>
            </a:xfrm>
            <a:prstGeom prst="rect">
              <a:avLst/>
            </a:prstGeom>
            <a:effectLst/>
          </p:spPr>
        </p:pic>
      </p:grpSp>
      <p:pic>
        <p:nvPicPr>
          <p:cNvPr id="615" name="Line Line" descr="Line Line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 rot="17809039">
            <a:off x="5375186" y="5754494"/>
            <a:ext cx="5133362" cy="152401"/>
          </a:xfrm>
          <a:prstGeom prst="rect">
            <a:avLst/>
          </a:prstGeom>
        </p:spPr>
      </p:pic>
      <p:pic>
        <p:nvPicPr>
          <p:cNvPr id="617" name="Line Line" descr="Line Line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 rot="19640598">
            <a:off x="6531128" y="12103480"/>
            <a:ext cx="2821479" cy="152401"/>
          </a:xfrm>
          <a:prstGeom prst="rect">
            <a:avLst/>
          </a:prstGeom>
        </p:spPr>
      </p:pic>
      <p:sp>
        <p:nvSpPr>
          <p:cNvPr id="619" name="Schaeffer, Giri &amp; AS (2024)"/>
          <p:cNvSpPr txBox="1"/>
          <p:nvPr/>
        </p:nvSpPr>
        <p:spPr>
          <a:xfrm>
            <a:off x="18518616" y="12660669"/>
            <a:ext cx="5520018" cy="71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2">
              <a:lnSpc>
                <a:spcPct val="200000"/>
              </a:lnSpc>
              <a:defRPr sz="3300">
                <a:latin typeface="+mj-lt"/>
                <a:ea typeface="+mj-ea"/>
                <a:cs typeface="+mj-cs"/>
                <a:sym typeface="Avenir Book"/>
              </a:defRPr>
            </a:pPr>
            <a:r>
              <a:t>Schaeffer, Giri &amp; AS (2024)</a:t>
            </a:r>
          </a:p>
        </p:txBody>
      </p:sp>
      <p:sp>
        <p:nvSpPr>
          <p:cNvPr id="620" name="Shape"/>
          <p:cNvSpPr/>
          <p:nvPr/>
        </p:nvSpPr>
        <p:spPr>
          <a:xfrm>
            <a:off x="6936595" y="4052759"/>
            <a:ext cx="2047576" cy="8662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013"/>
                </a:moveTo>
                <a:lnTo>
                  <a:pt x="21582" y="0"/>
                </a:lnTo>
                <a:lnTo>
                  <a:pt x="21600" y="18369"/>
                </a:lnTo>
                <a:lnTo>
                  <a:pt x="339" y="21600"/>
                </a:lnTo>
                <a:lnTo>
                  <a:pt x="0" y="10013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defRPr sz="300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Varying Pop III star formation"/>
          <p:cNvSpPr txBox="1"/>
          <p:nvPr/>
        </p:nvSpPr>
        <p:spPr>
          <a:xfrm>
            <a:off x="20512693" y="68848"/>
            <a:ext cx="3650362" cy="485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t>Varying Pop III star formation</a:t>
            </a:r>
          </a:p>
        </p:txBody>
      </p:sp>
      <p:sp>
        <p:nvSpPr>
          <p:cNvPr id="623" name="Some lessons learned on the way ……"/>
          <p:cNvSpPr txBox="1"/>
          <p:nvPr/>
        </p:nvSpPr>
        <p:spPr>
          <a:xfrm>
            <a:off x="305799" y="700100"/>
            <a:ext cx="16026377" cy="3267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spAutoFit/>
          </a:bodyPr>
          <a:lstStyle/>
          <a:p>
            <a:pPr lvl="2">
              <a:defRPr>
                <a:latin typeface="+mj-lt"/>
                <a:ea typeface="+mj-ea"/>
                <a:cs typeface="+mj-cs"/>
                <a:sym typeface="Avenir Book"/>
              </a:defRPr>
            </a:pPr>
            <a:r>
              <a:t>Some lessons learned on the way …</a:t>
            </a:r>
          </a:p>
          <a:p>
            <a:pPr lvl="2">
              <a:defRPr>
                <a:latin typeface="+mj-lt"/>
                <a:ea typeface="+mj-ea"/>
                <a:cs typeface="+mj-cs"/>
                <a:sym typeface="Avenir Book"/>
              </a:defRPr>
            </a:pPr>
            <a:endParaRPr/>
          </a:p>
          <a:p>
            <a:pPr marL="2063750" lvl="2" indent="-793750">
              <a:buSzPct val="100000"/>
              <a:buAutoNum type="arabicPeriod" startAt="3"/>
              <a:defRPr sz="4000"/>
            </a:pPr>
            <a:r>
              <a:t>Analytical methods based in perturbative approaches (instead of maps) are not precise.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Varying Pop III star formation"/>
          <p:cNvSpPr txBox="1"/>
          <p:nvPr/>
        </p:nvSpPr>
        <p:spPr>
          <a:xfrm>
            <a:off x="20512693" y="68848"/>
            <a:ext cx="3650362" cy="485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t>Varying Pop III star formation</a:t>
            </a:r>
          </a:p>
        </p:txBody>
      </p:sp>
      <p:sp>
        <p:nvSpPr>
          <p:cNvPr id="626" name="Some lessons learned on the way ……"/>
          <p:cNvSpPr txBox="1"/>
          <p:nvPr/>
        </p:nvSpPr>
        <p:spPr>
          <a:xfrm>
            <a:off x="305799" y="700100"/>
            <a:ext cx="16026377" cy="3267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spAutoFit/>
          </a:bodyPr>
          <a:lstStyle/>
          <a:p>
            <a:pPr lvl="2">
              <a:defRPr>
                <a:latin typeface="+mj-lt"/>
                <a:ea typeface="+mj-ea"/>
                <a:cs typeface="+mj-cs"/>
                <a:sym typeface="Avenir Book"/>
              </a:defRPr>
            </a:pPr>
            <a:r>
              <a:t>Some lessons learned on the way …</a:t>
            </a:r>
          </a:p>
          <a:p>
            <a:pPr lvl="2">
              <a:defRPr>
                <a:latin typeface="+mj-lt"/>
                <a:ea typeface="+mj-ea"/>
                <a:cs typeface="+mj-cs"/>
                <a:sym typeface="Avenir Book"/>
              </a:defRPr>
            </a:pPr>
            <a:endParaRPr/>
          </a:p>
          <a:p>
            <a:pPr marL="2063750" lvl="2" indent="-793750">
              <a:buSzPct val="100000"/>
              <a:buAutoNum type="arabicPeriod" startAt="3"/>
              <a:defRPr sz="4000"/>
            </a:pPr>
            <a:r>
              <a:t>Analytical methods based in perturbative approaches (instead of maps) are not precise.</a:t>
            </a:r>
          </a:p>
        </p:txBody>
      </p:sp>
      <p:pic>
        <p:nvPicPr>
          <p:cNvPr id="627" name="Screenshot 2024-06-14 at 14.43.57.png" descr="Screenshot 2024-06-14 at 14.43.57.png"/>
          <p:cNvPicPr>
            <a:picLocks noChangeAspect="1"/>
          </p:cNvPicPr>
          <p:nvPr/>
        </p:nvPicPr>
        <p:blipFill>
          <a:blip r:embed="rId2"/>
          <a:srcRect t="62971"/>
          <a:stretch>
            <a:fillRect/>
          </a:stretch>
        </p:blipFill>
        <p:spPr>
          <a:xfrm>
            <a:off x="371673" y="6978360"/>
            <a:ext cx="23640640" cy="594628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30" name="Group"/>
          <p:cNvGrpSpPr/>
          <p:nvPr/>
        </p:nvGrpSpPr>
        <p:grpSpPr>
          <a:xfrm>
            <a:off x="18119787" y="-149497"/>
            <a:ext cx="6317675" cy="5784750"/>
            <a:chOff x="0" y="0"/>
            <a:chExt cx="6317674" cy="5784748"/>
          </a:xfrm>
        </p:grpSpPr>
        <p:pic>
          <p:nvPicPr>
            <p:cNvPr id="628" name="Screenshot 2024-06-14 at 15.35.35.png" descr="Screenshot 2024-06-14 at 15.35.35.pn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6317675" cy="57847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29" name="Line"/>
            <p:cNvSpPr/>
            <p:nvPr/>
          </p:nvSpPr>
          <p:spPr>
            <a:xfrm>
              <a:off x="3630093" y="502951"/>
              <a:ext cx="2451630" cy="1193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1" extrusionOk="0">
                  <a:moveTo>
                    <a:pt x="0" y="21551"/>
                  </a:moveTo>
                  <a:cubicBezTo>
                    <a:pt x="1195" y="17710"/>
                    <a:pt x="2543" y="14056"/>
                    <a:pt x="4031" y="10620"/>
                  </a:cubicBezTo>
                  <a:cubicBezTo>
                    <a:pt x="4817" y="8806"/>
                    <a:pt x="5641" y="7055"/>
                    <a:pt x="6499" y="5368"/>
                  </a:cubicBezTo>
                  <a:cubicBezTo>
                    <a:pt x="7158" y="4072"/>
                    <a:pt x="7841" y="2809"/>
                    <a:pt x="8633" y="1831"/>
                  </a:cubicBezTo>
                  <a:cubicBezTo>
                    <a:pt x="9292" y="1017"/>
                    <a:pt x="10018" y="414"/>
                    <a:pt x="10788" y="151"/>
                  </a:cubicBezTo>
                  <a:cubicBezTo>
                    <a:pt x="11374" y="-49"/>
                    <a:pt x="11973" y="-47"/>
                    <a:pt x="12560" y="139"/>
                  </a:cubicBezTo>
                  <a:cubicBezTo>
                    <a:pt x="13278" y="366"/>
                    <a:pt x="13964" y="862"/>
                    <a:pt x="14602" y="1537"/>
                  </a:cubicBezTo>
                  <a:cubicBezTo>
                    <a:pt x="15249" y="2223"/>
                    <a:pt x="15840" y="3085"/>
                    <a:pt x="16411" y="3990"/>
                  </a:cubicBezTo>
                  <a:cubicBezTo>
                    <a:pt x="17161" y="5178"/>
                    <a:pt x="17879" y="6442"/>
                    <a:pt x="18574" y="7750"/>
                  </a:cubicBezTo>
                  <a:cubicBezTo>
                    <a:pt x="19637" y="9753"/>
                    <a:pt x="20647" y="11859"/>
                    <a:pt x="21600" y="14061"/>
                  </a:cubicBezTo>
                </a:path>
              </a:pathLst>
            </a:custGeom>
            <a:noFill/>
            <a:ln w="50800" cap="flat">
              <a:solidFill>
                <a:schemeClr val="accent4">
                  <a:hueOff val="-624705"/>
                  <a:lumOff val="1372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631" name="default"/>
          <p:cNvSpPr txBox="1"/>
          <p:nvPr/>
        </p:nvSpPr>
        <p:spPr>
          <a:xfrm>
            <a:off x="14280029" y="7107984"/>
            <a:ext cx="1577468" cy="765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600">
                <a:latin typeface="+mj-lt"/>
                <a:ea typeface="+mj-ea"/>
                <a:cs typeface="+mj-cs"/>
                <a:sym typeface="Avenir Book"/>
              </a:defRPr>
            </a:lvl1pPr>
          </a:lstStyle>
          <a:p>
            <a:r>
              <a:t>default</a:t>
            </a:r>
          </a:p>
        </p:txBody>
      </p:sp>
      <p:sp>
        <p:nvSpPr>
          <p:cNvPr id="632" name="boost"/>
          <p:cNvSpPr txBox="1"/>
          <p:nvPr/>
        </p:nvSpPr>
        <p:spPr>
          <a:xfrm>
            <a:off x="16621031" y="7107984"/>
            <a:ext cx="1323722" cy="765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600">
                <a:latin typeface="+mj-lt"/>
                <a:ea typeface="+mj-ea"/>
                <a:cs typeface="+mj-cs"/>
                <a:sym typeface="Avenir Book"/>
              </a:defRPr>
            </a:lvl1pPr>
          </a:lstStyle>
          <a:p>
            <a:r>
              <a:t>boost</a:t>
            </a:r>
          </a:p>
        </p:txBody>
      </p:sp>
      <p:sp>
        <p:nvSpPr>
          <p:cNvPr id="633" name="cutoff"/>
          <p:cNvSpPr txBox="1"/>
          <p:nvPr/>
        </p:nvSpPr>
        <p:spPr>
          <a:xfrm>
            <a:off x="7333720" y="8241349"/>
            <a:ext cx="1315492" cy="765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600">
                <a:latin typeface="+mj-lt"/>
                <a:ea typeface="+mj-ea"/>
                <a:cs typeface="+mj-cs"/>
                <a:sym typeface="Avenir Book"/>
              </a:defRPr>
            </a:lvl1pPr>
          </a:lstStyle>
          <a:p>
            <a:r>
              <a:t>cutoff</a:t>
            </a:r>
          </a:p>
        </p:txBody>
      </p:sp>
      <p:sp>
        <p:nvSpPr>
          <p:cNvPr id="634" name="Schaeffer, Giri &amp; AS (2024)"/>
          <p:cNvSpPr txBox="1"/>
          <p:nvPr/>
        </p:nvSpPr>
        <p:spPr>
          <a:xfrm>
            <a:off x="18518615" y="12919448"/>
            <a:ext cx="5520018" cy="71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2">
              <a:lnSpc>
                <a:spcPct val="200000"/>
              </a:lnSpc>
              <a:defRPr sz="3300">
                <a:latin typeface="+mj-lt"/>
                <a:ea typeface="+mj-ea"/>
                <a:cs typeface="+mj-cs"/>
                <a:sym typeface="Avenir Book"/>
              </a:defRPr>
            </a:pPr>
            <a:r>
              <a:t>Schaeffer, Giri &amp; AS (2024)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Lecture 2 — Radiation"/>
          <p:cNvSpPr txBox="1"/>
          <p:nvPr/>
        </p:nvSpPr>
        <p:spPr>
          <a:xfrm>
            <a:off x="12192000" y="12034958"/>
            <a:ext cx="6754495" cy="100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t>Lecture 2 — Radiation</a:t>
            </a:r>
          </a:p>
        </p:txBody>
      </p:sp>
      <p:pic>
        <p:nvPicPr>
          <p:cNvPr id="637" name="lightcone.pdf" descr="lightcone.pdf"/>
          <p:cNvPicPr>
            <a:picLocks noChangeAspect="1"/>
          </p:cNvPicPr>
          <p:nvPr/>
        </p:nvPicPr>
        <p:blipFill>
          <a:blip r:embed="rId2"/>
          <a:srcRect l="7740" t="51137" r="1821" b="28812"/>
          <a:stretch>
            <a:fillRect/>
          </a:stretch>
        </p:blipFill>
        <p:spPr>
          <a:xfrm>
            <a:off x="55165" y="9805826"/>
            <a:ext cx="24273492" cy="4561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38" name="lightcone.pdf" descr="lightcone.pdf"/>
          <p:cNvPicPr>
            <a:picLocks noChangeAspect="1"/>
          </p:cNvPicPr>
          <p:nvPr/>
        </p:nvPicPr>
        <p:blipFill>
          <a:blip r:embed="rId2"/>
          <a:srcRect l="10087" t="74292" r="1721" b="5496"/>
          <a:stretch>
            <a:fillRect/>
          </a:stretch>
        </p:blipFill>
        <p:spPr>
          <a:xfrm>
            <a:off x="356790" y="-388430"/>
            <a:ext cx="23670226" cy="4597662"/>
          </a:xfrm>
          <a:prstGeom prst="rect">
            <a:avLst/>
          </a:prstGeom>
          <a:ln w="12700">
            <a:miter lim="400000"/>
          </a:ln>
        </p:spPr>
      </p:pic>
      <p:sp>
        <p:nvSpPr>
          <p:cNvPr id="639" name="Summary…"/>
          <p:cNvSpPr txBox="1"/>
          <p:nvPr/>
        </p:nvSpPr>
        <p:spPr>
          <a:xfrm>
            <a:off x="905161" y="4501821"/>
            <a:ext cx="22573678" cy="5011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normAutofit/>
          </a:bodyPr>
          <a:lstStyle/>
          <a:p>
            <a:pPr algn="ctr">
              <a:lnSpc>
                <a:spcPct val="120000"/>
              </a:lnSpc>
              <a:defRPr>
                <a:solidFill>
                  <a:srgbClr val="FFFFFF"/>
                </a:solidFill>
              </a:defRPr>
            </a:pPr>
            <a:r>
              <a:t>Summary</a:t>
            </a:r>
          </a:p>
          <a:p>
            <a:pPr algn="ctr">
              <a:lnSpc>
                <a:spcPct val="150000"/>
              </a:lnSpc>
              <a:defRPr sz="4000">
                <a:solidFill>
                  <a:srgbClr val="FFFFFF"/>
                </a:solidFill>
                <a:latin typeface="+mj-lt"/>
                <a:ea typeface="+mj-ea"/>
                <a:cs typeface="+mj-cs"/>
                <a:sym typeface="Avenir Book"/>
              </a:defRPr>
            </a:pPr>
            <a:r>
              <a:t>The 21cm signal fills up a significant fraction of the co-moving universe.</a:t>
            </a:r>
          </a:p>
          <a:p>
            <a:pPr algn="ctr">
              <a:lnSpc>
                <a:spcPct val="150000"/>
              </a:lnSpc>
              <a:defRPr sz="4000">
                <a:solidFill>
                  <a:srgbClr val="FFFFFF"/>
                </a:solidFill>
                <a:latin typeface="+mj-lt"/>
                <a:ea typeface="+mj-ea"/>
                <a:cs typeface="+mj-cs"/>
                <a:sym typeface="Avenir Book"/>
              </a:defRPr>
            </a:pPr>
            <a:r>
              <a:t>It a promising probe … for astrophysics and cosmology.</a:t>
            </a:r>
          </a:p>
          <a:p>
            <a:pPr algn="ctr">
              <a:lnSpc>
                <a:spcPct val="150000"/>
              </a:lnSpc>
              <a:defRPr sz="4000">
                <a:solidFill>
                  <a:srgbClr val="FFFFFF"/>
                </a:solidFill>
                <a:latin typeface="+mj-lt"/>
                <a:ea typeface="+mj-ea"/>
                <a:cs typeface="+mj-cs"/>
                <a:sym typeface="Avenir Book"/>
              </a:defRPr>
            </a:pPr>
            <a:r>
              <a:t>Spin temperature is often not fully saturated.</a:t>
            </a:r>
          </a:p>
          <a:p>
            <a:pPr algn="ctr">
              <a:lnSpc>
                <a:spcPct val="150000"/>
              </a:lnSpc>
              <a:defRPr sz="4000">
                <a:solidFill>
                  <a:srgbClr val="FFFFFF"/>
                </a:solidFill>
                <a:latin typeface="+mj-lt"/>
                <a:ea typeface="+mj-ea"/>
                <a:cs typeface="+mj-cs"/>
                <a:sym typeface="Avenir Book"/>
              </a:defRPr>
            </a:pPr>
            <a:r>
              <a:t>Reionisation starts surprisingly early (affecting the signal at cosmic dawn).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Line"/>
          <p:cNvSpPr/>
          <p:nvPr/>
        </p:nvSpPr>
        <p:spPr>
          <a:xfrm>
            <a:off x="14509630" y="9786615"/>
            <a:ext cx="2566748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defTabSz="2438338">
              <a:lnSpc>
                <a:spcPct val="90000"/>
              </a:lnSpc>
              <a:spcBef>
                <a:spcPts val="4500"/>
              </a:spcBef>
              <a:defRPr sz="48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10" name="higher-z galaxies"/>
          <p:cNvSpPr txBox="1"/>
          <p:nvPr/>
        </p:nvSpPr>
        <p:spPr>
          <a:xfrm>
            <a:off x="15954592" y="9379711"/>
            <a:ext cx="4243705" cy="69697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2438338">
              <a:lnSpc>
                <a:spcPct val="90000"/>
              </a:lnSpc>
              <a:spcBef>
                <a:spcPts val="4500"/>
              </a:spcBef>
              <a:defRPr sz="40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higher-z galaxies</a:t>
            </a:r>
          </a:p>
        </p:txBody>
      </p:sp>
      <p:grpSp>
        <p:nvGrpSpPr>
          <p:cNvPr id="213" name="James-Webb-Space-Telescope.jpg.jpeg"/>
          <p:cNvGrpSpPr/>
          <p:nvPr/>
        </p:nvGrpSpPr>
        <p:grpSpPr>
          <a:xfrm>
            <a:off x="15350840" y="10103299"/>
            <a:ext cx="3948113" cy="3255567"/>
            <a:chOff x="0" y="0"/>
            <a:chExt cx="3948112" cy="3255565"/>
          </a:xfrm>
        </p:grpSpPr>
        <p:pic>
          <p:nvPicPr>
            <p:cNvPr id="212" name="James-Webb-Space-Telescope.jpg.jpeg" descr="James-Webb-Space-Telescope.jpg.jpeg"/>
            <p:cNvPicPr>
              <a:picLocks noChangeAspect="1"/>
            </p:cNvPicPr>
            <p:nvPr/>
          </p:nvPicPr>
          <p:blipFill>
            <a:blip r:embed="rId2"/>
            <a:srcRect l="8212" t="12145" r="20358"/>
            <a:stretch>
              <a:fillRect/>
            </a:stretch>
          </p:blipFill>
          <p:spPr>
            <a:xfrm>
              <a:off x="50800" y="50799"/>
              <a:ext cx="3846517" cy="315405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1" name="James-Webb-Space-Telescope.jpg.jpeg" descr="James-Webb-Space-Telescope.jpg.jpe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948113" cy="3255566"/>
            </a:xfrm>
            <a:prstGeom prst="rect">
              <a:avLst/>
            </a:prstGeom>
            <a:effectLst/>
          </p:spPr>
        </p:pic>
      </p:grpSp>
      <p:sp>
        <p:nvSpPr>
          <p:cNvPr id="214" name="James Webb"/>
          <p:cNvSpPr txBox="1"/>
          <p:nvPr/>
        </p:nvSpPr>
        <p:spPr>
          <a:xfrm>
            <a:off x="16786860" y="12676504"/>
            <a:ext cx="2371472" cy="589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James Webb</a:t>
            </a:r>
          </a:p>
        </p:txBody>
      </p:sp>
      <p:grpSp>
        <p:nvGrpSpPr>
          <p:cNvPr id="222" name="Group"/>
          <p:cNvGrpSpPr/>
          <p:nvPr/>
        </p:nvGrpSpPr>
        <p:grpSpPr>
          <a:xfrm>
            <a:off x="-107376" y="2115129"/>
            <a:ext cx="24384001" cy="696977"/>
            <a:chOff x="0" y="0"/>
            <a:chExt cx="24383999" cy="696976"/>
          </a:xfrm>
        </p:grpSpPr>
        <p:sp>
          <p:nvSpPr>
            <p:cNvPr id="215" name="Line"/>
            <p:cNvSpPr/>
            <p:nvPr/>
          </p:nvSpPr>
          <p:spPr>
            <a:xfrm>
              <a:off x="2782983" y="348488"/>
              <a:ext cx="1402136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2438338">
                <a:lnSpc>
                  <a:spcPct val="90000"/>
                </a:lnSpc>
                <a:spcBef>
                  <a:spcPts val="4500"/>
                </a:spcBef>
                <a:defRPr sz="48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sp>
          <p:nvSpPr>
            <p:cNvPr id="216" name="z = 1100"/>
            <p:cNvSpPr txBox="1"/>
            <p:nvPr/>
          </p:nvSpPr>
          <p:spPr>
            <a:xfrm>
              <a:off x="0" y="-1"/>
              <a:ext cx="2768437" cy="69697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2438338">
                <a:lnSpc>
                  <a:spcPct val="90000"/>
                </a:lnSpc>
                <a:spcBef>
                  <a:spcPts val="4500"/>
                </a:spcBef>
                <a:defRPr sz="40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z = 1100</a:t>
              </a:r>
            </a:p>
          </p:txBody>
        </p:sp>
        <p:sp>
          <p:nvSpPr>
            <p:cNvPr id="217" name="30"/>
            <p:cNvSpPr txBox="1"/>
            <p:nvPr/>
          </p:nvSpPr>
          <p:spPr>
            <a:xfrm>
              <a:off x="4368959" y="-1"/>
              <a:ext cx="685232" cy="6969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2438338">
                <a:lnSpc>
                  <a:spcPct val="90000"/>
                </a:lnSpc>
                <a:spcBef>
                  <a:spcPts val="4500"/>
                </a:spcBef>
                <a:defRPr sz="40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30</a:t>
              </a:r>
            </a:p>
          </p:txBody>
        </p:sp>
        <p:sp>
          <p:nvSpPr>
            <p:cNvPr id="218" name="6"/>
            <p:cNvSpPr txBox="1"/>
            <p:nvPr/>
          </p:nvSpPr>
          <p:spPr>
            <a:xfrm>
              <a:off x="16071625" y="-1"/>
              <a:ext cx="400274" cy="6969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2438338">
                <a:lnSpc>
                  <a:spcPct val="90000"/>
                </a:lnSpc>
                <a:spcBef>
                  <a:spcPts val="4500"/>
                </a:spcBef>
                <a:defRPr sz="40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219" name="0"/>
            <p:cNvSpPr txBox="1"/>
            <p:nvPr/>
          </p:nvSpPr>
          <p:spPr>
            <a:xfrm>
              <a:off x="23983726" y="-1"/>
              <a:ext cx="400274" cy="6969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2438338">
                <a:lnSpc>
                  <a:spcPct val="90000"/>
                </a:lnSpc>
                <a:spcBef>
                  <a:spcPts val="4500"/>
                </a:spcBef>
                <a:defRPr sz="40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0</a:t>
              </a:r>
            </a:p>
          </p:txBody>
        </p:sp>
        <p:sp>
          <p:nvSpPr>
            <p:cNvPr id="220" name="Line"/>
            <p:cNvSpPr/>
            <p:nvPr/>
          </p:nvSpPr>
          <p:spPr>
            <a:xfrm>
              <a:off x="5238032" y="348488"/>
              <a:ext cx="10713251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2438338">
                <a:lnSpc>
                  <a:spcPct val="90000"/>
                </a:lnSpc>
                <a:spcBef>
                  <a:spcPts val="4500"/>
                </a:spcBef>
                <a:defRPr sz="48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sp>
          <p:nvSpPr>
            <p:cNvPr id="221" name="Line"/>
            <p:cNvSpPr/>
            <p:nvPr/>
          </p:nvSpPr>
          <p:spPr>
            <a:xfrm>
              <a:off x="16682167" y="348488"/>
              <a:ext cx="7146102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2438338">
                <a:lnSpc>
                  <a:spcPct val="90000"/>
                </a:lnSpc>
                <a:spcBef>
                  <a:spcPts val="4500"/>
                </a:spcBef>
                <a:defRPr sz="48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</p:grpSp>
      <p:grpSp>
        <p:nvGrpSpPr>
          <p:cNvPr id="225" name="9EGejjZqP2gwzV7PE7eTF5-1200-80.jpg.jpeg"/>
          <p:cNvGrpSpPr/>
          <p:nvPr/>
        </p:nvGrpSpPr>
        <p:grpSpPr>
          <a:xfrm>
            <a:off x="129076" y="9037906"/>
            <a:ext cx="2909492" cy="2972595"/>
            <a:chOff x="0" y="0"/>
            <a:chExt cx="2909490" cy="2972593"/>
          </a:xfrm>
        </p:grpSpPr>
        <p:pic>
          <p:nvPicPr>
            <p:cNvPr id="224" name="9EGejjZqP2gwzV7PE7eTF5-1200-80.jpg.jpeg" descr="9EGejjZqP2gwzV7PE7eTF5-1200-80.jpg.jpeg"/>
            <p:cNvPicPr>
              <a:picLocks noChangeAspect="1"/>
            </p:cNvPicPr>
            <p:nvPr/>
          </p:nvPicPr>
          <p:blipFill>
            <a:blip r:embed="rId4"/>
            <a:srcRect l="11153" r="23611"/>
            <a:stretch>
              <a:fillRect/>
            </a:stretch>
          </p:blipFill>
          <p:spPr>
            <a:xfrm>
              <a:off x="50800" y="50770"/>
              <a:ext cx="2807956" cy="287100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3" name="9EGejjZqP2gwzV7PE7eTF5-1200-80.jpg.jpeg" descr="9EGejjZqP2gwzV7PE7eTF5-1200-80.jpg.jpe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2909491" cy="2972594"/>
            </a:xfrm>
            <a:prstGeom prst="rect">
              <a:avLst/>
            </a:prstGeom>
            <a:effectLst/>
          </p:spPr>
        </p:pic>
      </p:grpSp>
      <p:sp>
        <p:nvSpPr>
          <p:cNvPr id="226" name="Line"/>
          <p:cNvSpPr/>
          <p:nvPr/>
        </p:nvSpPr>
        <p:spPr>
          <a:xfrm>
            <a:off x="1325837" y="12983908"/>
            <a:ext cx="2989855" cy="1"/>
          </a:xfrm>
          <a:prstGeom prst="line">
            <a:avLst/>
          </a:prstGeom>
          <a:ln w="50800">
            <a:solidFill>
              <a:srgbClr val="000000"/>
            </a:solidFill>
            <a:prstDash val="sysDot"/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2438338">
              <a:lnSpc>
                <a:spcPct val="90000"/>
              </a:lnSpc>
              <a:spcBef>
                <a:spcPts val="4500"/>
              </a:spcBef>
              <a:defRPr sz="48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27" name="CMB"/>
          <p:cNvSpPr txBox="1"/>
          <p:nvPr/>
        </p:nvSpPr>
        <p:spPr>
          <a:xfrm>
            <a:off x="289538" y="12597320"/>
            <a:ext cx="1574127" cy="69697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2438338">
              <a:lnSpc>
                <a:spcPct val="90000"/>
              </a:lnSpc>
              <a:spcBef>
                <a:spcPts val="4500"/>
              </a:spcBef>
              <a:defRPr sz="40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CMB</a:t>
            </a:r>
          </a:p>
        </p:txBody>
      </p:sp>
      <p:sp>
        <p:nvSpPr>
          <p:cNvPr id="228" name="Planck"/>
          <p:cNvSpPr txBox="1"/>
          <p:nvPr/>
        </p:nvSpPr>
        <p:spPr>
          <a:xfrm>
            <a:off x="1534160" y="9166796"/>
            <a:ext cx="1305815" cy="589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Planck</a:t>
            </a:r>
          </a:p>
        </p:txBody>
      </p:sp>
      <p:sp>
        <p:nvSpPr>
          <p:cNvPr id="229" name="Line"/>
          <p:cNvSpPr/>
          <p:nvPr/>
        </p:nvSpPr>
        <p:spPr>
          <a:xfrm>
            <a:off x="19099071" y="9017000"/>
            <a:ext cx="1271525" cy="0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defTabSz="2438338">
              <a:lnSpc>
                <a:spcPct val="90000"/>
              </a:lnSpc>
              <a:spcBef>
                <a:spcPts val="4500"/>
              </a:spcBef>
              <a:defRPr sz="48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30" name="galaxy surveys"/>
          <p:cNvSpPr txBox="1"/>
          <p:nvPr/>
        </p:nvSpPr>
        <p:spPr>
          <a:xfrm>
            <a:off x="20382558" y="8605011"/>
            <a:ext cx="3948089" cy="69697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2438338">
              <a:lnSpc>
                <a:spcPct val="90000"/>
              </a:lnSpc>
              <a:spcBef>
                <a:spcPts val="4500"/>
              </a:spcBef>
              <a:defRPr sz="40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galaxy surveys</a:t>
            </a:r>
          </a:p>
        </p:txBody>
      </p:sp>
      <p:grpSp>
        <p:nvGrpSpPr>
          <p:cNvPr id="233" name="Unknown.jpeg"/>
          <p:cNvGrpSpPr/>
          <p:nvPr/>
        </p:nvGrpSpPr>
        <p:grpSpPr>
          <a:xfrm>
            <a:off x="20383411" y="9523800"/>
            <a:ext cx="3747692" cy="2857898"/>
            <a:chOff x="0" y="0"/>
            <a:chExt cx="3747690" cy="2857896"/>
          </a:xfrm>
        </p:grpSpPr>
        <p:pic>
          <p:nvPicPr>
            <p:cNvPr id="232" name="Unknown.jpeg" descr="Unknown.jpeg"/>
            <p:cNvPicPr>
              <a:picLocks noChangeAspect="1"/>
            </p:cNvPicPr>
            <p:nvPr/>
          </p:nvPicPr>
          <p:blipFill>
            <a:blip r:embed="rId6"/>
            <a:srcRect l="12930" t="12278" r="20892" b="12278"/>
            <a:stretch>
              <a:fillRect/>
            </a:stretch>
          </p:blipFill>
          <p:spPr>
            <a:xfrm>
              <a:off x="50800" y="50800"/>
              <a:ext cx="3646273" cy="275617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1" name="Unknown.jpeg" descr="Unknown.jpeg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3747691" cy="2857897"/>
            </a:xfrm>
            <a:prstGeom prst="rect">
              <a:avLst/>
            </a:prstGeom>
            <a:effectLst/>
          </p:spPr>
        </p:pic>
      </p:grpSp>
      <p:sp>
        <p:nvSpPr>
          <p:cNvPr id="234" name="Euclid"/>
          <p:cNvSpPr txBox="1"/>
          <p:nvPr/>
        </p:nvSpPr>
        <p:spPr>
          <a:xfrm>
            <a:off x="20584160" y="9636696"/>
            <a:ext cx="1199897" cy="589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Euclid</a:t>
            </a:r>
          </a:p>
        </p:txBody>
      </p:sp>
      <p:sp>
        <p:nvSpPr>
          <p:cNvPr id="235" name="Rectangle"/>
          <p:cNvSpPr/>
          <p:nvPr/>
        </p:nvSpPr>
        <p:spPr>
          <a:xfrm>
            <a:off x="14042277" y="8734614"/>
            <a:ext cx="10264875" cy="5857182"/>
          </a:xfrm>
          <a:prstGeom prst="rect">
            <a:avLst/>
          </a:prstGeom>
          <a:solidFill>
            <a:srgbClr val="FFFFFF">
              <a:alpha val="69583"/>
            </a:srgb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grpSp>
        <p:nvGrpSpPr>
          <p:cNvPr id="238" name="Image"/>
          <p:cNvGrpSpPr/>
          <p:nvPr/>
        </p:nvGrpSpPr>
        <p:grpSpPr>
          <a:xfrm>
            <a:off x="5249542" y="9443903"/>
            <a:ext cx="8866982" cy="3888583"/>
            <a:chOff x="0" y="0"/>
            <a:chExt cx="8866981" cy="3888581"/>
          </a:xfrm>
        </p:grpSpPr>
        <p:pic>
          <p:nvPicPr>
            <p:cNvPr id="237" name="Image" descr="Image"/>
            <p:cNvPicPr>
              <a:picLocks noChangeAspect="1"/>
            </p:cNvPicPr>
            <p:nvPr/>
          </p:nvPicPr>
          <p:blipFill>
            <a:blip r:embed="rId8"/>
            <a:srcRect t="15193" b="19827"/>
            <a:stretch>
              <a:fillRect/>
            </a:stretch>
          </p:blipFill>
          <p:spPr>
            <a:xfrm>
              <a:off x="50799" y="50800"/>
              <a:ext cx="8765195" cy="378716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6" name="Image" descr="Image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0"/>
              <a:ext cx="8866982" cy="3888582"/>
            </a:xfrm>
            <a:prstGeom prst="rect">
              <a:avLst/>
            </a:prstGeom>
            <a:effectLst/>
          </p:spPr>
        </p:pic>
      </p:grpSp>
      <p:grpSp>
        <p:nvGrpSpPr>
          <p:cNvPr id="256" name="Group"/>
          <p:cNvGrpSpPr/>
          <p:nvPr/>
        </p:nvGrpSpPr>
        <p:grpSpPr>
          <a:xfrm>
            <a:off x="73048" y="2928794"/>
            <a:ext cx="24323431" cy="4603294"/>
            <a:chOff x="0" y="0"/>
            <a:chExt cx="24323429" cy="4603292"/>
          </a:xfrm>
        </p:grpSpPr>
        <p:sp>
          <p:nvSpPr>
            <p:cNvPr id="239" name="Rectangle"/>
            <p:cNvSpPr/>
            <p:nvPr/>
          </p:nvSpPr>
          <p:spPr>
            <a:xfrm>
              <a:off x="1212669" y="0"/>
              <a:ext cx="1440344" cy="458470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240" name="Lightcone_Temp_DPL1_256_2.jpeg" descr="Lightcone_Temp_DPL1_256_2.jpeg"/>
            <p:cNvPicPr>
              <a:picLocks noChangeAspect="1"/>
            </p:cNvPicPr>
            <p:nvPr/>
          </p:nvPicPr>
          <p:blipFill>
            <a:blip r:embed="rId10"/>
            <a:srcRect l="5366" t="14853" r="9224" b="12350"/>
            <a:stretch>
              <a:fillRect/>
            </a:stretch>
          </p:blipFill>
          <p:spPr>
            <a:xfrm>
              <a:off x="1540784" y="4762"/>
              <a:ext cx="16439968" cy="45985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1" name="heic1523a.jpg" descr="heic1523a.jpg"/>
            <p:cNvPicPr>
              <a:picLocks noChangeAspect="1"/>
            </p:cNvPicPr>
            <p:nvPr/>
          </p:nvPicPr>
          <p:blipFill>
            <a:blip r:embed="rId11"/>
            <a:srcRect l="3190" r="30682"/>
            <a:stretch>
              <a:fillRect/>
            </a:stretch>
          </p:blipFill>
          <p:spPr>
            <a:xfrm>
              <a:off x="16907549" y="1614"/>
              <a:ext cx="7415881" cy="45899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2" name="Screenshot 2023-09-25 at 15.13.09.png" descr="Screenshot 2023-09-25 at 15.13.09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5017782" y="3242983"/>
              <a:ext cx="406401" cy="5189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3" name="Screenshot 2023-09-25 at 15.13.09.png" descr="Screenshot 2023-09-25 at 15.13.09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0800000" flipH="1">
              <a:off x="11780509" y="2361446"/>
              <a:ext cx="406401" cy="5189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4" name="Screenshot 2023-09-25 at 15.14.40.png" descr="Screenshot 2023-09-25 at 15.14.40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6378521" y="340020"/>
              <a:ext cx="723901" cy="5593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5" name="Screenshot 2023-09-25 at 15.14.29.png" descr="Screenshot 2023-09-25 at 15.14.29.png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10800000" flipH="1">
              <a:off x="15710053" y="731459"/>
              <a:ext cx="285006" cy="2442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6" name="Screenshot 2023-09-25 at 15.16.09.png" descr="Screenshot 2023-09-25 at 15.16.09.png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6182300" y="2513865"/>
              <a:ext cx="285006" cy="2666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7" name="Screenshot 2023-09-25 at 15.16.09.png" descr="Screenshot 2023-09-25 at 15.16.09.png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flipH="1">
              <a:off x="13752565" y="146594"/>
              <a:ext cx="406401" cy="3801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8" name="Screenshot 2023-09-25 at 15.16.09.png" descr="Screenshot 2023-09-25 at 15.16.09.png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6884015" y="2302171"/>
              <a:ext cx="406401" cy="3801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9" name="Screenshot 2023-09-25 at 15.14.40.png" descr="Screenshot 2023-09-25 at 15.14.40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flipH="1">
              <a:off x="14464479" y="1541014"/>
              <a:ext cx="596901" cy="4612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0" name="Ilc_9yr_moll4096.png" descr="Ilc_9yr_moll4096.png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16200000">
              <a:off x="-1146175" y="1146212"/>
              <a:ext cx="4584700" cy="2292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1" name="Screenshot 2023-09-25 at 15.14.29.png" descr="Screenshot 2023-09-25 at 15.14.29.png"/>
            <p:cNvPicPr>
              <a:picLocks noChangeAspect="1"/>
            </p:cNvPicPr>
            <p:nvPr/>
          </p:nvPicPr>
          <p:blipFill>
            <a:blip r:embed="rId17"/>
            <a:srcRect l="22765" t="26589" r="18713" b="18116"/>
            <a:stretch>
              <a:fillRect/>
            </a:stretch>
          </p:blipFill>
          <p:spPr>
            <a:xfrm>
              <a:off x="11182347" y="1893393"/>
              <a:ext cx="237831" cy="192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0" h="21276" extrusionOk="0">
                  <a:moveTo>
                    <a:pt x="19627" y="28"/>
                  </a:moveTo>
                  <a:cubicBezTo>
                    <a:pt x="18887" y="-95"/>
                    <a:pt x="17877" y="182"/>
                    <a:pt x="16672" y="905"/>
                  </a:cubicBezTo>
                  <a:cubicBezTo>
                    <a:pt x="15622" y="1535"/>
                    <a:pt x="13275" y="2869"/>
                    <a:pt x="11466" y="3842"/>
                  </a:cubicBezTo>
                  <a:cubicBezTo>
                    <a:pt x="8529" y="5422"/>
                    <a:pt x="7982" y="5928"/>
                    <a:pt x="6225" y="8577"/>
                  </a:cubicBezTo>
                  <a:cubicBezTo>
                    <a:pt x="5141" y="10209"/>
                    <a:pt x="3462" y="12671"/>
                    <a:pt x="2496" y="14057"/>
                  </a:cubicBezTo>
                  <a:cubicBezTo>
                    <a:pt x="1530" y="15442"/>
                    <a:pt x="532" y="17061"/>
                    <a:pt x="280" y="17652"/>
                  </a:cubicBezTo>
                  <a:cubicBezTo>
                    <a:pt x="-289" y="18982"/>
                    <a:pt x="55" y="20791"/>
                    <a:pt x="913" y="21071"/>
                  </a:cubicBezTo>
                  <a:cubicBezTo>
                    <a:pt x="2246" y="21505"/>
                    <a:pt x="2880" y="21350"/>
                    <a:pt x="6647" y="19624"/>
                  </a:cubicBezTo>
                  <a:cubicBezTo>
                    <a:pt x="11013" y="17624"/>
                    <a:pt x="14301" y="14840"/>
                    <a:pt x="16109" y="11689"/>
                  </a:cubicBezTo>
                  <a:cubicBezTo>
                    <a:pt x="16742" y="10587"/>
                    <a:pt x="18005" y="8714"/>
                    <a:pt x="18888" y="7525"/>
                  </a:cubicBezTo>
                  <a:cubicBezTo>
                    <a:pt x="20751" y="5015"/>
                    <a:pt x="21311" y="3422"/>
                    <a:pt x="20999" y="1650"/>
                  </a:cubicBezTo>
                  <a:cubicBezTo>
                    <a:pt x="20831" y="698"/>
                    <a:pt x="20367" y="151"/>
                    <a:pt x="19627" y="28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252" name="Screenshot 2023-09-25 at 15.16.09.png" descr="Screenshot 2023-09-25 at 15.16.09.png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3206627">
              <a:off x="12384106" y="1565522"/>
              <a:ext cx="381001" cy="3564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3" name="Screenshot 2023-09-25 at 15.14.29.png" descr="Screenshot 2023-09-25 at 15.14.29.png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16081807">
              <a:off x="14620428" y="3753969"/>
              <a:ext cx="406401" cy="3483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4" name="Screenshot 2023-09-25 at 15.14.29.png" descr="Screenshot 2023-09-25 at 15.14.29.png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16909307">
              <a:off x="16209452" y="3571171"/>
              <a:ext cx="285005" cy="2442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5" name="Rectangle"/>
            <p:cNvSpPr/>
            <p:nvPr/>
          </p:nvSpPr>
          <p:spPr>
            <a:xfrm>
              <a:off x="16574006" y="3479754"/>
              <a:ext cx="495092" cy="108445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257" name="Rectangle"/>
          <p:cNvSpPr/>
          <p:nvPr/>
        </p:nvSpPr>
        <p:spPr>
          <a:xfrm>
            <a:off x="31054" y="8382000"/>
            <a:ext cx="4658619" cy="4990108"/>
          </a:xfrm>
          <a:prstGeom prst="rect">
            <a:avLst/>
          </a:prstGeom>
          <a:solidFill>
            <a:srgbClr val="FFFFFF">
              <a:alpha val="69583"/>
            </a:srgb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58" name="Line"/>
          <p:cNvSpPr/>
          <p:nvPr/>
        </p:nvSpPr>
        <p:spPr>
          <a:xfrm>
            <a:off x="2961323" y="8902700"/>
            <a:ext cx="14162363" cy="0"/>
          </a:xfrm>
          <a:prstGeom prst="line">
            <a:avLst/>
          </a:prstGeom>
          <a:ln w="762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defTabSz="2438338">
              <a:lnSpc>
                <a:spcPct val="90000"/>
              </a:lnSpc>
              <a:spcBef>
                <a:spcPts val="4500"/>
              </a:spcBef>
              <a:defRPr sz="48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59" name="Square Kilometre Array Telescope"/>
          <p:cNvSpPr txBox="1"/>
          <p:nvPr/>
        </p:nvSpPr>
        <p:spPr>
          <a:xfrm>
            <a:off x="5005602" y="8423999"/>
            <a:ext cx="9304061" cy="901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2438338">
              <a:lnSpc>
                <a:spcPct val="90000"/>
              </a:lnSpc>
              <a:spcBef>
                <a:spcPts val="4500"/>
              </a:spcBef>
              <a:defRPr sz="4600">
                <a:latin typeface="+mj-lt"/>
                <a:ea typeface="+mj-ea"/>
                <a:cs typeface="+mj-cs"/>
                <a:sym typeface="Avenir Book"/>
              </a:defRPr>
            </a:lvl1pPr>
          </a:lstStyle>
          <a:p>
            <a:r>
              <a:t>Square Kilometre Array Telescope</a:t>
            </a:r>
          </a:p>
        </p:txBody>
      </p:sp>
      <p:sp>
        <p:nvSpPr>
          <p:cNvPr id="260" name="Why the signal is interesting"/>
          <p:cNvSpPr txBox="1"/>
          <p:nvPr/>
        </p:nvSpPr>
        <p:spPr>
          <a:xfrm>
            <a:off x="305799" y="700100"/>
            <a:ext cx="22808415" cy="100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spAutoFit/>
          </a:bodyPr>
          <a:lstStyle/>
          <a:p>
            <a:pPr lvl="2">
              <a:defRPr>
                <a:latin typeface="+mj-lt"/>
                <a:ea typeface="+mj-ea"/>
                <a:cs typeface="+mj-cs"/>
                <a:sym typeface="Avenir Book"/>
              </a:defRPr>
            </a:pPr>
            <a:r>
              <a:t>Why the signal is interesting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roup"/>
          <p:cNvGrpSpPr/>
          <p:nvPr/>
        </p:nvGrpSpPr>
        <p:grpSpPr>
          <a:xfrm>
            <a:off x="-107376" y="2115129"/>
            <a:ext cx="24384001" cy="696977"/>
            <a:chOff x="0" y="0"/>
            <a:chExt cx="24383999" cy="696976"/>
          </a:xfrm>
        </p:grpSpPr>
        <p:sp>
          <p:nvSpPr>
            <p:cNvPr id="262" name="Line"/>
            <p:cNvSpPr/>
            <p:nvPr/>
          </p:nvSpPr>
          <p:spPr>
            <a:xfrm>
              <a:off x="2782983" y="348488"/>
              <a:ext cx="1402136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2438338">
                <a:lnSpc>
                  <a:spcPct val="90000"/>
                </a:lnSpc>
                <a:spcBef>
                  <a:spcPts val="4500"/>
                </a:spcBef>
                <a:defRPr sz="48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sp>
          <p:nvSpPr>
            <p:cNvPr id="263" name="z = 1100"/>
            <p:cNvSpPr txBox="1"/>
            <p:nvPr/>
          </p:nvSpPr>
          <p:spPr>
            <a:xfrm>
              <a:off x="0" y="-1"/>
              <a:ext cx="2768437" cy="69697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2438338">
                <a:lnSpc>
                  <a:spcPct val="90000"/>
                </a:lnSpc>
                <a:spcBef>
                  <a:spcPts val="4500"/>
                </a:spcBef>
                <a:defRPr sz="40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z = 1100</a:t>
              </a:r>
            </a:p>
          </p:txBody>
        </p:sp>
        <p:sp>
          <p:nvSpPr>
            <p:cNvPr id="264" name="30"/>
            <p:cNvSpPr txBox="1"/>
            <p:nvPr/>
          </p:nvSpPr>
          <p:spPr>
            <a:xfrm>
              <a:off x="4368959" y="-1"/>
              <a:ext cx="685232" cy="6969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2438338">
                <a:lnSpc>
                  <a:spcPct val="90000"/>
                </a:lnSpc>
                <a:spcBef>
                  <a:spcPts val="4500"/>
                </a:spcBef>
                <a:defRPr sz="40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30</a:t>
              </a:r>
            </a:p>
          </p:txBody>
        </p:sp>
        <p:sp>
          <p:nvSpPr>
            <p:cNvPr id="265" name="6"/>
            <p:cNvSpPr txBox="1"/>
            <p:nvPr/>
          </p:nvSpPr>
          <p:spPr>
            <a:xfrm>
              <a:off x="16071625" y="-1"/>
              <a:ext cx="400274" cy="6969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2438338">
                <a:lnSpc>
                  <a:spcPct val="90000"/>
                </a:lnSpc>
                <a:spcBef>
                  <a:spcPts val="4500"/>
                </a:spcBef>
                <a:defRPr sz="40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266" name="0"/>
            <p:cNvSpPr txBox="1"/>
            <p:nvPr/>
          </p:nvSpPr>
          <p:spPr>
            <a:xfrm>
              <a:off x="23983726" y="-1"/>
              <a:ext cx="400274" cy="6969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2438338">
                <a:lnSpc>
                  <a:spcPct val="90000"/>
                </a:lnSpc>
                <a:spcBef>
                  <a:spcPts val="4500"/>
                </a:spcBef>
                <a:defRPr sz="40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0</a:t>
              </a:r>
            </a:p>
          </p:txBody>
        </p:sp>
        <p:sp>
          <p:nvSpPr>
            <p:cNvPr id="267" name="Line"/>
            <p:cNvSpPr/>
            <p:nvPr/>
          </p:nvSpPr>
          <p:spPr>
            <a:xfrm>
              <a:off x="5238032" y="348488"/>
              <a:ext cx="10713251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2438338">
                <a:lnSpc>
                  <a:spcPct val="90000"/>
                </a:lnSpc>
                <a:spcBef>
                  <a:spcPts val="4500"/>
                </a:spcBef>
                <a:defRPr sz="48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sp>
          <p:nvSpPr>
            <p:cNvPr id="268" name="Line"/>
            <p:cNvSpPr/>
            <p:nvPr/>
          </p:nvSpPr>
          <p:spPr>
            <a:xfrm>
              <a:off x="16682167" y="348488"/>
              <a:ext cx="7146102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2438338">
                <a:lnSpc>
                  <a:spcPct val="90000"/>
                </a:lnSpc>
                <a:spcBef>
                  <a:spcPts val="4500"/>
                </a:spcBef>
                <a:defRPr sz="48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</p:grpSp>
      <p:grpSp>
        <p:nvGrpSpPr>
          <p:cNvPr id="278" name="Group"/>
          <p:cNvGrpSpPr/>
          <p:nvPr/>
        </p:nvGrpSpPr>
        <p:grpSpPr>
          <a:xfrm>
            <a:off x="2641783" y="7640174"/>
            <a:ext cx="14521065" cy="3724656"/>
            <a:chOff x="0" y="0"/>
            <a:chExt cx="14521064" cy="3724654"/>
          </a:xfrm>
        </p:grpSpPr>
        <p:grpSp>
          <p:nvGrpSpPr>
            <p:cNvPr id="276" name="Group"/>
            <p:cNvGrpSpPr/>
            <p:nvPr/>
          </p:nvGrpSpPr>
          <p:grpSpPr>
            <a:xfrm>
              <a:off x="584899" y="0"/>
              <a:ext cx="13936166" cy="3724655"/>
              <a:chOff x="0" y="0"/>
              <a:chExt cx="13936164" cy="3724654"/>
            </a:xfrm>
          </p:grpSpPr>
          <p:sp>
            <p:nvSpPr>
              <p:cNvPr id="270" name="Ly-alpha…"/>
              <p:cNvSpPr txBox="1"/>
              <p:nvPr/>
            </p:nvSpPr>
            <p:spPr>
              <a:xfrm>
                <a:off x="503962" y="1361632"/>
                <a:ext cx="3113669" cy="12676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2800"/>
                </a:pPr>
                <a:r>
                  <a:t>Ly-alpha</a:t>
                </a:r>
              </a:p>
              <a:p>
                <a:pPr defTabSz="584200">
                  <a:defRPr sz="2800"/>
                </a:pPr>
                <a:r>
                  <a:t>radiation</a:t>
                </a:r>
              </a:p>
            </p:txBody>
          </p:sp>
          <p:sp>
            <p:nvSpPr>
              <p:cNvPr id="271" name="Heating"/>
              <p:cNvSpPr txBox="1"/>
              <p:nvPr/>
            </p:nvSpPr>
            <p:spPr>
              <a:xfrm>
                <a:off x="6602767" y="2299067"/>
                <a:ext cx="2780858" cy="6942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584200">
                  <a:defRPr sz="2800"/>
                </a:lvl1pPr>
              </a:lstStyle>
              <a:p>
                <a:r>
                  <a:t>Heating</a:t>
                </a:r>
              </a:p>
            </p:txBody>
          </p:sp>
          <p:sp>
            <p:nvSpPr>
              <p:cNvPr id="272" name="Reionization"/>
              <p:cNvSpPr txBox="1"/>
              <p:nvPr/>
            </p:nvSpPr>
            <p:spPr>
              <a:xfrm>
                <a:off x="9151153" y="80691"/>
                <a:ext cx="4199793" cy="69420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584200">
                  <a:defRPr sz="2800"/>
                </a:lvl1pPr>
              </a:lstStyle>
              <a:p>
                <a:r>
                  <a:t>Reionization</a:t>
                </a:r>
              </a:p>
            </p:txBody>
          </p:sp>
          <p:sp>
            <p:nvSpPr>
              <p:cNvPr id="273" name="Line"/>
              <p:cNvSpPr/>
              <p:nvPr/>
            </p:nvSpPr>
            <p:spPr>
              <a:xfrm>
                <a:off x="0" y="1163658"/>
                <a:ext cx="13936165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74" name="Rectangle"/>
              <p:cNvSpPr/>
              <p:nvPr/>
            </p:nvSpPr>
            <p:spPr>
              <a:xfrm>
                <a:off x="9786" y="-1"/>
                <a:ext cx="13915819" cy="3724656"/>
              </a:xfrm>
              <a:prstGeom prst="rect">
                <a:avLst/>
              </a:prstGeom>
              <a:noFill/>
              <a:ln w="50800" cap="flat"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220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75" name="Line"/>
              <p:cNvSpPr/>
              <p:nvPr/>
            </p:nvSpPr>
            <p:spPr>
              <a:xfrm>
                <a:off x="69564" y="722819"/>
                <a:ext cx="13772616" cy="28829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51" extrusionOk="0">
                    <a:moveTo>
                      <a:pt x="0" y="3400"/>
                    </a:moveTo>
                    <a:cubicBezTo>
                      <a:pt x="412" y="3327"/>
                      <a:pt x="825" y="3315"/>
                      <a:pt x="1237" y="3363"/>
                    </a:cubicBezTo>
                    <a:cubicBezTo>
                      <a:pt x="1636" y="3411"/>
                      <a:pt x="2037" y="3517"/>
                      <a:pt x="2422" y="3898"/>
                    </a:cubicBezTo>
                    <a:cubicBezTo>
                      <a:pt x="2785" y="4258"/>
                      <a:pt x="3125" y="4854"/>
                      <a:pt x="3440" y="5585"/>
                    </a:cubicBezTo>
                    <a:cubicBezTo>
                      <a:pt x="4231" y="7427"/>
                      <a:pt x="4837" y="10040"/>
                      <a:pt x="5329" y="12877"/>
                    </a:cubicBezTo>
                    <a:cubicBezTo>
                      <a:pt x="5629" y="14606"/>
                      <a:pt x="5888" y="16424"/>
                      <a:pt x="6224" y="18072"/>
                    </a:cubicBezTo>
                    <a:cubicBezTo>
                      <a:pt x="6477" y="19318"/>
                      <a:pt x="6781" y="20477"/>
                      <a:pt x="7190" y="21026"/>
                    </a:cubicBezTo>
                    <a:cubicBezTo>
                      <a:pt x="7553" y="21512"/>
                      <a:pt x="7958" y="21451"/>
                      <a:pt x="8307" y="20853"/>
                    </a:cubicBezTo>
                    <a:cubicBezTo>
                      <a:pt x="8719" y="20144"/>
                      <a:pt x="8996" y="18799"/>
                      <a:pt x="9237" y="17436"/>
                    </a:cubicBezTo>
                    <a:cubicBezTo>
                      <a:pt x="9597" y="15398"/>
                      <a:pt x="9903" y="13253"/>
                      <a:pt x="10194" y="11083"/>
                    </a:cubicBezTo>
                    <a:cubicBezTo>
                      <a:pt x="10569" y="8286"/>
                      <a:pt x="10929" y="5393"/>
                      <a:pt x="11545" y="3205"/>
                    </a:cubicBezTo>
                    <a:cubicBezTo>
                      <a:pt x="11880" y="2013"/>
                      <a:pt x="12280" y="1115"/>
                      <a:pt x="12724" y="591"/>
                    </a:cubicBezTo>
                    <a:cubicBezTo>
                      <a:pt x="13295" y="-82"/>
                      <a:pt x="13894" y="-88"/>
                      <a:pt x="14484" y="121"/>
                    </a:cubicBezTo>
                    <a:cubicBezTo>
                      <a:pt x="15238" y="387"/>
                      <a:pt x="15982" y="995"/>
                      <a:pt x="16730" y="1486"/>
                    </a:cubicBezTo>
                    <a:cubicBezTo>
                      <a:pt x="17574" y="2040"/>
                      <a:pt x="18425" y="2444"/>
                      <a:pt x="19277" y="2737"/>
                    </a:cubicBezTo>
                    <a:cubicBezTo>
                      <a:pt x="20050" y="3002"/>
                      <a:pt x="20825" y="3177"/>
                      <a:pt x="21600" y="3260"/>
                    </a:cubicBezTo>
                  </a:path>
                </a:pathLst>
              </a:custGeom>
              <a:noFill/>
              <a:ln w="76200" cap="flat">
                <a:solidFill>
                  <a:schemeClr val="accent2">
                    <a:hueOff val="89372"/>
                    <a:lumOff val="-8823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277" name="dTb"/>
            <p:cNvSpPr txBox="1"/>
            <p:nvPr/>
          </p:nvSpPr>
          <p:spPr>
            <a:xfrm rot="16200000">
              <a:off x="-71371" y="1036920"/>
              <a:ext cx="705754" cy="5630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800"/>
              </a:pPr>
              <a:r>
                <a:t>dT</a:t>
              </a:r>
              <a:r>
                <a:rPr baseline="-5999"/>
                <a:t>b</a:t>
              </a:r>
            </a:p>
          </p:txBody>
        </p:sp>
      </p:grpSp>
      <p:grpSp>
        <p:nvGrpSpPr>
          <p:cNvPr id="296" name="Group"/>
          <p:cNvGrpSpPr/>
          <p:nvPr/>
        </p:nvGrpSpPr>
        <p:grpSpPr>
          <a:xfrm>
            <a:off x="73048" y="2928795"/>
            <a:ext cx="24323431" cy="4607289"/>
            <a:chOff x="0" y="0"/>
            <a:chExt cx="24323429" cy="4607288"/>
          </a:xfrm>
        </p:grpSpPr>
        <p:sp>
          <p:nvSpPr>
            <p:cNvPr id="279" name="Rectangle"/>
            <p:cNvSpPr/>
            <p:nvPr/>
          </p:nvSpPr>
          <p:spPr>
            <a:xfrm>
              <a:off x="1212669" y="0"/>
              <a:ext cx="1440344" cy="458470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280" name="Lightcone_Temp_DPL1_256_2.jpeg" descr="Lightcone_Temp_DPL1_256_2.jpeg"/>
            <p:cNvPicPr>
              <a:picLocks noChangeAspect="1"/>
            </p:cNvPicPr>
            <p:nvPr/>
          </p:nvPicPr>
          <p:blipFill>
            <a:blip r:embed="rId3"/>
            <a:srcRect l="5366" t="14853" r="9224" b="12289"/>
            <a:stretch>
              <a:fillRect/>
            </a:stretch>
          </p:blipFill>
          <p:spPr>
            <a:xfrm>
              <a:off x="1540784" y="4904"/>
              <a:ext cx="16439968" cy="46023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1" name="heic1523a.jpg" descr="heic1523a.jpg"/>
            <p:cNvPicPr>
              <a:picLocks noChangeAspect="1"/>
            </p:cNvPicPr>
            <p:nvPr/>
          </p:nvPicPr>
          <p:blipFill>
            <a:blip r:embed="rId4"/>
            <a:srcRect l="3190" r="30682"/>
            <a:stretch>
              <a:fillRect/>
            </a:stretch>
          </p:blipFill>
          <p:spPr>
            <a:xfrm>
              <a:off x="16907549" y="1614"/>
              <a:ext cx="7415881" cy="45899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2" name="Screenshot 2023-09-25 at 15.13.09.png" descr="Screenshot 2023-09-25 at 15.13.09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017782" y="3242983"/>
              <a:ext cx="406401" cy="5189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3" name="Screenshot 2023-09-25 at 15.13.09.png" descr="Screenshot 2023-09-25 at 15.13.09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 flipH="1">
              <a:off x="11780509" y="2361446"/>
              <a:ext cx="406401" cy="5189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4" name="Screenshot 2023-09-25 at 15.14.40.png" descr="Screenshot 2023-09-25 at 15.14.40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378521" y="340020"/>
              <a:ext cx="723901" cy="5593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5" name="Screenshot 2023-09-25 at 15.14.29.png" descr="Screenshot 2023-09-25 at 15.14.29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 flipH="1">
              <a:off x="15710053" y="731459"/>
              <a:ext cx="285006" cy="2442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6" name="Screenshot 2023-09-25 at 15.16.09.png" descr="Screenshot 2023-09-25 at 15.16.09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182300" y="2513865"/>
              <a:ext cx="285006" cy="2666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7" name="Screenshot 2023-09-25 at 15.16.09.png" descr="Screenshot 2023-09-25 at 15.16.09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3752565" y="146594"/>
              <a:ext cx="406401" cy="3801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Screenshot 2023-09-25 at 15.16.09.png" descr="Screenshot 2023-09-25 at 15.16.09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884015" y="2302170"/>
              <a:ext cx="406401" cy="3801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9" name="Screenshot 2023-09-25 at 15.14.40.png" descr="Screenshot 2023-09-25 at 15.14.40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4464479" y="1541014"/>
              <a:ext cx="596901" cy="4612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0" name="Ilc_9yr_moll4096.png" descr="Ilc_9yr_moll4096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6200000">
              <a:off x="-1146175" y="1146212"/>
              <a:ext cx="4584700" cy="2292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1" name="Screenshot 2023-09-25 at 15.14.29.png" descr="Screenshot 2023-09-25 at 15.14.29.png"/>
            <p:cNvPicPr>
              <a:picLocks noChangeAspect="1"/>
            </p:cNvPicPr>
            <p:nvPr/>
          </p:nvPicPr>
          <p:blipFill>
            <a:blip r:embed="rId10"/>
            <a:srcRect l="22765" t="26589" r="18713" b="18116"/>
            <a:stretch>
              <a:fillRect/>
            </a:stretch>
          </p:blipFill>
          <p:spPr>
            <a:xfrm>
              <a:off x="11182347" y="1893393"/>
              <a:ext cx="237831" cy="192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0" h="21276" extrusionOk="0">
                  <a:moveTo>
                    <a:pt x="19627" y="28"/>
                  </a:moveTo>
                  <a:cubicBezTo>
                    <a:pt x="18887" y="-95"/>
                    <a:pt x="17877" y="182"/>
                    <a:pt x="16672" y="905"/>
                  </a:cubicBezTo>
                  <a:cubicBezTo>
                    <a:pt x="15622" y="1535"/>
                    <a:pt x="13275" y="2869"/>
                    <a:pt x="11466" y="3842"/>
                  </a:cubicBezTo>
                  <a:cubicBezTo>
                    <a:pt x="8529" y="5422"/>
                    <a:pt x="7982" y="5928"/>
                    <a:pt x="6225" y="8577"/>
                  </a:cubicBezTo>
                  <a:cubicBezTo>
                    <a:pt x="5141" y="10209"/>
                    <a:pt x="3462" y="12671"/>
                    <a:pt x="2496" y="14057"/>
                  </a:cubicBezTo>
                  <a:cubicBezTo>
                    <a:pt x="1530" y="15442"/>
                    <a:pt x="532" y="17061"/>
                    <a:pt x="280" y="17652"/>
                  </a:cubicBezTo>
                  <a:cubicBezTo>
                    <a:pt x="-289" y="18982"/>
                    <a:pt x="55" y="20791"/>
                    <a:pt x="913" y="21071"/>
                  </a:cubicBezTo>
                  <a:cubicBezTo>
                    <a:pt x="2246" y="21505"/>
                    <a:pt x="2880" y="21350"/>
                    <a:pt x="6647" y="19624"/>
                  </a:cubicBezTo>
                  <a:cubicBezTo>
                    <a:pt x="11013" y="17624"/>
                    <a:pt x="14301" y="14840"/>
                    <a:pt x="16109" y="11689"/>
                  </a:cubicBezTo>
                  <a:cubicBezTo>
                    <a:pt x="16742" y="10587"/>
                    <a:pt x="18005" y="8714"/>
                    <a:pt x="18888" y="7525"/>
                  </a:cubicBezTo>
                  <a:cubicBezTo>
                    <a:pt x="20751" y="5015"/>
                    <a:pt x="21311" y="3422"/>
                    <a:pt x="20999" y="1650"/>
                  </a:cubicBezTo>
                  <a:cubicBezTo>
                    <a:pt x="20831" y="698"/>
                    <a:pt x="20367" y="151"/>
                    <a:pt x="19627" y="28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292" name="Screenshot 2023-09-25 at 15.16.09.png" descr="Screenshot 2023-09-25 at 15.16.09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3206627">
              <a:off x="12384106" y="1565522"/>
              <a:ext cx="381001" cy="3564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3" name="Screenshot 2023-09-25 at 15.14.29.png" descr="Screenshot 2023-09-25 at 15.14.29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6081807">
              <a:off x="14620428" y="3753970"/>
              <a:ext cx="406401" cy="3483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4" name="Screenshot 2023-09-25 at 15.14.29.png" descr="Screenshot 2023-09-25 at 15.14.29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6909307">
              <a:off x="16209452" y="3571171"/>
              <a:ext cx="285005" cy="2442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5" name="Rectangle"/>
            <p:cNvSpPr/>
            <p:nvPr/>
          </p:nvSpPr>
          <p:spPr>
            <a:xfrm>
              <a:off x="16574006" y="3479755"/>
              <a:ext cx="495092" cy="108445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297" name="Rectangle"/>
          <p:cNvSpPr/>
          <p:nvPr/>
        </p:nvSpPr>
        <p:spPr>
          <a:xfrm>
            <a:off x="3236204" y="2935269"/>
            <a:ext cx="13877381" cy="4581742"/>
          </a:xfrm>
          <a:prstGeom prst="rect">
            <a:avLst/>
          </a:prstGeom>
          <a:ln w="762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05" name="Connection Line"/>
          <p:cNvSpPr/>
          <p:nvPr/>
        </p:nvSpPr>
        <p:spPr>
          <a:xfrm>
            <a:off x="3913663" y="9679199"/>
            <a:ext cx="1726719" cy="23731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2332" y="17119"/>
                  <a:pt x="19532" y="9919"/>
                  <a:pt x="21600" y="0"/>
                </a:cubicBezTo>
              </a:path>
            </a:pathLst>
          </a:custGeom>
          <a:ln w="50800">
            <a:solidFill>
              <a:schemeClr val="accent5"/>
            </a:solidFill>
            <a:miter lim="400000"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299" name="First stars appear"/>
          <p:cNvSpPr txBox="1"/>
          <p:nvPr/>
        </p:nvSpPr>
        <p:spPr>
          <a:xfrm>
            <a:off x="1052180" y="12086825"/>
            <a:ext cx="3664127" cy="694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584200">
              <a:defRPr sz="2800">
                <a:solidFill>
                  <a:schemeClr val="accent5"/>
                </a:solidFill>
              </a:defRPr>
            </a:lvl1pPr>
          </a:lstStyle>
          <a:p>
            <a:r>
              <a:t>First stars appear</a:t>
            </a:r>
          </a:p>
        </p:txBody>
      </p:sp>
      <p:sp>
        <p:nvSpPr>
          <p:cNvPr id="300" name="X-ray heating"/>
          <p:cNvSpPr txBox="1"/>
          <p:nvPr/>
        </p:nvSpPr>
        <p:spPr>
          <a:xfrm>
            <a:off x="7473088" y="12086825"/>
            <a:ext cx="2439640" cy="694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584200">
              <a:defRPr sz="2800">
                <a:solidFill>
                  <a:schemeClr val="accent5"/>
                </a:solidFill>
              </a:defRPr>
            </a:lvl1pPr>
          </a:lstStyle>
          <a:p>
            <a:r>
              <a:t>X-ray heating</a:t>
            </a:r>
          </a:p>
        </p:txBody>
      </p:sp>
      <p:sp>
        <p:nvSpPr>
          <p:cNvPr id="306" name="Connection Line"/>
          <p:cNvSpPr/>
          <p:nvPr/>
        </p:nvSpPr>
        <p:spPr>
          <a:xfrm>
            <a:off x="9237173" y="10734352"/>
            <a:ext cx="294419" cy="13524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071" h="21600" extrusionOk="0">
                <a:moveTo>
                  <a:pt x="0" y="21600"/>
                </a:moveTo>
                <a:cubicBezTo>
                  <a:pt x="17619" y="16505"/>
                  <a:pt x="21600" y="9305"/>
                  <a:pt x="11943" y="0"/>
                </a:cubicBezTo>
              </a:path>
            </a:pathLst>
          </a:custGeom>
          <a:ln w="50800">
            <a:solidFill>
              <a:schemeClr val="accent5"/>
            </a:solidFill>
            <a:miter lim="400000"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307" name="Connection Line"/>
          <p:cNvSpPr/>
          <p:nvPr/>
        </p:nvSpPr>
        <p:spPr>
          <a:xfrm>
            <a:off x="12542508" y="8562937"/>
            <a:ext cx="868877" cy="4041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940" h="21600" extrusionOk="0">
                <a:moveTo>
                  <a:pt x="15389" y="21600"/>
                </a:moveTo>
                <a:cubicBezTo>
                  <a:pt x="21600" y="13197"/>
                  <a:pt x="16470" y="5997"/>
                  <a:pt x="0" y="0"/>
                </a:cubicBezTo>
              </a:path>
            </a:pathLst>
          </a:custGeom>
          <a:ln w="50800">
            <a:solidFill>
              <a:schemeClr val="accent5"/>
            </a:solidFill>
            <a:miter lim="400000"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303" name="First galaxies ionise the universe"/>
          <p:cNvSpPr txBox="1"/>
          <p:nvPr/>
        </p:nvSpPr>
        <p:spPr>
          <a:xfrm>
            <a:off x="11110865" y="12778904"/>
            <a:ext cx="5729059" cy="694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584200">
              <a:defRPr sz="2800">
                <a:solidFill>
                  <a:schemeClr val="accent5"/>
                </a:solidFill>
              </a:defRPr>
            </a:lvl1pPr>
          </a:lstStyle>
          <a:p>
            <a:r>
              <a:t>First galaxies ionise the universe</a:t>
            </a:r>
          </a:p>
        </p:txBody>
      </p:sp>
      <p:sp>
        <p:nvSpPr>
          <p:cNvPr id="304" name="Why the signal is interesting"/>
          <p:cNvSpPr txBox="1"/>
          <p:nvPr/>
        </p:nvSpPr>
        <p:spPr>
          <a:xfrm>
            <a:off x="305799" y="700100"/>
            <a:ext cx="22808415" cy="100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spAutoFit/>
          </a:bodyPr>
          <a:lstStyle/>
          <a:p>
            <a:pPr lvl="2">
              <a:defRPr>
                <a:latin typeface="+mj-lt"/>
                <a:ea typeface="+mj-ea"/>
                <a:cs typeface="+mj-cs"/>
                <a:sym typeface="Avenir Book"/>
              </a:defRPr>
            </a:pPr>
            <a:r>
              <a:t>Why the signal is interesting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An extremely promising signal!"/>
          <p:cNvSpPr txBox="1"/>
          <p:nvPr/>
        </p:nvSpPr>
        <p:spPr>
          <a:xfrm>
            <a:off x="305799" y="700100"/>
            <a:ext cx="10439281" cy="2403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spAutoFit/>
          </a:bodyPr>
          <a:lstStyle/>
          <a:p>
            <a:pPr lvl="2">
              <a:defRPr>
                <a:latin typeface="+mj-lt"/>
                <a:ea typeface="+mj-ea"/>
                <a:cs typeface="+mj-cs"/>
                <a:sym typeface="Avenir Book"/>
              </a:defRPr>
            </a:pPr>
            <a:r>
              <a:t>An extremely promising signal!</a:t>
            </a:r>
          </a:p>
          <a:p>
            <a:pPr lvl="2">
              <a:defRPr sz="4000"/>
            </a:pPr>
            <a:endParaRPr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Screenshot 2023-03-02 at 17.36.05.png" descr="Screenshot 2023-03-02 at 17.36.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1505" y="2474001"/>
            <a:ext cx="12965603" cy="9728332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An extremely promising signal!…"/>
          <p:cNvSpPr txBox="1"/>
          <p:nvPr/>
        </p:nvSpPr>
        <p:spPr>
          <a:xfrm>
            <a:off x="305799" y="700100"/>
            <a:ext cx="10439281" cy="8670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spAutoFit/>
          </a:bodyPr>
          <a:lstStyle/>
          <a:p>
            <a:pPr lvl="2">
              <a:defRPr>
                <a:latin typeface="+mj-lt"/>
                <a:ea typeface="+mj-ea"/>
                <a:cs typeface="+mj-cs"/>
                <a:sym typeface="Avenir Book"/>
              </a:defRPr>
            </a:pPr>
            <a:r>
              <a:t>An extremely promising signal!</a:t>
            </a:r>
          </a:p>
          <a:p>
            <a:pPr lvl="2">
              <a:defRPr>
                <a:latin typeface="+mj-lt"/>
                <a:ea typeface="+mj-ea"/>
                <a:cs typeface="+mj-cs"/>
                <a:sym typeface="Avenir Book"/>
              </a:defRPr>
            </a:pPr>
            <a:endParaRPr/>
          </a:p>
          <a:p>
            <a:pPr lvl="2">
              <a:defRPr sz="4000"/>
            </a:pPr>
            <a:endParaRPr/>
          </a:p>
          <a:p>
            <a:pPr lvl="2"/>
            <a:r>
              <a:t>Forecast for SKA-Low</a:t>
            </a:r>
          </a:p>
          <a:p>
            <a:pPr lvl="2">
              <a:defRPr sz="4000"/>
            </a:pPr>
            <a:endParaRPr/>
          </a:p>
          <a:p>
            <a:pPr lvl="2">
              <a:lnSpc>
                <a:spcPct val="150000"/>
              </a:lnSpc>
              <a:defRPr sz="4000">
                <a:latin typeface="+mj-lt"/>
                <a:ea typeface="+mj-ea"/>
                <a:cs typeface="+mj-cs"/>
                <a:sym typeface="Avenir Book"/>
              </a:defRPr>
            </a:pPr>
            <a:r>
              <a:t>Assuming: 1000h observing time.</a:t>
            </a:r>
          </a:p>
          <a:p>
            <a:pPr lvl="2">
              <a:defRPr sz="4000">
                <a:latin typeface="+mj-lt"/>
                <a:ea typeface="+mj-ea"/>
                <a:cs typeface="+mj-cs"/>
                <a:sym typeface="Avenir Book"/>
              </a:defRPr>
            </a:pPr>
            <a:r>
              <a:t>Including: instrumental noise, sample variance, foreground avoidance.</a:t>
            </a:r>
          </a:p>
          <a:p>
            <a:pPr lvl="2">
              <a:defRPr sz="4000">
                <a:latin typeface="+mj-lt"/>
                <a:ea typeface="+mj-ea"/>
                <a:cs typeface="+mj-cs"/>
                <a:sym typeface="Avenir Book"/>
              </a:defRPr>
            </a:pPr>
            <a:endParaRPr/>
          </a:p>
          <a:p>
            <a:pPr lvl="2">
              <a:defRPr sz="4000">
                <a:latin typeface="+mj-lt"/>
                <a:ea typeface="+mj-ea"/>
                <a:cs typeface="+mj-cs"/>
                <a:sym typeface="Avenir Book"/>
              </a:defRPr>
            </a:pPr>
            <a:r>
              <a:t>Inference analysis: 6 cosmological and 7 astrophysical parameters</a:t>
            </a:r>
          </a:p>
        </p:txBody>
      </p:sp>
      <p:sp>
        <p:nvSpPr>
          <p:cNvPr id="317" name="AS, Schaeffer, Giri (2023)"/>
          <p:cNvSpPr txBox="1"/>
          <p:nvPr/>
        </p:nvSpPr>
        <p:spPr>
          <a:xfrm>
            <a:off x="17662662" y="1717802"/>
            <a:ext cx="6203316" cy="841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2">
              <a:defRPr sz="4000">
                <a:latin typeface="+mj-lt"/>
                <a:ea typeface="+mj-ea"/>
                <a:cs typeface="+mj-cs"/>
                <a:sym typeface="Avenir Book"/>
              </a:defRPr>
            </a:pPr>
            <a:r>
              <a:t>AS, Schaeffer, Giri (2023)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30 % theory error…"/>
          <p:cNvSpPr txBox="1"/>
          <p:nvPr/>
        </p:nvSpPr>
        <p:spPr>
          <a:xfrm>
            <a:off x="4726382" y="10624118"/>
            <a:ext cx="5077588" cy="2301876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2">
              <a:defRPr sz="4000">
                <a:solidFill>
                  <a:schemeClr val="accent5">
                    <a:hueOff val="-36178"/>
                    <a:satOff val="6507"/>
                    <a:lumOff val="-23518"/>
                  </a:schemeClr>
                </a:solidFill>
              </a:defRPr>
            </a:pPr>
            <a:r>
              <a:t>30 % theory error</a:t>
            </a:r>
          </a:p>
          <a:p>
            <a:pPr lvl="2">
              <a:defRPr sz="4000">
                <a:solidFill>
                  <a:schemeClr val="accent5"/>
                </a:solidFill>
              </a:defRPr>
            </a:pPr>
            <a:r>
              <a:t>10 % theory error</a:t>
            </a:r>
          </a:p>
          <a:p>
            <a:pPr lvl="2">
              <a:defRPr sz="4000">
                <a:solidFill>
                  <a:schemeClr val="accent4">
                    <a:hueOff val="-624705"/>
                    <a:lumOff val="1372"/>
                  </a:schemeClr>
                </a:solidFill>
              </a:defRPr>
            </a:pPr>
            <a:r>
              <a:t>  3 % theory error </a:t>
            </a:r>
          </a:p>
        </p:txBody>
      </p:sp>
      <p:sp>
        <p:nvSpPr>
          <p:cNvPr id="322" name="Astrophysics"/>
          <p:cNvSpPr txBox="1"/>
          <p:nvPr/>
        </p:nvSpPr>
        <p:spPr>
          <a:xfrm>
            <a:off x="19041477" y="665054"/>
            <a:ext cx="4601719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584200">
              <a:defRPr sz="6000">
                <a:solidFill>
                  <a:schemeClr val="accent5">
                    <a:hueOff val="-36178"/>
                    <a:satOff val="6507"/>
                    <a:lumOff val="-23518"/>
                  </a:schemeClr>
                </a:solidFill>
              </a:defRPr>
            </a:lvl1pPr>
          </a:lstStyle>
          <a:p>
            <a:r>
              <a:t>Astrophysics</a:t>
            </a:r>
          </a:p>
        </p:txBody>
      </p:sp>
      <p:grpSp>
        <p:nvGrpSpPr>
          <p:cNvPr id="325" name="Group"/>
          <p:cNvGrpSpPr/>
          <p:nvPr/>
        </p:nvGrpSpPr>
        <p:grpSpPr>
          <a:xfrm>
            <a:off x="10197544" y="0"/>
            <a:ext cx="13859089" cy="13716001"/>
            <a:chOff x="0" y="0"/>
            <a:chExt cx="13859087" cy="13716000"/>
          </a:xfrm>
        </p:grpSpPr>
        <p:pic>
          <p:nvPicPr>
            <p:cNvPr id="323" name="Screenshot 2023-03-03 at 11.12.41.png" descr="Screenshot 2023-03-03 at 11.12.4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3859088" cy="137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4" name="Rectangle"/>
            <p:cNvSpPr/>
            <p:nvPr/>
          </p:nvSpPr>
          <p:spPr>
            <a:xfrm>
              <a:off x="2832313" y="377590"/>
              <a:ext cx="2401135" cy="1270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300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326" name="AS, Schaeffer, Giri (2023)"/>
          <p:cNvSpPr txBox="1"/>
          <p:nvPr/>
        </p:nvSpPr>
        <p:spPr>
          <a:xfrm>
            <a:off x="17662662" y="1717802"/>
            <a:ext cx="6203316" cy="841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2">
              <a:defRPr sz="4000">
                <a:latin typeface="+mj-lt"/>
                <a:ea typeface="+mj-ea"/>
                <a:cs typeface="+mj-cs"/>
                <a:sym typeface="Avenir Book"/>
              </a:defRPr>
            </a:pPr>
            <a:r>
              <a:t>AS, Schaeffer, Giri (2023)</a:t>
            </a:r>
          </a:p>
        </p:txBody>
      </p:sp>
      <p:sp>
        <p:nvSpPr>
          <p:cNvPr id="327" name="An extremely promising signal!…"/>
          <p:cNvSpPr txBox="1"/>
          <p:nvPr/>
        </p:nvSpPr>
        <p:spPr>
          <a:xfrm>
            <a:off x="305799" y="700100"/>
            <a:ext cx="10439281" cy="8670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spAutoFit/>
          </a:bodyPr>
          <a:lstStyle/>
          <a:p>
            <a:pPr lvl="2">
              <a:defRPr>
                <a:latin typeface="+mj-lt"/>
                <a:ea typeface="+mj-ea"/>
                <a:cs typeface="+mj-cs"/>
                <a:sym typeface="Avenir Book"/>
              </a:defRPr>
            </a:pPr>
            <a:r>
              <a:t>An extremely promising signal!</a:t>
            </a:r>
          </a:p>
          <a:p>
            <a:pPr lvl="2">
              <a:defRPr>
                <a:latin typeface="+mj-lt"/>
                <a:ea typeface="+mj-ea"/>
                <a:cs typeface="+mj-cs"/>
                <a:sym typeface="Avenir Book"/>
              </a:defRPr>
            </a:pPr>
            <a:endParaRPr/>
          </a:p>
          <a:p>
            <a:pPr lvl="2">
              <a:defRPr sz="4000"/>
            </a:pPr>
            <a:endParaRPr/>
          </a:p>
          <a:p>
            <a:pPr lvl="2"/>
            <a:r>
              <a:t>Forecast for SKA-Low</a:t>
            </a:r>
          </a:p>
          <a:p>
            <a:pPr lvl="2">
              <a:defRPr sz="4000"/>
            </a:pPr>
            <a:endParaRPr/>
          </a:p>
          <a:p>
            <a:pPr lvl="2">
              <a:lnSpc>
                <a:spcPct val="150000"/>
              </a:lnSpc>
              <a:defRPr sz="4000">
                <a:latin typeface="+mj-lt"/>
                <a:ea typeface="+mj-ea"/>
                <a:cs typeface="+mj-cs"/>
                <a:sym typeface="Avenir Book"/>
              </a:defRPr>
            </a:pPr>
            <a:r>
              <a:t>Assuming: 1000h observing time.</a:t>
            </a:r>
          </a:p>
          <a:p>
            <a:pPr lvl="2">
              <a:defRPr sz="4000">
                <a:latin typeface="+mj-lt"/>
                <a:ea typeface="+mj-ea"/>
                <a:cs typeface="+mj-cs"/>
                <a:sym typeface="Avenir Book"/>
              </a:defRPr>
            </a:pPr>
            <a:r>
              <a:t>Including: instrumental noise, sample variance, foreground avoidance.</a:t>
            </a:r>
          </a:p>
          <a:p>
            <a:pPr lvl="2">
              <a:defRPr sz="4000">
                <a:latin typeface="+mj-lt"/>
                <a:ea typeface="+mj-ea"/>
                <a:cs typeface="+mj-cs"/>
                <a:sym typeface="Avenir Book"/>
              </a:defRPr>
            </a:pPr>
            <a:endParaRPr/>
          </a:p>
          <a:p>
            <a:pPr lvl="2">
              <a:defRPr sz="4000">
                <a:latin typeface="+mj-lt"/>
                <a:ea typeface="+mj-ea"/>
                <a:cs typeface="+mj-cs"/>
                <a:sym typeface="Avenir Book"/>
              </a:defRPr>
            </a:pPr>
            <a:r>
              <a:t>Inference analysis: 6 cosmological and 7 astrophysical parameters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Screenshot 2023-03-03 at 11.12.41.png" descr="Screenshot 2023-03-03 at 11.12.4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7544" y="0"/>
            <a:ext cx="1385908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30 % theory error…"/>
          <p:cNvSpPr txBox="1"/>
          <p:nvPr/>
        </p:nvSpPr>
        <p:spPr>
          <a:xfrm>
            <a:off x="4726382" y="10624118"/>
            <a:ext cx="5077588" cy="2301876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2">
              <a:defRPr sz="4000">
                <a:solidFill>
                  <a:schemeClr val="accent5">
                    <a:hueOff val="-36178"/>
                    <a:satOff val="6507"/>
                    <a:lumOff val="-23518"/>
                  </a:schemeClr>
                </a:solidFill>
              </a:defRPr>
            </a:pPr>
            <a:r>
              <a:t>30 % theory error</a:t>
            </a:r>
          </a:p>
          <a:p>
            <a:pPr lvl="2">
              <a:defRPr sz="4000">
                <a:solidFill>
                  <a:schemeClr val="accent5"/>
                </a:solidFill>
              </a:defRPr>
            </a:pPr>
            <a:r>
              <a:t>10 % theory error</a:t>
            </a:r>
          </a:p>
          <a:p>
            <a:pPr lvl="2">
              <a:defRPr sz="4000">
                <a:solidFill>
                  <a:schemeClr val="accent4">
                    <a:hueOff val="-624705"/>
                    <a:lumOff val="1372"/>
                  </a:schemeClr>
                </a:solidFill>
              </a:defRPr>
            </a:pPr>
            <a:r>
              <a:t>  3 % theory error </a:t>
            </a:r>
          </a:p>
        </p:txBody>
      </p:sp>
      <p:pic>
        <p:nvPicPr>
          <p:cNvPr id="333" name="fstar_post.pdf" descr="fstar_post.pdf"/>
          <p:cNvPicPr>
            <a:picLocks noChangeAspect="1"/>
          </p:cNvPicPr>
          <p:nvPr/>
        </p:nvPicPr>
        <p:blipFill>
          <a:blip r:embed="rId3"/>
          <a:srcRect t="9798" r="8352"/>
          <a:stretch>
            <a:fillRect/>
          </a:stretch>
        </p:blipFill>
        <p:spPr>
          <a:xfrm>
            <a:off x="17006875" y="123159"/>
            <a:ext cx="7155348" cy="5281884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Rectangle"/>
          <p:cNvSpPr/>
          <p:nvPr/>
        </p:nvSpPr>
        <p:spPr>
          <a:xfrm>
            <a:off x="16944213" y="99214"/>
            <a:ext cx="7280584" cy="5351316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35" name="Stellar-to-halo ratio"/>
          <p:cNvSpPr txBox="1"/>
          <p:nvPr/>
        </p:nvSpPr>
        <p:spPr>
          <a:xfrm>
            <a:off x="19864570" y="5619132"/>
            <a:ext cx="4238702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584200">
              <a:defRPr sz="3600"/>
            </a:lvl1pPr>
          </a:lstStyle>
          <a:p>
            <a:r>
              <a:t>Stellar-to-halo ratio</a:t>
            </a:r>
          </a:p>
        </p:txBody>
      </p:sp>
      <p:sp>
        <p:nvSpPr>
          <p:cNvPr id="336" name="Rectangle"/>
          <p:cNvSpPr/>
          <p:nvPr/>
        </p:nvSpPr>
        <p:spPr>
          <a:xfrm>
            <a:off x="13029858" y="377590"/>
            <a:ext cx="2401135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defRPr sz="300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37" name="An extremely promising signal!…"/>
          <p:cNvSpPr txBox="1"/>
          <p:nvPr/>
        </p:nvSpPr>
        <p:spPr>
          <a:xfrm>
            <a:off x="305799" y="700100"/>
            <a:ext cx="10439281" cy="8670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spAutoFit/>
          </a:bodyPr>
          <a:lstStyle/>
          <a:p>
            <a:pPr lvl="2">
              <a:defRPr>
                <a:latin typeface="+mj-lt"/>
                <a:ea typeface="+mj-ea"/>
                <a:cs typeface="+mj-cs"/>
                <a:sym typeface="Avenir Book"/>
              </a:defRPr>
            </a:pPr>
            <a:r>
              <a:t>An extremely promising signal!</a:t>
            </a:r>
          </a:p>
          <a:p>
            <a:pPr lvl="2">
              <a:defRPr>
                <a:latin typeface="+mj-lt"/>
                <a:ea typeface="+mj-ea"/>
                <a:cs typeface="+mj-cs"/>
                <a:sym typeface="Avenir Book"/>
              </a:defRPr>
            </a:pPr>
            <a:endParaRPr/>
          </a:p>
          <a:p>
            <a:pPr lvl="2">
              <a:defRPr sz="4000"/>
            </a:pPr>
            <a:endParaRPr/>
          </a:p>
          <a:p>
            <a:pPr lvl="2"/>
            <a:r>
              <a:t>Forecast for SKA-Low</a:t>
            </a:r>
          </a:p>
          <a:p>
            <a:pPr lvl="2">
              <a:defRPr sz="4000"/>
            </a:pPr>
            <a:endParaRPr/>
          </a:p>
          <a:p>
            <a:pPr lvl="2">
              <a:lnSpc>
                <a:spcPct val="150000"/>
              </a:lnSpc>
              <a:defRPr sz="4000">
                <a:latin typeface="+mj-lt"/>
                <a:ea typeface="+mj-ea"/>
                <a:cs typeface="+mj-cs"/>
                <a:sym typeface="Avenir Book"/>
              </a:defRPr>
            </a:pPr>
            <a:r>
              <a:t>Assuming: 1000h observing time.</a:t>
            </a:r>
          </a:p>
          <a:p>
            <a:pPr lvl="2">
              <a:defRPr sz="4000">
                <a:latin typeface="+mj-lt"/>
                <a:ea typeface="+mj-ea"/>
                <a:cs typeface="+mj-cs"/>
                <a:sym typeface="Avenir Book"/>
              </a:defRPr>
            </a:pPr>
            <a:r>
              <a:t>Including: instrumental noise, sample variance, foreground avoidance.</a:t>
            </a:r>
          </a:p>
          <a:p>
            <a:pPr lvl="2">
              <a:defRPr sz="4000">
                <a:latin typeface="+mj-lt"/>
                <a:ea typeface="+mj-ea"/>
                <a:cs typeface="+mj-cs"/>
                <a:sym typeface="Avenir Book"/>
              </a:defRPr>
            </a:pPr>
            <a:endParaRPr/>
          </a:p>
          <a:p>
            <a:pPr lvl="2">
              <a:defRPr sz="4000">
                <a:latin typeface="+mj-lt"/>
                <a:ea typeface="+mj-ea"/>
                <a:cs typeface="+mj-cs"/>
                <a:sym typeface="Avenir Book"/>
              </a:defRPr>
            </a:pPr>
            <a:r>
              <a:t>Inference analysis: 6 cosmological and 7 astrophysical parameters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000000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Avenir Book"/>
        <a:ea typeface="Avenir Book"/>
        <a:cs typeface="Avenir Book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venir Heavy"/>
            <a:ea typeface="Avenir Heavy"/>
            <a:cs typeface="Avenir Heavy"/>
            <a:sym typeface="Avenir Heavy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Avenir Book"/>
        <a:ea typeface="Avenir Book"/>
        <a:cs typeface="Avenir Book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venir Heavy"/>
            <a:ea typeface="Avenir Heavy"/>
            <a:cs typeface="Avenir Heavy"/>
            <a:sym typeface="Avenir Heavy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0EA1474791FD4E8A46584874143058" ma:contentTypeVersion="15" ma:contentTypeDescription="Create a new document." ma:contentTypeScope="" ma:versionID="453f716ec867265edc0073675ba04941">
  <xsd:schema xmlns:xsd="http://www.w3.org/2001/XMLSchema" xmlns:xs="http://www.w3.org/2001/XMLSchema" xmlns:p="http://schemas.microsoft.com/office/2006/metadata/properties" xmlns:ns2="d8395993-563f-4f79-8b24-d7369faf4eac" xmlns:ns3="2cbb6d9b-16a6-4bf6-be93-3ca41d84cc22" targetNamespace="http://schemas.microsoft.com/office/2006/metadata/properties" ma:root="true" ma:fieldsID="de43be57a63d13d91da13a10aa47495c" ns2:_="" ns3:_="">
    <xsd:import namespace="d8395993-563f-4f79-8b24-d7369faf4eac"/>
    <xsd:import namespace="2cbb6d9b-16a6-4bf6-be93-3ca41d84cc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395993-563f-4f79-8b24-d7369faf4e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c2eb5840-676b-4ec5-83ef-4cc9c6b5cd1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bb6d9b-16a6-4bf6-be93-3ca41d84cc22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dfbd24d2-545e-42c4-836d-0aab7b9d204f}" ma:internalName="TaxCatchAll" ma:showField="CatchAllData" ma:web="2cbb6d9b-16a6-4bf6-be93-3ca41d84cc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86A40F7-9CAF-44EA-86B2-17F6C1402CB8}"/>
</file>

<file path=customXml/itemProps2.xml><?xml version="1.0" encoding="utf-8"?>
<ds:datastoreItem xmlns:ds="http://schemas.openxmlformats.org/officeDocument/2006/customXml" ds:itemID="{E71562ED-5A0A-43D1-A128-CF49EFD6F88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1155</Words>
  <Application>Microsoft Macintosh PowerPoint</Application>
  <PresentationFormat>Custom</PresentationFormat>
  <Paragraphs>292</Paragraphs>
  <Slides>33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Avenir Heavy</vt:lpstr>
      <vt:lpstr>Cambria Math</vt:lpstr>
      <vt:lpstr>Helvetica Neue</vt:lpstr>
      <vt:lpstr>Helvetica Neue Light</vt:lpstr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Aurel Schneider</cp:lastModifiedBy>
  <cp:revision>1</cp:revision>
  <dcterms:modified xsi:type="dcterms:W3CDTF">2024-06-20T09:34:32Z</dcterms:modified>
</cp:coreProperties>
</file>