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95" r:id="rId2"/>
    <p:sldMasterId id="2147483718" r:id="rId3"/>
  </p:sldMasterIdLst>
  <p:notesMasterIdLst>
    <p:notesMasterId r:id="rId29"/>
  </p:notesMasterIdLst>
  <p:handoutMasterIdLst>
    <p:handoutMasterId r:id="rId30"/>
  </p:handoutMasterIdLst>
  <p:sldIdLst>
    <p:sldId id="545" r:id="rId4"/>
    <p:sldId id="530" r:id="rId5"/>
    <p:sldId id="523" r:id="rId6"/>
    <p:sldId id="529" r:id="rId7"/>
    <p:sldId id="1597" r:id="rId8"/>
    <p:sldId id="538" r:id="rId9"/>
    <p:sldId id="539" r:id="rId10"/>
    <p:sldId id="531" r:id="rId11"/>
    <p:sldId id="556" r:id="rId12"/>
    <p:sldId id="1598" r:id="rId13"/>
    <p:sldId id="542" r:id="rId14"/>
    <p:sldId id="543" r:id="rId15"/>
    <p:sldId id="544" r:id="rId16"/>
    <p:sldId id="554" r:id="rId17"/>
    <p:sldId id="555" r:id="rId18"/>
    <p:sldId id="261" r:id="rId19"/>
    <p:sldId id="268" r:id="rId20"/>
    <p:sldId id="557" r:id="rId21"/>
    <p:sldId id="536" r:id="rId22"/>
    <p:sldId id="559" r:id="rId23"/>
    <p:sldId id="560" r:id="rId24"/>
    <p:sldId id="561" r:id="rId25"/>
    <p:sldId id="562" r:id="rId26"/>
    <p:sldId id="563" r:id="rId27"/>
    <p:sldId id="267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36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7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0B72F-11A3-4021-B8D8-E83128EB068B}" v="175" dt="2021-06-08T05:28:04.065"/>
    <p1510:client id="{6BADA1A9-B5B0-FCCB-EE1F-EC93956AF8F4}" v="735" dt="2021-06-11T02:50:05.472"/>
    <p1510:client id="{87F53118-A9E9-7162-9313-C6966B61F7C4}" v="2804" dt="2021-06-21T00:50:56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6" autoAdjust="0"/>
    <p:restoredTop sz="94660"/>
  </p:normalViewPr>
  <p:slideViewPr>
    <p:cSldViewPr>
      <p:cViewPr varScale="1">
        <p:scale>
          <a:sx n="146" d="100"/>
          <a:sy n="146" d="100"/>
        </p:scale>
        <p:origin x="1024" y="176"/>
      </p:cViewPr>
      <p:guideLst>
        <p:guide pos="93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75CBB-4ACE-4197-843F-490870DCEC36}" type="datetimeFigureOut">
              <a:rPr lang="en-US" smtClean="0"/>
              <a:t>6/22/24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75DE-8BBB-43B0-8222-21A780E92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89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DE419-74F0-334A-ABED-CD1CDDE582A6}" type="datetimeFigureOut">
              <a:rPr lang="en-US" smtClean="0"/>
              <a:t>6/22/24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6803-8491-E548-ADED-F374DE1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1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3563" y="2057400"/>
            <a:ext cx="3086100" cy="5572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 marL="3429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 marL="6858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 marL="10287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 marL="13716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643562" y="1192845"/>
            <a:ext cx="3043238" cy="864555"/>
          </a:xfrm>
        </p:spPr>
        <p:txBody>
          <a:bodyPr anchor="b" anchorCtr="0">
            <a:noAutofit/>
          </a:bodyPr>
          <a:lstStyle>
            <a:lvl1pPr algn="l">
              <a:defRPr sz="262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6773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Pi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13" y="1414463"/>
            <a:ext cx="2536626" cy="2536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86400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376094" y="1414463"/>
            <a:ext cx="2100263" cy="253662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1"/>
            <a:ext cx="9144564" cy="63775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2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G Pi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86400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1"/>
            <a:ext cx="9144564" cy="63775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29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157538" y="1758552"/>
            <a:ext cx="5486400" cy="383806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" y="5682"/>
            <a:ext cx="9137423" cy="63725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30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157538" y="1758552"/>
            <a:ext cx="5486400" cy="383806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" y="5682"/>
            <a:ext cx="9137423" cy="63725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9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Image Pink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2743200" cy="851297"/>
          </a:xfrm>
        </p:spPr>
        <p:txBody>
          <a:bodyPr>
            <a:normAutofit/>
          </a:bodyPr>
          <a:lstStyle>
            <a:lvl1pPr>
              <a:defRPr sz="187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285"/>
            <a:ext cx="27432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0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C400-0755-48CA-8DD5-9953B02F2AC8}" type="datetime1">
              <a:rPr lang="en-AU" smtClean="0"/>
              <a:t>22/6/2024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(change by selecting ‘Insert’ tab, ‘Header &amp; Footer’)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3EB6E-7FCE-4468-A5DA-5C7E98C6D4D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71673"/>
            <a:ext cx="4114800" cy="3300413"/>
          </a:xfrm>
        </p:spPr>
        <p:txBody>
          <a:bodyPr anchor="ctr" anchorCtr="0">
            <a:normAutofit/>
          </a:bodyPr>
          <a:lstStyle>
            <a:lvl1pPr algn="l">
              <a:defRPr sz="30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337" y="471487"/>
            <a:ext cx="3900488" cy="346472"/>
          </a:xfrm>
        </p:spPr>
        <p:txBody>
          <a:bodyPr>
            <a:normAutofit/>
          </a:bodyPr>
          <a:lstStyle>
            <a:lvl1pPr marL="0" indent="0" algn="l">
              <a:buNone/>
              <a:defRPr sz="825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UNLOCKING THE UNIVERSE, INSPIRING THE FUTURE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594684" y="4071937"/>
            <a:ext cx="2571750" cy="47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5885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Image Purple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338" y="1028701"/>
            <a:ext cx="2743200" cy="851297"/>
          </a:xfrm>
        </p:spPr>
        <p:txBody>
          <a:bodyPr>
            <a:normAutofit/>
          </a:bodyPr>
          <a:lstStyle>
            <a:lvl1pPr>
              <a:defRPr sz="187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285"/>
            <a:ext cx="27432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1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 BG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00675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573" cy="6377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9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3562" y="1192845"/>
            <a:ext cx="3043238" cy="864555"/>
          </a:xfrm>
        </p:spPr>
        <p:txBody>
          <a:bodyPr anchor="b" anchorCtr="0">
            <a:noAutofit/>
          </a:bodyPr>
          <a:lstStyle>
            <a:lvl1pPr algn="l">
              <a:defRPr sz="262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3563" y="2057400"/>
            <a:ext cx="3086100" cy="5572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 marL="3429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 marL="6858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 marL="10287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 marL="13716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9040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ection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71673"/>
            <a:ext cx="4114800" cy="3300413"/>
          </a:xfrm>
        </p:spPr>
        <p:txBody>
          <a:bodyPr anchor="ctr" anchorCtr="0">
            <a:normAutofit/>
          </a:bodyPr>
          <a:lstStyle>
            <a:lvl1pPr algn="l">
              <a:defRPr sz="30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337" y="471487"/>
            <a:ext cx="3900488" cy="346472"/>
          </a:xfrm>
        </p:spPr>
        <p:txBody>
          <a:bodyPr>
            <a:normAutofit/>
          </a:bodyPr>
          <a:lstStyle>
            <a:lvl1pPr marL="0" indent="0" algn="l">
              <a:buNone/>
              <a:defRPr sz="825"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UNLOCKING THE UNIVERSE, INSPIRING THE FUTURE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594684" y="4071937"/>
            <a:ext cx="2571750" cy="47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167771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13" y="1414463"/>
            <a:ext cx="2536626" cy="2536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86400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376094" y="1414463"/>
            <a:ext cx="2100263" cy="253662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1"/>
            <a:ext cx="9144564" cy="6377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45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13" y="1414463"/>
            <a:ext cx="2536626" cy="2536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86400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376094" y="1414463"/>
            <a:ext cx="2100263" cy="253662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573" cy="6377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5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5682"/>
            <a:ext cx="9137429" cy="63725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157538" y="1885951"/>
            <a:ext cx="5486400" cy="213500"/>
          </a:xfrm>
        </p:spPr>
        <p:txBody>
          <a:bodyPr>
            <a:noAutofit/>
          </a:bodyPr>
          <a:lstStyle>
            <a:lvl1pPr marL="0" indent="0">
              <a:buNone/>
              <a:defRPr sz="1200"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  <a:lvl2pPr>
              <a:defRPr sz="1200">
                <a:latin typeface="Libre Franklin" panose="00000500000000000000" pitchFamily="2" charset="0"/>
              </a:defRPr>
            </a:lvl2pPr>
            <a:lvl3pPr>
              <a:defRPr sz="1200">
                <a:latin typeface="Libre Franklin" panose="00000500000000000000" pitchFamily="2" charset="0"/>
              </a:defRPr>
            </a:lvl3pPr>
            <a:lvl4pPr>
              <a:defRPr sz="1200">
                <a:latin typeface="Libre Franklin" panose="00000500000000000000" pitchFamily="2" charset="0"/>
              </a:defRPr>
            </a:lvl4pPr>
            <a:lvl5pPr>
              <a:defRPr sz="1200"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67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157538" y="1758552"/>
            <a:ext cx="5486400" cy="383806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5682"/>
            <a:ext cx="9137429" cy="63725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7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99060"/>
            <a:ext cx="7670800" cy="487680"/>
          </a:xfrm>
        </p:spPr>
        <p:txBody>
          <a:bodyPr/>
          <a:lstStyle/>
          <a:p>
            <a:r>
              <a:rPr lang="en-AU" dirty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SKA_Low cal/layout workshop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4937761"/>
            <a:ext cx="447040" cy="202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869158"/>
            <a:ext cx="8586788" cy="3908822"/>
          </a:xfrm>
        </p:spPr>
        <p:txBody>
          <a:bodyPr/>
          <a:lstStyle/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3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G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996"/>
            <a:ext cx="5486400" cy="274915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1"/>
            <a:ext cx="9144564" cy="6377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65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157538" y="1758552"/>
            <a:ext cx="5486400" cy="383806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" y="5682"/>
            <a:ext cx="9137423" cy="63725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tx2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tx2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21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14675" y="1028701"/>
            <a:ext cx="5486400" cy="851297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215159"/>
            <a:ext cx="54864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157538" y="1758552"/>
            <a:ext cx="5486400" cy="383806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457200" y="1285875"/>
            <a:ext cx="2271713" cy="222885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5370" y="1758552"/>
            <a:ext cx="1596331" cy="162758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35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" y="5682"/>
            <a:ext cx="9137423" cy="63725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Image Orange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1028701"/>
            <a:ext cx="2743200" cy="851297"/>
          </a:xfrm>
        </p:spPr>
        <p:txBody>
          <a:bodyPr>
            <a:normAutofit/>
          </a:bodyPr>
          <a:lstStyle>
            <a:lvl1pPr>
              <a:defRPr sz="187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4285"/>
            <a:ext cx="2743200" cy="2071091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229475" y="4624171"/>
            <a:ext cx="1500188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975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5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4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3563" y="2057400"/>
            <a:ext cx="3086100" cy="55721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 marL="3429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 marL="6858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 marL="10287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 marL="1371600" indent="0">
              <a:buNone/>
              <a:defRPr sz="12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643562" y="1192845"/>
            <a:ext cx="3043238" cy="864555"/>
          </a:xfrm>
        </p:spPr>
        <p:txBody>
          <a:bodyPr anchor="b" anchorCtr="0">
            <a:noAutofit/>
          </a:bodyPr>
          <a:lstStyle>
            <a:lvl1pPr algn="l">
              <a:defRPr sz="2625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28115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Section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71673"/>
            <a:ext cx="4114800" cy="3300413"/>
          </a:xfrm>
        </p:spPr>
        <p:txBody>
          <a:bodyPr anchor="ctr" anchorCtr="0">
            <a:normAutofit/>
          </a:bodyPr>
          <a:lstStyle>
            <a:lvl1pPr algn="l">
              <a:defRPr sz="30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337" y="471487"/>
            <a:ext cx="3900488" cy="346472"/>
          </a:xfrm>
        </p:spPr>
        <p:txBody>
          <a:bodyPr>
            <a:normAutofit/>
          </a:bodyPr>
          <a:lstStyle>
            <a:lvl1pPr marL="0" indent="0" algn="l">
              <a:buNone/>
              <a:defRPr sz="825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UNLOCKING THE UNIVERSE, INSPIRING THE FUTURE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594684" y="4071937"/>
            <a:ext cx="2571750" cy="47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6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5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1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SKA Science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EA423-2F5E-4E3D-ADC2-748F6A988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6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649" r:id="rId14"/>
    <p:sldLayoutId id="2147483656" r:id="rId15"/>
    <p:sldLayoutId id="2147483650" r:id="rId16"/>
    <p:sldLayoutId id="2147483654" r:id="rId17"/>
    <p:sldLayoutId id="2147483669" r:id="rId18"/>
    <p:sldLayoutId id="2147483732" r:id="rId1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gif"/><Relationship Id="rId5" Type="http://schemas.openxmlformats.org/officeDocument/2006/relationships/image" Target="../media/image4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emf"/><Relationship Id="rId5" Type="http://schemas.openxmlformats.org/officeDocument/2006/relationships/image" Target="../media/image4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tiff"/><Relationship Id="rId11" Type="http://schemas.openxmlformats.org/officeDocument/2006/relationships/image" Target="../media/image44.tiff"/><Relationship Id="rId5" Type="http://schemas.openxmlformats.org/officeDocument/2006/relationships/image" Target="../media/image38.png"/><Relationship Id="rId10" Type="http://schemas.openxmlformats.org/officeDocument/2006/relationships/image" Target="../media/image43.tiff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tiff"/><Relationship Id="rId11" Type="http://schemas.openxmlformats.org/officeDocument/2006/relationships/image" Target="../media/image44.tiff"/><Relationship Id="rId5" Type="http://schemas.openxmlformats.org/officeDocument/2006/relationships/image" Target="../media/image38.png"/><Relationship Id="rId10" Type="http://schemas.openxmlformats.org/officeDocument/2006/relationships/image" Target="../media/image43.tiff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4.jpg"/><Relationship Id="rId7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5.googleusercontent.com/-0THM4w_qVIG67IH-BHVsBjPAj_jswFHDfgX4k_fhmnQs7HPR4Iq1p3vNgOaKdegPXLJUfe8fOB-2YBOhTjE0XlHGqrlr8IKZ_4UQGm37duQSExyd3Fx6_CDxneZRPmUpNBhWww9N5aDhSHmE48P9eTg5Q=s2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1" b="-13848"/>
          <a:stretch/>
        </p:blipFill>
        <p:spPr bwMode="auto">
          <a:xfrm>
            <a:off x="0" y="643050"/>
            <a:ext cx="9172575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300662" y="4329113"/>
            <a:ext cx="3128963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800100"/>
            <a:ext cx="4557711" cy="10287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/>
              </a:rPr>
              <a:t>Latest 21cm results from the Murchison widefield array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8" y="4414838"/>
            <a:ext cx="2914650" cy="552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7900" y="971550"/>
            <a:ext cx="282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We acknowledge the </a:t>
            </a:r>
            <a:r>
              <a:rPr lang="en-US" i="1" dirty="0" err="1"/>
              <a:t>Wajarri</a:t>
            </a:r>
            <a:r>
              <a:rPr lang="en-US" i="1" dirty="0"/>
              <a:t> </a:t>
            </a:r>
            <a:r>
              <a:rPr lang="en-US" i="1" dirty="0" err="1"/>
              <a:t>Yamatji</a:t>
            </a:r>
            <a:r>
              <a:rPr lang="en-US" i="1" dirty="0"/>
              <a:t> people as the traditional owners of the Observatory site</a:t>
            </a:r>
          </a:p>
          <a:p>
            <a:pPr algn="ctr"/>
            <a:r>
              <a:rPr lang="en-US" b="1" i="1" dirty="0" err="1"/>
              <a:t>Inyarrimanha</a:t>
            </a:r>
            <a:r>
              <a:rPr lang="en-US" b="1" i="1" dirty="0"/>
              <a:t> </a:t>
            </a:r>
            <a:r>
              <a:rPr lang="en-US" b="1" i="1" dirty="0" err="1"/>
              <a:t>Ilgari</a:t>
            </a:r>
            <a:r>
              <a:rPr lang="en-US" b="1" i="1" dirty="0"/>
              <a:t> Bundara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8ACD6-FE6F-688A-5316-9C87E1947EB9}"/>
              </a:ext>
            </a:extLst>
          </p:cNvPr>
          <p:cNvSpPr txBox="1"/>
          <p:nvPr/>
        </p:nvSpPr>
        <p:spPr>
          <a:xfrm>
            <a:off x="5543550" y="3341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Cathryn Trott, on behalf of the Australia-based MWA EoR group</a:t>
            </a:r>
          </a:p>
        </p:txBody>
      </p:sp>
    </p:spTree>
    <p:extLst>
      <p:ext uri="{BB962C8B-B14F-4D97-AF65-F5344CB8AC3E}">
        <p14:creationId xmlns:p14="http://schemas.microsoft.com/office/powerpoint/2010/main" val="158937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668655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data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qA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  <a:sym typeface="Wingdings" pitchFamily="2" charset="2"/>
              </a:rPr>
              <a:t> 650 hours of eor0 high-band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3482C9A9-5579-838B-17AE-0451110E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1" r="-2" b="701"/>
          <a:stretch/>
        </p:blipFill>
        <p:spPr>
          <a:xfrm>
            <a:off x="114300" y="790267"/>
            <a:ext cx="6000750" cy="4022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63C2E-B8D6-299C-F819-B5C7665080DC}"/>
              </a:ext>
            </a:extLst>
          </p:cNvPr>
          <p:cNvSpPr txBox="1"/>
          <p:nvPr/>
        </p:nvSpPr>
        <p:spPr>
          <a:xfrm>
            <a:off x="6193971" y="1526672"/>
            <a:ext cx="2721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</a:rPr>
              <a:t>200-300 hours data pass QA</a:t>
            </a:r>
            <a:endParaRPr lang="en-AU" sz="1800" dirty="0"/>
          </a:p>
          <a:p>
            <a:pPr>
              <a:spcAft>
                <a:spcPts val="1200"/>
              </a:spcAft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5943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3700462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Z=6.5 results –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yy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and XX pol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F9BC7-F81C-3031-CD9D-601FF2BC1996}"/>
              </a:ext>
            </a:extLst>
          </p:cNvPr>
          <p:cNvSpPr txBox="1"/>
          <p:nvPr/>
        </p:nvSpPr>
        <p:spPr>
          <a:xfrm>
            <a:off x="6800850" y="1428750"/>
            <a:ext cx="2228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221 hours</a:t>
            </a:r>
          </a:p>
          <a:p>
            <a:endParaRPr lang="en-US" sz="1800" dirty="0"/>
          </a:p>
          <a:p>
            <a:r>
              <a:rPr lang="en-US" sz="1800" dirty="0"/>
              <a:t>YY (North-South) </a:t>
            </a:r>
            <a:r>
              <a:rPr lang="en-US" sz="1800" dirty="0" err="1"/>
              <a:t>polarisation</a:t>
            </a:r>
            <a:r>
              <a:rPr lang="en-US" sz="1800" dirty="0"/>
              <a:t> produces cleaner results</a:t>
            </a:r>
          </a:p>
          <a:p>
            <a:endParaRPr lang="en-US" sz="1800" dirty="0"/>
          </a:p>
          <a:p>
            <a:r>
              <a:rPr lang="en-US" sz="1800" dirty="0"/>
              <a:t>P (&lt;2σ) = (27 </a:t>
            </a:r>
            <a:r>
              <a:rPr lang="en-US" sz="1800" dirty="0" err="1"/>
              <a:t>mK</a:t>
            </a:r>
            <a:r>
              <a:rPr lang="en-US" sz="1800" dirty="0"/>
              <a:t>)</a:t>
            </a:r>
            <a:r>
              <a:rPr lang="en-US" sz="1800" baseline="30000" dirty="0"/>
              <a:t>2</a:t>
            </a:r>
          </a:p>
          <a:p>
            <a:endParaRPr lang="en-US" sz="1800" dirty="0"/>
          </a:p>
          <a:p>
            <a:r>
              <a:rPr lang="en-US" sz="1800" dirty="0"/>
              <a:t>k = 0.17 h/</a:t>
            </a:r>
            <a:r>
              <a:rPr lang="en-US" sz="1800" dirty="0" err="1"/>
              <a:t>Mpc</a:t>
            </a:r>
            <a:endParaRPr lang="en-US" sz="1800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75FA49F6-559B-CFA3-CF06-44C28DCAC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 b="4819"/>
          <a:stretch/>
        </p:blipFill>
        <p:spPr>
          <a:xfrm>
            <a:off x="-457200" y="628650"/>
            <a:ext cx="7258050" cy="4468510"/>
          </a:xfrm>
          <a:prstGeom prst="rect">
            <a:avLst/>
          </a:prstGeom>
        </p:spPr>
      </p:pic>
      <p:pic>
        <p:nvPicPr>
          <p:cNvPr id="2050" name="Picture 2" descr="Grunge Rubber Stamp Word Preliminaryvector Illustration Stock Vector  (Royalty Free) 165693200 | Shutterstock">
            <a:extLst>
              <a:ext uri="{FF2B5EF4-FFF2-40B4-BE49-F238E27FC236}">
                <a16:creationId xmlns:a16="http://schemas.microsoft.com/office/drawing/2014/main" id="{76FAD32C-3394-9108-9BE6-3D50F703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297" r="5000" b="41964"/>
          <a:stretch/>
        </p:blipFill>
        <p:spPr bwMode="auto">
          <a:xfrm rot="1267344">
            <a:off x="6862482" y="420193"/>
            <a:ext cx="1885950" cy="6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8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3700462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interim results z=6.8, 7.0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2240AF8-DA80-0D87-DA61-2F09CC30D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8" r="474"/>
          <a:stretch/>
        </p:blipFill>
        <p:spPr>
          <a:xfrm>
            <a:off x="-400050" y="628650"/>
            <a:ext cx="6858001" cy="4514850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D08D52C-82CA-B9ED-9E7F-0EEEE2CCB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8" y="2743200"/>
            <a:ext cx="6858000" cy="480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C1628C-7630-4C23-0FFF-B19A951E9AF7}"/>
              </a:ext>
            </a:extLst>
          </p:cNvPr>
          <p:cNvSpPr txBox="1"/>
          <p:nvPr/>
        </p:nvSpPr>
        <p:spPr>
          <a:xfrm>
            <a:off x="6343650" y="904942"/>
            <a:ext cx="2171700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z=6.8</a:t>
            </a:r>
          </a:p>
          <a:p>
            <a:endParaRPr lang="en-US" dirty="0"/>
          </a:p>
          <a:p>
            <a:r>
              <a:rPr lang="en-US" dirty="0"/>
              <a:t>268 hours</a:t>
            </a:r>
          </a:p>
          <a:p>
            <a:endParaRPr lang="en-US" dirty="0"/>
          </a:p>
          <a:p>
            <a:r>
              <a:rPr lang="en-US" sz="1400" dirty="0"/>
              <a:t>P (&lt;2σ) = (35.9 </a:t>
            </a:r>
            <a:r>
              <a:rPr lang="en-US" sz="1400" dirty="0" err="1"/>
              <a:t>mK</a:t>
            </a:r>
            <a:r>
              <a:rPr lang="en-US" sz="1400" dirty="0"/>
              <a:t>)</a:t>
            </a:r>
            <a:r>
              <a:rPr lang="en-US" sz="1400" baseline="30000" dirty="0"/>
              <a:t>2</a:t>
            </a:r>
          </a:p>
          <a:p>
            <a:r>
              <a:rPr lang="en-US" sz="1400" dirty="0"/>
              <a:t>k = 0.18 h/</a:t>
            </a:r>
            <a:r>
              <a:rPr lang="en-US" sz="1400" dirty="0" err="1"/>
              <a:t>Mpc</a:t>
            </a:r>
            <a:endParaRPr lang="en-US" sz="14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6014C-81D2-28AF-9C74-C32B8DE295B6}"/>
              </a:ext>
            </a:extLst>
          </p:cNvPr>
          <p:cNvSpPr txBox="1"/>
          <p:nvPr/>
        </p:nvSpPr>
        <p:spPr>
          <a:xfrm>
            <a:off x="6343650" y="3371850"/>
            <a:ext cx="2171700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z=7.0</a:t>
            </a:r>
          </a:p>
          <a:p>
            <a:endParaRPr lang="en-US" dirty="0"/>
          </a:p>
          <a:p>
            <a:r>
              <a:rPr lang="en-US" dirty="0"/>
              <a:t>268 hours</a:t>
            </a:r>
          </a:p>
          <a:p>
            <a:endParaRPr lang="en-US" dirty="0"/>
          </a:p>
          <a:p>
            <a:r>
              <a:rPr lang="en-US" sz="1400" dirty="0"/>
              <a:t>P (&lt;2σ) = (45.3 </a:t>
            </a:r>
            <a:r>
              <a:rPr lang="en-US" sz="1400" dirty="0" err="1"/>
              <a:t>mK</a:t>
            </a:r>
            <a:r>
              <a:rPr lang="en-US" sz="1400" dirty="0"/>
              <a:t>)</a:t>
            </a:r>
            <a:r>
              <a:rPr lang="en-US" sz="1400" baseline="30000" dirty="0"/>
              <a:t>2</a:t>
            </a:r>
          </a:p>
          <a:p>
            <a:r>
              <a:rPr lang="en-US" sz="1400" dirty="0"/>
              <a:t>k = 0.21 h/</a:t>
            </a:r>
            <a:r>
              <a:rPr lang="en-US" sz="1400" dirty="0" err="1"/>
              <a:t>Mpc</a:t>
            </a:r>
            <a:endParaRPr lang="en-US" sz="1400" dirty="0"/>
          </a:p>
          <a:p>
            <a:endParaRPr lang="en-US" dirty="0"/>
          </a:p>
        </p:txBody>
      </p:sp>
      <p:pic>
        <p:nvPicPr>
          <p:cNvPr id="11" name="Picture 2" descr="Grunge Rubber Stamp Word Preliminaryvector Illustration Stock Vector  (Royalty Free) 165693200 | Shutterstock">
            <a:extLst>
              <a:ext uri="{FF2B5EF4-FFF2-40B4-BE49-F238E27FC236}">
                <a16:creationId xmlns:a16="http://schemas.microsoft.com/office/drawing/2014/main" id="{5219A5D3-17CE-6D73-AF5F-0072A95D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297" r="5000" b="41964"/>
          <a:stretch/>
        </p:blipFill>
        <p:spPr bwMode="auto">
          <a:xfrm rot="1267344">
            <a:off x="6862482" y="420193"/>
            <a:ext cx="1885950" cy="6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0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228850" y="9060"/>
            <a:ext cx="42291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interim results z=6.5, 6.8, 7.0</a:t>
            </a:r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818191C-A84F-1897-4F79-0CA5FC48E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28650"/>
            <a:ext cx="6800850" cy="4533900"/>
          </a:xfrm>
          <a:prstGeom prst="rect">
            <a:avLst/>
          </a:prstGeom>
        </p:spPr>
      </p:pic>
      <p:pic>
        <p:nvPicPr>
          <p:cNvPr id="11" name="Picture 2" descr="Grunge Rubber Stamp Word Preliminaryvector Illustration Stock Vector  (Royalty Free) 165693200 | Shutterstock">
            <a:extLst>
              <a:ext uri="{FF2B5EF4-FFF2-40B4-BE49-F238E27FC236}">
                <a16:creationId xmlns:a16="http://schemas.microsoft.com/office/drawing/2014/main" id="{5219A5D3-17CE-6D73-AF5F-0072A95D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297" r="5000" b="41964"/>
          <a:stretch/>
        </p:blipFill>
        <p:spPr bwMode="auto">
          <a:xfrm rot="1267344">
            <a:off x="6862482" y="420193"/>
            <a:ext cx="1885950" cy="6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0B7961-FF67-E926-3C20-831C2D9F3D99}"/>
              </a:ext>
            </a:extLst>
          </p:cNvPr>
          <p:cNvGrpSpPr/>
          <p:nvPr/>
        </p:nvGrpSpPr>
        <p:grpSpPr>
          <a:xfrm>
            <a:off x="362750" y="796274"/>
            <a:ext cx="8134350" cy="3921613"/>
            <a:chOff x="362750" y="796274"/>
            <a:chExt cx="8134350" cy="3921613"/>
          </a:xfrm>
        </p:grpSpPr>
        <p:pic>
          <p:nvPicPr>
            <p:cNvPr id="5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FEA6417-9602-813F-1CD9-74976746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73" y="866254"/>
              <a:ext cx="7758513" cy="3848963"/>
            </a:xfrm>
            <a:prstGeom prst="rect">
              <a:avLst/>
            </a:prstGeom>
          </p:spPr>
        </p:pic>
        <p:pic>
          <p:nvPicPr>
            <p:cNvPr id="6" name="Picture 2" descr="https://lh4.googleusercontent.com/gDQeIUll32sqQEnOcc_GEzg7VIA-UytnQiuLrpKhhsdSP_tBTnKRn04XZTJ-OqlCf2gFpt33LMD5Nhe7YLjvkqWZMJy27XGHsQSp8p0qh311ZqRKvharxz6ivXgDyIU-Fdu8dfH8r1fo6Q8QSK0iuZUujQ=s2048">
              <a:extLst>
                <a:ext uri="{FF2B5EF4-FFF2-40B4-BE49-F238E27FC236}">
                  <a16:creationId xmlns:a16="http://schemas.microsoft.com/office/drawing/2014/main" id="{07D69ABE-3427-E1C8-75DE-312BB372C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50" y="796274"/>
              <a:ext cx="8134350" cy="392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E09AA88B-6EEA-33C0-97DD-31FF2D7409D3}"/>
                </a:ext>
              </a:extLst>
            </p:cNvPr>
            <p:cNvSpPr/>
            <p:nvPr/>
          </p:nvSpPr>
          <p:spPr>
            <a:xfrm rot="10800000">
              <a:off x="5357813" y="4540851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5F95B4-4A4F-D161-241F-061AAE60EDC6}"/>
                </a:ext>
              </a:extLst>
            </p:cNvPr>
            <p:cNvSpPr txBox="1"/>
            <p:nvPr/>
          </p:nvSpPr>
          <p:spPr>
            <a:xfrm>
              <a:off x="5486400" y="4455468"/>
              <a:ext cx="13144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HERA Collaboration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8FAC30D5-877C-E047-6EB7-571B52316813}"/>
                </a:ext>
              </a:extLst>
            </p:cNvPr>
            <p:cNvSpPr/>
            <p:nvPr/>
          </p:nvSpPr>
          <p:spPr>
            <a:xfrm rot="10800000">
              <a:off x="2070889" y="2637428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04A11F2A-D8C5-06D1-08F6-7854BA49FA4F}"/>
                </a:ext>
              </a:extLst>
            </p:cNvPr>
            <p:cNvSpPr/>
            <p:nvPr/>
          </p:nvSpPr>
          <p:spPr>
            <a:xfrm rot="10800000">
              <a:off x="3414713" y="2400300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04697E-4B45-53EC-F39A-9E464A949938}"/>
              </a:ext>
            </a:extLst>
          </p:cNvPr>
          <p:cNvSpPr txBox="1">
            <a:spLocks/>
          </p:cNvSpPr>
          <p:nvPr/>
        </p:nvSpPr>
        <p:spPr>
          <a:xfrm>
            <a:off x="2228850" y="9060"/>
            <a:ext cx="42291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204094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0B7961-FF67-E926-3C20-831C2D9F3D99}"/>
              </a:ext>
            </a:extLst>
          </p:cNvPr>
          <p:cNvGrpSpPr/>
          <p:nvPr/>
        </p:nvGrpSpPr>
        <p:grpSpPr>
          <a:xfrm>
            <a:off x="362750" y="796274"/>
            <a:ext cx="8134350" cy="3921613"/>
            <a:chOff x="362750" y="796274"/>
            <a:chExt cx="8134350" cy="3921613"/>
          </a:xfrm>
        </p:grpSpPr>
        <p:pic>
          <p:nvPicPr>
            <p:cNvPr id="5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FEA6417-9602-813F-1CD9-74976746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073" y="866254"/>
              <a:ext cx="7758513" cy="3848963"/>
            </a:xfrm>
            <a:prstGeom prst="rect">
              <a:avLst/>
            </a:prstGeom>
          </p:spPr>
        </p:pic>
        <p:pic>
          <p:nvPicPr>
            <p:cNvPr id="6" name="Picture 2" descr="https://lh4.googleusercontent.com/gDQeIUll32sqQEnOcc_GEzg7VIA-UytnQiuLrpKhhsdSP_tBTnKRn04XZTJ-OqlCf2gFpt33LMD5Nhe7YLjvkqWZMJy27XGHsQSp8p0qh311ZqRKvharxz6ivXgDyIU-Fdu8dfH8r1fo6Q8QSK0iuZUujQ=s2048">
              <a:extLst>
                <a:ext uri="{FF2B5EF4-FFF2-40B4-BE49-F238E27FC236}">
                  <a16:creationId xmlns:a16="http://schemas.microsoft.com/office/drawing/2014/main" id="{07D69ABE-3427-E1C8-75DE-312BB372C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50" y="796274"/>
              <a:ext cx="8134350" cy="392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E09AA88B-6EEA-33C0-97DD-31FF2D7409D3}"/>
                </a:ext>
              </a:extLst>
            </p:cNvPr>
            <p:cNvSpPr/>
            <p:nvPr/>
          </p:nvSpPr>
          <p:spPr>
            <a:xfrm rot="10800000">
              <a:off x="5357813" y="4540851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5F95B4-4A4F-D161-241F-061AAE60EDC6}"/>
                </a:ext>
              </a:extLst>
            </p:cNvPr>
            <p:cNvSpPr txBox="1"/>
            <p:nvPr/>
          </p:nvSpPr>
          <p:spPr>
            <a:xfrm>
              <a:off x="5486400" y="4455468"/>
              <a:ext cx="13144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HERA Collaboration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8FAC30D5-877C-E047-6EB7-571B52316813}"/>
                </a:ext>
              </a:extLst>
            </p:cNvPr>
            <p:cNvSpPr/>
            <p:nvPr/>
          </p:nvSpPr>
          <p:spPr>
            <a:xfrm rot="10800000">
              <a:off x="2070889" y="2637428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04A11F2A-D8C5-06D1-08F6-7854BA49FA4F}"/>
                </a:ext>
              </a:extLst>
            </p:cNvPr>
            <p:cNvSpPr/>
            <p:nvPr/>
          </p:nvSpPr>
          <p:spPr>
            <a:xfrm rot="10800000">
              <a:off x="3414713" y="2400300"/>
              <a:ext cx="71437" cy="57150"/>
            </a:xfrm>
            <a:prstGeom prst="triangle">
              <a:avLst/>
            </a:prstGeom>
            <a:solidFill>
              <a:srgbClr val="D000C2"/>
            </a:solidFill>
            <a:ln>
              <a:solidFill>
                <a:srgbClr val="C35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own Arrow 1">
            <a:extLst>
              <a:ext uri="{FF2B5EF4-FFF2-40B4-BE49-F238E27FC236}">
                <a16:creationId xmlns:a16="http://schemas.microsoft.com/office/drawing/2014/main" id="{E99C808A-5DE6-200D-54F1-4CA2B9F35D52}"/>
              </a:ext>
            </a:extLst>
          </p:cNvPr>
          <p:cNvSpPr/>
          <p:nvPr/>
        </p:nvSpPr>
        <p:spPr>
          <a:xfrm>
            <a:off x="1314450" y="2628900"/>
            <a:ext cx="77000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E369229-273D-589B-028D-376A8F5153D0}"/>
              </a:ext>
            </a:extLst>
          </p:cNvPr>
          <p:cNvSpPr/>
          <p:nvPr/>
        </p:nvSpPr>
        <p:spPr>
          <a:xfrm>
            <a:off x="1485900" y="2571750"/>
            <a:ext cx="77000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7F4DCB95-0CCF-3767-DB28-E335D5A11F1F}"/>
              </a:ext>
            </a:extLst>
          </p:cNvPr>
          <p:cNvSpPr/>
          <p:nvPr/>
        </p:nvSpPr>
        <p:spPr>
          <a:xfrm>
            <a:off x="1600200" y="2514600"/>
            <a:ext cx="77000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530EEF-A4E5-FF6E-3107-8301B79E6731}"/>
              </a:ext>
            </a:extLst>
          </p:cNvPr>
          <p:cNvSpPr/>
          <p:nvPr/>
        </p:nvSpPr>
        <p:spPr>
          <a:xfrm>
            <a:off x="1317600" y="2610899"/>
            <a:ext cx="72000" cy="1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B64D3-4605-B265-2FE2-7978321D5829}"/>
              </a:ext>
            </a:extLst>
          </p:cNvPr>
          <p:cNvSpPr/>
          <p:nvPr/>
        </p:nvSpPr>
        <p:spPr>
          <a:xfrm>
            <a:off x="1485900" y="2553750"/>
            <a:ext cx="72000" cy="1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185FD-CBC6-6F1A-0AE2-00016ABD2546}"/>
              </a:ext>
            </a:extLst>
          </p:cNvPr>
          <p:cNvSpPr/>
          <p:nvPr/>
        </p:nvSpPr>
        <p:spPr>
          <a:xfrm>
            <a:off x="1600200" y="2496600"/>
            <a:ext cx="72000" cy="1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B5963D-7340-B304-34CF-BD0B5CBDF1BE}"/>
              </a:ext>
            </a:extLst>
          </p:cNvPr>
          <p:cNvSpPr txBox="1">
            <a:spLocks/>
          </p:cNvSpPr>
          <p:nvPr/>
        </p:nvSpPr>
        <p:spPr>
          <a:xfrm>
            <a:off x="2228850" y="9060"/>
            <a:ext cx="42291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1975876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4AE1-F779-92F0-FCA9-05B327DA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" y="1"/>
            <a:ext cx="7886700" cy="994172"/>
          </a:xfrm>
        </p:spPr>
        <p:txBody>
          <a:bodyPr/>
          <a:lstStyle/>
          <a:p>
            <a:r>
              <a:rPr lang="en-US" dirty="0"/>
              <a:t>Ts posterior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80F4363-6CE9-B73F-C760-9B28F958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44887" y="706232"/>
            <a:ext cx="7472585" cy="44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23504-2A60-D2C2-9A17-9C2331684B42}"/>
              </a:ext>
            </a:extLst>
          </p:cNvPr>
          <p:cNvSpPr txBox="1"/>
          <p:nvPr/>
        </p:nvSpPr>
        <p:spPr>
          <a:xfrm>
            <a:off x="3729790" y="110712"/>
            <a:ext cx="4802028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Dashed lines are adiabatic cooling threshold.</a:t>
            </a:r>
          </a:p>
          <a:p>
            <a:r>
              <a:rPr lang="en-US" sz="1013" dirty="0"/>
              <a:t> </a:t>
            </a:r>
            <a:r>
              <a:rPr lang="en-US" sz="1013" dirty="0">
                <a:solidFill>
                  <a:srgbClr val="FF0000"/>
                </a:solidFill>
              </a:rPr>
              <a:t>MWA</a:t>
            </a:r>
            <a:r>
              <a:rPr lang="en-US" sz="1013" dirty="0"/>
              <a:t> show first evidence of heated IGM at z=6 – 7</a:t>
            </a:r>
          </a:p>
          <a:p>
            <a:r>
              <a:rPr lang="en-US" sz="1013" dirty="0"/>
              <a:t>I also got </a:t>
            </a:r>
            <a:r>
              <a:rPr lang="en-US" sz="1013" dirty="0" err="1"/>
              <a:t>xHI</a:t>
            </a:r>
            <a:r>
              <a:rPr lang="en-US" sz="1013" dirty="0"/>
              <a:t>-Ts 2D posteriors, which don’t say anything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6E8A2-0483-B0BE-013A-8A6F533B4D79}"/>
              </a:ext>
            </a:extLst>
          </p:cNvPr>
          <p:cNvSpPr txBox="1"/>
          <p:nvPr/>
        </p:nvSpPr>
        <p:spPr>
          <a:xfrm>
            <a:off x="7360222" y="9950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Yuxiang</a:t>
            </a:r>
            <a:r>
              <a:rPr lang="en-US" sz="2000" b="1" dirty="0"/>
              <a:t> Qin – </a:t>
            </a:r>
            <a:r>
              <a:rPr lang="en-US" sz="2000" b="1" dirty="0" err="1"/>
              <a:t>UMelb</a:t>
            </a:r>
            <a:r>
              <a:rPr lang="en-US" sz="2000" b="1" dirty="0"/>
              <a:t>/ANU</a:t>
            </a:r>
          </a:p>
        </p:txBody>
      </p:sp>
    </p:spTree>
    <p:extLst>
      <p:ext uri="{BB962C8B-B14F-4D97-AF65-F5344CB8AC3E}">
        <p14:creationId xmlns:p14="http://schemas.microsoft.com/office/powerpoint/2010/main" val="99541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4AE1-F779-92F0-FCA9-05B327DA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" y="0"/>
            <a:ext cx="3329960" cy="1143000"/>
          </a:xfrm>
        </p:spPr>
        <p:txBody>
          <a:bodyPr>
            <a:noAutofit/>
          </a:bodyPr>
          <a:lstStyle/>
          <a:p>
            <a:r>
              <a:rPr lang="en-US" sz="1800" dirty="0"/>
              <a:t>Evolution of the 21cm global signal, large-scale power and  </a:t>
            </a:r>
            <a:r>
              <a:rPr lang="en-US" sz="1800" dirty="0" err="1"/>
              <a:t>xHI</a:t>
            </a:r>
            <a:r>
              <a:rPr lang="en-US" sz="1800" dirty="0"/>
              <a:t> as well as parameter posterior</a:t>
            </a:r>
            <a:br>
              <a:rPr lang="en-US" sz="1800" dirty="0"/>
            </a:br>
            <a:r>
              <a:rPr lang="en-US" sz="1200" dirty="0"/>
              <a:t>Showing only 2-98 percentiles for 2Ds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BC701-8B8C-3257-8E6A-F52A1E8F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006685" y="-27499"/>
            <a:ext cx="5137147" cy="51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0809D-4928-8E7D-6D72-1CD4AAFF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" y="1287379"/>
            <a:ext cx="3842372" cy="384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2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228850" y="9060"/>
            <a:ext cx="42291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summary, 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252AE-346E-991A-9774-21EE8CD1BC40}"/>
              </a:ext>
            </a:extLst>
          </p:cNvPr>
          <p:cNvSpPr txBox="1"/>
          <p:nvPr/>
        </p:nvSpPr>
        <p:spPr>
          <a:xfrm>
            <a:off x="1257300" y="914400"/>
            <a:ext cx="66865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Updated sky model, calibration software, pipeline validation, QA triaging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Improved 2020 results by a factor of ~3.5 to produce the deepest limits at z &lt; 7.0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Continuing to work on data to improve these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Published HERA data still providing better astrophysical constraints under a late reionization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MWA’s huge FOV makes EoR science very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HERA/LOFAR/SKA’s smaller FOV are much more aligned for 21cm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SKA-Low construction is progressing well!</a:t>
            </a:r>
          </a:p>
        </p:txBody>
      </p:sp>
    </p:spTree>
    <p:extLst>
      <p:ext uri="{BB962C8B-B14F-4D97-AF65-F5344CB8AC3E}">
        <p14:creationId xmlns:p14="http://schemas.microsoft.com/office/powerpoint/2010/main" val="613935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0350" y="9060"/>
            <a:ext cx="3314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background work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7F136-7BAF-DAA6-D249-AA8D0E90862D}"/>
              </a:ext>
            </a:extLst>
          </p:cNvPr>
          <p:cNvSpPr txBox="1"/>
          <p:nvPr/>
        </p:nvSpPr>
        <p:spPr>
          <a:xfrm>
            <a:off x="171450" y="685800"/>
            <a:ext cx="51435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</a:rPr>
              <a:t>Hyperdrive</a:t>
            </a: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 calibration software </a:t>
            </a:r>
            <a:r>
              <a:rPr lang="en-AU" sz="1200" dirty="0">
                <a:solidFill>
                  <a:srgbClr val="0000FF"/>
                </a:solidFill>
                <a:latin typeface="Arial" panose="020B0604020202020204" pitchFamily="34" charset="0"/>
              </a:rPr>
              <a:t>(Jordan et al 2024)</a:t>
            </a:r>
            <a:endParaRPr lang="en-AU" sz="16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Extended source and point source sky model improvements via </a:t>
            </a: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</a:rPr>
              <a:t>LoBES</a:t>
            </a: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 </a:t>
            </a:r>
            <a:r>
              <a:rPr lang="en-AU" sz="1200" dirty="0">
                <a:solidFill>
                  <a:srgbClr val="0000FF"/>
                </a:solidFill>
                <a:latin typeface="Arial" panose="020B0604020202020204" pitchFamily="34" charset="0"/>
              </a:rPr>
              <a:t>(Lynch et al 2021, Cook et al 2022, McKinley et al 2022)</a:t>
            </a:r>
            <a:endParaRPr lang="en-AU" sz="16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</a:rPr>
              <a:t>WODEN</a:t>
            </a: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 end-to-end simulation tool </a:t>
            </a:r>
            <a:r>
              <a:rPr lang="en-AU" sz="1200" dirty="0">
                <a:solidFill>
                  <a:srgbClr val="0000FF"/>
                </a:solidFill>
                <a:latin typeface="Arial" panose="020B0604020202020204" pitchFamily="34" charset="0"/>
              </a:rPr>
              <a:t>(Line et al 2024a, 2024b)</a:t>
            </a:r>
            <a:endParaRPr lang="en-AU" sz="16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Broad suite of </a:t>
            </a: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</a:rPr>
              <a:t>QA tools </a:t>
            </a:r>
            <a:r>
              <a:rPr lang="en-AU" sz="1600" dirty="0">
                <a:solidFill>
                  <a:srgbClr val="595959"/>
                </a:solidFill>
                <a:latin typeface="Arial" panose="020B0604020202020204" pitchFamily="34" charset="0"/>
              </a:rPr>
              <a:t>being applied to data </a:t>
            </a:r>
            <a:r>
              <a:rPr lang="en-AU" sz="1200" dirty="0">
                <a:solidFill>
                  <a:srgbClr val="0000FF"/>
                </a:solidFill>
                <a:latin typeface="Arial" panose="020B0604020202020204" pitchFamily="34" charset="0"/>
              </a:rPr>
              <a:t>(</a:t>
            </a:r>
            <a:r>
              <a:rPr lang="en-AU" sz="1200" dirty="0" err="1">
                <a:solidFill>
                  <a:srgbClr val="0000FF"/>
                </a:solidFill>
                <a:latin typeface="Arial" panose="020B0604020202020204" pitchFamily="34" charset="0"/>
              </a:rPr>
              <a:t>Nunhokee</a:t>
            </a:r>
            <a:r>
              <a:rPr lang="en-AU" sz="1200" dirty="0">
                <a:solidFill>
                  <a:srgbClr val="0000FF"/>
                </a:solidFill>
                <a:latin typeface="Arial" panose="020B0604020202020204" pitchFamily="34" charset="0"/>
              </a:rPr>
              <a:t> et al 2024)</a:t>
            </a:r>
            <a:endParaRPr lang="en-AU" sz="1600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8664B-672D-14A0-0510-0FA89C9F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57251"/>
            <a:ext cx="3314700" cy="3557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BD099-C061-8815-08DC-A6D5EAE0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21" y="2590256"/>
            <a:ext cx="4871848" cy="24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2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686050" y="0"/>
            <a:ext cx="3829050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Mwaeor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Australia-based team</a:t>
            </a:r>
            <a:endParaRPr lang="en-US" sz="1600" dirty="0">
              <a:solidFill>
                <a:srgbClr val="7030A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AutoShape 34" descr="man Chokshi on Twitter: &amp;quot;#commeownist ;)… &amp;quot;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3FEBE4EE-BAE0-DD8E-EBA3-175839240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14550" y="729684"/>
            <a:ext cx="5886450" cy="441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74156B9-4029-F9ED-665F-FEDCB1AA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1500"/>
            <a:ext cx="5886450" cy="4414838"/>
          </a:xfrm>
          <a:prstGeom prst="rect">
            <a:avLst/>
          </a:prstGeom>
        </p:spPr>
      </p:pic>
      <p:pic>
        <p:nvPicPr>
          <p:cNvPr id="2" name="Picture 2" descr="https://www.icrar.org/wp-content/uploads/2016/07/ChristopherJordan-e1467689825681-140x140-c-default.jpg">
            <a:extLst>
              <a:ext uri="{FF2B5EF4-FFF2-40B4-BE49-F238E27FC236}">
                <a16:creationId xmlns:a16="http://schemas.microsoft.com/office/drawing/2014/main" id="{0C8CB595-9D87-E473-E043-4E0AB334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00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achel Webster">
            <a:extLst>
              <a:ext uri="{FF2B5EF4-FFF2-40B4-BE49-F238E27FC236}">
                <a16:creationId xmlns:a16="http://schemas.microsoft.com/office/drawing/2014/main" id="{38B17CDD-377C-E31E-51DD-8BFA2230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280" y="2756080"/>
            <a:ext cx="1079141" cy="10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6" descr="mage">
            <a:extLst>
              <a:ext uri="{FF2B5EF4-FFF2-40B4-BE49-F238E27FC236}">
                <a16:creationId xmlns:a16="http://schemas.microsoft.com/office/drawing/2014/main" id="{648A1540-5172-7402-DF94-33687992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4" y="21717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58466-6AD5-B5B1-E60F-E490B2AF0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3848" r="15480" b="5729"/>
          <a:stretch/>
        </p:blipFill>
        <p:spPr>
          <a:xfrm>
            <a:off x="7909210" y="1085850"/>
            <a:ext cx="1017406" cy="1271869"/>
          </a:xfrm>
          <a:prstGeom prst="rect">
            <a:avLst/>
          </a:prstGeom>
        </p:spPr>
      </p:pic>
      <p:pic>
        <p:nvPicPr>
          <p:cNvPr id="1026" name="Picture 2" descr="Assoc. Prof. Randall Wayth - APAC Network">
            <a:extLst>
              <a:ext uri="{FF2B5EF4-FFF2-40B4-BE49-F238E27FC236}">
                <a16:creationId xmlns:a16="http://schemas.microsoft.com/office/drawing/2014/main" id="{4F7DB3EC-CCDF-8681-7A11-94228F07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6" y="3448050"/>
            <a:ext cx="1188719" cy="14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51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508635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updated calibration software: hyperdrive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1485E-C4BD-5DB4-05A3-881AE2B27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49" y="571500"/>
            <a:ext cx="2295431" cy="2171700"/>
          </a:xfrm>
          <a:prstGeom prst="rect">
            <a:avLst/>
          </a:prstGeom>
        </p:spPr>
      </p:pic>
      <p:pic>
        <p:nvPicPr>
          <p:cNvPr id="10" name="Picture 2" descr="https://www.icrar.org/wp-content/uploads/2016/07/ChristopherJordan-e1467689825681-140x140-c-default.jpg">
            <a:extLst>
              <a:ext uri="{FF2B5EF4-FFF2-40B4-BE49-F238E27FC236}">
                <a16:creationId xmlns:a16="http://schemas.microsoft.com/office/drawing/2014/main" id="{3F8CACCA-D063-C284-467B-122988ED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742950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06C17-942F-DC75-40B2-A80301F3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3848" r="15480" b="5729"/>
          <a:stretch/>
        </p:blipFill>
        <p:spPr>
          <a:xfrm>
            <a:off x="171450" y="1935815"/>
            <a:ext cx="1017406" cy="127186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BD17B1F-0CAF-2593-0296-A0056E923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571500"/>
            <a:ext cx="3453716" cy="2571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194C5D-7CE2-CFB9-229A-E45DDB8FB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343150"/>
            <a:ext cx="3414773" cy="25717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8EFCFC-E722-8A03-F5EA-B63475AA2927}"/>
              </a:ext>
            </a:extLst>
          </p:cNvPr>
          <p:cNvSpPr txBox="1"/>
          <p:nvPr/>
        </p:nvSpPr>
        <p:spPr>
          <a:xfrm>
            <a:off x="400050" y="3771900"/>
            <a:ext cx="24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Jordan, et al (2023, submitted)</a:t>
            </a:r>
          </a:p>
        </p:txBody>
      </p:sp>
    </p:spTree>
    <p:extLst>
      <p:ext uri="{BB962C8B-B14F-4D97-AF65-F5344CB8AC3E}">
        <p14:creationId xmlns:p14="http://schemas.microsoft.com/office/powerpoint/2010/main" val="4252193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75783" y="9060"/>
            <a:ext cx="7225317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simulation software: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woden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– validation + largest systematics</a:t>
            </a:r>
          </a:p>
        </p:txBody>
      </p:sp>
      <p:pic>
        <p:nvPicPr>
          <p:cNvPr id="2" name="Picture 4" descr="https://www.icrar.org/wp-content/uploads/2019/01/Jack-Line-e1547622330844-140x140-c-default.jpg">
            <a:extLst>
              <a:ext uri="{FF2B5EF4-FFF2-40B4-BE49-F238E27FC236}">
                <a16:creationId xmlns:a16="http://schemas.microsoft.com/office/drawing/2014/main" id="{93077846-8E8D-353F-4ACE-3B420F35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00100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5B38BDE-BE8C-6E1E-A46B-C69C5E6E9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14350"/>
            <a:ext cx="3707654" cy="3984265"/>
          </a:xfrm>
          <a:prstGeom prst="rect">
            <a:avLst/>
          </a:prstGeom>
        </p:spPr>
      </p:pic>
      <p:pic>
        <p:nvPicPr>
          <p:cNvPr id="6" name="Picture 5" descr="A blue and green image&#10;&#10;Description automatically generated">
            <a:extLst>
              <a:ext uri="{FF2B5EF4-FFF2-40B4-BE49-F238E27FC236}">
                <a16:creationId xmlns:a16="http://schemas.microsoft.com/office/drawing/2014/main" id="{64B2EB01-FFCA-C294-CF28-5536D9BBB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37" y="454434"/>
            <a:ext cx="3009213" cy="264309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8DD9DEC-B075-9FCA-D33D-2C61A63A5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7" y="3145946"/>
            <a:ext cx="3598602" cy="2259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041E06-B3C7-91AB-4A5B-DCD4DE9C8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2530835"/>
            <a:ext cx="4158479" cy="20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9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0350" y="9060"/>
            <a:ext cx="3314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background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4F633-2EA5-B6DA-B4D2-15417375BE56}"/>
              </a:ext>
            </a:extLst>
          </p:cNvPr>
          <p:cNvSpPr txBox="1"/>
          <p:nvPr/>
        </p:nvSpPr>
        <p:spPr>
          <a:xfrm>
            <a:off x="342900" y="800100"/>
            <a:ext cx="457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  <a:latin typeface="Arial" panose="020B0604020202020204" pitchFamily="34" charset="0"/>
              </a:rPr>
              <a:t>What have we learned from simulations?</a:t>
            </a:r>
            <a:endParaRPr lang="en-AU" sz="1100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br>
              <a:rPr lang="en-AU" sz="1800" dirty="0"/>
            </a:b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(</a:t>
            </a:r>
            <a:r>
              <a:rPr lang="en-AU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) we have need to subtract more than 90% of all discrete flux, in the absence of instrumental effects (also, Barry et al);</a:t>
            </a:r>
            <a:endParaRPr lang="en-AU" sz="1800" dirty="0"/>
          </a:p>
          <a:p>
            <a:pPr>
              <a:spcAft>
                <a:spcPts val="1200"/>
              </a:spcAft>
            </a:pP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(ii) we need to model and remove diffuse emission;</a:t>
            </a:r>
            <a:endParaRPr lang="en-AU" sz="1800" dirty="0"/>
          </a:p>
          <a:p>
            <a:pPr>
              <a:spcAft>
                <a:spcPts val="1200"/>
              </a:spcAft>
            </a:pP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(iii) the single greatest cause of leakage is an incomplete sky model;</a:t>
            </a:r>
            <a:endParaRPr lang="en-AU" sz="1800" dirty="0"/>
          </a:p>
          <a:p>
            <a:pPr>
              <a:spcAft>
                <a:spcPts val="1200"/>
              </a:spcAft>
            </a:pP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(iv) cable reflections, flagged channels and gain errors, impart comparable systematic power to each other</a:t>
            </a:r>
            <a:endParaRPr lang="en-AU" sz="1800" dirty="0"/>
          </a:p>
        </p:txBody>
      </p:sp>
      <p:pic>
        <p:nvPicPr>
          <p:cNvPr id="5" name="Picture 4" descr="A blue and green circle with white text&#10;&#10;Description automatically generated">
            <a:extLst>
              <a:ext uri="{FF2B5EF4-FFF2-40B4-BE49-F238E27FC236}">
                <a16:creationId xmlns:a16="http://schemas.microsoft.com/office/drawing/2014/main" id="{4054830F-F448-10BB-6C9C-F0181D80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800100"/>
            <a:ext cx="4080943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4457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data quality assessment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D8767-B694-553B-FDB7-BAA51C4B7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3848" r="15480" b="5729"/>
          <a:stretch/>
        </p:blipFill>
        <p:spPr>
          <a:xfrm>
            <a:off x="114300" y="3815036"/>
            <a:ext cx="1017406" cy="1271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B624D-B910-C51F-099E-17219DF9796D}"/>
              </a:ext>
            </a:extLst>
          </p:cNvPr>
          <p:cNvSpPr txBox="1"/>
          <p:nvPr/>
        </p:nvSpPr>
        <p:spPr>
          <a:xfrm>
            <a:off x="171450" y="1828800"/>
            <a:ext cx="13144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Nextflow pipeline extracts ~20 QA metrics from each 2-min observation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570ED-C39E-86D5-ABA1-9F384757A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571500"/>
            <a:ext cx="7561684" cy="3486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79FB3-821C-E9E3-9C31-2C3D5571CB69}"/>
              </a:ext>
            </a:extLst>
          </p:cNvPr>
          <p:cNvSpPr txBox="1"/>
          <p:nvPr/>
        </p:nvSpPr>
        <p:spPr>
          <a:xfrm>
            <a:off x="2743200" y="4450969"/>
            <a:ext cx="2514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Nunhokee</a:t>
            </a:r>
            <a:r>
              <a:rPr lang="en-US" dirty="0"/>
              <a:t> et al (2024, in review)</a:t>
            </a:r>
          </a:p>
        </p:txBody>
      </p:sp>
      <p:pic>
        <p:nvPicPr>
          <p:cNvPr id="3" name="Picture 2" descr="https://scontent.fcbr1-1.fna.fbcdn.net/v/t1.6435-9/s600x600/130189304_133830108534724_951779408936475373_n.jpg?_nc_cat=107&amp;ccb=1-5&amp;_nc_sid=8bfeb9&amp;_nc_ohc=Zu31YGCdBl0AX9zIXi8&amp;_nc_ht=scontent.fcbr1-1.fna&amp;oh=aa9db09bbd9f18b78c90a396bc24bcdc&amp;oe=61CB97C4">
            <a:extLst>
              <a:ext uri="{FF2B5EF4-FFF2-40B4-BE49-F238E27FC236}">
                <a16:creationId xmlns:a16="http://schemas.microsoft.com/office/drawing/2014/main" id="{5A45B77E-8781-B3E8-4E36-3EADD49B3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6667" r="46667" b="50000"/>
          <a:stretch/>
        </p:blipFill>
        <p:spPr bwMode="auto">
          <a:xfrm>
            <a:off x="1257300" y="3815035"/>
            <a:ext cx="839434" cy="12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38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4457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data quality assessment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" name="Picture 2" descr="https://scontent.fcbr1-1.fna.fbcdn.net/v/t1.6435-9/s600x600/130189304_133830108534724_951779408936475373_n.jpg?_nc_cat=107&amp;ccb=1-5&amp;_nc_sid=8bfeb9&amp;_nc_ohc=Zu31YGCdBl0AX9zIXi8&amp;_nc_ht=scontent.fcbr1-1.fna&amp;oh=aa9db09bbd9f18b78c90a396bc24bcdc&amp;oe=61CB97C4">
            <a:extLst>
              <a:ext uri="{FF2B5EF4-FFF2-40B4-BE49-F238E27FC236}">
                <a16:creationId xmlns:a16="http://schemas.microsoft.com/office/drawing/2014/main" id="{5A45B77E-8781-B3E8-4E36-3EADD49B3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6667" r="46667" b="50000"/>
          <a:stretch/>
        </p:blipFill>
        <p:spPr bwMode="auto">
          <a:xfrm>
            <a:off x="153348" y="2343150"/>
            <a:ext cx="839434" cy="12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D8767-B694-553B-FDB7-BAA51C4B7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3848" r="15480" b="5729"/>
          <a:stretch/>
        </p:blipFill>
        <p:spPr>
          <a:xfrm>
            <a:off x="114300" y="3815036"/>
            <a:ext cx="1017406" cy="1271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91ED0-FA22-22E5-2C81-0D9D8E2A4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02802"/>
            <a:ext cx="7772400" cy="42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8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80F4363-6CE9-B73F-C760-9B28F958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1969" y="0"/>
            <a:ext cx="86620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C8269-CDFF-E461-5B04-E78E2D8740B3}"/>
              </a:ext>
            </a:extLst>
          </p:cNvPr>
          <p:cNvSpPr txBox="1"/>
          <p:nvPr/>
        </p:nvSpPr>
        <p:spPr>
          <a:xfrm>
            <a:off x="24769" y="126195"/>
            <a:ext cx="986590" cy="3053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13" dirty="0"/>
              <a:t>Ts</a:t>
            </a:r>
          </a:p>
          <a:p>
            <a:endParaRPr lang="en-US" sz="1013" dirty="0"/>
          </a:p>
          <a:p>
            <a:r>
              <a:rPr lang="en-US" sz="1013" dirty="0"/>
              <a:t>Showing only 2-98 percentiles</a:t>
            </a:r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endParaRPr lang="en-US" sz="1013" dirty="0"/>
          </a:p>
          <a:p>
            <a:r>
              <a:rPr lang="en-US" sz="1013" dirty="0">
                <a:solidFill>
                  <a:srgbClr val="93459F"/>
                </a:solidFill>
              </a:rPr>
              <a:t>MWA</a:t>
            </a:r>
          </a:p>
          <a:p>
            <a:r>
              <a:rPr lang="en-US" sz="1013" dirty="0">
                <a:solidFill>
                  <a:srgbClr val="FF7D00"/>
                </a:solidFill>
              </a:rPr>
              <a:t>HERA</a:t>
            </a:r>
          </a:p>
          <a:p>
            <a:r>
              <a:rPr lang="en-US" sz="1013" dirty="0"/>
              <a:t>no 21cm</a:t>
            </a:r>
            <a:endParaRPr lang="en-US" sz="1013" dirty="0">
              <a:solidFill>
                <a:srgbClr val="FF7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2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471738" y="9060"/>
            <a:ext cx="3700462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murchison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widefield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array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143000"/>
            <a:ext cx="4008501" cy="3600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832100"/>
            <a:ext cx="3384901" cy="225425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00100" y="2800350"/>
            <a:ext cx="171450" cy="1714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4900" y="914400"/>
            <a:ext cx="367065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256 “tiles” of 16 dipoles in a uniform grid</a:t>
            </a:r>
          </a:p>
          <a:p>
            <a:r>
              <a:rPr lang="en-US" b="1" dirty="0"/>
              <a:t>145</a:t>
            </a:r>
            <a:r>
              <a:rPr lang="en-US" dirty="0"/>
              <a:t> tiles can be correlated simultaneously</a:t>
            </a:r>
          </a:p>
          <a:p>
            <a:r>
              <a:rPr lang="en-US" dirty="0"/>
              <a:t>80 </a:t>
            </a:r>
            <a:r>
              <a:rPr lang="mr-IN" dirty="0"/>
              <a:t>–</a:t>
            </a:r>
            <a:r>
              <a:rPr lang="en-US" dirty="0"/>
              <a:t> 300 MHz</a:t>
            </a:r>
          </a:p>
          <a:p>
            <a:r>
              <a:rPr lang="en-US" dirty="0"/>
              <a:t>z = 17 </a:t>
            </a:r>
            <a:r>
              <a:rPr lang="mr-IN" dirty="0"/>
              <a:t>–</a:t>
            </a:r>
            <a:r>
              <a:rPr lang="en-US" dirty="0"/>
              <a:t> 4 (6.5 </a:t>
            </a:r>
            <a:r>
              <a:rPr lang="mr-IN" dirty="0"/>
              <a:t>–</a:t>
            </a:r>
            <a:r>
              <a:rPr lang="en-US" dirty="0"/>
              <a:t> 9.2)</a:t>
            </a:r>
          </a:p>
          <a:p>
            <a:r>
              <a:rPr lang="en-US" dirty="0"/>
              <a:t>Angular scales of 1 </a:t>
            </a:r>
            <a:r>
              <a:rPr lang="en-US" dirty="0" err="1"/>
              <a:t>arcmin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5 degrees (150 MHz)</a:t>
            </a:r>
          </a:p>
          <a:p>
            <a:endParaRPr lang="en-US" dirty="0"/>
          </a:p>
          <a:p>
            <a:r>
              <a:rPr lang="en-US" dirty="0"/>
              <a:t>Observations: 2013 - 2023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14350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/>
              <a:t>Inyarrimanha</a:t>
            </a:r>
            <a:r>
              <a:rPr lang="en-US" sz="1800" i="1" dirty="0"/>
              <a:t> </a:t>
            </a:r>
            <a:r>
              <a:rPr lang="en-US" sz="1800" i="1" dirty="0" err="1"/>
              <a:t>Ilgari</a:t>
            </a:r>
            <a:r>
              <a:rPr lang="en-US" sz="1800" i="1" dirty="0"/>
              <a:t> Bundara</a:t>
            </a:r>
          </a:p>
        </p:txBody>
      </p:sp>
    </p:spTree>
    <p:extLst>
      <p:ext uri="{BB962C8B-B14F-4D97-AF65-F5344CB8AC3E}">
        <p14:creationId xmlns:p14="http://schemas.microsoft.com/office/powerpoint/2010/main" val="1528270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4A264-F4CD-5D24-F4BB-8B0F350E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8" r="14830" b="2"/>
          <a:stretch/>
        </p:blipFill>
        <p:spPr>
          <a:xfrm>
            <a:off x="3370077" y="182"/>
            <a:ext cx="577392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0D366-B710-8704-1332-06AEE878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47" r="-1" b="3601"/>
          <a:stretch/>
        </p:blipFill>
        <p:spPr>
          <a:xfrm>
            <a:off x="20" y="10"/>
            <a:ext cx="4394827" cy="2510018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4FB888-65BF-5B9A-94B2-6D1691159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98" r="4" b="5358"/>
          <a:stretch/>
        </p:blipFill>
        <p:spPr>
          <a:xfrm>
            <a:off x="4762566" y="2633471"/>
            <a:ext cx="4381434" cy="2510029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D240C-49A0-F9D7-4777-D33BE5239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9" r="2" b="2"/>
          <a:stretch/>
        </p:blipFill>
        <p:spPr>
          <a:xfrm>
            <a:off x="20" y="2633471"/>
            <a:ext cx="5773903" cy="2510029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C754AB-9262-F5AD-95AA-0C2AE8FA698B}"/>
              </a:ext>
            </a:extLst>
          </p:cNvPr>
          <p:cNvSpPr/>
          <p:nvPr/>
        </p:nvSpPr>
        <p:spPr>
          <a:xfrm>
            <a:off x="228600" y="57150"/>
            <a:ext cx="331470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Diversion: SKA-Low update</a:t>
            </a:r>
          </a:p>
        </p:txBody>
      </p:sp>
    </p:spTree>
    <p:extLst>
      <p:ext uri="{BB962C8B-B14F-4D97-AF65-F5344CB8AC3E}">
        <p14:creationId xmlns:p14="http://schemas.microsoft.com/office/powerpoint/2010/main" val="40114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SKA_Low cal/layout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www.icrar.org/wp-content/uploads/2016/04/White-1280-7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" y="0"/>
            <a:ext cx="9124528" cy="51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AO unveils new brand for a new era - Public Web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083" y="99060"/>
            <a:ext cx="1370756" cy="5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4800" y="99060"/>
            <a:ext cx="565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The first station – last month</a:t>
            </a:r>
          </a:p>
        </p:txBody>
      </p:sp>
      <p:pic>
        <p:nvPicPr>
          <p:cNvPr id="9" name="Video 3">
            <a:hlinkClick r:id="" action="ppaction://media"/>
            <a:extLst>
              <a:ext uri="{FF2B5EF4-FFF2-40B4-BE49-F238E27FC236}">
                <a16:creationId xmlns:a16="http://schemas.microsoft.com/office/drawing/2014/main" id="{2D5B9F76-AE08-3F99-212F-7EAFF0A7B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936" y="654600"/>
            <a:ext cx="7596127" cy="4272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0F527-904A-6A50-B951-C36815C76C50}"/>
              </a:ext>
            </a:extLst>
          </p:cNvPr>
          <p:cNvSpPr txBox="1"/>
          <p:nvPr/>
        </p:nvSpPr>
        <p:spPr>
          <a:xfrm>
            <a:off x="6061165" y="4857750"/>
            <a:ext cx="25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Sarah Pearce</a:t>
            </a:r>
          </a:p>
        </p:txBody>
      </p:sp>
    </p:spTree>
    <p:extLst>
      <p:ext uri="{BB962C8B-B14F-4D97-AF65-F5344CB8AC3E}">
        <p14:creationId xmlns:p14="http://schemas.microsoft.com/office/powerpoint/2010/main" val="6445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819899" y="606952"/>
            <a:ext cx="1917225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ounded Rectangle 24"/>
          <p:cNvSpPr/>
          <p:nvPr/>
        </p:nvSpPr>
        <p:spPr>
          <a:xfrm>
            <a:off x="5029200" y="613865"/>
            <a:ext cx="1600200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ounded Rectangle 23"/>
          <p:cNvSpPr/>
          <p:nvPr/>
        </p:nvSpPr>
        <p:spPr>
          <a:xfrm>
            <a:off x="3200400" y="613865"/>
            <a:ext cx="1761156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ounded Rectangle 22"/>
          <p:cNvSpPr/>
          <p:nvPr/>
        </p:nvSpPr>
        <p:spPr>
          <a:xfrm>
            <a:off x="285751" y="606952"/>
            <a:ext cx="2793554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Left-Right Arrow 5"/>
          <p:cNvSpPr/>
          <p:nvPr/>
        </p:nvSpPr>
        <p:spPr>
          <a:xfrm>
            <a:off x="336075" y="4286251"/>
            <a:ext cx="8401050" cy="659381"/>
          </a:xfrm>
          <a:prstGeom prst="leftRightArrow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00350" y="9060"/>
            <a:ext cx="3314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background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9305" y="4457701"/>
            <a:ext cx="269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Full end-to-end simulations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2" y="1007061"/>
            <a:ext cx="2167458" cy="103297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6" r="26585" b="49889"/>
          <a:stretch/>
        </p:blipFill>
        <p:spPr>
          <a:xfrm>
            <a:off x="3293735" y="1025844"/>
            <a:ext cx="1600200" cy="1660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7" y="2084152"/>
            <a:ext cx="826955" cy="887649"/>
          </a:xfrm>
          <a:prstGeom prst="rect">
            <a:avLst/>
          </a:prstGeom>
        </p:spPr>
      </p:pic>
      <p:pic>
        <p:nvPicPr>
          <p:cNvPr id="21" name="Picture 4" descr="adio continuum image of SNR Puppis A at 327 MHz obtained with the VLA in the CnB 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30" y="2095966"/>
            <a:ext cx="875835" cy="8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13" y="3143250"/>
            <a:ext cx="2115088" cy="8780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57377" y="466195"/>
            <a:ext cx="739103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SKY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476056"/>
            <a:ext cx="1653652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IONOSPHERE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2197" y="476056"/>
            <a:ext cx="1386705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TELESCOPE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26372" y="457201"/>
            <a:ext cx="1260428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ANALYSIS</a:t>
            </a:r>
            <a:endParaRPr lang="en-US" sz="1800" b="1" dirty="0">
              <a:solidFill>
                <a:srgbClr val="7030A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351" y="2654211"/>
            <a:ext cx="1503008" cy="11748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750" y="2057400"/>
            <a:ext cx="1314450" cy="194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23" y="914400"/>
            <a:ext cx="1212596" cy="1049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4701" y="2857501"/>
            <a:ext cx="1556663" cy="1209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5349" y="1063714"/>
            <a:ext cx="1427903" cy="14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4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819899" y="606952"/>
            <a:ext cx="1917225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ounded Rectangle 24"/>
          <p:cNvSpPr/>
          <p:nvPr/>
        </p:nvSpPr>
        <p:spPr>
          <a:xfrm>
            <a:off x="5029200" y="613865"/>
            <a:ext cx="1600200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ounded Rectangle 23"/>
          <p:cNvSpPr/>
          <p:nvPr/>
        </p:nvSpPr>
        <p:spPr>
          <a:xfrm>
            <a:off x="3200400" y="613865"/>
            <a:ext cx="1761156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ounded Rectangle 22"/>
          <p:cNvSpPr/>
          <p:nvPr/>
        </p:nvSpPr>
        <p:spPr>
          <a:xfrm>
            <a:off x="285751" y="606952"/>
            <a:ext cx="2793554" cy="3622149"/>
          </a:xfrm>
          <a:prstGeom prst="roundRect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Left-Right Arrow 5"/>
          <p:cNvSpPr/>
          <p:nvPr/>
        </p:nvSpPr>
        <p:spPr>
          <a:xfrm>
            <a:off x="336075" y="4286251"/>
            <a:ext cx="8401050" cy="659381"/>
          </a:xfrm>
          <a:prstGeom prst="leftRightArrow">
            <a:avLst/>
          </a:prstGeom>
          <a:solidFill>
            <a:srgbClr val="D5C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00350" y="9060"/>
            <a:ext cx="331470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background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9305" y="4457701"/>
            <a:ext cx="269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Full end-to-end simulations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2" y="1007061"/>
            <a:ext cx="2167458" cy="103297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6" r="26585" b="49889"/>
          <a:stretch/>
        </p:blipFill>
        <p:spPr>
          <a:xfrm>
            <a:off x="3293735" y="1025844"/>
            <a:ext cx="1600200" cy="1660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7" y="2084152"/>
            <a:ext cx="826955" cy="887649"/>
          </a:xfrm>
          <a:prstGeom prst="rect">
            <a:avLst/>
          </a:prstGeom>
        </p:spPr>
      </p:pic>
      <p:pic>
        <p:nvPicPr>
          <p:cNvPr id="21" name="Picture 4" descr="adio continuum image of SNR Puppis A at 327 MHz obtained with the VLA in the CnB 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30" y="2095966"/>
            <a:ext cx="875835" cy="8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13" y="3143250"/>
            <a:ext cx="2115088" cy="8780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57377" y="466195"/>
            <a:ext cx="739103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SKY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476056"/>
            <a:ext cx="1653652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IONOSPHERE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2197" y="476056"/>
            <a:ext cx="1386705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TELESCOPE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26372" y="457201"/>
            <a:ext cx="1260428" cy="40011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ANALYSIS</a:t>
            </a:r>
            <a:endParaRPr lang="en-US" sz="1800" b="1" dirty="0">
              <a:solidFill>
                <a:srgbClr val="7030A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351" y="2654211"/>
            <a:ext cx="1503008" cy="11748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750" y="2057400"/>
            <a:ext cx="1314450" cy="194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23" y="914400"/>
            <a:ext cx="1212596" cy="1049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4701" y="2857501"/>
            <a:ext cx="1556663" cy="1209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5349" y="1063714"/>
            <a:ext cx="1427903" cy="140423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0A4624-9E9F-1114-BBF5-958F04877961}"/>
              </a:ext>
            </a:extLst>
          </p:cNvPr>
          <p:cNvSpPr/>
          <p:nvPr/>
        </p:nvSpPr>
        <p:spPr>
          <a:xfrm>
            <a:off x="857250" y="1200150"/>
            <a:ext cx="1756714" cy="24003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Lynch et al 2021;</a:t>
            </a:r>
          </a:p>
          <a:p>
            <a:pPr algn="ctr"/>
            <a:r>
              <a:rPr lang="en-US" sz="1800" dirty="0"/>
              <a:t>Cook et al 2022;</a:t>
            </a:r>
          </a:p>
          <a:p>
            <a:pPr algn="ctr"/>
            <a:r>
              <a:rPr lang="en-US" sz="1800" dirty="0" err="1"/>
              <a:t>Kriele</a:t>
            </a:r>
            <a:r>
              <a:rPr lang="en-US" sz="1800" dirty="0"/>
              <a:t> et al 2020</a:t>
            </a:r>
          </a:p>
          <a:p>
            <a:pPr algn="ctr"/>
            <a:r>
              <a:rPr lang="en-US" sz="1800" dirty="0"/>
              <a:t>McKinley et al 2022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5363CE-20D8-3444-5F23-87074F040926}"/>
              </a:ext>
            </a:extLst>
          </p:cNvPr>
          <p:cNvSpPr/>
          <p:nvPr/>
        </p:nvSpPr>
        <p:spPr>
          <a:xfrm>
            <a:off x="3234388" y="1600200"/>
            <a:ext cx="1583355" cy="1543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Jordan et al 2017;</a:t>
            </a:r>
          </a:p>
          <a:p>
            <a:pPr algn="ctr"/>
            <a:r>
              <a:rPr lang="en-US" sz="1800" dirty="0"/>
              <a:t>Trott et al 2017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C1BA5CB-90A1-387D-A4DF-F9193735B861}"/>
              </a:ext>
            </a:extLst>
          </p:cNvPr>
          <p:cNvSpPr/>
          <p:nvPr/>
        </p:nvSpPr>
        <p:spPr>
          <a:xfrm>
            <a:off x="4932042" y="971550"/>
            <a:ext cx="1845576" cy="31456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Joseph et al 2018;</a:t>
            </a:r>
          </a:p>
          <a:p>
            <a:pPr algn="ctr"/>
            <a:r>
              <a:rPr lang="en-US" sz="1800" dirty="0" err="1"/>
              <a:t>Chokshi</a:t>
            </a:r>
            <a:r>
              <a:rPr lang="en-US" sz="1800" dirty="0"/>
              <a:t> et al 2021;</a:t>
            </a:r>
          </a:p>
          <a:p>
            <a:pPr algn="ctr"/>
            <a:r>
              <a:rPr lang="en-US" sz="1800" dirty="0" err="1"/>
              <a:t>Chokshi</a:t>
            </a:r>
            <a:r>
              <a:rPr lang="en-US" sz="1800" dirty="0"/>
              <a:t> et al 2024;</a:t>
            </a:r>
          </a:p>
          <a:p>
            <a:pPr algn="ctr"/>
            <a:r>
              <a:rPr lang="en-US" sz="1800" dirty="0"/>
              <a:t>Barry et al 2024;</a:t>
            </a:r>
          </a:p>
          <a:p>
            <a:pPr algn="ctr"/>
            <a:r>
              <a:rPr lang="en-US" sz="1800" dirty="0"/>
              <a:t>Selvaraj et al 2024a,b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0D56F49-AAD6-78C3-0FE2-D7255C9C33C4}"/>
              </a:ext>
            </a:extLst>
          </p:cNvPr>
          <p:cNvSpPr/>
          <p:nvPr/>
        </p:nvSpPr>
        <p:spPr>
          <a:xfrm>
            <a:off x="6800851" y="1200151"/>
            <a:ext cx="1917224" cy="28003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Barry et al 2019a, b;</a:t>
            </a:r>
          </a:p>
          <a:p>
            <a:pPr algn="ctr"/>
            <a:r>
              <a:rPr lang="en-US" sz="1800" dirty="0"/>
              <a:t>Trott et al 2020;</a:t>
            </a:r>
          </a:p>
          <a:p>
            <a:pPr algn="ctr"/>
            <a:r>
              <a:rPr lang="en-US" sz="1800" dirty="0"/>
              <a:t>Rahimi et al 2021;</a:t>
            </a:r>
          </a:p>
          <a:p>
            <a:pPr algn="ctr"/>
            <a:r>
              <a:rPr lang="en-US" sz="1800" dirty="0"/>
              <a:t>Jordan et al 2024</a:t>
            </a:r>
          </a:p>
          <a:p>
            <a:pPr algn="ctr"/>
            <a:r>
              <a:rPr lang="en-US" sz="1800" dirty="0" err="1"/>
              <a:t>Nunhokee</a:t>
            </a:r>
            <a:r>
              <a:rPr lang="en-US" sz="1800" dirty="0"/>
              <a:t> et al 2024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AFEAE72-BE19-6996-0109-C495CDFDDD72}"/>
              </a:ext>
            </a:extLst>
          </p:cNvPr>
          <p:cNvSpPr/>
          <p:nvPr/>
        </p:nvSpPr>
        <p:spPr>
          <a:xfrm>
            <a:off x="5486400" y="4457700"/>
            <a:ext cx="2400300" cy="571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Line et al 2024a, 2024b</a:t>
            </a:r>
          </a:p>
        </p:txBody>
      </p:sp>
    </p:spTree>
    <p:extLst>
      <p:ext uri="{BB962C8B-B14F-4D97-AF65-F5344CB8AC3E}">
        <p14:creationId xmlns:p14="http://schemas.microsoft.com/office/powerpoint/2010/main" val="122880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28750" y="9060"/>
            <a:ext cx="760095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updated tools: calibration, sky model, QA metrics, e2e simulations</a:t>
            </a:r>
          </a:p>
        </p:txBody>
      </p:sp>
      <p:pic>
        <p:nvPicPr>
          <p:cNvPr id="10" name="Picture 2" descr="https://www.icrar.org/wp-content/uploads/2016/07/ChristopherJordan-e1467689825681-140x140-c-default.jpg">
            <a:extLst>
              <a:ext uri="{FF2B5EF4-FFF2-40B4-BE49-F238E27FC236}">
                <a16:creationId xmlns:a16="http://schemas.microsoft.com/office/drawing/2014/main" id="{3F8CACCA-D063-C284-467B-122988ED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85800"/>
            <a:ext cx="823648" cy="8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06C17-942F-DC75-40B2-A80301F31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3848" r="15480" b="5729"/>
          <a:stretch/>
        </p:blipFill>
        <p:spPr>
          <a:xfrm>
            <a:off x="171450" y="1543050"/>
            <a:ext cx="799794" cy="99983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BD17B1F-0CAF-2593-0296-A0056E923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3" b="52086"/>
          <a:stretch/>
        </p:blipFill>
        <p:spPr>
          <a:xfrm>
            <a:off x="1625837" y="658134"/>
            <a:ext cx="2374662" cy="1113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8EFCFC-E722-8A03-F5EA-B63475AA2927}"/>
              </a:ext>
            </a:extLst>
          </p:cNvPr>
          <p:cNvSpPr txBox="1"/>
          <p:nvPr/>
        </p:nvSpPr>
        <p:spPr>
          <a:xfrm>
            <a:off x="1212508" y="4843418"/>
            <a:ext cx="62169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Jordan, et al (2024, in review), Line et al (2024a, b), </a:t>
            </a:r>
            <a:r>
              <a:rPr lang="en-US" dirty="0" err="1"/>
              <a:t>Nunhokee</a:t>
            </a:r>
            <a:r>
              <a:rPr lang="en-US" dirty="0"/>
              <a:t> et al (2024)</a:t>
            </a:r>
          </a:p>
        </p:txBody>
      </p:sp>
      <p:pic>
        <p:nvPicPr>
          <p:cNvPr id="2" name="Picture 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B0248BC-97D2-A1B7-72AD-F8F1E7527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41" y="610252"/>
            <a:ext cx="3842809" cy="412950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7F9F329-2D7D-32C8-6055-63B4448B4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37" y="1880679"/>
            <a:ext cx="2374663" cy="1491171"/>
          </a:xfrm>
          <a:prstGeom prst="rect">
            <a:avLst/>
          </a:prstGeom>
        </p:spPr>
      </p:pic>
      <p:pic>
        <p:nvPicPr>
          <p:cNvPr id="4" name="Picture 4" descr="https://www.icrar.org/wp-content/uploads/2019/01/Jack-Line-e1547622330844-140x140-c-default.jpg">
            <a:extLst>
              <a:ext uri="{FF2B5EF4-FFF2-40B4-BE49-F238E27FC236}">
                <a16:creationId xmlns:a16="http://schemas.microsoft.com/office/drawing/2014/main" id="{105C1B20-8523-A318-09C6-D3EADD0D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605352"/>
            <a:ext cx="823648" cy="8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content.fcbr1-1.fna.fbcdn.net/v/t1.6435-9/s600x600/130189304_133830108534724_951779408936475373_n.jpg?_nc_cat=107&amp;ccb=1-5&amp;_nc_sid=8bfeb9&amp;_nc_ohc=Zu31YGCdBl0AX9zIXi8&amp;_nc_ht=scontent.fcbr1-1.fna&amp;oh=aa9db09bbd9f18b78c90a396bc24bcdc&amp;oe=61CB97C4">
            <a:extLst>
              <a:ext uri="{FF2B5EF4-FFF2-40B4-BE49-F238E27FC236}">
                <a16:creationId xmlns:a16="http://schemas.microsoft.com/office/drawing/2014/main" id="{90F66796-0BD1-93EC-0692-9694A5EEF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6667" r="46667" b="50000"/>
          <a:stretch/>
        </p:blipFill>
        <p:spPr bwMode="auto">
          <a:xfrm>
            <a:off x="171450" y="3491472"/>
            <a:ext cx="839434" cy="12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B4B8A-2AB6-AD5D-15C1-3927B898A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96" y="2643016"/>
            <a:ext cx="4599654" cy="2120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069EA-0A1C-AED2-54BF-CD7CE4CF7AD6}"/>
              </a:ext>
            </a:extLst>
          </p:cNvPr>
          <p:cNvSpPr txBox="1"/>
          <p:nvPr/>
        </p:nvSpPr>
        <p:spPr>
          <a:xfrm>
            <a:off x="1347651" y="3501457"/>
            <a:ext cx="288144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</a:rPr>
              <a:t>What have we learned from simulations?</a:t>
            </a:r>
            <a:br>
              <a:rPr lang="en-AU" sz="1600" dirty="0"/>
            </a:br>
            <a:r>
              <a:rPr lang="en-AU" sz="1400" dirty="0">
                <a:solidFill>
                  <a:srgbClr val="0000FF"/>
                </a:solidFill>
                <a:latin typeface="Arial" panose="020B0604020202020204" pitchFamily="34" charset="0"/>
              </a:rPr>
              <a:t>The top cause of leakage is an incomplete sky model;</a:t>
            </a:r>
            <a:endParaRPr lang="en-AU" sz="1800" dirty="0"/>
          </a:p>
          <a:p>
            <a:pPr>
              <a:spcAft>
                <a:spcPts val="1200"/>
              </a:spcAft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9202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43100" y="9060"/>
            <a:ext cx="6686550" cy="390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Libre Franklin Black italic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MWA data </a:t>
            </a:r>
            <a:r>
              <a:rPr lang="en-US" sz="1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qA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  <a:sym typeface="Wingdings" pitchFamily="2" charset="2"/>
              </a:rPr>
              <a:t> 650 hours of eor0 high-band</a:t>
            </a: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9FD1FDB6-D6B0-B7A9-229A-7BBB645F8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00" b="-2"/>
          <a:stretch/>
        </p:blipFill>
        <p:spPr>
          <a:xfrm>
            <a:off x="-2343150" y="857250"/>
            <a:ext cx="5665202" cy="379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63C2E-B8D6-299C-F819-B5C7665080DC}"/>
              </a:ext>
            </a:extLst>
          </p:cNvPr>
          <p:cNvSpPr txBox="1"/>
          <p:nvPr/>
        </p:nvSpPr>
        <p:spPr>
          <a:xfrm>
            <a:off x="3881730" y="583404"/>
            <a:ext cx="46953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</a:rPr>
              <a:t>EoR0 field: RA = 0h, Dec = -27 deg</a:t>
            </a:r>
          </a:p>
          <a:p>
            <a:endParaRPr lang="en-A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dirty="0">
                <a:solidFill>
                  <a:srgbClr val="000000"/>
                </a:solidFill>
                <a:latin typeface="Arial" panose="020B0604020202020204" pitchFamily="34" charset="0"/>
              </a:rPr>
              <a:t>167-197 MHz (z = 6.2 – 7.1)</a:t>
            </a:r>
            <a:endParaRPr lang="en-AU" sz="1800" dirty="0"/>
          </a:p>
          <a:p>
            <a:pPr>
              <a:spcAft>
                <a:spcPts val="1200"/>
              </a:spcAft>
            </a:pPr>
            <a:endParaRPr lang="en-AU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EB1DA6-23B6-3370-BC85-DFB94536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388" y="1861693"/>
            <a:ext cx="4945495" cy="24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11419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ASTRO3D">
      <a:dk1>
        <a:srgbClr val="16003F"/>
      </a:dk1>
      <a:lt1>
        <a:sysClr val="window" lastClr="FFFFFF"/>
      </a:lt1>
      <a:dk2>
        <a:srgbClr val="3A225D"/>
      </a:dk2>
      <a:lt2>
        <a:srgbClr val="BCBEC0"/>
      </a:lt2>
      <a:accent1>
        <a:srgbClr val="5E3192"/>
      </a:accent1>
      <a:accent2>
        <a:srgbClr val="4B2B76"/>
      </a:accent2>
      <a:accent3>
        <a:srgbClr val="F3704B"/>
      </a:accent3>
      <a:accent4>
        <a:srgbClr val="F7941E"/>
      </a:accent4>
      <a:accent5>
        <a:srgbClr val="EE3D96"/>
      </a:accent5>
      <a:accent6>
        <a:srgbClr val="3A225D"/>
      </a:accent6>
      <a:hlink>
        <a:srgbClr val="603192"/>
      </a:hlink>
      <a:folHlink>
        <a:srgbClr val="3A225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603192"/>
        </a:solidFill>
        <a:ln w="9525">
          <a:solidFill>
            <a:srgbClr val="000000"/>
          </a:solidFill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aseline="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nk">
  <a:themeElements>
    <a:clrScheme name="ASTRO3D">
      <a:dk1>
        <a:srgbClr val="16003F"/>
      </a:dk1>
      <a:lt1>
        <a:sysClr val="window" lastClr="FFFFFF"/>
      </a:lt1>
      <a:dk2>
        <a:srgbClr val="3A225D"/>
      </a:dk2>
      <a:lt2>
        <a:srgbClr val="BCBEC0"/>
      </a:lt2>
      <a:accent1>
        <a:srgbClr val="5E3192"/>
      </a:accent1>
      <a:accent2>
        <a:srgbClr val="4B2B76"/>
      </a:accent2>
      <a:accent3>
        <a:srgbClr val="F3704B"/>
      </a:accent3>
      <a:accent4>
        <a:srgbClr val="F7941E"/>
      </a:accent4>
      <a:accent5>
        <a:srgbClr val="EE3D96"/>
      </a:accent5>
      <a:accent6>
        <a:srgbClr val="3A225D"/>
      </a:accent6>
      <a:hlink>
        <a:srgbClr val="603192"/>
      </a:hlink>
      <a:folHlink>
        <a:srgbClr val="3A225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603192"/>
        </a:solidFill>
        <a:ln w="9525">
          <a:solidFill>
            <a:srgbClr val="000000"/>
          </a:solidFill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baseline="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rp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EA1474791FD4E8A46584874143058" ma:contentTypeVersion="15" ma:contentTypeDescription="Create a new document." ma:contentTypeScope="" ma:versionID="453f716ec867265edc0073675ba04941">
  <xsd:schema xmlns:xsd="http://www.w3.org/2001/XMLSchema" xmlns:xs="http://www.w3.org/2001/XMLSchema" xmlns:p="http://schemas.microsoft.com/office/2006/metadata/properties" xmlns:ns2="d8395993-563f-4f79-8b24-d7369faf4eac" xmlns:ns3="2cbb6d9b-16a6-4bf6-be93-3ca41d84cc22" targetNamespace="http://schemas.microsoft.com/office/2006/metadata/properties" ma:root="true" ma:fieldsID="de43be57a63d13d91da13a10aa47495c" ns2:_="" ns3:_="">
    <xsd:import namespace="d8395993-563f-4f79-8b24-d7369faf4eac"/>
    <xsd:import namespace="2cbb6d9b-16a6-4bf6-be93-3ca41d84c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95993-563f-4f79-8b24-d7369faf4e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2eb5840-676b-4ec5-83ef-4cc9c6b5c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b6d9b-16a6-4bf6-be93-3ca41d84cc2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bd24d2-545e-42c4-836d-0aab7b9d204f}" ma:internalName="TaxCatchAll" ma:showField="CatchAllData" ma:web="2cbb6d9b-16a6-4bf6-be93-3ca41d84c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98AD00-C612-40F2-B062-8E33A867ED44}"/>
</file>

<file path=customXml/itemProps2.xml><?xml version="1.0" encoding="utf-8"?>
<ds:datastoreItem xmlns:ds="http://schemas.openxmlformats.org/officeDocument/2006/customXml" ds:itemID="{FC843FE4-7130-4678-B4BB-C6E0BBC37D73}"/>
</file>

<file path=docProps/app.xml><?xml version="1.0" encoding="utf-8"?>
<Properties xmlns="http://schemas.openxmlformats.org/officeDocument/2006/extended-properties" xmlns:vt="http://schemas.openxmlformats.org/officeDocument/2006/docPropsVTypes">
  <TotalTime>110331</TotalTime>
  <Words>785</Words>
  <Application>Microsoft Macintosh PowerPoint</Application>
  <PresentationFormat>On-screen Show (16:9)</PresentationFormat>
  <Paragraphs>135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Libre Franklin</vt:lpstr>
      <vt:lpstr>Libre Franklin Black italic</vt:lpstr>
      <vt:lpstr>Times New Roman</vt:lpstr>
      <vt:lpstr>Orange</vt:lpstr>
      <vt:lpstr>Pink</vt:lpstr>
      <vt:lpstr>Purple</vt:lpstr>
      <vt:lpstr>Latest 21cm results from the Murchison widefield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 posterior</vt:lpstr>
      <vt:lpstr>Evolution of the 21cm global signal, large-scale power and  xHI as well as parameter posterior Showing only 2-98 percentiles for 2Ds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Tindale</dc:creator>
  <cp:lastModifiedBy>Cathryn Trott</cp:lastModifiedBy>
  <cp:revision>1670</cp:revision>
  <cp:lastPrinted>2021-09-01T08:45:06Z</cp:lastPrinted>
  <dcterms:created xsi:type="dcterms:W3CDTF">2017-06-27T03:49:29Z</dcterms:created>
  <dcterms:modified xsi:type="dcterms:W3CDTF">2024-06-24T05:29:31Z</dcterms:modified>
</cp:coreProperties>
</file>