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433" r:id="rId4"/>
    <p:sldId id="259" r:id="rId5"/>
    <p:sldId id="427" r:id="rId6"/>
    <p:sldId id="265" r:id="rId7"/>
    <p:sldId id="428" r:id="rId8"/>
    <p:sldId id="270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8" r:id="rId17"/>
    <p:sldId id="279" r:id="rId18"/>
    <p:sldId id="280" r:id="rId19"/>
    <p:sldId id="430" r:id="rId20"/>
    <p:sldId id="429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415" r:id="rId32"/>
    <p:sldId id="417" r:id="rId33"/>
    <p:sldId id="418" r:id="rId34"/>
    <p:sldId id="419" r:id="rId35"/>
    <p:sldId id="267" r:id="rId36"/>
    <p:sldId id="432" r:id="rId37"/>
    <p:sldId id="431" r:id="rId38"/>
    <p:sldId id="269" r:id="rId39"/>
    <p:sldId id="262" r:id="rId40"/>
    <p:sldId id="266" r:id="rId41"/>
    <p:sldId id="263" r:id="rId42"/>
    <p:sldId id="284" r:id="rId43"/>
    <p:sldId id="264" r:id="rId44"/>
    <p:sldId id="421" r:id="rId45"/>
    <p:sldId id="422" r:id="rId46"/>
    <p:sldId id="424" r:id="rId47"/>
    <p:sldId id="425" r:id="rId48"/>
    <p:sldId id="42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EE930-6A4A-4A09-A1FE-28DEAC8A111A}" v="260" dt="2024-06-17T07:34:36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19.2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3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19.2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6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8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32.0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3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6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8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32.0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3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19.2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6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8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32.0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281B-DF95-48CD-9814-94BE57E1DB4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A3775-1A43-4D55-AF9B-BB7322844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0898-CB2D-9E08-4A2E-3782D5181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16D7-57E1-56DC-16B8-08C23B93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4C88F-7AC0-8376-5543-A1024ADF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1A61-4468-4E0F-A822-7DF9FDE8BBDB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A8FFE-7858-9C2B-3532-435D514A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CC8D-E00E-4928-2D79-0C1BB003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3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BC6D-18D9-1AD0-960F-CD59DFC2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D0F14-C5B3-54FA-C616-286D29CBB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D72E-5164-B507-2DC3-4ECD9107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950-8636-40B8-985C-1BFFA74FFBED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077B-0DDB-AFAC-DBB5-588EB343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5A4CC-9068-D1BA-62F8-A04B817A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E15E0-4F61-39CF-B358-B0524440F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A7B34-41D9-D82D-D3C1-222BA66DE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C0554-D632-4202-6CEC-D37F05D0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28F7-5334-4DE8-B756-12E819A9010C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17072-1F28-930A-7026-C24964E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D579D-E023-46A6-BF65-95EBB069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FDD3-6C65-8C32-C4A7-1529E395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4B5E7-31EA-7C66-0619-69121ACB0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89EE8-720A-B49F-5C64-3536B418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9DF-D2BE-46B9-A8C4-D3630E7EFF1C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ECF9-FC19-9FA9-E4A5-EF6C89FA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CFF0E-3CF4-57AF-0B3E-B42B010B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6E14-2262-7B8B-734E-2C22F141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EC2DD-EC51-5E97-C0D6-D7D65E40F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9A52A-93D6-D883-3FFB-C5636978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D73-BEBF-4031-852E-E00417AE1200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22BBD-3C9B-B2D8-0014-89811214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5C01B-85EF-BCC6-CFBE-59F9F30E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5B20-B87B-1D0A-D251-3E20CB76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4141-01D1-F0C3-7FA1-457E97B2F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4887E-A66E-5B86-6060-17A8AC9F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41B4E-B2C4-EACE-5B03-A7249547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07F6-058F-4CAD-8D59-391C5996E713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004FA-CFF5-5798-4A04-C3FEC053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7E5F-6048-A2E3-C579-77DBBFE2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7ADF-0BAD-3F16-0FC4-01B9D03D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54AD9-7F30-A7F1-5925-F04EDCC97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D05F7-2887-66E2-01D4-2AB6533A4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6383C-44E6-685C-8A7F-AC52BB389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C0379-BB85-B004-CAB8-3FA47751A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0F216-773F-B308-6DCD-461D1873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DB52-70D9-4603-8B23-EADF91A7095B}" type="datetime1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7B4F9-5276-856E-A2C7-029401E4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786B2-09F6-CF40-F2FF-9FB204D5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5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A361-F9A8-EA01-993D-9F9AD070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08CEA-74F9-BFD8-1332-4B866E47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BF1-2814-4F78-AF9D-28F2A7D2F430}" type="datetime1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D5C84-BD0E-12C7-87F9-A9467ADB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76D68-B22C-9DF2-C7E5-F0021687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069D2-7F57-47AF-8ED4-C75BC19C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F4E-C8B9-4566-A566-B3999F1B4160}" type="datetime1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C867F-75A1-1A96-EA93-422B7ADE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86F7-A535-67D4-1BF1-3BF0951B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9C33-BC9C-CA65-F493-BC19F143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E9ADB-1EE0-B1FB-F86E-5FFFA612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66B50-D1A5-47AF-D5A1-25C544323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ADEA9-9239-94A7-C4B4-27B6D2EA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D5E-719A-493C-AEFC-1D5E96204F6F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DC0D3-967A-275A-DA80-A257A626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566BA-1B69-35D5-E822-25BD4EAE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A788-6A9A-13F5-55CA-90A1DCE4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FCDE3-6EF1-E87F-FE56-C1656AA46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7FBB8-C4E7-785D-1C2F-B6AAA03D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379E7-57D9-6F19-24CD-8AD1F13E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40D7-343B-4212-9439-0C69B021B582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F27C2-BC1B-B47A-73B7-80F46FCA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6966E-F01C-536B-2BB3-16D56F34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643E1-A4EF-5D90-5987-986917F2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19305-1A51-F8DA-E156-9F5DE1079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665A7-EE07-6956-99E1-BE1FC5C07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2C267-94A8-41B8-B135-9EEB46B7059D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1DBB-94F6-345D-C944-B1E93FB7C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E36C8-3586-7017-D842-FE3C15339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230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6.xml"/><Relationship Id="rId7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customXml" Target="../ink/ink7.xml"/><Relationship Id="rId4" Type="http://schemas.openxmlformats.org/officeDocument/2006/relationships/image" Target="../media/image230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customXml" Target="../ink/ink11.xml"/><Relationship Id="rId7" Type="http://schemas.openxmlformats.org/officeDocument/2006/relationships/customXml" Target="../ink/ink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customXml" Target="../ink/ink12.xml"/><Relationship Id="rId4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rxiv.org/abs/2205.0977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6EF6-02A7-7AF0-C8BD-7AF573811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3480619"/>
            <a:ext cx="8534401" cy="185039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Cross-Correlating Galaxies with the Cosmic 21-cm Signal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4FF58-2B06-6B7D-9094-C83E62DD0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2934" y="5534515"/>
            <a:ext cx="5220929" cy="892277"/>
          </a:xfrm>
        </p:spPr>
        <p:txBody>
          <a:bodyPr/>
          <a:lstStyle/>
          <a:p>
            <a:r>
              <a:rPr lang="en-US" dirty="0"/>
              <a:t>Samuel Gagnon-Hartman</a:t>
            </a:r>
          </a:p>
          <a:p>
            <a:r>
              <a:rPr lang="en-US" dirty="0"/>
              <a:t>Supervisor: Andrei </a:t>
            </a:r>
            <a:r>
              <a:rPr lang="en-US" dirty="0" err="1"/>
              <a:t>Mesinger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5EE54-DC13-6DFE-E63F-C1307288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778F9-33CF-7E2C-0492-E405F3D51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566" y="431208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EA723C-9C91-167B-554D-74A85346B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472" y="1298103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60530E6-55FB-0BB0-47DE-F909B2985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756" y="3961973"/>
            <a:ext cx="1711344" cy="26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9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E15D7-2869-0417-A64C-BE6ED7C6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19A73-02D2-D609-FEBA-0028F23B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2CFD52-6DEE-ABD8-9216-0CBAA0AABC77}"/>
              </a:ext>
            </a:extLst>
          </p:cNvPr>
          <p:cNvSpPr/>
          <p:nvPr/>
        </p:nvSpPr>
        <p:spPr>
          <a:xfrm>
            <a:off x="7371745" y="3585888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Cross-Power Spectrum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DF8A461D-E945-E0CC-8CDF-2614D505041D}"/>
              </a:ext>
            </a:extLst>
          </p:cNvPr>
          <p:cNvCxnSpPr>
            <a:cxnSpLocks/>
            <a:stCxn id="8" idx="3"/>
            <a:endCxn id="49" idx="2"/>
          </p:cNvCxnSpPr>
          <p:nvPr/>
        </p:nvCxnSpPr>
        <p:spPr>
          <a:xfrm flipV="1">
            <a:off x="6846614" y="4484062"/>
            <a:ext cx="1242885" cy="2398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E71029B-5AD2-5942-9DD2-2DA3E0C38438}"/>
              </a:ext>
            </a:extLst>
          </p:cNvPr>
          <p:cNvCxnSpPr>
            <a:cxnSpLocks/>
            <a:stCxn id="41" idx="3"/>
            <a:endCxn id="49" idx="0"/>
          </p:cNvCxnSpPr>
          <p:nvPr/>
        </p:nvCxnSpPr>
        <p:spPr>
          <a:xfrm>
            <a:off x="7027613" y="3376601"/>
            <a:ext cx="1061886" cy="20928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E8B6B-0D2F-0130-1953-946DFB87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7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2CFD52-6DEE-ABD8-9216-0CBAA0AABC77}"/>
              </a:ext>
            </a:extLst>
          </p:cNvPr>
          <p:cNvSpPr/>
          <p:nvPr/>
        </p:nvSpPr>
        <p:spPr>
          <a:xfrm>
            <a:off x="7371745" y="3585888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Cross-Power Spectrum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DF8A461D-E945-E0CC-8CDF-2614D505041D}"/>
              </a:ext>
            </a:extLst>
          </p:cNvPr>
          <p:cNvCxnSpPr>
            <a:cxnSpLocks/>
            <a:stCxn id="8" idx="3"/>
            <a:endCxn id="49" idx="2"/>
          </p:cNvCxnSpPr>
          <p:nvPr/>
        </p:nvCxnSpPr>
        <p:spPr>
          <a:xfrm flipV="1">
            <a:off x="6846614" y="4484062"/>
            <a:ext cx="1242885" cy="2398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E71029B-5AD2-5942-9DD2-2DA3E0C38438}"/>
              </a:ext>
            </a:extLst>
          </p:cNvPr>
          <p:cNvCxnSpPr>
            <a:cxnSpLocks/>
            <a:stCxn id="41" idx="3"/>
            <a:endCxn id="49" idx="0"/>
          </p:cNvCxnSpPr>
          <p:nvPr/>
        </p:nvCxnSpPr>
        <p:spPr>
          <a:xfrm>
            <a:off x="7027613" y="3376601"/>
            <a:ext cx="1061886" cy="20928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5279EAB-BB95-FCE4-51A0-1F0202D129ED}"/>
              </a:ext>
            </a:extLst>
          </p:cNvPr>
          <p:cNvSpPr/>
          <p:nvPr/>
        </p:nvSpPr>
        <p:spPr>
          <a:xfrm>
            <a:off x="9011277" y="358644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Spectrum Uncertainty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3C6BB5B-073D-5C4F-48BC-159E87FB8220}"/>
              </a:ext>
            </a:extLst>
          </p:cNvPr>
          <p:cNvCxnSpPr>
            <a:cxnSpLocks/>
            <a:stCxn id="29" idx="3"/>
            <a:endCxn id="2" idx="2"/>
          </p:cNvCxnSpPr>
          <p:nvPr/>
        </p:nvCxnSpPr>
        <p:spPr>
          <a:xfrm flipV="1">
            <a:off x="5734665" y="4484614"/>
            <a:ext cx="3994366" cy="181093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B31187E-0BB4-DC59-FF59-8FD64963EE52}"/>
              </a:ext>
            </a:extLst>
          </p:cNvPr>
          <p:cNvCxnSpPr>
            <a:cxnSpLocks/>
            <a:stCxn id="58" idx="3"/>
            <a:endCxn id="2" idx="0"/>
          </p:cNvCxnSpPr>
          <p:nvPr/>
        </p:nvCxnSpPr>
        <p:spPr>
          <a:xfrm>
            <a:off x="5734665" y="2099646"/>
            <a:ext cx="3994366" cy="148679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0208B-3D1C-361F-4AA0-EDCF0E5E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4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2CFD52-6DEE-ABD8-9216-0CBAA0AABC77}"/>
              </a:ext>
            </a:extLst>
          </p:cNvPr>
          <p:cNvSpPr/>
          <p:nvPr/>
        </p:nvSpPr>
        <p:spPr>
          <a:xfrm>
            <a:off x="7371745" y="3585888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Cross-Power Spectrum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DF8A461D-E945-E0CC-8CDF-2614D505041D}"/>
              </a:ext>
            </a:extLst>
          </p:cNvPr>
          <p:cNvCxnSpPr>
            <a:cxnSpLocks/>
            <a:stCxn id="8" idx="3"/>
            <a:endCxn id="49" idx="2"/>
          </p:cNvCxnSpPr>
          <p:nvPr/>
        </p:nvCxnSpPr>
        <p:spPr>
          <a:xfrm flipV="1">
            <a:off x="6846614" y="4484062"/>
            <a:ext cx="1242885" cy="2398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E71029B-5AD2-5942-9DD2-2DA3E0C38438}"/>
              </a:ext>
            </a:extLst>
          </p:cNvPr>
          <p:cNvCxnSpPr>
            <a:cxnSpLocks/>
            <a:stCxn id="41" idx="3"/>
            <a:endCxn id="49" idx="0"/>
          </p:cNvCxnSpPr>
          <p:nvPr/>
        </p:nvCxnSpPr>
        <p:spPr>
          <a:xfrm>
            <a:off x="7027613" y="3376601"/>
            <a:ext cx="1061886" cy="20928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5279EAB-BB95-FCE4-51A0-1F0202D129ED}"/>
              </a:ext>
            </a:extLst>
          </p:cNvPr>
          <p:cNvSpPr/>
          <p:nvPr/>
        </p:nvSpPr>
        <p:spPr>
          <a:xfrm>
            <a:off x="9011277" y="358644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Spectrum Uncertainty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3C6BB5B-073D-5C4F-48BC-159E87FB8220}"/>
              </a:ext>
            </a:extLst>
          </p:cNvPr>
          <p:cNvCxnSpPr>
            <a:cxnSpLocks/>
            <a:stCxn id="29" idx="3"/>
            <a:endCxn id="2" idx="2"/>
          </p:cNvCxnSpPr>
          <p:nvPr/>
        </p:nvCxnSpPr>
        <p:spPr>
          <a:xfrm flipV="1">
            <a:off x="5734665" y="4484614"/>
            <a:ext cx="3994366" cy="181093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B31187E-0BB4-DC59-FF59-8FD64963EE52}"/>
              </a:ext>
            </a:extLst>
          </p:cNvPr>
          <p:cNvCxnSpPr>
            <a:cxnSpLocks/>
            <a:stCxn id="58" idx="3"/>
            <a:endCxn id="2" idx="0"/>
          </p:cNvCxnSpPr>
          <p:nvPr/>
        </p:nvCxnSpPr>
        <p:spPr>
          <a:xfrm>
            <a:off x="5734665" y="2099646"/>
            <a:ext cx="3994366" cy="148679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888A9-8E15-50D4-8230-D3F11077DB28}"/>
              </a:ext>
            </a:extLst>
          </p:cNvPr>
          <p:cNvSpPr/>
          <p:nvPr/>
        </p:nvSpPr>
        <p:spPr>
          <a:xfrm>
            <a:off x="9397201" y="5237842"/>
            <a:ext cx="2593249" cy="5387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S/N of Cross-Spectrum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907D6F5-F00F-095E-957D-6DC6EFE3E399}"/>
              </a:ext>
            </a:extLst>
          </p:cNvPr>
          <p:cNvCxnSpPr>
            <a:cxnSpLocks/>
            <a:stCxn id="49" idx="2"/>
            <a:endCxn id="19" idx="0"/>
          </p:cNvCxnSpPr>
          <p:nvPr/>
        </p:nvCxnSpPr>
        <p:spPr>
          <a:xfrm rot="16200000" flipH="1">
            <a:off x="9014772" y="3558788"/>
            <a:ext cx="753780" cy="26043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AFC8A339-D50F-E728-71AB-4EBBC7A38711}"/>
              </a:ext>
            </a:extLst>
          </p:cNvPr>
          <p:cNvCxnSpPr>
            <a:cxnSpLocks/>
            <a:stCxn id="2" idx="2"/>
            <a:endCxn id="19" idx="0"/>
          </p:cNvCxnSpPr>
          <p:nvPr/>
        </p:nvCxnSpPr>
        <p:spPr>
          <a:xfrm rot="16200000" flipH="1">
            <a:off x="9834814" y="4378830"/>
            <a:ext cx="753228" cy="96479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F525E-5BD4-6408-74DF-043E409E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01F6A4A-BE1A-68AD-CE54-99E61129854C}"/>
              </a:ext>
            </a:extLst>
          </p:cNvPr>
          <p:cNvSpPr/>
          <p:nvPr/>
        </p:nvSpPr>
        <p:spPr>
          <a:xfrm>
            <a:off x="852943" y="5111073"/>
            <a:ext cx="1162669" cy="898174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2CFD52-6DEE-ABD8-9216-0CBAA0AABC77}"/>
              </a:ext>
            </a:extLst>
          </p:cNvPr>
          <p:cNvSpPr/>
          <p:nvPr/>
        </p:nvSpPr>
        <p:spPr>
          <a:xfrm>
            <a:off x="7371745" y="3585888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Cross-Power Spectrum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DF8A461D-E945-E0CC-8CDF-2614D505041D}"/>
              </a:ext>
            </a:extLst>
          </p:cNvPr>
          <p:cNvCxnSpPr>
            <a:cxnSpLocks/>
            <a:stCxn id="8" idx="3"/>
            <a:endCxn id="49" idx="2"/>
          </p:cNvCxnSpPr>
          <p:nvPr/>
        </p:nvCxnSpPr>
        <p:spPr>
          <a:xfrm flipV="1">
            <a:off x="6846614" y="4484062"/>
            <a:ext cx="1242885" cy="2398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E71029B-5AD2-5942-9DD2-2DA3E0C38438}"/>
              </a:ext>
            </a:extLst>
          </p:cNvPr>
          <p:cNvCxnSpPr>
            <a:cxnSpLocks/>
            <a:stCxn id="41" idx="3"/>
            <a:endCxn id="49" idx="0"/>
          </p:cNvCxnSpPr>
          <p:nvPr/>
        </p:nvCxnSpPr>
        <p:spPr>
          <a:xfrm>
            <a:off x="7027613" y="3376601"/>
            <a:ext cx="1061886" cy="20928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5279EAB-BB95-FCE4-51A0-1F0202D129ED}"/>
              </a:ext>
            </a:extLst>
          </p:cNvPr>
          <p:cNvSpPr/>
          <p:nvPr/>
        </p:nvSpPr>
        <p:spPr>
          <a:xfrm>
            <a:off x="9011277" y="358644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Spectrum Uncertainty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3C6BB5B-073D-5C4F-48BC-159E87FB8220}"/>
              </a:ext>
            </a:extLst>
          </p:cNvPr>
          <p:cNvCxnSpPr>
            <a:cxnSpLocks/>
            <a:stCxn id="29" idx="3"/>
            <a:endCxn id="2" idx="2"/>
          </p:cNvCxnSpPr>
          <p:nvPr/>
        </p:nvCxnSpPr>
        <p:spPr>
          <a:xfrm flipV="1">
            <a:off x="5734665" y="4484614"/>
            <a:ext cx="3994366" cy="181093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B31187E-0BB4-DC59-FF59-8FD64963EE52}"/>
              </a:ext>
            </a:extLst>
          </p:cNvPr>
          <p:cNvCxnSpPr>
            <a:cxnSpLocks/>
            <a:stCxn id="58" idx="3"/>
            <a:endCxn id="2" idx="0"/>
          </p:cNvCxnSpPr>
          <p:nvPr/>
        </p:nvCxnSpPr>
        <p:spPr>
          <a:xfrm>
            <a:off x="5734665" y="2099646"/>
            <a:ext cx="3994366" cy="148679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888A9-8E15-50D4-8230-D3F11077DB28}"/>
              </a:ext>
            </a:extLst>
          </p:cNvPr>
          <p:cNvSpPr/>
          <p:nvPr/>
        </p:nvSpPr>
        <p:spPr>
          <a:xfrm>
            <a:off x="9397201" y="5237842"/>
            <a:ext cx="2593249" cy="5387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S/N of Cross-Spectrum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907D6F5-F00F-095E-957D-6DC6EFE3E399}"/>
              </a:ext>
            </a:extLst>
          </p:cNvPr>
          <p:cNvCxnSpPr>
            <a:cxnSpLocks/>
            <a:stCxn id="49" idx="2"/>
            <a:endCxn id="19" idx="0"/>
          </p:cNvCxnSpPr>
          <p:nvPr/>
        </p:nvCxnSpPr>
        <p:spPr>
          <a:xfrm rot="16200000" flipH="1">
            <a:off x="9014772" y="3558788"/>
            <a:ext cx="753780" cy="26043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AFC8A339-D50F-E728-71AB-4EBBC7A38711}"/>
              </a:ext>
            </a:extLst>
          </p:cNvPr>
          <p:cNvCxnSpPr>
            <a:cxnSpLocks/>
            <a:stCxn id="2" idx="2"/>
            <a:endCxn id="19" idx="0"/>
          </p:cNvCxnSpPr>
          <p:nvPr/>
        </p:nvCxnSpPr>
        <p:spPr>
          <a:xfrm rot="16200000" flipH="1">
            <a:off x="9834814" y="4378830"/>
            <a:ext cx="753228" cy="96479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FF5A7D-8310-B4B4-D0CD-FBECCAA24643}"/>
              </a:ext>
            </a:extLst>
          </p:cNvPr>
          <p:cNvCxnSpPr>
            <a:cxnSpLocks/>
            <a:stCxn id="62" idx="3"/>
            <a:endCxn id="19" idx="1"/>
          </p:cNvCxnSpPr>
          <p:nvPr/>
        </p:nvCxnSpPr>
        <p:spPr>
          <a:xfrm flipV="1">
            <a:off x="2015612" y="5507239"/>
            <a:ext cx="7381589" cy="529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F39E5-A0B0-34CB-8A3D-92D8F499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36723" y="184026"/>
            <a:ext cx="7118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21cmFASTv4 – New Features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F8E67B-5A19-AB09-DB8B-75536C5BE889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FD4483-D5C4-2574-6E61-301A0218E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CDB3B0-30D5-5774-EE37-ED2D910F8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2BED90-C9FA-E6F5-A600-2D44FEFAA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r="9516" b="20406"/>
          <a:stretch/>
        </p:blipFill>
        <p:spPr>
          <a:xfrm>
            <a:off x="291278" y="3006883"/>
            <a:ext cx="10628673" cy="1751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81512-AD32-ED6A-8096-28E2791A7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97"/>
          <a:stretch/>
        </p:blipFill>
        <p:spPr>
          <a:xfrm>
            <a:off x="10825316" y="3006883"/>
            <a:ext cx="658761" cy="2201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B18D45-2002-56E0-4815-4A6E6BA10D97}"/>
              </a:ext>
            </a:extLst>
          </p:cNvPr>
          <p:cNvSpPr txBox="1"/>
          <p:nvPr/>
        </p:nvSpPr>
        <p:spPr>
          <a:xfrm flipH="1">
            <a:off x="584412" y="1272503"/>
            <a:ext cx="1101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Explicit galaxy populations — efficient halo finding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 used as sources for reionization: galaxy field consistent with IGM properties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Stochasticity implemented in star formation rate and halo mass function: greater realism — Ivan’s talk from Monday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D5B4ABE-1ABD-74A9-7494-869D59A3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>
            <a:extLst>
              <a:ext uri="{FF2B5EF4-FFF2-40B4-BE49-F238E27FC236}">
                <a16:creationId xmlns:a16="http://schemas.microsoft.com/office/drawing/2014/main" id="{72F857C7-B0B3-7769-E0CA-2287D0AD04AC}"/>
              </a:ext>
            </a:extLst>
          </p:cNvPr>
          <p:cNvSpPr/>
          <p:nvPr/>
        </p:nvSpPr>
        <p:spPr>
          <a:xfrm flipV="1">
            <a:off x="5897134" y="4331364"/>
            <a:ext cx="287353" cy="152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147BA9-A239-5391-5971-0675D59B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487" y="3316633"/>
            <a:ext cx="2314898" cy="29436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36723" y="184026"/>
            <a:ext cx="7118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21cmFASTv4 – New Features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F8E67B-5A19-AB09-DB8B-75536C5BE889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FD4483-D5C4-2574-6E61-301A0218E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CDB3B0-30D5-5774-EE37-ED2D910F8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38F5CE-20A7-80FD-1CA4-C45A560E59D0}"/>
              </a:ext>
            </a:extLst>
          </p:cNvPr>
          <p:cNvSpPr txBox="1"/>
          <p:nvPr/>
        </p:nvSpPr>
        <p:spPr>
          <a:xfrm flipH="1">
            <a:off x="5746349" y="2694090"/>
            <a:ext cx="319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it out on GitHub: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D71EE-FCD4-5E39-3FAE-E02CDE3673F8}"/>
              </a:ext>
            </a:extLst>
          </p:cNvPr>
          <p:cNvSpPr txBox="1"/>
          <p:nvPr/>
        </p:nvSpPr>
        <p:spPr>
          <a:xfrm flipH="1">
            <a:off x="518396" y="3571458"/>
            <a:ext cx="403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details in an upcoming paper by James Davies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AAE54A16-BA23-2B7D-777B-6543DD728D8C}"/>
              </a:ext>
            </a:extLst>
          </p:cNvPr>
          <p:cNvSpPr/>
          <p:nvPr/>
        </p:nvSpPr>
        <p:spPr>
          <a:xfrm>
            <a:off x="4549916" y="3213841"/>
            <a:ext cx="1779635" cy="101132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Soon…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BB522409-1CD7-CF25-9482-B9DCD8C37832}"/>
              </a:ext>
            </a:extLst>
          </p:cNvPr>
          <p:cNvSpPr/>
          <p:nvPr/>
        </p:nvSpPr>
        <p:spPr>
          <a:xfrm flipV="1">
            <a:off x="5620072" y="4127299"/>
            <a:ext cx="439753" cy="29055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5ABA26F-9335-34CB-EA0F-0C1BA644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B57D3-613A-1410-A9F4-F2089AD3F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563" y="2493683"/>
            <a:ext cx="2219592" cy="2247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4CD74-A1B5-CA9D-6B86-0833ABC8A067}"/>
              </a:ext>
            </a:extLst>
          </p:cNvPr>
          <p:cNvSpPr txBox="1"/>
          <p:nvPr/>
        </p:nvSpPr>
        <p:spPr>
          <a:xfrm flipH="1">
            <a:off x="584412" y="1272503"/>
            <a:ext cx="1101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Explicit galaxy populations — efficient halo finding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 used as sources for reionization: galaxy field consistent with IGM properties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Stochasticity implemented in star formation rate and halo mass function: greater realism — Ivan’s talk from Monday</a:t>
            </a:r>
          </a:p>
        </p:txBody>
      </p:sp>
    </p:spTree>
    <p:extLst>
      <p:ext uri="{BB962C8B-B14F-4D97-AF65-F5344CB8AC3E}">
        <p14:creationId xmlns:p14="http://schemas.microsoft.com/office/powerpoint/2010/main" val="421698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36723" y="184026"/>
            <a:ext cx="7118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Biasing the Galaxy Field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ED90-C9FA-E6F5-A600-2D44FEFA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r="9516" b="20406"/>
          <a:stretch/>
        </p:blipFill>
        <p:spPr>
          <a:xfrm>
            <a:off x="301110" y="4922040"/>
            <a:ext cx="10628673" cy="1751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81512-AD32-ED6A-8096-28E2791A7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97"/>
          <a:stretch/>
        </p:blipFill>
        <p:spPr>
          <a:xfrm>
            <a:off x="10835148" y="4922040"/>
            <a:ext cx="658761" cy="2201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B18D45-2002-56E0-4815-4A6E6BA10D97}"/>
              </a:ext>
            </a:extLst>
          </p:cNvPr>
          <p:cNvSpPr txBox="1"/>
          <p:nvPr/>
        </p:nvSpPr>
        <p:spPr>
          <a:xfrm flipH="1">
            <a:off x="587173" y="1616819"/>
            <a:ext cx="11017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brightest galaxies are observable in practice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depends on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 limit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galaxy mapping survey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select galaxies based on their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Lyman alpha emission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a line detection is required to achieve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redshift precision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1EFD3-EEAB-431E-CB07-BC0A3636A02C}"/>
              </a:ext>
            </a:extLst>
          </p:cNvPr>
          <p:cNvSpPr txBox="1"/>
          <p:nvPr/>
        </p:nvSpPr>
        <p:spPr>
          <a:xfrm>
            <a:off x="1956621" y="3936271"/>
            <a:ext cx="795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luminosity from Park et al. 2019 (https://arxiv.org/abs/1809.08995)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6490-DE09-A46A-0063-55E9E62715F5}"/>
              </a:ext>
            </a:extLst>
          </p:cNvPr>
          <p:cNvSpPr txBox="1"/>
          <p:nvPr/>
        </p:nvSpPr>
        <p:spPr>
          <a:xfrm>
            <a:off x="1956621" y="4277063"/>
            <a:ext cx="795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Lyman alpha flux from Mason et al. 2018 (https://arxiv.org/abs/1709.05356)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1E6D9-7A30-BFA4-CA07-CBF2D11D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C6B8-1728-4C9C-B22C-2626A103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132" y="286467"/>
            <a:ext cx="5847735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Luminosity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2F807-BAD3-073F-E66E-5FCDB5C8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CA858-48E4-DCC9-EC6C-12E53D8B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817"/>
            <a:ext cx="12192000" cy="36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78AA7-85E0-2DE3-69B1-3151A391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66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071" y="109486"/>
            <a:ext cx="5014452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Cool!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A339-1014-B7D6-BBDE-7F0C08CA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529" y="1544535"/>
            <a:ext cx="3242186" cy="40049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majority of our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lightcone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remains unprobed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 can only access this information through LIM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Allows us to answer questions about dark matter, inflation, the Hubble tension,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0AD44-A815-EDC7-30E3-9921D74ACCFA}"/>
              </a:ext>
            </a:extLst>
          </p:cNvPr>
          <p:cNvSpPr txBox="1"/>
          <p:nvPr/>
        </p:nvSpPr>
        <p:spPr>
          <a:xfrm>
            <a:off x="9099487" y="5834387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Cynthia Chiang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EED52-51A4-FB9A-604C-D3F703F6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9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C6B8-1728-4C9C-B22C-2626A103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61" y="136525"/>
            <a:ext cx="8168148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Lyman Alpha Luminosity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2F807-BAD3-073F-E66E-5FCDB5C8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3C58E-3640-0A06-4FD6-7F6FDB2B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77" y="1380839"/>
            <a:ext cx="6830962" cy="51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0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8095" y="120860"/>
            <a:ext cx="11675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Precision and the Galaxy Power Spectrum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01457A-DE57-8C6B-187E-9034A5B3AC92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A8E3C5-9C5C-7CD6-FC06-CB6CC003B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449E11-B278-DAC4-5AA7-50BDC5D88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14:cNvPr>
              <p14:cNvContentPartPr/>
              <p14:nvPr/>
            </p14:nvContentPartPr>
            <p14:xfrm>
              <a:off x="2113537" y="5034828"/>
              <a:ext cx="183960" cy="17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4897" y="502582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14:cNvPr>
              <p14:cNvContentPartPr/>
              <p14:nvPr/>
            </p14:nvContentPartPr>
            <p14:xfrm>
              <a:off x="2639563" y="5498608"/>
              <a:ext cx="183960" cy="17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0923" y="548960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14:cNvPr>
              <p14:cNvContentPartPr/>
              <p14:nvPr/>
            </p14:nvContentPartPr>
            <p14:xfrm>
              <a:off x="2924699" y="6111460"/>
              <a:ext cx="183960" cy="17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059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14:cNvPr>
              <p14:cNvContentPartPr/>
              <p14:nvPr/>
            </p14:nvContentPartPr>
            <p14:xfrm>
              <a:off x="1759971" y="6111460"/>
              <a:ext cx="183960" cy="17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1331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3EA564-A7F1-A236-8040-E13B4DE5A57E}"/>
              </a:ext>
            </a:extLst>
          </p:cNvPr>
          <p:cNvCxnSpPr>
            <a:cxnSpLocks/>
          </p:cNvCxnSpPr>
          <p:nvPr/>
        </p:nvCxnSpPr>
        <p:spPr>
          <a:xfrm flipH="1">
            <a:off x="1101213" y="5611164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23B27-77C4-2672-B913-C0781C45CC7A}"/>
              </a:ext>
            </a:extLst>
          </p:cNvPr>
          <p:cNvCxnSpPr>
            <a:cxnSpLocks/>
          </p:cNvCxnSpPr>
          <p:nvPr/>
        </p:nvCxnSpPr>
        <p:spPr>
          <a:xfrm>
            <a:off x="1350113" y="5611164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14:cNvPr>
              <p14:cNvContentPartPr/>
              <p14:nvPr/>
            </p14:nvContentPartPr>
            <p14:xfrm>
              <a:off x="1272048" y="5521524"/>
              <a:ext cx="18396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3408" y="5512524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F5C278-78CA-DF3A-B140-BACF229160A3}"/>
              </a:ext>
            </a:extLst>
          </p:cNvPr>
          <p:cNvCxnSpPr>
            <a:cxnSpLocks/>
          </p:cNvCxnSpPr>
          <p:nvPr/>
        </p:nvCxnSpPr>
        <p:spPr>
          <a:xfrm flipH="1">
            <a:off x="1926825" y="5124468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47E3D-5AD6-13CF-4E65-5BE2371A9944}"/>
              </a:ext>
            </a:extLst>
          </p:cNvPr>
          <p:cNvCxnSpPr>
            <a:cxnSpLocks/>
          </p:cNvCxnSpPr>
          <p:nvPr/>
        </p:nvCxnSpPr>
        <p:spPr>
          <a:xfrm>
            <a:off x="2175725" y="5124468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3C5553-4466-3F4F-844B-1162CC994EFC}"/>
              </a:ext>
            </a:extLst>
          </p:cNvPr>
          <p:cNvCxnSpPr>
            <a:cxnSpLocks/>
          </p:cNvCxnSpPr>
          <p:nvPr/>
        </p:nvCxnSpPr>
        <p:spPr>
          <a:xfrm flipH="1">
            <a:off x="2452851" y="5599941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704E36-9587-1503-8B89-03E0D7C4C241}"/>
              </a:ext>
            </a:extLst>
          </p:cNvPr>
          <p:cNvCxnSpPr>
            <a:cxnSpLocks/>
          </p:cNvCxnSpPr>
          <p:nvPr/>
        </p:nvCxnSpPr>
        <p:spPr>
          <a:xfrm>
            <a:off x="2701751" y="5599941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19E6EE-DB81-01A6-7539-655209AD3D6A}"/>
              </a:ext>
            </a:extLst>
          </p:cNvPr>
          <p:cNvCxnSpPr>
            <a:cxnSpLocks/>
          </p:cNvCxnSpPr>
          <p:nvPr/>
        </p:nvCxnSpPr>
        <p:spPr>
          <a:xfrm flipH="1">
            <a:off x="1556153" y="6201100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886A08-E429-B13A-F16D-B269677DCF1E}"/>
              </a:ext>
            </a:extLst>
          </p:cNvPr>
          <p:cNvCxnSpPr>
            <a:cxnSpLocks/>
          </p:cNvCxnSpPr>
          <p:nvPr/>
        </p:nvCxnSpPr>
        <p:spPr>
          <a:xfrm>
            <a:off x="1805053" y="6201100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FAC0AA-747F-0B44-D892-CA09524AEE1C}"/>
              </a:ext>
            </a:extLst>
          </p:cNvPr>
          <p:cNvCxnSpPr>
            <a:cxnSpLocks/>
          </p:cNvCxnSpPr>
          <p:nvPr/>
        </p:nvCxnSpPr>
        <p:spPr>
          <a:xfrm flipH="1">
            <a:off x="2730117" y="6201100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1A2AA8-8399-180F-E734-372F10A19952}"/>
              </a:ext>
            </a:extLst>
          </p:cNvPr>
          <p:cNvCxnSpPr>
            <a:cxnSpLocks/>
          </p:cNvCxnSpPr>
          <p:nvPr/>
        </p:nvCxnSpPr>
        <p:spPr>
          <a:xfrm>
            <a:off x="2979017" y="6201100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5074774-1E7C-70EF-AC82-D5472932EF70}"/>
              </a:ext>
            </a:extLst>
          </p:cNvPr>
          <p:cNvSpPr txBox="1"/>
          <p:nvPr/>
        </p:nvSpPr>
        <p:spPr>
          <a:xfrm flipH="1">
            <a:off x="587172" y="1616819"/>
            <a:ext cx="460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uncertainty sets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Line-of-Sight k-modes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CDC3DA2-A0A2-D6F1-8539-A01393F65D8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1398" y="1088533"/>
            <a:ext cx="4868554" cy="369098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7C97FC8-91DD-0915-D6DA-62F76AC47F8F}"/>
              </a:ext>
            </a:extLst>
          </p:cNvPr>
          <p:cNvSpPr txBox="1"/>
          <p:nvPr/>
        </p:nvSpPr>
        <p:spPr>
          <a:xfrm flipH="1">
            <a:off x="7748129" y="1570652"/>
            <a:ext cx="147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Excluded!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2969E7D3-1F14-3E8C-13AA-F6383AD0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9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8095" y="120860"/>
            <a:ext cx="11675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Precision and the Galaxy Power Spectrum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18D45-2002-56E0-4815-4A6E6BA10D97}"/>
              </a:ext>
            </a:extLst>
          </p:cNvPr>
          <p:cNvSpPr txBox="1"/>
          <p:nvPr/>
        </p:nvSpPr>
        <p:spPr>
          <a:xfrm flipH="1">
            <a:off x="587172" y="1616819"/>
            <a:ext cx="460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uncertainty sets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Line-of-Sight k-modes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01457A-DE57-8C6B-187E-9034A5B3AC92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A8E3C5-9C5C-7CD6-FC06-CB6CC003B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449E11-B278-DAC4-5AA7-50BDC5D88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14:cNvPr>
              <p14:cNvContentPartPr/>
              <p14:nvPr/>
            </p14:nvContentPartPr>
            <p14:xfrm>
              <a:off x="2113537" y="5034828"/>
              <a:ext cx="183960" cy="17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4897" y="502582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14:cNvPr>
              <p14:cNvContentPartPr/>
              <p14:nvPr/>
            </p14:nvContentPartPr>
            <p14:xfrm>
              <a:off x="2639563" y="5498608"/>
              <a:ext cx="183960" cy="17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0923" y="548960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14:cNvPr>
              <p14:cNvContentPartPr/>
              <p14:nvPr/>
            </p14:nvContentPartPr>
            <p14:xfrm>
              <a:off x="2924699" y="6111460"/>
              <a:ext cx="183960" cy="17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059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14:cNvPr>
              <p14:cNvContentPartPr/>
              <p14:nvPr/>
            </p14:nvContentPartPr>
            <p14:xfrm>
              <a:off x="1759971" y="6111460"/>
              <a:ext cx="183960" cy="17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1331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3EA564-A7F1-A236-8040-E13B4DE5A57E}"/>
              </a:ext>
            </a:extLst>
          </p:cNvPr>
          <p:cNvCxnSpPr>
            <a:cxnSpLocks/>
          </p:cNvCxnSpPr>
          <p:nvPr/>
        </p:nvCxnSpPr>
        <p:spPr>
          <a:xfrm flipH="1">
            <a:off x="934065" y="5611164"/>
            <a:ext cx="42996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23B27-77C4-2672-B913-C0781C45CC7A}"/>
              </a:ext>
            </a:extLst>
          </p:cNvPr>
          <p:cNvCxnSpPr>
            <a:cxnSpLocks/>
          </p:cNvCxnSpPr>
          <p:nvPr/>
        </p:nvCxnSpPr>
        <p:spPr>
          <a:xfrm>
            <a:off x="1350113" y="5611164"/>
            <a:ext cx="40985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14:cNvPr>
              <p14:cNvContentPartPr/>
              <p14:nvPr/>
            </p14:nvContentPartPr>
            <p14:xfrm>
              <a:off x="1272048" y="5521524"/>
              <a:ext cx="18396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3408" y="5512524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F5C278-78CA-DF3A-B140-BACF229160A3}"/>
              </a:ext>
            </a:extLst>
          </p:cNvPr>
          <p:cNvCxnSpPr>
            <a:cxnSpLocks/>
          </p:cNvCxnSpPr>
          <p:nvPr/>
        </p:nvCxnSpPr>
        <p:spPr>
          <a:xfrm flipH="1">
            <a:off x="1759971" y="5124468"/>
            <a:ext cx="429669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47E3D-5AD6-13CF-4E65-5BE2371A9944}"/>
              </a:ext>
            </a:extLst>
          </p:cNvPr>
          <p:cNvCxnSpPr>
            <a:cxnSpLocks/>
          </p:cNvCxnSpPr>
          <p:nvPr/>
        </p:nvCxnSpPr>
        <p:spPr>
          <a:xfrm>
            <a:off x="2175725" y="5124468"/>
            <a:ext cx="38066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3C5553-4466-3F4F-844B-1162CC994EFC}"/>
              </a:ext>
            </a:extLst>
          </p:cNvPr>
          <p:cNvCxnSpPr>
            <a:cxnSpLocks/>
          </p:cNvCxnSpPr>
          <p:nvPr/>
        </p:nvCxnSpPr>
        <p:spPr>
          <a:xfrm flipH="1">
            <a:off x="2297497" y="5599941"/>
            <a:ext cx="418169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704E36-9587-1503-8B89-03E0D7C4C241}"/>
              </a:ext>
            </a:extLst>
          </p:cNvPr>
          <p:cNvCxnSpPr>
            <a:cxnSpLocks/>
          </p:cNvCxnSpPr>
          <p:nvPr/>
        </p:nvCxnSpPr>
        <p:spPr>
          <a:xfrm>
            <a:off x="2701751" y="5599941"/>
            <a:ext cx="40690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19E6EE-DB81-01A6-7539-655209AD3D6A}"/>
              </a:ext>
            </a:extLst>
          </p:cNvPr>
          <p:cNvCxnSpPr>
            <a:cxnSpLocks/>
          </p:cNvCxnSpPr>
          <p:nvPr/>
        </p:nvCxnSpPr>
        <p:spPr>
          <a:xfrm flipH="1">
            <a:off x="1364028" y="6201100"/>
            <a:ext cx="45494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886A08-E429-B13A-F16D-B269677DCF1E}"/>
              </a:ext>
            </a:extLst>
          </p:cNvPr>
          <p:cNvCxnSpPr>
            <a:cxnSpLocks/>
          </p:cNvCxnSpPr>
          <p:nvPr/>
        </p:nvCxnSpPr>
        <p:spPr>
          <a:xfrm>
            <a:off x="1805053" y="6201100"/>
            <a:ext cx="38458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FAC0AA-747F-0B44-D892-CA09524AEE1C}"/>
              </a:ext>
            </a:extLst>
          </p:cNvPr>
          <p:cNvCxnSpPr>
            <a:cxnSpLocks/>
          </p:cNvCxnSpPr>
          <p:nvPr/>
        </p:nvCxnSpPr>
        <p:spPr>
          <a:xfrm flipH="1">
            <a:off x="2556387" y="6201100"/>
            <a:ext cx="43654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1A2AA8-8399-180F-E734-372F10A19952}"/>
              </a:ext>
            </a:extLst>
          </p:cNvPr>
          <p:cNvCxnSpPr>
            <a:cxnSpLocks/>
          </p:cNvCxnSpPr>
          <p:nvPr/>
        </p:nvCxnSpPr>
        <p:spPr>
          <a:xfrm>
            <a:off x="2979017" y="6201100"/>
            <a:ext cx="42294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F44E0BC8-4029-3516-D74C-486B382FBB5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1364" y="1135237"/>
            <a:ext cx="4868554" cy="36960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34019A7-391C-E5BC-A22B-29EA0FFD4D3B}"/>
              </a:ext>
            </a:extLst>
          </p:cNvPr>
          <p:cNvSpPr txBox="1"/>
          <p:nvPr/>
        </p:nvSpPr>
        <p:spPr>
          <a:xfrm flipH="1">
            <a:off x="7620310" y="1911120"/>
            <a:ext cx="147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Excluded!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5D3BAA3-29FA-54D5-D1F2-E75B8438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8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8095" y="120860"/>
            <a:ext cx="11675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Precision and the Galaxy Power Spectrum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01457A-DE57-8C6B-187E-9034A5B3AC92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A8E3C5-9C5C-7CD6-FC06-CB6CC003B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449E11-B278-DAC4-5AA7-50BDC5D88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14:cNvPr>
              <p14:cNvContentPartPr/>
              <p14:nvPr/>
            </p14:nvContentPartPr>
            <p14:xfrm>
              <a:off x="2113537" y="5034828"/>
              <a:ext cx="183960" cy="17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4897" y="502582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14:cNvPr>
              <p14:cNvContentPartPr/>
              <p14:nvPr/>
            </p14:nvContentPartPr>
            <p14:xfrm>
              <a:off x="2639563" y="5498608"/>
              <a:ext cx="183960" cy="17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0923" y="548960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14:cNvPr>
              <p14:cNvContentPartPr/>
              <p14:nvPr/>
            </p14:nvContentPartPr>
            <p14:xfrm>
              <a:off x="2924699" y="6111460"/>
              <a:ext cx="183960" cy="17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059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14:cNvPr>
              <p14:cNvContentPartPr/>
              <p14:nvPr/>
            </p14:nvContentPartPr>
            <p14:xfrm>
              <a:off x="1759971" y="6111460"/>
              <a:ext cx="183960" cy="17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1331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3EA564-A7F1-A236-8040-E13B4DE5A57E}"/>
              </a:ext>
            </a:extLst>
          </p:cNvPr>
          <p:cNvCxnSpPr>
            <a:cxnSpLocks/>
          </p:cNvCxnSpPr>
          <p:nvPr/>
        </p:nvCxnSpPr>
        <p:spPr>
          <a:xfrm flipH="1">
            <a:off x="1101213" y="5611164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23B27-77C4-2672-B913-C0781C45CC7A}"/>
              </a:ext>
            </a:extLst>
          </p:cNvPr>
          <p:cNvCxnSpPr>
            <a:cxnSpLocks/>
          </p:cNvCxnSpPr>
          <p:nvPr/>
        </p:nvCxnSpPr>
        <p:spPr>
          <a:xfrm>
            <a:off x="1350113" y="5611164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14:cNvPr>
              <p14:cNvContentPartPr/>
              <p14:nvPr/>
            </p14:nvContentPartPr>
            <p14:xfrm>
              <a:off x="1272048" y="5521524"/>
              <a:ext cx="18396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3408" y="5512524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F5C278-78CA-DF3A-B140-BACF229160A3}"/>
              </a:ext>
            </a:extLst>
          </p:cNvPr>
          <p:cNvCxnSpPr>
            <a:cxnSpLocks/>
          </p:cNvCxnSpPr>
          <p:nvPr/>
        </p:nvCxnSpPr>
        <p:spPr>
          <a:xfrm flipH="1">
            <a:off x="1926825" y="5124468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47E3D-5AD6-13CF-4E65-5BE2371A9944}"/>
              </a:ext>
            </a:extLst>
          </p:cNvPr>
          <p:cNvCxnSpPr>
            <a:cxnSpLocks/>
          </p:cNvCxnSpPr>
          <p:nvPr/>
        </p:nvCxnSpPr>
        <p:spPr>
          <a:xfrm>
            <a:off x="2175725" y="5124468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3C5553-4466-3F4F-844B-1162CC994EFC}"/>
              </a:ext>
            </a:extLst>
          </p:cNvPr>
          <p:cNvCxnSpPr>
            <a:cxnSpLocks/>
          </p:cNvCxnSpPr>
          <p:nvPr/>
        </p:nvCxnSpPr>
        <p:spPr>
          <a:xfrm flipH="1">
            <a:off x="2452851" y="5599941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704E36-9587-1503-8B89-03E0D7C4C241}"/>
              </a:ext>
            </a:extLst>
          </p:cNvPr>
          <p:cNvCxnSpPr>
            <a:cxnSpLocks/>
          </p:cNvCxnSpPr>
          <p:nvPr/>
        </p:nvCxnSpPr>
        <p:spPr>
          <a:xfrm>
            <a:off x="2701751" y="5599941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19E6EE-DB81-01A6-7539-655209AD3D6A}"/>
              </a:ext>
            </a:extLst>
          </p:cNvPr>
          <p:cNvCxnSpPr>
            <a:cxnSpLocks/>
          </p:cNvCxnSpPr>
          <p:nvPr/>
        </p:nvCxnSpPr>
        <p:spPr>
          <a:xfrm flipH="1">
            <a:off x="1556153" y="6201100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886A08-E429-B13A-F16D-B269677DCF1E}"/>
              </a:ext>
            </a:extLst>
          </p:cNvPr>
          <p:cNvCxnSpPr>
            <a:cxnSpLocks/>
          </p:cNvCxnSpPr>
          <p:nvPr/>
        </p:nvCxnSpPr>
        <p:spPr>
          <a:xfrm>
            <a:off x="1805053" y="6201100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FAC0AA-747F-0B44-D892-CA09524AEE1C}"/>
              </a:ext>
            </a:extLst>
          </p:cNvPr>
          <p:cNvCxnSpPr>
            <a:cxnSpLocks/>
          </p:cNvCxnSpPr>
          <p:nvPr/>
        </p:nvCxnSpPr>
        <p:spPr>
          <a:xfrm flipH="1">
            <a:off x="2730117" y="6201100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1A2AA8-8399-180F-E734-372F10A19952}"/>
              </a:ext>
            </a:extLst>
          </p:cNvPr>
          <p:cNvCxnSpPr>
            <a:cxnSpLocks/>
          </p:cNvCxnSpPr>
          <p:nvPr/>
        </p:nvCxnSpPr>
        <p:spPr>
          <a:xfrm>
            <a:off x="2979017" y="6201100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5074774-1E7C-70EF-AC82-D5472932EF70}"/>
              </a:ext>
            </a:extLst>
          </p:cNvPr>
          <p:cNvSpPr txBox="1"/>
          <p:nvPr/>
        </p:nvSpPr>
        <p:spPr>
          <a:xfrm flipH="1">
            <a:off x="587172" y="1616819"/>
            <a:ext cx="4604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uncertainty sets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Line-of-Sight k-modes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instrument types yield different redshift uncertainties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30069-71AC-B7DD-3E28-E4B58FA9BA18}"/>
              </a:ext>
            </a:extLst>
          </p:cNvPr>
          <p:cNvSpPr txBox="1"/>
          <p:nvPr/>
        </p:nvSpPr>
        <p:spPr>
          <a:xfrm flipH="1">
            <a:off x="6095999" y="2335436"/>
            <a:ext cx="460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Narrow-band dropout: ~5 %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~1%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Spectroscopy: ~0.1%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54BB-B907-C0B2-F049-F2491030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11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64028" y="187701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Noise in 21-cm Interferometers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1022553" y="1513264"/>
            <a:ext cx="4401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thermal noise in a k-mode is inversely proportional to the number of baselines probing that mode.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level mostly varies in transverse modes since that’s where the baselines vary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EE068-BDAF-37ED-4924-FFF53892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4445" y="1513264"/>
            <a:ext cx="5851457" cy="474981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3C6C4E-9381-2AA0-A758-7236AE01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3730014" y="-195757"/>
            <a:ext cx="47319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Foregrounds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175582" y="1655995"/>
            <a:ext cx="3472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Spectrally-smooth foregrounds occur at low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mode-mixing propagates foregrounds into the “Wedge”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69057-0A15-2DF6-5F58-BFDC2EE2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0014" y="875538"/>
            <a:ext cx="7173960" cy="584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B3415-2624-918D-498E-297821C875F0}"/>
              </a:ext>
            </a:extLst>
          </p:cNvPr>
          <p:cNvSpPr txBox="1"/>
          <p:nvPr/>
        </p:nvSpPr>
        <p:spPr>
          <a:xfrm flipH="1">
            <a:off x="5580901" y="5426666"/>
            <a:ext cx="34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Foregrounds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43901-2E69-A732-CB3D-24900E32656B}"/>
              </a:ext>
            </a:extLst>
          </p:cNvPr>
          <p:cNvSpPr txBox="1"/>
          <p:nvPr/>
        </p:nvSpPr>
        <p:spPr>
          <a:xfrm rot="17666855" flipH="1">
            <a:off x="7023336" y="3372187"/>
            <a:ext cx="171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Wedge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61130-AC9C-3A26-90CD-A8255BEB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1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D77A5-EFE0-9D61-70B3-20EECE51C5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0014" y="875537"/>
            <a:ext cx="7173960" cy="586427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3730014" y="-195757"/>
            <a:ext cx="47319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Foregrounds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175582" y="1655995"/>
            <a:ext cx="3472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extent of the wedge is uncertain: in this study we vary the wedge as one of our free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B3415-2624-918D-498E-297821C875F0}"/>
              </a:ext>
            </a:extLst>
          </p:cNvPr>
          <p:cNvSpPr txBox="1"/>
          <p:nvPr/>
        </p:nvSpPr>
        <p:spPr>
          <a:xfrm flipH="1">
            <a:off x="5580901" y="5426666"/>
            <a:ext cx="34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Foregrounds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43901-2E69-A732-CB3D-24900E32656B}"/>
              </a:ext>
            </a:extLst>
          </p:cNvPr>
          <p:cNvSpPr txBox="1"/>
          <p:nvPr/>
        </p:nvSpPr>
        <p:spPr>
          <a:xfrm rot="17666855" flipH="1">
            <a:off x="7023336" y="3372187"/>
            <a:ext cx="171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B9DDE-C288-AE8C-83AE-C86DCE516E53}"/>
              </a:ext>
            </a:extLst>
          </p:cNvPr>
          <p:cNvSpPr txBox="1"/>
          <p:nvPr/>
        </p:nvSpPr>
        <p:spPr>
          <a:xfrm rot="17666855" flipH="1">
            <a:off x="6251504" y="3087974"/>
            <a:ext cx="171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Pessimistic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273EB-585D-7516-C0D5-ABC428F4465B}"/>
              </a:ext>
            </a:extLst>
          </p:cNvPr>
          <p:cNvSpPr txBox="1"/>
          <p:nvPr/>
        </p:nvSpPr>
        <p:spPr>
          <a:xfrm rot="17666855" flipH="1">
            <a:off x="7696947" y="3536835"/>
            <a:ext cx="171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Optimistic (Recovery)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F551DC-07D1-F989-5295-976395A8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0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444112" y="-107266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Cross-Spectrum Detection Scenarios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463344" y="1218297"/>
            <a:ext cx="3775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vary the following telescopic survey parameters: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Survey type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Field of view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Limiting magnitude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B9F1F-9CC5-0474-51D7-F7B4E8DC9F92}"/>
              </a:ext>
            </a:extLst>
          </p:cNvPr>
          <p:cNvSpPr txBox="1"/>
          <p:nvPr/>
        </p:nvSpPr>
        <p:spPr>
          <a:xfrm flipH="1">
            <a:off x="463344" y="3890664"/>
            <a:ext cx="339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vary the level of 21-cm foregrounds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3AE79-2266-2C59-8EAA-F847E672F3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679" y="1013712"/>
            <a:ext cx="6973273" cy="5753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5A489B-1AA6-E099-87CA-3801AAC36071}"/>
              </a:ext>
            </a:extLst>
          </p:cNvPr>
          <p:cNvSpPr txBox="1"/>
          <p:nvPr/>
        </p:nvSpPr>
        <p:spPr>
          <a:xfrm flipH="1">
            <a:off x="6078222" y="5456163"/>
            <a:ext cx="34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Foregrounds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D676A-92C5-CFB4-58DD-CE57740B6C08}"/>
              </a:ext>
            </a:extLst>
          </p:cNvPr>
          <p:cNvSpPr txBox="1"/>
          <p:nvPr/>
        </p:nvSpPr>
        <p:spPr>
          <a:xfrm rot="17666855" flipH="1">
            <a:off x="7446123" y="3497563"/>
            <a:ext cx="171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Wedge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6542912-27D7-C8C9-CAE2-E2CE6D00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98A4D-4DB8-FA33-DF96-5DA45980B9A8}"/>
              </a:ext>
            </a:extLst>
          </p:cNvPr>
          <p:cNvSpPr txBox="1"/>
          <p:nvPr/>
        </p:nvSpPr>
        <p:spPr>
          <a:xfrm flipH="1">
            <a:off x="6073307" y="1459338"/>
            <a:ext cx="34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Redshift Uncertainty</a:t>
            </a:r>
          </a:p>
        </p:txBody>
      </p:sp>
    </p:spTree>
    <p:extLst>
      <p:ext uri="{BB962C8B-B14F-4D97-AF65-F5344CB8AC3E}">
        <p14:creationId xmlns:p14="http://schemas.microsoft.com/office/powerpoint/2010/main" val="294802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444112" y="-107266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 of Interest: Roman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376696" y="1385444"/>
            <a:ext cx="92785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HERA-Roman 21-cm-galaxy cross-correlations were investigated by La Plante et al. in 2023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https://arxiv.org/abs/2205.09770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compare our results with theirs, albeit using SKA instead of HERA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insensitive to Lyman alpha at z&lt;7.2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Roman Space Telescope/NASA">
            <a:extLst>
              <a:ext uri="{FF2B5EF4-FFF2-40B4-BE49-F238E27FC236}">
                <a16:creationId xmlns:a16="http://schemas.microsoft.com/office/drawing/2014/main" id="{6EB7976B-E55A-2951-BB03-5952E054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97" y="3125391"/>
            <a:ext cx="6395884" cy="3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5B2E6-53A6-862D-F219-EEB07323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4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444112" y="-107266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 of Interest: MOONS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376696" y="1385444"/>
            <a:ext cx="9278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MOONS is a multi-object spectrograph planned for deployment at the Very Large Telescope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MOONRISE high-redshift survey has already been granted guaranteed observing time to target ~1000 sources at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z&gt;5.5 in a 1.2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sq.dg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B8023-F55C-837F-13D5-858507A1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299" y="3552809"/>
            <a:ext cx="5154653" cy="26873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F6F4A-A801-86A6-0BB1-11EB9BAF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78AA7-85E0-2DE3-69B1-3151A391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66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071" y="109486"/>
            <a:ext cx="5014452" cy="216176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Hard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A339-1014-B7D6-BBDE-7F0C08CA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7560" y="2271252"/>
            <a:ext cx="3242186" cy="2747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You’ve seen a couple of other talks by now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0AD44-A815-EDC7-30E3-9921D74ACCFA}"/>
              </a:ext>
            </a:extLst>
          </p:cNvPr>
          <p:cNvSpPr txBox="1"/>
          <p:nvPr/>
        </p:nvSpPr>
        <p:spPr>
          <a:xfrm>
            <a:off x="9099487" y="5834387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Cynthia Chiang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EED52-51A4-FB9A-604C-D3F703F6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</a:t>
            </a:fld>
            <a:endParaRPr lang="en-US"/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E8D1F80A-0339-1024-617C-BED624021137}"/>
              </a:ext>
            </a:extLst>
          </p:cNvPr>
          <p:cNvSpPr/>
          <p:nvPr/>
        </p:nvSpPr>
        <p:spPr>
          <a:xfrm>
            <a:off x="0" y="4217168"/>
            <a:ext cx="4788311" cy="1602658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Galactic Foregrounds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77AB1F91-6F83-660B-9FE3-390A8BA9976B}"/>
              </a:ext>
            </a:extLst>
          </p:cNvPr>
          <p:cNvSpPr/>
          <p:nvPr/>
        </p:nvSpPr>
        <p:spPr>
          <a:xfrm>
            <a:off x="2718620" y="5118817"/>
            <a:ext cx="4788311" cy="1602658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The ionosphere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8ED1BAA9-731A-8B9C-41AE-98030D2C930D}"/>
              </a:ext>
            </a:extLst>
          </p:cNvPr>
          <p:cNvSpPr/>
          <p:nvPr/>
        </p:nvSpPr>
        <p:spPr>
          <a:xfrm>
            <a:off x="3781106" y="2477985"/>
            <a:ext cx="1669181" cy="1739183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RFI</a:t>
            </a:r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56CA40F1-C92A-D1E1-A02D-92C483219589}"/>
              </a:ext>
            </a:extLst>
          </p:cNvPr>
          <p:cNvSpPr/>
          <p:nvPr/>
        </p:nvSpPr>
        <p:spPr>
          <a:xfrm>
            <a:off x="-165532" y="2821858"/>
            <a:ext cx="3784028" cy="1207370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Probably dragons????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B88C2F41-3F34-02A7-297F-FCA8C349F9F4}"/>
              </a:ext>
            </a:extLst>
          </p:cNvPr>
          <p:cNvSpPr/>
          <p:nvPr/>
        </p:nvSpPr>
        <p:spPr>
          <a:xfrm>
            <a:off x="915004" y="996771"/>
            <a:ext cx="3873307" cy="1223245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The interferometer itself</a:t>
            </a:r>
          </a:p>
        </p:txBody>
      </p:sp>
    </p:spTree>
    <p:extLst>
      <p:ext uri="{BB962C8B-B14F-4D97-AF65-F5344CB8AC3E}">
        <p14:creationId xmlns:p14="http://schemas.microsoft.com/office/powerpoint/2010/main" val="3603639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444112" y="-107266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 of Interest: MOSAIC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376696" y="1385444"/>
            <a:ext cx="9278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MOSAIC is a multi-object spectrograph planned for deployment at the Extremely Large Telescope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MOSAIC can achieve much deeper exposures in a shorter time than MOONS thanks to the massive observing area of ELT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5DCE4-0DB4-254D-F827-A75AEEFC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48" y="3533565"/>
            <a:ext cx="4210167" cy="307890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7261F6-2536-5B0A-DC51-71318061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9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558C16-B845-6CAE-101D-061DC311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88" y="136525"/>
            <a:ext cx="5447491" cy="6752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 Typical Foregrounds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A4099-109F-CD9F-CF84-F78B0251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0B991-1EB9-7F73-AD82-51E7165418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466" y="1016701"/>
            <a:ext cx="10517068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1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CF808B-0D0B-CDFD-6547-5E54AB12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267" y="136525"/>
            <a:ext cx="7781617" cy="6752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 Pessimistic Foregrounds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C5EC5-A22C-5511-15D5-B54949CB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CD20-86D5-FCD9-9EDC-D19534DD02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729" y="983359"/>
            <a:ext cx="10688542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6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38E2-716C-F346-BD51-35E6E35A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267" y="136525"/>
            <a:ext cx="7139933" cy="6752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 Partial Foreground Recovery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200B3-D53A-731D-4E64-C9E44416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F76BB-97D0-A3EE-571D-CE1964D291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492" y="1016701"/>
            <a:ext cx="10679015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0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38E2-716C-F346-BD51-35E6E35A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306" y="350767"/>
            <a:ext cx="2739513" cy="6752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59FBE-39DF-E1E0-0C54-625527B94ECD}"/>
              </a:ext>
            </a:extLst>
          </p:cNvPr>
          <p:cNvSpPr txBox="1"/>
          <p:nvPr/>
        </p:nvSpPr>
        <p:spPr>
          <a:xfrm flipH="1">
            <a:off x="376696" y="1385444"/>
            <a:ext cx="6161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Cross-correlation with galaxies will allow us to confirm a detection of the cosmic 21-cm signal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significance of a detection is sensitive to the level of 21-cm foregrounds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hours with MOSAIC can yield a detection with S/N~3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check out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21cmFASTv4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thanks for coming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87750-F0B7-7BDC-75E7-D8C74FF9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F0AD6-FAD8-7621-D38C-2E2801FF4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49" t="6394" r="97071" b="-6394"/>
          <a:stretch/>
        </p:blipFill>
        <p:spPr>
          <a:xfrm>
            <a:off x="7476699" y="1385444"/>
            <a:ext cx="460392" cy="5134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05B66-4E32-3EA9-93BC-CB8B104A8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66"/>
          <a:stretch/>
        </p:blipFill>
        <p:spPr>
          <a:xfrm>
            <a:off x="7885470" y="1169101"/>
            <a:ext cx="3621463" cy="5134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84C25-7ACF-919B-0B59-5D2E757B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215" y="4260034"/>
            <a:ext cx="2219592" cy="22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4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6CC18C-7BA1-E776-5367-E14FA9DF9408}"/>
              </a:ext>
            </a:extLst>
          </p:cNvPr>
          <p:cNvGrpSpPr/>
          <p:nvPr/>
        </p:nvGrpSpPr>
        <p:grpSpPr>
          <a:xfrm>
            <a:off x="176980" y="1963246"/>
            <a:ext cx="11609440" cy="2141953"/>
            <a:chOff x="-1" y="4440975"/>
            <a:chExt cx="11609440" cy="21419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55B59-B2BB-729D-9D0D-AD2559624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F0EF9D-D3AE-51D1-43BD-2FCC0B729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155B0B-F4EC-62F8-9BC7-991583BF77D3}"/>
              </a:ext>
            </a:extLst>
          </p:cNvPr>
          <p:cNvSpPr/>
          <p:nvPr/>
        </p:nvSpPr>
        <p:spPr>
          <a:xfrm>
            <a:off x="904566" y="2074606"/>
            <a:ext cx="639097" cy="155349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39B38-3F9F-4D2D-F97A-2F2F4C552BA9}"/>
              </a:ext>
            </a:extLst>
          </p:cNvPr>
          <p:cNvSpPr/>
          <p:nvPr/>
        </p:nvSpPr>
        <p:spPr>
          <a:xfrm>
            <a:off x="1774755" y="476201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66528-FAFC-F990-042C-2A01B779B673}"/>
              </a:ext>
            </a:extLst>
          </p:cNvPr>
          <p:cNvSpPr/>
          <p:nvPr/>
        </p:nvSpPr>
        <p:spPr>
          <a:xfrm>
            <a:off x="4377815" y="4552336"/>
            <a:ext cx="2079522" cy="1317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along transverse plan and line of sight independently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0E1F0-C9E3-90BC-0774-B997E8F2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23" y="4105199"/>
            <a:ext cx="3308522" cy="2492246"/>
          </a:xfrm>
          <a:prstGeom prst="rect">
            <a:avLst/>
          </a:prstGeom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F1BDCB-00FA-D096-BECA-7A056326136B}"/>
              </a:ext>
            </a:extLst>
          </p:cNvPr>
          <p:cNvCxnSpPr>
            <a:stCxn id="10" idx="2"/>
            <a:endCxn id="11" idx="1"/>
          </p:cNvCxnSpPr>
          <p:nvPr/>
        </p:nvCxnSpPr>
        <p:spPr>
          <a:xfrm rot="16200000" flipH="1">
            <a:off x="707939" y="4144280"/>
            <a:ext cx="1582993" cy="55064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A1E1D9-9B43-2B7A-1269-8C8DDC4C16F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210263" y="5211097"/>
            <a:ext cx="11675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8F637-C418-9671-5CD9-2A2A1B8E1D3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57337" y="5211097"/>
            <a:ext cx="4842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8BFBC-3340-85DC-C356-BF8D3667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 txBox="1">
            <a:spLocks/>
          </p:cNvSpPr>
          <p:nvPr/>
        </p:nvSpPr>
        <p:spPr>
          <a:xfrm>
            <a:off x="4263820" y="194566"/>
            <a:ext cx="36643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Eggstra Slides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80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570" y="190546"/>
            <a:ext cx="6496049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CC18C-7BA1-E776-5367-E14FA9DF9408}"/>
              </a:ext>
            </a:extLst>
          </p:cNvPr>
          <p:cNvGrpSpPr/>
          <p:nvPr/>
        </p:nvGrpSpPr>
        <p:grpSpPr>
          <a:xfrm>
            <a:off x="176980" y="1963246"/>
            <a:ext cx="11609440" cy="2141953"/>
            <a:chOff x="-1" y="4440975"/>
            <a:chExt cx="11609440" cy="21419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55B59-B2BB-729D-9D0D-AD2559624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F0EF9D-D3AE-51D1-43BD-2FCC0B729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155B0B-F4EC-62F8-9BC7-991583BF77D3}"/>
              </a:ext>
            </a:extLst>
          </p:cNvPr>
          <p:cNvSpPr/>
          <p:nvPr/>
        </p:nvSpPr>
        <p:spPr>
          <a:xfrm>
            <a:off x="904566" y="2074606"/>
            <a:ext cx="639097" cy="155349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39B38-3F9F-4D2D-F97A-2F2F4C552BA9}"/>
              </a:ext>
            </a:extLst>
          </p:cNvPr>
          <p:cNvSpPr/>
          <p:nvPr/>
        </p:nvSpPr>
        <p:spPr>
          <a:xfrm>
            <a:off x="1774755" y="476201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66528-FAFC-F990-042C-2A01B779B673}"/>
              </a:ext>
            </a:extLst>
          </p:cNvPr>
          <p:cNvSpPr/>
          <p:nvPr/>
        </p:nvSpPr>
        <p:spPr>
          <a:xfrm>
            <a:off x="4377815" y="4552336"/>
            <a:ext cx="2079522" cy="1317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along transverse plan and line of sight independently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0E1F0-C9E3-90BC-0774-B997E8F2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23" y="4105199"/>
            <a:ext cx="3308522" cy="2492246"/>
          </a:xfrm>
          <a:prstGeom prst="rect">
            <a:avLst/>
          </a:prstGeom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F1BDCB-00FA-D096-BECA-7A056326136B}"/>
              </a:ext>
            </a:extLst>
          </p:cNvPr>
          <p:cNvCxnSpPr>
            <a:stCxn id="10" idx="2"/>
            <a:endCxn id="11" idx="1"/>
          </p:cNvCxnSpPr>
          <p:nvPr/>
        </p:nvCxnSpPr>
        <p:spPr>
          <a:xfrm rot="16200000" flipH="1">
            <a:off x="707939" y="4144280"/>
            <a:ext cx="1582993" cy="55064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A1E1D9-9B43-2B7A-1269-8C8DDC4C16F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210263" y="5211097"/>
            <a:ext cx="11675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8F637-C418-9671-5CD9-2A2A1B8E1D3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57337" y="5211097"/>
            <a:ext cx="4842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8BFBC-3340-85DC-C356-BF8D3667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570" y="190546"/>
            <a:ext cx="6496049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CC18C-7BA1-E776-5367-E14FA9DF9408}"/>
              </a:ext>
            </a:extLst>
          </p:cNvPr>
          <p:cNvGrpSpPr/>
          <p:nvPr/>
        </p:nvGrpSpPr>
        <p:grpSpPr>
          <a:xfrm>
            <a:off x="176980" y="1963246"/>
            <a:ext cx="11609440" cy="2141953"/>
            <a:chOff x="-1" y="4440975"/>
            <a:chExt cx="11609440" cy="21419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55B59-B2BB-729D-9D0D-AD2559624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F0EF9D-D3AE-51D1-43BD-2FCC0B729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155B0B-F4EC-62F8-9BC7-991583BF77D3}"/>
              </a:ext>
            </a:extLst>
          </p:cNvPr>
          <p:cNvSpPr/>
          <p:nvPr/>
        </p:nvSpPr>
        <p:spPr>
          <a:xfrm>
            <a:off x="904566" y="2074606"/>
            <a:ext cx="1258531" cy="155349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39B38-3F9F-4D2D-F97A-2F2F4C552BA9}"/>
              </a:ext>
            </a:extLst>
          </p:cNvPr>
          <p:cNvSpPr/>
          <p:nvPr/>
        </p:nvSpPr>
        <p:spPr>
          <a:xfrm>
            <a:off x="1774755" y="476201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66528-FAFC-F990-042C-2A01B779B673}"/>
              </a:ext>
            </a:extLst>
          </p:cNvPr>
          <p:cNvSpPr/>
          <p:nvPr/>
        </p:nvSpPr>
        <p:spPr>
          <a:xfrm>
            <a:off x="4377815" y="4552336"/>
            <a:ext cx="2079522" cy="1317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along transverse plan and line of sight independently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0E1F0-C9E3-90BC-0774-B997E8F2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23" y="3766745"/>
            <a:ext cx="1809135" cy="2830700"/>
          </a:xfrm>
          <a:prstGeom prst="rect">
            <a:avLst/>
          </a:prstGeom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F1BDCB-00FA-D096-BECA-7A056326136B}"/>
              </a:ext>
            </a:extLst>
          </p:cNvPr>
          <p:cNvCxnSpPr>
            <a:cxnSpLocks/>
            <a:stCxn id="10" idx="2"/>
            <a:endCxn id="11" idx="1"/>
          </p:cNvCxnSpPr>
          <p:nvPr/>
        </p:nvCxnSpPr>
        <p:spPr>
          <a:xfrm rot="16200000" flipH="1">
            <a:off x="862797" y="4299138"/>
            <a:ext cx="1582993" cy="2409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A1E1D9-9B43-2B7A-1269-8C8DDC4C16F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210263" y="5211097"/>
            <a:ext cx="11675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8F637-C418-9671-5CD9-2A2A1B8E1D3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57337" y="5211097"/>
            <a:ext cx="4842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B1B34-D122-5F89-667F-EF7EC263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44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570" y="190546"/>
            <a:ext cx="6496049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CC18C-7BA1-E776-5367-E14FA9DF9408}"/>
              </a:ext>
            </a:extLst>
          </p:cNvPr>
          <p:cNvGrpSpPr/>
          <p:nvPr/>
        </p:nvGrpSpPr>
        <p:grpSpPr>
          <a:xfrm>
            <a:off x="176980" y="1963246"/>
            <a:ext cx="11609440" cy="2141953"/>
            <a:chOff x="-1" y="4440975"/>
            <a:chExt cx="11609440" cy="21419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55B59-B2BB-729D-9D0D-AD2559624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F0EF9D-D3AE-51D1-43BD-2FCC0B729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155B0B-F4EC-62F8-9BC7-991583BF77D3}"/>
              </a:ext>
            </a:extLst>
          </p:cNvPr>
          <p:cNvSpPr/>
          <p:nvPr/>
        </p:nvSpPr>
        <p:spPr>
          <a:xfrm>
            <a:off x="904566" y="2074606"/>
            <a:ext cx="137653" cy="155349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39B38-3F9F-4D2D-F97A-2F2F4C552BA9}"/>
              </a:ext>
            </a:extLst>
          </p:cNvPr>
          <p:cNvSpPr/>
          <p:nvPr/>
        </p:nvSpPr>
        <p:spPr>
          <a:xfrm>
            <a:off x="1774755" y="476201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66528-FAFC-F990-042C-2A01B779B673}"/>
              </a:ext>
            </a:extLst>
          </p:cNvPr>
          <p:cNvSpPr/>
          <p:nvPr/>
        </p:nvSpPr>
        <p:spPr>
          <a:xfrm>
            <a:off x="4377815" y="4552336"/>
            <a:ext cx="2079522" cy="1317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along transverse plan and line of sight independently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F1BDCB-00FA-D096-BECA-7A056326136B}"/>
              </a:ext>
            </a:extLst>
          </p:cNvPr>
          <p:cNvCxnSpPr>
            <a:cxnSpLocks/>
            <a:stCxn id="10" idx="2"/>
            <a:endCxn id="11" idx="1"/>
          </p:cNvCxnSpPr>
          <p:nvPr/>
        </p:nvCxnSpPr>
        <p:spPr>
          <a:xfrm rot="16200000" flipH="1">
            <a:off x="582578" y="4018919"/>
            <a:ext cx="1582993" cy="80136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A1E1D9-9B43-2B7A-1269-8C8DDC4C16F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210263" y="5211097"/>
            <a:ext cx="11675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8F637-C418-9671-5CD9-2A2A1B8E1D3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57337" y="5211097"/>
            <a:ext cx="4842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7FB612-4B87-9A81-BA79-1B623A2218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0874" y="4552336"/>
            <a:ext cx="3308522" cy="13175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55704-D9EA-14A8-0456-19051EB4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92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429454-F24C-006E-AAEA-A1CA1646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791" y="0"/>
            <a:ext cx="964641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89EF9-EB49-FE3D-4836-DA93B4D48F7B}"/>
              </a:ext>
            </a:extLst>
          </p:cNvPr>
          <p:cNvSpPr txBox="1"/>
          <p:nvPr/>
        </p:nvSpPr>
        <p:spPr>
          <a:xfrm>
            <a:off x="8459470" y="6372965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</a:t>
            </a:r>
            <a:r>
              <a:rPr lang="en-US" dirty="0" err="1"/>
              <a:t>Vibor</a:t>
            </a:r>
            <a:r>
              <a:rPr lang="en-US" dirty="0"/>
              <a:t> </a:t>
            </a:r>
            <a:r>
              <a:rPr lang="en-US" dirty="0" err="1"/>
              <a:t>Jelic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24B34-0DC4-3D4A-7B30-70649AB6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3" y="54735"/>
            <a:ext cx="8968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Way Forward: Cross Correlation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4" y="1145258"/>
            <a:ext cx="11023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Spatially correlating two signals: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Uncorrelated systematics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can verify constituent signal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correlation yields additional information for inference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3755428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058109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429000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589151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81BFD-6E61-52C3-0AE5-EEAC7D3D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6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4BF03FC6-6489-E8EF-A04F-966E6EAE0C23}"/>
              </a:ext>
            </a:extLst>
          </p:cNvPr>
          <p:cNvCxnSpPr>
            <a:cxnSpLocks/>
            <a:stCxn id="4" idx="2"/>
            <a:endCxn id="3" idx="2"/>
          </p:cNvCxnSpPr>
          <p:nvPr/>
        </p:nvCxnSpPr>
        <p:spPr>
          <a:xfrm rot="5400000" flipH="1" flipV="1">
            <a:off x="6437954" y="510615"/>
            <a:ext cx="8296" cy="4948357"/>
          </a:xfrm>
          <a:prstGeom prst="curvedConnector3">
            <a:avLst>
              <a:gd name="adj1" fmla="val -27555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3" y="54735"/>
            <a:ext cx="101092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 and the Intergalactic Medium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3" y="1322624"/>
            <a:ext cx="1102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 are the principal drivers of evolution in the IGM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4059754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362435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733326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893477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0537A-4206-3B1E-337C-DC3B3CB495B8}"/>
              </a:ext>
            </a:extLst>
          </p:cNvPr>
          <p:cNvSpPr txBox="1"/>
          <p:nvPr/>
        </p:nvSpPr>
        <p:spPr>
          <a:xfrm>
            <a:off x="5723499" y="2878452"/>
            <a:ext cx="118494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58C0D-A5F2-AB20-92D0-E152653F6253}"/>
              </a:ext>
            </a:extLst>
          </p:cNvPr>
          <p:cNvSpPr txBox="1"/>
          <p:nvPr/>
        </p:nvSpPr>
        <p:spPr>
          <a:xfrm>
            <a:off x="7388266" y="2488203"/>
            <a:ext cx="3056029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Intergalactic Medium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E3B189-F56C-EFFF-61DF-B58600C5E587}"/>
              </a:ext>
            </a:extLst>
          </p:cNvPr>
          <p:cNvSpPr txBox="1"/>
          <p:nvPr/>
        </p:nvSpPr>
        <p:spPr>
          <a:xfrm>
            <a:off x="3292899" y="2496499"/>
            <a:ext cx="135005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4542B-0E77-1FB7-952C-89ED8C7A7BBE}"/>
              </a:ext>
            </a:extLst>
          </p:cNvPr>
          <p:cNvSpPr txBox="1"/>
          <p:nvPr/>
        </p:nvSpPr>
        <p:spPr>
          <a:xfrm>
            <a:off x="1573558" y="2488203"/>
            <a:ext cx="107273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7A47DD-58CC-5FE3-E048-829B8A1343AA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2646288" y="2734425"/>
            <a:ext cx="646611" cy="8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2469858D-A44F-A7B7-6C1D-E2AF55DC17EA}"/>
              </a:ext>
            </a:extLst>
          </p:cNvPr>
          <p:cNvCxnSpPr>
            <a:stCxn id="4" idx="0"/>
            <a:endCxn id="3" idx="0"/>
          </p:cNvCxnSpPr>
          <p:nvPr/>
        </p:nvCxnSpPr>
        <p:spPr>
          <a:xfrm rot="5400000" flipH="1" flipV="1">
            <a:off x="6437954" y="18173"/>
            <a:ext cx="8296" cy="4948357"/>
          </a:xfrm>
          <a:prstGeom prst="curvedConnector3">
            <a:avLst>
              <a:gd name="adj1" fmla="val 28555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D61143-815F-773D-6C8B-C09AA6A06376}"/>
              </a:ext>
            </a:extLst>
          </p:cNvPr>
          <p:cNvSpPr txBox="1"/>
          <p:nvPr/>
        </p:nvSpPr>
        <p:spPr>
          <a:xfrm>
            <a:off x="5555985" y="2028409"/>
            <a:ext cx="1519968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7FF33-A97D-491E-9942-58707C64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9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A339-1014-B7D6-BBDE-7F0C08CA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" y="1825623"/>
            <a:ext cx="2878394" cy="437853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 separate information on the line of sight from information in the sky plane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932E7-D99F-4A88-5206-B83447DB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3766" y="1199341"/>
            <a:ext cx="7259063" cy="54681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3080570" y="190546"/>
            <a:ext cx="6496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B1117-5E76-0FDA-A2F8-A22CEB38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64028" y="187701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Noise in 21-cm Interferometers</a:t>
            </a:r>
          </a:p>
        </p:txBody>
      </p:sp>
      <p:pic>
        <p:nvPicPr>
          <p:cNvPr id="2050" name="Picture 2" descr="Left: the array layout of SKA-1 low with 297 elements. Right: the... |  Download Scientific Diagram">
            <a:extLst>
              <a:ext uri="{FF2B5EF4-FFF2-40B4-BE49-F238E27FC236}">
                <a16:creationId xmlns:a16="http://schemas.microsoft.com/office/drawing/2014/main" id="{A9A89B16-8222-D37A-FB3E-9A59F4E5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0" y="3275712"/>
            <a:ext cx="4637375" cy="33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FBF4AB-E29F-156D-ED61-B94F9B22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15" y="1665974"/>
            <a:ext cx="6011963" cy="500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9B24EA-D6C1-C37C-6172-0346B34D13D8}"/>
              </a:ext>
            </a:extLst>
          </p:cNvPr>
          <p:cNvSpPr txBox="1"/>
          <p:nvPr/>
        </p:nvSpPr>
        <p:spPr>
          <a:xfrm flipH="1">
            <a:off x="1022553" y="1513264"/>
            <a:ext cx="440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thermal noise in a k-mode is inversely proportional to the number of baselines probing that mode.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E5655C-4FBA-6458-6144-214EC957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3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589EF9-EB49-FE3D-4836-DA93B4D48F7B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770"/>
          <a:stretch/>
        </p:blipFill>
        <p:spPr>
          <a:xfrm>
            <a:off x="0" y="1453787"/>
            <a:ext cx="12192000" cy="1230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70800"/>
          <a:stretch/>
        </p:blipFill>
        <p:spPr>
          <a:xfrm>
            <a:off x="11425084" y="1466669"/>
            <a:ext cx="766916" cy="14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6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589EF9-EB49-FE3D-4836-DA93B4D48F7B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72819"/>
          <a:stretch/>
        </p:blipFill>
        <p:spPr>
          <a:xfrm>
            <a:off x="11425084" y="1466668"/>
            <a:ext cx="766916" cy="1325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F3CB7A-04B9-2F55-7FE3-B9CCB56D3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50841"/>
          <a:stretch/>
        </p:blipFill>
        <p:spPr>
          <a:xfrm>
            <a:off x="0" y="1466668"/>
            <a:ext cx="11353800" cy="23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819"/>
          <a:stretch/>
        </p:blipFill>
        <p:spPr>
          <a:xfrm>
            <a:off x="0" y="1453786"/>
            <a:ext cx="1219200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28864"/>
          <a:stretch/>
        </p:blipFill>
        <p:spPr>
          <a:xfrm>
            <a:off x="0" y="1466669"/>
            <a:ext cx="11353800" cy="3469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AF92F-DE61-92B0-8ABA-F7140BC4D0EE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</p:spTree>
    <p:extLst>
      <p:ext uri="{BB962C8B-B14F-4D97-AF65-F5344CB8AC3E}">
        <p14:creationId xmlns:p14="http://schemas.microsoft.com/office/powerpoint/2010/main" val="77502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819"/>
          <a:stretch/>
        </p:blipFill>
        <p:spPr>
          <a:xfrm>
            <a:off x="0" y="1453786"/>
            <a:ext cx="1219200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178"/>
          <a:stretch/>
        </p:blipFill>
        <p:spPr>
          <a:xfrm>
            <a:off x="0" y="1466668"/>
            <a:ext cx="11353800" cy="486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AF92F-DE61-92B0-8ABA-F7140BC4D0EE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80884-A0AF-60DF-EAA2-BB181EB8E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178"/>
          <a:stretch/>
        </p:blipFill>
        <p:spPr>
          <a:xfrm>
            <a:off x="11425084" y="1466668"/>
            <a:ext cx="766916" cy="48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96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819"/>
          <a:stretch/>
        </p:blipFill>
        <p:spPr>
          <a:xfrm>
            <a:off x="0" y="1453786"/>
            <a:ext cx="1219200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178"/>
          <a:stretch/>
        </p:blipFill>
        <p:spPr>
          <a:xfrm>
            <a:off x="0" y="1466668"/>
            <a:ext cx="11353800" cy="486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AF92F-DE61-92B0-8ABA-F7140BC4D0EE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80884-A0AF-60DF-EAA2-BB181EB8E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178"/>
          <a:stretch/>
        </p:blipFill>
        <p:spPr>
          <a:xfrm>
            <a:off x="11425084" y="1466668"/>
            <a:ext cx="766916" cy="486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9EAFBB-CB3C-1C8E-0E97-1FDE87F7E1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943528" y="135368"/>
            <a:ext cx="10120507" cy="659325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02131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819"/>
          <a:stretch/>
        </p:blipFill>
        <p:spPr>
          <a:xfrm>
            <a:off x="0" y="1453786"/>
            <a:ext cx="1219200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178"/>
          <a:stretch/>
        </p:blipFill>
        <p:spPr>
          <a:xfrm>
            <a:off x="0" y="1466668"/>
            <a:ext cx="11353800" cy="486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AF92F-DE61-92B0-8ABA-F7140BC4D0EE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80884-A0AF-60DF-EAA2-BB181EB8E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178"/>
          <a:stretch/>
        </p:blipFill>
        <p:spPr>
          <a:xfrm>
            <a:off x="11425084" y="1466668"/>
            <a:ext cx="766916" cy="48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3" y="54735"/>
            <a:ext cx="8968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Way Forward: Cross Correlation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4" y="1145258"/>
            <a:ext cx="11023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Spatially correlating two signals: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Uncorrelated systematics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can verify constituent signal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correlation yields additional information for inference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3755428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058109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429000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589151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81BFD-6E61-52C3-0AE5-EEAC7D3D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39E88-F4B4-AB28-80D4-99BF44EDF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680" y="4589151"/>
            <a:ext cx="8372488" cy="1686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483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4" y="54735"/>
            <a:ext cx="6671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4" y="1145258"/>
            <a:ext cx="1102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mock observations of the 21-cm signal and its accompanying galaxy field and estimate the significance of a detection in cross-correlation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the 21-cm signal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galaxies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instruments (telescope + interferometer)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3755428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058109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429000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589151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1A8C3-86BB-9302-C6A0-23E9DB2B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8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4" y="54735"/>
            <a:ext cx="6671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4" y="1145258"/>
            <a:ext cx="1102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mock observations of the 21-cm signal and its accompanying galaxy field and estimate the significance of a detection in cross-correlation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the 21-cm signal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galaxies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instruments (telescope + interferometer)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3755428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058109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429000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589151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1A8C3-86BB-9302-C6A0-23E9DB2B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6226B-C848-09C4-54D3-0E757A05C5C8}"/>
              </a:ext>
            </a:extLst>
          </p:cNvPr>
          <p:cNvSpPr txBox="1"/>
          <p:nvPr/>
        </p:nvSpPr>
        <p:spPr>
          <a:xfrm>
            <a:off x="8454189" y="2259688"/>
            <a:ext cx="467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Producible: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S/N for a mock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survey</a:t>
            </a:r>
          </a:p>
        </p:txBody>
      </p:sp>
    </p:spTree>
    <p:extLst>
      <p:ext uri="{BB962C8B-B14F-4D97-AF65-F5344CB8AC3E}">
        <p14:creationId xmlns:p14="http://schemas.microsoft.com/office/powerpoint/2010/main" val="68971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id="{E736D5D8-2555-5040-A4C4-E2F093F2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8BBB2-9FF2-1CC4-4BF1-B5606E40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1394</Words>
  <Application>Microsoft Office PowerPoint</Application>
  <PresentationFormat>Widescreen</PresentationFormat>
  <Paragraphs>283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Aptos</vt:lpstr>
      <vt:lpstr>Aptos Display</vt:lpstr>
      <vt:lpstr>Arial</vt:lpstr>
      <vt:lpstr>Comic Sans MS</vt:lpstr>
      <vt:lpstr>Times New Roman</vt:lpstr>
      <vt:lpstr>Office Theme</vt:lpstr>
      <vt:lpstr>Cross-Correlating Galaxies with the Cosmic 21-cm Signal</vt:lpstr>
      <vt:lpstr>The Cosmic 21-cm Signal is Cool!</vt:lpstr>
      <vt:lpstr>The Cosmic 21-cm Signal is Hard to Detect 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UV Luminosity Function</vt:lpstr>
      <vt:lpstr>Lyman Alpha Luminosity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S/N Typical Foregrounds</vt:lpstr>
      <vt:lpstr>S/N Pessimistic Foregrounds</vt:lpstr>
      <vt:lpstr>S/N Partial Foreground Recovery</vt:lpstr>
      <vt:lpstr>Conclusions</vt:lpstr>
      <vt:lpstr>PowerPoint Presentation</vt:lpstr>
      <vt:lpstr>Cylindrical Power Spectra</vt:lpstr>
      <vt:lpstr>Cylindrical Power Spectra</vt:lpstr>
      <vt:lpstr>Cylindrical Power Spectra</vt:lpstr>
      <vt:lpstr>PowerPoint Presentation</vt:lpstr>
      <vt:lpstr>PowerPoint Presentation</vt:lpstr>
      <vt:lpstr>PowerPoint Presentation</vt:lpstr>
      <vt:lpstr>PowerPoint Presentation</vt:lpstr>
      <vt:lpstr>The Cosmic 21-cm Signal is Not Easy to Detect </vt:lpstr>
      <vt:lpstr>The Cosmic 21-cm Signal is Not Easy to Detect </vt:lpstr>
      <vt:lpstr>The Cosmic 21-cm Signal is Not Easy to Detect </vt:lpstr>
      <vt:lpstr>The Cosmic 21-cm Signal is Not Easy to Detect </vt:lpstr>
      <vt:lpstr>The Cosmic 21-cm Signal is Not Easy to Detect </vt:lpstr>
      <vt:lpstr>The Cosmic 21-cm Signal is Not Easy to Detect 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Gagnon-Hartman</dc:creator>
  <cp:lastModifiedBy>Samuel Gagnon-Hartman</cp:lastModifiedBy>
  <cp:revision>35</cp:revision>
  <dcterms:created xsi:type="dcterms:W3CDTF">2024-06-14T09:06:13Z</dcterms:created>
  <dcterms:modified xsi:type="dcterms:W3CDTF">2024-06-27T12:20:59Z</dcterms:modified>
</cp:coreProperties>
</file>