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0"/>
  </p:notesMasterIdLst>
  <p:sldIdLst>
    <p:sldId id="266" r:id="rId2"/>
    <p:sldId id="389" r:id="rId3"/>
    <p:sldId id="388" r:id="rId4"/>
    <p:sldId id="314" r:id="rId5"/>
    <p:sldId id="425" r:id="rId6"/>
    <p:sldId id="274" r:id="rId7"/>
    <p:sldId id="276" r:id="rId8"/>
    <p:sldId id="278" r:id="rId9"/>
    <p:sldId id="403" r:id="rId10"/>
    <p:sldId id="283" r:id="rId11"/>
    <p:sldId id="423" r:id="rId12"/>
    <p:sldId id="291" r:id="rId13"/>
    <p:sldId id="428" r:id="rId14"/>
    <p:sldId id="429" r:id="rId15"/>
    <p:sldId id="323" r:id="rId16"/>
    <p:sldId id="305" r:id="rId17"/>
    <p:sldId id="339" r:id="rId18"/>
    <p:sldId id="321" r:id="rId19"/>
    <p:sldId id="426" r:id="rId20"/>
    <p:sldId id="427" r:id="rId21"/>
    <p:sldId id="286" r:id="rId22"/>
    <p:sldId id="287" r:id="rId23"/>
    <p:sldId id="430" r:id="rId24"/>
    <p:sldId id="414" r:id="rId25"/>
    <p:sldId id="302" r:id="rId26"/>
    <p:sldId id="413" r:id="rId27"/>
    <p:sldId id="362" r:id="rId28"/>
    <p:sldId id="383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8BEAE-AEEB-4803-8BA7-6A89BB3F010C}" v="186" dt="2023-10-12T12:24:31.530"/>
    <p1510:client id="{B2F4350D-E48C-4F67-9D10-7301A8D5B091}" v="1422" dt="2023-10-10T15:29:32.276"/>
    <p1510:client id="{CD5741A4-FA04-4806-B89E-E5403FAB2C1B}" v="1262" dt="2023-10-10T08:47:52.679"/>
    <p1510:client id="{E6350E1E-3BEE-47B8-AA91-7824F866708A}" v="881" dt="2023-10-12T09:12:54.091"/>
    <p1510:client id="{FE2B815A-EB00-431B-8EA8-A7E6145A3FBD}" v="194" dt="2023-10-11T07:14:04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EEC4-C98F-4A08-89FF-CA97454319F6}" type="datetimeFigureOut">
              <a:t>25-Jun-24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E4B28-B1F4-4C5B-8447-314176461C1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51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0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7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8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35333-A305-44EB-AAA2-C070D52C9F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11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10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73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0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Cosmic Dawn at High Latitudes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27/06/2024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Cosmic Dawn at High Latitudes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079BE1-C2C6-4C5C-A701-B7045FA2B1C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omassoltinsky.github.i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Prospects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a 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statistical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detection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21-cm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potential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constrain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cosmic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heating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reionization</a:t>
            </a:r>
            <a:r>
              <a:rPr lang="sk-SK" sz="3200" i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i="1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history</a:t>
            </a:r>
            <a:endParaRPr lang="en-GB" sz="3200" i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TomÁŠ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ŠoltinskÝ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girish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kulkarni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sk-SK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shriharsh</a:t>
            </a:r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sk-SK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tendulkar</a:t>
            </a:r>
            <a:endParaRPr lang="en-US" sz="14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27/06/2024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latin typeface="+mn-lt"/>
                <a:ea typeface="+mn-ea"/>
                <a:cs typeface="+mn-cs"/>
              </a:rPr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65079BE1-C2C6-4C5C-A701-B7045FA2B1C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39" name="Picture 9" descr="Obrázok, na ktorom je grafika, písmo, logo, grafický dizajn&#10;&#10;Automaticky generovaný popis">
            <a:extLst>
              <a:ext uri="{FF2B5EF4-FFF2-40B4-BE49-F238E27FC236}">
                <a16:creationId xmlns:a16="http://schemas.microsoft.com/office/drawing/2014/main" id="{D41D461F-D291-4FED-8266-E772201E8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4" y="173031"/>
            <a:ext cx="1953832" cy="1247905"/>
          </a:xfrm>
          <a:prstGeom prst="rect">
            <a:avLst/>
          </a:prstGeom>
        </p:spPr>
      </p:pic>
      <p:pic>
        <p:nvPicPr>
          <p:cNvPr id="7" name="Obrázok 6" descr="Obrázok, na ktorom je text, diagram, vývoj, rad&#10;&#10;Automaticky generovaný popis">
            <a:extLst>
              <a:ext uri="{FF2B5EF4-FFF2-40B4-BE49-F238E27FC236}">
                <a16:creationId xmlns:a16="http://schemas.microsoft.com/office/drawing/2014/main" id="{9FE88D48-F454-183D-E7E7-3FBFE442F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460" y="33090"/>
            <a:ext cx="7169290" cy="42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A62E4-31E3-E0A0-FDCC-2855821A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ea typeface="Calibri Light"/>
                <a:cs typeface="Calibri Light"/>
              </a:rPr>
              <a:t>How</a:t>
            </a:r>
            <a:r>
              <a:rPr lang="sk-SK" dirty="0">
                <a:ea typeface="Calibri Light"/>
                <a:cs typeface="Calibri Light"/>
              </a:rPr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CB28D4-CD40-6421-BD41-78F731D3D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7D6724-58FD-2EE5-0C53-0980306D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6D06F31-7DEE-43BF-4002-7644A0D9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977B-377B-B310-61AD-62A7902F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869E-1F26-68E6-98DB-31ED2DBC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21-cm </a:t>
            </a:r>
            <a:r>
              <a:rPr lang="sk-SK" dirty="0" err="1">
                <a:ea typeface="Calibri Light"/>
                <a:cs typeface="Calibri Light"/>
              </a:rPr>
              <a:t>forest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spectrum</a:t>
            </a:r>
            <a:endParaRPr lang="sk-SK" dirty="0">
              <a:ea typeface="Calibri Light"/>
              <a:cs typeface="Calibri Light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6D2988-410B-0936-45ED-DEB9525C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3D3B2D5-0D40-5895-78A2-04601E2A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013B8-B692-D29F-6CA2-B0F4376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2E521-0376-A366-9AB7-AD16E2A0A70D}"/>
              </a:ext>
            </a:extLst>
          </p:cNvPr>
          <p:cNvSpPr txBox="1"/>
          <p:nvPr/>
        </p:nvSpPr>
        <p:spPr>
          <a:xfrm rot="16200000">
            <a:off x="9518544" y="3703427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GB" dirty="0"/>
          </a:p>
        </p:txBody>
      </p:sp>
      <p:pic>
        <p:nvPicPr>
          <p:cNvPr id="20" name="Picture 19" descr="A graph with orange lines&#10;&#10;Description automatically generated">
            <a:extLst>
              <a:ext uri="{FF2B5EF4-FFF2-40B4-BE49-F238E27FC236}">
                <a16:creationId xmlns:a16="http://schemas.microsoft.com/office/drawing/2014/main" id="{DCFC849E-B304-F629-EB77-AD331D0FD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20239"/>
            <a:ext cx="8229600" cy="4114800"/>
          </a:xfrm>
          <a:prstGeom prst="rect">
            <a:avLst/>
          </a:prstGeom>
        </p:spPr>
      </p:pic>
      <p:pic>
        <p:nvPicPr>
          <p:cNvPr id="22" name="Picture 21" descr="A graph of a sound wave&#10;&#10;Description automatically generated">
            <a:extLst>
              <a:ext uri="{FF2B5EF4-FFF2-40B4-BE49-F238E27FC236}">
                <a16:creationId xmlns:a16="http://schemas.microsoft.com/office/drawing/2014/main" id="{84ED8330-663F-596E-F882-ABD2FDF85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20240"/>
            <a:ext cx="8229600" cy="4114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8FF70D4-E169-AC33-F416-E2D445922D8F}"/>
              </a:ext>
            </a:extLst>
          </p:cNvPr>
          <p:cNvGrpSpPr/>
          <p:nvPr/>
        </p:nvGrpSpPr>
        <p:grpSpPr>
          <a:xfrm>
            <a:off x="4293059" y="4234872"/>
            <a:ext cx="542174" cy="766619"/>
            <a:chOff x="4219171" y="4234872"/>
            <a:chExt cx="542174" cy="766619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EDC59B80-509D-D860-2B88-C2F33B4AA8CC}"/>
                </a:ext>
              </a:extLst>
            </p:cNvPr>
            <p:cNvSpPr/>
            <p:nvPr/>
          </p:nvSpPr>
          <p:spPr>
            <a:xfrm rot="18281724">
              <a:off x="4304145" y="4544291"/>
              <a:ext cx="766618" cy="14778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F5C03881-8740-3EE7-9ABE-83FD6350B596}"/>
                </a:ext>
              </a:extLst>
            </p:cNvPr>
            <p:cNvSpPr/>
            <p:nvPr/>
          </p:nvSpPr>
          <p:spPr>
            <a:xfrm rot="3318276" flipH="1">
              <a:off x="3909753" y="4544290"/>
              <a:ext cx="766618" cy="14778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BlokTextu 7">
                <a:extLst>
                  <a:ext uri="{FF2B5EF4-FFF2-40B4-BE49-F238E27FC236}">
                    <a16:creationId xmlns:a16="http://schemas.microsoft.com/office/drawing/2014/main" id="{49E71836-D570-9CD1-3FF8-4A159F445B73}"/>
                  </a:ext>
                </a:extLst>
              </p:cNvPr>
              <p:cNvSpPr txBox="1"/>
              <p:nvPr/>
            </p:nvSpPr>
            <p:spPr>
              <a:xfrm>
                <a:off x="315735" y="1920238"/>
                <a:ext cx="2038489" cy="3970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𝑧</m:t>
                      </m:r>
                      <m:r>
                        <a:rPr lang="sk-SK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sk-SK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libri"/>
                    <a:cs typeface="Calibri"/>
                  </a:rPr>
                  <a:t>21cmFAST</a:t>
                </a:r>
              </a:p>
              <a:p>
                <a:pPr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r>
                  <a:rPr lang="sk-SK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libri"/>
                    <a:cs typeface="Calibri"/>
                  </a:rPr>
                  <a:t>uGMRT</a:t>
                </a:r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k-SK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d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ν</m:t>
                      </m:r>
                      <m:r>
                        <a:rPr lang="sk-SK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sk-SK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8</m:t>
                      </m:r>
                      <m:r>
                        <m:rPr>
                          <m:sty m:val="p"/>
                        </m:rPr>
                        <a:rPr lang="sk-SK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kHz</m:t>
                      </m:r>
                    </m:oMath>
                  </m:oMathPara>
                </a14:m>
                <a:endParaRPr lang="sk-SK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k-SK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int</m:t>
                          </m:r>
                        </m:sub>
                      </m:sSub>
                      <m:r>
                        <a:rPr lang="sk-SK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sk-SK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500</m:t>
                      </m:r>
                      <m:r>
                        <m:rPr>
                          <m:sty m:val="p"/>
                        </m:rPr>
                        <a:rPr lang="sk-SK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hr</m:t>
                      </m:r>
                    </m:oMath>
                  </m:oMathPara>
                </a14:m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𝑆</m:t>
                          </m:r>
                        </m:e>
                        <m:sub>
                          <m:r>
                            <a:rPr lang="sk-SK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147</m:t>
                          </m:r>
                        </m:sub>
                      </m:sSub>
                      <m:r>
                        <a:rPr lang="sk-SK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sk-SK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64.2</m:t>
                      </m:r>
                      <m:r>
                        <m:rPr>
                          <m:sty m:val="p"/>
                        </m:rPr>
                        <a:rPr lang="sk-SK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mJy</m:t>
                      </m:r>
                    </m:oMath>
                  </m:oMathPara>
                </a14:m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k-SK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R</m:t>
                          </m:r>
                        </m:sub>
                      </m:sSub>
                      <m:r>
                        <a:rPr lang="sk-SK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>
                        <a:rPr lang="sk-SK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−0.44</m:t>
                      </m:r>
                    </m:oMath>
                  </m:oMathPara>
                </a14:m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  <a:p>
                <a:endParaRPr lang="sk-SK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endParaRPr>
              </a:p>
            </p:txBody>
          </p:sp>
        </mc:Choice>
        <mc:Fallback>
          <p:sp>
            <p:nvSpPr>
              <p:cNvPr id="29" name="BlokTextu 7">
                <a:extLst>
                  <a:ext uri="{FF2B5EF4-FFF2-40B4-BE49-F238E27FC236}">
                    <a16:creationId xmlns:a16="http://schemas.microsoft.com/office/drawing/2014/main" id="{49E71836-D570-9CD1-3FF8-4A159F445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5" y="1920238"/>
                <a:ext cx="2038489" cy="3970318"/>
              </a:xfrm>
              <a:prstGeom prst="rect">
                <a:avLst/>
              </a:prstGeom>
              <a:blipFill>
                <a:blip r:embed="rId4"/>
                <a:stretch>
                  <a:fillRect l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8EB4F-E155-A2C2-F4D1-B14B272B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21-cm </a:t>
            </a:r>
            <a:r>
              <a:rPr lang="sk-SK" dirty="0" err="1">
                <a:ea typeface="Calibri Light"/>
                <a:cs typeface="Calibri Light"/>
              </a:rPr>
              <a:t>forest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power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spectrum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13EA5B-53A2-43AB-D2C2-2E8FCE95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D3FA06-4799-A4EF-B3AE-901A62C1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381D9B6-0AB3-80FB-0E51-6DAF023A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12</a:t>
            </a:fld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44B084F-FA5B-E366-D445-071FA7193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0" y="2057400"/>
            <a:ext cx="8163056" cy="4081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C69B0-2B88-307E-7199-D618ED38D612}"/>
              </a:ext>
            </a:extLst>
          </p:cNvPr>
          <p:cNvSpPr txBox="1"/>
          <p:nvPr/>
        </p:nvSpPr>
        <p:spPr>
          <a:xfrm rot="16200000">
            <a:off x="9063891" y="3908668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GB" dirty="0"/>
          </a:p>
        </p:txBody>
      </p:sp>
      <p:pic>
        <p:nvPicPr>
          <p:cNvPr id="10" name="Obrázok 8">
            <a:extLst>
              <a:ext uri="{FF2B5EF4-FFF2-40B4-BE49-F238E27FC236}">
                <a16:creationId xmlns:a16="http://schemas.microsoft.com/office/drawing/2014/main" id="{502A05DD-BEE5-02FE-EB7D-5AD40C71A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0" y="2057400"/>
            <a:ext cx="8163056" cy="40815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A2D366-C3DA-5C34-4AC3-8D6F45A31CDE}"/>
              </a:ext>
            </a:extLst>
          </p:cNvPr>
          <p:cNvSpPr txBox="1"/>
          <p:nvPr/>
        </p:nvSpPr>
        <p:spPr>
          <a:xfrm>
            <a:off x="2544417" y="5764767"/>
            <a:ext cx="129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DD94C-6127-9BF0-81B4-364805E31AD6}"/>
              </a:ext>
            </a:extLst>
          </p:cNvPr>
          <p:cNvSpPr txBox="1"/>
          <p:nvPr/>
        </p:nvSpPr>
        <p:spPr>
          <a:xfrm>
            <a:off x="8375374" y="5764767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scales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5A057-A102-4360-22BC-B07BABE65DC8}"/>
              </a:ext>
            </a:extLst>
          </p:cNvPr>
          <p:cNvSpPr txBox="1"/>
          <p:nvPr/>
        </p:nvSpPr>
        <p:spPr>
          <a:xfrm>
            <a:off x="757066" y="1716539"/>
            <a:ext cx="254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Thermal state of the IGM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8F732-E330-EC06-538E-8644EE16E5DE}"/>
              </a:ext>
            </a:extLst>
          </p:cNvPr>
          <p:cNvSpPr txBox="1"/>
          <p:nvPr/>
        </p:nvSpPr>
        <p:spPr>
          <a:xfrm>
            <a:off x="6274516" y="1736285"/>
            <a:ext cx="268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Ionization state of the IGM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50F0D6-ACF6-B159-8DCA-C59797E04ED3}"/>
              </a:ext>
            </a:extLst>
          </p:cNvPr>
          <p:cNvSpPr/>
          <p:nvPr/>
        </p:nvSpPr>
        <p:spPr>
          <a:xfrm rot="1225482">
            <a:off x="3248112" y="1967075"/>
            <a:ext cx="469432" cy="17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9215A0B-CBA9-3C8C-BB27-9D45CBE84048}"/>
              </a:ext>
            </a:extLst>
          </p:cNvPr>
          <p:cNvSpPr/>
          <p:nvPr/>
        </p:nvSpPr>
        <p:spPr>
          <a:xfrm rot="20374518" flipH="1">
            <a:off x="5788807" y="1947767"/>
            <a:ext cx="469432" cy="17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A6AB-9FD3-BE79-EE7E-895BC2DD8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88CEA-AF8B-035B-26D3-FA964505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err="1">
                <a:ea typeface="Calibri"/>
                <a:cs typeface="Calibri"/>
              </a:rPr>
              <a:t>Constrain</a:t>
            </a:r>
            <a:r>
              <a:rPr lang="en-US" sz="4800" dirty="0">
                <a:ea typeface="Calibri"/>
                <a:cs typeface="Calibri"/>
              </a:rPr>
              <a:t> thermal and ionization state </a:t>
            </a:r>
            <a:br>
              <a:rPr lang="sk-SK" sz="4800" dirty="0">
                <a:ea typeface="Calibri"/>
                <a:cs typeface="Calibri"/>
              </a:rPr>
            </a:br>
            <a:r>
              <a:rPr lang="en-US" sz="4800" dirty="0">
                <a:ea typeface="Calibri"/>
                <a:cs typeface="Calibri"/>
              </a:rPr>
              <a:t>of the IGM at the same time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D39F091-2B5A-5755-9C69-0A68806B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D015B6-EFF1-35E9-6A63-0D244A9C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58E17-F4D5-9EE7-A109-16A282ACCFCF}"/>
              </a:ext>
            </a:extLst>
          </p:cNvPr>
          <p:cNvSpPr txBox="1"/>
          <p:nvPr/>
        </p:nvSpPr>
        <p:spPr>
          <a:xfrm>
            <a:off x="190969" y="5388475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2BCE52-B4B3-45FF-02C4-34962BD2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115" y="1876107"/>
            <a:ext cx="4444931" cy="444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055E5C-8381-14D6-4043-916395ACF0AB}"/>
                  </a:ext>
                </a:extLst>
              </p:cNvPr>
              <p:cNvSpPr txBox="1"/>
              <p:nvPr/>
            </p:nvSpPr>
            <p:spPr>
              <a:xfrm>
                <a:off x="5306071" y="1993826"/>
                <a:ext cx="154240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True values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HI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k-SK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n-GB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uGMRT</a:t>
                </a:r>
                <a:endPara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hr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055E5C-8381-14D6-4043-916395ACF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071" y="1993826"/>
                <a:ext cx="1542409" cy="1477328"/>
              </a:xfrm>
              <a:prstGeom prst="rect">
                <a:avLst/>
              </a:prstGeom>
              <a:blipFill>
                <a:blip r:embed="rId3"/>
                <a:stretch>
                  <a:fillRect t="-2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2D2FA-18B5-79E7-7005-9E678117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3A612-C990-87F7-8159-0320FAFFAB0F}"/>
              </a:ext>
            </a:extLst>
          </p:cNvPr>
          <p:cNvSpPr txBox="1"/>
          <p:nvPr/>
        </p:nvSpPr>
        <p:spPr>
          <a:xfrm>
            <a:off x="389486" y="2088678"/>
            <a:ext cx="1910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bservation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spectra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0cMpc at z=6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Δν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=22.1MHz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1C3982-1314-991B-FBFF-7828650A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8095" y="1876107"/>
            <a:ext cx="4444931" cy="444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D37B3-C1A7-9507-993F-32B39010781F}"/>
                  </a:ext>
                </a:extLst>
              </p:cNvPr>
              <p:cNvSpPr txBox="1"/>
              <p:nvPr/>
            </p:nvSpPr>
            <p:spPr>
              <a:xfrm>
                <a:off x="9687051" y="1993826"/>
                <a:ext cx="154240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True values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HI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GB" sz="1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k-SK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SKA1-low</a:t>
                </a:r>
                <a:endPara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hr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D37B3-C1A7-9507-993F-32B390107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051" y="1993826"/>
                <a:ext cx="1542409" cy="1477328"/>
              </a:xfrm>
              <a:prstGeom prst="rect">
                <a:avLst/>
              </a:prstGeom>
              <a:blipFill>
                <a:blip r:embed="rId5"/>
                <a:stretch>
                  <a:fillRect t="-2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C1F77C0-A611-E6EF-6245-E30E313F50A5}"/>
              </a:ext>
            </a:extLst>
          </p:cNvPr>
          <p:cNvSpPr txBox="1"/>
          <p:nvPr/>
        </p:nvSpPr>
        <p:spPr>
          <a:xfrm>
            <a:off x="336939" y="4021494"/>
            <a:ext cx="2015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Limiting factor is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VARIANCE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telescope noise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11867-774B-02DC-573E-E5B217019F04}"/>
              </a:ext>
            </a:extLst>
          </p:cNvPr>
          <p:cNvSpPr txBox="1"/>
          <p:nvPr/>
        </p:nvSpPr>
        <p:spPr>
          <a:xfrm>
            <a:off x="146374" y="5736263"/>
            <a:ext cx="247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PRELIMINARY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03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6AAE-0608-21A1-F80B-455AD75B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rest of parameter space?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4BC7-2899-3E1B-32B8-088DCB7C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D5DC8-A3CE-AB80-2A7D-26E1DA44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92C9B-3644-6905-E89B-C17085B8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70724-9663-5FE2-FBFD-44DE92556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720" y="2015416"/>
            <a:ext cx="4292047" cy="4292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D2F33-1F08-54D2-F6E0-8C486A92FA66}"/>
              </a:ext>
            </a:extLst>
          </p:cNvPr>
          <p:cNvSpPr txBox="1"/>
          <p:nvPr/>
        </p:nvSpPr>
        <p:spPr>
          <a:xfrm>
            <a:off x="6272286" y="3143826"/>
            <a:ext cx="4473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null-detection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disfavouring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regions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parameter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102DB-2836-80E7-3B92-D019F1A3F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720" y="2015416"/>
            <a:ext cx="4292047" cy="429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86E7CF-1F10-A1C4-27EF-44A88E9D8F8D}"/>
                  </a:ext>
                </a:extLst>
              </p:cNvPr>
              <p:cNvSpPr txBox="1"/>
              <p:nvPr/>
            </p:nvSpPr>
            <p:spPr>
              <a:xfrm>
                <a:off x="2044020" y="1830750"/>
                <a:ext cx="3284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uGMRT</a:t>
                </a:r>
                <a:r>
                  <a:rPr lang="sk-SK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sk-SK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86E7CF-1F10-A1C4-27EF-44A88E9D8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20" y="1830750"/>
                <a:ext cx="3284330" cy="369332"/>
              </a:xfrm>
              <a:prstGeom prst="rect">
                <a:avLst/>
              </a:prstGeom>
              <a:blipFill>
                <a:blip r:embed="rId4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7B5B5B-5EA8-8853-1333-3AC249CE7B61}"/>
              </a:ext>
            </a:extLst>
          </p:cNvPr>
          <p:cNvSpPr txBox="1"/>
          <p:nvPr/>
        </p:nvSpPr>
        <p:spPr>
          <a:xfrm>
            <a:off x="9765662" y="5374900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1ACE0-8235-692B-8260-28F1F8CA12E0}"/>
              </a:ext>
            </a:extLst>
          </p:cNvPr>
          <p:cNvSpPr txBox="1"/>
          <p:nvPr/>
        </p:nvSpPr>
        <p:spPr>
          <a:xfrm>
            <a:off x="9721067" y="5722688"/>
            <a:ext cx="247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PRELIMINARY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84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EAFA3-6FEC-4F00-C061-8E594187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Calibri Light"/>
                <a:cs typeface="Calibri Light"/>
              </a:rPr>
              <a:t>Summary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587ABE-03C4-9BDD-0871-D3A5CE42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7426" cy="4892683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21-cm forest is a unique probe</a:t>
            </a:r>
          </a:p>
          <a:p>
            <a:r>
              <a:rPr lang="en-GB" sz="2400" dirty="0">
                <a:ea typeface="Calibri"/>
                <a:cs typeface="Calibri"/>
              </a:rPr>
              <a:t>	</a:t>
            </a:r>
            <a:r>
              <a:rPr lang="sk-SK" sz="2400" dirty="0" err="1">
                <a:ea typeface="Calibri"/>
                <a:cs typeface="Calibri"/>
              </a:rPr>
              <a:t>Possibility</a:t>
            </a:r>
            <a:r>
              <a:rPr lang="sk-SK" sz="2400" dirty="0">
                <a:ea typeface="Calibri"/>
                <a:cs typeface="Calibri"/>
              </a:rPr>
              <a:t> of </a:t>
            </a:r>
            <a:r>
              <a:rPr lang="sk-SK" sz="2400" dirty="0" err="1">
                <a:ea typeface="Calibri"/>
                <a:cs typeface="Calibri"/>
              </a:rPr>
              <a:t>constraining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the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en-US" sz="2400" dirty="0">
                <a:ea typeface="Calibri"/>
                <a:cs typeface="Calibri"/>
              </a:rPr>
              <a:t>thermal and ionization </a:t>
            </a:r>
            <a:r>
              <a:rPr lang="sk-SK" sz="2400" dirty="0">
                <a:ea typeface="Calibri"/>
                <a:cs typeface="Calibri"/>
              </a:rPr>
              <a:t>state of </a:t>
            </a:r>
            <a:r>
              <a:rPr lang="sk-SK" sz="2400" dirty="0" err="1">
                <a:ea typeface="Calibri"/>
                <a:cs typeface="Calibri"/>
              </a:rPr>
              <a:t>the</a:t>
            </a:r>
            <a:r>
              <a:rPr lang="sk-SK" sz="2400" dirty="0">
                <a:ea typeface="Calibri"/>
                <a:cs typeface="Calibri"/>
              </a:rPr>
              <a:t> IGM</a:t>
            </a:r>
          </a:p>
          <a:p>
            <a:endParaRPr lang="en-US" sz="22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Prospects of detecting </a:t>
            </a:r>
            <a:r>
              <a:rPr lang="sk-SK" sz="2400" dirty="0" err="1">
                <a:ea typeface="Calibri"/>
                <a:cs typeface="Calibri"/>
              </a:rPr>
              <a:t>the</a:t>
            </a:r>
            <a:r>
              <a:rPr lang="sk-SK" sz="2400" dirty="0">
                <a:ea typeface="Calibri"/>
                <a:cs typeface="Calibri"/>
              </a:rPr>
              <a:t> 21-cm </a:t>
            </a:r>
            <a:r>
              <a:rPr lang="sk-SK" sz="2400" dirty="0" err="1">
                <a:ea typeface="Calibri"/>
                <a:cs typeface="Calibri"/>
              </a:rPr>
              <a:t>forest</a:t>
            </a:r>
            <a:r>
              <a:rPr lang="en-US" sz="2400" dirty="0">
                <a:ea typeface="Calibri"/>
                <a:cs typeface="Calibri"/>
              </a:rPr>
              <a:t> are improving</a:t>
            </a:r>
            <a:endParaRPr lang="sk-SK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 	Working on the possibility of statistical detection 				of the </a:t>
            </a:r>
            <a:r>
              <a:rPr lang="sk-SK" sz="2400" dirty="0">
                <a:ea typeface="Calibri"/>
                <a:cs typeface="Calibri"/>
              </a:rPr>
              <a:t>21-cm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forest</a:t>
            </a:r>
            <a:r>
              <a:rPr lang="sk-SK" sz="2400" dirty="0">
                <a:ea typeface="Calibri"/>
                <a:cs typeface="Calibri"/>
              </a:rPr>
              <a:t> </a:t>
            </a:r>
            <a:r>
              <a:rPr lang="en-US" sz="2400" dirty="0">
                <a:ea typeface="Calibri"/>
                <a:cs typeface="Calibri"/>
              </a:rPr>
              <a:t>with</a:t>
            </a:r>
            <a:r>
              <a:rPr lang="sk-SK" sz="2400" dirty="0">
                <a:ea typeface="Calibri"/>
                <a:cs typeface="Calibri"/>
              </a:rPr>
              <a:t> </a:t>
            </a:r>
            <a:r>
              <a:rPr lang="sk-SK" sz="2400" dirty="0" err="1">
                <a:ea typeface="Calibri"/>
                <a:cs typeface="Calibri"/>
              </a:rPr>
              <a:t>uGMRT</a:t>
            </a:r>
            <a:r>
              <a:rPr lang="sk-SK" sz="2400" dirty="0">
                <a:ea typeface="Calibri"/>
                <a:cs typeface="Calibri"/>
              </a:rPr>
              <a:t> and SKA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 	Sample variance dominates over the telescope noise</a:t>
            </a:r>
            <a:endParaRPr lang="sk-SK" sz="18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3025E6-7302-58EF-C630-760DE6D3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F52E76F-4115-8BBF-71ED-4BEEB11C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50DA730-4FB2-DB24-D57B-42ED9F34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15</a:t>
            </a:fld>
            <a:endParaRPr lang="en-US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5F0ED6BC-4AED-6142-4201-312F1BC8CEC0}"/>
              </a:ext>
            </a:extLst>
          </p:cNvPr>
          <p:cNvSpPr/>
          <p:nvPr/>
        </p:nvSpPr>
        <p:spPr>
          <a:xfrm rot="16200000">
            <a:off x="1430558" y="2884196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6">
            <a:extLst>
              <a:ext uri="{FF2B5EF4-FFF2-40B4-BE49-F238E27FC236}">
                <a16:creationId xmlns:a16="http://schemas.microsoft.com/office/drawing/2014/main" id="{CF9AA7BB-968C-A48E-2684-5772CF0CA32B}"/>
              </a:ext>
            </a:extLst>
          </p:cNvPr>
          <p:cNvSpPr/>
          <p:nvPr/>
        </p:nvSpPr>
        <p:spPr>
          <a:xfrm rot="16200000">
            <a:off x="1430558" y="4353595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nadol 6">
            <a:extLst>
              <a:ext uri="{FF2B5EF4-FFF2-40B4-BE49-F238E27FC236}">
                <a16:creationId xmlns:a16="http://schemas.microsoft.com/office/drawing/2014/main" id="{779C88F1-A04E-334E-C973-070914A1E9E4}"/>
              </a:ext>
            </a:extLst>
          </p:cNvPr>
          <p:cNvSpPr/>
          <p:nvPr/>
        </p:nvSpPr>
        <p:spPr>
          <a:xfrm rot="16200000">
            <a:off x="1430558" y="5192881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52D8B-E381-8255-E2FC-369ED394135C}"/>
              </a:ext>
            </a:extLst>
          </p:cNvPr>
          <p:cNvSpPr txBox="1"/>
          <p:nvPr/>
        </p:nvSpPr>
        <p:spPr>
          <a:xfrm>
            <a:off x="2108720" y="6449656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tomas.soltinsky@tifr.res.in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A189C-A249-AA3E-76CD-16D8B68B3C47}"/>
              </a:ext>
            </a:extLst>
          </p:cNvPr>
          <p:cNvSpPr txBox="1"/>
          <p:nvPr/>
        </p:nvSpPr>
        <p:spPr>
          <a:xfrm>
            <a:off x="7414986" y="6449656"/>
            <a:ext cx="29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www.tomassoltinsky.github.io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0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APPENDIX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BAB4-ADCB-47A6-A6C6-B2B51737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21-cm </a:t>
            </a:r>
            <a:r>
              <a:rPr lang="sk-SK" dirty="0" err="1"/>
              <a:t>absorbers</a:t>
            </a:r>
            <a:r>
              <a:rPr lang="sk-SK" dirty="0"/>
              <a:t> </a:t>
            </a:r>
            <a:r>
              <a:rPr lang="sk-SK" dirty="0" err="1"/>
              <a:t>nature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55A8-D9F2-431A-BFF3-293C26B1C0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/>
              <a:t>Cold</a:t>
            </a:r>
            <a:r>
              <a:rPr lang="sk-SK" dirty="0"/>
              <a:t> </a:t>
            </a:r>
            <a:r>
              <a:rPr lang="sk-SK" dirty="0" err="1"/>
              <a:t>diffuse</a:t>
            </a:r>
            <a:r>
              <a:rPr lang="sk-SK" dirty="0"/>
              <a:t> IGM</a:t>
            </a:r>
          </a:p>
          <a:p>
            <a:r>
              <a:rPr lang="sk-SK" dirty="0"/>
              <a:t>T</a:t>
            </a:r>
            <a:r>
              <a:rPr lang="en-US" baseline="-25000" dirty="0"/>
              <a:t>K</a:t>
            </a:r>
            <a:r>
              <a:rPr lang="en-US" dirty="0"/>
              <a:t>&lt;100K</a:t>
            </a:r>
          </a:p>
          <a:p>
            <a:r>
              <a:rPr lang="en-US" dirty="0"/>
              <a:t>3&lt;</a:t>
            </a:r>
            <a:r>
              <a:rPr lang="el-GR" dirty="0"/>
              <a:t>Δ</a:t>
            </a:r>
            <a:r>
              <a:rPr lang="en-US" dirty="0"/>
              <a:t>&lt;10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638EF-24E6-4327-A5B5-627A0E17F5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Strongest absorbers rare</a:t>
            </a:r>
          </a:p>
          <a:p>
            <a:r>
              <a:rPr lang="en-US" dirty="0"/>
              <a:t>~100 times less abundant than the bulk of cold, neutral gas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8173-FF64-4D97-B80A-31697BD9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9EAE-C0C6-4991-88F5-2B12E2D8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71E89-715A-4BAA-BB25-AA301021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17</a:t>
            </a:fld>
            <a:endParaRPr lang="en-US"/>
          </a:p>
        </p:txBody>
      </p:sp>
      <p:sp>
        <p:nvSpPr>
          <p:cNvPr id="8" name="BlokTextu 9">
            <a:extLst>
              <a:ext uri="{FF2B5EF4-FFF2-40B4-BE49-F238E27FC236}">
                <a16:creationId xmlns:a16="http://schemas.microsoft.com/office/drawing/2014/main" id="{2884671A-712F-4EF7-B0CE-1520348484C6}"/>
              </a:ext>
            </a:extLst>
          </p:cNvPr>
          <p:cNvSpPr txBox="1"/>
          <p:nvPr/>
        </p:nvSpPr>
        <p:spPr>
          <a:xfrm>
            <a:off x="9900458" y="5827616"/>
            <a:ext cx="2380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Šoltinský et al. 2021</a:t>
            </a:r>
          </a:p>
        </p:txBody>
      </p:sp>
      <p:pic>
        <p:nvPicPr>
          <p:cNvPr id="10" name="Picture 9" descr="Chart, histogram, surface chart&#10;&#10;Description automatically generated">
            <a:extLst>
              <a:ext uri="{FF2B5EF4-FFF2-40B4-BE49-F238E27FC236}">
                <a16:creationId xmlns:a16="http://schemas.microsoft.com/office/drawing/2014/main" id="{8DEEB98D-FAF6-460C-9DF1-131C1B4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12" y="2996752"/>
            <a:ext cx="7936056" cy="33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FE983-4A81-4C2B-A205-84C3313D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X-</a:t>
            </a:r>
            <a:r>
              <a:rPr lang="sk-SK" dirty="0" err="1"/>
              <a:t>ray</a:t>
            </a:r>
            <a:r>
              <a:rPr lang="sk-SK" dirty="0"/>
              <a:t> </a:t>
            </a:r>
            <a:r>
              <a:rPr lang="sk-SK" dirty="0" err="1"/>
              <a:t>background</a:t>
            </a:r>
            <a:r>
              <a:rPr lang="sk-SK" dirty="0"/>
              <a:t> </a:t>
            </a:r>
            <a:r>
              <a:rPr lang="sk-SK" dirty="0" err="1"/>
              <a:t>radiation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 err="1"/>
              <a:t>suppresses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signal</a:t>
            </a:r>
            <a:endParaRPr lang="en-US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D967BA82-D389-4B7B-AE87-83A53E06D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235" y="1868154"/>
            <a:ext cx="5947783" cy="4460837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17369AF-BBCB-49C2-8855-0BDDB681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C6AA75-5035-47F9-906A-75353DA0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8B0F43E-ABCD-4B22-B19D-CFF76D0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18</a:t>
            </a:fld>
            <a:endParaRPr lang="en-US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00B3670-93AA-4B3D-A1EC-6A9EA45E6976}"/>
              </a:ext>
            </a:extLst>
          </p:cNvPr>
          <p:cNvSpPr txBox="1"/>
          <p:nvPr/>
        </p:nvSpPr>
        <p:spPr>
          <a:xfrm>
            <a:off x="8336493" y="2634758"/>
            <a:ext cx="2007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Furlanetto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2006)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3B186D9F-4FD4-403D-BD9E-EF337544CC5E}"/>
              </a:ext>
            </a:extLst>
          </p:cNvPr>
          <p:cNvSpPr txBox="1"/>
          <p:nvPr/>
        </p:nvSpPr>
        <p:spPr>
          <a:xfrm>
            <a:off x="5965831" y="4054352"/>
            <a:ext cx="535994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dirty="0"/>
              <a:t>Šoltinský et al. 2021</a:t>
            </a:r>
          </a:p>
          <a:p>
            <a:pPr algn="ctr"/>
            <a:r>
              <a:rPr lang="sk-SK" dirty="0"/>
              <a:t>(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Xu</a:t>
            </a:r>
            <a:r>
              <a:rPr lang="sk-SK" dirty="0"/>
              <a:t> et al. 2011, </a:t>
            </a:r>
          </a:p>
          <a:p>
            <a:pPr algn="ctr"/>
            <a:r>
              <a:rPr lang="sk-SK" dirty="0" err="1"/>
              <a:t>Mack</a:t>
            </a:r>
            <a:r>
              <a:rPr lang="sk-SK" dirty="0"/>
              <a:t> </a:t>
            </a:r>
            <a:r>
              <a:rPr lang="en-GB" dirty="0"/>
              <a:t>&amp;</a:t>
            </a:r>
            <a:r>
              <a:rPr lang="sk-SK" dirty="0"/>
              <a:t> </a:t>
            </a:r>
            <a:r>
              <a:rPr lang="sk-SK" dirty="0" err="1"/>
              <a:t>Wyithe</a:t>
            </a:r>
            <a:r>
              <a:rPr lang="sk-SK" dirty="0"/>
              <a:t> 2012)</a:t>
            </a:r>
            <a:endParaRPr lang="sk-SK" dirty="0">
              <a:ea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C50D9D-6460-E00D-F7EF-D2FAD961471F}"/>
                  </a:ext>
                </a:extLst>
              </p:cNvPr>
              <p:cNvSpPr txBox="1"/>
              <p:nvPr/>
            </p:nvSpPr>
            <p:spPr>
              <a:xfrm>
                <a:off x="8390707" y="2194992"/>
                <a:ext cx="18993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k-SK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sk-SK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k-SK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GB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k-SK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𝑆𝐹𝑅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C50D9D-6460-E00D-F7EF-D2FAD9614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707" y="2194992"/>
                <a:ext cx="1899366" cy="369332"/>
              </a:xfrm>
              <a:prstGeom prst="rect">
                <a:avLst/>
              </a:prstGeom>
              <a:blipFill>
                <a:blip r:embed="rId4"/>
                <a:stretch>
                  <a:fillRect l="-3205" r="-288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28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7ECFA-A6B6-CD25-07EA-669861D01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933FB-6289-4514-8762-129BE022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Sensitivity</a:t>
            </a:r>
            <a:r>
              <a:rPr lang="sk-SK" dirty="0"/>
              <a:t> to X-</a:t>
            </a:r>
            <a:r>
              <a:rPr lang="sk-SK" dirty="0" err="1"/>
              <a:t>ray</a:t>
            </a:r>
            <a:r>
              <a:rPr lang="sk-SK" dirty="0"/>
              <a:t> </a:t>
            </a:r>
            <a:r>
              <a:rPr lang="sk-SK" dirty="0" err="1"/>
              <a:t>background</a:t>
            </a:r>
            <a:r>
              <a:rPr lang="sk-SK" dirty="0"/>
              <a:t> </a:t>
            </a:r>
            <a:r>
              <a:rPr lang="sk-SK" dirty="0" err="1"/>
              <a:t>radiation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B97D1C-C3A2-B378-8B4B-3DA7AA3C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86FA37-B974-D629-EA2C-B475EB07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8A1877-FFDA-36C2-1E2E-53C2FA2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19</a:t>
            </a:fld>
            <a:endParaRPr lang="en-US"/>
          </a:p>
        </p:txBody>
      </p:sp>
      <p:pic>
        <p:nvPicPr>
          <p:cNvPr id="8" name="Obrázok 8">
            <a:extLst>
              <a:ext uri="{FF2B5EF4-FFF2-40B4-BE49-F238E27FC236}">
                <a16:creationId xmlns:a16="http://schemas.microsoft.com/office/drawing/2014/main" id="{3ECE7F27-6EFF-4E00-77B4-C08F973F8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492" y="1883932"/>
            <a:ext cx="8858562" cy="4429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30CFBD-1609-1D86-9132-C309C2913199}"/>
              </a:ext>
            </a:extLst>
          </p:cNvPr>
          <p:cNvSpPr txBox="1"/>
          <p:nvPr/>
        </p:nvSpPr>
        <p:spPr>
          <a:xfrm rot="16200000">
            <a:off x="9587327" y="3782165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E55D5-4648-EC46-F9C0-F72937CEEB4B}"/>
              </a:ext>
            </a:extLst>
          </p:cNvPr>
          <p:cNvSpPr txBox="1"/>
          <p:nvPr/>
        </p:nvSpPr>
        <p:spPr>
          <a:xfrm>
            <a:off x="2919661" y="5854275"/>
            <a:ext cx="129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2C45C-06A0-315E-EBD9-16435DA35143}"/>
              </a:ext>
            </a:extLst>
          </p:cNvPr>
          <p:cNvSpPr txBox="1"/>
          <p:nvPr/>
        </p:nvSpPr>
        <p:spPr>
          <a:xfrm>
            <a:off x="7973907" y="5854275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scales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8A752-2BEA-FE59-0CB0-E7ED4390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ea typeface="Calibri Light" panose="020F0302020204030204"/>
                <a:cs typeface="Calibri Light" panose="020F0302020204030204"/>
              </a:rPr>
              <a:t>Wh</a:t>
            </a:r>
            <a:r>
              <a:rPr lang="en-GB" dirty="0">
                <a:ea typeface="Calibri Light" panose="020F0302020204030204"/>
                <a:cs typeface="Calibri Light" panose="020F0302020204030204"/>
              </a:rPr>
              <a:t>at is</a:t>
            </a:r>
            <a:r>
              <a:rPr lang="sk-SK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21-cm forest</a:t>
            </a:r>
            <a:r>
              <a:rPr lang="sk-SK" dirty="0">
                <a:ea typeface="Calibri Light" panose="020F0302020204030204"/>
                <a:cs typeface="Calibri Light" panose="020F0302020204030204"/>
              </a:rPr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07F2AD-F749-9071-3F09-CB5201D97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A0E6FD-93FF-F44F-8BDF-E9AAC335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690D5F-49BE-1AF8-D5E6-D6F3DB6B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B8FCFD-EDE8-26D4-0C3B-27F6CC17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DCBD-0188-C51D-5EEE-CD2B7CCA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D7D33-3AD0-D281-DD5D-7989BB61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Sensitivity</a:t>
            </a:r>
            <a:r>
              <a:rPr lang="sk-SK" dirty="0"/>
              <a:t> to HI </a:t>
            </a:r>
            <a:r>
              <a:rPr lang="sk-SK" dirty="0" err="1"/>
              <a:t>fraction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464A59-9929-9941-4980-E3A7E7FE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2B0021-CB42-9E60-EA07-7F8807EF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8C5668-272D-4D8E-E6FE-73237FB7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20</a:t>
            </a:fld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B5D3840-8649-D211-13A2-2656D1A7F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908" y="1883932"/>
            <a:ext cx="8858562" cy="4429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F5FF1-CB21-475F-6466-E5E3F383CD14}"/>
              </a:ext>
            </a:extLst>
          </p:cNvPr>
          <p:cNvSpPr txBox="1"/>
          <p:nvPr/>
        </p:nvSpPr>
        <p:spPr>
          <a:xfrm rot="16200000">
            <a:off x="9587327" y="3782165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A84DC-169F-2B25-2863-257DF0073CA0}"/>
              </a:ext>
            </a:extLst>
          </p:cNvPr>
          <p:cNvSpPr txBox="1"/>
          <p:nvPr/>
        </p:nvSpPr>
        <p:spPr>
          <a:xfrm>
            <a:off x="2919661" y="5854275"/>
            <a:ext cx="129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5DF3A-0AAC-448F-2906-BDC9F7EE4843}"/>
              </a:ext>
            </a:extLst>
          </p:cNvPr>
          <p:cNvSpPr txBox="1"/>
          <p:nvPr/>
        </p:nvSpPr>
        <p:spPr>
          <a:xfrm>
            <a:off x="7973907" y="5854275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scales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41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869E-1F26-68E6-98DB-31ED2DBC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21-cm </a:t>
            </a:r>
            <a:r>
              <a:rPr lang="sk-SK" dirty="0" err="1">
                <a:ea typeface="Calibri Light"/>
                <a:cs typeface="Calibri Light"/>
              </a:rPr>
              <a:t>forest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spectrum</a:t>
            </a:r>
            <a:br>
              <a:rPr lang="sk-SK" dirty="0">
                <a:ea typeface="Calibri Light"/>
                <a:cs typeface="Calibri Light"/>
              </a:rPr>
            </a:br>
            <a:endParaRPr lang="sk-SK" dirty="0">
              <a:ea typeface="Calibri Light"/>
              <a:cs typeface="Calibri Light"/>
            </a:endParaRPr>
          </a:p>
        </p:txBody>
      </p:sp>
      <p:pic>
        <p:nvPicPr>
          <p:cNvPr id="7" name="Zástupný objekt pre obsah 6" descr="Obrázok, na ktorom je text, diagram, rad, rovnobežný&#10;&#10;Automaticky generovaný popis">
            <a:extLst>
              <a:ext uri="{FF2B5EF4-FFF2-40B4-BE49-F238E27FC236}">
                <a16:creationId xmlns:a16="http://schemas.microsoft.com/office/drawing/2014/main" id="{024AFFE7-E8F3-57C8-FEE2-2C29F8251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303" y="1845734"/>
            <a:ext cx="7441593" cy="442045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6D2988-410B-0936-45ED-DEB9525C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3D3B2D5-0D40-5895-78A2-04601E2A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013B8-B692-D29F-6CA2-B0F4376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21</a:t>
            </a:fld>
            <a:endParaRPr lang="en-US"/>
          </a:p>
        </p:txBody>
      </p:sp>
      <p:pic>
        <p:nvPicPr>
          <p:cNvPr id="3" name="Obrázok 2" descr="Obrázok, na ktorom je písmo, diagram, rad, text&#10;&#10;Automaticky generovaný popis">
            <a:extLst>
              <a:ext uri="{FF2B5EF4-FFF2-40B4-BE49-F238E27FC236}">
                <a16:creationId xmlns:a16="http://schemas.microsoft.com/office/drawing/2014/main" id="{37AA274A-FE6A-B2D4-AEBA-E60C5DEC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41" y="174171"/>
            <a:ext cx="5050664" cy="767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7F556-FB15-EC91-A5FE-EF46751A7268}"/>
              </a:ext>
            </a:extLst>
          </p:cNvPr>
          <p:cNvSpPr txBox="1"/>
          <p:nvPr/>
        </p:nvSpPr>
        <p:spPr>
          <a:xfrm rot="16200000">
            <a:off x="8873382" y="3913906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2021</a:t>
            </a:r>
            <a:endParaRPr lang="en-GB" dirty="0"/>
          </a:p>
        </p:txBody>
      </p:sp>
      <p:sp>
        <p:nvSpPr>
          <p:cNvPr id="10" name="BlokTextu 7">
            <a:extLst>
              <a:ext uri="{FF2B5EF4-FFF2-40B4-BE49-F238E27FC236}">
                <a16:creationId xmlns:a16="http://schemas.microsoft.com/office/drawing/2014/main" id="{4FD27E49-A7D3-3A46-2AB6-C94AD10152FA}"/>
              </a:ext>
            </a:extLst>
          </p:cNvPr>
          <p:cNvSpPr txBox="1"/>
          <p:nvPr/>
        </p:nvSpPr>
        <p:spPr>
          <a:xfrm>
            <a:off x="210657" y="230746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>
                <a:ea typeface="Calibri"/>
                <a:cs typeface="Calibri"/>
              </a:rPr>
              <a:t>z = 6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44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869E-1F26-68E6-98DB-31ED2DBC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21-cm </a:t>
            </a:r>
            <a:r>
              <a:rPr lang="sk-SK" dirty="0" err="1">
                <a:ea typeface="Calibri Light"/>
                <a:cs typeface="Calibri Light"/>
              </a:rPr>
              <a:t>forest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spectrum</a:t>
            </a:r>
            <a:br>
              <a:rPr lang="sk-SK" dirty="0">
                <a:ea typeface="Calibri Light"/>
                <a:cs typeface="Calibri Light"/>
              </a:rPr>
            </a:br>
            <a:r>
              <a:rPr lang="sk-SK" dirty="0" err="1">
                <a:ea typeface="Calibri Light"/>
                <a:cs typeface="Calibri Light"/>
              </a:rPr>
              <a:t>Spectral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resolution</a:t>
            </a:r>
            <a:endParaRPr lang="sk-SK" dirty="0">
              <a:ea typeface="Calibri Light"/>
              <a:cs typeface="Calibri Light"/>
            </a:endParaRPr>
          </a:p>
        </p:txBody>
      </p:sp>
      <p:pic>
        <p:nvPicPr>
          <p:cNvPr id="7" name="Zástupný objekt pre obsah 6" descr="Obrázok, na ktorom je text, diagram, snímka obrazovky, rad&#10;&#10;Automaticky generovaný popis">
            <a:extLst>
              <a:ext uri="{FF2B5EF4-FFF2-40B4-BE49-F238E27FC236}">
                <a16:creationId xmlns:a16="http://schemas.microsoft.com/office/drawing/2014/main" id="{024AFFE7-E8F3-57C8-FEE2-2C29F8251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303" y="1846740"/>
            <a:ext cx="7441593" cy="4418445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6D2988-410B-0936-45ED-DEB9525C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3D3B2D5-0D40-5895-78A2-04601E2A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013B8-B692-D29F-6CA2-B0F4376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22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3EA22A6-365D-B7BE-A40D-4428C1C69BBA}"/>
              </a:ext>
            </a:extLst>
          </p:cNvPr>
          <p:cNvSpPr txBox="1"/>
          <p:nvPr/>
        </p:nvSpPr>
        <p:spPr>
          <a:xfrm>
            <a:off x="210657" y="2307464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>
                <a:ea typeface="Calibri"/>
                <a:cs typeface="Calibri"/>
              </a:rPr>
              <a:t>z = 6</a:t>
            </a:r>
          </a:p>
          <a:p>
            <a:r>
              <a:rPr lang="sk-SK" sz="2400" dirty="0">
                <a:solidFill>
                  <a:srgbClr val="202122"/>
                </a:solidFill>
                <a:ea typeface="+mn-lt"/>
                <a:cs typeface="+mn-lt"/>
              </a:rPr>
              <a:t>Δ𝛎 = 8kHz</a:t>
            </a:r>
          </a:p>
          <a:p>
            <a:endParaRPr lang="sk-SK" sz="2400" dirty="0">
              <a:solidFill>
                <a:srgbClr val="202122"/>
              </a:solidFill>
              <a:ea typeface="+mn-lt"/>
              <a:cs typeface="+mn-lt"/>
            </a:endParaRPr>
          </a:p>
          <a:p>
            <a:r>
              <a:rPr lang="sk-SK" sz="2400" dirty="0" err="1">
                <a:solidFill>
                  <a:srgbClr val="202122"/>
                </a:solidFill>
                <a:ea typeface="+mn-lt"/>
                <a:cs typeface="+mn-lt"/>
              </a:rPr>
              <a:t>Convolution</a:t>
            </a:r>
            <a:endParaRPr lang="sk-SK" sz="2400" dirty="0">
              <a:solidFill>
                <a:srgbClr val="202122"/>
              </a:solidFill>
              <a:ea typeface="+mn-lt"/>
              <a:cs typeface="+mn-lt"/>
            </a:endParaRPr>
          </a:p>
          <a:p>
            <a:r>
              <a:rPr lang="sk-SK" sz="2400" dirty="0">
                <a:solidFill>
                  <a:srgbClr val="202122"/>
                </a:solidFill>
                <a:ea typeface="+mn-lt"/>
                <a:cs typeface="+mn-lt"/>
              </a:rPr>
              <a:t>over </a:t>
            </a:r>
            <a:r>
              <a:rPr lang="sk-SK" sz="2400" dirty="0" err="1">
                <a:solidFill>
                  <a:srgbClr val="202122"/>
                </a:solidFill>
                <a:ea typeface="+mn-lt"/>
                <a:cs typeface="+mn-lt"/>
              </a:rPr>
              <a:t>fixed</a:t>
            </a:r>
            <a:endParaRPr lang="sk-SK" sz="2400" dirty="0">
              <a:solidFill>
                <a:srgbClr val="202122"/>
              </a:solidFill>
              <a:ea typeface="+mn-lt"/>
              <a:cs typeface="+mn-lt"/>
            </a:endParaRPr>
          </a:p>
          <a:p>
            <a:r>
              <a:rPr lang="sk-SK" sz="2400" dirty="0" err="1">
                <a:solidFill>
                  <a:srgbClr val="202122"/>
                </a:solidFill>
                <a:ea typeface="+mn-lt"/>
                <a:cs typeface="+mn-lt"/>
              </a:rPr>
              <a:t>boxcar</a:t>
            </a:r>
            <a:r>
              <a:rPr lang="sk-SK" sz="24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sk-SK" sz="2400" dirty="0" err="1">
                <a:solidFill>
                  <a:srgbClr val="202122"/>
                </a:solidFill>
                <a:ea typeface="+mn-lt"/>
                <a:cs typeface="+mn-lt"/>
              </a:rPr>
              <a:t>function</a:t>
            </a:r>
            <a:endParaRPr lang="sk-SK" sz="2400" dirty="0">
              <a:solidFill>
                <a:srgbClr val="202122"/>
              </a:solidFill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98424-FB55-7F7F-B499-C8A752165E0E}"/>
              </a:ext>
            </a:extLst>
          </p:cNvPr>
          <p:cNvSpPr txBox="1"/>
          <p:nvPr/>
        </p:nvSpPr>
        <p:spPr>
          <a:xfrm rot="16200000">
            <a:off x="8873382" y="3913906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1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869E-1F26-68E6-98DB-31ED2DBC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21-cm </a:t>
            </a:r>
            <a:r>
              <a:rPr lang="sk-SK" dirty="0" err="1">
                <a:ea typeface="Calibri Light"/>
                <a:cs typeface="Calibri Light"/>
              </a:rPr>
              <a:t>forest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spectrum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ea typeface="Calibri Light"/>
                <a:cs typeface="Calibri Light"/>
              </a:rPr>
              <a:t>Telescope noise</a:t>
            </a:r>
            <a:endParaRPr lang="sk-SK" dirty="0">
              <a:ea typeface="Calibri Light"/>
              <a:cs typeface="Calibri Light"/>
            </a:endParaRP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024AFFE7-E8F3-57C8-FEE2-2C29F8251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304" y="1846740"/>
            <a:ext cx="7441591" cy="4418445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6D2988-410B-0936-45ED-DEB9525C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013B8-B692-D29F-6CA2-B0F4376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2E521-0376-A366-9AB7-AD16E2A0A70D}"/>
              </a:ext>
            </a:extLst>
          </p:cNvPr>
          <p:cNvSpPr txBox="1"/>
          <p:nvPr/>
        </p:nvSpPr>
        <p:spPr>
          <a:xfrm rot="16200000">
            <a:off x="8746649" y="3913906"/>
            <a:ext cx="230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4F7264-2DA7-D536-EC58-B6F8ABE2CE81}"/>
              </a:ext>
            </a:extLst>
          </p:cNvPr>
          <p:cNvGrpSpPr/>
          <p:nvPr/>
        </p:nvGrpSpPr>
        <p:grpSpPr>
          <a:xfrm>
            <a:off x="5909050" y="1846740"/>
            <a:ext cx="338554" cy="461665"/>
            <a:chOff x="5909050" y="1846740"/>
            <a:chExt cx="338554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4BC36F-0835-C4B6-06B7-9BD21EDF9328}"/>
                </a:ext>
              </a:extLst>
            </p:cNvPr>
            <p:cNvSpPr/>
            <p:nvPr/>
          </p:nvSpPr>
          <p:spPr>
            <a:xfrm>
              <a:off x="5980821" y="1998059"/>
              <a:ext cx="198553" cy="18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3CB92E-7EBC-8CFE-0DAC-9DB2C75AB0F5}"/>
                </a:ext>
              </a:extLst>
            </p:cNvPr>
            <p:cNvSpPr txBox="1"/>
            <p:nvPr/>
          </p:nvSpPr>
          <p:spPr>
            <a:xfrm>
              <a:off x="5909050" y="184674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≈</a:t>
              </a:r>
            </a:p>
          </p:txBody>
        </p:sp>
      </p:grpSp>
      <p:pic>
        <p:nvPicPr>
          <p:cNvPr id="12" name="Obrázok 9" descr="Obrázok, na ktorom je text, písmo, rad, rukopis&#10;&#10;Automaticky generovaný popis">
            <a:extLst>
              <a:ext uri="{FF2B5EF4-FFF2-40B4-BE49-F238E27FC236}">
                <a16:creationId xmlns:a16="http://schemas.microsoft.com/office/drawing/2014/main" id="{9968304F-9CB3-0B9E-94C9-59A89D133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58" y="351371"/>
            <a:ext cx="3807124" cy="965031"/>
          </a:xfrm>
          <a:prstGeom prst="rect">
            <a:avLst/>
          </a:prstGeom>
        </p:spPr>
      </p:pic>
      <p:sp>
        <p:nvSpPr>
          <p:cNvPr id="13" name="BlokTextu 11">
            <a:extLst>
              <a:ext uri="{FF2B5EF4-FFF2-40B4-BE49-F238E27FC236}">
                <a16:creationId xmlns:a16="http://schemas.microsoft.com/office/drawing/2014/main" id="{5D06375E-AB5B-CF9E-12A7-6A790CDAA5BB}"/>
              </a:ext>
            </a:extLst>
          </p:cNvPr>
          <p:cNvSpPr txBox="1"/>
          <p:nvPr/>
        </p:nvSpPr>
        <p:spPr>
          <a:xfrm>
            <a:off x="8304295" y="1358565"/>
            <a:ext cx="2903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cs typeface="Calibri"/>
              </a:rPr>
              <a:t>(</a:t>
            </a:r>
            <a:r>
              <a:rPr lang="sk-SK" dirty="0" err="1">
                <a:cs typeface="Calibri"/>
              </a:rPr>
              <a:t>Modified</a:t>
            </a:r>
            <a:r>
              <a:rPr lang="sk-SK" dirty="0">
                <a:cs typeface="Calibri"/>
              </a:rPr>
              <a:t> </a:t>
            </a:r>
            <a:r>
              <a:rPr lang="sk-SK" dirty="0" err="1">
                <a:cs typeface="Calibri"/>
              </a:rPr>
              <a:t>Datta</a:t>
            </a:r>
            <a:r>
              <a:rPr lang="sk-SK" dirty="0">
                <a:cs typeface="Calibri"/>
              </a:rPr>
              <a:t> et al. 2007)</a:t>
            </a:r>
            <a:endParaRPr lang="sk-S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E9E0E-4F13-3D8E-CB86-5355FFC9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14" name="BlokTextu 7">
            <a:extLst>
              <a:ext uri="{FF2B5EF4-FFF2-40B4-BE49-F238E27FC236}">
                <a16:creationId xmlns:a16="http://schemas.microsoft.com/office/drawing/2014/main" id="{C9019578-6355-9AEB-1045-2F8D53F11B4F}"/>
              </a:ext>
            </a:extLst>
          </p:cNvPr>
          <p:cNvSpPr txBox="1"/>
          <p:nvPr/>
        </p:nvSpPr>
        <p:spPr>
          <a:xfrm>
            <a:off x="210656" y="2307464"/>
            <a:ext cx="282674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>
                <a:ea typeface="Calibri"/>
                <a:cs typeface="Calibri"/>
              </a:rPr>
              <a:t>z = 6</a:t>
            </a:r>
          </a:p>
          <a:p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Gaussian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white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noise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Included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also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intrinsic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RLQSO</a:t>
            </a:r>
          </a:p>
          <a:p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radio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spectrum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as a single </a:t>
            </a:r>
          </a:p>
          <a:p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power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law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4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F2D2-BC11-F8AE-C302-DDD1778E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Effect</a:t>
            </a:r>
            <a:r>
              <a:rPr lang="sk-SK" dirty="0"/>
              <a:t> of </a:t>
            </a:r>
            <a:r>
              <a:rPr lang="sk-SK" dirty="0" err="1"/>
              <a:t>peculiar</a:t>
            </a:r>
            <a:r>
              <a:rPr lang="sk-SK" dirty="0"/>
              <a:t> </a:t>
            </a:r>
            <a:r>
              <a:rPr lang="sk-SK" dirty="0" err="1"/>
              <a:t>velocities</a:t>
            </a:r>
            <a:endParaRPr lang="en-GB" dirty="0"/>
          </a:p>
        </p:txBody>
      </p:sp>
      <p:pic>
        <p:nvPicPr>
          <p:cNvPr id="8" name="Content Placeholder 7" descr="A diagram of a graph&#10;&#10;Description automatically generated">
            <a:extLst>
              <a:ext uri="{FF2B5EF4-FFF2-40B4-BE49-F238E27FC236}">
                <a16:creationId xmlns:a16="http://schemas.microsoft.com/office/drawing/2014/main" id="{4A10A6DE-F24E-E134-A0DC-5B95F922D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54" y="2087210"/>
            <a:ext cx="8045450" cy="40227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C25B-E5C2-0D0E-103A-EEFE1BEE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BF5E-A402-6BB2-CB63-DE0CF5F6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FA89-F5B2-7154-5FAF-3825F9D2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7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21-cm absorption lines distribution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71" y="1846263"/>
            <a:ext cx="6479258" cy="44684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25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CD8BC3D-DB43-4707-A825-E2FEC7971AE6}"/>
              </a:ext>
            </a:extLst>
          </p:cNvPr>
          <p:cNvSpPr txBox="1"/>
          <p:nvPr/>
        </p:nvSpPr>
        <p:spPr>
          <a:xfrm>
            <a:off x="9631768" y="5638476"/>
            <a:ext cx="2143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dirty="0" err="1"/>
              <a:t>Šoltinský</a:t>
            </a:r>
            <a:r>
              <a:rPr lang="sk-SK" sz="18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27383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</a:t>
            </a:r>
            <a:r>
              <a:rPr lang="en-US" dirty="0" err="1"/>
              <a:t>eionization</a:t>
            </a:r>
            <a:r>
              <a:rPr lang="sk-SK" dirty="0"/>
              <a:t> </a:t>
            </a:r>
            <a:r>
              <a:rPr lang="sk-SK" dirty="0" err="1"/>
              <a:t>ends</a:t>
            </a:r>
            <a:r>
              <a:rPr lang="sk-SK" dirty="0"/>
              <a:t> 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26</a:t>
            </a:fld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131B233-8136-46D5-BB96-A0A74D10B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18" y="172659"/>
            <a:ext cx="3841955" cy="6138162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F8C968D8-8E89-41C8-838E-ED0755D7E7A9}"/>
              </a:ext>
            </a:extLst>
          </p:cNvPr>
          <p:cNvSpPr txBox="1"/>
          <p:nvPr/>
        </p:nvSpPr>
        <p:spPr>
          <a:xfrm rot="16200000">
            <a:off x="9440022" y="3152608"/>
            <a:ext cx="503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dirty="0" err="1"/>
              <a:t>Šoltinský</a:t>
            </a:r>
            <a:r>
              <a:rPr lang="sk-SK" sz="1800" dirty="0"/>
              <a:t> et al. 2021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79" y="1845732"/>
            <a:ext cx="6992361" cy="4515781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400" dirty="0"/>
              <a:t>Motivated by recent Lyman photon observations:</a:t>
            </a:r>
          </a:p>
          <a:p>
            <a:pPr algn="l"/>
            <a:r>
              <a:rPr lang="en-US" sz="1800" dirty="0">
                <a:latin typeface="CMR12"/>
              </a:rPr>
              <a:t>L</a:t>
            </a:r>
            <a:r>
              <a:rPr lang="en-US" sz="1800" b="0" i="0" u="none" strike="noStrike" baseline="0" dirty="0">
                <a:latin typeface="CMR12"/>
              </a:rPr>
              <a:t>arge spatial fluctuations in the Ly</a:t>
            </a:r>
            <a:r>
              <a:rPr lang="en-US" sz="1800" b="0" i="0" u="none" strike="noStrike" baseline="0" dirty="0">
                <a:latin typeface="CMMI12"/>
              </a:rPr>
              <a:t>α </a:t>
            </a:r>
            <a:r>
              <a:rPr lang="en-US" sz="1800" b="0" i="0" u="none" strike="noStrike" baseline="0" dirty="0">
                <a:latin typeface="CMR12"/>
              </a:rPr>
              <a:t>forest opacity at z&gt;5                              (Becker et al. 2015, Bosman et al. 2022)</a:t>
            </a:r>
          </a:p>
          <a:p>
            <a:pPr algn="l"/>
            <a:r>
              <a:rPr lang="en-GB" sz="1800" dirty="0">
                <a:latin typeface="CMR12"/>
              </a:rPr>
              <a:t>D</a:t>
            </a:r>
            <a:r>
              <a:rPr lang="en-GB" sz="1800" b="0" i="0" u="none" strike="noStrike" baseline="0" dirty="0">
                <a:latin typeface="CMR12"/>
              </a:rPr>
              <a:t>eficit of </a:t>
            </a:r>
            <a:r>
              <a:rPr lang="en-US" sz="1800" b="0" i="0" u="none" strike="noStrike" baseline="0" dirty="0">
                <a:latin typeface="CMR12"/>
              </a:rPr>
              <a:t>Ly</a:t>
            </a:r>
            <a:r>
              <a:rPr lang="en-US" sz="1800" b="0" i="0" u="none" strike="noStrike" baseline="0" dirty="0">
                <a:latin typeface="CMMI12"/>
              </a:rPr>
              <a:t>α </a:t>
            </a:r>
            <a:r>
              <a:rPr lang="en-US" sz="1800" b="0" i="0" u="none" strike="noStrike" baseline="0" dirty="0">
                <a:latin typeface="CMR12"/>
              </a:rPr>
              <a:t>emitting galaxies around extended Ly</a:t>
            </a:r>
            <a:r>
              <a:rPr lang="en-US" sz="1800" b="0" i="0" u="none" strike="noStrike" baseline="0" dirty="0">
                <a:latin typeface="CMMI12"/>
              </a:rPr>
              <a:t>α </a:t>
            </a:r>
            <a:r>
              <a:rPr lang="en-US" sz="1800" b="0" i="0" u="none" strike="noStrike" baseline="0" dirty="0">
                <a:latin typeface="CMR12"/>
              </a:rPr>
              <a:t>absorption troughs (</a:t>
            </a:r>
            <a:r>
              <a:rPr lang="en-US" sz="1800" b="0" i="0" u="none" strike="noStrike" baseline="0" dirty="0" err="1">
                <a:latin typeface="CMR12"/>
              </a:rPr>
              <a:t>Kashino</a:t>
            </a:r>
            <a:r>
              <a:rPr lang="en-US" sz="1800" b="0" i="0" u="none" strike="noStrike" baseline="0" dirty="0">
                <a:latin typeface="CMR12"/>
              </a:rPr>
              <a:t> et al. 2020, Keating et al. 2020, Christenson et al. 2021)</a:t>
            </a:r>
          </a:p>
          <a:p>
            <a:pPr algn="l"/>
            <a:r>
              <a:rPr lang="en-GB" sz="1800" b="0" i="0" u="none" strike="noStrike" baseline="0" dirty="0">
                <a:latin typeface="CMR12"/>
              </a:rPr>
              <a:t>Clustering of Ly</a:t>
            </a:r>
            <a:r>
              <a:rPr lang="el-GR" sz="1800" b="0" i="0" u="none" strike="noStrike" baseline="0" dirty="0">
                <a:latin typeface="CMMI12"/>
              </a:rPr>
              <a:t>α </a:t>
            </a:r>
            <a:r>
              <a:rPr lang="en-GB" sz="1800" b="0" i="0" u="none" strike="noStrike" baseline="0" dirty="0">
                <a:latin typeface="CMR12"/>
              </a:rPr>
              <a:t>emitters</a:t>
            </a:r>
            <a:r>
              <a:rPr lang="en-US" sz="1800" b="0" i="0" u="none" strike="noStrike" baseline="0" dirty="0">
                <a:solidFill>
                  <a:srgbClr val="404040"/>
                </a:solidFill>
                <a:latin typeface="CMR12"/>
                <a:ea typeface="Calibri"/>
                <a:cs typeface="Calibri"/>
              </a:rPr>
              <a:t> (Weinberger et al. 2019)</a:t>
            </a:r>
          </a:p>
          <a:p>
            <a:pPr algn="l"/>
            <a:r>
              <a:rPr lang="en-US" sz="1800" dirty="0">
                <a:latin typeface="CMR12"/>
              </a:rPr>
              <a:t>T</a:t>
            </a:r>
            <a:r>
              <a:rPr lang="en-US" sz="1800" b="0" i="0" u="none" strike="noStrike" baseline="0" dirty="0">
                <a:latin typeface="CMR12"/>
              </a:rPr>
              <a:t>hermal widths of Ly</a:t>
            </a:r>
            <a:r>
              <a:rPr lang="en-US" sz="1800" b="0" i="0" u="none" strike="noStrike" baseline="0" dirty="0">
                <a:latin typeface="CMMI12"/>
              </a:rPr>
              <a:t>α </a:t>
            </a:r>
            <a:r>
              <a:rPr lang="en-US" sz="1800" b="0" i="0" u="none" strike="noStrike" baseline="0" dirty="0">
                <a:latin typeface="CMR12"/>
              </a:rPr>
              <a:t>forest </a:t>
            </a:r>
            <a:r>
              <a:rPr lang="en-GB" sz="1800" b="0" i="0" u="none" strike="noStrike" baseline="0" dirty="0">
                <a:latin typeface="CMR12"/>
              </a:rPr>
              <a:t>transmission spikes at z&gt;5                  (Gaikwad et al. 2020)</a:t>
            </a:r>
          </a:p>
          <a:p>
            <a:pPr algn="l"/>
            <a:r>
              <a:rPr lang="en-US" sz="1800" dirty="0">
                <a:latin typeface="CMR12"/>
              </a:rPr>
              <a:t>M</a:t>
            </a:r>
            <a:r>
              <a:rPr lang="en-US" sz="1800" b="0" i="0" u="none" strike="noStrike" baseline="0" dirty="0">
                <a:latin typeface="CMR12"/>
              </a:rPr>
              <a:t>ean free path of ionizing photons at </a:t>
            </a:r>
            <a:r>
              <a:rPr lang="en-GB" sz="1800" b="0" i="0" u="none" strike="noStrike" baseline="0" dirty="0">
                <a:latin typeface="CMMI12"/>
              </a:rPr>
              <a:t>z</a:t>
            </a:r>
            <a:r>
              <a:rPr lang="en-GB" sz="1800" b="0" i="0" u="none" strike="noStrike" baseline="0" dirty="0">
                <a:latin typeface="CMR12"/>
              </a:rPr>
              <a:t>=6                                              (Becker et al. 2021, Cain et al. 2021, Zhu et al. 2023</a:t>
            </a:r>
            <a:r>
              <a:rPr lang="sk-SK" sz="1800" b="0" i="0" u="none" strike="noStrike" baseline="0" dirty="0">
                <a:latin typeface="CMR12"/>
              </a:rPr>
              <a:t>, </a:t>
            </a:r>
            <a:r>
              <a:rPr lang="sk-SK" sz="1800" b="0" i="0" u="none" strike="noStrike" baseline="0" dirty="0" err="1">
                <a:latin typeface="CMR12"/>
              </a:rPr>
              <a:t>Gaikwad</a:t>
            </a:r>
            <a:r>
              <a:rPr lang="sk-SK" sz="1800" b="0" i="0" u="none" strike="noStrike" baseline="0" dirty="0">
                <a:latin typeface="CMR12"/>
              </a:rPr>
              <a:t> et a. 2023</a:t>
            </a:r>
            <a:r>
              <a:rPr lang="en-GB" sz="1800" b="0" i="0" u="none" strike="noStrike" baseline="0" dirty="0">
                <a:latin typeface="CMR12"/>
              </a:rPr>
              <a:t>)</a:t>
            </a:r>
            <a:endParaRPr lang="sk-SK" sz="1800" b="0" i="0" u="none" strike="noStrike" baseline="0" dirty="0">
              <a:latin typeface="CMR12"/>
            </a:endParaRPr>
          </a:p>
          <a:p>
            <a:pPr algn="l"/>
            <a:r>
              <a:rPr lang="en-US" sz="1800" b="0" i="0" u="none" strike="noStrike" baseline="0" dirty="0">
                <a:latin typeface="CMR12"/>
              </a:rPr>
              <a:t>Ly</a:t>
            </a:r>
            <a:r>
              <a:rPr lang="en-US" sz="1800" b="0" i="0" u="none" strike="noStrike" baseline="0" dirty="0">
                <a:latin typeface="CMMI12"/>
              </a:rPr>
              <a:t>α</a:t>
            </a:r>
            <a:r>
              <a:rPr lang="sk-SK" sz="1800" b="0" i="0" u="none" strike="noStrike" baseline="0" dirty="0">
                <a:latin typeface="CMMI12"/>
              </a:rPr>
              <a:t> </a:t>
            </a:r>
            <a:r>
              <a:rPr lang="sk-SK" sz="1800" b="0" i="0" u="none" strike="noStrike" baseline="0" dirty="0" err="1">
                <a:latin typeface="CMMI12"/>
              </a:rPr>
              <a:t>equivalent</a:t>
            </a:r>
            <a:r>
              <a:rPr lang="sk-SK" sz="1800" b="0" i="0" u="none" strike="noStrike" baseline="0" dirty="0">
                <a:latin typeface="CMMI12"/>
              </a:rPr>
              <a:t> </a:t>
            </a:r>
            <a:r>
              <a:rPr lang="sk-SK" sz="1800" b="0" i="0" u="none" strike="noStrike" baseline="0" dirty="0" err="1">
                <a:latin typeface="CMMI12"/>
              </a:rPr>
              <a:t>widths</a:t>
            </a:r>
            <a:r>
              <a:rPr lang="sk-SK" sz="1800" b="0" i="0" u="none" strike="noStrike" baseline="0" dirty="0">
                <a:latin typeface="CMMI12"/>
              </a:rPr>
              <a:t> (</a:t>
            </a:r>
            <a:r>
              <a:rPr lang="sk-SK" sz="1800" b="0" i="0" u="none" strike="noStrike" baseline="0" dirty="0" err="1">
                <a:latin typeface="CMMI12"/>
              </a:rPr>
              <a:t>Nakane</a:t>
            </a:r>
            <a:r>
              <a:rPr lang="sk-SK" sz="1800" b="0" i="0" u="none" strike="noStrike" baseline="0" dirty="0">
                <a:latin typeface="CMMI12"/>
              </a:rPr>
              <a:t> et al. 2023)</a:t>
            </a:r>
            <a:endParaRPr lang="sk-SK" sz="1800" dirty="0">
              <a:latin typeface="CMR12"/>
            </a:endParaRPr>
          </a:p>
          <a:p>
            <a:pPr algn="l"/>
            <a:r>
              <a:rPr lang="en-US" sz="1800" b="0" i="0" u="none" strike="noStrike" baseline="0" dirty="0">
                <a:latin typeface="CMR12"/>
              </a:rPr>
              <a:t>Long dark gaps in the</a:t>
            </a:r>
            <a:r>
              <a:rPr lang="sk-SK" sz="1800" b="0" i="0" u="none" strike="noStrike" baseline="0" dirty="0">
                <a:latin typeface="CMR12"/>
              </a:rPr>
              <a:t> </a:t>
            </a:r>
            <a:r>
              <a:rPr lang="en-US" sz="1800" b="0" i="0" u="none" strike="noStrike" baseline="0" dirty="0">
                <a:latin typeface="CMR12"/>
              </a:rPr>
              <a:t>Ly</a:t>
            </a:r>
            <a:r>
              <a:rPr lang="en-US" sz="1800" b="0" i="0" u="none" strike="noStrike" baseline="0" dirty="0">
                <a:latin typeface="CMMI12"/>
              </a:rPr>
              <a:t>α</a:t>
            </a:r>
            <a:r>
              <a:rPr lang="sk-SK" sz="1800" b="0" i="0" u="none" strike="noStrike" baseline="0" dirty="0">
                <a:latin typeface="CMMI12"/>
              </a:rPr>
              <a:t> (</a:t>
            </a:r>
            <a:r>
              <a:rPr lang="sk-SK" sz="1800" b="0" i="0" u="none" strike="noStrike" baseline="0" dirty="0" err="1">
                <a:latin typeface="CMMI12"/>
              </a:rPr>
              <a:t>Zhu</a:t>
            </a:r>
            <a:r>
              <a:rPr lang="sk-SK" sz="1800" b="0" i="0" u="none" strike="noStrike" baseline="0" dirty="0">
                <a:latin typeface="CMMI12"/>
              </a:rPr>
              <a:t> et al. 2021) and</a:t>
            </a:r>
            <a:r>
              <a:rPr lang="en-US" sz="1800" b="0" i="0" u="none" strike="noStrike" baseline="0" dirty="0">
                <a:latin typeface="CMR12"/>
              </a:rPr>
              <a:t> </a:t>
            </a:r>
            <a:r>
              <a:rPr lang="en-GB" sz="1800" b="0" i="0" u="none" strike="noStrike" baseline="0" dirty="0">
                <a:latin typeface="CMR12"/>
              </a:rPr>
              <a:t>Ly</a:t>
            </a:r>
            <a:r>
              <a:rPr lang="el-GR" sz="1800" b="0" i="0" u="none" strike="noStrike" baseline="0" dirty="0">
                <a:latin typeface="CMMI12"/>
              </a:rPr>
              <a:t>β </a:t>
            </a:r>
            <a:r>
              <a:rPr lang="en-GB" sz="1800" b="0" i="0" u="none" strike="noStrike" baseline="0" dirty="0">
                <a:latin typeface="CMR12"/>
              </a:rPr>
              <a:t>forest (Zhu et al. 2022)</a:t>
            </a:r>
            <a:endParaRPr lang="en-US" sz="1800" dirty="0">
              <a:solidFill>
                <a:srgbClr val="404040"/>
              </a:solidFill>
              <a:latin typeface="CMR12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529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89FA-1F31-4B35-AE90-EC85D9B0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evolution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8C4E-A4BD-4B5F-9907-AB950AA6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7F18-A134-4E84-8049-C16973CF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380E-B2BE-4CA2-B0B8-4C62C029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27</a:t>
            </a:fld>
            <a:endParaRPr lang="en-US"/>
          </a:p>
        </p:txBody>
      </p:sp>
      <p:pic>
        <p:nvPicPr>
          <p:cNvPr id="10" name="Content Placeholder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C2A4806-99FC-476D-B2D2-791D1E3DC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" y="1874544"/>
            <a:ext cx="8897642" cy="44488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9BCAE-A4BC-41DC-B03F-87CCFDE7D6C2}"/>
              </a:ext>
            </a:extLst>
          </p:cNvPr>
          <p:cNvSpPr txBox="1"/>
          <p:nvPr/>
        </p:nvSpPr>
        <p:spPr>
          <a:xfrm>
            <a:off x="8823488" y="1941922"/>
            <a:ext cx="3357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   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Ioni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surrounding gas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Ly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forest observable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X-rays      Heat up the gas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21-cm forest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suppressed at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larger distances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2FDCD7-71F3-44C3-A9BE-F77F96B52F51}"/>
              </a:ext>
            </a:extLst>
          </p:cNvPr>
          <p:cNvSpPr/>
          <p:nvPr/>
        </p:nvSpPr>
        <p:spPr>
          <a:xfrm>
            <a:off x="9351389" y="2093594"/>
            <a:ext cx="207390" cy="12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1F3F256-8A26-4BD8-AEA9-C5099C401CD9}"/>
              </a:ext>
            </a:extLst>
          </p:cNvPr>
          <p:cNvSpPr/>
          <p:nvPr/>
        </p:nvSpPr>
        <p:spPr>
          <a:xfrm>
            <a:off x="10403418" y="2478580"/>
            <a:ext cx="141402" cy="282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DAEC27-EFC0-4949-83FD-724BE2E35160}"/>
              </a:ext>
            </a:extLst>
          </p:cNvPr>
          <p:cNvSpPr/>
          <p:nvPr/>
        </p:nvSpPr>
        <p:spPr>
          <a:xfrm>
            <a:off x="9909142" y="3930310"/>
            <a:ext cx="207390" cy="12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9245742-DFAC-4BA4-B70E-E8DA55E276C3}"/>
              </a:ext>
            </a:extLst>
          </p:cNvPr>
          <p:cNvSpPr/>
          <p:nvPr/>
        </p:nvSpPr>
        <p:spPr>
          <a:xfrm>
            <a:off x="10404988" y="4306539"/>
            <a:ext cx="141402" cy="282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8C77C-AD00-1B05-F82D-8575C95F7F4F}"/>
              </a:ext>
            </a:extLst>
          </p:cNvPr>
          <p:cNvSpPr txBox="1"/>
          <p:nvPr/>
        </p:nvSpPr>
        <p:spPr>
          <a:xfrm>
            <a:off x="70204" y="5977468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ea typeface="Calibri"/>
                <a:cs typeface="Calibri"/>
              </a:rPr>
              <a:t>Šoltinský et al.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043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F5C0-ED5E-45AB-89A7-B275926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vs flickering quasar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DA885E9-CCE7-42D5-9957-6E58BBFAEE8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Can reproduce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dirty="0"/>
                  <a:t> in both cases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DA885E9-CCE7-42D5-9957-6E58BBFAE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35"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E49CC1-9870-4AC5-8A80-D0582411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212080" cy="4023360"/>
          </a:xfrm>
        </p:spPr>
        <p:txBody>
          <a:bodyPr/>
          <a:lstStyle/>
          <a:p>
            <a:r>
              <a:rPr lang="en-US" dirty="0"/>
              <a:t>21-cm forest might discern between these cases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53BF8-D8BE-4C2C-A895-155524A1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2F562-CB2C-48F9-BC3B-05136DD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D9F1A-A011-4911-ACCE-40BF6C3F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A814BD-D46E-FC57-1FC6-3202D63F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16" y="2337781"/>
            <a:ext cx="9442321" cy="3826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3832E-50A9-2C9A-6792-3BCA5F3AEC61}"/>
              </a:ext>
            </a:extLst>
          </p:cNvPr>
          <p:cNvSpPr txBox="1"/>
          <p:nvPr/>
        </p:nvSpPr>
        <p:spPr>
          <a:xfrm>
            <a:off x="70204" y="5977468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ea typeface="Calibri"/>
                <a:cs typeface="Calibri"/>
              </a:rPr>
              <a:t>Šoltinský et al.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1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21</a:t>
            </a:r>
            <a:r>
              <a:rPr lang="en-US" dirty="0"/>
              <a:t>-</a:t>
            </a:r>
            <a:r>
              <a:rPr lang="sk-SK" dirty="0"/>
              <a:t>cm </a:t>
            </a:r>
            <a:r>
              <a:rPr lang="sk-SK" dirty="0" err="1"/>
              <a:t>forest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9C4A80-E159-6804-CE07-AB17C9FB7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03" y="33090"/>
            <a:ext cx="1586560" cy="15369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CC5F46-443A-38E8-06B6-3CD113F795DE}"/>
              </a:ext>
            </a:extLst>
          </p:cNvPr>
          <p:cNvSpPr/>
          <p:nvPr/>
        </p:nvSpPr>
        <p:spPr>
          <a:xfrm rot="5400000">
            <a:off x="5729694" y="4729811"/>
            <a:ext cx="275241" cy="199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2BDE49-47F4-F45C-8205-EC2AFB8690F7}"/>
              </a:ext>
            </a:extLst>
          </p:cNvPr>
          <p:cNvSpPr/>
          <p:nvPr/>
        </p:nvSpPr>
        <p:spPr>
          <a:xfrm rot="5400000">
            <a:off x="5564042" y="918894"/>
            <a:ext cx="275241" cy="199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21-cm_animation">
            <a:hlinkClick r:id="" action="ppaction://media"/>
            <a:extLst>
              <a:ext uri="{FF2B5EF4-FFF2-40B4-BE49-F238E27FC236}">
                <a16:creationId xmlns:a16="http://schemas.microsoft.com/office/drawing/2014/main" id="{A739EDC5-18C4-4B99-8671-25AE8722E1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4064" y="1779162"/>
            <a:ext cx="9026665" cy="4513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C46B0D-6062-D0A1-EDD9-9EFBC1A9443D}"/>
              </a:ext>
            </a:extLst>
          </p:cNvPr>
          <p:cNvSpPr/>
          <p:nvPr/>
        </p:nvSpPr>
        <p:spPr>
          <a:xfrm>
            <a:off x="1445208" y="2404066"/>
            <a:ext cx="275241" cy="228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295E63-72E7-8546-0CE4-904E8AF189F1}"/>
              </a:ext>
            </a:extLst>
          </p:cNvPr>
          <p:cNvSpPr/>
          <p:nvPr/>
        </p:nvSpPr>
        <p:spPr>
          <a:xfrm>
            <a:off x="1359141" y="3964114"/>
            <a:ext cx="275241" cy="199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C29FC-A96F-5E5D-D8EE-7731FE63778E}"/>
              </a:ext>
            </a:extLst>
          </p:cNvPr>
          <p:cNvSpPr txBox="1"/>
          <p:nvPr/>
        </p:nvSpPr>
        <p:spPr>
          <a:xfrm>
            <a:off x="320176" y="2404066"/>
            <a:ext cx="13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Overdensity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DF603-EDB0-4453-F12A-753498C8A3F4}"/>
              </a:ext>
            </a:extLst>
          </p:cNvPr>
          <p:cNvSpPr txBox="1"/>
          <p:nvPr/>
        </p:nvSpPr>
        <p:spPr>
          <a:xfrm>
            <a:off x="487445" y="3294010"/>
            <a:ext cx="11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 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004120-D6B0-9307-F4C1-08133095563D}"/>
              </a:ext>
            </a:extLst>
          </p:cNvPr>
          <p:cNvSpPr txBox="1"/>
          <p:nvPr/>
        </p:nvSpPr>
        <p:spPr>
          <a:xfrm>
            <a:off x="0" y="4097594"/>
            <a:ext cx="168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Gas </a:t>
            </a:r>
          </a:p>
          <a:p>
            <a:pPr algn="ctr"/>
            <a:r>
              <a:rPr lang="en-GB" dirty="0"/>
              <a:t>temperature [K]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C3A8CF-0177-1B78-CC57-25E887C17373}"/>
              </a:ext>
            </a:extLst>
          </p:cNvPr>
          <p:cNvSpPr txBox="1"/>
          <p:nvPr/>
        </p:nvSpPr>
        <p:spPr>
          <a:xfrm>
            <a:off x="420588" y="5054558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21-cm flux</a:t>
            </a:r>
          </a:p>
          <a:p>
            <a:r>
              <a:rPr lang="en-GB" dirty="0"/>
              <a:t>(spectrum)</a:t>
            </a:r>
          </a:p>
        </p:txBody>
      </p:sp>
    </p:spTree>
    <p:extLst>
      <p:ext uri="{BB962C8B-B14F-4D97-AF65-F5344CB8AC3E}">
        <p14:creationId xmlns:p14="http://schemas.microsoft.com/office/powerpoint/2010/main" val="33808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21</a:t>
            </a:r>
            <a:r>
              <a:rPr lang="en-US" dirty="0"/>
              <a:t>-</a:t>
            </a:r>
            <a:r>
              <a:rPr lang="sk-SK" dirty="0"/>
              <a:t>cm </a:t>
            </a:r>
            <a:r>
              <a:rPr lang="sk-SK" dirty="0" err="1"/>
              <a:t>forest</a:t>
            </a:r>
            <a:r>
              <a:rPr lang="sk-SK" dirty="0"/>
              <a:t> - </a:t>
            </a:r>
            <a:r>
              <a:rPr lang="sk-SK" dirty="0" err="1"/>
              <a:t>complementary</a:t>
            </a:r>
            <a:endParaRPr lang="en-US" dirty="0" err="1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6198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sk-SK" sz="2400" dirty="0"/>
              <a:t>To </a:t>
            </a:r>
            <a:r>
              <a:rPr lang="sk-SK" sz="2400" dirty="0" err="1"/>
              <a:t>other</a:t>
            </a:r>
            <a:r>
              <a:rPr lang="sk-SK" sz="2400" dirty="0"/>
              <a:t> 21-cm </a:t>
            </a:r>
            <a:r>
              <a:rPr lang="sk-SK" sz="2400" dirty="0" err="1"/>
              <a:t>line</a:t>
            </a:r>
            <a:r>
              <a:rPr lang="sk-SK" sz="2400" dirty="0"/>
              <a:t> </a:t>
            </a:r>
            <a:r>
              <a:rPr lang="sk-SK" sz="2400" dirty="0" err="1"/>
              <a:t>observables</a:t>
            </a:r>
            <a:r>
              <a:rPr lang="sk-SK" sz="2400" dirty="0"/>
              <a:t>:</a:t>
            </a:r>
            <a:endParaRPr lang="sk-SK" sz="2400" dirty="0">
              <a:ea typeface="Calibri"/>
              <a:cs typeface="Calibri"/>
            </a:endParaRPr>
          </a:p>
          <a:p>
            <a:r>
              <a:rPr lang="sk-SK" sz="2400" dirty="0"/>
              <a:t>- </a:t>
            </a:r>
            <a:r>
              <a:rPr lang="sk-SK" sz="2400" dirty="0" err="1">
                <a:ea typeface="+mn-lt"/>
                <a:cs typeface="+mn-lt"/>
              </a:rPr>
              <a:t>only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requirement</a:t>
            </a:r>
            <a:r>
              <a:rPr lang="sk-SK" sz="2400" dirty="0">
                <a:ea typeface="+mn-lt"/>
                <a:cs typeface="+mn-lt"/>
              </a:rPr>
              <a:t> 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a </a:t>
            </a:r>
            <a:r>
              <a:rPr lang="sk-SK" sz="2400" dirty="0" err="1">
                <a:ea typeface="+mn-lt"/>
                <a:cs typeface="+mn-lt"/>
              </a:rPr>
              <a:t>high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signal</a:t>
            </a:r>
            <a:r>
              <a:rPr lang="sk-SK" sz="2400" dirty="0">
                <a:ea typeface="+mn-lt"/>
                <a:cs typeface="+mn-lt"/>
              </a:rPr>
              <a:t>-to-</a:t>
            </a:r>
            <a:r>
              <a:rPr lang="sk-SK" sz="2400" dirty="0" err="1">
                <a:ea typeface="+mn-lt"/>
                <a:cs typeface="+mn-lt"/>
              </a:rPr>
              <a:t>noise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spectrum</a:t>
            </a:r>
            <a:endParaRPr lang="sk-SK" sz="2400" dirty="0">
              <a:ea typeface="+mn-lt"/>
              <a:cs typeface="+mn-lt"/>
            </a:endParaRPr>
          </a:p>
          <a:p>
            <a:r>
              <a:rPr lang="sk-SK" sz="2400" dirty="0">
                <a:ea typeface="+mn-lt"/>
                <a:cs typeface="+mn-lt"/>
              </a:rPr>
              <a:t>- in </a:t>
            </a:r>
            <a:r>
              <a:rPr lang="sk-SK" sz="2400" dirty="0" err="1">
                <a:ea typeface="+mn-lt"/>
                <a:cs typeface="+mn-lt"/>
              </a:rPr>
              <a:t>principle</a:t>
            </a:r>
            <a:r>
              <a:rPr lang="sk-SK" sz="2400" dirty="0">
                <a:ea typeface="+mn-lt"/>
                <a:cs typeface="+mn-lt"/>
              </a:rPr>
              <a:t> </a:t>
            </a:r>
            <a:r>
              <a:rPr lang="sk-SK" sz="2400" dirty="0" err="1">
                <a:ea typeface="+mn-lt"/>
                <a:cs typeface="+mn-lt"/>
              </a:rPr>
              <a:t>less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complicated</a:t>
            </a:r>
            <a:r>
              <a:rPr lang="sk-SK" sz="2400" dirty="0">
                <a:ea typeface="+mn-lt"/>
                <a:cs typeface="+mn-lt"/>
              </a:rPr>
              <a:t> to </a:t>
            </a:r>
            <a:r>
              <a:rPr lang="sk-SK" sz="2400" dirty="0" err="1">
                <a:ea typeface="+mn-lt"/>
                <a:cs typeface="+mn-lt"/>
              </a:rPr>
              <a:t>detect</a:t>
            </a:r>
            <a:endParaRPr lang="sk-SK" sz="2400" dirty="0">
              <a:ea typeface="+mn-lt"/>
              <a:cs typeface="+mn-lt"/>
            </a:endParaRPr>
          </a:p>
          <a:p>
            <a:r>
              <a:rPr lang="sk-SK" sz="2400" dirty="0">
                <a:ea typeface="+mn-lt"/>
                <a:cs typeface="+mn-lt"/>
              </a:rPr>
              <a:t>- </a:t>
            </a:r>
            <a:r>
              <a:rPr lang="sk-SK" sz="2400" dirty="0" err="1">
                <a:ea typeface="+mn-lt"/>
                <a:cs typeface="+mn-lt"/>
              </a:rPr>
              <a:t>challenge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is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the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abundance</a:t>
            </a:r>
            <a:r>
              <a:rPr lang="sk-SK" sz="2400" dirty="0">
                <a:ea typeface="+mn-lt"/>
                <a:cs typeface="+mn-lt"/>
              </a:rPr>
              <a:t> of </a:t>
            </a:r>
            <a:r>
              <a:rPr lang="sk-SK" sz="2400" dirty="0" err="1">
                <a:ea typeface="+mn-lt"/>
                <a:cs typeface="+mn-lt"/>
              </a:rPr>
              <a:t>radio-bright</a:t>
            </a:r>
            <a:r>
              <a:rPr lang="sk-SK" sz="2400" dirty="0">
                <a:ea typeface="+mn-lt"/>
                <a:cs typeface="+mn-lt"/>
              </a:rPr>
              <a:t> </a:t>
            </a:r>
            <a:r>
              <a:rPr lang="sk-SK" sz="2400" dirty="0" err="1">
                <a:ea typeface="+mn-lt"/>
                <a:cs typeface="+mn-lt"/>
              </a:rPr>
              <a:t>sources</a:t>
            </a:r>
            <a:endParaRPr lang="sk-SK" sz="2400" dirty="0" err="1">
              <a:ea typeface="Calibri" panose="020F0502020204030204"/>
              <a:cs typeface="Calibri" panose="020F0502020204030204"/>
            </a:endParaRPr>
          </a:p>
          <a:p>
            <a:endParaRPr lang="sk-SK" sz="2400" dirty="0"/>
          </a:p>
          <a:p>
            <a:r>
              <a:rPr lang="sk-SK" sz="2400" dirty="0"/>
              <a:t>To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Ly</a:t>
            </a:r>
            <a:r>
              <a:rPr lang="el-GR" sz="2400" dirty="0"/>
              <a:t>α</a:t>
            </a:r>
            <a:r>
              <a:rPr lang="sk-SK" sz="2400" dirty="0"/>
              <a:t> </a:t>
            </a:r>
            <a:r>
              <a:rPr lang="sk-SK" sz="2400" dirty="0" err="1"/>
              <a:t>forest</a:t>
            </a:r>
            <a:r>
              <a:rPr lang="sk-SK" sz="2400" dirty="0"/>
              <a:t>:</a:t>
            </a:r>
            <a:endParaRPr lang="sk-SK" sz="2400" dirty="0">
              <a:ea typeface="Calibri"/>
              <a:cs typeface="Calibri"/>
            </a:endParaRPr>
          </a:p>
          <a:p>
            <a:r>
              <a:rPr lang="sk-SK" sz="2400" dirty="0"/>
              <a:t>- </a:t>
            </a:r>
            <a:r>
              <a:rPr lang="sk-SK" sz="2400" dirty="0" err="1"/>
              <a:t>probe</a:t>
            </a:r>
            <a:r>
              <a:rPr lang="sk-SK" sz="2400" dirty="0"/>
              <a:t> </a:t>
            </a:r>
            <a:r>
              <a:rPr lang="sk-SK" sz="2400" dirty="0" err="1"/>
              <a:t>neutral</a:t>
            </a:r>
            <a:r>
              <a:rPr lang="sk-SK" sz="2400" dirty="0"/>
              <a:t>, </a:t>
            </a:r>
            <a:r>
              <a:rPr lang="sk-SK" sz="2400" dirty="0" err="1"/>
              <a:t>dense</a:t>
            </a:r>
            <a:r>
              <a:rPr lang="sk-SK" sz="2400" dirty="0"/>
              <a:t> and </a:t>
            </a:r>
            <a:r>
              <a:rPr lang="sk-SK" sz="2400" dirty="0" err="1"/>
              <a:t>cold</a:t>
            </a:r>
            <a:r>
              <a:rPr lang="sk-SK" sz="2400" dirty="0"/>
              <a:t> </a:t>
            </a:r>
            <a:r>
              <a:rPr lang="sk-SK" sz="2400" dirty="0" err="1"/>
              <a:t>hydrogen</a:t>
            </a:r>
            <a:endParaRPr lang="sk-SK" sz="2400" dirty="0"/>
          </a:p>
          <a:p>
            <a:r>
              <a:rPr lang="sk-SK" sz="2400" dirty="0"/>
              <a:t>- z</a:t>
            </a:r>
            <a:r>
              <a:rPr lang="en-US" sz="2400" dirty="0"/>
              <a:t>&gt;</a:t>
            </a:r>
            <a:r>
              <a:rPr lang="sk-SK" sz="2400" dirty="0"/>
              <a:t>6</a:t>
            </a:r>
          </a:p>
          <a:p>
            <a:endParaRPr lang="sk-SK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1B71C9-CE87-476A-975A-BAEF7AB7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489" y="1847272"/>
            <a:ext cx="3816820" cy="3618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255CA-6CEC-4359-AC5F-BA9B642AC1BB}"/>
              </a:ext>
            </a:extLst>
          </p:cNvPr>
          <p:cNvSpPr txBox="1"/>
          <p:nvPr/>
        </p:nvSpPr>
        <p:spPr>
          <a:xfrm>
            <a:off x="8735296" y="5465689"/>
            <a:ext cx="220464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sk-SK" dirty="0"/>
              <a:t>Carilli et al. 2002</a:t>
            </a:r>
            <a:endParaRPr lang="en-US" dirty="0"/>
          </a:p>
          <a:p>
            <a:pPr algn="ctr"/>
            <a:r>
              <a:rPr lang="en-US" dirty="0"/>
              <a:t>(Simulated spectrum)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69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9FC3D-7D84-867C-70D1-E6602CDE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21-cm </a:t>
            </a:r>
            <a:r>
              <a:rPr lang="sk-SK" dirty="0" err="1">
                <a:ea typeface="Calibri Light"/>
                <a:cs typeface="Calibri Light"/>
              </a:rPr>
              <a:t>forest</a:t>
            </a:r>
            <a:r>
              <a:rPr lang="sk-SK" dirty="0">
                <a:ea typeface="Calibri Light"/>
                <a:cs typeface="Calibri Light"/>
              </a:rPr>
              <a:t> - </a:t>
            </a:r>
            <a:r>
              <a:rPr lang="sk-SK" dirty="0" err="1">
                <a:ea typeface="Calibri Light"/>
                <a:cs typeface="Calibri Light"/>
              </a:rPr>
              <a:t>what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can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it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probe</a:t>
            </a:r>
            <a:r>
              <a:rPr lang="sk-SK" dirty="0">
                <a:ea typeface="Calibri Light"/>
                <a:cs typeface="Calibri Light"/>
              </a:rPr>
              <a:t>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689AB6-B610-5F2C-7BDB-F43FE126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1013855" cy="434833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sk-SK" sz="2400" dirty="0" err="1">
                <a:ea typeface="Calibri"/>
                <a:cs typeface="Calibri"/>
              </a:rPr>
              <a:t>Astroparticle</a:t>
            </a:r>
            <a:r>
              <a:rPr lang="sk-SK" sz="2400" dirty="0">
                <a:ea typeface="Calibri"/>
                <a:cs typeface="Calibri"/>
              </a:rPr>
              <a:t> – </a:t>
            </a:r>
            <a:r>
              <a:rPr lang="sk-SK" sz="2400" dirty="0" err="1">
                <a:ea typeface="Calibri"/>
                <a:cs typeface="Calibri"/>
              </a:rPr>
              <a:t>nature</a:t>
            </a:r>
            <a:r>
              <a:rPr lang="sk-SK" sz="2400" dirty="0">
                <a:ea typeface="Calibri"/>
                <a:cs typeface="Calibri"/>
              </a:rPr>
              <a:t> of </a:t>
            </a:r>
            <a:r>
              <a:rPr lang="sk-SK" sz="2400" dirty="0" err="1">
                <a:ea typeface="Calibri"/>
                <a:cs typeface="Calibri"/>
              </a:rPr>
              <a:t>dark</a:t>
            </a:r>
            <a:r>
              <a:rPr lang="sk-SK" sz="2400" dirty="0">
                <a:ea typeface="Calibri"/>
                <a:cs typeface="Calibri"/>
              </a:rPr>
              <a:t> </a:t>
            </a:r>
            <a:r>
              <a:rPr lang="sk-SK" sz="2400" dirty="0" err="1">
                <a:ea typeface="Calibri"/>
                <a:cs typeface="Calibri"/>
              </a:rPr>
              <a:t>matter</a:t>
            </a:r>
            <a:r>
              <a:rPr lang="sk-SK" sz="2400" dirty="0">
                <a:ea typeface="Calibri"/>
                <a:cs typeface="Calibri"/>
              </a:rPr>
              <a:t> (</a:t>
            </a:r>
            <a:r>
              <a:rPr lang="sk-SK" sz="2400" dirty="0" err="1">
                <a:ea typeface="Calibri"/>
                <a:cs typeface="Calibri"/>
              </a:rPr>
              <a:t>Shimabukuro</a:t>
            </a:r>
            <a:r>
              <a:rPr lang="sk-SK" sz="2400" dirty="0">
                <a:ea typeface="Calibri"/>
                <a:cs typeface="Calibri"/>
              </a:rPr>
              <a:t> et al. 2014, 2020, </a:t>
            </a:r>
            <a:r>
              <a:rPr lang="sk-SK" sz="2400" dirty="0" err="1">
                <a:ea typeface="Calibri"/>
                <a:cs typeface="Calibri"/>
              </a:rPr>
              <a:t>Shao</a:t>
            </a:r>
            <a:r>
              <a:rPr lang="sk-SK" sz="2400" dirty="0">
                <a:ea typeface="Calibri"/>
                <a:cs typeface="Calibri"/>
              </a:rPr>
              <a:t> et al. 2023)</a:t>
            </a:r>
            <a:endParaRPr lang="sk-SK" dirty="0"/>
          </a:p>
          <a:p>
            <a:r>
              <a:rPr lang="sk-SK" sz="2400" dirty="0">
                <a:ea typeface="Calibri"/>
                <a:cs typeface="Calibri"/>
              </a:rPr>
              <a:t>                        – </a:t>
            </a:r>
            <a:r>
              <a:rPr lang="sk-SK" sz="2400" dirty="0" err="1">
                <a:ea typeface="Calibri"/>
                <a:cs typeface="Calibri"/>
              </a:rPr>
              <a:t>neutrino</a:t>
            </a:r>
            <a:r>
              <a:rPr lang="sk-SK" sz="2400" dirty="0">
                <a:ea typeface="Calibri"/>
                <a:cs typeface="Calibri"/>
              </a:rPr>
              <a:t> </a:t>
            </a:r>
            <a:r>
              <a:rPr lang="sk-SK" sz="2400" dirty="0" err="1">
                <a:ea typeface="Calibri"/>
                <a:cs typeface="Calibri"/>
              </a:rPr>
              <a:t>mass</a:t>
            </a:r>
            <a:r>
              <a:rPr lang="sk-SK" sz="2400" dirty="0">
                <a:ea typeface="Calibri"/>
                <a:cs typeface="Calibri"/>
              </a:rPr>
              <a:t> (</a:t>
            </a:r>
            <a:r>
              <a:rPr lang="sk-SK" sz="2400" dirty="0" err="1">
                <a:ea typeface="Calibri"/>
                <a:cs typeface="Calibri"/>
              </a:rPr>
              <a:t>Shimabukuro</a:t>
            </a:r>
            <a:r>
              <a:rPr lang="sk-SK" sz="2400" dirty="0">
                <a:ea typeface="Calibri"/>
                <a:cs typeface="Calibri"/>
              </a:rPr>
              <a:t> et al. 2014)</a:t>
            </a:r>
          </a:p>
          <a:p>
            <a:r>
              <a:rPr lang="sk-SK" sz="2400" dirty="0">
                <a:ea typeface="Calibri"/>
                <a:cs typeface="Calibri"/>
              </a:rPr>
              <a:t> 	           – </a:t>
            </a:r>
            <a:r>
              <a:rPr lang="sk-SK" sz="2400" dirty="0" err="1">
                <a:ea typeface="Calibri"/>
                <a:cs typeface="Calibri"/>
              </a:rPr>
              <a:t>primordial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black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holes</a:t>
            </a:r>
            <a:r>
              <a:rPr lang="sk-SK" sz="2400" dirty="0">
                <a:ea typeface="Calibri"/>
                <a:cs typeface="Calibri"/>
              </a:rPr>
              <a:t> (</a:t>
            </a:r>
            <a:r>
              <a:rPr lang="sk-SK" sz="2400" dirty="0" err="1">
                <a:ea typeface="Calibri"/>
                <a:cs typeface="Calibri"/>
              </a:rPr>
              <a:t>Villanueva</a:t>
            </a:r>
            <a:r>
              <a:rPr lang="sk-SK" sz="2400" dirty="0">
                <a:ea typeface="Calibri"/>
                <a:cs typeface="Calibri"/>
              </a:rPr>
              <a:t>-Domingo et al. 2021)</a:t>
            </a:r>
          </a:p>
          <a:p>
            <a:endParaRPr lang="sk-SK" sz="2400" dirty="0">
              <a:ea typeface="Calibri"/>
              <a:cs typeface="Calibri"/>
            </a:endParaRPr>
          </a:p>
          <a:p>
            <a:r>
              <a:rPr lang="sk-SK" sz="2400" dirty="0" err="1">
                <a:ea typeface="Calibri"/>
                <a:cs typeface="Calibri"/>
              </a:rPr>
              <a:t>Structures</a:t>
            </a:r>
            <a:r>
              <a:rPr lang="sk-SK" sz="2400" dirty="0">
                <a:ea typeface="Calibri"/>
                <a:cs typeface="Calibri"/>
              </a:rPr>
              <a:t> – </a:t>
            </a:r>
            <a:r>
              <a:rPr lang="sk-SK" sz="2400" dirty="0" err="1">
                <a:ea typeface="Calibri"/>
                <a:cs typeface="Calibri"/>
              </a:rPr>
              <a:t>minihalos</a:t>
            </a:r>
            <a:r>
              <a:rPr lang="sk-SK" sz="2400" dirty="0">
                <a:ea typeface="Calibri"/>
                <a:cs typeface="Calibri"/>
              </a:rPr>
              <a:t> (</a:t>
            </a:r>
            <a:r>
              <a:rPr lang="sk-SK" sz="2400" dirty="0" err="1">
                <a:ea typeface="Calibri"/>
                <a:cs typeface="Calibri"/>
              </a:rPr>
              <a:t>Furlanetto</a:t>
            </a:r>
            <a:r>
              <a:rPr lang="sk-SK" sz="2400" dirty="0">
                <a:ea typeface="Calibri"/>
                <a:cs typeface="Calibri"/>
              </a:rPr>
              <a:t> et al. 2006, </a:t>
            </a:r>
            <a:r>
              <a:rPr lang="sk-SK" sz="2400" dirty="0" err="1">
                <a:ea typeface="Calibri"/>
                <a:cs typeface="Calibri"/>
              </a:rPr>
              <a:t>Meiksin</a:t>
            </a:r>
            <a:r>
              <a:rPr lang="sk-SK" sz="2400" dirty="0">
                <a:ea typeface="Calibri"/>
                <a:cs typeface="Calibri"/>
              </a:rPr>
              <a:t> 2011, </a:t>
            </a:r>
            <a:r>
              <a:rPr lang="sk-SK" sz="2400" dirty="0" err="1">
                <a:ea typeface="Calibri"/>
                <a:cs typeface="Calibri"/>
              </a:rPr>
              <a:t>Kadota</a:t>
            </a:r>
            <a:r>
              <a:rPr lang="sk-SK" sz="2400" dirty="0">
                <a:ea typeface="Calibri"/>
                <a:cs typeface="Calibri"/>
              </a:rPr>
              <a:t> et al. 2022)</a:t>
            </a:r>
            <a:endParaRPr lang="sk-SK" dirty="0">
              <a:ea typeface="Calibri"/>
              <a:cs typeface="Calibri"/>
            </a:endParaRPr>
          </a:p>
          <a:p>
            <a:endParaRPr lang="sk-SK" sz="2400" dirty="0">
              <a:ea typeface="Calibri"/>
              <a:cs typeface="Calibri"/>
            </a:endParaRPr>
          </a:p>
          <a:p>
            <a:r>
              <a:rPr lang="sk-SK" sz="2400" dirty="0" err="1">
                <a:ea typeface="Calibri"/>
                <a:cs typeface="Calibri"/>
              </a:rPr>
              <a:t>Supermassive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black</a:t>
            </a:r>
            <a:r>
              <a:rPr lang="sk-SK" sz="2400" dirty="0">
                <a:ea typeface="Calibri"/>
                <a:cs typeface="Calibri"/>
              </a:rPr>
              <a:t> hole </a:t>
            </a:r>
            <a:r>
              <a:rPr lang="sk-SK" sz="2400" dirty="0" err="1">
                <a:ea typeface="Calibri"/>
                <a:cs typeface="Calibri"/>
              </a:rPr>
              <a:t>growth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models</a:t>
            </a:r>
            <a:r>
              <a:rPr lang="sk-SK" sz="2400" dirty="0">
                <a:ea typeface="Calibri"/>
                <a:cs typeface="Calibri"/>
              </a:rPr>
              <a:t> – </a:t>
            </a:r>
            <a:r>
              <a:rPr lang="sk-SK" sz="2400" dirty="0" err="1">
                <a:ea typeface="Calibri"/>
                <a:cs typeface="Calibri"/>
              </a:rPr>
              <a:t>quasar</a:t>
            </a:r>
            <a:r>
              <a:rPr lang="sk-SK" sz="2400" dirty="0">
                <a:ea typeface="Calibri"/>
                <a:cs typeface="Calibri"/>
              </a:rPr>
              <a:t> </a:t>
            </a:r>
            <a:r>
              <a:rPr lang="sk-SK" sz="2400" dirty="0" err="1">
                <a:ea typeface="Calibri"/>
                <a:cs typeface="Calibri"/>
              </a:rPr>
              <a:t>lifetimes</a:t>
            </a:r>
            <a:r>
              <a:rPr lang="sk-SK" sz="2400" dirty="0">
                <a:ea typeface="Calibri"/>
                <a:cs typeface="Calibri"/>
              </a:rPr>
              <a:t> (Šoltinský et al. 2023)</a:t>
            </a:r>
          </a:p>
          <a:p>
            <a:endParaRPr lang="sk-SK" sz="2400" dirty="0">
              <a:ea typeface="Calibri"/>
              <a:cs typeface="Calibri"/>
            </a:endParaRPr>
          </a:p>
          <a:p>
            <a:r>
              <a:rPr lang="sk-SK" sz="2400" dirty="0">
                <a:ea typeface="Calibri"/>
                <a:cs typeface="Calibri"/>
              </a:rPr>
              <a:t>State of </a:t>
            </a:r>
            <a:r>
              <a:rPr lang="sk-SK" sz="2400" dirty="0" err="1">
                <a:ea typeface="Calibri"/>
                <a:cs typeface="Calibri"/>
              </a:rPr>
              <a:t>the</a:t>
            </a:r>
            <a:r>
              <a:rPr lang="sk-SK" sz="2400" dirty="0">
                <a:ea typeface="Calibri"/>
                <a:cs typeface="Calibri"/>
              </a:rPr>
              <a:t> IGM – </a:t>
            </a:r>
            <a:r>
              <a:rPr lang="sk-SK" sz="2400" dirty="0" err="1">
                <a:ea typeface="Calibri"/>
                <a:cs typeface="Calibri"/>
              </a:rPr>
              <a:t>ionization</a:t>
            </a:r>
            <a:r>
              <a:rPr lang="sk-SK" sz="2400" dirty="0">
                <a:ea typeface="Calibri"/>
                <a:cs typeface="Calibri"/>
              </a:rPr>
              <a:t> and </a:t>
            </a:r>
            <a:r>
              <a:rPr lang="sk-SK" sz="2400" dirty="0" err="1">
                <a:ea typeface="Calibri"/>
                <a:cs typeface="Calibri"/>
              </a:rPr>
              <a:t>thermal</a:t>
            </a:r>
            <a:r>
              <a:rPr lang="sk-SK" sz="2400" dirty="0">
                <a:ea typeface="Calibri"/>
                <a:cs typeface="Calibri"/>
              </a:rPr>
              <a:t> (</a:t>
            </a:r>
            <a:r>
              <a:rPr lang="sk-SK" sz="2400" dirty="0" err="1">
                <a:ea typeface="Calibri"/>
                <a:cs typeface="Calibri"/>
              </a:rPr>
              <a:t>Xu</a:t>
            </a:r>
            <a:r>
              <a:rPr lang="sk-SK" sz="2400" dirty="0">
                <a:ea typeface="Calibri"/>
                <a:cs typeface="Calibri"/>
              </a:rPr>
              <a:t> et al. 2011</a:t>
            </a:r>
            <a:r>
              <a:rPr lang="en-US" sz="2400" dirty="0">
                <a:ea typeface="Calibri"/>
                <a:cs typeface="Calibri"/>
              </a:rPr>
              <a:t>, Ciardi et al. 2013</a:t>
            </a:r>
            <a:r>
              <a:rPr lang="sk-SK" sz="2400" dirty="0">
                <a:ea typeface="Calibri"/>
                <a:cs typeface="Calibri"/>
              </a:rPr>
              <a:t>, Šoltinský et al. 2021)</a:t>
            </a:r>
          </a:p>
          <a:p>
            <a:endParaRPr lang="sk-SK" sz="2400" dirty="0">
              <a:ea typeface="Calibri"/>
              <a:cs typeface="Calibri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7F2F71-E297-0F50-81BA-7C6947D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A80920-C806-4561-52EF-C6196B91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2CE98E4-67FB-48E0-8DB3-1A51429A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8A752-2BEA-FE59-0CB0-E7ED4390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ea typeface="Calibri Light" panose="020F0302020204030204"/>
                <a:cs typeface="Calibri Light" panose="020F0302020204030204"/>
              </a:rPr>
              <a:t>Why</a:t>
            </a:r>
            <a:r>
              <a:rPr lang="sk-SK" dirty="0">
                <a:ea typeface="Calibri Light" panose="020F0302020204030204"/>
                <a:cs typeface="Calibri Light" panose="020F0302020204030204"/>
              </a:rPr>
              <a:t> </a:t>
            </a:r>
            <a:r>
              <a:rPr lang="sk-SK" dirty="0" err="1">
                <a:ea typeface="Calibri Light" panose="020F0302020204030204"/>
                <a:cs typeface="Calibri Light" panose="020F0302020204030204"/>
              </a:rPr>
              <a:t>now</a:t>
            </a:r>
            <a:r>
              <a:rPr lang="sk-SK" dirty="0">
                <a:ea typeface="Calibri Light" panose="020F0302020204030204"/>
                <a:cs typeface="Calibri Light" panose="020F0302020204030204"/>
              </a:rPr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07F2AD-F749-9071-3F09-CB5201D97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A0E6FD-93FF-F44F-8BDF-E9AAC335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690D5F-49BE-1AF8-D5E6-D6F3DB6B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B8FCFD-EDE8-26D4-0C3B-27F6CC17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8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</a:t>
            </a:r>
            <a:r>
              <a:rPr lang="en-US" dirty="0" err="1"/>
              <a:t>eionization</a:t>
            </a:r>
            <a:r>
              <a:rPr lang="sk-SK" dirty="0"/>
              <a:t> </a:t>
            </a:r>
            <a:r>
              <a:rPr lang="sk-SK" dirty="0" err="1"/>
              <a:t>ends</a:t>
            </a:r>
            <a:r>
              <a:rPr lang="sk-SK" dirty="0"/>
              <a:t> 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50" y="1845734"/>
            <a:ext cx="5520336" cy="4497280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pPr algn="ctr"/>
            <a:r>
              <a:rPr lang="en-US" sz="2400" dirty="0"/>
              <a:t>Motivated by Ly</a:t>
            </a:r>
            <a:r>
              <a:rPr lang="el-GR" sz="2400" dirty="0"/>
              <a:t>α</a:t>
            </a:r>
            <a:r>
              <a:rPr lang="en-US" sz="2400" dirty="0"/>
              <a:t> observations</a:t>
            </a:r>
          </a:p>
          <a:p>
            <a:pPr algn="ctr"/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(Becker et al. 2015, </a:t>
            </a:r>
            <a:r>
              <a:rPr lang="sk-SK" sz="2400" dirty="0" err="1">
                <a:solidFill>
                  <a:srgbClr val="404040"/>
                </a:solidFill>
                <a:ea typeface="Calibri"/>
                <a:cs typeface="Calibri"/>
              </a:rPr>
              <a:t>Eilers</a:t>
            </a:r>
            <a:r>
              <a:rPr lang="sk-SK" sz="2400" dirty="0">
                <a:solidFill>
                  <a:srgbClr val="404040"/>
                </a:solidFill>
                <a:ea typeface="Calibri"/>
                <a:cs typeface="Calibri"/>
              </a:rPr>
              <a:t> et al. 2018</a:t>
            </a: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)</a:t>
            </a:r>
            <a:endParaRPr lang="sk-SK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Seem to require reionization completed by z&lt;5.5</a:t>
            </a:r>
            <a:endParaRPr lang="en-US" sz="2400" dirty="0">
              <a:ea typeface="Calibri"/>
              <a:cs typeface="Calibri"/>
            </a:endParaRPr>
          </a:p>
          <a:p>
            <a:pPr algn="ctr"/>
            <a:r>
              <a:rPr lang="en-US" sz="2400" dirty="0"/>
              <a:t>(</a:t>
            </a:r>
            <a:r>
              <a:rPr lang="sk-SK" sz="2400" dirty="0" err="1">
                <a:solidFill>
                  <a:srgbClr val="404040"/>
                </a:solidFill>
                <a:ea typeface="Calibri"/>
                <a:cs typeface="Calibri"/>
              </a:rPr>
              <a:t>Kulkarni</a:t>
            </a:r>
            <a:r>
              <a:rPr lang="sk-SK" sz="2400" dirty="0">
                <a:solidFill>
                  <a:srgbClr val="404040"/>
                </a:solidFill>
                <a:ea typeface="Calibri"/>
                <a:cs typeface="Calibri"/>
              </a:rPr>
              <a:t> et al. 2019</a:t>
            </a: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sk-SK" sz="2400" dirty="0" err="1">
                <a:solidFill>
                  <a:srgbClr val="404040"/>
                </a:solidFill>
                <a:ea typeface="Calibri"/>
                <a:cs typeface="Calibri"/>
              </a:rPr>
              <a:t>Keating</a:t>
            </a:r>
            <a:r>
              <a:rPr lang="sk-SK" sz="2400" dirty="0">
                <a:solidFill>
                  <a:srgbClr val="404040"/>
                </a:solidFill>
                <a:ea typeface="Calibri"/>
                <a:cs typeface="Calibri"/>
              </a:rPr>
              <a:t> et al. 2020</a:t>
            </a: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, </a:t>
            </a:r>
            <a:r>
              <a:rPr lang="sk-SK" sz="2400" dirty="0" err="1">
                <a:solidFill>
                  <a:srgbClr val="404040"/>
                </a:solidFill>
                <a:ea typeface="Calibri"/>
                <a:cs typeface="Calibri"/>
              </a:rPr>
              <a:t>Bosman</a:t>
            </a:r>
            <a:r>
              <a:rPr lang="sk-SK" sz="2400" dirty="0">
                <a:solidFill>
                  <a:srgbClr val="404040"/>
                </a:solidFill>
                <a:ea typeface="Calibri"/>
                <a:cs typeface="Calibri"/>
              </a:rPr>
              <a:t> et al. 2022</a:t>
            </a:r>
            <a:r>
              <a:rPr lang="en-US" sz="2400" dirty="0">
                <a:solidFill>
                  <a:srgbClr val="404040"/>
                </a:solidFill>
                <a:ea typeface="Calibri"/>
                <a:cs typeface="Calibri"/>
              </a:rPr>
              <a:t>, Zhu et al. </a:t>
            </a:r>
            <a:r>
              <a:rPr lang="en-US" sz="2400">
                <a:solidFill>
                  <a:srgbClr val="404040"/>
                </a:solidFill>
                <a:ea typeface="Calibri"/>
                <a:cs typeface="Calibri"/>
              </a:rPr>
              <a:t>2023)</a:t>
            </a:r>
            <a:endParaRPr lang="sk-SK" sz="2400" dirty="0">
              <a:solidFill>
                <a:srgbClr val="40404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Large islands of HI persist until z</a:t>
            </a:r>
            <a:r>
              <a:rPr lang="en-US" sz="2400" dirty="0">
                <a:latin typeface="Calibri"/>
                <a:ea typeface="Calibri"/>
                <a:cs typeface="Calibri"/>
              </a:rPr>
              <a:t>≈6</a:t>
            </a:r>
            <a:r>
              <a:rPr lang="en-US" sz="2400" dirty="0"/>
              <a:t> </a:t>
            </a:r>
            <a:endParaRPr lang="sk-SK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2400" dirty="0">
              <a:ea typeface="Calibri"/>
              <a:cs typeface="Calibri"/>
            </a:endParaRPr>
          </a:p>
          <a:p>
            <a:pPr algn="ctr"/>
            <a:r>
              <a:rPr lang="en-US" sz="2400" dirty="0">
                <a:ea typeface="Calibri"/>
                <a:cs typeface="Calibri"/>
              </a:rPr>
              <a:t>Possibility of detecting 21-cm forest</a:t>
            </a:r>
          </a:p>
          <a:p>
            <a:pPr algn="ctr"/>
            <a:r>
              <a:rPr lang="en-US" sz="2400" dirty="0">
                <a:ea typeface="Calibri"/>
                <a:cs typeface="Calibri"/>
              </a:rPr>
              <a:t>(</a:t>
            </a:r>
            <a:r>
              <a:rPr lang="en-US" sz="2400" dirty="0" err="1">
                <a:ea typeface="Calibri"/>
                <a:cs typeface="Calibri"/>
              </a:rPr>
              <a:t>Šoltinský</a:t>
            </a:r>
            <a:r>
              <a:rPr lang="en-US" sz="2400" dirty="0">
                <a:ea typeface="Calibri"/>
                <a:cs typeface="Calibri"/>
              </a:rPr>
              <a:t> et al. 2021)</a:t>
            </a:r>
            <a:endParaRPr lang="sk-SK" sz="2400" dirty="0">
              <a:ea typeface="Calibri"/>
              <a:cs typeface="Calibri"/>
            </a:endParaRPr>
          </a:p>
          <a:p>
            <a:pPr algn="ctr"/>
            <a:endParaRPr lang="sk-SK" sz="2400" dirty="0">
              <a:ea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7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90561B6-F6CC-43A8-99D4-862AA6964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80" y="1845734"/>
            <a:ext cx="5851874" cy="4388906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9C66E008-1A6F-4466-8634-8E113B96E3DF}"/>
              </a:ext>
            </a:extLst>
          </p:cNvPr>
          <p:cNvSpPr/>
          <p:nvPr/>
        </p:nvSpPr>
        <p:spPr>
          <a:xfrm>
            <a:off x="8239311" y="5827128"/>
            <a:ext cx="943385" cy="35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B505722-B82F-4867-BFCD-9CC4B824FFFC}"/>
              </a:ext>
            </a:extLst>
          </p:cNvPr>
          <p:cNvSpPr txBox="1"/>
          <p:nvPr/>
        </p:nvSpPr>
        <p:spPr>
          <a:xfrm>
            <a:off x="8212581" y="57658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cMpc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C220E28-B376-4DD8-B2D8-D68850C8E495}"/>
              </a:ext>
            </a:extLst>
          </p:cNvPr>
          <p:cNvSpPr/>
          <p:nvPr/>
        </p:nvSpPr>
        <p:spPr>
          <a:xfrm rot="5400000">
            <a:off x="6173021" y="3751046"/>
            <a:ext cx="889190" cy="24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0FB5411-FD29-4D03-80A3-6037D3D2FB61}"/>
              </a:ext>
            </a:extLst>
          </p:cNvPr>
          <p:cNvSpPr txBox="1"/>
          <p:nvPr/>
        </p:nvSpPr>
        <p:spPr>
          <a:xfrm rot="16200000">
            <a:off x="5975834" y="36679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cMpc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E7BDFDAD-03C7-9BB0-1E7A-548A3DFB1168}"/>
              </a:ext>
            </a:extLst>
          </p:cNvPr>
          <p:cNvSpPr/>
          <p:nvPr/>
        </p:nvSpPr>
        <p:spPr>
          <a:xfrm>
            <a:off x="3195747" y="2701316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23297-EB08-C43F-FC82-FF34CC9A1050}"/>
              </a:ext>
            </a:extLst>
          </p:cNvPr>
          <p:cNvSpPr/>
          <p:nvPr/>
        </p:nvSpPr>
        <p:spPr>
          <a:xfrm>
            <a:off x="10883852" y="2164759"/>
            <a:ext cx="952511" cy="345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Ionized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C89CF6-F450-5673-082F-51B0F89CC5B9}"/>
              </a:ext>
            </a:extLst>
          </p:cNvPr>
          <p:cNvSpPr txBox="1"/>
          <p:nvPr/>
        </p:nvSpPr>
        <p:spPr>
          <a:xfrm>
            <a:off x="10836229" y="2113958"/>
            <a:ext cx="86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Ionized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DB01A-E890-FA85-4D4B-0904CA10F7EB}"/>
              </a:ext>
            </a:extLst>
          </p:cNvPr>
          <p:cNvSpPr txBox="1"/>
          <p:nvPr/>
        </p:nvSpPr>
        <p:spPr>
          <a:xfrm>
            <a:off x="10861229" y="5265103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</a:t>
            </a:r>
            <a:endParaRPr lang="en-GB" dirty="0"/>
          </a:p>
        </p:txBody>
      </p:sp>
      <p:sp>
        <p:nvSpPr>
          <p:cNvPr id="14" name="Šípka: nadol 6">
            <a:extLst>
              <a:ext uri="{FF2B5EF4-FFF2-40B4-BE49-F238E27FC236}">
                <a16:creationId xmlns:a16="http://schemas.microsoft.com/office/drawing/2014/main" id="{228F026C-7A3A-1372-49A0-6DD20D377584}"/>
              </a:ext>
            </a:extLst>
          </p:cNvPr>
          <p:cNvSpPr/>
          <p:nvPr/>
        </p:nvSpPr>
        <p:spPr>
          <a:xfrm>
            <a:off x="3191630" y="4131873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: nadol 6">
            <a:extLst>
              <a:ext uri="{FF2B5EF4-FFF2-40B4-BE49-F238E27FC236}">
                <a16:creationId xmlns:a16="http://schemas.microsoft.com/office/drawing/2014/main" id="{6133AB83-F3D0-B98D-8B50-017A8372A2C9}"/>
              </a:ext>
            </a:extLst>
          </p:cNvPr>
          <p:cNvSpPr/>
          <p:nvPr/>
        </p:nvSpPr>
        <p:spPr>
          <a:xfrm>
            <a:off x="3189306" y="5059477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1">
            <a:extLst>
              <a:ext uri="{FF2B5EF4-FFF2-40B4-BE49-F238E27FC236}">
                <a16:creationId xmlns:a16="http://schemas.microsoft.com/office/drawing/2014/main" id="{68428A2C-6B27-40C5-53E2-B291B28543FA}"/>
              </a:ext>
            </a:extLst>
          </p:cNvPr>
          <p:cNvSpPr txBox="1"/>
          <p:nvPr/>
        </p:nvSpPr>
        <p:spPr>
          <a:xfrm>
            <a:off x="5674575" y="160124"/>
            <a:ext cx="631224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dirty="0">
                <a:ea typeface="Calibri"/>
                <a:cs typeface="Calibri"/>
              </a:rPr>
              <a:t>https://www.nottingham.ac.uk/astronomy/sherwood-relics/</a:t>
            </a:r>
          </a:p>
          <a:p>
            <a:pPr algn="r"/>
            <a:r>
              <a:rPr lang="sk-SK" sz="1800" dirty="0" err="1">
                <a:ea typeface="Calibri"/>
                <a:cs typeface="Calibri"/>
              </a:rPr>
              <a:t>Puchwein</a:t>
            </a:r>
            <a:r>
              <a:rPr lang="sk-SK" sz="1800" dirty="0">
                <a:ea typeface="Calibri"/>
                <a:cs typeface="Calibri"/>
              </a:rPr>
              <a:t> et al. 2023</a:t>
            </a:r>
            <a:endParaRPr lang="en-US" sz="1800" dirty="0">
              <a:ea typeface="Calibri"/>
              <a:cs typeface="Calibri"/>
            </a:endParaRPr>
          </a:p>
          <a:p>
            <a:pPr algn="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497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363E5-EEEA-1F4D-1C86-7AB65C82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 Light"/>
                <a:cs typeface="Calibri Light"/>
              </a:rPr>
              <a:t>New </a:t>
            </a:r>
            <a:r>
              <a:rPr lang="sk-SK" dirty="0" err="1">
                <a:ea typeface="Calibri Light"/>
                <a:cs typeface="Calibri Light"/>
              </a:rPr>
              <a:t>high</a:t>
            </a:r>
            <a:r>
              <a:rPr lang="sk-SK" dirty="0">
                <a:ea typeface="Calibri Light"/>
                <a:cs typeface="Calibri Light"/>
              </a:rPr>
              <a:t>-z </a:t>
            </a:r>
            <a:r>
              <a:rPr lang="sk-SK" dirty="0" err="1">
                <a:ea typeface="Calibri Light"/>
                <a:cs typeface="Calibri Light"/>
              </a:rPr>
              <a:t>radio-loud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quasars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sk-SK" dirty="0" err="1">
                <a:ea typeface="Calibri Light"/>
                <a:cs typeface="Calibri Light"/>
              </a:rPr>
              <a:t>detected</a:t>
            </a:r>
            <a:endParaRPr lang="sk-SK" dirty="0">
              <a:ea typeface="Calibri Light"/>
              <a:cs typeface="Calibri Light"/>
            </a:endParaRP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9F17F2A8-34CC-7DFC-959A-BE909A1D4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" y="1861159"/>
            <a:ext cx="4444872" cy="4433521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EF287A-9E04-4204-4A97-94629EF9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4F11203-17AE-F6A1-7315-7F94333B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44E6E8-5B41-4947-B994-910E7AA0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8</a:t>
            </a:fld>
            <a:endParaRPr lang="en-US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4668DA1-9658-9A36-4A86-41213BBEE82D}"/>
              </a:ext>
            </a:extLst>
          </p:cNvPr>
          <p:cNvSpPr txBox="1"/>
          <p:nvPr/>
        </p:nvSpPr>
        <p:spPr>
          <a:xfrm>
            <a:off x="5781831" y="1692497"/>
            <a:ext cx="2743200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600" dirty="0">
                <a:ea typeface="Calibri"/>
                <a:cs typeface="Calibri"/>
              </a:rPr>
              <a:t>Wolf et al. 2024</a:t>
            </a:r>
          </a:p>
          <a:p>
            <a:r>
              <a:rPr lang="sk-SK" sz="1600" dirty="0" err="1">
                <a:ea typeface="Calibri"/>
                <a:cs typeface="Calibri"/>
              </a:rPr>
              <a:t>Bañados</a:t>
            </a:r>
            <a:r>
              <a:rPr lang="sk-SK" sz="1600" dirty="0">
                <a:ea typeface="Calibri"/>
                <a:cs typeface="Calibri"/>
              </a:rPr>
              <a:t> et al. 202</a:t>
            </a:r>
            <a:r>
              <a:rPr lang="en-US" sz="1600" dirty="0">
                <a:ea typeface="Calibri"/>
                <a:cs typeface="Calibri"/>
              </a:rPr>
              <a:t>3</a:t>
            </a:r>
            <a:endParaRPr lang="sk-SK" sz="1600" dirty="0">
              <a:ea typeface="Calibri"/>
              <a:cs typeface="Calibri"/>
            </a:endParaRPr>
          </a:p>
          <a:p>
            <a:r>
              <a:rPr lang="sk-SK" sz="1600" dirty="0" err="1">
                <a:ea typeface="Calibri"/>
                <a:cs typeface="Calibri"/>
              </a:rPr>
              <a:t>Ighina</a:t>
            </a:r>
            <a:r>
              <a:rPr lang="sk-SK" sz="1600" dirty="0">
                <a:ea typeface="Calibri"/>
                <a:cs typeface="Calibri"/>
              </a:rPr>
              <a:t> et al. 2023</a:t>
            </a:r>
          </a:p>
          <a:p>
            <a:r>
              <a:rPr lang="sk-SK" sz="1600" dirty="0" err="1">
                <a:ea typeface="Calibri"/>
                <a:cs typeface="Calibri"/>
              </a:rPr>
              <a:t>Endsley</a:t>
            </a:r>
            <a:r>
              <a:rPr lang="sk-SK" sz="1600" dirty="0">
                <a:ea typeface="Calibri"/>
                <a:cs typeface="Calibri"/>
              </a:rPr>
              <a:t> et al. 2022</a:t>
            </a:r>
          </a:p>
          <a:p>
            <a:r>
              <a:rPr lang="sk-SK" sz="1600" dirty="0" err="1">
                <a:ea typeface="Calibri"/>
                <a:cs typeface="Calibri"/>
              </a:rPr>
              <a:t>Gloudemans</a:t>
            </a:r>
            <a:r>
              <a:rPr lang="sk-SK" sz="1600" dirty="0">
                <a:ea typeface="Calibri"/>
                <a:cs typeface="Calibri"/>
              </a:rPr>
              <a:t> et al. 2022</a:t>
            </a:r>
          </a:p>
          <a:p>
            <a:r>
              <a:rPr lang="sk-SK" sz="1600" dirty="0" err="1">
                <a:ea typeface="Calibri"/>
                <a:cs typeface="Calibri"/>
              </a:rPr>
              <a:t>Shao</a:t>
            </a:r>
            <a:r>
              <a:rPr lang="sk-SK" sz="1600" dirty="0">
                <a:ea typeface="Calibri"/>
                <a:cs typeface="Calibri"/>
              </a:rPr>
              <a:t> et al. 2022</a:t>
            </a:r>
          </a:p>
          <a:p>
            <a:r>
              <a:rPr lang="sk-SK" sz="1600" dirty="0" err="1">
                <a:ea typeface="Calibri"/>
                <a:cs typeface="Calibri"/>
              </a:rPr>
              <a:t>Bañados</a:t>
            </a:r>
            <a:r>
              <a:rPr lang="sk-SK" sz="1600" dirty="0">
                <a:ea typeface="Calibri"/>
                <a:cs typeface="Calibri"/>
              </a:rPr>
              <a:t> et al. 2021</a:t>
            </a:r>
          </a:p>
          <a:p>
            <a:r>
              <a:rPr lang="sk-SK" sz="1600" dirty="0" err="1">
                <a:ea typeface="Calibri"/>
                <a:cs typeface="Calibri"/>
              </a:rPr>
              <a:t>Connor</a:t>
            </a:r>
            <a:r>
              <a:rPr lang="sk-SK" sz="1600" dirty="0">
                <a:ea typeface="Calibri"/>
                <a:cs typeface="Calibri"/>
              </a:rPr>
              <a:t> et al. 2021</a:t>
            </a:r>
          </a:p>
          <a:p>
            <a:r>
              <a:rPr lang="sk-SK" sz="1600" dirty="0" err="1">
                <a:ea typeface="Calibri"/>
                <a:cs typeface="Calibri"/>
              </a:rPr>
              <a:t>Ighina</a:t>
            </a:r>
            <a:r>
              <a:rPr lang="sk-SK" sz="1600" dirty="0">
                <a:ea typeface="Calibri"/>
                <a:cs typeface="Calibri"/>
              </a:rPr>
              <a:t> et al. 2021</a:t>
            </a:r>
          </a:p>
          <a:p>
            <a:r>
              <a:rPr lang="sk-SK" sz="1600" dirty="0" err="1">
                <a:ea typeface="Calibri"/>
                <a:cs typeface="Calibri"/>
              </a:rPr>
              <a:t>Liu</a:t>
            </a:r>
            <a:r>
              <a:rPr lang="sk-SK" sz="1600" dirty="0">
                <a:ea typeface="Calibri"/>
                <a:cs typeface="Calibri"/>
              </a:rPr>
              <a:t> et al. 2021</a:t>
            </a:r>
          </a:p>
          <a:p>
            <a:r>
              <a:rPr lang="sk-SK" sz="1600" dirty="0" err="1">
                <a:ea typeface="Calibri"/>
                <a:cs typeface="Calibri"/>
              </a:rPr>
              <a:t>Belladitta</a:t>
            </a:r>
            <a:r>
              <a:rPr lang="sk-SK" sz="1600" dirty="0">
                <a:ea typeface="Calibri"/>
                <a:cs typeface="Calibri"/>
              </a:rPr>
              <a:t> et al. 2020</a:t>
            </a:r>
            <a:endParaRPr lang="sk-SK" sz="1600" dirty="0"/>
          </a:p>
          <a:p>
            <a:r>
              <a:rPr lang="sk-SK" sz="1600" dirty="0" err="1">
                <a:ea typeface="Calibri"/>
                <a:cs typeface="Calibri"/>
              </a:rPr>
              <a:t>Bañados</a:t>
            </a:r>
            <a:r>
              <a:rPr lang="sk-SK" sz="1600" dirty="0">
                <a:ea typeface="Calibri"/>
                <a:cs typeface="Calibri"/>
              </a:rPr>
              <a:t> et al. 2018</a:t>
            </a:r>
          </a:p>
          <a:p>
            <a:r>
              <a:rPr lang="sk-SK" sz="1600" dirty="0" err="1">
                <a:ea typeface="Calibri"/>
                <a:cs typeface="Calibri"/>
              </a:rPr>
              <a:t>Bañados</a:t>
            </a:r>
            <a:r>
              <a:rPr lang="sk-SK" sz="1600" dirty="0">
                <a:ea typeface="Calibri"/>
                <a:cs typeface="Calibri"/>
              </a:rPr>
              <a:t> et al. 2015</a:t>
            </a:r>
          </a:p>
          <a:p>
            <a:r>
              <a:rPr lang="sk-SK" sz="1600" dirty="0" err="1">
                <a:ea typeface="Calibri"/>
                <a:cs typeface="Calibri"/>
              </a:rPr>
              <a:t>Frey</a:t>
            </a:r>
            <a:r>
              <a:rPr lang="sk-SK" sz="1600" dirty="0">
                <a:ea typeface="Calibri"/>
                <a:cs typeface="Calibri"/>
              </a:rPr>
              <a:t> et al. 2011</a:t>
            </a:r>
          </a:p>
          <a:p>
            <a:r>
              <a:rPr lang="sk-SK" sz="1600" dirty="0" err="1">
                <a:ea typeface="Calibri"/>
                <a:cs typeface="Calibri"/>
              </a:rPr>
              <a:t>Zeimann</a:t>
            </a:r>
            <a:r>
              <a:rPr lang="sk-SK" sz="1600" dirty="0">
                <a:ea typeface="Calibri"/>
                <a:cs typeface="Calibri"/>
              </a:rPr>
              <a:t> et al. 2011</a:t>
            </a:r>
          </a:p>
          <a:p>
            <a:r>
              <a:rPr lang="sk-SK" sz="1600" dirty="0" err="1">
                <a:ea typeface="Calibri"/>
                <a:cs typeface="Calibri"/>
              </a:rPr>
              <a:t>Willot</a:t>
            </a:r>
            <a:r>
              <a:rPr lang="sk-SK" sz="1600" dirty="0">
                <a:ea typeface="Calibri"/>
                <a:cs typeface="Calibri"/>
              </a:rPr>
              <a:t> et al. 2010</a:t>
            </a:r>
          </a:p>
          <a:p>
            <a:r>
              <a:rPr lang="sk-SK" sz="1600" dirty="0" err="1">
                <a:ea typeface="Calibri"/>
                <a:cs typeface="Calibri"/>
              </a:rPr>
              <a:t>Jiang</a:t>
            </a:r>
            <a:r>
              <a:rPr lang="sk-SK" sz="1600" dirty="0">
                <a:ea typeface="Calibri"/>
                <a:cs typeface="Calibri"/>
              </a:rPr>
              <a:t> et al. 2009</a:t>
            </a:r>
          </a:p>
          <a:p>
            <a:r>
              <a:rPr lang="sk-SK" sz="1600" dirty="0" err="1">
                <a:ea typeface="Calibri"/>
                <a:cs typeface="Calibri"/>
              </a:rPr>
              <a:t>McGreer</a:t>
            </a:r>
            <a:r>
              <a:rPr lang="sk-SK" sz="1600" dirty="0">
                <a:ea typeface="Calibri"/>
                <a:cs typeface="Calibri"/>
              </a:rPr>
              <a:t> et al. 2006</a:t>
            </a:r>
          </a:p>
          <a:p>
            <a:r>
              <a:rPr lang="sk-SK" sz="1600" dirty="0" err="1">
                <a:ea typeface="Calibri"/>
                <a:cs typeface="Calibri"/>
              </a:rPr>
              <a:t>Fan</a:t>
            </a:r>
            <a:r>
              <a:rPr lang="sk-SK" sz="1600" dirty="0">
                <a:ea typeface="Calibri"/>
                <a:cs typeface="Calibri"/>
              </a:rPr>
              <a:t> et al. 2001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04E9D-213B-0C7B-B7C1-6B26CF4BC08B}"/>
              </a:ext>
            </a:extLst>
          </p:cNvPr>
          <p:cNvSpPr txBox="1"/>
          <p:nvPr/>
        </p:nvSpPr>
        <p:spPr>
          <a:xfrm rot="16200000" flipH="1">
            <a:off x="-668158" y="3493136"/>
            <a:ext cx="241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Šoltinský et al. in </a:t>
            </a:r>
            <a:r>
              <a:rPr lang="sk-SK" dirty="0" err="1"/>
              <a:t>prep</a:t>
            </a:r>
            <a:r>
              <a:rPr lang="sk-SK" dirty="0"/>
              <a:t>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13AAC-3D95-0AA5-A2E6-E4A992EF1BCF}"/>
              </a:ext>
            </a:extLst>
          </p:cNvPr>
          <p:cNvSpPr txBox="1"/>
          <p:nvPr/>
        </p:nvSpPr>
        <p:spPr>
          <a:xfrm>
            <a:off x="7789435" y="3077637"/>
            <a:ext cx="44964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WEAVE-LOFAR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ctr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ctr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spectroscopic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z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(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Smith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et al. 2016)</a:t>
            </a:r>
          </a:p>
        </p:txBody>
      </p:sp>
      <p:sp>
        <p:nvSpPr>
          <p:cNvPr id="8" name="Šípka: nadol 6">
            <a:extLst>
              <a:ext uri="{FF2B5EF4-FFF2-40B4-BE49-F238E27FC236}">
                <a16:creationId xmlns:a16="http://schemas.microsoft.com/office/drawing/2014/main" id="{08BF6594-6CB2-4E56-7CE4-5D01EB563B50}"/>
              </a:ext>
            </a:extLst>
          </p:cNvPr>
          <p:cNvSpPr/>
          <p:nvPr/>
        </p:nvSpPr>
        <p:spPr>
          <a:xfrm>
            <a:off x="9865955" y="3724782"/>
            <a:ext cx="343436" cy="39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5A73D-C896-C0B7-4F27-12BE68EB7D11}"/>
              </a:ext>
            </a:extLst>
          </p:cNvPr>
          <p:cNvSpPr txBox="1"/>
          <p:nvPr/>
        </p:nvSpPr>
        <p:spPr>
          <a:xfrm>
            <a:off x="3586193" y="2534185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32</a:t>
            </a:r>
            <a:r>
              <a:rPr lang="en-US" dirty="0"/>
              <a:t> </a:t>
            </a:r>
            <a:r>
              <a:rPr lang="sk-SK" dirty="0"/>
              <a:t>RLQSO</a:t>
            </a:r>
            <a:r>
              <a:rPr lang="en-US" dirty="0"/>
              <a:t>s</a:t>
            </a:r>
            <a:endParaRPr lang="sk-SK" dirty="0"/>
          </a:p>
          <a:p>
            <a:pPr algn="ctr"/>
            <a:r>
              <a:rPr lang="sk-SK" dirty="0"/>
              <a:t>at z</a:t>
            </a:r>
            <a:r>
              <a:rPr lang="en-US" dirty="0"/>
              <a:t>&gt;5.5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2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5426-CA91-B2D4-0364-79B48B4A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a typeface="Calibri Light"/>
                <a:cs typeface="Calibri Light"/>
              </a:rPr>
              <a:t>Sensitivity</a:t>
            </a:r>
            <a:r>
              <a:rPr lang="sk-SK" dirty="0">
                <a:ea typeface="Calibri Light"/>
                <a:cs typeface="Calibri Light"/>
              </a:rPr>
              <a:t> of </a:t>
            </a:r>
            <a:r>
              <a:rPr lang="sk-SK" dirty="0" err="1">
                <a:ea typeface="Calibri Light"/>
                <a:cs typeface="Calibri Light"/>
              </a:rPr>
              <a:t>uGMRT</a:t>
            </a:r>
            <a:r>
              <a:rPr lang="sk-SK" dirty="0">
                <a:ea typeface="Calibri Light"/>
                <a:cs typeface="Calibri Light"/>
              </a:rPr>
              <a:t> </a:t>
            </a:r>
            <a:r>
              <a:rPr lang="en-US" dirty="0">
                <a:ea typeface="Calibri Light"/>
                <a:cs typeface="Calibri Light"/>
              </a:rPr>
              <a:t>is superior</a:t>
            </a:r>
            <a:br>
              <a:rPr lang="sk-SK" dirty="0">
                <a:ea typeface="Calibri Light"/>
                <a:cs typeface="Calibri Light"/>
              </a:rPr>
            </a:b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A58362-BD25-6657-3FD4-2A07CC3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27/06/2024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3FD081-66E9-706D-73FB-F626A98D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Dawn at High Latitudes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2686EF-C1DD-9084-DC8D-248D60F1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9BE1-C2C6-4C5C-A701-B7045FA2B1CE}" type="slidenum">
              <a:rPr lang="en-US" smtClean="0"/>
              <a:t>9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EF242ED-7C3D-1307-8F82-9C8D462D7322}"/>
              </a:ext>
            </a:extLst>
          </p:cNvPr>
          <p:cNvSpPr txBox="1"/>
          <p:nvPr/>
        </p:nvSpPr>
        <p:spPr>
          <a:xfrm>
            <a:off x="10307954" y="5935363"/>
            <a:ext cx="1798321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ea typeface="Calibri"/>
                <a:cs typeface="Calibri"/>
              </a:rPr>
              <a:t>Braun et al. 2019</a:t>
            </a:r>
            <a:endParaRPr lang="sk-S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65E6BD-BF4E-8234-7F1A-4618723E4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677" y="1784985"/>
            <a:ext cx="9032277" cy="4516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9FA81-BCC8-D39E-C2CE-8F24BF73368E}"/>
              </a:ext>
            </a:extLst>
          </p:cNvPr>
          <p:cNvSpPr txBox="1"/>
          <p:nvPr/>
        </p:nvSpPr>
        <p:spPr>
          <a:xfrm rot="16200000">
            <a:off x="-53212" y="3442889"/>
            <a:ext cx="1457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Better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Sensitivity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B650C46-2E7E-4318-611C-27AC7944FFA9}"/>
              </a:ext>
            </a:extLst>
          </p:cNvPr>
          <p:cNvSpPr/>
          <p:nvPr/>
        </p:nvSpPr>
        <p:spPr>
          <a:xfrm>
            <a:off x="536365" y="2238107"/>
            <a:ext cx="278296" cy="36098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8CF66-CB95-55F8-10BF-E09C81B67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676" y="1784984"/>
            <a:ext cx="9032276" cy="45161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6CB410-6D38-4DC6-B051-445F0D9EA06D}"/>
              </a:ext>
            </a:extLst>
          </p:cNvPr>
          <p:cNvSpPr/>
          <p:nvPr/>
        </p:nvSpPr>
        <p:spPr>
          <a:xfrm rot="5400000">
            <a:off x="6256755" y="5063085"/>
            <a:ext cx="275241" cy="199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BE1CD-170B-DE52-1F54-0B6D38862DE7}"/>
              </a:ext>
            </a:extLst>
          </p:cNvPr>
          <p:cNvSpPr txBox="1"/>
          <p:nvPr/>
        </p:nvSpPr>
        <p:spPr>
          <a:xfrm>
            <a:off x="4785246" y="5876307"/>
            <a:ext cx="27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Observed frequency [MHz]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D7A13B-CB6C-47F7-B843-3F2025ACE012}"/>
              </a:ext>
            </a:extLst>
          </p:cNvPr>
          <p:cNvSpPr txBox="1"/>
          <p:nvPr/>
        </p:nvSpPr>
        <p:spPr>
          <a:xfrm>
            <a:off x="1097280" y="906363"/>
            <a:ext cx="8282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/>
                <a:cs typeface="Calibri Light"/>
              </a:rPr>
              <a:t>but</a:t>
            </a:r>
            <a:r>
              <a:rPr lang="sk-SK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sk-SK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/>
                <a:cs typeface="Calibri Light"/>
              </a:rPr>
              <a:t>looking</a:t>
            </a:r>
            <a:r>
              <a:rPr lang="sk-SK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/>
                <a:cs typeface="Calibri Light"/>
              </a:rPr>
              <a:t> forward to SKA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EA1474791FD4E8A46584874143058" ma:contentTypeVersion="15" ma:contentTypeDescription="Create a new document." ma:contentTypeScope="" ma:versionID="453f716ec867265edc0073675ba04941">
  <xsd:schema xmlns:xsd="http://www.w3.org/2001/XMLSchema" xmlns:xs="http://www.w3.org/2001/XMLSchema" xmlns:p="http://schemas.microsoft.com/office/2006/metadata/properties" xmlns:ns2="d8395993-563f-4f79-8b24-d7369faf4eac" xmlns:ns3="2cbb6d9b-16a6-4bf6-be93-3ca41d84cc22" targetNamespace="http://schemas.microsoft.com/office/2006/metadata/properties" ma:root="true" ma:fieldsID="de43be57a63d13d91da13a10aa47495c" ns2:_="" ns3:_="">
    <xsd:import namespace="d8395993-563f-4f79-8b24-d7369faf4eac"/>
    <xsd:import namespace="2cbb6d9b-16a6-4bf6-be93-3ca41d84c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95993-563f-4f79-8b24-d7369faf4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2eb5840-676b-4ec5-83ef-4cc9c6b5cd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b6d9b-16a6-4bf6-be93-3ca41d84cc2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bd24d2-545e-42c4-836d-0aab7b9d204f}" ma:internalName="TaxCatchAll" ma:showField="CatchAllData" ma:web="2cbb6d9b-16a6-4bf6-be93-3ca41d84cc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bb6d9b-16a6-4bf6-be93-3ca41d84cc22" xsi:nil="true"/>
    <lcf76f155ced4ddcb4097134ff3c332f xmlns="d8395993-563f-4f79-8b24-d7369faf4e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C81728-F74B-466A-8ACE-2B5DF5D05471}"/>
</file>

<file path=customXml/itemProps2.xml><?xml version="1.0" encoding="utf-8"?>
<ds:datastoreItem xmlns:ds="http://schemas.openxmlformats.org/officeDocument/2006/customXml" ds:itemID="{38FE3499-1C07-4E5E-8D6A-49DBD1FE11E3}"/>
</file>

<file path=customXml/itemProps3.xml><?xml version="1.0" encoding="utf-8"?>
<ds:datastoreItem xmlns:ds="http://schemas.openxmlformats.org/officeDocument/2006/customXml" ds:itemID="{0CF24DCC-D745-4440-BEF4-91BCE01C53E6}"/>
</file>

<file path=docProps/app.xml><?xml version="1.0" encoding="utf-8"?>
<Properties xmlns="http://schemas.openxmlformats.org/officeDocument/2006/extended-properties" xmlns:vt="http://schemas.openxmlformats.org/officeDocument/2006/docPropsVTypes">
  <TotalTime>6193</TotalTime>
  <Words>1338</Words>
  <Application>Microsoft Office PowerPoint</Application>
  <PresentationFormat>Widescreen</PresentationFormat>
  <Paragraphs>312</Paragraphs>
  <Slides>28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CMMI12</vt:lpstr>
      <vt:lpstr>CMR12</vt:lpstr>
      <vt:lpstr>Retrospect</vt:lpstr>
      <vt:lpstr>Prospects of a statistical detection of the 21-cm forest and its potential to constrain the cosmic heating and reionization history</vt:lpstr>
      <vt:lpstr>What is 21-cm forest?</vt:lpstr>
      <vt:lpstr>21-cm forest</vt:lpstr>
      <vt:lpstr>21-cm forest - complementary</vt:lpstr>
      <vt:lpstr>21-cm forest - what can it probe?</vt:lpstr>
      <vt:lpstr>Why now?</vt:lpstr>
      <vt:lpstr>Reionization ends late</vt:lpstr>
      <vt:lpstr>New high-z radio-loud quasars detected</vt:lpstr>
      <vt:lpstr>Sensitivity of uGMRT is superior </vt:lpstr>
      <vt:lpstr>How?</vt:lpstr>
      <vt:lpstr>21-cm forest spectrum</vt:lpstr>
      <vt:lpstr>21-cm forest power spectrum</vt:lpstr>
      <vt:lpstr>Constrain thermal and ionization state  of the IGM at the same time</vt:lpstr>
      <vt:lpstr>What about the rest of parameter space?</vt:lpstr>
      <vt:lpstr>Summary</vt:lpstr>
      <vt:lpstr>APPENDIX</vt:lpstr>
      <vt:lpstr>21-cm absorbers nature</vt:lpstr>
      <vt:lpstr>X-ray background radiation  suppresses the signal</vt:lpstr>
      <vt:lpstr>Sensitivity to X-ray background radiation</vt:lpstr>
      <vt:lpstr>Sensitivity to HI fraction</vt:lpstr>
      <vt:lpstr>21-cm forest spectrum </vt:lpstr>
      <vt:lpstr>21-cm forest spectrum Spectral resolution</vt:lpstr>
      <vt:lpstr>21-cm forest spectrum Telescope noise</vt:lpstr>
      <vt:lpstr>Effect of peculiar velocities</vt:lpstr>
      <vt:lpstr>21-cm absorption lines distribution</vt:lpstr>
      <vt:lpstr>Reionization ends late</vt:lpstr>
      <vt:lpstr>Time evolution</vt:lpstr>
      <vt:lpstr>Young vs flickering quasar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Tomáš Šoltinský</cp:lastModifiedBy>
  <cp:revision>966</cp:revision>
  <dcterms:created xsi:type="dcterms:W3CDTF">2023-10-10T06:29:32Z</dcterms:created>
  <dcterms:modified xsi:type="dcterms:W3CDTF">2024-06-25T18:13:48Z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0x010100E50EA1474791FD4E8A46584874143058</vt:lpwstr>
  </property>
</Properties>
</file>