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256" r:id="rId2"/>
    <p:sldId id="257" r:id="rId3"/>
    <p:sldId id="258" r:id="rId4"/>
    <p:sldId id="264" r:id="rId5"/>
    <p:sldId id="260" r:id="rId6"/>
    <p:sldId id="273" r:id="rId7"/>
    <p:sldId id="274" r:id="rId8"/>
    <p:sldId id="275" r:id="rId9"/>
    <p:sldId id="267" r:id="rId10"/>
    <p:sldId id="272" r:id="rId11"/>
    <p:sldId id="279" r:id="rId12"/>
    <p:sldId id="280" r:id="rId13"/>
    <p:sldId id="262" r:id="rId14"/>
    <p:sldId id="270"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3840"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39F"/>
    <a:srgbClr val="F29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84"/>
    <p:restoredTop sz="96245"/>
  </p:normalViewPr>
  <p:slideViewPr>
    <p:cSldViewPr snapToGrid="0">
      <p:cViewPr varScale="1">
        <p:scale>
          <a:sx n="111" d="100"/>
          <a:sy n="111" d="100"/>
        </p:scale>
        <p:origin x="240" y="408"/>
      </p:cViewPr>
      <p:guideLst>
        <p:guide orient="horz" pos="18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742E3-DC8C-6445-8447-E084015A50F3}" type="datetimeFigureOut">
              <a:rPr lang="en-NL" smtClean="0"/>
              <a:t>26/06/2024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A6B9-AF81-8048-BC70-459CEFD5DC40}" type="slidenum">
              <a:rPr lang="en-NL" smtClean="0"/>
              <a:t>‹#›</a:t>
            </a:fld>
            <a:endParaRPr lang="en-NL"/>
          </a:p>
        </p:txBody>
      </p:sp>
    </p:spTree>
    <p:extLst>
      <p:ext uri="{BB962C8B-B14F-4D97-AF65-F5344CB8AC3E}">
        <p14:creationId xmlns:p14="http://schemas.microsoft.com/office/powerpoint/2010/main" val="145847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9520A6B9-AF81-8048-BC70-459CEFD5DC40}" type="slidenum">
              <a:rPr lang="en-NL" smtClean="0"/>
              <a:t>1</a:t>
            </a:fld>
            <a:endParaRPr lang="en-NL"/>
          </a:p>
        </p:txBody>
      </p:sp>
    </p:spTree>
    <p:extLst>
      <p:ext uri="{BB962C8B-B14F-4D97-AF65-F5344CB8AC3E}">
        <p14:creationId xmlns:p14="http://schemas.microsoft.com/office/powerpoint/2010/main" val="31003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For same histories with a more likely Delta </a:t>
            </a:r>
            <a:r>
              <a:rPr lang="en-GB" dirty="0" err="1">
                <a:effectLst/>
                <a:latin typeface="Arial" panose="020B0604020202020204" pitchFamily="34" charset="0"/>
              </a:rPr>
              <a:t>T_reion</a:t>
            </a:r>
            <a:r>
              <a:rPr lang="en-GB" dirty="0">
                <a:effectLst/>
                <a:latin typeface="Arial" panose="020B0604020202020204" pitchFamily="34" charset="0"/>
              </a:rPr>
              <a:t> of 20,000 K, the differences disappear.</a:t>
            </a:r>
          </a:p>
          <a:p>
            <a:pPr marL="171450" indent="-171450">
              <a:buFont typeface="Arial" panose="020B0604020202020204" pitchFamily="34" charset="0"/>
              <a:buChar char="•"/>
            </a:pPr>
            <a:r>
              <a:rPr lang="en-GB" dirty="0">
                <a:effectLst/>
                <a:latin typeface="Arial" panose="020B0604020202020204" pitchFamily="34" charset="0"/>
              </a:rPr>
              <a:t>So the actual loss of small scale power is obscured by thermal broadening, important to vary this heating parameter</a:t>
            </a:r>
          </a:p>
          <a:p>
            <a:pPr marL="171450" indent="-171450">
              <a:buFont typeface="Arial" panose="020B0604020202020204" pitchFamily="34" charset="0"/>
              <a:buChar char="•"/>
            </a:pPr>
            <a:r>
              <a:rPr lang="en-GB" dirty="0">
                <a:effectLst/>
                <a:latin typeface="Arial" panose="020B0604020202020204" pitchFamily="34" charset="0"/>
              </a:rPr>
              <a:t>These hotter models are also a better match to the observations.</a:t>
            </a:r>
          </a:p>
        </p:txBody>
      </p:sp>
      <p:sp>
        <p:nvSpPr>
          <p:cNvPr id="4" name="Slide Number Placeholder 3"/>
          <p:cNvSpPr>
            <a:spLocks noGrp="1"/>
          </p:cNvSpPr>
          <p:nvPr>
            <p:ph type="sldNum" sz="quarter" idx="5"/>
          </p:nvPr>
        </p:nvSpPr>
        <p:spPr/>
        <p:txBody>
          <a:bodyPr/>
          <a:lstStyle/>
          <a:p>
            <a:fld id="{9520A6B9-AF81-8048-BC70-459CEFD5DC40}" type="slidenum">
              <a:rPr lang="en-NL" smtClean="0"/>
              <a:t>10</a:t>
            </a:fld>
            <a:endParaRPr lang="en-NL"/>
          </a:p>
        </p:txBody>
      </p:sp>
    </p:spTree>
    <p:extLst>
      <p:ext uri="{BB962C8B-B14F-4D97-AF65-F5344CB8AC3E}">
        <p14:creationId xmlns:p14="http://schemas.microsoft.com/office/powerpoint/2010/main" val="369969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Power spectrum is not the only statistic</a:t>
            </a:r>
          </a:p>
          <a:p>
            <a:pPr marL="171450" indent="-171450">
              <a:buFont typeface="Arial" panose="020B0604020202020204" pitchFamily="34" charset="0"/>
              <a:buChar char="•"/>
            </a:pPr>
            <a:r>
              <a:rPr lang="en-GB" dirty="0">
                <a:effectLst/>
                <a:latin typeface="Arial" panose="020B0604020202020204" pitchFamily="34" charset="0"/>
              </a:rPr>
              <a:t>Sightline effective optical depth distribution or the Lyman alpha flux autocorrelation function.</a:t>
            </a:r>
          </a:p>
          <a:p>
            <a:pPr marL="171450" indent="-171450">
              <a:buFont typeface="Arial" panose="020B0604020202020204" pitchFamily="34" charset="0"/>
              <a:buChar char="•"/>
            </a:pPr>
            <a:r>
              <a:rPr lang="en-GB" dirty="0">
                <a:effectLst/>
                <a:latin typeface="Arial" panose="020B0604020202020204" pitchFamily="34" charset="0"/>
              </a:rPr>
              <a:t>For the effective optical depths, these are calculated as means along 20 </a:t>
            </a:r>
            <a:r>
              <a:rPr lang="en-GB" dirty="0" err="1">
                <a:effectLst/>
                <a:latin typeface="Arial" panose="020B0604020202020204" pitchFamily="34" charset="0"/>
              </a:rPr>
              <a:t>Mpc</a:t>
            </a:r>
            <a:r>
              <a:rPr lang="en-GB" dirty="0">
                <a:effectLst/>
                <a:latin typeface="Arial" panose="020B0604020202020204" pitchFamily="34" charset="0"/>
              </a:rPr>
              <a:t> skewers. </a:t>
            </a:r>
          </a:p>
          <a:p>
            <a:pPr marL="171450" indent="-171450">
              <a:buFont typeface="Arial" panose="020B0604020202020204" pitchFamily="34" charset="0"/>
              <a:buChar char="•"/>
            </a:pPr>
            <a:r>
              <a:rPr lang="en-GB" dirty="0">
                <a:effectLst/>
                <a:latin typeface="Arial" panose="020B0604020202020204" pitchFamily="34" charset="0"/>
              </a:rPr>
              <a:t>The cumulative distributions for the red and blue models with different midpoints are identical</a:t>
            </a:r>
          </a:p>
          <a:p>
            <a:pPr marL="171450" indent="-171450">
              <a:buFont typeface="Arial" panose="020B0604020202020204" pitchFamily="34" charset="0"/>
              <a:buChar char="•"/>
            </a:pPr>
            <a:r>
              <a:rPr lang="en-GB" dirty="0">
                <a:effectLst/>
                <a:latin typeface="Arial" panose="020B0604020202020204" pitchFamily="34" charset="0"/>
              </a:rPr>
              <a:t>These orange and purple models have similar midpoints, but that have very different asymmetries.</a:t>
            </a:r>
          </a:p>
          <a:p>
            <a:pPr marL="171450" indent="-171450">
              <a:buFont typeface="Arial" panose="020B0604020202020204" pitchFamily="34" charset="0"/>
              <a:buChar char="•"/>
            </a:pPr>
            <a:r>
              <a:rPr lang="en-GB" dirty="0">
                <a:effectLst/>
                <a:latin typeface="Arial" panose="020B0604020202020204" pitchFamily="34" charset="0"/>
              </a:rPr>
              <a:t>Orange is symmetric and undergoes a gradual reionization process, and has a slightly wider distribution.</a:t>
            </a:r>
          </a:p>
          <a:p>
            <a:pPr marL="171450" indent="-171450">
              <a:buFont typeface="Arial" panose="020B0604020202020204" pitchFamily="34" charset="0"/>
              <a:buChar char="•"/>
            </a:pPr>
            <a:r>
              <a:rPr lang="en-GB" dirty="0">
                <a:effectLst/>
                <a:latin typeface="Arial" panose="020B0604020202020204" pitchFamily="34" charset="0"/>
              </a:rPr>
              <a:t>The purple model is very asymmetric, and so has a burst of cells getting ionized all at once, and is a bit narrower and more similar to the models on top</a:t>
            </a:r>
          </a:p>
          <a:p>
            <a:pPr marL="171450" indent="-171450">
              <a:buFont typeface="Arial" panose="020B0604020202020204" pitchFamily="34" charset="0"/>
              <a:buChar char="•"/>
            </a:pPr>
            <a:r>
              <a:rPr lang="en-GB" dirty="0">
                <a:effectLst/>
                <a:latin typeface="Arial" panose="020B0604020202020204" pitchFamily="34" charset="0"/>
              </a:rPr>
              <a:t>The autocorrelation function in the middle column where at the smaller lags the autocorrelation functions are identical for the red and blue models, but differ between the orange and purple one.</a:t>
            </a:r>
          </a:p>
        </p:txBody>
      </p:sp>
      <p:sp>
        <p:nvSpPr>
          <p:cNvPr id="4" name="Slide Number Placeholder 3"/>
          <p:cNvSpPr>
            <a:spLocks noGrp="1"/>
          </p:cNvSpPr>
          <p:nvPr>
            <p:ph type="sldNum" sz="quarter" idx="5"/>
          </p:nvPr>
        </p:nvSpPr>
        <p:spPr/>
        <p:txBody>
          <a:bodyPr/>
          <a:lstStyle/>
          <a:p>
            <a:fld id="{9520A6B9-AF81-8048-BC70-459CEFD5DC40}" type="slidenum">
              <a:rPr lang="en-NL" smtClean="0"/>
              <a:t>11</a:t>
            </a:fld>
            <a:endParaRPr lang="en-NL"/>
          </a:p>
        </p:txBody>
      </p:sp>
    </p:spTree>
    <p:extLst>
      <p:ext uri="{BB962C8B-B14F-4D97-AF65-F5344CB8AC3E}">
        <p14:creationId xmlns:p14="http://schemas.microsoft.com/office/powerpoint/2010/main" val="408370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I have a suspicion that this is a result of the asymmetries impacting the distribution of temperatures</a:t>
            </a:r>
          </a:p>
          <a:p>
            <a:pPr marL="171450" indent="-171450">
              <a:buFont typeface="Arial" panose="020B0604020202020204" pitchFamily="34" charset="0"/>
              <a:buChar char="•"/>
            </a:pPr>
            <a:r>
              <a:rPr lang="en-GB" dirty="0">
                <a:effectLst/>
                <a:latin typeface="Arial" panose="020B0604020202020204" pitchFamily="34" charset="0"/>
              </a:rPr>
              <a:t>In this phase diagram, with symmetric model on top and asymmetric on the bottom</a:t>
            </a:r>
          </a:p>
          <a:p>
            <a:pPr marL="171450" indent="-171450">
              <a:buFont typeface="Arial" panose="020B0604020202020204" pitchFamily="34" charset="0"/>
              <a:buChar char="•"/>
            </a:pPr>
            <a:r>
              <a:rPr lang="en-GB" dirty="0">
                <a:effectLst/>
                <a:latin typeface="Arial" panose="020B0604020202020204" pitchFamily="34" charset="0"/>
              </a:rPr>
              <a:t>In the red regions of these diagram associated with </a:t>
            </a:r>
            <a:r>
              <a:rPr lang="en-GB" dirty="0" err="1">
                <a:effectLst/>
                <a:latin typeface="Arial" panose="020B0604020202020204" pitchFamily="34" charset="0"/>
              </a:rPr>
              <a:t>laf</a:t>
            </a:r>
            <a:r>
              <a:rPr lang="en-GB" dirty="0">
                <a:effectLst/>
                <a:latin typeface="Arial" panose="020B0604020202020204" pitchFamily="34" charset="0"/>
              </a:rPr>
              <a:t>, the symmetric model has a smooth temperature distribution</a:t>
            </a:r>
          </a:p>
          <a:p>
            <a:pPr marL="171450" indent="-171450">
              <a:buFont typeface="Arial" panose="020B0604020202020204" pitchFamily="34" charset="0"/>
              <a:buChar char="•"/>
            </a:pPr>
            <a:r>
              <a:rPr lang="en-GB" dirty="0">
                <a:effectLst/>
                <a:latin typeface="Arial" panose="020B0604020202020204" pitchFamily="34" charset="0"/>
              </a:rPr>
              <a:t>Asymmetric has a blob at higher temperatures, so a temperature field less variation might contribute to a lower autocorrelation signal</a:t>
            </a:r>
          </a:p>
          <a:p>
            <a:pPr marL="171450" indent="-171450">
              <a:buFont typeface="Arial" panose="020B0604020202020204" pitchFamily="34" charset="0"/>
              <a:buChar char="•"/>
            </a:pPr>
            <a:r>
              <a:rPr lang="en-GB" dirty="0">
                <a:effectLst/>
                <a:latin typeface="Arial" panose="020B0604020202020204" pitchFamily="34" charset="0"/>
              </a:rPr>
              <a:t>We can see that the model parameters can change LAF observables</a:t>
            </a:r>
          </a:p>
          <a:p>
            <a:pPr marL="171450" indent="-171450">
              <a:buFont typeface="Arial" panose="020B0604020202020204" pitchFamily="34" charset="0"/>
              <a:buChar char="•"/>
            </a:pPr>
            <a:r>
              <a:rPr lang="en-GB" dirty="0">
                <a:effectLst/>
                <a:latin typeface="Arial" panose="020B0604020202020204" pitchFamily="34" charset="0"/>
              </a:rPr>
              <a:t>But they also interact with each other</a:t>
            </a:r>
          </a:p>
          <a:p>
            <a:pPr marL="171450" indent="-171450">
              <a:buFont typeface="Arial" panose="020B0604020202020204" pitchFamily="34" charset="0"/>
              <a:buChar char="•"/>
            </a:pPr>
            <a:r>
              <a:rPr lang="en-GB" dirty="0">
                <a:effectLst/>
                <a:latin typeface="Arial" panose="020B0604020202020204" pitchFamily="34" charset="0"/>
              </a:rPr>
              <a:t>Here you can see that the asymmetry makes a burst of ionization happen at once, but you can also imagine that this will happen also if you had a very short duration.</a:t>
            </a:r>
          </a:p>
          <a:p>
            <a:pPr marL="171450" indent="-171450">
              <a:buFont typeface="Arial" panose="020B0604020202020204" pitchFamily="34" charset="0"/>
              <a:buChar char="•"/>
            </a:pPr>
            <a:r>
              <a:rPr lang="en-GB" dirty="0">
                <a:effectLst/>
                <a:latin typeface="Arial" panose="020B0604020202020204" pitchFamily="34" charset="0"/>
              </a:rPr>
              <a:t>So this is messy, and I don’t have very many models populating the whole parameter space that I should be considering</a:t>
            </a:r>
          </a:p>
          <a:p>
            <a:pPr marL="171450" indent="-171450">
              <a:buFont typeface="Arial" panose="020B0604020202020204" pitchFamily="34" charset="0"/>
              <a:buChar char="•"/>
            </a:pPr>
            <a:endParaRPr lang="en-GB"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520A6B9-AF81-8048-BC70-459CEFD5DC40}" type="slidenum">
              <a:rPr lang="en-NL" smtClean="0"/>
              <a:t>12</a:t>
            </a:fld>
            <a:endParaRPr lang="en-NL"/>
          </a:p>
        </p:txBody>
      </p:sp>
    </p:spTree>
    <p:extLst>
      <p:ext uri="{BB962C8B-B14F-4D97-AF65-F5344CB8AC3E}">
        <p14:creationId xmlns:p14="http://schemas.microsoft.com/office/powerpoint/2010/main" val="133642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To address this, we want to use an emulator</a:t>
            </a:r>
            <a:endParaRPr lang="en-GB" dirty="0">
              <a:solidFill>
                <a:srgbClr val="000000"/>
              </a:solidFill>
              <a:effectLst/>
              <a:latin typeface="Helvetica Neue" panose="02000503000000020004" pitchFamily="2" charset="0"/>
            </a:endParaRPr>
          </a:p>
          <a:p>
            <a:pPr marL="171450" indent="-171450">
              <a:buFont typeface="Arial" panose="020B0604020202020204" pitchFamily="34" charset="0"/>
              <a:buChar char="•"/>
            </a:pPr>
            <a:r>
              <a:rPr lang="en-GB" dirty="0">
                <a:solidFill>
                  <a:srgbClr val="000000"/>
                </a:solidFill>
                <a:effectLst/>
                <a:latin typeface="Helvetica Neue" panose="02000503000000020004" pitchFamily="2" charset="0"/>
              </a:rPr>
              <a:t>Instead of sort of semi-arbitrarily selecting parameter combinations that we think might be realistic or limiting, </a:t>
            </a:r>
          </a:p>
          <a:p>
            <a:pPr marL="171450" indent="-171450">
              <a:buFont typeface="Arial" panose="020B0604020202020204" pitchFamily="34" charset="0"/>
              <a:buChar char="•"/>
            </a:pPr>
            <a:r>
              <a:rPr lang="en-GB" dirty="0">
                <a:solidFill>
                  <a:srgbClr val="000000"/>
                </a:solidFill>
                <a:effectLst/>
                <a:latin typeface="Helvetica Neue" panose="02000503000000020004" pitchFamily="2" charset="0"/>
              </a:rPr>
              <a:t>Train a neural network emulator to predict a </a:t>
            </a:r>
            <a:r>
              <a:rPr lang="en-GB" dirty="0" err="1">
                <a:solidFill>
                  <a:srgbClr val="000000"/>
                </a:solidFill>
                <a:effectLst/>
                <a:latin typeface="Helvetica Neue" panose="02000503000000020004" pitchFamily="2" charset="0"/>
              </a:rPr>
              <a:t>laf</a:t>
            </a:r>
            <a:r>
              <a:rPr lang="en-GB" dirty="0">
                <a:solidFill>
                  <a:srgbClr val="000000"/>
                </a:solidFill>
                <a:effectLst/>
                <a:latin typeface="Helvetica Neue" panose="02000503000000020004" pitchFamily="2" charset="0"/>
              </a:rPr>
              <a:t> stat like the power spectrum from a grid of simulations</a:t>
            </a:r>
          </a:p>
          <a:p>
            <a:pPr marL="171450" indent="-171450">
              <a:buFont typeface="Arial" panose="020B0604020202020204" pitchFamily="34" charset="0"/>
              <a:buChar char="•"/>
            </a:pPr>
            <a:r>
              <a:rPr lang="en-GB" dirty="0">
                <a:solidFill>
                  <a:srgbClr val="000000"/>
                </a:solidFill>
                <a:effectLst/>
                <a:latin typeface="Helvetica Neue" panose="02000503000000020004" pitchFamily="2" charset="0"/>
              </a:rPr>
              <a:t>Initially we are working with a grid of low resolution Nyx simulations and will switch to high resolution ones based on those preliminary results</a:t>
            </a:r>
          </a:p>
          <a:p>
            <a:pPr marL="171450" indent="-171450">
              <a:buFont typeface="Arial" panose="020B0604020202020204" pitchFamily="34" charset="0"/>
              <a:buChar char="•"/>
            </a:pPr>
            <a:r>
              <a:rPr lang="en-GB" dirty="0">
                <a:solidFill>
                  <a:srgbClr val="000000"/>
                </a:solidFill>
                <a:effectLst/>
                <a:latin typeface="Helvetica Neue" panose="02000503000000020004" pitchFamily="2" charset="0"/>
              </a:rPr>
              <a:t>Then from those emulated power spectra, we will try to infer some of these timing and heating parameters</a:t>
            </a:r>
            <a:endParaRPr lang="en-GB"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520A6B9-AF81-8048-BC70-459CEFD5DC40}" type="slidenum">
              <a:rPr lang="en-NL" smtClean="0"/>
              <a:t>13</a:t>
            </a:fld>
            <a:endParaRPr lang="en-NL"/>
          </a:p>
        </p:txBody>
      </p:sp>
    </p:spTree>
    <p:extLst>
      <p:ext uri="{BB962C8B-B14F-4D97-AF65-F5344CB8AC3E}">
        <p14:creationId xmlns:p14="http://schemas.microsoft.com/office/powerpoint/2010/main" val="366075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effectLst/>
                <a:latin typeface="Helvetica Neue" panose="02000503000000020004" pitchFamily="2" charset="0"/>
              </a:rPr>
              <a:t>Diego has tested the pipeline on another reionization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effectLst/>
                <a:latin typeface="Helvetica Neue" panose="02000503000000020004" pitchFamily="2" charset="0"/>
              </a:rPr>
              <a:t>These are using skewers from a different Nyx simulation, where the Lyman alpha opacities are adjusted in post-processing to reflect a different mean flux and mean free path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effectLst/>
                <a:latin typeface="Helvetica Neue" panose="02000503000000020004" pitchFamily="2" charset="0"/>
              </a:rPr>
              <a:t>The autocorrelation functions were calculated from these adjusted skewers, and you can see some examples of how they change in response to different mean fluxes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effectLst/>
                <a:latin typeface="Helvetica Neue" panose="02000503000000020004" pitchFamily="2" charset="0"/>
              </a:rPr>
              <a:t>For this version of the pipeline, the emulator was trained to predict the autocorrelation function from those two parameters and achieves errors when predicting the autocorrelations for the test 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effectLst/>
                <a:latin typeface="Helvetica Neue" panose="02000503000000020004" pitchFamily="2" charset="0"/>
              </a:rPr>
              <a:t>We also have to emulate the </a:t>
            </a:r>
            <a:r>
              <a:rPr lang="en-GB" sz="1200" b="0" i="0" u="none" strike="noStrike" dirty="0">
                <a:solidFill>
                  <a:srgbClr val="000000"/>
                </a:solidFill>
                <a:effectLst/>
                <a:latin typeface="Arial" panose="020B0604020202020204" pitchFamily="34" charset="0"/>
              </a:rPr>
              <a:t>covariance matrix of that function, which is necessary for evaluating the likelihood in the inference procedure.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Arial" panose="020B0604020202020204" pitchFamily="34" charset="0"/>
              </a:rPr>
              <a:t>Both of these emulators are getting errors of less than 2 percent, which is promising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9520A6B9-AF81-8048-BC70-459CEFD5DC40}" type="slidenum">
              <a:rPr lang="en-NL" smtClean="0"/>
              <a:t>14</a:t>
            </a:fld>
            <a:endParaRPr lang="en-NL"/>
          </a:p>
        </p:txBody>
      </p:sp>
    </p:spTree>
    <p:extLst>
      <p:ext uri="{BB962C8B-B14F-4D97-AF65-F5344CB8AC3E}">
        <p14:creationId xmlns:p14="http://schemas.microsoft.com/office/powerpoint/2010/main" val="1400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9520A6B9-AF81-8048-BC70-459CEFD5DC40}" type="slidenum">
              <a:rPr lang="en-NL" smtClean="0"/>
              <a:t>15</a:t>
            </a:fld>
            <a:endParaRPr lang="en-NL"/>
          </a:p>
        </p:txBody>
      </p:sp>
    </p:spTree>
    <p:extLst>
      <p:ext uri="{BB962C8B-B14F-4D97-AF65-F5344CB8AC3E}">
        <p14:creationId xmlns:p14="http://schemas.microsoft.com/office/powerpoint/2010/main" val="20785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there’s been a lot of work put into measuring the progression of hydrogen reionization at z&gt;5</a:t>
            </a:r>
          </a:p>
          <a:p>
            <a:pPr marL="171450" indent="-171450">
              <a:buFont typeface="Arial" panose="020B0604020202020204" pitchFamily="34" charset="0"/>
              <a:buChar char="•"/>
            </a:pPr>
            <a:r>
              <a:rPr lang="en-GB" dirty="0">
                <a:effectLst/>
                <a:latin typeface="Arial" panose="020B0604020202020204" pitchFamily="34" charset="0"/>
              </a:rPr>
              <a:t>in combination these are contributing to a shrinking range of likely neutral fractions for z&lt;8.</a:t>
            </a:r>
          </a:p>
          <a:p>
            <a:pPr marL="171450" indent="-171450">
              <a:buFont typeface="Arial" panose="020B0604020202020204" pitchFamily="34" charset="0"/>
              <a:buChar char="•"/>
            </a:pPr>
            <a:r>
              <a:rPr lang="en-GB" dirty="0">
                <a:effectLst/>
                <a:latin typeface="Arial" panose="020B0604020202020204" pitchFamily="34" charset="0"/>
              </a:rPr>
              <a:t>damping wings in quasar spectra at higher redshifts</a:t>
            </a:r>
          </a:p>
          <a:p>
            <a:pPr marL="171450" indent="-171450">
              <a:buFont typeface="Arial" panose="020B0604020202020204" pitchFamily="34" charset="0"/>
              <a:buChar char="•"/>
            </a:pPr>
            <a:r>
              <a:rPr lang="en-GB" dirty="0">
                <a:effectLst/>
                <a:latin typeface="Arial" panose="020B0604020202020204" pitchFamily="34" charset="0"/>
              </a:rPr>
              <a:t>upper and lower limits at very late times based on among other things dark gaps in the </a:t>
            </a:r>
            <a:r>
              <a:rPr lang="en-GB" dirty="0" err="1">
                <a:effectLst/>
                <a:latin typeface="Arial" panose="020B0604020202020204" pitchFamily="34" charset="0"/>
              </a:rPr>
              <a:t>lyman</a:t>
            </a:r>
            <a:r>
              <a:rPr lang="en-GB" dirty="0">
                <a:effectLst/>
                <a:latin typeface="Arial" panose="020B0604020202020204" pitchFamily="34" charset="0"/>
              </a:rPr>
              <a:t> alpha or </a:t>
            </a:r>
            <a:r>
              <a:rPr lang="en-GB" dirty="0" err="1">
                <a:effectLst/>
                <a:latin typeface="Arial" panose="020B0604020202020204" pitchFamily="34" charset="0"/>
              </a:rPr>
              <a:t>lyman</a:t>
            </a:r>
            <a:r>
              <a:rPr lang="en-GB" dirty="0">
                <a:effectLst/>
                <a:latin typeface="Arial" panose="020B0604020202020204" pitchFamily="34" charset="0"/>
              </a:rPr>
              <a:t> beta forest.</a:t>
            </a:r>
          </a:p>
        </p:txBody>
      </p:sp>
      <p:sp>
        <p:nvSpPr>
          <p:cNvPr id="4" name="Slide Number Placeholder 3"/>
          <p:cNvSpPr>
            <a:spLocks noGrp="1"/>
          </p:cNvSpPr>
          <p:nvPr>
            <p:ph type="sldNum" sz="quarter" idx="5"/>
          </p:nvPr>
        </p:nvSpPr>
        <p:spPr/>
        <p:txBody>
          <a:bodyPr/>
          <a:lstStyle/>
          <a:p>
            <a:fld id="{9520A6B9-AF81-8048-BC70-459CEFD5DC40}" type="slidenum">
              <a:rPr lang="en-NL" smtClean="0"/>
              <a:t>2</a:t>
            </a:fld>
            <a:endParaRPr lang="en-NL"/>
          </a:p>
        </p:txBody>
      </p:sp>
    </p:spTree>
    <p:extLst>
      <p:ext uri="{BB962C8B-B14F-4D97-AF65-F5344CB8AC3E}">
        <p14:creationId xmlns:p14="http://schemas.microsoft.com/office/powerpoint/2010/main" val="286387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Fully coupled radiative transfer hydrodynamic sims most ideal</a:t>
            </a:r>
          </a:p>
          <a:p>
            <a:pPr marL="171450" indent="-171450">
              <a:buFont typeface="Arial" panose="020B0604020202020204" pitchFamily="34" charset="0"/>
              <a:buChar char="•"/>
            </a:pPr>
            <a:r>
              <a:rPr lang="en-GB" dirty="0">
                <a:effectLst/>
                <a:latin typeface="Arial" panose="020B0604020202020204" pitchFamily="34" charset="0"/>
              </a:rPr>
              <a:t>Most accurate in terms of physics, they quite expensive</a:t>
            </a:r>
          </a:p>
          <a:p>
            <a:pPr marL="171450" indent="-171450">
              <a:buFont typeface="Arial" panose="020B0604020202020204" pitchFamily="34" charset="0"/>
              <a:buChar char="•"/>
            </a:pPr>
            <a:r>
              <a:rPr lang="en-GB" dirty="0">
                <a:effectLst/>
                <a:latin typeface="Arial" panose="020B0604020202020204" pitchFamily="34" charset="0"/>
              </a:rPr>
              <a:t>To avoid the cost, you can also post-process simulation outputs with radiative transfer codes</a:t>
            </a:r>
          </a:p>
          <a:p>
            <a:pPr marL="171450" indent="-171450">
              <a:buFont typeface="Arial" panose="020B0604020202020204" pitchFamily="34" charset="0"/>
              <a:buChar char="•"/>
            </a:pPr>
            <a:r>
              <a:rPr lang="en-GB" dirty="0">
                <a:effectLst/>
                <a:latin typeface="Arial" panose="020B0604020202020204" pitchFamily="34" charset="0"/>
              </a:rPr>
              <a:t>Terminal or to re-integrate</a:t>
            </a:r>
          </a:p>
          <a:p>
            <a:pPr marL="171450" indent="-171450">
              <a:buFont typeface="Arial" panose="020B0604020202020204" pitchFamily="34" charset="0"/>
              <a:buChar char="•"/>
            </a:pPr>
            <a:r>
              <a:rPr lang="en-GB" dirty="0">
                <a:effectLst/>
                <a:latin typeface="Arial" panose="020B0604020202020204" pitchFamily="34" charset="0"/>
              </a:rPr>
              <a:t>Semi-numerical approaches cheaper</a:t>
            </a:r>
          </a:p>
        </p:txBody>
      </p:sp>
      <p:sp>
        <p:nvSpPr>
          <p:cNvPr id="4" name="Slide Number Placeholder 3"/>
          <p:cNvSpPr>
            <a:spLocks noGrp="1"/>
          </p:cNvSpPr>
          <p:nvPr>
            <p:ph type="sldNum" sz="quarter" idx="5"/>
          </p:nvPr>
        </p:nvSpPr>
        <p:spPr/>
        <p:txBody>
          <a:bodyPr/>
          <a:lstStyle/>
          <a:p>
            <a:fld id="{9520A6B9-AF81-8048-BC70-459CEFD5DC40}" type="slidenum">
              <a:rPr lang="en-NL" smtClean="0"/>
              <a:t>3</a:t>
            </a:fld>
            <a:endParaRPr lang="en-NL"/>
          </a:p>
        </p:txBody>
      </p:sp>
    </p:spTree>
    <p:extLst>
      <p:ext uri="{BB962C8B-B14F-4D97-AF65-F5344CB8AC3E}">
        <p14:creationId xmlns:p14="http://schemas.microsoft.com/office/powerpoint/2010/main" val="153024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latin typeface="Arial" panose="020B0604020202020204" pitchFamily="34" charset="0"/>
              </a:rPr>
              <a:t>Another semi-numerical model is AMBER framework from Trac et al. 2022 </a:t>
            </a:r>
          </a:p>
          <a:p>
            <a:r>
              <a:rPr lang="en-GB" dirty="0">
                <a:effectLst/>
                <a:latin typeface="Arial" panose="020B0604020202020204" pitchFamily="34" charset="0"/>
              </a:rPr>
              <a:t>Available on </a:t>
            </a:r>
            <a:r>
              <a:rPr lang="en-GB" dirty="0" err="1">
                <a:effectLst/>
                <a:latin typeface="Arial" panose="020B0604020202020204" pitchFamily="34" charset="0"/>
              </a:rPr>
              <a:t>github</a:t>
            </a:r>
            <a:endParaRPr lang="en-GB" dirty="0">
              <a:effectLst/>
              <a:latin typeface="Arial" panose="020B0604020202020204" pitchFamily="34" charset="0"/>
            </a:endParaRPr>
          </a:p>
          <a:p>
            <a:r>
              <a:rPr lang="en-GB" dirty="0">
                <a:effectLst/>
                <a:latin typeface="Arial" panose="020B0604020202020204" pitchFamily="34" charset="0"/>
              </a:rPr>
              <a:t>Parametrizes the reionization history primarily using three numbers: a midpoint, duration, and asymmetry</a:t>
            </a:r>
          </a:p>
          <a:p>
            <a:r>
              <a:rPr lang="en-GB" dirty="0">
                <a:effectLst/>
                <a:latin typeface="Arial" panose="020B0604020202020204" pitchFamily="34" charset="0"/>
              </a:rPr>
              <a:t>The premise of this method is that IGM gas in higher density regions will </a:t>
            </a:r>
            <a:r>
              <a:rPr lang="en-GB" dirty="0" err="1">
                <a:effectLst/>
                <a:latin typeface="Arial" panose="020B0604020202020204" pitchFamily="34" charset="0"/>
              </a:rPr>
              <a:t>reionize</a:t>
            </a:r>
            <a:r>
              <a:rPr lang="en-GB" dirty="0">
                <a:effectLst/>
                <a:latin typeface="Arial" panose="020B0604020202020204" pitchFamily="34" charset="0"/>
              </a:rPr>
              <a:t> earlier than gas in lower density ones because they are exposed to larger amounts of ionizing photons. </a:t>
            </a:r>
          </a:p>
          <a:p>
            <a:r>
              <a:rPr lang="en-GB" dirty="0">
                <a:effectLst/>
                <a:latin typeface="Arial" panose="020B0604020202020204" pitchFamily="34" charset="0"/>
              </a:rPr>
              <a:t>Based on the density field and the desired input reionization history, the code will ionize voxels to achieve a particular ionized fraction at a given redshift. </a:t>
            </a:r>
          </a:p>
          <a:p>
            <a:r>
              <a:rPr lang="en-GB" dirty="0">
                <a:effectLst/>
                <a:latin typeface="Arial" panose="020B0604020202020204" pitchFamily="34" charset="0"/>
              </a:rPr>
              <a:t>This approach was calibrated using a series of radiative transfer simulations, and you can see a comparison </a:t>
            </a:r>
            <a:r>
              <a:rPr lang="en-GB" dirty="0" err="1">
                <a:effectLst/>
                <a:latin typeface="Arial" panose="020B0604020202020204" pitchFamily="34" charset="0"/>
              </a:rPr>
              <a:t>zreion</a:t>
            </a:r>
            <a:r>
              <a:rPr lang="en-GB" dirty="0">
                <a:effectLst/>
                <a:latin typeface="Arial" panose="020B0604020202020204" pitchFamily="34" charset="0"/>
              </a:rPr>
              <a:t> field here</a:t>
            </a:r>
          </a:p>
        </p:txBody>
      </p:sp>
      <p:sp>
        <p:nvSpPr>
          <p:cNvPr id="4" name="Slide Number Placeholder 3"/>
          <p:cNvSpPr>
            <a:spLocks noGrp="1"/>
          </p:cNvSpPr>
          <p:nvPr>
            <p:ph type="sldNum" sz="quarter" idx="5"/>
          </p:nvPr>
        </p:nvSpPr>
        <p:spPr/>
        <p:txBody>
          <a:bodyPr/>
          <a:lstStyle/>
          <a:p>
            <a:fld id="{9520A6B9-AF81-8048-BC70-459CEFD5DC40}" type="slidenum">
              <a:rPr lang="en-NL" smtClean="0"/>
              <a:t>4</a:t>
            </a:fld>
            <a:endParaRPr lang="en-NL"/>
          </a:p>
        </p:txBody>
      </p:sp>
    </p:spTree>
    <p:extLst>
      <p:ext uri="{BB962C8B-B14F-4D97-AF65-F5344CB8AC3E}">
        <p14:creationId xmlns:p14="http://schemas.microsoft.com/office/powerpoint/2010/main" val="57822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latin typeface="Arial" panose="020B0604020202020204" pitchFamily="34" charset="0"/>
              </a:rPr>
              <a:t>Implement into a hydrodynamic simulation</a:t>
            </a:r>
          </a:p>
          <a:p>
            <a:r>
              <a:rPr lang="en-GB" dirty="0">
                <a:effectLst/>
                <a:latin typeface="Arial" panose="020B0604020202020204" pitchFamily="34" charset="0"/>
              </a:rPr>
              <a:t>Self-consistently capture the pressure smoothing and temperature fluctuations from patchy reionization process</a:t>
            </a:r>
          </a:p>
          <a:p>
            <a:r>
              <a:rPr lang="en-GB" dirty="0">
                <a:effectLst/>
                <a:latin typeface="Arial" panose="020B0604020202020204" pitchFamily="34" charset="0"/>
              </a:rPr>
              <a:t>We use the Nyx code</a:t>
            </a:r>
          </a:p>
          <a:p>
            <a:r>
              <a:rPr lang="en-GB" dirty="0">
                <a:effectLst/>
                <a:latin typeface="Arial" panose="020B0604020202020204" pitchFamily="34" charset="0"/>
              </a:rPr>
              <a:t>Need to include heat injection from photoheating as the ionization front passes through the IGM, which we call Delta Tre.</a:t>
            </a:r>
          </a:p>
          <a:p>
            <a:r>
              <a:rPr lang="en-GB" dirty="0">
                <a:effectLst/>
                <a:latin typeface="Arial" panose="020B0604020202020204" pitchFamily="34" charset="0"/>
              </a:rPr>
              <a:t>For this example history, you can see an </a:t>
            </a:r>
            <a:r>
              <a:rPr lang="en-GB" dirty="0" err="1">
                <a:effectLst/>
                <a:latin typeface="Arial" panose="020B0604020202020204" pitchFamily="34" charset="0"/>
              </a:rPr>
              <a:t>overdensity</a:t>
            </a:r>
            <a:r>
              <a:rPr lang="en-GB" dirty="0">
                <a:effectLst/>
                <a:latin typeface="Arial" panose="020B0604020202020204" pitchFamily="34" charset="0"/>
              </a:rPr>
              <a:t> projection on the left at z=5.5</a:t>
            </a:r>
          </a:p>
        </p:txBody>
      </p:sp>
      <p:sp>
        <p:nvSpPr>
          <p:cNvPr id="4" name="Slide Number Placeholder 3"/>
          <p:cNvSpPr>
            <a:spLocks noGrp="1"/>
          </p:cNvSpPr>
          <p:nvPr>
            <p:ph type="sldNum" sz="quarter" idx="5"/>
          </p:nvPr>
        </p:nvSpPr>
        <p:spPr/>
        <p:txBody>
          <a:bodyPr/>
          <a:lstStyle/>
          <a:p>
            <a:fld id="{9520A6B9-AF81-8048-BC70-459CEFD5DC40}" type="slidenum">
              <a:rPr lang="en-NL" smtClean="0"/>
              <a:t>5</a:t>
            </a:fld>
            <a:endParaRPr lang="en-NL"/>
          </a:p>
        </p:txBody>
      </p:sp>
    </p:spTree>
    <p:extLst>
      <p:ext uri="{BB962C8B-B14F-4D97-AF65-F5344CB8AC3E}">
        <p14:creationId xmlns:p14="http://schemas.microsoft.com/office/powerpoint/2010/main" val="400173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Temperature projection, for the same snapshot </a:t>
            </a:r>
          </a:p>
          <a:p>
            <a:pPr marL="171450" indent="-171450">
              <a:buFont typeface="Arial" panose="020B0604020202020204" pitchFamily="34" charset="0"/>
              <a:buChar char="•"/>
            </a:pPr>
            <a:r>
              <a:rPr lang="en-GB" dirty="0">
                <a:effectLst/>
                <a:latin typeface="Arial" panose="020B0604020202020204" pitchFamily="34" charset="0"/>
              </a:rPr>
              <a:t>Regions with higher </a:t>
            </a:r>
            <a:r>
              <a:rPr lang="en-GB" dirty="0" err="1">
                <a:effectLst/>
                <a:latin typeface="Arial" panose="020B0604020202020204" pitchFamily="34" charset="0"/>
              </a:rPr>
              <a:t>zre</a:t>
            </a:r>
            <a:r>
              <a:rPr lang="en-GB" dirty="0">
                <a:effectLst/>
                <a:latin typeface="Arial" panose="020B0604020202020204" pitchFamily="34" charset="0"/>
              </a:rPr>
              <a:t> are colder</a:t>
            </a:r>
          </a:p>
          <a:p>
            <a:pPr marL="171450" indent="-171450">
              <a:buFont typeface="Arial" panose="020B0604020202020204" pitchFamily="34" charset="0"/>
              <a:buChar char="•"/>
            </a:pPr>
            <a:r>
              <a:rPr lang="en-GB" dirty="0">
                <a:effectLst/>
                <a:latin typeface="Arial" panose="020B0604020202020204" pitchFamily="34" charset="0"/>
              </a:rPr>
              <a:t>So now I’m going to show how these parameters impact the IGM, and especially the LAF statistics</a:t>
            </a:r>
          </a:p>
        </p:txBody>
      </p:sp>
      <p:sp>
        <p:nvSpPr>
          <p:cNvPr id="4" name="Slide Number Placeholder 3"/>
          <p:cNvSpPr>
            <a:spLocks noGrp="1"/>
          </p:cNvSpPr>
          <p:nvPr>
            <p:ph type="sldNum" sz="quarter" idx="5"/>
          </p:nvPr>
        </p:nvSpPr>
        <p:spPr/>
        <p:txBody>
          <a:bodyPr/>
          <a:lstStyle/>
          <a:p>
            <a:fld id="{9520A6B9-AF81-8048-BC70-459CEFD5DC40}" type="slidenum">
              <a:rPr lang="en-NL" smtClean="0"/>
              <a:t>6</a:t>
            </a:fld>
            <a:endParaRPr lang="en-NL"/>
          </a:p>
        </p:txBody>
      </p:sp>
    </p:spTree>
    <p:extLst>
      <p:ext uri="{BB962C8B-B14F-4D97-AF65-F5344CB8AC3E}">
        <p14:creationId xmlns:p14="http://schemas.microsoft.com/office/powerpoint/2010/main" val="133795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Midpoint is important because of the pressure smoothing from </a:t>
            </a:r>
            <a:r>
              <a:rPr lang="en-GB" dirty="0" err="1">
                <a:effectLst/>
                <a:latin typeface="Arial" panose="020B0604020202020204" pitchFamily="34" charset="0"/>
              </a:rPr>
              <a:t>i</a:t>
            </a:r>
            <a:r>
              <a:rPr lang="en-GB" dirty="0">
                <a:effectLst/>
                <a:latin typeface="Arial" panose="020B0604020202020204" pitchFamily="34" charset="0"/>
              </a:rPr>
              <a:t>-front photoheating</a:t>
            </a:r>
          </a:p>
          <a:p>
            <a:pPr marL="171450" indent="-171450">
              <a:buFont typeface="Arial" panose="020B0604020202020204" pitchFamily="34" charset="0"/>
              <a:buChar char="•"/>
            </a:pPr>
            <a:r>
              <a:rPr lang="en-GB" dirty="0">
                <a:effectLst/>
                <a:latin typeface="Arial" panose="020B0604020202020204" pitchFamily="34" charset="0"/>
              </a:rPr>
              <a:t>This is the ratio of the 3D density power spectrum in four </a:t>
            </a:r>
            <a:r>
              <a:rPr lang="en-GB" dirty="0" err="1">
                <a:effectLst/>
                <a:latin typeface="Arial" panose="020B0604020202020204" pitchFamily="34" charset="0"/>
              </a:rPr>
              <a:t>reionized</a:t>
            </a:r>
            <a:r>
              <a:rPr lang="en-GB" dirty="0">
                <a:effectLst/>
                <a:latin typeface="Arial" panose="020B0604020202020204" pitchFamily="34" charset="0"/>
              </a:rPr>
              <a:t> simulations with respect to a single </a:t>
            </a:r>
            <a:r>
              <a:rPr lang="en-GB" dirty="0" err="1">
                <a:effectLst/>
                <a:latin typeface="Arial" panose="020B0604020202020204" pitchFamily="34" charset="0"/>
              </a:rPr>
              <a:t>unreionized</a:t>
            </a:r>
            <a:r>
              <a:rPr lang="en-GB" dirty="0">
                <a:effectLst/>
                <a:latin typeface="Arial" panose="020B0604020202020204" pitchFamily="34" charset="0"/>
              </a:rPr>
              <a:t> one. </a:t>
            </a:r>
          </a:p>
          <a:p>
            <a:pPr marL="171450" indent="-171450">
              <a:buFont typeface="Arial" panose="020B0604020202020204" pitchFamily="34" charset="0"/>
              <a:buChar char="•"/>
            </a:pPr>
            <a:r>
              <a:rPr lang="en-GB" dirty="0">
                <a:effectLst/>
                <a:latin typeface="Arial" panose="020B0604020202020204" pitchFamily="34" charset="0"/>
              </a:rPr>
              <a:t>These red and blue models have different midpoints, but the same duration and asymmetry.</a:t>
            </a:r>
          </a:p>
          <a:p>
            <a:pPr marL="171450" indent="-171450">
              <a:buFont typeface="Arial" panose="020B0604020202020204" pitchFamily="34" charset="0"/>
              <a:buChar char="•"/>
            </a:pPr>
            <a:r>
              <a:rPr lang="en-GB" dirty="0">
                <a:effectLst/>
                <a:latin typeface="Arial" panose="020B0604020202020204" pitchFamily="34" charset="0"/>
              </a:rPr>
              <a:t>Solid and dashed are the amount of heat injection</a:t>
            </a:r>
          </a:p>
          <a:p>
            <a:pPr marL="171450" indent="-171450">
              <a:buFont typeface="Arial" panose="020B0604020202020204" pitchFamily="34" charset="0"/>
              <a:buChar char="•"/>
            </a:pPr>
            <a:r>
              <a:rPr lang="en-GB" dirty="0">
                <a:effectLst/>
                <a:latin typeface="Arial" panose="020B0604020202020204" pitchFamily="34" charset="0"/>
              </a:rPr>
              <a:t>Earlier midpoint has less high k power for the same photoheating</a:t>
            </a:r>
          </a:p>
          <a:p>
            <a:pPr marL="171450" indent="-171450">
              <a:buFont typeface="Arial" panose="020B0604020202020204" pitchFamily="34" charset="0"/>
              <a:buChar char="•"/>
            </a:pPr>
            <a:r>
              <a:rPr lang="en-GB" dirty="0">
                <a:effectLst/>
                <a:latin typeface="Arial" panose="020B0604020202020204" pitchFamily="34" charset="0"/>
              </a:rPr>
              <a:t>For the same midpoint, higher heating results in less high k power</a:t>
            </a:r>
          </a:p>
          <a:p>
            <a:pPr marL="171450" indent="-171450">
              <a:buFont typeface="Arial" panose="020B0604020202020204" pitchFamily="34" charset="0"/>
              <a:buChar char="•"/>
            </a:pPr>
            <a:r>
              <a:rPr lang="en-GB" dirty="0">
                <a:effectLst/>
                <a:latin typeface="Arial" panose="020B0604020202020204" pitchFamily="34" charset="0"/>
              </a:rPr>
              <a:t>Possible to fit this ratio to find a characteristic pressure smoothing scale</a:t>
            </a:r>
          </a:p>
        </p:txBody>
      </p:sp>
      <p:sp>
        <p:nvSpPr>
          <p:cNvPr id="4" name="Slide Number Placeholder 3"/>
          <p:cNvSpPr>
            <a:spLocks noGrp="1"/>
          </p:cNvSpPr>
          <p:nvPr>
            <p:ph type="sldNum" sz="quarter" idx="5"/>
          </p:nvPr>
        </p:nvSpPr>
        <p:spPr/>
        <p:txBody>
          <a:bodyPr/>
          <a:lstStyle/>
          <a:p>
            <a:fld id="{9520A6B9-AF81-8048-BC70-459CEFD5DC40}" type="slidenum">
              <a:rPr lang="en-NL" smtClean="0"/>
              <a:t>7</a:t>
            </a:fld>
            <a:endParaRPr lang="en-NL"/>
          </a:p>
        </p:txBody>
      </p:sp>
    </p:spTree>
    <p:extLst>
      <p:ext uri="{BB962C8B-B14F-4D97-AF65-F5344CB8AC3E}">
        <p14:creationId xmlns:p14="http://schemas.microsoft.com/office/powerpoint/2010/main" val="344471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Arial" panose="020B0604020202020204" pitchFamily="34" charset="0"/>
              </a:rPr>
              <a:t>Fitting at several redshifts between z=6 and 5 for these models, this scale increases with time since reionization.</a:t>
            </a:r>
          </a:p>
          <a:p>
            <a:pPr marL="171450" indent="-171450">
              <a:buFont typeface="Arial" panose="020B0604020202020204" pitchFamily="34" charset="0"/>
              <a:buChar char="•"/>
            </a:pPr>
            <a:r>
              <a:rPr lang="en-GB" dirty="0">
                <a:effectLst/>
                <a:latin typeface="Arial" panose="020B0604020202020204" pitchFamily="34" charset="0"/>
              </a:rPr>
              <a:t>Essentially, from the time that this heat is injected in the IGM, small structures start expanding.</a:t>
            </a:r>
          </a:p>
          <a:p>
            <a:pPr marL="171450" indent="-171450">
              <a:buFont typeface="Arial" panose="020B0604020202020204" pitchFamily="34" charset="0"/>
              <a:buChar char="•"/>
            </a:pPr>
            <a:r>
              <a:rPr lang="en-GB" dirty="0">
                <a:effectLst/>
                <a:latin typeface="Arial" panose="020B0604020202020204" pitchFamily="34" charset="0"/>
              </a:rPr>
              <a:t>Models with higher midpoints have larger smoothing scale for a given redshift, and lose more high k power</a:t>
            </a:r>
          </a:p>
          <a:p>
            <a:pPr marL="171450" indent="-171450">
              <a:buFont typeface="Arial" panose="020B0604020202020204" pitchFamily="34" charset="0"/>
              <a:buChar char="•"/>
            </a:pPr>
            <a:r>
              <a:rPr lang="en-GB" dirty="0">
                <a:effectLst/>
                <a:latin typeface="Arial" panose="020B0604020202020204" pitchFamily="34" charset="0"/>
              </a:rPr>
              <a:t>Higher heat injection models also have larger smoothing scales, because they expand faster, so they also lose more high k power</a:t>
            </a:r>
          </a:p>
          <a:p>
            <a:pPr marL="171450" indent="-171450">
              <a:buFont typeface="Arial" panose="020B0604020202020204" pitchFamily="34" charset="0"/>
              <a:buChar char="•"/>
            </a:pPr>
            <a:r>
              <a:rPr lang="en-GB" dirty="0">
                <a:effectLst/>
                <a:latin typeface="Arial" panose="020B0604020202020204" pitchFamily="34" charset="0"/>
              </a:rPr>
              <a:t>LAF power spectrum is matter tracer, so is this reflected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9520A6B9-AF81-8048-BC70-459CEFD5DC40}" type="slidenum">
              <a:rPr lang="en-NL" smtClean="0"/>
              <a:t>8</a:t>
            </a:fld>
            <a:endParaRPr lang="en-NL"/>
          </a:p>
        </p:txBody>
      </p:sp>
    </p:spTree>
    <p:extLst>
      <p:ext uri="{BB962C8B-B14F-4D97-AF65-F5344CB8AC3E}">
        <p14:creationId xmlns:p14="http://schemas.microsoft.com/office/powerpoint/2010/main" val="64313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latin typeface="Arial" panose="020B0604020202020204" pitchFamily="34" charset="0"/>
              </a:rPr>
              <a:t>Considering the power spectra for those red and blue models, plus a few more with different midpoints, there is a general trend that the high k end has more power for a later midpoint. These histories have other parameters and there is some variation due to those values, but the midpoint seems to be the main driver of this trend.</a:t>
            </a:r>
          </a:p>
          <a:p>
            <a:r>
              <a:rPr lang="en-GB" dirty="0">
                <a:effectLst/>
                <a:latin typeface="Arial" panose="020B0604020202020204" pitchFamily="34" charset="0"/>
              </a:rPr>
              <a:t>And other works have found this same result, so it isn’t too surprising.</a:t>
            </a:r>
          </a:p>
          <a:p>
            <a:r>
              <a:rPr lang="en-GB" dirty="0">
                <a:effectLst/>
                <a:latin typeface="Arial" panose="020B0604020202020204" pitchFamily="34" charset="0"/>
              </a:rPr>
              <a:t>These are for cold models, and the high k power overall is very high compared to the observations</a:t>
            </a:r>
          </a:p>
        </p:txBody>
      </p:sp>
      <p:sp>
        <p:nvSpPr>
          <p:cNvPr id="4" name="Slide Number Placeholder 3"/>
          <p:cNvSpPr>
            <a:spLocks noGrp="1"/>
          </p:cNvSpPr>
          <p:nvPr>
            <p:ph type="sldNum" sz="quarter" idx="5"/>
          </p:nvPr>
        </p:nvSpPr>
        <p:spPr/>
        <p:txBody>
          <a:bodyPr/>
          <a:lstStyle/>
          <a:p>
            <a:fld id="{9520A6B9-AF81-8048-BC70-459CEFD5DC40}" type="slidenum">
              <a:rPr lang="en-NL" smtClean="0"/>
              <a:t>9</a:t>
            </a:fld>
            <a:endParaRPr lang="en-NL"/>
          </a:p>
        </p:txBody>
      </p:sp>
    </p:spTree>
    <p:extLst>
      <p:ext uri="{BB962C8B-B14F-4D97-AF65-F5344CB8AC3E}">
        <p14:creationId xmlns:p14="http://schemas.microsoft.com/office/powerpoint/2010/main" val="119131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08FA5E3-81AA-C64E-88CA-123606259866}" type="datetimeFigureOut">
              <a:rPr lang="en-NL" smtClean="0"/>
              <a:t>26/06/2024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380385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08FA5E3-81AA-C64E-88CA-123606259866}" type="datetimeFigureOut">
              <a:rPr lang="en-NL" smtClean="0"/>
              <a:t>26/06/2024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380340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08FA5E3-81AA-C64E-88CA-123606259866}" type="datetimeFigureOut">
              <a:rPr lang="en-NL" smtClean="0"/>
              <a:t>26/06/2024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407780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08FA5E3-81AA-C64E-88CA-123606259866}" type="datetimeFigureOut">
              <a:rPr lang="en-NL" smtClean="0"/>
              <a:t>26/06/2024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212633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08FA5E3-81AA-C64E-88CA-123606259866}" type="datetimeFigureOut">
              <a:rPr lang="en-NL" smtClean="0"/>
              <a:t>26/06/2024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229829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08FA5E3-81AA-C64E-88CA-123606259866}" type="datetimeFigureOut">
              <a:rPr lang="en-NL" smtClean="0"/>
              <a:t>26/06/2024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249487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08FA5E3-81AA-C64E-88CA-123606259866}" type="datetimeFigureOut">
              <a:rPr lang="en-NL" smtClean="0"/>
              <a:t>26/06/2024</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114685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08FA5E3-81AA-C64E-88CA-123606259866}" type="datetimeFigureOut">
              <a:rPr lang="en-NL" smtClean="0"/>
              <a:t>26/06/2024</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335324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FA5E3-81AA-C64E-88CA-123606259866}" type="datetimeFigureOut">
              <a:rPr lang="en-NL" smtClean="0"/>
              <a:t>26/06/2024</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1178058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08FA5E3-81AA-C64E-88CA-123606259866}" type="datetimeFigureOut">
              <a:rPr lang="en-NL" smtClean="0"/>
              <a:t>26/06/2024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74286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08FA5E3-81AA-C64E-88CA-123606259866}" type="datetimeFigureOut">
              <a:rPr lang="en-NL" smtClean="0"/>
              <a:t>26/06/2024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4E54B40F-4C62-9A4A-8F16-03FCFD11109F}" type="slidenum">
              <a:rPr lang="en-NL" smtClean="0"/>
              <a:t>‹#›</a:t>
            </a:fld>
            <a:endParaRPr lang="en-NL"/>
          </a:p>
        </p:txBody>
      </p:sp>
    </p:spTree>
    <p:extLst>
      <p:ext uri="{BB962C8B-B14F-4D97-AF65-F5344CB8AC3E}">
        <p14:creationId xmlns:p14="http://schemas.microsoft.com/office/powerpoint/2010/main" val="3907266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8FA5E3-81AA-C64E-88CA-123606259866}" type="datetimeFigureOut">
              <a:rPr lang="en-NL" smtClean="0"/>
              <a:t>26/06/2024</a:t>
            </a:fld>
            <a:endParaRPr lang="en-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54B40F-4C62-9A4A-8F16-03FCFD11109F}" type="slidenum">
              <a:rPr lang="en-NL" smtClean="0"/>
              <a:t>‹#›</a:t>
            </a:fld>
            <a:endParaRPr lang="en-NL"/>
          </a:p>
        </p:txBody>
      </p:sp>
    </p:spTree>
    <p:extLst>
      <p:ext uri="{BB962C8B-B14F-4D97-AF65-F5344CB8AC3E}">
        <p14:creationId xmlns:p14="http://schemas.microsoft.com/office/powerpoint/2010/main" val="1360095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6.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1.png"/><Relationship Id="rId7" Type="http://schemas.openxmlformats.org/officeDocument/2006/relationships/image" Target="../media/image5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12.png"/><Relationship Id="rId10" Type="http://schemas.openxmlformats.org/officeDocument/2006/relationships/image" Target="../media/image11.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9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8.png"/><Relationship Id="rId7"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90.png"/><Relationship Id="rId4" Type="http://schemas.openxmlformats.org/officeDocument/2006/relationships/image" Target="../media/image19.png"/><Relationship Id="rId9" Type="http://schemas.openxmlformats.org/officeDocument/2006/relationships/image" Target="../media/image18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0.png"/><Relationship Id="rId10" Type="http://schemas.openxmlformats.org/officeDocument/2006/relationships/image" Target="../media/image26.png"/><Relationship Id="rId4" Type="http://schemas.openxmlformats.org/officeDocument/2006/relationships/image" Target="../media/image21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B14CE3E-ACA6-92E9-68D2-7CAEBE1AEA96}"/>
                  </a:ext>
                </a:extLst>
              </p:cNvPr>
              <p:cNvSpPr>
                <a:spLocks noGrp="1"/>
              </p:cNvSpPr>
              <p:nvPr>
                <p:ph type="ctrTitle"/>
              </p:nvPr>
            </p:nvSpPr>
            <p:spPr>
              <a:xfrm>
                <a:off x="777767" y="1122363"/>
                <a:ext cx="10909736" cy="2387600"/>
              </a:xfrm>
            </p:spPr>
            <p:txBody>
              <a:bodyPr>
                <a:normAutofit/>
              </a:bodyPr>
              <a:lstStyle/>
              <a:p>
                <a:pPr algn="l"/>
                <a:r>
                  <a:rPr lang="en-NL" dirty="0"/>
                  <a:t>The impact of the H I reionization timeline on Ly</a:t>
                </a:r>
                <a14:m>
                  <m:oMath xmlns:m="http://schemas.openxmlformats.org/officeDocument/2006/math">
                    <m:r>
                      <a:rPr lang="en-US" b="0" i="1" smtClean="0">
                        <a:latin typeface="Cambria Math" panose="02040503050406030204" pitchFamily="18" charset="0"/>
                      </a:rPr>
                      <m:t>𝛼</m:t>
                    </m:r>
                  </m:oMath>
                </a14:m>
                <a:r>
                  <a:rPr lang="en-NL" dirty="0"/>
                  <a:t> forest statistics</a:t>
                </a:r>
              </a:p>
            </p:txBody>
          </p:sp>
        </mc:Choice>
        <mc:Fallback xmlns="">
          <p:sp>
            <p:nvSpPr>
              <p:cNvPr id="2" name="Title 1">
                <a:extLst>
                  <a:ext uri="{FF2B5EF4-FFF2-40B4-BE49-F238E27FC236}">
                    <a16:creationId xmlns:a16="http://schemas.microsoft.com/office/drawing/2014/main" id="{BB14CE3E-ACA6-92E9-68D2-7CAEBE1AEA96}"/>
                  </a:ext>
                </a:extLst>
              </p:cNvPr>
              <p:cNvSpPr>
                <a:spLocks noGrp="1" noRot="1" noChangeAspect="1" noMove="1" noResize="1" noEditPoints="1" noAdjustHandles="1" noChangeArrowheads="1" noChangeShapeType="1" noTextEdit="1"/>
              </p:cNvSpPr>
              <p:nvPr>
                <p:ph type="ctrTitle"/>
              </p:nvPr>
            </p:nvSpPr>
            <p:spPr>
              <a:xfrm>
                <a:off x="777767" y="1122363"/>
                <a:ext cx="10909736" cy="2387600"/>
              </a:xfrm>
              <a:blipFill>
                <a:blip r:embed="rId3"/>
                <a:stretch>
                  <a:fillRect l="-3372" b="-17460"/>
                </a:stretch>
              </a:blipFill>
            </p:spPr>
            <p:txBody>
              <a:bodyPr/>
              <a:lstStyle/>
              <a:p>
                <a:r>
                  <a:rPr lang="en-NL">
                    <a:noFill/>
                  </a:rPr>
                  <a:t> </a:t>
                </a:r>
              </a:p>
            </p:txBody>
          </p:sp>
        </mc:Fallback>
      </mc:AlternateContent>
      <p:sp>
        <p:nvSpPr>
          <p:cNvPr id="3" name="Subtitle 2">
            <a:extLst>
              <a:ext uri="{FF2B5EF4-FFF2-40B4-BE49-F238E27FC236}">
                <a16:creationId xmlns:a16="http://schemas.microsoft.com/office/drawing/2014/main" id="{29CC0BA9-32CE-ACA2-EECB-C59D921682CB}"/>
              </a:ext>
            </a:extLst>
          </p:cNvPr>
          <p:cNvSpPr>
            <a:spLocks noGrp="1"/>
          </p:cNvSpPr>
          <p:nvPr>
            <p:ph type="subTitle" idx="1"/>
          </p:nvPr>
        </p:nvSpPr>
        <p:spPr>
          <a:xfrm>
            <a:off x="7622681" y="5800988"/>
            <a:ext cx="3300152" cy="1197499"/>
          </a:xfrm>
        </p:spPr>
        <p:txBody>
          <a:bodyPr/>
          <a:lstStyle/>
          <a:p>
            <a:pPr algn="l"/>
            <a:r>
              <a:rPr lang="en-NL" dirty="0"/>
              <a:t>Caitlin C. Doughty</a:t>
            </a:r>
          </a:p>
          <a:p>
            <a:pPr algn="l"/>
            <a:r>
              <a:rPr lang="en-NL" dirty="0"/>
              <a:t>Leiden Observatory</a:t>
            </a:r>
          </a:p>
        </p:txBody>
      </p:sp>
      <p:sp>
        <p:nvSpPr>
          <p:cNvPr id="5" name="Content Placeholder 2">
            <a:extLst>
              <a:ext uri="{FF2B5EF4-FFF2-40B4-BE49-F238E27FC236}">
                <a16:creationId xmlns:a16="http://schemas.microsoft.com/office/drawing/2014/main" id="{C66E06BD-9E73-161B-23DF-FF85910E0F49}"/>
              </a:ext>
            </a:extLst>
          </p:cNvPr>
          <p:cNvSpPr txBox="1">
            <a:spLocks/>
          </p:cNvSpPr>
          <p:nvPr/>
        </p:nvSpPr>
        <p:spPr>
          <a:xfrm>
            <a:off x="2209800" y="3764246"/>
            <a:ext cx="8038476" cy="1197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3200" dirty="0"/>
              <a:t>(And how to constrain the timeline using emulation) </a:t>
            </a:r>
          </a:p>
        </p:txBody>
      </p:sp>
    </p:spTree>
    <p:extLst>
      <p:ext uri="{BB962C8B-B14F-4D97-AF65-F5344CB8AC3E}">
        <p14:creationId xmlns:p14="http://schemas.microsoft.com/office/powerpoint/2010/main" val="56919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05DA085F-FBF6-8D26-7568-CD92BFBB490A}"/>
                  </a:ext>
                </a:extLst>
              </p:cNvPr>
              <p:cNvSpPr txBox="1">
                <a:spLocks/>
              </p:cNvSpPr>
              <p:nvPr/>
            </p:nvSpPr>
            <p:spPr>
              <a:xfrm>
                <a:off x="1640976" y="38817"/>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dirty="0"/>
                  <a:t>Ly</a:t>
                </a:r>
                <a14:m>
                  <m:oMath xmlns:m="http://schemas.openxmlformats.org/officeDocument/2006/math">
                    <m:r>
                      <a:rPr lang="en-US" i="1">
                        <a:latin typeface="Cambria Math" panose="02040503050406030204" pitchFamily="18" charset="0"/>
                      </a:rPr>
                      <m:t>𝛼</m:t>
                    </m:r>
                  </m:oMath>
                </a14:m>
                <a:r>
                  <a:rPr lang="en-NL" dirty="0"/>
                  <a:t> power spectrum sensitive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𝑚𝑖𝑑</m:t>
                        </m:r>
                      </m:sub>
                    </m:sSub>
                  </m:oMath>
                </a14:m>
                <a:endParaRPr lang="en-NL" dirty="0"/>
              </a:p>
            </p:txBody>
          </p:sp>
        </mc:Choice>
        <mc:Fallback>
          <p:sp>
            <p:nvSpPr>
              <p:cNvPr id="4" name="Title 1">
                <a:extLst>
                  <a:ext uri="{FF2B5EF4-FFF2-40B4-BE49-F238E27FC236}">
                    <a16:creationId xmlns:a16="http://schemas.microsoft.com/office/drawing/2014/main" id="{05DA085F-FBF6-8D26-7568-CD92BFBB490A}"/>
                  </a:ext>
                </a:extLst>
              </p:cNvPr>
              <p:cNvSpPr txBox="1">
                <a:spLocks noRot="1" noChangeAspect="1" noMove="1" noResize="1" noEditPoints="1" noAdjustHandles="1" noChangeArrowheads="1" noChangeShapeType="1" noTextEdit="1"/>
              </p:cNvSpPr>
              <p:nvPr/>
            </p:nvSpPr>
            <p:spPr>
              <a:xfrm>
                <a:off x="1640976" y="38817"/>
                <a:ext cx="9144000" cy="994172"/>
              </a:xfrm>
              <a:prstGeom prst="rect">
                <a:avLst/>
              </a:prstGeom>
              <a:blipFill>
                <a:blip r:embed="rId3"/>
                <a:stretch>
                  <a:fillRect l="-277" t="-2500" b="-15000"/>
                </a:stretch>
              </a:blipFill>
            </p:spPr>
            <p:txBody>
              <a:bodyPr/>
              <a:lstStyle/>
              <a:p>
                <a:r>
                  <a:rPr lang="en-NL">
                    <a:noFill/>
                  </a:rPr>
                  <a:t> </a:t>
                </a:r>
              </a:p>
            </p:txBody>
          </p:sp>
        </mc:Fallback>
      </mc:AlternateContent>
      <p:pic>
        <p:nvPicPr>
          <p:cNvPr id="2" name="Picture 1">
            <a:extLst>
              <a:ext uri="{FF2B5EF4-FFF2-40B4-BE49-F238E27FC236}">
                <a16:creationId xmlns:a16="http://schemas.microsoft.com/office/drawing/2014/main" id="{98EFEFF7-C8D5-BC41-1F6B-4A3C1E4768FF}"/>
              </a:ext>
            </a:extLst>
          </p:cNvPr>
          <p:cNvPicPr>
            <a:picLocks noChangeAspect="1"/>
          </p:cNvPicPr>
          <p:nvPr/>
        </p:nvPicPr>
        <p:blipFill rotWithShape="1">
          <a:blip r:embed="rId4"/>
          <a:srcRect l="602" t="1009" r="-602" b="-1009"/>
          <a:stretch/>
        </p:blipFill>
        <p:spPr>
          <a:xfrm>
            <a:off x="546226" y="1549878"/>
            <a:ext cx="5975632" cy="4914406"/>
          </a:xfrm>
          <a:prstGeom prst="rect">
            <a:avLst/>
          </a:prstGeom>
        </p:spPr>
      </p:pic>
      <p:sp>
        <p:nvSpPr>
          <p:cNvPr id="9" name="TextBox 8">
            <a:extLst>
              <a:ext uri="{FF2B5EF4-FFF2-40B4-BE49-F238E27FC236}">
                <a16:creationId xmlns:a16="http://schemas.microsoft.com/office/drawing/2014/main" id="{356F3B56-3E2F-7DE2-C53B-34A979E49F3D}"/>
              </a:ext>
            </a:extLst>
          </p:cNvPr>
          <p:cNvSpPr txBox="1"/>
          <p:nvPr/>
        </p:nvSpPr>
        <p:spPr>
          <a:xfrm>
            <a:off x="10181205" y="6133948"/>
            <a:ext cx="2112585" cy="646331"/>
          </a:xfrm>
          <a:prstGeom prst="rect">
            <a:avLst/>
          </a:prstGeom>
          <a:noFill/>
        </p:spPr>
        <p:txBody>
          <a:bodyPr wrap="square" rtlCol="0">
            <a:spAutoFit/>
          </a:bodyPr>
          <a:lstStyle/>
          <a:p>
            <a:r>
              <a:rPr lang="en-NL" dirty="0"/>
              <a:t>See also </a:t>
            </a:r>
          </a:p>
          <a:p>
            <a:r>
              <a:rPr lang="en-NL" dirty="0"/>
              <a:t>Wu et al. 2019</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3E72B1-4C6A-B497-8BE1-EF21BDFF0C91}"/>
                  </a:ext>
                </a:extLst>
              </p:cNvPr>
              <p:cNvSpPr txBox="1"/>
              <p:nvPr/>
            </p:nvSpPr>
            <p:spPr>
              <a:xfrm>
                <a:off x="6530527" y="3010405"/>
                <a:ext cx="1342612" cy="23083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𝑚𝑖𝑑</m:t>
                          </m:r>
                        </m:sub>
                      </m:sSub>
                      <m:r>
                        <a:rPr lang="en-US" i="1">
                          <a:solidFill>
                            <a:srgbClr val="FF0000"/>
                          </a:solidFill>
                          <a:latin typeface="Cambria Math" panose="02040503050406030204" pitchFamily="18" charset="0"/>
                        </a:rPr>
                        <m:t>=6.1</m:t>
                      </m:r>
                    </m:oMath>
                  </m:oMathPara>
                </a14:m>
                <a:endParaRPr lang="en-US" i="1" dirty="0">
                  <a:solidFill>
                    <a:schemeClr val="accent5"/>
                  </a:solidFill>
                  <a:latin typeface="Cambria Math" panose="02040503050406030204" pitchFamily="18" charset="0"/>
                </a:endParaRPr>
              </a:p>
              <a:p>
                <a:endParaRPr lang="en-US"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𝑧</m:t>
                          </m:r>
                        </m:e>
                        <m:sub>
                          <m:r>
                            <a:rPr lang="en-US" i="1">
                              <a:solidFill>
                                <a:schemeClr val="accent6"/>
                              </a:solidFill>
                              <a:latin typeface="Cambria Math" panose="02040503050406030204" pitchFamily="18" charset="0"/>
                            </a:rPr>
                            <m:t>𝑚𝑖𝑑</m:t>
                          </m:r>
                        </m:sub>
                      </m:sSub>
                      <m:r>
                        <a:rPr lang="en-US" i="1">
                          <a:solidFill>
                            <a:schemeClr val="accent6"/>
                          </a:solidFill>
                          <a:latin typeface="Cambria Math" panose="02040503050406030204" pitchFamily="18" charset="0"/>
                        </a:rPr>
                        <m:t>=7.3</m:t>
                      </m:r>
                    </m:oMath>
                  </m:oMathPara>
                </a14:m>
                <a:endParaRPr lang="en-US"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tx2">
                                  <a:lumMod val="75000"/>
                                  <a:lumOff val="25000"/>
                                </a:schemeClr>
                              </a:solidFill>
                              <a:latin typeface="Cambria Math" panose="02040503050406030204" pitchFamily="18" charset="0"/>
                            </a:rPr>
                          </m:ctrlPr>
                        </m:sSubPr>
                        <m:e>
                          <m:r>
                            <a:rPr lang="en-US" i="1">
                              <a:solidFill>
                                <a:schemeClr val="tx2">
                                  <a:lumMod val="75000"/>
                                  <a:lumOff val="25000"/>
                                </a:schemeClr>
                              </a:solidFill>
                              <a:latin typeface="Cambria Math" panose="02040503050406030204" pitchFamily="18" charset="0"/>
                            </a:rPr>
                            <m:t>𝑧</m:t>
                          </m:r>
                        </m:e>
                        <m:sub>
                          <m:r>
                            <a:rPr lang="en-US" i="1">
                              <a:solidFill>
                                <a:schemeClr val="tx2">
                                  <a:lumMod val="75000"/>
                                  <a:lumOff val="25000"/>
                                </a:schemeClr>
                              </a:solidFill>
                              <a:latin typeface="Cambria Math" panose="02040503050406030204" pitchFamily="18" charset="0"/>
                            </a:rPr>
                            <m:t>𝑚𝑖𝑑</m:t>
                          </m:r>
                        </m:sub>
                      </m:sSub>
                      <m:r>
                        <a:rPr lang="en-US" i="1">
                          <a:solidFill>
                            <a:schemeClr val="tx2">
                              <a:lumMod val="75000"/>
                              <a:lumOff val="25000"/>
                            </a:schemeClr>
                          </a:solidFill>
                          <a:latin typeface="Cambria Math" panose="02040503050406030204" pitchFamily="18" charset="0"/>
                        </a:rPr>
                        <m:t>=6.9</m:t>
                      </m:r>
                    </m:oMath>
                  </m:oMathPara>
                </a14:m>
                <a:endParaRPr lang="en-US" i="1" dirty="0">
                  <a:solidFill>
                    <a:schemeClr val="tx2">
                      <a:lumMod val="75000"/>
                      <a:lumOff val="25000"/>
                    </a:schemeClr>
                  </a:solidFill>
                  <a:latin typeface="Cambria Math" panose="02040503050406030204" pitchFamily="18" charset="0"/>
                </a:endParaRPr>
              </a:p>
              <a:p>
                <a:endParaRPr lang="en-US" i="1" dirty="0">
                  <a:solidFill>
                    <a:srgbClr val="F297F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rgbClr val="F297F0"/>
                              </a:solidFill>
                              <a:latin typeface="Cambria Math" panose="02040503050406030204" pitchFamily="18" charset="0"/>
                            </a:rPr>
                          </m:ctrlPr>
                        </m:sSubPr>
                        <m:e>
                          <m:r>
                            <a:rPr lang="en-US" i="1">
                              <a:solidFill>
                                <a:srgbClr val="F297F0"/>
                              </a:solidFill>
                              <a:latin typeface="Cambria Math" panose="02040503050406030204" pitchFamily="18" charset="0"/>
                            </a:rPr>
                            <m:t>𝑧</m:t>
                          </m:r>
                        </m:e>
                        <m:sub>
                          <m:r>
                            <a:rPr lang="en-US" i="1">
                              <a:solidFill>
                                <a:srgbClr val="F297F0"/>
                              </a:solidFill>
                              <a:latin typeface="Cambria Math" panose="02040503050406030204" pitchFamily="18" charset="0"/>
                            </a:rPr>
                            <m:t>𝑚𝑖𝑑</m:t>
                          </m:r>
                        </m:sub>
                      </m:sSub>
                      <m:r>
                        <a:rPr lang="en-US" i="1">
                          <a:solidFill>
                            <a:srgbClr val="F297F0"/>
                          </a:solidFill>
                          <a:latin typeface="Cambria Math" panose="02040503050406030204" pitchFamily="18" charset="0"/>
                        </a:rPr>
                        <m:t>=8.2</m:t>
                      </m:r>
                    </m:oMath>
                  </m:oMathPara>
                </a14:m>
                <a:endParaRPr lang="en-US" i="1" dirty="0">
                  <a:solidFill>
                    <a:schemeClr val="tx2">
                      <a:lumMod val="75000"/>
                      <a:lumOff val="25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𝑧</m:t>
                          </m:r>
                        </m:e>
                        <m:sub>
                          <m:r>
                            <a:rPr lang="en-US" i="1">
                              <a:solidFill>
                                <a:schemeClr val="accent2"/>
                              </a:solidFill>
                              <a:latin typeface="Cambria Math" panose="02040503050406030204" pitchFamily="18" charset="0"/>
                            </a:rPr>
                            <m:t>𝑚𝑖𝑑</m:t>
                          </m:r>
                        </m:sub>
                      </m:sSub>
                      <m:r>
                        <a:rPr lang="en-US" i="1">
                          <a:solidFill>
                            <a:schemeClr val="accent2"/>
                          </a:solidFill>
                          <a:latin typeface="Cambria Math" panose="02040503050406030204" pitchFamily="18" charset="0"/>
                        </a:rPr>
                        <m:t>=8.2</m:t>
                      </m:r>
                    </m:oMath>
                  </m:oMathPara>
                </a14:m>
                <a:endParaRPr lang="en-US"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5"/>
                              </a:solidFill>
                              <a:latin typeface="Cambria Math" panose="02040503050406030204" pitchFamily="18" charset="0"/>
                            </a:rPr>
                          </m:ctrlPr>
                        </m:sSubPr>
                        <m:e>
                          <m:r>
                            <a:rPr lang="en-US" i="1">
                              <a:solidFill>
                                <a:schemeClr val="accent5"/>
                              </a:solidFill>
                              <a:latin typeface="Cambria Math" panose="02040503050406030204" pitchFamily="18" charset="0"/>
                            </a:rPr>
                            <m:t>𝑧</m:t>
                          </m:r>
                        </m:e>
                        <m:sub>
                          <m:r>
                            <a:rPr lang="en-US" i="1">
                              <a:solidFill>
                                <a:schemeClr val="accent5"/>
                              </a:solidFill>
                              <a:latin typeface="Cambria Math" panose="02040503050406030204" pitchFamily="18" charset="0"/>
                            </a:rPr>
                            <m:t>𝑚𝑖𝑑</m:t>
                          </m:r>
                        </m:sub>
                      </m:sSub>
                      <m:r>
                        <a:rPr lang="en-US" i="1">
                          <a:solidFill>
                            <a:schemeClr val="accent5"/>
                          </a:solidFill>
                          <a:latin typeface="Cambria Math" panose="02040503050406030204" pitchFamily="18" charset="0"/>
                        </a:rPr>
                        <m:t>=7.9</m:t>
                      </m:r>
                    </m:oMath>
                  </m:oMathPara>
                </a14:m>
                <a:endParaRPr lang="en-GB" dirty="0">
                  <a:solidFill>
                    <a:schemeClr val="accent5"/>
                  </a:solidFill>
                </a:endParaRPr>
              </a:p>
            </p:txBody>
          </p:sp>
        </mc:Choice>
        <mc:Fallback xmlns="">
          <p:sp>
            <p:nvSpPr>
              <p:cNvPr id="11" name="TextBox 10">
                <a:extLst>
                  <a:ext uri="{FF2B5EF4-FFF2-40B4-BE49-F238E27FC236}">
                    <a16:creationId xmlns:a16="http://schemas.microsoft.com/office/drawing/2014/main" id="{2F3E72B1-4C6A-B497-8BE1-EF21BDFF0C91}"/>
                  </a:ext>
                </a:extLst>
              </p:cNvPr>
              <p:cNvSpPr txBox="1">
                <a:spLocks noRot="1" noChangeAspect="1" noMove="1" noResize="1" noEditPoints="1" noAdjustHandles="1" noChangeArrowheads="1" noChangeShapeType="1" noTextEdit="1"/>
              </p:cNvSpPr>
              <p:nvPr/>
            </p:nvSpPr>
            <p:spPr>
              <a:xfrm>
                <a:off x="6530527" y="3010405"/>
                <a:ext cx="1342612" cy="2308324"/>
              </a:xfrm>
              <a:prstGeom prst="rect">
                <a:avLst/>
              </a:prstGeom>
              <a:blipFill>
                <a:blip r:embed="rId5"/>
                <a:stretch>
                  <a:fillRect/>
                </a:stretch>
              </a:blipFill>
            </p:spPr>
            <p:txBody>
              <a:bodyPr/>
              <a:lstStyle/>
              <a:p>
                <a:r>
                  <a:rPr lang="en-NL">
                    <a:noFill/>
                  </a:rPr>
                  <a:t> </a:t>
                </a:r>
              </a:p>
            </p:txBody>
          </p:sp>
        </mc:Fallback>
      </mc:AlternateContent>
      <p:pic>
        <p:nvPicPr>
          <p:cNvPr id="12" name="Picture 11">
            <a:extLst>
              <a:ext uri="{FF2B5EF4-FFF2-40B4-BE49-F238E27FC236}">
                <a16:creationId xmlns:a16="http://schemas.microsoft.com/office/drawing/2014/main" id="{AB6775C5-CEC2-D159-F2D4-F46B6E2B1EF8}"/>
              </a:ext>
            </a:extLst>
          </p:cNvPr>
          <p:cNvPicPr>
            <a:picLocks noChangeAspect="1"/>
          </p:cNvPicPr>
          <p:nvPr/>
        </p:nvPicPr>
        <p:blipFill>
          <a:blip r:embed="rId6"/>
          <a:stretch>
            <a:fillRect/>
          </a:stretch>
        </p:blipFill>
        <p:spPr>
          <a:xfrm>
            <a:off x="8158196" y="2712074"/>
            <a:ext cx="3867204" cy="2904985"/>
          </a:xfrm>
          <a:prstGeom prst="rect">
            <a:avLst/>
          </a:prstGeom>
        </p:spPr>
      </p:pic>
      <p:sp>
        <p:nvSpPr>
          <p:cNvPr id="13" name="Content Placeholder 2">
            <a:extLst>
              <a:ext uri="{FF2B5EF4-FFF2-40B4-BE49-F238E27FC236}">
                <a16:creationId xmlns:a16="http://schemas.microsoft.com/office/drawing/2014/main" id="{B2C717EB-F86B-FB8A-3432-2E3433A6D7FD}"/>
              </a:ext>
            </a:extLst>
          </p:cNvPr>
          <p:cNvSpPr txBox="1">
            <a:spLocks/>
          </p:cNvSpPr>
          <p:nvPr/>
        </p:nvSpPr>
        <p:spPr>
          <a:xfrm>
            <a:off x="2276077" y="935281"/>
            <a:ext cx="8508899" cy="723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dirty="0"/>
              <a:t>But also sensitive to ionization front photoheating</a:t>
            </a:r>
          </a:p>
        </p:txBody>
      </p:sp>
      <p:sp>
        <p:nvSpPr>
          <p:cNvPr id="14" name="TextBox 13">
            <a:extLst>
              <a:ext uri="{FF2B5EF4-FFF2-40B4-BE49-F238E27FC236}">
                <a16:creationId xmlns:a16="http://schemas.microsoft.com/office/drawing/2014/main" id="{3D48DC24-30FE-8A96-AAE7-10B528D9F535}"/>
              </a:ext>
            </a:extLst>
          </p:cNvPr>
          <p:cNvSpPr txBox="1"/>
          <p:nvPr/>
        </p:nvSpPr>
        <p:spPr>
          <a:xfrm>
            <a:off x="1152763" y="6372722"/>
            <a:ext cx="2095445" cy="369332"/>
          </a:xfrm>
          <a:prstGeom prst="rect">
            <a:avLst/>
          </a:prstGeom>
          <a:noFill/>
        </p:spPr>
        <p:txBody>
          <a:bodyPr wrap="none" rtlCol="0">
            <a:spAutoFit/>
          </a:bodyPr>
          <a:lstStyle/>
          <a:p>
            <a:r>
              <a:rPr lang="en-NL" dirty="0"/>
              <a:t>Doughty et al. 2024</a:t>
            </a:r>
          </a:p>
        </p:txBody>
      </p:sp>
    </p:spTree>
    <p:extLst>
      <p:ext uri="{BB962C8B-B14F-4D97-AF65-F5344CB8AC3E}">
        <p14:creationId xmlns:p14="http://schemas.microsoft.com/office/powerpoint/2010/main" val="118172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D85F0E-268F-6931-2B87-F59F6CB33C8E}"/>
                  </a:ext>
                </a:extLst>
              </p:cNvPr>
              <p:cNvSpPr txBox="1"/>
              <p:nvPr/>
            </p:nvSpPr>
            <p:spPr>
              <a:xfrm>
                <a:off x="385763" y="2626199"/>
                <a:ext cx="1550628" cy="830997"/>
              </a:xfrm>
              <a:prstGeom prst="rect">
                <a:avLst/>
              </a:prstGeom>
              <a:noFill/>
            </p:spPr>
            <p:txBody>
              <a:bodyPr wrap="square" rtlCol="0">
                <a:spAutoFit/>
              </a:bodyPr>
              <a:lstStyle/>
              <a:p>
                <a:r>
                  <a:rPr lang="en-NL" sz="1600" dirty="0"/>
                  <a:t>Same asymmetry</a:t>
                </a:r>
                <a:br>
                  <a:rPr lang="en-NL" sz="1600" dirty="0"/>
                </a:br>
                <a:r>
                  <a:rPr lang="en-NL" sz="1600" dirty="0"/>
                  <a:t>(</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𝑧</m:t>
                        </m:r>
                      </m:sub>
                    </m:sSub>
                    <m:r>
                      <a:rPr lang="en-US" sz="1600" b="0" i="1" smtClean="0">
                        <a:latin typeface="Cambria Math" panose="02040503050406030204" pitchFamily="18" charset="0"/>
                      </a:rPr>
                      <m:t>=8</m:t>
                    </m:r>
                  </m:oMath>
                </a14:m>
                <a:r>
                  <a:rPr lang="en-NL" sz="1600" dirty="0"/>
                  <a:t>)</a:t>
                </a:r>
              </a:p>
            </p:txBody>
          </p:sp>
        </mc:Choice>
        <mc:Fallback xmlns="">
          <p:sp>
            <p:nvSpPr>
              <p:cNvPr id="7" name="TextBox 6">
                <a:extLst>
                  <a:ext uri="{FF2B5EF4-FFF2-40B4-BE49-F238E27FC236}">
                    <a16:creationId xmlns:a16="http://schemas.microsoft.com/office/drawing/2014/main" id="{AFD85F0E-268F-6931-2B87-F59F6CB33C8E}"/>
                  </a:ext>
                </a:extLst>
              </p:cNvPr>
              <p:cNvSpPr txBox="1">
                <a:spLocks noRot="1" noChangeAspect="1" noMove="1" noResize="1" noEditPoints="1" noAdjustHandles="1" noChangeArrowheads="1" noChangeShapeType="1" noTextEdit="1"/>
              </p:cNvSpPr>
              <p:nvPr/>
            </p:nvSpPr>
            <p:spPr>
              <a:xfrm>
                <a:off x="385763" y="2626199"/>
                <a:ext cx="1550628" cy="830997"/>
              </a:xfrm>
              <a:prstGeom prst="rect">
                <a:avLst/>
              </a:prstGeom>
              <a:blipFill>
                <a:blip r:embed="rId3"/>
                <a:stretch>
                  <a:fillRect l="-2439" t="-1493" b="-5970"/>
                </a:stretch>
              </a:blipFill>
            </p:spPr>
            <p:txBody>
              <a:bodyPr/>
              <a:lstStyle/>
              <a:p>
                <a:r>
                  <a:rPr lang="en-NL">
                    <a:noFill/>
                  </a:rPr>
                  <a:t> </a:t>
                </a:r>
              </a:p>
            </p:txBody>
          </p:sp>
        </mc:Fallback>
      </mc:AlternateContent>
      <p:sp>
        <p:nvSpPr>
          <p:cNvPr id="16" name="Title 1">
            <a:extLst>
              <a:ext uri="{FF2B5EF4-FFF2-40B4-BE49-F238E27FC236}">
                <a16:creationId xmlns:a16="http://schemas.microsoft.com/office/drawing/2014/main" id="{F576A3B9-ECA9-54A6-D305-A8C51A556052}"/>
              </a:ext>
            </a:extLst>
          </p:cNvPr>
          <p:cNvSpPr txBox="1">
            <a:spLocks/>
          </p:cNvSpPr>
          <p:nvPr/>
        </p:nvSpPr>
        <p:spPr>
          <a:xfrm>
            <a:off x="385763" y="21126"/>
            <a:ext cx="11344275" cy="99417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dirty="0"/>
              <a:t>Distribution of reionization redshifts is also important</a:t>
            </a:r>
          </a:p>
        </p:txBody>
      </p:sp>
      <p:sp>
        <p:nvSpPr>
          <p:cNvPr id="26" name="TextBox 25">
            <a:extLst>
              <a:ext uri="{FF2B5EF4-FFF2-40B4-BE49-F238E27FC236}">
                <a16:creationId xmlns:a16="http://schemas.microsoft.com/office/drawing/2014/main" id="{D8C03958-E445-8479-E0EB-61033D91235A}"/>
              </a:ext>
            </a:extLst>
          </p:cNvPr>
          <p:cNvSpPr txBox="1"/>
          <p:nvPr/>
        </p:nvSpPr>
        <p:spPr>
          <a:xfrm>
            <a:off x="5826159" y="1594239"/>
            <a:ext cx="2495078" cy="338554"/>
          </a:xfrm>
          <a:prstGeom prst="rect">
            <a:avLst/>
          </a:prstGeom>
          <a:noFill/>
        </p:spPr>
        <p:txBody>
          <a:bodyPr wrap="square" rtlCol="0">
            <a:spAutoFit/>
          </a:bodyPr>
          <a:lstStyle/>
          <a:p>
            <a:r>
              <a:rPr lang="en-NL" sz="1600" dirty="0"/>
              <a:t>Autocorrelation function</a:t>
            </a:r>
          </a:p>
        </p:txBody>
      </p:sp>
      <p:pic>
        <p:nvPicPr>
          <p:cNvPr id="2" name="Picture 1">
            <a:extLst>
              <a:ext uri="{FF2B5EF4-FFF2-40B4-BE49-F238E27FC236}">
                <a16:creationId xmlns:a16="http://schemas.microsoft.com/office/drawing/2014/main" id="{FBDACC29-4064-B1EC-7A26-FC4CB5AFB5B8}"/>
              </a:ext>
            </a:extLst>
          </p:cNvPr>
          <p:cNvPicPr>
            <a:picLocks noChangeAspect="1"/>
          </p:cNvPicPr>
          <p:nvPr/>
        </p:nvPicPr>
        <p:blipFill>
          <a:blip r:embed="rId4"/>
          <a:stretch>
            <a:fillRect/>
          </a:stretch>
        </p:blipFill>
        <p:spPr>
          <a:xfrm>
            <a:off x="9213685" y="2126797"/>
            <a:ext cx="2618102" cy="1966679"/>
          </a:xfrm>
          <a:prstGeom prst="rect">
            <a:avLst/>
          </a:prstGeom>
        </p:spPr>
      </p:pic>
      <p:pic>
        <p:nvPicPr>
          <p:cNvPr id="4" name="Picture 3">
            <a:extLst>
              <a:ext uri="{FF2B5EF4-FFF2-40B4-BE49-F238E27FC236}">
                <a16:creationId xmlns:a16="http://schemas.microsoft.com/office/drawing/2014/main" id="{3E36051E-7AA8-537D-D85F-8D9AB8802E46}"/>
              </a:ext>
            </a:extLst>
          </p:cNvPr>
          <p:cNvPicPr>
            <a:picLocks noChangeAspect="1"/>
          </p:cNvPicPr>
          <p:nvPr/>
        </p:nvPicPr>
        <p:blipFill>
          <a:blip r:embed="rId5"/>
          <a:stretch>
            <a:fillRect/>
          </a:stretch>
        </p:blipFill>
        <p:spPr>
          <a:xfrm>
            <a:off x="9208615" y="4356714"/>
            <a:ext cx="2595464" cy="194967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CA5A84-3587-6052-C407-BBF30AD9D5C9}"/>
                  </a:ext>
                </a:extLst>
              </p:cNvPr>
              <p:cNvSpPr txBox="1"/>
              <p:nvPr/>
            </p:nvSpPr>
            <p:spPr>
              <a:xfrm>
                <a:off x="2414016" y="855654"/>
                <a:ext cx="8241792" cy="523220"/>
              </a:xfrm>
              <a:prstGeom prst="rect">
                <a:avLst/>
              </a:prstGeom>
              <a:noFill/>
            </p:spPr>
            <p:txBody>
              <a:bodyPr wrap="square" rtlCol="0">
                <a:spAutoFit/>
              </a:bodyPr>
              <a:lstStyle/>
              <a:p>
                <a:r>
                  <a:rPr lang="en-NL" sz="2800" dirty="0"/>
                  <a:t>Related to asymmetry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𝑧</m:t>
                        </m:r>
                      </m:sub>
                    </m:sSub>
                    <m:r>
                      <a:rPr lang="en-US" sz="2800">
                        <a:latin typeface="Cambria Math" panose="02040503050406030204" pitchFamily="18" charset="0"/>
                      </a:rPr>
                      <m:t>=</m:t>
                    </m:r>
                    <m:r>
                      <m:rPr>
                        <m:sty m:val="p"/>
                      </m:rPr>
                      <a:rPr lang="en-US" sz="2800">
                        <a:latin typeface="Cambria Math" panose="02040503050406030204" pitchFamily="18" charset="0"/>
                      </a:rPr>
                      <m:t>Δ</m:t>
                    </m:r>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m:rPr>
                            <m:sty m:val="p"/>
                          </m:rPr>
                          <a:rPr lang="en-US" sz="2800">
                            <a:latin typeface="Cambria Math" panose="02040503050406030204" pitchFamily="18" charset="0"/>
                          </a:rPr>
                          <m:t>first</m:t>
                        </m:r>
                        <m:r>
                          <a:rPr lang="en-US" sz="2800">
                            <a:latin typeface="Cambria Math" panose="02040503050406030204" pitchFamily="18" charset="0"/>
                          </a:rPr>
                          <m:t> </m:t>
                        </m:r>
                        <m:r>
                          <m:rPr>
                            <m:sty m:val="p"/>
                          </m:rPr>
                          <a:rPr lang="en-US" sz="2800">
                            <a:latin typeface="Cambria Math" panose="02040503050406030204" pitchFamily="18" charset="0"/>
                          </a:rPr>
                          <m:t>half</m:t>
                        </m:r>
                      </m:sub>
                    </m:sSub>
                    <m:r>
                      <a:rPr lang="en-US" sz="2800" i="1">
                        <a:latin typeface="Cambria Math" panose="02040503050406030204" pitchFamily="18" charset="0"/>
                      </a:rPr>
                      <m:t>/</m:t>
                    </m:r>
                    <m:r>
                      <m:rPr>
                        <m:sty m:val="p"/>
                      </m:rPr>
                      <a:rPr lang="en-US" sz="2800">
                        <a:latin typeface="Cambria Math" panose="02040503050406030204" pitchFamily="18" charset="0"/>
                      </a:rPr>
                      <m:t>Δ</m:t>
                    </m:r>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m:rPr>
                            <m:sty m:val="p"/>
                          </m:rPr>
                          <a:rPr lang="en-US" sz="2800">
                            <a:latin typeface="Cambria Math" panose="02040503050406030204" pitchFamily="18" charset="0"/>
                          </a:rPr>
                          <m:t>second</m:t>
                        </m:r>
                        <m:r>
                          <a:rPr lang="en-US" sz="2800">
                            <a:latin typeface="Cambria Math" panose="02040503050406030204" pitchFamily="18" charset="0"/>
                          </a:rPr>
                          <m:t> </m:t>
                        </m:r>
                        <m:r>
                          <m:rPr>
                            <m:sty m:val="p"/>
                          </m:rPr>
                          <a:rPr lang="en-US" sz="2800">
                            <a:latin typeface="Cambria Math" panose="02040503050406030204" pitchFamily="18" charset="0"/>
                          </a:rPr>
                          <m:t>half</m:t>
                        </m:r>
                      </m:sub>
                    </m:sSub>
                  </m:oMath>
                </a14:m>
                <a:r>
                  <a:rPr lang="en-NL" sz="2800" dirty="0"/>
                  <a:t>)</a:t>
                </a:r>
              </a:p>
            </p:txBody>
          </p:sp>
        </mc:Choice>
        <mc:Fallback xmlns="">
          <p:sp>
            <p:nvSpPr>
              <p:cNvPr id="3" name="TextBox 2">
                <a:extLst>
                  <a:ext uri="{FF2B5EF4-FFF2-40B4-BE49-F238E27FC236}">
                    <a16:creationId xmlns:a16="http://schemas.microsoft.com/office/drawing/2014/main" id="{99CA5A84-3587-6052-C407-BBF30AD9D5C9}"/>
                  </a:ext>
                </a:extLst>
              </p:cNvPr>
              <p:cNvSpPr txBox="1">
                <a:spLocks noRot="1" noChangeAspect="1" noMove="1" noResize="1" noEditPoints="1" noAdjustHandles="1" noChangeArrowheads="1" noChangeShapeType="1" noTextEdit="1"/>
              </p:cNvSpPr>
              <p:nvPr/>
            </p:nvSpPr>
            <p:spPr>
              <a:xfrm>
                <a:off x="2414016" y="855654"/>
                <a:ext cx="8241792" cy="523220"/>
              </a:xfrm>
              <a:prstGeom prst="rect">
                <a:avLst/>
              </a:prstGeom>
              <a:blipFill>
                <a:blip r:embed="rId6"/>
                <a:stretch>
                  <a:fillRect l="-1538" t="-11905" b="-33333"/>
                </a:stretch>
              </a:blipFill>
            </p:spPr>
            <p:txBody>
              <a:bodyPr/>
              <a:lstStyle/>
              <a:p>
                <a:r>
                  <a:rPr lang="en-NL">
                    <a:noFill/>
                  </a:rPr>
                  <a:t> </a:t>
                </a:r>
              </a:p>
            </p:txBody>
          </p:sp>
        </mc:Fallback>
      </mc:AlternateContent>
      <p:sp>
        <p:nvSpPr>
          <p:cNvPr id="6" name="TextBox 5">
            <a:extLst>
              <a:ext uri="{FF2B5EF4-FFF2-40B4-BE49-F238E27FC236}">
                <a16:creationId xmlns:a16="http://schemas.microsoft.com/office/drawing/2014/main" id="{78BC0FAE-7520-7F1C-6520-22C6CA72F700}"/>
              </a:ext>
            </a:extLst>
          </p:cNvPr>
          <p:cNvSpPr txBox="1"/>
          <p:nvPr/>
        </p:nvSpPr>
        <p:spPr>
          <a:xfrm>
            <a:off x="1622443" y="1594239"/>
            <a:ext cx="3101256" cy="338554"/>
          </a:xfrm>
          <a:prstGeom prst="rect">
            <a:avLst/>
          </a:prstGeom>
          <a:noFill/>
        </p:spPr>
        <p:txBody>
          <a:bodyPr wrap="square" rtlCol="0">
            <a:spAutoFit/>
          </a:bodyPr>
          <a:lstStyle/>
          <a:p>
            <a:r>
              <a:rPr lang="en-NL" sz="1600" dirty="0"/>
              <a:t>Sightline effective optical depths</a:t>
            </a:r>
          </a:p>
        </p:txBody>
      </p:sp>
      <p:sp>
        <p:nvSpPr>
          <p:cNvPr id="9" name="TextBox 8">
            <a:extLst>
              <a:ext uri="{FF2B5EF4-FFF2-40B4-BE49-F238E27FC236}">
                <a16:creationId xmlns:a16="http://schemas.microsoft.com/office/drawing/2014/main" id="{C50EB908-15CC-FFF4-3C79-97109289766D}"/>
              </a:ext>
            </a:extLst>
          </p:cNvPr>
          <p:cNvSpPr txBox="1"/>
          <p:nvPr/>
        </p:nvSpPr>
        <p:spPr>
          <a:xfrm>
            <a:off x="385763" y="4929714"/>
            <a:ext cx="1550628" cy="584775"/>
          </a:xfrm>
          <a:prstGeom prst="rect">
            <a:avLst/>
          </a:prstGeom>
          <a:noFill/>
        </p:spPr>
        <p:txBody>
          <a:bodyPr wrap="square" rtlCol="0">
            <a:spAutoFit/>
          </a:bodyPr>
          <a:lstStyle/>
          <a:p>
            <a:r>
              <a:rPr lang="en-NL" sz="1600" dirty="0"/>
              <a:t>Different asymmetry</a:t>
            </a:r>
          </a:p>
        </p:txBody>
      </p:sp>
      <p:grpSp>
        <p:nvGrpSpPr>
          <p:cNvPr id="21" name="Group 20">
            <a:extLst>
              <a:ext uri="{FF2B5EF4-FFF2-40B4-BE49-F238E27FC236}">
                <a16:creationId xmlns:a16="http://schemas.microsoft.com/office/drawing/2014/main" id="{A80620F8-C3C5-6DCD-9203-538BFDA945A2}"/>
              </a:ext>
            </a:extLst>
          </p:cNvPr>
          <p:cNvGrpSpPr/>
          <p:nvPr/>
        </p:nvGrpSpPr>
        <p:grpSpPr>
          <a:xfrm>
            <a:off x="1595635" y="2043375"/>
            <a:ext cx="2961986" cy="2133521"/>
            <a:chOff x="1942006" y="2043375"/>
            <a:chExt cx="2961986" cy="2133521"/>
          </a:xfrm>
        </p:grpSpPr>
        <p:pic>
          <p:nvPicPr>
            <p:cNvPr id="11" name="Picture 10">
              <a:extLst>
                <a:ext uri="{FF2B5EF4-FFF2-40B4-BE49-F238E27FC236}">
                  <a16:creationId xmlns:a16="http://schemas.microsoft.com/office/drawing/2014/main" id="{91A4BAF4-A48B-0ED0-A211-9AFCED9EF67E}"/>
                </a:ext>
              </a:extLst>
            </p:cNvPr>
            <p:cNvPicPr>
              <a:picLocks noChangeAspect="1"/>
            </p:cNvPicPr>
            <p:nvPr/>
          </p:nvPicPr>
          <p:blipFill>
            <a:blip r:embed="rId7"/>
            <a:stretch>
              <a:fillRect/>
            </a:stretch>
          </p:blipFill>
          <p:spPr>
            <a:xfrm>
              <a:off x="1942006" y="2043375"/>
              <a:ext cx="2961986" cy="213352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6C8BA0-AA76-8A26-D1AB-B07CAF4CFD50}"/>
                    </a:ext>
                  </a:extLst>
                </p:cNvPr>
                <p:cNvSpPr txBox="1"/>
                <p:nvPr/>
              </p:nvSpPr>
              <p:spPr>
                <a:xfrm>
                  <a:off x="3522826" y="2875677"/>
                  <a:ext cx="126008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𝑧</m:t>
                            </m:r>
                          </m:e>
                          <m:sub>
                            <m:r>
                              <a:rPr lang="en-US" sz="1200" i="1">
                                <a:solidFill>
                                  <a:srgbClr val="FF0000"/>
                                </a:solidFill>
                                <a:latin typeface="Cambria Math" panose="02040503050406030204" pitchFamily="18" charset="0"/>
                              </a:rPr>
                              <m:t>𝑚𝑖𝑑</m:t>
                            </m:r>
                          </m:sub>
                        </m:sSub>
                        <m:r>
                          <a:rPr lang="en-US" sz="1200" i="1">
                            <a:solidFill>
                              <a:srgbClr val="FF0000"/>
                            </a:solidFill>
                            <a:latin typeface="Cambria Math" panose="02040503050406030204" pitchFamily="18" charset="0"/>
                          </a:rPr>
                          <m:t>=6.1</m:t>
                        </m:r>
                      </m:oMath>
                    </m:oMathPara>
                  </a14:m>
                  <a:endParaRPr lang="en-US" sz="1200"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200" i="1">
                                <a:solidFill>
                                  <a:schemeClr val="tx2">
                                    <a:lumMod val="75000"/>
                                    <a:lumOff val="25000"/>
                                  </a:schemeClr>
                                </a:solidFill>
                                <a:latin typeface="Cambria Math" panose="02040503050406030204" pitchFamily="18" charset="0"/>
                              </a:rPr>
                            </m:ctrlPr>
                          </m:sSubPr>
                          <m:e>
                            <m:r>
                              <a:rPr lang="en-US" sz="1200" i="1">
                                <a:solidFill>
                                  <a:schemeClr val="tx2">
                                    <a:lumMod val="75000"/>
                                    <a:lumOff val="25000"/>
                                  </a:schemeClr>
                                </a:solidFill>
                                <a:latin typeface="Cambria Math" panose="02040503050406030204" pitchFamily="18" charset="0"/>
                              </a:rPr>
                              <m:t>𝑧</m:t>
                            </m:r>
                          </m:e>
                          <m:sub>
                            <m:r>
                              <a:rPr lang="en-US" sz="1200" i="1">
                                <a:solidFill>
                                  <a:schemeClr val="tx2">
                                    <a:lumMod val="75000"/>
                                    <a:lumOff val="25000"/>
                                  </a:schemeClr>
                                </a:solidFill>
                                <a:latin typeface="Cambria Math" panose="02040503050406030204" pitchFamily="18" charset="0"/>
                              </a:rPr>
                              <m:t>𝑚𝑖𝑑</m:t>
                            </m:r>
                          </m:sub>
                        </m:sSub>
                        <m:r>
                          <a:rPr lang="en-US" sz="1200" i="1">
                            <a:solidFill>
                              <a:schemeClr val="tx2">
                                <a:lumMod val="75000"/>
                                <a:lumOff val="25000"/>
                              </a:schemeClr>
                            </a:solidFill>
                            <a:latin typeface="Cambria Math" panose="02040503050406030204" pitchFamily="18" charset="0"/>
                          </a:rPr>
                          <m:t>=6.9</m:t>
                        </m:r>
                      </m:oMath>
                    </m:oMathPara>
                  </a14:m>
                  <a:endParaRPr lang="en-US" sz="1200" i="1" dirty="0">
                    <a:solidFill>
                      <a:schemeClr val="accent5"/>
                    </a:solidFill>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8C6C8BA0-AA76-8A26-D1AB-B07CAF4CFD50}"/>
                    </a:ext>
                  </a:extLst>
                </p:cNvPr>
                <p:cNvSpPr txBox="1">
                  <a:spLocks noRot="1" noChangeAspect="1" noMove="1" noResize="1" noEditPoints="1" noAdjustHandles="1" noChangeArrowheads="1" noChangeShapeType="1" noTextEdit="1"/>
                </p:cNvSpPr>
                <p:nvPr/>
              </p:nvSpPr>
              <p:spPr>
                <a:xfrm>
                  <a:off x="3522826" y="2875677"/>
                  <a:ext cx="1260088" cy="461665"/>
                </a:xfrm>
                <a:prstGeom prst="rect">
                  <a:avLst/>
                </a:prstGeom>
                <a:blipFill>
                  <a:blip r:embed="rId8"/>
                  <a:stretch>
                    <a:fillRect/>
                  </a:stretch>
                </a:blipFill>
              </p:spPr>
              <p:txBody>
                <a:bodyPr/>
                <a:lstStyle/>
                <a:p>
                  <a:r>
                    <a:rPr lang="en-NL">
                      <a:noFill/>
                    </a:rPr>
                    <a:t> </a:t>
                  </a:r>
                </a:p>
              </p:txBody>
            </p:sp>
          </mc:Fallback>
        </mc:AlternateContent>
      </p:grpSp>
      <p:pic>
        <p:nvPicPr>
          <p:cNvPr id="18" name="Picture 17">
            <a:extLst>
              <a:ext uri="{FF2B5EF4-FFF2-40B4-BE49-F238E27FC236}">
                <a16:creationId xmlns:a16="http://schemas.microsoft.com/office/drawing/2014/main" id="{06001758-7609-0103-8D4B-373612B5C4DE}"/>
              </a:ext>
            </a:extLst>
          </p:cNvPr>
          <p:cNvPicPr>
            <a:picLocks noChangeAspect="1"/>
          </p:cNvPicPr>
          <p:nvPr/>
        </p:nvPicPr>
        <p:blipFill>
          <a:blip r:embed="rId9"/>
          <a:stretch>
            <a:fillRect/>
          </a:stretch>
        </p:blipFill>
        <p:spPr>
          <a:xfrm>
            <a:off x="4714738" y="2095047"/>
            <a:ext cx="4166368" cy="2022926"/>
          </a:xfrm>
          <a:prstGeom prst="rect">
            <a:avLst/>
          </a:prstGeom>
        </p:spPr>
      </p:pic>
      <p:pic>
        <p:nvPicPr>
          <p:cNvPr id="20" name="Picture 19">
            <a:extLst>
              <a:ext uri="{FF2B5EF4-FFF2-40B4-BE49-F238E27FC236}">
                <a16:creationId xmlns:a16="http://schemas.microsoft.com/office/drawing/2014/main" id="{3DB2F486-40F8-0CA0-4F8D-7DCDB935DCFA}"/>
              </a:ext>
            </a:extLst>
          </p:cNvPr>
          <p:cNvPicPr>
            <a:picLocks noChangeAspect="1"/>
          </p:cNvPicPr>
          <p:nvPr/>
        </p:nvPicPr>
        <p:blipFill>
          <a:blip r:embed="rId10"/>
          <a:stretch>
            <a:fillRect/>
          </a:stretch>
        </p:blipFill>
        <p:spPr>
          <a:xfrm>
            <a:off x="4714737" y="4288013"/>
            <a:ext cx="4166367" cy="2022926"/>
          </a:xfrm>
          <a:prstGeom prst="rect">
            <a:avLst/>
          </a:prstGeom>
        </p:spPr>
      </p:pic>
      <p:grpSp>
        <p:nvGrpSpPr>
          <p:cNvPr id="22" name="Group 21">
            <a:extLst>
              <a:ext uri="{FF2B5EF4-FFF2-40B4-BE49-F238E27FC236}">
                <a16:creationId xmlns:a16="http://schemas.microsoft.com/office/drawing/2014/main" id="{8BC204E1-60C8-D46B-EBD1-F0559764ADE6}"/>
              </a:ext>
            </a:extLst>
          </p:cNvPr>
          <p:cNvGrpSpPr/>
          <p:nvPr/>
        </p:nvGrpSpPr>
        <p:grpSpPr>
          <a:xfrm>
            <a:off x="1567927" y="4212000"/>
            <a:ext cx="3047834" cy="2088000"/>
            <a:chOff x="1942006" y="4212000"/>
            <a:chExt cx="3047834" cy="2088000"/>
          </a:xfrm>
        </p:grpSpPr>
        <p:pic>
          <p:nvPicPr>
            <p:cNvPr id="15" name="Picture 14">
              <a:extLst>
                <a:ext uri="{FF2B5EF4-FFF2-40B4-BE49-F238E27FC236}">
                  <a16:creationId xmlns:a16="http://schemas.microsoft.com/office/drawing/2014/main" id="{B9574A37-1F28-1558-2CDC-8EB8121466A0}"/>
                </a:ext>
              </a:extLst>
            </p:cNvPr>
            <p:cNvPicPr>
              <a:picLocks noChangeAspect="1"/>
            </p:cNvPicPr>
            <p:nvPr/>
          </p:nvPicPr>
          <p:blipFill rotWithShape="1">
            <a:blip r:embed="rId11"/>
            <a:srcRect t="704" b="1430"/>
            <a:stretch/>
          </p:blipFill>
          <p:spPr>
            <a:xfrm>
              <a:off x="1942006" y="4212000"/>
              <a:ext cx="2961986" cy="2088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B5C8DFD-0267-1E59-E891-7BF4E041AE81}"/>
                    </a:ext>
                  </a:extLst>
                </p:cNvPr>
                <p:cNvSpPr txBox="1"/>
                <p:nvPr/>
              </p:nvSpPr>
              <p:spPr>
                <a:xfrm>
                  <a:off x="3315901" y="4659466"/>
                  <a:ext cx="1673939" cy="10071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2"/>
                                </a:solidFill>
                                <a:latin typeface="Cambria Math" panose="02040503050406030204" pitchFamily="18" charset="0"/>
                              </a:rPr>
                            </m:ctrlPr>
                          </m:sSubPr>
                          <m:e>
                            <m:r>
                              <a:rPr lang="en-US" sz="1200" i="1">
                                <a:solidFill>
                                  <a:schemeClr val="accent2"/>
                                </a:solidFill>
                                <a:latin typeface="Cambria Math" panose="02040503050406030204" pitchFamily="18" charset="0"/>
                              </a:rPr>
                              <m:t>𝑧</m:t>
                            </m:r>
                          </m:e>
                          <m:sub>
                            <m:r>
                              <a:rPr lang="en-US" sz="1200" i="1">
                                <a:solidFill>
                                  <a:schemeClr val="accent2"/>
                                </a:solidFill>
                                <a:latin typeface="Cambria Math" panose="02040503050406030204" pitchFamily="18" charset="0"/>
                              </a:rPr>
                              <m:t>𝑚𝑖𝑑</m:t>
                            </m:r>
                          </m:sub>
                        </m:sSub>
                        <m:r>
                          <a:rPr lang="en-US" sz="1200" i="1">
                            <a:solidFill>
                              <a:schemeClr val="accent2"/>
                            </a:solidFill>
                            <a:latin typeface="Cambria Math" panose="02040503050406030204" pitchFamily="18" charset="0"/>
                          </a:rPr>
                          <m:t>=8.2,</m:t>
                        </m:r>
                        <m:r>
                          <a:rPr lang="en-US" sz="1200" i="1">
                            <a:solidFill>
                              <a:schemeClr val="accent5"/>
                            </a:solidFill>
                            <a:latin typeface="Cambria Math" panose="02040503050406030204" pitchFamily="18" charset="0"/>
                          </a:rPr>
                          <m:t> </m:t>
                        </m:r>
                        <m:r>
                          <a:rPr lang="en-US" sz="1200">
                            <a:solidFill>
                              <a:schemeClr val="accent5"/>
                            </a:solidFill>
                            <a:latin typeface="Cambria Math" panose="02040503050406030204" pitchFamily="18" charset="0"/>
                          </a:rPr>
                          <m:t> </m:t>
                        </m:r>
                        <m:sSub>
                          <m:sSubPr>
                            <m:ctrlPr>
                              <a:rPr lang="en-US" sz="1200" i="1">
                                <a:solidFill>
                                  <a:schemeClr val="accent2"/>
                                </a:solidFill>
                                <a:latin typeface="Cambria Math" panose="02040503050406030204" pitchFamily="18" charset="0"/>
                              </a:rPr>
                            </m:ctrlPr>
                          </m:sSubPr>
                          <m:e>
                            <m:r>
                              <a:rPr lang="en-US" sz="1200" i="1">
                                <a:solidFill>
                                  <a:schemeClr val="accent2"/>
                                </a:solidFill>
                                <a:latin typeface="Cambria Math" panose="02040503050406030204" pitchFamily="18" charset="0"/>
                              </a:rPr>
                              <m:t>𝐴</m:t>
                            </m:r>
                          </m:e>
                          <m:sub>
                            <m:r>
                              <a:rPr lang="en-US" sz="1200" i="1">
                                <a:solidFill>
                                  <a:schemeClr val="accent2"/>
                                </a:solidFill>
                                <a:latin typeface="Cambria Math" panose="02040503050406030204" pitchFamily="18" charset="0"/>
                              </a:rPr>
                              <m:t>𝑧</m:t>
                            </m:r>
                          </m:sub>
                        </m:sSub>
                        <m:r>
                          <a:rPr lang="en-US" sz="1200" i="1">
                            <a:solidFill>
                              <a:schemeClr val="accent2"/>
                            </a:solidFill>
                            <a:latin typeface="Cambria Math" panose="02040503050406030204" pitchFamily="18" charset="0"/>
                          </a:rPr>
                          <m:t>=1</m:t>
                        </m:r>
                      </m:oMath>
                    </m:oMathPara>
                  </a14:m>
                  <a:endParaRPr lang="en-US" sz="1200" i="1" dirty="0">
                    <a:solidFill>
                      <a:schemeClr val="accent2"/>
                    </a:solidFill>
                    <a:latin typeface="Cambria Math" panose="02040503050406030204" pitchFamily="18" charset="0"/>
                  </a:endParaRPr>
                </a:p>
                <a:p>
                  <a:endParaRPr lang="en-US" sz="1200"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200" i="1" smtClean="0">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𝑧</m:t>
                            </m:r>
                          </m:e>
                          <m:sub>
                            <m:r>
                              <a:rPr lang="en-US" sz="1200" i="1">
                                <a:solidFill>
                                  <a:schemeClr val="accent5"/>
                                </a:solidFill>
                                <a:latin typeface="Cambria Math" panose="02040503050406030204" pitchFamily="18" charset="0"/>
                              </a:rPr>
                              <m:t>𝑚𝑖𝑑</m:t>
                            </m:r>
                          </m:sub>
                        </m:sSub>
                        <m:r>
                          <a:rPr lang="en-US" sz="1200" i="1">
                            <a:solidFill>
                              <a:schemeClr val="accent5"/>
                            </a:solidFill>
                            <a:latin typeface="Cambria Math" panose="02040503050406030204" pitchFamily="18" charset="0"/>
                          </a:rPr>
                          <m:t>=7.9,  </m:t>
                        </m:r>
                        <m:sSub>
                          <m:sSubPr>
                            <m:ctrlPr>
                              <a:rPr lang="en-US" sz="1200" i="1">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𝐴</m:t>
                            </m:r>
                          </m:e>
                          <m:sub>
                            <m:r>
                              <a:rPr lang="en-US" sz="1200" i="1">
                                <a:solidFill>
                                  <a:schemeClr val="accent5"/>
                                </a:solidFill>
                                <a:latin typeface="Cambria Math" panose="02040503050406030204" pitchFamily="18" charset="0"/>
                              </a:rPr>
                              <m:t>𝑧</m:t>
                            </m:r>
                          </m:sub>
                        </m:sSub>
                        <m:r>
                          <a:rPr lang="en-US" sz="1200" i="1">
                            <a:solidFill>
                              <a:schemeClr val="accent5"/>
                            </a:solidFill>
                            <a:latin typeface="Cambria Math" panose="02040503050406030204" pitchFamily="18" charset="0"/>
                          </a:rPr>
                          <m:t>=13</m:t>
                        </m:r>
                      </m:oMath>
                    </m:oMathPara>
                  </a14:m>
                  <a:endParaRPr lang="en-US" sz="1200" i="1" dirty="0">
                    <a:solidFill>
                      <a:srgbClr val="F297F0"/>
                    </a:solidFill>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0B5C8DFD-0267-1E59-E891-7BF4E041AE81}"/>
                    </a:ext>
                  </a:extLst>
                </p:cNvPr>
                <p:cNvSpPr txBox="1">
                  <a:spLocks noRot="1" noChangeAspect="1" noMove="1" noResize="1" noEditPoints="1" noAdjustHandles="1" noChangeArrowheads="1" noChangeShapeType="1" noTextEdit="1"/>
                </p:cNvSpPr>
                <p:nvPr/>
              </p:nvSpPr>
              <p:spPr>
                <a:xfrm>
                  <a:off x="3315901" y="4659466"/>
                  <a:ext cx="1673939" cy="1007199"/>
                </a:xfrm>
                <a:prstGeom prst="rect">
                  <a:avLst/>
                </a:prstGeom>
                <a:blipFill>
                  <a:blip r:embed="rId12"/>
                  <a:stretch>
                    <a:fillRect/>
                  </a:stretch>
                </a:blipFill>
              </p:spPr>
              <p:txBody>
                <a:bodyPr/>
                <a:lstStyle/>
                <a:p>
                  <a:r>
                    <a:rPr lang="en-NL">
                      <a:noFill/>
                    </a:rPr>
                    <a:t> </a:t>
                  </a:r>
                </a:p>
              </p:txBody>
            </p:sp>
          </mc:Fallback>
        </mc:AlternateContent>
      </p:grpSp>
    </p:spTree>
    <p:extLst>
      <p:ext uri="{BB962C8B-B14F-4D97-AF65-F5344CB8AC3E}">
        <p14:creationId xmlns:p14="http://schemas.microsoft.com/office/powerpoint/2010/main" val="3582219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576A3B9-ECA9-54A6-D305-A8C51A556052}"/>
              </a:ext>
            </a:extLst>
          </p:cNvPr>
          <p:cNvSpPr txBox="1">
            <a:spLocks/>
          </p:cNvSpPr>
          <p:nvPr/>
        </p:nvSpPr>
        <p:spPr>
          <a:xfrm>
            <a:off x="385763" y="21126"/>
            <a:ext cx="11344275" cy="99417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dirty="0"/>
              <a:t>Distribution of reionization redshifts is also important</a:t>
            </a:r>
          </a:p>
        </p:txBody>
      </p:sp>
      <p:sp>
        <p:nvSpPr>
          <p:cNvPr id="26" name="TextBox 25">
            <a:extLst>
              <a:ext uri="{FF2B5EF4-FFF2-40B4-BE49-F238E27FC236}">
                <a16:creationId xmlns:a16="http://schemas.microsoft.com/office/drawing/2014/main" id="{D8C03958-E445-8479-E0EB-61033D91235A}"/>
              </a:ext>
            </a:extLst>
          </p:cNvPr>
          <p:cNvSpPr txBox="1"/>
          <p:nvPr/>
        </p:nvSpPr>
        <p:spPr>
          <a:xfrm>
            <a:off x="1662348" y="1836938"/>
            <a:ext cx="2495078" cy="338554"/>
          </a:xfrm>
          <a:prstGeom prst="rect">
            <a:avLst/>
          </a:prstGeom>
          <a:noFill/>
        </p:spPr>
        <p:txBody>
          <a:bodyPr wrap="square" rtlCol="0">
            <a:spAutoFit/>
          </a:bodyPr>
          <a:lstStyle/>
          <a:p>
            <a:r>
              <a:rPr lang="en-NL" sz="1600" dirty="0"/>
              <a:t>Autocorrelation function</a:t>
            </a:r>
          </a:p>
        </p:txBody>
      </p:sp>
      <p:pic>
        <p:nvPicPr>
          <p:cNvPr id="4" name="Picture 3">
            <a:extLst>
              <a:ext uri="{FF2B5EF4-FFF2-40B4-BE49-F238E27FC236}">
                <a16:creationId xmlns:a16="http://schemas.microsoft.com/office/drawing/2014/main" id="{3E36051E-7AA8-537D-D85F-8D9AB8802E46}"/>
              </a:ext>
            </a:extLst>
          </p:cNvPr>
          <p:cNvPicPr>
            <a:picLocks noChangeAspect="1"/>
          </p:cNvPicPr>
          <p:nvPr/>
        </p:nvPicPr>
        <p:blipFill>
          <a:blip r:embed="rId3"/>
          <a:stretch>
            <a:fillRect/>
          </a:stretch>
        </p:blipFill>
        <p:spPr>
          <a:xfrm>
            <a:off x="1213271" y="4480191"/>
            <a:ext cx="3002898" cy="225573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CA5A84-3587-6052-C407-BBF30AD9D5C9}"/>
                  </a:ext>
                </a:extLst>
              </p:cNvPr>
              <p:cNvSpPr txBox="1"/>
              <p:nvPr/>
            </p:nvSpPr>
            <p:spPr>
              <a:xfrm>
                <a:off x="2414016" y="855654"/>
                <a:ext cx="8241792" cy="523220"/>
              </a:xfrm>
              <a:prstGeom prst="rect">
                <a:avLst/>
              </a:prstGeom>
              <a:noFill/>
            </p:spPr>
            <p:txBody>
              <a:bodyPr wrap="square" rtlCol="0">
                <a:spAutoFit/>
              </a:bodyPr>
              <a:lstStyle/>
              <a:p>
                <a:r>
                  <a:rPr lang="en-NL" sz="2800" dirty="0"/>
                  <a:t>Related to asymmetry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𝑧</m:t>
                        </m:r>
                      </m:sub>
                    </m:sSub>
                    <m:r>
                      <a:rPr lang="en-US" sz="2800">
                        <a:latin typeface="Cambria Math" panose="02040503050406030204" pitchFamily="18" charset="0"/>
                      </a:rPr>
                      <m:t>=</m:t>
                    </m:r>
                    <m:r>
                      <m:rPr>
                        <m:sty m:val="p"/>
                      </m:rPr>
                      <a:rPr lang="en-US" sz="2800">
                        <a:latin typeface="Cambria Math" panose="02040503050406030204" pitchFamily="18" charset="0"/>
                      </a:rPr>
                      <m:t>Δ</m:t>
                    </m:r>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m:rPr>
                            <m:sty m:val="p"/>
                          </m:rPr>
                          <a:rPr lang="en-US" sz="2800">
                            <a:latin typeface="Cambria Math" panose="02040503050406030204" pitchFamily="18" charset="0"/>
                          </a:rPr>
                          <m:t>first</m:t>
                        </m:r>
                        <m:r>
                          <a:rPr lang="en-US" sz="2800">
                            <a:latin typeface="Cambria Math" panose="02040503050406030204" pitchFamily="18" charset="0"/>
                          </a:rPr>
                          <m:t> </m:t>
                        </m:r>
                        <m:r>
                          <m:rPr>
                            <m:sty m:val="p"/>
                          </m:rPr>
                          <a:rPr lang="en-US" sz="2800">
                            <a:latin typeface="Cambria Math" panose="02040503050406030204" pitchFamily="18" charset="0"/>
                          </a:rPr>
                          <m:t>half</m:t>
                        </m:r>
                      </m:sub>
                    </m:sSub>
                    <m:r>
                      <a:rPr lang="en-US" sz="2800" i="1">
                        <a:latin typeface="Cambria Math" panose="02040503050406030204" pitchFamily="18" charset="0"/>
                      </a:rPr>
                      <m:t>/</m:t>
                    </m:r>
                    <m:r>
                      <m:rPr>
                        <m:sty m:val="p"/>
                      </m:rPr>
                      <a:rPr lang="en-US" sz="2800">
                        <a:latin typeface="Cambria Math" panose="02040503050406030204" pitchFamily="18" charset="0"/>
                      </a:rPr>
                      <m:t>Δ</m:t>
                    </m:r>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m:rPr>
                            <m:sty m:val="p"/>
                          </m:rPr>
                          <a:rPr lang="en-US" sz="2800">
                            <a:latin typeface="Cambria Math" panose="02040503050406030204" pitchFamily="18" charset="0"/>
                          </a:rPr>
                          <m:t>second</m:t>
                        </m:r>
                        <m:r>
                          <a:rPr lang="en-US" sz="2800">
                            <a:latin typeface="Cambria Math" panose="02040503050406030204" pitchFamily="18" charset="0"/>
                          </a:rPr>
                          <m:t> </m:t>
                        </m:r>
                        <m:r>
                          <m:rPr>
                            <m:sty m:val="p"/>
                          </m:rPr>
                          <a:rPr lang="en-US" sz="2800">
                            <a:latin typeface="Cambria Math" panose="02040503050406030204" pitchFamily="18" charset="0"/>
                          </a:rPr>
                          <m:t>half</m:t>
                        </m:r>
                      </m:sub>
                    </m:sSub>
                  </m:oMath>
                </a14:m>
                <a:r>
                  <a:rPr lang="en-NL" sz="2800" dirty="0"/>
                  <a:t>)</a:t>
                </a:r>
              </a:p>
            </p:txBody>
          </p:sp>
        </mc:Choice>
        <mc:Fallback xmlns="">
          <p:sp>
            <p:nvSpPr>
              <p:cNvPr id="3" name="TextBox 2">
                <a:extLst>
                  <a:ext uri="{FF2B5EF4-FFF2-40B4-BE49-F238E27FC236}">
                    <a16:creationId xmlns:a16="http://schemas.microsoft.com/office/drawing/2014/main" id="{99CA5A84-3587-6052-C407-BBF30AD9D5C9}"/>
                  </a:ext>
                </a:extLst>
              </p:cNvPr>
              <p:cNvSpPr txBox="1">
                <a:spLocks noRot="1" noChangeAspect="1" noMove="1" noResize="1" noEditPoints="1" noAdjustHandles="1" noChangeArrowheads="1" noChangeShapeType="1" noTextEdit="1"/>
              </p:cNvSpPr>
              <p:nvPr/>
            </p:nvSpPr>
            <p:spPr>
              <a:xfrm>
                <a:off x="2414016" y="855654"/>
                <a:ext cx="8241792" cy="523220"/>
              </a:xfrm>
              <a:prstGeom prst="rect">
                <a:avLst/>
              </a:prstGeom>
              <a:blipFill>
                <a:blip r:embed="rId4"/>
                <a:stretch>
                  <a:fillRect l="-1538" t="-11905" b="-33333"/>
                </a:stretch>
              </a:blipFill>
            </p:spPr>
            <p:txBody>
              <a:bodyPr/>
              <a:lstStyle/>
              <a:p>
                <a:r>
                  <a:rPr lang="en-NL">
                    <a:noFill/>
                  </a:rPr>
                  <a:t> </a:t>
                </a:r>
              </a:p>
            </p:txBody>
          </p:sp>
        </mc:Fallback>
      </mc:AlternateContent>
      <p:pic>
        <p:nvPicPr>
          <p:cNvPr id="20" name="Picture 19">
            <a:extLst>
              <a:ext uri="{FF2B5EF4-FFF2-40B4-BE49-F238E27FC236}">
                <a16:creationId xmlns:a16="http://schemas.microsoft.com/office/drawing/2014/main" id="{3DB2F486-40F8-0CA0-4F8D-7DCDB935DCFA}"/>
              </a:ext>
            </a:extLst>
          </p:cNvPr>
          <p:cNvPicPr>
            <a:picLocks noChangeAspect="1"/>
          </p:cNvPicPr>
          <p:nvPr/>
        </p:nvPicPr>
        <p:blipFill>
          <a:blip r:embed="rId5"/>
          <a:stretch>
            <a:fillRect/>
          </a:stretch>
        </p:blipFill>
        <p:spPr>
          <a:xfrm>
            <a:off x="464891" y="2271277"/>
            <a:ext cx="4166367" cy="2022926"/>
          </a:xfrm>
          <a:prstGeom prst="rect">
            <a:avLst/>
          </a:prstGeom>
        </p:spPr>
      </p:pic>
      <p:sp>
        <p:nvSpPr>
          <p:cNvPr id="24" name="TextBox 23">
            <a:extLst>
              <a:ext uri="{FF2B5EF4-FFF2-40B4-BE49-F238E27FC236}">
                <a16:creationId xmlns:a16="http://schemas.microsoft.com/office/drawing/2014/main" id="{BDC399FF-D3C8-5AB2-8BB6-2AABB7E5DD33}"/>
              </a:ext>
            </a:extLst>
          </p:cNvPr>
          <p:cNvSpPr txBox="1"/>
          <p:nvPr/>
        </p:nvSpPr>
        <p:spPr>
          <a:xfrm>
            <a:off x="9621522" y="3279862"/>
            <a:ext cx="2108516" cy="1200329"/>
          </a:xfrm>
          <a:prstGeom prst="rect">
            <a:avLst/>
          </a:prstGeom>
          <a:noFill/>
        </p:spPr>
        <p:txBody>
          <a:bodyPr wrap="square" rtlCol="0">
            <a:spAutoFit/>
          </a:bodyPr>
          <a:lstStyle/>
          <a:p>
            <a:r>
              <a:rPr lang="en-NL" sz="2400" dirty="0"/>
              <a:t>Impact of temperature distribution?</a:t>
            </a:r>
          </a:p>
        </p:txBody>
      </p:sp>
      <p:grpSp>
        <p:nvGrpSpPr>
          <p:cNvPr id="27" name="Group 26">
            <a:extLst>
              <a:ext uri="{FF2B5EF4-FFF2-40B4-BE49-F238E27FC236}">
                <a16:creationId xmlns:a16="http://schemas.microsoft.com/office/drawing/2014/main" id="{CCABC023-FE22-B675-590C-ED54A8A2D1EA}"/>
              </a:ext>
            </a:extLst>
          </p:cNvPr>
          <p:cNvGrpSpPr/>
          <p:nvPr/>
        </p:nvGrpSpPr>
        <p:grpSpPr>
          <a:xfrm>
            <a:off x="5172266" y="1568293"/>
            <a:ext cx="4166367" cy="5167630"/>
            <a:chOff x="4747393" y="1524115"/>
            <a:chExt cx="4166367" cy="5167630"/>
          </a:xfrm>
        </p:grpSpPr>
        <p:pic>
          <p:nvPicPr>
            <p:cNvPr id="17" name="Picture 16">
              <a:extLst>
                <a:ext uri="{FF2B5EF4-FFF2-40B4-BE49-F238E27FC236}">
                  <a16:creationId xmlns:a16="http://schemas.microsoft.com/office/drawing/2014/main" id="{28DE843A-8063-FE1F-E4F9-5E5BC1504C32}"/>
                </a:ext>
              </a:extLst>
            </p:cNvPr>
            <p:cNvPicPr>
              <a:picLocks noChangeAspect="1"/>
            </p:cNvPicPr>
            <p:nvPr/>
          </p:nvPicPr>
          <p:blipFill>
            <a:blip r:embed="rId6"/>
            <a:stretch>
              <a:fillRect/>
            </a:stretch>
          </p:blipFill>
          <p:spPr>
            <a:xfrm>
              <a:off x="4747393" y="1524115"/>
              <a:ext cx="4166367" cy="516763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75617E5-4913-1249-298F-5F170757B5AA}"/>
                    </a:ext>
                  </a:extLst>
                </p:cNvPr>
                <p:cNvSpPr txBox="1"/>
                <p:nvPr/>
              </p:nvSpPr>
              <p:spPr>
                <a:xfrm>
                  <a:off x="6375250" y="1762791"/>
                  <a:ext cx="910652" cy="365100"/>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chemeClr val="accent2"/>
                                </a:solidFill>
                                <a:latin typeface="Cambria Math" panose="02040503050406030204" pitchFamily="18" charset="0"/>
                              </a:rPr>
                            </m:ctrlPr>
                          </m:sSubPr>
                          <m:e>
                            <m:r>
                              <a:rPr lang="en-US" sz="1200" i="1">
                                <a:solidFill>
                                  <a:schemeClr val="accent2"/>
                                </a:solidFill>
                                <a:latin typeface="Cambria Math" panose="02040503050406030204" pitchFamily="18" charset="0"/>
                              </a:rPr>
                              <m:t>𝑧</m:t>
                            </m:r>
                          </m:e>
                          <m:sub>
                            <m:r>
                              <a:rPr lang="en-US" sz="1200" i="1">
                                <a:solidFill>
                                  <a:schemeClr val="accent2"/>
                                </a:solidFill>
                                <a:latin typeface="Cambria Math" panose="02040503050406030204" pitchFamily="18" charset="0"/>
                              </a:rPr>
                              <m:t>𝑚𝑖𝑑</m:t>
                            </m:r>
                          </m:sub>
                        </m:sSub>
                        <m:r>
                          <a:rPr lang="en-US" sz="1200" i="1">
                            <a:solidFill>
                              <a:schemeClr val="accent2"/>
                            </a:solidFill>
                            <a:latin typeface="Cambria Math" panose="02040503050406030204" pitchFamily="18" charset="0"/>
                          </a:rPr>
                          <m:t>=8.2,  </m:t>
                        </m:r>
                        <m:sSub>
                          <m:sSubPr>
                            <m:ctrlPr>
                              <a:rPr lang="en-US" sz="1200" i="1">
                                <a:solidFill>
                                  <a:schemeClr val="accent2"/>
                                </a:solidFill>
                                <a:latin typeface="Cambria Math" panose="02040503050406030204" pitchFamily="18" charset="0"/>
                              </a:rPr>
                            </m:ctrlPr>
                          </m:sSubPr>
                          <m:e>
                            <m:r>
                              <a:rPr lang="en-US" sz="1200" i="1">
                                <a:solidFill>
                                  <a:schemeClr val="accent2"/>
                                </a:solidFill>
                                <a:latin typeface="Cambria Math" panose="02040503050406030204" pitchFamily="18" charset="0"/>
                              </a:rPr>
                              <m:t>𝐴</m:t>
                            </m:r>
                          </m:e>
                          <m:sub>
                            <m:r>
                              <a:rPr lang="en-US" sz="1200" i="1">
                                <a:solidFill>
                                  <a:schemeClr val="accent2"/>
                                </a:solidFill>
                                <a:latin typeface="Cambria Math" panose="02040503050406030204" pitchFamily="18" charset="0"/>
                              </a:rPr>
                              <m:t>𝑧</m:t>
                            </m:r>
                          </m:sub>
                        </m:sSub>
                        <m:r>
                          <a:rPr lang="en-US" sz="1200" i="1">
                            <a:solidFill>
                              <a:schemeClr val="accent2"/>
                            </a:solidFill>
                            <a:latin typeface="Cambria Math" panose="02040503050406030204" pitchFamily="18" charset="0"/>
                          </a:rPr>
                          <m:t>=1</m:t>
                        </m:r>
                      </m:oMath>
                    </m:oMathPara>
                  </a14:m>
                  <a:endParaRPr lang="en-US" sz="1200" i="1" dirty="0">
                    <a:solidFill>
                      <a:schemeClr val="accent2"/>
                    </a:solidFill>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75617E5-4913-1249-298F-5F170757B5AA}"/>
                    </a:ext>
                  </a:extLst>
                </p:cNvPr>
                <p:cNvSpPr txBox="1">
                  <a:spLocks noRot="1" noChangeAspect="1" noMove="1" noResize="1" noEditPoints="1" noAdjustHandles="1" noChangeArrowheads="1" noChangeShapeType="1" noTextEdit="1"/>
                </p:cNvSpPr>
                <p:nvPr/>
              </p:nvSpPr>
              <p:spPr>
                <a:xfrm>
                  <a:off x="6375250" y="1762791"/>
                  <a:ext cx="910652" cy="365100"/>
                </a:xfrm>
                <a:prstGeom prst="rect">
                  <a:avLst/>
                </a:prstGeom>
                <a:blipFill>
                  <a:blip r:embed="rId7"/>
                  <a:stretch>
                    <a:fillRect b="-689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07ACB8-643E-EFAF-9685-F24531B1F028}"/>
                    </a:ext>
                  </a:extLst>
                </p:cNvPr>
                <p:cNvSpPr txBox="1"/>
                <p:nvPr/>
              </p:nvSpPr>
              <p:spPr>
                <a:xfrm>
                  <a:off x="6375250" y="4080336"/>
                  <a:ext cx="910652" cy="365100"/>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𝑧</m:t>
                            </m:r>
                          </m:e>
                          <m:sub>
                            <m:r>
                              <a:rPr lang="en-US" sz="1200" i="1">
                                <a:solidFill>
                                  <a:schemeClr val="accent5"/>
                                </a:solidFill>
                                <a:latin typeface="Cambria Math" panose="02040503050406030204" pitchFamily="18" charset="0"/>
                              </a:rPr>
                              <m:t>𝑚𝑖𝑑</m:t>
                            </m:r>
                          </m:sub>
                        </m:sSub>
                        <m:r>
                          <a:rPr lang="en-US" sz="1200" i="1">
                            <a:solidFill>
                              <a:schemeClr val="accent5"/>
                            </a:solidFill>
                            <a:latin typeface="Cambria Math" panose="02040503050406030204" pitchFamily="18" charset="0"/>
                          </a:rPr>
                          <m:t>=7.9,  </m:t>
                        </m:r>
                        <m:sSub>
                          <m:sSubPr>
                            <m:ctrlPr>
                              <a:rPr lang="en-US" sz="1200" i="1">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𝐴</m:t>
                            </m:r>
                          </m:e>
                          <m:sub>
                            <m:r>
                              <a:rPr lang="en-US" sz="1200" i="1">
                                <a:solidFill>
                                  <a:schemeClr val="accent5"/>
                                </a:solidFill>
                                <a:latin typeface="Cambria Math" panose="02040503050406030204" pitchFamily="18" charset="0"/>
                              </a:rPr>
                              <m:t>𝑧</m:t>
                            </m:r>
                          </m:sub>
                        </m:sSub>
                        <m:r>
                          <a:rPr lang="en-US" sz="1200" i="1">
                            <a:solidFill>
                              <a:schemeClr val="accent5"/>
                            </a:solidFill>
                            <a:latin typeface="Cambria Math" panose="02040503050406030204" pitchFamily="18" charset="0"/>
                          </a:rPr>
                          <m:t>=13</m:t>
                        </m:r>
                      </m:oMath>
                    </m:oMathPara>
                  </a14:m>
                  <a:endParaRPr lang="en-US" sz="1200" i="1" dirty="0">
                    <a:solidFill>
                      <a:srgbClr val="F297F0"/>
                    </a:solidFill>
                    <a:latin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7107ACB8-643E-EFAF-9685-F24531B1F028}"/>
                    </a:ext>
                  </a:extLst>
                </p:cNvPr>
                <p:cNvSpPr txBox="1">
                  <a:spLocks noRot="1" noChangeAspect="1" noMove="1" noResize="1" noEditPoints="1" noAdjustHandles="1" noChangeArrowheads="1" noChangeShapeType="1" noTextEdit="1"/>
                </p:cNvSpPr>
                <p:nvPr/>
              </p:nvSpPr>
              <p:spPr>
                <a:xfrm>
                  <a:off x="6375250" y="4080336"/>
                  <a:ext cx="910652" cy="365100"/>
                </a:xfrm>
                <a:prstGeom prst="rect">
                  <a:avLst/>
                </a:prstGeom>
                <a:blipFill>
                  <a:blip r:embed="rId8"/>
                  <a:stretch>
                    <a:fillRect b="-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8A36021-3F91-5F83-D8FB-74AC1B1D4416}"/>
                    </a:ext>
                  </a:extLst>
                </p:cNvPr>
                <p:cNvSpPr txBox="1"/>
                <p:nvPr/>
              </p:nvSpPr>
              <p:spPr>
                <a:xfrm>
                  <a:off x="5166338" y="1624291"/>
                  <a:ext cx="6960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𝑧</m:t>
                        </m:r>
                        <m:r>
                          <a:rPr lang="en-US" sz="1200" i="1">
                            <a:latin typeface="Cambria Math" panose="02040503050406030204" pitchFamily="18" charset="0"/>
                          </a:rPr>
                          <m:t>=5.5</m:t>
                        </m:r>
                      </m:oMath>
                    </m:oMathPara>
                  </a14:m>
                  <a:endParaRPr lang="en-NL" sz="1200" dirty="0"/>
                </a:p>
              </p:txBody>
            </p:sp>
          </mc:Choice>
          <mc:Fallback xmlns="">
            <p:sp>
              <p:nvSpPr>
                <p:cNvPr id="25" name="TextBox 24">
                  <a:extLst>
                    <a:ext uri="{FF2B5EF4-FFF2-40B4-BE49-F238E27FC236}">
                      <a16:creationId xmlns:a16="http://schemas.microsoft.com/office/drawing/2014/main" id="{38A36021-3F91-5F83-D8FB-74AC1B1D4416}"/>
                    </a:ext>
                  </a:extLst>
                </p:cNvPr>
                <p:cNvSpPr txBox="1">
                  <a:spLocks noRot="1" noChangeAspect="1" noMove="1" noResize="1" noEditPoints="1" noAdjustHandles="1" noChangeArrowheads="1" noChangeShapeType="1" noTextEdit="1"/>
                </p:cNvSpPr>
                <p:nvPr/>
              </p:nvSpPr>
              <p:spPr>
                <a:xfrm>
                  <a:off x="5166338" y="1624291"/>
                  <a:ext cx="696024" cy="276999"/>
                </a:xfrm>
                <a:prstGeom prst="rect">
                  <a:avLst/>
                </a:prstGeom>
                <a:blipFill>
                  <a:blip r:embed="rId9"/>
                  <a:stretch>
                    <a:fillRect/>
                  </a:stretch>
                </a:blipFill>
              </p:spPr>
              <p:txBody>
                <a:bodyPr/>
                <a:lstStyle/>
                <a:p>
                  <a:r>
                    <a:rPr lang="en-NL">
                      <a:noFill/>
                    </a:rPr>
                    <a:t> </a:t>
                  </a:r>
                </a:p>
              </p:txBody>
            </p:sp>
          </mc:Fallback>
        </mc:AlternateContent>
      </p:grpSp>
    </p:spTree>
    <p:extLst>
      <p:ext uri="{BB962C8B-B14F-4D97-AF65-F5344CB8AC3E}">
        <p14:creationId xmlns:p14="http://schemas.microsoft.com/office/powerpoint/2010/main" val="312447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0B84017B-0BEB-3B74-7BF6-82D648F7B812}"/>
                  </a:ext>
                </a:extLst>
              </p:cNvPr>
              <p:cNvGraphicFramePr>
                <a:graphicFrameLocks noGrp="1"/>
              </p:cNvGraphicFramePr>
              <p:nvPr>
                <p:extLst>
                  <p:ext uri="{D42A27DB-BD31-4B8C-83A1-F6EECF244321}">
                    <p14:modId xmlns:p14="http://schemas.microsoft.com/office/powerpoint/2010/main" val="128189922"/>
                  </p:ext>
                </p:extLst>
              </p:nvPr>
            </p:nvGraphicFramePr>
            <p:xfrm>
              <a:off x="1580773" y="2052636"/>
              <a:ext cx="9015010" cy="1101296"/>
            </p:xfrm>
            <a:graphic>
              <a:graphicData uri="http://schemas.openxmlformats.org/drawingml/2006/table">
                <a:tbl>
                  <a:tblPr firstRow="1" bandRow="1">
                    <a:tableStyleId>{5C22544A-7EE6-4342-B048-85BDC9FD1C3A}</a:tableStyleId>
                  </a:tblPr>
                  <a:tblGrid>
                    <a:gridCol w="1074720">
                      <a:extLst>
                        <a:ext uri="{9D8B030D-6E8A-4147-A177-3AD203B41FA5}">
                          <a16:colId xmlns:a16="http://schemas.microsoft.com/office/drawing/2014/main" val="4098134279"/>
                        </a:ext>
                      </a:extLst>
                    </a:gridCol>
                    <a:gridCol w="1533716">
                      <a:extLst>
                        <a:ext uri="{9D8B030D-6E8A-4147-A177-3AD203B41FA5}">
                          <a16:colId xmlns:a16="http://schemas.microsoft.com/office/drawing/2014/main" val="2073507791"/>
                        </a:ext>
                      </a:extLst>
                    </a:gridCol>
                    <a:gridCol w="2997078">
                      <a:extLst>
                        <a:ext uri="{9D8B030D-6E8A-4147-A177-3AD203B41FA5}">
                          <a16:colId xmlns:a16="http://schemas.microsoft.com/office/drawing/2014/main" val="2563172590"/>
                        </a:ext>
                      </a:extLst>
                    </a:gridCol>
                    <a:gridCol w="3409496">
                      <a:extLst>
                        <a:ext uri="{9D8B030D-6E8A-4147-A177-3AD203B41FA5}">
                          <a16:colId xmlns:a16="http://schemas.microsoft.com/office/drawing/2014/main" val="990467614"/>
                        </a:ext>
                      </a:extLst>
                    </a:gridCol>
                  </a:tblGrid>
                  <a:tr h="322113">
                    <a:tc>
                      <a:txBody>
                        <a:bodyPr/>
                        <a:lstStyle/>
                        <a:p>
                          <a:pPr algn="ctr"/>
                          <a:r>
                            <a:rPr lang="en-NL" dirty="0"/>
                            <a:t>Code</a:t>
                          </a:r>
                        </a:p>
                      </a:txBody>
                      <a:tcPr/>
                    </a:tc>
                    <a:tc>
                      <a:txBody>
                        <a:bodyPr/>
                        <a:lstStyle/>
                        <a:p>
                          <a:pPr algn="ctr"/>
                          <a:r>
                            <a:rPr lang="en-NL" dirty="0"/>
                            <a:t>Domain</a:t>
                          </a:r>
                        </a:p>
                      </a:txBody>
                      <a:tcPr/>
                    </a:tc>
                    <a:tc>
                      <a:txBody>
                        <a:bodyPr/>
                        <a:lstStyle/>
                        <a:p>
                          <a:pPr algn="ctr"/>
                          <a:r>
                            <a:rPr lang="en-NL" dirty="0"/>
                            <a:t>Grid</a:t>
                          </a:r>
                        </a:p>
                      </a:txBody>
                      <a:tcPr/>
                    </a:tc>
                    <a:tc>
                      <a:txBody>
                        <a:bodyPr/>
                        <a:lstStyle/>
                        <a:p>
                          <a:pPr algn="ctr"/>
                          <a:r>
                            <a:rPr lang="en-NL" dirty="0"/>
                            <a:t>Cell size</a:t>
                          </a:r>
                        </a:p>
                      </a:txBody>
                      <a:tcPr/>
                    </a:tc>
                    <a:extLst>
                      <a:ext uri="{0D108BD9-81ED-4DB2-BD59-A6C34878D82A}">
                        <a16:rowId xmlns:a16="http://schemas.microsoft.com/office/drawing/2014/main" val="3341863102"/>
                      </a:ext>
                    </a:extLst>
                  </a:tr>
                  <a:tr h="735536">
                    <a:tc>
                      <a:txBody>
                        <a:bodyPr/>
                        <a:lstStyle/>
                        <a:p>
                          <a:pPr algn="ctr"/>
                          <a:r>
                            <a:rPr lang="en-NL" i="0" dirty="0"/>
                            <a:t>Nyx</a:t>
                          </a:r>
                        </a:p>
                      </a:txBody>
                      <a:tcPr anchor="ctr"/>
                    </a:tc>
                    <a:tc>
                      <a:txBody>
                        <a:bodyPr/>
                        <a:lstStyle/>
                        <a:p>
                          <a:pPr algn="ctr"/>
                          <a:r>
                            <a:rPr lang="en-NL" dirty="0"/>
                            <a:t>20 h</a:t>
                          </a:r>
                          <a:r>
                            <a:rPr lang="en-NL" baseline="30000" dirty="0"/>
                            <a:t>-1</a:t>
                          </a:r>
                          <a:r>
                            <a:rPr lang="en-NL" dirty="0"/>
                            <a:t> cMpc</a:t>
                          </a:r>
                        </a:p>
                      </a:txBody>
                      <a:tcPr anchor="ctr"/>
                    </a:tc>
                    <a:tc>
                      <a:txBody>
                        <a:bodyPr/>
                        <a:lstStyle/>
                        <a:p>
                          <a:pPr algn="l"/>
                          <a:r>
                            <a:rPr lang="en-NL" dirty="0"/>
                            <a:t>256</a:t>
                          </a:r>
                          <a:r>
                            <a:rPr lang="en-NL" baseline="30000" dirty="0"/>
                            <a:t>3 </a:t>
                          </a:r>
                          <a:r>
                            <a:rPr lang="en-NL" sz="1600" baseline="0" dirty="0"/>
                            <a:t>(low resolution test)</a:t>
                          </a:r>
                          <a:br>
                            <a:rPr lang="en-NL" sz="1600" baseline="0" dirty="0"/>
                          </a:br>
                          <a14:m>
                            <m:oMath xmlns:m="http://schemas.openxmlformats.org/officeDocument/2006/math">
                              <m:r>
                                <a:rPr lang="en-US" sz="1600" b="0" i="1" baseline="0" smtClean="0">
                                  <a:latin typeface="Cambria Math" panose="02040503050406030204" pitchFamily="18" charset="0"/>
                                </a:rPr>
                                <m:t>→</m:t>
                              </m:r>
                            </m:oMath>
                          </a14:m>
                          <a:r>
                            <a:rPr lang="en-NL" baseline="0" dirty="0"/>
                            <a:t> 2048</a:t>
                          </a:r>
                          <a:r>
                            <a:rPr lang="en-NL" baseline="30000" dirty="0"/>
                            <a:t>3 </a:t>
                          </a:r>
                          <a:r>
                            <a:rPr lang="en-NL" sz="1600" baseline="0" dirty="0"/>
                            <a:t>(final high resolution)</a:t>
                          </a:r>
                          <a:endParaRPr lang="en-NL" baseline="30000" dirty="0"/>
                        </a:p>
                      </a:txBody>
                      <a:tcPr anchor="ctr"/>
                    </a:tc>
                    <a:tc>
                      <a:txBody>
                        <a:bodyPr/>
                        <a:lstStyle/>
                        <a:p>
                          <a:pPr algn="l"/>
                          <a:r>
                            <a:rPr lang="en-NL" dirty="0"/>
                            <a:t>80 h</a:t>
                          </a:r>
                          <a:r>
                            <a:rPr lang="en-NL" baseline="30000" dirty="0"/>
                            <a:t>-1</a:t>
                          </a:r>
                          <a:r>
                            <a:rPr lang="en-NL" dirty="0"/>
                            <a:t> ckpc </a:t>
                          </a:r>
                          <a:r>
                            <a:rPr lang="en-NL" sz="1600" baseline="0" dirty="0"/>
                            <a:t>(low resolution test)</a:t>
                          </a:r>
                          <a:br>
                            <a:rPr lang="en-NL" sz="1600" baseline="0" dirty="0"/>
                          </a:br>
                          <a14:m>
                            <m:oMath xmlns:m="http://schemas.openxmlformats.org/officeDocument/2006/math">
                              <m:r>
                                <a:rPr lang="en-US" sz="1600" b="0" i="1" baseline="0" smtClean="0">
                                  <a:latin typeface="Cambria Math" panose="02040503050406030204" pitchFamily="18" charset="0"/>
                                </a:rPr>
                                <m:t>→</m:t>
                              </m:r>
                            </m:oMath>
                          </a14:m>
                          <a:r>
                            <a:rPr lang="en-NL" dirty="0"/>
                            <a:t> 10 h</a:t>
                          </a:r>
                          <a:r>
                            <a:rPr lang="en-NL" baseline="30000" dirty="0"/>
                            <a:t>-1</a:t>
                          </a:r>
                          <a:r>
                            <a:rPr lang="en-NL" dirty="0"/>
                            <a:t> ckpc </a:t>
                          </a:r>
                          <a:r>
                            <a:rPr lang="en-NL" sz="1600" dirty="0"/>
                            <a:t>(</a:t>
                          </a:r>
                          <a:r>
                            <a:rPr lang="en-NL" sz="1600" baseline="0" dirty="0"/>
                            <a:t>final high resolution)</a:t>
                          </a:r>
                          <a:endParaRPr lang="en-NL" dirty="0"/>
                        </a:p>
                      </a:txBody>
                      <a:tcPr anchor="ctr"/>
                    </a:tc>
                    <a:extLst>
                      <a:ext uri="{0D108BD9-81ED-4DB2-BD59-A6C34878D82A}">
                        <a16:rowId xmlns:a16="http://schemas.microsoft.com/office/drawing/2014/main" val="1869419365"/>
                      </a:ext>
                    </a:extLst>
                  </a:tr>
                </a:tbl>
              </a:graphicData>
            </a:graphic>
          </p:graphicFrame>
        </mc:Choice>
        <mc:Fallback>
          <p:graphicFrame>
            <p:nvGraphicFramePr>
              <p:cNvPr id="5" name="Table 4">
                <a:extLst>
                  <a:ext uri="{FF2B5EF4-FFF2-40B4-BE49-F238E27FC236}">
                    <a16:creationId xmlns:a16="http://schemas.microsoft.com/office/drawing/2014/main" id="{0B84017B-0BEB-3B74-7BF6-82D648F7B812}"/>
                  </a:ext>
                </a:extLst>
              </p:cNvPr>
              <p:cNvGraphicFramePr>
                <a:graphicFrameLocks noGrp="1"/>
              </p:cNvGraphicFramePr>
              <p:nvPr>
                <p:extLst>
                  <p:ext uri="{D42A27DB-BD31-4B8C-83A1-F6EECF244321}">
                    <p14:modId xmlns:p14="http://schemas.microsoft.com/office/powerpoint/2010/main" val="128189922"/>
                  </p:ext>
                </p:extLst>
              </p:nvPr>
            </p:nvGraphicFramePr>
            <p:xfrm>
              <a:off x="1580773" y="2052636"/>
              <a:ext cx="9015010" cy="1101296"/>
            </p:xfrm>
            <a:graphic>
              <a:graphicData uri="http://schemas.openxmlformats.org/drawingml/2006/table">
                <a:tbl>
                  <a:tblPr firstRow="1" bandRow="1">
                    <a:tableStyleId>{5C22544A-7EE6-4342-B048-85BDC9FD1C3A}</a:tableStyleId>
                  </a:tblPr>
                  <a:tblGrid>
                    <a:gridCol w="1074720">
                      <a:extLst>
                        <a:ext uri="{9D8B030D-6E8A-4147-A177-3AD203B41FA5}">
                          <a16:colId xmlns:a16="http://schemas.microsoft.com/office/drawing/2014/main" val="4098134279"/>
                        </a:ext>
                      </a:extLst>
                    </a:gridCol>
                    <a:gridCol w="1533716">
                      <a:extLst>
                        <a:ext uri="{9D8B030D-6E8A-4147-A177-3AD203B41FA5}">
                          <a16:colId xmlns:a16="http://schemas.microsoft.com/office/drawing/2014/main" val="2073507791"/>
                        </a:ext>
                      </a:extLst>
                    </a:gridCol>
                    <a:gridCol w="2997078">
                      <a:extLst>
                        <a:ext uri="{9D8B030D-6E8A-4147-A177-3AD203B41FA5}">
                          <a16:colId xmlns:a16="http://schemas.microsoft.com/office/drawing/2014/main" val="2563172590"/>
                        </a:ext>
                      </a:extLst>
                    </a:gridCol>
                    <a:gridCol w="3409496">
                      <a:extLst>
                        <a:ext uri="{9D8B030D-6E8A-4147-A177-3AD203B41FA5}">
                          <a16:colId xmlns:a16="http://schemas.microsoft.com/office/drawing/2014/main" val="990467614"/>
                        </a:ext>
                      </a:extLst>
                    </a:gridCol>
                  </a:tblGrid>
                  <a:tr h="365760">
                    <a:tc>
                      <a:txBody>
                        <a:bodyPr/>
                        <a:lstStyle/>
                        <a:p>
                          <a:pPr algn="ctr"/>
                          <a:r>
                            <a:rPr lang="en-NL" dirty="0"/>
                            <a:t>Code</a:t>
                          </a:r>
                        </a:p>
                      </a:txBody>
                      <a:tcPr/>
                    </a:tc>
                    <a:tc>
                      <a:txBody>
                        <a:bodyPr/>
                        <a:lstStyle/>
                        <a:p>
                          <a:pPr algn="ctr"/>
                          <a:r>
                            <a:rPr lang="en-NL" dirty="0"/>
                            <a:t>Domain</a:t>
                          </a:r>
                        </a:p>
                      </a:txBody>
                      <a:tcPr/>
                    </a:tc>
                    <a:tc>
                      <a:txBody>
                        <a:bodyPr/>
                        <a:lstStyle/>
                        <a:p>
                          <a:pPr algn="ctr"/>
                          <a:r>
                            <a:rPr lang="en-NL" dirty="0"/>
                            <a:t>Grid</a:t>
                          </a:r>
                        </a:p>
                      </a:txBody>
                      <a:tcPr/>
                    </a:tc>
                    <a:tc>
                      <a:txBody>
                        <a:bodyPr/>
                        <a:lstStyle/>
                        <a:p>
                          <a:pPr algn="ctr"/>
                          <a:r>
                            <a:rPr lang="en-NL" dirty="0"/>
                            <a:t>Cell size</a:t>
                          </a:r>
                        </a:p>
                      </a:txBody>
                      <a:tcPr/>
                    </a:tc>
                    <a:extLst>
                      <a:ext uri="{0D108BD9-81ED-4DB2-BD59-A6C34878D82A}">
                        <a16:rowId xmlns:a16="http://schemas.microsoft.com/office/drawing/2014/main" val="3341863102"/>
                      </a:ext>
                    </a:extLst>
                  </a:tr>
                  <a:tr h="735536">
                    <a:tc>
                      <a:txBody>
                        <a:bodyPr/>
                        <a:lstStyle/>
                        <a:p>
                          <a:pPr algn="ctr"/>
                          <a:r>
                            <a:rPr lang="en-NL" i="0" dirty="0"/>
                            <a:t>Nyx</a:t>
                          </a:r>
                        </a:p>
                      </a:txBody>
                      <a:tcPr anchor="ctr"/>
                    </a:tc>
                    <a:tc>
                      <a:txBody>
                        <a:bodyPr/>
                        <a:lstStyle/>
                        <a:p>
                          <a:pPr algn="ctr"/>
                          <a:r>
                            <a:rPr lang="en-NL" dirty="0"/>
                            <a:t>20 h</a:t>
                          </a:r>
                          <a:r>
                            <a:rPr lang="en-NL" baseline="30000" dirty="0"/>
                            <a:t>-1</a:t>
                          </a:r>
                          <a:r>
                            <a:rPr lang="en-NL" dirty="0"/>
                            <a:t> cMpc</a:t>
                          </a:r>
                        </a:p>
                      </a:txBody>
                      <a:tcPr anchor="ctr"/>
                    </a:tc>
                    <a:tc>
                      <a:txBody>
                        <a:bodyPr/>
                        <a:lstStyle/>
                        <a:p>
                          <a:endParaRPr lang="en-NL"/>
                        </a:p>
                      </a:txBody>
                      <a:tcPr anchor="ctr">
                        <a:blipFill>
                          <a:blip r:embed="rId3"/>
                          <a:stretch>
                            <a:fillRect l="-87712" t="-52542" r="-114831" b="-6780"/>
                          </a:stretch>
                        </a:blipFill>
                      </a:tcPr>
                    </a:tc>
                    <a:tc>
                      <a:txBody>
                        <a:bodyPr/>
                        <a:lstStyle/>
                        <a:p>
                          <a:endParaRPr lang="en-NL"/>
                        </a:p>
                      </a:txBody>
                      <a:tcPr anchor="ctr">
                        <a:blipFill>
                          <a:blip r:embed="rId3"/>
                          <a:stretch>
                            <a:fillRect l="-164684" t="-52542" r="-743" b="-6780"/>
                          </a:stretch>
                        </a:blipFill>
                      </a:tcPr>
                    </a:tc>
                    <a:extLst>
                      <a:ext uri="{0D108BD9-81ED-4DB2-BD59-A6C34878D82A}">
                        <a16:rowId xmlns:a16="http://schemas.microsoft.com/office/drawing/2014/main" val="1869419365"/>
                      </a:ext>
                    </a:extLst>
                  </a:tr>
                </a:tbl>
              </a:graphicData>
            </a:graphic>
          </p:graphicFrame>
        </mc:Fallback>
      </mc:AlternateContent>
      <p:sp>
        <p:nvSpPr>
          <p:cNvPr id="2" name="Title 1">
            <a:extLst>
              <a:ext uri="{FF2B5EF4-FFF2-40B4-BE49-F238E27FC236}">
                <a16:creationId xmlns:a16="http://schemas.microsoft.com/office/drawing/2014/main" id="{D9E9752A-8E02-05B7-8606-C22DFF98B724}"/>
              </a:ext>
            </a:extLst>
          </p:cNvPr>
          <p:cNvSpPr txBox="1">
            <a:spLocks/>
          </p:cNvSpPr>
          <p:nvPr/>
        </p:nvSpPr>
        <p:spPr>
          <a:xfrm>
            <a:off x="2026890" y="-129025"/>
            <a:ext cx="85688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dirty="0"/>
              <a:t>Improve this process with emulation</a:t>
            </a:r>
          </a:p>
        </p:txBody>
      </p:sp>
      <p:sp>
        <p:nvSpPr>
          <p:cNvPr id="10" name="TextBox 9">
            <a:extLst>
              <a:ext uri="{FF2B5EF4-FFF2-40B4-BE49-F238E27FC236}">
                <a16:creationId xmlns:a16="http://schemas.microsoft.com/office/drawing/2014/main" id="{43B1458F-34F6-A420-670C-BBC9D993A774}"/>
              </a:ext>
            </a:extLst>
          </p:cNvPr>
          <p:cNvSpPr txBox="1"/>
          <p:nvPr/>
        </p:nvSpPr>
        <p:spPr>
          <a:xfrm>
            <a:off x="2575733" y="909952"/>
            <a:ext cx="8020050" cy="954107"/>
          </a:xfrm>
          <a:prstGeom prst="rect">
            <a:avLst/>
          </a:prstGeom>
          <a:noFill/>
        </p:spPr>
        <p:txBody>
          <a:bodyPr wrap="square">
            <a:spAutoFit/>
          </a:bodyPr>
          <a:lstStyle/>
          <a:p>
            <a:r>
              <a:rPr lang="en-NL" sz="2800" dirty="0"/>
              <a:t>Better explore parameter space describing possible reionization timelines and other physics</a:t>
            </a:r>
          </a:p>
        </p:txBody>
      </p:sp>
      <p:pic>
        <p:nvPicPr>
          <p:cNvPr id="7" name="Picture 6">
            <a:extLst>
              <a:ext uri="{FF2B5EF4-FFF2-40B4-BE49-F238E27FC236}">
                <a16:creationId xmlns:a16="http://schemas.microsoft.com/office/drawing/2014/main" id="{D43120BD-FD79-CC04-F453-21E83B5A6D38}"/>
              </a:ext>
            </a:extLst>
          </p:cNvPr>
          <p:cNvPicPr>
            <a:picLocks noChangeAspect="1"/>
          </p:cNvPicPr>
          <p:nvPr/>
        </p:nvPicPr>
        <p:blipFill>
          <a:blip r:embed="rId4"/>
          <a:stretch>
            <a:fillRect/>
          </a:stretch>
        </p:blipFill>
        <p:spPr>
          <a:xfrm>
            <a:off x="290318" y="3569109"/>
            <a:ext cx="3148688" cy="3148688"/>
          </a:xfrm>
          <a:prstGeom prst="rect">
            <a:avLst/>
          </a:prstGeom>
          <a:effectLst/>
        </p:spPr>
      </p:pic>
      <p:pic>
        <p:nvPicPr>
          <p:cNvPr id="8" name="Picture 7">
            <a:extLst>
              <a:ext uri="{FF2B5EF4-FFF2-40B4-BE49-F238E27FC236}">
                <a16:creationId xmlns:a16="http://schemas.microsoft.com/office/drawing/2014/main" id="{D392A88F-9CA3-CBDD-5C19-807E2AFA3349}"/>
              </a:ext>
            </a:extLst>
          </p:cNvPr>
          <p:cNvPicPr>
            <a:picLocks noChangeAspect="1"/>
          </p:cNvPicPr>
          <p:nvPr/>
        </p:nvPicPr>
        <p:blipFill>
          <a:blip r:embed="rId5"/>
          <a:stretch>
            <a:fillRect/>
          </a:stretch>
        </p:blipFill>
        <p:spPr>
          <a:xfrm>
            <a:off x="3692818" y="3704069"/>
            <a:ext cx="3580393" cy="2815952"/>
          </a:xfrm>
          <a:prstGeom prst="rect">
            <a:avLst/>
          </a:prstGeom>
        </p:spPr>
      </p:pic>
      <p:grpSp>
        <p:nvGrpSpPr>
          <p:cNvPr id="9" name="Group 8">
            <a:extLst>
              <a:ext uri="{FF2B5EF4-FFF2-40B4-BE49-F238E27FC236}">
                <a16:creationId xmlns:a16="http://schemas.microsoft.com/office/drawing/2014/main" id="{A788257A-6332-AB2E-8F00-529966B6881B}"/>
              </a:ext>
            </a:extLst>
          </p:cNvPr>
          <p:cNvGrpSpPr/>
          <p:nvPr/>
        </p:nvGrpSpPr>
        <p:grpSpPr>
          <a:xfrm>
            <a:off x="7523438" y="4440510"/>
            <a:ext cx="2462981" cy="1507538"/>
            <a:chOff x="5455826" y="4336863"/>
            <a:chExt cx="3634362" cy="2291029"/>
          </a:xfrm>
        </p:grpSpPr>
        <p:pic>
          <p:nvPicPr>
            <p:cNvPr id="11" name="Picture 10">
              <a:extLst>
                <a:ext uri="{FF2B5EF4-FFF2-40B4-BE49-F238E27FC236}">
                  <a16:creationId xmlns:a16="http://schemas.microsoft.com/office/drawing/2014/main" id="{2F7E64C2-DD45-301A-8AD1-3BA2B52BAAA2}"/>
                </a:ext>
              </a:extLst>
            </p:cNvPr>
            <p:cNvPicPr>
              <a:picLocks noChangeAspect="1"/>
            </p:cNvPicPr>
            <p:nvPr/>
          </p:nvPicPr>
          <p:blipFill>
            <a:blip r:embed="rId6"/>
            <a:stretch>
              <a:fillRect/>
            </a:stretch>
          </p:blipFill>
          <p:spPr>
            <a:xfrm>
              <a:off x="5455826" y="4336863"/>
              <a:ext cx="3634362" cy="2291029"/>
            </a:xfrm>
            <a:prstGeom prst="rect">
              <a:avLst/>
            </a:prstGeom>
            <a:effectLst>
              <a:softEdge rad="12700"/>
            </a:effectLst>
          </p:spPr>
        </p:pic>
        <p:sp>
          <p:nvSpPr>
            <p:cNvPr id="12" name="TextBox 11">
              <a:extLst>
                <a:ext uri="{FF2B5EF4-FFF2-40B4-BE49-F238E27FC236}">
                  <a16:creationId xmlns:a16="http://schemas.microsoft.com/office/drawing/2014/main" id="{9DF53777-F665-06CB-CF4E-F95640D8D609}"/>
                </a:ext>
              </a:extLst>
            </p:cNvPr>
            <p:cNvSpPr txBox="1"/>
            <p:nvPr/>
          </p:nvSpPr>
          <p:spPr>
            <a:xfrm>
              <a:off x="6152663" y="6057686"/>
              <a:ext cx="1784463" cy="215444"/>
            </a:xfrm>
            <a:prstGeom prst="rect">
              <a:avLst/>
            </a:prstGeom>
            <a:solidFill>
              <a:schemeClr val="bg1"/>
            </a:solidFill>
          </p:spPr>
          <p:txBody>
            <a:bodyPr wrap="none" rtlCol="0">
              <a:spAutoFit/>
            </a:bodyPr>
            <a:lstStyle/>
            <a:p>
              <a:r>
                <a:rPr lang="en-NL" sz="800" dirty="0"/>
                <a:t>10 random simulated power spectra</a:t>
              </a:r>
            </a:p>
          </p:txBody>
        </p:sp>
      </p:grpSp>
      <p:pic>
        <p:nvPicPr>
          <p:cNvPr id="17" name="Picture 16">
            <a:extLst>
              <a:ext uri="{FF2B5EF4-FFF2-40B4-BE49-F238E27FC236}">
                <a16:creationId xmlns:a16="http://schemas.microsoft.com/office/drawing/2014/main" id="{F3164071-4446-4E6C-DFCE-E31442E78220}"/>
              </a:ext>
            </a:extLst>
          </p:cNvPr>
          <p:cNvPicPr>
            <a:picLocks noChangeAspect="1"/>
          </p:cNvPicPr>
          <p:nvPr/>
        </p:nvPicPr>
        <p:blipFill>
          <a:blip r:embed="rId7"/>
          <a:stretch>
            <a:fillRect/>
          </a:stretch>
        </p:blipFill>
        <p:spPr>
          <a:xfrm>
            <a:off x="10272138" y="4628842"/>
            <a:ext cx="1507538" cy="1507538"/>
          </a:xfrm>
          <a:prstGeom prst="rect">
            <a:avLst/>
          </a:prstGeom>
        </p:spPr>
      </p:pic>
      <p:sp>
        <p:nvSpPr>
          <p:cNvPr id="18" name="TextBox 17">
            <a:extLst>
              <a:ext uri="{FF2B5EF4-FFF2-40B4-BE49-F238E27FC236}">
                <a16:creationId xmlns:a16="http://schemas.microsoft.com/office/drawing/2014/main" id="{45EC7860-AA5F-33EF-6D63-96FFEA6D6E2D}"/>
              </a:ext>
            </a:extLst>
          </p:cNvPr>
          <p:cNvSpPr txBox="1"/>
          <p:nvPr/>
        </p:nvSpPr>
        <p:spPr>
          <a:xfrm>
            <a:off x="9906823" y="6211669"/>
            <a:ext cx="2285177" cy="646331"/>
          </a:xfrm>
          <a:prstGeom prst="rect">
            <a:avLst/>
          </a:prstGeom>
          <a:noFill/>
        </p:spPr>
        <p:txBody>
          <a:bodyPr wrap="none" rtlCol="0">
            <a:spAutoFit/>
          </a:bodyPr>
          <a:lstStyle/>
          <a:p>
            <a:r>
              <a:rPr lang="en-NL" dirty="0"/>
              <a:t>González Hernández </a:t>
            </a:r>
            <a:br>
              <a:rPr lang="en-NL" dirty="0"/>
            </a:br>
            <a:r>
              <a:rPr lang="en-NL" dirty="0"/>
              <a:t>et al. 2024 in prep.</a:t>
            </a:r>
          </a:p>
        </p:txBody>
      </p:sp>
    </p:spTree>
    <p:extLst>
      <p:ext uri="{BB962C8B-B14F-4D97-AF65-F5344CB8AC3E}">
        <p14:creationId xmlns:p14="http://schemas.microsoft.com/office/powerpoint/2010/main" val="95418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DB34C22-702B-56E7-7A3F-CE758A975A4C}"/>
                  </a:ext>
                </a:extLst>
              </p:cNvPr>
              <p:cNvSpPr>
                <a:spLocks noGrp="1"/>
              </p:cNvSpPr>
              <p:nvPr>
                <p:ph idx="1"/>
              </p:nvPr>
            </p:nvSpPr>
            <p:spPr>
              <a:xfrm>
                <a:off x="700564" y="1932972"/>
                <a:ext cx="4108817" cy="4687747"/>
              </a:xfrm>
            </p:spPr>
            <p:txBody>
              <a:bodyPr>
                <a:normAutofit/>
              </a:bodyPr>
              <a:lstStyle/>
              <a:p>
                <a:r>
                  <a:rPr lang="en-US" sz="2400" b="0" dirty="0"/>
                  <a:t>Ly</a:t>
                </a:r>
                <a14:m>
                  <m:oMath xmlns:m="http://schemas.openxmlformats.org/officeDocument/2006/math">
                    <m:r>
                      <a:rPr lang="en-US" sz="2400" b="0" i="1" smtClean="0">
                        <a:latin typeface="Cambria Math" panose="02040503050406030204" pitchFamily="18" charset="0"/>
                      </a:rPr>
                      <m:t>𝛼</m:t>
                    </m:r>
                  </m:oMath>
                </a14:m>
                <a:r>
                  <a:rPr lang="en-US" sz="2400" b="0" dirty="0"/>
                  <a:t> opacity skewers have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𝐹</m:t>
                    </m:r>
                    <m:r>
                      <a:rPr lang="en-US" sz="2400" b="0" i="1" smtClean="0">
                        <a:latin typeface="Cambria Math" panose="02040503050406030204" pitchFamily="18" charset="0"/>
                      </a:rPr>
                      <m:t>⟩</m:t>
                    </m:r>
                  </m:oMath>
                </a14:m>
                <a:r>
                  <a:rPr lang="en-NL" sz="2400" dirty="0"/>
                  <a:t> and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𝑚𝑓𝑝</m:t>
                        </m:r>
                      </m:sub>
                    </m:sSub>
                  </m:oMath>
                </a14:m>
                <a:r>
                  <a:rPr lang="en-US" sz="2400" dirty="0"/>
                  <a:t> adjusted in post-processing</a:t>
                </a:r>
                <a:br>
                  <a:rPr lang="en-US" sz="2400" dirty="0"/>
                </a:br>
                <a:endParaRPr lang="en-US" sz="2400" dirty="0"/>
              </a:p>
              <a:p>
                <a:r>
                  <a:rPr lang="en-US" sz="2400" dirty="0"/>
                  <a:t>Emulate the autocorrelation function and covariance matrix (error &lt; 2%)</a:t>
                </a:r>
                <a:br>
                  <a:rPr lang="en-US" sz="2400" dirty="0"/>
                </a:br>
                <a:endParaRPr lang="en-US" sz="2400" dirty="0"/>
              </a:p>
              <a:p>
                <a:r>
                  <a:rPr lang="en-US" sz="2400" dirty="0"/>
                  <a:t>Inference on mock observations gives similar inference results to other methods, but faster</a:t>
                </a:r>
                <a:endParaRPr lang="en-NL" sz="2400" dirty="0"/>
              </a:p>
              <a:p>
                <a:endParaRPr lang="en-NL" sz="2400" dirty="0"/>
              </a:p>
            </p:txBody>
          </p:sp>
        </mc:Choice>
        <mc:Fallback>
          <p:sp>
            <p:nvSpPr>
              <p:cNvPr id="3" name="Content Placeholder 2">
                <a:extLst>
                  <a:ext uri="{FF2B5EF4-FFF2-40B4-BE49-F238E27FC236}">
                    <a16:creationId xmlns:a16="http://schemas.microsoft.com/office/drawing/2014/main" id="{8DB34C22-702B-56E7-7A3F-CE758A975A4C}"/>
                  </a:ext>
                </a:extLst>
              </p:cNvPr>
              <p:cNvSpPr>
                <a:spLocks noGrp="1" noRot="1" noChangeAspect="1" noMove="1" noResize="1" noEditPoints="1" noAdjustHandles="1" noChangeArrowheads="1" noChangeShapeType="1" noTextEdit="1"/>
              </p:cNvSpPr>
              <p:nvPr>
                <p:ph idx="1"/>
              </p:nvPr>
            </p:nvSpPr>
            <p:spPr>
              <a:xfrm>
                <a:off x="700564" y="1932972"/>
                <a:ext cx="4108817" cy="4687747"/>
              </a:xfrm>
              <a:blipFill>
                <a:blip r:embed="rId3"/>
                <a:stretch>
                  <a:fillRect l="-2160" t="-1892" r="-3395"/>
                </a:stretch>
              </a:blipFill>
            </p:spPr>
            <p:txBody>
              <a:bodyPr/>
              <a:lstStyle/>
              <a:p>
                <a:r>
                  <a:rPr lang="en-NL">
                    <a:noFill/>
                  </a:rPr>
                  <a:t> </a:t>
                </a:r>
              </a:p>
            </p:txBody>
          </p:sp>
        </mc:Fallback>
      </mc:AlternateContent>
      <p:sp>
        <p:nvSpPr>
          <p:cNvPr id="4" name="TextBox 3">
            <a:extLst>
              <a:ext uri="{FF2B5EF4-FFF2-40B4-BE49-F238E27FC236}">
                <a16:creationId xmlns:a16="http://schemas.microsoft.com/office/drawing/2014/main" id="{BD3691E0-E07F-09B9-C50C-83F997E9B919}"/>
              </a:ext>
            </a:extLst>
          </p:cNvPr>
          <p:cNvSpPr txBox="1"/>
          <p:nvPr/>
        </p:nvSpPr>
        <p:spPr>
          <a:xfrm>
            <a:off x="9906823" y="6211669"/>
            <a:ext cx="2285177" cy="646331"/>
          </a:xfrm>
          <a:prstGeom prst="rect">
            <a:avLst/>
          </a:prstGeom>
          <a:noFill/>
        </p:spPr>
        <p:txBody>
          <a:bodyPr wrap="none" rtlCol="0">
            <a:spAutoFit/>
          </a:bodyPr>
          <a:lstStyle/>
          <a:p>
            <a:r>
              <a:rPr lang="en-NL" dirty="0"/>
              <a:t>González Hernández </a:t>
            </a:r>
            <a:br>
              <a:rPr lang="en-NL" dirty="0"/>
            </a:br>
            <a:r>
              <a:rPr lang="en-NL" dirty="0"/>
              <a:t>et al. 2024 in prep.</a:t>
            </a:r>
          </a:p>
        </p:txBody>
      </p:sp>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50F6FE9-6BCA-A7AB-1036-5CEB225927B8}"/>
                  </a:ext>
                </a:extLst>
              </p:cNvPr>
              <p:cNvSpPr>
                <a:spLocks noGrp="1"/>
              </p:cNvSpPr>
              <p:nvPr>
                <p:ph type="title"/>
              </p:nvPr>
            </p:nvSpPr>
            <p:spPr>
              <a:xfrm>
                <a:off x="1084449" y="177490"/>
                <a:ext cx="9953029" cy="1325563"/>
              </a:xfrm>
            </p:spPr>
            <p:txBody>
              <a:bodyPr>
                <a:normAutofit/>
              </a:bodyPr>
              <a:lstStyle/>
              <a:p>
                <a:r>
                  <a:rPr lang="en-NL" dirty="0"/>
                  <a:t>Testing emulation and inference pipeline on a Ly</a:t>
                </a:r>
                <a14:m>
                  <m:oMath xmlns:m="http://schemas.openxmlformats.org/officeDocument/2006/math">
                    <m:r>
                      <a:rPr lang="en-US" b="0" i="1" smtClean="0">
                        <a:latin typeface="Cambria Math" panose="02040503050406030204" pitchFamily="18" charset="0"/>
                      </a:rPr>
                      <m:t>𝛼</m:t>
                    </m:r>
                  </m:oMath>
                </a14:m>
                <a:r>
                  <a:rPr lang="en-NL" dirty="0"/>
                  <a:t> forest model</a:t>
                </a:r>
              </a:p>
            </p:txBody>
          </p:sp>
        </mc:Choice>
        <mc:Fallback>
          <p:sp>
            <p:nvSpPr>
              <p:cNvPr id="2" name="Title 1">
                <a:extLst>
                  <a:ext uri="{FF2B5EF4-FFF2-40B4-BE49-F238E27FC236}">
                    <a16:creationId xmlns:a16="http://schemas.microsoft.com/office/drawing/2014/main" id="{D50F6FE9-6BCA-A7AB-1036-5CEB225927B8}"/>
                  </a:ext>
                </a:extLst>
              </p:cNvPr>
              <p:cNvSpPr>
                <a:spLocks noGrp="1" noRot="1" noChangeAspect="1" noMove="1" noResize="1" noEditPoints="1" noAdjustHandles="1" noChangeArrowheads="1" noChangeShapeType="1" noTextEdit="1"/>
              </p:cNvSpPr>
              <p:nvPr>
                <p:ph type="title"/>
              </p:nvPr>
            </p:nvSpPr>
            <p:spPr>
              <a:xfrm>
                <a:off x="1084449" y="177490"/>
                <a:ext cx="9953029" cy="1325563"/>
              </a:xfrm>
              <a:blipFill>
                <a:blip r:embed="rId4"/>
                <a:stretch>
                  <a:fillRect l="-2548" t="-12264" r="-2675" b="-20755"/>
                </a:stretch>
              </a:blipFill>
            </p:spPr>
            <p:txBody>
              <a:bodyPr/>
              <a:lstStyle/>
              <a:p>
                <a:r>
                  <a:rPr lang="en-NL">
                    <a:noFill/>
                  </a:rPr>
                  <a:t> </a:t>
                </a:r>
              </a:p>
            </p:txBody>
          </p:sp>
        </mc:Fallback>
      </mc:AlternateContent>
      <p:pic>
        <p:nvPicPr>
          <p:cNvPr id="5" name="Picture 4">
            <a:extLst>
              <a:ext uri="{FF2B5EF4-FFF2-40B4-BE49-F238E27FC236}">
                <a16:creationId xmlns:a16="http://schemas.microsoft.com/office/drawing/2014/main" id="{A3DBE8C8-5B62-FF6B-9352-1E8A5253D330}"/>
              </a:ext>
            </a:extLst>
          </p:cNvPr>
          <p:cNvPicPr>
            <a:picLocks noChangeAspect="1"/>
          </p:cNvPicPr>
          <p:nvPr/>
        </p:nvPicPr>
        <p:blipFill>
          <a:blip r:embed="rId5"/>
          <a:stretch>
            <a:fillRect/>
          </a:stretch>
        </p:blipFill>
        <p:spPr>
          <a:xfrm>
            <a:off x="10272138" y="4628842"/>
            <a:ext cx="1507538" cy="1507538"/>
          </a:xfrm>
          <a:prstGeom prst="rect">
            <a:avLst/>
          </a:prstGeom>
        </p:spPr>
      </p:pic>
      <p:pic>
        <p:nvPicPr>
          <p:cNvPr id="23" name="Picture 22">
            <a:extLst>
              <a:ext uri="{FF2B5EF4-FFF2-40B4-BE49-F238E27FC236}">
                <a16:creationId xmlns:a16="http://schemas.microsoft.com/office/drawing/2014/main" id="{472A93A0-0F97-F801-0C65-382653CCF15D}"/>
              </a:ext>
            </a:extLst>
          </p:cNvPr>
          <p:cNvPicPr>
            <a:picLocks noChangeAspect="1"/>
          </p:cNvPicPr>
          <p:nvPr/>
        </p:nvPicPr>
        <p:blipFill rotWithShape="1">
          <a:blip r:embed="rId6"/>
          <a:srcRect l="19" r="33019"/>
          <a:stretch/>
        </p:blipFill>
        <p:spPr>
          <a:xfrm>
            <a:off x="5463788" y="1229941"/>
            <a:ext cx="5751567" cy="2286473"/>
          </a:xfrm>
          <a:prstGeom prst="rect">
            <a:avLst/>
          </a:prstGeom>
        </p:spPr>
      </p:pic>
      <p:sp>
        <p:nvSpPr>
          <p:cNvPr id="24" name="TextBox 23">
            <a:extLst>
              <a:ext uri="{FF2B5EF4-FFF2-40B4-BE49-F238E27FC236}">
                <a16:creationId xmlns:a16="http://schemas.microsoft.com/office/drawing/2014/main" id="{11DD7DC7-9FFC-DEDC-D0BF-494946A1CB33}"/>
              </a:ext>
            </a:extLst>
          </p:cNvPr>
          <p:cNvSpPr txBox="1"/>
          <p:nvPr/>
        </p:nvSpPr>
        <p:spPr>
          <a:xfrm>
            <a:off x="9042514" y="879444"/>
            <a:ext cx="1308725" cy="369332"/>
          </a:xfrm>
          <a:prstGeom prst="rect">
            <a:avLst/>
          </a:prstGeom>
          <a:noFill/>
        </p:spPr>
        <p:txBody>
          <a:bodyPr wrap="square" rtlCol="0">
            <a:spAutoFit/>
          </a:bodyPr>
          <a:lstStyle/>
          <a:p>
            <a:r>
              <a:rPr lang="en-US" dirty="0"/>
              <a:t>Emulated</a:t>
            </a:r>
            <a:endParaRPr lang="en-NL" dirty="0"/>
          </a:p>
        </p:txBody>
      </p:sp>
      <p:sp>
        <p:nvSpPr>
          <p:cNvPr id="25" name="TextBox 24">
            <a:extLst>
              <a:ext uri="{FF2B5EF4-FFF2-40B4-BE49-F238E27FC236}">
                <a16:creationId xmlns:a16="http://schemas.microsoft.com/office/drawing/2014/main" id="{AF23C60D-9EBD-BA76-34A7-02ED387456A9}"/>
              </a:ext>
            </a:extLst>
          </p:cNvPr>
          <p:cNvSpPr txBox="1"/>
          <p:nvPr/>
        </p:nvSpPr>
        <p:spPr>
          <a:xfrm>
            <a:off x="6568739" y="879444"/>
            <a:ext cx="952344" cy="369332"/>
          </a:xfrm>
          <a:prstGeom prst="rect">
            <a:avLst/>
          </a:prstGeom>
          <a:noFill/>
        </p:spPr>
        <p:txBody>
          <a:bodyPr wrap="square" rtlCol="0">
            <a:spAutoFit/>
          </a:bodyPr>
          <a:lstStyle/>
          <a:p>
            <a:r>
              <a:rPr lang="en-US" dirty="0"/>
              <a:t>True </a:t>
            </a:r>
            <a:endParaRPr lang="en-NL" dirty="0"/>
          </a:p>
        </p:txBody>
      </p:sp>
      <p:grpSp>
        <p:nvGrpSpPr>
          <p:cNvPr id="26" name="Group 25">
            <a:extLst>
              <a:ext uri="{FF2B5EF4-FFF2-40B4-BE49-F238E27FC236}">
                <a16:creationId xmlns:a16="http://schemas.microsoft.com/office/drawing/2014/main" id="{B7EB73A6-A700-3EC2-EAD9-7162CA42FC2D}"/>
              </a:ext>
            </a:extLst>
          </p:cNvPr>
          <p:cNvGrpSpPr/>
          <p:nvPr/>
        </p:nvGrpSpPr>
        <p:grpSpPr>
          <a:xfrm>
            <a:off x="5618212" y="3715473"/>
            <a:ext cx="3535996" cy="3038920"/>
            <a:chOff x="458014" y="2278393"/>
            <a:chExt cx="4711584" cy="3787546"/>
          </a:xfrm>
        </p:grpSpPr>
        <p:pic>
          <p:nvPicPr>
            <p:cNvPr id="27" name="Picture 26">
              <a:extLst>
                <a:ext uri="{FF2B5EF4-FFF2-40B4-BE49-F238E27FC236}">
                  <a16:creationId xmlns:a16="http://schemas.microsoft.com/office/drawing/2014/main" id="{84340BCD-1977-91E3-2DB9-FF0F4995A0BC}"/>
                </a:ext>
              </a:extLst>
            </p:cNvPr>
            <p:cNvPicPr>
              <a:picLocks noChangeAspect="1"/>
            </p:cNvPicPr>
            <p:nvPr/>
          </p:nvPicPr>
          <p:blipFill>
            <a:blip r:embed="rId7"/>
            <a:stretch>
              <a:fillRect/>
            </a:stretch>
          </p:blipFill>
          <p:spPr>
            <a:xfrm>
              <a:off x="458014" y="2278393"/>
              <a:ext cx="4110718" cy="3787546"/>
            </a:xfrm>
            <a:prstGeom prst="rect">
              <a:avLst/>
            </a:prstGeom>
          </p:spPr>
        </p:pic>
        <p:sp>
          <p:nvSpPr>
            <p:cNvPr id="28" name="Rectangle 27">
              <a:extLst>
                <a:ext uri="{FF2B5EF4-FFF2-40B4-BE49-F238E27FC236}">
                  <a16:creationId xmlns:a16="http://schemas.microsoft.com/office/drawing/2014/main" id="{B9FFCF03-5565-13C4-5AE9-A5116A444FB9}"/>
                </a:ext>
              </a:extLst>
            </p:cNvPr>
            <p:cNvSpPr/>
            <p:nvPr/>
          </p:nvSpPr>
          <p:spPr>
            <a:xfrm>
              <a:off x="3050088" y="2442575"/>
              <a:ext cx="1427967" cy="515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9" name="Group 28">
              <a:extLst>
                <a:ext uri="{FF2B5EF4-FFF2-40B4-BE49-F238E27FC236}">
                  <a16:creationId xmlns:a16="http://schemas.microsoft.com/office/drawing/2014/main" id="{6134939B-3216-F170-5AF3-E23EA91D90ED}"/>
                </a:ext>
              </a:extLst>
            </p:cNvPr>
            <p:cNvGrpSpPr/>
            <p:nvPr/>
          </p:nvGrpSpPr>
          <p:grpSpPr>
            <a:xfrm>
              <a:off x="2976608" y="2377956"/>
              <a:ext cx="2192990" cy="1342586"/>
              <a:chOff x="2743678" y="2888076"/>
              <a:chExt cx="2192990" cy="1342586"/>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68D33672-CB0A-FA05-166E-29221A5A39E6}"/>
                      </a:ext>
                    </a:extLst>
                  </p:cNvPr>
                  <p:cNvSpPr txBox="1"/>
                  <p:nvPr/>
                </p:nvSpPr>
                <p:spPr>
                  <a:xfrm>
                    <a:off x="3204835" y="2888076"/>
                    <a:ext cx="1731833" cy="1342586"/>
                  </a:xfrm>
                  <a:prstGeom prst="rect">
                    <a:avLst/>
                  </a:prstGeom>
                  <a:noFill/>
                </p:spPr>
                <p:txBody>
                  <a:bodyPr wrap="square" rtlCol="0">
                    <a:spAutoFit/>
                  </a:bodyPr>
                  <a:lstStyle/>
                  <a:p>
                    <a:r>
                      <a:rPr lang="en-NL" sz="800" dirty="0"/>
                      <a:t>NGP + MH,  </a:t>
                    </a:r>
                    <a:br>
                      <a:rPr lang="en-NL" sz="800" dirty="0"/>
                    </a:br>
                    <a:r>
                      <a:rPr lang="en-NL" sz="800" dirty="0"/>
                      <a:t>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𝑁</m:t>
                            </m:r>
                          </m:e>
                          <m:sub>
                            <m:r>
                              <a:rPr lang="en-US" sz="800" i="1">
                                <a:latin typeface="Cambria Math" panose="02040503050406030204" pitchFamily="18" charset="0"/>
                              </a:rPr>
                              <m:t>𝑚𝑜𝑑𝑒𝑙𝑠</m:t>
                            </m:r>
                          </m:sub>
                        </m:sSub>
                        <m:r>
                          <a:rPr lang="en-US" sz="800" i="1">
                            <a:latin typeface="Cambria Math" panose="02040503050406030204" pitchFamily="18" charset="0"/>
                          </a:rPr>
                          <m:t>=549</m:t>
                        </m:r>
                      </m:oMath>
                    </a14:m>
                    <a:endParaRPr lang="en-NL" sz="800" dirty="0"/>
                  </a:p>
                  <a:p>
                    <a:endParaRPr lang="en-NL" sz="800" dirty="0"/>
                  </a:p>
                  <a:p>
                    <a:r>
                      <a:rPr lang="en-NL" sz="800" dirty="0"/>
                      <a:t>NN + HMC,</a:t>
                    </a:r>
                    <a:br>
                      <a:rPr lang="en-NL" sz="800" dirty="0"/>
                    </a:br>
                    <a:r>
                      <a:rPr lang="en-NL" sz="800" dirty="0"/>
                      <a:t>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𝑁</m:t>
                            </m:r>
                          </m:e>
                          <m:sub>
                            <m:r>
                              <a:rPr lang="en-US" sz="800" i="1">
                                <a:latin typeface="Cambria Math" panose="02040503050406030204" pitchFamily="18" charset="0"/>
                              </a:rPr>
                              <m:t>𝑚𝑜𝑑𝑒𝑙𝑠</m:t>
                            </m:r>
                          </m:sub>
                        </m:sSub>
                        <m:r>
                          <a:rPr lang="en-US" sz="800" i="1">
                            <a:latin typeface="Cambria Math" panose="02040503050406030204" pitchFamily="18" charset="0"/>
                          </a:rPr>
                          <m:t>=500</m:t>
                        </m:r>
                      </m:oMath>
                    </a14:m>
                    <a:endParaRPr lang="en-US" sz="800" dirty="0"/>
                  </a:p>
                  <a:p>
                    <a:endParaRPr lang="en-NL" sz="800" dirty="0"/>
                  </a:p>
                  <a:p>
                    <a:r>
                      <a:rPr lang="en-NL" sz="800" dirty="0"/>
                      <a:t>NN + HMC, </a:t>
                    </a:r>
                  </a:p>
                  <a:p>
                    <a:r>
                      <a:rPr lang="en-NL" sz="800" dirty="0"/>
                      <a:t>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𝑁</m:t>
                            </m:r>
                          </m:e>
                          <m:sub>
                            <m:r>
                              <a:rPr lang="en-US" sz="800" i="1">
                                <a:latin typeface="Cambria Math" panose="02040503050406030204" pitchFamily="18" charset="0"/>
                              </a:rPr>
                              <m:t>𝑚𝑜𝑑𝑒𝑙𝑠</m:t>
                            </m:r>
                          </m:sub>
                        </m:sSub>
                        <m:r>
                          <a:rPr lang="en-US" sz="800" i="1">
                            <a:latin typeface="Cambria Math" panose="02040503050406030204" pitchFamily="18" charset="0"/>
                          </a:rPr>
                          <m:t>=100</m:t>
                        </m:r>
                      </m:oMath>
                    </a14:m>
                    <a:endParaRPr lang="en-NL" sz="800" dirty="0"/>
                  </a:p>
                </p:txBody>
              </p:sp>
            </mc:Choice>
            <mc:Fallback>
              <p:sp>
                <p:nvSpPr>
                  <p:cNvPr id="30" name="TextBox 29">
                    <a:extLst>
                      <a:ext uri="{FF2B5EF4-FFF2-40B4-BE49-F238E27FC236}">
                        <a16:creationId xmlns:a16="http://schemas.microsoft.com/office/drawing/2014/main" id="{68D33672-CB0A-FA05-166E-29221A5A39E6}"/>
                      </a:ext>
                    </a:extLst>
                  </p:cNvPr>
                  <p:cNvSpPr txBox="1">
                    <a:spLocks noRot="1" noChangeAspect="1" noMove="1" noResize="1" noEditPoints="1" noAdjustHandles="1" noChangeArrowheads="1" noChangeShapeType="1" noTextEdit="1"/>
                  </p:cNvSpPr>
                  <p:nvPr/>
                </p:nvSpPr>
                <p:spPr>
                  <a:xfrm>
                    <a:off x="3204835" y="2888076"/>
                    <a:ext cx="1731833" cy="1342586"/>
                  </a:xfrm>
                  <a:prstGeom prst="rect">
                    <a:avLst/>
                  </a:prstGeom>
                  <a:blipFill>
                    <a:blip r:embed="rId8"/>
                    <a:stretch>
                      <a:fillRect/>
                    </a:stretch>
                  </a:blipFill>
                </p:spPr>
                <p:txBody>
                  <a:bodyPr/>
                  <a:lstStyle/>
                  <a:p>
                    <a:r>
                      <a:rPr lang="en-NL">
                        <a:noFill/>
                      </a:rPr>
                      <a:t> </a:t>
                    </a:r>
                  </a:p>
                </p:txBody>
              </p:sp>
            </mc:Fallback>
          </mc:AlternateContent>
          <p:cxnSp>
            <p:nvCxnSpPr>
              <p:cNvPr id="31" name="Straight Connector 30">
                <a:extLst>
                  <a:ext uri="{FF2B5EF4-FFF2-40B4-BE49-F238E27FC236}">
                    <a16:creationId xmlns:a16="http://schemas.microsoft.com/office/drawing/2014/main" id="{5DF3AA4F-659F-4180-5261-9029B0CE053E}"/>
                  </a:ext>
                </a:extLst>
              </p:cNvPr>
              <p:cNvCxnSpPr/>
              <p:nvPr/>
            </p:nvCxnSpPr>
            <p:spPr>
              <a:xfrm>
                <a:off x="2746024" y="3020637"/>
                <a:ext cx="470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FEFCC7-BB83-734D-75A4-4D3FC229CD10}"/>
                  </a:ext>
                </a:extLst>
              </p:cNvPr>
              <p:cNvCxnSpPr/>
              <p:nvPr/>
            </p:nvCxnSpPr>
            <p:spPr>
              <a:xfrm>
                <a:off x="2757407" y="3522952"/>
                <a:ext cx="470263"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62406CA-1356-5517-ED3F-44F95719A282}"/>
                  </a:ext>
                </a:extLst>
              </p:cNvPr>
              <p:cNvCxnSpPr/>
              <p:nvPr/>
            </p:nvCxnSpPr>
            <p:spPr>
              <a:xfrm>
                <a:off x="2743678" y="4016314"/>
                <a:ext cx="470263" cy="0"/>
              </a:xfrm>
              <a:prstGeom prst="line">
                <a:avLst/>
              </a:prstGeom>
              <a:ln>
                <a:solidFill>
                  <a:srgbClr val="F2E39F"/>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64694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10CA-073A-A575-8702-0EBB2BEDB6DF}"/>
              </a:ext>
            </a:extLst>
          </p:cNvPr>
          <p:cNvSpPr>
            <a:spLocks noGrp="1"/>
          </p:cNvSpPr>
          <p:nvPr>
            <p:ph type="title"/>
          </p:nvPr>
        </p:nvSpPr>
        <p:spPr>
          <a:xfrm>
            <a:off x="886372" y="-114002"/>
            <a:ext cx="7886700" cy="1325563"/>
          </a:xfrm>
        </p:spPr>
        <p:txBody>
          <a:bodyPr/>
          <a:lstStyle/>
          <a:p>
            <a:r>
              <a:rPr lang="en-NL" dirty="0"/>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BB9C7F-CEE2-A447-57DB-7F66CD1CF520}"/>
                  </a:ext>
                </a:extLst>
              </p:cNvPr>
              <p:cNvSpPr>
                <a:spLocks noGrp="1"/>
              </p:cNvSpPr>
              <p:nvPr>
                <p:ph idx="1"/>
              </p:nvPr>
            </p:nvSpPr>
            <p:spPr>
              <a:xfrm>
                <a:off x="696757" y="1661239"/>
                <a:ext cx="7017688" cy="4157667"/>
              </a:xfrm>
            </p:spPr>
            <p:txBody>
              <a:bodyPr>
                <a:normAutofit/>
              </a:bodyPr>
              <a:lstStyle/>
              <a:p>
                <a:r>
                  <a:rPr lang="en-NL" dirty="0"/>
                  <a:t>Ly</a:t>
                </a:r>
                <a14:m>
                  <m:oMath xmlns:m="http://schemas.openxmlformats.org/officeDocument/2006/math">
                    <m:r>
                      <a:rPr lang="en-US" b="0" i="1" smtClean="0">
                        <a:latin typeface="Cambria Math" panose="02040503050406030204" pitchFamily="18" charset="0"/>
                      </a:rPr>
                      <m:t>𝛼</m:t>
                    </m:r>
                  </m:oMath>
                </a14:m>
                <a:r>
                  <a:rPr lang="en-NL" dirty="0"/>
                  <a:t> flux power spectrum is sensitive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𝑚𝑖𝑑</m:t>
                        </m:r>
                      </m:sub>
                    </m:sSub>
                  </m:oMath>
                </a14:m>
                <a:r>
                  <a:rPr lang="en-NL" dirty="0"/>
                  <a:t> and </a:t>
                </a: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re</m:t>
                        </m:r>
                      </m:sub>
                    </m:sSub>
                  </m:oMath>
                </a14:m>
                <a:r>
                  <a:rPr lang="en-NL" dirty="0"/>
                  <a:t> </a:t>
                </a:r>
                <a:r>
                  <a:rPr lang="en-NL" sz="2000" dirty="0"/>
                  <a:t>due to the time dependence on pressure smoothing and thermal broadening</a:t>
                </a:r>
              </a:p>
              <a:p>
                <a:endParaRPr lang="en-NL" sz="2000" dirty="0"/>
              </a:p>
              <a:p>
                <a:r>
                  <a:rPr lang="en-US" b="0" dirty="0"/>
                  <a:t>CDF(</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𝑒𝑓𝑓</m:t>
                        </m:r>
                      </m:sub>
                    </m:sSub>
                  </m:oMath>
                </a14:m>
                <a:r>
                  <a:rPr lang="en-NL" dirty="0"/>
                  <a:t>) and autocorrelation function are sensitive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m:t>
                        </m:r>
                      </m:sub>
                    </m:sSub>
                  </m:oMath>
                </a14:m>
                <a:r>
                  <a:rPr lang="en-NL" dirty="0"/>
                  <a:t> </a:t>
                </a:r>
                <a:r>
                  <a:rPr lang="en-NL" sz="1800" dirty="0"/>
                  <a:t>possibly</a:t>
                </a:r>
                <a:r>
                  <a:rPr lang="en-NL" dirty="0"/>
                  <a:t> </a:t>
                </a:r>
                <a:r>
                  <a:rPr lang="en-NL" sz="2000" dirty="0"/>
                  <a:t>due to temperature fluctuations</a:t>
                </a:r>
              </a:p>
              <a:p>
                <a:endParaRPr lang="en-NL" sz="2000" dirty="0"/>
              </a:p>
              <a:p>
                <a:r>
                  <a:rPr lang="en-NL" dirty="0"/>
                  <a:t>Preliminary emulation and inference pipeline shows promising results…</a:t>
                </a:r>
              </a:p>
            </p:txBody>
          </p:sp>
        </mc:Choice>
        <mc:Fallback xmlns="">
          <p:sp>
            <p:nvSpPr>
              <p:cNvPr id="3" name="Content Placeholder 2">
                <a:extLst>
                  <a:ext uri="{FF2B5EF4-FFF2-40B4-BE49-F238E27FC236}">
                    <a16:creationId xmlns:a16="http://schemas.microsoft.com/office/drawing/2014/main" id="{F3BB9C7F-CEE2-A447-57DB-7F66CD1CF520}"/>
                  </a:ext>
                </a:extLst>
              </p:cNvPr>
              <p:cNvSpPr>
                <a:spLocks noGrp="1" noRot="1" noChangeAspect="1" noMove="1" noResize="1" noEditPoints="1" noAdjustHandles="1" noChangeArrowheads="1" noChangeShapeType="1" noTextEdit="1"/>
              </p:cNvSpPr>
              <p:nvPr>
                <p:ph idx="1"/>
              </p:nvPr>
            </p:nvSpPr>
            <p:spPr>
              <a:xfrm>
                <a:off x="696757" y="1661239"/>
                <a:ext cx="7017688" cy="4157667"/>
              </a:xfrm>
              <a:blipFill>
                <a:blip r:embed="rId3"/>
                <a:stretch>
                  <a:fillRect l="-1444" t="-2744" r="-1805" b="-1220"/>
                </a:stretch>
              </a:blipFill>
            </p:spPr>
            <p:txBody>
              <a:bodyPr/>
              <a:lstStyle/>
              <a:p>
                <a:r>
                  <a:rPr lang="en-NL">
                    <a:noFill/>
                  </a:rPr>
                  <a:t> </a:t>
                </a:r>
              </a:p>
            </p:txBody>
          </p:sp>
        </mc:Fallback>
      </mc:AlternateContent>
      <p:grpSp>
        <p:nvGrpSpPr>
          <p:cNvPr id="4" name="Group 3">
            <a:extLst>
              <a:ext uri="{FF2B5EF4-FFF2-40B4-BE49-F238E27FC236}">
                <a16:creationId xmlns:a16="http://schemas.microsoft.com/office/drawing/2014/main" id="{F46BEBE6-8969-97EF-B91B-2628BC7E9654}"/>
              </a:ext>
            </a:extLst>
          </p:cNvPr>
          <p:cNvGrpSpPr>
            <a:grpSpLocks noChangeAspect="1"/>
          </p:cNvGrpSpPr>
          <p:nvPr/>
        </p:nvGrpSpPr>
        <p:grpSpPr>
          <a:xfrm>
            <a:off x="7830102" y="490027"/>
            <a:ext cx="3874460" cy="2938973"/>
            <a:chOff x="345208" y="1631398"/>
            <a:chExt cx="5735361" cy="4386649"/>
          </a:xfrm>
        </p:grpSpPr>
        <p:grpSp>
          <p:nvGrpSpPr>
            <p:cNvPr id="5" name="Group 4">
              <a:extLst>
                <a:ext uri="{FF2B5EF4-FFF2-40B4-BE49-F238E27FC236}">
                  <a16:creationId xmlns:a16="http://schemas.microsoft.com/office/drawing/2014/main" id="{2CC929AE-EE86-1623-A120-ED1FDFD747A9}"/>
                </a:ext>
              </a:extLst>
            </p:cNvPr>
            <p:cNvGrpSpPr>
              <a:grpSpLocks noChangeAspect="1"/>
            </p:cNvGrpSpPr>
            <p:nvPr/>
          </p:nvGrpSpPr>
          <p:grpSpPr>
            <a:xfrm>
              <a:off x="345208" y="1631398"/>
              <a:ext cx="5735361" cy="4386649"/>
              <a:chOff x="562996" y="1775612"/>
              <a:chExt cx="6104256" cy="4668796"/>
            </a:xfrm>
            <a:solidFill>
              <a:schemeClr val="bg1"/>
            </a:solidFill>
          </p:grpSpPr>
          <p:pic>
            <p:nvPicPr>
              <p:cNvPr id="7" name="Picture 6">
                <a:extLst>
                  <a:ext uri="{FF2B5EF4-FFF2-40B4-BE49-F238E27FC236}">
                    <a16:creationId xmlns:a16="http://schemas.microsoft.com/office/drawing/2014/main" id="{10801CAB-F926-9320-AC0C-619402F2687E}"/>
                  </a:ext>
                </a:extLst>
              </p:cNvPr>
              <p:cNvPicPr>
                <a:picLocks noChangeAspect="1"/>
              </p:cNvPicPr>
              <p:nvPr/>
            </p:nvPicPr>
            <p:blipFill>
              <a:blip r:embed="rId4"/>
              <a:stretch>
                <a:fillRect/>
              </a:stretch>
            </p:blipFill>
            <p:spPr>
              <a:xfrm>
                <a:off x="562996" y="1775612"/>
                <a:ext cx="6104256" cy="4668796"/>
              </a:xfrm>
              <a:prstGeom prst="rect">
                <a:avLst/>
              </a:prstGeom>
              <a:noFill/>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FFF039-B983-408E-79E5-D2CDB654F217}"/>
                      </a:ext>
                    </a:extLst>
                  </p:cNvPr>
                  <p:cNvSpPr txBox="1"/>
                  <p:nvPr/>
                </p:nvSpPr>
                <p:spPr>
                  <a:xfrm>
                    <a:off x="5370253" y="2076718"/>
                    <a:ext cx="1085866" cy="44356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i="1">
                              <a:latin typeface="Cambria Math" panose="02040503050406030204" pitchFamily="18" charset="0"/>
                            </a:rPr>
                            <m:t>𝑧</m:t>
                          </m:r>
                          <m:r>
                            <a:rPr lang="en-US" sz="900" i="1">
                              <a:latin typeface="Cambria Math" panose="02040503050406030204" pitchFamily="18" charset="0"/>
                            </a:rPr>
                            <m:t>=5.5</m:t>
                          </m:r>
                        </m:oMath>
                      </m:oMathPara>
                    </a14:m>
                    <a:endParaRPr lang="en-NL" sz="900" dirty="0"/>
                  </a:p>
                </p:txBody>
              </p:sp>
            </mc:Choice>
            <mc:Fallback xmlns="">
              <p:sp>
                <p:nvSpPr>
                  <p:cNvPr id="8" name="TextBox 7">
                    <a:extLst>
                      <a:ext uri="{FF2B5EF4-FFF2-40B4-BE49-F238E27FC236}">
                        <a16:creationId xmlns:a16="http://schemas.microsoft.com/office/drawing/2014/main" id="{2CFFF039-B983-408E-79E5-D2CDB654F217}"/>
                      </a:ext>
                    </a:extLst>
                  </p:cNvPr>
                  <p:cNvSpPr txBox="1">
                    <a:spLocks noRot="1" noChangeAspect="1" noMove="1" noResize="1" noEditPoints="1" noAdjustHandles="1" noChangeArrowheads="1" noChangeShapeType="1" noTextEdit="1"/>
                  </p:cNvSpPr>
                  <p:nvPr/>
                </p:nvSpPr>
                <p:spPr>
                  <a:xfrm>
                    <a:off x="5370253" y="2076718"/>
                    <a:ext cx="1085866" cy="443567"/>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AB4A54-ED5A-8E2C-7D0A-44B6B4586FFC}"/>
                      </a:ext>
                    </a:extLst>
                  </p:cNvPr>
                  <p:cNvSpPr txBox="1"/>
                  <p:nvPr/>
                </p:nvSpPr>
                <p:spPr>
                  <a:xfrm>
                    <a:off x="1361478" y="4274716"/>
                    <a:ext cx="1374356" cy="7097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900" i="1">
                                  <a:solidFill>
                                    <a:srgbClr val="FF0000"/>
                                  </a:solidFill>
                                  <a:latin typeface="Cambria Math" panose="02040503050406030204" pitchFamily="18" charset="0"/>
                                </a:rPr>
                              </m:ctrlPr>
                            </m:sSubPr>
                            <m:e>
                              <m:r>
                                <a:rPr lang="en-US" sz="900" i="1">
                                  <a:solidFill>
                                    <a:srgbClr val="FF0000"/>
                                  </a:solidFill>
                                  <a:latin typeface="Cambria Math" panose="02040503050406030204" pitchFamily="18" charset="0"/>
                                </a:rPr>
                                <m:t>𝑧</m:t>
                              </m:r>
                            </m:e>
                            <m:sub>
                              <m:r>
                                <a:rPr lang="en-US" sz="900" i="1">
                                  <a:solidFill>
                                    <a:srgbClr val="FF0000"/>
                                  </a:solidFill>
                                  <a:latin typeface="Cambria Math" panose="02040503050406030204" pitchFamily="18" charset="0"/>
                                </a:rPr>
                                <m:t>𝑚𝑖𝑑</m:t>
                              </m:r>
                            </m:sub>
                          </m:sSub>
                          <m:r>
                            <a:rPr lang="en-US" sz="900" i="1">
                              <a:solidFill>
                                <a:srgbClr val="FF0000"/>
                              </a:solidFill>
                              <a:latin typeface="Cambria Math" panose="02040503050406030204" pitchFamily="18" charset="0"/>
                            </a:rPr>
                            <m:t>=6.1</m:t>
                          </m:r>
                        </m:oMath>
                      </m:oMathPara>
                    </a14:m>
                    <a:endParaRPr lang="en-US" sz="900"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900" i="1">
                                  <a:solidFill>
                                    <a:schemeClr val="tx2">
                                      <a:lumMod val="75000"/>
                                      <a:lumOff val="25000"/>
                                    </a:schemeClr>
                                  </a:solidFill>
                                  <a:latin typeface="Cambria Math" panose="02040503050406030204" pitchFamily="18" charset="0"/>
                                </a:rPr>
                              </m:ctrlPr>
                            </m:sSubPr>
                            <m:e>
                              <m:r>
                                <a:rPr lang="en-US" sz="900" i="1">
                                  <a:solidFill>
                                    <a:schemeClr val="tx2">
                                      <a:lumMod val="75000"/>
                                      <a:lumOff val="25000"/>
                                    </a:schemeClr>
                                  </a:solidFill>
                                  <a:latin typeface="Cambria Math" panose="02040503050406030204" pitchFamily="18" charset="0"/>
                                </a:rPr>
                                <m:t>𝑧</m:t>
                              </m:r>
                            </m:e>
                            <m:sub>
                              <m:r>
                                <a:rPr lang="en-US" sz="900" i="1">
                                  <a:solidFill>
                                    <a:schemeClr val="tx2">
                                      <a:lumMod val="75000"/>
                                      <a:lumOff val="25000"/>
                                    </a:schemeClr>
                                  </a:solidFill>
                                  <a:latin typeface="Cambria Math" panose="02040503050406030204" pitchFamily="18" charset="0"/>
                                </a:rPr>
                                <m:t>𝑚𝑖𝑑</m:t>
                              </m:r>
                            </m:sub>
                          </m:sSub>
                          <m:r>
                            <a:rPr lang="en-US" sz="900" i="1">
                              <a:solidFill>
                                <a:schemeClr val="tx2">
                                  <a:lumMod val="75000"/>
                                  <a:lumOff val="25000"/>
                                </a:schemeClr>
                              </a:solidFill>
                              <a:latin typeface="Cambria Math" panose="02040503050406030204" pitchFamily="18" charset="0"/>
                            </a:rPr>
                            <m:t>=6.9</m:t>
                          </m:r>
                        </m:oMath>
                      </m:oMathPara>
                    </a14:m>
                    <a:endParaRPr lang="en-US" sz="900" i="1" dirty="0">
                      <a:solidFill>
                        <a:schemeClr val="tx2">
                          <a:lumMod val="75000"/>
                          <a:lumOff val="25000"/>
                        </a:schemeClr>
                      </a:solidFill>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71AB4A54-ED5A-8E2C-7D0A-44B6B4586FFC}"/>
                      </a:ext>
                    </a:extLst>
                  </p:cNvPr>
                  <p:cNvSpPr txBox="1">
                    <a:spLocks noRot="1" noChangeAspect="1" noMove="1" noResize="1" noEditPoints="1" noAdjustHandles="1" noChangeArrowheads="1" noChangeShapeType="1" noTextEdit="1"/>
                  </p:cNvSpPr>
                  <p:nvPr/>
                </p:nvSpPr>
                <p:spPr>
                  <a:xfrm>
                    <a:off x="1361478" y="4274716"/>
                    <a:ext cx="1374356" cy="709710"/>
                  </a:xfrm>
                  <a:prstGeom prst="rect">
                    <a:avLst/>
                  </a:prstGeom>
                  <a:blipFill>
                    <a:blip r:embed="rId6"/>
                    <a:stretch>
                      <a:fillRect/>
                    </a:stretch>
                  </a:blipFill>
                </p:spPr>
                <p:txBody>
                  <a:bodyPr/>
                  <a:lstStyle/>
                  <a:p>
                    <a:r>
                      <a:rPr lang="en-NL">
                        <a:noFill/>
                      </a:rPr>
                      <a:t> </a:t>
                    </a:r>
                  </a:p>
                </p:txBody>
              </p:sp>
            </mc:Fallback>
          </mc:AlternateContent>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809785-7AFC-C697-A08B-8C8CD5154330}"/>
                    </a:ext>
                  </a:extLst>
                </p:cNvPr>
                <p:cNvSpPr txBox="1"/>
                <p:nvPr/>
              </p:nvSpPr>
              <p:spPr>
                <a:xfrm rot="16200000">
                  <a:off x="-464000" y="3486328"/>
                  <a:ext cx="1955516" cy="330667"/>
                </a:xfrm>
                <a:prstGeom prst="rect">
                  <a:avLst/>
                </a:prstGeom>
                <a:solidFill>
                  <a:schemeClr val="bg1"/>
                </a:solidFill>
              </p:spPr>
              <p:txBody>
                <a:bodyPr wrap="square" tIns="0">
                  <a:spAutoFit/>
                </a:bodyPr>
                <a:lstStyle/>
                <a:p>
                  <a:pPr/>
                  <a14:m>
                    <m:oMathPara xmlns:m="http://schemas.openxmlformats.org/officeDocument/2006/math">
                      <m:oMathParaPr>
                        <m:jc m:val="centerGroup"/>
                      </m:oMathParaPr>
                      <m:oMath xmlns:m="http://schemas.openxmlformats.org/officeDocument/2006/math">
                        <m:sSub>
                          <m:sSubPr>
                            <m:ctrlPr>
                              <a:rPr lang="en-US" sz="900" i="1">
                                <a:latin typeface="Cambria Math" panose="02040503050406030204" pitchFamily="18" charset="0"/>
                              </a:rPr>
                            </m:ctrlPr>
                          </m:sSubPr>
                          <m:e>
                            <m:r>
                              <a:rPr lang="en-US" sz="900" i="1">
                                <a:latin typeface="Cambria Math" panose="02040503050406030204" pitchFamily="18" charset="0"/>
                              </a:rPr>
                              <m:t>𝑃</m:t>
                            </m:r>
                          </m:e>
                          <m:sub>
                            <m:r>
                              <a:rPr lang="en-US" sz="900" i="1">
                                <a:latin typeface="Cambria Math" panose="02040503050406030204" pitchFamily="18" charset="0"/>
                              </a:rPr>
                              <m:t>𝑟𝑒𝑖𝑜𝑛</m:t>
                            </m:r>
                          </m:sub>
                        </m:sSub>
                        <m:r>
                          <a:rPr lang="en-US" sz="900" i="1">
                            <a:latin typeface="Cambria Math" panose="02040503050406030204" pitchFamily="18" charset="0"/>
                          </a:rPr>
                          <m:t>/</m:t>
                        </m:r>
                        <m:sSub>
                          <m:sSubPr>
                            <m:ctrlPr>
                              <a:rPr lang="en-US" sz="900" i="1">
                                <a:latin typeface="Cambria Math" panose="02040503050406030204" pitchFamily="18" charset="0"/>
                              </a:rPr>
                            </m:ctrlPr>
                          </m:sSubPr>
                          <m:e>
                            <m:r>
                              <a:rPr lang="en-US" sz="900" i="1">
                                <a:latin typeface="Cambria Math" panose="02040503050406030204" pitchFamily="18" charset="0"/>
                              </a:rPr>
                              <m:t>𝑃</m:t>
                            </m:r>
                          </m:e>
                          <m:sub>
                            <m:r>
                              <a:rPr lang="en-US" sz="900" i="1">
                                <a:latin typeface="Cambria Math" panose="02040503050406030204" pitchFamily="18" charset="0"/>
                              </a:rPr>
                              <m:t>𝑛𝑜</m:t>
                            </m:r>
                            <m:r>
                              <a:rPr lang="en-US" sz="900" i="1">
                                <a:latin typeface="Cambria Math" panose="02040503050406030204" pitchFamily="18" charset="0"/>
                              </a:rPr>
                              <m:t> </m:t>
                            </m:r>
                            <m:r>
                              <a:rPr lang="en-US" sz="900" i="1">
                                <a:latin typeface="Cambria Math" panose="02040503050406030204" pitchFamily="18" charset="0"/>
                              </a:rPr>
                              <m:t>𝑟𝑒𝑖𝑜𝑛</m:t>
                            </m:r>
                          </m:sub>
                        </m:sSub>
                      </m:oMath>
                    </m:oMathPara>
                  </a14:m>
                  <a:endParaRPr lang="en-NL" sz="900" dirty="0"/>
                </a:p>
              </p:txBody>
            </p:sp>
          </mc:Choice>
          <mc:Fallback xmlns="">
            <p:sp>
              <p:nvSpPr>
                <p:cNvPr id="6" name="TextBox 5">
                  <a:extLst>
                    <a:ext uri="{FF2B5EF4-FFF2-40B4-BE49-F238E27FC236}">
                      <a16:creationId xmlns:a16="http://schemas.microsoft.com/office/drawing/2014/main" id="{39809785-7AFC-C697-A08B-8C8CD5154330}"/>
                    </a:ext>
                  </a:extLst>
                </p:cNvPr>
                <p:cNvSpPr txBox="1">
                  <a:spLocks noRot="1" noChangeAspect="1" noMove="1" noResize="1" noEditPoints="1" noAdjustHandles="1" noChangeArrowheads="1" noChangeShapeType="1" noTextEdit="1"/>
                </p:cNvSpPr>
                <p:nvPr/>
              </p:nvSpPr>
              <p:spPr>
                <a:xfrm rot="16200000">
                  <a:off x="-464000" y="3486328"/>
                  <a:ext cx="1955516" cy="330667"/>
                </a:xfrm>
                <a:prstGeom prst="rect">
                  <a:avLst/>
                </a:prstGeom>
                <a:blipFill>
                  <a:blip r:embed="rId7"/>
                  <a:stretch>
                    <a:fillRect r="-6250"/>
                  </a:stretch>
                </a:blipFill>
              </p:spPr>
              <p:txBody>
                <a:bodyPr/>
                <a:lstStyle/>
                <a:p>
                  <a:r>
                    <a:rPr lang="en-NL">
                      <a:noFill/>
                    </a:rPr>
                    <a:t> </a:t>
                  </a:r>
                </a:p>
              </p:txBody>
            </p:sp>
          </mc:Fallback>
        </mc:AlternateContent>
      </p:grpSp>
      <p:pic>
        <p:nvPicPr>
          <p:cNvPr id="10" name="Picture 9">
            <a:extLst>
              <a:ext uri="{FF2B5EF4-FFF2-40B4-BE49-F238E27FC236}">
                <a16:creationId xmlns:a16="http://schemas.microsoft.com/office/drawing/2014/main" id="{59D38AF8-38FC-4F77-1863-1F6780A655EF}"/>
              </a:ext>
            </a:extLst>
          </p:cNvPr>
          <p:cNvPicPr>
            <a:picLocks noChangeAspect="1"/>
          </p:cNvPicPr>
          <p:nvPr/>
        </p:nvPicPr>
        <p:blipFill>
          <a:blip r:embed="rId8"/>
          <a:stretch>
            <a:fillRect/>
          </a:stretch>
        </p:blipFill>
        <p:spPr>
          <a:xfrm>
            <a:off x="7830102" y="3499482"/>
            <a:ext cx="3873405" cy="3133138"/>
          </a:xfrm>
          <a:prstGeom prst="rect">
            <a:avLst/>
          </a:prstGeom>
        </p:spPr>
      </p:pic>
    </p:spTree>
    <p:extLst>
      <p:ext uri="{BB962C8B-B14F-4D97-AF65-F5344CB8AC3E}">
        <p14:creationId xmlns:p14="http://schemas.microsoft.com/office/powerpoint/2010/main" val="22884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8F7907-40D0-3504-2B05-673D4F7F5340}"/>
              </a:ext>
            </a:extLst>
          </p:cNvPr>
          <p:cNvPicPr>
            <a:picLocks noChangeAspect="1"/>
          </p:cNvPicPr>
          <p:nvPr/>
        </p:nvPicPr>
        <p:blipFill>
          <a:blip r:embed="rId3"/>
          <a:stretch>
            <a:fillRect/>
          </a:stretch>
        </p:blipFill>
        <p:spPr>
          <a:xfrm>
            <a:off x="2810734" y="1430043"/>
            <a:ext cx="6570532" cy="4961423"/>
          </a:xfrm>
          <a:prstGeom prst="rect">
            <a:avLst/>
          </a:prstGeom>
        </p:spPr>
      </p:pic>
      <p:sp>
        <p:nvSpPr>
          <p:cNvPr id="8" name="TextBox 7">
            <a:extLst>
              <a:ext uri="{FF2B5EF4-FFF2-40B4-BE49-F238E27FC236}">
                <a16:creationId xmlns:a16="http://schemas.microsoft.com/office/drawing/2014/main" id="{64CEB13C-9122-BCD6-41F3-A370B00CCDEA}"/>
              </a:ext>
            </a:extLst>
          </p:cNvPr>
          <p:cNvSpPr txBox="1"/>
          <p:nvPr/>
        </p:nvSpPr>
        <p:spPr>
          <a:xfrm>
            <a:off x="7893777" y="6406762"/>
            <a:ext cx="1636987" cy="369332"/>
          </a:xfrm>
          <a:prstGeom prst="rect">
            <a:avLst/>
          </a:prstGeom>
          <a:noFill/>
        </p:spPr>
        <p:txBody>
          <a:bodyPr wrap="none" rtlCol="0">
            <a:spAutoFit/>
          </a:bodyPr>
          <a:lstStyle/>
          <a:p>
            <a:r>
              <a:rPr lang="en-NL" dirty="0"/>
              <a:t>Zhu et al. 2024</a:t>
            </a:r>
          </a:p>
        </p:txBody>
      </p:sp>
      <mc:AlternateContent xmlns:mc="http://schemas.openxmlformats.org/markup-compatibility/2006">
        <mc:Choice xmlns:a14="http://schemas.microsoft.com/office/drawing/2010/main" Requires="a14">
          <p:sp>
            <p:nvSpPr>
              <p:cNvPr id="10" name="Title 1">
                <a:extLst>
                  <a:ext uri="{FF2B5EF4-FFF2-40B4-BE49-F238E27FC236}">
                    <a16:creationId xmlns:a16="http://schemas.microsoft.com/office/drawing/2014/main" id="{8DB13C52-BD62-354D-FE78-D5AB556FE8C6}"/>
                  </a:ext>
                </a:extLst>
              </p:cNvPr>
              <p:cNvSpPr txBox="1">
                <a:spLocks/>
              </p:cNvSpPr>
              <p:nvPr/>
            </p:nvSpPr>
            <p:spPr>
              <a:xfrm>
                <a:off x="647310" y="260217"/>
                <a:ext cx="11376176" cy="99417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dirty="0"/>
                  <a:t>Different approaches are converging on the evolution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𝐻𝐼</m:t>
                        </m:r>
                      </m:sub>
                    </m:sSub>
                  </m:oMath>
                </a14:m>
                <a:endParaRPr lang="en-NL" dirty="0"/>
              </a:p>
            </p:txBody>
          </p:sp>
        </mc:Choice>
        <mc:Fallback>
          <p:sp>
            <p:nvSpPr>
              <p:cNvPr id="10" name="Title 1">
                <a:extLst>
                  <a:ext uri="{FF2B5EF4-FFF2-40B4-BE49-F238E27FC236}">
                    <a16:creationId xmlns:a16="http://schemas.microsoft.com/office/drawing/2014/main" id="{8DB13C52-BD62-354D-FE78-D5AB556FE8C6}"/>
                  </a:ext>
                </a:extLst>
              </p:cNvPr>
              <p:cNvSpPr txBox="1">
                <a:spLocks noRot="1" noChangeAspect="1" noMove="1" noResize="1" noEditPoints="1" noAdjustHandles="1" noChangeArrowheads="1" noChangeShapeType="1" noTextEdit="1"/>
              </p:cNvSpPr>
              <p:nvPr/>
            </p:nvSpPr>
            <p:spPr>
              <a:xfrm>
                <a:off x="647310" y="260217"/>
                <a:ext cx="11376176" cy="994172"/>
              </a:xfrm>
              <a:prstGeom prst="rect">
                <a:avLst/>
              </a:prstGeom>
              <a:blipFill>
                <a:blip r:embed="rId4"/>
                <a:stretch>
                  <a:fillRect l="-1784" t="-25316" b="-26582"/>
                </a:stretch>
              </a:blipFill>
            </p:spPr>
            <p:txBody>
              <a:bodyPr/>
              <a:lstStyle/>
              <a:p>
                <a:r>
                  <a:rPr lang="en-NL">
                    <a:noFill/>
                  </a:rPr>
                  <a:t> </a:t>
                </a:r>
              </a:p>
            </p:txBody>
          </p:sp>
        </mc:Fallback>
      </mc:AlternateContent>
    </p:spTree>
    <p:extLst>
      <p:ext uri="{BB962C8B-B14F-4D97-AF65-F5344CB8AC3E}">
        <p14:creationId xmlns:p14="http://schemas.microsoft.com/office/powerpoint/2010/main" val="655101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73189-BC34-EA23-3624-27A7B7ED65C3}"/>
              </a:ext>
            </a:extLst>
          </p:cNvPr>
          <p:cNvSpPr>
            <a:spLocks noGrp="1"/>
          </p:cNvSpPr>
          <p:nvPr>
            <p:ph idx="1"/>
          </p:nvPr>
        </p:nvSpPr>
        <p:spPr>
          <a:xfrm>
            <a:off x="708602" y="965264"/>
            <a:ext cx="10641769" cy="2689405"/>
          </a:xfrm>
        </p:spPr>
        <p:txBody>
          <a:bodyPr/>
          <a:lstStyle/>
          <a:p>
            <a:r>
              <a:rPr lang="en-NL" dirty="0"/>
              <a:t>On-the-fly radiative transfer</a:t>
            </a:r>
            <a:r>
              <a:rPr lang="en-NL" sz="1800" dirty="0"/>
              <a:t> (e.g. THESAN, Kannan et al. 2022; CoDa III, Ocvirk et al. 2016; CROC, Gnedin et al. 2014; Technicolor Dawn, Finlator et al. 2018; others)</a:t>
            </a:r>
          </a:p>
          <a:p>
            <a:r>
              <a:rPr lang="en-NL" dirty="0"/>
              <a:t>Post-processing radiative transfer</a:t>
            </a:r>
          </a:p>
          <a:p>
            <a:pPr lvl="1"/>
            <a:r>
              <a:rPr lang="en-NL" dirty="0"/>
              <a:t>terminal </a:t>
            </a:r>
            <a:r>
              <a:rPr lang="en-NL" sz="1800" dirty="0"/>
              <a:t>(e.g. Chardin et al. 2015, Keating et al. 2018, Kulkarni et al. 2019)</a:t>
            </a:r>
          </a:p>
          <a:p>
            <a:pPr lvl="1"/>
            <a:r>
              <a:rPr lang="en-NL" dirty="0"/>
              <a:t>re-integrate into simulations </a:t>
            </a:r>
            <a:r>
              <a:rPr lang="en-NL" sz="1800" dirty="0"/>
              <a:t>(Sherwood Relics, Puchwein et al. 2023)</a:t>
            </a:r>
          </a:p>
          <a:p>
            <a:r>
              <a:rPr lang="en-NL" dirty="0"/>
              <a:t>Semi-numerical </a:t>
            </a:r>
            <a:r>
              <a:rPr lang="en-NL" sz="2000" dirty="0"/>
              <a:t>(e.g. 21cm FAST, Mesinger et al. 2011)</a:t>
            </a:r>
            <a:endParaRPr lang="en-NL" dirty="0"/>
          </a:p>
        </p:txBody>
      </p:sp>
      <p:sp>
        <p:nvSpPr>
          <p:cNvPr id="5" name="Title 1">
            <a:extLst>
              <a:ext uri="{FF2B5EF4-FFF2-40B4-BE49-F238E27FC236}">
                <a16:creationId xmlns:a16="http://schemas.microsoft.com/office/drawing/2014/main" id="{C9EB2027-2B16-A87A-3A83-23F66C46FAC1}"/>
              </a:ext>
            </a:extLst>
          </p:cNvPr>
          <p:cNvSpPr txBox="1">
            <a:spLocks/>
          </p:cNvSpPr>
          <p:nvPr/>
        </p:nvSpPr>
        <p:spPr>
          <a:xfrm>
            <a:off x="3155677" y="-127000"/>
            <a:ext cx="53065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dirty="0"/>
              <a:t>Simulating reionization</a:t>
            </a:r>
          </a:p>
        </p:txBody>
      </p:sp>
      <p:pic>
        <p:nvPicPr>
          <p:cNvPr id="4" name="Picture 3">
            <a:extLst>
              <a:ext uri="{FF2B5EF4-FFF2-40B4-BE49-F238E27FC236}">
                <a16:creationId xmlns:a16="http://schemas.microsoft.com/office/drawing/2014/main" id="{30635753-6529-9588-5FB4-4FC3BC3C5274}"/>
              </a:ext>
            </a:extLst>
          </p:cNvPr>
          <p:cNvPicPr>
            <a:picLocks noChangeAspect="1"/>
          </p:cNvPicPr>
          <p:nvPr/>
        </p:nvPicPr>
        <p:blipFill rotWithShape="1">
          <a:blip r:embed="rId3"/>
          <a:srcRect t="50379" b="25072"/>
          <a:stretch/>
        </p:blipFill>
        <p:spPr>
          <a:xfrm>
            <a:off x="1909503" y="3654669"/>
            <a:ext cx="8372994" cy="2844000"/>
          </a:xfrm>
          <a:prstGeom prst="rect">
            <a:avLst/>
          </a:prstGeom>
        </p:spPr>
      </p:pic>
      <p:sp>
        <p:nvSpPr>
          <p:cNvPr id="6" name="TextBox 5">
            <a:extLst>
              <a:ext uri="{FF2B5EF4-FFF2-40B4-BE49-F238E27FC236}">
                <a16:creationId xmlns:a16="http://schemas.microsoft.com/office/drawing/2014/main" id="{DFD4804F-3841-1790-F864-B01B285F9E53}"/>
              </a:ext>
            </a:extLst>
          </p:cNvPr>
          <p:cNvSpPr txBox="1"/>
          <p:nvPr/>
        </p:nvSpPr>
        <p:spPr>
          <a:xfrm>
            <a:off x="1909503" y="6143886"/>
            <a:ext cx="1016368" cy="369332"/>
          </a:xfrm>
          <a:prstGeom prst="rect">
            <a:avLst/>
          </a:prstGeom>
          <a:noFill/>
        </p:spPr>
        <p:txBody>
          <a:bodyPr wrap="none" rtlCol="0">
            <a:spAutoFit/>
          </a:bodyPr>
          <a:lstStyle/>
          <a:p>
            <a:r>
              <a:rPr lang="en-NL" dirty="0">
                <a:solidFill>
                  <a:schemeClr val="bg1"/>
                </a:solidFill>
              </a:rPr>
              <a:t>THESAN</a:t>
            </a:r>
          </a:p>
        </p:txBody>
      </p:sp>
    </p:spTree>
    <p:extLst>
      <p:ext uri="{BB962C8B-B14F-4D97-AF65-F5344CB8AC3E}">
        <p14:creationId xmlns:p14="http://schemas.microsoft.com/office/powerpoint/2010/main" val="42971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0189-0EB4-C64F-3599-F435A45A3F99}"/>
              </a:ext>
            </a:extLst>
          </p:cNvPr>
          <p:cNvSpPr>
            <a:spLocks noGrp="1"/>
          </p:cNvSpPr>
          <p:nvPr>
            <p:ph type="title"/>
          </p:nvPr>
        </p:nvSpPr>
        <p:spPr>
          <a:xfrm>
            <a:off x="1572127" y="38654"/>
            <a:ext cx="9144000" cy="994172"/>
          </a:xfrm>
        </p:spPr>
        <p:txBody>
          <a:bodyPr/>
          <a:lstStyle/>
          <a:p>
            <a:pPr algn="ctr"/>
            <a:r>
              <a:rPr lang="en-NL" dirty="0"/>
              <a:t>AMBER reionization histories</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5A083F08-14C2-9ED9-9E25-D6E35EE4DD8A}"/>
                  </a:ext>
                </a:extLst>
              </p:cNvPr>
              <p:cNvSpPr>
                <a:spLocks noGrp="1"/>
              </p:cNvSpPr>
              <p:nvPr>
                <p:ph idx="1"/>
              </p:nvPr>
            </p:nvSpPr>
            <p:spPr>
              <a:xfrm>
                <a:off x="388344" y="3116827"/>
                <a:ext cx="4606686" cy="3334774"/>
              </a:xfrm>
            </p:spPr>
            <p:txBody>
              <a:bodyPr>
                <a:noAutofit/>
              </a:bodyPr>
              <a:lstStyle/>
              <a:p>
                <a:pPr marL="0" indent="0">
                  <a:buNone/>
                </a:pPr>
                <a:r>
                  <a:rPr lang="en-NL" dirty="0"/>
                  <a:t>Define history in terms of:</a:t>
                </a:r>
                <a:br>
                  <a:rPr lang="en-NL" dirty="0"/>
                </a:br>
                <a:endParaRPr lang="en-NL" dirty="0"/>
              </a:p>
              <a:p>
                <a:r>
                  <a:rPr lang="en-US" dirty="0"/>
                  <a:t>Mass-weighted </a:t>
                </a:r>
                <a:br>
                  <a:rPr lang="en-US" dirty="0"/>
                </a:br>
                <a:r>
                  <a:rPr lang="en-NL" dirty="0"/>
                  <a:t>midpoint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𝒛</m:t>
                        </m:r>
                      </m:e>
                      <m:sub>
                        <m:r>
                          <a:rPr lang="en-US" b="1" i="1">
                            <a:latin typeface="Cambria Math" panose="02040503050406030204" pitchFamily="18" charset="0"/>
                          </a:rPr>
                          <m:t>𝒎𝒊𝒅</m:t>
                        </m:r>
                      </m:sub>
                    </m:sSub>
                  </m:oMath>
                </a14:m>
                <a:endParaRPr lang="en-US" dirty="0"/>
              </a:p>
              <a:p>
                <a:r>
                  <a:rPr lang="en-NL" dirty="0"/>
                  <a:t>duration </a:t>
                </a:r>
                <a14:m>
                  <m:oMath xmlns:m="http://schemas.openxmlformats.org/officeDocument/2006/math">
                    <m:r>
                      <a:rPr lang="en-US" b="1">
                        <a:latin typeface="Cambria Math" panose="02040503050406030204" pitchFamily="18" charset="0"/>
                      </a:rPr>
                      <m:t>𝚫</m:t>
                    </m:r>
                    <m:r>
                      <a:rPr lang="en-US" b="1" i="1" smtClean="0">
                        <a:latin typeface="Cambria Math" panose="02040503050406030204" pitchFamily="18" charset="0"/>
                      </a:rPr>
                      <m:t>𝒛</m:t>
                    </m:r>
                  </m:oMath>
                </a14:m>
                <a:endParaRPr lang="en-GB" dirty="0"/>
              </a:p>
              <a:p>
                <a:r>
                  <a:rPr lang="en-GB" dirty="0"/>
                  <a:t>a</a:t>
                </a:r>
                <a:r>
                  <a:rPr lang="en-NL" dirty="0"/>
                  <a:t>symmetry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𝒛</m:t>
                        </m:r>
                      </m:sub>
                    </m:sSub>
                    <m:r>
                      <a:rPr lang="en-US" b="1" i="1" smtClean="0">
                        <a:latin typeface="Cambria Math" panose="02040503050406030204" pitchFamily="18" charset="0"/>
                      </a:rPr>
                      <m:t>=</m:t>
                    </m:r>
                    <m:f>
                      <m:fPr>
                        <m:ctrlPr>
                          <a:rPr lang="en-US" sz="1800" b="0" i="1" smtClean="0">
                            <a:latin typeface="Cambria Math" panose="02040503050406030204" pitchFamily="18" charset="0"/>
                          </a:rPr>
                        </m:ctrlPr>
                      </m:fPr>
                      <m:num>
                        <m:r>
                          <m:rPr>
                            <m:sty m:val="p"/>
                          </m:rPr>
                          <a:rPr lang="en-US" sz="1800">
                            <a:latin typeface="Cambria Math" panose="02040503050406030204" pitchFamily="18" charset="0"/>
                          </a:rPr>
                          <m:t>Δ</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m:rPr>
                                <m:sty m:val="p"/>
                              </m:rPr>
                              <a:rPr lang="en-US" sz="1800">
                                <a:latin typeface="Cambria Math" panose="02040503050406030204" pitchFamily="18" charset="0"/>
                              </a:rPr>
                              <m:t>first</m:t>
                            </m:r>
                            <m:r>
                              <a:rPr lang="en-US" sz="1800">
                                <a:latin typeface="Cambria Math" panose="02040503050406030204" pitchFamily="18" charset="0"/>
                              </a:rPr>
                              <m:t> </m:t>
                            </m:r>
                            <m:r>
                              <m:rPr>
                                <m:sty m:val="p"/>
                              </m:rPr>
                              <a:rPr lang="en-US" sz="1800">
                                <a:latin typeface="Cambria Math" panose="02040503050406030204" pitchFamily="18" charset="0"/>
                              </a:rPr>
                              <m:t>half</m:t>
                            </m:r>
                          </m:sub>
                        </m:sSub>
                      </m:num>
                      <m:den>
                        <m:r>
                          <m:rPr>
                            <m:sty m:val="p"/>
                          </m:rPr>
                          <a:rPr lang="en-US" sz="1800">
                            <a:latin typeface="Cambria Math" panose="02040503050406030204" pitchFamily="18" charset="0"/>
                          </a:rPr>
                          <m:t>Δ</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m:rPr>
                                <m:sty m:val="p"/>
                              </m:rPr>
                              <a:rPr lang="en-US" sz="1800">
                                <a:latin typeface="Cambria Math" panose="02040503050406030204" pitchFamily="18" charset="0"/>
                              </a:rPr>
                              <m:t>second</m:t>
                            </m:r>
                            <m:r>
                              <a:rPr lang="en-US" sz="1800">
                                <a:latin typeface="Cambria Math" panose="02040503050406030204" pitchFamily="18" charset="0"/>
                              </a:rPr>
                              <m:t> </m:t>
                            </m:r>
                            <m:r>
                              <m:rPr>
                                <m:sty m:val="p"/>
                              </m:rPr>
                              <a:rPr lang="en-US" sz="1800">
                                <a:latin typeface="Cambria Math" panose="02040503050406030204" pitchFamily="18" charset="0"/>
                              </a:rPr>
                              <m:t>half</m:t>
                            </m:r>
                          </m:sub>
                        </m:sSub>
                      </m:den>
                    </m:f>
                  </m:oMath>
                </a14:m>
                <a:endParaRPr lang="en-NL" sz="1800" dirty="0"/>
              </a:p>
              <a:p>
                <a:endParaRPr lang="en-NL" b="1" dirty="0"/>
              </a:p>
            </p:txBody>
          </p:sp>
        </mc:Choice>
        <mc:Fallback xmlns="">
          <p:sp>
            <p:nvSpPr>
              <p:cNvPr id="5" name="Content Placeholder 2">
                <a:extLst>
                  <a:ext uri="{FF2B5EF4-FFF2-40B4-BE49-F238E27FC236}">
                    <a16:creationId xmlns:a16="http://schemas.microsoft.com/office/drawing/2014/main" id="{5A083F08-14C2-9ED9-9E25-D6E35EE4DD8A}"/>
                  </a:ext>
                </a:extLst>
              </p:cNvPr>
              <p:cNvSpPr>
                <a:spLocks noGrp="1" noRot="1" noChangeAspect="1" noMove="1" noResize="1" noEditPoints="1" noAdjustHandles="1" noChangeArrowheads="1" noChangeShapeType="1" noTextEdit="1"/>
              </p:cNvSpPr>
              <p:nvPr>
                <p:ph idx="1"/>
              </p:nvPr>
            </p:nvSpPr>
            <p:spPr>
              <a:xfrm>
                <a:off x="388344" y="3116827"/>
                <a:ext cx="4606686" cy="3334774"/>
              </a:xfrm>
              <a:blipFill>
                <a:blip r:embed="rId3"/>
                <a:stretch>
                  <a:fillRect l="-2747" t="-3042"/>
                </a:stretch>
              </a:blipFill>
            </p:spPr>
            <p:txBody>
              <a:bodyPr/>
              <a:lstStyle/>
              <a:p>
                <a:r>
                  <a:rPr lang="en-NL">
                    <a:noFill/>
                  </a:rPr>
                  <a:t> </a:t>
                </a:r>
              </a:p>
            </p:txBody>
          </p:sp>
        </mc:Fallback>
      </mc:AlternateContent>
      <p:pic>
        <p:nvPicPr>
          <p:cNvPr id="10" name="Picture 9">
            <a:extLst>
              <a:ext uri="{FF2B5EF4-FFF2-40B4-BE49-F238E27FC236}">
                <a16:creationId xmlns:a16="http://schemas.microsoft.com/office/drawing/2014/main" id="{9D65EB7E-AC57-C1BC-9A5D-F67C29CC1B88}"/>
              </a:ext>
            </a:extLst>
          </p:cNvPr>
          <p:cNvPicPr>
            <a:picLocks noChangeAspect="1"/>
          </p:cNvPicPr>
          <p:nvPr/>
        </p:nvPicPr>
        <p:blipFill rotWithShape="1">
          <a:blip r:embed="rId4"/>
          <a:srcRect t="-11007" b="11007"/>
          <a:stretch/>
        </p:blipFill>
        <p:spPr>
          <a:xfrm>
            <a:off x="2020583" y="828212"/>
            <a:ext cx="8150833" cy="1592618"/>
          </a:xfrm>
          <a:prstGeom prst="rect">
            <a:avLst/>
          </a:prstGeom>
        </p:spPr>
      </p:pic>
      <p:grpSp>
        <p:nvGrpSpPr>
          <p:cNvPr id="9" name="Group 8">
            <a:extLst>
              <a:ext uri="{FF2B5EF4-FFF2-40B4-BE49-F238E27FC236}">
                <a16:creationId xmlns:a16="http://schemas.microsoft.com/office/drawing/2014/main" id="{3D55BD89-2C50-B0A9-EBC8-C077E2CD2E7B}"/>
              </a:ext>
            </a:extLst>
          </p:cNvPr>
          <p:cNvGrpSpPr/>
          <p:nvPr/>
        </p:nvGrpSpPr>
        <p:grpSpPr>
          <a:xfrm>
            <a:off x="4693019" y="2878184"/>
            <a:ext cx="7017012" cy="3496693"/>
            <a:chOff x="1063492" y="3109176"/>
            <a:chExt cx="7017012" cy="3496693"/>
          </a:xfrm>
        </p:grpSpPr>
        <p:pic>
          <p:nvPicPr>
            <p:cNvPr id="7" name="Picture 6">
              <a:extLst>
                <a:ext uri="{FF2B5EF4-FFF2-40B4-BE49-F238E27FC236}">
                  <a16:creationId xmlns:a16="http://schemas.microsoft.com/office/drawing/2014/main" id="{063714BB-8088-491F-29F8-E493DB9A4446}"/>
                </a:ext>
              </a:extLst>
            </p:cNvPr>
            <p:cNvPicPr>
              <a:picLocks noChangeAspect="1"/>
            </p:cNvPicPr>
            <p:nvPr/>
          </p:nvPicPr>
          <p:blipFill>
            <a:blip r:embed="rId5"/>
            <a:stretch>
              <a:fillRect/>
            </a:stretch>
          </p:blipFill>
          <p:spPr>
            <a:xfrm>
              <a:off x="1063492" y="3109176"/>
              <a:ext cx="7017012" cy="3496693"/>
            </a:xfrm>
            <a:prstGeom prst="rect">
              <a:avLst/>
            </a:prstGeom>
          </p:spPr>
        </p:pic>
        <p:sp>
          <p:nvSpPr>
            <p:cNvPr id="8" name="TextBox 7">
              <a:extLst>
                <a:ext uri="{FF2B5EF4-FFF2-40B4-BE49-F238E27FC236}">
                  <a16:creationId xmlns:a16="http://schemas.microsoft.com/office/drawing/2014/main" id="{4DFEBFB9-22EB-4E9E-A96C-D48BD11ADC9A}"/>
                </a:ext>
              </a:extLst>
            </p:cNvPr>
            <p:cNvSpPr txBox="1"/>
            <p:nvPr/>
          </p:nvSpPr>
          <p:spPr>
            <a:xfrm>
              <a:off x="2514600" y="3109176"/>
              <a:ext cx="955774" cy="215444"/>
            </a:xfrm>
            <a:prstGeom prst="rect">
              <a:avLst/>
            </a:prstGeom>
            <a:solidFill>
              <a:schemeClr val="bg1"/>
            </a:solidFill>
          </p:spPr>
          <p:txBody>
            <a:bodyPr wrap="none" tIns="0" bIns="0" rtlCol="0">
              <a:spAutoFit/>
            </a:bodyPr>
            <a:lstStyle/>
            <a:p>
              <a:r>
                <a:rPr lang="en-NL" sz="1400" dirty="0"/>
                <a:t>RadHydro</a:t>
              </a:r>
            </a:p>
          </p:txBody>
        </p:sp>
      </p:grpSp>
      <p:sp>
        <p:nvSpPr>
          <p:cNvPr id="11" name="TextBox 10">
            <a:extLst>
              <a:ext uri="{FF2B5EF4-FFF2-40B4-BE49-F238E27FC236}">
                <a16:creationId xmlns:a16="http://schemas.microsoft.com/office/drawing/2014/main" id="{6BF776D4-57DE-9E6A-411D-1DE8D4C17257}"/>
              </a:ext>
            </a:extLst>
          </p:cNvPr>
          <p:cNvSpPr txBox="1"/>
          <p:nvPr/>
        </p:nvSpPr>
        <p:spPr>
          <a:xfrm>
            <a:off x="10171416" y="6374877"/>
            <a:ext cx="1679049" cy="369332"/>
          </a:xfrm>
          <a:prstGeom prst="rect">
            <a:avLst/>
          </a:prstGeom>
          <a:noFill/>
        </p:spPr>
        <p:txBody>
          <a:bodyPr wrap="none" rtlCol="0">
            <a:spAutoFit/>
          </a:bodyPr>
          <a:lstStyle/>
          <a:p>
            <a:r>
              <a:rPr lang="en-NL" dirty="0"/>
              <a:t>Trac et al. 2022</a:t>
            </a:r>
          </a:p>
        </p:txBody>
      </p:sp>
      <p:sp>
        <p:nvSpPr>
          <p:cNvPr id="4" name="TextBox 3">
            <a:extLst>
              <a:ext uri="{FF2B5EF4-FFF2-40B4-BE49-F238E27FC236}">
                <a16:creationId xmlns:a16="http://schemas.microsoft.com/office/drawing/2014/main" id="{34C86497-32CA-B976-FA1A-64B39093E8D8}"/>
              </a:ext>
            </a:extLst>
          </p:cNvPr>
          <p:cNvSpPr txBox="1"/>
          <p:nvPr/>
        </p:nvSpPr>
        <p:spPr>
          <a:xfrm>
            <a:off x="6622014" y="2419959"/>
            <a:ext cx="6098458" cy="369332"/>
          </a:xfrm>
          <a:prstGeom prst="rect">
            <a:avLst/>
          </a:prstGeom>
          <a:noFill/>
        </p:spPr>
        <p:txBody>
          <a:bodyPr wrap="square">
            <a:spAutoFit/>
          </a:bodyPr>
          <a:lstStyle/>
          <a:p>
            <a:r>
              <a:rPr lang="en-NL" dirty="0"/>
              <a:t>https://github.com/hytrac/amber.git</a:t>
            </a:r>
          </a:p>
        </p:txBody>
      </p:sp>
    </p:spTree>
    <p:extLst>
      <p:ext uri="{BB962C8B-B14F-4D97-AF65-F5344CB8AC3E}">
        <p14:creationId xmlns:p14="http://schemas.microsoft.com/office/powerpoint/2010/main" val="184370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52B292-63F1-8214-F481-8F0017D28892}"/>
              </a:ext>
            </a:extLst>
          </p:cNvPr>
          <p:cNvSpPr txBox="1"/>
          <p:nvPr/>
        </p:nvSpPr>
        <p:spPr>
          <a:xfrm>
            <a:off x="9715534" y="6352703"/>
            <a:ext cx="2095445" cy="369332"/>
          </a:xfrm>
          <a:prstGeom prst="rect">
            <a:avLst/>
          </a:prstGeom>
          <a:noFill/>
        </p:spPr>
        <p:txBody>
          <a:bodyPr wrap="none" rtlCol="0">
            <a:spAutoFit/>
          </a:bodyPr>
          <a:lstStyle/>
          <a:p>
            <a:r>
              <a:rPr lang="en-NL" dirty="0"/>
              <a:t>Doughty et al. 2024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E26C07-98D0-35EE-8119-1CC7DF5D11BD}"/>
                  </a:ext>
                </a:extLst>
              </p:cNvPr>
              <p:cNvSpPr txBox="1"/>
              <p:nvPr/>
            </p:nvSpPr>
            <p:spPr>
              <a:xfrm>
                <a:off x="5175920" y="904372"/>
                <a:ext cx="6285170" cy="523220"/>
              </a:xfrm>
              <a:prstGeom prst="rect">
                <a:avLst/>
              </a:prstGeom>
              <a:noFill/>
            </p:spPr>
            <p:txBody>
              <a:bodyPr wrap="square">
                <a:spAutoFit/>
              </a:bodyPr>
              <a:lstStyle/>
              <a:p>
                <a:pPr algn="ctr"/>
                <a:r>
                  <a:rPr lang="en-US" sz="2800" dirty="0"/>
                  <a:t>Add ionization front photoheating: </a:t>
                </a:r>
                <a14:m>
                  <m:oMath xmlns:m="http://schemas.openxmlformats.org/officeDocument/2006/math">
                    <m:r>
                      <a:rPr lang="en-US" sz="2800" b="1">
                        <a:latin typeface="Cambria Math" panose="02040503050406030204" pitchFamily="18" charset="0"/>
                      </a:rPr>
                      <m:t>𝚫</m:t>
                    </m:r>
                    <m:sSub>
                      <m:sSubPr>
                        <m:ctrlPr>
                          <a:rPr lang="en-US" sz="2800" b="1" i="1">
                            <a:latin typeface="Cambria Math" panose="02040503050406030204" pitchFamily="18" charset="0"/>
                          </a:rPr>
                        </m:ctrlPr>
                      </m:sSubPr>
                      <m:e>
                        <m:r>
                          <a:rPr lang="en-US" sz="2800" b="1">
                            <a:latin typeface="Cambria Math" panose="02040503050406030204" pitchFamily="18" charset="0"/>
                          </a:rPr>
                          <m:t>𝐓</m:t>
                        </m:r>
                      </m:e>
                      <m:sub>
                        <m:r>
                          <a:rPr lang="en-US" sz="2800" b="1">
                            <a:latin typeface="Cambria Math" panose="02040503050406030204" pitchFamily="18" charset="0"/>
                          </a:rPr>
                          <m:t>𝐫𝐞</m:t>
                        </m:r>
                      </m:sub>
                    </m:sSub>
                    <m:r>
                      <a:rPr lang="en-US" sz="2800" b="1">
                        <a:latin typeface="Cambria Math" panose="02040503050406030204" pitchFamily="18" charset="0"/>
                      </a:rPr>
                      <m:t> </m:t>
                    </m:r>
                  </m:oMath>
                </a14:m>
                <a:endParaRPr lang="en-NL" sz="2800" b="1" dirty="0"/>
              </a:p>
            </p:txBody>
          </p:sp>
        </mc:Choice>
        <mc:Fallback xmlns="">
          <p:sp>
            <p:nvSpPr>
              <p:cNvPr id="3" name="TextBox 2">
                <a:extLst>
                  <a:ext uri="{FF2B5EF4-FFF2-40B4-BE49-F238E27FC236}">
                    <a16:creationId xmlns:a16="http://schemas.microsoft.com/office/drawing/2014/main" id="{DAE26C07-98D0-35EE-8119-1CC7DF5D11BD}"/>
                  </a:ext>
                </a:extLst>
              </p:cNvPr>
              <p:cNvSpPr txBox="1">
                <a:spLocks noRot="1" noChangeAspect="1" noMove="1" noResize="1" noEditPoints="1" noAdjustHandles="1" noChangeArrowheads="1" noChangeShapeType="1" noTextEdit="1"/>
              </p:cNvSpPr>
              <p:nvPr/>
            </p:nvSpPr>
            <p:spPr>
              <a:xfrm>
                <a:off x="5175920" y="904372"/>
                <a:ext cx="6285170" cy="523220"/>
              </a:xfrm>
              <a:prstGeom prst="rect">
                <a:avLst/>
              </a:prstGeom>
              <a:blipFill>
                <a:blip r:embed="rId3"/>
                <a:stretch>
                  <a:fillRect l="-1613" t="-11905" r="-1008" b="-3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CBA1A-E766-AAF8-3C3A-DE5E42725518}"/>
                  </a:ext>
                </a:extLst>
              </p:cNvPr>
              <p:cNvSpPr txBox="1"/>
              <p:nvPr/>
            </p:nvSpPr>
            <p:spPr>
              <a:xfrm>
                <a:off x="5396671" y="1988578"/>
                <a:ext cx="9532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𝑧</m:t>
                      </m:r>
                      <m:r>
                        <a:rPr lang="en-US" i="1">
                          <a:solidFill>
                            <a:schemeClr val="bg1"/>
                          </a:solidFill>
                          <a:latin typeface="Cambria Math" panose="02040503050406030204" pitchFamily="18" charset="0"/>
                        </a:rPr>
                        <m:t>=5.5</m:t>
                      </m:r>
                    </m:oMath>
                  </m:oMathPara>
                </a14:m>
                <a:endParaRPr lang="en-NL" dirty="0">
                  <a:solidFill>
                    <a:schemeClr val="bg1"/>
                  </a:solidFill>
                </a:endParaRPr>
              </a:p>
            </p:txBody>
          </p:sp>
        </mc:Choice>
        <mc:Fallback xmlns="">
          <p:sp>
            <p:nvSpPr>
              <p:cNvPr id="7" name="TextBox 6">
                <a:extLst>
                  <a:ext uri="{FF2B5EF4-FFF2-40B4-BE49-F238E27FC236}">
                    <a16:creationId xmlns:a16="http://schemas.microsoft.com/office/drawing/2014/main" id="{66FCBA1A-E766-AAF8-3C3A-DE5E42725518}"/>
                  </a:ext>
                </a:extLst>
              </p:cNvPr>
              <p:cNvSpPr txBox="1">
                <a:spLocks noRot="1" noChangeAspect="1" noMove="1" noResize="1" noEditPoints="1" noAdjustHandles="1" noChangeArrowheads="1" noChangeShapeType="1" noTextEdit="1"/>
              </p:cNvSpPr>
              <p:nvPr/>
            </p:nvSpPr>
            <p:spPr>
              <a:xfrm>
                <a:off x="5396671" y="1988578"/>
                <a:ext cx="953274" cy="369332"/>
              </a:xfrm>
              <a:prstGeom prst="rect">
                <a:avLst/>
              </a:prstGeom>
              <a:blipFill>
                <a:blip r:embed="rId8"/>
                <a:stretch>
                  <a:fillRect/>
                </a:stretch>
              </a:blipFill>
            </p:spPr>
            <p:txBody>
              <a:bodyPr/>
              <a:lstStyle/>
              <a:p>
                <a:r>
                  <a:rPr lang="en-NL">
                    <a:noFill/>
                  </a:rPr>
                  <a:t> </a:t>
                </a:r>
              </a:p>
            </p:txBody>
          </p:sp>
        </mc:Fallback>
      </mc:AlternateContent>
      <p:pic>
        <p:nvPicPr>
          <p:cNvPr id="13" name="Picture 12">
            <a:extLst>
              <a:ext uri="{FF2B5EF4-FFF2-40B4-BE49-F238E27FC236}">
                <a16:creationId xmlns:a16="http://schemas.microsoft.com/office/drawing/2014/main" id="{EF9F4C7C-7B3C-6148-1EA4-2660F71432E1}"/>
              </a:ext>
            </a:extLst>
          </p:cNvPr>
          <p:cNvPicPr>
            <a:picLocks noChangeAspect="1"/>
          </p:cNvPicPr>
          <p:nvPr/>
        </p:nvPicPr>
        <p:blipFill>
          <a:blip r:embed="rId9"/>
          <a:stretch>
            <a:fillRect/>
          </a:stretch>
        </p:blipFill>
        <p:spPr>
          <a:xfrm>
            <a:off x="299692" y="1362671"/>
            <a:ext cx="4128204" cy="310104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67E778-CE36-34A1-1E9D-6AA1EB6A3797}"/>
                  </a:ext>
                </a:extLst>
              </p:cNvPr>
              <p:cNvSpPr txBox="1"/>
              <p:nvPr/>
            </p:nvSpPr>
            <p:spPr>
              <a:xfrm>
                <a:off x="88893" y="6464275"/>
                <a:ext cx="7299434" cy="369332"/>
              </a:xfrm>
              <a:prstGeom prst="rect">
                <a:avLst/>
              </a:prstGeom>
              <a:noFill/>
            </p:spPr>
            <p:txBody>
              <a:bodyPr wrap="square">
                <a:spAutoFit/>
              </a:bodyPr>
              <a:lstStyle/>
              <a:p>
                <a:r>
                  <a:rPr lang="en-NL" dirty="0"/>
                  <a:t>AMBER model midpoint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𝒛</m:t>
                        </m:r>
                      </m:e>
                      <m:sub>
                        <m:r>
                          <a:rPr lang="en-US" b="1" i="1">
                            <a:latin typeface="Cambria Math" panose="02040503050406030204" pitchFamily="18" charset="0"/>
                          </a:rPr>
                          <m:t>𝒎𝒊𝒅</m:t>
                        </m:r>
                      </m:sub>
                    </m:sSub>
                  </m:oMath>
                </a14:m>
                <a:r>
                  <a:rPr lang="en-NL" dirty="0"/>
                  <a:t>, duration </a:t>
                </a:r>
                <a14:m>
                  <m:oMath xmlns:m="http://schemas.openxmlformats.org/officeDocument/2006/math">
                    <m:r>
                      <a:rPr lang="en-US" b="1">
                        <a:latin typeface="Cambria Math" panose="02040503050406030204" pitchFamily="18" charset="0"/>
                      </a:rPr>
                      <m:t>𝚫</m:t>
                    </m:r>
                    <m:r>
                      <a:rPr lang="en-US" b="1" i="1">
                        <a:latin typeface="Cambria Math" panose="02040503050406030204" pitchFamily="18" charset="0"/>
                      </a:rPr>
                      <m:t>𝒛</m:t>
                    </m:r>
                  </m:oMath>
                </a14:m>
                <a:r>
                  <a:rPr lang="en-NL" dirty="0"/>
                  <a:t>, and</a:t>
                </a:r>
                <a:r>
                  <a:rPr lang="en-NL" b="1" dirty="0"/>
                  <a:t> </a:t>
                </a:r>
                <a:r>
                  <a:rPr lang="en-GB" dirty="0"/>
                  <a:t>a</a:t>
                </a:r>
                <a:r>
                  <a:rPr lang="en-NL" dirty="0"/>
                  <a:t>symmetry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𝒛</m:t>
                        </m:r>
                      </m:sub>
                    </m:sSub>
                  </m:oMath>
                </a14:m>
                <a:endParaRPr lang="en-NL" b="1" dirty="0"/>
              </a:p>
            </p:txBody>
          </p:sp>
        </mc:Choice>
        <mc:Fallback xmlns="">
          <p:sp>
            <p:nvSpPr>
              <p:cNvPr id="10" name="TextBox 9">
                <a:extLst>
                  <a:ext uri="{FF2B5EF4-FFF2-40B4-BE49-F238E27FC236}">
                    <a16:creationId xmlns:a16="http://schemas.microsoft.com/office/drawing/2014/main" id="{BC67E778-CE36-34A1-1E9D-6AA1EB6A3797}"/>
                  </a:ext>
                </a:extLst>
              </p:cNvPr>
              <p:cNvSpPr txBox="1">
                <a:spLocks noRot="1" noChangeAspect="1" noMove="1" noResize="1" noEditPoints="1" noAdjustHandles="1" noChangeArrowheads="1" noChangeShapeType="1" noTextEdit="1"/>
              </p:cNvSpPr>
              <p:nvPr/>
            </p:nvSpPr>
            <p:spPr>
              <a:xfrm>
                <a:off x="88893" y="6464275"/>
                <a:ext cx="7299434" cy="369332"/>
              </a:xfrm>
              <a:prstGeom prst="rect">
                <a:avLst/>
              </a:prstGeom>
              <a:blipFill>
                <a:blip r:embed="rId10"/>
                <a:stretch>
                  <a:fillRect l="-870" t="-6452" b="-2258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CE116D10-6395-74B4-6E02-3A9839D589C2}"/>
                  </a:ext>
                </a:extLst>
              </p:cNvPr>
              <p:cNvSpPr>
                <a:spLocks noGrp="1"/>
              </p:cNvSpPr>
              <p:nvPr>
                <p:ph idx="1"/>
              </p:nvPr>
            </p:nvSpPr>
            <p:spPr>
              <a:xfrm>
                <a:off x="1620979" y="4726367"/>
                <a:ext cx="1928817" cy="1518658"/>
              </a:xfrm>
            </p:spPr>
            <p:txBody>
              <a:bodyPr>
                <a:normAutofit/>
              </a:bodyPr>
              <a:lstStyle/>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𝒛</m:t>
                        </m:r>
                      </m:e>
                      <m:sub>
                        <m:r>
                          <a:rPr lang="en-US" sz="1800" b="1" i="1">
                            <a:latin typeface="Cambria Math" panose="02040503050406030204" pitchFamily="18" charset="0"/>
                          </a:rPr>
                          <m:t>𝒎𝒊𝒅</m:t>
                        </m:r>
                      </m:sub>
                    </m:sSub>
                    <m:r>
                      <a:rPr lang="en-US" sz="1800" b="1" i="1">
                        <a:latin typeface="Cambria Math" panose="02040503050406030204" pitchFamily="18" charset="0"/>
                      </a:rPr>
                      <m:t>=</m:t>
                    </m:r>
                    <m:r>
                      <a:rPr lang="en-US" sz="1800" b="1" i="1">
                        <a:latin typeface="Cambria Math" panose="02040503050406030204" pitchFamily="18" charset="0"/>
                      </a:rPr>
                      <m:t>𝟖</m:t>
                    </m:r>
                    <m:r>
                      <a:rPr lang="en-US" sz="1800" b="1" i="1">
                        <a:latin typeface="Cambria Math" panose="02040503050406030204" pitchFamily="18" charset="0"/>
                      </a:rPr>
                      <m:t>.</m:t>
                    </m:r>
                    <m:r>
                      <a:rPr lang="en-US" sz="1800" b="1" i="1">
                        <a:latin typeface="Cambria Math" panose="02040503050406030204" pitchFamily="18" charset="0"/>
                      </a:rPr>
                      <m:t>𝟐</m:t>
                    </m:r>
                  </m:oMath>
                </a14:m>
                <a:r>
                  <a:rPr lang="en-NL" sz="1800" b="1" dirty="0"/>
                  <a:t> </a:t>
                </a:r>
              </a:p>
              <a:p>
                <a:pPr marL="0" indent="0">
                  <a:buNone/>
                </a:pPr>
                <a14:m>
                  <m:oMath xmlns:m="http://schemas.openxmlformats.org/officeDocument/2006/math">
                    <m:r>
                      <a:rPr lang="en-US" sz="1800" b="1">
                        <a:latin typeface="Cambria Math" panose="02040503050406030204" pitchFamily="18" charset="0"/>
                      </a:rPr>
                      <m:t>𝚫</m:t>
                    </m:r>
                    <m:r>
                      <a:rPr lang="en-US" sz="1800" b="1" i="1">
                        <a:latin typeface="Cambria Math" panose="02040503050406030204" pitchFamily="18" charset="0"/>
                      </a:rPr>
                      <m:t>𝒛</m:t>
                    </m:r>
                    <m:r>
                      <a:rPr lang="en-US" sz="1800" b="1" i="1">
                        <a:latin typeface="Cambria Math" panose="02040503050406030204" pitchFamily="18" charset="0"/>
                      </a:rPr>
                      <m:t>=</m:t>
                    </m:r>
                    <m:r>
                      <a:rPr lang="en-US" sz="1800" b="1" i="1">
                        <a:latin typeface="Cambria Math" panose="02040503050406030204" pitchFamily="18" charset="0"/>
                      </a:rPr>
                      <m:t>𝟑</m:t>
                    </m:r>
                    <m:r>
                      <a:rPr lang="en-US" sz="1800" b="1" i="1">
                        <a:latin typeface="Cambria Math" panose="02040503050406030204" pitchFamily="18" charset="0"/>
                      </a:rPr>
                      <m:t>.</m:t>
                    </m:r>
                    <m:r>
                      <a:rPr lang="en-US" sz="1800" b="1" i="1">
                        <a:latin typeface="Cambria Math" panose="02040503050406030204" pitchFamily="18" charset="0"/>
                      </a:rPr>
                      <m:t>𝟎</m:t>
                    </m:r>
                  </m:oMath>
                </a14:m>
                <a:r>
                  <a:rPr lang="en-US" sz="1800" b="1" dirty="0">
                    <a:latin typeface="Cambria Math" panose="02040503050406030204" pitchFamily="18" charset="0"/>
                  </a:rPr>
                  <a:t> </a:t>
                </a:r>
              </a:p>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𝑨</m:t>
                        </m:r>
                      </m:e>
                      <m:sub>
                        <m:r>
                          <a:rPr lang="en-US" sz="1800" b="1" i="1">
                            <a:latin typeface="Cambria Math" panose="02040503050406030204" pitchFamily="18" charset="0"/>
                          </a:rPr>
                          <m:t>𝒛</m:t>
                        </m:r>
                      </m:sub>
                    </m:sSub>
                    <m:r>
                      <a:rPr lang="en-US" sz="1800" b="1" i="1">
                        <a:latin typeface="Cambria Math" panose="02040503050406030204" pitchFamily="18" charset="0"/>
                      </a:rPr>
                      <m:t>=</m:t>
                    </m:r>
                    <m:r>
                      <a:rPr lang="en-US" sz="1800" b="1" i="1">
                        <a:latin typeface="Cambria Math" panose="02040503050406030204" pitchFamily="18" charset="0"/>
                      </a:rPr>
                      <m:t>𝟏</m:t>
                    </m:r>
                  </m:oMath>
                </a14:m>
                <a:r>
                  <a:rPr lang="en-NL" sz="1800" b="1" dirty="0"/>
                  <a:t> </a:t>
                </a:r>
              </a:p>
              <a:p>
                <a:pPr marL="0" indent="0">
                  <a:buNone/>
                </a:pPr>
                <a14:m>
                  <m:oMath xmlns:m="http://schemas.openxmlformats.org/officeDocument/2006/math">
                    <m:r>
                      <a:rPr lang="en-US" sz="1800" b="1">
                        <a:latin typeface="Cambria Math" panose="02040503050406030204" pitchFamily="18" charset="0"/>
                      </a:rPr>
                      <m:t>𝚫</m:t>
                    </m:r>
                    <m:sSub>
                      <m:sSubPr>
                        <m:ctrlPr>
                          <a:rPr lang="en-US" sz="1800" b="1" i="1">
                            <a:latin typeface="Cambria Math" panose="02040503050406030204" pitchFamily="18" charset="0"/>
                          </a:rPr>
                        </m:ctrlPr>
                      </m:sSubPr>
                      <m:e>
                        <m:r>
                          <a:rPr lang="en-US" sz="1800" b="1">
                            <a:latin typeface="Cambria Math" panose="02040503050406030204" pitchFamily="18" charset="0"/>
                          </a:rPr>
                          <m:t>𝐓</m:t>
                        </m:r>
                      </m:e>
                      <m:sub>
                        <m:r>
                          <a:rPr lang="en-US" sz="1800" b="1">
                            <a:latin typeface="Cambria Math" panose="02040503050406030204" pitchFamily="18" charset="0"/>
                          </a:rPr>
                          <m:t>𝐫𝐞</m:t>
                        </m:r>
                      </m:sub>
                    </m:sSub>
                    <m:r>
                      <a:rPr lang="en-US" sz="1800" b="1">
                        <a:latin typeface="Cambria Math" panose="02040503050406030204" pitchFamily="18" charset="0"/>
                      </a:rPr>
                      <m:t>=</m:t>
                    </m:r>
                    <m:r>
                      <a:rPr lang="en-US" sz="1800" b="1">
                        <a:latin typeface="Cambria Math" panose="02040503050406030204" pitchFamily="18" charset="0"/>
                      </a:rPr>
                      <m:t>𝟐𝟎</m:t>
                    </m:r>
                    <m:r>
                      <a:rPr lang="en-US" sz="1800" b="1">
                        <a:latin typeface="Cambria Math" panose="02040503050406030204" pitchFamily="18" charset="0"/>
                      </a:rPr>
                      <m:t>,</m:t>
                    </m:r>
                    <m:r>
                      <a:rPr lang="en-US" sz="1800" b="1">
                        <a:latin typeface="Cambria Math" panose="02040503050406030204" pitchFamily="18" charset="0"/>
                      </a:rPr>
                      <m:t>𝟎𝟎𝟎</m:t>
                    </m:r>
                    <m:r>
                      <a:rPr lang="en-US" sz="1800" b="1">
                        <a:latin typeface="Cambria Math" panose="02040503050406030204" pitchFamily="18" charset="0"/>
                      </a:rPr>
                      <m:t> </m:t>
                    </m:r>
                    <m:r>
                      <a:rPr lang="en-US" sz="1800" b="1">
                        <a:latin typeface="Cambria Math" panose="02040503050406030204" pitchFamily="18" charset="0"/>
                      </a:rPr>
                      <m:t>𝐊</m:t>
                    </m:r>
                  </m:oMath>
                </a14:m>
                <a:r>
                  <a:rPr lang="en-NL" sz="1800" b="1" dirty="0"/>
                  <a:t> </a:t>
                </a:r>
              </a:p>
            </p:txBody>
          </p:sp>
        </mc:Choice>
        <mc:Fallback xmlns="">
          <p:sp>
            <p:nvSpPr>
              <p:cNvPr id="9" name="Content Placeholder 2">
                <a:extLst>
                  <a:ext uri="{FF2B5EF4-FFF2-40B4-BE49-F238E27FC236}">
                    <a16:creationId xmlns:a16="http://schemas.microsoft.com/office/drawing/2014/main" id="{CE116D10-6395-74B4-6E02-3A9839D589C2}"/>
                  </a:ext>
                </a:extLst>
              </p:cNvPr>
              <p:cNvSpPr>
                <a:spLocks noGrp="1" noRot="1" noChangeAspect="1" noMove="1" noResize="1" noEditPoints="1" noAdjustHandles="1" noChangeArrowheads="1" noChangeShapeType="1" noTextEdit="1"/>
              </p:cNvSpPr>
              <p:nvPr>
                <p:ph idx="1"/>
              </p:nvPr>
            </p:nvSpPr>
            <p:spPr>
              <a:xfrm>
                <a:off x="1620979" y="4726367"/>
                <a:ext cx="1928817" cy="1518658"/>
              </a:xfrm>
              <a:blipFill>
                <a:blip r:embed="rId11"/>
                <a:stretch>
                  <a:fillRect b="-833"/>
                </a:stretch>
              </a:blipFill>
            </p:spPr>
            <p:txBody>
              <a:bodyPr/>
              <a:lstStyle/>
              <a:p>
                <a:r>
                  <a:rPr lang="en-NL">
                    <a:noFill/>
                  </a:rPr>
                  <a:t> </a:t>
                </a:r>
              </a:p>
            </p:txBody>
          </p:sp>
        </mc:Fallback>
      </mc:AlternateContent>
      <p:grpSp>
        <p:nvGrpSpPr>
          <p:cNvPr id="18" name="Group 17">
            <a:extLst>
              <a:ext uri="{FF2B5EF4-FFF2-40B4-BE49-F238E27FC236}">
                <a16:creationId xmlns:a16="http://schemas.microsoft.com/office/drawing/2014/main" id="{E09E10C9-4779-7121-7FA5-493A91CA1935}"/>
              </a:ext>
            </a:extLst>
          </p:cNvPr>
          <p:cNvGrpSpPr/>
          <p:nvPr/>
        </p:nvGrpSpPr>
        <p:grpSpPr>
          <a:xfrm>
            <a:off x="4952914" y="1479725"/>
            <a:ext cx="6858065" cy="4688312"/>
            <a:chOff x="4952914" y="1479725"/>
            <a:chExt cx="6858065" cy="4688312"/>
          </a:xfrm>
        </p:grpSpPr>
        <p:grpSp>
          <p:nvGrpSpPr>
            <p:cNvPr id="8" name="Group 7">
              <a:extLst>
                <a:ext uri="{FF2B5EF4-FFF2-40B4-BE49-F238E27FC236}">
                  <a16:creationId xmlns:a16="http://schemas.microsoft.com/office/drawing/2014/main" id="{D201C957-2B4C-920D-9B94-DAB4FB28AFF3}"/>
                </a:ext>
              </a:extLst>
            </p:cNvPr>
            <p:cNvGrpSpPr/>
            <p:nvPr/>
          </p:nvGrpSpPr>
          <p:grpSpPr>
            <a:xfrm>
              <a:off x="4952914" y="1479725"/>
              <a:ext cx="6858065" cy="4688312"/>
              <a:chOff x="1738227" y="1203386"/>
              <a:chExt cx="6858065" cy="4688312"/>
            </a:xfrm>
          </p:grpSpPr>
          <p:grpSp>
            <p:nvGrpSpPr>
              <p:cNvPr id="6" name="Group 5">
                <a:extLst>
                  <a:ext uri="{FF2B5EF4-FFF2-40B4-BE49-F238E27FC236}">
                    <a16:creationId xmlns:a16="http://schemas.microsoft.com/office/drawing/2014/main" id="{B7E29205-4F35-00B3-4FB3-CFFEC1D1AFD8}"/>
                  </a:ext>
                </a:extLst>
              </p:cNvPr>
              <p:cNvGrpSpPr/>
              <p:nvPr/>
            </p:nvGrpSpPr>
            <p:grpSpPr>
              <a:xfrm>
                <a:off x="3465113" y="1203386"/>
                <a:ext cx="4487733" cy="369332"/>
                <a:chOff x="3862970" y="988520"/>
                <a:chExt cx="4260601" cy="340395"/>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4A597D-A625-A6E2-AFF1-D39FD502F930}"/>
                        </a:ext>
                      </a:extLst>
                    </p:cNvPr>
                    <p:cNvSpPr txBox="1"/>
                    <p:nvPr/>
                  </p:nvSpPr>
                  <p:spPr>
                    <a:xfrm>
                      <a:off x="3862970" y="988520"/>
                      <a:ext cx="682103" cy="340395"/>
                    </a:xfrm>
                    <a:prstGeom prst="rect">
                      <a:avLst/>
                    </a:prstGeom>
                    <a:noFill/>
                  </p:spPr>
                  <p:txBody>
                    <a:bodyPr wrap="none" rtlCol="0">
                      <a:spAutoFit/>
                    </a:bodyPr>
                    <a:lstStyle/>
                    <a:p>
                      <a:r>
                        <a:rPr lang="en-US" dirty="0"/>
                        <a:t>Log </a:t>
                      </a:r>
                      <a14:m>
                        <m:oMath xmlns:m="http://schemas.openxmlformats.org/officeDocument/2006/math">
                          <m:r>
                            <a:rPr lang="en-US" i="1">
                              <a:latin typeface="Cambria Math" panose="02040503050406030204" pitchFamily="18" charset="0"/>
                            </a:rPr>
                            <m:t>𝛿</m:t>
                          </m:r>
                        </m:oMath>
                      </a14:m>
                      <a:endParaRPr lang="en-NL" dirty="0"/>
                    </a:p>
                  </p:txBody>
                </p:sp>
              </mc:Choice>
              <mc:Fallback xmlns="">
                <p:sp>
                  <p:nvSpPr>
                    <p:cNvPr id="4" name="TextBox 3">
                      <a:extLst>
                        <a:ext uri="{FF2B5EF4-FFF2-40B4-BE49-F238E27FC236}">
                          <a16:creationId xmlns:a16="http://schemas.microsoft.com/office/drawing/2014/main" id="{184A597D-A625-A6E2-AFF1-D39FD502F930}"/>
                        </a:ext>
                      </a:extLst>
                    </p:cNvPr>
                    <p:cNvSpPr txBox="1">
                      <a:spLocks noRot="1" noChangeAspect="1" noMove="1" noResize="1" noEditPoints="1" noAdjustHandles="1" noChangeArrowheads="1" noChangeShapeType="1" noTextEdit="1"/>
                    </p:cNvSpPr>
                    <p:nvPr/>
                  </p:nvSpPr>
                  <p:spPr>
                    <a:xfrm>
                      <a:off x="3862970" y="988520"/>
                      <a:ext cx="682103" cy="340395"/>
                    </a:xfrm>
                    <a:prstGeom prst="rect">
                      <a:avLst/>
                    </a:prstGeom>
                    <a:blipFill>
                      <a:blip r:embed="rId12"/>
                      <a:stretch>
                        <a:fillRect l="-8772" t="-6667" b="-26667"/>
                      </a:stretch>
                    </a:blipFill>
                  </p:spPr>
                  <p:txBody>
                    <a:bodyPr/>
                    <a:lstStyle/>
                    <a:p>
                      <a:r>
                        <a:rPr lang="en-NL">
                          <a:noFill/>
                        </a:rPr>
                        <a:t> </a:t>
                      </a:r>
                    </a:p>
                  </p:txBody>
                </p:sp>
              </mc:Fallback>
            </mc:AlternateContent>
            <p:sp>
              <p:nvSpPr>
                <p:cNvPr id="5" name="TextBox 4">
                  <a:extLst>
                    <a:ext uri="{FF2B5EF4-FFF2-40B4-BE49-F238E27FC236}">
                      <a16:creationId xmlns:a16="http://schemas.microsoft.com/office/drawing/2014/main" id="{B1A605C4-28DB-1D45-0889-7A6A0C29A498}"/>
                    </a:ext>
                  </a:extLst>
                </p:cNvPr>
                <p:cNvSpPr txBox="1"/>
                <p:nvPr/>
              </p:nvSpPr>
              <p:spPr>
                <a:xfrm>
                  <a:off x="6012612" y="988520"/>
                  <a:ext cx="2110959" cy="340395"/>
                </a:xfrm>
                <a:prstGeom prst="rect">
                  <a:avLst/>
                </a:prstGeom>
                <a:noFill/>
              </p:spPr>
              <p:txBody>
                <a:bodyPr wrap="none" rtlCol="0">
                  <a:spAutoFit/>
                </a:bodyPr>
                <a:lstStyle/>
                <a:p>
                  <a:r>
                    <a:rPr lang="en-US" dirty="0"/>
                    <a:t>Reionization redshift</a:t>
                  </a:r>
                  <a:endParaRPr lang="en-NL" dirty="0"/>
                </a:p>
              </p:txBody>
            </p:sp>
          </p:grpSp>
          <p:pic>
            <p:nvPicPr>
              <p:cNvPr id="11" name="Picture 10">
                <a:extLst>
                  <a:ext uri="{FF2B5EF4-FFF2-40B4-BE49-F238E27FC236}">
                    <a16:creationId xmlns:a16="http://schemas.microsoft.com/office/drawing/2014/main" id="{9A993630-D5D7-2905-2283-333BE296C139}"/>
                  </a:ext>
                </a:extLst>
              </p:cNvPr>
              <p:cNvPicPr>
                <a:picLocks noChangeAspect="1"/>
              </p:cNvPicPr>
              <p:nvPr/>
            </p:nvPicPr>
            <p:blipFill>
              <a:blip r:embed="rId13"/>
              <a:stretch>
                <a:fillRect/>
              </a:stretch>
            </p:blipFill>
            <p:spPr>
              <a:xfrm>
                <a:off x="1738227" y="1604115"/>
                <a:ext cx="6858065" cy="4287583"/>
              </a:xfrm>
              <a:prstGeom prst="rect">
                <a:avLst/>
              </a:prstGeom>
            </p:spPr>
          </p:pic>
        </p:grpSp>
        <p:sp>
          <p:nvSpPr>
            <p:cNvPr id="17" name="TextBox 16">
              <a:extLst>
                <a:ext uri="{FF2B5EF4-FFF2-40B4-BE49-F238E27FC236}">
                  <a16:creationId xmlns:a16="http://schemas.microsoft.com/office/drawing/2014/main" id="{BBD13FD1-0470-ED60-4E40-8E07F4297184}"/>
                </a:ext>
              </a:extLst>
            </p:cNvPr>
            <p:cNvSpPr txBox="1"/>
            <p:nvPr/>
          </p:nvSpPr>
          <p:spPr>
            <a:xfrm>
              <a:off x="8594877" y="4463714"/>
              <a:ext cx="1976144" cy="523220"/>
            </a:xfrm>
            <a:prstGeom prst="rect">
              <a:avLst/>
            </a:prstGeom>
            <a:noFill/>
          </p:spPr>
          <p:txBody>
            <a:bodyPr wrap="square">
              <a:spAutoFit/>
            </a:bodyPr>
            <a:lstStyle/>
            <a:p>
              <a:r>
                <a:rPr lang="en-GB" sz="1400" dirty="0">
                  <a:solidFill>
                    <a:schemeClr val="bg1"/>
                  </a:solidFill>
                </a:rPr>
                <a:t>B</a:t>
              </a:r>
              <a:r>
                <a:rPr lang="en-NL" sz="1400" dirty="0">
                  <a:solidFill>
                    <a:schemeClr val="bg1"/>
                  </a:solidFill>
                </a:rPr>
                <a:t>ox: 20 h</a:t>
              </a:r>
              <a:r>
                <a:rPr lang="en-NL" sz="1400" baseline="30000" dirty="0">
                  <a:solidFill>
                    <a:schemeClr val="bg1"/>
                  </a:solidFill>
                </a:rPr>
                <a:t>-1</a:t>
              </a:r>
              <a:r>
                <a:rPr lang="en-NL" sz="1400" dirty="0">
                  <a:solidFill>
                    <a:schemeClr val="bg1"/>
                  </a:solidFill>
                </a:rPr>
                <a:t> cMpc,</a:t>
              </a:r>
              <a:br>
                <a:rPr lang="en-NL" sz="1400" dirty="0">
                  <a:solidFill>
                    <a:schemeClr val="bg1"/>
                  </a:solidFill>
                </a:rPr>
              </a:br>
              <a:r>
                <a:rPr lang="en-NL" sz="1400" dirty="0">
                  <a:solidFill>
                    <a:schemeClr val="bg1"/>
                  </a:solidFill>
                </a:rPr>
                <a:t>Res: 10 h</a:t>
              </a:r>
              <a:r>
                <a:rPr lang="en-NL" sz="1400" baseline="30000" dirty="0">
                  <a:solidFill>
                    <a:schemeClr val="bg1"/>
                  </a:solidFill>
                </a:rPr>
                <a:t>-1</a:t>
              </a:r>
              <a:r>
                <a:rPr lang="en-NL" sz="1400" dirty="0">
                  <a:solidFill>
                    <a:schemeClr val="bg1"/>
                  </a:solidFill>
                </a:rPr>
                <a:t> ckpc</a:t>
              </a:r>
            </a:p>
          </p:txBody>
        </p:sp>
      </p:grpSp>
      <p:sp>
        <p:nvSpPr>
          <p:cNvPr id="19" name="Title 1">
            <a:extLst>
              <a:ext uri="{FF2B5EF4-FFF2-40B4-BE49-F238E27FC236}">
                <a16:creationId xmlns:a16="http://schemas.microsoft.com/office/drawing/2014/main" id="{0CADC6D1-D1D3-DCBF-5A8C-490B4E67AA35}"/>
              </a:ext>
            </a:extLst>
          </p:cNvPr>
          <p:cNvSpPr txBox="1">
            <a:spLocks/>
          </p:cNvSpPr>
          <p:nvPr/>
        </p:nvSpPr>
        <p:spPr>
          <a:xfrm>
            <a:off x="1524000" y="28892"/>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dirty="0"/>
              <a:t>AMBER reionization histories in </a:t>
            </a:r>
            <a:r>
              <a:rPr lang="en-NL" i="1" dirty="0"/>
              <a:t>Nyx</a:t>
            </a:r>
          </a:p>
        </p:txBody>
      </p:sp>
    </p:spTree>
    <p:extLst>
      <p:ext uri="{BB962C8B-B14F-4D97-AF65-F5344CB8AC3E}">
        <p14:creationId xmlns:p14="http://schemas.microsoft.com/office/powerpoint/2010/main" val="383345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7F4008-EABA-F416-6EC8-639220FE24EE}"/>
              </a:ext>
            </a:extLst>
          </p:cNvPr>
          <p:cNvGrpSpPr/>
          <p:nvPr/>
        </p:nvGrpSpPr>
        <p:grpSpPr>
          <a:xfrm>
            <a:off x="4956459" y="1481544"/>
            <a:ext cx="6858066" cy="5241881"/>
            <a:chOff x="3422056" y="1487042"/>
            <a:chExt cx="6858066" cy="5241881"/>
          </a:xfrm>
        </p:grpSpPr>
        <p:grpSp>
          <p:nvGrpSpPr>
            <p:cNvPr id="8" name="Group 7">
              <a:extLst>
                <a:ext uri="{FF2B5EF4-FFF2-40B4-BE49-F238E27FC236}">
                  <a16:creationId xmlns:a16="http://schemas.microsoft.com/office/drawing/2014/main" id="{67EAE6C9-7CA8-E656-806C-E9F64C490A8A}"/>
                </a:ext>
              </a:extLst>
            </p:cNvPr>
            <p:cNvGrpSpPr/>
            <p:nvPr/>
          </p:nvGrpSpPr>
          <p:grpSpPr>
            <a:xfrm>
              <a:off x="5146686" y="1487042"/>
              <a:ext cx="4487733" cy="369332"/>
              <a:chOff x="3853534" y="988520"/>
              <a:chExt cx="4260601" cy="340395"/>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592B8AC-4978-DA0F-1346-7F380E2569D3}"/>
                      </a:ext>
                    </a:extLst>
                  </p:cNvPr>
                  <p:cNvSpPr txBox="1"/>
                  <p:nvPr/>
                </p:nvSpPr>
                <p:spPr>
                  <a:xfrm>
                    <a:off x="3853534" y="988520"/>
                    <a:ext cx="692025" cy="340395"/>
                  </a:xfrm>
                  <a:prstGeom prst="rect">
                    <a:avLst/>
                  </a:prstGeom>
                  <a:noFill/>
                </p:spPr>
                <p:txBody>
                  <a:bodyPr wrap="none" rtlCol="0">
                    <a:spAutoFit/>
                  </a:bodyPr>
                  <a:lstStyle/>
                  <a:p>
                    <a:r>
                      <a:rPr lang="en-US" dirty="0"/>
                      <a:t>Log </a:t>
                    </a:r>
                    <a14:m>
                      <m:oMath xmlns:m="http://schemas.openxmlformats.org/officeDocument/2006/math">
                        <m:r>
                          <a:rPr lang="en-US" i="1">
                            <a:latin typeface="Cambria Math" panose="02040503050406030204" pitchFamily="18" charset="0"/>
                          </a:rPr>
                          <m:t>𝑇</m:t>
                        </m:r>
                      </m:oMath>
                    </a14:m>
                    <a:endParaRPr lang="en-NL" dirty="0"/>
                  </a:p>
                </p:txBody>
              </p:sp>
            </mc:Choice>
            <mc:Fallback xmlns="">
              <p:sp>
                <p:nvSpPr>
                  <p:cNvPr id="4" name="TextBox 3">
                    <a:extLst>
                      <a:ext uri="{FF2B5EF4-FFF2-40B4-BE49-F238E27FC236}">
                        <a16:creationId xmlns:a16="http://schemas.microsoft.com/office/drawing/2014/main" id="{184A597D-A625-A6E2-AFF1-D39FD502F930}"/>
                      </a:ext>
                    </a:extLst>
                  </p:cNvPr>
                  <p:cNvSpPr txBox="1">
                    <a:spLocks noRot="1" noChangeAspect="1" noMove="1" noResize="1" noEditPoints="1" noAdjustHandles="1" noChangeArrowheads="1" noChangeShapeType="1" noTextEdit="1"/>
                  </p:cNvSpPr>
                  <p:nvPr/>
                </p:nvSpPr>
                <p:spPr>
                  <a:xfrm>
                    <a:off x="3853534" y="988520"/>
                    <a:ext cx="692025" cy="340395"/>
                  </a:xfrm>
                  <a:prstGeom prst="rect">
                    <a:avLst/>
                  </a:prstGeom>
                  <a:blipFill>
                    <a:blip r:embed="rId4"/>
                    <a:stretch>
                      <a:fillRect l="-8621" t="-6667" b="-26667"/>
                    </a:stretch>
                  </a:blipFill>
                </p:spPr>
                <p:txBody>
                  <a:bodyPr/>
                  <a:lstStyle/>
                  <a:p>
                    <a:r>
                      <a:rPr lang="en-NL">
                        <a:noFill/>
                      </a:rPr>
                      <a:t> </a:t>
                    </a:r>
                  </a:p>
                </p:txBody>
              </p:sp>
            </mc:Fallback>
          </mc:AlternateContent>
          <p:sp>
            <p:nvSpPr>
              <p:cNvPr id="16" name="TextBox 15">
                <a:extLst>
                  <a:ext uri="{FF2B5EF4-FFF2-40B4-BE49-F238E27FC236}">
                    <a16:creationId xmlns:a16="http://schemas.microsoft.com/office/drawing/2014/main" id="{D1169ED2-467F-E322-8358-906C1993E8E5}"/>
                  </a:ext>
                </a:extLst>
              </p:cNvPr>
              <p:cNvSpPr txBox="1"/>
              <p:nvPr/>
            </p:nvSpPr>
            <p:spPr>
              <a:xfrm>
                <a:off x="6003176" y="988520"/>
                <a:ext cx="2110959" cy="340395"/>
              </a:xfrm>
              <a:prstGeom prst="rect">
                <a:avLst/>
              </a:prstGeom>
              <a:noFill/>
            </p:spPr>
            <p:txBody>
              <a:bodyPr wrap="none" rtlCol="0">
                <a:spAutoFit/>
              </a:bodyPr>
              <a:lstStyle/>
              <a:p>
                <a:r>
                  <a:rPr lang="en-US" dirty="0"/>
                  <a:t>Reionization redshift</a:t>
                </a:r>
                <a:endParaRPr lang="en-NL" dirty="0"/>
              </a:p>
            </p:txBody>
          </p:sp>
        </p:grpSp>
        <p:sp>
          <p:nvSpPr>
            <p:cNvPr id="9" name="TextBox 8">
              <a:extLst>
                <a:ext uri="{FF2B5EF4-FFF2-40B4-BE49-F238E27FC236}">
                  <a16:creationId xmlns:a16="http://schemas.microsoft.com/office/drawing/2014/main" id="{C2FA13B5-AF05-5422-3364-0251778A5651}"/>
                </a:ext>
              </a:extLst>
            </p:cNvPr>
            <p:cNvSpPr txBox="1"/>
            <p:nvPr/>
          </p:nvSpPr>
          <p:spPr>
            <a:xfrm>
              <a:off x="8184677" y="6359591"/>
              <a:ext cx="2095445" cy="369332"/>
            </a:xfrm>
            <a:prstGeom prst="rect">
              <a:avLst/>
            </a:prstGeom>
            <a:noFill/>
          </p:spPr>
          <p:txBody>
            <a:bodyPr wrap="none" rtlCol="0">
              <a:spAutoFit/>
            </a:bodyPr>
            <a:lstStyle/>
            <a:p>
              <a:r>
                <a:rPr lang="en-NL" dirty="0"/>
                <a:t>Doughty et al. 2024</a:t>
              </a:r>
            </a:p>
          </p:txBody>
        </p:sp>
        <p:pic>
          <p:nvPicPr>
            <p:cNvPr id="10" name="Picture 9">
              <a:extLst>
                <a:ext uri="{FF2B5EF4-FFF2-40B4-BE49-F238E27FC236}">
                  <a16:creationId xmlns:a16="http://schemas.microsoft.com/office/drawing/2014/main" id="{65AF4DDE-AAF4-333F-F39A-AE23A2A421A6}"/>
                </a:ext>
              </a:extLst>
            </p:cNvPr>
            <p:cNvPicPr>
              <a:picLocks noChangeAspect="1"/>
            </p:cNvPicPr>
            <p:nvPr/>
          </p:nvPicPr>
          <p:blipFill>
            <a:blip r:embed="rId5"/>
            <a:stretch>
              <a:fillRect/>
            </a:stretch>
          </p:blipFill>
          <p:spPr>
            <a:xfrm>
              <a:off x="3422056" y="1885446"/>
              <a:ext cx="6858066" cy="4287584"/>
            </a:xfrm>
            <a:prstGeom prst="rect">
              <a:avLst/>
            </a:prstGeom>
          </p:spPr>
        </p:pic>
      </p:grpSp>
      <p:pic>
        <p:nvPicPr>
          <p:cNvPr id="12" name="Picture 11">
            <a:extLst>
              <a:ext uri="{FF2B5EF4-FFF2-40B4-BE49-F238E27FC236}">
                <a16:creationId xmlns:a16="http://schemas.microsoft.com/office/drawing/2014/main" id="{2D0DAAC0-1B28-D386-AE0E-4634D7F7B339}"/>
              </a:ext>
            </a:extLst>
          </p:cNvPr>
          <p:cNvPicPr>
            <a:picLocks noChangeAspect="1"/>
          </p:cNvPicPr>
          <p:nvPr/>
        </p:nvPicPr>
        <p:blipFill>
          <a:blip r:embed="rId6"/>
          <a:stretch>
            <a:fillRect/>
          </a:stretch>
        </p:blipFill>
        <p:spPr>
          <a:xfrm>
            <a:off x="299692" y="1362671"/>
            <a:ext cx="4128204" cy="310104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C68AA8B-A5EF-0800-01E7-35593B271311}"/>
                  </a:ext>
                </a:extLst>
              </p:cNvPr>
              <p:cNvSpPr txBox="1"/>
              <p:nvPr/>
            </p:nvSpPr>
            <p:spPr>
              <a:xfrm>
                <a:off x="88893" y="6464275"/>
                <a:ext cx="7299434" cy="369332"/>
              </a:xfrm>
              <a:prstGeom prst="rect">
                <a:avLst/>
              </a:prstGeom>
              <a:noFill/>
            </p:spPr>
            <p:txBody>
              <a:bodyPr wrap="square">
                <a:spAutoFit/>
              </a:bodyPr>
              <a:lstStyle/>
              <a:p>
                <a:r>
                  <a:rPr lang="en-NL" dirty="0"/>
                  <a:t>AMBER model midpoint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𝒛</m:t>
                        </m:r>
                      </m:e>
                      <m:sub>
                        <m:r>
                          <a:rPr lang="en-US" b="1" i="1">
                            <a:latin typeface="Cambria Math" panose="02040503050406030204" pitchFamily="18" charset="0"/>
                          </a:rPr>
                          <m:t>𝒎𝒊𝒅</m:t>
                        </m:r>
                      </m:sub>
                    </m:sSub>
                  </m:oMath>
                </a14:m>
                <a:r>
                  <a:rPr lang="en-NL" dirty="0"/>
                  <a:t>, duration </a:t>
                </a:r>
                <a14:m>
                  <m:oMath xmlns:m="http://schemas.openxmlformats.org/officeDocument/2006/math">
                    <m:r>
                      <a:rPr lang="en-US" b="1">
                        <a:latin typeface="Cambria Math" panose="02040503050406030204" pitchFamily="18" charset="0"/>
                      </a:rPr>
                      <m:t>𝚫</m:t>
                    </m:r>
                    <m:r>
                      <a:rPr lang="en-US" b="1" i="1">
                        <a:latin typeface="Cambria Math" panose="02040503050406030204" pitchFamily="18" charset="0"/>
                      </a:rPr>
                      <m:t>𝒛</m:t>
                    </m:r>
                  </m:oMath>
                </a14:m>
                <a:r>
                  <a:rPr lang="en-NL" dirty="0"/>
                  <a:t>, and</a:t>
                </a:r>
                <a:r>
                  <a:rPr lang="en-NL" b="1" dirty="0"/>
                  <a:t> </a:t>
                </a:r>
                <a:r>
                  <a:rPr lang="en-GB" dirty="0"/>
                  <a:t>a</a:t>
                </a:r>
                <a:r>
                  <a:rPr lang="en-NL" dirty="0"/>
                  <a:t>symmetry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𝒛</m:t>
                        </m:r>
                      </m:sub>
                    </m:sSub>
                  </m:oMath>
                </a14:m>
                <a:endParaRPr lang="en-NL" b="1" dirty="0"/>
              </a:p>
            </p:txBody>
          </p:sp>
        </mc:Choice>
        <mc:Fallback xmlns="">
          <p:sp>
            <p:nvSpPr>
              <p:cNvPr id="13" name="TextBox 12">
                <a:extLst>
                  <a:ext uri="{FF2B5EF4-FFF2-40B4-BE49-F238E27FC236}">
                    <a16:creationId xmlns:a16="http://schemas.microsoft.com/office/drawing/2014/main" id="{0C68AA8B-A5EF-0800-01E7-35593B271311}"/>
                  </a:ext>
                </a:extLst>
              </p:cNvPr>
              <p:cNvSpPr txBox="1">
                <a:spLocks noRot="1" noChangeAspect="1" noMove="1" noResize="1" noEditPoints="1" noAdjustHandles="1" noChangeArrowheads="1" noChangeShapeType="1" noTextEdit="1"/>
              </p:cNvSpPr>
              <p:nvPr/>
            </p:nvSpPr>
            <p:spPr>
              <a:xfrm>
                <a:off x="88893" y="6464275"/>
                <a:ext cx="7299434" cy="369332"/>
              </a:xfrm>
              <a:prstGeom prst="rect">
                <a:avLst/>
              </a:prstGeom>
              <a:blipFill>
                <a:blip r:embed="rId7"/>
                <a:stretch>
                  <a:fillRect l="-870" t="-6452" b="-2258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73CCB420-0E1F-E7F6-70FD-2EA93417F02D}"/>
                  </a:ext>
                </a:extLst>
              </p:cNvPr>
              <p:cNvSpPr>
                <a:spLocks noGrp="1"/>
              </p:cNvSpPr>
              <p:nvPr>
                <p:ph idx="1"/>
              </p:nvPr>
            </p:nvSpPr>
            <p:spPr>
              <a:xfrm>
                <a:off x="1620979" y="4726367"/>
                <a:ext cx="1928817" cy="1518658"/>
              </a:xfrm>
            </p:spPr>
            <p:txBody>
              <a:bodyPr>
                <a:normAutofit/>
              </a:bodyPr>
              <a:lstStyle/>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𝒛</m:t>
                        </m:r>
                      </m:e>
                      <m:sub>
                        <m:r>
                          <a:rPr lang="en-US" sz="1800" b="1" i="1">
                            <a:latin typeface="Cambria Math" panose="02040503050406030204" pitchFamily="18" charset="0"/>
                          </a:rPr>
                          <m:t>𝒎𝒊𝒅</m:t>
                        </m:r>
                      </m:sub>
                    </m:sSub>
                    <m:r>
                      <a:rPr lang="en-US" sz="1800" b="1" i="1">
                        <a:latin typeface="Cambria Math" panose="02040503050406030204" pitchFamily="18" charset="0"/>
                      </a:rPr>
                      <m:t>=</m:t>
                    </m:r>
                    <m:r>
                      <a:rPr lang="en-US" sz="1800" b="1" i="1">
                        <a:latin typeface="Cambria Math" panose="02040503050406030204" pitchFamily="18" charset="0"/>
                      </a:rPr>
                      <m:t>𝟖</m:t>
                    </m:r>
                    <m:r>
                      <a:rPr lang="en-US" sz="1800" b="1" i="1">
                        <a:latin typeface="Cambria Math" panose="02040503050406030204" pitchFamily="18" charset="0"/>
                      </a:rPr>
                      <m:t>.</m:t>
                    </m:r>
                    <m:r>
                      <a:rPr lang="en-US" sz="1800" b="1" i="1">
                        <a:latin typeface="Cambria Math" panose="02040503050406030204" pitchFamily="18" charset="0"/>
                      </a:rPr>
                      <m:t>𝟐</m:t>
                    </m:r>
                  </m:oMath>
                </a14:m>
                <a:r>
                  <a:rPr lang="en-NL" sz="1800" b="1" dirty="0"/>
                  <a:t> </a:t>
                </a:r>
              </a:p>
              <a:p>
                <a:pPr marL="0" indent="0">
                  <a:buNone/>
                </a:pPr>
                <a14:m>
                  <m:oMath xmlns:m="http://schemas.openxmlformats.org/officeDocument/2006/math">
                    <m:r>
                      <a:rPr lang="en-US" sz="1800" b="1">
                        <a:latin typeface="Cambria Math" panose="02040503050406030204" pitchFamily="18" charset="0"/>
                      </a:rPr>
                      <m:t>𝚫</m:t>
                    </m:r>
                    <m:r>
                      <a:rPr lang="en-US" sz="1800" b="1" i="1">
                        <a:latin typeface="Cambria Math" panose="02040503050406030204" pitchFamily="18" charset="0"/>
                      </a:rPr>
                      <m:t>𝒛</m:t>
                    </m:r>
                    <m:r>
                      <a:rPr lang="en-US" sz="1800" b="1" i="1">
                        <a:latin typeface="Cambria Math" panose="02040503050406030204" pitchFamily="18" charset="0"/>
                      </a:rPr>
                      <m:t>=</m:t>
                    </m:r>
                    <m:r>
                      <a:rPr lang="en-US" sz="1800" b="1" i="1">
                        <a:latin typeface="Cambria Math" panose="02040503050406030204" pitchFamily="18" charset="0"/>
                      </a:rPr>
                      <m:t>𝟑</m:t>
                    </m:r>
                    <m:r>
                      <a:rPr lang="en-US" sz="1800" b="1" i="1">
                        <a:latin typeface="Cambria Math" panose="02040503050406030204" pitchFamily="18" charset="0"/>
                      </a:rPr>
                      <m:t>.</m:t>
                    </m:r>
                    <m:r>
                      <a:rPr lang="en-US" sz="1800" b="1" i="1">
                        <a:latin typeface="Cambria Math" panose="02040503050406030204" pitchFamily="18" charset="0"/>
                      </a:rPr>
                      <m:t>𝟎</m:t>
                    </m:r>
                  </m:oMath>
                </a14:m>
                <a:r>
                  <a:rPr lang="en-US" sz="1800" b="1" dirty="0">
                    <a:latin typeface="Cambria Math" panose="02040503050406030204" pitchFamily="18" charset="0"/>
                  </a:rPr>
                  <a:t> </a:t>
                </a:r>
              </a:p>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𝑨</m:t>
                        </m:r>
                      </m:e>
                      <m:sub>
                        <m:r>
                          <a:rPr lang="en-US" sz="1800" b="1" i="1">
                            <a:latin typeface="Cambria Math" panose="02040503050406030204" pitchFamily="18" charset="0"/>
                          </a:rPr>
                          <m:t>𝒛</m:t>
                        </m:r>
                      </m:sub>
                    </m:sSub>
                    <m:r>
                      <a:rPr lang="en-US" sz="1800" b="1" i="1">
                        <a:latin typeface="Cambria Math" panose="02040503050406030204" pitchFamily="18" charset="0"/>
                      </a:rPr>
                      <m:t>=</m:t>
                    </m:r>
                    <m:r>
                      <a:rPr lang="en-US" sz="1800" b="1" i="1">
                        <a:latin typeface="Cambria Math" panose="02040503050406030204" pitchFamily="18" charset="0"/>
                      </a:rPr>
                      <m:t>𝟏</m:t>
                    </m:r>
                  </m:oMath>
                </a14:m>
                <a:r>
                  <a:rPr lang="en-NL" sz="1800" b="1" dirty="0"/>
                  <a:t> </a:t>
                </a:r>
              </a:p>
              <a:p>
                <a:pPr marL="0" indent="0">
                  <a:buNone/>
                </a:pPr>
                <a14:m>
                  <m:oMath xmlns:m="http://schemas.openxmlformats.org/officeDocument/2006/math">
                    <m:r>
                      <a:rPr lang="en-US" sz="1800" b="1">
                        <a:latin typeface="Cambria Math" panose="02040503050406030204" pitchFamily="18" charset="0"/>
                      </a:rPr>
                      <m:t>𝚫</m:t>
                    </m:r>
                    <m:sSub>
                      <m:sSubPr>
                        <m:ctrlPr>
                          <a:rPr lang="en-US" sz="1800" b="1" i="1">
                            <a:latin typeface="Cambria Math" panose="02040503050406030204" pitchFamily="18" charset="0"/>
                          </a:rPr>
                        </m:ctrlPr>
                      </m:sSubPr>
                      <m:e>
                        <m:r>
                          <a:rPr lang="en-US" sz="1800" b="1">
                            <a:latin typeface="Cambria Math" panose="02040503050406030204" pitchFamily="18" charset="0"/>
                          </a:rPr>
                          <m:t>𝐓</m:t>
                        </m:r>
                      </m:e>
                      <m:sub>
                        <m:r>
                          <a:rPr lang="en-US" sz="1800" b="1">
                            <a:latin typeface="Cambria Math" panose="02040503050406030204" pitchFamily="18" charset="0"/>
                          </a:rPr>
                          <m:t>𝐫𝐞</m:t>
                        </m:r>
                      </m:sub>
                    </m:sSub>
                    <m:r>
                      <a:rPr lang="en-US" sz="1800" b="1">
                        <a:latin typeface="Cambria Math" panose="02040503050406030204" pitchFamily="18" charset="0"/>
                      </a:rPr>
                      <m:t>=</m:t>
                    </m:r>
                    <m:r>
                      <a:rPr lang="en-US" sz="1800" b="1">
                        <a:latin typeface="Cambria Math" panose="02040503050406030204" pitchFamily="18" charset="0"/>
                      </a:rPr>
                      <m:t>𝟐𝟎</m:t>
                    </m:r>
                    <m:r>
                      <a:rPr lang="en-US" sz="1800" b="1">
                        <a:latin typeface="Cambria Math" panose="02040503050406030204" pitchFamily="18" charset="0"/>
                      </a:rPr>
                      <m:t>,</m:t>
                    </m:r>
                    <m:r>
                      <a:rPr lang="en-US" sz="1800" b="1">
                        <a:latin typeface="Cambria Math" panose="02040503050406030204" pitchFamily="18" charset="0"/>
                      </a:rPr>
                      <m:t>𝟎𝟎𝟎</m:t>
                    </m:r>
                    <m:r>
                      <a:rPr lang="en-US" sz="1800" b="1">
                        <a:latin typeface="Cambria Math" panose="02040503050406030204" pitchFamily="18" charset="0"/>
                      </a:rPr>
                      <m:t> </m:t>
                    </m:r>
                    <m:r>
                      <a:rPr lang="en-US" sz="1800" b="1">
                        <a:latin typeface="Cambria Math" panose="02040503050406030204" pitchFamily="18" charset="0"/>
                      </a:rPr>
                      <m:t>𝐊</m:t>
                    </m:r>
                  </m:oMath>
                </a14:m>
                <a:r>
                  <a:rPr lang="en-NL" sz="1800" b="1" dirty="0"/>
                  <a:t> </a:t>
                </a:r>
              </a:p>
            </p:txBody>
          </p:sp>
        </mc:Choice>
        <mc:Fallback xmlns="">
          <p:sp>
            <p:nvSpPr>
              <p:cNvPr id="14" name="Content Placeholder 2">
                <a:extLst>
                  <a:ext uri="{FF2B5EF4-FFF2-40B4-BE49-F238E27FC236}">
                    <a16:creationId xmlns:a16="http://schemas.microsoft.com/office/drawing/2014/main" id="{73CCB420-0E1F-E7F6-70FD-2EA93417F02D}"/>
                  </a:ext>
                </a:extLst>
              </p:cNvPr>
              <p:cNvSpPr>
                <a:spLocks noGrp="1" noRot="1" noChangeAspect="1" noMove="1" noResize="1" noEditPoints="1" noAdjustHandles="1" noChangeArrowheads="1" noChangeShapeType="1" noTextEdit="1"/>
              </p:cNvSpPr>
              <p:nvPr>
                <p:ph idx="1"/>
              </p:nvPr>
            </p:nvSpPr>
            <p:spPr>
              <a:xfrm>
                <a:off x="1620979" y="4726367"/>
                <a:ext cx="1928817" cy="1518658"/>
              </a:xfrm>
              <a:blipFill>
                <a:blip r:embed="rId8"/>
                <a:stretch>
                  <a:fillRect b="-8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C58C1B-5626-0B76-FE3F-86F7B486B031}"/>
                  </a:ext>
                </a:extLst>
              </p:cNvPr>
              <p:cNvSpPr txBox="1"/>
              <p:nvPr/>
            </p:nvSpPr>
            <p:spPr>
              <a:xfrm>
                <a:off x="5392338" y="1985351"/>
                <a:ext cx="9532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𝑧</m:t>
                      </m:r>
                      <m:r>
                        <a:rPr lang="en-US" i="1">
                          <a:latin typeface="Cambria Math" panose="02040503050406030204" pitchFamily="18" charset="0"/>
                        </a:rPr>
                        <m:t>=5.5</m:t>
                      </m:r>
                    </m:oMath>
                  </m:oMathPara>
                </a14:m>
                <a:endParaRPr lang="en-NL" dirty="0"/>
              </a:p>
            </p:txBody>
          </p:sp>
        </mc:Choice>
        <mc:Fallback xmlns="">
          <p:sp>
            <p:nvSpPr>
              <p:cNvPr id="15" name="TextBox 14">
                <a:extLst>
                  <a:ext uri="{FF2B5EF4-FFF2-40B4-BE49-F238E27FC236}">
                    <a16:creationId xmlns:a16="http://schemas.microsoft.com/office/drawing/2014/main" id="{92C58C1B-5626-0B76-FE3F-86F7B486B031}"/>
                  </a:ext>
                </a:extLst>
              </p:cNvPr>
              <p:cNvSpPr txBox="1">
                <a:spLocks noRot="1" noChangeAspect="1" noMove="1" noResize="1" noEditPoints="1" noAdjustHandles="1" noChangeArrowheads="1" noChangeShapeType="1" noTextEdit="1"/>
              </p:cNvSpPr>
              <p:nvPr/>
            </p:nvSpPr>
            <p:spPr>
              <a:xfrm>
                <a:off x="5392338" y="1985351"/>
                <a:ext cx="953274" cy="369332"/>
              </a:xfrm>
              <a:prstGeom prst="rect">
                <a:avLst/>
              </a:prstGeom>
              <a:blipFill>
                <a:blip r:embed="rId9"/>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519F92-CA9A-9DDF-0640-00F2C30B5C4F}"/>
                  </a:ext>
                </a:extLst>
              </p:cNvPr>
              <p:cNvSpPr txBox="1"/>
              <p:nvPr/>
            </p:nvSpPr>
            <p:spPr>
              <a:xfrm>
                <a:off x="5175920" y="904372"/>
                <a:ext cx="6285170" cy="523220"/>
              </a:xfrm>
              <a:prstGeom prst="rect">
                <a:avLst/>
              </a:prstGeom>
              <a:noFill/>
            </p:spPr>
            <p:txBody>
              <a:bodyPr wrap="square">
                <a:spAutoFit/>
              </a:bodyPr>
              <a:lstStyle/>
              <a:p>
                <a:pPr algn="ctr"/>
                <a:r>
                  <a:rPr lang="en-US" sz="2800" dirty="0"/>
                  <a:t>Add ionization front photoheating: </a:t>
                </a:r>
                <a14:m>
                  <m:oMath xmlns:m="http://schemas.openxmlformats.org/officeDocument/2006/math">
                    <m:r>
                      <a:rPr lang="en-US" sz="2800" b="1">
                        <a:latin typeface="Cambria Math" panose="02040503050406030204" pitchFamily="18" charset="0"/>
                      </a:rPr>
                      <m:t>𝚫</m:t>
                    </m:r>
                    <m:sSub>
                      <m:sSubPr>
                        <m:ctrlPr>
                          <a:rPr lang="en-US" sz="2800" b="1" i="1">
                            <a:latin typeface="Cambria Math" panose="02040503050406030204" pitchFamily="18" charset="0"/>
                          </a:rPr>
                        </m:ctrlPr>
                      </m:sSubPr>
                      <m:e>
                        <m:r>
                          <a:rPr lang="en-US" sz="2800" b="1">
                            <a:latin typeface="Cambria Math" panose="02040503050406030204" pitchFamily="18" charset="0"/>
                          </a:rPr>
                          <m:t>𝐓</m:t>
                        </m:r>
                      </m:e>
                      <m:sub>
                        <m:r>
                          <a:rPr lang="en-US" sz="2800" b="1">
                            <a:latin typeface="Cambria Math" panose="02040503050406030204" pitchFamily="18" charset="0"/>
                          </a:rPr>
                          <m:t>𝐫𝐞</m:t>
                        </m:r>
                      </m:sub>
                    </m:sSub>
                    <m:r>
                      <a:rPr lang="en-US" sz="2800" b="1">
                        <a:latin typeface="Cambria Math" panose="02040503050406030204" pitchFamily="18" charset="0"/>
                      </a:rPr>
                      <m:t> </m:t>
                    </m:r>
                  </m:oMath>
                </a14:m>
                <a:endParaRPr lang="en-NL" sz="2800" b="1" dirty="0"/>
              </a:p>
            </p:txBody>
          </p:sp>
        </mc:Choice>
        <mc:Fallback xmlns="">
          <p:sp>
            <p:nvSpPr>
              <p:cNvPr id="17" name="TextBox 16">
                <a:extLst>
                  <a:ext uri="{FF2B5EF4-FFF2-40B4-BE49-F238E27FC236}">
                    <a16:creationId xmlns:a16="http://schemas.microsoft.com/office/drawing/2014/main" id="{EC519F92-CA9A-9DDF-0640-00F2C30B5C4F}"/>
                  </a:ext>
                </a:extLst>
              </p:cNvPr>
              <p:cNvSpPr txBox="1">
                <a:spLocks noRot="1" noChangeAspect="1" noMove="1" noResize="1" noEditPoints="1" noAdjustHandles="1" noChangeArrowheads="1" noChangeShapeType="1" noTextEdit="1"/>
              </p:cNvSpPr>
              <p:nvPr/>
            </p:nvSpPr>
            <p:spPr>
              <a:xfrm>
                <a:off x="5175920" y="904372"/>
                <a:ext cx="6285170" cy="523220"/>
              </a:xfrm>
              <a:prstGeom prst="rect">
                <a:avLst/>
              </a:prstGeom>
              <a:blipFill>
                <a:blip r:embed="rId10"/>
                <a:stretch>
                  <a:fillRect l="-1613" t="-11905" r="-1008" b="-33333"/>
                </a:stretch>
              </a:blipFill>
            </p:spPr>
            <p:txBody>
              <a:bodyPr/>
              <a:lstStyle/>
              <a:p>
                <a:r>
                  <a:rPr lang="en-NL">
                    <a:noFill/>
                  </a:rPr>
                  <a:t> </a:t>
                </a:r>
              </a:p>
            </p:txBody>
          </p:sp>
        </mc:Fallback>
      </mc:AlternateContent>
      <p:sp>
        <p:nvSpPr>
          <p:cNvPr id="18" name="TextBox 17">
            <a:extLst>
              <a:ext uri="{FF2B5EF4-FFF2-40B4-BE49-F238E27FC236}">
                <a16:creationId xmlns:a16="http://schemas.microsoft.com/office/drawing/2014/main" id="{A7CBFD7B-6115-E2B7-ADA8-C66D9522AA59}"/>
              </a:ext>
            </a:extLst>
          </p:cNvPr>
          <p:cNvSpPr txBox="1"/>
          <p:nvPr/>
        </p:nvSpPr>
        <p:spPr>
          <a:xfrm>
            <a:off x="8594877" y="4463714"/>
            <a:ext cx="1976144" cy="523220"/>
          </a:xfrm>
          <a:prstGeom prst="rect">
            <a:avLst/>
          </a:prstGeom>
          <a:noFill/>
        </p:spPr>
        <p:txBody>
          <a:bodyPr wrap="square">
            <a:spAutoFit/>
          </a:bodyPr>
          <a:lstStyle/>
          <a:p>
            <a:r>
              <a:rPr lang="en-GB" sz="1400" dirty="0">
                <a:solidFill>
                  <a:schemeClr val="bg1"/>
                </a:solidFill>
              </a:rPr>
              <a:t>B</a:t>
            </a:r>
            <a:r>
              <a:rPr lang="en-NL" sz="1400" dirty="0">
                <a:solidFill>
                  <a:schemeClr val="bg1"/>
                </a:solidFill>
              </a:rPr>
              <a:t>ox: 20 h</a:t>
            </a:r>
            <a:r>
              <a:rPr lang="en-NL" sz="1400" baseline="30000" dirty="0">
                <a:solidFill>
                  <a:schemeClr val="bg1"/>
                </a:solidFill>
              </a:rPr>
              <a:t>-1</a:t>
            </a:r>
            <a:r>
              <a:rPr lang="en-NL" sz="1400" dirty="0">
                <a:solidFill>
                  <a:schemeClr val="bg1"/>
                </a:solidFill>
              </a:rPr>
              <a:t> cMpc,</a:t>
            </a:r>
            <a:br>
              <a:rPr lang="en-NL" sz="1400" dirty="0">
                <a:solidFill>
                  <a:schemeClr val="bg1"/>
                </a:solidFill>
              </a:rPr>
            </a:br>
            <a:r>
              <a:rPr lang="en-NL" sz="1400" dirty="0">
                <a:solidFill>
                  <a:schemeClr val="bg1"/>
                </a:solidFill>
              </a:rPr>
              <a:t>Res: 10 h</a:t>
            </a:r>
            <a:r>
              <a:rPr lang="en-NL" sz="1400" baseline="30000" dirty="0">
                <a:solidFill>
                  <a:schemeClr val="bg1"/>
                </a:solidFill>
              </a:rPr>
              <a:t>-1</a:t>
            </a:r>
            <a:r>
              <a:rPr lang="en-NL" sz="1400" dirty="0">
                <a:solidFill>
                  <a:schemeClr val="bg1"/>
                </a:solidFill>
              </a:rPr>
              <a:t> ckpc</a:t>
            </a:r>
          </a:p>
        </p:txBody>
      </p:sp>
      <p:sp>
        <p:nvSpPr>
          <p:cNvPr id="23" name="Title 1">
            <a:extLst>
              <a:ext uri="{FF2B5EF4-FFF2-40B4-BE49-F238E27FC236}">
                <a16:creationId xmlns:a16="http://schemas.microsoft.com/office/drawing/2014/main" id="{737EBACF-8030-7495-A468-E285D4F913FD}"/>
              </a:ext>
            </a:extLst>
          </p:cNvPr>
          <p:cNvSpPr txBox="1">
            <a:spLocks/>
          </p:cNvSpPr>
          <p:nvPr/>
        </p:nvSpPr>
        <p:spPr>
          <a:xfrm>
            <a:off x="1524000" y="28892"/>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dirty="0"/>
              <a:t>AMBER reionization histories in </a:t>
            </a:r>
            <a:r>
              <a:rPr lang="en-NL" i="1" dirty="0"/>
              <a:t>Nyx</a:t>
            </a:r>
          </a:p>
        </p:txBody>
      </p:sp>
    </p:spTree>
    <p:extLst>
      <p:ext uri="{BB962C8B-B14F-4D97-AF65-F5344CB8AC3E}">
        <p14:creationId xmlns:p14="http://schemas.microsoft.com/office/powerpoint/2010/main" val="401910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92BE3C-2495-3924-8340-E046F7337D94}"/>
              </a:ext>
            </a:extLst>
          </p:cNvPr>
          <p:cNvSpPr txBox="1">
            <a:spLocks/>
          </p:cNvSpPr>
          <p:nvPr/>
        </p:nvSpPr>
        <p:spPr>
          <a:xfrm>
            <a:off x="1524000" y="0"/>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NL"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60A9D8-C211-9DD4-365F-E5022EE15C63}"/>
                  </a:ext>
                </a:extLst>
              </p:cNvPr>
              <p:cNvSpPr txBox="1"/>
              <p:nvPr/>
            </p:nvSpPr>
            <p:spPr>
              <a:xfrm>
                <a:off x="6722543" y="5580751"/>
                <a:ext cx="5320476" cy="659411"/>
              </a:xfrm>
              <a:prstGeom prst="rect">
                <a:avLst/>
              </a:prstGeom>
              <a:noFill/>
            </p:spPr>
            <p:txBody>
              <a:bodyPr wrap="square" rtlCol="0">
                <a:spAutoFit/>
              </a:bodyPr>
              <a:lstStyle/>
              <a:p>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𝑟𝑒𝑖𝑜𝑛</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𝑛𝑜</m:t>
                            </m:r>
                            <m:r>
                              <a:rPr lang="en-US" i="1">
                                <a:latin typeface="Cambria Math" panose="02040503050406030204" pitchFamily="18" charset="0"/>
                              </a:rPr>
                              <m:t> </m:t>
                            </m:r>
                            <m:r>
                              <a:rPr lang="en-US" i="1">
                                <a:latin typeface="Cambria Math" panose="02040503050406030204" pitchFamily="18" charset="0"/>
                              </a:rPr>
                              <m:t>𝑟𝑒𝑖𝑜𝑛</m:t>
                            </m:r>
                          </m:sub>
                        </m:sSub>
                      </m:den>
                    </m:f>
                    <m:r>
                      <a:rPr lang="en-US" i="1">
                        <a:latin typeface="Cambria Math" panose="02040503050406030204" pitchFamily="18" charset="0"/>
                      </a:rPr>
                      <m:t>∝</m:t>
                    </m:r>
                    <m:sSup>
                      <m:sSupPr>
                        <m:ctrlPr>
                          <a:rPr lang="en-US" i="1">
                            <a:latin typeface="Cambria Math" panose="02040503050406030204" pitchFamily="18" charset="0"/>
                          </a:rPr>
                        </m:ctrlPr>
                      </m:sSupPr>
                      <m:e>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𝑝𝑠</m:t>
                                        </m:r>
                                      </m:sub>
                                      <m:sup>
                                        <m:r>
                                          <a:rPr lang="en-US" i="1">
                                            <a:latin typeface="Cambria Math" panose="02040503050406030204" pitchFamily="18" charset="0"/>
                                          </a:rPr>
                                          <m:t>2</m:t>
                                        </m:r>
                                      </m:sup>
                                    </m:sSubSup>
                                  </m:den>
                                </m:f>
                              </m:e>
                            </m:d>
                          </m:e>
                        </m:func>
                      </m:e>
                      <m:sup>
                        <m:r>
                          <a:rPr lang="en-US" i="1">
                            <a:latin typeface="Cambria Math" panose="02040503050406030204" pitchFamily="18" charset="0"/>
                          </a:rPr>
                          <m:t>2</m:t>
                        </m:r>
                      </m:sup>
                    </m:sSup>
                  </m:oMath>
                </a14:m>
                <a:r>
                  <a:rPr lang="en-US" dirty="0"/>
                  <a:t>(</a:t>
                </a:r>
                <a:r>
                  <a:rPr lang="en-US" dirty="0" err="1"/>
                  <a:t>Puchwein</a:t>
                </a:r>
                <a:r>
                  <a:rPr lang="en-US" dirty="0"/>
                  <a:t> et al. 2023)</a:t>
                </a:r>
              </a:p>
            </p:txBody>
          </p:sp>
        </mc:Choice>
        <mc:Fallback xmlns="">
          <p:sp>
            <p:nvSpPr>
              <p:cNvPr id="9" name="TextBox 8">
                <a:extLst>
                  <a:ext uri="{FF2B5EF4-FFF2-40B4-BE49-F238E27FC236}">
                    <a16:creationId xmlns:a16="http://schemas.microsoft.com/office/drawing/2014/main" id="{5560A9D8-C211-9DD4-365F-E5022EE15C63}"/>
                  </a:ext>
                </a:extLst>
              </p:cNvPr>
              <p:cNvSpPr txBox="1">
                <a:spLocks noRot="1" noChangeAspect="1" noMove="1" noResize="1" noEditPoints="1" noAdjustHandles="1" noChangeArrowheads="1" noChangeShapeType="1" noTextEdit="1"/>
              </p:cNvSpPr>
              <p:nvPr/>
            </p:nvSpPr>
            <p:spPr>
              <a:xfrm>
                <a:off x="6722543" y="5580751"/>
                <a:ext cx="5320476" cy="659411"/>
              </a:xfrm>
              <a:prstGeom prst="rect">
                <a:avLst/>
              </a:prstGeom>
              <a:blipFill>
                <a:blip r:embed="rId3"/>
                <a:stretch>
                  <a:fillRect b="-1887"/>
                </a:stretch>
              </a:blipFill>
            </p:spPr>
            <p:txBody>
              <a:bodyPr/>
              <a:lstStyle/>
              <a:p>
                <a:r>
                  <a:rPr lang="en-NL">
                    <a:noFill/>
                  </a:rPr>
                  <a:t> </a:t>
                </a:r>
              </a:p>
            </p:txBody>
          </p:sp>
        </mc:Fallback>
      </mc:AlternateContent>
      <p:sp>
        <p:nvSpPr>
          <p:cNvPr id="15" name="Title 1">
            <a:extLst>
              <a:ext uri="{FF2B5EF4-FFF2-40B4-BE49-F238E27FC236}">
                <a16:creationId xmlns:a16="http://schemas.microsoft.com/office/drawing/2014/main" id="{A4988D8A-A292-0231-4BA8-AF1498217A15}"/>
              </a:ext>
            </a:extLst>
          </p:cNvPr>
          <p:cNvSpPr txBox="1">
            <a:spLocks/>
          </p:cNvSpPr>
          <p:nvPr/>
        </p:nvSpPr>
        <p:spPr>
          <a:xfrm>
            <a:off x="1676400" y="152400"/>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NL" dirty="0"/>
          </a:p>
        </p:txBody>
      </p:sp>
      <mc:AlternateContent xmlns:mc="http://schemas.openxmlformats.org/markup-compatibility/2006" xmlns:a14="http://schemas.microsoft.com/office/drawing/2010/main">
        <mc:Choice Requires="a14">
          <p:sp>
            <p:nvSpPr>
              <p:cNvPr id="36" name="Title 1">
                <a:extLst>
                  <a:ext uri="{FF2B5EF4-FFF2-40B4-BE49-F238E27FC236}">
                    <a16:creationId xmlns:a16="http://schemas.microsoft.com/office/drawing/2014/main" id="{30BFA629-B7D2-13CD-0ADB-D0580FE2AF16}"/>
                  </a:ext>
                </a:extLst>
              </p:cNvPr>
              <p:cNvSpPr txBox="1">
                <a:spLocks/>
              </p:cNvSpPr>
              <p:nvPr/>
            </p:nvSpPr>
            <p:spPr>
              <a:xfrm>
                <a:off x="612708" y="9218"/>
                <a:ext cx="11351895" cy="99417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Baryon </a:t>
                </a:r>
                <a:r>
                  <a:rPr lang="en-NL" dirty="0"/>
                  <a:t>power spectrum sensitive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𝑚𝑖𝑑</m:t>
                        </m:r>
                      </m:sub>
                    </m:sSub>
                  </m:oMath>
                </a14:m>
                <a:r>
                  <a:rPr lang="en-NL" dirty="0"/>
                  <a:t> and </a:t>
                </a: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re</m:t>
                        </m:r>
                      </m:sub>
                    </m:sSub>
                  </m:oMath>
                </a14:m>
                <a:endParaRPr lang="en-NL" dirty="0"/>
              </a:p>
            </p:txBody>
          </p:sp>
        </mc:Choice>
        <mc:Fallback xmlns="">
          <p:sp>
            <p:nvSpPr>
              <p:cNvPr id="36" name="Title 1">
                <a:extLst>
                  <a:ext uri="{FF2B5EF4-FFF2-40B4-BE49-F238E27FC236}">
                    <a16:creationId xmlns:a16="http://schemas.microsoft.com/office/drawing/2014/main" id="{30BFA629-B7D2-13CD-0ADB-D0580FE2AF16}"/>
                  </a:ext>
                </a:extLst>
              </p:cNvPr>
              <p:cNvSpPr txBox="1">
                <a:spLocks noRot="1" noChangeAspect="1" noMove="1" noResize="1" noEditPoints="1" noAdjustHandles="1" noChangeArrowheads="1" noChangeShapeType="1" noTextEdit="1"/>
              </p:cNvSpPr>
              <p:nvPr/>
            </p:nvSpPr>
            <p:spPr>
              <a:xfrm>
                <a:off x="612708" y="9218"/>
                <a:ext cx="11351895" cy="994172"/>
              </a:xfrm>
              <a:prstGeom prst="rect">
                <a:avLst/>
              </a:prstGeom>
              <a:blipFill>
                <a:blip r:embed="rId4"/>
                <a:stretch>
                  <a:fillRect b="-8750"/>
                </a:stretch>
              </a:blipFill>
            </p:spPr>
            <p:txBody>
              <a:bodyPr/>
              <a:lstStyle/>
              <a:p>
                <a:r>
                  <a:rPr lang="en-NL">
                    <a:noFill/>
                  </a:rPr>
                  <a:t> </a:t>
                </a:r>
              </a:p>
            </p:txBody>
          </p:sp>
        </mc:Fallback>
      </mc:AlternateContent>
      <p:grpSp>
        <p:nvGrpSpPr>
          <p:cNvPr id="6" name="Group 5">
            <a:extLst>
              <a:ext uri="{FF2B5EF4-FFF2-40B4-BE49-F238E27FC236}">
                <a16:creationId xmlns:a16="http://schemas.microsoft.com/office/drawing/2014/main" id="{02C3E737-9CAF-DDA8-DB72-E4FC4E2512F3}"/>
              </a:ext>
            </a:extLst>
          </p:cNvPr>
          <p:cNvGrpSpPr/>
          <p:nvPr/>
        </p:nvGrpSpPr>
        <p:grpSpPr>
          <a:xfrm>
            <a:off x="479425" y="1683554"/>
            <a:ext cx="5735361" cy="4386649"/>
            <a:chOff x="345208" y="1631398"/>
            <a:chExt cx="5735361" cy="4386649"/>
          </a:xfrm>
        </p:grpSpPr>
        <p:grpSp>
          <p:nvGrpSpPr>
            <p:cNvPr id="33" name="Group 32">
              <a:extLst>
                <a:ext uri="{FF2B5EF4-FFF2-40B4-BE49-F238E27FC236}">
                  <a16:creationId xmlns:a16="http://schemas.microsoft.com/office/drawing/2014/main" id="{C4F5439E-0939-E821-4D7C-2F5A85E0BD3B}"/>
                </a:ext>
              </a:extLst>
            </p:cNvPr>
            <p:cNvGrpSpPr/>
            <p:nvPr/>
          </p:nvGrpSpPr>
          <p:grpSpPr>
            <a:xfrm>
              <a:off x="345208" y="1631398"/>
              <a:ext cx="5735361" cy="4386649"/>
              <a:chOff x="345208" y="1631398"/>
              <a:chExt cx="5735361" cy="4386649"/>
            </a:xfrm>
          </p:grpSpPr>
          <p:grpSp>
            <p:nvGrpSpPr>
              <p:cNvPr id="26" name="Group 25">
                <a:extLst>
                  <a:ext uri="{FF2B5EF4-FFF2-40B4-BE49-F238E27FC236}">
                    <a16:creationId xmlns:a16="http://schemas.microsoft.com/office/drawing/2014/main" id="{4BE3D619-1209-C450-7F84-1DDADA064F91}"/>
                  </a:ext>
                </a:extLst>
              </p:cNvPr>
              <p:cNvGrpSpPr>
                <a:grpSpLocks noChangeAspect="1"/>
              </p:cNvGrpSpPr>
              <p:nvPr/>
            </p:nvGrpSpPr>
            <p:grpSpPr>
              <a:xfrm>
                <a:off x="345208" y="1631398"/>
                <a:ext cx="5735361" cy="4386649"/>
                <a:chOff x="562996" y="1775612"/>
                <a:chExt cx="6104256" cy="4668796"/>
              </a:xfrm>
              <a:solidFill>
                <a:schemeClr val="bg1"/>
              </a:solidFill>
            </p:grpSpPr>
            <p:pic>
              <p:nvPicPr>
                <p:cNvPr id="24" name="Picture 23">
                  <a:extLst>
                    <a:ext uri="{FF2B5EF4-FFF2-40B4-BE49-F238E27FC236}">
                      <a16:creationId xmlns:a16="http://schemas.microsoft.com/office/drawing/2014/main" id="{AA377E56-A732-230E-2A51-60B5DBD172AC}"/>
                    </a:ext>
                  </a:extLst>
                </p:cNvPr>
                <p:cNvPicPr>
                  <a:picLocks noChangeAspect="1"/>
                </p:cNvPicPr>
                <p:nvPr/>
              </p:nvPicPr>
              <p:blipFill>
                <a:blip r:embed="rId5"/>
                <a:stretch>
                  <a:fillRect/>
                </a:stretch>
              </p:blipFill>
              <p:spPr>
                <a:xfrm>
                  <a:off x="562996" y="1775612"/>
                  <a:ext cx="6104256" cy="4668796"/>
                </a:xfrm>
                <a:prstGeom prst="rect">
                  <a:avLst/>
                </a:prstGeom>
                <a:noFill/>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6303B5-EB9E-18FE-FD43-D3FE8297737E}"/>
                        </a:ext>
                      </a:extLst>
                    </p:cNvPr>
                    <p:cNvSpPr txBox="1"/>
                    <p:nvPr/>
                  </p:nvSpPr>
                  <p:spPr>
                    <a:xfrm>
                      <a:off x="5370253" y="2076718"/>
                      <a:ext cx="1014588" cy="39308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𝑧</m:t>
                            </m:r>
                            <m:r>
                              <a:rPr lang="en-US" i="1">
                                <a:latin typeface="Cambria Math" panose="02040503050406030204" pitchFamily="18" charset="0"/>
                              </a:rPr>
                              <m:t>=5.5</m:t>
                            </m:r>
                          </m:oMath>
                        </m:oMathPara>
                      </a14:m>
                      <a:endParaRPr lang="en-NL" dirty="0"/>
                    </a:p>
                  </p:txBody>
                </p:sp>
              </mc:Choice>
              <mc:Fallback xmlns="">
                <p:sp>
                  <p:nvSpPr>
                    <p:cNvPr id="21" name="TextBox 20">
                      <a:extLst>
                        <a:ext uri="{FF2B5EF4-FFF2-40B4-BE49-F238E27FC236}">
                          <a16:creationId xmlns:a16="http://schemas.microsoft.com/office/drawing/2014/main" id="{BC6303B5-EB9E-18FE-FD43-D3FE8297737E}"/>
                        </a:ext>
                      </a:extLst>
                    </p:cNvPr>
                    <p:cNvSpPr txBox="1">
                      <a:spLocks noRot="1" noChangeAspect="1" noMove="1" noResize="1" noEditPoints="1" noAdjustHandles="1" noChangeArrowheads="1" noChangeShapeType="1" noTextEdit="1"/>
                    </p:cNvSpPr>
                    <p:nvPr/>
                  </p:nvSpPr>
                  <p:spPr>
                    <a:xfrm>
                      <a:off x="5370253" y="2076718"/>
                      <a:ext cx="1014588" cy="393087"/>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51144C-2550-4F81-54B1-84F2FA9FE5E3}"/>
                        </a:ext>
                      </a:extLst>
                    </p:cNvPr>
                    <p:cNvSpPr txBox="1"/>
                    <p:nvPr/>
                  </p:nvSpPr>
                  <p:spPr>
                    <a:xfrm>
                      <a:off x="1265727" y="4278561"/>
                      <a:ext cx="1649227" cy="6879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𝑚𝑖𝑑</m:t>
                                </m:r>
                              </m:sub>
                            </m:sSub>
                            <m:r>
                              <a:rPr lang="en-US" i="1">
                                <a:solidFill>
                                  <a:srgbClr val="FF0000"/>
                                </a:solidFill>
                                <a:latin typeface="Cambria Math" panose="02040503050406030204" pitchFamily="18" charset="0"/>
                              </a:rPr>
                              <m:t>=6.1</m:t>
                            </m:r>
                          </m:oMath>
                        </m:oMathPara>
                      </a14:m>
                      <a:endParaRPr lang="en-US"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tx2">
                                        <a:lumMod val="75000"/>
                                        <a:lumOff val="25000"/>
                                      </a:schemeClr>
                                    </a:solidFill>
                                    <a:latin typeface="Cambria Math" panose="02040503050406030204" pitchFamily="18" charset="0"/>
                                  </a:rPr>
                                </m:ctrlPr>
                              </m:sSubPr>
                              <m:e>
                                <m:r>
                                  <a:rPr lang="en-US" i="1">
                                    <a:solidFill>
                                      <a:schemeClr val="tx2">
                                        <a:lumMod val="75000"/>
                                        <a:lumOff val="25000"/>
                                      </a:schemeClr>
                                    </a:solidFill>
                                    <a:latin typeface="Cambria Math" panose="02040503050406030204" pitchFamily="18" charset="0"/>
                                  </a:rPr>
                                  <m:t>𝑧</m:t>
                                </m:r>
                              </m:e>
                              <m:sub>
                                <m:r>
                                  <a:rPr lang="en-US" i="1">
                                    <a:solidFill>
                                      <a:schemeClr val="tx2">
                                        <a:lumMod val="75000"/>
                                        <a:lumOff val="25000"/>
                                      </a:schemeClr>
                                    </a:solidFill>
                                    <a:latin typeface="Cambria Math" panose="02040503050406030204" pitchFamily="18" charset="0"/>
                                  </a:rPr>
                                  <m:t>𝑚𝑖𝑑</m:t>
                                </m:r>
                              </m:sub>
                            </m:sSub>
                            <m:r>
                              <a:rPr lang="en-US" i="1">
                                <a:solidFill>
                                  <a:schemeClr val="tx2">
                                    <a:lumMod val="75000"/>
                                    <a:lumOff val="25000"/>
                                  </a:schemeClr>
                                </a:solidFill>
                                <a:latin typeface="Cambria Math" panose="02040503050406030204" pitchFamily="18" charset="0"/>
                              </a:rPr>
                              <m:t>=6.9</m:t>
                            </m:r>
                          </m:oMath>
                        </m:oMathPara>
                      </a14:m>
                      <a:endParaRPr lang="en-US" i="1" dirty="0">
                        <a:solidFill>
                          <a:schemeClr val="tx2">
                            <a:lumMod val="75000"/>
                            <a:lumOff val="25000"/>
                          </a:schemeClr>
                        </a:solidFill>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1651144C-2550-4F81-54B1-84F2FA9FE5E3}"/>
                        </a:ext>
                      </a:extLst>
                    </p:cNvPr>
                    <p:cNvSpPr txBox="1">
                      <a:spLocks noRot="1" noChangeAspect="1" noMove="1" noResize="1" noEditPoints="1" noAdjustHandles="1" noChangeArrowheads="1" noChangeShapeType="1" noTextEdit="1"/>
                    </p:cNvSpPr>
                    <p:nvPr/>
                  </p:nvSpPr>
                  <p:spPr>
                    <a:xfrm>
                      <a:off x="1265727" y="4278561"/>
                      <a:ext cx="1649227" cy="687903"/>
                    </a:xfrm>
                    <a:prstGeom prst="rect">
                      <a:avLst/>
                    </a:prstGeom>
                    <a:blipFill>
                      <a:blip r:embed="rId7"/>
                      <a:stretch>
                        <a:fillRect/>
                      </a:stretch>
                    </a:blipFill>
                  </p:spPr>
                  <p:txBody>
                    <a:bodyPr/>
                    <a:lstStyle/>
                    <a:p>
                      <a:r>
                        <a:rPr lang="en-NL">
                          <a:noFill/>
                        </a:rPr>
                        <a:t> </a:t>
                      </a:r>
                    </a:p>
                  </p:txBody>
                </p:sp>
              </mc:Fallback>
            </mc:AlternateContent>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ED4A61B-3A51-453C-87E6-412CE8423BB5}"/>
                      </a:ext>
                    </a:extLst>
                  </p:cNvPr>
                  <p:cNvSpPr txBox="1"/>
                  <p:nvPr/>
                </p:nvSpPr>
                <p:spPr>
                  <a:xfrm rot="16200000">
                    <a:off x="-464000" y="3490079"/>
                    <a:ext cx="1955516" cy="323165"/>
                  </a:xfrm>
                  <a:prstGeom prst="rect">
                    <a:avLst/>
                  </a:prstGeom>
                  <a:solidFill>
                    <a:schemeClr val="bg1"/>
                  </a:solidFill>
                </p:spPr>
                <p:txBody>
                  <a:bodyPr wrap="square" tIns="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𝑟𝑒𝑖𝑜𝑛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𝑛𝑜</m:t>
                              </m:r>
                              <m:r>
                                <a:rPr lang="en-US" i="1">
                                  <a:latin typeface="Cambria Math" panose="02040503050406030204" pitchFamily="18" charset="0"/>
                                </a:rPr>
                                <m:t> </m:t>
                              </m:r>
                              <m:r>
                                <a:rPr lang="en-US" i="1">
                                  <a:latin typeface="Cambria Math" panose="02040503050406030204" pitchFamily="18" charset="0"/>
                                </a:rPr>
                                <m:t>𝑟𝑒𝑖𝑜𝑛</m:t>
                              </m:r>
                            </m:sub>
                          </m:sSub>
                        </m:oMath>
                      </m:oMathPara>
                    </a14:m>
                    <a:endParaRPr lang="en-NL" dirty="0"/>
                  </a:p>
                </p:txBody>
              </p:sp>
            </mc:Choice>
            <mc:Fallback xmlns="">
              <p:sp>
                <p:nvSpPr>
                  <p:cNvPr id="32" name="TextBox 31">
                    <a:extLst>
                      <a:ext uri="{FF2B5EF4-FFF2-40B4-BE49-F238E27FC236}">
                        <a16:creationId xmlns:a16="http://schemas.microsoft.com/office/drawing/2014/main" id="{0ED4A61B-3A51-453C-87E6-412CE8423BB5}"/>
                      </a:ext>
                    </a:extLst>
                  </p:cNvPr>
                  <p:cNvSpPr txBox="1">
                    <a:spLocks noRot="1" noChangeAspect="1" noMove="1" noResize="1" noEditPoints="1" noAdjustHandles="1" noChangeArrowheads="1" noChangeShapeType="1" noTextEdit="1"/>
                  </p:cNvSpPr>
                  <p:nvPr/>
                </p:nvSpPr>
                <p:spPr>
                  <a:xfrm rot="16200000">
                    <a:off x="-464000" y="3490079"/>
                    <a:ext cx="1955516" cy="323165"/>
                  </a:xfrm>
                  <a:prstGeom prst="rect">
                    <a:avLst/>
                  </a:prstGeom>
                  <a:blipFill>
                    <a:blip r:embed="rId8"/>
                    <a:stretch>
                      <a:fillRect r="-18519"/>
                    </a:stretch>
                  </a:blipFill>
                </p:spPr>
                <p:txBody>
                  <a:bodyPr/>
                  <a:lstStyle/>
                  <a:p>
                    <a:r>
                      <a:rPr lang="en-NL">
                        <a:noFill/>
                      </a:rPr>
                      <a:t> </a:t>
                    </a:r>
                  </a:p>
                </p:txBody>
              </p:sp>
            </mc:Fallback>
          </mc:AlternateContent>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B957295-A608-EAD3-DC17-28300A3B15D5}"/>
                    </a:ext>
                  </a:extLst>
                </p:cNvPr>
                <p:cNvSpPr txBox="1"/>
                <p:nvPr/>
              </p:nvSpPr>
              <p:spPr>
                <a:xfrm>
                  <a:off x="2117172" y="4947819"/>
                  <a:ext cx="1540871" cy="304442"/>
                </a:xfrm>
                <a:prstGeom prst="rect">
                  <a:avLst/>
                </a:prstGeom>
                <a:noFill/>
              </p:spPr>
              <p:txBody>
                <a:bodyPr wrap="none" rtlCol="0">
                  <a:spAutoFit/>
                </a:bodyPr>
                <a:lstStyle/>
                <a:p>
                  <a:pPr>
                    <a:lnSpc>
                      <a:spcPts val="1680"/>
                    </a:lnSpc>
                  </a:pPr>
                  <a:r>
                    <a:rPr lang="en-NL" sz="1400" dirty="0"/>
                    <a:t>(</a:t>
                  </a:r>
                  <a14:m>
                    <m:oMath xmlns:m="http://schemas.openxmlformats.org/officeDocument/2006/math">
                      <m:r>
                        <m:rPr>
                          <m:sty m:val="p"/>
                        </m:rPr>
                        <a:rPr lang="en-US" sz="1400">
                          <a:latin typeface="Cambria Math" panose="02040503050406030204" pitchFamily="18" charset="0"/>
                        </a:rPr>
                        <m:t>Δ</m:t>
                      </m:r>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𝑟𝑒</m:t>
                          </m:r>
                        </m:sub>
                      </m:sSub>
                      <m:r>
                        <a:rPr lang="en-US" sz="1400" i="1">
                          <a:latin typeface="Cambria Math" panose="02040503050406030204" pitchFamily="18" charset="0"/>
                        </a:rPr>
                        <m:t>=</m:t>
                      </m:r>
                      <m:r>
                        <m:rPr>
                          <m:nor/>
                        </m:rPr>
                        <a:rPr lang="en-US" sz="1400">
                          <a:latin typeface="Cambria Math" panose="02040503050406030204" pitchFamily="18" charset="0"/>
                        </a:rPr>
                        <m:t>1</m:t>
                      </m:r>
                      <m:r>
                        <m:rPr>
                          <m:nor/>
                        </m:rPr>
                        <a:rPr lang="en-NL" sz="1400" dirty="0"/>
                        <m:t>0,000 </m:t>
                      </m:r>
                      <m:r>
                        <m:rPr>
                          <m:nor/>
                        </m:rPr>
                        <a:rPr lang="en-NL" sz="1400" dirty="0"/>
                        <m:t>K</m:t>
                      </m:r>
                    </m:oMath>
                  </a14:m>
                  <a:r>
                    <a:rPr lang="en-NL" sz="1400" dirty="0"/>
                    <a:t>)</a:t>
                  </a:r>
                </a:p>
              </p:txBody>
            </p:sp>
          </mc:Choice>
          <mc:Fallback xmlns="">
            <p:sp>
              <p:nvSpPr>
                <p:cNvPr id="2" name="TextBox 1">
                  <a:extLst>
                    <a:ext uri="{FF2B5EF4-FFF2-40B4-BE49-F238E27FC236}">
                      <a16:creationId xmlns:a16="http://schemas.microsoft.com/office/drawing/2014/main" id="{5B957295-A608-EAD3-DC17-28300A3B15D5}"/>
                    </a:ext>
                  </a:extLst>
                </p:cNvPr>
                <p:cNvSpPr txBox="1">
                  <a:spLocks noRot="1" noChangeAspect="1" noMove="1" noResize="1" noEditPoints="1" noAdjustHandles="1" noChangeArrowheads="1" noChangeShapeType="1" noTextEdit="1"/>
                </p:cNvSpPr>
                <p:nvPr/>
              </p:nvSpPr>
              <p:spPr>
                <a:xfrm>
                  <a:off x="2117172" y="4947819"/>
                  <a:ext cx="1540871" cy="304442"/>
                </a:xfrm>
                <a:prstGeom prst="rect">
                  <a:avLst/>
                </a:prstGeom>
                <a:blipFill>
                  <a:blip r:embed="rId9"/>
                  <a:stretch>
                    <a:fillRect l="-820" t="-4000" r="-820" b="-24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D8CB5D-C7C9-A53A-4222-244E0FAF59A4}"/>
                    </a:ext>
                  </a:extLst>
                </p:cNvPr>
                <p:cNvSpPr txBox="1"/>
                <p:nvPr/>
              </p:nvSpPr>
              <p:spPr>
                <a:xfrm>
                  <a:off x="2112828" y="4686980"/>
                  <a:ext cx="1549560" cy="304442"/>
                </a:xfrm>
                <a:prstGeom prst="rect">
                  <a:avLst/>
                </a:prstGeom>
                <a:noFill/>
              </p:spPr>
              <p:txBody>
                <a:bodyPr wrap="square">
                  <a:spAutoFit/>
                </a:bodyPr>
                <a:lstStyle/>
                <a:p>
                  <a:pPr>
                    <a:lnSpc>
                      <a:spcPts val="1680"/>
                    </a:lnSpc>
                  </a:pPr>
                  <a:r>
                    <a:rPr lang="en-NL" sz="1400" dirty="0"/>
                    <a:t>(</a:t>
                  </a:r>
                  <a14:m>
                    <m:oMath xmlns:m="http://schemas.openxmlformats.org/officeDocument/2006/math">
                      <m:r>
                        <m:rPr>
                          <m:sty m:val="p"/>
                        </m:rPr>
                        <a:rPr lang="en-US" sz="1400">
                          <a:latin typeface="Cambria Math" panose="02040503050406030204" pitchFamily="18" charset="0"/>
                        </a:rPr>
                        <m:t>Δ</m:t>
                      </m:r>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𝑟𝑒</m:t>
                          </m:r>
                        </m:sub>
                      </m:sSub>
                      <m:r>
                        <a:rPr lang="en-US" sz="1400" i="1">
                          <a:latin typeface="Cambria Math" panose="02040503050406030204" pitchFamily="18" charset="0"/>
                        </a:rPr>
                        <m:t>=</m:t>
                      </m:r>
                      <m:r>
                        <m:rPr>
                          <m:nor/>
                        </m:rPr>
                        <a:rPr lang="en-NL" sz="1400" dirty="0"/>
                        <m:t>20,000 </m:t>
                      </m:r>
                      <m:r>
                        <m:rPr>
                          <m:nor/>
                        </m:rPr>
                        <a:rPr lang="en-NL" sz="1400" dirty="0"/>
                        <m:t>K</m:t>
                      </m:r>
                    </m:oMath>
                  </a14:m>
                  <a:r>
                    <a:rPr lang="en-NL" sz="1400" dirty="0"/>
                    <a:t>)</a:t>
                  </a:r>
                </a:p>
              </p:txBody>
            </p:sp>
          </mc:Choice>
          <mc:Fallback xmlns="">
            <p:sp>
              <p:nvSpPr>
                <p:cNvPr id="5" name="TextBox 4">
                  <a:extLst>
                    <a:ext uri="{FF2B5EF4-FFF2-40B4-BE49-F238E27FC236}">
                      <a16:creationId xmlns:a16="http://schemas.microsoft.com/office/drawing/2014/main" id="{6DD8CB5D-C7C9-A53A-4222-244E0FAF59A4}"/>
                    </a:ext>
                  </a:extLst>
                </p:cNvPr>
                <p:cNvSpPr txBox="1">
                  <a:spLocks noRot="1" noChangeAspect="1" noMove="1" noResize="1" noEditPoints="1" noAdjustHandles="1" noChangeArrowheads="1" noChangeShapeType="1" noTextEdit="1"/>
                </p:cNvSpPr>
                <p:nvPr/>
              </p:nvSpPr>
              <p:spPr>
                <a:xfrm>
                  <a:off x="2112828" y="4686980"/>
                  <a:ext cx="1549560" cy="304442"/>
                </a:xfrm>
                <a:prstGeom prst="rect">
                  <a:avLst/>
                </a:prstGeom>
                <a:blipFill>
                  <a:blip r:embed="rId10"/>
                  <a:stretch>
                    <a:fillRect l="-1626" t="-4000" b="-20000"/>
                  </a:stretch>
                </a:blipFill>
              </p:spPr>
              <p:txBody>
                <a:bodyPr/>
                <a:lstStyle/>
                <a:p>
                  <a:r>
                    <a:rPr lang="en-NL">
                      <a:noFill/>
                    </a:rPr>
                    <a:t> </a:t>
                  </a:r>
                </a:p>
              </p:txBody>
            </p:sp>
          </mc:Fallback>
        </mc:AlternateContent>
      </p:grpSp>
      <p:sp>
        <p:nvSpPr>
          <p:cNvPr id="3" name="Title 1">
            <a:extLst>
              <a:ext uri="{FF2B5EF4-FFF2-40B4-BE49-F238E27FC236}">
                <a16:creationId xmlns:a16="http://schemas.microsoft.com/office/drawing/2014/main" id="{1F293742-76DA-71B5-9660-0F8EFA435FC7}"/>
              </a:ext>
            </a:extLst>
          </p:cNvPr>
          <p:cNvSpPr txBox="1">
            <a:spLocks/>
          </p:cNvSpPr>
          <p:nvPr/>
        </p:nvSpPr>
        <p:spPr>
          <a:xfrm>
            <a:off x="553294" y="970116"/>
            <a:ext cx="5735362" cy="80917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2800" dirty="0"/>
              <a:t>Ratio of power in reionized to un-reionized simulation</a:t>
            </a:r>
          </a:p>
        </p:txBody>
      </p:sp>
      <p:pic>
        <p:nvPicPr>
          <p:cNvPr id="8" name="Picture 7">
            <a:extLst>
              <a:ext uri="{FF2B5EF4-FFF2-40B4-BE49-F238E27FC236}">
                <a16:creationId xmlns:a16="http://schemas.microsoft.com/office/drawing/2014/main" id="{4E193A8A-B91C-42D0-1654-9B1F041411E6}"/>
              </a:ext>
            </a:extLst>
          </p:cNvPr>
          <p:cNvPicPr>
            <a:picLocks noChangeAspect="1"/>
          </p:cNvPicPr>
          <p:nvPr/>
        </p:nvPicPr>
        <p:blipFill>
          <a:blip r:embed="rId11"/>
          <a:stretch>
            <a:fillRect/>
          </a:stretch>
        </p:blipFill>
        <p:spPr>
          <a:xfrm>
            <a:off x="6856739" y="1488448"/>
            <a:ext cx="4327413" cy="3250687"/>
          </a:xfrm>
          <a:prstGeom prst="rect">
            <a:avLst/>
          </a:prstGeom>
        </p:spPr>
      </p:pic>
      <p:sp>
        <p:nvSpPr>
          <p:cNvPr id="37" name="TextBox 36">
            <a:extLst>
              <a:ext uri="{FF2B5EF4-FFF2-40B4-BE49-F238E27FC236}">
                <a16:creationId xmlns:a16="http://schemas.microsoft.com/office/drawing/2014/main" id="{EA37393F-6D4C-AAE9-26EC-D3AF6E1E7EAE}"/>
              </a:ext>
            </a:extLst>
          </p:cNvPr>
          <p:cNvSpPr txBox="1"/>
          <p:nvPr/>
        </p:nvSpPr>
        <p:spPr>
          <a:xfrm>
            <a:off x="6722543" y="5266477"/>
            <a:ext cx="3423117" cy="369332"/>
          </a:xfrm>
          <a:prstGeom prst="rect">
            <a:avLst/>
          </a:prstGeom>
          <a:noFill/>
        </p:spPr>
        <p:txBody>
          <a:bodyPr wrap="none" rtlCol="0">
            <a:spAutoFit/>
          </a:bodyPr>
          <a:lstStyle/>
          <a:p>
            <a:r>
              <a:rPr lang="en-NL" dirty="0"/>
              <a:t>Fit for pressure smoothing scale:</a:t>
            </a:r>
          </a:p>
        </p:txBody>
      </p:sp>
      <p:sp>
        <p:nvSpPr>
          <p:cNvPr id="38" name="TextBox 37">
            <a:extLst>
              <a:ext uri="{FF2B5EF4-FFF2-40B4-BE49-F238E27FC236}">
                <a16:creationId xmlns:a16="http://schemas.microsoft.com/office/drawing/2014/main" id="{AF753B8A-464D-ED42-8D1D-220158B88B9E}"/>
              </a:ext>
            </a:extLst>
          </p:cNvPr>
          <p:cNvSpPr txBox="1"/>
          <p:nvPr/>
        </p:nvSpPr>
        <p:spPr>
          <a:xfrm>
            <a:off x="1152763" y="6280122"/>
            <a:ext cx="2095445" cy="369332"/>
          </a:xfrm>
          <a:prstGeom prst="rect">
            <a:avLst/>
          </a:prstGeom>
          <a:noFill/>
        </p:spPr>
        <p:txBody>
          <a:bodyPr wrap="none" rtlCol="0">
            <a:spAutoFit/>
          </a:bodyPr>
          <a:lstStyle/>
          <a:p>
            <a:r>
              <a:rPr lang="en-NL" dirty="0"/>
              <a:t>Doughty et al. 2024</a:t>
            </a:r>
          </a:p>
        </p:txBody>
      </p:sp>
    </p:spTree>
    <p:extLst>
      <p:ext uri="{BB962C8B-B14F-4D97-AF65-F5344CB8AC3E}">
        <p14:creationId xmlns:p14="http://schemas.microsoft.com/office/powerpoint/2010/main" val="3578255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ADCEDA1-434A-9A1B-FA00-265C5913DEB2}"/>
              </a:ext>
            </a:extLst>
          </p:cNvPr>
          <p:cNvGrpSpPr/>
          <p:nvPr/>
        </p:nvGrpSpPr>
        <p:grpSpPr>
          <a:xfrm>
            <a:off x="477850" y="1439724"/>
            <a:ext cx="5986821" cy="4667450"/>
            <a:chOff x="336706" y="1501966"/>
            <a:chExt cx="5986821" cy="4667450"/>
          </a:xfrm>
        </p:grpSpPr>
        <p:grpSp>
          <p:nvGrpSpPr>
            <p:cNvPr id="23" name="Group 22">
              <a:extLst>
                <a:ext uri="{FF2B5EF4-FFF2-40B4-BE49-F238E27FC236}">
                  <a16:creationId xmlns:a16="http://schemas.microsoft.com/office/drawing/2014/main" id="{A7DAB9C4-691F-EA6B-59BB-9718BEC15972}"/>
                </a:ext>
              </a:extLst>
            </p:cNvPr>
            <p:cNvGrpSpPr/>
            <p:nvPr/>
          </p:nvGrpSpPr>
          <p:grpSpPr>
            <a:xfrm>
              <a:off x="336706" y="1501966"/>
              <a:ext cx="5986821" cy="4667450"/>
              <a:chOff x="444458" y="1700086"/>
              <a:chExt cx="5986821" cy="4667450"/>
            </a:xfrm>
          </p:grpSpPr>
          <p:pic>
            <p:nvPicPr>
              <p:cNvPr id="14" name="Picture 13">
                <a:extLst>
                  <a:ext uri="{FF2B5EF4-FFF2-40B4-BE49-F238E27FC236}">
                    <a16:creationId xmlns:a16="http://schemas.microsoft.com/office/drawing/2014/main" id="{27AB76CE-4FE4-D2DE-90B7-05665000A072}"/>
                  </a:ext>
                </a:extLst>
              </p:cNvPr>
              <p:cNvPicPr>
                <a:picLocks noChangeAspect="1"/>
              </p:cNvPicPr>
              <p:nvPr/>
            </p:nvPicPr>
            <p:blipFill>
              <a:blip r:embed="rId3"/>
              <a:stretch>
                <a:fillRect/>
              </a:stretch>
            </p:blipFill>
            <p:spPr>
              <a:xfrm>
                <a:off x="444458" y="1700086"/>
                <a:ext cx="5986821" cy="4667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D56C4E-1C25-61B4-5F59-80018E756BBA}"/>
                      </a:ext>
                    </a:extLst>
                  </p:cNvPr>
                  <p:cNvSpPr txBox="1"/>
                  <p:nvPr/>
                </p:nvSpPr>
                <p:spPr>
                  <a:xfrm>
                    <a:off x="1198079" y="1753552"/>
                    <a:ext cx="128714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𝑚𝑖𝑑</m:t>
                              </m:r>
                            </m:sub>
                          </m:sSub>
                          <m:r>
                            <a:rPr lang="en-US" i="1">
                              <a:solidFill>
                                <a:srgbClr val="FF0000"/>
                              </a:solidFill>
                              <a:latin typeface="Cambria Math" panose="02040503050406030204" pitchFamily="18" charset="0"/>
                            </a:rPr>
                            <m:t>=6.1</m:t>
                          </m:r>
                        </m:oMath>
                      </m:oMathPara>
                    </a14:m>
                    <a:endParaRPr lang="en-US"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tx2">
                                      <a:lumMod val="75000"/>
                                      <a:lumOff val="25000"/>
                                    </a:schemeClr>
                                  </a:solidFill>
                                  <a:latin typeface="Cambria Math" panose="02040503050406030204" pitchFamily="18" charset="0"/>
                                </a:rPr>
                              </m:ctrlPr>
                            </m:sSubPr>
                            <m:e>
                              <m:r>
                                <a:rPr lang="en-US" i="1">
                                  <a:solidFill>
                                    <a:schemeClr val="tx2">
                                      <a:lumMod val="75000"/>
                                      <a:lumOff val="25000"/>
                                    </a:schemeClr>
                                  </a:solidFill>
                                  <a:latin typeface="Cambria Math" panose="02040503050406030204" pitchFamily="18" charset="0"/>
                                </a:rPr>
                                <m:t>𝑧</m:t>
                              </m:r>
                            </m:e>
                            <m:sub>
                              <m:r>
                                <a:rPr lang="en-US" i="1">
                                  <a:solidFill>
                                    <a:schemeClr val="tx2">
                                      <a:lumMod val="75000"/>
                                      <a:lumOff val="25000"/>
                                    </a:schemeClr>
                                  </a:solidFill>
                                  <a:latin typeface="Cambria Math" panose="02040503050406030204" pitchFamily="18" charset="0"/>
                                </a:rPr>
                                <m:t>𝑚𝑖𝑑</m:t>
                              </m:r>
                            </m:sub>
                          </m:sSub>
                          <m:r>
                            <a:rPr lang="en-US" i="1">
                              <a:solidFill>
                                <a:schemeClr val="tx2">
                                  <a:lumMod val="75000"/>
                                  <a:lumOff val="25000"/>
                                </a:schemeClr>
                              </a:solidFill>
                              <a:latin typeface="Cambria Math" panose="02040503050406030204" pitchFamily="18" charset="0"/>
                            </a:rPr>
                            <m:t>=6.9</m:t>
                          </m:r>
                        </m:oMath>
                      </m:oMathPara>
                    </a14:m>
                    <a:endParaRPr lang="en-US" i="1" dirty="0">
                      <a:solidFill>
                        <a:schemeClr val="tx2">
                          <a:lumMod val="75000"/>
                          <a:lumOff val="25000"/>
                        </a:schemeClr>
                      </a:solidFill>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D56C4E-1C25-61B4-5F59-80018E756BBA}"/>
                      </a:ext>
                    </a:extLst>
                  </p:cNvPr>
                  <p:cNvSpPr txBox="1">
                    <a:spLocks noRot="1" noChangeAspect="1" noMove="1" noResize="1" noEditPoints="1" noAdjustHandles="1" noChangeArrowheads="1" noChangeShapeType="1" noTextEdit="1"/>
                  </p:cNvSpPr>
                  <p:nvPr/>
                </p:nvSpPr>
                <p:spPr>
                  <a:xfrm>
                    <a:off x="1198079" y="1753552"/>
                    <a:ext cx="1287147" cy="646331"/>
                  </a:xfrm>
                  <a:prstGeom prst="rect">
                    <a:avLst/>
                  </a:prstGeom>
                  <a:blipFill>
                    <a:blip r:embed="rId4"/>
                    <a:stretch>
                      <a:fillRect/>
                    </a:stretch>
                  </a:blipFill>
                </p:spPr>
                <p:txBody>
                  <a:bodyPr/>
                  <a:lstStyle/>
                  <a:p>
                    <a:r>
                      <a:rPr lang="en-NL">
                        <a:noFill/>
                      </a:rPr>
                      <a:t> </a:t>
                    </a:r>
                  </a:p>
                </p:txBody>
              </p:sp>
            </mc:Fallback>
          </mc:AlternateContent>
        </p:grpSp>
        <p:sp>
          <p:nvSpPr>
            <p:cNvPr id="22" name="Oval 21">
              <a:extLst>
                <a:ext uri="{FF2B5EF4-FFF2-40B4-BE49-F238E27FC236}">
                  <a16:creationId xmlns:a16="http://schemas.microsoft.com/office/drawing/2014/main" id="{540CA401-54C4-7F14-78A3-8007410F77CA}"/>
                </a:ext>
              </a:extLst>
            </p:cNvPr>
            <p:cNvSpPr>
              <a:spLocks noChangeAspect="1"/>
            </p:cNvSpPr>
            <p:nvPr/>
          </p:nvSpPr>
          <p:spPr>
            <a:xfrm>
              <a:off x="1138930" y="5375912"/>
              <a:ext cx="108000" cy="108000"/>
            </a:xfrm>
            <a:prstGeom prst="ellipse">
              <a:avLst/>
            </a:prstGeom>
            <a:solidFill>
              <a:schemeClr val="accent6"/>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Oval 29">
              <a:extLst>
                <a:ext uri="{FF2B5EF4-FFF2-40B4-BE49-F238E27FC236}">
                  <a16:creationId xmlns:a16="http://schemas.microsoft.com/office/drawing/2014/main" id="{E79A5650-AC8F-B2AC-5BA6-358997E1EC31}"/>
                </a:ext>
              </a:extLst>
            </p:cNvPr>
            <p:cNvSpPr>
              <a:spLocks noChangeAspect="1"/>
            </p:cNvSpPr>
            <p:nvPr/>
          </p:nvSpPr>
          <p:spPr>
            <a:xfrm>
              <a:off x="4230019" y="3950160"/>
              <a:ext cx="108000" cy="108000"/>
            </a:xfrm>
            <a:prstGeom prst="ellipse">
              <a:avLst/>
            </a:prstGeom>
            <a:solidFill>
              <a:srgbClr val="C0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36" name="TextBox 35">
            <a:extLst>
              <a:ext uri="{FF2B5EF4-FFF2-40B4-BE49-F238E27FC236}">
                <a16:creationId xmlns:a16="http://schemas.microsoft.com/office/drawing/2014/main" id="{3AC3D954-9C49-4BD8-F1B7-C5D4A0F86DDE}"/>
              </a:ext>
            </a:extLst>
          </p:cNvPr>
          <p:cNvSpPr txBox="1"/>
          <p:nvPr/>
        </p:nvSpPr>
        <p:spPr>
          <a:xfrm>
            <a:off x="1152763" y="6280122"/>
            <a:ext cx="2095445" cy="369332"/>
          </a:xfrm>
          <a:prstGeom prst="rect">
            <a:avLst/>
          </a:prstGeom>
          <a:noFill/>
        </p:spPr>
        <p:txBody>
          <a:bodyPr wrap="none" rtlCol="0">
            <a:spAutoFit/>
          </a:bodyPr>
          <a:lstStyle/>
          <a:p>
            <a:r>
              <a:rPr lang="en-NL" dirty="0"/>
              <a:t>Doughty et al. 2024</a:t>
            </a:r>
          </a:p>
        </p:txBody>
      </p:sp>
      <p:sp>
        <p:nvSpPr>
          <p:cNvPr id="38" name="Oval 37">
            <a:extLst>
              <a:ext uri="{FF2B5EF4-FFF2-40B4-BE49-F238E27FC236}">
                <a16:creationId xmlns:a16="http://schemas.microsoft.com/office/drawing/2014/main" id="{4F445708-C5F7-7B20-7ED7-ACA0455AB6BF}"/>
              </a:ext>
            </a:extLst>
          </p:cNvPr>
          <p:cNvSpPr>
            <a:spLocks noChangeAspect="1"/>
          </p:cNvSpPr>
          <p:nvPr/>
        </p:nvSpPr>
        <p:spPr>
          <a:xfrm>
            <a:off x="2992058" y="3887918"/>
            <a:ext cx="108000" cy="108000"/>
          </a:xfrm>
          <a:prstGeom prst="ellipse">
            <a:avLst/>
          </a:prstGeom>
          <a:solidFill>
            <a:schemeClr val="accent6"/>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Oval 38">
            <a:extLst>
              <a:ext uri="{FF2B5EF4-FFF2-40B4-BE49-F238E27FC236}">
                <a16:creationId xmlns:a16="http://schemas.microsoft.com/office/drawing/2014/main" id="{FF7AC08F-3E09-2AA6-BC22-FCEC28AA1136}"/>
              </a:ext>
            </a:extLst>
          </p:cNvPr>
          <p:cNvSpPr>
            <a:spLocks noChangeAspect="1"/>
          </p:cNvSpPr>
          <p:nvPr/>
        </p:nvSpPr>
        <p:spPr>
          <a:xfrm>
            <a:off x="2995926" y="4462706"/>
            <a:ext cx="108000" cy="108000"/>
          </a:xfrm>
          <a:prstGeom prst="ellipse">
            <a:avLst/>
          </a:prstGeom>
          <a:solidFill>
            <a:schemeClr val="accent6"/>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Oval 39">
            <a:extLst>
              <a:ext uri="{FF2B5EF4-FFF2-40B4-BE49-F238E27FC236}">
                <a16:creationId xmlns:a16="http://schemas.microsoft.com/office/drawing/2014/main" id="{0826CD94-BC31-8F29-0133-3E04B7545830}"/>
              </a:ext>
            </a:extLst>
          </p:cNvPr>
          <p:cNvSpPr>
            <a:spLocks noChangeAspect="1"/>
          </p:cNvSpPr>
          <p:nvPr/>
        </p:nvSpPr>
        <p:spPr>
          <a:xfrm>
            <a:off x="4371162" y="3000160"/>
            <a:ext cx="108000" cy="108000"/>
          </a:xfrm>
          <a:prstGeom prst="ellipse">
            <a:avLst/>
          </a:prstGeom>
          <a:solidFill>
            <a:srgbClr val="C0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Oval 40">
            <a:extLst>
              <a:ext uri="{FF2B5EF4-FFF2-40B4-BE49-F238E27FC236}">
                <a16:creationId xmlns:a16="http://schemas.microsoft.com/office/drawing/2014/main" id="{B3A3C1C0-E97B-2BD1-D32E-50AC7DC17036}"/>
              </a:ext>
            </a:extLst>
          </p:cNvPr>
          <p:cNvSpPr>
            <a:spLocks noChangeAspect="1"/>
          </p:cNvSpPr>
          <p:nvPr/>
        </p:nvSpPr>
        <p:spPr>
          <a:xfrm>
            <a:off x="6067101" y="1620745"/>
            <a:ext cx="108000" cy="108000"/>
          </a:xfrm>
          <a:prstGeom prst="ellipse">
            <a:avLst/>
          </a:prstGeom>
          <a:solidFill>
            <a:srgbClr val="C0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2" name="Oval 41">
            <a:extLst>
              <a:ext uri="{FF2B5EF4-FFF2-40B4-BE49-F238E27FC236}">
                <a16:creationId xmlns:a16="http://schemas.microsoft.com/office/drawing/2014/main" id="{4496DE49-9924-2DBA-C185-389C73103701}"/>
              </a:ext>
            </a:extLst>
          </p:cNvPr>
          <p:cNvSpPr>
            <a:spLocks noChangeAspect="1"/>
          </p:cNvSpPr>
          <p:nvPr/>
        </p:nvSpPr>
        <p:spPr>
          <a:xfrm>
            <a:off x="6067101" y="2762502"/>
            <a:ext cx="108000" cy="108000"/>
          </a:xfrm>
          <a:prstGeom prst="ellipse">
            <a:avLst/>
          </a:prstGeom>
          <a:solidFill>
            <a:srgbClr val="C0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5" name="Group 44">
            <a:extLst>
              <a:ext uri="{FF2B5EF4-FFF2-40B4-BE49-F238E27FC236}">
                <a16:creationId xmlns:a16="http://schemas.microsoft.com/office/drawing/2014/main" id="{F5B934DF-3540-E1C8-A8AE-C697FE5A0A9B}"/>
              </a:ext>
            </a:extLst>
          </p:cNvPr>
          <p:cNvGrpSpPr/>
          <p:nvPr/>
        </p:nvGrpSpPr>
        <p:grpSpPr>
          <a:xfrm>
            <a:off x="5085137" y="4609432"/>
            <a:ext cx="1050379" cy="793504"/>
            <a:chOff x="6497165" y="5246086"/>
            <a:chExt cx="1143186" cy="92333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8BF5684-2772-2009-8306-1A7A796114CC}"/>
                    </a:ext>
                  </a:extLst>
                </p:cNvPr>
                <p:cNvSpPr txBox="1"/>
                <p:nvPr/>
              </p:nvSpPr>
              <p:spPr>
                <a:xfrm>
                  <a:off x="6645783" y="5246086"/>
                  <a:ext cx="994568"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𝑧</m:t>
                        </m:r>
                        <m:r>
                          <a:rPr lang="en-US" i="1">
                            <a:latin typeface="Cambria Math" panose="02040503050406030204" pitchFamily="18" charset="0"/>
                          </a:rPr>
                          <m:t>=6.0</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𝑧</m:t>
                        </m:r>
                        <m:r>
                          <a:rPr lang="en-US" i="1">
                            <a:latin typeface="Cambria Math" panose="02040503050406030204" pitchFamily="18" charset="0"/>
                          </a:rPr>
                          <m:t>=5.0</m:t>
                        </m:r>
                      </m:oMath>
                    </m:oMathPara>
                  </a14:m>
                  <a:endParaRPr lang="en-US" dirty="0"/>
                </a:p>
              </p:txBody>
            </p:sp>
          </mc:Choice>
          <mc:Fallback xmlns="">
            <p:sp>
              <p:nvSpPr>
                <p:cNvPr id="34" name="TextBox 33">
                  <a:extLst>
                    <a:ext uri="{FF2B5EF4-FFF2-40B4-BE49-F238E27FC236}">
                      <a16:creationId xmlns:a16="http://schemas.microsoft.com/office/drawing/2014/main" id="{A8BF5684-2772-2009-8306-1A7A796114CC}"/>
                    </a:ext>
                  </a:extLst>
                </p:cNvPr>
                <p:cNvSpPr txBox="1">
                  <a:spLocks noRot="1" noChangeAspect="1" noMove="1" noResize="1" noEditPoints="1" noAdjustHandles="1" noChangeArrowheads="1" noChangeShapeType="1" noTextEdit="1"/>
                </p:cNvSpPr>
                <p:nvPr/>
              </p:nvSpPr>
              <p:spPr>
                <a:xfrm>
                  <a:off x="6645783" y="5246086"/>
                  <a:ext cx="994568" cy="923330"/>
                </a:xfrm>
                <a:prstGeom prst="rect">
                  <a:avLst/>
                </a:prstGeom>
                <a:blipFill>
                  <a:blip r:embed="rId5"/>
                  <a:stretch>
                    <a:fillRect/>
                  </a:stretch>
                </a:blipFill>
              </p:spPr>
              <p:txBody>
                <a:bodyPr/>
                <a:lstStyle/>
                <a:p>
                  <a:r>
                    <a:rPr lang="en-NL">
                      <a:noFill/>
                    </a:rPr>
                    <a:t> </a:t>
                  </a:r>
                </a:p>
              </p:txBody>
            </p:sp>
          </mc:Fallback>
        </mc:AlternateContent>
        <p:sp>
          <p:nvSpPr>
            <p:cNvPr id="43" name="Oval 42">
              <a:extLst>
                <a:ext uri="{FF2B5EF4-FFF2-40B4-BE49-F238E27FC236}">
                  <a16:creationId xmlns:a16="http://schemas.microsoft.com/office/drawing/2014/main" id="{D0F05C3F-B040-B536-809C-6346B0E3F2E9}"/>
                </a:ext>
              </a:extLst>
            </p:cNvPr>
            <p:cNvSpPr>
              <a:spLocks noChangeAspect="1"/>
            </p:cNvSpPr>
            <p:nvPr/>
          </p:nvSpPr>
          <p:spPr>
            <a:xfrm>
              <a:off x="6501783" y="5950185"/>
              <a:ext cx="108000" cy="108000"/>
            </a:xfrm>
            <a:prstGeom prst="ellipse">
              <a:avLst/>
            </a:prstGeom>
            <a:solidFill>
              <a:srgbClr val="C0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4" name="Oval 43">
              <a:extLst>
                <a:ext uri="{FF2B5EF4-FFF2-40B4-BE49-F238E27FC236}">
                  <a16:creationId xmlns:a16="http://schemas.microsoft.com/office/drawing/2014/main" id="{E9CC6BD2-D81E-E995-A01A-059445AD1CA4}"/>
                </a:ext>
              </a:extLst>
            </p:cNvPr>
            <p:cNvSpPr>
              <a:spLocks noChangeAspect="1"/>
            </p:cNvSpPr>
            <p:nvPr/>
          </p:nvSpPr>
          <p:spPr>
            <a:xfrm>
              <a:off x="6497165" y="5403621"/>
              <a:ext cx="108000" cy="108000"/>
            </a:xfrm>
            <a:prstGeom prst="ellipse">
              <a:avLst/>
            </a:prstGeom>
            <a:solidFill>
              <a:schemeClr val="accent6"/>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1D0667B-61EE-355D-7C11-84BE1F2D7BA2}"/>
                  </a:ext>
                </a:extLst>
              </p:cNvPr>
              <p:cNvSpPr txBox="1"/>
              <p:nvPr/>
            </p:nvSpPr>
            <p:spPr>
              <a:xfrm>
                <a:off x="2329623" y="2453826"/>
                <a:ext cx="1540871" cy="304442"/>
              </a:xfrm>
              <a:prstGeom prst="rect">
                <a:avLst/>
              </a:prstGeom>
              <a:noFill/>
            </p:spPr>
            <p:txBody>
              <a:bodyPr wrap="none" rtlCol="0">
                <a:spAutoFit/>
              </a:bodyPr>
              <a:lstStyle/>
              <a:p>
                <a:pPr>
                  <a:lnSpc>
                    <a:spcPts val="1680"/>
                  </a:lnSpc>
                </a:pPr>
                <a:r>
                  <a:rPr lang="en-NL" sz="1400" dirty="0"/>
                  <a:t>(</a:t>
                </a:r>
                <a14:m>
                  <m:oMath xmlns:m="http://schemas.openxmlformats.org/officeDocument/2006/math">
                    <m:r>
                      <m:rPr>
                        <m:sty m:val="p"/>
                      </m:rPr>
                      <a:rPr lang="en-US" sz="1400">
                        <a:latin typeface="Cambria Math" panose="02040503050406030204" pitchFamily="18" charset="0"/>
                      </a:rPr>
                      <m:t>Δ</m:t>
                    </m:r>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𝑟𝑒</m:t>
                        </m:r>
                      </m:sub>
                    </m:sSub>
                    <m:r>
                      <a:rPr lang="en-US" sz="1400" i="1">
                        <a:latin typeface="Cambria Math" panose="02040503050406030204" pitchFamily="18" charset="0"/>
                      </a:rPr>
                      <m:t>=</m:t>
                    </m:r>
                    <m:r>
                      <m:rPr>
                        <m:nor/>
                      </m:rPr>
                      <a:rPr lang="en-US" sz="1400">
                        <a:latin typeface="Cambria Math" panose="02040503050406030204" pitchFamily="18" charset="0"/>
                      </a:rPr>
                      <m:t>1</m:t>
                    </m:r>
                    <m:r>
                      <m:rPr>
                        <m:nor/>
                      </m:rPr>
                      <a:rPr lang="en-NL" sz="1400" dirty="0"/>
                      <m:t>0,000 </m:t>
                    </m:r>
                    <m:r>
                      <m:rPr>
                        <m:nor/>
                      </m:rPr>
                      <a:rPr lang="en-NL" sz="1400" dirty="0"/>
                      <m:t>K</m:t>
                    </m:r>
                  </m:oMath>
                </a14:m>
                <a:r>
                  <a:rPr lang="en-NL" sz="1400" dirty="0"/>
                  <a:t>)</a:t>
                </a:r>
              </a:p>
            </p:txBody>
          </p:sp>
        </mc:Choice>
        <mc:Fallback xmlns="">
          <p:sp>
            <p:nvSpPr>
              <p:cNvPr id="2" name="TextBox 1">
                <a:extLst>
                  <a:ext uri="{FF2B5EF4-FFF2-40B4-BE49-F238E27FC236}">
                    <a16:creationId xmlns:a16="http://schemas.microsoft.com/office/drawing/2014/main" id="{11D0667B-61EE-355D-7C11-84BE1F2D7BA2}"/>
                  </a:ext>
                </a:extLst>
              </p:cNvPr>
              <p:cNvSpPr txBox="1">
                <a:spLocks noRot="1" noChangeAspect="1" noMove="1" noResize="1" noEditPoints="1" noAdjustHandles="1" noChangeArrowheads="1" noChangeShapeType="1" noTextEdit="1"/>
              </p:cNvSpPr>
              <p:nvPr/>
            </p:nvSpPr>
            <p:spPr>
              <a:xfrm>
                <a:off x="2329623" y="2453826"/>
                <a:ext cx="1540871" cy="304442"/>
              </a:xfrm>
              <a:prstGeom prst="rect">
                <a:avLst/>
              </a:prstGeom>
              <a:blipFill>
                <a:blip r:embed="rId6"/>
                <a:stretch>
                  <a:fillRect l="-1639" t="-4167" r="-820" b="-25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42C673-1FEC-A35F-B33E-09494D040356}"/>
                  </a:ext>
                </a:extLst>
              </p:cNvPr>
              <p:cNvSpPr txBox="1"/>
              <p:nvPr/>
            </p:nvSpPr>
            <p:spPr>
              <a:xfrm>
                <a:off x="2325278" y="2159936"/>
                <a:ext cx="1549560" cy="304442"/>
              </a:xfrm>
              <a:prstGeom prst="rect">
                <a:avLst/>
              </a:prstGeom>
              <a:noFill/>
            </p:spPr>
            <p:txBody>
              <a:bodyPr wrap="square">
                <a:spAutoFit/>
              </a:bodyPr>
              <a:lstStyle/>
              <a:p>
                <a:pPr>
                  <a:lnSpc>
                    <a:spcPts val="1680"/>
                  </a:lnSpc>
                </a:pPr>
                <a:r>
                  <a:rPr lang="en-NL" sz="1400" dirty="0"/>
                  <a:t>(</a:t>
                </a:r>
                <a14:m>
                  <m:oMath xmlns:m="http://schemas.openxmlformats.org/officeDocument/2006/math">
                    <m:r>
                      <m:rPr>
                        <m:sty m:val="p"/>
                      </m:rPr>
                      <a:rPr lang="en-US" sz="1400">
                        <a:latin typeface="Cambria Math" panose="02040503050406030204" pitchFamily="18" charset="0"/>
                      </a:rPr>
                      <m:t>Δ</m:t>
                    </m:r>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𝑟𝑒</m:t>
                        </m:r>
                      </m:sub>
                    </m:sSub>
                    <m:r>
                      <a:rPr lang="en-US" sz="1400" i="1">
                        <a:latin typeface="Cambria Math" panose="02040503050406030204" pitchFamily="18" charset="0"/>
                      </a:rPr>
                      <m:t>=</m:t>
                    </m:r>
                    <m:r>
                      <m:rPr>
                        <m:nor/>
                      </m:rPr>
                      <a:rPr lang="en-NL" sz="1400" dirty="0"/>
                      <m:t>20,000 </m:t>
                    </m:r>
                    <m:r>
                      <m:rPr>
                        <m:nor/>
                      </m:rPr>
                      <a:rPr lang="en-NL" sz="1400" dirty="0"/>
                      <m:t>K</m:t>
                    </m:r>
                  </m:oMath>
                </a14:m>
                <a:r>
                  <a:rPr lang="en-NL" sz="1400" dirty="0"/>
                  <a:t>)</a:t>
                </a:r>
              </a:p>
            </p:txBody>
          </p:sp>
        </mc:Choice>
        <mc:Fallback xmlns="">
          <p:sp>
            <p:nvSpPr>
              <p:cNvPr id="3" name="TextBox 2">
                <a:extLst>
                  <a:ext uri="{FF2B5EF4-FFF2-40B4-BE49-F238E27FC236}">
                    <a16:creationId xmlns:a16="http://schemas.microsoft.com/office/drawing/2014/main" id="{F842C673-1FEC-A35F-B33E-09494D040356}"/>
                  </a:ext>
                </a:extLst>
              </p:cNvPr>
              <p:cNvSpPr txBox="1">
                <a:spLocks noRot="1" noChangeAspect="1" noMove="1" noResize="1" noEditPoints="1" noAdjustHandles="1" noChangeArrowheads="1" noChangeShapeType="1" noTextEdit="1"/>
              </p:cNvSpPr>
              <p:nvPr/>
            </p:nvSpPr>
            <p:spPr>
              <a:xfrm>
                <a:off x="2325278" y="2159936"/>
                <a:ext cx="1549560" cy="304442"/>
              </a:xfrm>
              <a:prstGeom prst="rect">
                <a:avLst/>
              </a:prstGeom>
              <a:blipFill>
                <a:blip r:embed="rId7"/>
                <a:stretch>
                  <a:fillRect l="-806" t="-4000" b="-24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C89F1067-B854-923F-65D5-E35E84509DD1}"/>
                  </a:ext>
                </a:extLst>
              </p:cNvPr>
              <p:cNvSpPr txBox="1">
                <a:spLocks/>
              </p:cNvSpPr>
              <p:nvPr/>
            </p:nvSpPr>
            <p:spPr>
              <a:xfrm>
                <a:off x="499153" y="51531"/>
                <a:ext cx="11351895"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Pressure smoothing </a:t>
                </a:r>
                <a:r>
                  <a:rPr lang="en-NL" dirty="0"/>
                  <a:t>sensitive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𝑚𝑖𝑑</m:t>
                        </m:r>
                      </m:sub>
                    </m:sSub>
                  </m:oMath>
                </a14:m>
                <a:r>
                  <a:rPr lang="en-NL" dirty="0"/>
                  <a:t> and </a:t>
                </a: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re</m:t>
                        </m:r>
                      </m:sub>
                    </m:sSub>
                  </m:oMath>
                </a14:m>
                <a:endParaRPr lang="en-NL" dirty="0"/>
              </a:p>
            </p:txBody>
          </p:sp>
        </mc:Choice>
        <mc:Fallback xmlns="">
          <p:sp>
            <p:nvSpPr>
              <p:cNvPr id="5" name="Title 1">
                <a:extLst>
                  <a:ext uri="{FF2B5EF4-FFF2-40B4-BE49-F238E27FC236}">
                    <a16:creationId xmlns:a16="http://schemas.microsoft.com/office/drawing/2014/main" id="{C89F1067-B854-923F-65D5-E35E84509DD1}"/>
                  </a:ext>
                </a:extLst>
              </p:cNvPr>
              <p:cNvSpPr txBox="1">
                <a:spLocks noRot="1" noChangeAspect="1" noMove="1" noResize="1" noEditPoints="1" noAdjustHandles="1" noChangeArrowheads="1" noChangeShapeType="1" noTextEdit="1"/>
              </p:cNvSpPr>
              <p:nvPr/>
            </p:nvSpPr>
            <p:spPr>
              <a:xfrm>
                <a:off x="499153" y="51531"/>
                <a:ext cx="11351895" cy="994172"/>
              </a:xfrm>
              <a:prstGeom prst="rect">
                <a:avLst/>
              </a:prstGeom>
              <a:blipFill>
                <a:blip r:embed="rId8"/>
                <a:stretch>
                  <a:fillRect t="-3750" b="-15000"/>
                </a:stretch>
              </a:blipFill>
            </p:spPr>
            <p:txBody>
              <a:bodyPr/>
              <a:lstStyle/>
              <a:p>
                <a:r>
                  <a:rPr lang="en-NL">
                    <a:noFill/>
                  </a:rPr>
                  <a:t> </a:t>
                </a:r>
              </a:p>
            </p:txBody>
          </p:sp>
        </mc:Fallback>
      </mc:AlternateContent>
      <p:pic>
        <p:nvPicPr>
          <p:cNvPr id="6" name="Picture 5">
            <a:extLst>
              <a:ext uri="{FF2B5EF4-FFF2-40B4-BE49-F238E27FC236}">
                <a16:creationId xmlns:a16="http://schemas.microsoft.com/office/drawing/2014/main" id="{A9D0EE57-C14F-2587-9490-A644D0F1B07C}"/>
              </a:ext>
            </a:extLst>
          </p:cNvPr>
          <p:cNvPicPr>
            <a:picLocks noChangeAspect="1"/>
          </p:cNvPicPr>
          <p:nvPr/>
        </p:nvPicPr>
        <p:blipFill>
          <a:blip r:embed="rId9"/>
          <a:stretch>
            <a:fillRect/>
          </a:stretch>
        </p:blipFill>
        <p:spPr>
          <a:xfrm>
            <a:off x="6856739" y="1488448"/>
            <a:ext cx="4327413" cy="3250687"/>
          </a:xfrm>
          <a:prstGeom prst="rect">
            <a:avLst/>
          </a:prstGeom>
        </p:spPr>
      </p:pic>
      <p:sp>
        <p:nvSpPr>
          <p:cNvPr id="24" name="TextBox 23">
            <a:extLst>
              <a:ext uri="{FF2B5EF4-FFF2-40B4-BE49-F238E27FC236}">
                <a16:creationId xmlns:a16="http://schemas.microsoft.com/office/drawing/2014/main" id="{E0B2AA78-C814-10FF-24FB-52DDCD90D7A1}"/>
              </a:ext>
            </a:extLst>
          </p:cNvPr>
          <p:cNvSpPr txBox="1"/>
          <p:nvPr/>
        </p:nvSpPr>
        <p:spPr>
          <a:xfrm>
            <a:off x="4155326" y="5754064"/>
            <a:ext cx="1625521" cy="461665"/>
          </a:xfrm>
          <a:prstGeom prst="rect">
            <a:avLst/>
          </a:prstGeom>
          <a:noFill/>
        </p:spPr>
        <p:txBody>
          <a:bodyPr wrap="square" rtlCol="0">
            <a:spAutoFit/>
          </a:bodyPr>
          <a:lstStyle/>
          <a:p>
            <a:pPr algn="ctr"/>
            <a:r>
              <a:rPr lang="en-NL" sz="1200" dirty="0"/>
              <a:t>(time since reionization midpoint)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4065C77-D455-5214-0E2F-134317FB537E}"/>
                  </a:ext>
                </a:extLst>
              </p:cNvPr>
              <p:cNvSpPr txBox="1"/>
              <p:nvPr/>
            </p:nvSpPr>
            <p:spPr>
              <a:xfrm>
                <a:off x="6722543" y="5580751"/>
                <a:ext cx="5320476" cy="659411"/>
              </a:xfrm>
              <a:prstGeom prst="rect">
                <a:avLst/>
              </a:prstGeom>
              <a:noFill/>
            </p:spPr>
            <p:txBody>
              <a:bodyPr wrap="square" rtlCol="0">
                <a:spAutoFit/>
              </a:bodyPr>
              <a:lstStyle/>
              <a:p>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𝑟𝑒𝑖𝑜𝑛</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𝑛𝑜</m:t>
                            </m:r>
                            <m:r>
                              <a:rPr lang="en-US" i="1">
                                <a:latin typeface="Cambria Math" panose="02040503050406030204" pitchFamily="18" charset="0"/>
                              </a:rPr>
                              <m:t> </m:t>
                            </m:r>
                            <m:r>
                              <a:rPr lang="en-US" i="1">
                                <a:latin typeface="Cambria Math" panose="02040503050406030204" pitchFamily="18" charset="0"/>
                              </a:rPr>
                              <m:t>𝑟𝑒𝑖𝑜𝑛</m:t>
                            </m:r>
                          </m:sub>
                        </m:sSub>
                      </m:den>
                    </m:f>
                    <m:r>
                      <a:rPr lang="en-US" i="1">
                        <a:latin typeface="Cambria Math" panose="02040503050406030204" pitchFamily="18" charset="0"/>
                      </a:rPr>
                      <m:t>∝</m:t>
                    </m:r>
                    <m:sSup>
                      <m:sSupPr>
                        <m:ctrlPr>
                          <a:rPr lang="en-US" i="1">
                            <a:latin typeface="Cambria Math" panose="02040503050406030204" pitchFamily="18" charset="0"/>
                          </a:rPr>
                        </m:ctrlPr>
                      </m:sSupPr>
                      <m:e>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𝑝𝑠</m:t>
                                        </m:r>
                                      </m:sub>
                                      <m:sup>
                                        <m:r>
                                          <a:rPr lang="en-US" i="1">
                                            <a:latin typeface="Cambria Math" panose="02040503050406030204" pitchFamily="18" charset="0"/>
                                          </a:rPr>
                                          <m:t>2</m:t>
                                        </m:r>
                                      </m:sup>
                                    </m:sSubSup>
                                  </m:den>
                                </m:f>
                              </m:e>
                            </m:d>
                          </m:e>
                        </m:func>
                      </m:e>
                      <m:sup>
                        <m:r>
                          <a:rPr lang="en-US" i="1">
                            <a:latin typeface="Cambria Math" panose="02040503050406030204" pitchFamily="18" charset="0"/>
                          </a:rPr>
                          <m:t>2</m:t>
                        </m:r>
                      </m:sup>
                    </m:sSup>
                  </m:oMath>
                </a14:m>
                <a:r>
                  <a:rPr lang="en-US" dirty="0"/>
                  <a:t>(</a:t>
                </a:r>
                <a:r>
                  <a:rPr lang="en-US" dirty="0" err="1"/>
                  <a:t>Puchwein</a:t>
                </a:r>
                <a:r>
                  <a:rPr lang="en-US" dirty="0"/>
                  <a:t> et al. 2023)</a:t>
                </a:r>
              </a:p>
            </p:txBody>
          </p:sp>
        </mc:Choice>
        <mc:Fallback xmlns="">
          <p:sp>
            <p:nvSpPr>
              <p:cNvPr id="27" name="TextBox 26">
                <a:extLst>
                  <a:ext uri="{FF2B5EF4-FFF2-40B4-BE49-F238E27FC236}">
                    <a16:creationId xmlns:a16="http://schemas.microsoft.com/office/drawing/2014/main" id="{D4065C77-D455-5214-0E2F-134317FB537E}"/>
                  </a:ext>
                </a:extLst>
              </p:cNvPr>
              <p:cNvSpPr txBox="1">
                <a:spLocks noRot="1" noChangeAspect="1" noMove="1" noResize="1" noEditPoints="1" noAdjustHandles="1" noChangeArrowheads="1" noChangeShapeType="1" noTextEdit="1"/>
              </p:cNvSpPr>
              <p:nvPr/>
            </p:nvSpPr>
            <p:spPr>
              <a:xfrm>
                <a:off x="6722543" y="5580751"/>
                <a:ext cx="5320476" cy="659411"/>
              </a:xfrm>
              <a:prstGeom prst="rect">
                <a:avLst/>
              </a:prstGeom>
              <a:blipFill>
                <a:blip r:embed="rId10"/>
                <a:stretch>
                  <a:fillRect b="-1887"/>
                </a:stretch>
              </a:blipFill>
            </p:spPr>
            <p:txBody>
              <a:bodyPr/>
              <a:lstStyle/>
              <a:p>
                <a:r>
                  <a:rPr lang="en-NL">
                    <a:noFill/>
                  </a:rPr>
                  <a:t> </a:t>
                </a:r>
              </a:p>
            </p:txBody>
          </p:sp>
        </mc:Fallback>
      </mc:AlternateContent>
      <p:sp>
        <p:nvSpPr>
          <p:cNvPr id="28" name="TextBox 27">
            <a:extLst>
              <a:ext uri="{FF2B5EF4-FFF2-40B4-BE49-F238E27FC236}">
                <a16:creationId xmlns:a16="http://schemas.microsoft.com/office/drawing/2014/main" id="{50A0CA91-F2A0-4C9E-67F0-CB3EBA537AC3}"/>
              </a:ext>
            </a:extLst>
          </p:cNvPr>
          <p:cNvSpPr txBox="1"/>
          <p:nvPr/>
        </p:nvSpPr>
        <p:spPr>
          <a:xfrm>
            <a:off x="6722543" y="5266477"/>
            <a:ext cx="3423117" cy="369332"/>
          </a:xfrm>
          <a:prstGeom prst="rect">
            <a:avLst/>
          </a:prstGeom>
          <a:noFill/>
        </p:spPr>
        <p:txBody>
          <a:bodyPr wrap="none" rtlCol="0">
            <a:spAutoFit/>
          </a:bodyPr>
          <a:lstStyle/>
          <a:p>
            <a:r>
              <a:rPr lang="en-NL" dirty="0"/>
              <a:t>Fit for pressure smoothing scale:</a:t>
            </a:r>
          </a:p>
        </p:txBody>
      </p:sp>
    </p:spTree>
    <p:extLst>
      <p:ext uri="{BB962C8B-B14F-4D97-AF65-F5344CB8AC3E}">
        <p14:creationId xmlns:p14="http://schemas.microsoft.com/office/powerpoint/2010/main" val="413397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567D0-F499-7B98-5CF2-C65C8FB725C3}"/>
              </a:ext>
            </a:extLst>
          </p:cNvPr>
          <p:cNvSpPr txBox="1"/>
          <p:nvPr/>
        </p:nvSpPr>
        <p:spPr>
          <a:xfrm>
            <a:off x="10181205" y="6133948"/>
            <a:ext cx="2112585" cy="646331"/>
          </a:xfrm>
          <a:prstGeom prst="rect">
            <a:avLst/>
          </a:prstGeom>
          <a:noFill/>
        </p:spPr>
        <p:txBody>
          <a:bodyPr wrap="square" rtlCol="0">
            <a:spAutoFit/>
          </a:bodyPr>
          <a:lstStyle/>
          <a:p>
            <a:r>
              <a:rPr lang="en-NL" dirty="0"/>
              <a:t>See also </a:t>
            </a:r>
          </a:p>
          <a:p>
            <a:r>
              <a:rPr lang="en-NL" dirty="0"/>
              <a:t>Oñorbe et al. 2019</a:t>
            </a:r>
          </a:p>
        </p:txBody>
      </p:sp>
      <p:pic>
        <p:nvPicPr>
          <p:cNvPr id="6" name="Picture 5">
            <a:extLst>
              <a:ext uri="{FF2B5EF4-FFF2-40B4-BE49-F238E27FC236}">
                <a16:creationId xmlns:a16="http://schemas.microsoft.com/office/drawing/2014/main" id="{053F841B-81A0-E6B8-A416-63647E288EB3}"/>
              </a:ext>
            </a:extLst>
          </p:cNvPr>
          <p:cNvPicPr>
            <a:picLocks noChangeAspect="1"/>
          </p:cNvPicPr>
          <p:nvPr/>
        </p:nvPicPr>
        <p:blipFill>
          <a:blip r:embed="rId3"/>
          <a:stretch>
            <a:fillRect/>
          </a:stretch>
        </p:blipFill>
        <p:spPr>
          <a:xfrm>
            <a:off x="8158196" y="2712074"/>
            <a:ext cx="3867204" cy="2904985"/>
          </a:xfrm>
          <a:prstGeom prst="rect">
            <a:avLst/>
          </a:prstGeom>
        </p:spPr>
      </p:pic>
      <p:pic>
        <p:nvPicPr>
          <p:cNvPr id="7" name="Content Placeholder 14">
            <a:extLst>
              <a:ext uri="{FF2B5EF4-FFF2-40B4-BE49-F238E27FC236}">
                <a16:creationId xmlns:a16="http://schemas.microsoft.com/office/drawing/2014/main" id="{13BF2B85-F358-84EE-08BC-EDC35CB4838D}"/>
              </a:ext>
            </a:extLst>
          </p:cNvPr>
          <p:cNvPicPr>
            <a:picLocks noChangeAspect="1"/>
          </p:cNvPicPr>
          <p:nvPr/>
        </p:nvPicPr>
        <p:blipFill>
          <a:blip r:embed="rId4"/>
          <a:stretch>
            <a:fillRect/>
          </a:stretch>
        </p:blipFill>
        <p:spPr>
          <a:xfrm>
            <a:off x="554895" y="1539271"/>
            <a:ext cx="5975632" cy="4891088"/>
          </a:xfrm>
          <a:prstGeom prst="rect">
            <a:avLst/>
          </a:prstGeom>
        </p:spPr>
      </p:pic>
      <p:sp>
        <p:nvSpPr>
          <p:cNvPr id="8" name="TextBox 7">
            <a:extLst>
              <a:ext uri="{FF2B5EF4-FFF2-40B4-BE49-F238E27FC236}">
                <a16:creationId xmlns:a16="http://schemas.microsoft.com/office/drawing/2014/main" id="{A08CFE33-EE84-B0C5-8BDA-6E4473350C41}"/>
              </a:ext>
            </a:extLst>
          </p:cNvPr>
          <p:cNvSpPr txBox="1"/>
          <p:nvPr/>
        </p:nvSpPr>
        <p:spPr>
          <a:xfrm>
            <a:off x="1152763" y="6372722"/>
            <a:ext cx="2095445" cy="369332"/>
          </a:xfrm>
          <a:prstGeom prst="rect">
            <a:avLst/>
          </a:prstGeom>
          <a:noFill/>
        </p:spPr>
        <p:txBody>
          <a:bodyPr wrap="none" rtlCol="0">
            <a:spAutoFit/>
          </a:bodyPr>
          <a:lstStyle/>
          <a:p>
            <a:r>
              <a:rPr lang="en-NL" dirty="0"/>
              <a:t>Doughty et al. 2024</a:t>
            </a:r>
          </a:p>
        </p:txBody>
      </p:sp>
      <mc:AlternateContent xmlns:mc="http://schemas.openxmlformats.org/markup-compatibility/2006">
        <mc:Choice xmlns:a14="http://schemas.microsoft.com/office/drawing/2010/main" Requires="a14">
          <p:sp>
            <p:nvSpPr>
              <p:cNvPr id="9" name="Title 1">
                <a:extLst>
                  <a:ext uri="{FF2B5EF4-FFF2-40B4-BE49-F238E27FC236}">
                    <a16:creationId xmlns:a16="http://schemas.microsoft.com/office/drawing/2014/main" id="{7A736C6C-F536-2B9E-328A-C0157F43446C}"/>
                  </a:ext>
                </a:extLst>
              </p:cNvPr>
              <p:cNvSpPr txBox="1">
                <a:spLocks/>
              </p:cNvSpPr>
              <p:nvPr/>
            </p:nvSpPr>
            <p:spPr>
              <a:xfrm>
                <a:off x="1640976" y="38817"/>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dirty="0"/>
                  <a:t>Ly</a:t>
                </a:r>
                <a14:m>
                  <m:oMath xmlns:m="http://schemas.openxmlformats.org/officeDocument/2006/math">
                    <m:r>
                      <a:rPr lang="en-US" i="1">
                        <a:latin typeface="Cambria Math" panose="02040503050406030204" pitchFamily="18" charset="0"/>
                      </a:rPr>
                      <m:t>𝛼</m:t>
                    </m:r>
                  </m:oMath>
                </a14:m>
                <a:r>
                  <a:rPr lang="en-NL" dirty="0"/>
                  <a:t> power spectrum sensitive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𝑚𝑖𝑑</m:t>
                        </m:r>
                      </m:sub>
                    </m:sSub>
                  </m:oMath>
                </a14:m>
                <a:endParaRPr lang="en-NL" dirty="0"/>
              </a:p>
            </p:txBody>
          </p:sp>
        </mc:Choice>
        <mc:Fallback>
          <p:sp>
            <p:nvSpPr>
              <p:cNvPr id="9" name="Title 1">
                <a:extLst>
                  <a:ext uri="{FF2B5EF4-FFF2-40B4-BE49-F238E27FC236}">
                    <a16:creationId xmlns:a16="http://schemas.microsoft.com/office/drawing/2014/main" id="{7A736C6C-F536-2B9E-328A-C0157F43446C}"/>
                  </a:ext>
                </a:extLst>
              </p:cNvPr>
              <p:cNvSpPr txBox="1">
                <a:spLocks noRot="1" noChangeAspect="1" noMove="1" noResize="1" noEditPoints="1" noAdjustHandles="1" noChangeArrowheads="1" noChangeShapeType="1" noTextEdit="1"/>
              </p:cNvSpPr>
              <p:nvPr/>
            </p:nvSpPr>
            <p:spPr>
              <a:xfrm>
                <a:off x="1640976" y="38817"/>
                <a:ext cx="9144000" cy="994172"/>
              </a:xfrm>
              <a:prstGeom prst="rect">
                <a:avLst/>
              </a:prstGeom>
              <a:blipFill>
                <a:blip r:embed="rId5"/>
                <a:stretch>
                  <a:fillRect l="-277" t="-2500" b="-15000"/>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1" name="Content Placeholder 2">
                <a:extLst>
                  <a:ext uri="{FF2B5EF4-FFF2-40B4-BE49-F238E27FC236}">
                    <a16:creationId xmlns:a16="http://schemas.microsoft.com/office/drawing/2014/main" id="{A78BD294-9257-3512-E397-754BFAFFD3E3}"/>
                  </a:ext>
                </a:extLst>
              </p:cNvPr>
              <p:cNvSpPr txBox="1">
                <a:spLocks/>
              </p:cNvSpPr>
              <p:nvPr/>
            </p:nvSpPr>
            <p:spPr>
              <a:xfrm>
                <a:off x="2051518" y="935281"/>
                <a:ext cx="5672654" cy="690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L" dirty="0"/>
                  <a:t>Midpoint changes </a:t>
                </a:r>
                <a14:m>
                  <m:oMath xmlns:m="http://schemas.openxmlformats.org/officeDocument/2006/math">
                    <m:r>
                      <a:rPr lang="en-NL" i="1" dirty="0">
                        <a:latin typeface="Cambria Math" panose="02040503050406030204" pitchFamily="18" charset="0"/>
                      </a:rPr>
                      <m:t>𝑃</m:t>
                    </m:r>
                    <m:r>
                      <a:rPr lang="en-NL" i="1" dirty="0">
                        <a:latin typeface="Cambria Math" panose="02040503050406030204" pitchFamily="18" charset="0"/>
                      </a:rPr>
                      <m:t>(</m:t>
                    </m:r>
                    <m:r>
                      <a:rPr lang="en-NL" i="1" dirty="0">
                        <a:latin typeface="Cambria Math" panose="02040503050406030204" pitchFamily="18" charset="0"/>
                      </a:rPr>
                      <m:t>𝑘</m:t>
                    </m:r>
                    <m:r>
                      <a:rPr lang="en-NL" i="1" dirty="0">
                        <a:latin typeface="Cambria Math" panose="02040503050406030204" pitchFamily="18" charset="0"/>
                      </a:rPr>
                      <m:t>) </m:t>
                    </m:r>
                  </m:oMath>
                </a14:m>
                <a:r>
                  <a:rPr lang="en-NL" dirty="0"/>
                  <a:t>at large </a:t>
                </a:r>
                <a14:m>
                  <m:oMath xmlns:m="http://schemas.openxmlformats.org/officeDocument/2006/math">
                    <m:r>
                      <a:rPr lang="en-NL" i="1" dirty="0">
                        <a:latin typeface="Cambria Math" panose="02040503050406030204" pitchFamily="18" charset="0"/>
                      </a:rPr>
                      <m:t>𝑘</m:t>
                    </m:r>
                  </m:oMath>
                </a14:m>
                <a:endParaRPr lang="en-NL" dirty="0"/>
              </a:p>
            </p:txBody>
          </p:sp>
        </mc:Choice>
        <mc:Fallback>
          <p:sp>
            <p:nvSpPr>
              <p:cNvPr id="11" name="Content Placeholder 2">
                <a:extLst>
                  <a:ext uri="{FF2B5EF4-FFF2-40B4-BE49-F238E27FC236}">
                    <a16:creationId xmlns:a16="http://schemas.microsoft.com/office/drawing/2014/main" id="{A78BD294-9257-3512-E397-754BFAFFD3E3}"/>
                  </a:ext>
                </a:extLst>
              </p:cNvPr>
              <p:cNvSpPr txBox="1">
                <a:spLocks noRot="1" noChangeAspect="1" noMove="1" noResize="1" noEditPoints="1" noAdjustHandles="1" noChangeArrowheads="1" noChangeShapeType="1" noTextEdit="1"/>
              </p:cNvSpPr>
              <p:nvPr/>
            </p:nvSpPr>
            <p:spPr>
              <a:xfrm>
                <a:off x="2051518" y="935281"/>
                <a:ext cx="5672654" cy="690309"/>
              </a:xfrm>
              <a:prstGeom prst="rect">
                <a:avLst/>
              </a:prstGeom>
              <a:blipFill>
                <a:blip r:embed="rId6"/>
                <a:stretch>
                  <a:fillRect t="-14286"/>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CFA96A6-E639-628D-90EA-88877D277E78}"/>
                  </a:ext>
                </a:extLst>
              </p:cNvPr>
              <p:cNvSpPr txBox="1"/>
              <p:nvPr/>
            </p:nvSpPr>
            <p:spPr>
              <a:xfrm>
                <a:off x="6530527" y="3010405"/>
                <a:ext cx="1342612" cy="23083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𝑚𝑖𝑑</m:t>
                          </m:r>
                        </m:sub>
                      </m:sSub>
                      <m:r>
                        <a:rPr lang="en-US" i="1">
                          <a:solidFill>
                            <a:srgbClr val="FF0000"/>
                          </a:solidFill>
                          <a:latin typeface="Cambria Math" panose="02040503050406030204" pitchFamily="18" charset="0"/>
                        </a:rPr>
                        <m:t>=6.1</m:t>
                      </m:r>
                    </m:oMath>
                  </m:oMathPara>
                </a14:m>
                <a:endParaRPr lang="en-US" i="1" dirty="0">
                  <a:solidFill>
                    <a:schemeClr val="accent5"/>
                  </a:solidFill>
                  <a:latin typeface="Cambria Math" panose="02040503050406030204" pitchFamily="18" charset="0"/>
                </a:endParaRPr>
              </a:p>
              <a:p>
                <a:endParaRPr lang="en-US"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𝑧</m:t>
                          </m:r>
                        </m:e>
                        <m:sub>
                          <m:r>
                            <a:rPr lang="en-US" i="1">
                              <a:solidFill>
                                <a:schemeClr val="accent6"/>
                              </a:solidFill>
                              <a:latin typeface="Cambria Math" panose="02040503050406030204" pitchFamily="18" charset="0"/>
                            </a:rPr>
                            <m:t>𝑚𝑖𝑑</m:t>
                          </m:r>
                        </m:sub>
                      </m:sSub>
                      <m:r>
                        <a:rPr lang="en-US" i="1">
                          <a:solidFill>
                            <a:schemeClr val="accent6"/>
                          </a:solidFill>
                          <a:latin typeface="Cambria Math" panose="02040503050406030204" pitchFamily="18" charset="0"/>
                        </a:rPr>
                        <m:t>=7.3</m:t>
                      </m:r>
                    </m:oMath>
                  </m:oMathPara>
                </a14:m>
                <a:endParaRPr lang="en-US"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tx2">
                                  <a:lumMod val="75000"/>
                                  <a:lumOff val="25000"/>
                                </a:schemeClr>
                              </a:solidFill>
                              <a:latin typeface="Cambria Math" panose="02040503050406030204" pitchFamily="18" charset="0"/>
                            </a:rPr>
                          </m:ctrlPr>
                        </m:sSubPr>
                        <m:e>
                          <m:r>
                            <a:rPr lang="en-US" i="1">
                              <a:solidFill>
                                <a:schemeClr val="tx2">
                                  <a:lumMod val="75000"/>
                                  <a:lumOff val="25000"/>
                                </a:schemeClr>
                              </a:solidFill>
                              <a:latin typeface="Cambria Math" panose="02040503050406030204" pitchFamily="18" charset="0"/>
                            </a:rPr>
                            <m:t>𝑧</m:t>
                          </m:r>
                        </m:e>
                        <m:sub>
                          <m:r>
                            <a:rPr lang="en-US" i="1">
                              <a:solidFill>
                                <a:schemeClr val="tx2">
                                  <a:lumMod val="75000"/>
                                  <a:lumOff val="25000"/>
                                </a:schemeClr>
                              </a:solidFill>
                              <a:latin typeface="Cambria Math" panose="02040503050406030204" pitchFamily="18" charset="0"/>
                            </a:rPr>
                            <m:t>𝑚𝑖𝑑</m:t>
                          </m:r>
                        </m:sub>
                      </m:sSub>
                      <m:r>
                        <a:rPr lang="en-US" i="1">
                          <a:solidFill>
                            <a:schemeClr val="tx2">
                              <a:lumMod val="75000"/>
                              <a:lumOff val="25000"/>
                            </a:schemeClr>
                          </a:solidFill>
                          <a:latin typeface="Cambria Math" panose="02040503050406030204" pitchFamily="18" charset="0"/>
                        </a:rPr>
                        <m:t>=6.9</m:t>
                      </m:r>
                    </m:oMath>
                  </m:oMathPara>
                </a14:m>
                <a:endParaRPr lang="en-US" i="1" dirty="0">
                  <a:solidFill>
                    <a:schemeClr val="tx2">
                      <a:lumMod val="75000"/>
                      <a:lumOff val="25000"/>
                    </a:schemeClr>
                  </a:solidFill>
                  <a:latin typeface="Cambria Math" panose="02040503050406030204" pitchFamily="18" charset="0"/>
                </a:endParaRPr>
              </a:p>
              <a:p>
                <a:endParaRPr lang="en-US" i="1" dirty="0">
                  <a:solidFill>
                    <a:srgbClr val="F297F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rgbClr val="F297F0"/>
                              </a:solidFill>
                              <a:latin typeface="Cambria Math" panose="02040503050406030204" pitchFamily="18" charset="0"/>
                            </a:rPr>
                          </m:ctrlPr>
                        </m:sSubPr>
                        <m:e>
                          <m:r>
                            <a:rPr lang="en-US" i="1">
                              <a:solidFill>
                                <a:srgbClr val="F297F0"/>
                              </a:solidFill>
                              <a:latin typeface="Cambria Math" panose="02040503050406030204" pitchFamily="18" charset="0"/>
                            </a:rPr>
                            <m:t>𝑧</m:t>
                          </m:r>
                        </m:e>
                        <m:sub>
                          <m:r>
                            <a:rPr lang="en-US" i="1">
                              <a:solidFill>
                                <a:srgbClr val="F297F0"/>
                              </a:solidFill>
                              <a:latin typeface="Cambria Math" panose="02040503050406030204" pitchFamily="18" charset="0"/>
                            </a:rPr>
                            <m:t>𝑚𝑖𝑑</m:t>
                          </m:r>
                        </m:sub>
                      </m:sSub>
                      <m:r>
                        <a:rPr lang="en-US" i="1">
                          <a:solidFill>
                            <a:srgbClr val="F297F0"/>
                          </a:solidFill>
                          <a:latin typeface="Cambria Math" panose="02040503050406030204" pitchFamily="18" charset="0"/>
                        </a:rPr>
                        <m:t>=8.2</m:t>
                      </m:r>
                    </m:oMath>
                  </m:oMathPara>
                </a14:m>
                <a:endParaRPr lang="en-US" i="1" dirty="0">
                  <a:solidFill>
                    <a:schemeClr val="tx2">
                      <a:lumMod val="75000"/>
                      <a:lumOff val="25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𝑧</m:t>
                          </m:r>
                        </m:e>
                        <m:sub>
                          <m:r>
                            <a:rPr lang="en-US" i="1">
                              <a:solidFill>
                                <a:schemeClr val="accent2"/>
                              </a:solidFill>
                              <a:latin typeface="Cambria Math" panose="02040503050406030204" pitchFamily="18" charset="0"/>
                            </a:rPr>
                            <m:t>𝑚𝑖𝑑</m:t>
                          </m:r>
                        </m:sub>
                      </m:sSub>
                      <m:r>
                        <a:rPr lang="en-US" i="1">
                          <a:solidFill>
                            <a:schemeClr val="accent2"/>
                          </a:solidFill>
                          <a:latin typeface="Cambria Math" panose="02040503050406030204" pitchFamily="18" charset="0"/>
                        </a:rPr>
                        <m:t>=8.2</m:t>
                      </m:r>
                    </m:oMath>
                  </m:oMathPara>
                </a14:m>
                <a:endParaRPr lang="en-US" i="1" dirty="0">
                  <a:solidFill>
                    <a:schemeClr val="accent5"/>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chemeClr val="accent5"/>
                              </a:solidFill>
                              <a:latin typeface="Cambria Math" panose="02040503050406030204" pitchFamily="18" charset="0"/>
                            </a:rPr>
                          </m:ctrlPr>
                        </m:sSubPr>
                        <m:e>
                          <m:r>
                            <a:rPr lang="en-US" i="1">
                              <a:solidFill>
                                <a:schemeClr val="accent5"/>
                              </a:solidFill>
                              <a:latin typeface="Cambria Math" panose="02040503050406030204" pitchFamily="18" charset="0"/>
                            </a:rPr>
                            <m:t>𝑧</m:t>
                          </m:r>
                        </m:e>
                        <m:sub>
                          <m:r>
                            <a:rPr lang="en-US" i="1">
                              <a:solidFill>
                                <a:schemeClr val="accent5"/>
                              </a:solidFill>
                              <a:latin typeface="Cambria Math" panose="02040503050406030204" pitchFamily="18" charset="0"/>
                            </a:rPr>
                            <m:t>𝑚𝑖𝑑</m:t>
                          </m:r>
                        </m:sub>
                      </m:sSub>
                      <m:r>
                        <a:rPr lang="en-US" i="1">
                          <a:solidFill>
                            <a:schemeClr val="accent5"/>
                          </a:solidFill>
                          <a:latin typeface="Cambria Math" panose="02040503050406030204" pitchFamily="18" charset="0"/>
                        </a:rPr>
                        <m:t>=7.9</m:t>
                      </m:r>
                    </m:oMath>
                  </m:oMathPara>
                </a14:m>
                <a:endParaRPr lang="en-GB" dirty="0">
                  <a:solidFill>
                    <a:schemeClr val="accent5"/>
                  </a:solidFill>
                </a:endParaRPr>
              </a:p>
            </p:txBody>
          </p:sp>
        </mc:Choice>
        <mc:Fallback>
          <p:sp>
            <p:nvSpPr>
              <p:cNvPr id="12" name="TextBox 11">
                <a:extLst>
                  <a:ext uri="{FF2B5EF4-FFF2-40B4-BE49-F238E27FC236}">
                    <a16:creationId xmlns:a16="http://schemas.microsoft.com/office/drawing/2014/main" id="{2CFA96A6-E639-628D-90EA-88877D277E78}"/>
                  </a:ext>
                </a:extLst>
              </p:cNvPr>
              <p:cNvSpPr txBox="1">
                <a:spLocks noRot="1" noChangeAspect="1" noMove="1" noResize="1" noEditPoints="1" noAdjustHandles="1" noChangeArrowheads="1" noChangeShapeType="1" noTextEdit="1"/>
              </p:cNvSpPr>
              <p:nvPr/>
            </p:nvSpPr>
            <p:spPr>
              <a:xfrm>
                <a:off x="6530527" y="3010405"/>
                <a:ext cx="1342612" cy="2308324"/>
              </a:xfrm>
              <a:prstGeom prst="rect">
                <a:avLst/>
              </a:prstGeom>
              <a:blipFill>
                <a:blip r:embed="rId7"/>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27923776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0EA1474791FD4E8A46584874143058" ma:contentTypeVersion="15" ma:contentTypeDescription="Create a new document." ma:contentTypeScope="" ma:versionID="453f716ec867265edc0073675ba04941">
  <xsd:schema xmlns:xsd="http://www.w3.org/2001/XMLSchema" xmlns:xs="http://www.w3.org/2001/XMLSchema" xmlns:p="http://schemas.microsoft.com/office/2006/metadata/properties" xmlns:ns2="d8395993-563f-4f79-8b24-d7369faf4eac" xmlns:ns3="2cbb6d9b-16a6-4bf6-be93-3ca41d84cc22" targetNamespace="http://schemas.microsoft.com/office/2006/metadata/properties" ma:root="true" ma:fieldsID="de43be57a63d13d91da13a10aa47495c" ns2:_="" ns3:_="">
    <xsd:import namespace="d8395993-563f-4f79-8b24-d7369faf4eac"/>
    <xsd:import namespace="2cbb6d9b-16a6-4bf6-be93-3ca41d84cc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95993-563f-4f79-8b24-d7369faf4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2eb5840-676b-4ec5-83ef-4cc9c6b5cd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bb6d9b-16a6-4bf6-be93-3ca41d84cc2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fbd24d2-545e-42c4-836d-0aab7b9d204f}" ma:internalName="TaxCatchAll" ma:showField="CatchAllData" ma:web="2cbb6d9b-16a6-4bf6-be93-3ca41d84cc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bb6d9b-16a6-4bf6-be93-3ca41d84cc22" xsi:nil="true"/>
    <lcf76f155ced4ddcb4097134ff3c332f xmlns="d8395993-563f-4f79-8b24-d7369faf4e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BBB244-A313-4550-87AF-CBF187228845}"/>
</file>

<file path=customXml/itemProps2.xml><?xml version="1.0" encoding="utf-8"?>
<ds:datastoreItem xmlns:ds="http://schemas.openxmlformats.org/officeDocument/2006/customXml" ds:itemID="{BCF786F1-F1B1-46F2-96AC-2CF0AB894887}"/>
</file>

<file path=customXml/itemProps3.xml><?xml version="1.0" encoding="utf-8"?>
<ds:datastoreItem xmlns:ds="http://schemas.openxmlformats.org/officeDocument/2006/customXml" ds:itemID="{966B8934-B6CC-42E7-992C-8886FE86AB91}"/>
</file>

<file path=docProps/app.xml><?xml version="1.0" encoding="utf-8"?>
<Properties xmlns="http://schemas.openxmlformats.org/officeDocument/2006/extended-properties" xmlns:vt="http://schemas.openxmlformats.org/officeDocument/2006/docPropsVTypes">
  <Template>Office Theme</Template>
  <TotalTime>6274</TotalTime>
  <Words>2047</Words>
  <Application>Microsoft Macintosh PowerPoint</Application>
  <PresentationFormat>Widescreen</PresentationFormat>
  <Paragraphs>231</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Cambria Math</vt:lpstr>
      <vt:lpstr>Helvetica Neue</vt:lpstr>
      <vt:lpstr>Office Theme</vt:lpstr>
      <vt:lpstr>The impact of the H I reionization timeline on Lyα forest statistics</vt:lpstr>
      <vt:lpstr>PowerPoint Presentation</vt:lpstr>
      <vt:lpstr>PowerPoint Presentation</vt:lpstr>
      <vt:lpstr>AMBER reionization histories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emulation and inference pipeline on a Lyα forest model</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Doughty, C.C. (Caitlin)</dc:creator>
  <cp:lastModifiedBy>Doughty, C.C. (Caitlin)</cp:lastModifiedBy>
  <cp:revision>83</cp:revision>
  <dcterms:created xsi:type="dcterms:W3CDTF">2024-06-03T08:01:49Z</dcterms:created>
  <dcterms:modified xsi:type="dcterms:W3CDTF">2024-06-26T22:36:19Z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0x010100E50EA1474791FD4E8A46584874143058</vt:lpwstr>
  </property>
</Properties>
</file>