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436" r:id="rId2"/>
    <p:sldId id="1445" r:id="rId3"/>
    <p:sldId id="1503" r:id="rId4"/>
    <p:sldId id="1545" r:id="rId5"/>
    <p:sldId id="1507" r:id="rId6"/>
    <p:sldId id="1516" r:id="rId7"/>
    <p:sldId id="1529" r:id="rId8"/>
    <p:sldId id="1469" r:id="rId9"/>
    <p:sldId id="1528" r:id="rId10"/>
    <p:sldId id="1549" r:id="rId11"/>
    <p:sldId id="1485" r:id="rId12"/>
    <p:sldId id="1550" r:id="rId13"/>
    <p:sldId id="1553" r:id="rId14"/>
    <p:sldId id="1543" r:id="rId15"/>
    <p:sldId id="1552" r:id="rId16"/>
    <p:sldId id="1554" r:id="rId17"/>
    <p:sldId id="15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746F69-DF9B-4636-ACCD-59A78F802A57}">
          <p14:sldIdLst>
            <p14:sldId id="436"/>
            <p14:sldId id="1445"/>
            <p14:sldId id="1503"/>
            <p14:sldId id="1545"/>
            <p14:sldId id="1507"/>
            <p14:sldId id="1516"/>
            <p14:sldId id="1529"/>
            <p14:sldId id="1469"/>
            <p14:sldId id="1528"/>
            <p14:sldId id="1549"/>
            <p14:sldId id="1485"/>
            <p14:sldId id="1550"/>
            <p14:sldId id="1553"/>
            <p14:sldId id="1543"/>
            <p14:sldId id="1552"/>
            <p14:sldId id="1554"/>
            <p14:sldId id="1544"/>
          </p14:sldIdLst>
        </p14:section>
        <p14:section name="Untitled Section" id="{FC0D9602-2AD6-436E-8FAF-C25E833900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FF"/>
    <a:srgbClr val="FF00FF"/>
    <a:srgbClr val="009900"/>
    <a:srgbClr val="66FF66"/>
    <a:srgbClr val="66FFFF"/>
    <a:srgbClr val="FF9999"/>
    <a:srgbClr val="FF9900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0747" autoAdjust="0"/>
  </p:normalViewPr>
  <p:slideViewPr>
    <p:cSldViewPr>
      <p:cViewPr varScale="1">
        <p:scale>
          <a:sx n="78" d="100"/>
          <a:sy n="78" d="100"/>
        </p:scale>
        <p:origin x="840" y="6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03D1-740D-4423-B85B-2A5321AA7FB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45684-6792-472F-9DE5-E072ECCDD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1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5684-6792-472F-9DE5-E072ECCDD4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E231-65C9-492E-8994-AE158EE7DB9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2947-A078-484B-9D8F-28EDFCD6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1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534400" cy="1447800"/>
          </a:xfrm>
        </p:spPr>
        <p:txBody>
          <a:bodyPr>
            <a:noAutofit/>
          </a:bodyPr>
          <a:lstStyle/>
          <a:p>
            <a:r>
              <a:rPr lang="en-US" i="1" dirty="0"/>
              <a:t>First Stars and Binaries</a:t>
            </a:r>
            <a:endParaRPr lang="en-US" sz="3000" b="1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613DE23-FE7D-43A4-9E72-E81EE8DB9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6200" y="5715000"/>
            <a:ext cx="5181600" cy="1066800"/>
          </a:xfrm>
        </p:spPr>
        <p:txBody>
          <a:bodyPr>
            <a:normAutofit/>
          </a:bodyPr>
          <a:lstStyle/>
          <a:p>
            <a:pPr algn="r"/>
            <a:r>
              <a:rPr lang="en-US" sz="2500" dirty="0">
                <a:solidFill>
                  <a:schemeClr val="tx1"/>
                </a:solidFill>
                <a:latin typeface="+mj-lt"/>
              </a:rPr>
              <a:t>Anastasia Fialkov</a:t>
            </a:r>
          </a:p>
          <a:p>
            <a:pPr algn="r"/>
            <a:r>
              <a:rPr lang="en-US" sz="2500" dirty="0">
                <a:solidFill>
                  <a:schemeClr val="tx1"/>
                </a:solidFill>
              </a:rPr>
              <a:t>24.06.2024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54DA43-3970-443F-97C3-82C2D99B01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4936"/>
            <a:ext cx="2216150" cy="8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static.nationalgeographic.co.uk/files/styles/image_3200/public/01-earliest-stars.jpg?w=1600&amp;h=900">
            <a:extLst>
              <a:ext uri="{FF2B5EF4-FFF2-40B4-BE49-F238E27FC236}">
                <a16:creationId xmlns:a16="http://schemas.microsoft.com/office/drawing/2014/main" id="{D1E732A8-0189-4F22-B365-F8BBCCF5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699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230F4B-3FE7-42AE-A2A5-B46BDE3EB012}"/>
              </a:ext>
            </a:extLst>
          </p:cNvPr>
          <p:cNvSpPr/>
          <p:nvPr/>
        </p:nvSpPr>
        <p:spPr>
          <a:xfrm>
            <a:off x="1951264" y="4800600"/>
            <a:ext cx="4678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cap="all" dirty="0">
                <a:solidFill>
                  <a:srgbClr val="555555"/>
                </a:solidFill>
                <a:latin typeface="GeoEditRegular"/>
              </a:rPr>
              <a:t>PHOTOGRAPH BY </a:t>
            </a:r>
            <a:r>
              <a:rPr lang="en-US" sz="1000" b="1" cap="all" dirty="0">
                <a:solidFill>
                  <a:srgbClr val="FFFFFF"/>
                </a:solidFill>
                <a:latin typeface="GeoEditRegular"/>
              </a:rPr>
              <a:t>ILLUSTRATION BY N.R.FULLER (NSF)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7710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DFECAF-2FBC-473F-9F31-4B8C5B03A87F}"/>
              </a:ext>
            </a:extLst>
          </p:cNvPr>
          <p:cNvSpPr txBox="1">
            <a:spLocks/>
          </p:cNvSpPr>
          <p:nvPr/>
        </p:nvSpPr>
        <p:spPr>
          <a:xfrm>
            <a:off x="348407" y="-35379"/>
            <a:ext cx="4299793" cy="84092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2500" b="1" dirty="0">
              <a:cs typeface="Arial" pitchFamily="34" charset="0"/>
            </a:endParaRPr>
          </a:p>
          <a:p>
            <a:pPr algn="l" rtl="0"/>
            <a:r>
              <a:rPr lang="en-US" sz="2500" b="1" dirty="0">
                <a:cs typeface="Arial" pitchFamily="34" charset="0"/>
              </a:rPr>
              <a:t>First (Z=0) X-ray Binaries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245C5-43B3-4224-9968-C338585D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43" y="4986667"/>
            <a:ext cx="3042557" cy="1718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B771C3-5BEA-42F1-A27E-18F3851AB962}"/>
              </a:ext>
            </a:extLst>
          </p:cNvPr>
          <p:cNvSpPr txBox="1"/>
          <p:nvPr/>
        </p:nvSpPr>
        <p:spPr>
          <a:xfrm>
            <a:off x="1066800" y="64124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Sartorio, Fialkov, Hartwig et al. 2023</a:t>
            </a:r>
            <a:endParaRPr lang="en-GB" dirty="0"/>
          </a:p>
        </p:txBody>
      </p:sp>
      <p:pic>
        <p:nvPicPr>
          <p:cNvPr id="8" name="Picture 4" descr="What Is a Black Hole? | NASA">
            <a:extLst>
              <a:ext uri="{FF2B5EF4-FFF2-40B4-BE49-F238E27FC236}">
                <a16:creationId xmlns:a16="http://schemas.microsoft.com/office/drawing/2014/main" id="{ACAE7128-731A-480A-8BE8-56FAF92F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17800"/>
            <a:ext cx="3048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CAF5D-532D-4F71-AEBB-711492B4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33600"/>
            <a:ext cx="5564715" cy="40534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CE1022-C47B-4B2D-8E0A-F74D74C0BBF3}"/>
              </a:ext>
            </a:extLst>
          </p:cNvPr>
          <p:cNvSpPr/>
          <p:nvPr/>
        </p:nvSpPr>
        <p:spPr>
          <a:xfrm>
            <a:off x="152400" y="99060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Binary population synthesis + X-ray modelling</a:t>
            </a:r>
          </a:p>
          <a:p>
            <a:r>
              <a:rPr lang="en-US" dirty="0">
                <a:latin typeface="+mj-lt"/>
              </a:rPr>
              <a:t>X-ray SEDs averaged over the XRB population for each one of </a:t>
            </a:r>
            <a:r>
              <a:rPr lang="en-GB" dirty="0">
                <a:latin typeface="+mj-lt"/>
              </a:rPr>
              <a:t>the considered IMFs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4599B6-7C44-4EFD-B87F-4D9494FDD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/>
          <a:stretch/>
        </p:blipFill>
        <p:spPr bwMode="auto">
          <a:xfrm>
            <a:off x="5867401" y="56200"/>
            <a:ext cx="3042558" cy="25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D5C73-5120-4BED-8DD6-1AE57601A47C}"/>
              </a:ext>
            </a:extLst>
          </p:cNvPr>
          <p:cNvSpPr txBox="1"/>
          <p:nvPr/>
        </p:nvSpPr>
        <p:spPr>
          <a:xfrm>
            <a:off x="6190768" y="1676400"/>
            <a:ext cx="234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PopII</a:t>
            </a:r>
            <a:r>
              <a:rPr lang="en-US" dirty="0">
                <a:solidFill>
                  <a:schemeClr val="bg1"/>
                </a:solidFill>
              </a:rPr>
              <a:t> SED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Fragos</a:t>
            </a:r>
            <a:r>
              <a:rPr lang="en-US" dirty="0">
                <a:solidFill>
                  <a:schemeClr val="bg1"/>
                </a:solidFill>
              </a:rPr>
              <a:t> et al. 2013)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4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8989890" cy="3429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 flipH="1">
            <a:off x="457201" y="1856092"/>
            <a:ext cx="6629399" cy="3173110"/>
            <a:chOff x="2075717" y="2159735"/>
            <a:chExt cx="5240066" cy="2744029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flipH="1">
              <a:off x="2075717" y="2159735"/>
              <a:ext cx="5059374" cy="1747768"/>
            </a:xfrm>
            <a:prstGeom prst="line">
              <a:avLst/>
            </a:prstGeom>
            <a:ln w="44450">
              <a:solidFill>
                <a:srgbClr val="66FF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2660073" y="2418619"/>
              <a:ext cx="3990109" cy="2485145"/>
            </a:xfrm>
            <a:custGeom>
              <a:avLst/>
              <a:gdLst>
                <a:gd name="connsiteX0" fmla="*/ 3990109 w 3990109"/>
                <a:gd name="connsiteY0" fmla="*/ 0 h 2485145"/>
                <a:gd name="connsiteX1" fmla="*/ 3463636 w 3990109"/>
                <a:gd name="connsiteY1" fmla="*/ 346364 h 2485145"/>
                <a:gd name="connsiteX2" fmla="*/ 2549236 w 3990109"/>
                <a:gd name="connsiteY2" fmla="*/ 1302328 h 2485145"/>
                <a:gd name="connsiteX3" fmla="*/ 1731818 w 3990109"/>
                <a:gd name="connsiteY3" fmla="*/ 2175164 h 2485145"/>
                <a:gd name="connsiteX4" fmla="*/ 1233054 w 3990109"/>
                <a:gd name="connsiteY4" fmla="*/ 2479964 h 2485145"/>
                <a:gd name="connsiteX5" fmla="*/ 554182 w 3990109"/>
                <a:gd name="connsiteY5" fmla="*/ 1967346 h 2485145"/>
                <a:gd name="connsiteX6" fmla="*/ 0 w 3990109"/>
                <a:gd name="connsiteY6" fmla="*/ 1274619 h 248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0109" h="2485145">
                  <a:moveTo>
                    <a:pt x="3990109" y="0"/>
                  </a:moveTo>
                  <a:cubicBezTo>
                    <a:pt x="3846945" y="64654"/>
                    <a:pt x="3703781" y="129309"/>
                    <a:pt x="3463636" y="346364"/>
                  </a:cubicBezTo>
                  <a:cubicBezTo>
                    <a:pt x="3223490" y="563419"/>
                    <a:pt x="2837872" y="997528"/>
                    <a:pt x="2549236" y="1302328"/>
                  </a:cubicBezTo>
                  <a:cubicBezTo>
                    <a:pt x="2260600" y="1607128"/>
                    <a:pt x="1951182" y="1978891"/>
                    <a:pt x="1731818" y="2175164"/>
                  </a:cubicBezTo>
                  <a:cubicBezTo>
                    <a:pt x="1512454" y="2371437"/>
                    <a:pt x="1429327" y="2514600"/>
                    <a:pt x="1233054" y="2479964"/>
                  </a:cubicBezTo>
                  <a:cubicBezTo>
                    <a:pt x="1036781" y="2445328"/>
                    <a:pt x="759691" y="2168237"/>
                    <a:pt x="554182" y="1967346"/>
                  </a:cubicBezTo>
                  <a:cubicBezTo>
                    <a:pt x="348673" y="1766455"/>
                    <a:pt x="174336" y="1520537"/>
                    <a:pt x="0" y="1274619"/>
                  </a:cubicBezTo>
                </a:path>
              </a:pathLst>
            </a:custGeom>
            <a:noFill/>
            <a:ln w="3492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650182" y="2159735"/>
              <a:ext cx="484909" cy="259968"/>
            </a:xfrm>
            <a:prstGeom prst="line">
              <a:avLst/>
            </a:prstGeom>
            <a:ln w="34925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2253722" y="3100236"/>
              <a:ext cx="447713" cy="646179"/>
            </a:xfrm>
            <a:prstGeom prst="line">
              <a:avLst/>
            </a:prstGeom>
            <a:ln w="34925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587139" y="2333821"/>
              <a:ext cx="3102417" cy="54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6FF66"/>
                  </a:solidFill>
                </a:rPr>
                <a:t>Radio background T</a:t>
              </a:r>
              <a:r>
                <a:rPr lang="en-US" sz="2000" baseline="-25000" dirty="0">
                  <a:solidFill>
                    <a:srgbClr val="66FF66"/>
                  </a:solidFill>
                </a:rPr>
                <a:t>rad</a:t>
              </a:r>
              <a:r>
                <a:rPr lang="en-US" sz="2000" dirty="0">
                  <a:solidFill>
                    <a:srgbClr val="66FF66"/>
                  </a:solidFill>
                </a:rPr>
                <a:t> (T</a:t>
              </a:r>
              <a:r>
                <a:rPr lang="en-US" sz="2000" baseline="-25000" dirty="0">
                  <a:solidFill>
                    <a:srgbClr val="66FF66"/>
                  </a:solidFill>
                </a:rPr>
                <a:t>CMB</a:t>
              </a:r>
              <a:r>
                <a:rPr lang="en-US" sz="2000" dirty="0">
                  <a:solidFill>
                    <a:srgbClr val="66FF66"/>
                  </a:solidFill>
                </a:rPr>
                <a:t>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60645" y="3256365"/>
              <a:ext cx="1955138" cy="54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99"/>
                  </a:solidFill>
                </a:rPr>
                <a:t>Thermal history, T</a:t>
              </a:r>
              <a:r>
                <a:rPr lang="en-US" sz="2000" baseline="-25000" dirty="0">
                  <a:solidFill>
                    <a:srgbClr val="FFFF99"/>
                  </a:solidFill>
                </a:rPr>
                <a:t>K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E69728-E9F0-4BB1-9F41-911EF5F1FDFC}"/>
              </a:ext>
            </a:extLst>
          </p:cNvPr>
          <p:cNvCxnSpPr>
            <a:cxnSpLocks/>
          </p:cNvCxnSpPr>
          <p:nvPr/>
        </p:nvCxnSpPr>
        <p:spPr>
          <a:xfrm>
            <a:off x="4705348" y="3315908"/>
            <a:ext cx="0" cy="1637092"/>
          </a:xfrm>
          <a:prstGeom prst="straightConnector1">
            <a:avLst/>
          </a:prstGeom>
          <a:ln w="44450">
            <a:solidFill>
              <a:srgbClr val="66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EDF5417F-0F4E-42B4-BC13-CB6D8ECA09E9}"/>
              </a:ext>
            </a:extLst>
          </p:cNvPr>
          <p:cNvSpPr txBox="1">
            <a:spLocks/>
          </p:cNvSpPr>
          <p:nvPr/>
        </p:nvSpPr>
        <p:spPr>
          <a:xfrm>
            <a:off x="46549" y="0"/>
            <a:ext cx="8917939" cy="8425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Excess radio photons at high-z </a:t>
            </a: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CB58BBC5-2D4A-404D-AA42-39021BD9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10" y="52321"/>
            <a:ext cx="2745850" cy="20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F7CE3F-9548-4150-B113-E77A70D949C2}"/>
              </a:ext>
            </a:extLst>
          </p:cNvPr>
          <p:cNvSpPr/>
          <p:nvPr/>
        </p:nvSpPr>
        <p:spPr>
          <a:xfrm>
            <a:off x="4436691" y="1235073"/>
            <a:ext cx="4572000" cy="234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Astro</a:t>
            </a:r>
          </a:p>
          <a:p>
            <a:pPr algn="r"/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Cohen,</a:t>
            </a:r>
            <a:r>
              <a:rPr lang="en-US" sz="15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et al. (2017)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0D015-D1C9-4EFB-A91C-3DF36CF62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99" y="4141610"/>
            <a:ext cx="2638251" cy="20037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F4F297-4E44-483C-93DB-C72047D789ED}"/>
              </a:ext>
            </a:extLst>
          </p:cNvPr>
          <p:cNvSpPr/>
          <p:nvPr/>
        </p:nvSpPr>
        <p:spPr>
          <a:xfrm>
            <a:off x="176820" y="6144871"/>
            <a:ext cx="2645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B-DM interactions</a:t>
            </a:r>
          </a:p>
          <a:p>
            <a:pPr algn="ctr"/>
            <a:r>
              <a:rPr lang="en-US" dirty="0" err="1"/>
              <a:t>Barkana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et al. (2023)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AE603-268E-4DF2-B814-E55072994806}"/>
              </a:ext>
            </a:extLst>
          </p:cNvPr>
          <p:cNvSpPr txBox="1"/>
          <p:nvPr/>
        </p:nvSpPr>
        <p:spPr>
          <a:xfrm>
            <a:off x="7467600" y="914400"/>
            <a:ext cx="11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EDGES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7614C1-82FE-4A24-8910-1B74A9076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58" b="52602"/>
          <a:stretch/>
        </p:blipFill>
        <p:spPr>
          <a:xfrm>
            <a:off x="6069980" y="4274895"/>
            <a:ext cx="2938711" cy="15086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8DC520F-323F-47AF-A8CA-C4B7285F647E}"/>
              </a:ext>
            </a:extLst>
          </p:cNvPr>
          <p:cNvSpPr/>
          <p:nvPr/>
        </p:nvSpPr>
        <p:spPr>
          <a:xfrm>
            <a:off x="6069980" y="5852289"/>
            <a:ext cx="2938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Extra radio background</a:t>
            </a:r>
          </a:p>
          <a:p>
            <a:pPr algn="ctr"/>
            <a:r>
              <a:rPr lang="en-GB" dirty="0"/>
              <a:t>Reis, </a:t>
            </a:r>
            <a:r>
              <a:rPr lang="en-GB" b="1" dirty="0"/>
              <a:t>Fialkov</a:t>
            </a:r>
            <a:r>
              <a:rPr lang="en-GB" dirty="0"/>
              <a:t>, </a:t>
            </a:r>
            <a:r>
              <a:rPr lang="en-GB" dirty="0" err="1"/>
              <a:t>Barkana</a:t>
            </a:r>
            <a:r>
              <a:rPr lang="en-GB" dirty="0"/>
              <a:t>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6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125AE-EE03-4F0B-9C7B-04A6EDCAC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914400" y="871215"/>
            <a:ext cx="7223268" cy="554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32321-EFC6-4DE0-A34A-72C6A1F8A577}"/>
              </a:ext>
            </a:extLst>
          </p:cNvPr>
          <p:cNvSpPr txBox="1"/>
          <p:nvPr/>
        </p:nvSpPr>
        <p:spPr>
          <a:xfrm>
            <a:off x="3124200" y="6412468"/>
            <a:ext cx="397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Gessey</a:t>
            </a:r>
            <a:r>
              <a:rPr lang="en-US" dirty="0"/>
              <a:t>-Jones et al. in prep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9C0216-A840-43E4-ACA7-AFC8B3582F56}"/>
              </a:ext>
            </a:extLst>
          </p:cNvPr>
          <p:cNvSpPr txBox="1">
            <a:spLocks/>
          </p:cNvSpPr>
          <p:nvPr/>
        </p:nvSpPr>
        <p:spPr>
          <a:xfrm>
            <a:off x="348407" y="-35379"/>
            <a:ext cx="7223268" cy="84092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Total signature of </a:t>
            </a:r>
            <a:r>
              <a:rPr lang="en-US" sz="2500" b="1" dirty="0" err="1">
                <a:cs typeface="Arial" pitchFamily="34" charset="0"/>
              </a:rPr>
              <a:t>PopIII</a:t>
            </a:r>
            <a:r>
              <a:rPr lang="en-US" sz="2500" b="1" dirty="0">
                <a:cs typeface="Arial" pitchFamily="34" charset="0"/>
              </a:rPr>
              <a:t> IMF in 21-cm signal</a:t>
            </a:r>
          </a:p>
          <a:p>
            <a:pPr algn="l" rtl="0"/>
            <a:r>
              <a:rPr lang="en-US" sz="2500" b="1" dirty="0">
                <a:cs typeface="Arial" pitchFamily="34" charset="0"/>
              </a:rPr>
              <a:t>(Ly-band + X-rays)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C90F5-AB56-4942-A9C0-3B55D6715ACF}"/>
              </a:ext>
            </a:extLst>
          </p:cNvPr>
          <p:cNvSpPr txBox="1"/>
          <p:nvPr/>
        </p:nvSpPr>
        <p:spPr>
          <a:xfrm rot="20427183">
            <a:off x="3081627" y="2804741"/>
            <a:ext cx="4580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</a:rPr>
              <a:t>PRELIMINARY</a:t>
            </a:r>
            <a:endParaRPr lang="en-GB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AE6D4-AD67-445D-88DB-DE898F72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1477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0CF93D-7EA0-4BCF-9C0C-96C6B224F188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229600" cy="797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Next gen experiments are expected to do much better and even identify the </a:t>
            </a:r>
            <a:r>
              <a:rPr lang="en-US" sz="2500" b="1" dirty="0" err="1">
                <a:cs typeface="Arial" pitchFamily="34" charset="0"/>
              </a:rPr>
              <a:t>PopIII</a:t>
            </a:r>
            <a:r>
              <a:rPr lang="en-US" sz="2500" b="1" dirty="0">
                <a:cs typeface="Arial" pitchFamily="34" charset="0"/>
              </a:rPr>
              <a:t> IMF!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A4D3B-E612-4EF8-8D1B-D2D610C7903F}"/>
              </a:ext>
            </a:extLst>
          </p:cNvPr>
          <p:cNvSpPr txBox="1"/>
          <p:nvPr/>
        </p:nvSpPr>
        <p:spPr>
          <a:xfrm>
            <a:off x="3124200" y="6412468"/>
            <a:ext cx="397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Gessey</a:t>
            </a:r>
            <a:r>
              <a:rPr lang="en-US" dirty="0"/>
              <a:t>-Jones et al. in prep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511B5-6A14-4D25-BEC3-17DA23356876}"/>
              </a:ext>
            </a:extLst>
          </p:cNvPr>
          <p:cNvSpPr txBox="1"/>
          <p:nvPr/>
        </p:nvSpPr>
        <p:spPr>
          <a:xfrm rot="20427183">
            <a:off x="3081627" y="2804741"/>
            <a:ext cx="4580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</a:rPr>
              <a:t>PRELIMINARY</a:t>
            </a:r>
            <a:endParaRPr lang="en-GB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08910-A5C9-442C-AF78-E53BEF39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" t="18001" r="44167" b="28666"/>
          <a:stretch/>
        </p:blipFill>
        <p:spPr>
          <a:xfrm>
            <a:off x="304800" y="1676400"/>
            <a:ext cx="5813005" cy="3941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78140-9092-4586-8645-38C26F1FF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51334" r="20000" b="28666"/>
          <a:stretch/>
        </p:blipFill>
        <p:spPr>
          <a:xfrm>
            <a:off x="1091292" y="5614308"/>
            <a:ext cx="3831299" cy="746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CC3846-2352-498C-87BC-5023D5F65C3D}"/>
              </a:ext>
            </a:extLst>
          </p:cNvPr>
          <p:cNvSpPr/>
          <p:nvPr/>
        </p:nvSpPr>
        <p:spPr>
          <a:xfrm>
            <a:off x="319396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Pochinda</a:t>
            </a:r>
            <a:r>
              <a:rPr lang="en-GB" dirty="0"/>
              <a:t> et al. (2023)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AD1378-D22E-4308-9843-0C14E053729E}"/>
              </a:ext>
            </a:extLst>
          </p:cNvPr>
          <p:cNvSpPr txBox="1">
            <a:spLocks/>
          </p:cNvSpPr>
          <p:nvPr/>
        </p:nvSpPr>
        <p:spPr>
          <a:xfrm>
            <a:off x="152400" y="381000"/>
            <a:ext cx="8229600" cy="797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Constraints on Pop III and Pop II Stars</a:t>
            </a:r>
          </a:p>
          <a:p>
            <a:pPr algn="l" rtl="0"/>
            <a:r>
              <a:rPr lang="en-US" sz="2500" b="1" dirty="0">
                <a:cs typeface="Arial" pitchFamily="34" charset="0"/>
              </a:rPr>
              <a:t>with Existing Data 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Did astronomers see hints of first stars? Experiment casts doubt on bold  claim">
            <a:extLst>
              <a:ext uri="{FF2B5EF4-FFF2-40B4-BE49-F238E27FC236}">
                <a16:creationId xmlns:a16="http://schemas.microsoft.com/office/drawing/2014/main" id="{377FCC9F-A6C5-406C-8AB5-873BCA13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2400705"/>
            <a:ext cx="2176066" cy="122267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ydrogen Epoch of Reionisation Array radio telescope (HERA) - South African  Radio Astronomy Observatory - SARAO">
            <a:extLst>
              <a:ext uri="{FF2B5EF4-FFF2-40B4-BE49-F238E27FC236}">
                <a16:creationId xmlns:a16="http://schemas.microsoft.com/office/drawing/2014/main" id="{E59AF9B2-1E5D-4A73-B105-3E4765BC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310358"/>
            <a:ext cx="2176066" cy="192112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andra X-ray Observatory - Wikipedia">
            <a:extLst>
              <a:ext uri="{FF2B5EF4-FFF2-40B4-BE49-F238E27FC236}">
                <a16:creationId xmlns:a16="http://schemas.microsoft.com/office/drawing/2014/main" id="{11BA874D-CAC9-4411-9C33-E893F1BD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3815549"/>
            <a:ext cx="2157016" cy="1307316"/>
          </a:xfrm>
          <a:prstGeom prst="rect">
            <a:avLst/>
          </a:prstGeom>
          <a:noFill/>
          <a:ln w="762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SA - An Astronomer's Field of Dreams">
            <a:extLst>
              <a:ext uri="{FF2B5EF4-FFF2-40B4-BE49-F238E27FC236}">
                <a16:creationId xmlns:a16="http://schemas.microsoft.com/office/drawing/2014/main" id="{2C30C830-5CEB-4769-AE52-A32CC4E6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5286963"/>
            <a:ext cx="2176066" cy="119003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1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4E317-6FC5-42BE-8AD6-F7976D1C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8" y="1066799"/>
            <a:ext cx="5613760" cy="52578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A18496-77FB-4151-B42F-6A754F44620B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229600" cy="797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X-ray luminosity with Existing Data 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9E009-28C1-4CF6-ABED-2BC21C9BBF89}"/>
              </a:ext>
            </a:extLst>
          </p:cNvPr>
          <p:cNvSpPr/>
          <p:nvPr/>
        </p:nvSpPr>
        <p:spPr>
          <a:xfrm>
            <a:off x="198120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Pochinda</a:t>
            </a:r>
            <a:r>
              <a:rPr lang="en-GB" dirty="0"/>
              <a:t> et al. (2023)</a:t>
            </a:r>
          </a:p>
        </p:txBody>
      </p:sp>
      <p:pic>
        <p:nvPicPr>
          <p:cNvPr id="8" name="Picture 6" descr="Did astronomers see hints of first stars? Experiment casts doubt on bold  claim">
            <a:extLst>
              <a:ext uri="{FF2B5EF4-FFF2-40B4-BE49-F238E27FC236}">
                <a16:creationId xmlns:a16="http://schemas.microsoft.com/office/drawing/2014/main" id="{3E32935D-B9C3-4AF0-A7E2-C788AB81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2400705"/>
            <a:ext cx="2176066" cy="122267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ydrogen Epoch of Reionisation Array radio telescope (HERA) - South African  Radio Astronomy Observatory - SARAO">
            <a:extLst>
              <a:ext uri="{FF2B5EF4-FFF2-40B4-BE49-F238E27FC236}">
                <a16:creationId xmlns:a16="http://schemas.microsoft.com/office/drawing/2014/main" id="{18FAC12E-215F-4E0F-96B4-95BC77E8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310358"/>
            <a:ext cx="2176066" cy="192112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andra X-ray Observatory - Wikipedia">
            <a:extLst>
              <a:ext uri="{FF2B5EF4-FFF2-40B4-BE49-F238E27FC236}">
                <a16:creationId xmlns:a16="http://schemas.microsoft.com/office/drawing/2014/main" id="{CBAE7CF9-CF51-4C7B-8BA9-FF3E53D41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3815549"/>
            <a:ext cx="2157016" cy="1307316"/>
          </a:xfrm>
          <a:prstGeom prst="rect">
            <a:avLst/>
          </a:prstGeom>
          <a:noFill/>
          <a:ln w="762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SA - An Astronomer's Field of Dreams">
            <a:extLst>
              <a:ext uri="{FF2B5EF4-FFF2-40B4-BE49-F238E27FC236}">
                <a16:creationId xmlns:a16="http://schemas.microsoft.com/office/drawing/2014/main" id="{B6E2E08E-6422-4397-8788-5A47A4F7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5286963"/>
            <a:ext cx="2176066" cy="119003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3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43971-BB7F-4C70-8514-BFCD677F8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606"/>
            <a:ext cx="9144000" cy="40947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682210-DF27-45A2-A0A3-694CEA0F2D97}"/>
              </a:ext>
            </a:extLst>
          </p:cNvPr>
          <p:cNvSpPr txBox="1">
            <a:spLocks/>
          </p:cNvSpPr>
          <p:nvPr/>
        </p:nvSpPr>
        <p:spPr>
          <a:xfrm>
            <a:off x="348407" y="-35379"/>
            <a:ext cx="4299793" cy="84092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2500" b="1" dirty="0">
              <a:cs typeface="Arial" pitchFamily="34" charset="0"/>
            </a:endParaRPr>
          </a:p>
          <a:p>
            <a:pPr algn="l" rtl="0"/>
            <a:r>
              <a:rPr lang="en-US" sz="2500" b="1" dirty="0">
                <a:cs typeface="Arial" pitchFamily="34" charset="0"/>
              </a:rPr>
              <a:t>Stochastic Binaries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72CC4-91F2-4838-9CE7-66E2BF31189E}"/>
              </a:ext>
            </a:extLst>
          </p:cNvPr>
          <p:cNvSpPr txBox="1"/>
          <p:nvPr/>
        </p:nvSpPr>
        <p:spPr>
          <a:xfrm rot="20427183">
            <a:off x="3081627" y="2804741"/>
            <a:ext cx="4580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</a:rPr>
              <a:t>PRELIMINARY</a:t>
            </a:r>
            <a:endParaRPr lang="en-GB" sz="45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30FCB-DFA7-4377-8067-06453DF97894}"/>
              </a:ext>
            </a:extLst>
          </p:cNvPr>
          <p:cNvSpPr/>
          <p:nvPr/>
        </p:nvSpPr>
        <p:spPr>
          <a:xfrm>
            <a:off x="1981200" y="648866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Dasgupta et al. in prep.</a:t>
            </a:r>
          </a:p>
        </p:txBody>
      </p:sp>
    </p:spTree>
    <p:extLst>
      <p:ext uri="{BB962C8B-B14F-4D97-AF65-F5344CB8AC3E}">
        <p14:creationId xmlns:p14="http://schemas.microsoft.com/office/powerpoint/2010/main" val="128568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CA8BBB-B853-4A9D-870F-5584FE14C6C1}"/>
              </a:ext>
            </a:extLst>
          </p:cNvPr>
          <p:cNvSpPr txBox="1">
            <a:spLocks/>
          </p:cNvSpPr>
          <p:nvPr/>
        </p:nvSpPr>
        <p:spPr>
          <a:xfrm>
            <a:off x="331912" y="76200"/>
            <a:ext cx="863257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Conclusions: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459FD-C9E0-4DA5-9053-99626AF4CEEB}"/>
              </a:ext>
            </a:extLst>
          </p:cNvPr>
          <p:cNvSpPr txBox="1"/>
          <p:nvPr/>
        </p:nvSpPr>
        <p:spPr>
          <a:xfrm>
            <a:off x="364569" y="1030514"/>
            <a:ext cx="53068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21-cm is a very promising probe of cosmic dawn physics!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Stellar IMF and first supernovae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Heating processes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Exotic physics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FF99"/>
                </a:solidFill>
              </a:rPr>
              <a:t>Next Gen experiments will probe </a:t>
            </a:r>
            <a:r>
              <a:rPr lang="en-US" sz="2000" dirty="0" err="1">
                <a:solidFill>
                  <a:srgbClr val="FFFF99"/>
                </a:solidFill>
              </a:rPr>
              <a:t>PopIII</a:t>
            </a:r>
            <a:r>
              <a:rPr lang="en-US" sz="2000" dirty="0">
                <a:solidFill>
                  <a:srgbClr val="FFFF99"/>
                </a:solidFill>
              </a:rPr>
              <a:t> IMF</a:t>
            </a:r>
          </a:p>
          <a:p>
            <a:endParaRPr lang="en-US" sz="2000" dirty="0"/>
          </a:p>
          <a:p>
            <a:r>
              <a:rPr lang="en-US" sz="2000" dirty="0"/>
              <a:t>Current limits from HERA, SARAS 3, X-ray and radio background.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Rule out bright radio sources that are inefficient in heating the gas.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Rule out efficient heaters.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Constraints on Pop III star formation!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9D164-ED98-48EA-A79B-67782F95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7" t="33906" r="26315" b="25858"/>
          <a:stretch/>
        </p:blipFill>
        <p:spPr>
          <a:xfrm>
            <a:off x="6400800" y="355600"/>
            <a:ext cx="2514600" cy="1397000"/>
          </a:xfrm>
          <a:prstGeom prst="rect">
            <a:avLst/>
          </a:prstGeom>
        </p:spPr>
      </p:pic>
      <p:pic>
        <p:nvPicPr>
          <p:cNvPr id="14" name="Picture 2" descr="Is deep learning overhyped? - TechTalks">
            <a:extLst>
              <a:ext uri="{FF2B5EF4-FFF2-40B4-BE49-F238E27FC236}">
                <a16:creationId xmlns:a16="http://schemas.microsoft.com/office/drawing/2014/main" id="{61624888-5BB4-4A99-B157-042442D1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5146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01517-89B9-4400-BA93-9024D0BA2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3" t="14001" r="28333" b="16666"/>
          <a:stretch/>
        </p:blipFill>
        <p:spPr>
          <a:xfrm>
            <a:off x="6400800" y="4267200"/>
            <a:ext cx="2544661" cy="22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8" y="3918366"/>
            <a:ext cx="7448872" cy="2841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2" y="1295400"/>
            <a:ext cx="4775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JWST is pushing the observational frontier and explores </a:t>
            </a:r>
            <a:r>
              <a:rPr lang="en-US" sz="2000" b="1" dirty="0"/>
              <a:t>bright galaxies</a:t>
            </a:r>
            <a:r>
              <a:rPr lang="en-US" sz="2000" dirty="0"/>
              <a:t> at the Epoch of Reionization (</a:t>
            </a:r>
            <a:r>
              <a:rPr lang="en-US" sz="2000" dirty="0" err="1"/>
              <a:t>EoR</a:t>
            </a:r>
            <a:r>
              <a:rPr lang="en-US" sz="2000" dirty="0"/>
              <a:t>), z~14.</a:t>
            </a:r>
          </a:p>
          <a:p>
            <a:endParaRPr lang="en-US" sz="2000" dirty="0"/>
          </a:p>
          <a:p>
            <a:r>
              <a:rPr lang="en-US" sz="2000" dirty="0"/>
              <a:t>Exciting news and indication for an early onset of star formation!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1642" t="10660"/>
          <a:stretch/>
        </p:blipFill>
        <p:spPr>
          <a:xfrm>
            <a:off x="5239080" y="70849"/>
            <a:ext cx="3752519" cy="3530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7800" y="1839074"/>
            <a:ext cx="1265591" cy="1754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9900"/>
                </a:solidFill>
              </a:rPr>
              <a:t>SDSS II</a:t>
            </a:r>
          </a:p>
          <a:p>
            <a:pPr algn="ctr"/>
            <a:r>
              <a:rPr lang="en-GB" dirty="0">
                <a:solidFill>
                  <a:srgbClr val="66FFCC"/>
                </a:solidFill>
              </a:rPr>
              <a:t>6dFGS</a:t>
            </a:r>
          </a:p>
          <a:p>
            <a:pPr algn="ctr"/>
            <a:r>
              <a:rPr lang="en-GB" dirty="0" err="1">
                <a:solidFill>
                  <a:srgbClr val="FF7C80"/>
                </a:solidFill>
              </a:rPr>
              <a:t>WiggleZ</a:t>
            </a:r>
            <a:endParaRPr lang="en-GB" dirty="0">
              <a:solidFill>
                <a:srgbClr val="FF7C80"/>
              </a:solidFill>
            </a:endParaRPr>
          </a:p>
          <a:p>
            <a:pPr algn="ctr"/>
            <a:r>
              <a:rPr lang="en-GB" dirty="0">
                <a:solidFill>
                  <a:srgbClr val="009900"/>
                </a:solidFill>
              </a:rPr>
              <a:t>BOSS</a:t>
            </a:r>
          </a:p>
          <a:p>
            <a:pPr algn="ctr"/>
            <a:r>
              <a:rPr lang="en-GB" dirty="0">
                <a:solidFill>
                  <a:srgbClr val="66CCFF"/>
                </a:solidFill>
              </a:rPr>
              <a:t>DESI</a:t>
            </a:r>
          </a:p>
          <a:p>
            <a:pPr algn="ctr"/>
            <a:r>
              <a:rPr lang="en-GB" dirty="0">
                <a:solidFill>
                  <a:srgbClr val="FF99CC"/>
                </a:solidFill>
              </a:rPr>
              <a:t>CHIME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15339" y="3566764"/>
            <a:ext cx="220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Credit: Seth Siegel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23534F-9C1A-4A01-94F3-79203F749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20" y="58137"/>
            <a:ext cx="4064000" cy="4064000"/>
          </a:xfrm>
          <a:prstGeom prst="rect">
            <a:avLst/>
          </a:prstGeom>
          <a:ln w="34925">
            <a:solidFill>
              <a:srgbClr val="FFFF99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EE5636-4289-4020-BE81-4DCEDB4BF97A}"/>
              </a:ext>
            </a:extLst>
          </p:cNvPr>
          <p:cNvSpPr txBox="1"/>
          <p:nvPr/>
        </p:nvSpPr>
        <p:spPr>
          <a:xfrm flipH="1">
            <a:off x="5207664" y="3429000"/>
            <a:ext cx="225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JWST</a:t>
            </a:r>
          </a:p>
          <a:p>
            <a:r>
              <a:rPr lang="en-US" sz="1500" dirty="0"/>
              <a:t>Image credit: NASA </a:t>
            </a:r>
            <a:endParaRPr lang="en-GB" sz="15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96FBD-9AD4-4038-BDFA-CFAC72F1376B}"/>
              </a:ext>
            </a:extLst>
          </p:cNvPr>
          <p:cNvCxnSpPr/>
          <p:nvPr/>
        </p:nvCxnSpPr>
        <p:spPr>
          <a:xfrm>
            <a:off x="4267200" y="4091412"/>
            <a:ext cx="0" cy="2524036"/>
          </a:xfrm>
          <a:prstGeom prst="line">
            <a:avLst/>
          </a:prstGeom>
          <a:ln w="476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D5F3B64-CDF6-48B9-8613-8037EA47C60E}"/>
              </a:ext>
            </a:extLst>
          </p:cNvPr>
          <p:cNvSpPr/>
          <p:nvPr/>
        </p:nvSpPr>
        <p:spPr>
          <a:xfrm rot="10800000">
            <a:off x="4563359" y="4648200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03C4622-26C4-4B23-9329-3004185366F3}"/>
              </a:ext>
            </a:extLst>
          </p:cNvPr>
          <p:cNvSpPr/>
          <p:nvPr/>
        </p:nvSpPr>
        <p:spPr>
          <a:xfrm rot="10800000">
            <a:off x="4572001" y="5334855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7DCCD65-5E6B-46AC-BC6D-53ACD851C3CA}"/>
              </a:ext>
            </a:extLst>
          </p:cNvPr>
          <p:cNvSpPr/>
          <p:nvPr/>
        </p:nvSpPr>
        <p:spPr>
          <a:xfrm rot="10800000">
            <a:off x="4572001" y="5963309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E453FF-CEF9-4B74-ADBA-E7F372DD08D6}"/>
              </a:ext>
            </a:extLst>
          </p:cNvPr>
          <p:cNvSpPr/>
          <p:nvPr/>
        </p:nvSpPr>
        <p:spPr>
          <a:xfrm>
            <a:off x="1295400" y="4038600"/>
            <a:ext cx="6019800" cy="25908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8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8" y="3918366"/>
            <a:ext cx="7448872" cy="2841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676" y="2143511"/>
            <a:ext cx="2806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99"/>
                </a:solidFill>
              </a:rPr>
              <a:t>Hydrogen 21-cm signal</a:t>
            </a:r>
            <a:r>
              <a:rPr lang="en-US" sz="2000" dirty="0"/>
              <a:t> will probe statistical properties of </a:t>
            </a:r>
            <a:r>
              <a:rPr lang="en-US" sz="2000" b="1" dirty="0"/>
              <a:t>typical</a:t>
            </a:r>
            <a:r>
              <a:rPr lang="en-US" sz="2000" dirty="0"/>
              <a:t> populations of sources.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096FBD-9AD4-4038-BDFA-CFAC72F1376B}"/>
              </a:ext>
            </a:extLst>
          </p:cNvPr>
          <p:cNvCxnSpPr/>
          <p:nvPr/>
        </p:nvCxnSpPr>
        <p:spPr>
          <a:xfrm>
            <a:off x="4267200" y="4091412"/>
            <a:ext cx="0" cy="2524036"/>
          </a:xfrm>
          <a:prstGeom prst="line">
            <a:avLst/>
          </a:prstGeom>
          <a:ln w="476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D5F3B64-CDF6-48B9-8613-8037EA47C60E}"/>
              </a:ext>
            </a:extLst>
          </p:cNvPr>
          <p:cNvSpPr/>
          <p:nvPr/>
        </p:nvSpPr>
        <p:spPr>
          <a:xfrm rot="10800000">
            <a:off x="4563359" y="4648200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03C4622-26C4-4B23-9329-3004185366F3}"/>
              </a:ext>
            </a:extLst>
          </p:cNvPr>
          <p:cNvSpPr/>
          <p:nvPr/>
        </p:nvSpPr>
        <p:spPr>
          <a:xfrm rot="10800000">
            <a:off x="4572001" y="5334855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7DCCD65-5E6B-46AC-BC6D-53ACD851C3CA}"/>
              </a:ext>
            </a:extLst>
          </p:cNvPr>
          <p:cNvSpPr/>
          <p:nvPr/>
        </p:nvSpPr>
        <p:spPr>
          <a:xfrm rot="10800000">
            <a:off x="4572001" y="5963309"/>
            <a:ext cx="583524" cy="36129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E453FF-CEF9-4B74-ADBA-E7F372DD08D6}"/>
              </a:ext>
            </a:extLst>
          </p:cNvPr>
          <p:cNvSpPr/>
          <p:nvPr/>
        </p:nvSpPr>
        <p:spPr>
          <a:xfrm>
            <a:off x="1295400" y="4038600"/>
            <a:ext cx="6019800" cy="25908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EP: Tip of the Iceberg | Fred-E Skywalker">
            <a:extLst>
              <a:ext uri="{FF2B5EF4-FFF2-40B4-BE49-F238E27FC236}">
                <a16:creationId xmlns:a16="http://schemas.microsoft.com/office/drawing/2014/main" id="{3C6B7C72-5A7F-4E9C-9888-4B4FEBAE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38" y="4420961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99BE76-3020-4AA8-A8FA-CCA445C02D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3" b="11839"/>
          <a:stretch/>
        </p:blipFill>
        <p:spPr>
          <a:xfrm>
            <a:off x="6891734" y="76200"/>
            <a:ext cx="2176066" cy="1802897"/>
          </a:xfrm>
          <a:prstGeom prst="rect">
            <a:avLst/>
          </a:prstGeom>
        </p:spPr>
      </p:pic>
      <p:pic>
        <p:nvPicPr>
          <p:cNvPr id="1026" name="Picture 2" descr="Progetto per costruire la selva d'antenne di Ska - MEDIA INAF">
            <a:extLst>
              <a:ext uri="{FF2B5EF4-FFF2-40B4-BE49-F238E27FC236}">
                <a16:creationId xmlns:a16="http://schemas.microsoft.com/office/drawing/2014/main" id="{F871CC1D-1797-4783-A33D-D872240C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27" y="76200"/>
            <a:ext cx="3728379" cy="37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F61AAB-1A74-4599-8C51-80DC4CEFF7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3" y="281534"/>
            <a:ext cx="1695831" cy="1595306"/>
          </a:xfrm>
          <a:prstGeom prst="rect">
            <a:avLst/>
          </a:prstGeom>
        </p:spPr>
      </p:pic>
      <p:pic>
        <p:nvPicPr>
          <p:cNvPr id="13" name="Picture 2" descr="Hydrogen Epoch of Reionisation Array radio telescope (HERA) - South African  Radio Astronomy Observatory - SARAO">
            <a:extLst>
              <a:ext uri="{FF2B5EF4-FFF2-40B4-BE49-F238E27FC236}">
                <a16:creationId xmlns:a16="http://schemas.microsoft.com/office/drawing/2014/main" id="{19541253-65F0-4D90-A9EE-4A6BCEA6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4" y="1932415"/>
            <a:ext cx="2176066" cy="1921129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6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D01D7-8515-4DBA-9B4E-D25BCB01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31334" r="12500" b="12667"/>
          <a:stretch/>
        </p:blipFill>
        <p:spPr>
          <a:xfrm>
            <a:off x="389989" y="1013044"/>
            <a:ext cx="74676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FADE9-2278-444B-A048-D660FA118513}"/>
              </a:ext>
            </a:extLst>
          </p:cNvPr>
          <p:cNvSpPr txBox="1"/>
          <p:nvPr/>
        </p:nvSpPr>
        <p:spPr>
          <a:xfrm>
            <a:off x="612646" y="6005048"/>
            <a:ext cx="144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Dark 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0496-879C-4914-9DB5-71998F0FE74C}"/>
              </a:ext>
            </a:extLst>
          </p:cNvPr>
          <p:cNvSpPr txBox="1"/>
          <p:nvPr/>
        </p:nvSpPr>
        <p:spPr>
          <a:xfrm>
            <a:off x="2377354" y="5263515"/>
            <a:ext cx="2929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Cosmic Dawn </a:t>
            </a:r>
          </a:p>
          <a:p>
            <a:endParaRPr lang="en-GB" sz="1000" b="1" dirty="0"/>
          </a:p>
          <a:p>
            <a:r>
              <a:rPr lang="en-GB" dirty="0"/>
              <a:t>First stars and black holes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C24EA-F5CF-4B3A-A62A-B0CE5EDA855A}"/>
              </a:ext>
            </a:extLst>
          </p:cNvPr>
          <p:cNvSpPr txBox="1"/>
          <p:nvPr/>
        </p:nvSpPr>
        <p:spPr>
          <a:xfrm>
            <a:off x="6021124" y="4495800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Epoch of Reionization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212992-EFAC-4BD2-B96B-C77D01EDF306}"/>
              </a:ext>
            </a:extLst>
          </p:cNvPr>
          <p:cNvCxnSpPr/>
          <p:nvPr/>
        </p:nvCxnSpPr>
        <p:spPr>
          <a:xfrm flipH="1">
            <a:off x="413064" y="4508755"/>
            <a:ext cx="23791" cy="1867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341BC0-7F98-4465-89F3-BC79BFE52F44}"/>
              </a:ext>
            </a:extLst>
          </p:cNvPr>
          <p:cNvCxnSpPr/>
          <p:nvPr/>
        </p:nvCxnSpPr>
        <p:spPr>
          <a:xfrm flipH="1" flipV="1">
            <a:off x="402026" y="6387856"/>
            <a:ext cx="1655374" cy="12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E30599-A339-4677-B26D-E84F5EB1F8CF}"/>
              </a:ext>
            </a:extLst>
          </p:cNvPr>
          <p:cNvCxnSpPr/>
          <p:nvPr/>
        </p:nvCxnSpPr>
        <p:spPr>
          <a:xfrm flipH="1">
            <a:off x="2303979" y="5656328"/>
            <a:ext cx="3639621" cy="15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83D6C4-4C72-4B5F-9D14-5AC5D90A409A}"/>
              </a:ext>
            </a:extLst>
          </p:cNvPr>
          <p:cNvCxnSpPr/>
          <p:nvPr/>
        </p:nvCxnSpPr>
        <p:spPr>
          <a:xfrm flipH="1" flipV="1">
            <a:off x="5943600" y="4987711"/>
            <a:ext cx="2955235" cy="7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9F194-5C43-4305-922C-127AF6D4317A}"/>
              </a:ext>
            </a:extLst>
          </p:cNvPr>
          <p:cNvSpPr txBox="1"/>
          <p:nvPr/>
        </p:nvSpPr>
        <p:spPr>
          <a:xfrm>
            <a:off x="575449" y="64124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Dark matter and cosmology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52FA5-5DD1-446C-9C1A-45D3B72012B4}"/>
              </a:ext>
            </a:extLst>
          </p:cNvPr>
          <p:cNvSpPr txBox="1"/>
          <p:nvPr/>
        </p:nvSpPr>
        <p:spPr>
          <a:xfrm>
            <a:off x="6059443" y="5029199"/>
            <a:ext cx="300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Massive galaxies and quasars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528C61-351B-4D58-95D9-80C69D4BC5D3}"/>
              </a:ext>
            </a:extLst>
          </p:cNvPr>
          <p:cNvCxnSpPr/>
          <p:nvPr/>
        </p:nvCxnSpPr>
        <p:spPr>
          <a:xfrm>
            <a:off x="2299831" y="4421498"/>
            <a:ext cx="0" cy="1231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54AF0C-DAAE-44B4-8CFB-BC0E9D1563FD}"/>
              </a:ext>
            </a:extLst>
          </p:cNvPr>
          <p:cNvCxnSpPr/>
          <p:nvPr/>
        </p:nvCxnSpPr>
        <p:spPr>
          <a:xfrm>
            <a:off x="5943600" y="4418426"/>
            <a:ext cx="1" cy="569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00E33F39-7458-4118-B82C-8304E8CC1DF6}"/>
              </a:ext>
            </a:extLst>
          </p:cNvPr>
          <p:cNvSpPr txBox="1">
            <a:spLocks/>
          </p:cNvSpPr>
          <p:nvPr/>
        </p:nvSpPr>
        <p:spPr>
          <a:xfrm>
            <a:off x="355534" y="152400"/>
            <a:ext cx="886466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21-cm is Rich in Astrophysics and Cosmology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76C40-20D6-4543-8ACD-658AF724B07B}"/>
              </a:ext>
            </a:extLst>
          </p:cNvPr>
          <p:cNvSpPr txBox="1"/>
          <p:nvPr/>
        </p:nvSpPr>
        <p:spPr>
          <a:xfrm>
            <a:off x="5486400" y="6135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Fialkov et al. 2023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Plot credit: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Dhandha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AA5C8D-A682-488F-8251-76EBE1A38020}"/>
              </a:ext>
            </a:extLst>
          </p:cNvPr>
          <p:cNvSpPr txBox="1">
            <a:spLocks/>
          </p:cNvSpPr>
          <p:nvPr/>
        </p:nvSpPr>
        <p:spPr>
          <a:xfrm>
            <a:off x="3810000" y="47961"/>
            <a:ext cx="5252357" cy="94942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1800" dirty="0" err="1">
                <a:solidFill>
                  <a:schemeClr val="bg1"/>
                </a:solidFill>
                <a:latin typeface="Arial "/>
                <a:cs typeface="Arial" pitchFamily="34" charset="0"/>
              </a:rPr>
              <a:t>Unconverged</a:t>
            </a:r>
            <a:r>
              <a:rPr lang="en-US" sz="1800" dirty="0">
                <a:solidFill>
                  <a:schemeClr val="bg1"/>
                </a:solidFill>
                <a:latin typeface="Arial "/>
                <a:cs typeface="Arial" pitchFamily="34" charset="0"/>
              </a:rPr>
              <a:t> IMF of </a:t>
            </a:r>
            <a:r>
              <a:rPr lang="en-US" sz="1800" dirty="0" err="1">
                <a:solidFill>
                  <a:schemeClr val="bg1"/>
                </a:solidFill>
                <a:latin typeface="Arial "/>
                <a:cs typeface="Arial" pitchFamily="34" charset="0"/>
              </a:rPr>
              <a:t>PopIII</a:t>
            </a:r>
            <a:r>
              <a:rPr lang="en-US" sz="1800" dirty="0">
                <a:solidFill>
                  <a:schemeClr val="bg1"/>
                </a:solidFill>
                <a:latin typeface="Arial "/>
                <a:cs typeface="Arial" pitchFamily="34" charset="0"/>
              </a:rPr>
              <a:t> Stars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 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D5B6C-7B73-4D45-8F3A-954E93ABB2C5}"/>
              </a:ext>
            </a:extLst>
          </p:cNvPr>
          <p:cNvSpPr txBox="1"/>
          <p:nvPr/>
        </p:nvSpPr>
        <p:spPr>
          <a:xfrm>
            <a:off x="457200" y="6336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Klessen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and Glower (2023)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2BBB7-31D0-4A6D-B132-38354A73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70640"/>
            <a:ext cx="5257800" cy="6111160"/>
          </a:xfrm>
          <a:prstGeom prst="rect">
            <a:avLst/>
          </a:prstGeom>
        </p:spPr>
      </p:pic>
      <p:pic>
        <p:nvPicPr>
          <p:cNvPr id="8" name="Picture 2" descr="https://static.nationalgeographic.co.uk/files/styles/image_3200/public/01-earliest-stars.jpg?w=1600&amp;h=900">
            <a:extLst>
              <a:ext uri="{FF2B5EF4-FFF2-40B4-BE49-F238E27FC236}">
                <a16:creationId xmlns:a16="http://schemas.microsoft.com/office/drawing/2014/main" id="{8726D9D7-C6EB-48FE-8D16-DF7E84F6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551339"/>
            <a:ext cx="3592286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0A3770-79FB-4E79-BDCB-F869AE96A99F}"/>
              </a:ext>
            </a:extLst>
          </p:cNvPr>
          <p:cNvSpPr txBox="1">
            <a:spLocks/>
          </p:cNvSpPr>
          <p:nvPr/>
        </p:nvSpPr>
        <p:spPr>
          <a:xfrm>
            <a:off x="152400" y="422176"/>
            <a:ext cx="3505200" cy="797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How Big Were the First Stars?  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5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C54AD-9335-460A-B0A0-27096A4D00C7}"/>
              </a:ext>
            </a:extLst>
          </p:cNvPr>
          <p:cNvSpPr txBox="1"/>
          <p:nvPr/>
        </p:nvSpPr>
        <p:spPr>
          <a:xfrm>
            <a:off x="381000" y="1182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Lyman-band effects: WF coupling, L</a:t>
            </a:r>
            <a:r>
              <a:rPr lang="en-US" dirty="0"/>
              <a:t>W feedback, Ly-𝛼 heating</a:t>
            </a:r>
          </a:p>
          <a:p>
            <a:r>
              <a:rPr lang="en-US" dirty="0"/>
              <a:t>Emission spectra for different Z = 0 IMFs, integrate over the lifetime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CEB490-C522-4FBD-8115-9472317B1254}"/>
              </a:ext>
            </a:extLst>
          </p:cNvPr>
          <p:cNvSpPr txBox="1">
            <a:spLocks/>
          </p:cNvSpPr>
          <p:nvPr/>
        </p:nvSpPr>
        <p:spPr>
          <a:xfrm>
            <a:off x="330267" y="173801"/>
            <a:ext cx="6705983" cy="8168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Impact of </a:t>
            </a:r>
            <a:r>
              <a:rPr lang="en-US" sz="2500" b="1" dirty="0" err="1">
                <a:cs typeface="Arial" pitchFamily="34" charset="0"/>
              </a:rPr>
              <a:t>PopIII</a:t>
            </a:r>
            <a:r>
              <a:rPr lang="en-US" sz="2500" b="1" dirty="0">
                <a:cs typeface="Arial" pitchFamily="34" charset="0"/>
              </a:rPr>
              <a:t> IMF on the 21-cm Signal 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pic>
        <p:nvPicPr>
          <p:cNvPr id="6" name="Picture 2" descr="https://static.nationalgeographic.co.uk/files/styles/image_3200/public/01-earliest-stars.jpg?w=1600&amp;h=900">
            <a:extLst>
              <a:ext uri="{FF2B5EF4-FFF2-40B4-BE49-F238E27FC236}">
                <a16:creationId xmlns:a16="http://schemas.microsoft.com/office/drawing/2014/main" id="{0B1E3E39-72A7-49D1-9F95-E9967791D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28148" r="9167"/>
          <a:stretch/>
        </p:blipFill>
        <p:spPr bwMode="auto">
          <a:xfrm>
            <a:off x="7740717" y="48337"/>
            <a:ext cx="1327083" cy="12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7B81F-09FB-45FE-90BB-4ADACB1A7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718708"/>
            <a:ext cx="3632200" cy="2910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30C9E4-B679-4A18-802B-A01D6E1B8108}"/>
              </a:ext>
            </a:extLst>
          </p:cNvPr>
          <p:cNvSpPr txBox="1"/>
          <p:nvPr/>
        </p:nvSpPr>
        <p:spPr>
          <a:xfrm>
            <a:off x="2209800" y="641712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Gessey</a:t>
            </a:r>
            <a:r>
              <a:rPr lang="en-US" dirty="0"/>
              <a:t>-Jones, Sartorio, </a:t>
            </a:r>
            <a:r>
              <a:rPr lang="en-US" b="1" dirty="0"/>
              <a:t>Fialkov</a:t>
            </a:r>
            <a:r>
              <a:rPr lang="en-US" dirty="0"/>
              <a:t> et al.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CAFBEC-B177-4233-9766-29E169F21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18969"/>
            <a:ext cx="3973689" cy="294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551BF-4F9B-4A0E-9939-FF3D3B01FE47}"/>
              </a:ext>
            </a:extLst>
          </p:cNvPr>
          <p:cNvSpPr/>
          <p:nvPr/>
        </p:nvSpPr>
        <p:spPr>
          <a:xfrm>
            <a:off x="381000" y="5669910"/>
            <a:ext cx="419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eXGyreTermesX-Regular"/>
              </a:rPr>
              <a:t>Evolutionary tracks of individual Z=0 stars. Effective temperature </a:t>
            </a:r>
            <a:r>
              <a:rPr lang="en-US" sz="1500" dirty="0">
                <a:latin typeface="NewTXMI7"/>
              </a:rPr>
              <a:t>𝑇</a:t>
            </a:r>
            <a:r>
              <a:rPr lang="en-US" sz="1500" dirty="0">
                <a:latin typeface="TeXGyreTermesX-Regular"/>
              </a:rPr>
              <a:t>eff  vs logarithm of surface gravity </a:t>
            </a:r>
            <a:r>
              <a:rPr lang="en-US" sz="1500" dirty="0">
                <a:latin typeface="NewTXMI7"/>
              </a:rPr>
              <a:t>𝑔</a:t>
            </a:r>
            <a:r>
              <a:rPr lang="en-US" sz="1500" dirty="0">
                <a:latin typeface="TeXGyreTermesX-Regular"/>
              </a:rPr>
              <a:t>.</a:t>
            </a:r>
            <a:endParaRPr lang="en-GB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D71F78-A5D2-4144-8505-B72DEB24855D}"/>
              </a:ext>
            </a:extLst>
          </p:cNvPr>
          <p:cNvSpPr/>
          <p:nvPr/>
        </p:nvSpPr>
        <p:spPr>
          <a:xfrm>
            <a:off x="4953000" y="5669910"/>
            <a:ext cx="365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eXGyreTermesX-Regular"/>
              </a:rPr>
              <a:t>Stellar Ly-band fluxes for BB approximation and the TLUSTY stellar atmosphere code. </a:t>
            </a:r>
            <a:endParaRPr lang="en-GB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CD50F8-5D4A-493D-8ACC-07AD614348FE}"/>
              </a:ext>
            </a:extLst>
          </p:cNvPr>
          <p:cNvSpPr txBox="1"/>
          <p:nvPr/>
        </p:nvSpPr>
        <p:spPr>
          <a:xfrm flipH="1">
            <a:off x="533400" y="2291036"/>
            <a:ext cx="38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</a:rPr>
              <a:t>Evolutionary tracks MESA, Z= 0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09E14-A33A-4537-BBDC-13C946B6C0B6}"/>
              </a:ext>
            </a:extLst>
          </p:cNvPr>
          <p:cNvSpPr txBox="1"/>
          <p:nvPr/>
        </p:nvSpPr>
        <p:spPr>
          <a:xfrm flipH="1">
            <a:off x="4876800" y="2286000"/>
            <a:ext cx="38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</a:rPr>
              <a:t>Stellar atmospheres TLUSTY, Z = 0</a:t>
            </a:r>
            <a:endParaRPr lang="en-GB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3583C9-DDE1-4121-B286-AF7C6AB10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76867"/>
            <a:ext cx="7586133" cy="51477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9B8E8B-EF11-47D0-BD2B-A2B2C9792149}"/>
              </a:ext>
            </a:extLst>
          </p:cNvPr>
          <p:cNvSpPr txBox="1">
            <a:spLocks/>
          </p:cNvSpPr>
          <p:nvPr/>
        </p:nvSpPr>
        <p:spPr>
          <a:xfrm>
            <a:off x="330267" y="152400"/>
            <a:ext cx="5765733" cy="7406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Photon Emission Rate per Stellar Baryon for Different IMFs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0E4FC-68A1-497C-A781-B230755679FC}"/>
              </a:ext>
            </a:extLst>
          </p:cNvPr>
          <p:cNvSpPr txBox="1"/>
          <p:nvPr/>
        </p:nvSpPr>
        <p:spPr>
          <a:xfrm>
            <a:off x="2209800" y="641712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Gessey</a:t>
            </a:r>
            <a:r>
              <a:rPr lang="en-US" dirty="0"/>
              <a:t>-Jones, Sartorio, </a:t>
            </a:r>
            <a:r>
              <a:rPr lang="en-US" b="1" dirty="0"/>
              <a:t>Fialkov</a:t>
            </a:r>
            <a:r>
              <a:rPr lang="en-US" dirty="0"/>
              <a:t> et al.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289592-8101-4373-8C8A-1CBB2620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40" y="43542"/>
            <a:ext cx="3282460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FF2EE6-BA11-486B-B168-DCC36DC79038}"/>
              </a:ext>
            </a:extLst>
          </p:cNvPr>
          <p:cNvSpPr txBox="1"/>
          <p:nvPr/>
        </p:nvSpPr>
        <p:spPr>
          <a:xfrm>
            <a:off x="381000" y="12380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21-cm signal is sensitive to typical stellar mass if M &lt; 20 solar</a:t>
            </a:r>
          </a:p>
          <a:p>
            <a:endParaRPr lang="en-US" dirty="0">
              <a:latin typeface="Arial Body"/>
            </a:endParaRPr>
          </a:p>
          <a:p>
            <a:r>
              <a:rPr lang="en-US" dirty="0">
                <a:latin typeface="Arial Body"/>
              </a:rPr>
              <a:t>Weaker Ly-a coupling at lower M due to the increase in lifetimes of Pop III stars (emission spread over a longer time).</a:t>
            </a:r>
            <a:endParaRPr lang="en-GB" dirty="0">
              <a:latin typeface="Arial Body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DC691E-216A-4F28-A1FA-2CB6D6F011DD}"/>
              </a:ext>
            </a:extLst>
          </p:cNvPr>
          <p:cNvSpPr txBox="1">
            <a:spLocks/>
          </p:cNvSpPr>
          <p:nvPr/>
        </p:nvSpPr>
        <p:spPr>
          <a:xfrm>
            <a:off x="330267" y="173800"/>
            <a:ext cx="6705983" cy="147732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>
                <a:cs typeface="Arial" pitchFamily="34" charset="0"/>
              </a:rPr>
              <a:t>Signature of </a:t>
            </a:r>
            <a:r>
              <a:rPr lang="en-US" sz="2500" b="1" dirty="0" err="1">
                <a:cs typeface="Arial" pitchFamily="34" charset="0"/>
              </a:rPr>
              <a:t>PopIII</a:t>
            </a:r>
            <a:r>
              <a:rPr lang="en-US" sz="2500" b="1" dirty="0">
                <a:cs typeface="Arial" pitchFamily="34" charset="0"/>
              </a:rPr>
              <a:t> Stellar Masses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7F5FA5-450A-4770-A9E5-B95BB97C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1" y="3200401"/>
            <a:ext cx="8652461" cy="3200399"/>
          </a:xfrm>
          <a:prstGeom prst="rect">
            <a:avLst/>
          </a:prstGeom>
        </p:spPr>
      </p:pic>
      <p:pic>
        <p:nvPicPr>
          <p:cNvPr id="10" name="Picture 2" descr="https://static.nationalgeographic.co.uk/files/styles/image_3200/public/01-earliest-stars.jpg?w=1600&amp;h=900">
            <a:extLst>
              <a:ext uri="{FF2B5EF4-FFF2-40B4-BE49-F238E27FC236}">
                <a16:creationId xmlns:a16="http://schemas.microsoft.com/office/drawing/2014/main" id="{276C60A1-1050-4EE5-A3CF-E09E28126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28148" r="9167"/>
          <a:stretch/>
        </p:blipFill>
        <p:spPr bwMode="auto">
          <a:xfrm>
            <a:off x="7740717" y="48337"/>
            <a:ext cx="1327083" cy="12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AAD79-39AA-4666-A0E8-BC891C74C77C}"/>
              </a:ext>
            </a:extLst>
          </p:cNvPr>
          <p:cNvSpPr txBox="1"/>
          <p:nvPr/>
        </p:nvSpPr>
        <p:spPr>
          <a:xfrm>
            <a:off x="868681" y="2819400"/>
            <a:ext cx="301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</a:rPr>
              <a:t>Global signal 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001EF-881A-4FC2-A01F-C46E883C4E60}"/>
              </a:ext>
            </a:extLst>
          </p:cNvPr>
          <p:cNvSpPr txBox="1"/>
          <p:nvPr/>
        </p:nvSpPr>
        <p:spPr>
          <a:xfrm>
            <a:off x="4678681" y="2819400"/>
            <a:ext cx="301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</a:rPr>
              <a:t>Power Spectrum</a:t>
            </a:r>
            <a:endParaRPr lang="en-GB" dirty="0">
              <a:solidFill>
                <a:srgbClr val="FFFF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BC2D4-724F-43CA-A743-2CD7E5400A76}"/>
              </a:ext>
            </a:extLst>
          </p:cNvPr>
          <p:cNvSpPr/>
          <p:nvPr/>
        </p:nvSpPr>
        <p:spPr>
          <a:xfrm>
            <a:off x="7772400" y="4835980"/>
            <a:ext cx="1072419" cy="304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C2861-01C4-4FE4-802F-C01D12A95644}"/>
              </a:ext>
            </a:extLst>
          </p:cNvPr>
          <p:cNvSpPr txBox="1"/>
          <p:nvPr/>
        </p:nvSpPr>
        <p:spPr>
          <a:xfrm>
            <a:off x="2209800" y="641712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Gessey</a:t>
            </a:r>
            <a:r>
              <a:rPr lang="en-US" dirty="0"/>
              <a:t>-Jones, Sartorio, </a:t>
            </a:r>
            <a:r>
              <a:rPr lang="en-US" b="1" dirty="0"/>
              <a:t>Fialkov</a:t>
            </a:r>
            <a:r>
              <a:rPr lang="en-US" dirty="0"/>
              <a:t> et al.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6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5E0348-CC32-4AED-9DB6-9F6B67C9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693373"/>
            <a:ext cx="4458936" cy="348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AF451-16ED-4BF8-9760-07018B3B9681}"/>
              </a:ext>
            </a:extLst>
          </p:cNvPr>
          <p:cNvSpPr txBox="1"/>
          <p:nvPr/>
        </p:nvSpPr>
        <p:spPr>
          <a:xfrm>
            <a:off x="919454" y="2198541"/>
            <a:ext cx="2827053" cy="38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</a:rPr>
              <a:t>Fraction of </a:t>
            </a:r>
            <a:r>
              <a:rPr lang="en-US" dirty="0" err="1">
                <a:solidFill>
                  <a:srgbClr val="FFFF99"/>
                </a:solidFill>
              </a:rPr>
              <a:t>PopII</a:t>
            </a:r>
            <a:r>
              <a:rPr lang="en-US" dirty="0">
                <a:solidFill>
                  <a:srgbClr val="FFFF99"/>
                </a:solidFill>
              </a:rPr>
              <a:t> halos</a:t>
            </a:r>
            <a:endParaRPr lang="en-GB" dirty="0">
              <a:solidFill>
                <a:srgbClr val="FFFF9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9C7E7-2387-4839-AAB6-A9F4F49D4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54" y="2354036"/>
            <a:ext cx="3881146" cy="20999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7CE0E75-2847-4699-9AEF-402D1445054D}"/>
              </a:ext>
            </a:extLst>
          </p:cNvPr>
          <p:cNvSpPr txBox="1">
            <a:spLocks/>
          </p:cNvSpPr>
          <p:nvPr/>
        </p:nvSpPr>
        <p:spPr>
          <a:xfrm>
            <a:off x="253768" y="304800"/>
            <a:ext cx="5570764" cy="15896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500" b="1" dirty="0" err="1">
                <a:cs typeface="Arial" pitchFamily="34" charset="0"/>
              </a:rPr>
              <a:t>PopIII</a:t>
            </a:r>
            <a:r>
              <a:rPr lang="en-US" sz="2500" b="1" dirty="0">
                <a:cs typeface="Arial" pitchFamily="34" charset="0"/>
              </a:rPr>
              <a:t> -&gt; </a:t>
            </a:r>
            <a:r>
              <a:rPr lang="en-US" sz="2500" b="1" dirty="0" err="1">
                <a:cs typeface="Arial" pitchFamily="34" charset="0"/>
              </a:rPr>
              <a:t>PopII</a:t>
            </a:r>
            <a:r>
              <a:rPr lang="en-US" sz="2500" b="1" dirty="0">
                <a:cs typeface="Arial" pitchFamily="34" charset="0"/>
              </a:rPr>
              <a:t> Transition</a:t>
            </a:r>
          </a:p>
          <a:p>
            <a:pPr algn="l" rtl="0"/>
            <a:endParaRPr lang="en-US" sz="2000" b="1" dirty="0">
              <a:cs typeface="Arial" pitchFamily="34" charset="0"/>
            </a:endParaRPr>
          </a:p>
          <a:p>
            <a:pPr algn="l" rtl="0"/>
            <a:r>
              <a:rPr lang="en-US" sz="2000" b="1" dirty="0">
                <a:cs typeface="Arial" pitchFamily="34" charset="0"/>
              </a:rPr>
              <a:t>First Supernovae and the </a:t>
            </a:r>
          </a:p>
          <a:p>
            <a:pPr algn="l" rtl="0"/>
            <a:r>
              <a:rPr lang="en-US" sz="2000" b="1" dirty="0">
                <a:cs typeface="Arial" pitchFamily="34" charset="0"/>
              </a:rPr>
              <a:t>Process of Metal Enrichment</a:t>
            </a:r>
          </a:p>
          <a:p>
            <a:pPr algn="l" rtl="0"/>
            <a:endParaRPr lang="en-US" sz="2500" b="1" dirty="0">
              <a:cs typeface="Arial" pitchFamily="34" charset="0"/>
            </a:endParaRPr>
          </a:p>
        </p:txBody>
      </p:sp>
      <p:pic>
        <p:nvPicPr>
          <p:cNvPr id="15" name="Picture 2" descr="https://static.nationalgeographic.co.uk/files/styles/image_3200/public/01-earliest-stars.jpg?w=1600&amp;h=900">
            <a:extLst>
              <a:ext uri="{FF2B5EF4-FFF2-40B4-BE49-F238E27FC236}">
                <a16:creationId xmlns:a16="http://schemas.microsoft.com/office/drawing/2014/main" id="{9A1BFF37-F1CB-4921-A690-17165311B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4988" b="-1"/>
          <a:stretch/>
        </p:blipFill>
        <p:spPr bwMode="auto">
          <a:xfrm>
            <a:off x="4881854" y="76200"/>
            <a:ext cx="3881146" cy="21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pulations I and II | Definition, Examples, &amp; Facts | Britannica">
            <a:extLst>
              <a:ext uri="{FF2B5EF4-FFF2-40B4-BE49-F238E27FC236}">
                <a16:creationId xmlns:a16="http://schemas.microsoft.com/office/drawing/2014/main" id="{E9B51BCF-30D9-40C2-85F8-DC729741C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21127"/>
          <a:stretch/>
        </p:blipFill>
        <p:spPr bwMode="auto">
          <a:xfrm>
            <a:off x="4877989" y="4495800"/>
            <a:ext cx="386829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A786A-5F89-447C-BA58-937610A46E1D}"/>
              </a:ext>
            </a:extLst>
          </p:cNvPr>
          <p:cNvSpPr txBox="1"/>
          <p:nvPr/>
        </p:nvSpPr>
        <p:spPr>
          <a:xfrm flipH="1">
            <a:off x="152400" y="6324600"/>
            <a:ext cx="368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Magg</a:t>
            </a:r>
            <a:r>
              <a:rPr lang="en-US" dirty="0"/>
              <a:t> et al.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393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70277</TotalTime>
  <Words>568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</vt:lpstr>
      <vt:lpstr>Arial Body</vt:lpstr>
      <vt:lpstr>Calibri</vt:lpstr>
      <vt:lpstr>GeoEditRegular</vt:lpstr>
      <vt:lpstr>NewTXMI7</vt:lpstr>
      <vt:lpstr>TeXGyreTermesX-Regular</vt:lpstr>
      <vt:lpstr>Office Theme</vt:lpstr>
      <vt:lpstr>First Stars and Binaries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the Unobservable: Catching a Glimpse of the Primordial Universe</dc:title>
  <dc:creator>Nastia</dc:creator>
  <cp:lastModifiedBy>Anastasia Fialkov</cp:lastModifiedBy>
  <cp:revision>3149</cp:revision>
  <dcterms:created xsi:type="dcterms:W3CDTF">2013-09-28T20:53:09Z</dcterms:created>
  <dcterms:modified xsi:type="dcterms:W3CDTF">2024-06-28T12:34:48Z</dcterms:modified>
</cp:coreProperties>
</file>