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7" r:id="rId2"/>
    <p:sldId id="264" r:id="rId3"/>
    <p:sldId id="285" r:id="rId4"/>
    <p:sldId id="277" r:id="rId5"/>
    <p:sldId id="286" r:id="rId6"/>
    <p:sldId id="298" r:id="rId7"/>
    <p:sldId id="280" r:id="rId8"/>
    <p:sldId id="288" r:id="rId9"/>
    <p:sldId id="275" r:id="rId10"/>
    <p:sldId id="284" r:id="rId11"/>
    <p:sldId id="300" r:id="rId12"/>
    <p:sldId id="281" r:id="rId13"/>
    <p:sldId id="301" r:id="rId14"/>
    <p:sldId id="293" r:id="rId15"/>
    <p:sldId id="294" r:id="rId16"/>
    <p:sldId id="297" r:id="rId17"/>
    <p:sldId id="263" r:id="rId18"/>
    <p:sldId id="302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00"/>
    <p:restoredTop sz="95118"/>
  </p:normalViewPr>
  <p:slideViewPr>
    <p:cSldViewPr snapToGrid="0" snapToObjects="1">
      <p:cViewPr varScale="1">
        <p:scale>
          <a:sx n="90" d="100"/>
          <a:sy n="90" d="100"/>
        </p:scale>
        <p:origin x="21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09T17:25:45.622" idx="1">
    <p:pos x="10" y="10"/>
    <p:text>Add punch line bullet points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B06D0-0B46-7F47-B394-E2F659795E39}" type="datetimeFigureOut">
              <a:rPr lang="en-US" smtClean="0"/>
              <a:t>6/28/24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F02A-5370-F446-BBFA-A445B8EF7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25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5061A-6511-BA4F-8B3F-1B8071A578F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9865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667-FA01-074E-BB2D-DCBCC516987B}" type="datetimeFigureOut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E8841CC-79B7-E94F-A26B-A94FF2881EE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827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667-FA01-074E-BB2D-DCBCC516987B}" type="datetimeFigureOut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41CC-79B7-E94F-A26B-A94FF2881EEC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52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667-FA01-074E-BB2D-DCBCC516987B}" type="datetimeFigureOut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41CC-79B7-E94F-A26B-A94FF2881EE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99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667-FA01-074E-BB2D-DCBCC516987B}" type="datetimeFigureOut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41CC-79B7-E94F-A26B-A94FF2881EEC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07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667-FA01-074E-BB2D-DCBCC516987B}" type="datetimeFigureOut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41CC-79B7-E94F-A26B-A94FF2881EE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33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667-FA01-074E-BB2D-DCBCC516987B}" type="datetimeFigureOut">
              <a:rPr lang="en-US" smtClean="0"/>
              <a:t>6/28/24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41CC-79B7-E94F-A26B-A94FF2881EEC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99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667-FA01-074E-BB2D-DCBCC516987B}" type="datetimeFigureOut">
              <a:rPr lang="en-US" smtClean="0"/>
              <a:t>6/28/24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41CC-79B7-E94F-A26B-A94FF2881EEC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802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667-FA01-074E-BB2D-DCBCC516987B}" type="datetimeFigureOut">
              <a:rPr lang="en-US" smtClean="0"/>
              <a:t>6/28/24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41CC-79B7-E94F-A26B-A94FF2881EEC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39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667-FA01-074E-BB2D-DCBCC516987B}" type="datetimeFigureOut">
              <a:rPr lang="en-US" smtClean="0"/>
              <a:t>6/28/24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41CC-79B7-E94F-A26B-A94FF2881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38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0667-FA01-074E-BB2D-DCBCC516987B}" type="datetimeFigureOut">
              <a:rPr lang="en-US" smtClean="0"/>
              <a:t>6/28/24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41CC-79B7-E94F-A26B-A94FF2881EEC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881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23F40667-FA01-074E-BB2D-DCBCC516987B}" type="datetimeFigureOut">
              <a:rPr lang="en-US" smtClean="0"/>
              <a:t>6/28/24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41CC-79B7-E94F-A26B-A94FF2881EEC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31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40667-FA01-074E-BB2D-DCBCC516987B}" type="datetimeFigureOut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E8841CC-79B7-E94F-A26B-A94FF2881EE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00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hyperlink" Target="https://www.mpia.de/de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9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77B9358-B71A-BF4D-9CEE-2800EAB7C68B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2391936" y="122664"/>
                <a:ext cx="10008344" cy="3493633"/>
              </a:xfrm>
            </p:spPr>
            <p:txBody>
              <a:bodyPr>
                <a:normAutofit/>
              </a:bodyPr>
              <a:lstStyle/>
              <a:p>
                <a:r>
                  <a:rPr lang="en-US" sz="4400" b="0" dirty="0" err="1"/>
                  <a:t>Behaviour</a:t>
                </a:r>
                <a:r>
                  <a:rPr lang="en-US" sz="4400" b="0" dirty="0"/>
                  <a:t> of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𝐿𝑦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sz="4400" dirty="0"/>
                  <a:t> </a:t>
                </a:r>
                <a:r>
                  <a:rPr lang="de-DE" sz="4400" dirty="0" err="1"/>
                  <a:t>damping</a:t>
                </a:r>
                <a:r>
                  <a:rPr lang="de-DE" sz="4400" dirty="0"/>
                  <a:t> </a:t>
                </a:r>
                <a:r>
                  <a:rPr lang="de-DE" sz="4400" dirty="0" err="1"/>
                  <a:t>wings</a:t>
                </a:r>
                <a:r>
                  <a:rPr lang="de-DE" sz="4400" dirty="0"/>
                  <a:t> </a:t>
                </a:r>
                <a:r>
                  <a:rPr lang="de-DE" sz="4400" dirty="0" err="1"/>
                  <a:t>as</a:t>
                </a:r>
                <a:r>
                  <a:rPr lang="de-DE" sz="4400" dirty="0"/>
                  <a:t> a </a:t>
                </a:r>
                <a:r>
                  <a:rPr lang="de-DE" sz="4400" dirty="0" err="1"/>
                  <a:t>function</a:t>
                </a:r>
                <a:r>
                  <a:rPr lang="de-DE" sz="4400" dirty="0"/>
                  <a:t> </a:t>
                </a:r>
                <a:r>
                  <a:rPr lang="de-DE" sz="4400" dirty="0" err="1"/>
                  <a:t>of</a:t>
                </a:r>
                <a:r>
                  <a:rPr lang="de-DE" sz="4400" dirty="0"/>
                  <a:t> </a:t>
                </a:r>
                <a:r>
                  <a:rPr lang="de-DE" sz="4400" dirty="0" err="1"/>
                  <a:t>reionisation</a:t>
                </a:r>
                <a:r>
                  <a:rPr lang="de-DE" sz="4400" dirty="0"/>
                  <a:t> </a:t>
                </a:r>
                <a:r>
                  <a:rPr lang="de-DE" sz="4400" dirty="0" err="1"/>
                  <a:t>topology</a:t>
                </a:r>
                <a:endParaRPr lang="de-DE" sz="4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77B9358-B71A-BF4D-9CEE-2800EAB7C6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391936" y="122664"/>
                <a:ext cx="10008344" cy="3493633"/>
              </a:xfrm>
              <a:blipFill>
                <a:blip r:embed="rId4"/>
                <a:stretch>
                  <a:fillRect l="-2408" b="-9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4689D59A-AD4D-1447-9D9C-FBE63F3276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3740" y="4654020"/>
            <a:ext cx="7197726" cy="1405467"/>
          </a:xfrm>
        </p:spPr>
        <p:txBody>
          <a:bodyPr/>
          <a:lstStyle/>
          <a:p>
            <a:r>
              <a:rPr lang="de-DE" u="sng" dirty="0" err="1"/>
              <a:t>Yash</a:t>
            </a:r>
            <a:r>
              <a:rPr lang="de-DE" u="sng" dirty="0"/>
              <a:t> </a:t>
            </a:r>
            <a:r>
              <a:rPr lang="de-DE" u="sng" dirty="0" err="1"/>
              <a:t>mohan</a:t>
            </a:r>
            <a:r>
              <a:rPr lang="de-DE" u="sng" dirty="0"/>
              <a:t> </a:t>
            </a:r>
            <a:r>
              <a:rPr lang="de-DE" u="sng" dirty="0" err="1"/>
              <a:t>sharma</a:t>
            </a:r>
            <a:endParaRPr lang="de-DE" u="sng" dirty="0"/>
          </a:p>
          <a:p>
            <a:r>
              <a:rPr lang="de-DE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Max-Planck-Institut für Astronomie, Heidelberg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E0F33B-AEC9-C446-80EC-19FA47C4ECDA}"/>
              </a:ext>
            </a:extLst>
          </p:cNvPr>
          <p:cNvSpPr/>
          <p:nvPr/>
        </p:nvSpPr>
        <p:spPr>
          <a:xfrm>
            <a:off x="8789670" y="5782488"/>
            <a:ext cx="34023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0" i="0" dirty="0">
                <a:effectLst/>
                <a:latin typeface="HelveticaNeue-Light" panose="02000503000000020004" pitchFamily="2" charset="0"/>
              </a:rPr>
              <a:t>Background </a:t>
            </a:r>
            <a:r>
              <a:rPr lang="de-DE" sz="1400" b="0" i="0" dirty="0" err="1">
                <a:effectLst/>
                <a:latin typeface="HelveticaNeue-Light" panose="02000503000000020004" pitchFamily="2" charset="0"/>
              </a:rPr>
              <a:t>Credits</a:t>
            </a:r>
            <a:r>
              <a:rPr lang="de-DE" sz="1400" b="0" i="0" dirty="0">
                <a:effectLst/>
                <a:latin typeface="HelveticaNeue-Light" panose="02000503000000020004" pitchFamily="2" charset="0"/>
              </a:rPr>
              <a:t>: Diemer &amp; Mansfield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349564-AB3C-DF4C-8068-23F898754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0" y="5042865"/>
            <a:ext cx="1016622" cy="10166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A3DBCB-D5DB-914F-8BE9-54446B67F613}"/>
              </a:ext>
            </a:extLst>
          </p:cNvPr>
          <p:cNvSpPr/>
          <p:nvPr/>
        </p:nvSpPr>
        <p:spPr>
          <a:xfrm>
            <a:off x="3652171" y="3889731"/>
            <a:ext cx="52664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u="sng" dirty="0" err="1"/>
              <a:t>Cosmic</a:t>
            </a:r>
            <a:r>
              <a:rPr lang="de-DE" sz="2000" u="sng" dirty="0"/>
              <a:t> Dawn at High </a:t>
            </a:r>
            <a:r>
              <a:rPr lang="de-DE" sz="2000" u="sng" dirty="0" err="1"/>
              <a:t>Latitudes</a:t>
            </a:r>
            <a:r>
              <a:rPr lang="de-DE" sz="2000" u="sng" dirty="0"/>
              <a:t>, 24-28 June 2024</a:t>
            </a:r>
          </a:p>
        </p:txBody>
      </p:sp>
    </p:spTree>
    <p:extLst>
      <p:ext uri="{BB962C8B-B14F-4D97-AF65-F5344CB8AC3E}">
        <p14:creationId xmlns:p14="http://schemas.microsoft.com/office/powerpoint/2010/main" val="3472062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91012E-538D-1A44-A362-A3515D2C7B68}"/>
              </a:ext>
            </a:extLst>
          </p:cNvPr>
          <p:cNvSpPr/>
          <p:nvPr/>
        </p:nvSpPr>
        <p:spPr>
          <a:xfrm>
            <a:off x="1830684" y="552825"/>
            <a:ext cx="8565646" cy="5847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6B58B8-8FFA-8A42-A3B3-2E0DE176D56B}"/>
              </a:ext>
            </a:extLst>
          </p:cNvPr>
          <p:cNvSpPr txBox="1"/>
          <p:nvPr/>
        </p:nvSpPr>
        <p:spPr>
          <a:xfrm>
            <a:off x="1919734" y="675935"/>
            <a:ext cx="8476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Damping wings as a function of mass of the halo hosting the quasar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09B190-2A18-BF45-ADEA-49BF5E10D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351" y="1260711"/>
            <a:ext cx="3524502" cy="483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66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8C6DD7-DC8F-2845-ACD2-BCE5D15FE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027" y="1325619"/>
            <a:ext cx="3494949" cy="4798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3B45E4D-E6F1-2A43-8E96-78546D9D3392}"/>
                  </a:ext>
                </a:extLst>
              </p:cNvPr>
              <p:cNvSpPr/>
              <p:nvPr/>
            </p:nvSpPr>
            <p:spPr>
              <a:xfrm>
                <a:off x="3402069" y="562764"/>
                <a:ext cx="5395064" cy="584775"/>
              </a:xfrm>
              <a:prstGeom prst="rect">
                <a:avLst/>
              </a:prstGeom>
              <a:solidFill>
                <a:schemeClr val="bg2">
                  <a:alpha val="90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Damping wings 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3B45E4D-E6F1-2A43-8E96-78546D9D3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069" y="562764"/>
                <a:ext cx="5395064" cy="584775"/>
              </a:xfrm>
              <a:prstGeom prst="rect">
                <a:avLst/>
              </a:prstGeom>
              <a:blipFill>
                <a:blip r:embed="rId4"/>
                <a:stretch>
                  <a:fillRect b="-127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DC5A708-6590-0042-9E04-61042911F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66" y="2844800"/>
            <a:ext cx="3887364" cy="31998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E7B6A3-C082-404F-9EEA-55FEEC983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139" y="2844800"/>
            <a:ext cx="3972891" cy="32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6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32CDFE-6C49-B54B-AA6F-AE63CFB01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597" y="142076"/>
            <a:ext cx="7086638" cy="59639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AA1CF7-4D73-2241-8689-BBF425BB8CA1}"/>
              </a:ext>
            </a:extLst>
          </p:cNvPr>
          <p:cNvSpPr/>
          <p:nvPr/>
        </p:nvSpPr>
        <p:spPr>
          <a:xfrm>
            <a:off x="545151" y="1003268"/>
            <a:ext cx="3052814" cy="200829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511E66-A771-DB4A-A876-BD81E7A636A1}"/>
              </a:ext>
            </a:extLst>
          </p:cNvPr>
          <p:cNvSpPr txBox="1"/>
          <p:nvPr/>
        </p:nvSpPr>
        <p:spPr>
          <a:xfrm>
            <a:off x="709909" y="1399795"/>
            <a:ext cx="2978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Behaviour</a:t>
            </a:r>
            <a:r>
              <a:rPr lang="en-US" sz="2400" dirty="0"/>
              <a:t> of damping wings as a function of various parameters.</a:t>
            </a:r>
          </a:p>
        </p:txBody>
      </p:sp>
    </p:spTree>
    <p:extLst>
      <p:ext uri="{BB962C8B-B14F-4D97-AF65-F5344CB8AC3E}">
        <p14:creationId xmlns:p14="http://schemas.microsoft.com/office/powerpoint/2010/main" val="790340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FA7991-916F-7C44-954A-79458E696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069" y="1527220"/>
            <a:ext cx="3538006" cy="4584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B2B7C2-7D45-E64B-A37F-5BF83B3EE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695" y="1527222"/>
            <a:ext cx="3477005" cy="4584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AAC3A38-CA2A-3D41-A02E-6D1A14EF6CD4}"/>
                  </a:ext>
                </a:extLst>
              </p:cNvPr>
              <p:cNvSpPr/>
              <p:nvPr/>
            </p:nvSpPr>
            <p:spPr>
              <a:xfrm>
                <a:off x="329250" y="584168"/>
                <a:ext cx="5106350" cy="723932"/>
              </a:xfrm>
              <a:prstGeom prst="rect">
                <a:avLst/>
              </a:prstGeom>
              <a:solidFill>
                <a:schemeClr val="bg2">
                  <a:alpha val="90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Convergence test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h𝑎𝑙𝑜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4 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⨀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AAC3A38-CA2A-3D41-A02E-6D1A14EF6C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50" y="584168"/>
                <a:ext cx="5106350" cy="7239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744DBB3-E74C-C34D-B907-B3A632CC16AF}"/>
                  </a:ext>
                </a:extLst>
              </p:cNvPr>
              <p:cNvSpPr/>
              <p:nvPr/>
            </p:nvSpPr>
            <p:spPr>
              <a:xfrm>
                <a:off x="5963572" y="584168"/>
                <a:ext cx="5106350" cy="723932"/>
              </a:xfrm>
              <a:prstGeom prst="rect">
                <a:avLst/>
              </a:prstGeom>
              <a:solidFill>
                <a:schemeClr val="bg2">
                  <a:alpha val="90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Convergence test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h𝑎𝑙𝑜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⨀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744DBB3-E74C-C34D-B907-B3A632CC16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572" y="584168"/>
                <a:ext cx="5106350" cy="723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270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AFD3C3-383F-7340-919E-971D38276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486" y="886883"/>
            <a:ext cx="4093900" cy="52212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CAF4DF-279A-644A-BB11-0B3A2E5D6462}"/>
              </a:ext>
            </a:extLst>
          </p:cNvPr>
          <p:cNvSpPr/>
          <p:nvPr/>
        </p:nvSpPr>
        <p:spPr>
          <a:xfrm>
            <a:off x="7658956" y="1632852"/>
            <a:ext cx="3720244" cy="1592948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5EDDAB-0A42-2941-A6FA-143BAC30B922}"/>
              </a:ext>
            </a:extLst>
          </p:cNvPr>
          <p:cNvSpPr txBox="1"/>
          <p:nvPr/>
        </p:nvSpPr>
        <p:spPr>
          <a:xfrm>
            <a:off x="7658956" y="1740623"/>
            <a:ext cx="3857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Damping wing signals for 100 most massive halos from each box, averaged over 6 different initial conditions per box.</a:t>
            </a:r>
          </a:p>
        </p:txBody>
      </p:sp>
    </p:spTree>
    <p:extLst>
      <p:ext uri="{BB962C8B-B14F-4D97-AF65-F5344CB8AC3E}">
        <p14:creationId xmlns:p14="http://schemas.microsoft.com/office/powerpoint/2010/main" val="3528217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F9F074-A09C-B741-A0B9-89513F661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528" y="1207019"/>
            <a:ext cx="3857995" cy="4914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E97FBE-600B-904F-9C82-7E2ED24CB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268" y="1207019"/>
            <a:ext cx="3861543" cy="49156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83F138-AF56-9147-88D8-98A1817EF1D7}"/>
              </a:ext>
            </a:extLst>
          </p:cNvPr>
          <p:cNvSpPr/>
          <p:nvPr/>
        </p:nvSpPr>
        <p:spPr>
          <a:xfrm>
            <a:off x="1814605" y="568039"/>
            <a:ext cx="3825839" cy="5847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A9B89D-75BD-8542-B19A-6F87E48888BD}"/>
                  </a:ext>
                </a:extLst>
              </p:cNvPr>
              <p:cNvSpPr txBox="1"/>
              <p:nvPr/>
            </p:nvSpPr>
            <p:spPr>
              <a:xfrm>
                <a:off x="1875795" y="723466"/>
                <a:ext cx="3703460" cy="429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Convergence test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𝑀𝑦𝑟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A9B89D-75BD-8542-B19A-6F87E4888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5795" y="723466"/>
                <a:ext cx="3703460" cy="429348"/>
              </a:xfrm>
              <a:prstGeom prst="rect">
                <a:avLst/>
              </a:prstGeom>
              <a:blipFill>
                <a:blip r:embed="rId5"/>
                <a:stretch>
                  <a:fillRect l="-1712" t="-5714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881ABBCC-0CD2-5541-ADD3-F6B743016F49}"/>
              </a:ext>
            </a:extLst>
          </p:cNvPr>
          <p:cNvSpPr/>
          <p:nvPr/>
        </p:nvSpPr>
        <p:spPr>
          <a:xfrm>
            <a:off x="7308219" y="538575"/>
            <a:ext cx="4409640" cy="5847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054AC4-423B-924C-B42D-0D494F6FEEF5}"/>
                  </a:ext>
                </a:extLst>
              </p:cNvPr>
              <p:cNvSpPr txBox="1"/>
              <p:nvPr/>
            </p:nvSpPr>
            <p:spPr>
              <a:xfrm>
                <a:off x="7308219" y="723240"/>
                <a:ext cx="44096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Convergence test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⨀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054AC4-423B-924C-B42D-0D494F6FE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219" y="723240"/>
                <a:ext cx="4409640" cy="400110"/>
              </a:xfrm>
              <a:prstGeom prst="rect">
                <a:avLst/>
              </a:prstGeom>
              <a:blipFill>
                <a:blip r:embed="rId6"/>
                <a:stretch>
                  <a:fillRect l="-1146" t="-625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556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F9104-5ABD-0946-B5E0-26961F709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14998-3E01-1549-9960-653FB32B142E}" type="datetime1">
              <a:rPr lang="de-DE" smtClean="0"/>
              <a:t>28.06.24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F8CF5E-4748-154D-B3F7-63A05278A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36" y="2440214"/>
            <a:ext cx="5486400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442FFF-1CB4-8640-B261-4CD169F10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572" y="2440214"/>
            <a:ext cx="4831335" cy="36623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997082-56A6-E445-A1F5-59778575DCC4}"/>
              </a:ext>
            </a:extLst>
          </p:cNvPr>
          <p:cNvSpPr/>
          <p:nvPr/>
        </p:nvSpPr>
        <p:spPr>
          <a:xfrm>
            <a:off x="3894655" y="1103554"/>
            <a:ext cx="4297960" cy="5847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E05A7E-5290-B146-957C-2CA0F635EF99}"/>
              </a:ext>
            </a:extLst>
          </p:cNvPr>
          <p:cNvSpPr txBox="1"/>
          <p:nvPr/>
        </p:nvSpPr>
        <p:spPr>
          <a:xfrm>
            <a:off x="4008456" y="1136824"/>
            <a:ext cx="4068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Ionized bubble size distribution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5AF1D1-9768-664D-8A93-A8DD10C26C82}"/>
              </a:ext>
            </a:extLst>
          </p:cNvPr>
          <p:cNvSpPr/>
          <p:nvPr/>
        </p:nvSpPr>
        <p:spPr>
          <a:xfrm rot="20064355">
            <a:off x="3410349" y="3692494"/>
            <a:ext cx="60074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Theory Error?</a:t>
            </a:r>
          </a:p>
        </p:txBody>
      </p:sp>
    </p:spTree>
    <p:extLst>
      <p:ext uri="{BB962C8B-B14F-4D97-AF65-F5344CB8AC3E}">
        <p14:creationId xmlns:p14="http://schemas.microsoft.com/office/powerpoint/2010/main" val="300349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AF750C-D711-B349-BAAC-0A70CD4B3342}"/>
              </a:ext>
            </a:extLst>
          </p:cNvPr>
          <p:cNvSpPr/>
          <p:nvPr/>
        </p:nvSpPr>
        <p:spPr>
          <a:xfrm>
            <a:off x="569842" y="1616415"/>
            <a:ext cx="10187057" cy="2180886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EEC330-A885-D344-AAA8-6CCB89C967F3}"/>
              </a:ext>
            </a:extLst>
          </p:cNvPr>
          <p:cNvSpPr txBox="1"/>
          <p:nvPr/>
        </p:nvSpPr>
        <p:spPr>
          <a:xfrm>
            <a:off x="4607513" y="5404076"/>
            <a:ext cx="1889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Thank You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CCE415-DEAA-7141-A44A-F908FDDC4FD4}"/>
              </a:ext>
            </a:extLst>
          </p:cNvPr>
          <p:cNvSpPr/>
          <p:nvPr/>
        </p:nvSpPr>
        <p:spPr>
          <a:xfrm>
            <a:off x="1254491" y="765966"/>
            <a:ext cx="4297960" cy="5847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F4CD26-3BC8-434E-B0F0-FF5A6E910B23}"/>
                  </a:ext>
                </a:extLst>
              </p:cNvPr>
              <p:cNvSpPr txBox="1"/>
              <p:nvPr/>
            </p:nvSpPr>
            <p:spPr>
              <a:xfrm>
                <a:off x="569843" y="1664604"/>
                <a:ext cx="10508974" cy="2744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2800" dirty="0"/>
                  <a:t>The damping wings can be used to constrain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sz="280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280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𝑎𝑙𝑜</m:t>
                        </m:r>
                      </m:sub>
                    </m:sSub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endParaRPr lang="en-US" sz="2800" dirty="0"/>
              </a:p>
              <a:p>
                <a:pPr marL="342900" indent="-342900">
                  <a:buAutoNum type="arabicPeriod"/>
                </a:pPr>
                <a:r>
                  <a:rPr lang="en-US" sz="2800" dirty="0"/>
                  <a:t>The sightline-sightline scatter can be used to break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2800" dirty="0"/>
                  <a:t> degeneracy</a:t>
                </a:r>
              </a:p>
              <a:p>
                <a:pPr marL="342900" indent="-342900">
                  <a:buAutoNum type="arabicPeriod"/>
                </a:pPr>
                <a:endParaRPr lang="en-US" sz="2800" dirty="0"/>
              </a:p>
              <a:p>
                <a:pPr marL="342900" indent="-342900">
                  <a:buAutoNum type="arabicPeriod"/>
                </a:pPr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F4CD26-3BC8-434E-B0F0-FF5A6E910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43" y="1664604"/>
                <a:ext cx="10508974" cy="2744085"/>
              </a:xfrm>
              <a:prstGeom prst="rect">
                <a:avLst/>
              </a:prstGeom>
              <a:blipFill>
                <a:blip r:embed="rId3"/>
                <a:stretch>
                  <a:fillRect l="-966" t="-2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165C21A-52A9-1D43-8249-2019954B00E6}"/>
              </a:ext>
            </a:extLst>
          </p:cNvPr>
          <p:cNvSpPr txBox="1"/>
          <p:nvPr/>
        </p:nvSpPr>
        <p:spPr>
          <a:xfrm>
            <a:off x="2131013" y="717776"/>
            <a:ext cx="2149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Conclusion:</a:t>
            </a:r>
          </a:p>
        </p:txBody>
      </p:sp>
    </p:spTree>
    <p:extLst>
      <p:ext uri="{BB962C8B-B14F-4D97-AF65-F5344CB8AC3E}">
        <p14:creationId xmlns:p14="http://schemas.microsoft.com/office/powerpoint/2010/main" val="2373495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06908-C1B0-244B-95D6-8831A3C7F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512" y="1097028"/>
            <a:ext cx="3805039" cy="5018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A2EAB0-D00C-E84F-BA9C-8D1EBD72D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677" y="1097028"/>
            <a:ext cx="3805038" cy="50180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CDBF26E-7EF9-B64A-B8A1-F779385F0BD9}"/>
                  </a:ext>
                </a:extLst>
              </p:cNvPr>
              <p:cNvSpPr/>
              <p:nvPr/>
            </p:nvSpPr>
            <p:spPr>
              <a:xfrm>
                <a:off x="3798196" y="323053"/>
                <a:ext cx="4297960" cy="584775"/>
              </a:xfrm>
              <a:prstGeom prst="rect">
                <a:avLst/>
              </a:prstGeom>
              <a:solidFill>
                <a:schemeClr val="bg2">
                  <a:alpha val="90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Eff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𝐻𝐼</m:t>
                        </m:r>
                      </m:sub>
                    </m:sSub>
                  </m:oMath>
                </a14:m>
                <a:r>
                  <a:rPr lang="en-US" dirty="0"/>
                  <a:t> with 100 sightlines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CDBF26E-7EF9-B64A-B8A1-F779385F0B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196" y="323053"/>
                <a:ext cx="4297960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C3B0EA3-C3D5-C54E-96DF-63240BD14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676" y="1097027"/>
            <a:ext cx="3805038" cy="50180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BDD1E3-E877-974B-A974-75C3E0971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0514" y="1097028"/>
            <a:ext cx="3805037" cy="50180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045B9BE-9BB6-2947-B762-7482D2AD3A2D}"/>
                  </a:ext>
                </a:extLst>
              </p:cNvPr>
              <p:cNvSpPr/>
              <p:nvPr/>
            </p:nvSpPr>
            <p:spPr>
              <a:xfrm>
                <a:off x="3792967" y="324941"/>
                <a:ext cx="4297960" cy="584775"/>
              </a:xfrm>
              <a:prstGeom prst="rect">
                <a:avLst/>
              </a:prstGeom>
              <a:solidFill>
                <a:schemeClr val="bg2">
                  <a:alpha val="90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Eff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𝐻𝐼</m:t>
                        </m:r>
                      </m:sub>
                    </m:sSub>
                  </m:oMath>
                </a14:m>
                <a:r>
                  <a:rPr lang="en-US" dirty="0"/>
                  <a:t> with 500 sightlines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045B9BE-9BB6-2947-B762-7482D2AD3A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967" y="324941"/>
                <a:ext cx="4297960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8158939A-F0F7-4A41-8F47-B1F44114B3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4246" y="1095140"/>
            <a:ext cx="3806469" cy="50199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847A41-70EF-984E-BC9B-2ACB8CB06C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0512" y="1095139"/>
            <a:ext cx="3806469" cy="50199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922C11E-4A80-794D-A3DE-4BADCE63B973}"/>
                  </a:ext>
                </a:extLst>
              </p:cNvPr>
              <p:cNvSpPr/>
              <p:nvPr/>
            </p:nvSpPr>
            <p:spPr>
              <a:xfrm>
                <a:off x="3787738" y="343374"/>
                <a:ext cx="4297960" cy="584775"/>
              </a:xfrm>
              <a:prstGeom prst="rect">
                <a:avLst/>
              </a:prstGeom>
              <a:solidFill>
                <a:schemeClr val="bg2">
                  <a:alpha val="90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Eff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𝐻𝐼</m:t>
                        </m:r>
                      </m:sub>
                    </m:sSub>
                  </m:oMath>
                </a14:m>
                <a:r>
                  <a:rPr lang="en-US" dirty="0"/>
                  <a:t> with 1000 sightlines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922C11E-4A80-794D-A3DE-4BADCE63B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7738" y="343374"/>
                <a:ext cx="4297960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CE7568E5-CA99-9B4B-902B-8A35C1B3C4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4247" y="1111686"/>
            <a:ext cx="3806468" cy="50199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205B898-A32B-C041-ADBF-119132E479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0512" y="1093252"/>
            <a:ext cx="3807900" cy="5021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3074FD3-3722-3D41-A973-1DE11E0AF560}"/>
                  </a:ext>
                </a:extLst>
              </p:cNvPr>
              <p:cNvSpPr/>
              <p:nvPr/>
            </p:nvSpPr>
            <p:spPr>
              <a:xfrm>
                <a:off x="3787738" y="364335"/>
                <a:ext cx="4297960" cy="584775"/>
              </a:xfrm>
              <a:prstGeom prst="rect">
                <a:avLst/>
              </a:prstGeom>
              <a:solidFill>
                <a:schemeClr val="bg2">
                  <a:alpha val="90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Eff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𝐻𝐼</m:t>
                        </m:r>
                      </m:sub>
                    </m:sSub>
                  </m:oMath>
                </a14:m>
                <a:r>
                  <a:rPr lang="en-US" dirty="0"/>
                  <a:t> with 5000 sightlines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3074FD3-3722-3D41-A973-1DE11E0AF5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7738" y="364335"/>
                <a:ext cx="4297960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125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3" grpId="1" animBg="1"/>
      <p:bldP spid="22" grpId="0" animBg="1"/>
      <p:bldP spid="22" grpId="1" animBg="1"/>
      <p:bldP spid="22" grpId="2" animBg="1"/>
      <p:bldP spid="27" grpId="0" animBg="1"/>
      <p:bldP spid="27" grpId="2" animBg="1"/>
      <p:bldP spid="27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1926D1-DC4F-D84E-BADB-F2E2F76A7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3822"/>
            <a:ext cx="12192000" cy="43988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4BC1F6-7AAD-2145-9D33-18CCB8B5AB45}"/>
              </a:ext>
            </a:extLst>
          </p:cNvPr>
          <p:cNvSpPr/>
          <p:nvPr/>
        </p:nvSpPr>
        <p:spPr>
          <a:xfrm>
            <a:off x="3591009" y="1050762"/>
            <a:ext cx="4558582" cy="5847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5D8225-B154-5E4F-94BF-4DE338A3B417}"/>
              </a:ext>
            </a:extLst>
          </p:cNvPr>
          <p:cNvSpPr/>
          <p:nvPr/>
        </p:nvSpPr>
        <p:spPr>
          <a:xfrm>
            <a:off x="3591009" y="1050762"/>
            <a:ext cx="4558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The Epoch of Reionization</a:t>
            </a:r>
          </a:p>
        </p:txBody>
      </p:sp>
    </p:spTree>
    <p:extLst>
      <p:ext uri="{BB962C8B-B14F-4D97-AF65-F5344CB8AC3E}">
        <p14:creationId xmlns:p14="http://schemas.microsoft.com/office/powerpoint/2010/main" val="3164572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4778F5-D383-3D46-9765-34BA91BA5E14}"/>
              </a:ext>
            </a:extLst>
          </p:cNvPr>
          <p:cNvSpPr/>
          <p:nvPr/>
        </p:nvSpPr>
        <p:spPr>
          <a:xfrm>
            <a:off x="4061462" y="884277"/>
            <a:ext cx="4558582" cy="5847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50971-1694-0B48-946A-F648DEBA973A}"/>
              </a:ext>
            </a:extLst>
          </p:cNvPr>
          <p:cNvSpPr txBox="1"/>
          <p:nvPr/>
        </p:nvSpPr>
        <p:spPr>
          <a:xfrm>
            <a:off x="4747693" y="773026"/>
            <a:ext cx="3365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Damping wings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AD71ED-FF6F-A74D-86D2-F5660906D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68" t="10032" r="12001" b="8184"/>
          <a:stretch/>
        </p:blipFill>
        <p:spPr>
          <a:xfrm>
            <a:off x="603652" y="773026"/>
            <a:ext cx="3349487" cy="20772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D91068-2472-634A-AD40-F8F901579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716" y="1858427"/>
            <a:ext cx="5601078" cy="42465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E1E7D2-B392-F840-9E6F-EC35D1E486E5}"/>
              </a:ext>
            </a:extLst>
          </p:cNvPr>
          <p:cNvSpPr/>
          <p:nvPr/>
        </p:nvSpPr>
        <p:spPr>
          <a:xfrm>
            <a:off x="4440177" y="5735664"/>
            <a:ext cx="1683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>
                <a:effectLst/>
                <a:latin typeface="Helvetica" pitchFamily="2" charset="0"/>
              </a:rPr>
              <a:t>Willott</a:t>
            </a:r>
            <a:r>
              <a:rPr lang="de-DE" b="1" dirty="0">
                <a:effectLst/>
                <a:latin typeface="Helvetica" pitchFamily="2" charset="0"/>
              </a:rPr>
              <a:t> (2010) </a:t>
            </a:r>
            <a:endParaRPr lang="de-DE" dirty="0">
              <a:effectLst/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B8863D-7644-E948-BC32-194AEDE5C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258" y="1858427"/>
            <a:ext cx="7133372" cy="41171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7BE79B-BA21-2E47-A00B-FD3481EDAA3B}"/>
              </a:ext>
            </a:extLst>
          </p:cNvPr>
          <p:cNvSpPr/>
          <p:nvPr/>
        </p:nvSpPr>
        <p:spPr>
          <a:xfrm>
            <a:off x="5900737" y="2704237"/>
            <a:ext cx="2211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effectLst/>
                <a:latin typeface="Helvetica" pitchFamily="2" charset="0"/>
              </a:rPr>
              <a:t>Wang et al., 2020</a:t>
            </a:r>
          </a:p>
        </p:txBody>
      </p:sp>
    </p:spTree>
    <p:extLst>
      <p:ext uri="{BB962C8B-B14F-4D97-AF65-F5344CB8AC3E}">
        <p14:creationId xmlns:p14="http://schemas.microsoft.com/office/powerpoint/2010/main" val="169132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B1C1C1-2D9B-174C-8CD1-851172EB9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20" y="1594541"/>
            <a:ext cx="5525707" cy="4524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94BFB6-08DA-FA4E-A2A4-D549E1A68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865" y="1594541"/>
            <a:ext cx="5666141" cy="4524988"/>
          </a:xfrm>
          <a:prstGeom prst="rect">
            <a:avLst/>
          </a:prstGeom>
        </p:spPr>
      </p:pic>
      <p:sp>
        <p:nvSpPr>
          <p:cNvPr id="2" name="Manual Operation 1">
            <a:extLst>
              <a:ext uri="{FF2B5EF4-FFF2-40B4-BE49-F238E27FC236}">
                <a16:creationId xmlns:a16="http://schemas.microsoft.com/office/drawing/2014/main" id="{B5C81B8D-492F-E04C-BE2B-55A2E2608133}"/>
              </a:ext>
            </a:extLst>
          </p:cNvPr>
          <p:cNvSpPr/>
          <p:nvPr/>
        </p:nvSpPr>
        <p:spPr>
          <a:xfrm rot="1762133">
            <a:off x="1840613" y="3584532"/>
            <a:ext cx="235621" cy="69501"/>
          </a:xfrm>
          <a:prstGeom prst="flowChartManualOperation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7F2DA1A1-2C64-F24F-9C62-CF43A090C372}"/>
              </a:ext>
            </a:extLst>
          </p:cNvPr>
          <p:cNvSpPr/>
          <p:nvPr/>
        </p:nvSpPr>
        <p:spPr>
          <a:xfrm rot="1762133">
            <a:off x="1930069" y="3509547"/>
            <a:ext cx="132907" cy="85821"/>
          </a:xfrm>
          <a:prstGeom prst="triangl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716D8CFB-1E8E-8947-AE4C-C263EBE0A96B}"/>
              </a:ext>
            </a:extLst>
          </p:cNvPr>
          <p:cNvSpPr/>
          <p:nvPr/>
        </p:nvSpPr>
        <p:spPr>
          <a:xfrm rot="16200000">
            <a:off x="2857033" y="3883999"/>
            <a:ext cx="132907" cy="85821"/>
          </a:xfrm>
          <a:prstGeom prst="triangl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nual Operation 10">
            <a:extLst>
              <a:ext uri="{FF2B5EF4-FFF2-40B4-BE49-F238E27FC236}">
                <a16:creationId xmlns:a16="http://schemas.microsoft.com/office/drawing/2014/main" id="{392822A7-463F-4942-9C83-B702921F20F6}"/>
              </a:ext>
            </a:extLst>
          </p:cNvPr>
          <p:cNvSpPr/>
          <p:nvPr/>
        </p:nvSpPr>
        <p:spPr>
          <a:xfrm rot="2766131">
            <a:off x="4018662" y="2676482"/>
            <a:ext cx="235621" cy="69501"/>
          </a:xfrm>
          <a:prstGeom prst="flowChartManualOperation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7A9322F6-6B81-904D-A666-0EB65CAD732B}"/>
              </a:ext>
            </a:extLst>
          </p:cNvPr>
          <p:cNvSpPr/>
          <p:nvPr/>
        </p:nvSpPr>
        <p:spPr>
          <a:xfrm rot="2766131">
            <a:off x="4120818" y="2614197"/>
            <a:ext cx="132907" cy="85821"/>
          </a:xfrm>
          <a:prstGeom prst="triangl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anual Operation 8">
            <a:extLst>
              <a:ext uri="{FF2B5EF4-FFF2-40B4-BE49-F238E27FC236}">
                <a16:creationId xmlns:a16="http://schemas.microsoft.com/office/drawing/2014/main" id="{DF931801-9F2F-E840-8AEC-5374D2E8D91C}"/>
              </a:ext>
            </a:extLst>
          </p:cNvPr>
          <p:cNvSpPr/>
          <p:nvPr/>
        </p:nvSpPr>
        <p:spPr>
          <a:xfrm rot="16200000">
            <a:off x="2869313" y="3890011"/>
            <a:ext cx="235621" cy="69501"/>
          </a:xfrm>
          <a:prstGeom prst="flowChartManualOperation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07E648-E738-A048-8A22-0114253158D7}"/>
              </a:ext>
            </a:extLst>
          </p:cNvPr>
          <p:cNvSpPr/>
          <p:nvPr/>
        </p:nvSpPr>
        <p:spPr>
          <a:xfrm>
            <a:off x="2293766" y="690626"/>
            <a:ext cx="6730964" cy="5847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80A85E-F4FD-394F-AAA0-1F0EEF2124D0}"/>
              </a:ext>
            </a:extLst>
          </p:cNvPr>
          <p:cNvSpPr txBox="1"/>
          <p:nvPr/>
        </p:nvSpPr>
        <p:spPr>
          <a:xfrm>
            <a:off x="2293766" y="651550"/>
            <a:ext cx="6919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Damping wing profile along the sightline</a:t>
            </a:r>
          </a:p>
        </p:txBody>
      </p:sp>
    </p:spTree>
    <p:extLst>
      <p:ext uri="{BB962C8B-B14F-4D97-AF65-F5344CB8AC3E}">
        <p14:creationId xmlns:p14="http://schemas.microsoft.com/office/powerpoint/2010/main" val="162168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FC829C-CB6A-9A45-BC53-A63C1554DC3A}"/>
              </a:ext>
            </a:extLst>
          </p:cNvPr>
          <p:cNvSpPr/>
          <p:nvPr/>
        </p:nvSpPr>
        <p:spPr>
          <a:xfrm>
            <a:off x="700214" y="3244843"/>
            <a:ext cx="10919355" cy="2866343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907367-F23E-BB4E-82FE-1A8978A5F704}"/>
              </a:ext>
            </a:extLst>
          </p:cNvPr>
          <p:cNvSpPr/>
          <p:nvPr/>
        </p:nvSpPr>
        <p:spPr>
          <a:xfrm>
            <a:off x="2053154" y="2541483"/>
            <a:ext cx="7217845" cy="615554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27F508-9327-3744-8908-0B527AACD574}"/>
              </a:ext>
            </a:extLst>
          </p:cNvPr>
          <p:cNvSpPr/>
          <p:nvPr/>
        </p:nvSpPr>
        <p:spPr>
          <a:xfrm>
            <a:off x="565754" y="1323647"/>
            <a:ext cx="10572145" cy="657553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E05DD3-828C-4A48-A8EB-838B1DD75739}"/>
              </a:ext>
            </a:extLst>
          </p:cNvPr>
          <p:cNvSpPr/>
          <p:nvPr/>
        </p:nvSpPr>
        <p:spPr>
          <a:xfrm>
            <a:off x="2853254" y="561112"/>
            <a:ext cx="5460623" cy="565167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CC61BB-AD21-D441-B899-9597998916EB}"/>
              </a:ext>
            </a:extLst>
          </p:cNvPr>
          <p:cNvSpPr txBox="1"/>
          <p:nvPr/>
        </p:nvSpPr>
        <p:spPr>
          <a:xfrm>
            <a:off x="2977417" y="479948"/>
            <a:ext cx="5336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What do we want to study?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A054E5-436F-0B48-ADC0-3660BB49A9A6}"/>
              </a:ext>
            </a:extLst>
          </p:cNvPr>
          <p:cNvSpPr/>
          <p:nvPr/>
        </p:nvSpPr>
        <p:spPr>
          <a:xfrm>
            <a:off x="700215" y="1242563"/>
            <a:ext cx="109193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err="1">
                <a:effectLst/>
                <a:latin typeface="Helvetica Neue" panose="02000503000000020004" pitchFamily="2" charset="0"/>
              </a:rPr>
              <a:t>How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damping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wings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are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influenced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by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the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reionization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topolgy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,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and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which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parameters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we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can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constrain</a:t>
            </a:r>
            <a:r>
              <a:rPr lang="de-DE" sz="2400" dirty="0"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latin typeface="Helvetica Neue" panose="02000503000000020004" pitchFamily="2" charset="0"/>
              </a:rPr>
              <a:t>using</a:t>
            </a:r>
            <a:r>
              <a:rPr lang="de-DE" sz="2400" dirty="0"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latin typeface="Helvetica Neue" panose="02000503000000020004" pitchFamily="2" charset="0"/>
              </a:rPr>
              <a:t>them</a:t>
            </a:r>
            <a:r>
              <a:rPr lang="de-DE" sz="2400" dirty="0">
                <a:latin typeface="Helvetica Neue" panose="02000503000000020004" pitchFamily="2" charset="0"/>
              </a:rPr>
              <a:t>.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5AC9CF-D73D-4C41-85CB-BC260181B54A}"/>
              </a:ext>
            </a:extLst>
          </p:cNvPr>
          <p:cNvSpPr/>
          <p:nvPr/>
        </p:nvSpPr>
        <p:spPr>
          <a:xfrm>
            <a:off x="700215" y="3248864"/>
            <a:ext cx="106628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effectLst/>
                <a:latin typeface="Helvetica Neue" panose="02000503000000020004" pitchFamily="2" charset="0"/>
              </a:rPr>
              <a:t>Using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21cmFast*,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which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is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a semi-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numerical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cosmological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simulation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,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to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generate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large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ionised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boxes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of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desired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astrophysical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parameters</a:t>
            </a:r>
            <a:r>
              <a:rPr lang="de-DE" sz="2400" dirty="0">
                <a:latin typeface="Helvetica Neue" panose="02000503000000020004" pitchFamily="2" charset="0"/>
              </a:rPr>
              <a:t>.</a:t>
            </a:r>
            <a:endParaRPr lang="de-DE" sz="2400" dirty="0">
              <a:effectLst/>
              <a:latin typeface="Helvetica Neue" panose="020005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effectLst/>
                <a:latin typeface="Helvetica Neue" panose="02000503000000020004" pitchFamily="2" charset="0"/>
              </a:rPr>
              <a:t>Once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we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have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the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ionised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box,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locate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halos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in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the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ionised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box.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latin typeface="Helvetica Neue" panose="02000503000000020004" pitchFamily="2" charset="0"/>
              </a:rPr>
              <a:t>T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reating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the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halo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as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a host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of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quasar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,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we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shoot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a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sightline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along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some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random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direction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effectLst/>
                <a:latin typeface="Helvetica Neue" panose="02000503000000020004" pitchFamily="2" charset="0"/>
              </a:rPr>
              <a:t>Treating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this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 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sightline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as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our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line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of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sight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,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we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computed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the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damping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wing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profile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</a:t>
            </a:r>
            <a:r>
              <a:rPr lang="de-DE" sz="2400" dirty="0" err="1">
                <a:effectLst/>
                <a:latin typeface="Helvetica Neue" panose="02000503000000020004" pitchFamily="2" charset="0"/>
              </a:rPr>
              <a:t>along</a:t>
            </a:r>
            <a:r>
              <a:rPr lang="de-DE" sz="2400" dirty="0">
                <a:effectLst/>
                <a:latin typeface="Helvetica Neue" panose="02000503000000020004" pitchFamily="2" charset="0"/>
              </a:rPr>
              <a:t> it.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3D88C2-5C3C-3646-9CD1-1BACF92AC3B0}"/>
              </a:ext>
            </a:extLst>
          </p:cNvPr>
          <p:cNvSpPr/>
          <p:nvPr/>
        </p:nvSpPr>
        <p:spPr>
          <a:xfrm>
            <a:off x="2143235" y="2510706"/>
            <a:ext cx="63487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effectLst/>
              </a:rPr>
              <a:t>HOW ARE WE GOING TO STUDY?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6FF971-0422-FD4C-AB7D-2F51A844D276}"/>
              </a:ext>
            </a:extLst>
          </p:cNvPr>
          <p:cNvSpPr/>
          <p:nvPr/>
        </p:nvSpPr>
        <p:spPr>
          <a:xfrm>
            <a:off x="7469975" y="5741854"/>
            <a:ext cx="3893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/21cmfast/21cmFAST/</a:t>
            </a:r>
          </a:p>
        </p:txBody>
      </p:sp>
    </p:spTree>
    <p:extLst>
      <p:ext uri="{BB962C8B-B14F-4D97-AF65-F5344CB8AC3E}">
        <p14:creationId xmlns:p14="http://schemas.microsoft.com/office/powerpoint/2010/main" val="214292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009D03-35B9-1145-ABC4-CF57F43C9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394" y="1145135"/>
            <a:ext cx="3625046" cy="49772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692733-8319-6943-AAD3-60620F3CE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924" y="2339161"/>
            <a:ext cx="3248611" cy="2594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4AFC79-6181-4E4C-9FB7-EECAF2ACCA2D}"/>
              </a:ext>
            </a:extLst>
          </p:cNvPr>
          <p:cNvSpPr/>
          <p:nvPr/>
        </p:nvSpPr>
        <p:spPr>
          <a:xfrm>
            <a:off x="1239748" y="420550"/>
            <a:ext cx="9832443" cy="5847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4BE1DD-8F64-ED41-A19A-52429AE5DF3F}"/>
                  </a:ext>
                </a:extLst>
              </p:cNvPr>
              <p:cNvSpPr txBox="1"/>
              <p:nvPr/>
            </p:nvSpPr>
            <p:spPr>
              <a:xfrm>
                <a:off x="1359246" y="484970"/>
                <a:ext cx="98778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Slices of ionized boxes for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sz="2400" dirty="0"/>
                  <a:t> and the corresponding damping wings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4BE1DD-8F64-ED41-A19A-52429AE5D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246" y="484970"/>
                <a:ext cx="9877832" cy="461665"/>
              </a:xfrm>
              <a:prstGeom prst="rect">
                <a:avLst/>
              </a:prstGeom>
              <a:blipFill>
                <a:blip r:embed="rId5"/>
                <a:stretch>
                  <a:fillRect l="-899"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3988FFC6-53FB-DF49-AEA5-D8494F60D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5924" y="1252438"/>
            <a:ext cx="3151765" cy="25943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34798C-2FC5-3C41-8D3B-7F3DAD1CB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900" y="1252438"/>
            <a:ext cx="3151764" cy="25943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C429E0-69B8-D04F-9F8A-1100C959D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2895" y="1252438"/>
            <a:ext cx="3223066" cy="26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44 -0.03496 L -0.31471 0.3240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99BDBE-40F1-F844-84D1-75D7EEB25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79" y="1988428"/>
            <a:ext cx="4889268" cy="4113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4D9788-A2BA-7749-8478-BD968E6A8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754" y="1985447"/>
            <a:ext cx="5154833" cy="41166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DEC2EA-84C3-044F-86D9-39883AD9A479}"/>
              </a:ext>
            </a:extLst>
          </p:cNvPr>
          <p:cNvSpPr/>
          <p:nvPr/>
        </p:nvSpPr>
        <p:spPr>
          <a:xfrm>
            <a:off x="2496606" y="748341"/>
            <a:ext cx="6144527" cy="5847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575881-02F0-A944-AA19-DDB37EEFBB57}"/>
              </a:ext>
            </a:extLst>
          </p:cNvPr>
          <p:cNvSpPr txBox="1"/>
          <p:nvPr/>
        </p:nvSpPr>
        <p:spPr>
          <a:xfrm>
            <a:off x="2621280" y="809897"/>
            <a:ext cx="6019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Damping wings as a function of quasar lifetime</a:t>
            </a:r>
          </a:p>
        </p:txBody>
      </p:sp>
    </p:spTree>
    <p:extLst>
      <p:ext uri="{BB962C8B-B14F-4D97-AF65-F5344CB8AC3E}">
        <p14:creationId xmlns:p14="http://schemas.microsoft.com/office/powerpoint/2010/main" val="374599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7C2E98-5B23-BC4D-BB65-E98EB6DB5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28" y="1435470"/>
            <a:ext cx="3401707" cy="46705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E93F2B-31DF-D441-AB1F-2B758079D190}"/>
              </a:ext>
            </a:extLst>
          </p:cNvPr>
          <p:cNvSpPr/>
          <p:nvPr/>
        </p:nvSpPr>
        <p:spPr>
          <a:xfrm>
            <a:off x="5874026" y="742778"/>
            <a:ext cx="5019261" cy="5847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2D13D3-07CD-4142-B248-ABF69DDCB28D}"/>
                  </a:ext>
                </a:extLst>
              </p:cNvPr>
              <p:cNvSpPr txBox="1"/>
              <p:nvPr/>
            </p:nvSpPr>
            <p:spPr>
              <a:xfrm>
                <a:off x="6025715" y="742778"/>
                <a:ext cx="4867572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Effective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lang="en-US" sz="2400" dirty="0"/>
                  <a:t> for different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2D13D3-07CD-4142-B248-ABF69DDCB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5715" y="742778"/>
                <a:ext cx="4867572" cy="490199"/>
              </a:xfrm>
              <a:prstGeom prst="rect">
                <a:avLst/>
              </a:prstGeom>
              <a:blipFill>
                <a:blip r:embed="rId4"/>
                <a:stretch>
                  <a:fillRect l="-1558" t="-75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99AD50EA-33D9-ED4B-A383-F6FB8CDFE165}"/>
              </a:ext>
            </a:extLst>
          </p:cNvPr>
          <p:cNvSpPr/>
          <p:nvPr/>
        </p:nvSpPr>
        <p:spPr>
          <a:xfrm>
            <a:off x="196840" y="429232"/>
            <a:ext cx="4321637" cy="895759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BB1598-1B58-8F4E-BC5E-7E256E831E5F}"/>
              </a:ext>
            </a:extLst>
          </p:cNvPr>
          <p:cNvSpPr txBox="1"/>
          <p:nvPr/>
        </p:nvSpPr>
        <p:spPr>
          <a:xfrm>
            <a:off x="356245" y="429232"/>
            <a:ext cx="453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Damping wings as a function of quasar lifetime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9CBA46-0E1F-B343-AEFF-5616441E6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02" y="1432388"/>
            <a:ext cx="3546178" cy="46766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58E786-143F-2344-A716-991BE3803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847" y="1436108"/>
            <a:ext cx="3544492" cy="467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917C968-EF6B-4C45-92B3-BF9654F8B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07" y="1640482"/>
            <a:ext cx="5368408" cy="44638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677CAD-5502-8346-888F-1F70162E2A38}"/>
              </a:ext>
            </a:extLst>
          </p:cNvPr>
          <p:cNvSpPr/>
          <p:nvPr/>
        </p:nvSpPr>
        <p:spPr>
          <a:xfrm>
            <a:off x="2205784" y="572119"/>
            <a:ext cx="7587718" cy="5847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5288EC-3484-5241-8914-D82F7D23EF83}"/>
              </a:ext>
            </a:extLst>
          </p:cNvPr>
          <p:cNvSpPr txBox="1"/>
          <p:nvPr/>
        </p:nvSpPr>
        <p:spPr>
          <a:xfrm>
            <a:off x="2205784" y="572119"/>
            <a:ext cx="758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Distribution of low and high mass halos throughout the box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9DB573-500B-AA43-A41E-30AD14EB7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537" y="1640482"/>
            <a:ext cx="5368408" cy="446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EC6E84-2E95-0B4C-A0F2-1C6F6CC21B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64"/>
          <a:stretch/>
        </p:blipFill>
        <p:spPr>
          <a:xfrm>
            <a:off x="6365537" y="1848678"/>
            <a:ext cx="5368408" cy="425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1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{7490DAF7-9EBE-C644-AE0E-BDE5FB4A1307}tf10001119</Template>
  <TotalTime>4019</TotalTime>
  <Words>365</Words>
  <Application>Microsoft Macintosh PowerPoint</Application>
  <PresentationFormat>Widescreen</PresentationFormat>
  <Paragraphs>43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 Math</vt:lpstr>
      <vt:lpstr>Gill Sans MT</vt:lpstr>
      <vt:lpstr>Helvetica</vt:lpstr>
      <vt:lpstr>Helvetica Neue</vt:lpstr>
      <vt:lpstr>HelveticaNeue-Light</vt:lpstr>
      <vt:lpstr>Gallery</vt:lpstr>
      <vt:lpstr>Behaviour of Ly-α damping wings as a function of reionisation topology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Behaviour of Ly-α damping wings as a function of reionisation topology</dc:title>
  <dc:creator>Microsoft Office User</dc:creator>
  <cp:lastModifiedBy>Microsoft Office User</cp:lastModifiedBy>
  <cp:revision>33</cp:revision>
  <dcterms:created xsi:type="dcterms:W3CDTF">2024-06-25T07:55:06Z</dcterms:created>
  <dcterms:modified xsi:type="dcterms:W3CDTF">2024-06-28T08:49:34Z</dcterms:modified>
</cp:coreProperties>
</file>