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.xml" ContentType="application/vnd.openxmlformats-officedocument.presentationml.slide+xml"/>
  <Override PartName="/ppt/slides/slide3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8.xml" ContentType="application/vnd.openxmlformats-officedocument.presentationml.tags+xml"/>
  <Override PartName="/docProps/app.xml" ContentType="application/vnd.openxmlformats-officedocument.extended-properties+xml"/>
  <Override PartName="/ppt/tags/tag9.xml" ContentType="application/vnd.openxmlformats-officedocument.presentationml.tags+xml"/>
  <Override PartName="/ppt/tags/tag2.xml" ContentType="application/vnd.openxmlformats-officedocument.presentationml.tags+xml"/>
  <Override PartName="/ppt/tags/tag7.xml" ContentType="application/vnd.openxmlformats-officedocument.presentationml.tags+xml"/>
  <Override PartName="/ppt/tags/tag10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7" r:id="rId2"/>
    <p:sldId id="1052" r:id="rId3"/>
    <p:sldId id="1143" r:id="rId4"/>
    <p:sldId id="1165" r:id="rId5"/>
    <p:sldId id="1031" r:id="rId6"/>
    <p:sldId id="935" r:id="rId7"/>
    <p:sldId id="1024" r:id="rId8"/>
    <p:sldId id="937" r:id="rId9"/>
    <p:sldId id="938" r:id="rId10"/>
    <p:sldId id="939" r:id="rId11"/>
    <p:sldId id="940" r:id="rId12"/>
    <p:sldId id="955" r:id="rId13"/>
    <p:sldId id="1065" r:id="rId14"/>
    <p:sldId id="961" r:id="rId15"/>
    <p:sldId id="1172" r:id="rId16"/>
    <p:sldId id="1045" r:id="rId17"/>
    <p:sldId id="1185" r:id="rId18"/>
    <p:sldId id="1178" r:id="rId19"/>
    <p:sldId id="1186" r:id="rId20"/>
    <p:sldId id="1148" r:id="rId21"/>
    <p:sldId id="1184" r:id="rId22"/>
    <p:sldId id="1179" r:id="rId23"/>
    <p:sldId id="1180" r:id="rId24"/>
    <p:sldId id="980" r:id="rId25"/>
    <p:sldId id="1187" r:id="rId26"/>
    <p:sldId id="1182" r:id="rId27"/>
    <p:sldId id="986" r:id="rId28"/>
    <p:sldId id="1140" r:id="rId29"/>
    <p:sldId id="1188" r:id="rId30"/>
    <p:sldId id="1189" r:id="rId31"/>
    <p:sldId id="994" r:id="rId32"/>
    <p:sldId id="1074" r:id="rId33"/>
    <p:sldId id="1183" r:id="rId34"/>
    <p:sldId id="1141" r:id="rId35"/>
    <p:sldId id="1062" r:id="rId36"/>
    <p:sldId id="1139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9B003"/>
    <a:srgbClr val="3937D9"/>
    <a:srgbClr val="53A93E"/>
    <a:srgbClr val="FFFFFF"/>
    <a:srgbClr val="E5E5E5"/>
    <a:srgbClr val="EAEAEA"/>
    <a:srgbClr val="F3DD1D"/>
    <a:srgbClr val="F3E12E"/>
    <a:srgbClr val="EB890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35"/>
    <p:restoredTop sz="64389" autoAdjust="0"/>
  </p:normalViewPr>
  <p:slideViewPr>
    <p:cSldViewPr snapToGrid="0" snapToObjects="1">
      <p:cViewPr varScale="1">
        <p:scale>
          <a:sx n="66" d="100"/>
          <a:sy n="66" d="100"/>
        </p:scale>
        <p:origin x="21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77CC56-8EF3-3F42-BEE3-411045A15D81}" type="datetime1">
              <a:rPr lang="en-US"/>
              <a:pPr>
                <a:defRPr/>
              </a:pPr>
              <a:t>6/23/24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A6D6CC-7910-394D-93BB-179AF54A2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48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137FB83-D6C4-E244-A1F9-55CE15FFA392}" type="datetime1">
              <a:rPr lang="en-US"/>
              <a:pPr>
                <a:defRPr/>
              </a:pPr>
              <a:t>6/23/24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95C96BD-4F67-2848-A655-DEA341E94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10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5C96BD-4F67-2848-A655-DEA341E94B4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99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44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3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86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3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13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47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94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22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28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14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92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73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42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45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76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750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26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750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72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750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75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057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endParaRPr lang="en-US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51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1772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2027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BE060C-ABF4-4747-96EA-F4B403B8DBBD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20800" y="877888"/>
            <a:ext cx="4217988" cy="3163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38687" cy="1635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4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489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eaLnBrk="1" hangingPunct="1"/>
            <a:endParaRPr lang="en-US" baseline="0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47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382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45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17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68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3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5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BE060C-ABF4-4747-96EA-F4B403B8DBBD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20800" y="877888"/>
            <a:ext cx="4217988" cy="3163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38687" cy="1635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4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5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94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45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49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9375" eaLnBrk="1" hangingPunct="1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8C68E-EE9F-6842-927C-6E70115B9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43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1250" y="6245225"/>
            <a:ext cx="3127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50ADAF1B-96BA-BB43-AFFB-6936FC31F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02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302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87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446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01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85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1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77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7.e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4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11" Type="http://schemas.openxmlformats.org/officeDocument/2006/relationships/image" Target="../media/image13.emf"/><Relationship Id="rId5" Type="http://schemas.openxmlformats.org/officeDocument/2006/relationships/image" Target="../media/image11.emf"/><Relationship Id="rId15" Type="http://schemas.openxmlformats.org/officeDocument/2006/relationships/image" Target="../media/image15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emf"/><Relationship Id="rId1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CEB4AE-1193-6248-8F3D-931FD20DB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193" y="387678"/>
            <a:ext cx="7110413" cy="6411029"/>
          </a:xfrm>
          <a:prstGeom prst="rect">
            <a:avLst/>
          </a:prstGeom>
        </p:spPr>
      </p:pic>
      <p:sp>
        <p:nvSpPr>
          <p:cNvPr id="7" name="Rectangle 1"/>
          <p:cNvSpPr>
            <a:spLocks/>
          </p:cNvSpPr>
          <p:nvPr/>
        </p:nvSpPr>
        <p:spPr bwMode="auto">
          <a:xfrm>
            <a:off x="-38100" y="2205646"/>
            <a:ext cx="9182100" cy="19293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400">
              <a:lnSpc>
                <a:spcPct val="170000"/>
              </a:lnSpc>
              <a:tabLst>
                <a:tab pos="647700" algn="l"/>
                <a:tab pos="1028700" algn="l"/>
                <a:tab pos="1308100" algn="l"/>
                <a:tab pos="1968500" algn="l"/>
                <a:tab pos="2628900" algn="l"/>
                <a:tab pos="3289300" algn="l"/>
                <a:tab pos="3937000" algn="l"/>
                <a:tab pos="4597400" algn="l"/>
                <a:tab pos="5257800" algn="l"/>
                <a:tab pos="5905500" algn="l"/>
                <a:tab pos="6565900" algn="l"/>
                <a:tab pos="7226300" algn="l"/>
                <a:tab pos="7454900" algn="l"/>
                <a:tab pos="8229600" algn="l"/>
              </a:tabLst>
              <a:defRPr/>
            </a:pP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Comic Sans MS Bold" charset="0"/>
              </a:rPr>
              <a:t>21cm line from the high-z IGM</a:t>
            </a:r>
          </a:p>
        </p:txBody>
      </p:sp>
      <p:sp>
        <p:nvSpPr>
          <p:cNvPr id="12290" name="Rectangle 2"/>
          <p:cNvSpPr>
            <a:spLocks/>
          </p:cNvSpPr>
          <p:nvPr/>
        </p:nvSpPr>
        <p:spPr bwMode="auto">
          <a:xfrm>
            <a:off x="3420324" y="5263781"/>
            <a:ext cx="22033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>
              <a:tabLst>
                <a:tab pos="660400" algn="l"/>
                <a:tab pos="1308100" algn="l"/>
                <a:tab pos="1968500" algn="l"/>
                <a:tab pos="2489200" algn="l"/>
                <a:tab pos="2743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  <a:sym typeface="Comic Sans MS" charset="0"/>
              </a:rPr>
              <a:t>Benedetta Ciardi</a:t>
            </a:r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2274987" y="5840043"/>
            <a:ext cx="4405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/>
            <a:r>
              <a:rPr lang="en-US" sz="2200" b="1" dirty="0">
                <a:solidFill>
                  <a:srgbClr val="000000"/>
                </a:solidFill>
                <a:latin typeface="Calibri"/>
                <a:cs typeface="Calibri"/>
                <a:sym typeface="Comic Sans MS" charset="0"/>
              </a:rPr>
              <a:t>Max Planck Institute for Astrophysics</a:t>
            </a:r>
          </a:p>
        </p:txBody>
      </p:sp>
      <p:sp>
        <p:nvSpPr>
          <p:cNvPr id="12292" name="Rectangle 5"/>
          <p:cNvSpPr>
            <a:spLocks/>
          </p:cNvSpPr>
          <p:nvPr/>
        </p:nvSpPr>
        <p:spPr bwMode="auto">
          <a:xfrm>
            <a:off x="0" y="339725"/>
            <a:ext cx="91821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Cosmic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Dawn at High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Latitudes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Stockholm, Sweden, June 24-28 2024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  <a:sym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94400" y="1358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E4EA6-4C12-614F-B9DE-7E8DCA048DD3}"/>
              </a:ext>
            </a:extLst>
          </p:cNvPr>
          <p:cNvSpPr txBox="1"/>
          <p:nvPr/>
        </p:nvSpPr>
        <p:spPr>
          <a:xfrm rot="17890915">
            <a:off x="7953062" y="4951744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Eide+ 2020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21c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0325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12"/>
          <p:cNvSpPr>
            <a:spLocks/>
          </p:cNvSpPr>
          <p:nvPr/>
        </p:nvSpPr>
        <p:spPr bwMode="auto">
          <a:xfrm>
            <a:off x="1447800" y="5486400"/>
            <a:ext cx="737415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Redshif</a:t>
            </a:r>
            <a:r>
              <a:rPr lang="en-US" dirty="0">
                <a:solidFill>
                  <a:srgbClr val="343434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absorption vs emission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365B6F7-37BC-0349-BC9A-48D1850EDEFD}"/>
              </a:ext>
            </a:extLst>
          </p:cNvPr>
          <p:cNvSpPr>
            <a:spLocks/>
          </p:cNvSpPr>
          <p:nvPr/>
        </p:nvSpPr>
        <p:spPr bwMode="auto">
          <a:xfrm>
            <a:off x="3175325" y="2391854"/>
            <a:ext cx="5956300" cy="8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Lyα photon scattering decouples </a:t>
            </a:r>
            <a:r>
              <a:rPr lang="en-US" dirty="0" err="1">
                <a:latin typeface="Calibri"/>
                <a:cs typeface="Calibri"/>
                <a:sym typeface="Comic Sans MS" charset="0"/>
              </a:rPr>
              <a:t>T</a:t>
            </a:r>
            <a:r>
              <a:rPr lang="en-US" sz="1400" dirty="0" err="1">
                <a:latin typeface="Calibri"/>
                <a:cs typeface="Calibri"/>
                <a:sym typeface="Comic Sans MS" charset="0"/>
              </a:rPr>
              <a:t>s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from T</a:t>
            </a:r>
            <a:r>
              <a:rPr lang="en-US" sz="1400" dirty="0">
                <a:latin typeface="Calibri"/>
                <a:cs typeface="Calibri"/>
                <a:sym typeface="Comic Sans MS" charset="0"/>
              </a:rPr>
              <a:t>CMB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</a:t>
            </a:r>
            <a:r>
              <a:rPr lang="en-US" dirty="0">
                <a:latin typeface="Calibri"/>
                <a:cs typeface="Calibri"/>
                <a:sym typeface="Wingdings" charset="0"/>
              </a:rPr>
              <a:t>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21cm line can be observed             </a:t>
            </a:r>
            <a:r>
              <a:rPr lang="en-US" sz="2000" dirty="0">
                <a:latin typeface="Calibri"/>
                <a:cs typeface="Calibri"/>
                <a:sym typeface="Comic Sans MS" charset="0"/>
              </a:rPr>
              <a:t>                                      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F78B4FF-32FE-634D-9807-47DE55D9B6B5}"/>
              </a:ext>
            </a:extLst>
          </p:cNvPr>
          <p:cNvSpPr>
            <a:spLocks/>
          </p:cNvSpPr>
          <p:nvPr/>
        </p:nvSpPr>
        <p:spPr bwMode="auto">
          <a:xfrm>
            <a:off x="3173738" y="1568695"/>
            <a:ext cx="5551487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In the absence of decoupling mechanisms, other than collisions, 21cm line will not be visible at z&lt;20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BFD6E5A3-DA87-7B43-80D5-CDBAC90C4BC0}"/>
              </a:ext>
            </a:extLst>
          </p:cNvPr>
          <p:cNvSpPr>
            <a:spLocks/>
          </p:cNvSpPr>
          <p:nvPr/>
        </p:nvSpPr>
        <p:spPr bwMode="auto">
          <a:xfrm>
            <a:off x="3177683" y="989903"/>
            <a:ext cx="55514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Collisions are efficient at very high redshift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BA00495-847A-E54C-9127-1402421451C1}"/>
              </a:ext>
            </a:extLst>
          </p:cNvPr>
          <p:cNvSpPr>
            <a:spLocks/>
          </p:cNvSpPr>
          <p:nvPr/>
        </p:nvSpPr>
        <p:spPr bwMode="auto">
          <a:xfrm rot="5400000">
            <a:off x="2295651" y="4734778"/>
            <a:ext cx="1407931" cy="1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latin typeface="Calibri"/>
                <a:cs typeface="Calibri"/>
                <a:sym typeface="Comic Sans MS" charset="0"/>
              </a:rPr>
              <a:t>BC+ 2007, 2010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A64BA1D-6A0A-6747-B69E-4EAEAC3B10E3}"/>
              </a:ext>
            </a:extLst>
          </p:cNvPr>
          <p:cNvSpPr>
            <a:spLocks/>
          </p:cNvSpPr>
          <p:nvPr/>
        </p:nvSpPr>
        <p:spPr bwMode="auto">
          <a:xfrm>
            <a:off x="2291939" y="6290950"/>
            <a:ext cx="657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See also e.g. Chen &amp; Miralda-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Escude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‘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Chuzoy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Shapiro;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Ghara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Mellema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Kamran+;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Madau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Pritchard &amp; Loeb;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Roy+;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Sasonov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Warszawski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Yajima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Li</a:t>
            </a:r>
          </a:p>
        </p:txBody>
      </p:sp>
    </p:spTree>
    <p:extLst>
      <p:ext uri="{BB962C8B-B14F-4D97-AF65-F5344CB8AC3E}">
        <p14:creationId xmlns:p14="http://schemas.microsoft.com/office/powerpoint/2010/main" val="366663458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 descr="21c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0325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861" name="Group 6"/>
          <p:cNvGrpSpPr>
            <a:grpSpLocks/>
          </p:cNvGrpSpPr>
          <p:nvPr/>
        </p:nvGrpSpPr>
        <p:grpSpPr bwMode="auto">
          <a:xfrm>
            <a:off x="1638300" y="3889375"/>
            <a:ext cx="749300" cy="474663"/>
            <a:chOff x="0" y="0"/>
            <a:chExt cx="472" cy="299"/>
          </a:xfrm>
        </p:grpSpPr>
        <p:sp>
          <p:nvSpPr>
            <p:cNvPr id="121866" name="Rectangle 7"/>
            <p:cNvSpPr>
              <a:spLocks/>
            </p:cNvSpPr>
            <p:nvPr/>
          </p:nvSpPr>
          <p:spPr bwMode="auto">
            <a:xfrm>
              <a:off x="14" y="0"/>
              <a:ext cx="45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latin typeface="Calibri"/>
                  <a:cs typeface="Calibri"/>
                  <a:sym typeface="Comic Sans MS" charset="0"/>
                </a:rPr>
                <a:t>Lyα heating</a:t>
              </a:r>
            </a:p>
          </p:txBody>
        </p:sp>
        <p:sp>
          <p:nvSpPr>
            <p:cNvPr id="121867" name="Line 8"/>
            <p:cNvSpPr>
              <a:spLocks noChangeShapeType="1"/>
            </p:cNvSpPr>
            <p:nvPr/>
          </p:nvSpPr>
          <p:spPr bwMode="auto">
            <a:xfrm flipH="1">
              <a:off x="0" y="106"/>
              <a:ext cx="194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21863" name="Rectangle 12"/>
          <p:cNvSpPr>
            <a:spLocks/>
          </p:cNvSpPr>
          <p:nvPr/>
        </p:nvSpPr>
        <p:spPr bwMode="auto">
          <a:xfrm>
            <a:off x="1447800" y="5486400"/>
            <a:ext cx="737415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Redshif</a:t>
            </a:r>
            <a:r>
              <a:rPr lang="en-US" dirty="0">
                <a:solidFill>
                  <a:srgbClr val="343434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absorption </a:t>
            </a:r>
            <a:r>
              <a:rPr lang="en-GB" sz="2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vs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emission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98FCD966-1345-2249-AC91-61BAAF17CD37}"/>
              </a:ext>
            </a:extLst>
          </p:cNvPr>
          <p:cNvSpPr>
            <a:spLocks/>
          </p:cNvSpPr>
          <p:nvPr/>
        </p:nvSpPr>
        <p:spPr bwMode="auto">
          <a:xfrm>
            <a:off x="3213425" y="3219695"/>
            <a:ext cx="5803900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Lyα photon scattering heats the gas </a:t>
            </a:r>
            <a:r>
              <a:rPr lang="en-US" dirty="0">
                <a:latin typeface="Calibri"/>
                <a:cs typeface="Calibri"/>
                <a:sym typeface="Wingdings" charset="0"/>
              </a:rPr>
              <a:t>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21cm line can be observed in emission                                                       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25706158-1441-0C4A-BBFC-2400EA77A56E}"/>
              </a:ext>
            </a:extLst>
          </p:cNvPr>
          <p:cNvSpPr>
            <a:spLocks/>
          </p:cNvSpPr>
          <p:nvPr/>
        </p:nvSpPr>
        <p:spPr bwMode="auto">
          <a:xfrm>
            <a:off x="3175325" y="2391854"/>
            <a:ext cx="5956300" cy="8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Lyα photon scattering decouples </a:t>
            </a:r>
            <a:r>
              <a:rPr lang="en-US" dirty="0" err="1">
                <a:latin typeface="Calibri"/>
                <a:cs typeface="Calibri"/>
                <a:sym typeface="Comic Sans MS" charset="0"/>
              </a:rPr>
              <a:t>T</a:t>
            </a:r>
            <a:r>
              <a:rPr lang="en-US" sz="1400" dirty="0" err="1">
                <a:latin typeface="Calibri"/>
                <a:cs typeface="Calibri"/>
                <a:sym typeface="Comic Sans MS" charset="0"/>
              </a:rPr>
              <a:t>s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from T</a:t>
            </a:r>
            <a:r>
              <a:rPr lang="en-US" sz="1400" dirty="0">
                <a:latin typeface="Calibri"/>
                <a:cs typeface="Calibri"/>
                <a:sym typeface="Comic Sans MS" charset="0"/>
              </a:rPr>
              <a:t>CMB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</a:t>
            </a:r>
            <a:r>
              <a:rPr lang="en-US" dirty="0">
                <a:latin typeface="Calibri"/>
                <a:cs typeface="Calibri"/>
                <a:sym typeface="Wingdings" charset="0"/>
              </a:rPr>
              <a:t>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21cm line can be observed             </a:t>
            </a:r>
            <a:r>
              <a:rPr lang="en-US" sz="2000" dirty="0">
                <a:latin typeface="Calibri"/>
                <a:cs typeface="Calibri"/>
                <a:sym typeface="Comic Sans MS" charset="0"/>
              </a:rPr>
              <a:t>                                       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C12613CA-5989-6D48-A7B3-D3EBC24570CC}"/>
              </a:ext>
            </a:extLst>
          </p:cNvPr>
          <p:cNvSpPr>
            <a:spLocks/>
          </p:cNvSpPr>
          <p:nvPr/>
        </p:nvSpPr>
        <p:spPr bwMode="auto">
          <a:xfrm>
            <a:off x="3173738" y="1568695"/>
            <a:ext cx="5551487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In the absence of decoupling mechanisms, other than collisions, 21cm line will not be visible at z&lt;20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5B505DB6-6408-684B-B69D-CBF75D368B06}"/>
              </a:ext>
            </a:extLst>
          </p:cNvPr>
          <p:cNvSpPr>
            <a:spLocks/>
          </p:cNvSpPr>
          <p:nvPr/>
        </p:nvSpPr>
        <p:spPr bwMode="auto">
          <a:xfrm>
            <a:off x="3177683" y="989903"/>
            <a:ext cx="55514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Collisions are efficient at very high redshift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FABAF31-700A-8D45-B1C4-D39C52B3EF9E}"/>
              </a:ext>
            </a:extLst>
          </p:cNvPr>
          <p:cNvSpPr>
            <a:spLocks/>
          </p:cNvSpPr>
          <p:nvPr/>
        </p:nvSpPr>
        <p:spPr bwMode="auto">
          <a:xfrm rot="5400000">
            <a:off x="2295651" y="4734778"/>
            <a:ext cx="1407931" cy="1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latin typeface="Calibri"/>
                <a:cs typeface="Calibri"/>
                <a:sym typeface="Comic Sans MS" charset="0"/>
              </a:rPr>
              <a:t>BC+ 2007, 2010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DE37D9C-31F7-8244-BE72-8345AC3A788E}"/>
              </a:ext>
            </a:extLst>
          </p:cNvPr>
          <p:cNvSpPr>
            <a:spLocks/>
          </p:cNvSpPr>
          <p:nvPr/>
        </p:nvSpPr>
        <p:spPr bwMode="auto">
          <a:xfrm>
            <a:off x="2291939" y="6290950"/>
            <a:ext cx="657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See also e.g. Chen &amp; Miralda-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Escude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‘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Chuzoy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Shapiro;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Ghara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Mellema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Kamran+;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Madau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Pritchard &amp; Loeb;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Roy+;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Sasonov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Warszawski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Yajima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47920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 descr="21c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0325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5"/>
          <p:cNvSpPr>
            <a:spLocks/>
          </p:cNvSpPr>
          <p:nvPr/>
        </p:nvSpPr>
        <p:spPr bwMode="auto">
          <a:xfrm>
            <a:off x="3213425" y="3219695"/>
            <a:ext cx="5803900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Lyα photon scattering heats the gas </a:t>
            </a:r>
            <a:r>
              <a:rPr lang="en-US" dirty="0">
                <a:latin typeface="Calibri"/>
                <a:cs typeface="Calibri"/>
                <a:sym typeface="Wingdings" charset="0"/>
              </a:rPr>
              <a:t>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21cm line can be observed in emission                                                       </a:t>
            </a:r>
          </a:p>
        </p:txBody>
      </p:sp>
      <p:grpSp>
        <p:nvGrpSpPr>
          <p:cNvPr id="121861" name="Group 6"/>
          <p:cNvGrpSpPr>
            <a:grpSpLocks/>
          </p:cNvGrpSpPr>
          <p:nvPr/>
        </p:nvGrpSpPr>
        <p:grpSpPr bwMode="auto">
          <a:xfrm>
            <a:off x="1638300" y="3889375"/>
            <a:ext cx="749300" cy="474663"/>
            <a:chOff x="0" y="0"/>
            <a:chExt cx="472" cy="299"/>
          </a:xfrm>
        </p:grpSpPr>
        <p:sp>
          <p:nvSpPr>
            <p:cNvPr id="121866" name="Rectangle 7"/>
            <p:cNvSpPr>
              <a:spLocks/>
            </p:cNvSpPr>
            <p:nvPr/>
          </p:nvSpPr>
          <p:spPr bwMode="auto">
            <a:xfrm>
              <a:off x="14" y="0"/>
              <a:ext cx="45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latin typeface="Calibri"/>
                  <a:cs typeface="Calibri"/>
                  <a:sym typeface="Comic Sans MS" charset="0"/>
                </a:rPr>
                <a:t>Lyα heating</a:t>
              </a:r>
            </a:p>
          </p:txBody>
        </p:sp>
        <p:sp>
          <p:nvSpPr>
            <p:cNvPr id="121867" name="Line 8"/>
            <p:cNvSpPr>
              <a:spLocks noChangeShapeType="1"/>
            </p:cNvSpPr>
            <p:nvPr/>
          </p:nvSpPr>
          <p:spPr bwMode="auto">
            <a:xfrm flipH="1">
              <a:off x="0" y="106"/>
              <a:ext cx="194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21863" name="Rectangle 12"/>
          <p:cNvSpPr>
            <a:spLocks/>
          </p:cNvSpPr>
          <p:nvPr/>
        </p:nvSpPr>
        <p:spPr bwMode="auto">
          <a:xfrm>
            <a:off x="1447800" y="5486400"/>
            <a:ext cx="737415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Redshif</a:t>
            </a:r>
            <a:r>
              <a:rPr lang="en-US" dirty="0">
                <a:solidFill>
                  <a:srgbClr val="343434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3175325" y="2391854"/>
            <a:ext cx="5956300" cy="8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Lyα photon scattering decouples </a:t>
            </a:r>
            <a:r>
              <a:rPr lang="en-US" dirty="0" err="1">
                <a:latin typeface="Calibri"/>
                <a:cs typeface="Calibri"/>
                <a:sym typeface="Comic Sans MS" charset="0"/>
              </a:rPr>
              <a:t>T</a:t>
            </a:r>
            <a:r>
              <a:rPr lang="en-US" sz="1400" dirty="0" err="1">
                <a:latin typeface="Calibri"/>
                <a:cs typeface="Calibri"/>
                <a:sym typeface="Comic Sans MS" charset="0"/>
              </a:rPr>
              <a:t>s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from T</a:t>
            </a:r>
            <a:r>
              <a:rPr lang="en-US" sz="1400" dirty="0">
                <a:latin typeface="Calibri"/>
                <a:cs typeface="Calibri"/>
                <a:sym typeface="Comic Sans MS" charset="0"/>
              </a:rPr>
              <a:t>CMB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</a:t>
            </a:r>
            <a:r>
              <a:rPr lang="en-US" dirty="0">
                <a:latin typeface="Calibri"/>
                <a:cs typeface="Calibri"/>
                <a:sym typeface="Wingdings" charset="0"/>
              </a:rPr>
              <a:t>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21cm line can be observed             </a:t>
            </a:r>
            <a:r>
              <a:rPr lang="en-US" sz="2000" dirty="0">
                <a:latin typeface="Calibri"/>
                <a:cs typeface="Calibri"/>
                <a:sym typeface="Comic Sans MS" charset="0"/>
              </a:rPr>
              <a:t>                                       </a:t>
            </a:r>
          </a:p>
        </p:txBody>
      </p:sp>
      <p:sp>
        <p:nvSpPr>
          <p:cNvPr id="16" name="Rectangle 5"/>
          <p:cNvSpPr>
            <a:spLocks/>
          </p:cNvSpPr>
          <p:nvPr/>
        </p:nvSpPr>
        <p:spPr bwMode="auto">
          <a:xfrm>
            <a:off x="3173738" y="1568695"/>
            <a:ext cx="5551487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In the absence of decoupling mechanisms, other than collisions, 21cm line will not be visible at z&lt;20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absorption </a:t>
            </a:r>
            <a:r>
              <a:rPr lang="en-GB" sz="2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vs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emission</a:t>
            </a:r>
          </a:p>
        </p:txBody>
      </p:sp>
      <p:sp>
        <p:nvSpPr>
          <p:cNvPr id="13" name="Rectangle 5"/>
          <p:cNvSpPr>
            <a:spLocks/>
          </p:cNvSpPr>
          <p:nvPr/>
        </p:nvSpPr>
        <p:spPr bwMode="auto">
          <a:xfrm>
            <a:off x="3212320" y="4062137"/>
            <a:ext cx="5803900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Other heating sources: x-ray photons (e.g. BHs, XRBs); cosmic rays; DM annihilation &amp; decay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5067907" y="4814297"/>
            <a:ext cx="2729893" cy="1225875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latin typeface="Calibri"/>
                <a:ea typeface="Lucida Grande" charset="0"/>
                <a:cs typeface="Calibri"/>
                <a:sym typeface="Wingdings" charset="0"/>
              </a:rPr>
              <a:t>δ</a:t>
            </a:r>
            <a:r>
              <a:rPr lang="en-US" dirty="0" err="1">
                <a:latin typeface="Calibri"/>
                <a:ea typeface="ヒラギノ角ゴ ProN W3" charset="0"/>
                <a:cs typeface="Calibri"/>
                <a:sym typeface="Wingdings" charset="0"/>
              </a:rPr>
              <a:t>T</a:t>
            </a:r>
            <a:r>
              <a:rPr lang="en-US" baseline="-25000" dirty="0" err="1">
                <a:latin typeface="Calibri"/>
                <a:ea typeface="ヒラギノ角ゴ ProN W3" charset="0"/>
                <a:cs typeface="Calibri"/>
                <a:sym typeface="Wingdings" charset="0"/>
              </a:rPr>
              <a:t>b</a:t>
            </a:r>
            <a:r>
              <a:rPr lang="en-US" baseline="-25000" dirty="0">
                <a:latin typeface="Calibri"/>
                <a:ea typeface="ヒラギノ角ゴ ProN W3" charset="0"/>
                <a:cs typeface="Calibri"/>
                <a:sym typeface="Wingdings" charset="0"/>
              </a:rPr>
              <a:t> </a:t>
            </a:r>
            <a:r>
              <a:rPr lang="en-US" dirty="0">
                <a:latin typeface="Calibri"/>
                <a:ea typeface="ヒラギノ角ゴ ProN W3" charset="0"/>
                <a:cs typeface="Calibri"/>
                <a:sym typeface="Wingdings" charset="0"/>
              </a:rPr>
              <a:t>≈ </a:t>
            </a:r>
            <a:r>
              <a:rPr lang="en-US" dirty="0" err="1">
                <a:latin typeface="Calibri"/>
                <a:ea typeface="ヒラギノ角ゴ ProN W3" charset="0"/>
                <a:cs typeface="Calibri"/>
                <a:sym typeface="Wingdings" charset="0"/>
              </a:rPr>
              <a:t>n</a:t>
            </a:r>
            <a:r>
              <a:rPr lang="en-US" baseline="-25000" dirty="0" err="1">
                <a:latin typeface="Calibri"/>
                <a:ea typeface="ヒラギノ角ゴ ProN W3" charset="0"/>
                <a:cs typeface="Calibri"/>
                <a:sym typeface="Wingdings" charset="0"/>
              </a:rPr>
              <a:t>HI</a:t>
            </a:r>
            <a:r>
              <a:rPr lang="en-US" dirty="0">
                <a:latin typeface="Calibri"/>
                <a:ea typeface="ヒラギノ角ゴ ProN W3" charset="0"/>
                <a:cs typeface="Calibri"/>
                <a:sym typeface="Wingdings" charset="0"/>
              </a:rPr>
              <a:t>(1-T</a:t>
            </a:r>
            <a:r>
              <a:rPr lang="en-US" baseline="-25000" dirty="0">
                <a:latin typeface="Calibri"/>
                <a:ea typeface="ヒラギノ角ゴ ProN W3" charset="0"/>
                <a:cs typeface="Calibri"/>
                <a:sym typeface="Wingdings" charset="0"/>
              </a:rPr>
              <a:t>CMB</a:t>
            </a:r>
            <a:r>
              <a:rPr lang="en-US" dirty="0">
                <a:latin typeface="Calibri"/>
                <a:ea typeface="ヒラギノ角ゴ ProN W3" charset="0"/>
                <a:cs typeface="Calibri"/>
                <a:sym typeface="Wingdings" charset="0"/>
              </a:rPr>
              <a:t>/T</a:t>
            </a:r>
            <a:r>
              <a:rPr lang="en-US" baseline="-25000" dirty="0">
                <a:latin typeface="Calibri"/>
                <a:ea typeface="ヒラギノ角ゴ ProN W3" charset="0"/>
                <a:cs typeface="Calibri"/>
                <a:sym typeface="Wingdings" charset="0"/>
              </a:rPr>
              <a:t>S</a:t>
            </a:r>
            <a:r>
              <a:rPr lang="en-US" dirty="0">
                <a:latin typeface="Calibri"/>
                <a:ea typeface="ヒラギノ角ゴ ProN W3" charset="0"/>
                <a:cs typeface="Calibri"/>
                <a:sym typeface="Wingdings" charset="0"/>
              </a:rPr>
              <a:t>) </a:t>
            </a:r>
            <a:endParaRPr lang="en-US" dirty="0">
              <a:latin typeface="Calibri"/>
              <a:cs typeface="Calibri"/>
              <a:sym typeface="Wingdings" charset="0"/>
            </a:endParaRPr>
          </a:p>
          <a:p>
            <a:pPr algn="ctr">
              <a:defRPr/>
            </a:pPr>
            <a:endParaRPr lang="en-US" dirty="0">
              <a:latin typeface="Calibri"/>
              <a:cs typeface="Calibri"/>
              <a:sym typeface="Wingdings" charset="0"/>
            </a:endParaRP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T</a:t>
            </a:r>
            <a:r>
              <a:rPr lang="en-US" baseline="-25000" dirty="0"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&gt;&gt;T</a:t>
            </a:r>
            <a:r>
              <a:rPr lang="en-US" baseline="-25000" dirty="0">
                <a:latin typeface="Calibri"/>
                <a:cs typeface="Calibri"/>
              </a:rPr>
              <a:t>CMB  </a:t>
            </a:r>
            <a:r>
              <a:rPr lang="en-US" dirty="0">
                <a:latin typeface="Calibri"/>
                <a:cs typeface="Calibri"/>
                <a:sym typeface="Wingdings"/>
              </a:rPr>
              <a:t> </a:t>
            </a:r>
            <a:r>
              <a:rPr lang="en-US" baseline="-25000" dirty="0">
                <a:latin typeface="Calibri"/>
                <a:ea typeface="ヒラギノ角ゴ ProN W3" charset="0"/>
                <a:cs typeface="Calibri"/>
              </a:rPr>
              <a:t>  </a:t>
            </a:r>
            <a:r>
              <a:rPr lang="en-US" dirty="0" err="1">
                <a:latin typeface="Calibri"/>
                <a:ea typeface="Lucida Grande" charset="0"/>
                <a:cs typeface="Calibri"/>
              </a:rPr>
              <a:t>δT</a:t>
            </a:r>
            <a:r>
              <a:rPr lang="en-US" baseline="-25000" dirty="0" err="1">
                <a:latin typeface="Calibri"/>
                <a:ea typeface="Lucida Grande" charset="0"/>
                <a:cs typeface="Calibri"/>
              </a:rPr>
              <a:t>b</a:t>
            </a:r>
            <a:r>
              <a:rPr lang="en-US" baseline="-25000" dirty="0">
                <a:latin typeface="Calibri"/>
                <a:ea typeface="ヒラギノ角ゴ ProN W3" charset="0"/>
                <a:cs typeface="Calibri"/>
              </a:rPr>
              <a:t> </a:t>
            </a:r>
            <a:r>
              <a:rPr lang="en-US" dirty="0">
                <a:latin typeface="Calibri"/>
                <a:ea typeface="ヒラギノ角ゴ ProN W3" charset="0"/>
                <a:cs typeface="Calibri"/>
              </a:rPr>
              <a:t>≈ </a:t>
            </a:r>
            <a:r>
              <a:rPr lang="en-US" dirty="0" err="1">
                <a:latin typeface="Calibri"/>
                <a:ea typeface="ヒラギノ角ゴ ProN W3" charset="0"/>
                <a:cs typeface="Calibri"/>
              </a:rPr>
              <a:t>n</a:t>
            </a:r>
            <a:r>
              <a:rPr lang="en-US" baseline="-25000" dirty="0" err="1">
                <a:latin typeface="Calibri"/>
                <a:ea typeface="ヒラギノ角ゴ ProN W3" charset="0"/>
                <a:cs typeface="Calibri"/>
              </a:rPr>
              <a:t>HI</a:t>
            </a:r>
            <a:endParaRPr lang="en-US" dirty="0">
              <a:latin typeface="Calibri"/>
              <a:ea typeface="ヒラギノ角ゴ ProN W3" charset="0"/>
              <a:cs typeface="Calibri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B5B46A74-2F02-014F-8A20-37FF3E938468}"/>
              </a:ext>
            </a:extLst>
          </p:cNvPr>
          <p:cNvSpPr>
            <a:spLocks/>
          </p:cNvSpPr>
          <p:nvPr/>
        </p:nvSpPr>
        <p:spPr bwMode="auto">
          <a:xfrm>
            <a:off x="3177683" y="989903"/>
            <a:ext cx="55514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Collisions are efficient at very high redshift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BEAF0EDE-8573-4D4D-B893-56D6218DF7E3}"/>
              </a:ext>
            </a:extLst>
          </p:cNvPr>
          <p:cNvSpPr>
            <a:spLocks/>
          </p:cNvSpPr>
          <p:nvPr/>
        </p:nvSpPr>
        <p:spPr bwMode="auto">
          <a:xfrm rot="5400000">
            <a:off x="2295651" y="4734778"/>
            <a:ext cx="1407931" cy="1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latin typeface="Calibri"/>
                <a:cs typeface="Calibri"/>
                <a:sym typeface="Comic Sans MS" charset="0"/>
              </a:rPr>
              <a:t>BC+ 2007, 2010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7EABF99-7FA2-6349-9155-AED88D70A626}"/>
              </a:ext>
            </a:extLst>
          </p:cNvPr>
          <p:cNvSpPr>
            <a:spLocks/>
          </p:cNvSpPr>
          <p:nvPr/>
        </p:nvSpPr>
        <p:spPr bwMode="auto">
          <a:xfrm>
            <a:off x="2291939" y="6290950"/>
            <a:ext cx="657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See also e.g. Chen &amp; Miralda-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Escude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‘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Chuzoy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Shapiro;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Ghara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Mellema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Kamran+;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Madau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Pritchard &amp; Loeb;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Roy+;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Sasonov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Warszawski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Yajima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691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 descr="21c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0325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861" name="Group 6"/>
          <p:cNvGrpSpPr>
            <a:grpSpLocks/>
          </p:cNvGrpSpPr>
          <p:nvPr/>
        </p:nvGrpSpPr>
        <p:grpSpPr bwMode="auto">
          <a:xfrm>
            <a:off x="1638300" y="3889375"/>
            <a:ext cx="749300" cy="474663"/>
            <a:chOff x="0" y="0"/>
            <a:chExt cx="472" cy="299"/>
          </a:xfrm>
        </p:grpSpPr>
        <p:sp>
          <p:nvSpPr>
            <p:cNvPr id="121866" name="Rectangle 7"/>
            <p:cNvSpPr>
              <a:spLocks/>
            </p:cNvSpPr>
            <p:nvPr/>
          </p:nvSpPr>
          <p:spPr bwMode="auto">
            <a:xfrm>
              <a:off x="14" y="0"/>
              <a:ext cx="45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>
                  <a:latin typeface="Calibri"/>
                  <a:cs typeface="Calibri"/>
                  <a:sym typeface="Comic Sans MS" charset="0"/>
                </a:rPr>
                <a:t>Lyα heating</a:t>
              </a:r>
            </a:p>
          </p:txBody>
        </p:sp>
        <p:sp>
          <p:nvSpPr>
            <p:cNvPr id="121867" name="Line 8"/>
            <p:cNvSpPr>
              <a:spLocks noChangeShapeType="1"/>
            </p:cNvSpPr>
            <p:nvPr/>
          </p:nvSpPr>
          <p:spPr bwMode="auto">
            <a:xfrm flipH="1">
              <a:off x="0" y="106"/>
              <a:ext cx="194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21863" name="Rectangle 12"/>
          <p:cNvSpPr>
            <a:spLocks/>
          </p:cNvSpPr>
          <p:nvPr/>
        </p:nvSpPr>
        <p:spPr bwMode="auto">
          <a:xfrm>
            <a:off x="1447800" y="5486400"/>
            <a:ext cx="737415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Redshif</a:t>
            </a:r>
            <a:r>
              <a:rPr lang="en-US" dirty="0">
                <a:solidFill>
                  <a:srgbClr val="343434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absorption vs emission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AF8E27-9259-7E43-A2A9-7E3189117A40}"/>
              </a:ext>
            </a:extLst>
          </p:cNvPr>
          <p:cNvSpPr/>
          <p:nvPr/>
        </p:nvSpPr>
        <p:spPr bwMode="auto">
          <a:xfrm>
            <a:off x="4376738" y="4810714"/>
            <a:ext cx="4016938" cy="11741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Very powerful probe of HI in the IGM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8F6627B-4C06-FC41-B114-53BB303FCC61}"/>
              </a:ext>
            </a:extLst>
          </p:cNvPr>
          <p:cNvSpPr>
            <a:spLocks/>
          </p:cNvSpPr>
          <p:nvPr/>
        </p:nvSpPr>
        <p:spPr bwMode="auto">
          <a:xfrm>
            <a:off x="3213425" y="3219695"/>
            <a:ext cx="5803900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Lyα photon scattering heats the gas </a:t>
            </a:r>
            <a:r>
              <a:rPr lang="en-US" dirty="0">
                <a:latin typeface="Calibri"/>
                <a:cs typeface="Calibri"/>
                <a:sym typeface="Wingdings" charset="0"/>
              </a:rPr>
              <a:t>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21cm line can be observed in emission                                                       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C88410C-995C-434B-90FF-1CA2E653A538}"/>
              </a:ext>
            </a:extLst>
          </p:cNvPr>
          <p:cNvSpPr>
            <a:spLocks/>
          </p:cNvSpPr>
          <p:nvPr/>
        </p:nvSpPr>
        <p:spPr bwMode="auto">
          <a:xfrm>
            <a:off x="3175325" y="2391854"/>
            <a:ext cx="5956300" cy="8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Lyα photon scattering decouples </a:t>
            </a:r>
            <a:r>
              <a:rPr lang="en-US" dirty="0" err="1">
                <a:latin typeface="Calibri"/>
                <a:cs typeface="Calibri"/>
                <a:sym typeface="Comic Sans MS" charset="0"/>
              </a:rPr>
              <a:t>T</a:t>
            </a:r>
            <a:r>
              <a:rPr lang="en-US" sz="1400" dirty="0" err="1">
                <a:latin typeface="Calibri"/>
                <a:cs typeface="Calibri"/>
                <a:sym typeface="Comic Sans MS" charset="0"/>
              </a:rPr>
              <a:t>s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from T</a:t>
            </a:r>
            <a:r>
              <a:rPr lang="en-US" sz="1400" dirty="0">
                <a:latin typeface="Calibri"/>
                <a:cs typeface="Calibri"/>
                <a:sym typeface="Comic Sans MS" charset="0"/>
              </a:rPr>
              <a:t>CMB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</a:t>
            </a:r>
            <a:r>
              <a:rPr lang="en-US" dirty="0">
                <a:latin typeface="Calibri"/>
                <a:cs typeface="Calibri"/>
                <a:sym typeface="Wingdings" charset="0"/>
              </a:rPr>
              <a:t></a:t>
            </a:r>
            <a:r>
              <a:rPr lang="en-US" dirty="0">
                <a:latin typeface="Calibri"/>
                <a:cs typeface="Calibri"/>
                <a:sym typeface="Comic Sans MS" charset="0"/>
              </a:rPr>
              <a:t> 21cm line can be observed             </a:t>
            </a:r>
            <a:r>
              <a:rPr lang="en-US" sz="2000" dirty="0">
                <a:latin typeface="Calibri"/>
                <a:cs typeface="Calibri"/>
                <a:sym typeface="Comic Sans MS" charset="0"/>
              </a:rPr>
              <a:t>                                       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2C72B432-A34E-A34B-82D4-C8410E710BF5}"/>
              </a:ext>
            </a:extLst>
          </p:cNvPr>
          <p:cNvSpPr>
            <a:spLocks/>
          </p:cNvSpPr>
          <p:nvPr/>
        </p:nvSpPr>
        <p:spPr bwMode="auto">
          <a:xfrm>
            <a:off x="3173738" y="1568695"/>
            <a:ext cx="5551487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In the absence of decoupling mechanisms, other than collisions, 21cm line will not be visible at z&lt;20</a:t>
            </a: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0C4F4622-7A10-D441-99CF-F2D61C888E16}"/>
              </a:ext>
            </a:extLst>
          </p:cNvPr>
          <p:cNvSpPr>
            <a:spLocks/>
          </p:cNvSpPr>
          <p:nvPr/>
        </p:nvSpPr>
        <p:spPr bwMode="auto">
          <a:xfrm>
            <a:off x="3212320" y="4062137"/>
            <a:ext cx="5803900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Other heating sources: x-ray photons (e.g. BHs, XRBs); cosmic rays; DM annihilation &amp; decay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5846BF42-05B1-3646-A466-A5E215DF5A58}"/>
              </a:ext>
            </a:extLst>
          </p:cNvPr>
          <p:cNvSpPr>
            <a:spLocks/>
          </p:cNvSpPr>
          <p:nvPr/>
        </p:nvSpPr>
        <p:spPr bwMode="auto">
          <a:xfrm>
            <a:off x="3177683" y="989903"/>
            <a:ext cx="55514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Collisions are efficient at very high redshift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666973D-E036-C94D-B9BA-F85838D32330}"/>
              </a:ext>
            </a:extLst>
          </p:cNvPr>
          <p:cNvSpPr>
            <a:spLocks/>
          </p:cNvSpPr>
          <p:nvPr/>
        </p:nvSpPr>
        <p:spPr bwMode="auto">
          <a:xfrm rot="5400000">
            <a:off x="2295651" y="4734778"/>
            <a:ext cx="1407931" cy="1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latin typeface="Calibri"/>
                <a:cs typeface="Calibri"/>
                <a:sym typeface="Comic Sans MS" charset="0"/>
              </a:rPr>
              <a:t>BC+ 2007, 2010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BE0BE8FE-47E2-4A47-A5D7-A689C85468F3}"/>
              </a:ext>
            </a:extLst>
          </p:cNvPr>
          <p:cNvSpPr>
            <a:spLocks/>
          </p:cNvSpPr>
          <p:nvPr/>
        </p:nvSpPr>
        <p:spPr bwMode="auto">
          <a:xfrm>
            <a:off x="2291939" y="6290950"/>
            <a:ext cx="657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See also e.g. Chen &amp; Miralda-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Escude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‘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Chuzoy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Shapiro;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Ghara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Mellema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Kamran+;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Madau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Pritchard &amp; Loeb;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Roy+;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Sasonov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Warszawski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Yajima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4297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Text Box 6"/>
          <p:cNvSpPr txBox="1">
            <a:spLocks noChangeArrowheads="1"/>
          </p:cNvSpPr>
          <p:nvPr/>
        </p:nvSpPr>
        <p:spPr bwMode="auto">
          <a:xfrm>
            <a:off x="5410200" y="549592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latin typeface="Comic Sans MS" charset="0"/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 observations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7568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40" y="792293"/>
            <a:ext cx="9053160" cy="723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r>
              <a:rPr lang="en-US" b="1" dirty="0">
                <a:latin typeface="Calibri"/>
                <a:cs typeface="Calibri"/>
              </a:rPr>
              <a:t>Global signal</a:t>
            </a:r>
            <a:r>
              <a:rPr lang="en-US" i="1" dirty="0">
                <a:latin typeface="Calibri"/>
                <a:cs typeface="Calibri"/>
              </a:rPr>
              <a:t>: </a:t>
            </a:r>
            <a:r>
              <a:rPr lang="en-US" dirty="0">
                <a:latin typeface="Calibri"/>
                <a:cs typeface="Calibri"/>
              </a:rPr>
              <a:t>heating sources; radio background</a:t>
            </a:r>
            <a:endParaRPr lang="en-US" i="1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endParaRPr lang="en-US" i="1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endParaRPr lang="en-US" i="1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r>
              <a:rPr lang="en-US" b="1" dirty="0">
                <a:latin typeface="Calibri"/>
                <a:cs typeface="Calibri"/>
              </a:rPr>
              <a:t>Imaging: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topology of HII regions; source properties; timing of reionization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dirty="0">
              <a:latin typeface="Calibri"/>
              <a:cs typeface="Calibri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Lucida Grande"/>
                <a:cs typeface="Calibri"/>
              </a:rPr>
              <a:t>δ</a:t>
            </a:r>
            <a:r>
              <a:rPr lang="en-US" b="1" dirty="0" err="1">
                <a:latin typeface="Calibri"/>
                <a:cs typeface="Calibri"/>
              </a:rPr>
              <a:t>T</a:t>
            </a:r>
            <a:r>
              <a:rPr lang="en-US" b="1" baseline="-25000" dirty="0" err="1">
                <a:latin typeface="Calibri"/>
                <a:cs typeface="Calibri"/>
              </a:rPr>
              <a:t>b</a:t>
            </a:r>
            <a:r>
              <a:rPr lang="en-US" b="1" dirty="0">
                <a:latin typeface="Calibri"/>
                <a:cs typeface="Calibri"/>
              </a:rPr>
              <a:t> fluctuations and Power Spectrum (higher order statistics): </a:t>
            </a:r>
            <a:r>
              <a:rPr lang="en-US" dirty="0">
                <a:latin typeface="Calibri"/>
                <a:cs typeface="Calibri"/>
              </a:rPr>
              <a:t>statistical estimates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r>
              <a:rPr lang="en-US" b="1" dirty="0">
                <a:latin typeface="Calibri"/>
                <a:cs typeface="Calibri"/>
              </a:rPr>
              <a:t>21cm forest: </a:t>
            </a:r>
            <a:r>
              <a:rPr lang="en-US" dirty="0">
                <a:latin typeface="Calibri"/>
                <a:cs typeface="Calibri"/>
              </a:rPr>
              <a:t>information on HI along the </a:t>
            </a:r>
            <a:r>
              <a:rPr lang="en-US" dirty="0" err="1">
                <a:latin typeface="Calibri"/>
                <a:cs typeface="Calibri"/>
              </a:rPr>
              <a:t>l.o.s</a:t>
            </a:r>
            <a:r>
              <a:rPr lang="en-US" dirty="0">
                <a:latin typeface="Calibri"/>
                <a:cs typeface="Calibri"/>
              </a:rPr>
              <a:t>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i="1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endParaRPr lang="en-US" i="1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Wingdings" charset="2"/>
              <a:buChar char="²"/>
            </a:pPr>
            <a:r>
              <a:rPr lang="en-US" b="1" dirty="0">
                <a:latin typeface="Calibri"/>
                <a:cs typeface="Calibri"/>
              </a:rPr>
              <a:t>Cross-correlation: </a:t>
            </a:r>
            <a:r>
              <a:rPr lang="en-US" dirty="0">
                <a:latin typeface="Calibri"/>
                <a:cs typeface="Calibri"/>
              </a:rPr>
              <a:t>confirm origin of signal; reduce systematic effects; information on sources</a:t>
            </a:r>
          </a:p>
          <a:p>
            <a:pPr marL="285750" indent="-285750">
              <a:buFont typeface="Wingdings" charset="2"/>
              <a:buChar char="²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²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²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²"/>
            </a:pP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130052" name="Text Box 6"/>
          <p:cNvSpPr txBox="1">
            <a:spLocks noChangeArrowheads="1"/>
          </p:cNvSpPr>
          <p:nvPr/>
        </p:nvSpPr>
        <p:spPr bwMode="auto">
          <a:xfrm>
            <a:off x="5410200" y="5887807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latin typeface="Comic Sans MS" charset="0"/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 observations</a:t>
            </a:r>
          </a:p>
        </p:txBody>
      </p:sp>
      <p:sp>
        <p:nvSpPr>
          <p:cNvPr id="130056" name="Rectangle 6"/>
          <p:cNvSpPr>
            <a:spLocks/>
          </p:cNvSpPr>
          <p:nvPr/>
        </p:nvSpPr>
        <p:spPr bwMode="auto">
          <a:xfrm>
            <a:off x="921642" y="2373892"/>
            <a:ext cx="704992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e.g.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Tozzi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BC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Furlanetto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Valdes+ 2006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Santos+ 2008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Baek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Geil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Wyithe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Zaroubi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Malloy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Lidz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</a:p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Ghara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+ 2016,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Giro+ 2017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Ross+ 2017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Semelin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Gillet+ 2018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Hassan+ 2018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Davies+ 2020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Gazagnes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Mangena+ 2020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Reis+ 2020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Giri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2021</a:t>
            </a: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196646" y="3583363"/>
            <a:ext cx="8878528" cy="84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e.g.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+ 1997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Shaver+ 1999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Tozzi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BC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Furlanetto+2004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+ 2006; Valdes+ 2006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Datta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Pritchard &amp; Loeb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Santos+ 2008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Baek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Geil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Wyithe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Mesinger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+ 2010;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Patil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Watkinson &amp; Pritchard 2014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Greig+ 2015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Yoshiura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Kubota+ 2016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Kulkarni+ 2016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Shimabukuro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Kaurov+ 2017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Kern+ 2017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Kittiwisit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Hoffmann+ 2018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Hutter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DeepKaur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Jennings+ 2020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Majumdar+ 2020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Watkinson+ 2020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Mondal+ 2021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Tiwari+ 2021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Kamran+ 2022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Doussot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Semelin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Ma&amp;Peng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2023</a:t>
            </a:r>
          </a:p>
        </p:txBody>
      </p:sp>
      <p:sp>
        <p:nvSpPr>
          <p:cNvPr id="8" name="TextBox 97"/>
          <p:cNvSpPr txBox="1">
            <a:spLocks noChangeArrowheads="1"/>
          </p:cNvSpPr>
          <p:nvPr/>
        </p:nvSpPr>
        <p:spPr bwMode="auto">
          <a:xfrm>
            <a:off x="717814" y="5970545"/>
            <a:ext cx="8103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e.g. Salvaterra+ 2005 • Tashiro+ 2008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Lidz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+ 2009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Jelic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+ 2010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Wierma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+ 2013 • Fernandez+2014 • Mao 2014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Colafrancesco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Vrbanec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Sobacchi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 Feng+ 2017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Hutter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+ 2017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Neben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+ 2017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Beane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Lidz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Kubota+ 2018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Ma+ 2018a,b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Yoshiura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+ 2018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Morikawi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+ 2019 • Roy+ 2019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Heneka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2020 • LaPlante+ 2020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Vrbanec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+ 2020 • </a:t>
            </a:r>
          </a:p>
          <a:p>
            <a:pPr algn="ctr" eaLnBrk="1" hangingPunct="1"/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Weingerger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+ 2020 • Ji+ 2021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Trott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+ 2021 • Begin+ 2022 • Cox+ 2022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LaPlant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Hutter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+ 2023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Georgiev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+ 2024</a:t>
            </a:r>
          </a:p>
        </p:txBody>
      </p:sp>
      <p:sp>
        <p:nvSpPr>
          <p:cNvPr id="10" name="TextBox 97"/>
          <p:cNvSpPr txBox="1">
            <a:spLocks noChangeArrowheads="1"/>
          </p:cNvSpPr>
          <p:nvPr/>
        </p:nvSpPr>
        <p:spPr bwMode="auto">
          <a:xfrm>
            <a:off x="1998755" y="4806720"/>
            <a:ext cx="523733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e.g.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Carilli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+ 2002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2006 • Xu+ 2009 • Mack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Wyithe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2011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Meiksin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2011 • 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Xu+ 2011 • BC+ 2013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Vasiliev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Shchekinov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Ewall-Wice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at al. 2014 • 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BC+ 2015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Semelin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2016 • Thyagarajan+ 2020 •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Soltinsky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Kadota+ 2022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215D93-2591-D64E-A862-C4CF7C5B7827}"/>
              </a:ext>
            </a:extLst>
          </p:cNvPr>
          <p:cNvSpPr>
            <a:spLocks/>
          </p:cNvSpPr>
          <p:nvPr/>
        </p:nvSpPr>
        <p:spPr bwMode="auto">
          <a:xfrm>
            <a:off x="306505" y="1194286"/>
            <a:ext cx="862183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e.g. Shaver+ 1999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BC+ 2007, 2010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Valdes+ 2012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Mirocha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Yajima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Khochfar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Singh+ 2015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Cohen+ 2016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Venumadhav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Breysee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Kaurov+ 2018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Munoz+ 2018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Raste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Sethi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Xu+ 2018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Fialkov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Barkana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Ghara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Leo+ 2019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Liu+ 2019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Mebane+ 2019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Minoda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Mondalve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Nebrin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Datta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Mittal &amp; Kulkarni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Tanaka &amp; Hasegawa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Villanueva-Domingo+ 2020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Yoshiura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Bevin+ 2021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Chatterjiee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Dhuria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Melia+ 2021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Reis+ 2021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Bera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Mirabel+ 2022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Gessey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-Jones+ 2023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Ventura+ 2023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20458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Global signal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1B47D3-5507-A94C-81F5-F6DEBF9AEE83}"/>
              </a:ext>
            </a:extLst>
          </p:cNvPr>
          <p:cNvSpPr>
            <a:spLocks/>
          </p:cNvSpPr>
          <p:nvPr/>
        </p:nvSpPr>
        <p:spPr bwMode="auto">
          <a:xfrm>
            <a:off x="277930" y="851386"/>
            <a:ext cx="862183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e.g. Shaver+ 1999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BC+ 2007, 2010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Valdes+ 2012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Mirocha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Yajima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Khochfar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Singh+ 2015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Cohen+ 2016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Venumadhav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Breysee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Kaurov+ 2018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Munoz+ 2018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Raste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Sethi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Xu+ 2018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Fialkov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Barkana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Ghara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Leo+ 2019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Liu+ 2019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Mebane+ 2019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Minoda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Mondalve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Nebrin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Datta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Mittal &amp; Kulkarni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Tanaka &amp; Hasegawa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Villanueva-Domingo+ 2020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Yoshiura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Bevin+ 2021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Chatterjiee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Dhuria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Melia+ 2021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Reis+ 2021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Bera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Mirabel+ 2022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Gessey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-Jones+ 2023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Ventura+ 2023</a:t>
            </a:r>
          </a:p>
        </p:txBody>
      </p:sp>
    </p:spTree>
    <p:extLst>
      <p:ext uri="{BB962C8B-B14F-4D97-AF65-F5344CB8AC3E}">
        <p14:creationId xmlns:p14="http://schemas.microsoft.com/office/powerpoint/2010/main" val="293537155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Global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524A3B-3505-8B44-831A-B97A0A9B5BB7}"/>
              </a:ext>
            </a:extLst>
          </p:cNvPr>
          <p:cNvGrpSpPr/>
          <p:nvPr/>
        </p:nvGrpSpPr>
        <p:grpSpPr>
          <a:xfrm>
            <a:off x="569746" y="1368233"/>
            <a:ext cx="4934409" cy="4128867"/>
            <a:chOff x="3005261" y="1382981"/>
            <a:chExt cx="4934409" cy="41288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9CD275-50B4-464C-9296-E1E5F895A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5261" y="1382981"/>
              <a:ext cx="4805916" cy="4119357"/>
            </a:xfrm>
            <a:prstGeom prst="rect">
              <a:avLst/>
            </a:prstGeom>
          </p:spPr>
        </p:pic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F46D4A74-1BE1-7C4E-8203-9E7E19A048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840829" y="4413007"/>
              <a:ext cx="2069189" cy="12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200" dirty="0">
                  <a:latin typeface="Calibri"/>
                  <a:cs typeface="Calibri"/>
                  <a:sym typeface="Comic Sans MS" charset="0"/>
                </a:rPr>
                <a:t>Cohen+ 2017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22897E6-B964-594E-88BA-6FE83A64C6B6}"/>
              </a:ext>
            </a:extLst>
          </p:cNvPr>
          <p:cNvSpPr/>
          <p:nvPr/>
        </p:nvSpPr>
        <p:spPr bwMode="auto">
          <a:xfrm>
            <a:off x="3090458" y="4334852"/>
            <a:ext cx="5101529" cy="20205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2540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information processes which determine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absorption feature, e.g. heating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609F9-DF2E-AB49-9BE3-9082E9DA77BF}"/>
              </a:ext>
            </a:extLst>
          </p:cNvPr>
          <p:cNvSpPr txBox="1"/>
          <p:nvPr/>
        </p:nvSpPr>
        <p:spPr>
          <a:xfrm>
            <a:off x="5906782" y="1926305"/>
            <a:ext cx="3161613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atomic/molecular cooling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star formation efficiency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X-ray heating efficiency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X-ray SED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…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716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Imaging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8B629FF2-9A75-6A45-94DB-9A777CE2714C}"/>
              </a:ext>
            </a:extLst>
          </p:cNvPr>
          <p:cNvSpPr>
            <a:spLocks/>
          </p:cNvSpPr>
          <p:nvPr/>
        </p:nvSpPr>
        <p:spPr bwMode="auto">
          <a:xfrm>
            <a:off x="893067" y="873704"/>
            <a:ext cx="704992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e.g.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Tozzi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BC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Furlanetto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Valdes+ 2006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Santos+ 2008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Baek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Geil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Wyithe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Zaroubi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Malloy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Lidz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</a:p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Ghara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+ 2016,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Giro+ 2017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Ross+ 2017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Semelin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Gillet+ 2018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Hassan+ 2018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Davies+ 2020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Gazagnes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Mangena+ 2020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Reis+ 2020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Giri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2759631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Imaging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95268-7DF3-B744-8C7F-A3F9F51EABEE}"/>
              </a:ext>
            </a:extLst>
          </p:cNvPr>
          <p:cNvSpPr txBox="1"/>
          <p:nvPr/>
        </p:nvSpPr>
        <p:spPr>
          <a:xfrm>
            <a:off x="2300055" y="979408"/>
            <a:ext cx="1603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=8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672C2E-FB7B-EF4F-9A16-083A933ABB79}"/>
              </a:ext>
            </a:extLst>
          </p:cNvPr>
          <p:cNvGrpSpPr/>
          <p:nvPr/>
        </p:nvGrpSpPr>
        <p:grpSpPr>
          <a:xfrm>
            <a:off x="660263" y="1317962"/>
            <a:ext cx="4340128" cy="4268687"/>
            <a:chOff x="360460" y="1243011"/>
            <a:chExt cx="4340128" cy="42686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72D53B-FE11-9B47-8ED9-A6C435F1E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61" y="1243011"/>
              <a:ext cx="4200527" cy="42005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751B98-0692-D54A-9251-C71B5AF72B0D}"/>
                </a:ext>
              </a:extLst>
            </p:cNvPr>
            <p:cNvSpPr txBox="1"/>
            <p:nvPr/>
          </p:nvSpPr>
          <p:spPr>
            <a:xfrm>
              <a:off x="2397924" y="5203921"/>
              <a:ext cx="8082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 [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cMpc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8DF6CF-9C4C-DA45-9E68-EDA290DC2453}"/>
                </a:ext>
              </a:extLst>
            </p:cNvPr>
            <p:cNvSpPr txBox="1"/>
            <p:nvPr/>
          </p:nvSpPr>
          <p:spPr>
            <a:xfrm rot="16200000">
              <a:off x="110231" y="3027459"/>
              <a:ext cx="8082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 [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cMpc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020512-E0D0-B04A-BE1B-8F701B50CA8E}"/>
                </a:ext>
              </a:extLst>
            </p:cNvPr>
            <p:cNvSpPr txBox="1"/>
            <p:nvPr/>
          </p:nvSpPr>
          <p:spPr>
            <a:xfrm>
              <a:off x="3206159" y="1880998"/>
              <a:ext cx="1201739" cy="30777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effectLst>
              <a:softEdge rad="25400"/>
            </a:effectLst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MWA 25</a:t>
              </a:r>
              <a:r>
                <a:rPr lang="de-DE" sz="14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de-DE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x25</a:t>
              </a:r>
              <a:r>
                <a:rPr lang="de-DE" sz="14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de-DE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8FA35B-E2D5-CE4E-BB0C-ABD06E287E3D}"/>
                </a:ext>
              </a:extLst>
            </p:cNvPr>
            <p:cNvSpPr txBox="1"/>
            <p:nvPr/>
          </p:nvSpPr>
          <p:spPr>
            <a:xfrm>
              <a:off x="2296485" y="2488900"/>
              <a:ext cx="1011111" cy="30777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effectLst>
              <a:softEdge rad="25400"/>
            </a:effectLst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937D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HERA 8</a:t>
              </a:r>
              <a:r>
                <a:rPr lang="de-DE" sz="1400" baseline="30000" dirty="0">
                  <a:solidFill>
                    <a:srgbClr val="3937D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de-DE" sz="1400" dirty="0">
                  <a:solidFill>
                    <a:srgbClr val="3937D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x8</a:t>
              </a:r>
              <a:r>
                <a:rPr lang="de-DE" sz="1400" baseline="30000" dirty="0">
                  <a:solidFill>
                    <a:srgbClr val="3937D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de-DE" sz="1400" dirty="0">
                <a:solidFill>
                  <a:srgbClr val="3937D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621C00-A85D-8F40-A39B-5ADE2ABACF81}"/>
                </a:ext>
              </a:extLst>
            </p:cNvPr>
            <p:cNvSpPr txBox="1"/>
            <p:nvPr/>
          </p:nvSpPr>
          <p:spPr>
            <a:xfrm>
              <a:off x="1237348" y="3979710"/>
              <a:ext cx="1112484" cy="30777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effectLst>
              <a:softEdge rad="25400"/>
            </a:effectLst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9C2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LOFAR 4</a:t>
              </a:r>
              <a:r>
                <a:rPr lang="de-DE" sz="1400" baseline="30000" dirty="0">
                  <a:solidFill>
                    <a:srgbClr val="9C2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de-DE" sz="1400" dirty="0">
                  <a:solidFill>
                    <a:srgbClr val="9C2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x4</a:t>
              </a:r>
              <a:r>
                <a:rPr lang="de-DE" sz="1400" baseline="30000" dirty="0">
                  <a:solidFill>
                    <a:srgbClr val="9C2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de-DE" sz="1400" dirty="0">
                <a:solidFill>
                  <a:srgbClr val="9C23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57705B-9A90-784C-946B-5A82EEE56CB9}"/>
                </a:ext>
              </a:extLst>
            </p:cNvPr>
            <p:cNvSpPr txBox="1"/>
            <p:nvPr/>
          </p:nvSpPr>
          <p:spPr>
            <a:xfrm>
              <a:off x="2863756" y="4249396"/>
              <a:ext cx="887679" cy="30777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effectLst>
              <a:softEdge rad="25400"/>
            </a:effectLst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SKA 3</a:t>
              </a:r>
              <a:r>
                <a:rPr lang="de-DE" sz="1400" baseline="300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x3</a:t>
              </a:r>
              <a:r>
                <a:rPr lang="de-DE" sz="1400" baseline="300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de-DE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D2A88A3-F2EF-5F48-B98D-6CA9E6EA2E97}"/>
              </a:ext>
            </a:extLst>
          </p:cNvPr>
          <p:cNvSpPr>
            <a:spLocks/>
          </p:cNvSpPr>
          <p:nvPr/>
        </p:nvSpPr>
        <p:spPr bwMode="auto">
          <a:xfrm rot="5400000">
            <a:off x="4688234" y="4539255"/>
            <a:ext cx="9525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latin typeface="Calibri"/>
                <a:cs typeface="Calibri"/>
                <a:sym typeface="Comic Sans MS" charset="0"/>
              </a:rPr>
              <a:t>Greig+ 2022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F1422-A022-CC41-BDD9-B27214256CDA}"/>
              </a:ext>
            </a:extLst>
          </p:cNvPr>
          <p:cNvSpPr txBox="1"/>
          <p:nvPr/>
        </p:nvSpPr>
        <p:spPr>
          <a:xfrm>
            <a:off x="5547018" y="1816705"/>
            <a:ext cx="3161613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L=7.5 </a:t>
            </a:r>
            <a:r>
              <a:rPr lang="en-US" dirty="0" err="1">
                <a:latin typeface="Calibri"/>
                <a:cs typeface="Calibri"/>
              </a:rPr>
              <a:t>cGpc</a:t>
            </a:r>
            <a:r>
              <a:rPr lang="en-US" dirty="0">
                <a:latin typeface="Calibri"/>
                <a:cs typeface="Calibri"/>
              </a:rPr>
              <a:t>, 6400</a:t>
            </a:r>
            <a:r>
              <a:rPr lang="en-US" baseline="30000" dirty="0">
                <a:latin typeface="Calibri"/>
                <a:cs typeface="Calibri"/>
              </a:rPr>
              <a:t>3 </a:t>
            </a:r>
            <a:r>
              <a:rPr lang="en-US" dirty="0">
                <a:latin typeface="Calibri"/>
                <a:cs typeface="Calibri"/>
              </a:rPr>
              <a:t>grid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excursion set formalism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2922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GB" sz="2600" dirty="0">
                <a:solidFill>
                  <a:srgbClr val="FF0000"/>
                </a:solidFill>
                <a:latin typeface="Chalkboard" charset="0"/>
                <a:cs typeface="Chalkboard" charset="0"/>
                <a:sym typeface="Arial" charset="0"/>
              </a:rPr>
              <a:t> </a:t>
            </a:r>
            <a:r>
              <a:rPr lang="en-GB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</a:t>
            </a:r>
            <a:r>
              <a:rPr lang="en-GB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Overview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41250" y="1177785"/>
            <a:ext cx="8249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General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introduction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on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21cm line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from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HI in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high-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z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IGM</a:t>
            </a:r>
          </a:p>
          <a:p>
            <a:pPr marL="285750" indent="-285750">
              <a:buFont typeface="Wingdings" charset="2"/>
              <a:buChar char="²"/>
            </a:pPr>
            <a:endParaRPr lang="nl-NL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²"/>
            </a:pP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What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we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learn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comparing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our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models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of 21cm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signal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observations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</a:p>
          <a:p>
            <a:pPr marL="285750" indent="-285750">
              <a:buFont typeface="Wingdings" charset="2"/>
              <a:buChar char="²"/>
            </a:pPr>
            <a:endParaRPr lang="nl-NL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²"/>
            </a:pP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What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have we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learnt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from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 21cm </a:t>
            </a:r>
            <a:r>
              <a:rPr lang="nl-NL" sz="2000" dirty="0" err="1">
                <a:solidFill>
                  <a:srgbClr val="000000"/>
                </a:solidFill>
                <a:latin typeface="Calibri"/>
                <a:cs typeface="Calibri"/>
              </a:rPr>
              <a:t>observations</a:t>
            </a:r>
            <a:r>
              <a:rPr lang="nl-NL" sz="2000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</a:p>
          <a:p>
            <a:endParaRPr lang="nl-NL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²"/>
            </a:pPr>
            <a:endParaRPr lang="nl-NL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nl-NL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86543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17429A-4E19-EB47-90B1-FA588D6373D6}"/>
              </a:ext>
            </a:extLst>
          </p:cNvPr>
          <p:cNvGrpSpPr/>
          <p:nvPr/>
        </p:nvGrpSpPr>
        <p:grpSpPr>
          <a:xfrm>
            <a:off x="883403" y="958376"/>
            <a:ext cx="7998833" cy="4398174"/>
            <a:chOff x="171456" y="1546934"/>
            <a:chExt cx="7998833" cy="43981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2A991B-D3AB-0F49-8630-FA07C6F1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02" y="1737961"/>
              <a:ext cx="7479372" cy="420714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EB211F-86F9-1947-A33C-9828BA2E035C}"/>
                </a:ext>
              </a:extLst>
            </p:cNvPr>
            <p:cNvSpPr txBox="1"/>
            <p:nvPr/>
          </p:nvSpPr>
          <p:spPr>
            <a:xfrm>
              <a:off x="1061451" y="1550828"/>
              <a:ext cx="731136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CB1965-3E16-5643-B081-052D034EEC06}"/>
                </a:ext>
              </a:extLst>
            </p:cNvPr>
            <p:cNvSpPr txBox="1"/>
            <p:nvPr/>
          </p:nvSpPr>
          <p:spPr>
            <a:xfrm>
              <a:off x="4750521" y="1547653"/>
              <a:ext cx="114174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Stars, ISM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BF31CA-BFB0-274C-8578-C06382D6A0DB}"/>
                </a:ext>
              </a:extLst>
            </p:cNvPr>
            <p:cNvSpPr txBox="1"/>
            <p:nvPr/>
          </p:nvSpPr>
          <p:spPr>
            <a:xfrm>
              <a:off x="2144727" y="1550828"/>
              <a:ext cx="115220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Stars, BHs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559A27-51AA-8445-B067-12927E719D32}"/>
                </a:ext>
              </a:extLst>
            </p:cNvPr>
            <p:cNvSpPr txBox="1"/>
            <p:nvPr/>
          </p:nvSpPr>
          <p:spPr>
            <a:xfrm>
              <a:off x="3412351" y="1547653"/>
              <a:ext cx="115220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Stars, XRBs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639DEB-69C2-7041-9234-B41E8B4EB16D}"/>
                </a:ext>
              </a:extLst>
            </p:cNvPr>
            <p:cNvSpPr txBox="1"/>
            <p:nvPr/>
          </p:nvSpPr>
          <p:spPr>
            <a:xfrm>
              <a:off x="6068895" y="1546934"/>
              <a:ext cx="115220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       All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D060C0-E95F-D643-8A68-C6383DDE71F6}"/>
                </a:ext>
              </a:extLst>
            </p:cNvPr>
            <p:cNvSpPr/>
            <p:nvPr/>
          </p:nvSpPr>
          <p:spPr bwMode="auto">
            <a:xfrm>
              <a:off x="464302" y="2161114"/>
              <a:ext cx="164348" cy="33252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D76C34-3EB7-1344-8810-63BFE6C0AB17}"/>
                </a:ext>
              </a:extLst>
            </p:cNvPr>
            <p:cNvSpPr txBox="1"/>
            <p:nvPr/>
          </p:nvSpPr>
          <p:spPr>
            <a:xfrm>
              <a:off x="251259" y="4551568"/>
              <a:ext cx="477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z=7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4F308D-FB2B-2941-851D-0C56356653C8}"/>
                </a:ext>
              </a:extLst>
            </p:cNvPr>
            <p:cNvSpPr txBox="1"/>
            <p:nvPr/>
          </p:nvSpPr>
          <p:spPr>
            <a:xfrm>
              <a:off x="251259" y="3221609"/>
              <a:ext cx="477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z=8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B32493-68C9-C14E-9051-A1F84C2E6CCB}"/>
                </a:ext>
              </a:extLst>
            </p:cNvPr>
            <p:cNvSpPr txBox="1"/>
            <p:nvPr/>
          </p:nvSpPr>
          <p:spPr>
            <a:xfrm>
              <a:off x="171456" y="1930947"/>
              <a:ext cx="638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z=11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B178F3B-2F30-D84B-B038-0DCF868A6124}"/>
                </a:ext>
              </a:extLst>
            </p:cNvPr>
            <p:cNvSpPr txBox="1"/>
            <p:nvPr/>
          </p:nvSpPr>
          <p:spPr>
            <a:xfrm rot="16200000">
              <a:off x="6109219" y="3732097"/>
              <a:ext cx="38143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/>
                  <a:ea typeface="Lucida Grande"/>
                  <a:cs typeface="Calibri"/>
                </a:rPr>
                <a:t>δT</a:t>
              </a:r>
              <a:r>
                <a:rPr lang="en-US" sz="1400" baseline="-25000" dirty="0">
                  <a:latin typeface="Calibri"/>
                  <a:ea typeface="Lucida Grande"/>
                  <a:cs typeface="Calibri"/>
                </a:rPr>
                <a:t>21cm </a:t>
              </a:r>
              <a:r>
                <a:rPr lang="en-US" sz="1400" dirty="0">
                  <a:latin typeface="Calibri"/>
                  <a:ea typeface="Lucida Grande"/>
                  <a:cs typeface="Calibri"/>
                </a:rPr>
                <a:t>[</a:t>
              </a:r>
              <a:r>
                <a:rPr lang="en-US" sz="1400" dirty="0" err="1">
                  <a:latin typeface="Calibri"/>
                  <a:ea typeface="Lucida Grande"/>
                  <a:cs typeface="Calibri"/>
                </a:rPr>
                <a:t>mK</a:t>
              </a:r>
              <a:r>
                <a:rPr lang="en-US" sz="1400" dirty="0">
                  <a:latin typeface="Calibri"/>
                  <a:ea typeface="Lucida Grande"/>
                  <a:cs typeface="Calibri"/>
                </a:rPr>
                <a:t>]</a:t>
              </a:r>
              <a:endParaRPr lang="en-US" sz="1400" dirty="0">
                <a:latin typeface="Calibri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8D38B2-77E7-2848-98F5-908A36493633}"/>
                </a:ext>
              </a:extLst>
            </p:cNvPr>
            <p:cNvSpPr/>
            <p:nvPr/>
          </p:nvSpPr>
          <p:spPr bwMode="auto">
            <a:xfrm>
              <a:off x="7784527" y="2343150"/>
              <a:ext cx="147423" cy="5068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5C7E7F-7581-2940-B8F3-271CDE157561}"/>
                </a:ext>
              </a:extLst>
            </p:cNvPr>
            <p:cNvSpPr/>
            <p:nvPr/>
          </p:nvSpPr>
          <p:spPr bwMode="auto">
            <a:xfrm>
              <a:off x="7713526" y="3529386"/>
              <a:ext cx="200026" cy="7282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088F5B-ADB9-CF42-8C40-209CCD67A44C}"/>
                </a:ext>
              </a:extLst>
            </p:cNvPr>
            <p:cNvSpPr/>
            <p:nvPr/>
          </p:nvSpPr>
          <p:spPr bwMode="auto">
            <a:xfrm>
              <a:off x="7713089" y="4887921"/>
              <a:ext cx="196130" cy="6270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</p:grpSp>
      <p:sp>
        <p:nvSpPr>
          <p:cNvPr id="3" name="Rectangle 2"/>
          <p:cNvSpPr>
            <a:spLocks/>
          </p:cNvSpPr>
          <p:nvPr/>
        </p:nvSpPr>
        <p:spPr bwMode="auto">
          <a:xfrm rot="5400000">
            <a:off x="8309007" y="5252829"/>
            <a:ext cx="912993" cy="23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  <a:sym typeface="Comic Sans MS" charset="0"/>
              </a:rPr>
              <a:t>Ma+ 2021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B3ECBE06-8E35-1049-BF21-E84CF940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Imaging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A89A7E-C851-FF4F-93AF-3CCE5871F9C8}"/>
              </a:ext>
            </a:extLst>
          </p:cNvPr>
          <p:cNvSpPr txBox="1"/>
          <p:nvPr/>
        </p:nvSpPr>
        <p:spPr>
          <a:xfrm>
            <a:off x="1749722" y="5543683"/>
            <a:ext cx="6183322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L=150 </a:t>
            </a:r>
            <a:r>
              <a:rPr lang="en-US" dirty="0" err="1">
                <a:latin typeface="Calibri"/>
                <a:cs typeface="Calibri"/>
              </a:rPr>
              <a:t>cMpc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hydrodynamic simulations + Monte Carlo multi-frequency RT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various source types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3963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17429A-4E19-EB47-90B1-FA588D6373D6}"/>
              </a:ext>
            </a:extLst>
          </p:cNvPr>
          <p:cNvGrpSpPr/>
          <p:nvPr/>
        </p:nvGrpSpPr>
        <p:grpSpPr>
          <a:xfrm>
            <a:off x="883403" y="958376"/>
            <a:ext cx="7998833" cy="4398174"/>
            <a:chOff x="171456" y="1546934"/>
            <a:chExt cx="7998833" cy="43981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2A991B-D3AB-0F49-8630-FA07C6F1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02" y="1737961"/>
              <a:ext cx="7479372" cy="420714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EB211F-86F9-1947-A33C-9828BA2E035C}"/>
                </a:ext>
              </a:extLst>
            </p:cNvPr>
            <p:cNvSpPr txBox="1"/>
            <p:nvPr/>
          </p:nvSpPr>
          <p:spPr>
            <a:xfrm>
              <a:off x="1061451" y="1550828"/>
              <a:ext cx="731136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CB1965-3E16-5643-B081-052D034EEC06}"/>
                </a:ext>
              </a:extLst>
            </p:cNvPr>
            <p:cNvSpPr txBox="1"/>
            <p:nvPr/>
          </p:nvSpPr>
          <p:spPr>
            <a:xfrm>
              <a:off x="4750521" y="1547653"/>
              <a:ext cx="114174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Stars, ISM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BF31CA-BFB0-274C-8578-C06382D6A0DB}"/>
                </a:ext>
              </a:extLst>
            </p:cNvPr>
            <p:cNvSpPr txBox="1"/>
            <p:nvPr/>
          </p:nvSpPr>
          <p:spPr>
            <a:xfrm>
              <a:off x="2144727" y="1550828"/>
              <a:ext cx="115220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Stars, BHs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559A27-51AA-8445-B067-12927E719D32}"/>
                </a:ext>
              </a:extLst>
            </p:cNvPr>
            <p:cNvSpPr txBox="1"/>
            <p:nvPr/>
          </p:nvSpPr>
          <p:spPr>
            <a:xfrm>
              <a:off x="3412351" y="1547653"/>
              <a:ext cx="115220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Stars, XRBs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639DEB-69C2-7041-9234-B41E8B4EB16D}"/>
                </a:ext>
              </a:extLst>
            </p:cNvPr>
            <p:cNvSpPr txBox="1"/>
            <p:nvPr/>
          </p:nvSpPr>
          <p:spPr>
            <a:xfrm>
              <a:off x="6068895" y="1546934"/>
              <a:ext cx="115220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/>
                  <a:cs typeface="Calibri"/>
                </a:rPr>
                <a:t>       All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D060C0-E95F-D643-8A68-C6383DDE71F6}"/>
                </a:ext>
              </a:extLst>
            </p:cNvPr>
            <p:cNvSpPr/>
            <p:nvPr/>
          </p:nvSpPr>
          <p:spPr bwMode="auto">
            <a:xfrm>
              <a:off x="464302" y="2161114"/>
              <a:ext cx="164348" cy="33252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D76C34-3EB7-1344-8810-63BFE6C0AB17}"/>
                </a:ext>
              </a:extLst>
            </p:cNvPr>
            <p:cNvSpPr txBox="1"/>
            <p:nvPr/>
          </p:nvSpPr>
          <p:spPr>
            <a:xfrm>
              <a:off x="251259" y="4551568"/>
              <a:ext cx="477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z=7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4F308D-FB2B-2941-851D-0C56356653C8}"/>
                </a:ext>
              </a:extLst>
            </p:cNvPr>
            <p:cNvSpPr txBox="1"/>
            <p:nvPr/>
          </p:nvSpPr>
          <p:spPr>
            <a:xfrm>
              <a:off x="251259" y="3221609"/>
              <a:ext cx="477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z=8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B32493-68C9-C14E-9051-A1F84C2E6CCB}"/>
                </a:ext>
              </a:extLst>
            </p:cNvPr>
            <p:cNvSpPr txBox="1"/>
            <p:nvPr/>
          </p:nvSpPr>
          <p:spPr>
            <a:xfrm>
              <a:off x="171456" y="1930947"/>
              <a:ext cx="638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z=11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B178F3B-2F30-D84B-B038-0DCF868A6124}"/>
                </a:ext>
              </a:extLst>
            </p:cNvPr>
            <p:cNvSpPr txBox="1"/>
            <p:nvPr/>
          </p:nvSpPr>
          <p:spPr>
            <a:xfrm rot="16200000">
              <a:off x="6109219" y="3732097"/>
              <a:ext cx="38143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/>
                  <a:ea typeface="Lucida Grande"/>
                  <a:cs typeface="Calibri"/>
                </a:rPr>
                <a:t>δT</a:t>
              </a:r>
              <a:r>
                <a:rPr lang="en-US" sz="1400" baseline="-25000" dirty="0">
                  <a:latin typeface="Calibri"/>
                  <a:ea typeface="Lucida Grande"/>
                  <a:cs typeface="Calibri"/>
                </a:rPr>
                <a:t>21cm </a:t>
              </a:r>
              <a:r>
                <a:rPr lang="en-US" sz="1400" dirty="0">
                  <a:latin typeface="Calibri"/>
                  <a:ea typeface="Lucida Grande"/>
                  <a:cs typeface="Calibri"/>
                </a:rPr>
                <a:t>[</a:t>
              </a:r>
              <a:r>
                <a:rPr lang="en-US" sz="1400" dirty="0" err="1">
                  <a:latin typeface="Calibri"/>
                  <a:ea typeface="Lucida Grande"/>
                  <a:cs typeface="Calibri"/>
                </a:rPr>
                <a:t>mK</a:t>
              </a:r>
              <a:r>
                <a:rPr lang="en-US" sz="1400" dirty="0">
                  <a:latin typeface="Calibri"/>
                  <a:ea typeface="Lucida Grande"/>
                  <a:cs typeface="Calibri"/>
                </a:rPr>
                <a:t>]</a:t>
              </a:r>
              <a:endParaRPr lang="en-US" sz="1400" dirty="0">
                <a:latin typeface="Calibri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8D38B2-77E7-2848-98F5-908A36493633}"/>
                </a:ext>
              </a:extLst>
            </p:cNvPr>
            <p:cNvSpPr/>
            <p:nvPr/>
          </p:nvSpPr>
          <p:spPr bwMode="auto">
            <a:xfrm>
              <a:off x="7784527" y="2343150"/>
              <a:ext cx="147423" cy="5068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5C7E7F-7581-2940-B8F3-271CDE157561}"/>
                </a:ext>
              </a:extLst>
            </p:cNvPr>
            <p:cNvSpPr/>
            <p:nvPr/>
          </p:nvSpPr>
          <p:spPr bwMode="auto">
            <a:xfrm>
              <a:off x="7713526" y="3529386"/>
              <a:ext cx="200026" cy="7282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088F5B-ADB9-CF42-8C40-209CCD67A44C}"/>
                </a:ext>
              </a:extLst>
            </p:cNvPr>
            <p:cNvSpPr/>
            <p:nvPr/>
          </p:nvSpPr>
          <p:spPr bwMode="auto">
            <a:xfrm>
              <a:off x="7713089" y="4887921"/>
              <a:ext cx="196130" cy="6270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25B1241-306C-7C48-98EC-D8F77BBD8CAD}"/>
              </a:ext>
            </a:extLst>
          </p:cNvPr>
          <p:cNvSpPr/>
          <p:nvPr/>
        </p:nvSpPr>
        <p:spPr bwMode="auto">
          <a:xfrm>
            <a:off x="393182" y="4439539"/>
            <a:ext cx="5830638" cy="18340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2540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information on sources, HII topology,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reionization history …</a:t>
            </a: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 rot="5400000">
            <a:off x="8309007" y="5252829"/>
            <a:ext cx="912993" cy="23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  <a:sym typeface="Comic Sans MS" charset="0"/>
              </a:rPr>
              <a:t>Ma+ 2021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B3ECBE06-8E35-1049-BF21-E84CF940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Imaging</a:t>
            </a:r>
          </a:p>
        </p:txBody>
      </p:sp>
    </p:spTree>
    <p:extLst>
      <p:ext uri="{BB962C8B-B14F-4D97-AF65-F5344CB8AC3E}">
        <p14:creationId xmlns:p14="http://schemas.microsoft.com/office/powerpoint/2010/main" val="37691424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8">
            <a:extLst>
              <a:ext uri="{FF2B5EF4-FFF2-40B4-BE49-F238E27FC236}">
                <a16:creationId xmlns:a16="http://schemas.microsoft.com/office/drawing/2014/main" id="{B3ECBE06-8E35-1049-BF21-E84CF940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Statistical estimates 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7AA6AAE-5035-3449-AE59-8E33462306BF}"/>
              </a:ext>
            </a:extLst>
          </p:cNvPr>
          <p:cNvSpPr>
            <a:spLocks/>
          </p:cNvSpPr>
          <p:nvPr/>
        </p:nvSpPr>
        <p:spPr bwMode="auto">
          <a:xfrm>
            <a:off x="265472" y="1040188"/>
            <a:ext cx="8878528" cy="84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e.g.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+ 1997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Shaver+ 1999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Tozzi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BC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Madau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Furlanetto+2004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Mellema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+ 2006; Valdes+ 2006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Datta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Pritchard &amp; Loeb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Santos+ 2008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Baek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Geil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Wyithe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2009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Mesinger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+ 2010;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Patil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Watkinson &amp; Pritchard 2014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Greig+ 2015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Yoshiura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Kubota+ 2016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Kulkarni+ 2016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Shimabukuro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+ 2016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Kaurov+ 2017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Kern+ 2017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Kittiwisit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Hoffmann+ 2018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Hutter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+ 2019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DeepKaur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Jennings+ 2020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Majumdar+ 2020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Watkinson+ 2020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Mondal+ 2021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Tiwari+ 2021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Kamran+ 2022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Doussot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Semelin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2022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Ma&amp;Peng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18013007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Statistical estimates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274A0C-F827-674F-BF61-99A6FBD12050}"/>
              </a:ext>
            </a:extLst>
          </p:cNvPr>
          <p:cNvSpPr txBox="1"/>
          <p:nvPr/>
        </p:nvSpPr>
        <p:spPr>
          <a:xfrm>
            <a:off x="5569260" y="1247120"/>
            <a:ext cx="3352261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L=350 </a:t>
            </a:r>
            <a:r>
              <a:rPr lang="en-US" dirty="0" err="1">
                <a:latin typeface="Calibri"/>
                <a:cs typeface="Calibri"/>
              </a:rPr>
              <a:t>cMpc</a:t>
            </a:r>
            <a:r>
              <a:rPr lang="en-US" dirty="0">
                <a:latin typeface="Calibri"/>
                <a:cs typeface="Calibri"/>
              </a:rPr>
              <a:t> N-body simulation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RT on a 250</a:t>
            </a:r>
            <a:r>
              <a:rPr lang="en-US" baseline="30000" dirty="0">
                <a:latin typeface="Calibri"/>
                <a:cs typeface="Calibri"/>
              </a:rPr>
              <a:t>3 </a:t>
            </a:r>
            <a:r>
              <a:rPr lang="en-US" dirty="0">
                <a:latin typeface="Calibri"/>
                <a:cs typeface="Calibri"/>
              </a:rPr>
              <a:t>grid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various source properties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6F6C80-D06F-FB49-9490-9EBC72EE1F6D}"/>
              </a:ext>
            </a:extLst>
          </p:cNvPr>
          <p:cNvGrpSpPr/>
          <p:nvPr/>
        </p:nvGrpSpPr>
        <p:grpSpPr>
          <a:xfrm>
            <a:off x="208122" y="923202"/>
            <a:ext cx="5374389" cy="5882318"/>
            <a:chOff x="208122" y="923202"/>
            <a:chExt cx="5374389" cy="5882318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F46D4A74-1BE1-7C4E-8203-9E7E19A048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483670" y="5706679"/>
              <a:ext cx="2069189" cy="12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200" dirty="0">
                  <a:latin typeface="Calibri"/>
                  <a:cs typeface="Calibri"/>
                  <a:sym typeface="Comic Sans MS" charset="0"/>
                </a:rPr>
                <a:t>Ross+  2019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34B451-7BFC-764C-88A2-50CCC2A0F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147" t="63579" r="9508"/>
            <a:stretch/>
          </p:blipFill>
          <p:spPr>
            <a:xfrm>
              <a:off x="965139" y="1032368"/>
              <a:ext cx="4373445" cy="269897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A69FD3-75D6-6946-9860-1526620A0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34" t="63777" r="87755" b="4114"/>
            <a:stretch/>
          </p:blipFill>
          <p:spPr>
            <a:xfrm>
              <a:off x="208122" y="1046603"/>
              <a:ext cx="757018" cy="237942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F9A1A5-BF2E-AE43-BE31-6941009DE559}"/>
                </a:ext>
              </a:extLst>
            </p:cNvPr>
            <p:cNvSpPr/>
            <p:nvPr/>
          </p:nvSpPr>
          <p:spPr bwMode="auto">
            <a:xfrm>
              <a:off x="3859619" y="1167219"/>
              <a:ext cx="1376916" cy="3242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N W3" charset="-128"/>
                <a:cs typeface="Times New Roman" panose="02020603050405020304" pitchFamily="18" charset="0"/>
                <a:sym typeface="Arial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6E5BC1-FB44-974B-8511-BE514B46B023}"/>
                </a:ext>
              </a:extLst>
            </p:cNvPr>
            <p:cNvSpPr/>
            <p:nvPr/>
          </p:nvSpPr>
          <p:spPr bwMode="auto">
            <a:xfrm>
              <a:off x="1027218" y="2264399"/>
              <a:ext cx="504634" cy="135315"/>
            </a:xfrm>
            <a:custGeom>
              <a:avLst/>
              <a:gdLst>
                <a:gd name="connsiteX0" fmla="*/ 4379 w 504634"/>
                <a:gd name="connsiteY0" fmla="*/ 65607 h 135315"/>
                <a:gd name="connsiteX1" fmla="*/ 4379 w 504634"/>
                <a:gd name="connsiteY1" fmla="*/ 65607 h 135315"/>
                <a:gd name="connsiteX2" fmla="*/ 279 w 504634"/>
                <a:gd name="connsiteY2" fmla="*/ 102511 h 135315"/>
                <a:gd name="connsiteX3" fmla="*/ 4379 w 504634"/>
                <a:gd name="connsiteY3" fmla="*/ 123013 h 135315"/>
                <a:gd name="connsiteX4" fmla="*/ 41283 w 504634"/>
                <a:gd name="connsiteY4" fmla="*/ 127114 h 135315"/>
                <a:gd name="connsiteX5" fmla="*/ 78187 w 504634"/>
                <a:gd name="connsiteY5" fmla="*/ 135315 h 135315"/>
                <a:gd name="connsiteX6" fmla="*/ 180698 w 504634"/>
                <a:gd name="connsiteY6" fmla="*/ 131214 h 135315"/>
                <a:gd name="connsiteX7" fmla="*/ 229904 w 504634"/>
                <a:gd name="connsiteY7" fmla="*/ 127114 h 135315"/>
                <a:gd name="connsiteX8" fmla="*/ 287310 w 504634"/>
                <a:gd name="connsiteY8" fmla="*/ 123013 h 135315"/>
                <a:gd name="connsiteX9" fmla="*/ 373419 w 504634"/>
                <a:gd name="connsiteY9" fmla="*/ 114812 h 135315"/>
                <a:gd name="connsiteX10" fmla="*/ 389821 w 504634"/>
                <a:gd name="connsiteY10" fmla="*/ 110712 h 135315"/>
                <a:gd name="connsiteX11" fmla="*/ 414424 w 504634"/>
                <a:gd name="connsiteY11" fmla="*/ 102511 h 135315"/>
                <a:gd name="connsiteX12" fmla="*/ 439027 w 504634"/>
                <a:gd name="connsiteY12" fmla="*/ 94310 h 135315"/>
                <a:gd name="connsiteX13" fmla="*/ 463629 w 504634"/>
                <a:gd name="connsiteY13" fmla="*/ 86109 h 135315"/>
                <a:gd name="connsiteX14" fmla="*/ 500533 w 504634"/>
                <a:gd name="connsiteY14" fmla="*/ 57406 h 135315"/>
                <a:gd name="connsiteX15" fmla="*/ 504634 w 504634"/>
                <a:gd name="connsiteY15" fmla="*/ 45105 h 135315"/>
                <a:gd name="connsiteX16" fmla="*/ 500533 w 504634"/>
                <a:gd name="connsiteY16" fmla="*/ 28703 h 135315"/>
                <a:gd name="connsiteX17" fmla="*/ 463629 w 504634"/>
                <a:gd name="connsiteY17" fmla="*/ 8201 h 135315"/>
                <a:gd name="connsiteX18" fmla="*/ 447227 w 504634"/>
                <a:gd name="connsiteY18" fmla="*/ 4100 h 135315"/>
                <a:gd name="connsiteX19" fmla="*/ 406223 w 504634"/>
                <a:gd name="connsiteY19" fmla="*/ 0 h 135315"/>
                <a:gd name="connsiteX20" fmla="*/ 299611 w 504634"/>
                <a:gd name="connsiteY20" fmla="*/ 4100 h 135315"/>
                <a:gd name="connsiteX21" fmla="*/ 279109 w 504634"/>
                <a:gd name="connsiteY21" fmla="*/ 8201 h 135315"/>
                <a:gd name="connsiteX22" fmla="*/ 119192 w 504634"/>
                <a:gd name="connsiteY22" fmla="*/ 16402 h 135315"/>
                <a:gd name="connsiteX23" fmla="*/ 94589 w 504634"/>
                <a:gd name="connsiteY23" fmla="*/ 32804 h 135315"/>
                <a:gd name="connsiteX24" fmla="*/ 82288 w 504634"/>
                <a:gd name="connsiteY24" fmla="*/ 41004 h 135315"/>
                <a:gd name="connsiteX25" fmla="*/ 57685 w 504634"/>
                <a:gd name="connsiteY25" fmla="*/ 49205 h 135315"/>
                <a:gd name="connsiteX26" fmla="*/ 45384 w 504634"/>
                <a:gd name="connsiteY26" fmla="*/ 53306 h 135315"/>
                <a:gd name="connsiteX27" fmla="*/ 33082 w 504634"/>
                <a:gd name="connsiteY27" fmla="*/ 57406 h 135315"/>
                <a:gd name="connsiteX28" fmla="*/ 4379 w 504634"/>
                <a:gd name="connsiteY28" fmla="*/ 65607 h 13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4634" h="135315">
                  <a:moveTo>
                    <a:pt x="4379" y="65607"/>
                  </a:moveTo>
                  <a:lnTo>
                    <a:pt x="4379" y="65607"/>
                  </a:lnTo>
                  <a:cubicBezTo>
                    <a:pt x="3012" y="77908"/>
                    <a:pt x="279" y="90134"/>
                    <a:pt x="279" y="102511"/>
                  </a:cubicBezTo>
                  <a:cubicBezTo>
                    <a:pt x="279" y="109480"/>
                    <a:pt x="-1597" y="119427"/>
                    <a:pt x="4379" y="123013"/>
                  </a:cubicBezTo>
                  <a:cubicBezTo>
                    <a:pt x="14992" y="129381"/>
                    <a:pt x="28982" y="125747"/>
                    <a:pt x="41283" y="127114"/>
                  </a:cubicBezTo>
                  <a:cubicBezTo>
                    <a:pt x="47604" y="128694"/>
                    <a:pt x="72987" y="135315"/>
                    <a:pt x="78187" y="135315"/>
                  </a:cubicBezTo>
                  <a:cubicBezTo>
                    <a:pt x="112385" y="135315"/>
                    <a:pt x="146528" y="132581"/>
                    <a:pt x="180698" y="131214"/>
                  </a:cubicBezTo>
                  <a:lnTo>
                    <a:pt x="229904" y="127114"/>
                  </a:lnTo>
                  <a:lnTo>
                    <a:pt x="287310" y="123013"/>
                  </a:lnTo>
                  <a:lnTo>
                    <a:pt x="373419" y="114812"/>
                  </a:lnTo>
                  <a:cubicBezTo>
                    <a:pt x="378886" y="113445"/>
                    <a:pt x="384423" y="112331"/>
                    <a:pt x="389821" y="110712"/>
                  </a:cubicBezTo>
                  <a:cubicBezTo>
                    <a:pt x="398101" y="108228"/>
                    <a:pt x="406223" y="105245"/>
                    <a:pt x="414424" y="102511"/>
                  </a:cubicBezTo>
                  <a:lnTo>
                    <a:pt x="439027" y="94310"/>
                  </a:lnTo>
                  <a:cubicBezTo>
                    <a:pt x="439032" y="94308"/>
                    <a:pt x="463625" y="86112"/>
                    <a:pt x="463629" y="86109"/>
                  </a:cubicBezTo>
                  <a:cubicBezTo>
                    <a:pt x="493057" y="66491"/>
                    <a:pt x="481263" y="76678"/>
                    <a:pt x="500533" y="57406"/>
                  </a:cubicBezTo>
                  <a:cubicBezTo>
                    <a:pt x="501900" y="53306"/>
                    <a:pt x="504634" y="49427"/>
                    <a:pt x="504634" y="45105"/>
                  </a:cubicBezTo>
                  <a:cubicBezTo>
                    <a:pt x="504634" y="39469"/>
                    <a:pt x="504244" y="32944"/>
                    <a:pt x="500533" y="28703"/>
                  </a:cubicBezTo>
                  <a:cubicBezTo>
                    <a:pt x="490740" y="17510"/>
                    <a:pt x="477210" y="12081"/>
                    <a:pt x="463629" y="8201"/>
                  </a:cubicBezTo>
                  <a:cubicBezTo>
                    <a:pt x="458210" y="6653"/>
                    <a:pt x="452806" y="4897"/>
                    <a:pt x="447227" y="4100"/>
                  </a:cubicBezTo>
                  <a:cubicBezTo>
                    <a:pt x="433629" y="2157"/>
                    <a:pt x="419891" y="1367"/>
                    <a:pt x="406223" y="0"/>
                  </a:cubicBezTo>
                  <a:cubicBezTo>
                    <a:pt x="370686" y="1367"/>
                    <a:pt x="335101" y="1810"/>
                    <a:pt x="299611" y="4100"/>
                  </a:cubicBezTo>
                  <a:cubicBezTo>
                    <a:pt x="292656" y="4549"/>
                    <a:pt x="286052" y="7597"/>
                    <a:pt x="279109" y="8201"/>
                  </a:cubicBezTo>
                  <a:cubicBezTo>
                    <a:pt x="258460" y="9997"/>
                    <a:pt x="134462" y="15675"/>
                    <a:pt x="119192" y="16402"/>
                  </a:cubicBezTo>
                  <a:lnTo>
                    <a:pt x="94589" y="32804"/>
                  </a:lnTo>
                  <a:cubicBezTo>
                    <a:pt x="90489" y="35537"/>
                    <a:pt x="86963" y="39446"/>
                    <a:pt x="82288" y="41004"/>
                  </a:cubicBezTo>
                  <a:lnTo>
                    <a:pt x="57685" y="49205"/>
                  </a:lnTo>
                  <a:lnTo>
                    <a:pt x="45384" y="53306"/>
                  </a:lnTo>
                  <a:lnTo>
                    <a:pt x="33082" y="57406"/>
                  </a:lnTo>
                  <a:lnTo>
                    <a:pt x="4379" y="65607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70DFFE0-1E10-9449-9C87-136F9F02B244}"/>
                </a:ext>
              </a:extLst>
            </p:cNvPr>
            <p:cNvSpPr/>
            <p:nvPr/>
          </p:nvSpPr>
          <p:spPr bwMode="auto">
            <a:xfrm>
              <a:off x="1564656" y="2276701"/>
              <a:ext cx="947203" cy="131214"/>
            </a:xfrm>
            <a:custGeom>
              <a:avLst/>
              <a:gdLst>
                <a:gd name="connsiteX0" fmla="*/ 0 w 947203"/>
                <a:gd name="connsiteY0" fmla="*/ 90210 h 131214"/>
                <a:gd name="connsiteX1" fmla="*/ 0 w 947203"/>
                <a:gd name="connsiteY1" fmla="*/ 90210 h 131214"/>
                <a:gd name="connsiteX2" fmla="*/ 41004 w 947203"/>
                <a:gd name="connsiteY2" fmla="*/ 61506 h 131214"/>
                <a:gd name="connsiteX3" fmla="*/ 123013 w 947203"/>
                <a:gd name="connsiteY3" fmla="*/ 49205 h 131214"/>
                <a:gd name="connsiteX4" fmla="*/ 159917 w 947203"/>
                <a:gd name="connsiteY4" fmla="*/ 36904 h 131214"/>
                <a:gd name="connsiteX5" fmla="*/ 172219 w 947203"/>
                <a:gd name="connsiteY5" fmla="*/ 32803 h 131214"/>
                <a:gd name="connsiteX6" fmla="*/ 192721 w 947203"/>
                <a:gd name="connsiteY6" fmla="*/ 28703 h 131214"/>
                <a:gd name="connsiteX7" fmla="*/ 229625 w 947203"/>
                <a:gd name="connsiteY7" fmla="*/ 16402 h 131214"/>
                <a:gd name="connsiteX8" fmla="*/ 250127 w 947203"/>
                <a:gd name="connsiteY8" fmla="*/ 12301 h 131214"/>
                <a:gd name="connsiteX9" fmla="*/ 282931 w 947203"/>
                <a:gd name="connsiteY9" fmla="*/ 4100 h 131214"/>
                <a:gd name="connsiteX10" fmla="*/ 315734 w 947203"/>
                <a:gd name="connsiteY10" fmla="*/ 0 h 131214"/>
                <a:gd name="connsiteX11" fmla="*/ 467451 w 947203"/>
                <a:gd name="connsiteY11" fmla="*/ 4100 h 131214"/>
                <a:gd name="connsiteX12" fmla="*/ 508455 w 947203"/>
                <a:gd name="connsiteY12" fmla="*/ 12301 h 131214"/>
                <a:gd name="connsiteX13" fmla="*/ 528958 w 947203"/>
                <a:gd name="connsiteY13" fmla="*/ 16402 h 131214"/>
                <a:gd name="connsiteX14" fmla="*/ 549460 w 947203"/>
                <a:gd name="connsiteY14" fmla="*/ 20502 h 131214"/>
                <a:gd name="connsiteX15" fmla="*/ 586364 w 947203"/>
                <a:gd name="connsiteY15" fmla="*/ 28703 h 131214"/>
                <a:gd name="connsiteX16" fmla="*/ 615067 w 947203"/>
                <a:gd name="connsiteY16" fmla="*/ 32803 h 131214"/>
                <a:gd name="connsiteX17" fmla="*/ 688875 w 947203"/>
                <a:gd name="connsiteY17" fmla="*/ 28703 h 131214"/>
                <a:gd name="connsiteX18" fmla="*/ 705277 w 947203"/>
                <a:gd name="connsiteY18" fmla="*/ 24602 h 131214"/>
                <a:gd name="connsiteX19" fmla="*/ 729880 w 947203"/>
                <a:gd name="connsiteY19" fmla="*/ 20502 h 131214"/>
                <a:gd name="connsiteX20" fmla="*/ 754482 w 947203"/>
                <a:gd name="connsiteY20" fmla="*/ 12301 h 131214"/>
                <a:gd name="connsiteX21" fmla="*/ 766784 w 947203"/>
                <a:gd name="connsiteY21" fmla="*/ 8201 h 131214"/>
                <a:gd name="connsiteX22" fmla="*/ 783185 w 947203"/>
                <a:gd name="connsiteY22" fmla="*/ 4100 h 131214"/>
                <a:gd name="connsiteX23" fmla="*/ 873395 w 947203"/>
                <a:gd name="connsiteY23" fmla="*/ 8201 h 131214"/>
                <a:gd name="connsiteX24" fmla="*/ 926701 w 947203"/>
                <a:gd name="connsiteY24" fmla="*/ 16402 h 131214"/>
                <a:gd name="connsiteX25" fmla="*/ 947203 w 947203"/>
                <a:gd name="connsiteY25" fmla="*/ 53306 h 131214"/>
                <a:gd name="connsiteX26" fmla="*/ 943103 w 947203"/>
                <a:gd name="connsiteY26" fmla="*/ 86109 h 131214"/>
                <a:gd name="connsiteX27" fmla="*/ 934902 w 947203"/>
                <a:gd name="connsiteY27" fmla="*/ 98410 h 131214"/>
                <a:gd name="connsiteX28" fmla="*/ 918500 w 947203"/>
                <a:gd name="connsiteY28" fmla="*/ 110712 h 131214"/>
                <a:gd name="connsiteX29" fmla="*/ 889797 w 947203"/>
                <a:gd name="connsiteY29" fmla="*/ 118913 h 131214"/>
                <a:gd name="connsiteX30" fmla="*/ 869295 w 947203"/>
                <a:gd name="connsiteY30" fmla="*/ 123013 h 131214"/>
                <a:gd name="connsiteX31" fmla="*/ 836491 w 947203"/>
                <a:gd name="connsiteY31" fmla="*/ 131214 h 131214"/>
                <a:gd name="connsiteX32" fmla="*/ 709377 w 947203"/>
                <a:gd name="connsiteY32" fmla="*/ 127114 h 131214"/>
                <a:gd name="connsiteX33" fmla="*/ 647871 w 947203"/>
                <a:gd name="connsiteY33" fmla="*/ 114812 h 131214"/>
                <a:gd name="connsiteX34" fmla="*/ 606866 w 947203"/>
                <a:gd name="connsiteY34" fmla="*/ 110712 h 131214"/>
                <a:gd name="connsiteX35" fmla="*/ 504355 w 947203"/>
                <a:gd name="connsiteY35" fmla="*/ 102511 h 131214"/>
                <a:gd name="connsiteX36" fmla="*/ 479752 w 947203"/>
                <a:gd name="connsiteY36" fmla="*/ 98410 h 131214"/>
                <a:gd name="connsiteX37" fmla="*/ 200922 w 947203"/>
                <a:gd name="connsiteY37" fmla="*/ 98410 h 131214"/>
                <a:gd name="connsiteX38" fmla="*/ 8201 w 947203"/>
                <a:gd name="connsiteY38" fmla="*/ 106611 h 131214"/>
                <a:gd name="connsiteX39" fmla="*/ 0 w 947203"/>
                <a:gd name="connsiteY39" fmla="*/ 90210 h 131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47203" h="131214">
                  <a:moveTo>
                    <a:pt x="0" y="90210"/>
                  </a:moveTo>
                  <a:lnTo>
                    <a:pt x="0" y="90210"/>
                  </a:lnTo>
                  <a:cubicBezTo>
                    <a:pt x="13668" y="80642"/>
                    <a:pt x="24403" y="63166"/>
                    <a:pt x="41004" y="61506"/>
                  </a:cubicBezTo>
                  <a:cubicBezTo>
                    <a:pt x="68442" y="58763"/>
                    <a:pt x="96411" y="57186"/>
                    <a:pt x="123013" y="49205"/>
                  </a:cubicBezTo>
                  <a:cubicBezTo>
                    <a:pt x="135433" y="45479"/>
                    <a:pt x="147616" y="41004"/>
                    <a:pt x="159917" y="36904"/>
                  </a:cubicBezTo>
                  <a:cubicBezTo>
                    <a:pt x="164018" y="35537"/>
                    <a:pt x="167980" y="33651"/>
                    <a:pt x="172219" y="32803"/>
                  </a:cubicBezTo>
                  <a:cubicBezTo>
                    <a:pt x="179053" y="31436"/>
                    <a:pt x="186020" y="30618"/>
                    <a:pt x="192721" y="28703"/>
                  </a:cubicBezTo>
                  <a:cubicBezTo>
                    <a:pt x="205189" y="25141"/>
                    <a:pt x="216910" y="18945"/>
                    <a:pt x="229625" y="16402"/>
                  </a:cubicBezTo>
                  <a:cubicBezTo>
                    <a:pt x="236459" y="15035"/>
                    <a:pt x="243336" y="13868"/>
                    <a:pt x="250127" y="12301"/>
                  </a:cubicBezTo>
                  <a:cubicBezTo>
                    <a:pt x="261110" y="9766"/>
                    <a:pt x="271747" y="5498"/>
                    <a:pt x="282931" y="4100"/>
                  </a:cubicBezTo>
                  <a:lnTo>
                    <a:pt x="315734" y="0"/>
                  </a:lnTo>
                  <a:cubicBezTo>
                    <a:pt x="366306" y="1367"/>
                    <a:pt x="416963" y="877"/>
                    <a:pt x="467451" y="4100"/>
                  </a:cubicBezTo>
                  <a:cubicBezTo>
                    <a:pt x="481361" y="4988"/>
                    <a:pt x="494787" y="9567"/>
                    <a:pt x="508455" y="12301"/>
                  </a:cubicBezTo>
                  <a:lnTo>
                    <a:pt x="528958" y="16402"/>
                  </a:lnTo>
                  <a:cubicBezTo>
                    <a:pt x="535792" y="17769"/>
                    <a:pt x="542699" y="18812"/>
                    <a:pt x="549460" y="20502"/>
                  </a:cubicBezTo>
                  <a:cubicBezTo>
                    <a:pt x="564195" y="24185"/>
                    <a:pt x="570759" y="26102"/>
                    <a:pt x="586364" y="28703"/>
                  </a:cubicBezTo>
                  <a:cubicBezTo>
                    <a:pt x="595897" y="30292"/>
                    <a:pt x="605499" y="31436"/>
                    <a:pt x="615067" y="32803"/>
                  </a:cubicBezTo>
                  <a:cubicBezTo>
                    <a:pt x="639670" y="31436"/>
                    <a:pt x="664336" y="30934"/>
                    <a:pt x="688875" y="28703"/>
                  </a:cubicBezTo>
                  <a:cubicBezTo>
                    <a:pt x="694487" y="28193"/>
                    <a:pt x="699751" y="25707"/>
                    <a:pt x="705277" y="24602"/>
                  </a:cubicBezTo>
                  <a:cubicBezTo>
                    <a:pt x="713430" y="22971"/>
                    <a:pt x="721679" y="21869"/>
                    <a:pt x="729880" y="20502"/>
                  </a:cubicBezTo>
                  <a:lnTo>
                    <a:pt x="754482" y="12301"/>
                  </a:lnTo>
                  <a:cubicBezTo>
                    <a:pt x="758583" y="10934"/>
                    <a:pt x="762591" y="9250"/>
                    <a:pt x="766784" y="8201"/>
                  </a:cubicBezTo>
                  <a:lnTo>
                    <a:pt x="783185" y="4100"/>
                  </a:lnTo>
                  <a:lnTo>
                    <a:pt x="873395" y="8201"/>
                  </a:lnTo>
                  <a:cubicBezTo>
                    <a:pt x="912431" y="10641"/>
                    <a:pt x="903341" y="8614"/>
                    <a:pt x="926701" y="16402"/>
                  </a:cubicBezTo>
                  <a:cubicBezTo>
                    <a:pt x="945501" y="44600"/>
                    <a:pt x="939987" y="31654"/>
                    <a:pt x="947203" y="53306"/>
                  </a:cubicBezTo>
                  <a:cubicBezTo>
                    <a:pt x="945836" y="64240"/>
                    <a:pt x="946002" y="75478"/>
                    <a:pt x="943103" y="86109"/>
                  </a:cubicBezTo>
                  <a:cubicBezTo>
                    <a:pt x="941806" y="90863"/>
                    <a:pt x="938387" y="94925"/>
                    <a:pt x="934902" y="98410"/>
                  </a:cubicBezTo>
                  <a:cubicBezTo>
                    <a:pt x="930069" y="103243"/>
                    <a:pt x="924434" y="107321"/>
                    <a:pt x="918500" y="110712"/>
                  </a:cubicBezTo>
                  <a:cubicBezTo>
                    <a:pt x="914144" y="113201"/>
                    <a:pt x="893061" y="118188"/>
                    <a:pt x="889797" y="118913"/>
                  </a:cubicBezTo>
                  <a:cubicBezTo>
                    <a:pt x="882994" y="120425"/>
                    <a:pt x="876086" y="121446"/>
                    <a:pt x="869295" y="123013"/>
                  </a:cubicBezTo>
                  <a:cubicBezTo>
                    <a:pt x="858312" y="125547"/>
                    <a:pt x="836491" y="131214"/>
                    <a:pt x="836491" y="131214"/>
                  </a:cubicBezTo>
                  <a:cubicBezTo>
                    <a:pt x="794120" y="129847"/>
                    <a:pt x="751657" y="130208"/>
                    <a:pt x="709377" y="127114"/>
                  </a:cubicBezTo>
                  <a:cubicBezTo>
                    <a:pt x="632858" y="121515"/>
                    <a:pt x="696382" y="119662"/>
                    <a:pt x="647871" y="114812"/>
                  </a:cubicBezTo>
                  <a:lnTo>
                    <a:pt x="606866" y="110712"/>
                  </a:lnTo>
                  <a:lnTo>
                    <a:pt x="504355" y="102511"/>
                  </a:lnTo>
                  <a:cubicBezTo>
                    <a:pt x="496154" y="101144"/>
                    <a:pt x="488035" y="99130"/>
                    <a:pt x="479752" y="98410"/>
                  </a:cubicBezTo>
                  <a:cubicBezTo>
                    <a:pt x="377231" y="89495"/>
                    <a:pt x="323123" y="96014"/>
                    <a:pt x="200922" y="98410"/>
                  </a:cubicBezTo>
                  <a:cubicBezTo>
                    <a:pt x="150013" y="101405"/>
                    <a:pt x="49151" y="107932"/>
                    <a:pt x="8201" y="106611"/>
                  </a:cubicBezTo>
                  <a:cubicBezTo>
                    <a:pt x="5146" y="106512"/>
                    <a:pt x="1367" y="92944"/>
                    <a:pt x="0" y="9021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B1B9AD-C70E-5943-9C40-E089E7309641}"/>
                </a:ext>
              </a:extLst>
            </p:cNvPr>
            <p:cNvSpPr/>
            <p:nvPr/>
          </p:nvSpPr>
          <p:spPr bwMode="auto">
            <a:xfrm>
              <a:off x="2507759" y="2280401"/>
              <a:ext cx="844692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38A84CA-DE97-EC47-9EAC-3ABBA4255308}"/>
                </a:ext>
              </a:extLst>
            </p:cNvPr>
            <p:cNvSpPr/>
            <p:nvPr/>
          </p:nvSpPr>
          <p:spPr bwMode="auto">
            <a:xfrm>
              <a:off x="3926514" y="2293101"/>
              <a:ext cx="651971" cy="1066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6B814CA-24C3-6940-890A-9287B6F14633}"/>
                </a:ext>
              </a:extLst>
            </p:cNvPr>
            <p:cNvSpPr/>
            <p:nvPr/>
          </p:nvSpPr>
          <p:spPr bwMode="auto">
            <a:xfrm>
              <a:off x="3348350" y="2293102"/>
              <a:ext cx="212915" cy="53306"/>
            </a:xfrm>
            <a:custGeom>
              <a:avLst/>
              <a:gdLst>
                <a:gd name="connsiteX0" fmla="*/ 0 w 212915"/>
                <a:gd name="connsiteY0" fmla="*/ 0 h 53306"/>
                <a:gd name="connsiteX1" fmla="*/ 0 w 212915"/>
                <a:gd name="connsiteY1" fmla="*/ 0 h 53306"/>
                <a:gd name="connsiteX2" fmla="*/ 4101 w 212915"/>
                <a:gd name="connsiteY2" fmla="*/ 36904 h 53306"/>
                <a:gd name="connsiteX3" fmla="*/ 16402 w 212915"/>
                <a:gd name="connsiteY3" fmla="*/ 41005 h 53306"/>
                <a:gd name="connsiteX4" fmla="*/ 65608 w 212915"/>
                <a:gd name="connsiteY4" fmla="*/ 45105 h 53306"/>
                <a:gd name="connsiteX5" fmla="*/ 151717 w 212915"/>
                <a:gd name="connsiteY5" fmla="*/ 49205 h 53306"/>
                <a:gd name="connsiteX6" fmla="*/ 168119 w 212915"/>
                <a:gd name="connsiteY6" fmla="*/ 53306 h 53306"/>
                <a:gd name="connsiteX7" fmla="*/ 196822 w 212915"/>
                <a:gd name="connsiteY7" fmla="*/ 45105 h 53306"/>
                <a:gd name="connsiteX8" fmla="*/ 159918 w 212915"/>
                <a:gd name="connsiteY8" fmla="*/ 28703 h 53306"/>
                <a:gd name="connsiteX9" fmla="*/ 135315 w 212915"/>
                <a:gd name="connsiteY9" fmla="*/ 20502 h 53306"/>
                <a:gd name="connsiteX10" fmla="*/ 123014 w 212915"/>
                <a:gd name="connsiteY10" fmla="*/ 16402 h 53306"/>
                <a:gd name="connsiteX11" fmla="*/ 41005 w 212915"/>
                <a:gd name="connsiteY11" fmla="*/ 8201 h 53306"/>
                <a:gd name="connsiteX12" fmla="*/ 0 w 212915"/>
                <a:gd name="connsiteY12" fmla="*/ 0 h 5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5" h="53306">
                  <a:moveTo>
                    <a:pt x="0" y="0"/>
                  </a:moveTo>
                  <a:lnTo>
                    <a:pt x="0" y="0"/>
                  </a:lnTo>
                  <a:cubicBezTo>
                    <a:pt x="1367" y="12301"/>
                    <a:pt x="-496" y="25412"/>
                    <a:pt x="4101" y="36904"/>
                  </a:cubicBezTo>
                  <a:cubicBezTo>
                    <a:pt x="5706" y="40917"/>
                    <a:pt x="12118" y="40434"/>
                    <a:pt x="16402" y="41005"/>
                  </a:cubicBezTo>
                  <a:cubicBezTo>
                    <a:pt x="32716" y="43180"/>
                    <a:pt x="49179" y="44109"/>
                    <a:pt x="65608" y="45105"/>
                  </a:cubicBezTo>
                  <a:cubicBezTo>
                    <a:pt x="94291" y="46843"/>
                    <a:pt x="123014" y="47838"/>
                    <a:pt x="151717" y="49205"/>
                  </a:cubicBezTo>
                  <a:cubicBezTo>
                    <a:pt x="157184" y="50572"/>
                    <a:pt x="162483" y="53306"/>
                    <a:pt x="168119" y="53306"/>
                  </a:cubicBezTo>
                  <a:cubicBezTo>
                    <a:pt x="227018" y="53306"/>
                    <a:pt x="217877" y="52123"/>
                    <a:pt x="196822" y="45105"/>
                  </a:cubicBezTo>
                  <a:cubicBezTo>
                    <a:pt x="177329" y="32109"/>
                    <a:pt x="189195" y="38462"/>
                    <a:pt x="159918" y="28703"/>
                  </a:cubicBezTo>
                  <a:lnTo>
                    <a:pt x="135315" y="20502"/>
                  </a:lnTo>
                  <a:cubicBezTo>
                    <a:pt x="131215" y="19135"/>
                    <a:pt x="127310" y="16879"/>
                    <a:pt x="123014" y="16402"/>
                  </a:cubicBezTo>
                  <a:cubicBezTo>
                    <a:pt x="71105" y="10634"/>
                    <a:pt x="98436" y="13421"/>
                    <a:pt x="41005" y="82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B55D64C-4D9F-FF4F-8BCF-7BB833EBA488}"/>
                </a:ext>
              </a:extLst>
            </p:cNvPr>
            <p:cNvSpPr/>
            <p:nvPr/>
          </p:nvSpPr>
          <p:spPr bwMode="auto">
            <a:xfrm>
              <a:off x="4570284" y="2325906"/>
              <a:ext cx="78605" cy="58221"/>
            </a:xfrm>
            <a:custGeom>
              <a:avLst/>
              <a:gdLst>
                <a:gd name="connsiteX0" fmla="*/ 0 w 78605"/>
                <a:gd name="connsiteY0" fmla="*/ 0 h 58221"/>
                <a:gd name="connsiteX1" fmla="*/ 0 w 78605"/>
                <a:gd name="connsiteY1" fmla="*/ 0 h 58221"/>
                <a:gd name="connsiteX2" fmla="*/ 8201 w 78605"/>
                <a:gd name="connsiteY2" fmla="*/ 36904 h 58221"/>
                <a:gd name="connsiteX3" fmla="*/ 32804 w 78605"/>
                <a:gd name="connsiteY3" fmla="*/ 53305 h 58221"/>
                <a:gd name="connsiteX4" fmla="*/ 49205 w 78605"/>
                <a:gd name="connsiteY4" fmla="*/ 57406 h 58221"/>
                <a:gd name="connsiteX5" fmla="*/ 77909 w 78605"/>
                <a:gd name="connsiteY5" fmla="*/ 53305 h 58221"/>
                <a:gd name="connsiteX6" fmla="*/ 61507 w 78605"/>
                <a:gd name="connsiteY6" fmla="*/ 28703 h 58221"/>
                <a:gd name="connsiteX7" fmla="*/ 49205 w 78605"/>
                <a:gd name="connsiteY7" fmla="*/ 16401 h 58221"/>
                <a:gd name="connsiteX8" fmla="*/ 0 w 78605"/>
                <a:gd name="connsiteY8" fmla="*/ 0 h 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05" h="58221">
                  <a:moveTo>
                    <a:pt x="0" y="0"/>
                  </a:moveTo>
                  <a:lnTo>
                    <a:pt x="0" y="0"/>
                  </a:lnTo>
                  <a:cubicBezTo>
                    <a:pt x="2734" y="12301"/>
                    <a:pt x="3354" y="25272"/>
                    <a:pt x="8201" y="36904"/>
                  </a:cubicBezTo>
                  <a:cubicBezTo>
                    <a:pt x="12852" y="48066"/>
                    <a:pt x="22981" y="50498"/>
                    <a:pt x="32804" y="53305"/>
                  </a:cubicBezTo>
                  <a:cubicBezTo>
                    <a:pt x="38222" y="54853"/>
                    <a:pt x="43738" y="56039"/>
                    <a:pt x="49205" y="57406"/>
                  </a:cubicBezTo>
                  <a:cubicBezTo>
                    <a:pt x="58773" y="56039"/>
                    <a:pt x="74102" y="62189"/>
                    <a:pt x="77909" y="53305"/>
                  </a:cubicBezTo>
                  <a:cubicBezTo>
                    <a:pt x="81792" y="44246"/>
                    <a:pt x="68476" y="35672"/>
                    <a:pt x="61507" y="28703"/>
                  </a:cubicBezTo>
                  <a:cubicBezTo>
                    <a:pt x="57406" y="24602"/>
                    <a:pt x="54274" y="19217"/>
                    <a:pt x="49205" y="16401"/>
                  </a:cubicBezTo>
                  <a:cubicBezTo>
                    <a:pt x="29777" y="5608"/>
                    <a:pt x="8201" y="273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59F302D-CF69-464B-A1FB-16C92B262ADA}"/>
                </a:ext>
              </a:extLst>
            </p:cNvPr>
            <p:cNvSpPr/>
            <p:nvPr/>
          </p:nvSpPr>
          <p:spPr bwMode="auto">
            <a:xfrm>
              <a:off x="4734302" y="2284864"/>
              <a:ext cx="484859" cy="77946"/>
            </a:xfrm>
            <a:custGeom>
              <a:avLst/>
              <a:gdLst>
                <a:gd name="connsiteX0" fmla="*/ 0 w 484859"/>
                <a:gd name="connsiteY0" fmla="*/ 24640 h 77946"/>
                <a:gd name="connsiteX1" fmla="*/ 0 w 484859"/>
                <a:gd name="connsiteY1" fmla="*/ 24640 h 77946"/>
                <a:gd name="connsiteX2" fmla="*/ 45105 w 484859"/>
                <a:gd name="connsiteY2" fmla="*/ 45142 h 77946"/>
                <a:gd name="connsiteX3" fmla="*/ 61507 w 484859"/>
                <a:gd name="connsiteY3" fmla="*/ 61544 h 77946"/>
                <a:gd name="connsiteX4" fmla="*/ 73808 w 484859"/>
                <a:gd name="connsiteY4" fmla="*/ 73845 h 77946"/>
                <a:gd name="connsiteX5" fmla="*/ 86109 w 484859"/>
                <a:gd name="connsiteY5" fmla="*/ 77946 h 77946"/>
                <a:gd name="connsiteX6" fmla="*/ 237826 w 484859"/>
                <a:gd name="connsiteY6" fmla="*/ 73845 h 77946"/>
                <a:gd name="connsiteX7" fmla="*/ 336237 w 484859"/>
                <a:gd name="connsiteY7" fmla="*/ 65644 h 77946"/>
                <a:gd name="connsiteX8" fmla="*/ 352639 w 484859"/>
                <a:gd name="connsiteY8" fmla="*/ 61544 h 77946"/>
                <a:gd name="connsiteX9" fmla="*/ 381342 w 484859"/>
                <a:gd name="connsiteY9" fmla="*/ 57443 h 77946"/>
                <a:gd name="connsiteX10" fmla="*/ 471552 w 484859"/>
                <a:gd name="connsiteY10" fmla="*/ 45142 h 77946"/>
                <a:gd name="connsiteX11" fmla="*/ 483853 w 484859"/>
                <a:gd name="connsiteY11" fmla="*/ 41042 h 77946"/>
                <a:gd name="connsiteX12" fmla="*/ 467451 w 484859"/>
                <a:gd name="connsiteY12" fmla="*/ 16439 h 77946"/>
                <a:gd name="connsiteX13" fmla="*/ 414145 w 484859"/>
                <a:gd name="connsiteY13" fmla="*/ 8238 h 77946"/>
                <a:gd name="connsiteX14" fmla="*/ 287031 w 484859"/>
                <a:gd name="connsiteY14" fmla="*/ 4138 h 77946"/>
                <a:gd name="connsiteX15" fmla="*/ 221424 w 484859"/>
                <a:gd name="connsiteY15" fmla="*/ 37 h 77946"/>
                <a:gd name="connsiteX16" fmla="*/ 0 w 484859"/>
                <a:gd name="connsiteY16" fmla="*/ 24640 h 7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4859" h="77946">
                  <a:moveTo>
                    <a:pt x="0" y="24640"/>
                  </a:moveTo>
                  <a:lnTo>
                    <a:pt x="0" y="24640"/>
                  </a:lnTo>
                  <a:cubicBezTo>
                    <a:pt x="2636" y="25628"/>
                    <a:pt x="37765" y="35967"/>
                    <a:pt x="45105" y="45142"/>
                  </a:cubicBezTo>
                  <a:cubicBezTo>
                    <a:pt x="61009" y="65023"/>
                    <a:pt x="34666" y="52596"/>
                    <a:pt x="61507" y="61544"/>
                  </a:cubicBezTo>
                  <a:cubicBezTo>
                    <a:pt x="65607" y="65644"/>
                    <a:pt x="68983" y="70628"/>
                    <a:pt x="73808" y="73845"/>
                  </a:cubicBezTo>
                  <a:cubicBezTo>
                    <a:pt x="77404" y="76243"/>
                    <a:pt x="81787" y="77946"/>
                    <a:pt x="86109" y="77946"/>
                  </a:cubicBezTo>
                  <a:cubicBezTo>
                    <a:pt x="136700" y="77946"/>
                    <a:pt x="187254" y="75212"/>
                    <a:pt x="237826" y="73845"/>
                  </a:cubicBezTo>
                  <a:cubicBezTo>
                    <a:pt x="314772" y="62854"/>
                    <a:pt x="196189" y="78982"/>
                    <a:pt x="336237" y="65644"/>
                  </a:cubicBezTo>
                  <a:cubicBezTo>
                    <a:pt x="341847" y="65110"/>
                    <a:pt x="347094" y="62552"/>
                    <a:pt x="352639" y="61544"/>
                  </a:cubicBezTo>
                  <a:cubicBezTo>
                    <a:pt x="362148" y="59815"/>
                    <a:pt x="371774" y="58810"/>
                    <a:pt x="381342" y="57443"/>
                  </a:cubicBezTo>
                  <a:cubicBezTo>
                    <a:pt x="426732" y="42314"/>
                    <a:pt x="397317" y="49782"/>
                    <a:pt x="471552" y="45142"/>
                  </a:cubicBezTo>
                  <a:cubicBezTo>
                    <a:pt x="475652" y="43775"/>
                    <a:pt x="482248" y="45055"/>
                    <a:pt x="483853" y="41042"/>
                  </a:cubicBezTo>
                  <a:cubicBezTo>
                    <a:pt x="488558" y="29277"/>
                    <a:pt x="475695" y="19530"/>
                    <a:pt x="467451" y="16439"/>
                  </a:cubicBezTo>
                  <a:cubicBezTo>
                    <a:pt x="458791" y="13192"/>
                    <a:pt x="418053" y="8438"/>
                    <a:pt x="414145" y="8238"/>
                  </a:cubicBezTo>
                  <a:cubicBezTo>
                    <a:pt x="371807" y="6067"/>
                    <a:pt x="329386" y="5940"/>
                    <a:pt x="287031" y="4138"/>
                  </a:cubicBezTo>
                  <a:cubicBezTo>
                    <a:pt x="265139" y="3206"/>
                    <a:pt x="243333" y="355"/>
                    <a:pt x="221424" y="37"/>
                  </a:cubicBezTo>
                  <a:cubicBezTo>
                    <a:pt x="148990" y="-1013"/>
                    <a:pt x="36904" y="20540"/>
                    <a:pt x="0" y="2464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9A5DEB4-0D99-4B4C-BDEC-0D49FA97049E}"/>
                </a:ext>
              </a:extLst>
            </p:cNvPr>
            <p:cNvSpPr/>
            <p:nvPr/>
          </p:nvSpPr>
          <p:spPr bwMode="auto">
            <a:xfrm>
              <a:off x="4730202" y="2312706"/>
              <a:ext cx="58459" cy="41903"/>
            </a:xfrm>
            <a:custGeom>
              <a:avLst/>
              <a:gdLst>
                <a:gd name="connsiteX0" fmla="*/ 0 w 58459"/>
                <a:gd name="connsiteY0" fmla="*/ 898 h 41903"/>
                <a:gd name="connsiteX1" fmla="*/ 0 w 58459"/>
                <a:gd name="connsiteY1" fmla="*/ 898 h 41903"/>
                <a:gd name="connsiteX2" fmla="*/ 32803 w 58459"/>
                <a:gd name="connsiteY2" fmla="*/ 37802 h 41903"/>
                <a:gd name="connsiteX3" fmla="*/ 45104 w 58459"/>
                <a:gd name="connsiteY3" fmla="*/ 41903 h 41903"/>
                <a:gd name="connsiteX4" fmla="*/ 57406 w 58459"/>
                <a:gd name="connsiteY4" fmla="*/ 37802 h 41903"/>
                <a:gd name="connsiteX5" fmla="*/ 41004 w 58459"/>
                <a:gd name="connsiteY5" fmla="*/ 898 h 41903"/>
                <a:gd name="connsiteX6" fmla="*/ 0 w 58459"/>
                <a:gd name="connsiteY6" fmla="*/ 898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59" h="41903">
                  <a:moveTo>
                    <a:pt x="0" y="898"/>
                  </a:moveTo>
                  <a:lnTo>
                    <a:pt x="0" y="898"/>
                  </a:lnTo>
                  <a:cubicBezTo>
                    <a:pt x="13610" y="19951"/>
                    <a:pt x="14809" y="28804"/>
                    <a:pt x="32803" y="37802"/>
                  </a:cubicBezTo>
                  <a:cubicBezTo>
                    <a:pt x="36669" y="39735"/>
                    <a:pt x="41004" y="40536"/>
                    <a:pt x="45104" y="41903"/>
                  </a:cubicBezTo>
                  <a:cubicBezTo>
                    <a:pt x="49205" y="40536"/>
                    <a:pt x="56358" y="41995"/>
                    <a:pt x="57406" y="37802"/>
                  </a:cubicBezTo>
                  <a:cubicBezTo>
                    <a:pt x="60486" y="25482"/>
                    <a:pt x="57330" y="3619"/>
                    <a:pt x="41004" y="898"/>
                  </a:cubicBezTo>
                  <a:cubicBezTo>
                    <a:pt x="28870" y="-1124"/>
                    <a:pt x="6834" y="898"/>
                    <a:pt x="0" y="898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2A0848-F4DE-F947-890C-45CC5C25EDAB}"/>
                </a:ext>
              </a:extLst>
            </p:cNvPr>
            <p:cNvSpPr/>
            <p:nvPr/>
          </p:nvSpPr>
          <p:spPr bwMode="auto">
            <a:xfrm>
              <a:off x="1148714" y="1138193"/>
              <a:ext cx="1376916" cy="3242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Arial" charset="0"/>
                </a:rPr>
                <a:t>k</a:t>
              </a:r>
              <a:r>
                <a:rPr kumimoji="0" lang="de-DE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Arial" charset="0"/>
                </a:rPr>
                <a:t>=0.5 Mpc</a:t>
              </a:r>
              <a:r>
                <a:rPr kumimoji="0" lang="de-DE" sz="1400" b="0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Arial" charset="0"/>
                </a:rPr>
                <a:t>-1</a:t>
              </a: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N W3" charset="-128"/>
                <a:cs typeface="Times New Roman" panose="02020603050405020304" pitchFamily="18" charset="0"/>
                <a:sym typeface="Arial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44C62A-8F93-0944-B927-BF025BA15DF2}"/>
                </a:ext>
              </a:extLst>
            </p:cNvPr>
            <p:cNvSpPr/>
            <p:nvPr/>
          </p:nvSpPr>
          <p:spPr bwMode="auto">
            <a:xfrm>
              <a:off x="4182792" y="1347387"/>
              <a:ext cx="905941" cy="29645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dirty="0" err="1">
                  <a:ln>
                    <a:noFill/>
                  </a:ln>
                  <a:solidFill>
                    <a:srgbClr val="53A93E"/>
                  </a:solidFill>
                  <a:effectLst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Arial" charset="0"/>
                </a:rPr>
                <a:t>stars</a:t>
              </a: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rgbClr val="53A93E"/>
                </a:solidFill>
                <a:effectLst/>
                <a:latin typeface="Times New Roman" panose="02020603050405020304" pitchFamily="18" charset="0"/>
                <a:ea typeface="ヒラギノ角ゴ ProN W3" charset="-128"/>
                <a:cs typeface="Times New Roman" panose="02020603050405020304" pitchFamily="18" charset="0"/>
                <a:sym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5B4A54-5AD6-0E4E-B3BB-04545C127080}"/>
                </a:ext>
              </a:extLst>
            </p:cNvPr>
            <p:cNvSpPr/>
            <p:nvPr/>
          </p:nvSpPr>
          <p:spPr bwMode="auto">
            <a:xfrm>
              <a:off x="4247236" y="1769120"/>
              <a:ext cx="1218352" cy="33613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dirty="0" err="1">
                  <a:ln>
                    <a:noFill/>
                  </a:ln>
                  <a:solidFill>
                    <a:srgbClr val="3937D9"/>
                  </a:solidFill>
                  <a:effectLst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Arial" charset="0"/>
                </a:rPr>
                <a:t>stars+QSOs</a:t>
              </a: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rgbClr val="3937D9"/>
                </a:solidFill>
                <a:effectLst/>
                <a:latin typeface="Times New Roman" panose="02020603050405020304" pitchFamily="18" charset="0"/>
                <a:ea typeface="ヒラギノ角ゴ ProN W3" charset="-128"/>
                <a:cs typeface="Times New Roman" panose="02020603050405020304" pitchFamily="18" charset="0"/>
                <a:sym typeface="Arial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FFE1DF-21A7-454A-9D32-8000C6AB99C0}"/>
                </a:ext>
              </a:extLst>
            </p:cNvPr>
            <p:cNvSpPr/>
            <p:nvPr/>
          </p:nvSpPr>
          <p:spPr bwMode="auto">
            <a:xfrm>
              <a:off x="2967886" y="2348889"/>
              <a:ext cx="1232518" cy="30808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Arial" charset="0"/>
                </a:rPr>
                <a:t>stars+XRBs</a:t>
              </a: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ヒラギノ角ゴ ProN W3" charset="-128"/>
                <a:cs typeface="Times New Roman" panose="02020603050405020304" pitchFamily="18" charset="0"/>
                <a:sym typeface="Arial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06BC428-BE14-3842-A6AB-85089066E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701" t="14248" b="50718"/>
            <a:stretch/>
          </p:blipFill>
          <p:spPr>
            <a:xfrm>
              <a:off x="998302" y="2949510"/>
              <a:ext cx="4352982" cy="19289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811C758-A72F-D649-B4C3-B12D25FD4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701" t="67946" b="-1"/>
            <a:stretch/>
          </p:blipFill>
          <p:spPr>
            <a:xfrm>
              <a:off x="1000770" y="4813583"/>
              <a:ext cx="4352982" cy="176489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D72C9AC-A2F4-9D4E-B504-C2BD45A85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73" t="14248" r="92013" b="54290"/>
            <a:stretch/>
          </p:blipFill>
          <p:spPr>
            <a:xfrm>
              <a:off x="685800" y="2925814"/>
              <a:ext cx="349110" cy="17322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2B241E-34E3-4A46-9BD6-F493FFC81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67" t="70666" r="91555" b="-1"/>
            <a:stretch/>
          </p:blipFill>
          <p:spPr>
            <a:xfrm>
              <a:off x="698500" y="4963376"/>
              <a:ext cx="374014" cy="16151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F72ACA-0FA2-C041-94C7-98014633DDCD}"/>
                </a:ext>
              </a:extLst>
            </p:cNvPr>
            <p:cNvSpPr txBox="1"/>
            <p:nvPr/>
          </p:nvSpPr>
          <p:spPr>
            <a:xfrm rot="16200000">
              <a:off x="-8244" y="5336936"/>
              <a:ext cx="881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Kurtosis</a:t>
              </a:r>
              <a:endParaRPr 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C79F3E-7EE9-844D-A806-3E24186F2A6A}"/>
                </a:ext>
              </a:extLst>
            </p:cNvPr>
            <p:cNvSpPr txBox="1"/>
            <p:nvPr/>
          </p:nvSpPr>
          <p:spPr>
            <a:xfrm rot="16200000">
              <a:off x="-64349" y="3664649"/>
              <a:ext cx="994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Skewness</a:t>
              </a:r>
              <a:endParaRPr 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710251-0AF1-0D4C-ADF6-F393ED4C1E00}"/>
                </a:ext>
              </a:extLst>
            </p:cNvPr>
            <p:cNvSpPr txBox="1"/>
            <p:nvPr/>
          </p:nvSpPr>
          <p:spPr>
            <a:xfrm rot="16200000">
              <a:off x="-509940" y="1759970"/>
              <a:ext cx="201208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Power </a:t>
              </a:r>
              <a:r>
                <a:rPr lang="de-DE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spectrum</a:t>
              </a:r>
              <a:r>
                <a:rPr 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</a:t>
              </a:r>
              <a:r>
                <a:rPr lang="de-DE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mK</a:t>
              </a:r>
              <a:r>
                <a:rPr 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C4E7D1-B494-E043-83AB-40076AE40C29}"/>
                </a:ext>
              </a:extLst>
            </p:cNvPr>
            <p:cNvSpPr/>
            <p:nvPr/>
          </p:nvSpPr>
          <p:spPr bwMode="auto">
            <a:xfrm>
              <a:off x="1059814" y="3792279"/>
              <a:ext cx="1059609" cy="1134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CD48430-E29B-DA45-860F-B8650BCED992}"/>
                </a:ext>
              </a:extLst>
            </p:cNvPr>
            <p:cNvSpPr/>
            <p:nvPr/>
          </p:nvSpPr>
          <p:spPr bwMode="auto">
            <a:xfrm>
              <a:off x="2525630" y="3833634"/>
              <a:ext cx="354486" cy="720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E7C5F1E-461C-4E4D-9349-6EF8FCC51618}"/>
                </a:ext>
              </a:extLst>
            </p:cNvPr>
            <p:cNvSpPr/>
            <p:nvPr/>
          </p:nvSpPr>
          <p:spPr bwMode="auto">
            <a:xfrm>
              <a:off x="2412998" y="3842100"/>
              <a:ext cx="45719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BBB9620-B5CC-D44A-B2CA-FC1E0AFA5884}"/>
                </a:ext>
              </a:extLst>
            </p:cNvPr>
            <p:cNvSpPr/>
            <p:nvPr/>
          </p:nvSpPr>
          <p:spPr bwMode="auto">
            <a:xfrm>
              <a:off x="2209801" y="3837870"/>
              <a:ext cx="45719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049CF0D-1848-B84D-B83B-594B880F5676}"/>
                </a:ext>
              </a:extLst>
            </p:cNvPr>
            <p:cNvSpPr/>
            <p:nvPr/>
          </p:nvSpPr>
          <p:spPr bwMode="auto">
            <a:xfrm>
              <a:off x="2489194" y="3842100"/>
              <a:ext cx="45719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7A6AD3E-86CB-1448-9EF0-21C72497C333}"/>
                </a:ext>
              </a:extLst>
            </p:cNvPr>
            <p:cNvSpPr/>
            <p:nvPr/>
          </p:nvSpPr>
          <p:spPr bwMode="auto">
            <a:xfrm>
              <a:off x="2882896" y="3846333"/>
              <a:ext cx="45719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89C70C-ADFD-364D-AFE9-7DF4A32F1666}"/>
                </a:ext>
              </a:extLst>
            </p:cNvPr>
            <p:cNvSpPr/>
            <p:nvPr/>
          </p:nvSpPr>
          <p:spPr bwMode="auto">
            <a:xfrm>
              <a:off x="2950630" y="3854799"/>
              <a:ext cx="45719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B4DD437-9C4B-0243-B416-EBBAA0125444}"/>
                </a:ext>
              </a:extLst>
            </p:cNvPr>
            <p:cNvSpPr/>
            <p:nvPr/>
          </p:nvSpPr>
          <p:spPr bwMode="auto">
            <a:xfrm>
              <a:off x="3238500" y="3818445"/>
              <a:ext cx="406526" cy="81416"/>
            </a:xfrm>
            <a:custGeom>
              <a:avLst/>
              <a:gdLst>
                <a:gd name="connsiteX0" fmla="*/ 0 w 406526"/>
                <a:gd name="connsiteY0" fmla="*/ 21188 h 81416"/>
                <a:gd name="connsiteX1" fmla="*/ 0 w 406526"/>
                <a:gd name="connsiteY1" fmla="*/ 21188 h 81416"/>
                <a:gd name="connsiteX2" fmla="*/ 4233 w 406526"/>
                <a:gd name="connsiteY2" fmla="*/ 59288 h 81416"/>
                <a:gd name="connsiteX3" fmla="*/ 59267 w 406526"/>
                <a:gd name="connsiteY3" fmla="*/ 71988 h 81416"/>
                <a:gd name="connsiteX4" fmla="*/ 211667 w 406526"/>
                <a:gd name="connsiteY4" fmla="*/ 76222 h 81416"/>
                <a:gd name="connsiteX5" fmla="*/ 292100 w 406526"/>
                <a:gd name="connsiteY5" fmla="*/ 76222 h 81416"/>
                <a:gd name="connsiteX6" fmla="*/ 406400 w 406526"/>
                <a:gd name="connsiteY6" fmla="*/ 71988 h 81416"/>
                <a:gd name="connsiteX7" fmla="*/ 402167 w 406526"/>
                <a:gd name="connsiteY7" fmla="*/ 25422 h 81416"/>
                <a:gd name="connsiteX8" fmla="*/ 376767 w 406526"/>
                <a:gd name="connsiteY8" fmla="*/ 16955 h 81416"/>
                <a:gd name="connsiteX9" fmla="*/ 364067 w 406526"/>
                <a:gd name="connsiteY9" fmla="*/ 12722 h 81416"/>
                <a:gd name="connsiteX10" fmla="*/ 194733 w 406526"/>
                <a:gd name="connsiteY10" fmla="*/ 8488 h 81416"/>
                <a:gd name="connsiteX11" fmla="*/ 182033 w 406526"/>
                <a:gd name="connsiteY11" fmla="*/ 4255 h 81416"/>
                <a:gd name="connsiteX12" fmla="*/ 59267 w 406526"/>
                <a:gd name="connsiteY12" fmla="*/ 4255 h 81416"/>
                <a:gd name="connsiteX13" fmla="*/ 42333 w 406526"/>
                <a:gd name="connsiteY13" fmla="*/ 8488 h 81416"/>
                <a:gd name="connsiteX14" fmla="*/ 16933 w 406526"/>
                <a:gd name="connsiteY14" fmla="*/ 16955 h 81416"/>
                <a:gd name="connsiteX15" fmla="*/ 0 w 406526"/>
                <a:gd name="connsiteY15" fmla="*/ 21188 h 8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6526" h="81416">
                  <a:moveTo>
                    <a:pt x="0" y="21188"/>
                  </a:moveTo>
                  <a:lnTo>
                    <a:pt x="0" y="21188"/>
                  </a:lnTo>
                  <a:cubicBezTo>
                    <a:pt x="1411" y="33888"/>
                    <a:pt x="-2627" y="48508"/>
                    <a:pt x="4233" y="59288"/>
                  </a:cubicBezTo>
                  <a:cubicBezTo>
                    <a:pt x="8618" y="66178"/>
                    <a:pt x="54878" y="71784"/>
                    <a:pt x="59267" y="71988"/>
                  </a:cubicBezTo>
                  <a:cubicBezTo>
                    <a:pt x="110032" y="74349"/>
                    <a:pt x="160867" y="74811"/>
                    <a:pt x="211667" y="76222"/>
                  </a:cubicBezTo>
                  <a:cubicBezTo>
                    <a:pt x="250396" y="85904"/>
                    <a:pt x="218361" y="79734"/>
                    <a:pt x="292100" y="76222"/>
                  </a:cubicBezTo>
                  <a:cubicBezTo>
                    <a:pt x="330183" y="74408"/>
                    <a:pt x="368300" y="73399"/>
                    <a:pt x="406400" y="71988"/>
                  </a:cubicBezTo>
                  <a:cubicBezTo>
                    <a:pt x="404989" y="56466"/>
                    <a:pt x="409556" y="39145"/>
                    <a:pt x="402167" y="25422"/>
                  </a:cubicBezTo>
                  <a:cubicBezTo>
                    <a:pt x="397936" y="17564"/>
                    <a:pt x="385234" y="19777"/>
                    <a:pt x="376767" y="16955"/>
                  </a:cubicBezTo>
                  <a:cubicBezTo>
                    <a:pt x="372534" y="15544"/>
                    <a:pt x="368528" y="12834"/>
                    <a:pt x="364067" y="12722"/>
                  </a:cubicBezTo>
                  <a:lnTo>
                    <a:pt x="194733" y="8488"/>
                  </a:lnTo>
                  <a:cubicBezTo>
                    <a:pt x="190500" y="7077"/>
                    <a:pt x="186450" y="4886"/>
                    <a:pt x="182033" y="4255"/>
                  </a:cubicBezTo>
                  <a:cubicBezTo>
                    <a:pt x="128957" y="-3327"/>
                    <a:pt x="120303" y="864"/>
                    <a:pt x="59267" y="4255"/>
                  </a:cubicBezTo>
                  <a:cubicBezTo>
                    <a:pt x="53622" y="5666"/>
                    <a:pt x="47906" y="6816"/>
                    <a:pt x="42333" y="8488"/>
                  </a:cubicBezTo>
                  <a:cubicBezTo>
                    <a:pt x="33785" y="11052"/>
                    <a:pt x="16933" y="16955"/>
                    <a:pt x="16933" y="16955"/>
                  </a:cubicBezTo>
                  <a:cubicBezTo>
                    <a:pt x="2573" y="26529"/>
                    <a:pt x="2822" y="20483"/>
                    <a:pt x="0" y="21188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D043C36-1BA0-A640-86AF-BF7F5441674D}"/>
                </a:ext>
              </a:extLst>
            </p:cNvPr>
            <p:cNvSpPr/>
            <p:nvPr/>
          </p:nvSpPr>
          <p:spPr bwMode="auto">
            <a:xfrm>
              <a:off x="3635910" y="3845699"/>
              <a:ext cx="245481" cy="48515"/>
            </a:xfrm>
            <a:custGeom>
              <a:avLst/>
              <a:gdLst>
                <a:gd name="connsiteX0" fmla="*/ 6257 w 245481"/>
                <a:gd name="connsiteY0" fmla="*/ 8671 h 48515"/>
                <a:gd name="connsiteX1" fmla="*/ 6257 w 245481"/>
                <a:gd name="connsiteY1" fmla="*/ 8671 h 48515"/>
                <a:gd name="connsiteX2" fmla="*/ 2399 w 245481"/>
                <a:gd name="connsiteY2" fmla="*/ 43395 h 48515"/>
                <a:gd name="connsiteX3" fmla="*/ 33265 w 245481"/>
                <a:gd name="connsiteY3" fmla="*/ 47253 h 48515"/>
                <a:gd name="connsiteX4" fmla="*/ 110429 w 245481"/>
                <a:gd name="connsiteY4" fmla="*/ 43395 h 48515"/>
                <a:gd name="connsiteX5" fmla="*/ 191452 w 245481"/>
                <a:gd name="connsiteY5" fmla="*/ 35678 h 48515"/>
                <a:gd name="connsiteX6" fmla="*/ 230034 w 245481"/>
                <a:gd name="connsiteY6" fmla="*/ 31820 h 48515"/>
                <a:gd name="connsiteX7" fmla="*/ 241609 w 245481"/>
                <a:gd name="connsiteY7" fmla="*/ 4812 h 48515"/>
                <a:gd name="connsiteX8" fmla="*/ 203027 w 245481"/>
                <a:gd name="connsiteY8" fmla="*/ 8671 h 48515"/>
                <a:gd name="connsiteX9" fmla="*/ 172161 w 245481"/>
                <a:gd name="connsiteY9" fmla="*/ 12529 h 48515"/>
                <a:gd name="connsiteX10" fmla="*/ 133579 w 245481"/>
                <a:gd name="connsiteY10" fmla="*/ 8671 h 48515"/>
                <a:gd name="connsiteX11" fmla="*/ 6257 w 245481"/>
                <a:gd name="connsiteY11" fmla="*/ 8671 h 4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481" h="48515">
                  <a:moveTo>
                    <a:pt x="6257" y="8671"/>
                  </a:moveTo>
                  <a:lnTo>
                    <a:pt x="6257" y="8671"/>
                  </a:lnTo>
                  <a:cubicBezTo>
                    <a:pt x="4971" y="20246"/>
                    <a:pt x="-4280" y="33854"/>
                    <a:pt x="2399" y="43395"/>
                  </a:cubicBezTo>
                  <a:cubicBezTo>
                    <a:pt x="8345" y="51889"/>
                    <a:pt x="22896" y="47253"/>
                    <a:pt x="33265" y="47253"/>
                  </a:cubicBezTo>
                  <a:cubicBezTo>
                    <a:pt x="59018" y="47253"/>
                    <a:pt x="84708" y="44681"/>
                    <a:pt x="110429" y="43395"/>
                  </a:cubicBezTo>
                  <a:lnTo>
                    <a:pt x="191452" y="35678"/>
                  </a:lnTo>
                  <a:lnTo>
                    <a:pt x="230034" y="31820"/>
                  </a:lnTo>
                  <a:cubicBezTo>
                    <a:pt x="248343" y="13511"/>
                    <a:pt x="247767" y="23289"/>
                    <a:pt x="241609" y="4812"/>
                  </a:cubicBezTo>
                  <a:lnTo>
                    <a:pt x="203027" y="8671"/>
                  </a:lnTo>
                  <a:cubicBezTo>
                    <a:pt x="192722" y="9816"/>
                    <a:pt x="182530" y="12529"/>
                    <a:pt x="172161" y="12529"/>
                  </a:cubicBezTo>
                  <a:cubicBezTo>
                    <a:pt x="159236" y="12529"/>
                    <a:pt x="146440" y="9957"/>
                    <a:pt x="133579" y="8671"/>
                  </a:cubicBezTo>
                  <a:cubicBezTo>
                    <a:pt x="75047" y="-10840"/>
                    <a:pt x="27477" y="8671"/>
                    <a:pt x="6257" y="867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A0C5513-5748-1B47-9906-F3603BFEA73D}"/>
                </a:ext>
              </a:extLst>
            </p:cNvPr>
            <p:cNvSpPr/>
            <p:nvPr/>
          </p:nvSpPr>
          <p:spPr bwMode="auto">
            <a:xfrm>
              <a:off x="3163747" y="3833527"/>
              <a:ext cx="42875" cy="37310"/>
            </a:xfrm>
            <a:custGeom>
              <a:avLst/>
              <a:gdLst>
                <a:gd name="connsiteX0" fmla="*/ 0 w 42875"/>
                <a:gd name="connsiteY0" fmla="*/ 5410 h 37310"/>
                <a:gd name="connsiteX1" fmla="*/ 0 w 42875"/>
                <a:gd name="connsiteY1" fmla="*/ 5410 h 37310"/>
                <a:gd name="connsiteX2" fmla="*/ 11575 w 42875"/>
                <a:gd name="connsiteY2" fmla="*/ 36276 h 37310"/>
                <a:gd name="connsiteX3" fmla="*/ 23149 w 42875"/>
                <a:gd name="connsiteY3" fmla="*/ 32417 h 37310"/>
                <a:gd name="connsiteX4" fmla="*/ 38582 w 42875"/>
                <a:gd name="connsiteY4" fmla="*/ 16984 h 37310"/>
                <a:gd name="connsiteX5" fmla="*/ 42440 w 42875"/>
                <a:gd name="connsiteY5" fmla="*/ 5410 h 37310"/>
                <a:gd name="connsiteX6" fmla="*/ 30866 w 42875"/>
                <a:gd name="connsiteY6" fmla="*/ 1551 h 37310"/>
                <a:gd name="connsiteX7" fmla="*/ 0 w 42875"/>
                <a:gd name="connsiteY7" fmla="*/ 5410 h 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75" h="37310">
                  <a:moveTo>
                    <a:pt x="0" y="5410"/>
                  </a:moveTo>
                  <a:lnTo>
                    <a:pt x="0" y="5410"/>
                  </a:lnTo>
                  <a:cubicBezTo>
                    <a:pt x="3858" y="15699"/>
                    <a:pt x="4424" y="27933"/>
                    <a:pt x="11575" y="36276"/>
                  </a:cubicBezTo>
                  <a:cubicBezTo>
                    <a:pt x="14222" y="39364"/>
                    <a:pt x="19840" y="34781"/>
                    <a:pt x="23149" y="32417"/>
                  </a:cubicBezTo>
                  <a:cubicBezTo>
                    <a:pt x="29069" y="28188"/>
                    <a:pt x="38582" y="16984"/>
                    <a:pt x="38582" y="16984"/>
                  </a:cubicBezTo>
                  <a:cubicBezTo>
                    <a:pt x="39868" y="13126"/>
                    <a:pt x="44259" y="9047"/>
                    <a:pt x="42440" y="5410"/>
                  </a:cubicBezTo>
                  <a:cubicBezTo>
                    <a:pt x="40621" y="1773"/>
                    <a:pt x="34811" y="2537"/>
                    <a:pt x="30866" y="1551"/>
                  </a:cubicBezTo>
                  <a:cubicBezTo>
                    <a:pt x="11401" y="-3316"/>
                    <a:pt x="5144" y="4767"/>
                    <a:pt x="0" y="541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DD0F37F-9A4B-7646-8F4A-C89C3481F1BC}"/>
                </a:ext>
              </a:extLst>
            </p:cNvPr>
            <p:cNvSpPr/>
            <p:nvPr/>
          </p:nvSpPr>
          <p:spPr bwMode="auto">
            <a:xfrm>
              <a:off x="4680030" y="3950825"/>
              <a:ext cx="517003" cy="768037"/>
            </a:xfrm>
            <a:custGeom>
              <a:avLst/>
              <a:gdLst>
                <a:gd name="connsiteX0" fmla="*/ 30866 w 517003"/>
                <a:gd name="connsiteY0" fmla="*/ 0 h 768037"/>
                <a:gd name="connsiteX1" fmla="*/ 30866 w 517003"/>
                <a:gd name="connsiteY1" fmla="*/ 0 h 768037"/>
                <a:gd name="connsiteX2" fmla="*/ 3859 w 517003"/>
                <a:gd name="connsiteY2" fmla="*/ 23150 h 768037"/>
                <a:gd name="connsiteX3" fmla="*/ 0 w 517003"/>
                <a:gd name="connsiteY3" fmla="*/ 34724 h 768037"/>
                <a:gd name="connsiteX4" fmla="*/ 19292 w 517003"/>
                <a:gd name="connsiteY4" fmla="*/ 65590 h 768037"/>
                <a:gd name="connsiteX5" fmla="*/ 30866 w 517003"/>
                <a:gd name="connsiteY5" fmla="*/ 69448 h 768037"/>
                <a:gd name="connsiteX6" fmla="*/ 61732 w 517003"/>
                <a:gd name="connsiteY6" fmla="*/ 92598 h 768037"/>
                <a:gd name="connsiteX7" fmla="*/ 73307 w 517003"/>
                <a:gd name="connsiteY7" fmla="*/ 100314 h 768037"/>
                <a:gd name="connsiteX8" fmla="*/ 92598 w 517003"/>
                <a:gd name="connsiteY8" fmla="*/ 115747 h 768037"/>
                <a:gd name="connsiteX9" fmla="*/ 100314 w 517003"/>
                <a:gd name="connsiteY9" fmla="*/ 123464 h 768037"/>
                <a:gd name="connsiteX10" fmla="*/ 111889 w 517003"/>
                <a:gd name="connsiteY10" fmla="*/ 127322 h 768037"/>
                <a:gd name="connsiteX11" fmla="*/ 123464 w 517003"/>
                <a:gd name="connsiteY11" fmla="*/ 138897 h 768037"/>
                <a:gd name="connsiteX12" fmla="*/ 131180 w 517003"/>
                <a:gd name="connsiteY12" fmla="*/ 150471 h 768037"/>
                <a:gd name="connsiteX13" fmla="*/ 142755 w 517003"/>
                <a:gd name="connsiteY13" fmla="*/ 158188 h 768037"/>
                <a:gd name="connsiteX14" fmla="*/ 162046 w 517003"/>
                <a:gd name="connsiteY14" fmla="*/ 173621 h 768037"/>
                <a:gd name="connsiteX15" fmla="*/ 177479 w 517003"/>
                <a:gd name="connsiteY15" fmla="*/ 185195 h 768037"/>
                <a:gd name="connsiteX16" fmla="*/ 200628 w 517003"/>
                <a:gd name="connsiteY16" fmla="*/ 192912 h 768037"/>
                <a:gd name="connsiteX17" fmla="*/ 212203 w 517003"/>
                <a:gd name="connsiteY17" fmla="*/ 212203 h 768037"/>
                <a:gd name="connsiteX18" fmla="*/ 223778 w 517003"/>
                <a:gd name="connsiteY18" fmla="*/ 216061 h 768037"/>
                <a:gd name="connsiteX19" fmla="*/ 231494 w 517003"/>
                <a:gd name="connsiteY19" fmla="*/ 227636 h 768037"/>
                <a:gd name="connsiteX20" fmla="*/ 235352 w 517003"/>
                <a:gd name="connsiteY20" fmla="*/ 239210 h 768037"/>
                <a:gd name="connsiteX21" fmla="*/ 246927 w 517003"/>
                <a:gd name="connsiteY21" fmla="*/ 281651 h 768037"/>
                <a:gd name="connsiteX22" fmla="*/ 254643 w 517003"/>
                <a:gd name="connsiteY22" fmla="*/ 408972 h 768037"/>
                <a:gd name="connsiteX23" fmla="*/ 266218 w 517003"/>
                <a:gd name="connsiteY23" fmla="*/ 439838 h 768037"/>
                <a:gd name="connsiteX24" fmla="*/ 273935 w 517003"/>
                <a:gd name="connsiteY24" fmla="*/ 462988 h 768037"/>
                <a:gd name="connsiteX25" fmla="*/ 277793 w 517003"/>
                <a:gd name="connsiteY25" fmla="*/ 555585 h 768037"/>
                <a:gd name="connsiteX26" fmla="*/ 281651 w 517003"/>
                <a:gd name="connsiteY26" fmla="*/ 571018 h 768037"/>
                <a:gd name="connsiteX27" fmla="*/ 289367 w 517003"/>
                <a:gd name="connsiteY27" fmla="*/ 605742 h 768037"/>
                <a:gd name="connsiteX28" fmla="*/ 297084 w 517003"/>
                <a:gd name="connsiteY28" fmla="*/ 628891 h 768037"/>
                <a:gd name="connsiteX29" fmla="*/ 308659 w 517003"/>
                <a:gd name="connsiteY29" fmla="*/ 667474 h 768037"/>
                <a:gd name="connsiteX30" fmla="*/ 324092 w 517003"/>
                <a:gd name="connsiteY30" fmla="*/ 686765 h 768037"/>
                <a:gd name="connsiteX31" fmla="*/ 331808 w 517003"/>
                <a:gd name="connsiteY31" fmla="*/ 698340 h 768037"/>
                <a:gd name="connsiteX32" fmla="*/ 343383 w 517003"/>
                <a:gd name="connsiteY32" fmla="*/ 706056 h 768037"/>
                <a:gd name="connsiteX33" fmla="*/ 374248 w 517003"/>
                <a:gd name="connsiteY33" fmla="*/ 733064 h 768037"/>
                <a:gd name="connsiteX34" fmla="*/ 397398 w 517003"/>
                <a:gd name="connsiteY34" fmla="*/ 740780 h 768037"/>
                <a:gd name="connsiteX35" fmla="*/ 408973 w 517003"/>
                <a:gd name="connsiteY35" fmla="*/ 744638 h 768037"/>
                <a:gd name="connsiteX36" fmla="*/ 416689 w 517003"/>
                <a:gd name="connsiteY36" fmla="*/ 767788 h 768037"/>
                <a:gd name="connsiteX37" fmla="*/ 451413 w 517003"/>
                <a:gd name="connsiteY37" fmla="*/ 756213 h 768037"/>
                <a:gd name="connsiteX38" fmla="*/ 462988 w 517003"/>
                <a:gd name="connsiteY38" fmla="*/ 752355 h 768037"/>
                <a:gd name="connsiteX39" fmla="*/ 489995 w 517003"/>
                <a:gd name="connsiteY39" fmla="*/ 744638 h 768037"/>
                <a:gd name="connsiteX40" fmla="*/ 505428 w 517003"/>
                <a:gd name="connsiteY40" fmla="*/ 729205 h 768037"/>
                <a:gd name="connsiteX41" fmla="*/ 513145 w 517003"/>
                <a:gd name="connsiteY41" fmla="*/ 721489 h 768037"/>
                <a:gd name="connsiteX42" fmla="*/ 517003 w 517003"/>
                <a:gd name="connsiteY42" fmla="*/ 709914 h 768037"/>
                <a:gd name="connsiteX43" fmla="*/ 513145 w 517003"/>
                <a:gd name="connsiteY43" fmla="*/ 636608 h 768037"/>
                <a:gd name="connsiteX44" fmla="*/ 509286 w 517003"/>
                <a:gd name="connsiteY44" fmla="*/ 625033 h 768037"/>
                <a:gd name="connsiteX45" fmla="*/ 474562 w 517003"/>
                <a:gd name="connsiteY45" fmla="*/ 609600 h 768037"/>
                <a:gd name="connsiteX46" fmla="*/ 462988 w 517003"/>
                <a:gd name="connsiteY46" fmla="*/ 601884 h 768037"/>
                <a:gd name="connsiteX47" fmla="*/ 459129 w 517003"/>
                <a:gd name="connsiteY47" fmla="*/ 590309 h 768037"/>
                <a:gd name="connsiteX48" fmla="*/ 443697 w 517003"/>
                <a:gd name="connsiteY48" fmla="*/ 567160 h 768037"/>
                <a:gd name="connsiteX49" fmla="*/ 435980 w 517003"/>
                <a:gd name="connsiteY49" fmla="*/ 540152 h 768037"/>
                <a:gd name="connsiteX50" fmla="*/ 428264 w 517003"/>
                <a:gd name="connsiteY50" fmla="*/ 517003 h 768037"/>
                <a:gd name="connsiteX51" fmla="*/ 420547 w 517003"/>
                <a:gd name="connsiteY51" fmla="*/ 486137 h 768037"/>
                <a:gd name="connsiteX52" fmla="*/ 412831 w 517003"/>
                <a:gd name="connsiteY52" fmla="*/ 470704 h 768037"/>
                <a:gd name="connsiteX53" fmla="*/ 405114 w 517003"/>
                <a:gd name="connsiteY53" fmla="*/ 428264 h 768037"/>
                <a:gd name="connsiteX54" fmla="*/ 401256 w 517003"/>
                <a:gd name="connsiteY54" fmla="*/ 401256 h 768037"/>
                <a:gd name="connsiteX55" fmla="*/ 393540 w 517003"/>
                <a:gd name="connsiteY55" fmla="*/ 370390 h 768037"/>
                <a:gd name="connsiteX56" fmla="*/ 385823 w 517003"/>
                <a:gd name="connsiteY56" fmla="*/ 339524 h 768037"/>
                <a:gd name="connsiteX57" fmla="*/ 381965 w 517003"/>
                <a:gd name="connsiteY57" fmla="*/ 324091 h 768037"/>
                <a:gd name="connsiteX58" fmla="*/ 370390 w 517003"/>
                <a:gd name="connsiteY58" fmla="*/ 281651 h 768037"/>
                <a:gd name="connsiteX59" fmla="*/ 366532 w 517003"/>
                <a:gd name="connsiteY59" fmla="*/ 266218 h 768037"/>
                <a:gd name="connsiteX60" fmla="*/ 362674 w 517003"/>
                <a:gd name="connsiteY60" fmla="*/ 250785 h 768037"/>
                <a:gd name="connsiteX61" fmla="*/ 354957 w 517003"/>
                <a:gd name="connsiteY61" fmla="*/ 227636 h 768037"/>
                <a:gd name="connsiteX62" fmla="*/ 339524 w 517003"/>
                <a:gd name="connsiteY62" fmla="*/ 208345 h 768037"/>
                <a:gd name="connsiteX63" fmla="*/ 335666 w 517003"/>
                <a:gd name="connsiteY63" fmla="*/ 192912 h 768037"/>
                <a:gd name="connsiteX64" fmla="*/ 320233 w 517003"/>
                <a:gd name="connsiteY64" fmla="*/ 165904 h 768037"/>
                <a:gd name="connsiteX65" fmla="*/ 304800 w 517003"/>
                <a:gd name="connsiteY65" fmla="*/ 135038 h 768037"/>
                <a:gd name="connsiteX66" fmla="*/ 297084 w 517003"/>
                <a:gd name="connsiteY66" fmla="*/ 123464 h 768037"/>
                <a:gd name="connsiteX67" fmla="*/ 285509 w 517003"/>
                <a:gd name="connsiteY67" fmla="*/ 115747 h 768037"/>
                <a:gd name="connsiteX68" fmla="*/ 273935 w 517003"/>
                <a:gd name="connsiteY68" fmla="*/ 104172 h 768037"/>
                <a:gd name="connsiteX69" fmla="*/ 250785 w 517003"/>
                <a:gd name="connsiteY69" fmla="*/ 92598 h 768037"/>
                <a:gd name="connsiteX70" fmla="*/ 231494 w 517003"/>
                <a:gd name="connsiteY70" fmla="*/ 77165 h 768037"/>
                <a:gd name="connsiteX71" fmla="*/ 219919 w 517003"/>
                <a:gd name="connsiteY71" fmla="*/ 73307 h 768037"/>
                <a:gd name="connsiteX72" fmla="*/ 208345 w 517003"/>
                <a:gd name="connsiteY72" fmla="*/ 65590 h 768037"/>
                <a:gd name="connsiteX73" fmla="*/ 169762 w 517003"/>
                <a:gd name="connsiteY73" fmla="*/ 57874 h 768037"/>
                <a:gd name="connsiteX74" fmla="*/ 135038 w 517003"/>
                <a:gd name="connsiteY74" fmla="*/ 38583 h 768037"/>
                <a:gd name="connsiteX75" fmla="*/ 123464 w 517003"/>
                <a:gd name="connsiteY75" fmla="*/ 30866 h 768037"/>
                <a:gd name="connsiteX76" fmla="*/ 111889 w 517003"/>
                <a:gd name="connsiteY76" fmla="*/ 27008 h 768037"/>
                <a:gd name="connsiteX77" fmla="*/ 104173 w 517003"/>
                <a:gd name="connsiteY77" fmla="*/ 19291 h 768037"/>
                <a:gd name="connsiteX78" fmla="*/ 61732 w 517003"/>
                <a:gd name="connsiteY78" fmla="*/ 15433 h 768037"/>
                <a:gd name="connsiteX79" fmla="*/ 34724 w 517003"/>
                <a:gd name="connsiteY79" fmla="*/ 3859 h 768037"/>
                <a:gd name="connsiteX80" fmla="*/ 30866 w 517003"/>
                <a:gd name="connsiteY80" fmla="*/ 0 h 76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17003" h="768037">
                  <a:moveTo>
                    <a:pt x="30866" y="0"/>
                  </a:moveTo>
                  <a:lnTo>
                    <a:pt x="30866" y="0"/>
                  </a:lnTo>
                  <a:cubicBezTo>
                    <a:pt x="21864" y="7717"/>
                    <a:pt x="11736" y="14288"/>
                    <a:pt x="3859" y="23150"/>
                  </a:cubicBezTo>
                  <a:cubicBezTo>
                    <a:pt x="1157" y="26190"/>
                    <a:pt x="0" y="30657"/>
                    <a:pt x="0" y="34724"/>
                  </a:cubicBezTo>
                  <a:cubicBezTo>
                    <a:pt x="0" y="46019"/>
                    <a:pt x="7825" y="61768"/>
                    <a:pt x="19292" y="65590"/>
                  </a:cubicBezTo>
                  <a:lnTo>
                    <a:pt x="30866" y="69448"/>
                  </a:lnTo>
                  <a:cubicBezTo>
                    <a:pt x="45140" y="83722"/>
                    <a:pt x="35558" y="75149"/>
                    <a:pt x="61732" y="92598"/>
                  </a:cubicBezTo>
                  <a:cubicBezTo>
                    <a:pt x="65590" y="95170"/>
                    <a:pt x="70028" y="97035"/>
                    <a:pt x="73307" y="100314"/>
                  </a:cubicBezTo>
                  <a:cubicBezTo>
                    <a:pt x="91937" y="118947"/>
                    <a:pt x="68263" y="96278"/>
                    <a:pt x="92598" y="115747"/>
                  </a:cubicBezTo>
                  <a:cubicBezTo>
                    <a:pt x="95438" y="118019"/>
                    <a:pt x="97195" y="121592"/>
                    <a:pt x="100314" y="123464"/>
                  </a:cubicBezTo>
                  <a:cubicBezTo>
                    <a:pt x="103801" y="125557"/>
                    <a:pt x="108031" y="126036"/>
                    <a:pt x="111889" y="127322"/>
                  </a:cubicBezTo>
                  <a:cubicBezTo>
                    <a:pt x="115747" y="131180"/>
                    <a:pt x="119971" y="134705"/>
                    <a:pt x="123464" y="138897"/>
                  </a:cubicBezTo>
                  <a:cubicBezTo>
                    <a:pt x="126432" y="142459"/>
                    <a:pt x="127901" y="147192"/>
                    <a:pt x="131180" y="150471"/>
                  </a:cubicBezTo>
                  <a:cubicBezTo>
                    <a:pt x="134459" y="153750"/>
                    <a:pt x="138897" y="155616"/>
                    <a:pt x="142755" y="158188"/>
                  </a:cubicBezTo>
                  <a:cubicBezTo>
                    <a:pt x="157395" y="180148"/>
                    <a:pt x="141978" y="162153"/>
                    <a:pt x="162046" y="173621"/>
                  </a:cubicBezTo>
                  <a:cubicBezTo>
                    <a:pt x="167629" y="176811"/>
                    <a:pt x="171728" y="182319"/>
                    <a:pt x="177479" y="185195"/>
                  </a:cubicBezTo>
                  <a:cubicBezTo>
                    <a:pt x="184754" y="188833"/>
                    <a:pt x="200628" y="192912"/>
                    <a:pt x="200628" y="192912"/>
                  </a:cubicBezTo>
                  <a:cubicBezTo>
                    <a:pt x="203663" y="202016"/>
                    <a:pt x="203376" y="206907"/>
                    <a:pt x="212203" y="212203"/>
                  </a:cubicBezTo>
                  <a:cubicBezTo>
                    <a:pt x="215690" y="214295"/>
                    <a:pt x="219920" y="214775"/>
                    <a:pt x="223778" y="216061"/>
                  </a:cubicBezTo>
                  <a:cubicBezTo>
                    <a:pt x="226350" y="219919"/>
                    <a:pt x="229420" y="223488"/>
                    <a:pt x="231494" y="227636"/>
                  </a:cubicBezTo>
                  <a:cubicBezTo>
                    <a:pt x="233313" y="231273"/>
                    <a:pt x="234282" y="235287"/>
                    <a:pt x="235352" y="239210"/>
                  </a:cubicBezTo>
                  <a:cubicBezTo>
                    <a:pt x="248408" y="287081"/>
                    <a:pt x="238046" y="255007"/>
                    <a:pt x="246927" y="281651"/>
                  </a:cubicBezTo>
                  <a:cubicBezTo>
                    <a:pt x="248339" y="312708"/>
                    <a:pt x="249771" y="372437"/>
                    <a:pt x="254643" y="408972"/>
                  </a:cubicBezTo>
                  <a:cubicBezTo>
                    <a:pt x="257149" y="427762"/>
                    <a:pt x="259112" y="422073"/>
                    <a:pt x="266218" y="439838"/>
                  </a:cubicBezTo>
                  <a:cubicBezTo>
                    <a:pt x="269239" y="447390"/>
                    <a:pt x="273935" y="462988"/>
                    <a:pt x="273935" y="462988"/>
                  </a:cubicBezTo>
                  <a:cubicBezTo>
                    <a:pt x="275221" y="493854"/>
                    <a:pt x="275592" y="524771"/>
                    <a:pt x="277793" y="555585"/>
                  </a:cubicBezTo>
                  <a:cubicBezTo>
                    <a:pt x="278171" y="560874"/>
                    <a:pt x="280501" y="565842"/>
                    <a:pt x="281651" y="571018"/>
                  </a:cubicBezTo>
                  <a:cubicBezTo>
                    <a:pt x="284796" y="585172"/>
                    <a:pt x="285336" y="592306"/>
                    <a:pt x="289367" y="605742"/>
                  </a:cubicBezTo>
                  <a:cubicBezTo>
                    <a:pt x="291704" y="613533"/>
                    <a:pt x="295111" y="621000"/>
                    <a:pt x="297084" y="628891"/>
                  </a:cubicBezTo>
                  <a:cubicBezTo>
                    <a:pt x="299241" y="637520"/>
                    <a:pt x="304900" y="661836"/>
                    <a:pt x="308659" y="667474"/>
                  </a:cubicBezTo>
                  <a:cubicBezTo>
                    <a:pt x="332413" y="703105"/>
                    <a:pt x="302096" y="659269"/>
                    <a:pt x="324092" y="686765"/>
                  </a:cubicBezTo>
                  <a:cubicBezTo>
                    <a:pt x="326989" y="690386"/>
                    <a:pt x="328529" y="695061"/>
                    <a:pt x="331808" y="698340"/>
                  </a:cubicBezTo>
                  <a:cubicBezTo>
                    <a:pt x="335087" y="701619"/>
                    <a:pt x="339893" y="703003"/>
                    <a:pt x="343383" y="706056"/>
                  </a:cubicBezTo>
                  <a:cubicBezTo>
                    <a:pt x="353124" y="714579"/>
                    <a:pt x="361649" y="727464"/>
                    <a:pt x="374248" y="733064"/>
                  </a:cubicBezTo>
                  <a:cubicBezTo>
                    <a:pt x="381681" y="736368"/>
                    <a:pt x="389681" y="738208"/>
                    <a:pt x="397398" y="740780"/>
                  </a:cubicBezTo>
                  <a:lnTo>
                    <a:pt x="408973" y="744638"/>
                  </a:lnTo>
                  <a:cubicBezTo>
                    <a:pt x="411545" y="752355"/>
                    <a:pt x="408972" y="770360"/>
                    <a:pt x="416689" y="767788"/>
                  </a:cubicBezTo>
                  <a:lnTo>
                    <a:pt x="451413" y="756213"/>
                  </a:lnTo>
                  <a:cubicBezTo>
                    <a:pt x="455271" y="754927"/>
                    <a:pt x="459042" y="753341"/>
                    <a:pt x="462988" y="752355"/>
                  </a:cubicBezTo>
                  <a:cubicBezTo>
                    <a:pt x="482366" y="747511"/>
                    <a:pt x="473391" y="750174"/>
                    <a:pt x="489995" y="744638"/>
                  </a:cubicBezTo>
                  <a:lnTo>
                    <a:pt x="505428" y="729205"/>
                  </a:lnTo>
                  <a:lnTo>
                    <a:pt x="513145" y="721489"/>
                  </a:lnTo>
                  <a:cubicBezTo>
                    <a:pt x="514431" y="717631"/>
                    <a:pt x="517003" y="713981"/>
                    <a:pt x="517003" y="709914"/>
                  </a:cubicBezTo>
                  <a:cubicBezTo>
                    <a:pt x="517003" y="685445"/>
                    <a:pt x="515360" y="660977"/>
                    <a:pt x="513145" y="636608"/>
                  </a:cubicBezTo>
                  <a:cubicBezTo>
                    <a:pt x="512777" y="632558"/>
                    <a:pt x="511827" y="628209"/>
                    <a:pt x="509286" y="625033"/>
                  </a:cubicBezTo>
                  <a:cubicBezTo>
                    <a:pt x="500313" y="613816"/>
                    <a:pt x="485676" y="617009"/>
                    <a:pt x="474562" y="609600"/>
                  </a:cubicBezTo>
                  <a:lnTo>
                    <a:pt x="462988" y="601884"/>
                  </a:lnTo>
                  <a:cubicBezTo>
                    <a:pt x="461702" y="598026"/>
                    <a:pt x="461104" y="593864"/>
                    <a:pt x="459129" y="590309"/>
                  </a:cubicBezTo>
                  <a:cubicBezTo>
                    <a:pt x="454625" y="582202"/>
                    <a:pt x="446630" y="575958"/>
                    <a:pt x="443697" y="567160"/>
                  </a:cubicBezTo>
                  <a:cubicBezTo>
                    <a:pt x="430744" y="528308"/>
                    <a:pt x="450494" y="588535"/>
                    <a:pt x="435980" y="540152"/>
                  </a:cubicBezTo>
                  <a:cubicBezTo>
                    <a:pt x="433643" y="532361"/>
                    <a:pt x="429859" y="524979"/>
                    <a:pt x="428264" y="517003"/>
                  </a:cubicBezTo>
                  <a:cubicBezTo>
                    <a:pt x="426000" y="505684"/>
                    <a:pt x="424995" y="496516"/>
                    <a:pt x="420547" y="486137"/>
                  </a:cubicBezTo>
                  <a:cubicBezTo>
                    <a:pt x="418282" y="480851"/>
                    <a:pt x="415403" y="475848"/>
                    <a:pt x="412831" y="470704"/>
                  </a:cubicBezTo>
                  <a:cubicBezTo>
                    <a:pt x="408821" y="450655"/>
                    <a:pt x="408402" y="449634"/>
                    <a:pt x="405114" y="428264"/>
                  </a:cubicBezTo>
                  <a:cubicBezTo>
                    <a:pt x="403731" y="419276"/>
                    <a:pt x="403039" y="410173"/>
                    <a:pt x="401256" y="401256"/>
                  </a:cubicBezTo>
                  <a:cubicBezTo>
                    <a:pt x="399176" y="390857"/>
                    <a:pt x="396112" y="380679"/>
                    <a:pt x="393540" y="370390"/>
                  </a:cubicBezTo>
                  <a:lnTo>
                    <a:pt x="385823" y="339524"/>
                  </a:lnTo>
                  <a:cubicBezTo>
                    <a:pt x="384537" y="334380"/>
                    <a:pt x="383642" y="329122"/>
                    <a:pt x="381965" y="324091"/>
                  </a:cubicBezTo>
                  <a:cubicBezTo>
                    <a:pt x="374754" y="302458"/>
                    <a:pt x="379092" y="316458"/>
                    <a:pt x="370390" y="281651"/>
                  </a:cubicBezTo>
                  <a:lnTo>
                    <a:pt x="366532" y="266218"/>
                  </a:lnTo>
                  <a:cubicBezTo>
                    <a:pt x="365246" y="261074"/>
                    <a:pt x="364351" y="255815"/>
                    <a:pt x="362674" y="250785"/>
                  </a:cubicBezTo>
                  <a:cubicBezTo>
                    <a:pt x="360102" y="243069"/>
                    <a:pt x="359469" y="234404"/>
                    <a:pt x="354957" y="227636"/>
                  </a:cubicBezTo>
                  <a:cubicBezTo>
                    <a:pt x="345223" y="213034"/>
                    <a:pt x="350520" y="219340"/>
                    <a:pt x="339524" y="208345"/>
                  </a:cubicBezTo>
                  <a:cubicBezTo>
                    <a:pt x="338238" y="203201"/>
                    <a:pt x="337528" y="197877"/>
                    <a:pt x="335666" y="192912"/>
                  </a:cubicBezTo>
                  <a:cubicBezTo>
                    <a:pt x="331470" y="181721"/>
                    <a:pt x="326631" y="175500"/>
                    <a:pt x="320233" y="165904"/>
                  </a:cubicBezTo>
                  <a:cubicBezTo>
                    <a:pt x="307065" y="126399"/>
                    <a:pt x="320192" y="154278"/>
                    <a:pt x="304800" y="135038"/>
                  </a:cubicBezTo>
                  <a:cubicBezTo>
                    <a:pt x="301903" y="131417"/>
                    <a:pt x="300363" y="126743"/>
                    <a:pt x="297084" y="123464"/>
                  </a:cubicBezTo>
                  <a:cubicBezTo>
                    <a:pt x="293805" y="120185"/>
                    <a:pt x="289071" y="118716"/>
                    <a:pt x="285509" y="115747"/>
                  </a:cubicBezTo>
                  <a:cubicBezTo>
                    <a:pt x="281317" y="112254"/>
                    <a:pt x="278127" y="107665"/>
                    <a:pt x="273935" y="104172"/>
                  </a:cubicBezTo>
                  <a:cubicBezTo>
                    <a:pt x="263964" y="95863"/>
                    <a:pt x="262384" y="96464"/>
                    <a:pt x="250785" y="92598"/>
                  </a:cubicBezTo>
                  <a:cubicBezTo>
                    <a:pt x="243607" y="85419"/>
                    <a:pt x="241231" y="82033"/>
                    <a:pt x="231494" y="77165"/>
                  </a:cubicBezTo>
                  <a:cubicBezTo>
                    <a:pt x="227856" y="75346"/>
                    <a:pt x="223777" y="74593"/>
                    <a:pt x="219919" y="73307"/>
                  </a:cubicBezTo>
                  <a:cubicBezTo>
                    <a:pt x="216061" y="70735"/>
                    <a:pt x="212492" y="67664"/>
                    <a:pt x="208345" y="65590"/>
                  </a:cubicBezTo>
                  <a:cubicBezTo>
                    <a:pt x="197572" y="60203"/>
                    <a:pt x="179711" y="59295"/>
                    <a:pt x="169762" y="57874"/>
                  </a:cubicBezTo>
                  <a:cubicBezTo>
                    <a:pt x="143229" y="40185"/>
                    <a:pt x="155411" y="45373"/>
                    <a:pt x="135038" y="38583"/>
                  </a:cubicBezTo>
                  <a:cubicBezTo>
                    <a:pt x="131180" y="36011"/>
                    <a:pt x="127611" y="32940"/>
                    <a:pt x="123464" y="30866"/>
                  </a:cubicBezTo>
                  <a:cubicBezTo>
                    <a:pt x="119826" y="29047"/>
                    <a:pt x="115376" y="29101"/>
                    <a:pt x="111889" y="27008"/>
                  </a:cubicBezTo>
                  <a:cubicBezTo>
                    <a:pt x="108770" y="25136"/>
                    <a:pt x="107717" y="20109"/>
                    <a:pt x="104173" y="19291"/>
                  </a:cubicBezTo>
                  <a:cubicBezTo>
                    <a:pt x="90331" y="16097"/>
                    <a:pt x="75879" y="16719"/>
                    <a:pt x="61732" y="15433"/>
                  </a:cubicBezTo>
                  <a:cubicBezTo>
                    <a:pt x="29620" y="7406"/>
                    <a:pt x="61363" y="17179"/>
                    <a:pt x="34724" y="3859"/>
                  </a:cubicBezTo>
                  <a:cubicBezTo>
                    <a:pt x="31087" y="2040"/>
                    <a:pt x="31509" y="643"/>
                    <a:pt x="30866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F69291A-B147-6443-9DFA-6E1DEF880967}"/>
                </a:ext>
              </a:extLst>
            </p:cNvPr>
            <p:cNvSpPr/>
            <p:nvPr/>
          </p:nvSpPr>
          <p:spPr bwMode="auto">
            <a:xfrm>
              <a:off x="4626015" y="3938795"/>
              <a:ext cx="58125" cy="31321"/>
            </a:xfrm>
            <a:custGeom>
              <a:avLst/>
              <a:gdLst>
                <a:gd name="connsiteX0" fmla="*/ 0 w 58125"/>
                <a:gd name="connsiteY0" fmla="*/ 456 h 31321"/>
                <a:gd name="connsiteX1" fmla="*/ 0 w 58125"/>
                <a:gd name="connsiteY1" fmla="*/ 456 h 31321"/>
                <a:gd name="connsiteX2" fmla="*/ 38582 w 58125"/>
                <a:gd name="connsiteY2" fmla="*/ 31321 h 31321"/>
                <a:gd name="connsiteX3" fmla="*/ 50157 w 58125"/>
                <a:gd name="connsiteY3" fmla="*/ 27463 h 31321"/>
                <a:gd name="connsiteX4" fmla="*/ 57874 w 58125"/>
                <a:gd name="connsiteY4" fmla="*/ 19747 h 31321"/>
                <a:gd name="connsiteX5" fmla="*/ 54015 w 58125"/>
                <a:gd name="connsiteY5" fmla="*/ 4314 h 31321"/>
                <a:gd name="connsiteX6" fmla="*/ 42441 w 58125"/>
                <a:gd name="connsiteY6" fmla="*/ 456 h 31321"/>
                <a:gd name="connsiteX7" fmla="*/ 0 w 58125"/>
                <a:gd name="connsiteY7" fmla="*/ 456 h 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25" h="31321">
                  <a:moveTo>
                    <a:pt x="0" y="456"/>
                  </a:moveTo>
                  <a:lnTo>
                    <a:pt x="0" y="456"/>
                  </a:lnTo>
                  <a:cubicBezTo>
                    <a:pt x="5200" y="5656"/>
                    <a:pt x="22814" y="31321"/>
                    <a:pt x="38582" y="31321"/>
                  </a:cubicBezTo>
                  <a:cubicBezTo>
                    <a:pt x="42649" y="31321"/>
                    <a:pt x="46299" y="28749"/>
                    <a:pt x="50157" y="27463"/>
                  </a:cubicBezTo>
                  <a:cubicBezTo>
                    <a:pt x="52729" y="24891"/>
                    <a:pt x="57276" y="23335"/>
                    <a:pt x="57874" y="19747"/>
                  </a:cubicBezTo>
                  <a:cubicBezTo>
                    <a:pt x="58746" y="14516"/>
                    <a:pt x="57328" y="8455"/>
                    <a:pt x="54015" y="4314"/>
                  </a:cubicBezTo>
                  <a:cubicBezTo>
                    <a:pt x="51475" y="1138"/>
                    <a:pt x="46499" y="726"/>
                    <a:pt x="42441" y="456"/>
                  </a:cubicBezTo>
                  <a:cubicBezTo>
                    <a:pt x="27042" y="-571"/>
                    <a:pt x="7073" y="456"/>
                    <a:pt x="0" y="456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D3E723F-E506-FA4A-BFD4-CAD7963ACAD6}"/>
                </a:ext>
              </a:extLst>
            </p:cNvPr>
            <p:cNvSpPr/>
            <p:nvPr/>
          </p:nvSpPr>
          <p:spPr bwMode="auto">
            <a:xfrm>
              <a:off x="5159225" y="4531934"/>
              <a:ext cx="57099" cy="44119"/>
            </a:xfrm>
            <a:custGeom>
              <a:avLst/>
              <a:gdLst>
                <a:gd name="connsiteX0" fmla="*/ 3084 w 57099"/>
                <a:gd name="connsiteY0" fmla="*/ 1484 h 44119"/>
                <a:gd name="connsiteX1" fmla="*/ 3084 w 57099"/>
                <a:gd name="connsiteY1" fmla="*/ 1484 h 44119"/>
                <a:gd name="connsiteX2" fmla="*/ 10800 w 57099"/>
                <a:gd name="connsiteY2" fmla="*/ 36208 h 44119"/>
                <a:gd name="connsiteX3" fmla="*/ 18517 w 57099"/>
                <a:gd name="connsiteY3" fmla="*/ 43924 h 44119"/>
                <a:gd name="connsiteX4" fmla="*/ 57099 w 57099"/>
                <a:gd name="connsiteY4" fmla="*/ 40066 h 44119"/>
                <a:gd name="connsiteX5" fmla="*/ 53241 w 57099"/>
                <a:gd name="connsiteY5" fmla="*/ 28491 h 44119"/>
                <a:gd name="connsiteX6" fmla="*/ 30091 w 57099"/>
                <a:gd name="connsiteY6" fmla="*/ 16917 h 44119"/>
                <a:gd name="connsiteX7" fmla="*/ 26233 w 57099"/>
                <a:gd name="connsiteY7" fmla="*/ 5342 h 44119"/>
                <a:gd name="connsiteX8" fmla="*/ 6942 w 57099"/>
                <a:gd name="connsiteY8" fmla="*/ 1484 h 44119"/>
                <a:gd name="connsiteX9" fmla="*/ 3084 w 57099"/>
                <a:gd name="connsiteY9" fmla="*/ 1484 h 4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99" h="44119">
                  <a:moveTo>
                    <a:pt x="3084" y="1484"/>
                  </a:moveTo>
                  <a:lnTo>
                    <a:pt x="3084" y="1484"/>
                  </a:lnTo>
                  <a:cubicBezTo>
                    <a:pt x="5656" y="13059"/>
                    <a:pt x="6748" y="25065"/>
                    <a:pt x="10800" y="36208"/>
                  </a:cubicBezTo>
                  <a:cubicBezTo>
                    <a:pt x="12043" y="39627"/>
                    <a:pt x="14892" y="43622"/>
                    <a:pt x="18517" y="43924"/>
                  </a:cubicBezTo>
                  <a:cubicBezTo>
                    <a:pt x="31397" y="44997"/>
                    <a:pt x="44238" y="41352"/>
                    <a:pt x="57099" y="40066"/>
                  </a:cubicBezTo>
                  <a:cubicBezTo>
                    <a:pt x="55813" y="36208"/>
                    <a:pt x="55782" y="31667"/>
                    <a:pt x="53241" y="28491"/>
                  </a:cubicBezTo>
                  <a:cubicBezTo>
                    <a:pt x="47802" y="21692"/>
                    <a:pt x="37715" y="19458"/>
                    <a:pt x="30091" y="16917"/>
                  </a:cubicBezTo>
                  <a:cubicBezTo>
                    <a:pt x="28805" y="13059"/>
                    <a:pt x="29617" y="7598"/>
                    <a:pt x="26233" y="5342"/>
                  </a:cubicBezTo>
                  <a:cubicBezTo>
                    <a:pt x="20777" y="1704"/>
                    <a:pt x="13304" y="3075"/>
                    <a:pt x="6942" y="1484"/>
                  </a:cubicBezTo>
                  <a:cubicBezTo>
                    <a:pt x="-6413" y="-1855"/>
                    <a:pt x="3727" y="1484"/>
                    <a:pt x="3084" y="1484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5532E8B-C157-304A-A947-A010B08A506E}"/>
                </a:ext>
              </a:extLst>
            </p:cNvPr>
            <p:cNvSpPr/>
            <p:nvPr/>
          </p:nvSpPr>
          <p:spPr bwMode="auto">
            <a:xfrm>
              <a:off x="1066010" y="6091765"/>
              <a:ext cx="209897" cy="53458"/>
            </a:xfrm>
            <a:custGeom>
              <a:avLst/>
              <a:gdLst>
                <a:gd name="connsiteX0" fmla="*/ 2562 w 209897"/>
                <a:gd name="connsiteY0" fmla="*/ 691 h 53458"/>
                <a:gd name="connsiteX1" fmla="*/ 2562 w 209897"/>
                <a:gd name="connsiteY1" fmla="*/ 691 h 53458"/>
                <a:gd name="connsiteX2" fmla="*/ 7878 w 209897"/>
                <a:gd name="connsiteY2" fmla="*/ 48537 h 53458"/>
                <a:gd name="connsiteX3" fmla="*/ 119520 w 209897"/>
                <a:gd name="connsiteY3" fmla="*/ 43221 h 53458"/>
                <a:gd name="connsiteX4" fmla="*/ 209897 w 209897"/>
                <a:gd name="connsiteY4" fmla="*/ 32588 h 53458"/>
                <a:gd name="connsiteX5" fmla="*/ 204581 w 209897"/>
                <a:gd name="connsiteY5" fmla="*/ 16640 h 53458"/>
                <a:gd name="connsiteX6" fmla="*/ 151418 w 209897"/>
                <a:gd name="connsiteY6" fmla="*/ 691 h 53458"/>
                <a:gd name="connsiteX7" fmla="*/ 2562 w 209897"/>
                <a:gd name="connsiteY7" fmla="*/ 691 h 5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897" h="53458">
                  <a:moveTo>
                    <a:pt x="2562" y="691"/>
                  </a:moveTo>
                  <a:lnTo>
                    <a:pt x="2562" y="691"/>
                  </a:lnTo>
                  <a:cubicBezTo>
                    <a:pt x="4334" y="16640"/>
                    <a:pt x="-7203" y="43053"/>
                    <a:pt x="7878" y="48537"/>
                  </a:cubicBezTo>
                  <a:cubicBezTo>
                    <a:pt x="42891" y="61269"/>
                    <a:pt x="82336" y="45545"/>
                    <a:pt x="119520" y="43221"/>
                  </a:cubicBezTo>
                  <a:cubicBezTo>
                    <a:pt x="169863" y="40075"/>
                    <a:pt x="169085" y="39391"/>
                    <a:pt x="209897" y="32588"/>
                  </a:cubicBezTo>
                  <a:cubicBezTo>
                    <a:pt x="208125" y="27272"/>
                    <a:pt x="209141" y="19897"/>
                    <a:pt x="204581" y="16640"/>
                  </a:cubicBezTo>
                  <a:cubicBezTo>
                    <a:pt x="203212" y="15662"/>
                    <a:pt x="159136" y="925"/>
                    <a:pt x="151418" y="691"/>
                  </a:cubicBezTo>
                  <a:cubicBezTo>
                    <a:pt x="100051" y="-865"/>
                    <a:pt x="27371" y="691"/>
                    <a:pt x="2562" y="69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64F5295-0C9D-E84C-9F4E-8B4636C5DC7C}"/>
                </a:ext>
              </a:extLst>
            </p:cNvPr>
            <p:cNvSpPr/>
            <p:nvPr/>
          </p:nvSpPr>
          <p:spPr bwMode="auto">
            <a:xfrm>
              <a:off x="1339702" y="6102815"/>
              <a:ext cx="217968" cy="37487"/>
            </a:xfrm>
            <a:custGeom>
              <a:avLst/>
              <a:gdLst>
                <a:gd name="connsiteX0" fmla="*/ 0 w 217968"/>
                <a:gd name="connsiteY0" fmla="*/ 5590 h 37487"/>
                <a:gd name="connsiteX1" fmla="*/ 0 w 217968"/>
                <a:gd name="connsiteY1" fmla="*/ 5590 h 37487"/>
                <a:gd name="connsiteX2" fmla="*/ 53163 w 217968"/>
                <a:gd name="connsiteY2" fmla="*/ 37487 h 37487"/>
                <a:gd name="connsiteX3" fmla="*/ 90377 w 217968"/>
                <a:gd name="connsiteY3" fmla="*/ 32171 h 37487"/>
                <a:gd name="connsiteX4" fmla="*/ 132907 w 217968"/>
                <a:gd name="connsiteY4" fmla="*/ 21538 h 37487"/>
                <a:gd name="connsiteX5" fmla="*/ 186070 w 217968"/>
                <a:gd name="connsiteY5" fmla="*/ 26855 h 37487"/>
                <a:gd name="connsiteX6" fmla="*/ 207335 w 217968"/>
                <a:gd name="connsiteY6" fmla="*/ 32171 h 37487"/>
                <a:gd name="connsiteX7" fmla="*/ 217968 w 217968"/>
                <a:gd name="connsiteY7" fmla="*/ 16222 h 37487"/>
                <a:gd name="connsiteX8" fmla="*/ 202019 w 217968"/>
                <a:gd name="connsiteY8" fmla="*/ 10906 h 37487"/>
                <a:gd name="connsiteX9" fmla="*/ 186070 w 217968"/>
                <a:gd name="connsiteY9" fmla="*/ 273 h 37487"/>
                <a:gd name="connsiteX10" fmla="*/ 106326 w 217968"/>
                <a:gd name="connsiteY10" fmla="*/ 5590 h 37487"/>
                <a:gd name="connsiteX11" fmla="*/ 0 w 217968"/>
                <a:gd name="connsiteY11" fmla="*/ 5590 h 3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968" h="37487">
                  <a:moveTo>
                    <a:pt x="0" y="5590"/>
                  </a:moveTo>
                  <a:lnTo>
                    <a:pt x="0" y="5590"/>
                  </a:lnTo>
                  <a:cubicBezTo>
                    <a:pt x="3170" y="7855"/>
                    <a:pt x="36943" y="37487"/>
                    <a:pt x="53163" y="37487"/>
                  </a:cubicBezTo>
                  <a:cubicBezTo>
                    <a:pt x="65694" y="37487"/>
                    <a:pt x="78090" y="34628"/>
                    <a:pt x="90377" y="32171"/>
                  </a:cubicBezTo>
                  <a:cubicBezTo>
                    <a:pt x="104706" y="29305"/>
                    <a:pt x="132907" y="21538"/>
                    <a:pt x="132907" y="21538"/>
                  </a:cubicBezTo>
                  <a:cubicBezTo>
                    <a:pt x="150628" y="23310"/>
                    <a:pt x="168440" y="24336"/>
                    <a:pt x="186070" y="26855"/>
                  </a:cubicBezTo>
                  <a:cubicBezTo>
                    <a:pt x="193303" y="27888"/>
                    <a:pt x="200403" y="34482"/>
                    <a:pt x="207335" y="32171"/>
                  </a:cubicBezTo>
                  <a:cubicBezTo>
                    <a:pt x="213397" y="30150"/>
                    <a:pt x="214424" y="21538"/>
                    <a:pt x="217968" y="16222"/>
                  </a:cubicBezTo>
                  <a:cubicBezTo>
                    <a:pt x="212652" y="14450"/>
                    <a:pt x="207031" y="13412"/>
                    <a:pt x="202019" y="10906"/>
                  </a:cubicBezTo>
                  <a:cubicBezTo>
                    <a:pt x="196304" y="8049"/>
                    <a:pt x="192450" y="627"/>
                    <a:pt x="186070" y="273"/>
                  </a:cubicBezTo>
                  <a:cubicBezTo>
                    <a:pt x="159471" y="-1205"/>
                    <a:pt x="132899" y="3692"/>
                    <a:pt x="106326" y="5590"/>
                  </a:cubicBezTo>
                  <a:cubicBezTo>
                    <a:pt x="24295" y="11450"/>
                    <a:pt x="17721" y="5590"/>
                    <a:pt x="0" y="559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8F51A1-168B-0C40-AD57-F9EABFA5B2E6}"/>
                </a:ext>
              </a:extLst>
            </p:cNvPr>
            <p:cNvSpPr/>
            <p:nvPr/>
          </p:nvSpPr>
          <p:spPr bwMode="auto">
            <a:xfrm>
              <a:off x="1648047" y="6119037"/>
              <a:ext cx="145585" cy="40444"/>
            </a:xfrm>
            <a:custGeom>
              <a:avLst/>
              <a:gdLst>
                <a:gd name="connsiteX0" fmla="*/ 0 w 145585"/>
                <a:gd name="connsiteY0" fmla="*/ 0 h 40444"/>
                <a:gd name="connsiteX1" fmla="*/ 0 w 145585"/>
                <a:gd name="connsiteY1" fmla="*/ 0 h 40444"/>
                <a:gd name="connsiteX2" fmla="*/ 143539 w 145585"/>
                <a:gd name="connsiteY2" fmla="*/ 26582 h 40444"/>
                <a:gd name="connsiteX3" fmla="*/ 138223 w 145585"/>
                <a:gd name="connsiteY3" fmla="*/ 10633 h 40444"/>
                <a:gd name="connsiteX4" fmla="*/ 122274 w 145585"/>
                <a:gd name="connsiteY4" fmla="*/ 5316 h 40444"/>
                <a:gd name="connsiteX5" fmla="*/ 0 w 145585"/>
                <a:gd name="connsiteY5" fmla="*/ 0 h 4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585" h="40444">
                  <a:moveTo>
                    <a:pt x="0" y="0"/>
                  </a:moveTo>
                  <a:lnTo>
                    <a:pt x="0" y="0"/>
                  </a:lnTo>
                  <a:cubicBezTo>
                    <a:pt x="55666" y="47716"/>
                    <a:pt x="39335" y="48519"/>
                    <a:pt x="143539" y="26582"/>
                  </a:cubicBezTo>
                  <a:cubicBezTo>
                    <a:pt x="149023" y="25428"/>
                    <a:pt x="142185" y="14596"/>
                    <a:pt x="138223" y="10633"/>
                  </a:cubicBezTo>
                  <a:cubicBezTo>
                    <a:pt x="134260" y="6670"/>
                    <a:pt x="127861" y="5746"/>
                    <a:pt x="122274" y="5316"/>
                  </a:cubicBezTo>
                  <a:cubicBezTo>
                    <a:pt x="81598" y="2187"/>
                    <a:pt x="20379" y="8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C6382B6-BAE3-D546-92BA-E656B602A160}"/>
              </a:ext>
            </a:extLst>
          </p:cNvPr>
          <p:cNvSpPr/>
          <p:nvPr/>
        </p:nvSpPr>
        <p:spPr bwMode="auto">
          <a:xfrm>
            <a:off x="4680030" y="4090442"/>
            <a:ext cx="4070468" cy="15049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2540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information on IGM (and source)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properties </a:t>
            </a:r>
          </a:p>
        </p:txBody>
      </p:sp>
    </p:spTree>
    <p:extLst>
      <p:ext uri="{BB962C8B-B14F-4D97-AF65-F5344CB8AC3E}">
        <p14:creationId xmlns:p14="http://schemas.microsoft.com/office/powerpoint/2010/main" val="1816605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forest </a:t>
            </a:r>
          </a:p>
        </p:txBody>
      </p:sp>
      <p:sp>
        <p:nvSpPr>
          <p:cNvPr id="17" name="TextBox 97">
            <a:extLst>
              <a:ext uri="{FF2B5EF4-FFF2-40B4-BE49-F238E27FC236}">
                <a16:creationId xmlns:a16="http://schemas.microsoft.com/office/drawing/2014/main" id="{9DAD072E-B382-7E4D-B5E6-89F85BD85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730" y="877657"/>
            <a:ext cx="523733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e.g.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Carilli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+ 2002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2006 • Xu+ 2009 • Mack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Wyithe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2011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Meiksin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2011 • 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Xu+ 2011 • BC+ 2013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Vasiliev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Shchekinov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Ewall-Wice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at al. 2014 • 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BC+ 2015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Semelin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2016 • Thyagarajan+ 2020 •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Soltinsky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Kadota+ 2022</a:t>
            </a:r>
          </a:p>
        </p:txBody>
      </p:sp>
    </p:spTree>
    <p:extLst>
      <p:ext uri="{BB962C8B-B14F-4D97-AF65-F5344CB8AC3E}">
        <p14:creationId xmlns:p14="http://schemas.microsoft.com/office/powerpoint/2010/main" val="11757248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forest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EB1B8F-93B7-9D4C-AA5E-18DBCB73F795}"/>
              </a:ext>
            </a:extLst>
          </p:cNvPr>
          <p:cNvGrpSpPr/>
          <p:nvPr/>
        </p:nvGrpSpPr>
        <p:grpSpPr>
          <a:xfrm>
            <a:off x="249380" y="1159458"/>
            <a:ext cx="8645239" cy="3234860"/>
            <a:chOff x="289461" y="1091712"/>
            <a:chExt cx="8645239" cy="32348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1C75082-2C3E-3240-B159-0A3BB371F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19" r="11947" b="34355"/>
            <a:stretch/>
          </p:blipFill>
          <p:spPr>
            <a:xfrm>
              <a:off x="2631958" y="1198550"/>
              <a:ext cx="6090276" cy="303381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97FD10B-8178-9C44-B18F-0B931732CA9A}"/>
                </a:ext>
              </a:extLst>
            </p:cNvPr>
            <p:cNvSpPr/>
            <p:nvPr/>
          </p:nvSpPr>
          <p:spPr bwMode="auto">
            <a:xfrm>
              <a:off x="2744221" y="1091712"/>
              <a:ext cx="5978013" cy="4538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B9A7CE-9D07-DA46-A11F-6EBA74DA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221" y="1641236"/>
              <a:ext cx="1337188" cy="25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/>
                  <a:cs typeface="Calibri"/>
                  <a:sym typeface="Comic Sans MS" charset="0"/>
                </a:rPr>
                <a:t>Neutral fraction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AA2A70-3F7F-A64E-A552-D59985DC4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221" y="2953798"/>
              <a:ext cx="1179871" cy="25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/>
                  <a:cs typeface="Calibri"/>
                  <a:sym typeface="Comic Sans MS" charset="0"/>
                </a:rPr>
                <a:t>Temperature</a:t>
              </a:r>
            </a:p>
          </p:txBody>
        </p:sp>
        <p:sp>
          <p:nvSpPr>
            <p:cNvPr id="14" name="7-Point Star 13"/>
            <p:cNvSpPr/>
            <p:nvPr/>
          </p:nvSpPr>
          <p:spPr bwMode="auto">
            <a:xfrm>
              <a:off x="7979807" y="1944482"/>
              <a:ext cx="153402" cy="136593"/>
            </a:xfrm>
            <a:prstGeom prst="star7">
              <a:avLst/>
            </a:prstGeom>
            <a:solidFill>
              <a:srgbClr val="FFFF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7-Point Star 19"/>
            <p:cNvSpPr/>
            <p:nvPr/>
          </p:nvSpPr>
          <p:spPr bwMode="auto">
            <a:xfrm>
              <a:off x="8003768" y="3261635"/>
              <a:ext cx="153402" cy="136593"/>
            </a:xfrm>
            <a:prstGeom prst="star7">
              <a:avLst/>
            </a:prstGeom>
            <a:solidFill>
              <a:srgbClr val="FFFF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11259A-7F82-0240-A0EE-848103A7D6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186829" y="3385536"/>
              <a:ext cx="1295400" cy="200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200" dirty="0">
                  <a:latin typeface="Calibri"/>
                  <a:cs typeface="Calibri"/>
                  <a:sym typeface="Comic Sans MS" charset="0"/>
                </a:rPr>
                <a:t>Kulkarni+ 2019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5C8DAD7-FB3A-464B-A211-A1C2C7DABEEB}"/>
                </a:ext>
              </a:extLst>
            </p:cNvPr>
            <p:cNvSpPr/>
            <p:nvPr/>
          </p:nvSpPr>
          <p:spPr bwMode="auto">
            <a:xfrm>
              <a:off x="2315764" y="1332412"/>
              <a:ext cx="403871" cy="29941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315764" y="2020646"/>
              <a:ext cx="5693915" cy="6042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2296343" y="3318107"/>
              <a:ext cx="573729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2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289461" y="2362239"/>
            <a:ext cx="2184400" cy="706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7" name="Equation" r:id="rId5" imgW="1219200" imgH="393700" progId="Equation.3">
                    <p:embed/>
                  </p:oleObj>
                </mc:Choice>
                <mc:Fallback>
                  <p:oleObj name="Equation" r:id="rId5" imgW="1219200" imgH="393700" progId="Equation.3">
                    <p:embed/>
                    <p:pic>
                      <p:nvPicPr>
                        <p:cNvPr id="2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461" y="2362239"/>
                          <a:ext cx="2184400" cy="706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5795201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forest </a:t>
            </a: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50890"/>
              </p:ext>
            </p:extLst>
          </p:nvPr>
        </p:nvGraphicFramePr>
        <p:xfrm>
          <a:off x="249380" y="2429985"/>
          <a:ext cx="2184400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Equation" r:id="rId4" imgW="1219200" imgH="393700" progId="Equation.3">
                  <p:embed/>
                </p:oleObj>
              </mc:Choice>
              <mc:Fallback>
                <p:oleObj name="Equation" r:id="rId4" imgW="1219200" imgH="393700" progId="Equation.3">
                  <p:embed/>
                  <p:pic>
                    <p:nvPicPr>
                      <p:cNvPr id="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80" y="2429985"/>
                        <a:ext cx="2184400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14B8AFC-B9CF-FF4F-B7F6-27D884750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621" y="780635"/>
            <a:ext cx="6282097" cy="47115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DA5C3C-7FAD-474C-899C-9CEE9E19DEE9}"/>
              </a:ext>
            </a:extLst>
          </p:cNvPr>
          <p:cNvSpPr>
            <a:spLocks/>
          </p:cNvSpPr>
          <p:nvPr/>
        </p:nvSpPr>
        <p:spPr bwMode="auto">
          <a:xfrm rot="5400000">
            <a:off x="8226017" y="4432998"/>
            <a:ext cx="1295400" cy="2003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 err="1">
                <a:latin typeface="Calibri"/>
                <a:cs typeface="Calibri"/>
                <a:sym typeface="Comic Sans MS" charset="0"/>
              </a:rPr>
              <a:t>Soltinsky</a:t>
            </a:r>
            <a:r>
              <a:rPr lang="en-US" sz="1200" dirty="0">
                <a:latin typeface="Calibri"/>
                <a:cs typeface="Calibri"/>
                <a:sym typeface="Comic Sans MS" charset="0"/>
              </a:rPr>
              <a:t>+ 2021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721FE-D643-4942-816E-43AF29F7719D}"/>
              </a:ext>
            </a:extLst>
          </p:cNvPr>
          <p:cNvSpPr txBox="1"/>
          <p:nvPr/>
        </p:nvSpPr>
        <p:spPr>
          <a:xfrm>
            <a:off x="249380" y="5492208"/>
            <a:ext cx="6537183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L=60 </a:t>
            </a:r>
            <a:r>
              <a:rPr lang="en-US" dirty="0" err="1">
                <a:latin typeface="Calibri"/>
                <a:cs typeface="Calibri"/>
              </a:rPr>
              <a:t>cMpc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hydrodynamic simulations + mono-chromatic moment-based RT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spatially uniform X-ray background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5739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240868-2E45-CE49-9ED4-B29BE0B320A6}"/>
              </a:ext>
            </a:extLst>
          </p:cNvPr>
          <p:cNvGrpSpPr/>
          <p:nvPr/>
        </p:nvGrpSpPr>
        <p:grpSpPr>
          <a:xfrm>
            <a:off x="883241" y="1063877"/>
            <a:ext cx="4947827" cy="3586515"/>
            <a:chOff x="3653818" y="131041"/>
            <a:chExt cx="4947827" cy="3586515"/>
          </a:xfrm>
        </p:grpSpPr>
        <p:pic>
          <p:nvPicPr>
            <p:cNvPr id="12" name="Picture 10" descr="spectrum_z7.6_J50_Lbox4.39.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7356"/>
            <a:stretch/>
          </p:blipFill>
          <p:spPr bwMode="auto">
            <a:xfrm>
              <a:off x="3653818" y="131041"/>
              <a:ext cx="4947827" cy="3098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5348397" y="535724"/>
              <a:ext cx="1237689" cy="3077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QSO spectrum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4366360" y="1763812"/>
              <a:ext cx="1013804" cy="7386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Calibri"/>
                  <a:cs typeface="Calibri"/>
                </a:rPr>
                <a:t>spectrum</a:t>
              </a:r>
            </a:p>
            <a:p>
              <a:pPr algn="ctr" eaLnBrk="1" hangingPunct="1"/>
              <a:r>
                <a:rPr lang="en-US" sz="1400" dirty="0">
                  <a:latin typeface="Calibri"/>
                  <a:cs typeface="Calibri"/>
                </a:rPr>
                <a:t>observed</a:t>
              </a:r>
            </a:p>
            <a:p>
              <a:pPr algn="ctr" eaLnBrk="1" hangingPunct="1"/>
              <a:r>
                <a:rPr lang="en-US" sz="1400" dirty="0">
                  <a:latin typeface="Calibri"/>
                  <a:cs typeface="Calibri"/>
                </a:rPr>
                <a:t>with LOFAR</a:t>
              </a:r>
            </a:p>
          </p:txBody>
        </p:sp>
        <p:pic>
          <p:nvPicPr>
            <p:cNvPr id="22" name="Picture 10" descr="spectrum_z7.6_J50_Lbox4.39.ps">
              <a:extLst>
                <a:ext uri="{FF2B5EF4-FFF2-40B4-BE49-F238E27FC236}">
                  <a16:creationId xmlns:a16="http://schemas.microsoft.com/office/drawing/2014/main" id="{E8C3F966-D5AE-9A49-80E0-0E38F1590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3653818" y="3229782"/>
              <a:ext cx="4947827" cy="48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7C71DB-36B7-AC4A-A6FC-7858601A4B1D}"/>
                </a:ext>
              </a:extLst>
            </p:cNvPr>
            <p:cNvSpPr/>
            <p:nvPr/>
          </p:nvSpPr>
          <p:spPr bwMode="auto">
            <a:xfrm>
              <a:off x="6254055" y="2134842"/>
              <a:ext cx="996242" cy="80946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5921876" y="2046818"/>
              <a:ext cx="1328421" cy="7386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FF"/>
                  </a:solidFill>
                  <a:latin typeface="Calibri"/>
                  <a:cs typeface="Calibri"/>
                </a:rPr>
                <a:t>QSO spectrum</a:t>
              </a:r>
            </a:p>
            <a:p>
              <a:pPr algn="ctr" eaLnBrk="1" hangingPunct="1"/>
              <a:r>
                <a:rPr lang="en-US" sz="1400" dirty="0">
                  <a:solidFill>
                    <a:srgbClr val="0000FF"/>
                  </a:solidFill>
                  <a:latin typeface="Calibri"/>
                  <a:cs typeface="Calibri"/>
                </a:rPr>
                <a:t>+</a:t>
              </a:r>
            </a:p>
            <a:p>
              <a:pPr algn="ctr" eaLnBrk="1" hangingPunct="1"/>
              <a:r>
                <a:rPr lang="en-US" sz="1400" dirty="0">
                  <a:solidFill>
                    <a:srgbClr val="0000FF"/>
                  </a:solidFill>
                  <a:latin typeface="Calibri"/>
                  <a:cs typeface="Calibri"/>
                </a:rPr>
                <a:t>IGM absorption</a:t>
              </a:r>
            </a:p>
          </p:txBody>
        </p:sp>
      </p:grpSp>
      <p:sp>
        <p:nvSpPr>
          <p:cNvPr id="260103" name="Rectangle 5"/>
          <p:cNvSpPr>
            <a:spLocks/>
          </p:cNvSpPr>
          <p:nvPr/>
        </p:nvSpPr>
        <p:spPr bwMode="auto">
          <a:xfrm>
            <a:off x="4865148" y="1608935"/>
            <a:ext cx="2011191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latin typeface="Calibri"/>
                <a:cs typeface="Calibri"/>
              </a:rPr>
              <a:t>BW=5 kHz, </a:t>
            </a:r>
            <a:r>
              <a:rPr lang="en-US" sz="1600" dirty="0" err="1">
                <a:latin typeface="Calibri"/>
                <a:cs typeface="Calibri"/>
              </a:rPr>
              <a:t>t</a:t>
            </a:r>
            <a:r>
              <a:rPr lang="en-US" sz="1600" baseline="-25000" dirty="0" err="1">
                <a:latin typeface="Calibri"/>
                <a:cs typeface="Calibri"/>
              </a:rPr>
              <a:t>obs</a:t>
            </a:r>
            <a:r>
              <a:rPr lang="en-US" sz="1600" dirty="0">
                <a:latin typeface="Calibri"/>
                <a:cs typeface="Calibri"/>
              </a:rPr>
              <a:t>=1000 h </a:t>
            </a:r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5063735" y="1222339"/>
            <a:ext cx="1641154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latin typeface="Calibri"/>
                <a:cs typeface="Calibri"/>
              </a:rPr>
              <a:t>z=7.6, S</a:t>
            </a:r>
            <a:r>
              <a:rPr lang="en-US" sz="1600" baseline="-25000" dirty="0">
                <a:latin typeface="Calibri"/>
                <a:cs typeface="Calibri"/>
              </a:rPr>
              <a:t>QSO</a:t>
            </a:r>
            <a:r>
              <a:rPr lang="en-US" sz="1600" dirty="0">
                <a:latin typeface="Calibri"/>
                <a:cs typeface="Calibri"/>
              </a:rPr>
              <a:t>~50 </a:t>
            </a:r>
            <a:r>
              <a:rPr lang="en-US" sz="1600" dirty="0" err="1">
                <a:latin typeface="Calibri"/>
                <a:cs typeface="Calibri"/>
              </a:rPr>
              <a:t>mJy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7" name="Rectangle 10"/>
          <p:cNvSpPr>
            <a:spLocks/>
          </p:cNvSpPr>
          <p:nvPr/>
        </p:nvSpPr>
        <p:spPr bwMode="auto">
          <a:xfrm rot="5400000">
            <a:off x="3907950" y="3492478"/>
            <a:ext cx="1708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  <a:sym typeface="Comic Sans MS" charset="0"/>
              </a:rPr>
              <a:t>BC+ 2013, 2015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0E480A-E2F3-2E49-BB15-0CEE9F819749}"/>
              </a:ext>
            </a:extLst>
          </p:cNvPr>
          <p:cNvSpPr/>
          <p:nvPr/>
        </p:nvSpPr>
        <p:spPr bwMode="auto">
          <a:xfrm>
            <a:off x="480658" y="4894167"/>
            <a:ext cx="3046825" cy="18518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ea typeface="ヒラギノ角ゴ ProN W3" charset="-128"/>
                <a:cs typeface="Calibri"/>
              </a:rPr>
              <a:t>Radio loud QSO:</a:t>
            </a:r>
          </a:p>
          <a:p>
            <a:pPr algn="ctr">
              <a:defRPr/>
            </a:pPr>
            <a:endParaRPr lang="en-US" dirty="0">
              <a:latin typeface="Calibri"/>
              <a:ea typeface="ヒラギノ角ゴ ProN W3" charset="-128"/>
              <a:cs typeface="Calibri"/>
            </a:endParaRPr>
          </a:p>
          <a:p>
            <a:pPr algn="ctr">
              <a:defRPr/>
            </a:pPr>
            <a:r>
              <a:rPr lang="en-US" dirty="0">
                <a:latin typeface="Calibri"/>
                <a:ea typeface="ヒラギノ角ゴ ProN W3" charset="-128"/>
                <a:cs typeface="Calibri"/>
              </a:rPr>
              <a:t>z=6.82 &amp; S~5 </a:t>
            </a:r>
            <a:r>
              <a:rPr lang="en-US" dirty="0" err="1">
                <a:latin typeface="Calibri"/>
                <a:ea typeface="ヒラギノ角ゴ ProN W3" charset="-128"/>
                <a:cs typeface="Calibri"/>
              </a:rPr>
              <a:t>mJy</a:t>
            </a:r>
            <a:r>
              <a:rPr lang="en-US" dirty="0">
                <a:latin typeface="Calibri"/>
                <a:ea typeface="ヒラギノ角ゴ ProN W3" charset="-128"/>
                <a:cs typeface="Calibri"/>
              </a:rPr>
              <a:t> at 150MHz</a:t>
            </a:r>
          </a:p>
          <a:p>
            <a:pPr algn="ctr">
              <a:defRPr/>
            </a:pPr>
            <a:r>
              <a:rPr lang="en-US" sz="1200" dirty="0">
                <a:latin typeface="Calibri"/>
                <a:ea typeface="ヒラギノ角ゴ ProN W3" charset="-128"/>
                <a:cs typeface="Calibri"/>
              </a:rPr>
              <a:t>(</a:t>
            </a:r>
            <a:r>
              <a:rPr lang="en-US" sz="1200" dirty="0" err="1">
                <a:latin typeface="Calibri"/>
                <a:ea typeface="ヒラギノ角ゴ ProN W3" charset="-128"/>
                <a:cs typeface="Calibri"/>
              </a:rPr>
              <a:t>Banados</a:t>
            </a:r>
            <a:r>
              <a:rPr lang="en-US" sz="1200" dirty="0">
                <a:latin typeface="Calibri"/>
                <a:ea typeface="ヒラギノ角ゴ ProN W3" charset="-128"/>
                <a:cs typeface="Calibri"/>
              </a:rPr>
              <a:t>+ 2021)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1786BA-5B6B-CD4A-886B-3743556ECF64}"/>
              </a:ext>
            </a:extLst>
          </p:cNvPr>
          <p:cNvSpPr/>
          <p:nvPr/>
        </p:nvSpPr>
        <p:spPr bwMode="auto">
          <a:xfrm>
            <a:off x="5044330" y="4380788"/>
            <a:ext cx="3694503" cy="16224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ea typeface="ヒラギノ角ゴ ProN W3" charset="-128"/>
                <a:cs typeface="Calibri"/>
              </a:rPr>
              <a:t>Information on </a:t>
            </a:r>
            <a:r>
              <a:rPr lang="en-US" dirty="0" err="1">
                <a:latin typeface="Calibri"/>
                <a:ea typeface="ヒラギノ角ゴ ProN W3" charset="-128"/>
                <a:cs typeface="Calibri"/>
              </a:rPr>
              <a:t>x</a:t>
            </a:r>
            <a:r>
              <a:rPr lang="en-US" baseline="-25000" dirty="0" err="1">
                <a:latin typeface="Calibri"/>
                <a:ea typeface="ヒラギノ角ゴ ProN W3" charset="-128"/>
                <a:cs typeface="Calibri"/>
              </a:rPr>
              <a:t>HI</a:t>
            </a:r>
            <a:r>
              <a:rPr lang="en-US" baseline="-25000" dirty="0">
                <a:latin typeface="Calibri"/>
                <a:ea typeface="ヒラギノ角ゴ ProN W3" charset="-128"/>
                <a:cs typeface="Calibri"/>
              </a:rPr>
              <a:t> </a:t>
            </a:r>
            <a:r>
              <a:rPr lang="en-US" dirty="0">
                <a:latin typeface="Calibri"/>
                <a:ea typeface="ヒラギノ角ゴ ProN W3" charset="-128"/>
                <a:cs typeface="Calibri"/>
              </a:rPr>
              <a:t>and T along the line of sight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D250393A-CE47-8E4F-9AE7-DDC12931D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forest </a:t>
            </a:r>
          </a:p>
        </p:txBody>
      </p:sp>
    </p:spTree>
    <p:extLst>
      <p:ext uri="{BB962C8B-B14F-4D97-AF65-F5344CB8AC3E}">
        <p14:creationId xmlns:p14="http://schemas.microsoft.com/office/powerpoint/2010/main" val="2814864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Cross-correlations</a:t>
            </a:r>
          </a:p>
        </p:txBody>
      </p:sp>
      <p:sp>
        <p:nvSpPr>
          <p:cNvPr id="16" name="TextBox 97">
            <a:extLst>
              <a:ext uri="{FF2B5EF4-FFF2-40B4-BE49-F238E27FC236}">
                <a16:creationId xmlns:a16="http://schemas.microsoft.com/office/drawing/2014/main" id="{5BD0AC26-230D-6648-94B6-6F9AB11CD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89" y="912770"/>
            <a:ext cx="8103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e.g. Salvaterra+ 2005 • Tashiro+ 2008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Lidz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+ 2009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Jelic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+ 2010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Wierma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+ 2013 • Fernandez+2014 • Mao 2014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Colafrancesco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Vrbanec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Sobacchi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+ 2016 • Feng+ 2017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Hutter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+ 2017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Neben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+ 2017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Beane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Lidz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Kubota+ 2018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•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omic Sans MS" charset="0"/>
              </a:rPr>
              <a:t> </a:t>
            </a:r>
          </a:p>
          <a:p>
            <a:pPr algn="ctr" eaLnBrk="1" hangingPunct="1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Ma+ 2018a,b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Yoshiura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+ 2018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Morikawi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+ 2019 • Roy+ 2019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Heneka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2020 • LaPlante+ 2020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Vrbanec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+ 2020 • </a:t>
            </a:r>
          </a:p>
          <a:p>
            <a:pPr algn="ctr" eaLnBrk="1" hangingPunct="1"/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Weingerger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+ 2020 • Ji+ 2021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Trott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+ 2021 • Begin+ 2022 • Cox+ 2022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LaPlant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+ 2022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Hutter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+ 2023 •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Georgiev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+ 2024</a:t>
            </a:r>
          </a:p>
        </p:txBody>
      </p:sp>
    </p:spTree>
    <p:extLst>
      <p:ext uri="{BB962C8B-B14F-4D97-AF65-F5344CB8AC3E}">
        <p14:creationId xmlns:p14="http://schemas.microsoft.com/office/powerpoint/2010/main" val="77187051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Cross-correlations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C2B10F-FFC2-F245-8276-D47C20476C08}"/>
              </a:ext>
            </a:extLst>
          </p:cNvPr>
          <p:cNvSpPr txBox="1"/>
          <p:nvPr/>
        </p:nvSpPr>
        <p:spPr>
          <a:xfrm>
            <a:off x="2110425" y="1303485"/>
            <a:ext cx="4923150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resolved galaxies (Ly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α, metal lines)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CFA779-49F1-FA47-9C72-21024022284C}"/>
              </a:ext>
            </a:extLst>
          </p:cNvPr>
          <p:cNvGrpSpPr/>
          <p:nvPr/>
        </p:nvGrpSpPr>
        <p:grpSpPr>
          <a:xfrm>
            <a:off x="1787932" y="2824414"/>
            <a:ext cx="5568136" cy="2306638"/>
            <a:chOff x="1881113" y="1397197"/>
            <a:chExt cx="5568136" cy="23066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8DC6DBA-B31E-2740-8A99-0922262E4CA8}"/>
                </a:ext>
              </a:extLst>
            </p:cNvPr>
            <p:cNvGrpSpPr/>
            <p:nvPr/>
          </p:nvGrpSpPr>
          <p:grpSpPr>
            <a:xfrm>
              <a:off x="1881113" y="1397197"/>
              <a:ext cx="5568136" cy="2306638"/>
              <a:chOff x="1881113" y="2324660"/>
              <a:chExt cx="5568136" cy="2306638"/>
            </a:xfrm>
          </p:grpSpPr>
          <p:sp>
            <p:nvSpPr>
              <p:cNvPr id="25" name="TextBox 97">
                <a:extLst>
                  <a:ext uri="{FF2B5EF4-FFF2-40B4-BE49-F238E27FC236}">
                    <a16:creationId xmlns:a16="http://schemas.microsoft.com/office/drawing/2014/main" id="{66B66F5E-16F9-0943-8F27-620F2C80B7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868486" y="4044205"/>
                <a:ext cx="8845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 dirty="0">
                    <a:latin typeface="Calibri"/>
                    <a:cs typeface="Calibri"/>
                  </a:rPr>
                  <a:t> </a:t>
                </a:r>
                <a:r>
                  <a:rPr lang="en-US" sz="1200" dirty="0" err="1">
                    <a:latin typeface="Calibri"/>
                    <a:cs typeface="Calibri"/>
                  </a:rPr>
                  <a:t>Lidz</a:t>
                </a:r>
                <a:r>
                  <a:rPr lang="en-US" sz="1200" dirty="0">
                    <a:latin typeface="Calibri"/>
                    <a:cs typeface="Calibri"/>
                  </a:rPr>
                  <a:t>+ 2009</a:t>
                </a:r>
              </a:p>
            </p:txBody>
          </p:sp>
          <p:pic>
            <p:nvPicPr>
              <p:cNvPr id="26" name="Picture 10" descr="f1.eps">
                <a:extLst>
                  <a:ext uri="{FF2B5EF4-FFF2-40B4-BE49-F238E27FC236}">
                    <a16:creationId xmlns:a16="http://schemas.microsoft.com/office/drawing/2014/main" id="{B01EECB5-D1F6-344D-9170-40E411B98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/>
              <a:stretch>
                <a:fillRect/>
              </a:stretch>
            </p:blipFill>
            <p:spPr bwMode="auto">
              <a:xfrm>
                <a:off x="1881113" y="2324660"/>
                <a:ext cx="5291137" cy="2306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F8A2AF24-625A-3F4A-9A27-2E211E63A5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25" y="2364348"/>
                <a:ext cx="6433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libri"/>
                    <a:cs typeface="Calibri"/>
                  </a:rPr>
                  <a:t>21cm</a:t>
                </a:r>
              </a:p>
            </p:txBody>
          </p:sp>
          <p:sp>
            <p:nvSpPr>
              <p:cNvPr id="28" name="TextBox 13">
                <a:extLst>
                  <a:ext uri="{FF2B5EF4-FFF2-40B4-BE49-F238E27FC236}">
                    <a16:creationId xmlns:a16="http://schemas.microsoft.com/office/drawing/2014/main" id="{15266D82-4A75-C74B-A1D9-C069E327C5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3088" y="2364348"/>
                <a:ext cx="8432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Calibri"/>
                    <a:cs typeface="Calibri"/>
                  </a:rPr>
                  <a:t>galaxies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086BEA5-8485-1D46-AC9C-1D1EE5420434}"/>
                </a:ext>
              </a:extLst>
            </p:cNvPr>
            <p:cNvGrpSpPr/>
            <p:nvPr/>
          </p:nvGrpSpPr>
          <p:grpSpPr>
            <a:xfrm>
              <a:off x="2671788" y="2449224"/>
              <a:ext cx="3514278" cy="721515"/>
              <a:chOff x="2671788" y="3376687"/>
              <a:chExt cx="3514278" cy="721515"/>
            </a:xfrm>
          </p:grpSpPr>
          <p:sp>
            <p:nvSpPr>
              <p:cNvPr id="23" name="Donut 22">
                <a:extLst>
                  <a:ext uri="{FF2B5EF4-FFF2-40B4-BE49-F238E27FC236}">
                    <a16:creationId xmlns:a16="http://schemas.microsoft.com/office/drawing/2014/main" id="{5E8EF7B5-CC79-C346-B938-A39E711F60D3}"/>
                  </a:ext>
                </a:extLst>
              </p:cNvPr>
              <p:cNvSpPr/>
              <p:nvPr/>
            </p:nvSpPr>
            <p:spPr bwMode="auto">
              <a:xfrm>
                <a:off x="2671788" y="3376687"/>
                <a:ext cx="719556" cy="721515"/>
              </a:xfrm>
              <a:prstGeom prst="donut">
                <a:avLst>
                  <a:gd name="adj" fmla="val 570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  <p:sp>
            <p:nvSpPr>
              <p:cNvPr id="24" name="Donut 23">
                <a:extLst>
                  <a:ext uri="{FF2B5EF4-FFF2-40B4-BE49-F238E27FC236}">
                    <a16:creationId xmlns:a16="http://schemas.microsoft.com/office/drawing/2014/main" id="{2AA67D59-631C-2C42-888A-F0D41BEACB9A}"/>
                  </a:ext>
                </a:extLst>
              </p:cNvPr>
              <p:cNvSpPr/>
              <p:nvPr/>
            </p:nvSpPr>
            <p:spPr bwMode="auto">
              <a:xfrm>
                <a:off x="5466510" y="3376687"/>
                <a:ext cx="719556" cy="721515"/>
              </a:xfrm>
              <a:prstGeom prst="donut">
                <a:avLst>
                  <a:gd name="adj" fmla="val 5700"/>
                </a:avLst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779644-3925-854D-8FAB-303C49583C7A}"/>
                </a:ext>
              </a:extLst>
            </p:cNvPr>
            <p:cNvGrpSpPr/>
            <p:nvPr/>
          </p:nvGrpSpPr>
          <p:grpSpPr>
            <a:xfrm>
              <a:off x="2198811" y="3222129"/>
              <a:ext cx="3638086" cy="475376"/>
              <a:chOff x="2198811" y="4149592"/>
              <a:chExt cx="3638086" cy="475376"/>
            </a:xfrm>
          </p:grpSpPr>
          <p:sp>
            <p:nvSpPr>
              <p:cNvPr id="21" name="Donut 20">
                <a:extLst>
                  <a:ext uri="{FF2B5EF4-FFF2-40B4-BE49-F238E27FC236}">
                    <a16:creationId xmlns:a16="http://schemas.microsoft.com/office/drawing/2014/main" id="{8E47732F-8437-7344-9C58-33CFC94360EB}"/>
                  </a:ext>
                </a:extLst>
              </p:cNvPr>
              <p:cNvSpPr/>
              <p:nvPr/>
            </p:nvSpPr>
            <p:spPr bwMode="auto">
              <a:xfrm>
                <a:off x="5062490" y="4149592"/>
                <a:ext cx="774407" cy="467276"/>
              </a:xfrm>
              <a:prstGeom prst="donut">
                <a:avLst>
                  <a:gd name="adj" fmla="val 570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  <p:sp>
            <p:nvSpPr>
              <p:cNvPr id="22" name="Donut 21">
                <a:extLst>
                  <a:ext uri="{FF2B5EF4-FFF2-40B4-BE49-F238E27FC236}">
                    <a16:creationId xmlns:a16="http://schemas.microsoft.com/office/drawing/2014/main" id="{68D62788-7BE9-4C44-99A6-C02E4BA34608}"/>
                  </a:ext>
                </a:extLst>
              </p:cNvPr>
              <p:cNvSpPr/>
              <p:nvPr/>
            </p:nvSpPr>
            <p:spPr bwMode="auto">
              <a:xfrm>
                <a:off x="2198811" y="4157692"/>
                <a:ext cx="774407" cy="467276"/>
              </a:xfrm>
              <a:prstGeom prst="donut">
                <a:avLst>
                  <a:gd name="adj" fmla="val 570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3D19D8-F6A7-6F46-BD17-1D2E8A6F519A}"/>
              </a:ext>
            </a:extLst>
          </p:cNvPr>
          <p:cNvSpPr txBox="1"/>
          <p:nvPr/>
        </p:nvSpPr>
        <p:spPr>
          <a:xfrm>
            <a:off x="1428639" y="5725918"/>
            <a:ext cx="600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large-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scale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anti-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correlations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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typical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dimension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HII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regions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00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Constraints on the reionization process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B52206-510E-794C-AC79-7EDF4110BE75}"/>
              </a:ext>
            </a:extLst>
          </p:cNvPr>
          <p:cNvGrpSpPr/>
          <p:nvPr/>
        </p:nvGrpSpPr>
        <p:grpSpPr>
          <a:xfrm>
            <a:off x="142508" y="721044"/>
            <a:ext cx="8044645" cy="2279068"/>
            <a:chOff x="142508" y="721044"/>
            <a:chExt cx="8044645" cy="2279068"/>
          </a:xfrm>
        </p:grpSpPr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3194466" y="1232766"/>
              <a:ext cx="49926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High-z QSOs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</a:t>
              </a:r>
            </a:p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latest stages of reionization at z~6-7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17496E-F550-3A4F-9D2A-D5629AC3700A}"/>
                </a:ext>
              </a:extLst>
            </p:cNvPr>
            <p:cNvGrpSpPr/>
            <p:nvPr/>
          </p:nvGrpSpPr>
          <p:grpSpPr>
            <a:xfrm>
              <a:off x="142508" y="721044"/>
              <a:ext cx="3051957" cy="2279068"/>
              <a:chOff x="142508" y="721044"/>
              <a:chExt cx="3051957" cy="2279068"/>
            </a:xfrm>
          </p:grpSpPr>
          <p:pic>
            <p:nvPicPr>
              <p:cNvPr id="23557" name="Picture 18" descr="fa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508" y="721044"/>
                <a:ext cx="2909450" cy="2279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29">
                <a:extLst>
                  <a:ext uri="{FF2B5EF4-FFF2-40B4-BE49-F238E27FC236}">
                    <a16:creationId xmlns:a16="http://schemas.microsoft.com/office/drawing/2014/main" id="{1FC70697-17E7-5742-939D-6A6C9B300A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2850997" y="2575333"/>
                <a:ext cx="4099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200" dirty="0">
                    <a:latin typeface="Calibri"/>
                    <a:cs typeface="Calibri"/>
                  </a:rPr>
                  <a:t>Fan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595C6-E32D-4240-B9F7-DFE8959856A7}"/>
              </a:ext>
            </a:extLst>
          </p:cNvPr>
          <p:cNvGrpSpPr/>
          <p:nvPr/>
        </p:nvGrpSpPr>
        <p:grpSpPr>
          <a:xfrm>
            <a:off x="2366983" y="2109201"/>
            <a:ext cx="6185281" cy="3071722"/>
            <a:chOff x="2366983" y="2109201"/>
            <a:chExt cx="6185281" cy="3071722"/>
          </a:xfrm>
        </p:grpSpPr>
        <p:sp>
          <p:nvSpPr>
            <p:cNvPr id="107525" name="Text Box 5"/>
            <p:cNvSpPr txBox="1">
              <a:spLocks noChangeArrowheads="1"/>
            </p:cNvSpPr>
            <p:nvPr/>
          </p:nvSpPr>
          <p:spPr bwMode="auto">
            <a:xfrm>
              <a:off x="2366983" y="3297584"/>
              <a:ext cx="228428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Luminosity functions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pitchFamily="2" charset="2"/>
                </a:rPr>
                <a:t> </a:t>
              </a:r>
            </a:p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pitchFamily="2" charset="2"/>
                </a:rPr>
                <a:t>amount of HI</a:t>
              </a:r>
              <a:endParaRPr lang="en-US" sz="18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6DA946-C6E6-A14C-BE11-EE532C01CDE6}"/>
                </a:ext>
              </a:extLst>
            </p:cNvPr>
            <p:cNvGrpSpPr/>
            <p:nvPr/>
          </p:nvGrpSpPr>
          <p:grpSpPr>
            <a:xfrm>
              <a:off x="5219380" y="2109201"/>
              <a:ext cx="3332884" cy="3071722"/>
              <a:chOff x="5219380" y="2109201"/>
              <a:chExt cx="3332884" cy="30717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AA1E74A-D521-364B-93B9-FF6CA8F8A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9380" y="2109201"/>
                <a:ext cx="3253761" cy="3071722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25CF228-3E20-BA4D-93D7-408DC99BD8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7853323" y="4120090"/>
                <a:ext cx="11208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200" dirty="0">
                    <a:latin typeface="Calibri"/>
                    <a:cs typeface="Calibri"/>
                  </a:rPr>
                  <a:t>Morales+ 2021</a:t>
                </a: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92FC85-D74B-724F-B16A-D5B1F9E76068}"/>
                  </a:ext>
                </a:extLst>
              </p:cNvPr>
              <p:cNvSpPr/>
              <p:nvPr/>
            </p:nvSpPr>
            <p:spPr bwMode="auto">
              <a:xfrm>
                <a:off x="5877416" y="2315688"/>
                <a:ext cx="155250" cy="1931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3BC8B42-1299-5848-A1EB-A1466646428B}"/>
              </a:ext>
            </a:extLst>
          </p:cNvPr>
          <p:cNvGrpSpPr/>
          <p:nvPr/>
        </p:nvGrpSpPr>
        <p:grpSpPr>
          <a:xfrm>
            <a:off x="321258" y="4512623"/>
            <a:ext cx="7786854" cy="2345377"/>
            <a:chOff x="321258" y="4512623"/>
            <a:chExt cx="7786854" cy="2345377"/>
          </a:xfrm>
        </p:grpSpPr>
        <p:sp>
          <p:nvSpPr>
            <p:cNvPr id="25" name="Text Box 5">
              <a:extLst>
                <a:ext uri="{FF2B5EF4-FFF2-40B4-BE49-F238E27FC236}">
                  <a16:creationId xmlns:a16="http://schemas.microsoft.com/office/drawing/2014/main" id="{DF753961-3D30-3D41-B622-03BA038CC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408" y="5505722"/>
              <a:ext cx="25237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CMB anisotropies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 </a:t>
              </a:r>
            </a:p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global amount of electrons</a:t>
              </a:r>
              <a:endParaRPr lang="en-US" sz="18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66632A-1AB5-4F4E-A2D5-B05AE8E03DF3}"/>
                </a:ext>
              </a:extLst>
            </p:cNvPr>
            <p:cNvGrpSpPr/>
            <p:nvPr/>
          </p:nvGrpSpPr>
          <p:grpSpPr>
            <a:xfrm>
              <a:off x="321258" y="4512623"/>
              <a:ext cx="4358565" cy="2345377"/>
              <a:chOff x="321258" y="4512623"/>
              <a:chExt cx="4358565" cy="2345377"/>
            </a:xfrm>
          </p:grpSpPr>
          <p:pic>
            <p:nvPicPr>
              <p:cNvPr id="30" name="Picture 29" descr="cmb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49" t="15436" r="10228" b="12837"/>
              <a:stretch/>
            </p:blipFill>
            <p:spPr>
              <a:xfrm>
                <a:off x="321258" y="4512623"/>
                <a:ext cx="4266232" cy="2345377"/>
              </a:xfrm>
              <a:prstGeom prst="rect">
                <a:avLst/>
              </a:prstGeom>
            </p:spPr>
          </p:pic>
          <p:sp>
            <p:nvSpPr>
              <p:cNvPr id="14" name="Text Box 16">
                <a:extLst>
                  <a:ext uri="{FF2B5EF4-FFF2-40B4-BE49-F238E27FC236}">
                    <a16:creationId xmlns:a16="http://schemas.microsoft.com/office/drawing/2014/main" id="{4FDE2BED-9067-6243-B6A7-AB4F06F494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3772175" y="5677809"/>
                <a:ext cx="163063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Calibri"/>
                    <a:cs typeface="Calibri"/>
                  </a:rPr>
                  <a:t>Planck Collaboration 2016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815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Cross-correlations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C2B10F-FFC2-F245-8276-D47C20476C08}"/>
              </a:ext>
            </a:extLst>
          </p:cNvPr>
          <p:cNvSpPr txBox="1"/>
          <p:nvPr/>
        </p:nvSpPr>
        <p:spPr>
          <a:xfrm>
            <a:off x="2110425" y="1303485"/>
            <a:ext cx="4923150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resolved galaxies (Ly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α, metal lines)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unresolved galaxies (NIR &amp; </a:t>
            </a:r>
            <a:r>
              <a:rPr lang="en-US" dirty="0" err="1">
                <a:latin typeface="Calibri"/>
                <a:cs typeface="Calibri"/>
              </a:rPr>
              <a:t>Xray</a:t>
            </a:r>
            <a:r>
              <a:rPr lang="en-US" dirty="0">
                <a:latin typeface="Calibri"/>
                <a:cs typeface="Calibri"/>
              </a:rPr>
              <a:t> backgrounds)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CMB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4C577C-1F3E-D542-A7DF-AAAE26DA9EFD}"/>
              </a:ext>
            </a:extLst>
          </p:cNvPr>
          <p:cNvSpPr/>
          <p:nvPr/>
        </p:nvSpPr>
        <p:spPr bwMode="auto">
          <a:xfrm>
            <a:off x="1195397" y="5472809"/>
            <a:ext cx="6223958" cy="108143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Calibri"/>
                <a:cs typeface="Calibri"/>
              </a:rPr>
              <a:t>Cross-correlations are fundamental to confirm origin of signal,  reduce systematic effects, provide information on typical dimension of HII regions and source properties</a:t>
            </a:r>
            <a:endParaRPr lang="en-US" dirty="0">
              <a:latin typeface="Calibri"/>
              <a:cs typeface="Calibri"/>
              <a:sym typeface="Helvetica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E6A53C-B679-3340-A592-1B86A56283AA}"/>
              </a:ext>
            </a:extLst>
          </p:cNvPr>
          <p:cNvGrpSpPr/>
          <p:nvPr/>
        </p:nvGrpSpPr>
        <p:grpSpPr>
          <a:xfrm>
            <a:off x="1787932" y="2824414"/>
            <a:ext cx="5568136" cy="2306638"/>
            <a:chOff x="1881113" y="1397197"/>
            <a:chExt cx="5568136" cy="230663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141535D-CA63-D74C-B236-7A308FC47F6C}"/>
                </a:ext>
              </a:extLst>
            </p:cNvPr>
            <p:cNvGrpSpPr/>
            <p:nvPr/>
          </p:nvGrpSpPr>
          <p:grpSpPr>
            <a:xfrm>
              <a:off x="1881113" y="1397197"/>
              <a:ext cx="5568136" cy="2306638"/>
              <a:chOff x="1881113" y="2324660"/>
              <a:chExt cx="5568136" cy="2306638"/>
            </a:xfrm>
          </p:grpSpPr>
          <p:sp>
            <p:nvSpPr>
              <p:cNvPr id="26" name="TextBox 97">
                <a:extLst>
                  <a:ext uri="{FF2B5EF4-FFF2-40B4-BE49-F238E27FC236}">
                    <a16:creationId xmlns:a16="http://schemas.microsoft.com/office/drawing/2014/main" id="{EB633291-887C-AB4C-BF61-07261F1C1D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868486" y="4044205"/>
                <a:ext cx="8845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 dirty="0">
                    <a:latin typeface="Calibri"/>
                    <a:cs typeface="Calibri"/>
                  </a:rPr>
                  <a:t> </a:t>
                </a:r>
                <a:r>
                  <a:rPr lang="en-US" sz="1200" dirty="0" err="1">
                    <a:latin typeface="Calibri"/>
                    <a:cs typeface="Calibri"/>
                  </a:rPr>
                  <a:t>Lidz</a:t>
                </a:r>
                <a:r>
                  <a:rPr lang="en-US" sz="1200" dirty="0">
                    <a:latin typeface="Calibri"/>
                    <a:cs typeface="Calibri"/>
                  </a:rPr>
                  <a:t>+ 2009</a:t>
                </a:r>
              </a:p>
            </p:txBody>
          </p:sp>
          <p:pic>
            <p:nvPicPr>
              <p:cNvPr id="27" name="Picture 10" descr="f1.eps">
                <a:extLst>
                  <a:ext uri="{FF2B5EF4-FFF2-40B4-BE49-F238E27FC236}">
                    <a16:creationId xmlns:a16="http://schemas.microsoft.com/office/drawing/2014/main" id="{9C91745B-A45A-D04E-B67E-89E668446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/>
              <a:stretch>
                <a:fillRect/>
              </a:stretch>
            </p:blipFill>
            <p:spPr bwMode="auto">
              <a:xfrm>
                <a:off x="1881113" y="2324660"/>
                <a:ext cx="5291137" cy="2306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13">
                <a:extLst>
                  <a:ext uri="{FF2B5EF4-FFF2-40B4-BE49-F238E27FC236}">
                    <a16:creationId xmlns:a16="http://schemas.microsoft.com/office/drawing/2014/main" id="{59485133-8AC7-2B4A-89E1-60C6948CDB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25" y="2364348"/>
                <a:ext cx="6433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libri"/>
                    <a:cs typeface="Calibri"/>
                  </a:rPr>
                  <a:t>21cm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1F8D20BE-6461-BB4D-AB1E-132101AA9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3088" y="2364348"/>
                <a:ext cx="8432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Calibri"/>
                    <a:cs typeface="Calibri"/>
                  </a:rPr>
                  <a:t>galaxies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2D9E21-82D2-7C46-8A9A-4B2DF2AE7F0C}"/>
                </a:ext>
              </a:extLst>
            </p:cNvPr>
            <p:cNvGrpSpPr/>
            <p:nvPr/>
          </p:nvGrpSpPr>
          <p:grpSpPr>
            <a:xfrm>
              <a:off x="2671788" y="2449224"/>
              <a:ext cx="3514278" cy="721515"/>
              <a:chOff x="2671788" y="3376687"/>
              <a:chExt cx="3514278" cy="721515"/>
            </a:xfrm>
          </p:grpSpPr>
          <p:sp>
            <p:nvSpPr>
              <p:cNvPr id="24" name="Donut 23">
                <a:extLst>
                  <a:ext uri="{FF2B5EF4-FFF2-40B4-BE49-F238E27FC236}">
                    <a16:creationId xmlns:a16="http://schemas.microsoft.com/office/drawing/2014/main" id="{8C4D33B5-7510-9448-97BB-38851B88592E}"/>
                  </a:ext>
                </a:extLst>
              </p:cNvPr>
              <p:cNvSpPr/>
              <p:nvPr/>
            </p:nvSpPr>
            <p:spPr bwMode="auto">
              <a:xfrm>
                <a:off x="2671788" y="3376687"/>
                <a:ext cx="719556" cy="721515"/>
              </a:xfrm>
              <a:prstGeom prst="donut">
                <a:avLst>
                  <a:gd name="adj" fmla="val 570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  <p:sp>
            <p:nvSpPr>
              <p:cNvPr id="25" name="Donut 24">
                <a:extLst>
                  <a:ext uri="{FF2B5EF4-FFF2-40B4-BE49-F238E27FC236}">
                    <a16:creationId xmlns:a16="http://schemas.microsoft.com/office/drawing/2014/main" id="{289F7171-1B90-5848-B56A-D1E9DD79DB6D}"/>
                  </a:ext>
                </a:extLst>
              </p:cNvPr>
              <p:cNvSpPr/>
              <p:nvPr/>
            </p:nvSpPr>
            <p:spPr bwMode="auto">
              <a:xfrm>
                <a:off x="5466510" y="3376687"/>
                <a:ext cx="719556" cy="721515"/>
              </a:xfrm>
              <a:prstGeom prst="donut">
                <a:avLst>
                  <a:gd name="adj" fmla="val 5700"/>
                </a:avLst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14532A3-F3B1-D444-B1A4-22F7058EA843}"/>
                </a:ext>
              </a:extLst>
            </p:cNvPr>
            <p:cNvGrpSpPr/>
            <p:nvPr/>
          </p:nvGrpSpPr>
          <p:grpSpPr>
            <a:xfrm>
              <a:off x="2198811" y="3222129"/>
              <a:ext cx="3638086" cy="475376"/>
              <a:chOff x="2198811" y="4149592"/>
              <a:chExt cx="3638086" cy="475376"/>
            </a:xfrm>
          </p:grpSpPr>
          <p:sp>
            <p:nvSpPr>
              <p:cNvPr id="22" name="Donut 21">
                <a:extLst>
                  <a:ext uri="{FF2B5EF4-FFF2-40B4-BE49-F238E27FC236}">
                    <a16:creationId xmlns:a16="http://schemas.microsoft.com/office/drawing/2014/main" id="{35D57DD6-643E-EE43-AB72-5616F022C5E9}"/>
                  </a:ext>
                </a:extLst>
              </p:cNvPr>
              <p:cNvSpPr/>
              <p:nvPr/>
            </p:nvSpPr>
            <p:spPr bwMode="auto">
              <a:xfrm>
                <a:off x="5062490" y="4149592"/>
                <a:ext cx="774407" cy="467276"/>
              </a:xfrm>
              <a:prstGeom prst="donut">
                <a:avLst>
                  <a:gd name="adj" fmla="val 570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  <p:sp>
            <p:nvSpPr>
              <p:cNvPr id="23" name="Donut 22">
                <a:extLst>
                  <a:ext uri="{FF2B5EF4-FFF2-40B4-BE49-F238E27FC236}">
                    <a16:creationId xmlns:a16="http://schemas.microsoft.com/office/drawing/2014/main" id="{8E1FAC89-8774-7E4A-8F3C-34F62C33CAC0}"/>
                  </a:ext>
                </a:extLst>
              </p:cNvPr>
              <p:cNvSpPr/>
              <p:nvPr/>
            </p:nvSpPr>
            <p:spPr bwMode="auto">
              <a:xfrm>
                <a:off x="2198811" y="4157692"/>
                <a:ext cx="774407" cy="467276"/>
              </a:xfrm>
              <a:prstGeom prst="donut">
                <a:avLst>
                  <a:gd name="adj" fmla="val 570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6484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428068"/>
              </p:ext>
            </p:extLst>
          </p:nvPr>
        </p:nvGraphicFramePr>
        <p:xfrm>
          <a:off x="5570240" y="4234349"/>
          <a:ext cx="2576513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2" name="Equation" r:id="rId4" imgW="1854200" imgH="508000" progId="Equation.3">
                  <p:embed/>
                </p:oleObj>
              </mc:Choice>
              <mc:Fallback>
                <p:oleObj name="Equation" r:id="rId4" imgW="1854200" imgH="508000" progId="Equation.3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240" y="4234349"/>
                        <a:ext cx="2576513" cy="7064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39262ED-64B4-FA48-A375-9C402065A43B}"/>
              </a:ext>
            </a:extLst>
          </p:cNvPr>
          <p:cNvGrpSpPr/>
          <p:nvPr/>
        </p:nvGrpSpPr>
        <p:grpSpPr>
          <a:xfrm>
            <a:off x="63497" y="693732"/>
            <a:ext cx="5267424" cy="4814244"/>
            <a:chOff x="520708" y="693732"/>
            <a:chExt cx="5267424" cy="48142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708" y="693732"/>
              <a:ext cx="5267424" cy="4814244"/>
            </a:xfrm>
            <a:prstGeom prst="rect">
              <a:avLst/>
            </a:prstGeom>
          </p:spPr>
        </p:pic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725978" y="806771"/>
              <a:ext cx="5062154" cy="246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 dirty="0">
                  <a:latin typeface="Calibri"/>
                  <a:cs typeface="Calibri"/>
                </a:rPr>
                <a:t>3D spherically averaged cross power spectrum (21cm-LAEs) </a:t>
              </a:r>
            </a:p>
          </p:txBody>
        </p:sp>
        <p:sp>
          <p:nvSpPr>
            <p:cNvPr id="18" name="Rectangle 18"/>
            <p:cNvSpPr>
              <a:spLocks/>
            </p:cNvSpPr>
            <p:nvPr/>
          </p:nvSpPr>
          <p:spPr bwMode="auto">
            <a:xfrm rot="5400000">
              <a:off x="3729728" y="3717276"/>
              <a:ext cx="3276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200" dirty="0">
                  <a:latin typeface="Calibri"/>
                  <a:cs typeface="Calibri"/>
                  <a:sym typeface="Comic Sans MS" charset="0"/>
                </a:rPr>
                <a:t>Wiersma+ 2013; </a:t>
              </a:r>
              <a:r>
                <a:rPr lang="en-US" sz="1200" dirty="0" err="1">
                  <a:latin typeface="Calibri"/>
                  <a:cs typeface="Calibri"/>
                  <a:sym typeface="Comic Sans MS" charset="0"/>
                </a:rPr>
                <a:t>Vrbanec</a:t>
              </a:r>
              <a:r>
                <a:rPr lang="en-US" sz="1200" dirty="0">
                  <a:latin typeface="Calibri"/>
                  <a:cs typeface="Calibri"/>
                  <a:sym typeface="Comic Sans MS" charset="0"/>
                </a:rPr>
                <a:t>+ 2016;, 2020</a:t>
              </a:r>
            </a:p>
          </p:txBody>
        </p:sp>
      </p:grpSp>
      <p:sp>
        <p:nvSpPr>
          <p:cNvPr id="14" name="Text Box 18">
            <a:extLst>
              <a:ext uri="{FF2B5EF4-FFF2-40B4-BE49-F238E27FC236}">
                <a16:creationId xmlns:a16="http://schemas.microsoft.com/office/drawing/2014/main" id="{9DB57E0E-F438-1D4F-BB8A-55E1C16AD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Cross-correlations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4AE099-FEDF-B146-BFC9-B13199F997D4}"/>
              </a:ext>
            </a:extLst>
          </p:cNvPr>
          <p:cNvSpPr/>
          <p:nvPr/>
        </p:nvSpPr>
        <p:spPr bwMode="auto">
          <a:xfrm>
            <a:off x="2256049" y="5556451"/>
            <a:ext cx="6223958" cy="108143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Calibri"/>
                <a:cs typeface="Calibri"/>
              </a:rPr>
              <a:t>Cross-correlations are fundamental to confirm origin of signal,  reduce systematic effects, provide information on sources</a:t>
            </a:r>
            <a:endParaRPr lang="en-US" dirty="0">
              <a:latin typeface="Calibri"/>
              <a:cs typeface="Calibri"/>
              <a:sym typeface="Helvetic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76B33F-32A1-2549-AC70-4ACA59A727D7}"/>
              </a:ext>
            </a:extLst>
          </p:cNvPr>
          <p:cNvSpPr/>
          <p:nvPr/>
        </p:nvSpPr>
        <p:spPr>
          <a:xfrm>
            <a:off x="5330921" y="1472812"/>
            <a:ext cx="3520683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libri"/>
                <a:cs typeface="Calibri"/>
                <a:sym typeface="Helvetica" charset="0"/>
              </a:rPr>
              <a:t>Intensity of the power spectrum </a:t>
            </a:r>
            <a:r>
              <a:rPr lang="en-US" dirty="0">
                <a:latin typeface="Calibri"/>
                <a:cs typeface="Calibri"/>
                <a:sym typeface="Wingdings"/>
              </a:rPr>
              <a:t>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/>
                <a:cs typeface="Calibri"/>
                <a:sym typeface="Helvetica" charset="0"/>
              </a:rPr>
              <a:t>volume average HI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E13F7-0CF3-7B46-830E-B3AC065B6E26}"/>
              </a:ext>
            </a:extLst>
          </p:cNvPr>
          <p:cNvSpPr/>
          <p:nvPr/>
        </p:nvSpPr>
        <p:spPr>
          <a:xfrm>
            <a:off x="5293759" y="3328276"/>
            <a:ext cx="3595008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libri"/>
                <a:cs typeface="Calibri"/>
                <a:sym typeface="Helvetica" charset="0"/>
              </a:rPr>
              <a:t>Correlation coefficient </a:t>
            </a:r>
            <a:r>
              <a:rPr lang="en-US" dirty="0">
                <a:latin typeface="Calibri"/>
                <a:cs typeface="Calibri"/>
                <a:sym typeface="Wingdings"/>
              </a:rPr>
              <a:t>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/>
                <a:cs typeface="Calibri"/>
                <a:sym typeface="Helvetica" charset="0"/>
              </a:rPr>
              <a:t>typical dimension of the HII regions</a:t>
            </a:r>
          </a:p>
        </p:txBody>
      </p:sp>
    </p:spTree>
    <p:extLst>
      <p:ext uri="{BB962C8B-B14F-4D97-AF65-F5344CB8AC3E}">
        <p14:creationId xmlns:p14="http://schemas.microsoft.com/office/powerpoint/2010/main" val="857208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" descr="World map - Wikipedia">
            <a:extLst>
              <a:ext uri="{FF2B5EF4-FFF2-40B4-BE49-F238E27FC236}">
                <a16:creationId xmlns:a16="http://schemas.microsoft.com/office/drawing/2014/main" id="{963CBF0F-EF20-B041-AD3A-5C2C3A78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064" y="-315486"/>
            <a:ext cx="12372977" cy="75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Murchison Widefield Array – Wikipedia">
            <a:extLst>
              <a:ext uri="{FF2B5EF4-FFF2-40B4-BE49-F238E27FC236}">
                <a16:creationId xmlns:a16="http://schemas.microsoft.com/office/drawing/2014/main" id="{DA3DB8BD-513E-504D-9DAC-364368E1D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 bwMode="auto">
          <a:xfrm>
            <a:off x="7132390" y="3689202"/>
            <a:ext cx="1198942" cy="900457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400B8F-BCC2-8B46-B325-21F54803C27C}"/>
              </a:ext>
            </a:extLst>
          </p:cNvPr>
          <p:cNvGrpSpPr/>
          <p:nvPr/>
        </p:nvGrpSpPr>
        <p:grpSpPr>
          <a:xfrm>
            <a:off x="8022336" y="4369010"/>
            <a:ext cx="1450289" cy="523220"/>
            <a:chOff x="7501198" y="3940012"/>
            <a:chExt cx="14502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34CE031-70F1-9543-9F71-C2DACDB9DB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51566" y="417512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AAAA2D-285C-B341-84D6-312081831A82}"/>
                </a:ext>
              </a:extLst>
            </p:cNvPr>
            <p:cNvSpPr txBox="1"/>
            <p:nvPr/>
          </p:nvSpPr>
          <p:spPr>
            <a:xfrm>
              <a:off x="7501198" y="3940012"/>
              <a:ext cx="14502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MWA &amp; </a:t>
              </a:r>
            </a:p>
            <a:p>
              <a:pPr algn="ctr"/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EDGES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380C06-7D4F-DC49-AB64-05CCC9B15B33}"/>
              </a:ext>
            </a:extLst>
          </p:cNvPr>
          <p:cNvGrpSpPr/>
          <p:nvPr/>
        </p:nvGrpSpPr>
        <p:grpSpPr>
          <a:xfrm>
            <a:off x="3298786" y="389482"/>
            <a:ext cx="2008759" cy="1025131"/>
            <a:chOff x="3333069" y="2094359"/>
            <a:chExt cx="2008759" cy="1025131"/>
          </a:xfrm>
        </p:grpSpPr>
        <p:pic>
          <p:nvPicPr>
            <p:cNvPr id="75778" name="Picture 2" descr="Low-Frequency Array (LOFAR) - Wikipedia">
              <a:extLst>
                <a:ext uri="{FF2B5EF4-FFF2-40B4-BE49-F238E27FC236}">
                  <a16:creationId xmlns:a16="http://schemas.microsoft.com/office/drawing/2014/main" id="{5D98625D-AB6F-684C-B5EA-07DABB77A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069" y="2094359"/>
              <a:ext cx="1366604" cy="10251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CF3DD2-E1A3-1540-B152-10E83239BE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82540" y="2938463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52B73A-CB22-B046-B2AB-0ADE451F3225}"/>
                </a:ext>
              </a:extLst>
            </p:cNvPr>
            <p:cNvSpPr txBox="1"/>
            <p:nvPr/>
          </p:nvSpPr>
          <p:spPr>
            <a:xfrm>
              <a:off x="4636540" y="2710113"/>
              <a:ext cx="705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LOFAR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E2C807-8CAF-6441-B2DF-88F83BDAA316}"/>
              </a:ext>
            </a:extLst>
          </p:cNvPr>
          <p:cNvGrpSpPr/>
          <p:nvPr/>
        </p:nvGrpSpPr>
        <p:grpSpPr>
          <a:xfrm>
            <a:off x="4892501" y="4188121"/>
            <a:ext cx="1284542" cy="523220"/>
            <a:chOff x="4535301" y="4188121"/>
            <a:chExt cx="1284542" cy="5232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1998915-0F7F-A245-9167-9734EE5A7F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90508" y="4449731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09F93A-832D-414A-86B8-24DCF2DDE943}"/>
                </a:ext>
              </a:extLst>
            </p:cNvPr>
            <p:cNvSpPr txBox="1"/>
            <p:nvPr/>
          </p:nvSpPr>
          <p:spPr>
            <a:xfrm>
              <a:off x="4535301" y="4188121"/>
              <a:ext cx="1284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HERA &amp; </a:t>
              </a:r>
            </a:p>
            <a:p>
              <a:pPr algn="ctr"/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PAPER</a:t>
              </a:r>
            </a:p>
          </p:txBody>
        </p:sp>
      </p:grpSp>
      <p:pic>
        <p:nvPicPr>
          <p:cNvPr id="75780" name="Picture 4" descr="reionization.org">
            <a:extLst>
              <a:ext uri="{FF2B5EF4-FFF2-40B4-BE49-F238E27FC236}">
                <a16:creationId xmlns:a16="http://schemas.microsoft.com/office/drawing/2014/main" id="{2CFC55AD-C367-9545-A599-AC20D96F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982" y="4711341"/>
            <a:ext cx="1950582" cy="90316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5F9E83B-9B4E-C543-BD92-9ADC96658BF1}"/>
              </a:ext>
            </a:extLst>
          </p:cNvPr>
          <p:cNvGrpSpPr/>
          <p:nvPr/>
        </p:nvGrpSpPr>
        <p:grpSpPr>
          <a:xfrm>
            <a:off x="835709" y="1477918"/>
            <a:ext cx="759288" cy="336350"/>
            <a:chOff x="8249531" y="5807700"/>
            <a:chExt cx="759288" cy="33635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173BCA-CD4F-4E4C-8DD3-F687920BEE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49531" y="603605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FFC0F-1459-734C-838F-9B3C6F0677E0}"/>
                </a:ext>
              </a:extLst>
            </p:cNvPr>
            <p:cNvSpPr txBox="1"/>
            <p:nvPr/>
          </p:nvSpPr>
          <p:spPr>
            <a:xfrm>
              <a:off x="8303531" y="5807700"/>
              <a:ext cx="705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LWA</a:t>
              </a:r>
            </a:p>
          </p:txBody>
        </p:sp>
      </p:grpSp>
      <p:pic>
        <p:nvPicPr>
          <p:cNvPr id="75782" name="Picture 6" descr="Astronomers detect signal from the dawn of the universe, using simple  antenna in WA outback - ABC News">
            <a:extLst>
              <a:ext uri="{FF2B5EF4-FFF2-40B4-BE49-F238E27FC236}">
                <a16:creationId xmlns:a16="http://schemas.microsoft.com/office/drawing/2014/main" id="{311BDFEE-AACE-5E4D-A8D4-97435F41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16" y="4678442"/>
            <a:ext cx="1197056" cy="897792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E37046F-B608-5E4D-9DE8-F09267C97C2F}"/>
              </a:ext>
            </a:extLst>
          </p:cNvPr>
          <p:cNvGrpSpPr/>
          <p:nvPr/>
        </p:nvGrpSpPr>
        <p:grpSpPr>
          <a:xfrm>
            <a:off x="1866641" y="1482331"/>
            <a:ext cx="759288" cy="336350"/>
            <a:chOff x="4281359" y="1848215"/>
            <a:chExt cx="759288" cy="3363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FA2B5-4A65-C644-B031-B863759E96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81359" y="2076565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02AF20-08BF-A340-AFC1-B77643DF5CFA}"/>
                </a:ext>
              </a:extLst>
            </p:cNvPr>
            <p:cNvSpPr txBox="1"/>
            <p:nvPr/>
          </p:nvSpPr>
          <p:spPr>
            <a:xfrm>
              <a:off x="4335359" y="1848215"/>
              <a:ext cx="705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PAPER</a:t>
              </a:r>
            </a:p>
          </p:txBody>
        </p:sp>
      </p:grpSp>
      <p:pic>
        <p:nvPicPr>
          <p:cNvPr id="75784" name="Picture 8" descr="A PAPER dipole">
            <a:extLst>
              <a:ext uri="{FF2B5EF4-FFF2-40B4-BE49-F238E27FC236}">
                <a16:creationId xmlns:a16="http://schemas.microsoft.com/office/drawing/2014/main" id="{8F37DE4E-67DC-2047-A5D8-C0127B0E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29" y="3669059"/>
            <a:ext cx="1257675" cy="940741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10" descr="LWA - News 2009">
            <a:extLst>
              <a:ext uri="{FF2B5EF4-FFF2-40B4-BE49-F238E27FC236}">
                <a16:creationId xmlns:a16="http://schemas.microsoft.com/office/drawing/2014/main" id="{529E8A19-8CD4-D145-B28D-0CD35D92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" y="2038185"/>
            <a:ext cx="1424061" cy="106804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C041A6A-B310-874A-9161-3768E3ED8B5B}"/>
              </a:ext>
            </a:extLst>
          </p:cNvPr>
          <p:cNvGrpSpPr/>
          <p:nvPr/>
        </p:nvGrpSpPr>
        <p:grpSpPr>
          <a:xfrm>
            <a:off x="1134353" y="1713513"/>
            <a:ext cx="759288" cy="336350"/>
            <a:chOff x="8249531" y="5807700"/>
            <a:chExt cx="759288" cy="33635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010F96-8624-B348-AFD4-A10695B1E5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49531" y="603605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9472C9-67F3-274A-BE60-ABF91A79698E}"/>
                </a:ext>
              </a:extLst>
            </p:cNvPr>
            <p:cNvSpPr txBox="1"/>
            <p:nvPr/>
          </p:nvSpPr>
          <p:spPr>
            <a:xfrm>
              <a:off x="8303531" y="5807700"/>
              <a:ext cx="705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LWA</a:t>
              </a:r>
            </a:p>
          </p:txBody>
        </p:sp>
      </p:grpSp>
      <p:pic>
        <p:nvPicPr>
          <p:cNvPr id="34" name="Picture 8" descr="A PAPER dipole">
            <a:extLst>
              <a:ext uri="{FF2B5EF4-FFF2-40B4-BE49-F238E27FC236}">
                <a16:creationId xmlns:a16="http://schemas.microsoft.com/office/drawing/2014/main" id="{0C4CAD2C-DED9-F041-B859-2B33E7BB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91" y="1744714"/>
            <a:ext cx="1257675" cy="940741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2E148BB-06F0-984E-B3C0-8C993E75988E}"/>
              </a:ext>
            </a:extLst>
          </p:cNvPr>
          <p:cNvGrpSpPr/>
          <p:nvPr/>
        </p:nvGrpSpPr>
        <p:grpSpPr>
          <a:xfrm>
            <a:off x="6972573" y="2517280"/>
            <a:ext cx="759288" cy="336350"/>
            <a:chOff x="6439562" y="4000751"/>
            <a:chExt cx="759288" cy="3363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922E893-FA86-4040-AD4B-DC538B46D2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39562" y="4229101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FF4C54-0C1F-594B-8C54-2AD570600A8E}"/>
                </a:ext>
              </a:extLst>
            </p:cNvPr>
            <p:cNvSpPr txBox="1"/>
            <p:nvPr/>
          </p:nvSpPr>
          <p:spPr>
            <a:xfrm>
              <a:off x="6493562" y="4000751"/>
              <a:ext cx="705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SARAS</a:t>
              </a:r>
            </a:p>
          </p:txBody>
        </p:sp>
      </p:grpSp>
      <p:pic>
        <p:nvPicPr>
          <p:cNvPr id="39" name="Picture 12" descr="The SARAS Fat-dipole correlation spectrometer.">
            <a:extLst>
              <a:ext uri="{FF2B5EF4-FFF2-40B4-BE49-F238E27FC236}">
                <a16:creationId xmlns:a16="http://schemas.microsoft.com/office/drawing/2014/main" id="{1B7A565D-E198-DF47-8691-0C96E5710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43" y="1930428"/>
            <a:ext cx="1040564" cy="786661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141C33-B8A6-6D4A-9881-8D5A5B9119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8564" y="2745630"/>
            <a:ext cx="1071306" cy="828021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6B22B-F474-2245-B444-2AAF6854D840}"/>
              </a:ext>
            </a:extLst>
          </p:cNvPr>
          <p:cNvSpPr txBox="1"/>
          <p:nvPr/>
        </p:nvSpPr>
        <p:spPr>
          <a:xfrm>
            <a:off x="702160" y="5850822"/>
            <a:ext cx="7278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RADIO TELESCOPE FOR EPOCH OF REIONIZATION</a:t>
            </a:r>
          </a:p>
        </p:txBody>
      </p:sp>
    </p:spTree>
    <p:extLst>
      <p:ext uri="{BB962C8B-B14F-4D97-AF65-F5344CB8AC3E}">
        <p14:creationId xmlns:p14="http://schemas.microsoft.com/office/powerpoint/2010/main" val="30995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5906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Global signal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73557-37F2-9942-9B52-ECD08948FDDB}"/>
              </a:ext>
            </a:extLst>
          </p:cNvPr>
          <p:cNvSpPr/>
          <p:nvPr/>
        </p:nvSpPr>
        <p:spPr bwMode="auto">
          <a:xfrm>
            <a:off x="3903343" y="1483649"/>
            <a:ext cx="1579418" cy="29688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F2AC5E2-07FC-5E42-B115-40CAFC2701D3}"/>
              </a:ext>
            </a:extLst>
          </p:cNvPr>
          <p:cNvSpPr>
            <a:spLocks/>
          </p:cNvSpPr>
          <p:nvPr/>
        </p:nvSpPr>
        <p:spPr bwMode="auto">
          <a:xfrm>
            <a:off x="7357752" y="2523176"/>
            <a:ext cx="162704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1600" dirty="0" err="1">
                <a:latin typeface="Calibri"/>
                <a:cs typeface="Calibri"/>
                <a:sym typeface="Comic Sans MS" charset="0"/>
              </a:rPr>
              <a:t>ν</a:t>
            </a:r>
            <a:r>
              <a:rPr lang="en-US" sz="1600" dirty="0">
                <a:latin typeface="Calibri"/>
                <a:cs typeface="Calibri"/>
                <a:sym typeface="Comic Sans MS" charset="0"/>
              </a:rPr>
              <a:t> = 78 ± 1 MHz</a:t>
            </a:r>
          </a:p>
          <a:p>
            <a:pPr>
              <a:buClr>
                <a:srgbClr val="000000"/>
              </a:buClr>
              <a:buSzPct val="100000"/>
            </a:pPr>
            <a:endParaRPr lang="en-US" sz="1600" dirty="0">
              <a:latin typeface="Calibri"/>
              <a:cs typeface="Calibri"/>
              <a:sym typeface="Comic Sans MS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-US" sz="1600" dirty="0" err="1">
                <a:latin typeface="Calibri"/>
                <a:ea typeface="Lucida Grande" charset="0"/>
                <a:cs typeface="Calibri"/>
                <a:sym typeface="Wingdings" charset="0"/>
              </a:rPr>
              <a:t>δ</a:t>
            </a:r>
            <a:r>
              <a:rPr lang="en-US" sz="1600" dirty="0" err="1">
                <a:latin typeface="Calibri"/>
                <a:cs typeface="Calibri"/>
                <a:sym typeface="Comic Sans MS" charset="0"/>
              </a:rPr>
              <a:t>T</a:t>
            </a:r>
            <a:r>
              <a:rPr lang="en-US" sz="1600" baseline="-25000" dirty="0" err="1">
                <a:latin typeface="Calibri"/>
                <a:cs typeface="Calibri"/>
                <a:sym typeface="Comic Sans MS" charset="0"/>
              </a:rPr>
              <a:t>b</a:t>
            </a:r>
            <a:r>
              <a:rPr lang="en-US" sz="1600" dirty="0">
                <a:latin typeface="Calibri"/>
                <a:cs typeface="Calibri"/>
                <a:sym typeface="Comic Sans MS" charset="0"/>
              </a:rPr>
              <a:t> = 500</a:t>
            </a:r>
            <a:r>
              <a:rPr lang="en-US" sz="1600" baseline="30000" dirty="0">
                <a:latin typeface="Calibri"/>
                <a:cs typeface="Calibri"/>
                <a:sym typeface="Comic Sans MS" charset="0"/>
              </a:rPr>
              <a:t>+500</a:t>
            </a:r>
            <a:r>
              <a:rPr lang="en-US" sz="1600" baseline="-25000" dirty="0">
                <a:latin typeface="Calibri"/>
                <a:cs typeface="Calibri"/>
                <a:sym typeface="Comic Sans MS" charset="0"/>
              </a:rPr>
              <a:t>-200</a:t>
            </a:r>
            <a:r>
              <a:rPr lang="en-US" sz="1600" dirty="0">
                <a:latin typeface="Calibri"/>
                <a:cs typeface="Calibri"/>
                <a:sym typeface="Comic Sans MS" charset="0"/>
              </a:rPr>
              <a:t> </a:t>
            </a:r>
            <a:r>
              <a:rPr lang="en-US" sz="1600" dirty="0" err="1">
                <a:latin typeface="Calibri"/>
                <a:cs typeface="Calibri"/>
                <a:sym typeface="Comic Sans MS" charset="0"/>
              </a:rPr>
              <a:t>mK</a:t>
            </a:r>
            <a:endParaRPr lang="en-US" sz="1600" dirty="0">
              <a:latin typeface="Calibri"/>
              <a:cs typeface="Calibri"/>
              <a:sym typeface="Comic Sans MS" charset="0"/>
            </a:endParaRPr>
          </a:p>
          <a:p>
            <a:pPr>
              <a:buClr>
                <a:srgbClr val="000000"/>
              </a:buClr>
              <a:buSzPct val="100000"/>
            </a:pPr>
            <a:endParaRPr lang="en-US" sz="1600" dirty="0">
              <a:latin typeface="Calibri"/>
              <a:cs typeface="Calibri"/>
              <a:sym typeface="Comic Sans MS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-US" sz="1600" dirty="0">
                <a:latin typeface="Calibri"/>
                <a:cs typeface="Calibri"/>
                <a:sym typeface="Comic Sans MS" charset="0"/>
              </a:rPr>
              <a:t>S/N = 37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8BCEA6-6AA5-F045-8218-E3D43E424A75}"/>
              </a:ext>
            </a:extLst>
          </p:cNvPr>
          <p:cNvGrpSpPr/>
          <p:nvPr/>
        </p:nvGrpSpPr>
        <p:grpSpPr>
          <a:xfrm>
            <a:off x="2499874" y="2067911"/>
            <a:ext cx="4070401" cy="2105413"/>
            <a:chOff x="985889" y="2227311"/>
            <a:chExt cx="4070401" cy="21054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B1C3B0-9D51-7A46-8FB6-084F81FEC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916" r="46335"/>
            <a:stretch/>
          </p:blipFill>
          <p:spPr>
            <a:xfrm>
              <a:off x="985889" y="2442755"/>
              <a:ext cx="4070401" cy="1889969"/>
            </a:xfrm>
            <a:prstGeom prst="rect">
              <a:avLst/>
            </a:prstGeom>
          </p:spPr>
        </p:pic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76772739-3EF7-324E-93EC-78F6C801E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458" y="2227311"/>
              <a:ext cx="256540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100000"/>
              </a:pPr>
              <a:r>
                <a:rPr lang="en-US" sz="1400" dirty="0">
                  <a:latin typeface="Calibri"/>
                  <a:cs typeface="Calibri"/>
                  <a:sym typeface="Comic Sans MS" charset="0"/>
                </a:rPr>
                <a:t>Recovered best-fitting 21cm model</a:t>
              </a: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F46D4A74-1BE1-7C4E-8203-9E7E19A048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957449" y="3233883"/>
              <a:ext cx="2069189" cy="12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200" dirty="0">
                  <a:latin typeface="Calibri"/>
                  <a:cs typeface="Calibri"/>
                  <a:sym typeface="Comic Sans MS" charset="0"/>
                </a:rPr>
                <a:t>Bowman+  2018</a:t>
              </a:r>
            </a:p>
          </p:txBody>
        </p:sp>
      </p:grpSp>
      <p:pic>
        <p:nvPicPr>
          <p:cNvPr id="14" name="Picture 6" descr="Astronomers detect signal from the dawn of the universe, using simple  antenna in WA outback - ABC News">
            <a:extLst>
              <a:ext uri="{FF2B5EF4-FFF2-40B4-BE49-F238E27FC236}">
                <a16:creationId xmlns:a16="http://schemas.microsoft.com/office/drawing/2014/main" id="{E1ABC022-5602-E340-9236-C931C2B56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6" y="1101656"/>
            <a:ext cx="2016175" cy="1512131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8FE70-538A-A94A-8737-5203F0928DB6}"/>
              </a:ext>
            </a:extLst>
          </p:cNvPr>
          <p:cNvSpPr txBox="1"/>
          <p:nvPr/>
        </p:nvSpPr>
        <p:spPr>
          <a:xfrm>
            <a:off x="1989593" y="966751"/>
            <a:ext cx="735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EDGES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F010C9-3D43-8D42-9286-6C6021DD5DF5}"/>
              </a:ext>
            </a:extLst>
          </p:cNvPr>
          <p:cNvSpPr txBox="1"/>
          <p:nvPr/>
        </p:nvSpPr>
        <p:spPr>
          <a:xfrm>
            <a:off x="681443" y="4836672"/>
            <a:ext cx="8123406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Physical origin: excess radio background, b-DM scattering, DM coupled to photons, interacting DE, different residual e</a:t>
            </a:r>
            <a:r>
              <a:rPr lang="en-US" baseline="30000" dirty="0">
                <a:latin typeface="Calibri"/>
                <a:cs typeface="Calibri"/>
              </a:rPr>
              <a:t>-</a:t>
            </a:r>
            <a:r>
              <a:rPr lang="en-US" dirty="0">
                <a:latin typeface="Calibri"/>
                <a:cs typeface="Calibri"/>
              </a:rPr>
              <a:t> fraction at recombination…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Constraints: DM annihilation, DM interactions, DM decay, WDM, primordial BHs…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Absorption feature not real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3926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6282F1-CE41-E642-A1D9-9F33D5169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4907"/>
            <a:ext cx="9144000" cy="4316422"/>
          </a:xfrm>
          <a:prstGeom prst="rect">
            <a:avLst/>
          </a:prstGeom>
        </p:spPr>
      </p:pic>
      <p:sp>
        <p:nvSpPr>
          <p:cNvPr id="53253" name="Rectangle 18"/>
          <p:cNvSpPr>
            <a:spLocks/>
          </p:cNvSpPr>
          <p:nvPr/>
        </p:nvSpPr>
        <p:spPr bwMode="auto">
          <a:xfrm>
            <a:off x="2227489" y="1430052"/>
            <a:ext cx="3024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400"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cs typeface="Calibri" charset="0"/>
                <a:sym typeface="Comic Sans MS" charset="0"/>
              </a:rPr>
              <a:t>Upper limit on power spectrum</a:t>
            </a:r>
          </a:p>
        </p:txBody>
      </p:sp>
      <p:sp>
        <p:nvSpPr>
          <p:cNvPr id="53254" name="Freeform 3"/>
          <p:cNvSpPr>
            <a:spLocks/>
          </p:cNvSpPr>
          <p:nvPr/>
        </p:nvSpPr>
        <p:spPr bwMode="auto">
          <a:xfrm>
            <a:off x="3287713" y="3330575"/>
            <a:ext cx="874712" cy="422275"/>
          </a:xfrm>
          <a:custGeom>
            <a:avLst/>
            <a:gdLst>
              <a:gd name="T0" fmla="*/ 479778 w 874889"/>
              <a:gd name="T1" fmla="*/ 0 h 423334"/>
              <a:gd name="T2" fmla="*/ 479778 w 874889"/>
              <a:gd name="T3" fmla="*/ 0 h 423334"/>
              <a:gd name="T4" fmla="*/ 112889 w 874889"/>
              <a:gd name="T5" fmla="*/ 14111 h 423334"/>
              <a:gd name="T6" fmla="*/ 56444 w 874889"/>
              <a:gd name="T7" fmla="*/ 70556 h 423334"/>
              <a:gd name="T8" fmla="*/ 14111 w 874889"/>
              <a:gd name="T9" fmla="*/ 169334 h 423334"/>
              <a:gd name="T10" fmla="*/ 0 w 874889"/>
              <a:gd name="T11" fmla="*/ 211667 h 423334"/>
              <a:gd name="T12" fmla="*/ 14111 w 874889"/>
              <a:gd name="T13" fmla="*/ 310445 h 423334"/>
              <a:gd name="T14" fmla="*/ 56444 w 874889"/>
              <a:gd name="T15" fmla="*/ 338667 h 423334"/>
              <a:gd name="T16" fmla="*/ 84667 w 874889"/>
              <a:gd name="T17" fmla="*/ 381000 h 423334"/>
              <a:gd name="T18" fmla="*/ 127000 w 874889"/>
              <a:gd name="T19" fmla="*/ 395111 h 423334"/>
              <a:gd name="T20" fmla="*/ 352778 w 874889"/>
              <a:gd name="T21" fmla="*/ 423334 h 423334"/>
              <a:gd name="T22" fmla="*/ 635000 w 874889"/>
              <a:gd name="T23" fmla="*/ 409222 h 423334"/>
              <a:gd name="T24" fmla="*/ 747889 w 874889"/>
              <a:gd name="T25" fmla="*/ 381000 h 423334"/>
              <a:gd name="T26" fmla="*/ 790222 w 874889"/>
              <a:gd name="T27" fmla="*/ 352778 h 423334"/>
              <a:gd name="T28" fmla="*/ 846667 w 874889"/>
              <a:gd name="T29" fmla="*/ 225778 h 423334"/>
              <a:gd name="T30" fmla="*/ 874889 w 874889"/>
              <a:gd name="T31" fmla="*/ 183445 h 423334"/>
              <a:gd name="T32" fmla="*/ 846667 w 874889"/>
              <a:gd name="T33" fmla="*/ 70556 h 423334"/>
              <a:gd name="T34" fmla="*/ 804333 w 874889"/>
              <a:gd name="T35" fmla="*/ 56445 h 423334"/>
              <a:gd name="T36" fmla="*/ 747889 w 874889"/>
              <a:gd name="T37" fmla="*/ 42334 h 423334"/>
              <a:gd name="T38" fmla="*/ 338667 w 874889"/>
              <a:gd name="T39" fmla="*/ 56445 h 42333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74889" h="423334">
                <a:moveTo>
                  <a:pt x="479778" y="0"/>
                </a:moveTo>
                <a:lnTo>
                  <a:pt x="479778" y="0"/>
                </a:lnTo>
                <a:cubicBezTo>
                  <a:pt x="357482" y="4704"/>
                  <a:pt x="233611" y="-6009"/>
                  <a:pt x="112889" y="14111"/>
                </a:cubicBezTo>
                <a:cubicBezTo>
                  <a:pt x="86643" y="18485"/>
                  <a:pt x="56444" y="70556"/>
                  <a:pt x="56444" y="70556"/>
                </a:cubicBezTo>
                <a:cubicBezTo>
                  <a:pt x="23351" y="169834"/>
                  <a:pt x="66422" y="47274"/>
                  <a:pt x="14111" y="169334"/>
                </a:cubicBezTo>
                <a:cubicBezTo>
                  <a:pt x="8252" y="183006"/>
                  <a:pt x="4704" y="197556"/>
                  <a:pt x="0" y="211667"/>
                </a:cubicBezTo>
                <a:cubicBezTo>
                  <a:pt x="4704" y="244593"/>
                  <a:pt x="603" y="280051"/>
                  <a:pt x="14111" y="310445"/>
                </a:cubicBezTo>
                <a:cubicBezTo>
                  <a:pt x="20999" y="325943"/>
                  <a:pt x="44452" y="326675"/>
                  <a:pt x="56444" y="338667"/>
                </a:cubicBezTo>
                <a:cubicBezTo>
                  <a:pt x="68436" y="350659"/>
                  <a:pt x="71424" y="370406"/>
                  <a:pt x="84667" y="381000"/>
                </a:cubicBezTo>
                <a:cubicBezTo>
                  <a:pt x="96282" y="390292"/>
                  <a:pt x="112570" y="391503"/>
                  <a:pt x="127000" y="395111"/>
                </a:cubicBezTo>
                <a:cubicBezTo>
                  <a:pt x="210313" y="415939"/>
                  <a:pt x="256390" y="414571"/>
                  <a:pt x="352778" y="423334"/>
                </a:cubicBezTo>
                <a:cubicBezTo>
                  <a:pt x="446852" y="418630"/>
                  <a:pt x="541345" y="419257"/>
                  <a:pt x="635000" y="409222"/>
                </a:cubicBezTo>
                <a:cubicBezTo>
                  <a:pt x="673567" y="405090"/>
                  <a:pt x="747889" y="381000"/>
                  <a:pt x="747889" y="381000"/>
                </a:cubicBezTo>
                <a:cubicBezTo>
                  <a:pt x="762000" y="371593"/>
                  <a:pt x="778230" y="364770"/>
                  <a:pt x="790222" y="352778"/>
                </a:cubicBezTo>
                <a:cubicBezTo>
                  <a:pt x="847660" y="295340"/>
                  <a:pt x="790779" y="309610"/>
                  <a:pt x="846667" y="225778"/>
                </a:cubicBezTo>
                <a:lnTo>
                  <a:pt x="874889" y="183445"/>
                </a:lnTo>
                <a:cubicBezTo>
                  <a:pt x="865482" y="145815"/>
                  <a:pt x="865504" y="104463"/>
                  <a:pt x="846667" y="70556"/>
                </a:cubicBezTo>
                <a:cubicBezTo>
                  <a:pt x="839443" y="57553"/>
                  <a:pt x="818635" y="60531"/>
                  <a:pt x="804333" y="56445"/>
                </a:cubicBezTo>
                <a:cubicBezTo>
                  <a:pt x="785685" y="51117"/>
                  <a:pt x="766704" y="47038"/>
                  <a:pt x="747889" y="42334"/>
                </a:cubicBezTo>
                <a:cubicBezTo>
                  <a:pt x="376311" y="57197"/>
                  <a:pt x="512798" y="56445"/>
                  <a:pt x="338667" y="56445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defTabSz="914400" eaLnBrk="0" hangingPunct="0"/>
            <a:endParaRPr lang="en-US" sz="20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DF7A516-9B2B-2541-B622-6681F699B069}"/>
              </a:ext>
            </a:extLst>
          </p:cNvPr>
          <p:cNvSpPr>
            <a:spLocks/>
          </p:cNvSpPr>
          <p:nvPr/>
        </p:nvSpPr>
        <p:spPr bwMode="auto">
          <a:xfrm>
            <a:off x="5820631" y="5881847"/>
            <a:ext cx="1890135" cy="21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400" eaLnBrk="0" hangingPunct="0"/>
            <a:r>
              <a:rPr lang="en-US" sz="1200" dirty="0">
                <a:latin typeface="Calibri" charset="0"/>
                <a:cs typeface="Calibri" charset="0"/>
                <a:sym typeface="Comic Sans MS" charset="0"/>
              </a:rPr>
              <a:t>Credit: F. </a:t>
            </a:r>
            <a:r>
              <a:rPr lang="en-US" sz="1200" dirty="0">
                <a:solidFill>
                  <a:srgbClr val="000000"/>
                </a:solidFill>
                <a:latin typeface="Calibri" charset="0"/>
                <a:cs typeface="Calibri" charset="0"/>
                <a:sym typeface="Comic Sans MS" charset="0"/>
              </a:rPr>
              <a:t>Mertens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51FA44-80CD-A048-A80E-59AA43E4C48F}"/>
              </a:ext>
            </a:extLst>
          </p:cNvPr>
          <p:cNvSpPr/>
          <p:nvPr/>
        </p:nvSpPr>
        <p:spPr bwMode="auto">
          <a:xfrm>
            <a:off x="7086600" y="4743450"/>
            <a:ext cx="1943100" cy="8429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E96B5F87-DF04-5849-AD08-0722D02F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Statistical estimates: power spectrum</a:t>
            </a:r>
          </a:p>
        </p:txBody>
      </p:sp>
    </p:spTree>
    <p:extLst>
      <p:ext uri="{BB962C8B-B14F-4D97-AF65-F5344CB8AC3E}">
        <p14:creationId xmlns:p14="http://schemas.microsoft.com/office/powerpoint/2010/main" val="293091391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4D252B2-F666-7745-8D8B-8D2D5F3596C0}"/>
              </a:ext>
            </a:extLst>
          </p:cNvPr>
          <p:cNvGrpSpPr/>
          <p:nvPr/>
        </p:nvGrpSpPr>
        <p:grpSpPr>
          <a:xfrm>
            <a:off x="3454453" y="3570080"/>
            <a:ext cx="5562701" cy="2934795"/>
            <a:chOff x="3190538" y="282665"/>
            <a:chExt cx="5562701" cy="293479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EB8F41-89C3-8047-B6BD-83B2E4763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571" b="51857"/>
            <a:stretch/>
          </p:blipFill>
          <p:spPr>
            <a:xfrm>
              <a:off x="3450858" y="282665"/>
              <a:ext cx="5172168" cy="23302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8E05ED-091C-8740-B459-99331F4F1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1067" r="46571" b="-2959"/>
            <a:stretch/>
          </p:blipFill>
          <p:spPr>
            <a:xfrm>
              <a:off x="3190538" y="2612906"/>
              <a:ext cx="5432488" cy="60455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DD374D-EF41-0F4D-854D-9E8787F96AF4}"/>
                </a:ext>
              </a:extLst>
            </p:cNvPr>
            <p:cNvSpPr/>
            <p:nvPr/>
          </p:nvSpPr>
          <p:spPr bwMode="auto">
            <a:xfrm>
              <a:off x="6689014" y="581702"/>
              <a:ext cx="1711234" cy="7357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30C5CE-E1EA-834A-A70C-FA69F840601B}"/>
                </a:ext>
              </a:extLst>
            </p:cNvPr>
            <p:cNvSpPr/>
            <p:nvPr/>
          </p:nvSpPr>
          <p:spPr bwMode="auto">
            <a:xfrm>
              <a:off x="3654358" y="806713"/>
              <a:ext cx="300445" cy="1327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F817DC-4974-F744-96AF-ABFB916572E0}"/>
                </a:ext>
              </a:extLst>
            </p:cNvPr>
            <p:cNvSpPr txBox="1"/>
            <p:nvPr/>
          </p:nvSpPr>
          <p:spPr>
            <a:xfrm>
              <a:off x="6689014" y="581702"/>
              <a:ext cx="1534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E9B00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453h </a:t>
              </a:r>
              <a:r>
                <a:rPr lang="de-DE" sz="1600" dirty="0" err="1">
                  <a:solidFill>
                    <a:srgbClr val="E9B00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600" dirty="0">
                  <a:solidFill>
                    <a:srgbClr val="E9B00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MWA</a:t>
              </a:r>
            </a:p>
            <a:p>
              <a:pPr algn="ctr"/>
              <a:r>
                <a:rPr lang="de-DE" sz="1200" dirty="0">
                  <a:solidFill>
                    <a:srgbClr val="E9B00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(Trott+ 2020)</a:t>
              </a:r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7DBE1F79-9AF7-0A4B-BB25-9B5115C9E96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996597" y="2307964"/>
              <a:ext cx="1238971" cy="27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400" eaLnBrk="0" hangingPunct="0"/>
              <a:r>
                <a:rPr lang="en-US" sz="1200" dirty="0">
                  <a:latin typeface="Calibri" charset="0"/>
                  <a:cs typeface="Calibri" charset="0"/>
                  <a:sym typeface="Comic Sans MS" charset="0"/>
                </a:rPr>
                <a:t>Greig+ 2021</a:t>
              </a:r>
              <a:r>
                <a:rPr lang="en-US" sz="1200" dirty="0">
                  <a:solidFill>
                    <a:schemeClr val="bg1"/>
                  </a:solidFill>
                  <a:latin typeface="Calibri" charset="0"/>
                  <a:cs typeface="Calibri" charset="0"/>
                  <a:sym typeface="Comic Sans MS" charset="0"/>
                </a:rPr>
                <a:t>; </a:t>
              </a:r>
              <a:endParaRPr lang="en-US" sz="1200" dirty="0">
                <a:latin typeface="Calibri" charset="0"/>
                <a:cs typeface="Calibri" charset="0"/>
                <a:sym typeface="Comic Sans MS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737ACE-01FF-4240-A326-C90F63B65A8A}"/>
              </a:ext>
            </a:extLst>
          </p:cNvPr>
          <p:cNvGrpSpPr/>
          <p:nvPr/>
        </p:nvGrpSpPr>
        <p:grpSpPr>
          <a:xfrm>
            <a:off x="-383101" y="618371"/>
            <a:ext cx="4023101" cy="3643864"/>
            <a:chOff x="421484" y="1223793"/>
            <a:chExt cx="4023101" cy="36438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340DAF-C5E8-1F4D-926A-9FC94655D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412"/>
            <a:stretch/>
          </p:blipFill>
          <p:spPr>
            <a:xfrm>
              <a:off x="939359" y="1223794"/>
              <a:ext cx="3395780" cy="343790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FE580F-5E35-ED4A-AB42-18AF2E383247}"/>
                </a:ext>
              </a:extLst>
            </p:cNvPr>
            <p:cNvSpPr/>
            <p:nvPr/>
          </p:nvSpPr>
          <p:spPr bwMode="auto">
            <a:xfrm>
              <a:off x="421484" y="2383486"/>
              <a:ext cx="734291" cy="11185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5F68ED6-CC95-2D48-828C-7B4A4B98C47A}"/>
                </a:ext>
              </a:extLst>
            </p:cNvPr>
            <p:cNvSpPr/>
            <p:nvPr/>
          </p:nvSpPr>
          <p:spPr bwMode="auto">
            <a:xfrm>
              <a:off x="788629" y="1223793"/>
              <a:ext cx="451867" cy="282633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440819-5893-F143-976C-A1F3CBDD277E}"/>
                </a:ext>
              </a:extLst>
            </p:cNvPr>
            <p:cNvSpPr txBox="1"/>
            <p:nvPr/>
          </p:nvSpPr>
          <p:spPr>
            <a:xfrm>
              <a:off x="1351193" y="1528450"/>
              <a:ext cx="23484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141h </a:t>
              </a:r>
              <a:r>
                <a:rPr lang="de-DE" sz="1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LOFAR at </a:t>
              </a:r>
              <a:r>
                <a:rPr lang="de-DE" sz="1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de-DE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=9.1 </a:t>
              </a:r>
            </a:p>
            <a:p>
              <a:pPr algn="ctr"/>
              <a:r>
                <a:rPr lang="de-DE" sz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(Mertens+ 2020)</a:t>
              </a:r>
            </a:p>
          </p:txBody>
        </p:sp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EFAC5707-8E74-D643-8862-31081FD273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87943" y="4111016"/>
              <a:ext cx="1238971" cy="27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400" eaLnBrk="0" hangingPunct="0"/>
              <a:r>
                <a:rPr lang="en-US" sz="1200" dirty="0" err="1">
                  <a:latin typeface="Calibri" charset="0"/>
                  <a:cs typeface="Calibri" charset="0"/>
                  <a:sym typeface="Comic Sans MS" charset="0"/>
                </a:rPr>
                <a:t>Ghara</a:t>
              </a:r>
              <a:r>
                <a:rPr lang="en-US" sz="1200" dirty="0">
                  <a:latin typeface="Calibri" charset="0"/>
                  <a:cs typeface="Calibri" charset="0"/>
                  <a:sym typeface="Comic Sans MS" charset="0"/>
                </a:rPr>
                <a:t>+ 2020</a:t>
              </a:r>
              <a:r>
                <a:rPr lang="en-US" sz="1200" dirty="0">
                  <a:solidFill>
                    <a:schemeClr val="bg1"/>
                  </a:solidFill>
                  <a:latin typeface="Calibri" charset="0"/>
                  <a:cs typeface="Calibri" charset="0"/>
                  <a:sym typeface="Comic Sans MS" charset="0"/>
                </a:rPr>
                <a:t>; </a:t>
              </a:r>
              <a:endParaRPr lang="en-US" sz="1200" dirty="0">
                <a:latin typeface="Calibri" charset="0"/>
                <a:cs typeface="Calibri" charset="0"/>
                <a:sym typeface="Comic Sans MS" charset="0"/>
              </a:endParaRPr>
            </a:p>
          </p:txBody>
        </p:sp>
      </p:grpSp>
      <p:sp>
        <p:nvSpPr>
          <p:cNvPr id="16" name="Text Box 18">
            <a:extLst>
              <a:ext uri="{FF2B5EF4-FFF2-40B4-BE49-F238E27FC236}">
                <a16:creationId xmlns:a16="http://schemas.microsoft.com/office/drawing/2014/main" id="{0D31B12F-F72C-7248-ABBD-DC1AF301B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28600"/>
            <a:ext cx="858765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Statistical estimates: power spectrum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BA42C4-0250-604F-AC36-1F2D6741D0D0}"/>
              </a:ext>
            </a:extLst>
          </p:cNvPr>
          <p:cNvGrpSpPr/>
          <p:nvPr/>
        </p:nvGrpSpPr>
        <p:grpSpPr>
          <a:xfrm>
            <a:off x="3607256" y="1008837"/>
            <a:ext cx="5365290" cy="2275938"/>
            <a:chOff x="3607256" y="823094"/>
            <a:chExt cx="5365290" cy="22759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81683C3-C9C4-0B43-858C-759C2AA67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379" t="31549" b="50622"/>
            <a:stretch/>
          </p:blipFill>
          <p:spPr>
            <a:xfrm>
              <a:off x="3607256" y="823094"/>
              <a:ext cx="5197793" cy="227593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4A270CD-6E6B-6D43-8B5E-D19C7C184B10}"/>
                </a:ext>
              </a:extLst>
            </p:cNvPr>
            <p:cNvSpPr/>
            <p:nvPr/>
          </p:nvSpPr>
          <p:spPr bwMode="auto">
            <a:xfrm>
              <a:off x="3823672" y="1330691"/>
              <a:ext cx="214688" cy="9347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E61463-6F8D-1941-9F0B-49C5683454C4}"/>
                </a:ext>
              </a:extLst>
            </p:cNvPr>
            <p:cNvSpPr txBox="1"/>
            <p:nvPr/>
          </p:nvSpPr>
          <p:spPr>
            <a:xfrm>
              <a:off x="6367490" y="823094"/>
              <a:ext cx="2380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216h 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HERA at 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=8, 10</a:t>
              </a:r>
            </a:p>
            <a:p>
              <a:pPr algn="ctr"/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(HERA 2022)</a:t>
              </a:r>
            </a:p>
          </p:txBody>
        </p:sp>
        <p:sp>
          <p:nvSpPr>
            <p:cNvPr id="31" name="Rectangle 18">
              <a:extLst>
                <a:ext uri="{FF2B5EF4-FFF2-40B4-BE49-F238E27FC236}">
                  <a16:creationId xmlns:a16="http://schemas.microsoft.com/office/drawing/2014/main" id="{919C6A8A-2018-DF45-B4A1-C0A786FEE0B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215904" y="2309825"/>
              <a:ext cx="1238971" cy="27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400" eaLnBrk="0" hangingPunct="0"/>
              <a:r>
                <a:rPr lang="en-US" sz="1200" dirty="0">
                  <a:latin typeface="Calibri" charset="0"/>
                  <a:cs typeface="Calibri" charset="0"/>
                  <a:sym typeface="Comic Sans MS" charset="0"/>
                </a:rPr>
                <a:t>HERA 2022</a:t>
              </a:r>
              <a:r>
                <a:rPr lang="en-US" sz="1200" dirty="0">
                  <a:solidFill>
                    <a:schemeClr val="bg1"/>
                  </a:solidFill>
                  <a:latin typeface="Calibri" charset="0"/>
                  <a:cs typeface="Calibri" charset="0"/>
                  <a:sym typeface="Comic Sans MS" charset="0"/>
                </a:rPr>
                <a:t>; </a:t>
              </a:r>
              <a:endParaRPr lang="en-US" sz="1200" dirty="0">
                <a:latin typeface="Calibri" charset="0"/>
                <a:cs typeface="Calibri" charset="0"/>
                <a:sym typeface="Comic Sans MS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3EB46BD-E2F7-E047-8A12-7004B2988F1B}"/>
              </a:ext>
            </a:extLst>
          </p:cNvPr>
          <p:cNvSpPr txBox="1"/>
          <p:nvPr/>
        </p:nvSpPr>
        <p:spPr>
          <a:xfrm>
            <a:off x="241000" y="4803445"/>
            <a:ext cx="3450241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Cold IGM models disfavored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limits on X-ray heating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92EE61-462D-C24F-B775-A29A0F2AD173}"/>
              </a:ext>
            </a:extLst>
          </p:cNvPr>
          <p:cNvSpPr/>
          <p:nvPr/>
        </p:nvSpPr>
        <p:spPr bwMode="auto">
          <a:xfrm>
            <a:off x="2715572" y="2661678"/>
            <a:ext cx="4466900" cy="1732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ea typeface="ヒラギノ角ゴ ProN W3" charset="-128"/>
                <a:cs typeface="Calibri"/>
              </a:rPr>
              <a:t>Some reionization models can</a:t>
            </a:r>
          </a:p>
          <a:p>
            <a:pPr algn="ctr">
              <a:defRPr/>
            </a:pPr>
            <a:r>
              <a:rPr lang="en-US" dirty="0">
                <a:latin typeface="Calibri"/>
                <a:ea typeface="ヒラギノ角ゴ ProN W3" charset="-128"/>
                <a:cs typeface="Calibri"/>
              </a:rPr>
              <a:t>already been excluded!!!</a:t>
            </a:r>
          </a:p>
        </p:txBody>
      </p:sp>
    </p:spTree>
    <p:extLst>
      <p:ext uri="{BB962C8B-B14F-4D97-AF65-F5344CB8AC3E}">
        <p14:creationId xmlns:p14="http://schemas.microsoft.com/office/powerpoint/2010/main" val="2866901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571C2F-DD77-8641-A085-CE76D53A89B7}"/>
              </a:ext>
            </a:extLst>
          </p:cNvPr>
          <p:cNvSpPr/>
          <p:nvPr/>
        </p:nvSpPr>
        <p:spPr bwMode="auto">
          <a:xfrm>
            <a:off x="2549317" y="2329169"/>
            <a:ext cx="4466900" cy="1732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ea typeface="ヒラギノ角ゴ ProN W3" charset="-128"/>
                <a:cs typeface="Calibri"/>
              </a:rPr>
              <a:t>I can’t wait to have better data!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CA467E10-C461-434C-87DA-383984C2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28600"/>
            <a:ext cx="858765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4833929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Constraints on the reionization process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B52206-510E-794C-AC79-7EDF4110BE75}"/>
              </a:ext>
            </a:extLst>
          </p:cNvPr>
          <p:cNvGrpSpPr/>
          <p:nvPr/>
        </p:nvGrpSpPr>
        <p:grpSpPr>
          <a:xfrm>
            <a:off x="142508" y="721044"/>
            <a:ext cx="8044645" cy="2279068"/>
            <a:chOff x="142508" y="721044"/>
            <a:chExt cx="8044645" cy="2279068"/>
          </a:xfrm>
        </p:grpSpPr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3194466" y="1232766"/>
              <a:ext cx="49926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High-z QSOs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</a:t>
              </a:r>
            </a:p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latest stages of reionization at z~6-7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17496E-F550-3A4F-9D2A-D5629AC3700A}"/>
                </a:ext>
              </a:extLst>
            </p:cNvPr>
            <p:cNvGrpSpPr/>
            <p:nvPr/>
          </p:nvGrpSpPr>
          <p:grpSpPr>
            <a:xfrm>
              <a:off x="142508" y="721044"/>
              <a:ext cx="3051957" cy="2279068"/>
              <a:chOff x="142508" y="721044"/>
              <a:chExt cx="3051957" cy="2279068"/>
            </a:xfrm>
          </p:grpSpPr>
          <p:pic>
            <p:nvPicPr>
              <p:cNvPr id="23557" name="Picture 18" descr="fa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508" y="721044"/>
                <a:ext cx="2909450" cy="2279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29">
                <a:extLst>
                  <a:ext uri="{FF2B5EF4-FFF2-40B4-BE49-F238E27FC236}">
                    <a16:creationId xmlns:a16="http://schemas.microsoft.com/office/drawing/2014/main" id="{1FC70697-17E7-5742-939D-6A6C9B300A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2850997" y="2575333"/>
                <a:ext cx="4099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200" dirty="0">
                    <a:latin typeface="Calibri"/>
                    <a:cs typeface="Calibri"/>
                  </a:rPr>
                  <a:t>Fan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595C6-E32D-4240-B9F7-DFE8959856A7}"/>
              </a:ext>
            </a:extLst>
          </p:cNvPr>
          <p:cNvGrpSpPr/>
          <p:nvPr/>
        </p:nvGrpSpPr>
        <p:grpSpPr>
          <a:xfrm>
            <a:off x="2366983" y="2109201"/>
            <a:ext cx="6185281" cy="3071722"/>
            <a:chOff x="2366983" y="2109201"/>
            <a:chExt cx="6185281" cy="3071722"/>
          </a:xfrm>
        </p:grpSpPr>
        <p:sp>
          <p:nvSpPr>
            <p:cNvPr id="107525" name="Text Box 5"/>
            <p:cNvSpPr txBox="1">
              <a:spLocks noChangeArrowheads="1"/>
            </p:cNvSpPr>
            <p:nvPr/>
          </p:nvSpPr>
          <p:spPr bwMode="auto">
            <a:xfrm>
              <a:off x="2366983" y="3297584"/>
              <a:ext cx="228428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Luminosity functions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pitchFamily="2" charset="2"/>
                </a:rPr>
                <a:t> </a:t>
              </a:r>
            </a:p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pitchFamily="2" charset="2"/>
                </a:rPr>
                <a:t>amount of HI</a:t>
              </a:r>
              <a:endParaRPr lang="en-US" sz="18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6DA946-C6E6-A14C-BE11-EE532C01CDE6}"/>
                </a:ext>
              </a:extLst>
            </p:cNvPr>
            <p:cNvGrpSpPr/>
            <p:nvPr/>
          </p:nvGrpSpPr>
          <p:grpSpPr>
            <a:xfrm>
              <a:off x="5219380" y="2109201"/>
              <a:ext cx="3332884" cy="3071722"/>
              <a:chOff x="5219380" y="2109201"/>
              <a:chExt cx="3332884" cy="30717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AA1E74A-D521-364B-93B9-FF6CA8F8A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9380" y="2109201"/>
                <a:ext cx="3253761" cy="3071722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25CF228-3E20-BA4D-93D7-408DC99BD8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7853323" y="4120090"/>
                <a:ext cx="11208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200" dirty="0">
                    <a:latin typeface="Calibri"/>
                    <a:cs typeface="Calibri"/>
                  </a:rPr>
                  <a:t>Morales+ 2021</a:t>
                </a: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92FC85-D74B-724F-B16A-D5B1F9E76068}"/>
                  </a:ext>
                </a:extLst>
              </p:cNvPr>
              <p:cNvSpPr/>
              <p:nvPr/>
            </p:nvSpPr>
            <p:spPr bwMode="auto">
              <a:xfrm>
                <a:off x="5877416" y="2315688"/>
                <a:ext cx="155250" cy="1931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N W3" charset="-128"/>
                  <a:cs typeface="ヒラギノ角ゴ ProN W3" charset="-128"/>
                  <a:sym typeface="Arial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3BC8B42-1299-5848-A1EB-A1466646428B}"/>
              </a:ext>
            </a:extLst>
          </p:cNvPr>
          <p:cNvGrpSpPr/>
          <p:nvPr/>
        </p:nvGrpSpPr>
        <p:grpSpPr>
          <a:xfrm>
            <a:off x="321258" y="4512623"/>
            <a:ext cx="7786854" cy="2345377"/>
            <a:chOff x="321258" y="4512623"/>
            <a:chExt cx="7786854" cy="2345377"/>
          </a:xfrm>
        </p:grpSpPr>
        <p:sp>
          <p:nvSpPr>
            <p:cNvPr id="25" name="Text Box 5">
              <a:extLst>
                <a:ext uri="{FF2B5EF4-FFF2-40B4-BE49-F238E27FC236}">
                  <a16:creationId xmlns:a16="http://schemas.microsoft.com/office/drawing/2014/main" id="{DF753961-3D30-3D41-B622-03BA038CC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408" y="5505722"/>
              <a:ext cx="25237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CMB anisotropies </a:t>
              </a: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 </a:t>
              </a:r>
            </a:p>
            <a:p>
              <a:pPr algn="ctr"/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  <a:sym typeface="Wingdings" charset="0"/>
                </a:rPr>
                <a:t>global amount of electrons</a:t>
              </a:r>
              <a:endParaRPr lang="en-US" sz="18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66632A-1AB5-4F4E-A2D5-B05AE8E03DF3}"/>
                </a:ext>
              </a:extLst>
            </p:cNvPr>
            <p:cNvGrpSpPr/>
            <p:nvPr/>
          </p:nvGrpSpPr>
          <p:grpSpPr>
            <a:xfrm>
              <a:off x="321258" y="4512623"/>
              <a:ext cx="4358565" cy="2345377"/>
              <a:chOff x="321258" y="4512623"/>
              <a:chExt cx="4358565" cy="2345377"/>
            </a:xfrm>
          </p:grpSpPr>
          <p:pic>
            <p:nvPicPr>
              <p:cNvPr id="30" name="Picture 29" descr="cmb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49" t="15436" r="10228" b="12837"/>
              <a:stretch/>
            </p:blipFill>
            <p:spPr>
              <a:xfrm>
                <a:off x="321258" y="4512623"/>
                <a:ext cx="4266232" cy="2345377"/>
              </a:xfrm>
              <a:prstGeom prst="rect">
                <a:avLst/>
              </a:prstGeom>
            </p:spPr>
          </p:pic>
          <p:sp>
            <p:nvSpPr>
              <p:cNvPr id="14" name="Text Box 16">
                <a:extLst>
                  <a:ext uri="{FF2B5EF4-FFF2-40B4-BE49-F238E27FC236}">
                    <a16:creationId xmlns:a16="http://schemas.microsoft.com/office/drawing/2014/main" id="{4FDE2BED-9067-6243-B6A7-AB4F06F494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3772175" y="5677809"/>
                <a:ext cx="163063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Calibri"/>
                    <a:cs typeface="Calibri"/>
                  </a:rPr>
                  <a:t>Planck Collaboration 2016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8BF0036-A96A-A54E-B765-B349CB7214EA}"/>
              </a:ext>
            </a:extLst>
          </p:cNvPr>
          <p:cNvSpPr/>
          <p:nvPr/>
        </p:nvSpPr>
        <p:spPr bwMode="auto">
          <a:xfrm>
            <a:off x="1983612" y="2401005"/>
            <a:ext cx="5806600" cy="222165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How did the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reionization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process evolve? </a:t>
            </a:r>
          </a:p>
          <a:p>
            <a:pPr algn="ctr" eaLnBrk="0" hangingPunct="0">
              <a:lnSpc>
                <a:spcPct val="120000"/>
              </a:lnSpc>
              <a:defRPr/>
            </a:pP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7132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Line 5"/>
          <p:cNvSpPr>
            <a:spLocks noChangeShapeType="1"/>
          </p:cNvSpPr>
          <p:nvPr/>
        </p:nvSpPr>
        <p:spPr bwMode="auto">
          <a:xfrm>
            <a:off x="762000" y="1295400"/>
            <a:ext cx="1219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4" name="Line 6"/>
          <p:cNvSpPr>
            <a:spLocks noChangeShapeType="1"/>
          </p:cNvSpPr>
          <p:nvPr/>
        </p:nvSpPr>
        <p:spPr bwMode="auto">
          <a:xfrm>
            <a:off x="762000" y="2209800"/>
            <a:ext cx="1219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5" name="Line 7"/>
          <p:cNvSpPr>
            <a:spLocks noChangeShapeType="1"/>
          </p:cNvSpPr>
          <p:nvPr/>
        </p:nvSpPr>
        <p:spPr bwMode="auto">
          <a:xfrm>
            <a:off x="1676400" y="1295400"/>
            <a:ext cx="1588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6" name="Freeform 8"/>
          <p:cNvSpPr>
            <a:spLocks/>
          </p:cNvSpPr>
          <p:nvPr/>
        </p:nvSpPr>
        <p:spPr bwMode="auto">
          <a:xfrm>
            <a:off x="1676400" y="1676400"/>
            <a:ext cx="914400" cy="77788"/>
          </a:xfrm>
          <a:custGeom>
            <a:avLst/>
            <a:gdLst>
              <a:gd name="T0" fmla="*/ 0 w 21600"/>
              <a:gd name="T1" fmla="*/ 2147483647 h 19886"/>
              <a:gd name="T2" fmla="*/ 2147483647 w 21600"/>
              <a:gd name="T3" fmla="*/ 0 h 19886"/>
              <a:gd name="T4" fmla="*/ 2147483647 w 21600"/>
              <a:gd name="T5" fmla="*/ 2147483647 h 19886"/>
              <a:gd name="T6" fmla="*/ 2147483647 w 21600"/>
              <a:gd name="T7" fmla="*/ 0 h 19886"/>
              <a:gd name="T8" fmla="*/ 2147483647 w 21600"/>
              <a:gd name="T9" fmla="*/ 2147483647 h 19886"/>
              <a:gd name="T10" fmla="*/ 2147483647 w 21600"/>
              <a:gd name="T11" fmla="*/ 0 h 19886"/>
              <a:gd name="T12" fmla="*/ 2147483647 w 21600"/>
              <a:gd name="T13" fmla="*/ 2147483647 h 19886"/>
              <a:gd name="T14" fmla="*/ 2147483647 w 21600"/>
              <a:gd name="T15" fmla="*/ 2147483647 h 198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19886"/>
              <a:gd name="T26" fmla="*/ 21600 w 21600"/>
              <a:gd name="T27" fmla="*/ 19886 h 198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19886">
                <a:moveTo>
                  <a:pt x="0" y="18514"/>
                </a:moveTo>
                <a:cubicBezTo>
                  <a:pt x="1350" y="9257"/>
                  <a:pt x="2700" y="0"/>
                  <a:pt x="3600" y="0"/>
                </a:cubicBezTo>
                <a:cubicBezTo>
                  <a:pt x="4500" y="0"/>
                  <a:pt x="4500" y="18514"/>
                  <a:pt x="5400" y="18514"/>
                </a:cubicBezTo>
                <a:cubicBezTo>
                  <a:pt x="6300" y="18514"/>
                  <a:pt x="8100" y="0"/>
                  <a:pt x="9000" y="0"/>
                </a:cubicBezTo>
                <a:cubicBezTo>
                  <a:pt x="9900" y="0"/>
                  <a:pt x="9900" y="18514"/>
                  <a:pt x="10800" y="18514"/>
                </a:cubicBezTo>
                <a:cubicBezTo>
                  <a:pt x="11700" y="18514"/>
                  <a:pt x="13500" y="0"/>
                  <a:pt x="14400" y="0"/>
                </a:cubicBezTo>
                <a:cubicBezTo>
                  <a:pt x="15300" y="0"/>
                  <a:pt x="15000" y="15429"/>
                  <a:pt x="16200" y="18514"/>
                </a:cubicBezTo>
                <a:cubicBezTo>
                  <a:pt x="17400" y="21600"/>
                  <a:pt x="20700" y="18514"/>
                  <a:pt x="21600" y="1851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7" name="Rectangle 9"/>
          <p:cNvSpPr>
            <a:spLocks/>
          </p:cNvSpPr>
          <p:nvPr/>
        </p:nvSpPr>
        <p:spPr bwMode="auto">
          <a:xfrm>
            <a:off x="2235818" y="1295400"/>
            <a:ext cx="4829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>
                <a:solidFill>
                  <a:srgbClr val="0000FF"/>
                </a:solidFill>
                <a:latin typeface="Calibri"/>
                <a:cs typeface="Calibri"/>
                <a:sym typeface="Comic Sans MS" charset="0"/>
              </a:rPr>
              <a:t>21 cm</a:t>
            </a:r>
          </a:p>
        </p:txBody>
      </p:sp>
      <p:sp>
        <p:nvSpPr>
          <p:cNvPr id="105478" name="Rectangle 10"/>
          <p:cNvSpPr>
            <a:spLocks/>
          </p:cNvSpPr>
          <p:nvPr/>
        </p:nvSpPr>
        <p:spPr bwMode="auto">
          <a:xfrm>
            <a:off x="4084743" y="1412875"/>
            <a:ext cx="35034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  <a:sym typeface="Comic Sans MS" charset="0"/>
              </a:rPr>
              <a:t>Ideal probe of neutral H at high-z</a:t>
            </a:r>
          </a:p>
          <a:p>
            <a:pPr algn="ctr"/>
            <a:r>
              <a:rPr lang="en-US">
                <a:latin typeface="Calibri"/>
                <a:cs typeface="Calibri"/>
                <a:sym typeface="Comic Sans MS" charset="0"/>
              </a:rPr>
              <a:t>different observed frqs. </a:t>
            </a:r>
            <a:r>
              <a:rPr lang="en-US">
                <a:latin typeface="Calibri"/>
                <a:cs typeface="Calibri"/>
                <a:sym typeface="Wingdings" charset="0"/>
              </a:rPr>
              <a:t></a:t>
            </a:r>
            <a:r>
              <a:rPr lang="en-US">
                <a:latin typeface="Calibri"/>
                <a:cs typeface="Calibri"/>
                <a:sym typeface="Comic Sans MS" charset="0"/>
              </a:rPr>
              <a:t> different z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basics</a:t>
            </a:r>
          </a:p>
        </p:txBody>
      </p:sp>
      <p:sp>
        <p:nvSpPr>
          <p:cNvPr id="105484" name="Rectangle 11"/>
          <p:cNvSpPr>
            <a:spLocks/>
          </p:cNvSpPr>
          <p:nvPr/>
        </p:nvSpPr>
        <p:spPr bwMode="auto">
          <a:xfrm>
            <a:off x="675774" y="2178050"/>
            <a:ext cx="1549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latin typeface="Calibri"/>
                <a:cs typeface="Calibri"/>
                <a:sym typeface="Comic Sans MS" charset="0"/>
              </a:rPr>
              <a:t>n</a:t>
            </a:r>
            <a:r>
              <a:rPr lang="en-US" sz="1400" baseline="-25000">
                <a:latin typeface="Calibri"/>
                <a:cs typeface="Calibri"/>
                <a:sym typeface="Comic Sans MS" charset="0"/>
              </a:rPr>
              <a:t>0</a:t>
            </a:r>
            <a:endParaRPr lang="en-US" sz="1400">
              <a:latin typeface="Calibri"/>
              <a:cs typeface="Calibri"/>
              <a:sym typeface="Comic Sans MS" charset="0"/>
            </a:endParaRPr>
          </a:p>
        </p:txBody>
      </p:sp>
      <p:sp>
        <p:nvSpPr>
          <p:cNvPr id="105485" name="Rectangle 11"/>
          <p:cNvSpPr>
            <a:spLocks/>
          </p:cNvSpPr>
          <p:nvPr/>
        </p:nvSpPr>
        <p:spPr bwMode="auto">
          <a:xfrm>
            <a:off x="684505" y="1289050"/>
            <a:ext cx="1549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latin typeface="Calibri"/>
                <a:cs typeface="Calibri"/>
                <a:sym typeface="Comic Sans MS" charset="0"/>
              </a:rPr>
              <a:t>n</a:t>
            </a:r>
            <a:r>
              <a:rPr lang="en-US" sz="1400" baseline="-25000">
                <a:latin typeface="Calibri"/>
                <a:cs typeface="Calibri"/>
                <a:sym typeface="Comic Sans MS" charset="0"/>
              </a:rPr>
              <a:t>1</a:t>
            </a:r>
            <a:endParaRPr lang="en-US" sz="1400">
              <a:latin typeface="Calibri"/>
              <a:cs typeface="Calibri"/>
              <a:sym typeface="Comic Sans MS" charset="0"/>
            </a:endParaRPr>
          </a:p>
        </p:txBody>
      </p:sp>
      <p:sp>
        <p:nvSpPr>
          <p:cNvPr id="27" name="Rectangle 11"/>
          <p:cNvSpPr>
            <a:spLocks/>
          </p:cNvSpPr>
          <p:nvPr/>
        </p:nvSpPr>
        <p:spPr bwMode="auto">
          <a:xfrm>
            <a:off x="792093" y="1071563"/>
            <a:ext cx="1128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  <a:sym typeface="Comic Sans MS" charset="0"/>
              </a:rPr>
              <a:t>HI ground state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 flipV="1">
            <a:off x="381000" y="114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V="1">
            <a:off x="533400" y="114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 rot="10801225" flipV="1">
            <a:off x="381000" y="20574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 rot="21560367" flipV="1">
            <a:off x="533400" y="20574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2239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Line 5"/>
          <p:cNvSpPr>
            <a:spLocks noChangeShapeType="1"/>
          </p:cNvSpPr>
          <p:nvPr/>
        </p:nvSpPr>
        <p:spPr bwMode="auto">
          <a:xfrm>
            <a:off x="762000" y="1295400"/>
            <a:ext cx="1219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4" name="Line 6"/>
          <p:cNvSpPr>
            <a:spLocks noChangeShapeType="1"/>
          </p:cNvSpPr>
          <p:nvPr/>
        </p:nvSpPr>
        <p:spPr bwMode="auto">
          <a:xfrm>
            <a:off x="762000" y="2209800"/>
            <a:ext cx="1219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5" name="Line 7"/>
          <p:cNvSpPr>
            <a:spLocks noChangeShapeType="1"/>
          </p:cNvSpPr>
          <p:nvPr/>
        </p:nvSpPr>
        <p:spPr bwMode="auto">
          <a:xfrm>
            <a:off x="1676400" y="1295400"/>
            <a:ext cx="1588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6" name="Freeform 8"/>
          <p:cNvSpPr>
            <a:spLocks/>
          </p:cNvSpPr>
          <p:nvPr/>
        </p:nvSpPr>
        <p:spPr bwMode="auto">
          <a:xfrm>
            <a:off x="1676400" y="1676400"/>
            <a:ext cx="914400" cy="77788"/>
          </a:xfrm>
          <a:custGeom>
            <a:avLst/>
            <a:gdLst>
              <a:gd name="T0" fmla="*/ 0 w 21600"/>
              <a:gd name="T1" fmla="*/ 2147483647 h 19886"/>
              <a:gd name="T2" fmla="*/ 2147483647 w 21600"/>
              <a:gd name="T3" fmla="*/ 0 h 19886"/>
              <a:gd name="T4" fmla="*/ 2147483647 w 21600"/>
              <a:gd name="T5" fmla="*/ 2147483647 h 19886"/>
              <a:gd name="T6" fmla="*/ 2147483647 w 21600"/>
              <a:gd name="T7" fmla="*/ 0 h 19886"/>
              <a:gd name="T8" fmla="*/ 2147483647 w 21600"/>
              <a:gd name="T9" fmla="*/ 2147483647 h 19886"/>
              <a:gd name="T10" fmla="*/ 2147483647 w 21600"/>
              <a:gd name="T11" fmla="*/ 0 h 19886"/>
              <a:gd name="T12" fmla="*/ 2147483647 w 21600"/>
              <a:gd name="T13" fmla="*/ 2147483647 h 19886"/>
              <a:gd name="T14" fmla="*/ 2147483647 w 21600"/>
              <a:gd name="T15" fmla="*/ 2147483647 h 198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19886"/>
              <a:gd name="T26" fmla="*/ 21600 w 21600"/>
              <a:gd name="T27" fmla="*/ 19886 h 198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19886">
                <a:moveTo>
                  <a:pt x="0" y="18514"/>
                </a:moveTo>
                <a:cubicBezTo>
                  <a:pt x="1350" y="9257"/>
                  <a:pt x="2700" y="0"/>
                  <a:pt x="3600" y="0"/>
                </a:cubicBezTo>
                <a:cubicBezTo>
                  <a:pt x="4500" y="0"/>
                  <a:pt x="4500" y="18514"/>
                  <a:pt x="5400" y="18514"/>
                </a:cubicBezTo>
                <a:cubicBezTo>
                  <a:pt x="6300" y="18514"/>
                  <a:pt x="8100" y="0"/>
                  <a:pt x="9000" y="0"/>
                </a:cubicBezTo>
                <a:cubicBezTo>
                  <a:pt x="9900" y="0"/>
                  <a:pt x="9900" y="18514"/>
                  <a:pt x="10800" y="18514"/>
                </a:cubicBezTo>
                <a:cubicBezTo>
                  <a:pt x="11700" y="18514"/>
                  <a:pt x="13500" y="0"/>
                  <a:pt x="14400" y="0"/>
                </a:cubicBezTo>
                <a:cubicBezTo>
                  <a:pt x="15300" y="0"/>
                  <a:pt x="15000" y="15429"/>
                  <a:pt x="16200" y="18514"/>
                </a:cubicBezTo>
                <a:cubicBezTo>
                  <a:pt x="17400" y="21600"/>
                  <a:pt x="20700" y="18514"/>
                  <a:pt x="21600" y="1851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5477" name="Rectangle 9"/>
          <p:cNvSpPr>
            <a:spLocks/>
          </p:cNvSpPr>
          <p:nvPr/>
        </p:nvSpPr>
        <p:spPr bwMode="auto">
          <a:xfrm>
            <a:off x="2235818" y="1295400"/>
            <a:ext cx="4829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>
                <a:solidFill>
                  <a:srgbClr val="0000FF"/>
                </a:solidFill>
                <a:latin typeface="Calibri"/>
                <a:cs typeface="Calibri"/>
                <a:sym typeface="Comic Sans MS" charset="0"/>
              </a:rPr>
              <a:t>21 cm</a:t>
            </a:r>
          </a:p>
        </p:txBody>
      </p:sp>
      <p:grpSp>
        <p:nvGrpSpPr>
          <p:cNvPr id="105480" name="Group 40"/>
          <p:cNvGrpSpPr>
            <a:grpSpLocks/>
          </p:cNvGrpSpPr>
          <p:nvPr/>
        </p:nvGrpSpPr>
        <p:grpSpPr bwMode="auto">
          <a:xfrm>
            <a:off x="719138" y="2951163"/>
            <a:ext cx="7680325" cy="1435100"/>
            <a:chOff x="719706" y="2951163"/>
            <a:chExt cx="7679757" cy="1435100"/>
          </a:xfrm>
        </p:grpSpPr>
        <p:graphicFrame>
          <p:nvGraphicFramePr>
            <p:cNvPr id="105490" name="Object 5"/>
            <p:cNvGraphicFramePr>
              <a:graphicFrameLocks noChangeAspect="1"/>
            </p:cNvGraphicFramePr>
            <p:nvPr/>
          </p:nvGraphicFramePr>
          <p:xfrm>
            <a:off x="719706" y="3618545"/>
            <a:ext cx="4584257" cy="764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3" name="Equation" r:id="rId5" imgW="2209800" imgH="368300" progId="Equation.3">
                    <p:embed/>
                  </p:oleObj>
                </mc:Choice>
                <mc:Fallback>
                  <p:oleObj name="Equation" r:id="rId5" imgW="2209800" imgH="368300" progId="Equation.3">
                    <p:embed/>
                    <p:pic>
                      <p:nvPicPr>
                        <p:cNvPr id="10549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706" y="3618545"/>
                          <a:ext cx="4584257" cy="764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5491" name="Group 1"/>
            <p:cNvGrpSpPr>
              <a:grpSpLocks/>
            </p:cNvGrpSpPr>
            <p:nvPr/>
          </p:nvGrpSpPr>
          <p:grpSpPr bwMode="auto">
            <a:xfrm>
              <a:off x="6492875" y="3236913"/>
              <a:ext cx="1906588" cy="1149350"/>
              <a:chOff x="0" y="0"/>
              <a:chExt cx="1201" cy="724"/>
            </a:xfrm>
          </p:grpSpPr>
          <p:pic>
            <p:nvPicPr>
              <p:cNvPr id="105496" name="Picture 2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01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497" name="Rectangle 3"/>
              <p:cNvSpPr>
                <a:spLocks/>
              </p:cNvSpPr>
              <p:nvPr/>
            </p:nvSpPr>
            <p:spPr bwMode="auto">
              <a:xfrm>
                <a:off x="266" y="603"/>
                <a:ext cx="702" cy="1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105492" name="Group 12"/>
            <p:cNvGrpSpPr>
              <a:grpSpLocks/>
            </p:cNvGrpSpPr>
            <p:nvPr/>
          </p:nvGrpSpPr>
          <p:grpSpPr bwMode="auto">
            <a:xfrm>
              <a:off x="6376988" y="3813175"/>
              <a:ext cx="915987" cy="519113"/>
              <a:chOff x="0" y="0"/>
              <a:chExt cx="577" cy="327"/>
            </a:xfrm>
          </p:grpSpPr>
          <p:sp>
            <p:nvSpPr>
              <p:cNvPr id="105494" name="AutoShape 13"/>
              <p:cNvSpPr>
                <a:spLocks/>
              </p:cNvSpPr>
              <p:nvPr/>
            </p:nvSpPr>
            <p:spPr bwMode="auto">
              <a:xfrm>
                <a:off x="0" y="0"/>
                <a:ext cx="577" cy="327"/>
              </a:xfrm>
              <a:custGeom>
                <a:avLst/>
                <a:gdLst>
                  <a:gd name="T0" fmla="*/ 0 w 21600"/>
                  <a:gd name="T1" fmla="*/ 0 h 21021"/>
                  <a:gd name="T2" fmla="*/ 0 w 21600"/>
                  <a:gd name="T3" fmla="*/ 0 h 21021"/>
                  <a:gd name="T4" fmla="*/ 0 w 21600"/>
                  <a:gd name="T5" fmla="*/ 0 h 21021"/>
                  <a:gd name="T6" fmla="*/ 0 w 21600"/>
                  <a:gd name="T7" fmla="*/ 0 h 21021"/>
                  <a:gd name="T8" fmla="*/ 0 w 21600"/>
                  <a:gd name="T9" fmla="*/ 0 h 21021"/>
                  <a:gd name="T10" fmla="*/ 0 w 21600"/>
                  <a:gd name="T11" fmla="*/ 0 h 21021"/>
                  <a:gd name="T12" fmla="*/ 0 w 21600"/>
                  <a:gd name="T13" fmla="*/ 0 h 21021"/>
                  <a:gd name="T14" fmla="*/ 0 w 21600"/>
                  <a:gd name="T15" fmla="*/ 0 h 21021"/>
                  <a:gd name="T16" fmla="*/ 0 w 21600"/>
                  <a:gd name="T17" fmla="*/ 0 h 21021"/>
                  <a:gd name="T18" fmla="*/ 0 w 21600"/>
                  <a:gd name="T19" fmla="*/ 0 h 21021"/>
                  <a:gd name="T20" fmla="*/ 0 w 21600"/>
                  <a:gd name="T21" fmla="*/ 0 h 21021"/>
                  <a:gd name="T22" fmla="*/ 0 w 21600"/>
                  <a:gd name="T23" fmla="*/ 0 h 21021"/>
                  <a:gd name="T24" fmla="*/ 0 w 21600"/>
                  <a:gd name="T25" fmla="*/ 0 h 21021"/>
                  <a:gd name="T26" fmla="*/ 0 w 21600"/>
                  <a:gd name="T27" fmla="*/ 0 h 21021"/>
                  <a:gd name="T28" fmla="*/ 0 w 21600"/>
                  <a:gd name="T29" fmla="*/ 0 h 21021"/>
                  <a:gd name="T30" fmla="*/ 0 w 21600"/>
                  <a:gd name="T31" fmla="*/ 0 h 21021"/>
                  <a:gd name="T32" fmla="*/ 0 w 21600"/>
                  <a:gd name="T33" fmla="*/ 0 h 21021"/>
                  <a:gd name="T34" fmla="*/ 0 w 21600"/>
                  <a:gd name="T35" fmla="*/ 0 h 21021"/>
                  <a:gd name="T36" fmla="*/ 0 w 21600"/>
                  <a:gd name="T37" fmla="*/ 0 h 21021"/>
                  <a:gd name="T38" fmla="*/ 0 w 21600"/>
                  <a:gd name="T39" fmla="*/ 0 h 21021"/>
                  <a:gd name="T40" fmla="*/ 0 w 21600"/>
                  <a:gd name="T41" fmla="*/ 0 h 21021"/>
                  <a:gd name="T42" fmla="*/ 0 w 21600"/>
                  <a:gd name="T43" fmla="*/ 0 h 210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600"/>
                  <a:gd name="T67" fmla="*/ 0 h 21021"/>
                  <a:gd name="T68" fmla="*/ 21600 w 21600"/>
                  <a:gd name="T69" fmla="*/ 21021 h 2102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600" h="21021">
                    <a:moveTo>
                      <a:pt x="6283" y="3797"/>
                    </a:moveTo>
                    <a:cubicBezTo>
                      <a:pt x="6193" y="4263"/>
                      <a:pt x="6372" y="4979"/>
                      <a:pt x="6013" y="5230"/>
                    </a:cubicBezTo>
                    <a:cubicBezTo>
                      <a:pt x="5744" y="5445"/>
                      <a:pt x="5505" y="4728"/>
                      <a:pt x="5206" y="4585"/>
                    </a:cubicBezTo>
                    <a:cubicBezTo>
                      <a:pt x="4847" y="4406"/>
                      <a:pt x="4458" y="4334"/>
                      <a:pt x="4099" y="4227"/>
                    </a:cubicBezTo>
                    <a:cubicBezTo>
                      <a:pt x="2094" y="5266"/>
                      <a:pt x="718" y="5946"/>
                      <a:pt x="0" y="8490"/>
                    </a:cubicBezTo>
                    <a:cubicBezTo>
                      <a:pt x="90" y="10137"/>
                      <a:pt x="60" y="11785"/>
                      <a:pt x="269" y="13397"/>
                    </a:cubicBezTo>
                    <a:cubicBezTo>
                      <a:pt x="329" y="13791"/>
                      <a:pt x="658" y="14042"/>
                      <a:pt x="808" y="14400"/>
                    </a:cubicBezTo>
                    <a:cubicBezTo>
                      <a:pt x="927" y="14722"/>
                      <a:pt x="868" y="15116"/>
                      <a:pt x="1077" y="15367"/>
                    </a:cubicBezTo>
                    <a:cubicBezTo>
                      <a:pt x="1795" y="16191"/>
                      <a:pt x="5026" y="16119"/>
                      <a:pt x="6283" y="16370"/>
                    </a:cubicBezTo>
                    <a:cubicBezTo>
                      <a:pt x="7270" y="18161"/>
                      <a:pt x="8646" y="19701"/>
                      <a:pt x="10112" y="20955"/>
                    </a:cubicBezTo>
                    <a:cubicBezTo>
                      <a:pt x="12326" y="20812"/>
                      <a:pt x="14809" y="21600"/>
                      <a:pt x="16694" y="19952"/>
                    </a:cubicBezTo>
                    <a:cubicBezTo>
                      <a:pt x="17741" y="19057"/>
                      <a:pt x="18788" y="17767"/>
                      <a:pt x="19685" y="16693"/>
                    </a:cubicBezTo>
                    <a:cubicBezTo>
                      <a:pt x="20164" y="16119"/>
                      <a:pt x="20792" y="14722"/>
                      <a:pt x="20792" y="14722"/>
                    </a:cubicBezTo>
                    <a:cubicBezTo>
                      <a:pt x="21181" y="13325"/>
                      <a:pt x="21211" y="11857"/>
                      <a:pt x="21600" y="10460"/>
                    </a:cubicBezTo>
                    <a:cubicBezTo>
                      <a:pt x="21421" y="9027"/>
                      <a:pt x="21361" y="7594"/>
                      <a:pt x="21061" y="6197"/>
                    </a:cubicBezTo>
                    <a:cubicBezTo>
                      <a:pt x="20972" y="5731"/>
                      <a:pt x="20284" y="4872"/>
                      <a:pt x="19955" y="4585"/>
                    </a:cubicBezTo>
                    <a:cubicBezTo>
                      <a:pt x="16783" y="1755"/>
                      <a:pt x="17322" y="2615"/>
                      <a:pt x="12296" y="2293"/>
                    </a:cubicBezTo>
                    <a:cubicBezTo>
                      <a:pt x="11518" y="1325"/>
                      <a:pt x="10620" y="430"/>
                      <a:pt x="9573" y="0"/>
                    </a:cubicBezTo>
                    <a:cubicBezTo>
                      <a:pt x="9214" y="322"/>
                      <a:pt x="8855" y="716"/>
                      <a:pt x="8466" y="967"/>
                    </a:cubicBezTo>
                    <a:cubicBezTo>
                      <a:pt x="8227" y="1146"/>
                      <a:pt x="7868" y="1075"/>
                      <a:pt x="7659" y="1290"/>
                    </a:cubicBezTo>
                    <a:cubicBezTo>
                      <a:pt x="6941" y="2006"/>
                      <a:pt x="7001" y="3081"/>
                      <a:pt x="6283" y="3797"/>
                    </a:cubicBezTo>
                    <a:close/>
                    <a:moveTo>
                      <a:pt x="6283" y="3797"/>
                    </a:moveTo>
                  </a:path>
                </a:pathLst>
              </a:custGeom>
              <a:solidFill>
                <a:srgbClr val="009999"/>
              </a:solidFill>
              <a:ln w="9525">
                <a:solidFill>
                  <a:srgbClr val="99CC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pic>
            <p:nvPicPr>
              <p:cNvPr id="105495" name="Picture 14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" y="71"/>
                <a:ext cx="290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493" name="Rectangle 16"/>
            <p:cNvSpPr>
              <a:spLocks/>
            </p:cNvSpPr>
            <p:nvPr/>
          </p:nvSpPr>
          <p:spPr bwMode="auto">
            <a:xfrm>
              <a:off x="1057295" y="2951163"/>
              <a:ext cx="34365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>
                  <a:latin typeface="Calibri"/>
                  <a:cs typeface="Calibri"/>
                  <a:sym typeface="Comic Sans MS" charset="0"/>
                </a:rPr>
                <a:t>Differential brightness temperature:</a:t>
              </a:r>
            </a:p>
          </p:txBody>
        </p:sp>
      </p:grp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basics</a:t>
            </a:r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596900" y="4786313"/>
            <a:ext cx="2897161" cy="1477962"/>
            <a:chOff x="596964" y="4786188"/>
            <a:chExt cx="2896621" cy="1478850"/>
          </a:xfrm>
        </p:grpSpPr>
        <p:graphicFrame>
          <p:nvGraphicFramePr>
            <p:cNvPr id="105486" name="Object 2"/>
            <p:cNvGraphicFramePr>
              <a:graphicFrameLocks noChangeAspect="1"/>
            </p:cNvGraphicFramePr>
            <p:nvPr/>
          </p:nvGraphicFramePr>
          <p:xfrm>
            <a:off x="608394" y="4786188"/>
            <a:ext cx="1606550" cy="369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4" name="Equation" r:id="rId9" imgW="774700" imgH="177800" progId="Equation.3">
                    <p:embed/>
                  </p:oleObj>
                </mc:Choice>
                <mc:Fallback>
                  <p:oleObj name="Equation" r:id="rId9" imgW="774700" imgH="177800" progId="Equation.3">
                    <p:embed/>
                    <p:pic>
                      <p:nvPicPr>
                        <p:cNvPr id="10548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394" y="4786188"/>
                          <a:ext cx="1606550" cy="369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487" name="Rectangle 26"/>
            <p:cNvSpPr>
              <a:spLocks/>
            </p:cNvSpPr>
            <p:nvPr/>
          </p:nvSpPr>
          <p:spPr bwMode="auto">
            <a:xfrm>
              <a:off x="2435528" y="4798763"/>
              <a:ext cx="1058057" cy="138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latin typeface="Calibri"/>
                  <a:cs typeface="Calibri"/>
                  <a:sym typeface="Comic Sans MS" charset="0"/>
                </a:rPr>
                <a:t>no signal</a:t>
              </a:r>
            </a:p>
            <a:p>
              <a:pPr marL="39688"/>
              <a:endParaRPr lang="en-US">
                <a:latin typeface="Calibri"/>
                <a:cs typeface="Calibri"/>
                <a:sym typeface="Comic Sans MS" charset="0"/>
              </a:endParaRPr>
            </a:p>
            <a:p>
              <a:pPr marL="39688"/>
              <a:r>
                <a:rPr lang="en-US">
                  <a:latin typeface="Calibri"/>
                  <a:cs typeface="Calibri"/>
                  <a:sym typeface="Comic Sans MS" charset="0"/>
                </a:rPr>
                <a:t>absorption</a:t>
              </a:r>
            </a:p>
            <a:p>
              <a:pPr marL="39688"/>
              <a:endParaRPr lang="en-US">
                <a:latin typeface="Calibri"/>
                <a:cs typeface="Calibri"/>
                <a:sym typeface="Comic Sans MS" charset="0"/>
              </a:endParaRPr>
            </a:p>
            <a:p>
              <a:pPr marL="39688"/>
              <a:r>
                <a:rPr lang="en-US">
                  <a:latin typeface="Calibri"/>
                  <a:cs typeface="Calibri"/>
                  <a:sym typeface="Comic Sans MS" charset="0"/>
                </a:rPr>
                <a:t>emission</a:t>
              </a:r>
            </a:p>
          </p:txBody>
        </p:sp>
        <p:graphicFrame>
          <p:nvGraphicFramePr>
            <p:cNvPr id="105488" name="Object 3"/>
            <p:cNvGraphicFramePr>
              <a:graphicFrameLocks noChangeAspect="1"/>
            </p:cNvGraphicFramePr>
            <p:nvPr/>
          </p:nvGraphicFramePr>
          <p:xfrm>
            <a:off x="596964" y="5341113"/>
            <a:ext cx="1606550" cy="369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5" name="Equation" r:id="rId11" imgW="774700" imgH="177800" progId="Equation.3">
                    <p:embed/>
                  </p:oleObj>
                </mc:Choice>
                <mc:Fallback>
                  <p:oleObj name="Equation" r:id="rId11" imgW="774700" imgH="177800" progId="Equation.3">
                    <p:embed/>
                    <p:pic>
                      <p:nvPicPr>
                        <p:cNvPr id="10548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964" y="5341113"/>
                          <a:ext cx="1606550" cy="369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489" name="Object 4"/>
            <p:cNvGraphicFramePr>
              <a:graphicFrameLocks noChangeAspect="1"/>
            </p:cNvGraphicFramePr>
            <p:nvPr/>
          </p:nvGraphicFramePr>
          <p:xfrm>
            <a:off x="610997" y="5895150"/>
            <a:ext cx="1606550" cy="369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6" name="Equation" r:id="rId13" imgW="774700" imgH="177800" progId="Equation.3">
                    <p:embed/>
                  </p:oleObj>
                </mc:Choice>
                <mc:Fallback>
                  <p:oleObj name="Equation" r:id="rId13" imgW="774700" imgH="177800" progId="Equation.3">
                    <p:embed/>
                    <p:pic>
                      <p:nvPicPr>
                        <p:cNvPr id="105489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997" y="5895150"/>
                          <a:ext cx="1606550" cy="369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Rectangle 39"/>
          <p:cNvSpPr/>
          <p:nvPr/>
        </p:nvSpPr>
        <p:spPr bwMode="auto">
          <a:xfrm>
            <a:off x="4310063" y="4732338"/>
            <a:ext cx="4495800" cy="1676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The value of T</a:t>
            </a:r>
            <a:r>
              <a:rPr lang="en-US" baseline="-25000" dirty="0">
                <a:latin typeface="Calibri"/>
                <a:ea typeface="+mn-ea"/>
                <a:cs typeface="Calibri"/>
              </a:rPr>
              <a:t>s</a:t>
            </a:r>
            <a:r>
              <a:rPr lang="en-US" dirty="0">
                <a:latin typeface="Calibri"/>
                <a:ea typeface="+mn-ea"/>
                <a:cs typeface="Calibri"/>
              </a:rPr>
              <a:t> is critical</a:t>
            </a:r>
          </a:p>
        </p:txBody>
      </p:sp>
      <p:sp>
        <p:nvSpPr>
          <p:cNvPr id="105484" name="Rectangle 11"/>
          <p:cNvSpPr>
            <a:spLocks/>
          </p:cNvSpPr>
          <p:nvPr/>
        </p:nvSpPr>
        <p:spPr bwMode="auto">
          <a:xfrm>
            <a:off x="675774" y="2178050"/>
            <a:ext cx="1549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latin typeface="Calibri"/>
                <a:cs typeface="Calibri"/>
                <a:sym typeface="Comic Sans MS" charset="0"/>
              </a:rPr>
              <a:t>n</a:t>
            </a:r>
            <a:r>
              <a:rPr lang="en-US" sz="1400" baseline="-25000">
                <a:latin typeface="Calibri"/>
                <a:cs typeface="Calibri"/>
                <a:sym typeface="Comic Sans MS" charset="0"/>
              </a:rPr>
              <a:t>0</a:t>
            </a:r>
            <a:endParaRPr lang="en-US" sz="1400">
              <a:latin typeface="Calibri"/>
              <a:cs typeface="Calibri"/>
              <a:sym typeface="Comic Sans MS" charset="0"/>
            </a:endParaRPr>
          </a:p>
        </p:txBody>
      </p:sp>
      <p:sp>
        <p:nvSpPr>
          <p:cNvPr id="105485" name="Rectangle 11"/>
          <p:cNvSpPr>
            <a:spLocks/>
          </p:cNvSpPr>
          <p:nvPr/>
        </p:nvSpPr>
        <p:spPr bwMode="auto">
          <a:xfrm>
            <a:off x="684505" y="1289050"/>
            <a:ext cx="1549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latin typeface="Calibri"/>
                <a:cs typeface="Calibri"/>
                <a:sym typeface="Comic Sans MS" charset="0"/>
              </a:rPr>
              <a:t>n</a:t>
            </a:r>
            <a:r>
              <a:rPr lang="en-US" sz="1400" baseline="-25000">
                <a:latin typeface="Calibri"/>
                <a:cs typeface="Calibri"/>
                <a:sym typeface="Comic Sans MS" charset="0"/>
              </a:rPr>
              <a:t>1</a:t>
            </a:r>
            <a:endParaRPr lang="en-US" sz="1400">
              <a:latin typeface="Calibri"/>
              <a:cs typeface="Calibri"/>
              <a:sym typeface="Comic Sans MS" charset="0"/>
            </a:endParaRPr>
          </a:p>
        </p:txBody>
      </p:sp>
      <p:sp>
        <p:nvSpPr>
          <p:cNvPr id="27" name="Rectangle 11"/>
          <p:cNvSpPr>
            <a:spLocks/>
          </p:cNvSpPr>
          <p:nvPr/>
        </p:nvSpPr>
        <p:spPr bwMode="auto">
          <a:xfrm>
            <a:off x="792093" y="1071563"/>
            <a:ext cx="1128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  <a:sym typeface="Comic Sans MS" charset="0"/>
              </a:rPr>
              <a:t>HI ground state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 flipV="1">
            <a:off x="381000" y="114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V="1">
            <a:off x="533400" y="114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 rot="10801225" flipV="1">
            <a:off x="381000" y="20574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 rot="21560367" flipV="1">
            <a:off x="533400" y="205740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48207" y="1569522"/>
            <a:ext cx="44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/n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= g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/g</a:t>
            </a:r>
            <a:r>
              <a:rPr lang="en-US" baseline="-25000" dirty="0">
                <a:latin typeface="Calibri"/>
                <a:cs typeface="Calibri"/>
              </a:rPr>
              <a:t>0 </a:t>
            </a:r>
            <a:r>
              <a:rPr lang="en-US" dirty="0" err="1">
                <a:latin typeface="Calibri"/>
                <a:cs typeface="Calibri"/>
              </a:rPr>
              <a:t>exp</a:t>
            </a:r>
            <a:r>
              <a:rPr lang="en-US" dirty="0">
                <a:latin typeface="Calibri"/>
                <a:cs typeface="Calibri"/>
              </a:rPr>
              <a:t>(-</a:t>
            </a:r>
            <a:r>
              <a:rPr lang="en-US" dirty="0" err="1">
                <a:latin typeface="Calibri"/>
                <a:cs typeface="Calibri"/>
              </a:rPr>
              <a:t>hν</a:t>
            </a:r>
            <a:r>
              <a:rPr lang="en-US" dirty="0">
                <a:latin typeface="Calibri"/>
                <a:cs typeface="Calibri"/>
              </a:rPr>
              <a:t>/</a:t>
            </a:r>
            <a:r>
              <a:rPr lang="en-US" dirty="0" err="1">
                <a:latin typeface="Calibri"/>
                <a:cs typeface="Calibri"/>
              </a:rPr>
              <a:t>k</a:t>
            </a:r>
            <a:r>
              <a:rPr lang="en-US" baseline="-25000" dirty="0" err="1">
                <a:latin typeface="Calibri"/>
                <a:cs typeface="Calibri"/>
              </a:rPr>
              <a:t>B</a:t>
            </a:r>
            <a:r>
              <a:rPr lang="en-US" dirty="0" err="1">
                <a:latin typeface="Calibri"/>
                <a:cs typeface="Calibri"/>
              </a:rPr>
              <a:t>T</a:t>
            </a:r>
            <a:r>
              <a:rPr lang="en-US" baseline="-25000" dirty="0" err="1"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) = 3 </a:t>
            </a:r>
            <a:r>
              <a:rPr lang="en-US" dirty="0" err="1">
                <a:latin typeface="Calibri"/>
                <a:cs typeface="Calibri"/>
              </a:rPr>
              <a:t>exp</a:t>
            </a:r>
            <a:r>
              <a:rPr lang="en-US" dirty="0">
                <a:latin typeface="Calibri"/>
                <a:cs typeface="Calibri"/>
              </a:rPr>
              <a:t>(-0.068K/T</a:t>
            </a:r>
            <a:r>
              <a:rPr lang="en-US" baseline="-25000" dirty="0"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)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27029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72" name="Group 40"/>
          <p:cNvGrpSpPr>
            <a:grpSpLocks/>
          </p:cNvGrpSpPr>
          <p:nvPr/>
        </p:nvGrpSpPr>
        <p:grpSpPr bwMode="auto">
          <a:xfrm>
            <a:off x="719138" y="2951163"/>
            <a:ext cx="7680325" cy="1435100"/>
            <a:chOff x="719706" y="2951163"/>
            <a:chExt cx="7679757" cy="1435100"/>
          </a:xfrm>
        </p:grpSpPr>
        <p:graphicFrame>
          <p:nvGraphicFramePr>
            <p:cNvPr id="113688" name="Object 6"/>
            <p:cNvGraphicFramePr>
              <a:graphicFrameLocks noChangeAspect="1"/>
            </p:cNvGraphicFramePr>
            <p:nvPr/>
          </p:nvGraphicFramePr>
          <p:xfrm>
            <a:off x="719706" y="3618545"/>
            <a:ext cx="4584257" cy="764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96" name="Equation" r:id="rId4" imgW="2209800" imgH="368300" progId="Equation.3">
                    <p:embed/>
                  </p:oleObj>
                </mc:Choice>
                <mc:Fallback>
                  <p:oleObj name="Equation" r:id="rId4" imgW="2209800" imgH="368300" progId="Equation.3">
                    <p:embed/>
                    <p:pic>
                      <p:nvPicPr>
                        <p:cNvPr id="11368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706" y="3618545"/>
                          <a:ext cx="4584257" cy="764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3689" name="Group 1"/>
            <p:cNvGrpSpPr>
              <a:grpSpLocks/>
            </p:cNvGrpSpPr>
            <p:nvPr/>
          </p:nvGrpSpPr>
          <p:grpSpPr bwMode="auto">
            <a:xfrm>
              <a:off x="6492875" y="3236913"/>
              <a:ext cx="1906588" cy="1149350"/>
              <a:chOff x="0" y="0"/>
              <a:chExt cx="1201" cy="724"/>
            </a:xfrm>
          </p:grpSpPr>
          <p:pic>
            <p:nvPicPr>
              <p:cNvPr id="113694" name="Picture 2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01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695" name="Rectangle 3"/>
              <p:cNvSpPr>
                <a:spLocks/>
              </p:cNvSpPr>
              <p:nvPr/>
            </p:nvSpPr>
            <p:spPr bwMode="auto">
              <a:xfrm>
                <a:off x="266" y="603"/>
                <a:ext cx="702" cy="1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113690" name="Group 12"/>
            <p:cNvGrpSpPr>
              <a:grpSpLocks/>
            </p:cNvGrpSpPr>
            <p:nvPr/>
          </p:nvGrpSpPr>
          <p:grpSpPr bwMode="auto">
            <a:xfrm>
              <a:off x="6376988" y="3813175"/>
              <a:ext cx="915987" cy="519113"/>
              <a:chOff x="0" y="0"/>
              <a:chExt cx="577" cy="327"/>
            </a:xfrm>
          </p:grpSpPr>
          <p:sp>
            <p:nvSpPr>
              <p:cNvPr id="113692" name="AutoShape 13"/>
              <p:cNvSpPr>
                <a:spLocks/>
              </p:cNvSpPr>
              <p:nvPr/>
            </p:nvSpPr>
            <p:spPr bwMode="auto">
              <a:xfrm>
                <a:off x="0" y="0"/>
                <a:ext cx="577" cy="327"/>
              </a:xfrm>
              <a:custGeom>
                <a:avLst/>
                <a:gdLst>
                  <a:gd name="T0" fmla="*/ 0 w 21600"/>
                  <a:gd name="T1" fmla="*/ 0 h 21021"/>
                  <a:gd name="T2" fmla="*/ 0 w 21600"/>
                  <a:gd name="T3" fmla="*/ 0 h 21021"/>
                  <a:gd name="T4" fmla="*/ 0 w 21600"/>
                  <a:gd name="T5" fmla="*/ 0 h 21021"/>
                  <a:gd name="T6" fmla="*/ 0 w 21600"/>
                  <a:gd name="T7" fmla="*/ 0 h 21021"/>
                  <a:gd name="T8" fmla="*/ 0 w 21600"/>
                  <a:gd name="T9" fmla="*/ 0 h 21021"/>
                  <a:gd name="T10" fmla="*/ 0 w 21600"/>
                  <a:gd name="T11" fmla="*/ 0 h 21021"/>
                  <a:gd name="T12" fmla="*/ 0 w 21600"/>
                  <a:gd name="T13" fmla="*/ 0 h 21021"/>
                  <a:gd name="T14" fmla="*/ 0 w 21600"/>
                  <a:gd name="T15" fmla="*/ 0 h 21021"/>
                  <a:gd name="T16" fmla="*/ 0 w 21600"/>
                  <a:gd name="T17" fmla="*/ 0 h 21021"/>
                  <a:gd name="T18" fmla="*/ 0 w 21600"/>
                  <a:gd name="T19" fmla="*/ 0 h 21021"/>
                  <a:gd name="T20" fmla="*/ 0 w 21600"/>
                  <a:gd name="T21" fmla="*/ 0 h 21021"/>
                  <a:gd name="T22" fmla="*/ 0 w 21600"/>
                  <a:gd name="T23" fmla="*/ 0 h 21021"/>
                  <a:gd name="T24" fmla="*/ 0 w 21600"/>
                  <a:gd name="T25" fmla="*/ 0 h 21021"/>
                  <a:gd name="T26" fmla="*/ 0 w 21600"/>
                  <a:gd name="T27" fmla="*/ 0 h 21021"/>
                  <a:gd name="T28" fmla="*/ 0 w 21600"/>
                  <a:gd name="T29" fmla="*/ 0 h 21021"/>
                  <a:gd name="T30" fmla="*/ 0 w 21600"/>
                  <a:gd name="T31" fmla="*/ 0 h 21021"/>
                  <a:gd name="T32" fmla="*/ 0 w 21600"/>
                  <a:gd name="T33" fmla="*/ 0 h 21021"/>
                  <a:gd name="T34" fmla="*/ 0 w 21600"/>
                  <a:gd name="T35" fmla="*/ 0 h 21021"/>
                  <a:gd name="T36" fmla="*/ 0 w 21600"/>
                  <a:gd name="T37" fmla="*/ 0 h 21021"/>
                  <a:gd name="T38" fmla="*/ 0 w 21600"/>
                  <a:gd name="T39" fmla="*/ 0 h 21021"/>
                  <a:gd name="T40" fmla="*/ 0 w 21600"/>
                  <a:gd name="T41" fmla="*/ 0 h 21021"/>
                  <a:gd name="T42" fmla="*/ 0 w 21600"/>
                  <a:gd name="T43" fmla="*/ 0 h 210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600"/>
                  <a:gd name="T67" fmla="*/ 0 h 21021"/>
                  <a:gd name="T68" fmla="*/ 21600 w 21600"/>
                  <a:gd name="T69" fmla="*/ 21021 h 2102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600" h="21021">
                    <a:moveTo>
                      <a:pt x="6283" y="3797"/>
                    </a:moveTo>
                    <a:cubicBezTo>
                      <a:pt x="6193" y="4263"/>
                      <a:pt x="6372" y="4979"/>
                      <a:pt x="6013" y="5230"/>
                    </a:cubicBezTo>
                    <a:cubicBezTo>
                      <a:pt x="5744" y="5445"/>
                      <a:pt x="5505" y="4728"/>
                      <a:pt x="5206" y="4585"/>
                    </a:cubicBezTo>
                    <a:cubicBezTo>
                      <a:pt x="4847" y="4406"/>
                      <a:pt x="4458" y="4334"/>
                      <a:pt x="4099" y="4227"/>
                    </a:cubicBezTo>
                    <a:cubicBezTo>
                      <a:pt x="2094" y="5266"/>
                      <a:pt x="718" y="5946"/>
                      <a:pt x="0" y="8490"/>
                    </a:cubicBezTo>
                    <a:cubicBezTo>
                      <a:pt x="90" y="10137"/>
                      <a:pt x="60" y="11785"/>
                      <a:pt x="269" y="13397"/>
                    </a:cubicBezTo>
                    <a:cubicBezTo>
                      <a:pt x="329" y="13791"/>
                      <a:pt x="658" y="14042"/>
                      <a:pt x="808" y="14400"/>
                    </a:cubicBezTo>
                    <a:cubicBezTo>
                      <a:pt x="927" y="14722"/>
                      <a:pt x="868" y="15116"/>
                      <a:pt x="1077" y="15367"/>
                    </a:cubicBezTo>
                    <a:cubicBezTo>
                      <a:pt x="1795" y="16191"/>
                      <a:pt x="5026" y="16119"/>
                      <a:pt x="6283" y="16370"/>
                    </a:cubicBezTo>
                    <a:cubicBezTo>
                      <a:pt x="7270" y="18161"/>
                      <a:pt x="8646" y="19701"/>
                      <a:pt x="10112" y="20955"/>
                    </a:cubicBezTo>
                    <a:cubicBezTo>
                      <a:pt x="12326" y="20812"/>
                      <a:pt x="14809" y="21600"/>
                      <a:pt x="16694" y="19952"/>
                    </a:cubicBezTo>
                    <a:cubicBezTo>
                      <a:pt x="17741" y="19057"/>
                      <a:pt x="18788" y="17767"/>
                      <a:pt x="19685" y="16693"/>
                    </a:cubicBezTo>
                    <a:cubicBezTo>
                      <a:pt x="20164" y="16119"/>
                      <a:pt x="20792" y="14722"/>
                      <a:pt x="20792" y="14722"/>
                    </a:cubicBezTo>
                    <a:cubicBezTo>
                      <a:pt x="21181" y="13325"/>
                      <a:pt x="21211" y="11857"/>
                      <a:pt x="21600" y="10460"/>
                    </a:cubicBezTo>
                    <a:cubicBezTo>
                      <a:pt x="21421" y="9027"/>
                      <a:pt x="21361" y="7594"/>
                      <a:pt x="21061" y="6197"/>
                    </a:cubicBezTo>
                    <a:cubicBezTo>
                      <a:pt x="20972" y="5731"/>
                      <a:pt x="20284" y="4872"/>
                      <a:pt x="19955" y="4585"/>
                    </a:cubicBezTo>
                    <a:cubicBezTo>
                      <a:pt x="16783" y="1755"/>
                      <a:pt x="17322" y="2615"/>
                      <a:pt x="12296" y="2293"/>
                    </a:cubicBezTo>
                    <a:cubicBezTo>
                      <a:pt x="11518" y="1325"/>
                      <a:pt x="10620" y="430"/>
                      <a:pt x="9573" y="0"/>
                    </a:cubicBezTo>
                    <a:cubicBezTo>
                      <a:pt x="9214" y="322"/>
                      <a:pt x="8855" y="716"/>
                      <a:pt x="8466" y="967"/>
                    </a:cubicBezTo>
                    <a:cubicBezTo>
                      <a:pt x="8227" y="1146"/>
                      <a:pt x="7868" y="1075"/>
                      <a:pt x="7659" y="1290"/>
                    </a:cubicBezTo>
                    <a:cubicBezTo>
                      <a:pt x="6941" y="2006"/>
                      <a:pt x="7001" y="3081"/>
                      <a:pt x="6283" y="3797"/>
                    </a:cubicBezTo>
                    <a:close/>
                    <a:moveTo>
                      <a:pt x="6283" y="3797"/>
                    </a:moveTo>
                  </a:path>
                </a:pathLst>
              </a:custGeom>
              <a:solidFill>
                <a:srgbClr val="009999"/>
              </a:solidFill>
              <a:ln w="9525">
                <a:solidFill>
                  <a:srgbClr val="99CC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pic>
            <p:nvPicPr>
              <p:cNvPr id="113693" name="Picture 14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" y="71"/>
                <a:ext cx="290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3691" name="Rectangle 16"/>
            <p:cNvSpPr>
              <a:spLocks/>
            </p:cNvSpPr>
            <p:nvPr/>
          </p:nvSpPr>
          <p:spPr bwMode="auto">
            <a:xfrm>
              <a:off x="1057295" y="2951163"/>
              <a:ext cx="34365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>
                  <a:latin typeface="Calibri"/>
                  <a:cs typeface="Calibri"/>
                  <a:sym typeface="Comic Sans MS" charset="0"/>
                </a:rPr>
                <a:t>Differential brightness temperature:</a:t>
              </a:r>
            </a:p>
          </p:txBody>
        </p:sp>
      </p:grpSp>
      <p:grpSp>
        <p:nvGrpSpPr>
          <p:cNvPr id="113674" name="Group 41"/>
          <p:cNvGrpSpPr>
            <a:grpSpLocks/>
          </p:cNvGrpSpPr>
          <p:nvPr/>
        </p:nvGrpSpPr>
        <p:grpSpPr bwMode="auto">
          <a:xfrm>
            <a:off x="596900" y="4786313"/>
            <a:ext cx="2897161" cy="1477962"/>
            <a:chOff x="596964" y="4786188"/>
            <a:chExt cx="2896621" cy="1478850"/>
          </a:xfrm>
        </p:grpSpPr>
        <p:graphicFrame>
          <p:nvGraphicFramePr>
            <p:cNvPr id="113684" name="Object 3"/>
            <p:cNvGraphicFramePr>
              <a:graphicFrameLocks noChangeAspect="1"/>
            </p:cNvGraphicFramePr>
            <p:nvPr/>
          </p:nvGraphicFramePr>
          <p:xfrm>
            <a:off x="608394" y="4786188"/>
            <a:ext cx="1606550" cy="369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97" name="Equation" r:id="rId8" imgW="774700" imgH="177800" progId="Equation.3">
                    <p:embed/>
                  </p:oleObj>
                </mc:Choice>
                <mc:Fallback>
                  <p:oleObj name="Equation" r:id="rId8" imgW="774700" imgH="177800" progId="Equation.3">
                    <p:embed/>
                    <p:pic>
                      <p:nvPicPr>
                        <p:cNvPr id="11368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394" y="4786188"/>
                          <a:ext cx="1606550" cy="369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685" name="Rectangle 26"/>
            <p:cNvSpPr>
              <a:spLocks/>
            </p:cNvSpPr>
            <p:nvPr/>
          </p:nvSpPr>
          <p:spPr bwMode="auto">
            <a:xfrm>
              <a:off x="2435528" y="4798763"/>
              <a:ext cx="1058057" cy="138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latin typeface="Calibri"/>
                  <a:cs typeface="Calibri"/>
                  <a:sym typeface="Comic Sans MS" charset="0"/>
                </a:rPr>
                <a:t>no signal</a:t>
              </a:r>
            </a:p>
            <a:p>
              <a:pPr marL="39688"/>
              <a:endParaRPr lang="en-US">
                <a:latin typeface="Calibri"/>
                <a:cs typeface="Calibri"/>
                <a:sym typeface="Comic Sans MS" charset="0"/>
              </a:endParaRPr>
            </a:p>
            <a:p>
              <a:pPr marL="39688"/>
              <a:r>
                <a:rPr lang="en-US">
                  <a:latin typeface="Calibri"/>
                  <a:cs typeface="Calibri"/>
                  <a:sym typeface="Comic Sans MS" charset="0"/>
                </a:rPr>
                <a:t>absorption</a:t>
              </a:r>
            </a:p>
            <a:p>
              <a:pPr marL="39688"/>
              <a:endParaRPr lang="en-US">
                <a:latin typeface="Calibri"/>
                <a:cs typeface="Calibri"/>
                <a:sym typeface="Comic Sans MS" charset="0"/>
              </a:endParaRPr>
            </a:p>
            <a:p>
              <a:pPr marL="39688"/>
              <a:r>
                <a:rPr lang="en-US">
                  <a:latin typeface="Calibri"/>
                  <a:cs typeface="Calibri"/>
                  <a:sym typeface="Comic Sans MS" charset="0"/>
                </a:rPr>
                <a:t>emission</a:t>
              </a:r>
            </a:p>
          </p:txBody>
        </p:sp>
        <p:graphicFrame>
          <p:nvGraphicFramePr>
            <p:cNvPr id="113686" name="Object 4"/>
            <p:cNvGraphicFramePr>
              <a:graphicFrameLocks noChangeAspect="1"/>
            </p:cNvGraphicFramePr>
            <p:nvPr/>
          </p:nvGraphicFramePr>
          <p:xfrm>
            <a:off x="596964" y="5341113"/>
            <a:ext cx="1606550" cy="369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98" name="Equation" r:id="rId10" imgW="774700" imgH="177800" progId="Equation.3">
                    <p:embed/>
                  </p:oleObj>
                </mc:Choice>
                <mc:Fallback>
                  <p:oleObj name="Equation" r:id="rId10" imgW="774700" imgH="177800" progId="Equation.3">
                    <p:embed/>
                    <p:pic>
                      <p:nvPicPr>
                        <p:cNvPr id="11368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964" y="5341113"/>
                          <a:ext cx="1606550" cy="369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687" name="Object 5"/>
            <p:cNvGraphicFramePr>
              <a:graphicFrameLocks noChangeAspect="1"/>
            </p:cNvGraphicFramePr>
            <p:nvPr/>
          </p:nvGraphicFramePr>
          <p:xfrm>
            <a:off x="610997" y="5895150"/>
            <a:ext cx="1606550" cy="369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99" name="Equation" r:id="rId12" imgW="774700" imgH="177800" progId="Equation.3">
                    <p:embed/>
                  </p:oleObj>
                </mc:Choice>
                <mc:Fallback>
                  <p:oleObj name="Equation" r:id="rId12" imgW="774700" imgH="177800" progId="Equation.3">
                    <p:embed/>
                    <p:pic>
                      <p:nvPicPr>
                        <p:cNvPr id="11368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997" y="5895150"/>
                          <a:ext cx="1606550" cy="369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Rectangle 39"/>
          <p:cNvSpPr/>
          <p:nvPr/>
        </p:nvSpPr>
        <p:spPr bwMode="auto">
          <a:xfrm>
            <a:off x="4310063" y="4732338"/>
            <a:ext cx="4495800" cy="1676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76200" dir="2700000" algn="br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/>
              <a:ea typeface="+mn-ea"/>
              <a:cs typeface="Calibri"/>
            </a:endParaRPr>
          </a:p>
        </p:txBody>
      </p:sp>
      <p:sp>
        <p:nvSpPr>
          <p:cNvPr id="113676" name="Rectangle 28"/>
          <p:cNvSpPr>
            <a:spLocks/>
          </p:cNvSpPr>
          <p:nvPr/>
        </p:nvSpPr>
        <p:spPr bwMode="auto">
          <a:xfrm>
            <a:off x="6323687" y="4492625"/>
            <a:ext cx="22513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>
                <a:latin typeface="Calibri"/>
                <a:cs typeface="Calibri"/>
                <a:sym typeface="Comic Sans MS" charset="0"/>
              </a:rPr>
              <a:t>kinetic temperature of the gas</a:t>
            </a:r>
          </a:p>
        </p:txBody>
      </p:sp>
      <p:sp>
        <p:nvSpPr>
          <p:cNvPr id="113677" name="Line 29"/>
          <p:cNvSpPr>
            <a:spLocks noChangeShapeType="1"/>
          </p:cNvSpPr>
          <p:nvPr/>
        </p:nvSpPr>
        <p:spPr bwMode="auto">
          <a:xfrm>
            <a:off x="7483475" y="4799013"/>
            <a:ext cx="346075" cy="38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3678" name="Rectangle 30"/>
          <p:cNvSpPr>
            <a:spLocks/>
          </p:cNvSpPr>
          <p:nvPr/>
        </p:nvSpPr>
        <p:spPr bwMode="auto">
          <a:xfrm>
            <a:off x="5283270" y="6564313"/>
            <a:ext cx="31700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>
                <a:latin typeface="Calibri"/>
                <a:cs typeface="Calibri"/>
                <a:sym typeface="Comic Sans MS" charset="0"/>
              </a:rPr>
              <a:t>Lyalpha scattering and collisional efficiency</a:t>
            </a:r>
          </a:p>
        </p:txBody>
      </p:sp>
      <p:sp>
        <p:nvSpPr>
          <p:cNvPr id="113679" name="Line 31"/>
          <p:cNvSpPr>
            <a:spLocks noChangeShapeType="1"/>
          </p:cNvSpPr>
          <p:nvPr/>
        </p:nvSpPr>
        <p:spPr bwMode="auto">
          <a:xfrm rot="10800000" flipH="1">
            <a:off x="6035675" y="5954713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3680" name="Line 32"/>
          <p:cNvSpPr>
            <a:spLocks noChangeShapeType="1"/>
          </p:cNvSpPr>
          <p:nvPr/>
        </p:nvSpPr>
        <p:spPr bwMode="auto">
          <a:xfrm rot="10800000">
            <a:off x="7331075" y="60309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113681" name="Object 2"/>
          <p:cNvGraphicFramePr>
            <a:graphicFrameLocks noChangeAspect="1"/>
          </p:cNvGraphicFramePr>
          <p:nvPr>
            <p:extLst/>
          </p:nvPr>
        </p:nvGraphicFramePr>
        <p:xfrm>
          <a:off x="5116513" y="5172075"/>
          <a:ext cx="2951162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0" name="Equation" r:id="rId14" imgW="1422400" imgH="393700" progId="Equation.3">
                  <p:embed/>
                </p:oleObj>
              </mc:Choice>
              <mc:Fallback>
                <p:oleObj name="Equation" r:id="rId14" imgW="1422400" imgH="393700" progId="Equation.3">
                  <p:embed/>
                  <p:pic>
                    <p:nvPicPr>
                      <p:cNvPr id="11368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513" y="5172075"/>
                        <a:ext cx="2951162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basics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02B25-41F4-AF4D-B272-204BE4C0DBC8}"/>
              </a:ext>
            </a:extLst>
          </p:cNvPr>
          <p:cNvGrpSpPr/>
          <p:nvPr/>
        </p:nvGrpSpPr>
        <p:grpSpPr>
          <a:xfrm>
            <a:off x="381000" y="1071563"/>
            <a:ext cx="2337769" cy="1321931"/>
            <a:chOff x="381000" y="1071563"/>
            <a:chExt cx="2337769" cy="1321931"/>
          </a:xfrm>
        </p:grpSpPr>
        <p:sp>
          <p:nvSpPr>
            <p:cNvPr id="113665" name="Line 5"/>
            <p:cNvSpPr>
              <a:spLocks noChangeShapeType="1"/>
            </p:cNvSpPr>
            <p:nvPr/>
          </p:nvSpPr>
          <p:spPr bwMode="auto">
            <a:xfrm>
              <a:off x="762000" y="1295400"/>
              <a:ext cx="12192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666" name="Line 6"/>
            <p:cNvSpPr>
              <a:spLocks noChangeShapeType="1"/>
            </p:cNvSpPr>
            <p:nvPr/>
          </p:nvSpPr>
          <p:spPr bwMode="auto">
            <a:xfrm>
              <a:off x="762000" y="2209800"/>
              <a:ext cx="12192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667" name="Line 7"/>
            <p:cNvSpPr>
              <a:spLocks noChangeShapeType="1"/>
            </p:cNvSpPr>
            <p:nvPr/>
          </p:nvSpPr>
          <p:spPr bwMode="auto">
            <a:xfrm>
              <a:off x="1676400" y="1295400"/>
              <a:ext cx="1588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668" name="Freeform 8"/>
            <p:cNvSpPr>
              <a:spLocks/>
            </p:cNvSpPr>
            <p:nvPr/>
          </p:nvSpPr>
          <p:spPr bwMode="auto">
            <a:xfrm>
              <a:off x="1676400" y="1676400"/>
              <a:ext cx="914400" cy="77788"/>
            </a:xfrm>
            <a:custGeom>
              <a:avLst/>
              <a:gdLst>
                <a:gd name="T0" fmla="*/ 0 w 21600"/>
                <a:gd name="T1" fmla="*/ 2147483647 h 19886"/>
                <a:gd name="T2" fmla="*/ 2147483647 w 21600"/>
                <a:gd name="T3" fmla="*/ 0 h 19886"/>
                <a:gd name="T4" fmla="*/ 2147483647 w 21600"/>
                <a:gd name="T5" fmla="*/ 2147483647 h 19886"/>
                <a:gd name="T6" fmla="*/ 2147483647 w 21600"/>
                <a:gd name="T7" fmla="*/ 0 h 19886"/>
                <a:gd name="T8" fmla="*/ 2147483647 w 21600"/>
                <a:gd name="T9" fmla="*/ 2147483647 h 19886"/>
                <a:gd name="T10" fmla="*/ 2147483647 w 21600"/>
                <a:gd name="T11" fmla="*/ 0 h 19886"/>
                <a:gd name="T12" fmla="*/ 2147483647 w 21600"/>
                <a:gd name="T13" fmla="*/ 2147483647 h 19886"/>
                <a:gd name="T14" fmla="*/ 2147483647 w 21600"/>
                <a:gd name="T15" fmla="*/ 2147483647 h 198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19886"/>
                <a:gd name="T26" fmla="*/ 21600 w 21600"/>
                <a:gd name="T27" fmla="*/ 19886 h 198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19886">
                  <a:moveTo>
                    <a:pt x="0" y="18514"/>
                  </a:moveTo>
                  <a:cubicBezTo>
                    <a:pt x="1350" y="9257"/>
                    <a:pt x="2700" y="0"/>
                    <a:pt x="3600" y="0"/>
                  </a:cubicBezTo>
                  <a:cubicBezTo>
                    <a:pt x="4500" y="0"/>
                    <a:pt x="4500" y="18514"/>
                    <a:pt x="5400" y="18514"/>
                  </a:cubicBezTo>
                  <a:cubicBezTo>
                    <a:pt x="6300" y="18514"/>
                    <a:pt x="8100" y="0"/>
                    <a:pt x="9000" y="0"/>
                  </a:cubicBezTo>
                  <a:cubicBezTo>
                    <a:pt x="9900" y="0"/>
                    <a:pt x="9900" y="18514"/>
                    <a:pt x="10800" y="18514"/>
                  </a:cubicBezTo>
                  <a:cubicBezTo>
                    <a:pt x="11700" y="18514"/>
                    <a:pt x="13500" y="0"/>
                    <a:pt x="14400" y="0"/>
                  </a:cubicBezTo>
                  <a:cubicBezTo>
                    <a:pt x="15300" y="0"/>
                    <a:pt x="15000" y="15429"/>
                    <a:pt x="16200" y="18514"/>
                  </a:cubicBezTo>
                  <a:cubicBezTo>
                    <a:pt x="17400" y="21600"/>
                    <a:pt x="20700" y="18514"/>
                    <a:pt x="21600" y="1851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669" name="Rectangle 9"/>
            <p:cNvSpPr>
              <a:spLocks/>
            </p:cNvSpPr>
            <p:nvPr/>
          </p:nvSpPr>
          <p:spPr bwMode="auto">
            <a:xfrm>
              <a:off x="2235818" y="1295400"/>
              <a:ext cx="4829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400">
                  <a:solidFill>
                    <a:srgbClr val="0000FF"/>
                  </a:solidFill>
                  <a:latin typeface="Calibri"/>
                  <a:cs typeface="Calibri"/>
                  <a:sym typeface="Comic Sans MS" charset="0"/>
                </a:rPr>
                <a:t>21 cm</a:t>
              </a:r>
            </a:p>
          </p:txBody>
        </p:sp>
        <p:sp>
          <p:nvSpPr>
            <p:cNvPr id="113682" name="Rectangle 11"/>
            <p:cNvSpPr>
              <a:spLocks/>
            </p:cNvSpPr>
            <p:nvPr/>
          </p:nvSpPr>
          <p:spPr bwMode="auto">
            <a:xfrm>
              <a:off x="675774" y="2178050"/>
              <a:ext cx="1549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  <a:sym typeface="Comic Sans MS" charset="0"/>
                </a:rPr>
                <a:t>n</a:t>
              </a:r>
              <a:r>
                <a:rPr lang="en-US" sz="1400" baseline="-25000">
                  <a:latin typeface="Calibri"/>
                  <a:cs typeface="Calibri"/>
                  <a:sym typeface="Comic Sans MS" charset="0"/>
                </a:rPr>
                <a:t>0</a:t>
              </a:r>
              <a:endParaRPr lang="en-US" sz="1400">
                <a:latin typeface="Calibri"/>
                <a:cs typeface="Calibri"/>
                <a:sym typeface="Comic Sans MS" charset="0"/>
              </a:endParaRPr>
            </a:p>
          </p:txBody>
        </p:sp>
        <p:sp>
          <p:nvSpPr>
            <p:cNvPr id="113683" name="Rectangle 11"/>
            <p:cNvSpPr>
              <a:spLocks/>
            </p:cNvSpPr>
            <p:nvPr/>
          </p:nvSpPr>
          <p:spPr bwMode="auto">
            <a:xfrm>
              <a:off x="684505" y="1289050"/>
              <a:ext cx="1549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latin typeface="Calibri"/>
                  <a:cs typeface="Calibri"/>
                  <a:sym typeface="Comic Sans MS" charset="0"/>
                </a:rPr>
                <a:t>n</a:t>
              </a:r>
              <a:r>
                <a:rPr lang="en-US" sz="1400" baseline="-25000">
                  <a:latin typeface="Calibri"/>
                  <a:cs typeface="Calibri"/>
                  <a:sym typeface="Comic Sans MS" charset="0"/>
                </a:rPr>
                <a:t>1</a:t>
              </a:r>
              <a:endParaRPr lang="en-US" sz="1400">
                <a:latin typeface="Calibri"/>
                <a:cs typeface="Calibri"/>
                <a:sym typeface="Comic Sans MS" charset="0"/>
              </a:endParaRPr>
            </a:p>
          </p:txBody>
        </p:sp>
        <p:sp>
          <p:nvSpPr>
            <p:cNvPr id="33" name="Rectangle 11"/>
            <p:cNvSpPr>
              <a:spLocks/>
            </p:cNvSpPr>
            <p:nvPr/>
          </p:nvSpPr>
          <p:spPr bwMode="auto">
            <a:xfrm>
              <a:off x="792093" y="1071563"/>
              <a:ext cx="1128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latin typeface="Calibri"/>
                  <a:cs typeface="Calibri"/>
                  <a:sym typeface="Comic Sans MS" charset="0"/>
                </a:rPr>
                <a:t>HI ground state</a:t>
              </a:r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 flipV="1">
              <a:off x="381000" y="1143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 flipV="1">
              <a:off x="533400" y="1143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rot="10801225" flipV="1">
              <a:off x="381000" y="2057400"/>
              <a:ext cx="1588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rot="21560367" flipV="1">
              <a:off x="533400" y="2057400"/>
              <a:ext cx="1588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748207" y="1569522"/>
            <a:ext cx="44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/n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= g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/g</a:t>
            </a:r>
            <a:r>
              <a:rPr lang="en-US" baseline="-25000" dirty="0">
                <a:latin typeface="Calibri"/>
                <a:cs typeface="Calibri"/>
              </a:rPr>
              <a:t>0 </a:t>
            </a:r>
            <a:r>
              <a:rPr lang="en-US" dirty="0" err="1">
                <a:latin typeface="Calibri"/>
                <a:cs typeface="Calibri"/>
              </a:rPr>
              <a:t>exp</a:t>
            </a:r>
            <a:r>
              <a:rPr lang="en-US" dirty="0">
                <a:latin typeface="Calibri"/>
                <a:cs typeface="Calibri"/>
              </a:rPr>
              <a:t>(-</a:t>
            </a:r>
            <a:r>
              <a:rPr lang="en-US" dirty="0" err="1">
                <a:latin typeface="Calibri"/>
                <a:cs typeface="Calibri"/>
              </a:rPr>
              <a:t>hν</a:t>
            </a:r>
            <a:r>
              <a:rPr lang="en-US" dirty="0">
                <a:latin typeface="Calibri"/>
                <a:cs typeface="Calibri"/>
              </a:rPr>
              <a:t>/</a:t>
            </a:r>
            <a:r>
              <a:rPr lang="en-US" dirty="0" err="1">
                <a:latin typeface="Calibri"/>
                <a:cs typeface="Calibri"/>
              </a:rPr>
              <a:t>k</a:t>
            </a:r>
            <a:r>
              <a:rPr lang="en-US" baseline="-25000" dirty="0" err="1">
                <a:latin typeface="Calibri"/>
                <a:cs typeface="Calibri"/>
              </a:rPr>
              <a:t>B</a:t>
            </a:r>
            <a:r>
              <a:rPr lang="en-US" dirty="0" err="1">
                <a:latin typeface="Calibri"/>
                <a:cs typeface="Calibri"/>
              </a:rPr>
              <a:t>T</a:t>
            </a:r>
            <a:r>
              <a:rPr lang="en-US" baseline="-25000" dirty="0" err="1"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) = 3 </a:t>
            </a:r>
            <a:r>
              <a:rPr lang="en-US" dirty="0" err="1">
                <a:latin typeface="Calibri"/>
                <a:cs typeface="Calibri"/>
              </a:rPr>
              <a:t>exp</a:t>
            </a:r>
            <a:r>
              <a:rPr lang="en-US" dirty="0">
                <a:latin typeface="Calibri"/>
                <a:cs typeface="Calibri"/>
              </a:rPr>
              <a:t>(-0.068K/T</a:t>
            </a:r>
            <a:r>
              <a:rPr lang="en-US" baseline="-25000" dirty="0"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3863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" descr="21c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0325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1"/>
          <p:cNvSpPr>
            <a:spLocks/>
          </p:cNvSpPr>
          <p:nvPr/>
        </p:nvSpPr>
        <p:spPr bwMode="auto">
          <a:xfrm>
            <a:off x="1639959" y="5426075"/>
            <a:ext cx="5065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latin typeface="Calibri"/>
                <a:cs typeface="Calibri"/>
              </a:rPr>
              <a:t>z</a:t>
            </a:r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922338" y="1431925"/>
            <a:ext cx="652462" cy="38131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5717" name="Rectangle 6"/>
          <p:cNvSpPr>
            <a:spLocks/>
          </p:cNvSpPr>
          <p:nvPr/>
        </p:nvSpPr>
        <p:spPr bwMode="auto">
          <a:xfrm rot="5400000">
            <a:off x="2295651" y="4734778"/>
            <a:ext cx="1407931" cy="1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latin typeface="Calibri"/>
                <a:cs typeface="Calibri"/>
                <a:sym typeface="Comic Sans MS" charset="0"/>
              </a:rPr>
              <a:t>BC+ 2007, 2010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absorption </a:t>
            </a:r>
            <a:r>
              <a:rPr lang="en-GB" sz="2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vs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 emission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1447800" y="5486400"/>
            <a:ext cx="737415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Redshif</a:t>
            </a:r>
            <a:r>
              <a:rPr lang="en-US" dirty="0">
                <a:solidFill>
                  <a:srgbClr val="343434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A11D90B-C417-6243-9008-EE18A7665513}"/>
              </a:ext>
            </a:extLst>
          </p:cNvPr>
          <p:cNvSpPr>
            <a:spLocks/>
          </p:cNvSpPr>
          <p:nvPr/>
        </p:nvSpPr>
        <p:spPr bwMode="auto">
          <a:xfrm>
            <a:off x="3173738" y="1568695"/>
            <a:ext cx="5551487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In the absence of decoupling mechanisms, other than collisions, 21cm line will not be visible at z&lt;20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2DBDFDD7-333C-BA4A-B22B-4CD1FF132324}"/>
              </a:ext>
            </a:extLst>
          </p:cNvPr>
          <p:cNvSpPr>
            <a:spLocks/>
          </p:cNvSpPr>
          <p:nvPr/>
        </p:nvSpPr>
        <p:spPr bwMode="auto">
          <a:xfrm>
            <a:off x="3177683" y="989903"/>
            <a:ext cx="55514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Collisions are efficient at very high redshift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BF983F3B-A158-D545-BB4B-7B1A80A82B02}"/>
              </a:ext>
            </a:extLst>
          </p:cNvPr>
          <p:cNvSpPr>
            <a:spLocks/>
          </p:cNvSpPr>
          <p:nvPr/>
        </p:nvSpPr>
        <p:spPr bwMode="auto">
          <a:xfrm>
            <a:off x="2291939" y="6290950"/>
            <a:ext cx="657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See also e.g. Chen &amp; Miralda-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Escude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‘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Chuzoy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Shapiro;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Ghara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Mellema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Kamran+;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Madau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Pritchard &amp; Loeb;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Roy+;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Sasonov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Warszawski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Yajima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0660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 descr="21c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0325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12"/>
          <p:cNvSpPr>
            <a:spLocks/>
          </p:cNvSpPr>
          <p:nvPr/>
        </p:nvSpPr>
        <p:spPr bwMode="auto">
          <a:xfrm>
            <a:off x="1447800" y="5486400"/>
            <a:ext cx="737415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Redshif</a:t>
            </a:r>
            <a:r>
              <a:rPr lang="en-US" dirty="0">
                <a:solidFill>
                  <a:srgbClr val="343434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600" dirty="0">
                <a:solidFill>
                  <a:srgbClr val="FF0000"/>
                </a:solidFill>
                <a:latin typeface="Copperplate Gothic Light"/>
                <a:cs typeface="Copperplate Gothic Light"/>
                <a:sym typeface="Arial" charset="0"/>
              </a:rPr>
              <a:t>  </a:t>
            </a:r>
            <a:r>
              <a:rPr lang="en-GB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/>
                <a:cs typeface="Copperplate Gothic Light"/>
                <a:sym typeface="Arial" charset="0"/>
              </a:rPr>
              <a:t>21cm line: absorption vs emission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2DA3B31-1F8D-854D-83C5-5FC439AB6CCD}"/>
              </a:ext>
            </a:extLst>
          </p:cNvPr>
          <p:cNvSpPr>
            <a:spLocks/>
          </p:cNvSpPr>
          <p:nvPr/>
        </p:nvSpPr>
        <p:spPr bwMode="auto">
          <a:xfrm>
            <a:off x="3173738" y="1568695"/>
            <a:ext cx="5551487" cy="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In the absence of decoupling mechanisms, other than collisions, 21cm line will not be visible at z&lt;20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C8746038-E5F9-A943-8305-C3C98F69AE2F}"/>
              </a:ext>
            </a:extLst>
          </p:cNvPr>
          <p:cNvSpPr>
            <a:spLocks/>
          </p:cNvSpPr>
          <p:nvPr/>
        </p:nvSpPr>
        <p:spPr bwMode="auto">
          <a:xfrm>
            <a:off x="3177683" y="989903"/>
            <a:ext cx="55514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25438" indent="-285750">
              <a:buFont typeface="Wingdings" charset="2"/>
              <a:buChar char="²"/>
            </a:pPr>
            <a:r>
              <a:rPr lang="en-US" dirty="0">
                <a:latin typeface="Calibri"/>
                <a:cs typeface="Calibri"/>
                <a:sym typeface="Comic Sans MS" charset="0"/>
              </a:rPr>
              <a:t>Collisions are efficient at very high redshift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D2640E8-F6B1-C54B-82DF-F6B219525010}"/>
              </a:ext>
            </a:extLst>
          </p:cNvPr>
          <p:cNvSpPr>
            <a:spLocks/>
          </p:cNvSpPr>
          <p:nvPr/>
        </p:nvSpPr>
        <p:spPr bwMode="auto">
          <a:xfrm rot="5400000">
            <a:off x="2295651" y="4734778"/>
            <a:ext cx="1407931" cy="1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200" dirty="0">
                <a:latin typeface="Calibri"/>
                <a:cs typeface="Calibri"/>
                <a:sym typeface="Comic Sans MS" charset="0"/>
              </a:rPr>
              <a:t>BC+ 2007, 2010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22D5E8D-A933-7740-8AD9-25D3D8208DDD}"/>
              </a:ext>
            </a:extLst>
          </p:cNvPr>
          <p:cNvSpPr>
            <a:spLocks/>
          </p:cNvSpPr>
          <p:nvPr/>
        </p:nvSpPr>
        <p:spPr bwMode="auto">
          <a:xfrm>
            <a:off x="2291939" y="6290950"/>
            <a:ext cx="657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See also e.g. Chen &amp; Miralda-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Escude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‘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Chuzoy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Shapiro;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Fialkov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Furlanetto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Ghara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Mellema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Kamran+;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Madau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Mesinger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Pritchard &amp; Loeb;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Roy+;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Sasonov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+;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Warszawski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Yajima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&amp; Li</a:t>
            </a:r>
          </a:p>
        </p:txBody>
      </p:sp>
    </p:spTree>
    <p:extLst>
      <p:ext uri="{BB962C8B-B14F-4D97-AF65-F5344CB8AC3E}">
        <p14:creationId xmlns:p14="http://schemas.microsoft.com/office/powerpoint/2010/main" val="227258547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: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73.: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73.: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: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0EA1474791FD4E8A46584874143058" ma:contentTypeVersion="15" ma:contentTypeDescription="Create a new document." ma:contentTypeScope="" ma:versionID="453f716ec867265edc0073675ba04941">
  <xsd:schema xmlns:xsd="http://www.w3.org/2001/XMLSchema" xmlns:xs="http://www.w3.org/2001/XMLSchema" xmlns:p="http://schemas.microsoft.com/office/2006/metadata/properties" xmlns:ns2="d8395993-563f-4f79-8b24-d7369faf4eac" xmlns:ns3="2cbb6d9b-16a6-4bf6-be93-3ca41d84cc22" targetNamespace="http://schemas.microsoft.com/office/2006/metadata/properties" ma:root="true" ma:fieldsID="de43be57a63d13d91da13a10aa47495c" ns2:_="" ns3:_="">
    <xsd:import namespace="d8395993-563f-4f79-8b24-d7369faf4eac"/>
    <xsd:import namespace="2cbb6d9b-16a6-4bf6-be93-3ca41d84c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95993-563f-4f79-8b24-d7369faf4e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2eb5840-676b-4ec5-83ef-4cc9c6b5cd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b6d9b-16a6-4bf6-be93-3ca41d84cc2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bd24d2-545e-42c4-836d-0aab7b9d204f}" ma:internalName="TaxCatchAll" ma:showField="CatchAllData" ma:web="2cbb6d9b-16a6-4bf6-be93-3ca41d84cc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A8121E-8462-4C54-B54F-75976E9350D3}"/>
</file>

<file path=customXml/itemProps2.xml><?xml version="1.0" encoding="utf-8"?>
<ds:datastoreItem xmlns:ds="http://schemas.openxmlformats.org/officeDocument/2006/customXml" ds:itemID="{72BF7D30-64E6-4179-8D27-C5C7E1B22B2B}"/>
</file>

<file path=docProps/app.xml><?xml version="1.0" encoding="utf-8"?>
<Properties xmlns="http://schemas.openxmlformats.org/officeDocument/2006/extended-properties" xmlns:vt="http://schemas.openxmlformats.org/officeDocument/2006/docPropsVTypes">
  <TotalTime>206890</TotalTime>
  <Words>2806</Words>
  <Application>Microsoft Macintosh PowerPoint</Application>
  <PresentationFormat>On-screen Show (4:3)</PresentationFormat>
  <Paragraphs>336</Paragraphs>
  <Slides>36</Slides>
  <Notes>36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ＭＳ Ｐゴシック</vt:lpstr>
      <vt:lpstr>ヒラギノ角ゴ ProN W3</vt:lpstr>
      <vt:lpstr>Arial</vt:lpstr>
      <vt:lpstr>Calibri</vt:lpstr>
      <vt:lpstr>Chalkboard</vt:lpstr>
      <vt:lpstr>Comic Sans MS</vt:lpstr>
      <vt:lpstr>Comic Sans MS Bold</vt:lpstr>
      <vt:lpstr>Copperplate Gothic Light</vt:lpstr>
      <vt:lpstr>Helvetica</vt:lpstr>
      <vt:lpstr>Lucida Grande</vt:lpstr>
      <vt:lpstr>Times New Roman</vt:lpstr>
      <vt:lpstr>Wingdings</vt:lpstr>
      <vt:lpstr>Title &amp; Bullets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Benedetta Ciardi</dc:creator>
  <cp:lastModifiedBy>Microsoft Office User</cp:lastModifiedBy>
  <cp:revision>1263</cp:revision>
  <cp:lastPrinted>2015-07-06T18:59:22Z</cp:lastPrinted>
  <dcterms:created xsi:type="dcterms:W3CDTF">2012-02-20T12:44:07Z</dcterms:created>
  <dcterms:modified xsi:type="dcterms:W3CDTF">2024-06-23T09:57:48Z</dcterms:modified>
</cp:coreProperties>
</file>