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433" r:id="rId5"/>
    <p:sldId id="260" r:id="rId6"/>
    <p:sldId id="261" r:id="rId7"/>
    <p:sldId id="262" r:id="rId8"/>
    <p:sldId id="394" r:id="rId9"/>
    <p:sldId id="416" r:id="rId10"/>
    <p:sldId id="424" r:id="rId11"/>
    <p:sldId id="410" r:id="rId12"/>
    <p:sldId id="413" r:id="rId13"/>
    <p:sldId id="339" r:id="rId14"/>
    <p:sldId id="427" r:id="rId15"/>
    <p:sldId id="432" r:id="rId16"/>
    <p:sldId id="431" r:id="rId17"/>
    <p:sldId id="448" r:id="rId18"/>
    <p:sldId id="450" r:id="rId19"/>
    <p:sldId id="402" r:id="rId20"/>
    <p:sldId id="396" r:id="rId21"/>
    <p:sldId id="377" r:id="rId22"/>
    <p:sldId id="449" r:id="rId23"/>
    <p:sldId id="345" r:id="rId24"/>
    <p:sldId id="447" r:id="rId25"/>
    <p:sldId id="342" r:id="rId26"/>
    <p:sldId id="436" r:id="rId27"/>
    <p:sldId id="343" r:id="rId28"/>
    <p:sldId id="437" r:id="rId29"/>
    <p:sldId id="349" r:id="rId30"/>
    <p:sldId id="439" r:id="rId31"/>
    <p:sldId id="346" r:id="rId32"/>
    <p:sldId id="348" r:id="rId33"/>
    <p:sldId id="382" r:id="rId34"/>
    <p:sldId id="406" r:id="rId35"/>
    <p:sldId id="405" r:id="rId36"/>
    <p:sldId id="440" r:id="rId37"/>
    <p:sldId id="393" r:id="rId38"/>
    <p:sldId id="444" r:id="rId39"/>
    <p:sldId id="363" r:id="rId40"/>
    <p:sldId id="362" r:id="rId41"/>
    <p:sldId id="355" r:id="rId42"/>
    <p:sldId id="442" r:id="rId43"/>
    <p:sldId id="367" r:id="rId44"/>
    <p:sldId id="443" r:id="rId45"/>
    <p:sldId id="419" r:id="rId46"/>
    <p:sldId id="434" r:id="rId47"/>
    <p:sldId id="403" r:id="rId48"/>
    <p:sldId id="347" r:id="rId49"/>
    <p:sldId id="381" r:id="rId50"/>
    <p:sldId id="446" r:id="rId51"/>
    <p:sldId id="407" r:id="rId52"/>
    <p:sldId id="356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D9C09-8431-B37E-F3BF-55B124D23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BEF528-5E05-43AD-1F17-9C3E88A9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DE0D1-E9C8-5835-CE3A-EE6C7A956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E6E62-6893-480A-B94E-F4C6AD87A8BC}" type="datetimeFigureOut">
              <a:rPr lang="en-IN" smtClean="0"/>
              <a:t>29-10-2024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26AD4-C9DF-C76A-F34C-A4A15610C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E9863-A814-56F3-3A46-70B2F5BED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7577-7965-42E8-B231-9C803F3994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7472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CE1B0-C91D-E4AB-A754-E4C4C9F09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E96B63-2995-D9C9-2C92-746444237C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E45D4-C059-B2BB-C61A-11981DC38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E6E62-6893-480A-B94E-F4C6AD87A8BC}" type="datetimeFigureOut">
              <a:rPr lang="en-IN" smtClean="0"/>
              <a:t>29-10-2024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07474-F23B-E27E-F50F-3990EC46A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55796-56C0-0B34-9780-2AEA87FF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7577-7965-42E8-B231-9C803F3994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8782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67D5B4-4F54-18A6-F8FE-90CFCD7FE5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3A8306-36BD-4172-E73C-1B08924422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6EC32-0DBD-F9F3-EC61-D70EA29F1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E6E62-6893-480A-B94E-F4C6AD87A8BC}" type="datetimeFigureOut">
              <a:rPr lang="en-IN" smtClean="0"/>
              <a:t>29-10-2024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31F02-179A-8FE1-CE58-1B4EF7AC5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26B11-6B5A-7267-B742-105609D70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7577-7965-42E8-B231-9C803F3994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9063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B74BF-69A8-4195-03BE-E3F08EA36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54CFA-93A8-9480-763A-6AA88F130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7360A-69A4-E9A2-D425-5050B3F4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E6E62-6893-480A-B94E-F4C6AD87A8BC}" type="datetimeFigureOut">
              <a:rPr lang="en-IN" smtClean="0"/>
              <a:t>29-10-2024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50757-B559-0F77-034A-7D4D54468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546DE-04B8-403A-4D74-0280B0583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7577-7965-42E8-B231-9C803F3994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370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904F8-31D9-4326-F9C4-FE9C4D22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1A7E9-ACD6-F909-675D-234B0ECB8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CEED6-7F37-B85C-79E8-536E0485C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E6E62-6893-480A-B94E-F4C6AD87A8BC}" type="datetimeFigureOut">
              <a:rPr lang="en-IN" smtClean="0"/>
              <a:t>29-10-2024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66491-C132-AA92-A9C5-C638FC198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D177B-422A-A081-AA46-D22E41FCE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7577-7965-42E8-B231-9C803F3994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1597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57FCA-577B-C5D2-BDD7-917641311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104C5-0896-23B4-621A-9566D69B12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5F72FC-3FB7-B806-06CB-6C2508E47B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C07398-8D38-C5CE-B6AE-D5CE08203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E6E62-6893-480A-B94E-F4C6AD87A8BC}" type="datetimeFigureOut">
              <a:rPr lang="en-IN" smtClean="0"/>
              <a:t>29-10-2024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D2BAD-B5F3-19A1-863C-6F0B87F12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F695E-A310-EDF5-22DA-231766E2D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7577-7965-42E8-B231-9C803F3994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0632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0FA22-FA2B-3A8C-FB67-AA8C1CBD7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FBB02-217F-7D80-5A30-22CF8E6AD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127F98-1C3F-4E4A-CF50-9C15A428F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716D3-83E5-767E-03CF-A1B84508F6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1F8EDA-BB24-A6AD-4800-AD75976162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089763-0D15-A702-E7AE-683CBEEC6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E6E62-6893-480A-B94E-F4C6AD87A8BC}" type="datetimeFigureOut">
              <a:rPr lang="en-IN" smtClean="0"/>
              <a:t>29-10-2024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E95775-E2F5-0AAF-1522-134D6CCA7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71A6A5-F24D-D93E-D92F-610409137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7577-7965-42E8-B231-9C803F3994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770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C814D-23DF-8BC7-1707-E7AD53F77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832AD1-ED5F-FDD8-5CF8-E493F6A7A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E6E62-6893-480A-B94E-F4C6AD87A8BC}" type="datetimeFigureOut">
              <a:rPr lang="en-IN" smtClean="0"/>
              <a:t>29-10-2024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A65190-AAC1-84C7-8F4B-AEBAF2029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3B831-C414-0055-4C83-D65BBC429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7577-7965-42E8-B231-9C803F3994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1377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CEBD49-2F45-14EC-8648-A72D845BF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E6E62-6893-480A-B94E-F4C6AD87A8BC}" type="datetimeFigureOut">
              <a:rPr lang="en-IN" smtClean="0"/>
              <a:t>29-10-2024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5CE52A-CC09-5ACF-7D6D-B87ACF9E3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28A8F-5D54-F3E5-F85D-C29C0F3F4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7577-7965-42E8-B231-9C803F3994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7934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257BB-FDAC-0D68-3365-185720EFB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40F6E-EB41-C542-C576-ECE634CF6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89113-D58C-F040-54F8-E732B792A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24E6A5-487B-1796-C03B-774880693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E6E62-6893-480A-B94E-F4C6AD87A8BC}" type="datetimeFigureOut">
              <a:rPr lang="en-IN" smtClean="0"/>
              <a:t>29-10-2024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36BB4-D19F-2973-60DD-663B2342E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A67F9C-2B92-45E9-7765-DE656112A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7577-7965-42E8-B231-9C803F3994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9578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01E7-C2D3-7C85-4983-837888A55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ACD24C-DF07-5523-3566-D532726E9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3071C8-A291-4A36-661A-8DAADF786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A7795-7B85-B1AB-8C5F-545C303AE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E6E62-6893-480A-B94E-F4C6AD87A8BC}" type="datetimeFigureOut">
              <a:rPr lang="en-IN" smtClean="0"/>
              <a:t>29-10-2024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F39B9-BC7D-5BCE-119F-53EF7B29E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1207D2-9839-13A9-98BB-D473E978C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7577-7965-42E8-B231-9C803F3994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590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E52173-D275-2DB7-940F-193AFE19A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B203D-2EE3-B83E-1C2C-5EA44B1FC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40966-87A8-F02D-C6BC-3235AFED5C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8E6E62-6893-480A-B94E-F4C6AD87A8BC}" type="datetimeFigureOut">
              <a:rPr lang="en-IN" smtClean="0"/>
              <a:t>29-10-2024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BA3F2-8EC8-8E12-84B5-8EFC5D70AA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0AA9E-2364-8DB8-D571-0CC239D5B9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297577-7965-42E8-B231-9C803F3994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960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1.svg"/><Relationship Id="rId7" Type="http://schemas.openxmlformats.org/officeDocument/2006/relationships/image" Target="../media/image65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svg"/><Relationship Id="rId4" Type="http://schemas.openxmlformats.org/officeDocument/2006/relationships/image" Target="../media/image62.png"/><Relationship Id="rId9" Type="http://schemas.openxmlformats.org/officeDocument/2006/relationships/image" Target="../media/image31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svg"/><Relationship Id="rId7" Type="http://schemas.openxmlformats.org/officeDocument/2006/relationships/image" Target="../media/image69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Relationship Id="rId9" Type="http://schemas.openxmlformats.org/officeDocument/2006/relationships/image" Target="../media/image31.sv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svg"/><Relationship Id="rId3" Type="http://schemas.openxmlformats.org/officeDocument/2006/relationships/image" Target="../media/image71.svg"/><Relationship Id="rId7" Type="http://schemas.openxmlformats.org/officeDocument/2006/relationships/image" Target="../media/image73.svg"/><Relationship Id="rId12" Type="http://schemas.openxmlformats.org/officeDocument/2006/relationships/image" Target="../media/image7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svg"/><Relationship Id="rId5" Type="http://schemas.openxmlformats.org/officeDocument/2006/relationships/image" Target="../media/image23.svg"/><Relationship Id="rId10" Type="http://schemas.openxmlformats.org/officeDocument/2006/relationships/image" Target="../media/image76.png"/><Relationship Id="rId4" Type="http://schemas.openxmlformats.org/officeDocument/2006/relationships/image" Target="../media/image22.png"/><Relationship Id="rId9" Type="http://schemas.openxmlformats.org/officeDocument/2006/relationships/image" Target="../media/image75.sv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33.svg"/><Relationship Id="rId7" Type="http://schemas.openxmlformats.org/officeDocument/2006/relationships/image" Target="../media/image81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openxmlformats.org/officeDocument/2006/relationships/image" Target="../media/image83.sv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87.svg"/><Relationship Id="rId7" Type="http://schemas.openxmlformats.org/officeDocument/2006/relationships/image" Target="../media/image91.sv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3.svg"/><Relationship Id="rId5" Type="http://schemas.openxmlformats.org/officeDocument/2006/relationships/image" Target="../media/image89.svg"/><Relationship Id="rId10" Type="http://schemas.openxmlformats.org/officeDocument/2006/relationships/image" Target="../media/image92.png"/><Relationship Id="rId4" Type="http://schemas.openxmlformats.org/officeDocument/2006/relationships/image" Target="../media/image88.png"/><Relationship Id="rId9" Type="http://schemas.openxmlformats.org/officeDocument/2006/relationships/image" Target="../media/image6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svg"/><Relationship Id="rId7" Type="http://schemas.openxmlformats.org/officeDocument/2006/relationships/image" Target="../media/image99.sv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svg"/><Relationship Id="rId4" Type="http://schemas.openxmlformats.org/officeDocument/2006/relationships/image" Target="../media/image9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svg"/><Relationship Id="rId7" Type="http://schemas.openxmlformats.org/officeDocument/2006/relationships/image" Target="../media/image95.sv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103.svg"/><Relationship Id="rId4" Type="http://schemas.openxmlformats.org/officeDocument/2006/relationships/image" Target="../media/image10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A92B8-9E17-753D-B61B-48ADB1E20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78043"/>
            <a:ext cx="9144000" cy="2387600"/>
          </a:xfrm>
        </p:spPr>
        <p:txBody>
          <a:bodyPr>
            <a:normAutofit/>
          </a:bodyPr>
          <a:lstStyle/>
          <a:p>
            <a:r>
              <a:rPr lang="en-IN" dirty="0">
                <a:latin typeface="Century Schoolbook (Headings)"/>
                <a:ea typeface="Microsoft Sans Serif" panose="020B0604020202020204" pitchFamily="34" charset="0"/>
                <a:cs typeface="Microsoft Sans Serif" panose="020B0604020202020204" pitchFamily="34" charset="0"/>
              </a:rPr>
              <a:t>An eye for an    saturates the two-point functions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C6196A-786F-24DA-C19A-CE28BA45D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73958"/>
            <a:ext cx="9144000" cy="1194611"/>
          </a:xfrm>
        </p:spPr>
        <p:txBody>
          <a:bodyPr/>
          <a:lstStyle/>
          <a:p>
            <a:r>
              <a:rPr lang="en-IN" b="1" dirty="0">
                <a:latin typeface="Avenir Next LT Pro Light" panose="020B0304020202020204" pitchFamily="34" charset="0"/>
              </a:rPr>
              <a:t>Vyshnav Mohan</a:t>
            </a:r>
          </a:p>
          <a:p>
            <a:r>
              <a:rPr lang="en-IN" dirty="0">
                <a:latin typeface="Avenir Next LT Pro Light" panose="020B0304020202020204" pitchFamily="34" charset="0"/>
              </a:rPr>
              <a:t>University of Iceland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1A915B-F8C1-ABC5-8498-125E7E1C8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5111" y="776747"/>
            <a:ext cx="197957" cy="505689"/>
          </a:xfrm>
          <a:prstGeom prst="rect">
            <a:avLst/>
          </a:prstGeom>
        </p:spPr>
      </p:pic>
      <p:pic>
        <p:nvPicPr>
          <p:cNvPr id="13" name="Picture 12" descr="A logo with a person's face&#10;&#10;Description automatically generated">
            <a:extLst>
              <a:ext uri="{FF2B5EF4-FFF2-40B4-BE49-F238E27FC236}">
                <a16:creationId xmlns:a16="http://schemas.microsoft.com/office/drawing/2014/main" id="{8A4DA506-D4F3-D15B-2BB3-B55D65F183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84" y="3336678"/>
            <a:ext cx="2118032" cy="2118032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F2E5776D-3151-1AA2-B792-D6ED2902686A}"/>
              </a:ext>
            </a:extLst>
          </p:cNvPr>
          <p:cNvSpPr txBox="1">
            <a:spLocks/>
          </p:cNvSpPr>
          <p:nvPr/>
        </p:nvSpPr>
        <p:spPr>
          <a:xfrm>
            <a:off x="1524000" y="2428805"/>
            <a:ext cx="9144000" cy="520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dirty="0"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537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1E54D-5AD3-DDA0-4A00-E2275F12C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FFFC1-BEDE-1CDE-28E5-BEDB6CF3D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678" y="932041"/>
            <a:ext cx="10515600" cy="499391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venir Next LT Pro Light" panose="020B0304020202020204" pitchFamily="34" charset="0"/>
              </a:rPr>
              <a:t>The principle of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</a:rPr>
              <a:t>black hole complementarity </a:t>
            </a:r>
            <a:r>
              <a:rPr lang="en-US" dirty="0">
                <a:latin typeface="Avenir Next LT Pro Light" panose="020B0304020202020204" pitchFamily="34" charset="0"/>
              </a:rPr>
              <a:t>helps us understand the semiclassical limit.</a:t>
            </a:r>
          </a:p>
          <a:p>
            <a:pPr marL="0" indent="0">
              <a:buNone/>
            </a:pPr>
            <a:endParaRPr lang="en-US" dirty="0"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venir Next LT Pro Light" panose="020B0304020202020204" pitchFamily="34" charset="0"/>
              </a:rPr>
              <a:t>For “simple” observers, QFT on the black hole background is a good enough description.</a:t>
            </a:r>
          </a:p>
          <a:p>
            <a:pPr marL="0" indent="0">
              <a:buNone/>
            </a:pPr>
            <a:endParaRPr lang="en-US" dirty="0"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venir Next LT Pro Light" panose="020B0304020202020204" pitchFamily="34" charset="0"/>
              </a:rPr>
              <a:t>Quantities that probe the finer structure of the bulk quantum gravity Hilbert space require us to go beyond perturbation theory around the black hole spacetime.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EC7D0DA-D041-34A6-1C97-7477E7A9989E}"/>
              </a:ext>
            </a:extLst>
          </p:cNvPr>
          <p:cNvSpPr txBox="1">
            <a:spLocks/>
          </p:cNvSpPr>
          <p:nvPr/>
        </p:nvSpPr>
        <p:spPr>
          <a:xfrm>
            <a:off x="5984240" y="678750"/>
            <a:ext cx="4683760" cy="5065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sz="2400" b="1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[Susskind </a:t>
            </a:r>
            <a:r>
              <a:rPr lang="en-IN" sz="2400" b="1" dirty="0" err="1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Thorlacius</a:t>
            </a:r>
            <a:r>
              <a:rPr lang="en-IN" sz="2400" b="1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IN" sz="2400" b="1" dirty="0" err="1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Uglum</a:t>
            </a:r>
            <a:r>
              <a:rPr lang="en-IN" sz="2400" b="1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93]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u="sng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IN" u="sng" dirty="0"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sz="1800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07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9A4AA-65C5-A68D-14FE-3FF78F38D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33F458A-B2CD-2486-C4B1-000B96FF2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04" y="163981"/>
            <a:ext cx="12009056" cy="831669"/>
          </a:xfrm>
        </p:spPr>
        <p:txBody>
          <a:bodyPr>
            <a:normAutofit/>
          </a:bodyPr>
          <a:lstStyle/>
          <a:p>
            <a:pPr algn="ctr"/>
            <a:r>
              <a:rPr lang="en-IN" dirty="0">
                <a:latin typeface="Century Schoolbook" panose="02040604050505020304" pitchFamily="18" charset="0"/>
              </a:rPr>
              <a:t>2pt functions in TFD</a:t>
            </a:r>
          </a:p>
        </p:txBody>
      </p:sp>
    </p:spTree>
    <p:extLst>
      <p:ext uri="{BB962C8B-B14F-4D97-AF65-F5344CB8AC3E}">
        <p14:creationId xmlns:p14="http://schemas.microsoft.com/office/powerpoint/2010/main" val="3253941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0808A-8966-3836-CA7F-15FB58783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21D3E85-106B-7DB1-B0F8-38EC0F0F3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04" y="163981"/>
            <a:ext cx="12009056" cy="831669"/>
          </a:xfrm>
        </p:spPr>
        <p:txBody>
          <a:bodyPr>
            <a:normAutofit/>
          </a:bodyPr>
          <a:lstStyle/>
          <a:p>
            <a:pPr algn="ctr"/>
            <a:r>
              <a:rPr lang="en-IN" dirty="0">
                <a:latin typeface="Century Schoolbook" panose="02040604050505020304" pitchFamily="18" charset="0"/>
              </a:rPr>
              <a:t>2pt functions in TFD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9DB7E80-9451-98A0-743C-A16228DAF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90138" y="1271634"/>
            <a:ext cx="1976340" cy="335655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63635C6-0E71-67F2-833B-B8244CA92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25522" y="1268827"/>
            <a:ext cx="1976340" cy="335655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BB39431-A61D-E4B3-2CA4-3A90109AC7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52114" y="4872219"/>
            <a:ext cx="1000125" cy="33337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7D37EB1-1953-682D-35E5-8A4F4B4EF8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94579" y="4860236"/>
            <a:ext cx="1038225" cy="3429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AD67673-7A3C-E1FA-DE94-5E3F6ADB76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66478" y="5733972"/>
            <a:ext cx="4343400" cy="7835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41C2B-AB99-473E-0FC2-E31DD830518D}"/>
              </a:ext>
            </a:extLst>
          </p:cNvPr>
          <p:cNvSpPr txBox="1">
            <a:spLocks/>
          </p:cNvSpPr>
          <p:nvPr/>
        </p:nvSpPr>
        <p:spPr>
          <a:xfrm>
            <a:off x="8473006" y="5733972"/>
            <a:ext cx="3179506" cy="425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N" kern="100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Thermofield double state (TFD)</a:t>
            </a:r>
            <a:endParaRPr lang="en-IN" dirty="0">
              <a:solidFill>
                <a:schemeClr val="accent2">
                  <a:lumMod val="75000"/>
                </a:schemeClr>
              </a:solidFill>
              <a:latin typeface="Avenir Next LT Pro Light" panose="020B0304020202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E026B4A-D263-7ADD-0E30-0002C44B7E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26004" y="2766130"/>
            <a:ext cx="15621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33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05D6F-9327-3A21-DA38-EC5B24BAF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59D7316-01FA-9AB5-A13E-1221AE3C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04" y="163981"/>
            <a:ext cx="12009056" cy="831669"/>
          </a:xfrm>
        </p:spPr>
        <p:txBody>
          <a:bodyPr>
            <a:normAutofit/>
          </a:bodyPr>
          <a:lstStyle/>
          <a:p>
            <a:pPr algn="ctr"/>
            <a:r>
              <a:rPr lang="en-IN" dirty="0">
                <a:latin typeface="Century Schoolbook" panose="02040604050505020304" pitchFamily="18" charset="0"/>
              </a:rPr>
              <a:t>2pt functions in TFD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573E166-3955-EFBE-F461-37ED55745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055" y="865469"/>
            <a:ext cx="11039475" cy="340196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           be operators of scaling dimension     . We can define </a:t>
            </a:r>
            <a:r>
              <a:rPr lang="en-IN" kern="100" dirty="0">
                <a:solidFill>
                  <a:schemeClr val="accent2">
                    <a:lumMod val="50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two-sided two-point function </a:t>
            </a: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follows: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1D831B69-7042-116A-5534-7ED556BA8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7504" y="2496716"/>
            <a:ext cx="759214" cy="36195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1F797CF3-5B24-06FE-7299-D30282F79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70255" y="2466236"/>
            <a:ext cx="285750" cy="28575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BBB4A30-487F-6FA0-3779-AA8BF7E832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84944" y="3741055"/>
            <a:ext cx="5949696" cy="36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06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120D0-0811-FCB3-5720-4C4B0DD89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76715-A0B9-7822-4C8E-B0D1CA4B4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053" y="932041"/>
            <a:ext cx="9686925" cy="49939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Avenir Next LT Pro Light" panose="020B0304020202020204" pitchFamily="34" charset="0"/>
              </a:rPr>
              <a:t>The 2pt functions, at late times, oscillate erratically around a constant value.</a:t>
            </a:r>
          </a:p>
          <a:p>
            <a:pPr marL="0" indent="0">
              <a:buNone/>
            </a:pPr>
            <a:endParaRPr lang="en-US" dirty="0"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venir Next LT Pro Light" panose="020B0304020202020204" pitchFamily="34" charset="0"/>
              </a:rPr>
              <a:t>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22384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BE335-C20C-10E6-9FC3-F79B822B6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6650E-04B5-945A-689D-E6016C1CD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053" y="932041"/>
            <a:ext cx="9686925" cy="49939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Avenir Next LT Pro Light" panose="020B0304020202020204" pitchFamily="34" charset="0"/>
              </a:rPr>
              <a:t>The 2pt functions, at late times, oscillate erratically around a constant value.</a:t>
            </a:r>
          </a:p>
          <a:p>
            <a:pPr marL="0" indent="0">
              <a:buNone/>
            </a:pPr>
            <a:endParaRPr lang="en-US" dirty="0"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venir Next LT Pro Light" panose="020B0304020202020204" pitchFamily="34" charset="0"/>
              </a:rPr>
              <a:t>                                          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C32FA0E-9ED7-1C2A-AB2C-01A310EEE359}"/>
              </a:ext>
            </a:extLst>
          </p:cNvPr>
          <p:cNvSpPr txBox="1">
            <a:spLocks/>
          </p:cNvSpPr>
          <p:nvPr/>
        </p:nvSpPr>
        <p:spPr>
          <a:xfrm>
            <a:off x="1105053" y="2173877"/>
            <a:ext cx="9686925" cy="38307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>
              <a:latin typeface="Avenir Next LT Pro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Avenir Next LT Pro Light" panose="020B03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D37254-A902-261A-D300-55FB75D39D6E}"/>
              </a:ext>
            </a:extLst>
          </p:cNvPr>
          <p:cNvSpPr txBox="1">
            <a:spLocks/>
          </p:cNvSpPr>
          <p:nvPr/>
        </p:nvSpPr>
        <p:spPr>
          <a:xfrm>
            <a:off x="1105053" y="2173878"/>
            <a:ext cx="10515600" cy="49939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Avenir Next LT Pro Light" panose="020B0304020202020204" pitchFamily="34" charset="0"/>
              </a:rPr>
              <a:t>In the </a:t>
            </a:r>
            <a:r>
              <a:rPr lang="en-US" i="1" dirty="0">
                <a:latin typeface="Avenir Next LT Pro Light" panose="020B0304020202020204" pitchFamily="34" charset="0"/>
              </a:rPr>
              <a:t>coarse-grained, semiclassical</a:t>
            </a:r>
            <a:r>
              <a:rPr lang="en-US" dirty="0">
                <a:latin typeface="Avenir Next LT Pro Light" panose="020B0304020202020204" pitchFamily="34" charset="0"/>
              </a:rPr>
              <a:t> limit, the 2pt functions generically decay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venir Next LT Pro Demi" panose="020B0704020202020204" pitchFamily="34" charset="0"/>
              </a:rPr>
              <a:t>exponentially</a:t>
            </a:r>
            <a:r>
              <a:rPr lang="en-US" dirty="0">
                <a:latin typeface="Avenir Next LT Pro Light" panose="020B0304020202020204" pitchFamily="34" charset="0"/>
              </a:rPr>
              <a:t>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Avenir Next LT Pro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Avenir Next LT Pro Light" panose="020B0304020202020204" pitchFamily="34" charset="0"/>
              </a:rPr>
              <a:t>The exponential decay is closely related to the existence of a black hole in the dual bulk relation.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Avenir Next LT Pro Light" panose="020B03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9E9EADC-9F72-3BBA-10AA-122D85D9BF8D}"/>
              </a:ext>
            </a:extLst>
          </p:cNvPr>
          <p:cNvSpPr txBox="1">
            <a:spLocks/>
          </p:cNvSpPr>
          <p:nvPr/>
        </p:nvSpPr>
        <p:spPr>
          <a:xfrm>
            <a:off x="3053155" y="4534528"/>
            <a:ext cx="2176904" cy="383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N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Decay rate</a:t>
            </a: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sz="1800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6C69EF-6E0A-2F88-3C57-66A5E9CA38B1}"/>
              </a:ext>
            </a:extLst>
          </p:cNvPr>
          <p:cNvSpPr txBox="1">
            <a:spLocks/>
          </p:cNvSpPr>
          <p:nvPr/>
        </p:nvSpPr>
        <p:spPr>
          <a:xfrm>
            <a:off x="7259395" y="4478902"/>
            <a:ext cx="2834204" cy="383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N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Quasi-normal modes</a:t>
            </a: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sz="1800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EF5D1E8-1A81-6C8A-2F7A-4E17C268F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2271" y="4648649"/>
            <a:ext cx="35242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66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4FF66-D08D-CD13-A35D-223E26082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05503-C426-EE79-AECD-491E28E8A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053" y="932041"/>
            <a:ext cx="9686925" cy="49939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Avenir Next LT Pro Light" panose="020B0304020202020204" pitchFamily="34" charset="0"/>
              </a:rPr>
              <a:t>The 2pt functions, at late times, oscillate erratically around a constant value.</a:t>
            </a:r>
          </a:p>
          <a:p>
            <a:pPr marL="0" indent="0">
              <a:buNone/>
            </a:pPr>
            <a:endParaRPr lang="en-US" dirty="0"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venir Next LT Pro Light" panose="020B0304020202020204" pitchFamily="34" charset="0"/>
              </a:rPr>
              <a:t>                                          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E3B0AE8-107E-E5B0-A865-D0D86EBA4147}"/>
              </a:ext>
            </a:extLst>
          </p:cNvPr>
          <p:cNvSpPr txBox="1">
            <a:spLocks/>
          </p:cNvSpPr>
          <p:nvPr/>
        </p:nvSpPr>
        <p:spPr>
          <a:xfrm>
            <a:off x="1105053" y="2173877"/>
            <a:ext cx="9686925" cy="38307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>
              <a:latin typeface="Avenir Next LT Pro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Avenir Next LT Pro Light" panose="020B03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2D59F8-4908-CCC5-A6D4-4DDAA5CB6E77}"/>
              </a:ext>
            </a:extLst>
          </p:cNvPr>
          <p:cNvSpPr txBox="1">
            <a:spLocks/>
          </p:cNvSpPr>
          <p:nvPr/>
        </p:nvSpPr>
        <p:spPr>
          <a:xfrm>
            <a:off x="1105053" y="2173878"/>
            <a:ext cx="10515600" cy="49939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Avenir Next LT Pro Light" panose="020B0304020202020204" pitchFamily="34" charset="0"/>
              </a:rPr>
              <a:t>In the </a:t>
            </a:r>
            <a:r>
              <a:rPr lang="en-US" i="1" dirty="0">
                <a:latin typeface="Avenir Next LT Pro Light" panose="020B0304020202020204" pitchFamily="34" charset="0"/>
              </a:rPr>
              <a:t>coarse-grained, semiclassical</a:t>
            </a:r>
            <a:r>
              <a:rPr lang="en-US" dirty="0">
                <a:latin typeface="Avenir Next LT Pro Light" panose="020B0304020202020204" pitchFamily="34" charset="0"/>
              </a:rPr>
              <a:t> limit, the 2pt functions generically decay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venir Next LT Pro Demi" panose="020B0704020202020204" pitchFamily="34" charset="0"/>
              </a:rPr>
              <a:t>exponentially</a:t>
            </a:r>
            <a:r>
              <a:rPr lang="en-US" dirty="0">
                <a:latin typeface="Avenir Next LT Pro Light" panose="020B0304020202020204" pitchFamily="34" charset="0"/>
              </a:rPr>
              <a:t>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Avenir Next LT Pro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Avenir Next LT Pro Light" panose="020B0304020202020204" pitchFamily="34" charset="0"/>
              </a:rPr>
              <a:t>The exponential decay is closely related to the existence of a black hole in the dual bulk relation.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Avenir Next LT Pro Light" panose="020B03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73D5249-6634-088C-06E8-6F1639421D6A}"/>
              </a:ext>
            </a:extLst>
          </p:cNvPr>
          <p:cNvSpPr txBox="1">
            <a:spLocks/>
          </p:cNvSpPr>
          <p:nvPr/>
        </p:nvSpPr>
        <p:spPr>
          <a:xfrm>
            <a:off x="3053155" y="4534528"/>
            <a:ext cx="2176904" cy="383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N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Decay rate</a:t>
            </a: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sz="1800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9D2D565-FE4C-6272-F8CC-22A4B5401DBF}"/>
              </a:ext>
            </a:extLst>
          </p:cNvPr>
          <p:cNvSpPr txBox="1">
            <a:spLocks/>
          </p:cNvSpPr>
          <p:nvPr/>
        </p:nvSpPr>
        <p:spPr>
          <a:xfrm>
            <a:off x="7259395" y="4478902"/>
            <a:ext cx="2834204" cy="383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N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Quasi-normal modes</a:t>
            </a: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sz="1800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28A5FC4-D016-34B8-A4F4-0FCB31E00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2271" y="4648649"/>
            <a:ext cx="352425" cy="20955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3D7BCB-E2EC-CFBC-18D4-DE08BA00FE0E}"/>
              </a:ext>
            </a:extLst>
          </p:cNvPr>
          <p:cNvSpPr txBox="1">
            <a:spLocks/>
          </p:cNvSpPr>
          <p:nvPr/>
        </p:nvSpPr>
        <p:spPr>
          <a:xfrm>
            <a:off x="5136244" y="5428810"/>
            <a:ext cx="2176904" cy="383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N" dirty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Maldacena’s Information Paradox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solidFill>
                <a:schemeClr val="tx2">
                  <a:lumMod val="50000"/>
                  <a:lumOff val="50000"/>
                </a:schemeClr>
              </a:solidFill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sz="1800" kern="100" dirty="0">
              <a:solidFill>
                <a:schemeClr val="tx2">
                  <a:lumMod val="50000"/>
                  <a:lumOff val="50000"/>
                </a:schemeClr>
              </a:solidFill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solidFill>
                <a:schemeClr val="tx2">
                  <a:lumMod val="50000"/>
                  <a:lumOff val="50000"/>
                </a:schemeClr>
              </a:solidFill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solidFill>
                <a:schemeClr val="tx2">
                  <a:lumMod val="50000"/>
                  <a:lumOff val="50000"/>
                </a:schemeClr>
              </a:solidFill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463ED8C-1C86-6A0E-A1FD-0ECA5838E99D}"/>
              </a:ext>
            </a:extLst>
          </p:cNvPr>
          <p:cNvSpPr txBox="1">
            <a:spLocks/>
          </p:cNvSpPr>
          <p:nvPr/>
        </p:nvSpPr>
        <p:spPr>
          <a:xfrm>
            <a:off x="7973550" y="5697679"/>
            <a:ext cx="2818428" cy="5065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sz="2400" b="1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[Maldacena 01]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u="sng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IN" u="sng" dirty="0"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sz="1800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346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75BAB-53C6-2278-AF4A-FB2B0AF20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8FEDB17-19DF-B5E6-21ED-CAA740B5C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72" y="325650"/>
            <a:ext cx="12009056" cy="831669"/>
          </a:xfrm>
        </p:spPr>
        <p:txBody>
          <a:bodyPr>
            <a:normAutofit/>
          </a:bodyPr>
          <a:lstStyle/>
          <a:p>
            <a:pPr algn="ctr"/>
            <a:r>
              <a:rPr lang="en-IN" dirty="0">
                <a:latin typeface="Century Schoolbook" panose="02040604050505020304" pitchFamily="18" charset="0"/>
              </a:rPr>
              <a:t>Corrected Semiclassical limit</a:t>
            </a:r>
          </a:p>
        </p:txBody>
      </p:sp>
    </p:spTree>
    <p:extLst>
      <p:ext uri="{BB962C8B-B14F-4D97-AF65-F5344CB8AC3E}">
        <p14:creationId xmlns:p14="http://schemas.microsoft.com/office/powerpoint/2010/main" val="2148417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2A7C4-2025-4BFF-8C0F-B77CA8D5C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B911928-133F-C766-0DE1-53806B5E0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72" y="325650"/>
            <a:ext cx="12009056" cy="831669"/>
          </a:xfrm>
        </p:spPr>
        <p:txBody>
          <a:bodyPr>
            <a:normAutofit/>
          </a:bodyPr>
          <a:lstStyle/>
          <a:p>
            <a:pPr algn="ctr"/>
            <a:r>
              <a:rPr lang="en-IN" dirty="0">
                <a:latin typeface="Century Schoolbook" panose="02040604050505020304" pitchFamily="18" charset="0"/>
              </a:rPr>
              <a:t>Corrected Semiclassical limit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2351570-E8C9-9619-470B-01AABE4B3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210" y="1531802"/>
            <a:ext cx="9855200" cy="34019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Black holes are chaotic objects.</a:t>
            </a:r>
          </a:p>
          <a:p>
            <a:pPr marL="0" indent="0">
              <a:buNone/>
            </a:pPr>
            <a:endParaRPr lang="en-US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emergence of chaos requires the energy levels to display </a:t>
            </a:r>
            <a:r>
              <a:rPr lang="en-US" i="1" kern="100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level repulsion</a:t>
            </a:r>
            <a:r>
              <a:rPr lang="en-US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coarse-graining over states removes this information.</a:t>
            </a:r>
          </a:p>
          <a:p>
            <a:pPr marL="0" indent="0">
              <a:buNone/>
            </a:pPr>
            <a:endParaRPr lang="en-US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can fix this by treating the semiclassical limit as a </a:t>
            </a:r>
            <a:r>
              <a:rPr lang="en-US" kern="100" dirty="0">
                <a:solidFill>
                  <a:schemeClr val="accent2">
                    <a:lumMod val="50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random matrix theory</a:t>
            </a:r>
            <a:r>
              <a:rPr lang="en-US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(RMT).</a:t>
            </a:r>
          </a:p>
          <a:p>
            <a:pPr marL="0" indent="0">
              <a:buNone/>
            </a:pPr>
            <a:endParaRPr lang="en-US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F942C19-9E3A-621B-146C-4497E4B3713D}"/>
              </a:ext>
            </a:extLst>
          </p:cNvPr>
          <p:cNvSpPr txBox="1">
            <a:spLocks/>
          </p:cNvSpPr>
          <p:nvPr/>
        </p:nvSpPr>
        <p:spPr>
          <a:xfrm>
            <a:off x="6276859" y="1531802"/>
            <a:ext cx="3241215" cy="5065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sz="2400" b="1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[</a:t>
            </a:r>
            <a:r>
              <a:rPr lang="en-IN" sz="2400" b="1" dirty="0" err="1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Shenker</a:t>
            </a:r>
            <a:r>
              <a:rPr lang="en-IN" sz="2400" b="1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Stanford 13]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u="sng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IN" u="sng" dirty="0"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sz="1800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0A2B7-C62B-70F4-D850-FA8C63EFB6B6}"/>
              </a:ext>
            </a:extLst>
          </p:cNvPr>
          <p:cNvSpPr txBox="1">
            <a:spLocks/>
          </p:cNvSpPr>
          <p:nvPr/>
        </p:nvSpPr>
        <p:spPr>
          <a:xfrm>
            <a:off x="6276859" y="1937856"/>
            <a:ext cx="3096713" cy="5065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sz="2400" b="1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[Maldacena et al. 15]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u="sng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IN" u="sng" dirty="0"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sz="1800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7AFD046-11B7-DA8D-9DB5-573FADAB33A7}"/>
              </a:ext>
            </a:extLst>
          </p:cNvPr>
          <p:cNvSpPr txBox="1">
            <a:spLocks/>
          </p:cNvSpPr>
          <p:nvPr/>
        </p:nvSpPr>
        <p:spPr>
          <a:xfrm>
            <a:off x="9373572" y="1531802"/>
            <a:ext cx="2818428" cy="5065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sz="2400" b="1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[Cotler et al. 16]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u="sng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IN" u="sng" dirty="0"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sz="1800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EA9C66-F0E2-8A79-9798-FFB3A7DF23CF}"/>
              </a:ext>
            </a:extLst>
          </p:cNvPr>
          <p:cNvSpPr txBox="1">
            <a:spLocks/>
          </p:cNvSpPr>
          <p:nvPr/>
        </p:nvSpPr>
        <p:spPr>
          <a:xfrm>
            <a:off x="5902004" y="3945641"/>
            <a:ext cx="3590260" cy="5065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sz="2400" b="1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[McDonald Kaufman 79]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u="sng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IN" u="sng" dirty="0"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sz="1800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B3A49D7-6668-D3BB-7140-8CF133C5C79A}"/>
              </a:ext>
            </a:extLst>
          </p:cNvPr>
          <p:cNvSpPr txBox="1">
            <a:spLocks/>
          </p:cNvSpPr>
          <p:nvPr/>
        </p:nvSpPr>
        <p:spPr>
          <a:xfrm>
            <a:off x="9373572" y="3943832"/>
            <a:ext cx="2818428" cy="5065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sz="2400" b="1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[Berry 81]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u="sng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IN" u="sng" dirty="0"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sz="1800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7507F9-7F08-1EF9-6F82-FCAD553F89B7}"/>
              </a:ext>
            </a:extLst>
          </p:cNvPr>
          <p:cNvSpPr txBox="1">
            <a:spLocks/>
          </p:cNvSpPr>
          <p:nvPr/>
        </p:nvSpPr>
        <p:spPr>
          <a:xfrm>
            <a:off x="5902004" y="4340417"/>
            <a:ext cx="2818428" cy="5065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sz="2400" b="1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[</a:t>
            </a:r>
            <a:r>
              <a:rPr lang="en-IN" sz="2400" b="1" dirty="0" err="1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Bohigas</a:t>
            </a:r>
            <a:r>
              <a:rPr lang="en-IN" sz="2400" b="1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et al. 84]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u="sng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IN" u="sng" dirty="0"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sz="1800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053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02EAA-7214-3542-3D56-A67923A6E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E6935-0BD4-80A3-238B-28F579959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76" y="2379489"/>
            <a:ext cx="10515600" cy="1431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Avenir Next LT Pro Light" panose="020B0304020202020204" pitchFamily="34" charset="0"/>
              </a:rPr>
              <a:t>When we add the universal RMT corrections, called the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</a:rPr>
              <a:t>sine-kernel</a:t>
            </a:r>
            <a:r>
              <a:rPr lang="en-US" dirty="0">
                <a:latin typeface="Avenir Next LT Pro Light" panose="020B0304020202020204" pitchFamily="34" charset="0"/>
              </a:rPr>
              <a:t>,  the 2pt functions stops decaying and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venir Next LT Pro Light" panose="020B0304020202020204" pitchFamily="34" charset="0"/>
              </a:rPr>
              <a:t>saturates</a:t>
            </a:r>
            <a:r>
              <a:rPr lang="en-US" dirty="0">
                <a:latin typeface="Avenir Next LT Pro Light" panose="020B0304020202020204" pitchFamily="34" charset="0"/>
              </a:rPr>
              <a:t> to a constant!</a:t>
            </a:r>
          </a:p>
          <a:p>
            <a:pPr marL="0" indent="0">
              <a:buNone/>
            </a:pPr>
            <a:endParaRPr lang="en-US" dirty="0"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venir Next LT Pro Light" panose="020B0304020202020204" pitchFamily="34" charset="0"/>
              </a:rPr>
              <a:t>The saturation occurs at               .</a:t>
            </a:r>
          </a:p>
          <a:p>
            <a:pPr marL="0" indent="0">
              <a:buNone/>
            </a:pPr>
            <a:endParaRPr lang="en-US" dirty="0"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latin typeface="Avenir Next LT Pro Light" panose="020B0304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22A1ED0-82EE-73F4-F1C6-369ED9AF4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7902" y="4705964"/>
            <a:ext cx="1113274" cy="31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31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308A1-3A5D-E8E4-7518-FAD96ECF8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6979"/>
            <a:ext cx="10515600" cy="1074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venir Next LT Pro Light" panose="020B0304020202020204" pitchFamily="34" charset="0"/>
              </a:rPr>
              <a:t>In collaboration with </a:t>
            </a:r>
            <a:endParaRPr lang="en-IN" dirty="0">
              <a:solidFill>
                <a:schemeClr val="accent2">
                  <a:lumMod val="50000"/>
                </a:schemeClr>
              </a:solidFill>
              <a:latin typeface="Avenir Next LT Pro Light" panose="020B0304020202020204" pitchFamily="34" charset="0"/>
            </a:endParaRPr>
          </a:p>
        </p:txBody>
      </p:sp>
      <p:pic>
        <p:nvPicPr>
          <p:cNvPr id="4" name="Picture 3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845A8F54-C7AD-C4F9-3203-502374121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5" y="2179637"/>
            <a:ext cx="1712345" cy="2174875"/>
          </a:xfrm>
          <a:prstGeom prst="rect">
            <a:avLst/>
          </a:prstGeom>
        </p:spPr>
      </p:pic>
      <p:pic>
        <p:nvPicPr>
          <p:cNvPr id="6" name="Picture 5" descr="A person with glasses and a blue sweater&#10;&#10;Description automatically generated">
            <a:extLst>
              <a:ext uri="{FF2B5EF4-FFF2-40B4-BE49-F238E27FC236}">
                <a16:creationId xmlns:a16="http://schemas.microsoft.com/office/drawing/2014/main" id="{DA79260D-9E7E-671C-4927-F456F3D66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29" y="2179591"/>
            <a:ext cx="1695446" cy="217496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A5D627A-A159-F837-E3D5-8EE923090825}"/>
              </a:ext>
            </a:extLst>
          </p:cNvPr>
          <p:cNvSpPr txBox="1">
            <a:spLocks/>
          </p:cNvSpPr>
          <p:nvPr/>
        </p:nvSpPr>
        <p:spPr>
          <a:xfrm>
            <a:off x="3456497" y="4643410"/>
            <a:ext cx="10515600" cy="47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venir Next LT Pro Light" panose="020B0304020202020204" pitchFamily="34" charset="0"/>
              </a:rPr>
              <a:t>Friðrik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venir Next LT Pro Light" panose="020B0304020202020204" pitchFamily="34" charset="0"/>
              </a:rPr>
              <a:t> Freyr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venir Next LT Pro Light" panose="020B0304020202020204" pitchFamily="34" charset="0"/>
              </a:rPr>
              <a:t>Gautason</a:t>
            </a:r>
            <a:endParaRPr lang="en-IN" sz="2400" dirty="0">
              <a:solidFill>
                <a:schemeClr val="accent1">
                  <a:lumMod val="75000"/>
                </a:schemeClr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4F59F7A-E5FF-4C92-690B-2FAE9FB409FC}"/>
              </a:ext>
            </a:extLst>
          </p:cNvPr>
          <p:cNvSpPr txBox="1">
            <a:spLocks/>
          </p:cNvSpPr>
          <p:nvPr/>
        </p:nvSpPr>
        <p:spPr>
          <a:xfrm>
            <a:off x="7214110" y="5155942"/>
            <a:ext cx="3000373" cy="47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latin typeface="Avenir Next LT Pro Light" panose="020B0304020202020204" pitchFamily="34" charset="0"/>
              </a:rPr>
              <a:t>University of Southampton </a:t>
            </a:r>
            <a:endParaRPr lang="en-IN" sz="1800" dirty="0">
              <a:latin typeface="Avenir Next LT Pro Light" panose="020B03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D492D7-CF20-9F10-0822-A643EFA9C4AB}"/>
              </a:ext>
            </a:extLst>
          </p:cNvPr>
          <p:cNvSpPr txBox="1">
            <a:spLocks/>
          </p:cNvSpPr>
          <p:nvPr/>
        </p:nvSpPr>
        <p:spPr>
          <a:xfrm>
            <a:off x="-1801303" y="4643410"/>
            <a:ext cx="10515600" cy="47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venir Next LT Pro Light" panose="020B0304020202020204" pitchFamily="34" charset="0"/>
              </a:rPr>
              <a:t>Lárus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venir Next LT Pro Light" panose="020B03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venir Next LT Pro Light" panose="020B0304020202020204" pitchFamily="34" charset="0"/>
              </a:rPr>
              <a:t>Thorlacius</a:t>
            </a:r>
            <a:endParaRPr lang="en-IN" sz="2400" dirty="0">
              <a:solidFill>
                <a:schemeClr val="accent1">
                  <a:lumMod val="75000"/>
                </a:schemeClr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A9CD2AE-09D9-999D-6426-FB9CD87FC4C3}"/>
              </a:ext>
            </a:extLst>
          </p:cNvPr>
          <p:cNvSpPr txBox="1">
            <a:spLocks/>
          </p:cNvSpPr>
          <p:nvPr/>
        </p:nvSpPr>
        <p:spPr>
          <a:xfrm>
            <a:off x="1956310" y="5155942"/>
            <a:ext cx="3000373" cy="47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latin typeface="Avenir Next LT Pro Light" panose="020B0304020202020204" pitchFamily="34" charset="0"/>
              </a:rPr>
              <a:t>University of Iceland</a:t>
            </a:r>
          </a:p>
        </p:txBody>
      </p:sp>
    </p:spTree>
    <p:extLst>
      <p:ext uri="{BB962C8B-B14F-4D97-AF65-F5344CB8AC3E}">
        <p14:creationId xmlns:p14="http://schemas.microsoft.com/office/powerpoint/2010/main" val="3995999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DFB3D-6903-1E58-178C-D7EA5F0A9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A9D20AE-8F11-DB84-56DE-54150E886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04" y="163981"/>
            <a:ext cx="12009056" cy="831669"/>
          </a:xfrm>
        </p:spPr>
        <p:txBody>
          <a:bodyPr>
            <a:normAutofit/>
          </a:bodyPr>
          <a:lstStyle/>
          <a:p>
            <a:pPr algn="ctr"/>
            <a:r>
              <a:rPr lang="en-IN" dirty="0">
                <a:latin typeface="Century Schoolbook" panose="02040604050505020304" pitchFamily="18" charset="0"/>
              </a:rPr>
              <a:t>Late-time Expansion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DC6398-A90E-945D-2A93-29E9F2CD4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846" y="617796"/>
            <a:ext cx="9855200" cy="340196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us zoom in on the saturation by taking the limit:</a:t>
            </a: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find that </a:t>
            </a: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BB488E6-A893-D87C-56B3-7EA69FFA4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76320" y="3392873"/>
            <a:ext cx="5076825" cy="1000125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94C991B4-913C-D2D5-407A-B2DEA7CA66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8419" y="5233724"/>
            <a:ext cx="9572625" cy="12477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788E4C7-CAF3-D8F5-1008-364E1061C092}"/>
              </a:ext>
            </a:extLst>
          </p:cNvPr>
          <p:cNvSpPr/>
          <p:nvPr/>
        </p:nvSpPr>
        <p:spPr>
          <a:xfrm>
            <a:off x="3658007" y="3404066"/>
            <a:ext cx="1161288" cy="909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C47008-819E-7FD3-0032-667992EC67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60169" y="3663330"/>
            <a:ext cx="942975" cy="39052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129A14FC-005B-0A07-E8C0-64003BFE7D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78677" y="1811386"/>
            <a:ext cx="5388080" cy="3787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83BF2-F391-0992-FDDB-96BDD86B1088}"/>
              </a:ext>
            </a:extLst>
          </p:cNvPr>
          <p:cNvSpPr txBox="1">
            <a:spLocks/>
          </p:cNvSpPr>
          <p:nvPr/>
        </p:nvSpPr>
        <p:spPr>
          <a:xfrm>
            <a:off x="8216074" y="1732607"/>
            <a:ext cx="2176904" cy="383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N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scaling limit</a:t>
            </a: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sz="1800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IN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65A409F-8EBA-E590-F5E4-73E5A8D3F9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75423" y="1924543"/>
            <a:ext cx="17145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80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9B9FF-8FE1-2D39-6F57-472ADC0A4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55D9A2-75D5-DC39-B0C1-7C93CD6F5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7383" y="3157000"/>
            <a:ext cx="8837234" cy="54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we reproduce this series from a bulk calculation?</a:t>
            </a: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173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E7496-5C3D-5071-5CF8-81DCC929B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BC33FEC-D011-CFB5-8257-16950B4DD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854" y="3157000"/>
            <a:ext cx="8837234" cy="54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Bulk calculation reduces to a geodesic calculation!</a:t>
            </a: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834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F7C8D93-DEB1-0DBE-A780-2E21707E8A04}"/>
              </a:ext>
            </a:extLst>
          </p:cNvPr>
          <p:cNvSpPr txBox="1">
            <a:spLocks/>
          </p:cNvSpPr>
          <p:nvPr/>
        </p:nvSpPr>
        <p:spPr>
          <a:xfrm>
            <a:off x="1249680" y="176139"/>
            <a:ext cx="9692640" cy="8316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dirty="0">
                <a:latin typeface="Century Schoolbook" panose="02040604050505020304" pitchFamily="18" charset="0"/>
              </a:rPr>
              <a:t>Geodesics in JT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36B03-010E-30EC-55F4-B8369CF405E8}"/>
              </a:ext>
            </a:extLst>
          </p:cNvPr>
          <p:cNvSpPr txBox="1">
            <a:spLocks/>
          </p:cNvSpPr>
          <p:nvPr/>
        </p:nvSpPr>
        <p:spPr>
          <a:xfrm>
            <a:off x="8453579" y="314763"/>
            <a:ext cx="2176904" cy="383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N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(d=1 case)</a:t>
            </a: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sz="1800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794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96F69-49A7-F9C6-BFCE-5F613F74F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29F9AB8-7B1A-1BF9-F76C-500B9E5B0987}"/>
              </a:ext>
            </a:extLst>
          </p:cNvPr>
          <p:cNvSpPr txBox="1">
            <a:spLocks/>
          </p:cNvSpPr>
          <p:nvPr/>
        </p:nvSpPr>
        <p:spPr>
          <a:xfrm>
            <a:off x="1249680" y="176139"/>
            <a:ext cx="9692640" cy="8316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dirty="0">
                <a:latin typeface="Century Schoolbook" panose="02040604050505020304" pitchFamily="18" charset="0"/>
              </a:rPr>
              <a:t>Geodesics in JT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5C0A56A-10E5-473B-3ECB-C5A3C9FA8E24}"/>
              </a:ext>
            </a:extLst>
          </p:cNvPr>
          <p:cNvSpPr txBox="1">
            <a:spLocks/>
          </p:cNvSpPr>
          <p:nvPr/>
        </p:nvSpPr>
        <p:spPr>
          <a:xfrm>
            <a:off x="964544" y="1114940"/>
            <a:ext cx="11074402" cy="20918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metric is given by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E0E9F32-754E-7541-96BB-595971B34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3215"/>
          <a:stretch/>
        </p:blipFill>
        <p:spPr>
          <a:xfrm>
            <a:off x="7593944" y="1884718"/>
            <a:ext cx="2438626" cy="8477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B9C5B0B-962C-8FB1-B10B-0301ED6D7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3716" r="33716"/>
          <a:stretch/>
        </p:blipFill>
        <p:spPr>
          <a:xfrm>
            <a:off x="275161" y="1922487"/>
            <a:ext cx="6629400" cy="847725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65AF7D8-64EA-5661-1528-96B8B47D4482}"/>
              </a:ext>
            </a:extLst>
          </p:cNvPr>
          <p:cNvSpPr txBox="1">
            <a:spLocks/>
          </p:cNvSpPr>
          <p:nvPr/>
        </p:nvSpPr>
        <p:spPr>
          <a:xfrm>
            <a:off x="964544" y="3279899"/>
            <a:ext cx="9855200" cy="34019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kern="10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geodesic equations are given by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kern="10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kern="10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kern="10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IN" kern="10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dot is w.r.t. the proper time     along the curve.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45911C5-FC06-CD5E-4E86-366661B0AC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3911" y="3872621"/>
            <a:ext cx="1390650" cy="381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258C08F-CB1A-1D6F-2CA7-2009A8783E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50860" y="4636992"/>
            <a:ext cx="2143125" cy="39052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9D0A5B99-3C17-FA83-8A7B-8C176BE0BF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51451" y="5410888"/>
            <a:ext cx="171450" cy="247650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5AEC5CE-38AF-FE70-86AA-78059D92DD1A}"/>
              </a:ext>
            </a:extLst>
          </p:cNvPr>
          <p:cNvSpPr txBox="1">
            <a:spLocks/>
          </p:cNvSpPr>
          <p:nvPr/>
        </p:nvSpPr>
        <p:spPr>
          <a:xfrm>
            <a:off x="8330676" y="3524790"/>
            <a:ext cx="2176904" cy="383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N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Conserved quantity</a:t>
            </a: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sz="1800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2FB7C7C8-C32D-F51D-8482-37698F8700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6001" y="3973819"/>
            <a:ext cx="1552575" cy="314325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22CC858-556D-2A15-AD08-A6E5C43C6199}"/>
              </a:ext>
            </a:extLst>
          </p:cNvPr>
          <p:cNvSpPr txBox="1">
            <a:spLocks/>
          </p:cNvSpPr>
          <p:nvPr/>
        </p:nvSpPr>
        <p:spPr>
          <a:xfrm>
            <a:off x="8453579" y="314763"/>
            <a:ext cx="2176904" cy="383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N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(d=1 case)</a:t>
            </a: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sz="1800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832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a blue and green curved object&#10;&#10;Description automatically generated">
            <a:extLst>
              <a:ext uri="{FF2B5EF4-FFF2-40B4-BE49-F238E27FC236}">
                <a16:creationId xmlns:a16="http://schemas.microsoft.com/office/drawing/2014/main" id="{175BF47F-DA12-C71C-1A00-4ACD0D629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877" y="998470"/>
            <a:ext cx="9102246" cy="468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36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6E79A-AF3E-B5AB-A7D5-4C9C99E45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D13C2ED-599B-A306-132E-3B361F80B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72" y="285138"/>
            <a:ext cx="12009056" cy="831669"/>
          </a:xfrm>
        </p:spPr>
        <p:txBody>
          <a:bodyPr>
            <a:normAutofit/>
          </a:bodyPr>
          <a:lstStyle/>
          <a:p>
            <a:pPr algn="ctr"/>
            <a:r>
              <a:rPr lang="en-IN" dirty="0">
                <a:latin typeface="Century Schoolbook" panose="02040604050505020304" pitchFamily="18" charset="0"/>
              </a:rPr>
              <a:t>Quantizing the geodesics</a:t>
            </a:r>
          </a:p>
        </p:txBody>
      </p:sp>
    </p:spTree>
    <p:extLst>
      <p:ext uri="{BB962C8B-B14F-4D97-AF65-F5344CB8AC3E}">
        <p14:creationId xmlns:p14="http://schemas.microsoft.com/office/powerpoint/2010/main" val="2769961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C93AD-ED1B-F24A-5E1E-949E985B3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F697DCC-A863-DF1C-4427-C3B6F4D5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72" y="285138"/>
            <a:ext cx="12009056" cy="831669"/>
          </a:xfrm>
        </p:spPr>
        <p:txBody>
          <a:bodyPr>
            <a:normAutofit/>
          </a:bodyPr>
          <a:lstStyle/>
          <a:p>
            <a:pPr algn="ctr"/>
            <a:r>
              <a:rPr lang="en-IN" dirty="0">
                <a:latin typeface="Century Schoolbook" panose="02040604050505020304" pitchFamily="18" charset="0"/>
              </a:rPr>
              <a:t>Quantizing the geodesics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3BB89BA-3243-F862-CB95-3713280B5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400" y="2392240"/>
            <a:ext cx="9855200" cy="34019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can study the geodesics by treating it as a 2d particle with the action </a:t>
            </a: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 that the action is imaginary for spacelike geodesics.</a:t>
            </a: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152A2C3-537F-A22A-9D87-5398DD67E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2437" y="3261875"/>
            <a:ext cx="366712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92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613F4-F9D6-B5E3-B48E-C9B5A8811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CD7F92-08BF-1487-6096-8AE073365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028" y="1165420"/>
            <a:ext cx="9855200" cy="34019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us look at the boundary-to-boundary propagator of this particle:</a:t>
            </a: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D5307EF-DFFE-6F24-1A2E-F81F33084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3292" y="1993276"/>
            <a:ext cx="589597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050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E427C-200A-0317-79D9-0CB5D99BD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3D4E73E-1DBA-C20A-6544-D6D9F8CDF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028" y="1165420"/>
            <a:ext cx="9855200" cy="34019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us look at the boundary-to-boundary propagator of this particle:</a:t>
            </a: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semiclassical approximation, we can evaluate the path integral using a saddle point approximation.</a:t>
            </a: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5A84B6F-EDE1-261E-32B1-D3C76113B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3292" y="1993276"/>
            <a:ext cx="589597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94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308A1-3A5D-E8E4-7518-FAD96ECF8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1554"/>
            <a:ext cx="10515600" cy="1074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Avenir Next LT Pro Light" panose="020B0304020202020204" pitchFamily="34" charset="0"/>
              </a:rPr>
              <a:t>The discovery of </a:t>
            </a:r>
            <a:r>
              <a:rPr lang="en-US" dirty="0" err="1">
                <a:latin typeface="Avenir Next LT Pro Light" panose="020B0304020202020204" pitchFamily="34" charset="0"/>
              </a:rPr>
              <a:t>AdS</a:t>
            </a:r>
            <a:r>
              <a:rPr lang="en-US" dirty="0">
                <a:latin typeface="Avenir Next LT Pro Light" panose="020B0304020202020204" pitchFamily="34" charset="0"/>
              </a:rPr>
              <a:t>/CFT correspondence definitively resolved</a:t>
            </a:r>
          </a:p>
          <a:p>
            <a:pPr marL="0" indent="0" algn="ctr">
              <a:buNone/>
            </a:pPr>
            <a:r>
              <a:rPr lang="en-US" dirty="0">
                <a:latin typeface="Avenir Next LT Pro Light" panose="020B0304020202020204" pitchFamily="34" charset="0"/>
              </a:rPr>
              <a:t> the black hole information paradox</a:t>
            </a:r>
            <a:endParaRPr lang="en-IN" dirty="0"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3622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4EEF3-7A33-50D9-3498-44760A91A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6852208-FBC7-FBCE-890F-90E5A9216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028" y="1165420"/>
            <a:ext cx="9855200" cy="34019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us look at the boundary-to-boundary propagator of this particle:</a:t>
            </a: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semiclassical approximation, we can evaluate the path integral using a saddle point approximation.</a:t>
            </a: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classical saddle points contribute  </a:t>
            </a:r>
          </a:p>
          <a:p>
            <a:pPr marL="0" indent="0">
              <a:buNone/>
            </a:pP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1B5512E-A861-C9BE-1DAA-B133EA429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3292" y="1993276"/>
            <a:ext cx="5895975" cy="84772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E697620-F134-C799-651A-DF2EC8641F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61605" y="5161071"/>
            <a:ext cx="1066800" cy="200025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F481A0C-6985-03C8-13D1-20F859DABDE9}"/>
              </a:ext>
            </a:extLst>
          </p:cNvPr>
          <p:cNvSpPr txBox="1">
            <a:spLocks/>
          </p:cNvSpPr>
          <p:nvPr/>
        </p:nvSpPr>
        <p:spPr>
          <a:xfrm>
            <a:off x="8668372" y="4877212"/>
            <a:ext cx="3001996" cy="383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N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Propagator decays exponentially!</a:t>
            </a: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sz="1800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4768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D5912-106E-1953-3899-2F313A419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EBD9B75-8F08-0069-2B16-ED10D1742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72" y="285138"/>
            <a:ext cx="12009056" cy="831669"/>
          </a:xfrm>
        </p:spPr>
        <p:txBody>
          <a:bodyPr>
            <a:normAutofit/>
          </a:bodyPr>
          <a:lstStyle/>
          <a:p>
            <a:pPr algn="ctr"/>
            <a:r>
              <a:rPr lang="en-IN" dirty="0">
                <a:latin typeface="Century Schoolbook" panose="02040604050505020304" pitchFamily="18" charset="0"/>
              </a:rPr>
              <a:t>Constrained instantons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D40EC61-483B-8E62-56E3-5F9ABA731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400" y="2150940"/>
            <a:ext cx="9855200" cy="34019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we quantize the 2d particle, there will be a non-zero probability of the particle tunnelling through the effective potential.</a:t>
            </a: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tunnelling solutions can be obtained by Wick rotating the proper time.</a:t>
            </a:r>
          </a:p>
          <a:p>
            <a:pPr marL="0" indent="0">
              <a:buNone/>
            </a:pP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563729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DA341-0484-7F6B-EA85-69ABEFB09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DA2CB79-BEF9-4DA1-2056-8069DAC12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807" y="1728019"/>
            <a:ext cx="9855200" cy="34019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Wick rotating the proper time, </a:t>
            </a:r>
          </a:p>
          <a:p>
            <a:pPr marL="0" indent="0">
              <a:buNone/>
            </a:pP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</a:t>
            </a:r>
          </a:p>
          <a:p>
            <a:pPr marL="0" indent="0">
              <a:buNone/>
            </a:pP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</a:t>
            </a:r>
          </a:p>
          <a:p>
            <a:pPr marL="0" indent="0">
              <a:buNone/>
            </a:pP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get tunnelling solutions.</a:t>
            </a: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solutions do not anchor to the cutoff surface in the asymptotic region!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C55F9CA-1BBF-B7E8-E5C0-423F7B319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21611" y="2511066"/>
            <a:ext cx="1247775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6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A89B3-B3BA-CA2E-D771-AEE0C257A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rawing of a bag&#10;&#10;Description automatically generated">
            <a:extLst>
              <a:ext uri="{FF2B5EF4-FFF2-40B4-BE49-F238E27FC236}">
                <a16:creationId xmlns:a16="http://schemas.microsoft.com/office/drawing/2014/main" id="{BF0DDE40-26CF-4AAE-F9B2-ACDEC94CD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27" y="521619"/>
            <a:ext cx="8562546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622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631C3-0105-8AB1-CCA7-EA658FC74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rawing of a bag&#10;&#10;Description automatically generated">
            <a:extLst>
              <a:ext uri="{FF2B5EF4-FFF2-40B4-BE49-F238E27FC236}">
                <a16:creationId xmlns:a16="http://schemas.microsoft.com/office/drawing/2014/main" id="{2AC324DB-9AAF-E904-13D4-40220B310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27" y="521619"/>
            <a:ext cx="8562546" cy="543877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B5BE752-4BFF-7629-6E2E-FC7836029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46455" y="1399564"/>
            <a:ext cx="3521386" cy="7752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DFA2A1-A519-EFEB-CC5C-F42206714911}"/>
              </a:ext>
            </a:extLst>
          </p:cNvPr>
          <p:cNvSpPr txBox="1">
            <a:spLocks/>
          </p:cNvSpPr>
          <p:nvPr/>
        </p:nvSpPr>
        <p:spPr>
          <a:xfrm>
            <a:off x="9550400" y="911421"/>
            <a:ext cx="2222500" cy="8757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N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Baby universe emission</a:t>
            </a:r>
            <a:endParaRPr lang="en-IN" u="sng" dirty="0">
              <a:solidFill>
                <a:schemeClr val="accent2">
                  <a:lumMod val="75000"/>
                </a:schemeClr>
              </a:solidFill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IN" u="sng" dirty="0"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sz="1800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7977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1DFC5-0F86-A00B-FEE1-23D4AE283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rawing of a bag&#10;&#10;Description automatically generated">
            <a:extLst>
              <a:ext uri="{FF2B5EF4-FFF2-40B4-BE49-F238E27FC236}">
                <a16:creationId xmlns:a16="http://schemas.microsoft.com/office/drawing/2014/main" id="{0DAC09D5-498E-7D50-B693-6DD9DEDB1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27" y="521619"/>
            <a:ext cx="8562546" cy="543877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36B1ACB-93CE-5EB2-FE2B-1C7244DDE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8730" y="2612635"/>
            <a:ext cx="3521386" cy="7752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CF182E-3306-52E4-0FB8-12335042586B}"/>
              </a:ext>
            </a:extLst>
          </p:cNvPr>
          <p:cNvSpPr txBox="1">
            <a:spLocks/>
          </p:cNvSpPr>
          <p:nvPr/>
        </p:nvSpPr>
        <p:spPr>
          <a:xfrm>
            <a:off x="8940800" y="2174764"/>
            <a:ext cx="3251200" cy="8757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N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Labelled by the location of the junction</a:t>
            </a:r>
            <a:endParaRPr lang="en-IN" u="sng" dirty="0">
              <a:solidFill>
                <a:schemeClr val="accent2">
                  <a:lumMod val="75000"/>
                </a:schemeClr>
              </a:solidFill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IN" u="sng" dirty="0"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sz="1800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0200C09-2BDE-66DD-D08C-A726D093DC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90150" y="3428999"/>
            <a:ext cx="95250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37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F22D0-DF18-04DC-9610-AA3D8B67E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rawing of a bag&#10;&#10;Description automatically generated">
            <a:extLst>
              <a:ext uri="{FF2B5EF4-FFF2-40B4-BE49-F238E27FC236}">
                <a16:creationId xmlns:a16="http://schemas.microsoft.com/office/drawing/2014/main" id="{CC92160A-DE75-8CC3-D138-CA37B006A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27" y="521619"/>
            <a:ext cx="8562546" cy="543877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2B6FA02-5879-9A8D-092A-C28AEB90A130}"/>
              </a:ext>
            </a:extLst>
          </p:cNvPr>
          <p:cNvSpPr txBox="1">
            <a:spLocks/>
          </p:cNvSpPr>
          <p:nvPr/>
        </p:nvSpPr>
        <p:spPr>
          <a:xfrm>
            <a:off x="1110021" y="897606"/>
            <a:ext cx="3251200" cy="8757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N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1- instanton</a:t>
            </a:r>
            <a:endParaRPr lang="en-IN" u="sng" dirty="0">
              <a:solidFill>
                <a:schemeClr val="accent2">
                  <a:lumMod val="75000"/>
                </a:schemeClr>
              </a:solidFill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IN" u="sng" dirty="0"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sz="1800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9419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65080-336C-F326-F087-DEC7440A7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5986A8-1896-5C2A-3AAD-FB3C53B6F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381" y="2430370"/>
            <a:ext cx="9855200" cy="34019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configurations are called </a:t>
            </a:r>
            <a:r>
              <a:rPr lang="en-IN" kern="100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constrained instantons</a:t>
            </a: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configurations can be shown to contribute to the path integral by the insertion of a constraint. </a:t>
            </a: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2E009-CFF7-F14E-3C8C-E4D33F876F4B}"/>
              </a:ext>
            </a:extLst>
          </p:cNvPr>
          <p:cNvSpPr txBox="1">
            <a:spLocks/>
          </p:cNvSpPr>
          <p:nvPr/>
        </p:nvSpPr>
        <p:spPr>
          <a:xfrm>
            <a:off x="7859405" y="3878060"/>
            <a:ext cx="2206852" cy="5065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sz="2400" b="1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[Affleck 1981]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u="sng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IN" u="sng" dirty="0"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sz="1800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7193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6C47A-E697-562A-E3A1-5ECC6A06C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76CED8-7D52-2D87-AD28-8C3AF53BB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72" y="285138"/>
            <a:ext cx="12009056" cy="831669"/>
          </a:xfrm>
        </p:spPr>
        <p:txBody>
          <a:bodyPr>
            <a:normAutofit/>
          </a:bodyPr>
          <a:lstStyle/>
          <a:p>
            <a:pPr algn="ctr"/>
            <a:r>
              <a:rPr lang="en-IN" dirty="0">
                <a:latin typeface="Century Schoolbook" panose="02040604050505020304" pitchFamily="18" charset="0"/>
              </a:rPr>
              <a:t>Semiclassical propagator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CD132A-A612-963B-D4DD-4EA48DBC2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400" y="1728019"/>
            <a:ext cx="9855200" cy="34019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semiclassical limit, we have</a:t>
            </a: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068F3D7-474D-1DEF-5A8F-D757F134F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0482" y="2388438"/>
            <a:ext cx="5702710" cy="8146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81ACB9-A74E-CD76-F808-257CE01FB3CC}"/>
              </a:ext>
            </a:extLst>
          </p:cNvPr>
          <p:cNvSpPr/>
          <p:nvPr/>
        </p:nvSpPr>
        <p:spPr>
          <a:xfrm>
            <a:off x="8256304" y="2388439"/>
            <a:ext cx="1071352" cy="760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FD51A6C-BD39-B8DD-FEC7-C5758B17C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36622" y="2595164"/>
            <a:ext cx="839094" cy="3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48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C99AE-BDB1-E9AC-0B30-52BB32396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B3E063A-E200-D355-E467-36A8550DB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72" y="285138"/>
            <a:ext cx="12009056" cy="831669"/>
          </a:xfrm>
        </p:spPr>
        <p:txBody>
          <a:bodyPr>
            <a:normAutofit/>
          </a:bodyPr>
          <a:lstStyle/>
          <a:p>
            <a:pPr algn="ctr"/>
            <a:r>
              <a:rPr lang="en-IN" dirty="0">
                <a:latin typeface="Century Schoolbook" panose="02040604050505020304" pitchFamily="18" charset="0"/>
              </a:rPr>
              <a:t>Semiclassical propagator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E6B0E0-9D09-6408-4EF0-50ADE402F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400" y="1728019"/>
            <a:ext cx="9855200" cy="34019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semiclassical limit, we have</a:t>
            </a: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Plugging in everything we get</a:t>
            </a: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3F33C92-3CEE-677A-8752-717CD7F03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0482" y="2388438"/>
            <a:ext cx="5702710" cy="81467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1EE0B7D-3181-5F17-B35C-642A033D93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3960" y="4584550"/>
            <a:ext cx="9399640" cy="162442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425A4D6-726D-E162-8E01-23BAB6AA0D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59097" y="3973338"/>
            <a:ext cx="1120878" cy="768242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6EBCA7E-0CAF-2E5C-AFD8-FF47967D389C}"/>
              </a:ext>
            </a:extLst>
          </p:cNvPr>
          <p:cNvSpPr txBox="1">
            <a:spLocks/>
          </p:cNvSpPr>
          <p:nvPr/>
        </p:nvSpPr>
        <p:spPr>
          <a:xfrm>
            <a:off x="8973694" y="3467427"/>
            <a:ext cx="3001996" cy="16244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N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One-loop fluctuations around the solution</a:t>
            </a:r>
            <a:endParaRPr lang="en-IN" sz="1800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B93BF1-0D12-A266-FE19-7A067414B685}"/>
              </a:ext>
            </a:extLst>
          </p:cNvPr>
          <p:cNvSpPr/>
          <p:nvPr/>
        </p:nvSpPr>
        <p:spPr>
          <a:xfrm>
            <a:off x="8256304" y="2388439"/>
            <a:ext cx="1071352" cy="760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D8FC038-35B1-000F-AB28-5A7A35A8F3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36622" y="2595164"/>
            <a:ext cx="839094" cy="3475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CA7DFA5-121A-6450-9B38-ACFFE8EB966E}"/>
              </a:ext>
            </a:extLst>
          </p:cNvPr>
          <p:cNvSpPr/>
          <p:nvPr/>
        </p:nvSpPr>
        <p:spPr>
          <a:xfrm>
            <a:off x="1257250" y="4528044"/>
            <a:ext cx="1071352" cy="760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19CE914-FFD0-14BA-D2BF-00E766F930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34910" y="4799711"/>
            <a:ext cx="659650" cy="27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40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DDA26-EF6A-94B0-9266-4B5478FC0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D6C5E-08C1-E9B8-8A05-6EFFA449E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1554"/>
            <a:ext cx="10515600" cy="1074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Avenir Next LT Pro Light" panose="020B0304020202020204" pitchFamily="34" charset="0"/>
              </a:rPr>
              <a:t>The discovery of </a:t>
            </a:r>
            <a:r>
              <a:rPr lang="en-US" dirty="0" err="1">
                <a:latin typeface="Avenir Next LT Pro Light" panose="020B0304020202020204" pitchFamily="34" charset="0"/>
              </a:rPr>
              <a:t>AdS</a:t>
            </a:r>
            <a:r>
              <a:rPr lang="en-US" dirty="0">
                <a:latin typeface="Avenir Next LT Pro Light" panose="020B0304020202020204" pitchFamily="34" charset="0"/>
              </a:rPr>
              <a:t>/CFT correspondence definitively resolved</a:t>
            </a:r>
          </a:p>
          <a:p>
            <a:pPr marL="0" indent="0" algn="ctr">
              <a:buNone/>
            </a:pPr>
            <a:r>
              <a:rPr lang="en-US" dirty="0">
                <a:latin typeface="Avenir Next LT Pro Light" panose="020B0304020202020204" pitchFamily="34" charset="0"/>
              </a:rPr>
              <a:t> the black hole information paradox</a:t>
            </a:r>
            <a:endParaRPr lang="en-IN" dirty="0">
              <a:latin typeface="Avenir Next LT Pro Light" panose="020B03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A3D47F4-F7F9-87DB-74B6-FEE931CAA34B}"/>
              </a:ext>
            </a:extLst>
          </p:cNvPr>
          <p:cNvSpPr txBox="1">
            <a:spLocks/>
          </p:cNvSpPr>
          <p:nvPr/>
        </p:nvSpPr>
        <p:spPr>
          <a:xfrm>
            <a:off x="936522" y="3897619"/>
            <a:ext cx="10515600" cy="47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</a:rPr>
              <a:t>albeit in a rather trivial way. </a:t>
            </a:r>
            <a:endParaRPr lang="en-IN" dirty="0">
              <a:solidFill>
                <a:schemeClr val="accent2">
                  <a:lumMod val="75000"/>
                </a:schemeClr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7334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BC66A0-AE6F-485A-25A5-23D3C5FF8608}"/>
              </a:ext>
            </a:extLst>
          </p:cNvPr>
          <p:cNvSpPr txBox="1">
            <a:spLocks/>
          </p:cNvSpPr>
          <p:nvPr/>
        </p:nvSpPr>
        <p:spPr>
          <a:xfrm>
            <a:off x="951297" y="1343384"/>
            <a:ext cx="10289406" cy="34019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Massaging the expression, and taking the    -scaling limit, we get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F41B97B-314E-6D6F-DB76-813E916AD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7588" y="2428875"/>
            <a:ext cx="5076825" cy="100012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6FBA92E-D593-BBA8-7630-ECB5B41A34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9432" y="4338972"/>
            <a:ext cx="9973135" cy="118879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9AF429F-3F8C-95E3-32CF-7D7C31A56A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28280" y="1531405"/>
            <a:ext cx="171450" cy="152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EAC56FC-CB65-2513-87E6-AD8FEFD60CDB}"/>
              </a:ext>
            </a:extLst>
          </p:cNvPr>
          <p:cNvSpPr/>
          <p:nvPr/>
        </p:nvSpPr>
        <p:spPr>
          <a:xfrm>
            <a:off x="3277779" y="2460701"/>
            <a:ext cx="1071352" cy="760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6410F56-DCB2-9C45-6BA9-AEFFB2E12D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58099" y="2667427"/>
            <a:ext cx="839090" cy="34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577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2757E-ACA4-20C2-E083-4415563D6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8AABAEB-624C-CE5C-E3B4-E8AF4D2CC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72" y="285138"/>
            <a:ext cx="12009056" cy="831669"/>
          </a:xfrm>
        </p:spPr>
        <p:txBody>
          <a:bodyPr>
            <a:normAutofit/>
          </a:bodyPr>
          <a:lstStyle/>
          <a:p>
            <a:pPr algn="ctr"/>
            <a:r>
              <a:rPr lang="en-IN" dirty="0">
                <a:latin typeface="Century Schoolbook" panose="02040604050505020304" pitchFamily="18" charset="0"/>
              </a:rPr>
              <a:t>Relation to Schwinger effect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CBE69EB-9D48-4454-7149-95C2603E2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687" y="2412012"/>
            <a:ext cx="10301116" cy="34019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Increasing the electric field </a:t>
            </a:r>
            <a:r>
              <a:rPr lang="en-IN" i="1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results in the unsuppressed production of e</a:t>
            </a:r>
            <a:r>
              <a:rPr lang="en-IN" sz="4000" kern="100" baseline="300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N" kern="100" baseline="300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pairs</a:t>
            </a: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boundary time plays the role of </a:t>
            </a:r>
            <a:r>
              <a:rPr lang="en-IN" i="1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the baby universes play the role of the e</a:t>
            </a:r>
            <a:r>
              <a:rPr lang="en-IN" sz="4000" kern="100" baseline="300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N" kern="100" baseline="300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pair.</a:t>
            </a:r>
          </a:p>
          <a:p>
            <a:pPr marL="0" indent="0">
              <a:buNone/>
            </a:pP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BF06903-7048-488F-9F64-3D97C0E29004}"/>
              </a:ext>
            </a:extLst>
          </p:cNvPr>
          <p:cNvSpPr txBox="1">
            <a:spLocks/>
          </p:cNvSpPr>
          <p:nvPr/>
        </p:nvSpPr>
        <p:spPr>
          <a:xfrm>
            <a:off x="8074933" y="1004536"/>
            <a:ext cx="2818428" cy="5065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sz="2400" b="1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[Schwinger 51]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u="sng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IN" u="sng" dirty="0"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sz="1800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EFE6D-F37F-95E5-9968-A41293BBCB46}"/>
              </a:ext>
            </a:extLst>
          </p:cNvPr>
          <p:cNvSpPr txBox="1">
            <a:spLocks/>
          </p:cNvSpPr>
          <p:nvPr/>
        </p:nvSpPr>
        <p:spPr>
          <a:xfrm>
            <a:off x="8358884" y="5813974"/>
            <a:ext cx="3132075" cy="5065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sz="2400" b="1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[Dunne Schubert 05]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u="sng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IN" u="sng" dirty="0"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sz="1800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831F33-8A8D-B3B6-18E4-57EA5ADD8D85}"/>
              </a:ext>
            </a:extLst>
          </p:cNvPr>
          <p:cNvSpPr txBox="1">
            <a:spLocks/>
          </p:cNvSpPr>
          <p:nvPr/>
        </p:nvSpPr>
        <p:spPr>
          <a:xfrm>
            <a:off x="5085927" y="5813974"/>
            <a:ext cx="3999080" cy="5065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sz="2400" b="1" dirty="0">
                <a:solidFill>
                  <a:schemeClr val="accent1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Worldline Instantons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u="sng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IN" u="sng" dirty="0"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sz="1800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7472B75-59AC-34CB-1CD8-F4DC682EB4F3}"/>
              </a:ext>
            </a:extLst>
          </p:cNvPr>
          <p:cNvCxnSpPr>
            <a:cxnSpLocks/>
          </p:cNvCxnSpPr>
          <p:nvPr/>
        </p:nvCxnSpPr>
        <p:spPr>
          <a:xfrm>
            <a:off x="8074933" y="6021545"/>
            <a:ext cx="28395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5510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62FE5-AF05-9631-B3C2-A352A9A20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392B81C-8D31-6E0A-4900-0223A9C67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72" y="285138"/>
            <a:ext cx="12009056" cy="831669"/>
          </a:xfrm>
        </p:spPr>
        <p:txBody>
          <a:bodyPr>
            <a:normAutofit/>
          </a:bodyPr>
          <a:lstStyle/>
          <a:p>
            <a:pPr algn="ctr"/>
            <a:r>
              <a:rPr lang="en-IN" dirty="0">
                <a:latin typeface="Century Schoolbook" panose="02040604050505020304" pitchFamily="18" charset="0"/>
              </a:rPr>
              <a:t>Discussion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DF8519C-8C16-5B16-20F8-B437B2B2C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687" y="2412012"/>
            <a:ext cx="10301116" cy="34019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calculation will go through in higher dimensions.</a:t>
            </a: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have found a systematic way of including baby universe/ higher topology corrections that works in any theory of gravity.</a:t>
            </a: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119041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021F01-2DB9-7EC4-0E74-47B369CF9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C2A05CF-3B04-A74C-3D35-67F95736DB79}"/>
              </a:ext>
            </a:extLst>
          </p:cNvPr>
          <p:cNvSpPr txBox="1">
            <a:spLocks/>
          </p:cNvSpPr>
          <p:nvPr/>
        </p:nvSpPr>
        <p:spPr>
          <a:xfrm>
            <a:off x="1813560" y="2510882"/>
            <a:ext cx="8564880" cy="9181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b="1" dirty="0">
                <a:solidFill>
                  <a:schemeClr val="bg1"/>
                </a:solidFill>
                <a:latin typeface="Century Schoolbook (Headings)"/>
              </a:rPr>
              <a:t>Thank you for listening!</a:t>
            </a:r>
            <a:endParaRPr lang="en-IN" sz="5400" b="1" dirty="0">
              <a:solidFill>
                <a:schemeClr val="bg1"/>
              </a:solidFill>
              <a:latin typeface="Century Schoolbook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42230944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E937A-8FD9-618E-685D-1D03D32DA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215CEEB-A616-D0A0-9E78-A96B2BA36DFB}"/>
              </a:ext>
            </a:extLst>
          </p:cNvPr>
          <p:cNvSpPr txBox="1">
            <a:spLocks/>
          </p:cNvSpPr>
          <p:nvPr/>
        </p:nvSpPr>
        <p:spPr>
          <a:xfrm>
            <a:off x="1813560" y="2969941"/>
            <a:ext cx="8564880" cy="9181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Schoolbook (Headings)"/>
              </a:rPr>
              <a:t>Backup Slides</a:t>
            </a:r>
            <a:endParaRPr lang="en-IN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Schoolbook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15938409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EDE19-4DDF-8915-3EE1-2854A79FA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202C2-B31B-1E30-BADB-C856F9EC3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537" y="1110440"/>
            <a:ext cx="9686925" cy="49939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Avenir Next LT Pro Light" panose="020B0304020202020204" pitchFamily="34" charset="0"/>
              </a:rPr>
              <a:t>The 2pt functions, at late times, oscillate erratically around a constant value.</a:t>
            </a:r>
          </a:p>
          <a:p>
            <a:pPr marL="0" indent="0">
              <a:buNone/>
            </a:pPr>
            <a:endParaRPr lang="en-US" dirty="0"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venir Next LT Pro Light" panose="020B0304020202020204" pitchFamily="34" charset="0"/>
              </a:rPr>
              <a:t>In the coarse-grained semiclassical limit, we have</a:t>
            </a:r>
          </a:p>
          <a:p>
            <a:pPr marL="0" indent="0">
              <a:buNone/>
            </a:pPr>
            <a:endParaRPr lang="en-US" dirty="0"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venir Next LT Pro Light" panose="020B0304020202020204" pitchFamily="34" charset="0"/>
              </a:rPr>
              <a:t>and</a:t>
            </a:r>
          </a:p>
          <a:p>
            <a:pPr marL="0" indent="0">
              <a:buNone/>
            </a:pPr>
            <a:endParaRPr lang="en-US" dirty="0"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venir Next LT Pro Light" panose="020B0304020202020204" pitchFamily="34" charset="0"/>
              </a:rPr>
              <a:t>                                          ,                    with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ECF63C1-37A8-80C5-773B-D72539AC2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59756" y="3397848"/>
            <a:ext cx="523875" cy="82867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DEDB766-8B9C-0176-3B11-13680067B3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0038" y="3630930"/>
            <a:ext cx="352425" cy="20955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D1ECEDF-A108-86AB-D0F4-CAA0F0394E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77053" y="3297555"/>
            <a:ext cx="1590675" cy="8763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6362D51-E3E9-3AA0-8F5A-E6BABEAEAF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93019" y="5713476"/>
            <a:ext cx="1133475" cy="20955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095E7A9-4FC6-1683-A1D4-FB823E4199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93165" y="5637276"/>
            <a:ext cx="1285875" cy="28575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EBB0C832-D1A2-3E65-CA19-3D89EE3EBF1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829407" y="5637276"/>
            <a:ext cx="14668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907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6151E-37F2-810B-4BC5-265628A3D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8AD2E-DB3F-8165-CC96-9D9F2BE32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550" y="1083696"/>
            <a:ext cx="10515600" cy="49939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Avenir Next LT Pro Light" panose="020B0304020202020204" pitchFamily="34" charset="0"/>
              </a:rPr>
              <a:t>In the limit:</a:t>
            </a:r>
          </a:p>
          <a:p>
            <a:pPr marL="0" indent="0">
              <a:buNone/>
            </a:pPr>
            <a:endParaRPr lang="en-US" dirty="0"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venir Next LT Pro Light" panose="020B0304020202020204" pitchFamily="34" charset="0"/>
              </a:rPr>
              <a:t>The density of states picks up the following </a:t>
            </a:r>
            <a:r>
              <a:rPr lang="en-US" b="1" i="1" dirty="0">
                <a:latin typeface="Avenir Next LT Pro Light" panose="020B0304020202020204" pitchFamily="34" charset="0"/>
              </a:rPr>
              <a:t>universal</a:t>
            </a:r>
            <a:r>
              <a:rPr lang="en-US" dirty="0">
                <a:latin typeface="Avenir Next LT Pro Light" panose="020B0304020202020204" pitchFamily="34" charset="0"/>
              </a:rPr>
              <a:t> correction.</a:t>
            </a:r>
          </a:p>
          <a:p>
            <a:pPr marL="0" indent="0">
              <a:buNone/>
            </a:pPr>
            <a:endParaRPr lang="en-US" dirty="0"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latin typeface="Avenir Next LT Pro Light" panose="020B03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4204828-F0C2-13D4-80F2-22123C850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8677" y="1811386"/>
            <a:ext cx="5388080" cy="37871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388250A-B025-3F71-30BD-71E8899B81A0}"/>
              </a:ext>
            </a:extLst>
          </p:cNvPr>
          <p:cNvSpPr txBox="1">
            <a:spLocks/>
          </p:cNvSpPr>
          <p:nvPr/>
        </p:nvSpPr>
        <p:spPr>
          <a:xfrm>
            <a:off x="8216074" y="1732607"/>
            <a:ext cx="2176904" cy="383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N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scaling limit</a:t>
            </a: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sz="1800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IN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3FC4788-050E-DBA6-CC8D-7ADCF4F2E9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75423" y="1924543"/>
            <a:ext cx="171450" cy="1524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90E49611-74E2-8052-04F6-11EF292DA2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81619" y="3716765"/>
            <a:ext cx="9288018" cy="78987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14E67E-5B46-22E3-CBF7-E1B583BFC536}"/>
              </a:ext>
            </a:extLst>
          </p:cNvPr>
          <p:cNvSpPr txBox="1">
            <a:spLocks/>
          </p:cNvSpPr>
          <p:nvPr/>
        </p:nvSpPr>
        <p:spPr>
          <a:xfrm>
            <a:off x="7143170" y="5060948"/>
            <a:ext cx="2005454" cy="383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N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Sine-kernel</a:t>
            </a:r>
            <a:endParaRPr lang="en-IN" u="sng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sz="1800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F525A2B-CD34-9F2D-FFFF-13CEFCE50B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62842" y="4463014"/>
            <a:ext cx="4966110" cy="48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190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F3113-330B-81DC-7C2D-7B67BECBB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CF550B9-8B0F-2F55-D598-BDAF097C1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04" y="163981"/>
            <a:ext cx="12009056" cy="831669"/>
          </a:xfrm>
        </p:spPr>
        <p:txBody>
          <a:bodyPr>
            <a:normAutofit/>
          </a:bodyPr>
          <a:lstStyle/>
          <a:p>
            <a:pPr algn="ctr"/>
            <a:r>
              <a:rPr lang="en-IN" dirty="0">
                <a:latin typeface="Century Schoolbook" panose="02040604050505020304" pitchFamily="18" charset="0"/>
              </a:rPr>
              <a:t>JT gravity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433CDD-2092-82A9-C7D1-BEF8CBAA0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846" y="684471"/>
            <a:ext cx="9855200" cy="340196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us look at the d=1 case. The bulk theory reduces to JT gravity. Using the explicit matrix model description, we have </a:t>
            </a:r>
          </a:p>
        </p:txBody>
      </p:sp>
      <p:pic>
        <p:nvPicPr>
          <p:cNvPr id="19" name="Picture 18" descr="A screenshot of a video game&#10;&#10;Description automatically generated">
            <a:extLst>
              <a:ext uri="{FF2B5EF4-FFF2-40B4-BE49-F238E27FC236}">
                <a16:creationId xmlns:a16="http://schemas.microsoft.com/office/drawing/2014/main" id="{ACC12826-3CC4-009A-7287-5313E263A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877" y="2461250"/>
            <a:ext cx="8682245" cy="391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054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a blue dot&#10;&#10;Description automatically generated">
            <a:extLst>
              <a:ext uri="{FF2B5EF4-FFF2-40B4-BE49-F238E27FC236}">
                <a16:creationId xmlns:a16="http://schemas.microsoft.com/office/drawing/2014/main" id="{387D8A14-0E76-0BB9-8B94-B936A1F6A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56" y="1315208"/>
            <a:ext cx="11466321" cy="449631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EF8AD78-6259-5A9E-08D1-EC4D200A7056}"/>
              </a:ext>
            </a:extLst>
          </p:cNvPr>
          <p:cNvSpPr txBox="1">
            <a:spLocks/>
          </p:cNvSpPr>
          <p:nvPr/>
        </p:nvSpPr>
        <p:spPr>
          <a:xfrm>
            <a:off x="8447134" y="319783"/>
            <a:ext cx="4085458" cy="5065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sz="2400" b="1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[Coleman 1977]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u="sng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IN" u="sng" dirty="0"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sz="1800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1C24B-6B1F-CFFC-8189-BC16C09F8625}"/>
              </a:ext>
            </a:extLst>
          </p:cNvPr>
          <p:cNvSpPr txBox="1">
            <a:spLocks/>
          </p:cNvSpPr>
          <p:nvPr/>
        </p:nvSpPr>
        <p:spPr>
          <a:xfrm>
            <a:off x="8447134" y="690850"/>
            <a:ext cx="4085458" cy="5065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sz="2400" b="1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[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Callan, Coleman 1977</a:t>
            </a:r>
            <a:r>
              <a:rPr lang="en-IN" sz="2400" b="1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u="sng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IN" u="sng" dirty="0"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sz="1800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8428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053C7-319B-A9C1-7D07-DF0D1620D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C0CAB5-D0AE-545D-2854-5141EFFA5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72" y="285138"/>
            <a:ext cx="12009056" cy="831669"/>
          </a:xfrm>
        </p:spPr>
        <p:txBody>
          <a:bodyPr>
            <a:normAutofit/>
          </a:bodyPr>
          <a:lstStyle/>
          <a:p>
            <a:pPr algn="ctr"/>
            <a:r>
              <a:rPr lang="en-IN" dirty="0">
                <a:latin typeface="Century Schoolbook" panose="02040604050505020304" pitchFamily="18" charset="0"/>
              </a:rPr>
              <a:t>Length of trajectories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729A07-54AC-7092-8672-AA468460C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400" y="1482212"/>
            <a:ext cx="9855200" cy="34019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classical geodesics have the length</a:t>
            </a: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(2n-1)-instanton will have the length </a:t>
            </a: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BEB5F6E-8247-984D-7624-691BA2B5D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5845" y="2114749"/>
            <a:ext cx="5785822" cy="79183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503876D-492A-7EDE-A6E2-EF66E1F11A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08826" y="3103031"/>
            <a:ext cx="1197860" cy="68185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AF885D1-91F0-6988-A2E6-BEA581CE18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15845" y="4663193"/>
            <a:ext cx="10087895" cy="180058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BEDAEEC-A8A5-6673-244C-281AFA0DB1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59097" y="3973338"/>
            <a:ext cx="1120878" cy="76824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5B6E41-66A4-1449-7D09-ADC034E52C1B}"/>
              </a:ext>
            </a:extLst>
          </p:cNvPr>
          <p:cNvSpPr txBox="1">
            <a:spLocks/>
          </p:cNvSpPr>
          <p:nvPr/>
        </p:nvSpPr>
        <p:spPr>
          <a:xfrm>
            <a:off x="8973694" y="3467427"/>
            <a:ext cx="3001996" cy="16244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N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Independent of </a:t>
            </a:r>
            <a:endParaRPr lang="en-IN" sz="1800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A8C47C9-EE19-F10D-5AD0-F1109A8CD5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384204" y="4021769"/>
            <a:ext cx="180975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74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308A1-3A5D-E8E4-7518-FAD96ECF8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8761" y="3003035"/>
            <a:ext cx="2140974" cy="42596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>
                <a:latin typeface="Avenir Next LT Pro Light" panose="020B0304020202020204" pitchFamily="34" charset="0"/>
              </a:rPr>
              <a:t>CFT</a:t>
            </a:r>
            <a:endParaRPr lang="en-IN" dirty="0">
              <a:latin typeface="Avenir Next LT Pro Light" panose="020B0304020202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99D9A67-E45E-FC1B-AB96-CB8C86A3F66C}"/>
              </a:ext>
            </a:extLst>
          </p:cNvPr>
          <p:cNvSpPr txBox="1">
            <a:spLocks/>
          </p:cNvSpPr>
          <p:nvPr/>
        </p:nvSpPr>
        <p:spPr>
          <a:xfrm>
            <a:off x="2386780" y="481062"/>
            <a:ext cx="2059858" cy="1337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Avenir Next LT Pro Light" panose="020B0304020202020204" pitchFamily="34" charset="0"/>
              </a:rPr>
              <a:t>Quantum Gravity in </a:t>
            </a:r>
            <a:r>
              <a:rPr lang="en-US" dirty="0" err="1">
                <a:latin typeface="Avenir Next LT Pro Light" panose="020B0304020202020204" pitchFamily="34" charset="0"/>
              </a:rPr>
              <a:t>AdS</a:t>
            </a:r>
            <a:r>
              <a:rPr lang="en-US" dirty="0">
                <a:latin typeface="Avenir Next LT Pro Light" panose="020B0304020202020204" pitchFamily="34" charset="0"/>
              </a:rPr>
              <a:t> </a:t>
            </a:r>
            <a:endParaRPr lang="en-IN" dirty="0">
              <a:latin typeface="Avenir Next LT Pro Light" panose="020B0304020202020204" pitchFamily="34" charset="0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28F011B3-D460-A447-EF34-CF6496C86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0323" y="1007674"/>
            <a:ext cx="2851354" cy="4842652"/>
          </a:xfrm>
          <a:prstGeom prst="rect">
            <a:avLst/>
          </a:prstGeom>
        </p:spPr>
      </p:pic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DDC8408B-B2C8-0E9A-E1CB-9BCC8053038A}"/>
              </a:ext>
            </a:extLst>
          </p:cNvPr>
          <p:cNvCxnSpPr>
            <a:cxnSpLocks/>
          </p:cNvCxnSpPr>
          <p:nvPr/>
        </p:nvCxnSpPr>
        <p:spPr>
          <a:xfrm flipV="1">
            <a:off x="7236542" y="3187389"/>
            <a:ext cx="1730478" cy="382589"/>
          </a:xfrm>
          <a:prstGeom prst="curvedConnector3">
            <a:avLst>
              <a:gd name="adj1" fmla="val 62500"/>
            </a:avLst>
          </a:prstGeom>
          <a:ln w="34925">
            <a:solidFill>
              <a:schemeClr val="accent1">
                <a:alpha val="9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FECCB37E-2FFA-1C10-0E32-8F981786EC11}"/>
              </a:ext>
            </a:extLst>
          </p:cNvPr>
          <p:cNvCxnSpPr/>
          <p:nvPr/>
        </p:nvCxnSpPr>
        <p:spPr>
          <a:xfrm rot="10800000">
            <a:off x="4446638" y="1007674"/>
            <a:ext cx="1413388" cy="939114"/>
          </a:xfrm>
          <a:prstGeom prst="curvedConnector3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30D4BB4-4591-88D6-3867-F42CBE5763B0}"/>
              </a:ext>
            </a:extLst>
          </p:cNvPr>
          <p:cNvSpPr txBox="1">
            <a:spLocks/>
          </p:cNvSpPr>
          <p:nvPr/>
        </p:nvSpPr>
        <p:spPr>
          <a:xfrm>
            <a:off x="9176927" y="299118"/>
            <a:ext cx="2818428" cy="5065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sz="2400" b="1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[Maldacena 97]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u="sng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IN" u="sng" dirty="0"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sz="1800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28AD90-FEA0-3319-B3E4-8A220F73B177}"/>
              </a:ext>
            </a:extLst>
          </p:cNvPr>
          <p:cNvSpPr txBox="1">
            <a:spLocks/>
          </p:cNvSpPr>
          <p:nvPr/>
        </p:nvSpPr>
        <p:spPr>
          <a:xfrm>
            <a:off x="9186759" y="754382"/>
            <a:ext cx="2818428" cy="5065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sz="2400" b="1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[Witten 98]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u="sng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IN" u="sng" dirty="0"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sz="1800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BDE5A0-80BF-BE8C-A7BA-F6741C771716}"/>
              </a:ext>
            </a:extLst>
          </p:cNvPr>
          <p:cNvSpPr txBox="1">
            <a:spLocks/>
          </p:cNvSpPr>
          <p:nvPr/>
        </p:nvSpPr>
        <p:spPr>
          <a:xfrm>
            <a:off x="9196591" y="1150015"/>
            <a:ext cx="2818428" cy="5065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sz="2400" b="1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[</a:t>
            </a:r>
            <a:r>
              <a:rPr lang="en-IN" sz="2400" b="1" dirty="0" err="1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Gubser</a:t>
            </a:r>
            <a:r>
              <a:rPr lang="en-IN" sz="2400" b="1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et al. 98]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u="sng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IN" u="sng" dirty="0"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sz="1800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0668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28022-D83F-9B53-AE14-E2186EACD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5A6CED-B4E7-A95C-F2C3-915535D54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268" y="640899"/>
            <a:ext cx="9855200" cy="34019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hybrid configurations are not true saddle points of the length functional.</a:t>
            </a: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configurations are called </a:t>
            </a:r>
            <a:r>
              <a:rPr lang="en-IN" kern="100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constrained instantons</a:t>
            </a: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configurations can be shown to contribute to the path integral by the insertion of a constraint. </a:t>
            </a: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kern="100" dirty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QFT</a:t>
            </a:r>
          </a:p>
          <a:p>
            <a:pPr marL="0" indent="0">
              <a:buNone/>
            </a:pPr>
            <a:r>
              <a:rPr lang="en-IN" kern="100" dirty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Gravity</a:t>
            </a:r>
          </a:p>
          <a:p>
            <a:pPr marL="0" indent="0">
              <a:buNone/>
            </a:pPr>
            <a:r>
              <a:rPr lang="en-IN" kern="100" dirty="0">
                <a:solidFill>
                  <a:schemeClr val="tx2">
                    <a:lumMod val="50000"/>
                    <a:lumOff val="50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Cosmology</a:t>
            </a:r>
            <a:r>
              <a:rPr lang="en-IN" kern="100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FBDFD-E005-E734-62DC-2817F64A3BB2}"/>
              </a:ext>
            </a:extLst>
          </p:cNvPr>
          <p:cNvSpPr txBox="1">
            <a:spLocks/>
          </p:cNvSpPr>
          <p:nvPr/>
        </p:nvSpPr>
        <p:spPr>
          <a:xfrm>
            <a:off x="2624872" y="4488333"/>
            <a:ext cx="2206852" cy="5065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sz="2400" b="1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[Affleck 1981]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u="sng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IN" u="sng" dirty="0"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sz="1800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064053E-B7F9-C048-EE51-414E84651E8E}"/>
              </a:ext>
            </a:extLst>
          </p:cNvPr>
          <p:cNvSpPr txBox="1">
            <a:spLocks/>
          </p:cNvSpPr>
          <p:nvPr/>
        </p:nvSpPr>
        <p:spPr>
          <a:xfrm>
            <a:off x="4677191" y="4488333"/>
            <a:ext cx="4460582" cy="5065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sz="2400" b="1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[</a:t>
            </a:r>
            <a:r>
              <a:rPr lang="en-IN" sz="2400" b="1" dirty="0" err="1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Frishman</a:t>
            </a:r>
            <a:r>
              <a:rPr lang="en-IN" sz="2400" b="1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IN" sz="2400" b="1" dirty="0" err="1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Yankielowicz</a:t>
            </a:r>
            <a:r>
              <a:rPr lang="en-IN" sz="2400" b="1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1979]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u="sng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IN" u="sng" dirty="0"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sz="1800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5A10E7-8442-8162-370F-A4D0AAADC323}"/>
              </a:ext>
            </a:extLst>
          </p:cNvPr>
          <p:cNvSpPr txBox="1">
            <a:spLocks/>
          </p:cNvSpPr>
          <p:nvPr/>
        </p:nvSpPr>
        <p:spPr>
          <a:xfrm>
            <a:off x="2860845" y="5033015"/>
            <a:ext cx="3078559" cy="5065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sz="2400" b="1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[Cotler Jensen 2020]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u="sng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IN" u="sng" dirty="0"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sz="1800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E183F2-635C-1994-C806-60127D70CB2C}"/>
              </a:ext>
            </a:extLst>
          </p:cNvPr>
          <p:cNvSpPr txBox="1">
            <a:spLocks/>
          </p:cNvSpPr>
          <p:nvPr/>
        </p:nvSpPr>
        <p:spPr>
          <a:xfrm>
            <a:off x="3573765" y="5530810"/>
            <a:ext cx="3389768" cy="5065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sz="2400" b="1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[Hawking </a:t>
            </a:r>
            <a:r>
              <a:rPr lang="en-IN" sz="2400" b="1" dirty="0" err="1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Turok</a:t>
            </a:r>
            <a:r>
              <a:rPr lang="en-IN" sz="2400" b="1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1998]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u="sng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IN" u="sng" dirty="0"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sz="1800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589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4F56E-0000-7439-43FA-A109D7CFA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FE74B7-012F-804C-1145-58DCBD9DD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72" y="285138"/>
            <a:ext cx="12009056" cy="831669"/>
          </a:xfrm>
        </p:spPr>
        <p:txBody>
          <a:bodyPr>
            <a:normAutofit/>
          </a:bodyPr>
          <a:lstStyle/>
          <a:p>
            <a:pPr algn="ctr"/>
            <a:r>
              <a:rPr lang="en-IN" dirty="0">
                <a:latin typeface="Century Schoolbook" panose="02040604050505020304" pitchFamily="18" charset="0"/>
              </a:rPr>
              <a:t>Picking up constrained instantons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1388B7-6C53-F82C-FD1E-F2371050B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58" y="1930231"/>
            <a:ext cx="5120642" cy="34019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two points in the Penrose diagram symmetric w.r.t the t=0 line. We will label these points by            .</a:t>
            </a: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can resolve the identity as follows</a:t>
            </a: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AA01171-2A9E-FC32-282C-54FCF5A7B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3304" y="3146822"/>
            <a:ext cx="952500" cy="3524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DBEADCC1-F0FC-6A7E-DC92-B6DB9D7DB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5526" y="5216744"/>
            <a:ext cx="5240306" cy="68794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EF6670C-9E6F-E035-D561-00A932EEC5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44431" y="2107719"/>
            <a:ext cx="5334000" cy="335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671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0BD52-E997-FAD8-54AB-BDD6B5CF8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D522A99-E1E9-43A4-967B-1B3CB8E7A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9948" y="759020"/>
            <a:ext cx="9855200" cy="34019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Inserting this into the path integral, we get</a:t>
            </a: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us look at the saddle points of the new path integral. When we vary all the parameters, we will get the equation</a:t>
            </a: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kern="100" dirty="0">
                <a:latin typeface="Avenir Next LT Pro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if we keep             fixed and vary the remaining parameters, we obtain our hybrid instanton configurations.</a:t>
            </a: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96142D9-8284-6406-01EF-108B7BFAA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9948" y="1670512"/>
            <a:ext cx="9045678" cy="157897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124B9F3-01CC-6E9B-10FE-05C061D721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86425" y="4815760"/>
            <a:ext cx="819150" cy="23812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0E1D1CA-F3A7-9134-F6EC-16889B38C5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38230" y="5325139"/>
            <a:ext cx="95250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83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308A1-3A5D-E8E4-7518-FAD96ECF8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8761" y="3003035"/>
            <a:ext cx="2140974" cy="42596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>
                <a:latin typeface="Avenir Next LT Pro Light" panose="020B0304020202020204" pitchFamily="34" charset="0"/>
              </a:rPr>
              <a:t>CFT</a:t>
            </a:r>
            <a:endParaRPr lang="en-IN" dirty="0">
              <a:latin typeface="Avenir Next LT Pro Light" panose="020B0304020202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99D9A67-E45E-FC1B-AB96-CB8C86A3F66C}"/>
              </a:ext>
            </a:extLst>
          </p:cNvPr>
          <p:cNvSpPr txBox="1">
            <a:spLocks/>
          </p:cNvSpPr>
          <p:nvPr/>
        </p:nvSpPr>
        <p:spPr>
          <a:xfrm>
            <a:off x="2386780" y="481062"/>
            <a:ext cx="2059858" cy="1337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Avenir Next LT Pro Light" panose="020B0304020202020204" pitchFamily="34" charset="0"/>
              </a:rPr>
              <a:t>Quantum Gravity in </a:t>
            </a:r>
            <a:r>
              <a:rPr lang="en-US" dirty="0" err="1">
                <a:latin typeface="Avenir Next LT Pro Light" panose="020B0304020202020204" pitchFamily="34" charset="0"/>
              </a:rPr>
              <a:t>AdS</a:t>
            </a:r>
            <a:r>
              <a:rPr lang="en-US" dirty="0">
                <a:latin typeface="Avenir Next LT Pro Light" panose="020B0304020202020204" pitchFamily="34" charset="0"/>
              </a:rPr>
              <a:t> </a:t>
            </a:r>
            <a:endParaRPr lang="en-IN" dirty="0">
              <a:latin typeface="Avenir Next LT Pro Light" panose="020B0304020202020204" pitchFamily="34" charset="0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28F011B3-D460-A447-EF34-CF6496C86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0323" y="1007674"/>
            <a:ext cx="2851354" cy="4842652"/>
          </a:xfrm>
          <a:prstGeom prst="rect">
            <a:avLst/>
          </a:prstGeom>
        </p:spPr>
      </p:pic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DDC8408B-B2C8-0E9A-E1CB-9BCC8053038A}"/>
              </a:ext>
            </a:extLst>
          </p:cNvPr>
          <p:cNvCxnSpPr>
            <a:cxnSpLocks/>
          </p:cNvCxnSpPr>
          <p:nvPr/>
        </p:nvCxnSpPr>
        <p:spPr>
          <a:xfrm flipV="1">
            <a:off x="7236542" y="3187389"/>
            <a:ext cx="1730478" cy="382589"/>
          </a:xfrm>
          <a:prstGeom prst="curvedConnector3">
            <a:avLst>
              <a:gd name="adj1" fmla="val 62500"/>
            </a:avLst>
          </a:prstGeom>
          <a:ln w="34925">
            <a:solidFill>
              <a:schemeClr val="accent1">
                <a:alpha val="9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FECCB37E-2FFA-1C10-0E32-8F981786EC11}"/>
              </a:ext>
            </a:extLst>
          </p:cNvPr>
          <p:cNvCxnSpPr/>
          <p:nvPr/>
        </p:nvCxnSpPr>
        <p:spPr>
          <a:xfrm rot="10800000">
            <a:off x="4446638" y="1007674"/>
            <a:ext cx="1413388" cy="939114"/>
          </a:xfrm>
          <a:prstGeom prst="curvedConnector3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6C3145C-693B-03A2-81F6-330B891B63AA}"/>
              </a:ext>
            </a:extLst>
          </p:cNvPr>
          <p:cNvSpPr txBox="1">
            <a:spLocks/>
          </p:cNvSpPr>
          <p:nvPr/>
        </p:nvSpPr>
        <p:spPr>
          <a:xfrm>
            <a:off x="9980971" y="3003034"/>
            <a:ext cx="2140974" cy="4259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</a:rPr>
              <a:t>Unitary</a:t>
            </a:r>
            <a:endParaRPr lang="en-IN" dirty="0">
              <a:solidFill>
                <a:schemeClr val="accent2">
                  <a:lumMod val="75000"/>
                </a:schemeClr>
              </a:solidFill>
              <a:latin typeface="Avenir Next LT Pro Light" panose="020B0304020202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4C2406A-1FF8-65EB-6C89-47642F3ADAC2}"/>
              </a:ext>
            </a:extLst>
          </p:cNvPr>
          <p:cNvCxnSpPr/>
          <p:nvPr/>
        </p:nvCxnSpPr>
        <p:spPr>
          <a:xfrm>
            <a:off x="9843320" y="3187389"/>
            <a:ext cx="432619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FE63DD3-D2CC-53C7-C944-DCAC5E0DD03B}"/>
              </a:ext>
            </a:extLst>
          </p:cNvPr>
          <p:cNvSpPr txBox="1">
            <a:spLocks/>
          </p:cNvSpPr>
          <p:nvPr/>
        </p:nvSpPr>
        <p:spPr>
          <a:xfrm>
            <a:off x="9176927" y="299118"/>
            <a:ext cx="2818428" cy="5065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sz="2400" b="1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[Maldacena 97]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u="sng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IN" u="sng" dirty="0"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sz="1800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34628E-EF64-0641-D8CF-5BAF18DB85E7}"/>
              </a:ext>
            </a:extLst>
          </p:cNvPr>
          <p:cNvSpPr txBox="1">
            <a:spLocks/>
          </p:cNvSpPr>
          <p:nvPr/>
        </p:nvSpPr>
        <p:spPr>
          <a:xfrm>
            <a:off x="9186759" y="754382"/>
            <a:ext cx="2818428" cy="5065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sz="2400" b="1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[Witten 98]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u="sng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IN" u="sng" dirty="0"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sz="1800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AC749C6-7596-12BD-D885-52E5EA10E066}"/>
              </a:ext>
            </a:extLst>
          </p:cNvPr>
          <p:cNvSpPr txBox="1">
            <a:spLocks/>
          </p:cNvSpPr>
          <p:nvPr/>
        </p:nvSpPr>
        <p:spPr>
          <a:xfrm>
            <a:off x="9196591" y="1150015"/>
            <a:ext cx="2818428" cy="5065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sz="2400" b="1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[</a:t>
            </a:r>
            <a:r>
              <a:rPr lang="en-IN" sz="2400" b="1" dirty="0" err="1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Gubser</a:t>
            </a:r>
            <a:r>
              <a:rPr lang="en-IN" sz="2400" b="1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et al. 98]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u="sng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IN" u="sng" dirty="0"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sz="1800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501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308A1-3A5D-E8E4-7518-FAD96ECF8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8761" y="3003035"/>
            <a:ext cx="2140974" cy="42596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>
                <a:latin typeface="Avenir Next LT Pro Light" panose="020B0304020202020204" pitchFamily="34" charset="0"/>
              </a:rPr>
              <a:t>CFT</a:t>
            </a:r>
            <a:endParaRPr lang="en-IN" dirty="0">
              <a:latin typeface="Avenir Next LT Pro Light" panose="020B0304020202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99D9A67-E45E-FC1B-AB96-CB8C86A3F66C}"/>
              </a:ext>
            </a:extLst>
          </p:cNvPr>
          <p:cNvSpPr txBox="1">
            <a:spLocks/>
          </p:cNvSpPr>
          <p:nvPr/>
        </p:nvSpPr>
        <p:spPr>
          <a:xfrm>
            <a:off x="2386780" y="481062"/>
            <a:ext cx="2059858" cy="1337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Avenir Next LT Pro Light" panose="020B0304020202020204" pitchFamily="34" charset="0"/>
              </a:rPr>
              <a:t>Quantum Gravity in </a:t>
            </a:r>
            <a:r>
              <a:rPr lang="en-US" dirty="0" err="1">
                <a:latin typeface="Avenir Next LT Pro Light" panose="020B0304020202020204" pitchFamily="34" charset="0"/>
              </a:rPr>
              <a:t>AdS</a:t>
            </a:r>
            <a:r>
              <a:rPr lang="en-US" dirty="0">
                <a:latin typeface="Avenir Next LT Pro Light" panose="020B0304020202020204" pitchFamily="34" charset="0"/>
              </a:rPr>
              <a:t> </a:t>
            </a:r>
            <a:endParaRPr lang="en-IN" dirty="0">
              <a:latin typeface="Avenir Next LT Pro Light" panose="020B0304020202020204" pitchFamily="34" charset="0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28F011B3-D460-A447-EF34-CF6496C86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0323" y="1007674"/>
            <a:ext cx="2851354" cy="4842652"/>
          </a:xfrm>
          <a:prstGeom prst="rect">
            <a:avLst/>
          </a:prstGeom>
        </p:spPr>
      </p:pic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DDC8408B-B2C8-0E9A-E1CB-9BCC8053038A}"/>
              </a:ext>
            </a:extLst>
          </p:cNvPr>
          <p:cNvCxnSpPr>
            <a:cxnSpLocks/>
          </p:cNvCxnSpPr>
          <p:nvPr/>
        </p:nvCxnSpPr>
        <p:spPr>
          <a:xfrm flipV="1">
            <a:off x="7236542" y="3187389"/>
            <a:ext cx="1730478" cy="382589"/>
          </a:xfrm>
          <a:prstGeom prst="curvedConnector3">
            <a:avLst>
              <a:gd name="adj1" fmla="val 62500"/>
            </a:avLst>
          </a:prstGeom>
          <a:ln w="34925">
            <a:solidFill>
              <a:schemeClr val="accent1">
                <a:alpha val="9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FECCB37E-2FFA-1C10-0E32-8F981786EC11}"/>
              </a:ext>
            </a:extLst>
          </p:cNvPr>
          <p:cNvCxnSpPr/>
          <p:nvPr/>
        </p:nvCxnSpPr>
        <p:spPr>
          <a:xfrm rot="10800000">
            <a:off x="4446638" y="1007674"/>
            <a:ext cx="1413388" cy="939114"/>
          </a:xfrm>
          <a:prstGeom prst="curvedConnector3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6C3145C-693B-03A2-81F6-330B891B63AA}"/>
              </a:ext>
            </a:extLst>
          </p:cNvPr>
          <p:cNvSpPr txBox="1">
            <a:spLocks/>
          </p:cNvSpPr>
          <p:nvPr/>
        </p:nvSpPr>
        <p:spPr>
          <a:xfrm>
            <a:off x="9980971" y="3003034"/>
            <a:ext cx="2140974" cy="4259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</a:rPr>
              <a:t>Unitary</a:t>
            </a:r>
            <a:endParaRPr lang="en-IN" dirty="0">
              <a:solidFill>
                <a:schemeClr val="accent2">
                  <a:lumMod val="75000"/>
                </a:schemeClr>
              </a:solidFill>
              <a:latin typeface="Avenir Next LT Pro Light" panose="020B0304020202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4C2406A-1FF8-65EB-6C89-47642F3ADAC2}"/>
              </a:ext>
            </a:extLst>
          </p:cNvPr>
          <p:cNvCxnSpPr/>
          <p:nvPr/>
        </p:nvCxnSpPr>
        <p:spPr>
          <a:xfrm>
            <a:off x="9843320" y="3187389"/>
            <a:ext cx="432619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155BEE-9554-805D-B6B8-362F5A250EE3}"/>
              </a:ext>
            </a:extLst>
          </p:cNvPr>
          <p:cNvSpPr txBox="1">
            <a:spLocks/>
          </p:cNvSpPr>
          <p:nvPr/>
        </p:nvSpPr>
        <p:spPr>
          <a:xfrm>
            <a:off x="245806" y="481062"/>
            <a:ext cx="2140974" cy="425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</a:rPr>
              <a:t>Must be Unitary!</a:t>
            </a:r>
            <a:endParaRPr lang="en-IN" dirty="0">
              <a:solidFill>
                <a:schemeClr val="accent2">
                  <a:lumMod val="75000"/>
                </a:schemeClr>
              </a:solidFill>
              <a:latin typeface="Avenir Next LT Pro Light" panose="020B0304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A59EB09-767E-BC1C-061B-3E1B7A2BFC4C}"/>
              </a:ext>
            </a:extLst>
          </p:cNvPr>
          <p:cNvCxnSpPr/>
          <p:nvPr/>
        </p:nvCxnSpPr>
        <p:spPr>
          <a:xfrm flipH="1">
            <a:off x="2035277" y="907027"/>
            <a:ext cx="491613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C006EC7-CF6E-4EF5-DAD4-40957DAC6780}"/>
              </a:ext>
            </a:extLst>
          </p:cNvPr>
          <p:cNvSpPr txBox="1">
            <a:spLocks/>
          </p:cNvSpPr>
          <p:nvPr/>
        </p:nvSpPr>
        <p:spPr>
          <a:xfrm>
            <a:off x="9176927" y="299118"/>
            <a:ext cx="2818428" cy="5065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sz="2400" b="1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[Maldacena 97]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u="sng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IN" u="sng" dirty="0"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sz="1800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0B8938-9490-9CDE-5145-3F8B15C8C5DF}"/>
              </a:ext>
            </a:extLst>
          </p:cNvPr>
          <p:cNvSpPr txBox="1">
            <a:spLocks/>
          </p:cNvSpPr>
          <p:nvPr/>
        </p:nvSpPr>
        <p:spPr>
          <a:xfrm>
            <a:off x="9186759" y="754382"/>
            <a:ext cx="2818428" cy="5065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sz="2400" b="1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[Witten 98]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u="sng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IN" u="sng" dirty="0"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sz="1800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FA76EBF-F62F-FA90-CE87-52BECDFF1460}"/>
              </a:ext>
            </a:extLst>
          </p:cNvPr>
          <p:cNvSpPr txBox="1">
            <a:spLocks/>
          </p:cNvSpPr>
          <p:nvPr/>
        </p:nvSpPr>
        <p:spPr>
          <a:xfrm>
            <a:off x="9196591" y="1150015"/>
            <a:ext cx="2818428" cy="5065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sz="2400" b="1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[</a:t>
            </a:r>
            <a:r>
              <a:rPr lang="en-IN" sz="2400" b="1" dirty="0" err="1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Gubser</a:t>
            </a:r>
            <a:r>
              <a:rPr lang="en-IN" sz="2400" b="1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et al. 98]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u="sng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IN" u="sng" dirty="0"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sz="1800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066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0D4B8-59CD-D276-111F-0D98A7C1C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94F71-FAB7-0A38-7548-80D16347E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8761" y="3003035"/>
            <a:ext cx="2140974" cy="42596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>
                <a:latin typeface="Avenir Next LT Pro Light" panose="020B0304020202020204" pitchFamily="34" charset="0"/>
              </a:rPr>
              <a:t>CFT</a:t>
            </a:r>
            <a:endParaRPr lang="en-IN" dirty="0">
              <a:latin typeface="Avenir Next LT Pro Light" panose="020B0304020202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F0F6105-FCE4-9BB3-EE90-4F8CFA55E742}"/>
              </a:ext>
            </a:extLst>
          </p:cNvPr>
          <p:cNvSpPr txBox="1">
            <a:spLocks/>
          </p:cNvSpPr>
          <p:nvPr/>
        </p:nvSpPr>
        <p:spPr>
          <a:xfrm>
            <a:off x="2386780" y="481062"/>
            <a:ext cx="2059858" cy="1337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Avenir Next LT Pro Light" panose="020B0304020202020204" pitchFamily="34" charset="0"/>
              </a:rPr>
              <a:t>Quantum Gravity in </a:t>
            </a:r>
            <a:r>
              <a:rPr lang="en-US" dirty="0" err="1">
                <a:latin typeface="Avenir Next LT Pro Light" panose="020B0304020202020204" pitchFamily="34" charset="0"/>
              </a:rPr>
              <a:t>AdS</a:t>
            </a:r>
            <a:r>
              <a:rPr lang="en-US" dirty="0">
                <a:latin typeface="Avenir Next LT Pro Light" panose="020B0304020202020204" pitchFamily="34" charset="0"/>
              </a:rPr>
              <a:t> </a:t>
            </a:r>
            <a:endParaRPr lang="en-IN" dirty="0">
              <a:latin typeface="Avenir Next LT Pro Light" panose="020B0304020202020204" pitchFamily="34" charset="0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5C770CA5-2F5E-8FC3-7EFD-3A252E9F3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0323" y="1007674"/>
            <a:ext cx="2851354" cy="4842652"/>
          </a:xfrm>
          <a:prstGeom prst="rect">
            <a:avLst/>
          </a:prstGeom>
        </p:spPr>
      </p:pic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15618764-8E45-858F-CB55-F389FFDAD7D1}"/>
              </a:ext>
            </a:extLst>
          </p:cNvPr>
          <p:cNvCxnSpPr>
            <a:cxnSpLocks/>
          </p:cNvCxnSpPr>
          <p:nvPr/>
        </p:nvCxnSpPr>
        <p:spPr>
          <a:xfrm flipV="1">
            <a:off x="7236542" y="3187389"/>
            <a:ext cx="1730478" cy="382589"/>
          </a:xfrm>
          <a:prstGeom prst="curvedConnector3">
            <a:avLst>
              <a:gd name="adj1" fmla="val 62500"/>
            </a:avLst>
          </a:prstGeom>
          <a:ln w="34925">
            <a:solidFill>
              <a:schemeClr val="accent1">
                <a:alpha val="9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2A09A30A-6337-FF83-508D-CF63B0B10DCE}"/>
              </a:ext>
            </a:extLst>
          </p:cNvPr>
          <p:cNvCxnSpPr/>
          <p:nvPr/>
        </p:nvCxnSpPr>
        <p:spPr>
          <a:xfrm rot="10800000">
            <a:off x="4446638" y="1007674"/>
            <a:ext cx="1413388" cy="939114"/>
          </a:xfrm>
          <a:prstGeom prst="curvedConnector3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7BD346E-CAC5-1C77-1734-EE0CDE28ECF3}"/>
              </a:ext>
            </a:extLst>
          </p:cNvPr>
          <p:cNvSpPr txBox="1">
            <a:spLocks/>
          </p:cNvSpPr>
          <p:nvPr/>
        </p:nvSpPr>
        <p:spPr>
          <a:xfrm>
            <a:off x="9980971" y="3003034"/>
            <a:ext cx="2140974" cy="4259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</a:rPr>
              <a:t>Unitary</a:t>
            </a:r>
            <a:endParaRPr lang="en-IN" dirty="0">
              <a:solidFill>
                <a:schemeClr val="accent2">
                  <a:lumMod val="75000"/>
                </a:schemeClr>
              </a:solidFill>
              <a:latin typeface="Avenir Next LT Pro Light" panose="020B0304020202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F3026C8-DA9E-B058-8FFF-D79B06FCD4C6}"/>
              </a:ext>
            </a:extLst>
          </p:cNvPr>
          <p:cNvCxnSpPr/>
          <p:nvPr/>
        </p:nvCxnSpPr>
        <p:spPr>
          <a:xfrm>
            <a:off x="9843320" y="3187389"/>
            <a:ext cx="432619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759913A-4DBE-CB73-D299-3C034AE8E166}"/>
              </a:ext>
            </a:extLst>
          </p:cNvPr>
          <p:cNvSpPr txBox="1">
            <a:spLocks/>
          </p:cNvSpPr>
          <p:nvPr/>
        </p:nvSpPr>
        <p:spPr>
          <a:xfrm>
            <a:off x="245806" y="481062"/>
            <a:ext cx="2140974" cy="425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</a:rPr>
              <a:t>Must be Unitary!</a:t>
            </a:r>
            <a:endParaRPr lang="en-IN" dirty="0">
              <a:solidFill>
                <a:schemeClr val="accent2">
                  <a:lumMod val="75000"/>
                </a:schemeClr>
              </a:solidFill>
              <a:latin typeface="Avenir Next LT Pro Light" panose="020B0304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626D11-ACA9-061B-F9F8-1DC6A464350A}"/>
              </a:ext>
            </a:extLst>
          </p:cNvPr>
          <p:cNvCxnSpPr/>
          <p:nvPr/>
        </p:nvCxnSpPr>
        <p:spPr>
          <a:xfrm flipH="1">
            <a:off x="2035277" y="907027"/>
            <a:ext cx="491613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2D414D3-3F8B-A8AA-EB1E-FB8484AE3571}"/>
              </a:ext>
            </a:extLst>
          </p:cNvPr>
          <p:cNvSpPr txBox="1">
            <a:spLocks/>
          </p:cNvSpPr>
          <p:nvPr/>
        </p:nvSpPr>
        <p:spPr>
          <a:xfrm>
            <a:off x="2611693" y="5927111"/>
            <a:ext cx="6968613" cy="425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</a:rPr>
              <a:t>Fine-grained information is preserved in the bulk</a:t>
            </a:r>
            <a:endParaRPr lang="en-IN" dirty="0">
              <a:solidFill>
                <a:schemeClr val="accent2">
                  <a:lumMod val="75000"/>
                </a:schemeClr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940562-3ADE-D47F-16DD-FA3F469E31A7}"/>
              </a:ext>
            </a:extLst>
          </p:cNvPr>
          <p:cNvSpPr txBox="1">
            <a:spLocks/>
          </p:cNvSpPr>
          <p:nvPr/>
        </p:nvSpPr>
        <p:spPr>
          <a:xfrm>
            <a:off x="9176927" y="299118"/>
            <a:ext cx="2818428" cy="5065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sz="2400" b="1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[Maldacena 97]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u="sng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IN" u="sng" dirty="0"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sz="1800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974999C-E866-C270-D314-7CC28F4F3AF4}"/>
              </a:ext>
            </a:extLst>
          </p:cNvPr>
          <p:cNvSpPr txBox="1">
            <a:spLocks/>
          </p:cNvSpPr>
          <p:nvPr/>
        </p:nvSpPr>
        <p:spPr>
          <a:xfrm>
            <a:off x="9186759" y="754382"/>
            <a:ext cx="2818428" cy="5065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sz="2400" b="1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[Witten 98]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u="sng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IN" u="sng" dirty="0"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sz="1800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3975445-D23C-B162-662E-28ACE8EF66D5}"/>
              </a:ext>
            </a:extLst>
          </p:cNvPr>
          <p:cNvSpPr txBox="1">
            <a:spLocks/>
          </p:cNvSpPr>
          <p:nvPr/>
        </p:nvSpPr>
        <p:spPr>
          <a:xfrm>
            <a:off x="9196591" y="1150015"/>
            <a:ext cx="2818428" cy="5065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sz="2400" b="1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[</a:t>
            </a:r>
            <a:r>
              <a:rPr lang="en-IN" sz="2400" b="1" dirty="0" err="1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Gubser</a:t>
            </a:r>
            <a:r>
              <a:rPr lang="en-IN" sz="2400" b="1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et al. 98]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u="sng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IN" u="sng" dirty="0"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sz="1800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695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99087-6FC9-4BC0-E954-E8C9B9CE7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5B4B2-734E-3064-4DFD-5A65E36C4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678" y="932041"/>
            <a:ext cx="10515600" cy="499391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venir Next LT Pro Light" panose="020B0304020202020204" pitchFamily="34" charset="0"/>
              </a:rPr>
              <a:t>The principle of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</a:rPr>
              <a:t>black hole complementarity </a:t>
            </a:r>
            <a:r>
              <a:rPr lang="en-US" dirty="0">
                <a:latin typeface="Avenir Next LT Pro Light" panose="020B0304020202020204" pitchFamily="34" charset="0"/>
              </a:rPr>
              <a:t>helps us understand the semiclassical limit.</a:t>
            </a:r>
          </a:p>
          <a:p>
            <a:pPr marL="0" indent="0">
              <a:buNone/>
            </a:pPr>
            <a:endParaRPr lang="en-US" dirty="0">
              <a:latin typeface="Avenir Next LT Pro Light" panose="020B03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E6448FE-501D-1EB6-46D9-F3C8EE031094}"/>
              </a:ext>
            </a:extLst>
          </p:cNvPr>
          <p:cNvSpPr txBox="1">
            <a:spLocks/>
          </p:cNvSpPr>
          <p:nvPr/>
        </p:nvSpPr>
        <p:spPr>
          <a:xfrm>
            <a:off x="5984240" y="678750"/>
            <a:ext cx="4683760" cy="5065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sz="2400" b="1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[Susskind </a:t>
            </a:r>
            <a:r>
              <a:rPr lang="en-IN" sz="2400" b="1" dirty="0" err="1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Thorlacius</a:t>
            </a:r>
            <a:r>
              <a:rPr lang="en-IN" sz="2400" b="1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IN" sz="2400" b="1" dirty="0" err="1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Uglum</a:t>
            </a:r>
            <a:r>
              <a:rPr lang="en-IN" sz="2400" b="1" dirty="0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93]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u="sng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IN" u="sng" dirty="0">
                <a:latin typeface="Avenir Next LT Pro Light" panose="020B03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sz="1800" kern="1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636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5189</TotalTime>
  <Words>1250</Words>
  <Application>Microsoft Office PowerPoint</Application>
  <PresentationFormat>Widescreen</PresentationFormat>
  <Paragraphs>464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Aptos</vt:lpstr>
      <vt:lpstr>Aptos Display</vt:lpstr>
      <vt:lpstr>Arial</vt:lpstr>
      <vt:lpstr>Avenir Next LT Pro Demi</vt:lpstr>
      <vt:lpstr>Avenir Next LT Pro Light</vt:lpstr>
      <vt:lpstr>Century Schoolbook</vt:lpstr>
      <vt:lpstr>Century Schoolbook (Headings)</vt:lpstr>
      <vt:lpstr>Office Theme</vt:lpstr>
      <vt:lpstr>An eye for an    saturates the two-point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2pt functions in TFD</vt:lpstr>
      <vt:lpstr>2pt functions in TFD</vt:lpstr>
      <vt:lpstr>2pt functions in TFD</vt:lpstr>
      <vt:lpstr>PowerPoint Presentation</vt:lpstr>
      <vt:lpstr>PowerPoint Presentation</vt:lpstr>
      <vt:lpstr>PowerPoint Presentation</vt:lpstr>
      <vt:lpstr>Corrected Semiclassical limit</vt:lpstr>
      <vt:lpstr>Corrected Semiclassical limit</vt:lpstr>
      <vt:lpstr>PowerPoint Presentation</vt:lpstr>
      <vt:lpstr>Late-time Expansion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Quantizing the geodesics</vt:lpstr>
      <vt:lpstr>Quantizing the geodesics</vt:lpstr>
      <vt:lpstr>PowerPoint Presentation</vt:lpstr>
      <vt:lpstr>PowerPoint Presentation</vt:lpstr>
      <vt:lpstr>PowerPoint Presentation</vt:lpstr>
      <vt:lpstr>Constrained instantons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Semiclassical propagator</vt:lpstr>
      <vt:lpstr>Semiclassical propagator</vt:lpstr>
      <vt:lpstr>PowerPoint Presentation</vt:lpstr>
      <vt:lpstr>Relation to Schwinger effect</vt:lpstr>
      <vt:lpstr>Discussion</vt:lpstr>
      <vt:lpstr>PowerPoint Presentation</vt:lpstr>
      <vt:lpstr>PowerPoint Presentation</vt:lpstr>
      <vt:lpstr>PowerPoint Presentation</vt:lpstr>
      <vt:lpstr>PowerPoint Presentation</vt:lpstr>
      <vt:lpstr>JT gravity</vt:lpstr>
      <vt:lpstr>PowerPoint Presentation</vt:lpstr>
      <vt:lpstr>Length of trajectories</vt:lpstr>
      <vt:lpstr>PowerPoint Presentation</vt:lpstr>
      <vt:lpstr>Picking up constrained instantons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VYSHNAV MOHAN</dc:creator>
  <cp:lastModifiedBy>VYSHNAV MOHAN</cp:lastModifiedBy>
  <cp:revision>43</cp:revision>
  <dcterms:created xsi:type="dcterms:W3CDTF">2024-09-26T23:39:17Z</dcterms:created>
  <dcterms:modified xsi:type="dcterms:W3CDTF">2024-10-29T08:59:05Z</dcterms:modified>
</cp:coreProperties>
</file>