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74"/>
  </p:notesMasterIdLst>
  <p:sldIdLst>
    <p:sldId id="256" r:id="rId2"/>
    <p:sldId id="4606" r:id="rId3"/>
    <p:sldId id="1439" r:id="rId4"/>
    <p:sldId id="2181" r:id="rId5"/>
    <p:sldId id="1427" r:id="rId6"/>
    <p:sldId id="2679" r:id="rId7"/>
    <p:sldId id="4535" r:id="rId8"/>
    <p:sldId id="4524" r:id="rId9"/>
    <p:sldId id="1445" r:id="rId10"/>
    <p:sldId id="2101" r:id="rId11"/>
    <p:sldId id="4545" r:id="rId12"/>
    <p:sldId id="2111" r:id="rId13"/>
    <p:sldId id="4507" r:id="rId14"/>
    <p:sldId id="2112" r:id="rId15"/>
    <p:sldId id="4593" r:id="rId16"/>
    <p:sldId id="4594" r:id="rId17"/>
    <p:sldId id="4595" r:id="rId18"/>
    <p:sldId id="1894" r:id="rId19"/>
    <p:sldId id="4529" r:id="rId20"/>
    <p:sldId id="4393" r:id="rId21"/>
    <p:sldId id="4381" r:id="rId22"/>
    <p:sldId id="4503" r:id="rId23"/>
    <p:sldId id="4597" r:id="rId24"/>
    <p:sldId id="4604" r:id="rId25"/>
    <p:sldId id="4399" r:id="rId26"/>
    <p:sldId id="4532" r:id="rId27"/>
    <p:sldId id="4552" r:id="rId28"/>
    <p:sldId id="4379" r:id="rId29"/>
    <p:sldId id="2634" r:id="rId30"/>
    <p:sldId id="2658" r:id="rId31"/>
    <p:sldId id="2659" r:id="rId32"/>
    <p:sldId id="2666" r:id="rId33"/>
    <p:sldId id="2593" r:id="rId34"/>
    <p:sldId id="4528" r:id="rId35"/>
    <p:sldId id="4558" r:id="rId36"/>
    <p:sldId id="4566" r:id="rId37"/>
    <p:sldId id="2560" r:id="rId38"/>
    <p:sldId id="4608" r:id="rId39"/>
    <p:sldId id="4609" r:id="rId40"/>
    <p:sldId id="4596" r:id="rId41"/>
    <p:sldId id="4598" r:id="rId42"/>
    <p:sldId id="4600" r:id="rId43"/>
    <p:sldId id="2687" r:id="rId44"/>
    <p:sldId id="2685" r:id="rId45"/>
    <p:sldId id="4601" r:id="rId46"/>
    <p:sldId id="4602" r:id="rId47"/>
    <p:sldId id="4603" r:id="rId48"/>
    <p:sldId id="4541" r:id="rId49"/>
    <p:sldId id="4389" r:id="rId50"/>
    <p:sldId id="462" r:id="rId51"/>
    <p:sldId id="424" r:id="rId52"/>
    <p:sldId id="4562" r:id="rId53"/>
    <p:sldId id="4563" r:id="rId54"/>
    <p:sldId id="4555" r:id="rId55"/>
    <p:sldId id="4591" r:id="rId56"/>
    <p:sldId id="4605" r:id="rId57"/>
    <p:sldId id="2693" r:id="rId58"/>
    <p:sldId id="2422" r:id="rId59"/>
    <p:sldId id="4543" r:id="rId60"/>
    <p:sldId id="2642" r:id="rId61"/>
    <p:sldId id="2149" r:id="rId62"/>
    <p:sldId id="2660" r:id="rId63"/>
    <p:sldId id="4557" r:id="rId64"/>
    <p:sldId id="317" r:id="rId65"/>
    <p:sldId id="4560" r:id="rId66"/>
    <p:sldId id="4607" r:id="rId67"/>
    <p:sldId id="4556" r:id="rId68"/>
    <p:sldId id="2682" r:id="rId69"/>
    <p:sldId id="4526" r:id="rId70"/>
    <p:sldId id="2686" r:id="rId71"/>
    <p:sldId id="2453" r:id="rId72"/>
    <p:sldId id="4587" r:id="rId73"/>
  </p:sldIdLst>
  <p:sldSz cx="12192000" cy="6858000"/>
  <p:notesSz cx="6858000" cy="9144000"/>
  <p:embeddedFontLst>
    <p:embeddedFont>
      <p:font typeface="ＭＳ Ｐゴシック" panose="020B0600070205080204" pitchFamily="34" charset="-128"/>
      <p:regular r:id="rId75"/>
    </p:embeddedFont>
    <p:embeddedFont>
      <p:font typeface="Cambria Math" panose="02040503050406030204" pitchFamily="18"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00"/>
    <p:restoredTop sz="94666"/>
  </p:normalViewPr>
  <p:slideViewPr>
    <p:cSldViewPr snapToGrid="0" snapToObjects="1">
      <p:cViewPr varScale="1">
        <p:scale>
          <a:sx n="144" d="100"/>
          <a:sy n="144" d="100"/>
        </p:scale>
        <p:origin x="224" y="20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2000" i="0"/>
            </a:pPr>
            <a:r>
              <a:rPr lang="en-US" sz="2000" i="0"/>
              <a:t>F.O.M.</a:t>
            </a:r>
            <a:r>
              <a:rPr lang="en-US" sz="2000" i="0" baseline="0"/>
              <a:t> </a:t>
            </a:r>
            <a:r>
              <a:rPr lang="en-US" sz="2000" i="0"/>
              <a:t>Comparison</a:t>
            </a:r>
            <a:endParaRPr lang="ko-KR" sz="2000" i="0"/>
          </a:p>
        </c:rich>
      </c:tx>
      <c:layout>
        <c:manualLayout>
          <c:xMode val="edge"/>
          <c:yMode val="edge"/>
          <c:x val="0.42934407504617478"/>
          <c:y val="1.4741153470110086E-2"/>
        </c:manualLayout>
      </c:layout>
      <c:overlay val="0"/>
      <c:spPr>
        <a:noFill/>
        <a:ln>
          <a:noFill/>
        </a:ln>
        <a:effectLst/>
      </c:spPr>
    </c:title>
    <c:autoTitleDeleted val="0"/>
    <c:plotArea>
      <c:layout>
        <c:manualLayout>
          <c:layoutTarget val="inner"/>
          <c:xMode val="edge"/>
          <c:yMode val="edge"/>
          <c:x val="0.13287037037037036"/>
          <c:y val="9.9699528089635503E-2"/>
          <c:w val="0.82152777777777775"/>
          <c:h val="0.77939844486634491"/>
        </c:manualLayout>
      </c:layout>
      <c:scatterChart>
        <c:scatterStyle val="smoothMarker"/>
        <c:varyColors val="0"/>
        <c:ser>
          <c:idx val="5"/>
          <c:order val="0"/>
          <c:tx>
            <c:v>Dielectric_hexagonal</c:v>
          </c:tx>
          <c:spPr>
            <a:ln>
              <a:solidFill>
                <a:srgbClr val="FF0000"/>
              </a:solidFill>
            </a:ln>
          </c:spPr>
          <c:marker>
            <c:symbol val="circle"/>
            <c:size val="5"/>
            <c:spPr>
              <a:solidFill>
                <a:srgbClr val="FF0000"/>
              </a:solidFill>
              <a:ln>
                <a:solidFill>
                  <a:srgbClr val="FF0000"/>
                </a:solidFill>
              </a:ln>
            </c:spPr>
          </c:marker>
          <c:xVal>
            <c:numRef>
              <c:f>[Dielectric_array.xlsx]Hex_opt_gap!$BF$4:$BF$10</c:f>
              <c:numCache>
                <c:formatCode>0.00E+00</c:formatCode>
                <c:ptCount val="7"/>
                <c:pt idx="0">
                  <c:v>17759149000</c:v>
                </c:pt>
                <c:pt idx="1">
                  <c:v>17824813000</c:v>
                </c:pt>
                <c:pt idx="2">
                  <c:v>18023882000</c:v>
                </c:pt>
                <c:pt idx="3">
                  <c:v>18358679000</c:v>
                </c:pt>
                <c:pt idx="4">
                  <c:v>18831213000</c:v>
                </c:pt>
                <c:pt idx="5">
                  <c:v>19439645000</c:v>
                </c:pt>
                <c:pt idx="6">
                  <c:v>20171906000</c:v>
                </c:pt>
              </c:numCache>
            </c:numRef>
          </c:xVal>
          <c:yVal>
            <c:numRef>
              <c:f>[Dielectric_array.xlsx]Hex_opt_gap!$BM$4:$BM$10</c:f>
              <c:numCache>
                <c:formatCode>0.00E+00</c:formatCode>
                <c:ptCount val="7"/>
                <c:pt idx="0">
                  <c:v>1.8908480333246335E-2</c:v>
                </c:pt>
                <c:pt idx="1">
                  <c:v>1.8636225705276475E-2</c:v>
                </c:pt>
                <c:pt idx="2">
                  <c:v>1.7771506549749794E-2</c:v>
                </c:pt>
                <c:pt idx="3">
                  <c:v>1.6238096388443646E-2</c:v>
                </c:pt>
                <c:pt idx="4">
                  <c:v>1.3952565885274328E-2</c:v>
                </c:pt>
                <c:pt idx="5">
                  <c:v>1.0933326597028782E-2</c:v>
                </c:pt>
                <c:pt idx="6">
                  <c:v>7.451651262719885E-3</c:v>
                </c:pt>
              </c:numCache>
            </c:numRef>
          </c:yVal>
          <c:smooth val="1"/>
          <c:extLst>
            <c:ext xmlns:c16="http://schemas.microsoft.com/office/drawing/2014/chart" uri="{C3380CC4-5D6E-409C-BE32-E72D297353CC}">
              <c16:uniqueId val="{00000000-3D85-7241-830F-7B50F50040A4}"/>
            </c:ext>
          </c:extLst>
        </c:ser>
        <c:ser>
          <c:idx val="3"/>
          <c:order val="1"/>
          <c:tx>
            <c:v>Dielectric_square</c:v>
          </c:tx>
          <c:spPr>
            <a:ln w="19050" cap="rnd">
              <a:solidFill>
                <a:srgbClr val="CB3E17"/>
              </a:solidFill>
              <a:round/>
            </a:ln>
            <a:effectLst/>
          </c:spPr>
          <c:marker>
            <c:symbol val="circle"/>
            <c:size val="5"/>
            <c:spPr>
              <a:solidFill>
                <a:srgbClr val="CB3E17"/>
              </a:solidFill>
              <a:ln>
                <a:solidFill>
                  <a:srgbClr val="CB3E17"/>
                </a:solidFill>
              </a:ln>
            </c:spPr>
          </c:marker>
          <c:xVal>
            <c:numRef>
              <c:f>[Dielectric_array.xlsx]Target20GHz_square!$BX$21:$BX$30</c:f>
              <c:numCache>
                <c:formatCode>0.00E+00</c:formatCode>
                <c:ptCount val="10"/>
                <c:pt idx="0">
                  <c:v>21276545000</c:v>
                </c:pt>
                <c:pt idx="1">
                  <c:v>20186100000</c:v>
                </c:pt>
                <c:pt idx="2">
                  <c:v>19138435000</c:v>
                </c:pt>
                <c:pt idx="3">
                  <c:v>18218795000</c:v>
                </c:pt>
                <c:pt idx="4">
                  <c:v>17460488000</c:v>
                </c:pt>
                <c:pt idx="5">
                  <c:v>16867117000</c:v>
                </c:pt>
                <c:pt idx="6">
                  <c:v>16431245000</c:v>
                </c:pt>
                <c:pt idx="7">
                  <c:v>16140733000</c:v>
                </c:pt>
                <c:pt idx="8">
                  <c:v>15979794000</c:v>
                </c:pt>
                <c:pt idx="9">
                  <c:v>15933333000</c:v>
                </c:pt>
              </c:numCache>
            </c:numRef>
          </c:xVal>
          <c:yVal>
            <c:numRef>
              <c:f>[Dielectric_array.xlsx]Target20GHz_square!$CD$21:$CD$30</c:f>
              <c:numCache>
                <c:formatCode>0.00E+00</c:formatCode>
                <c:ptCount val="10"/>
                <c:pt idx="0">
                  <c:v>8.8635501133395192E-4</c:v>
                </c:pt>
                <c:pt idx="1">
                  <c:v>2.1088107485814985E-3</c:v>
                </c:pt>
                <c:pt idx="2">
                  <c:v>3.6878880630355957E-3</c:v>
                </c:pt>
                <c:pt idx="3">
                  <c:v>5.5515975386665525E-3</c:v>
                </c:pt>
                <c:pt idx="4">
                  <c:v>7.2610156199275477E-3</c:v>
                </c:pt>
                <c:pt idx="5">
                  <c:v>8.5938057341692579E-3</c:v>
                </c:pt>
                <c:pt idx="6">
                  <c:v>9.3626492553376735E-3</c:v>
                </c:pt>
                <c:pt idx="7">
                  <c:v>9.5799508334988206E-3</c:v>
                </c:pt>
                <c:pt idx="8">
                  <c:v>9.4473618152588253E-3</c:v>
                </c:pt>
                <c:pt idx="9">
                  <c:v>9.2495339810167825E-3</c:v>
                </c:pt>
              </c:numCache>
            </c:numRef>
          </c:yVal>
          <c:smooth val="1"/>
          <c:extLst>
            <c:ext xmlns:c16="http://schemas.microsoft.com/office/drawing/2014/chart" uri="{C3380CC4-5D6E-409C-BE32-E72D297353CC}">
              <c16:uniqueId val="{00000001-3D85-7241-830F-7B50F50040A4}"/>
            </c:ext>
          </c:extLst>
        </c:ser>
        <c:ser>
          <c:idx val="0"/>
          <c:order val="2"/>
          <c:tx>
            <c:v>Plasma_hexagonal</c:v>
          </c:tx>
          <c:spPr>
            <a:ln w="19050" cap="rnd">
              <a:solidFill>
                <a:srgbClr val="0070C0"/>
              </a:solidFill>
              <a:round/>
            </a:ln>
            <a:effectLst/>
          </c:spPr>
          <c:marker>
            <c:symbol val="circle"/>
            <c:size val="5"/>
            <c:spPr>
              <a:solidFill>
                <a:srgbClr val="0070C0"/>
              </a:solidFill>
              <a:ln w="9525">
                <a:solidFill>
                  <a:srgbClr val="0070C0"/>
                </a:solidFill>
              </a:ln>
              <a:effectLst/>
            </c:spPr>
          </c:marker>
          <c:xVal>
            <c:numRef>
              <c:f>'[kirigami.xlsx]2D hex kirigami'!$D$83:$D$89</c:f>
              <c:numCache>
                <c:formatCode>0.00E+00</c:formatCode>
                <c:ptCount val="7"/>
                <c:pt idx="0">
                  <c:v>14871944000</c:v>
                </c:pt>
                <c:pt idx="1">
                  <c:v>14989099000</c:v>
                </c:pt>
                <c:pt idx="2">
                  <c:v>15346939000</c:v>
                </c:pt>
                <c:pt idx="3">
                  <c:v>15966045000</c:v>
                </c:pt>
                <c:pt idx="4">
                  <c:v>16886584000</c:v>
                </c:pt>
                <c:pt idx="5">
                  <c:v>18177799000</c:v>
                </c:pt>
                <c:pt idx="6">
                  <c:v>19951290000</c:v>
                </c:pt>
              </c:numCache>
            </c:numRef>
          </c:xVal>
          <c:yVal>
            <c:numRef>
              <c:f>'[kirigami.xlsx]2D hex kirigami'!$I$83:$I$89</c:f>
              <c:numCache>
                <c:formatCode>0.00E+00</c:formatCode>
                <c:ptCount val="7"/>
                <c:pt idx="0">
                  <c:v>5.1447319963615224E-3</c:v>
                </c:pt>
                <c:pt idx="1">
                  <c:v>5.0231077511059749E-3</c:v>
                </c:pt>
                <c:pt idx="2">
                  <c:v>4.6666165004048557E-3</c:v>
                </c:pt>
                <c:pt idx="3">
                  <c:v>4.103786158288927E-3</c:v>
                </c:pt>
                <c:pt idx="4">
                  <c:v>3.3917763641733096E-3</c:v>
                </c:pt>
                <c:pt idx="5">
                  <c:v>2.61488191578527E-3</c:v>
                </c:pt>
                <c:pt idx="6">
                  <c:v>1.8498032704380553E-3</c:v>
                </c:pt>
              </c:numCache>
            </c:numRef>
          </c:yVal>
          <c:smooth val="1"/>
          <c:extLst>
            <c:ext xmlns:c16="http://schemas.microsoft.com/office/drawing/2014/chart" uri="{C3380CC4-5D6E-409C-BE32-E72D297353CC}">
              <c16:uniqueId val="{00000002-3D85-7241-830F-7B50F50040A4}"/>
            </c:ext>
          </c:extLst>
        </c:ser>
        <c:ser>
          <c:idx val="4"/>
          <c:order val="3"/>
          <c:tx>
            <c:v>28Cell</c:v>
          </c:tx>
          <c:spPr>
            <a:ln w="19050" cap="rnd">
              <a:solidFill>
                <a:srgbClr val="00B050"/>
              </a:solidFill>
              <a:round/>
            </a:ln>
            <a:effectLst/>
          </c:spPr>
          <c:marker>
            <c:symbol val="circle"/>
            <c:size val="5"/>
            <c:spPr>
              <a:solidFill>
                <a:srgbClr val="00B050"/>
              </a:solidFill>
              <a:ln>
                <a:solidFill>
                  <a:srgbClr val="00B050"/>
                </a:solidFill>
              </a:ln>
            </c:spPr>
          </c:marker>
          <c:xVal>
            <c:numRef>
              <c:f>'[Dielectric_array.xlsx]28cell'!$C$6:$C$16</c:f>
              <c:numCache>
                <c:formatCode>0.00E+00</c:formatCode>
                <c:ptCount val="11"/>
                <c:pt idx="0">
                  <c:v>19789051000</c:v>
                </c:pt>
                <c:pt idx="1">
                  <c:v>19090992000</c:v>
                </c:pt>
                <c:pt idx="2">
                  <c:v>18329340000</c:v>
                </c:pt>
                <c:pt idx="3">
                  <c:v>17657614000</c:v>
                </c:pt>
                <c:pt idx="4">
                  <c:v>17113475000</c:v>
                </c:pt>
                <c:pt idx="5">
                  <c:v>16688416000</c:v>
                </c:pt>
                <c:pt idx="6">
                  <c:v>16364927000</c:v>
                </c:pt>
                <c:pt idx="7">
                  <c:v>16127863000</c:v>
                </c:pt>
                <c:pt idx="8">
                  <c:v>15966002000</c:v>
                </c:pt>
                <c:pt idx="9">
                  <c:v>15871541000</c:v>
                </c:pt>
                <c:pt idx="10">
                  <c:v>15840517000</c:v>
                </c:pt>
              </c:numCache>
            </c:numRef>
          </c:xVal>
          <c:yVal>
            <c:numRef>
              <c:f>'[Dielectric_array.xlsx]28cell'!$I$6:$I$16</c:f>
              <c:numCache>
                <c:formatCode>0.00E+00</c:formatCode>
                <c:ptCount val="11"/>
                <c:pt idx="0">
                  <c:v>3.826918871700816E-3</c:v>
                </c:pt>
                <c:pt idx="1">
                  <c:v>2.6435797641675102E-3</c:v>
                </c:pt>
                <c:pt idx="2">
                  <c:v>1.9717177146172798E-3</c:v>
                </c:pt>
                <c:pt idx="3">
                  <c:v>1.6548011137448152E-3</c:v>
                </c:pt>
                <c:pt idx="4">
                  <c:v>1.5131254339839466E-3</c:v>
                </c:pt>
                <c:pt idx="5">
                  <c:v>1.4543688236901592E-3</c:v>
                </c:pt>
                <c:pt idx="6">
                  <c:v>1.4353733064682152E-3</c:v>
                </c:pt>
                <c:pt idx="7">
                  <c:v>1.4345194483824063E-3</c:v>
                </c:pt>
                <c:pt idx="8">
                  <c:v>1.4401381171811464E-3</c:v>
                </c:pt>
                <c:pt idx="9">
                  <c:v>1.4457449791316799E-3</c:v>
                </c:pt>
                <c:pt idx="10">
                  <c:v>1.4479899565820816E-3</c:v>
                </c:pt>
              </c:numCache>
            </c:numRef>
          </c:yVal>
          <c:smooth val="1"/>
          <c:extLst>
            <c:ext xmlns:c16="http://schemas.microsoft.com/office/drawing/2014/chart" uri="{C3380CC4-5D6E-409C-BE32-E72D297353CC}">
              <c16:uniqueId val="{00000003-3D85-7241-830F-7B50F50040A4}"/>
            </c:ext>
          </c:extLst>
        </c:ser>
        <c:dLbls>
          <c:showLegendKey val="0"/>
          <c:showVal val="0"/>
          <c:showCatName val="0"/>
          <c:showSerName val="0"/>
          <c:showPercent val="0"/>
          <c:showBubbleSize val="0"/>
        </c:dLbls>
        <c:axId val="2087968927"/>
        <c:axId val="2087966431"/>
      </c:scatterChart>
      <c:valAx>
        <c:axId val="2087968927"/>
        <c:scaling>
          <c:orientation val="minMax"/>
          <c:min val="14000000000"/>
        </c:scaling>
        <c:delete val="0"/>
        <c:axPos val="b"/>
        <c:majorGridlines>
          <c:spPr>
            <a:ln w="9525" cap="flat" cmpd="sng" algn="ctr">
              <a:solidFill>
                <a:schemeClr val="tx1">
                  <a:lumMod val="15000"/>
                  <a:lumOff val="85000"/>
                </a:schemeClr>
              </a:solidFill>
              <a:round/>
            </a:ln>
            <a:effectLst/>
          </c:spPr>
        </c:majorGridlines>
        <c:title>
          <c:tx>
            <c:rich>
              <a:bodyPr/>
              <a:lstStyle/>
              <a:p>
                <a:pPr>
                  <a:defRPr sz="1400"/>
                </a:pPr>
                <a:r>
                  <a:rPr lang="en-US" sz="1400"/>
                  <a:t>Frequency [Hz]</a:t>
                </a:r>
                <a:endParaRPr lang="ko-KR" sz="1400"/>
              </a:p>
            </c:rich>
          </c:tx>
          <c:overlay val="0"/>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200"/>
            </a:pPr>
            <a:endParaRPr lang="en-KR"/>
          </a:p>
        </c:txPr>
        <c:crossAx val="2087966431"/>
        <c:crosses val="autoZero"/>
        <c:crossBetween val="midCat"/>
      </c:valAx>
      <c:valAx>
        <c:axId val="208796643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400"/>
                </a:pPr>
                <a:r>
                  <a:rPr lang="en-US" sz="1400"/>
                  <a:t>F.O.M. [m^6]</a:t>
                </a:r>
                <a:endParaRPr lang="ko-KR" sz="1400"/>
              </a:p>
            </c:rich>
          </c:tx>
          <c:overlay val="0"/>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200"/>
            </a:pPr>
            <a:endParaRPr lang="en-KR"/>
          </a:p>
        </c:txPr>
        <c:crossAx val="2087968927"/>
        <c:crosses val="autoZero"/>
        <c:crossBetween val="midCat"/>
      </c:valAx>
    </c:plotArea>
    <c:legend>
      <c:legendPos val="r"/>
      <c:layout>
        <c:manualLayout>
          <c:xMode val="edge"/>
          <c:yMode val="edge"/>
          <c:x val="0.14394247594050744"/>
          <c:y val="0.11615912862372181"/>
          <c:w val="0.26963777097307279"/>
          <c:h val="0.20981497724406978"/>
        </c:manualLayout>
      </c:layout>
      <c:overlay val="0"/>
      <c:txPr>
        <a:bodyPr/>
        <a:lstStyle/>
        <a:p>
          <a:pPr>
            <a:defRPr sz="1600"/>
          </a:pPr>
          <a:endParaRPr lang="en-KR"/>
        </a:p>
      </c:txPr>
    </c:legend>
    <c:plotVisOnly val="1"/>
    <c:dispBlanksAs val="gap"/>
    <c:showDLblsOverMax val="0"/>
  </c:chart>
  <c:spPr>
    <a:ln>
      <a:solidFill>
        <a:schemeClr val="tx1"/>
      </a:solidFill>
    </a:ln>
  </c:spPr>
  <c:txPr>
    <a:bodyPr/>
    <a:lstStyle/>
    <a:p>
      <a:pPr>
        <a:defRPr b="0">
          <a:latin typeface="Times New Roman" panose="02020603050405020304" pitchFamily="18" charset="0"/>
          <a:cs typeface="Times New Roman" panose="02020603050405020304" pitchFamily="18" charset="0"/>
        </a:defRPr>
      </a:pPr>
      <a:endParaRPr lang="en-K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BAE19E-2C9B-9544-962A-501B295E320E}" type="datetimeFigureOut">
              <a:rPr lang="en-KR" smtClean="0"/>
              <a:t>6/30/25</a:t>
            </a:fld>
            <a:endParaRPr lang="en-K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239F8-726C-BF42-A4BC-A9377E8E9BAD}" type="slidenum">
              <a:rPr lang="en-KR" smtClean="0"/>
              <a:t>‹#›</a:t>
            </a:fld>
            <a:endParaRPr lang="en-KR"/>
          </a:p>
        </p:txBody>
      </p:sp>
    </p:spTree>
    <p:extLst>
      <p:ext uri="{BB962C8B-B14F-4D97-AF65-F5344CB8AC3E}">
        <p14:creationId xmlns:p14="http://schemas.microsoft.com/office/powerpoint/2010/main" val="326486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B14239F8-726C-BF42-A4BC-A9377E8E9BAD}" type="slidenum">
              <a:rPr lang="en-KR" smtClean="0"/>
              <a:t>1</a:t>
            </a:fld>
            <a:endParaRPr lang="en-KR"/>
          </a:p>
        </p:txBody>
      </p:sp>
    </p:spTree>
    <p:extLst>
      <p:ext uri="{BB962C8B-B14F-4D97-AF65-F5344CB8AC3E}">
        <p14:creationId xmlns:p14="http://schemas.microsoft.com/office/powerpoint/2010/main" val="1609369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xfrm>
            <a:off x="381000" y="685800"/>
            <a:ext cx="6096000" cy="3429000"/>
          </a:xfrm>
          <a:ln/>
        </p:spPr>
      </p:sp>
      <p:sp>
        <p:nvSpPr>
          <p:cNvPr id="139266"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3B9F78-739A-B64F-B079-4A40438A6CFE}" type="slidenum">
              <a:rPr lang="en-US" sz="1200"/>
              <a:pPr eaLnBrk="1" hangingPunct="1"/>
              <a:t>43</a:t>
            </a:fld>
            <a:endParaRPr lang="en-US" sz="1200"/>
          </a:p>
        </p:txBody>
      </p:sp>
    </p:spTree>
    <p:extLst>
      <p:ext uri="{BB962C8B-B14F-4D97-AF65-F5344CB8AC3E}">
        <p14:creationId xmlns:p14="http://schemas.microsoft.com/office/powerpoint/2010/main" val="798313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xfrm>
            <a:off x="381000" y="685800"/>
            <a:ext cx="6096000" cy="3429000"/>
          </a:xfrm>
          <a:ln/>
        </p:spPr>
      </p:sp>
      <p:sp>
        <p:nvSpPr>
          <p:cNvPr id="139266"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3B9F78-739A-B64F-B079-4A40438A6CFE}" type="slidenum">
              <a:rPr lang="en-US" sz="1200"/>
              <a:pPr eaLnBrk="1" hangingPunct="1"/>
              <a:t>44</a:t>
            </a:fld>
            <a:endParaRPr lang="en-US" sz="1200"/>
          </a:p>
        </p:txBody>
      </p:sp>
    </p:spTree>
    <p:extLst>
      <p:ext uri="{BB962C8B-B14F-4D97-AF65-F5344CB8AC3E}">
        <p14:creationId xmlns:p14="http://schemas.microsoft.com/office/powerpoint/2010/main" val="1860235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CDA221-6943-8148-BA24-FC17CD1F48C5}" type="slidenum">
              <a:rPr lang="en-US"/>
              <a:pPr/>
              <a:t>48</a:t>
            </a:fld>
            <a:endParaRPr lang="en-US"/>
          </a:p>
        </p:txBody>
      </p:sp>
      <p:sp>
        <p:nvSpPr>
          <p:cNvPr id="43011" name="Rectangle 2"/>
          <p:cNvSpPr>
            <a:spLocks noGrp="1" noRot="1" noChangeAspect="1" noChangeArrowheads="1" noTextEdit="1"/>
          </p:cNvSpPr>
          <p:nvPr>
            <p:ph type="sldImg"/>
          </p:nvPr>
        </p:nvSpPr>
        <p:spPr>
          <a:xfrm>
            <a:off x="107950" y="739775"/>
            <a:ext cx="6581775" cy="3703638"/>
          </a:xfrm>
          <a:ln/>
        </p:spPr>
      </p:sp>
      <p:sp>
        <p:nvSpPr>
          <p:cNvPr id="4301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108392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F0E0F4-C1CA-384A-923F-33C5B622A5B0}" type="slidenum">
              <a:rPr lang="en-US" smtClean="0"/>
              <a:t>50</a:t>
            </a:fld>
            <a:endParaRPr lang="en-US"/>
          </a:p>
        </p:txBody>
      </p:sp>
    </p:spTree>
    <p:extLst>
      <p:ext uri="{BB962C8B-B14F-4D97-AF65-F5344CB8AC3E}">
        <p14:creationId xmlns:p14="http://schemas.microsoft.com/office/powerpoint/2010/main" val="147200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F0E0F4-C1CA-384A-923F-33C5B622A5B0}" type="slidenum">
              <a:rPr lang="en-US" smtClean="0"/>
              <a:t>51</a:t>
            </a:fld>
            <a:endParaRPr lang="en-US"/>
          </a:p>
        </p:txBody>
      </p:sp>
    </p:spTree>
    <p:extLst>
      <p:ext uri="{BB962C8B-B14F-4D97-AF65-F5344CB8AC3E}">
        <p14:creationId xmlns:p14="http://schemas.microsoft.com/office/powerpoint/2010/main" val="2741054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F0E0F4-C1CA-384A-923F-33C5B622A5B0}" type="slidenum">
              <a:rPr lang="en-US" smtClean="0"/>
              <a:t>52</a:t>
            </a:fld>
            <a:endParaRPr lang="en-US"/>
          </a:p>
        </p:txBody>
      </p:sp>
    </p:spTree>
    <p:extLst>
      <p:ext uri="{BB962C8B-B14F-4D97-AF65-F5344CB8AC3E}">
        <p14:creationId xmlns:p14="http://schemas.microsoft.com/office/powerpoint/2010/main" val="534026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F0E0F4-C1CA-384A-923F-33C5B622A5B0}" type="slidenum">
              <a:rPr lang="en-US" smtClean="0"/>
              <a:t>53</a:t>
            </a:fld>
            <a:endParaRPr lang="en-US"/>
          </a:p>
        </p:txBody>
      </p:sp>
    </p:spTree>
    <p:extLst>
      <p:ext uri="{BB962C8B-B14F-4D97-AF65-F5344CB8AC3E}">
        <p14:creationId xmlns:p14="http://schemas.microsoft.com/office/powerpoint/2010/main" val="3585595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CDA221-6943-8148-BA24-FC17CD1F48C5}" type="slidenum">
              <a:rPr lang="en-US"/>
              <a:pPr/>
              <a:t>54</a:t>
            </a:fld>
            <a:endParaRPr lang="en-US"/>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68038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CDA221-6943-8148-BA24-FC17CD1F48C5}" type="slidenum">
              <a:rPr lang="en-US"/>
              <a:pPr/>
              <a:t>55</a:t>
            </a:fld>
            <a:endParaRPr lang="en-US"/>
          </a:p>
        </p:txBody>
      </p:sp>
      <p:sp>
        <p:nvSpPr>
          <p:cNvPr id="43011" name="Rectangle 2"/>
          <p:cNvSpPr>
            <a:spLocks noGrp="1" noRot="1" noChangeAspect="1" noChangeArrowheads="1" noTextEdit="1"/>
          </p:cNvSpPr>
          <p:nvPr>
            <p:ph type="sldImg"/>
          </p:nvPr>
        </p:nvSpPr>
        <p:spPr>
          <a:xfrm>
            <a:off x="107950" y="739775"/>
            <a:ext cx="6581775" cy="3703638"/>
          </a:xfrm>
          <a:ln/>
        </p:spPr>
      </p:sp>
      <p:sp>
        <p:nvSpPr>
          <p:cNvPr id="430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CDA221-6943-8148-BA24-FC17CD1F48C5}" type="slidenum">
              <a:rPr lang="en-US"/>
              <a:pPr/>
              <a:t>59</a:t>
            </a:fld>
            <a:endParaRPr lang="en-US"/>
          </a:p>
        </p:txBody>
      </p:sp>
      <p:sp>
        <p:nvSpPr>
          <p:cNvPr id="43011" name="Rectangle 2"/>
          <p:cNvSpPr>
            <a:spLocks noGrp="1" noRot="1" noChangeAspect="1" noChangeArrowheads="1" noTextEdit="1"/>
          </p:cNvSpPr>
          <p:nvPr>
            <p:ph type="sldImg"/>
          </p:nvPr>
        </p:nvSpPr>
        <p:spPr>
          <a:xfrm>
            <a:off x="107950" y="739775"/>
            <a:ext cx="6581775" cy="3703638"/>
          </a:xfrm>
          <a:ln/>
        </p:spPr>
      </p:sp>
      <p:sp>
        <p:nvSpPr>
          <p:cNvPr id="4301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89498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CDA221-6943-8148-BA24-FC17CD1F48C5}" type="slidenum">
              <a:rPr lang="en-US"/>
              <a:pPr/>
              <a:t>6</a:t>
            </a:fld>
            <a:endParaRPr lang="en-US" dirty="0"/>
          </a:p>
        </p:txBody>
      </p:sp>
      <p:sp>
        <p:nvSpPr>
          <p:cNvPr id="43011" name="Rectangle 2"/>
          <p:cNvSpPr>
            <a:spLocks noGrp="1" noRot="1" noChangeAspect="1" noChangeArrowheads="1" noTextEdit="1"/>
          </p:cNvSpPr>
          <p:nvPr>
            <p:ph type="sldImg"/>
          </p:nvPr>
        </p:nvSpPr>
        <p:spPr>
          <a:xfrm>
            <a:off x="107950" y="739775"/>
            <a:ext cx="6581775" cy="3703638"/>
          </a:xfrm>
          <a:ln/>
        </p:spPr>
      </p:sp>
      <p:sp>
        <p:nvSpPr>
          <p:cNvPr id="43012" name="Rectangle 3"/>
          <p:cNvSpPr>
            <a:spLocks noGrp="1" noChangeArrowheads="1"/>
          </p:cNvSpPr>
          <p:nvPr>
            <p:ph type="body" idx="1"/>
          </p:nvPr>
        </p:nvSpPr>
        <p:spPr>
          <a:noFill/>
          <a:ln/>
        </p:spPr>
        <p:txBody>
          <a:bodyPr/>
          <a:lstStyle/>
          <a:p>
            <a:endParaRPr lang="en-US" dirty="0">
              <a:latin typeface="Times New Roman" charset="0"/>
            </a:endParaRPr>
          </a:p>
        </p:txBody>
      </p:sp>
    </p:spTree>
    <p:extLst>
      <p:ext uri="{BB962C8B-B14F-4D97-AF65-F5344CB8AC3E}">
        <p14:creationId xmlns:p14="http://schemas.microsoft.com/office/powerpoint/2010/main" val="198320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CDA221-6943-8148-BA24-FC17CD1F48C5}" type="slidenum">
              <a:rPr lang="en-US"/>
              <a:pPr/>
              <a:t>61</a:t>
            </a:fld>
            <a:endParaRPr lang="en-US"/>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589214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E7810-1CAA-E74F-080D-FD05C5BEC4CD}"/>
            </a:ext>
          </a:extLst>
        </p:cNvPr>
        <p:cNvGrpSpPr/>
        <p:nvPr/>
      </p:nvGrpSpPr>
      <p:grpSpPr>
        <a:xfrm>
          <a:off x="0" y="0"/>
          <a:ext cx="0" cy="0"/>
          <a:chOff x="0" y="0"/>
          <a:chExt cx="0" cy="0"/>
        </a:xfrm>
      </p:grpSpPr>
      <p:sp>
        <p:nvSpPr>
          <p:cNvPr id="43010" name="Rectangle 7">
            <a:extLst>
              <a:ext uri="{FF2B5EF4-FFF2-40B4-BE49-F238E27FC236}">
                <a16:creationId xmlns:a16="http://schemas.microsoft.com/office/drawing/2014/main" id="{99629186-5E16-7C1D-FF7D-3821B3EF94BE}"/>
              </a:ext>
            </a:extLst>
          </p:cNvPr>
          <p:cNvSpPr>
            <a:spLocks noGrp="1" noChangeArrowheads="1"/>
          </p:cNvSpPr>
          <p:nvPr>
            <p:ph type="sldNum" sz="quarter" idx="5"/>
          </p:nvPr>
        </p:nvSpPr>
        <p:spPr>
          <a:noFill/>
        </p:spPr>
        <p:txBody>
          <a:bodyPr/>
          <a:lstStyle/>
          <a:p>
            <a:fld id="{FFCDA221-6943-8148-BA24-FC17CD1F48C5}" type="slidenum">
              <a:rPr lang="en-US"/>
              <a:pPr/>
              <a:t>66</a:t>
            </a:fld>
            <a:endParaRPr lang="en-US"/>
          </a:p>
        </p:txBody>
      </p:sp>
      <p:sp>
        <p:nvSpPr>
          <p:cNvPr id="43011" name="Rectangle 2">
            <a:extLst>
              <a:ext uri="{FF2B5EF4-FFF2-40B4-BE49-F238E27FC236}">
                <a16:creationId xmlns:a16="http://schemas.microsoft.com/office/drawing/2014/main" id="{6E43B98C-E9EF-C3AD-CAFF-A953B7CF56AB}"/>
              </a:ext>
            </a:extLst>
          </p:cNvPr>
          <p:cNvSpPr>
            <a:spLocks noGrp="1" noRot="1" noChangeAspect="1" noChangeArrowheads="1" noTextEdit="1"/>
          </p:cNvSpPr>
          <p:nvPr>
            <p:ph type="sldImg"/>
          </p:nvPr>
        </p:nvSpPr>
        <p:spPr>
          <a:xfrm>
            <a:off x="381000" y="685800"/>
            <a:ext cx="6096000" cy="3429000"/>
          </a:xfrm>
          <a:ln/>
        </p:spPr>
      </p:sp>
      <p:sp>
        <p:nvSpPr>
          <p:cNvPr id="43012" name="Rectangle 3">
            <a:extLst>
              <a:ext uri="{FF2B5EF4-FFF2-40B4-BE49-F238E27FC236}">
                <a16:creationId xmlns:a16="http://schemas.microsoft.com/office/drawing/2014/main" id="{D83EDE06-5C7C-18A2-F9F0-AF69C61FC8FE}"/>
              </a:ext>
            </a:extLst>
          </p:cNvPr>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4268045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xfrm>
            <a:off x="381000" y="685800"/>
            <a:ext cx="6096000" cy="3429000"/>
          </a:xfrm>
          <a:ln/>
        </p:spPr>
      </p:sp>
      <p:sp>
        <p:nvSpPr>
          <p:cNvPr id="139266"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3B9F78-739A-B64F-B079-4A40438A6CFE}" type="slidenum">
              <a:rPr lang="en-US" sz="1200"/>
              <a:pPr eaLnBrk="1" hangingPunct="1"/>
              <a:t>68</a:t>
            </a:fld>
            <a:endParaRPr lang="en-US" sz="1200"/>
          </a:p>
        </p:txBody>
      </p:sp>
    </p:spTree>
    <p:extLst>
      <p:ext uri="{BB962C8B-B14F-4D97-AF65-F5344CB8AC3E}">
        <p14:creationId xmlns:p14="http://schemas.microsoft.com/office/powerpoint/2010/main" val="3491095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xfrm>
            <a:off x="381000" y="685800"/>
            <a:ext cx="6096000" cy="3429000"/>
          </a:xfrm>
          <a:ln/>
        </p:spPr>
      </p:sp>
      <p:sp>
        <p:nvSpPr>
          <p:cNvPr id="13926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3B9F78-739A-B64F-B079-4A40438A6CFE}" type="slidenum">
              <a:rPr lang="en-US" sz="1200"/>
              <a:pPr eaLnBrk="1" hangingPunct="1"/>
              <a:t>70</a:t>
            </a:fld>
            <a:endParaRPr lang="en-US" sz="1200"/>
          </a:p>
        </p:txBody>
      </p:sp>
    </p:spTree>
    <p:extLst>
      <p:ext uri="{BB962C8B-B14F-4D97-AF65-F5344CB8AC3E}">
        <p14:creationId xmlns:p14="http://schemas.microsoft.com/office/powerpoint/2010/main" val="3457789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7B5255-5329-45F9-87F3-A2F9FB4734DF}" type="slidenum">
              <a:rPr lang="de-DE" smtClean="0"/>
              <a:t>71</a:t>
            </a:fld>
            <a:endParaRPr lang="de-DE"/>
          </a:p>
        </p:txBody>
      </p:sp>
    </p:spTree>
    <p:extLst>
      <p:ext uri="{BB962C8B-B14F-4D97-AF65-F5344CB8AC3E}">
        <p14:creationId xmlns:p14="http://schemas.microsoft.com/office/powerpoint/2010/main" val="3601252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CDA221-6943-8148-BA24-FC17CD1F48C5}" type="slidenum">
              <a:rPr lang="en-US"/>
              <a:pPr/>
              <a:t>18</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BA972-1D98-567F-39B8-DDDE3006D1B1}"/>
            </a:ext>
          </a:extLst>
        </p:cNvPr>
        <p:cNvGrpSpPr/>
        <p:nvPr/>
      </p:nvGrpSpPr>
      <p:grpSpPr>
        <a:xfrm>
          <a:off x="0" y="0"/>
          <a:ext cx="0" cy="0"/>
          <a:chOff x="0" y="0"/>
          <a:chExt cx="0" cy="0"/>
        </a:xfrm>
      </p:grpSpPr>
      <p:sp>
        <p:nvSpPr>
          <p:cNvPr id="43010" name="Rectangle 7">
            <a:extLst>
              <a:ext uri="{FF2B5EF4-FFF2-40B4-BE49-F238E27FC236}">
                <a16:creationId xmlns:a16="http://schemas.microsoft.com/office/drawing/2014/main" id="{77997786-D118-7C83-84C7-9EF9F1ACB77A}"/>
              </a:ext>
            </a:extLst>
          </p:cNvPr>
          <p:cNvSpPr>
            <a:spLocks noGrp="1" noChangeArrowheads="1"/>
          </p:cNvSpPr>
          <p:nvPr>
            <p:ph type="sldNum" sz="quarter" idx="5"/>
          </p:nvPr>
        </p:nvSpPr>
        <p:spPr>
          <a:noFill/>
        </p:spPr>
        <p:txBody>
          <a:bodyPr/>
          <a:lstStyle/>
          <a:p>
            <a:fld id="{FFCDA221-6943-8148-BA24-FC17CD1F48C5}" type="slidenum">
              <a:rPr lang="en-US"/>
              <a:pPr/>
              <a:t>24</a:t>
            </a:fld>
            <a:endParaRPr lang="en-US"/>
          </a:p>
        </p:txBody>
      </p:sp>
      <p:sp>
        <p:nvSpPr>
          <p:cNvPr id="43011" name="Rectangle 2">
            <a:extLst>
              <a:ext uri="{FF2B5EF4-FFF2-40B4-BE49-F238E27FC236}">
                <a16:creationId xmlns:a16="http://schemas.microsoft.com/office/drawing/2014/main" id="{65751133-F43A-6415-1EC5-35832D6FBA17}"/>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695F9E3A-5CFC-A93D-AD15-91EE1C676FA4}"/>
              </a:ext>
            </a:extLst>
          </p:cNvPr>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17539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xfrm>
            <a:off x="381000" y="685800"/>
            <a:ext cx="6096000" cy="3429000"/>
          </a:xfrm>
          <a:ln/>
        </p:spPr>
      </p:sp>
      <p:sp>
        <p:nvSpPr>
          <p:cNvPr id="139266"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3B9F78-739A-B64F-B079-4A40438A6CFE}" type="slidenum">
              <a:rPr lang="en-US" sz="1200"/>
              <a:pPr eaLnBrk="1" hangingPunct="1"/>
              <a:t>26</a:t>
            </a:fld>
            <a:endParaRPr lang="en-US" sz="1200"/>
          </a:p>
        </p:txBody>
      </p:sp>
    </p:spTree>
    <p:extLst>
      <p:ext uri="{BB962C8B-B14F-4D97-AF65-F5344CB8AC3E}">
        <p14:creationId xmlns:p14="http://schemas.microsoft.com/office/powerpoint/2010/main" val="3024331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CDA221-6943-8148-BA24-FC17CD1F48C5}" type="slidenum">
              <a:rPr lang="en-US"/>
              <a:pPr/>
              <a:t>37</a:t>
            </a:fld>
            <a:endParaRPr lang="en-US"/>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38913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AE7CE-86C2-7DB3-AFD2-39F0FA585F34}"/>
            </a:ext>
          </a:extLst>
        </p:cNvPr>
        <p:cNvGrpSpPr/>
        <p:nvPr/>
      </p:nvGrpSpPr>
      <p:grpSpPr>
        <a:xfrm>
          <a:off x="0" y="0"/>
          <a:ext cx="0" cy="0"/>
          <a:chOff x="0" y="0"/>
          <a:chExt cx="0" cy="0"/>
        </a:xfrm>
      </p:grpSpPr>
      <p:sp>
        <p:nvSpPr>
          <p:cNvPr id="43010" name="Rectangle 7">
            <a:extLst>
              <a:ext uri="{FF2B5EF4-FFF2-40B4-BE49-F238E27FC236}">
                <a16:creationId xmlns:a16="http://schemas.microsoft.com/office/drawing/2014/main" id="{BFE20E53-ECFD-364C-2652-E8EA6F168424}"/>
              </a:ext>
            </a:extLst>
          </p:cNvPr>
          <p:cNvSpPr>
            <a:spLocks noGrp="1" noChangeArrowheads="1"/>
          </p:cNvSpPr>
          <p:nvPr>
            <p:ph type="sldNum" sz="quarter" idx="5"/>
          </p:nvPr>
        </p:nvSpPr>
        <p:spPr>
          <a:noFill/>
        </p:spPr>
        <p:txBody>
          <a:bodyPr/>
          <a:lstStyle/>
          <a:p>
            <a:fld id="{FFCDA221-6943-8148-BA24-FC17CD1F48C5}" type="slidenum">
              <a:rPr lang="en-US"/>
              <a:pPr/>
              <a:t>38</a:t>
            </a:fld>
            <a:endParaRPr lang="en-US"/>
          </a:p>
        </p:txBody>
      </p:sp>
      <p:sp>
        <p:nvSpPr>
          <p:cNvPr id="43011" name="Rectangle 2">
            <a:extLst>
              <a:ext uri="{FF2B5EF4-FFF2-40B4-BE49-F238E27FC236}">
                <a16:creationId xmlns:a16="http://schemas.microsoft.com/office/drawing/2014/main" id="{609B39E7-9D8B-7EC3-5666-BE19C0237761}"/>
              </a:ext>
            </a:extLst>
          </p:cNvPr>
          <p:cNvSpPr>
            <a:spLocks noGrp="1" noRot="1" noChangeAspect="1" noChangeArrowheads="1" noTextEdit="1"/>
          </p:cNvSpPr>
          <p:nvPr>
            <p:ph type="sldImg"/>
          </p:nvPr>
        </p:nvSpPr>
        <p:spPr>
          <a:xfrm>
            <a:off x="381000" y="685800"/>
            <a:ext cx="6096000" cy="3429000"/>
          </a:xfrm>
          <a:ln/>
        </p:spPr>
      </p:sp>
      <p:sp>
        <p:nvSpPr>
          <p:cNvPr id="43012" name="Rectangle 3">
            <a:extLst>
              <a:ext uri="{FF2B5EF4-FFF2-40B4-BE49-F238E27FC236}">
                <a16:creationId xmlns:a16="http://schemas.microsoft.com/office/drawing/2014/main" id="{2C9D4694-1271-D982-DE8C-368BFD4C83C9}"/>
              </a:ext>
            </a:extLst>
          </p:cNvPr>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856080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4298C-36CF-73B7-68FB-2D9ED1FFD7A9}"/>
            </a:ext>
          </a:extLst>
        </p:cNvPr>
        <p:cNvGrpSpPr/>
        <p:nvPr/>
      </p:nvGrpSpPr>
      <p:grpSpPr>
        <a:xfrm>
          <a:off x="0" y="0"/>
          <a:ext cx="0" cy="0"/>
          <a:chOff x="0" y="0"/>
          <a:chExt cx="0" cy="0"/>
        </a:xfrm>
      </p:grpSpPr>
      <p:sp>
        <p:nvSpPr>
          <p:cNvPr id="43010" name="Rectangle 7">
            <a:extLst>
              <a:ext uri="{FF2B5EF4-FFF2-40B4-BE49-F238E27FC236}">
                <a16:creationId xmlns:a16="http://schemas.microsoft.com/office/drawing/2014/main" id="{E09F6A9F-434C-3E97-5512-86AC89694854}"/>
              </a:ext>
            </a:extLst>
          </p:cNvPr>
          <p:cNvSpPr>
            <a:spLocks noGrp="1" noChangeArrowheads="1"/>
          </p:cNvSpPr>
          <p:nvPr>
            <p:ph type="sldNum" sz="quarter" idx="5"/>
          </p:nvPr>
        </p:nvSpPr>
        <p:spPr>
          <a:noFill/>
        </p:spPr>
        <p:txBody>
          <a:bodyPr/>
          <a:lstStyle/>
          <a:p>
            <a:fld id="{FFCDA221-6943-8148-BA24-FC17CD1F48C5}" type="slidenum">
              <a:rPr lang="en-US"/>
              <a:pPr/>
              <a:t>39</a:t>
            </a:fld>
            <a:endParaRPr lang="en-US"/>
          </a:p>
        </p:txBody>
      </p:sp>
      <p:sp>
        <p:nvSpPr>
          <p:cNvPr id="43011" name="Rectangle 2">
            <a:extLst>
              <a:ext uri="{FF2B5EF4-FFF2-40B4-BE49-F238E27FC236}">
                <a16:creationId xmlns:a16="http://schemas.microsoft.com/office/drawing/2014/main" id="{86E8B844-D91E-087E-E657-35F47F58016C}"/>
              </a:ext>
            </a:extLst>
          </p:cNvPr>
          <p:cNvSpPr>
            <a:spLocks noGrp="1" noRot="1" noChangeAspect="1" noChangeArrowheads="1" noTextEdit="1"/>
          </p:cNvSpPr>
          <p:nvPr>
            <p:ph type="sldImg"/>
          </p:nvPr>
        </p:nvSpPr>
        <p:spPr>
          <a:xfrm>
            <a:off x="381000" y="685800"/>
            <a:ext cx="6096000" cy="3429000"/>
          </a:xfrm>
          <a:ln/>
        </p:spPr>
      </p:sp>
      <p:sp>
        <p:nvSpPr>
          <p:cNvPr id="43012" name="Rectangle 3">
            <a:extLst>
              <a:ext uri="{FF2B5EF4-FFF2-40B4-BE49-F238E27FC236}">
                <a16:creationId xmlns:a16="http://schemas.microsoft.com/office/drawing/2014/main" id="{945E25D6-BD90-BADB-467A-B59F7B4E97DA}"/>
              </a:ext>
            </a:extLst>
          </p:cNvPr>
          <p:cNvSpPr>
            <a:spLocks noGrp="1" noChangeArrowheads="1"/>
          </p:cNvSpPr>
          <p:nvPr>
            <p:ph type="body" idx="1"/>
          </p:nvPr>
        </p:nvSpPr>
        <p:spPr>
          <a:noFill/>
          <a:ln/>
        </p:spPr>
        <p:txBody>
          <a:bodyPr/>
          <a:lstStyle/>
          <a:p>
            <a:endParaRPr lang="en-US">
              <a:latin typeface="Times New Roman" charset="0"/>
            </a:endParaRPr>
          </a:p>
        </p:txBody>
      </p:sp>
    </p:spTree>
    <p:extLst>
      <p:ext uri="{BB962C8B-B14F-4D97-AF65-F5344CB8AC3E}">
        <p14:creationId xmlns:p14="http://schemas.microsoft.com/office/powerpoint/2010/main" val="2979350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67871-F2F6-A5F8-D7ED-DBA81C768F9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2581AF9-AC3D-2752-CCC0-4E78C3C7243F}"/>
              </a:ext>
            </a:extLst>
          </p:cNvPr>
          <p:cNvSpPr>
            <a:spLocks noGrp="1" noChangeArrowheads="1"/>
          </p:cNvSpPr>
          <p:nvPr>
            <p:ph type="sldNum" sz="quarter" idx="5"/>
          </p:nvPr>
        </p:nvSpPr>
        <p:spPr>
          <a:ln/>
        </p:spPr>
        <p:txBody>
          <a:bodyPr/>
          <a:lstStyle/>
          <a:p>
            <a:fld id="{B173D5A8-B2B6-8045-862B-191AE9B81DBB}" type="slidenum">
              <a:rPr lang="en-US" altLang="en-US"/>
              <a:pPr/>
              <a:t>40</a:t>
            </a:fld>
            <a:endParaRPr lang="en-US" altLang="en-US"/>
          </a:p>
        </p:txBody>
      </p:sp>
      <p:sp>
        <p:nvSpPr>
          <p:cNvPr id="248834" name="Rectangle 2">
            <a:extLst>
              <a:ext uri="{FF2B5EF4-FFF2-40B4-BE49-F238E27FC236}">
                <a16:creationId xmlns:a16="http://schemas.microsoft.com/office/drawing/2014/main" id="{819B51F4-3147-8603-0E6C-C235AC7AD592}"/>
              </a:ext>
            </a:extLst>
          </p:cNvPr>
          <p:cNvSpPr>
            <a:spLocks noGrp="1" noRot="1" noChangeAspect="1" noChangeArrowheads="1" noTextEdit="1"/>
          </p:cNvSpPr>
          <p:nvPr>
            <p:ph type="sldImg"/>
          </p:nvPr>
        </p:nvSpPr>
        <p:spPr>
          <a:ln/>
        </p:spPr>
      </p:sp>
      <p:sp>
        <p:nvSpPr>
          <p:cNvPr id="248835" name="Rectangle 3">
            <a:extLst>
              <a:ext uri="{FF2B5EF4-FFF2-40B4-BE49-F238E27FC236}">
                <a16:creationId xmlns:a16="http://schemas.microsoft.com/office/drawing/2014/main" id="{1B96E003-8FB0-A0A7-9CBC-332770EEAA9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88460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C4B4-A895-8E42-A415-ABF4928A1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B61A2E-5BAD-2942-9498-373BAAFB19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83FF60-E958-EB49-A059-0AF5C07C0154}"/>
              </a:ext>
            </a:extLst>
          </p:cNvPr>
          <p:cNvSpPr>
            <a:spLocks noGrp="1"/>
          </p:cNvSpPr>
          <p:nvPr>
            <p:ph type="dt" sz="half" idx="10"/>
          </p:nvPr>
        </p:nvSpPr>
        <p:spPr/>
        <p:txBody>
          <a:bodyPr/>
          <a:lstStyle/>
          <a:p>
            <a:fld id="{5413482D-4F96-D043-9886-3DFBA22E2AD4}" type="datetime1">
              <a:rPr lang="en-US" smtClean="0"/>
              <a:t>6/30/25</a:t>
            </a:fld>
            <a:endParaRPr lang="en-US"/>
          </a:p>
        </p:txBody>
      </p:sp>
      <p:sp>
        <p:nvSpPr>
          <p:cNvPr id="5" name="Footer Placeholder 4">
            <a:extLst>
              <a:ext uri="{FF2B5EF4-FFF2-40B4-BE49-F238E27FC236}">
                <a16:creationId xmlns:a16="http://schemas.microsoft.com/office/drawing/2014/main" id="{642EBEEC-C91D-7244-B3AA-CD7C80BD998D}"/>
              </a:ext>
            </a:extLst>
          </p:cNvPr>
          <p:cNvSpPr>
            <a:spLocks noGrp="1"/>
          </p:cNvSpPr>
          <p:nvPr>
            <p:ph type="ftr" sz="quarter" idx="11"/>
          </p:nvPr>
        </p:nvSpPr>
        <p:spPr/>
        <p:txBody>
          <a:bodyPr/>
          <a:lstStyle/>
          <a:p>
            <a:r>
              <a:rPr lang="en-US"/>
              <a:t>Yannis K. Semertzidis, IBS-CAPP and KAIST</a:t>
            </a:r>
          </a:p>
        </p:txBody>
      </p:sp>
      <p:sp>
        <p:nvSpPr>
          <p:cNvPr id="6" name="Slide Number Placeholder 5">
            <a:extLst>
              <a:ext uri="{FF2B5EF4-FFF2-40B4-BE49-F238E27FC236}">
                <a16:creationId xmlns:a16="http://schemas.microsoft.com/office/drawing/2014/main" id="{051F6068-8375-1B43-8B78-7CC821C6B341}"/>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341579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C1FD-DD80-5148-92FA-E226BAA45D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52098-14D8-874C-9A73-23DC8F8377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29E65-A6C5-664C-BC46-2879116DFAC0}"/>
              </a:ext>
            </a:extLst>
          </p:cNvPr>
          <p:cNvSpPr>
            <a:spLocks noGrp="1"/>
          </p:cNvSpPr>
          <p:nvPr>
            <p:ph type="dt" sz="half" idx="10"/>
          </p:nvPr>
        </p:nvSpPr>
        <p:spPr/>
        <p:txBody>
          <a:bodyPr/>
          <a:lstStyle/>
          <a:p>
            <a:fld id="{01C9A5BD-25DE-7844-998D-CA57B5F411B1}" type="datetime1">
              <a:rPr lang="en-US" smtClean="0"/>
              <a:t>6/30/25</a:t>
            </a:fld>
            <a:endParaRPr lang="en-US"/>
          </a:p>
        </p:txBody>
      </p:sp>
      <p:sp>
        <p:nvSpPr>
          <p:cNvPr id="5" name="Footer Placeholder 4">
            <a:extLst>
              <a:ext uri="{FF2B5EF4-FFF2-40B4-BE49-F238E27FC236}">
                <a16:creationId xmlns:a16="http://schemas.microsoft.com/office/drawing/2014/main" id="{69E128AD-9CF9-554A-8B62-0FBA31C82A72}"/>
              </a:ext>
            </a:extLst>
          </p:cNvPr>
          <p:cNvSpPr>
            <a:spLocks noGrp="1"/>
          </p:cNvSpPr>
          <p:nvPr>
            <p:ph type="ftr" sz="quarter" idx="11"/>
          </p:nvPr>
        </p:nvSpPr>
        <p:spPr/>
        <p:txBody>
          <a:bodyPr/>
          <a:lstStyle/>
          <a:p>
            <a:r>
              <a:rPr lang="en-US"/>
              <a:t>Yannis K. Semertzidis, IBS-CAPP and KAIST</a:t>
            </a:r>
          </a:p>
        </p:txBody>
      </p:sp>
      <p:sp>
        <p:nvSpPr>
          <p:cNvPr id="6" name="Slide Number Placeholder 5">
            <a:extLst>
              <a:ext uri="{FF2B5EF4-FFF2-40B4-BE49-F238E27FC236}">
                <a16:creationId xmlns:a16="http://schemas.microsoft.com/office/drawing/2014/main" id="{0A02B5F0-854E-C147-9828-CAC9BFACE7DF}"/>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39573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C4518-90B1-5E4B-9877-5AC71E7DFC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E03FD3-F3B3-7646-8D2A-5D4B5EEF7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08877-9071-D342-8E09-4F98FFB34DF4}"/>
              </a:ext>
            </a:extLst>
          </p:cNvPr>
          <p:cNvSpPr>
            <a:spLocks noGrp="1"/>
          </p:cNvSpPr>
          <p:nvPr>
            <p:ph type="dt" sz="half" idx="10"/>
          </p:nvPr>
        </p:nvSpPr>
        <p:spPr/>
        <p:txBody>
          <a:bodyPr/>
          <a:lstStyle/>
          <a:p>
            <a:fld id="{F96C3918-9FCE-384B-8B5E-6B9B351DBF0A}" type="datetime1">
              <a:rPr lang="en-US" smtClean="0"/>
              <a:t>6/30/25</a:t>
            </a:fld>
            <a:endParaRPr lang="en-US"/>
          </a:p>
        </p:txBody>
      </p:sp>
      <p:sp>
        <p:nvSpPr>
          <p:cNvPr id="5" name="Footer Placeholder 4">
            <a:extLst>
              <a:ext uri="{FF2B5EF4-FFF2-40B4-BE49-F238E27FC236}">
                <a16:creationId xmlns:a16="http://schemas.microsoft.com/office/drawing/2014/main" id="{328EE1B4-2C9D-0844-99F9-F3FDFEC3B8A6}"/>
              </a:ext>
            </a:extLst>
          </p:cNvPr>
          <p:cNvSpPr>
            <a:spLocks noGrp="1"/>
          </p:cNvSpPr>
          <p:nvPr>
            <p:ph type="ftr" sz="quarter" idx="11"/>
          </p:nvPr>
        </p:nvSpPr>
        <p:spPr/>
        <p:txBody>
          <a:bodyPr/>
          <a:lstStyle/>
          <a:p>
            <a:r>
              <a:rPr lang="en-US"/>
              <a:t>Yannis K. Semertzidis, IBS-CAPP and KAIST</a:t>
            </a:r>
          </a:p>
        </p:txBody>
      </p:sp>
      <p:sp>
        <p:nvSpPr>
          <p:cNvPr id="6" name="Slide Number Placeholder 5">
            <a:extLst>
              <a:ext uri="{FF2B5EF4-FFF2-40B4-BE49-F238E27FC236}">
                <a16:creationId xmlns:a16="http://schemas.microsoft.com/office/drawing/2014/main" id="{4D84A8F3-DF54-F945-8972-25A9725853DA}"/>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3667740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4" name="Footer Placeholder 3"/>
          <p:cNvSpPr>
            <a:spLocks noGrp="1"/>
          </p:cNvSpPr>
          <p:nvPr>
            <p:ph type="ftr" sz="quarter" idx="11"/>
          </p:nvPr>
        </p:nvSpPr>
        <p:spPr/>
        <p:txBody>
          <a:bodyPr/>
          <a:lstStyle/>
          <a:p>
            <a:r>
              <a:rPr lang="en-US" noProof="0"/>
              <a:t>Yannis K. Semertzidis, IBS-CAPP and KAIST</a:t>
            </a:r>
          </a:p>
        </p:txBody>
      </p:sp>
      <p:sp>
        <p:nvSpPr>
          <p:cNvPr id="6" name="Textplatzhalter 7"/>
          <p:cNvSpPr>
            <a:spLocks noGrp="1"/>
          </p:cNvSpPr>
          <p:nvPr>
            <p:ph type="body" sz="quarter" idx="13"/>
          </p:nvPr>
        </p:nvSpPr>
        <p:spPr>
          <a:xfrm>
            <a:off x="407989" y="817500"/>
            <a:ext cx="11376025" cy="379252"/>
          </a:xfrm>
        </p:spPr>
        <p:txBody>
          <a:bodyPr/>
          <a:lstStyle>
            <a:lvl1pPr marL="0" indent="0">
              <a:spcAft>
                <a:spcPts val="0"/>
              </a:spcAft>
              <a:buNone/>
              <a:defRPr b="1">
                <a:solidFill>
                  <a:schemeClr val="accent2"/>
                </a:solidFill>
              </a:defRPr>
            </a:lvl1pPr>
            <a:lvl2pPr marL="200025" indent="0">
              <a:buNone/>
              <a:defRPr/>
            </a:lvl2pPr>
          </a:lstStyle>
          <a:p>
            <a:pPr lvl="0"/>
            <a:r>
              <a:rPr lang="de-DE" noProof="0"/>
              <a:t>Textmasterformat bearbeiten</a:t>
            </a:r>
          </a:p>
        </p:txBody>
      </p:sp>
    </p:spTree>
    <p:extLst>
      <p:ext uri="{BB962C8B-B14F-4D97-AF65-F5344CB8AC3E}">
        <p14:creationId xmlns:p14="http://schemas.microsoft.com/office/powerpoint/2010/main" val="312937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2"/>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2"/>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EF8EF05-3A45-D64E-902E-FDE63F078004}" type="datetime1">
              <a:rPr lang="en-US" smtClean="0"/>
              <a:t>6/30/25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B0AD89-9A3E-F746-AE15-526C75EE2728}" type="slidenum">
              <a:rPr lang="en-US"/>
              <a:pPr>
                <a:defRPr/>
              </a:pPr>
              <a:t>‹#›</a:t>
            </a:fld>
            <a:endParaRPr lang="en-US"/>
          </a:p>
        </p:txBody>
      </p:sp>
    </p:spTree>
    <p:extLst>
      <p:ext uri="{BB962C8B-B14F-4D97-AF65-F5344CB8AC3E}">
        <p14:creationId xmlns:p14="http://schemas.microsoft.com/office/powerpoint/2010/main" val="3436783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 name="Shape 10"/>
          <p:cNvSpPr>
            <a:spLocks noGrp="1"/>
          </p:cNvSpPr>
          <p:nvPr>
            <p:ph type="title"/>
          </p:nvPr>
        </p:nvSpPr>
        <p:spPr>
          <a:xfrm>
            <a:off x="1188720" y="182881"/>
            <a:ext cx="9829800" cy="1714500"/>
          </a:xfrm>
          <a:prstGeom prst="rect">
            <a:avLst/>
          </a:prstGeom>
          <a:ln>
            <a:miter lim="400000"/>
          </a:ln>
        </p:spPr>
        <p:txBody>
          <a:bodyPr anchor="ctr"/>
          <a:lstStyle>
            <a:lvl1pPr marL="0" indent="0" defTabSz="317054">
              <a:defRPr sz="4350">
                <a:uFillTx/>
                <a:latin typeface="Gill Sans"/>
                <a:ea typeface="Gill Sans"/>
                <a:cs typeface="Gill Sans"/>
                <a:sym typeface="Gill Sans"/>
              </a:defRPr>
            </a:lvl1pPr>
          </a:lstStyle>
          <a:p>
            <a:pPr lvl="0">
              <a:defRPr sz="1800"/>
            </a:pPr>
            <a:r>
              <a:rPr sz="4350"/>
              <a:t>Title Text</a:t>
            </a:r>
          </a:p>
        </p:txBody>
      </p:sp>
      <p:sp>
        <p:nvSpPr>
          <p:cNvPr id="11" name="Shape 11"/>
          <p:cNvSpPr>
            <a:spLocks noGrp="1"/>
          </p:cNvSpPr>
          <p:nvPr>
            <p:ph type="body" idx="1"/>
          </p:nvPr>
        </p:nvSpPr>
        <p:spPr>
          <a:xfrm>
            <a:off x="1188720" y="1943100"/>
            <a:ext cx="9829800" cy="4023360"/>
          </a:xfrm>
          <a:prstGeom prst="rect">
            <a:avLst/>
          </a:prstGeom>
          <a:ln>
            <a:miter lim="400000"/>
          </a:ln>
        </p:spPr>
        <p:txBody>
          <a:bodyPr anchor="ctr"/>
          <a:lstStyle>
            <a:lvl1pPr marL="471314" indent="-299923" defTabSz="317054">
              <a:spcBef>
                <a:spcPts val="1215"/>
              </a:spcBef>
              <a:buSzPct val="171000"/>
              <a:defRPr sz="2175">
                <a:uFillTx/>
                <a:latin typeface="Gill Sans"/>
                <a:ea typeface="Gill Sans"/>
                <a:cs typeface="Gill Sans"/>
                <a:sym typeface="Gill Sans"/>
              </a:defRPr>
            </a:lvl1pPr>
            <a:lvl2pPr marL="702685" indent="-299923" defTabSz="317054">
              <a:spcBef>
                <a:spcPts val="1215"/>
              </a:spcBef>
              <a:buSzPct val="171000"/>
              <a:defRPr sz="2175">
                <a:uFillTx/>
                <a:latin typeface="Gill Sans"/>
                <a:ea typeface="Gill Sans"/>
                <a:cs typeface="Gill Sans"/>
                <a:sym typeface="Gill Sans"/>
              </a:defRPr>
            </a:lvl2pPr>
            <a:lvl3pPr marL="934045" indent="-299923" defTabSz="317054">
              <a:spcBef>
                <a:spcPts val="1215"/>
              </a:spcBef>
              <a:buSzPct val="171000"/>
              <a:defRPr sz="2175">
                <a:uFillTx/>
                <a:latin typeface="Gill Sans"/>
                <a:ea typeface="Gill Sans"/>
                <a:cs typeface="Gill Sans"/>
                <a:sym typeface="Gill Sans"/>
              </a:defRPr>
            </a:lvl3pPr>
            <a:lvl4pPr marL="1173978" indent="-299923" defTabSz="317054">
              <a:spcBef>
                <a:spcPts val="1215"/>
              </a:spcBef>
              <a:buSzPct val="171000"/>
              <a:defRPr sz="2175">
                <a:uFillTx/>
                <a:latin typeface="Gill Sans"/>
                <a:ea typeface="Gill Sans"/>
                <a:cs typeface="Gill Sans"/>
                <a:sym typeface="Gill Sans"/>
              </a:defRPr>
            </a:lvl4pPr>
            <a:lvl5pPr marL="1405366" indent="-299923" defTabSz="317054">
              <a:spcBef>
                <a:spcPts val="1215"/>
              </a:spcBef>
              <a:buSzPct val="171000"/>
              <a:defRPr sz="2175">
                <a:uFillTx/>
                <a:latin typeface="Gill Sans"/>
                <a:ea typeface="Gill Sans"/>
                <a:cs typeface="Gill Sans"/>
                <a:sym typeface="Gill Sans"/>
              </a:defRPr>
            </a:lvl5pPr>
          </a:lstStyle>
          <a:p>
            <a:pPr lvl="0">
              <a:defRPr sz="1800"/>
            </a:pPr>
            <a:r>
              <a:rPr sz="2175"/>
              <a:t>Body Level One</a:t>
            </a:r>
          </a:p>
          <a:p>
            <a:pPr lvl="1">
              <a:defRPr sz="1800"/>
            </a:pPr>
            <a:r>
              <a:rPr sz="2175"/>
              <a:t>Body Level Two</a:t>
            </a:r>
          </a:p>
          <a:p>
            <a:pPr lvl="2">
              <a:defRPr sz="1800"/>
            </a:pPr>
            <a:r>
              <a:rPr sz="2175"/>
              <a:t>Body Level Three</a:t>
            </a:r>
          </a:p>
          <a:p>
            <a:pPr lvl="3">
              <a:defRPr sz="1800"/>
            </a:pPr>
            <a:r>
              <a:rPr sz="2175"/>
              <a:t>Body Level Four</a:t>
            </a:r>
          </a:p>
          <a:p>
            <a:pPr lvl="4">
              <a:defRPr sz="1800"/>
            </a:pPr>
            <a:r>
              <a:rPr sz="2175"/>
              <a:t>Body Level Five</a:t>
            </a:r>
          </a:p>
        </p:txBody>
      </p:sp>
      <p:sp>
        <p:nvSpPr>
          <p:cNvPr id="12" name="Shape 12"/>
          <p:cNvSpPr>
            <a:spLocks noGrp="1"/>
          </p:cNvSpPr>
          <p:nvPr>
            <p:ph type="sldNum" sz="quarter" idx="2"/>
          </p:nvPr>
        </p:nvSpPr>
        <p:spPr>
          <a:xfrm>
            <a:off x="5960382" y="6549398"/>
            <a:ext cx="240772" cy="238527"/>
          </a:xfrm>
          <a:prstGeom prst="rect">
            <a:avLst/>
          </a:prstGeom>
          <a:ln w="12700">
            <a:miter lim="400000"/>
          </a:ln>
        </p:spPr>
        <p:txBody>
          <a:bodyPr/>
          <a:lstStyle>
            <a:lvl1pPr defTabSz="317054">
              <a:defRPr sz="825">
                <a:uFillTx/>
                <a:latin typeface="Gill Sans"/>
                <a:ea typeface="Gill Sans"/>
                <a:cs typeface="Gill Sans"/>
                <a:sym typeface="Gill Sans"/>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87619558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3418-3288-844E-A772-CC2CF2ADC2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518326-C77C-4742-B747-D00B14249F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6D608-F30A-5C40-A17F-B50C6E1F041B}"/>
              </a:ext>
            </a:extLst>
          </p:cNvPr>
          <p:cNvSpPr>
            <a:spLocks noGrp="1"/>
          </p:cNvSpPr>
          <p:nvPr>
            <p:ph type="dt" sz="half" idx="10"/>
          </p:nvPr>
        </p:nvSpPr>
        <p:spPr/>
        <p:txBody>
          <a:bodyPr/>
          <a:lstStyle/>
          <a:p>
            <a:fld id="{B797FF35-AD9A-A941-B400-CC00D90CB8DC}" type="datetime1">
              <a:rPr lang="en-US" smtClean="0"/>
              <a:t>6/30/25</a:t>
            </a:fld>
            <a:endParaRPr lang="en-US"/>
          </a:p>
        </p:txBody>
      </p:sp>
      <p:sp>
        <p:nvSpPr>
          <p:cNvPr id="5" name="Footer Placeholder 4">
            <a:extLst>
              <a:ext uri="{FF2B5EF4-FFF2-40B4-BE49-F238E27FC236}">
                <a16:creationId xmlns:a16="http://schemas.microsoft.com/office/drawing/2014/main" id="{8BE10B1F-D118-C746-AF43-D1CDA4BB43C6}"/>
              </a:ext>
            </a:extLst>
          </p:cNvPr>
          <p:cNvSpPr>
            <a:spLocks noGrp="1"/>
          </p:cNvSpPr>
          <p:nvPr>
            <p:ph type="ftr" sz="quarter" idx="11"/>
          </p:nvPr>
        </p:nvSpPr>
        <p:spPr/>
        <p:txBody>
          <a:bodyPr/>
          <a:lstStyle/>
          <a:p>
            <a:r>
              <a:rPr lang="en-US"/>
              <a:t>Yannis K. Semertzidis, IBS-CAPP and KAIST</a:t>
            </a:r>
          </a:p>
        </p:txBody>
      </p:sp>
      <p:sp>
        <p:nvSpPr>
          <p:cNvPr id="6" name="Slide Number Placeholder 5">
            <a:extLst>
              <a:ext uri="{FF2B5EF4-FFF2-40B4-BE49-F238E27FC236}">
                <a16:creationId xmlns:a16="http://schemas.microsoft.com/office/drawing/2014/main" id="{9173E1BA-38B7-0D41-9D88-700F9176B756}"/>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386545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6CAC9-FA16-BB43-9BBE-4A201F52FB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4029D4-60F5-AD43-8BDA-5034C0945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CE1C9C-FDE6-E542-A167-B3CAB07A45B0}"/>
              </a:ext>
            </a:extLst>
          </p:cNvPr>
          <p:cNvSpPr>
            <a:spLocks noGrp="1"/>
          </p:cNvSpPr>
          <p:nvPr>
            <p:ph type="dt" sz="half" idx="10"/>
          </p:nvPr>
        </p:nvSpPr>
        <p:spPr/>
        <p:txBody>
          <a:bodyPr/>
          <a:lstStyle/>
          <a:p>
            <a:fld id="{25227E3F-3DC2-AD42-9D9C-680277EC5A6B}" type="datetime1">
              <a:rPr lang="en-US" smtClean="0"/>
              <a:t>6/30/25</a:t>
            </a:fld>
            <a:endParaRPr lang="en-US"/>
          </a:p>
        </p:txBody>
      </p:sp>
      <p:sp>
        <p:nvSpPr>
          <p:cNvPr id="5" name="Footer Placeholder 4">
            <a:extLst>
              <a:ext uri="{FF2B5EF4-FFF2-40B4-BE49-F238E27FC236}">
                <a16:creationId xmlns:a16="http://schemas.microsoft.com/office/drawing/2014/main" id="{39B19F77-1B39-3D4C-AD2F-150EB384EB93}"/>
              </a:ext>
            </a:extLst>
          </p:cNvPr>
          <p:cNvSpPr>
            <a:spLocks noGrp="1"/>
          </p:cNvSpPr>
          <p:nvPr>
            <p:ph type="ftr" sz="quarter" idx="11"/>
          </p:nvPr>
        </p:nvSpPr>
        <p:spPr/>
        <p:txBody>
          <a:bodyPr/>
          <a:lstStyle/>
          <a:p>
            <a:r>
              <a:rPr lang="en-US"/>
              <a:t>Yannis K. Semertzidis, IBS-CAPP and KAIST</a:t>
            </a:r>
          </a:p>
        </p:txBody>
      </p:sp>
      <p:sp>
        <p:nvSpPr>
          <p:cNvPr id="6" name="Slide Number Placeholder 5">
            <a:extLst>
              <a:ext uri="{FF2B5EF4-FFF2-40B4-BE49-F238E27FC236}">
                <a16:creationId xmlns:a16="http://schemas.microsoft.com/office/drawing/2014/main" id="{D12D55D9-BF8F-C24A-8681-33609AE0877A}"/>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390048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E67B-1458-A94A-B311-5F05277C6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BAFDA-BC76-7A4D-A192-EE93FB3CC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550C8E-8E23-F842-BB05-30B8137DBD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0EE0AF-9A61-2E40-85DB-9B7154E3FED7}"/>
              </a:ext>
            </a:extLst>
          </p:cNvPr>
          <p:cNvSpPr>
            <a:spLocks noGrp="1"/>
          </p:cNvSpPr>
          <p:nvPr>
            <p:ph type="dt" sz="half" idx="10"/>
          </p:nvPr>
        </p:nvSpPr>
        <p:spPr/>
        <p:txBody>
          <a:bodyPr/>
          <a:lstStyle/>
          <a:p>
            <a:fld id="{FB024511-2561-2D4C-9CDF-151F3D223A46}" type="datetime1">
              <a:rPr lang="en-US" smtClean="0"/>
              <a:t>6/30/25</a:t>
            </a:fld>
            <a:endParaRPr lang="en-US"/>
          </a:p>
        </p:txBody>
      </p:sp>
      <p:sp>
        <p:nvSpPr>
          <p:cNvPr id="6" name="Footer Placeholder 5">
            <a:extLst>
              <a:ext uri="{FF2B5EF4-FFF2-40B4-BE49-F238E27FC236}">
                <a16:creationId xmlns:a16="http://schemas.microsoft.com/office/drawing/2014/main" id="{C539758F-2959-9244-98AD-F04788947532}"/>
              </a:ext>
            </a:extLst>
          </p:cNvPr>
          <p:cNvSpPr>
            <a:spLocks noGrp="1"/>
          </p:cNvSpPr>
          <p:nvPr>
            <p:ph type="ftr" sz="quarter" idx="11"/>
          </p:nvPr>
        </p:nvSpPr>
        <p:spPr/>
        <p:txBody>
          <a:bodyPr/>
          <a:lstStyle/>
          <a:p>
            <a:r>
              <a:rPr lang="en-US"/>
              <a:t>Yannis K. Semertzidis, IBS-CAPP and KAIST</a:t>
            </a:r>
          </a:p>
        </p:txBody>
      </p:sp>
      <p:sp>
        <p:nvSpPr>
          <p:cNvPr id="7" name="Slide Number Placeholder 6">
            <a:extLst>
              <a:ext uri="{FF2B5EF4-FFF2-40B4-BE49-F238E27FC236}">
                <a16:creationId xmlns:a16="http://schemas.microsoft.com/office/drawing/2014/main" id="{BCC074A1-E7A2-F848-B7E2-CEFEB78C2B2C}"/>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2863829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D9A25-5021-5240-B836-910275F3CA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EC538B-E457-F445-B340-AB1D18092A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C5CEB3-1EC4-A44D-8A59-849076E044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B01690-49AB-AF46-BA15-1CAA63ED93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B813E6-A0FA-CC49-B65C-3DD6134E8A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ABDB45-0697-B34F-9316-DF26635A5A27}"/>
              </a:ext>
            </a:extLst>
          </p:cNvPr>
          <p:cNvSpPr>
            <a:spLocks noGrp="1"/>
          </p:cNvSpPr>
          <p:nvPr>
            <p:ph type="dt" sz="half" idx="10"/>
          </p:nvPr>
        </p:nvSpPr>
        <p:spPr/>
        <p:txBody>
          <a:bodyPr/>
          <a:lstStyle/>
          <a:p>
            <a:fld id="{1475C0FE-7CA7-074B-AA36-38DD9803DD20}" type="datetime1">
              <a:rPr lang="en-US" smtClean="0"/>
              <a:t>6/30/25</a:t>
            </a:fld>
            <a:endParaRPr lang="en-US"/>
          </a:p>
        </p:txBody>
      </p:sp>
      <p:sp>
        <p:nvSpPr>
          <p:cNvPr id="8" name="Footer Placeholder 7">
            <a:extLst>
              <a:ext uri="{FF2B5EF4-FFF2-40B4-BE49-F238E27FC236}">
                <a16:creationId xmlns:a16="http://schemas.microsoft.com/office/drawing/2014/main" id="{291BFF96-55D1-924A-BBD1-714B2A4CCDE4}"/>
              </a:ext>
            </a:extLst>
          </p:cNvPr>
          <p:cNvSpPr>
            <a:spLocks noGrp="1"/>
          </p:cNvSpPr>
          <p:nvPr>
            <p:ph type="ftr" sz="quarter" idx="11"/>
          </p:nvPr>
        </p:nvSpPr>
        <p:spPr/>
        <p:txBody>
          <a:bodyPr/>
          <a:lstStyle/>
          <a:p>
            <a:r>
              <a:rPr lang="en-US"/>
              <a:t>Yannis K. Semertzidis, IBS-CAPP and KAIST</a:t>
            </a:r>
          </a:p>
        </p:txBody>
      </p:sp>
      <p:sp>
        <p:nvSpPr>
          <p:cNvPr id="9" name="Slide Number Placeholder 8">
            <a:extLst>
              <a:ext uri="{FF2B5EF4-FFF2-40B4-BE49-F238E27FC236}">
                <a16:creationId xmlns:a16="http://schemas.microsoft.com/office/drawing/2014/main" id="{4898B69C-1931-D940-9193-E17EA44DFBBE}"/>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728178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B7C4-6408-414B-9566-2DE0AB06D3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8C0D43-8BBF-EC44-90E4-AE6A23BADE24}"/>
              </a:ext>
            </a:extLst>
          </p:cNvPr>
          <p:cNvSpPr>
            <a:spLocks noGrp="1"/>
          </p:cNvSpPr>
          <p:nvPr>
            <p:ph type="dt" sz="half" idx="10"/>
          </p:nvPr>
        </p:nvSpPr>
        <p:spPr/>
        <p:txBody>
          <a:bodyPr/>
          <a:lstStyle/>
          <a:p>
            <a:fld id="{46AD1500-56D0-5443-8D2D-E519ECCA66B8}" type="datetime1">
              <a:rPr lang="en-US" smtClean="0"/>
              <a:t>6/30/25</a:t>
            </a:fld>
            <a:endParaRPr lang="en-US"/>
          </a:p>
        </p:txBody>
      </p:sp>
      <p:sp>
        <p:nvSpPr>
          <p:cNvPr id="4" name="Footer Placeholder 3">
            <a:extLst>
              <a:ext uri="{FF2B5EF4-FFF2-40B4-BE49-F238E27FC236}">
                <a16:creationId xmlns:a16="http://schemas.microsoft.com/office/drawing/2014/main" id="{4646FE17-C27F-4940-A3D1-95CBF6707569}"/>
              </a:ext>
            </a:extLst>
          </p:cNvPr>
          <p:cNvSpPr>
            <a:spLocks noGrp="1"/>
          </p:cNvSpPr>
          <p:nvPr>
            <p:ph type="ftr" sz="quarter" idx="11"/>
          </p:nvPr>
        </p:nvSpPr>
        <p:spPr/>
        <p:txBody>
          <a:bodyPr/>
          <a:lstStyle/>
          <a:p>
            <a:r>
              <a:rPr lang="en-US"/>
              <a:t>Yannis K. Semertzidis, IBS-CAPP and KAIST</a:t>
            </a:r>
          </a:p>
        </p:txBody>
      </p:sp>
      <p:sp>
        <p:nvSpPr>
          <p:cNvPr id="5" name="Slide Number Placeholder 4">
            <a:extLst>
              <a:ext uri="{FF2B5EF4-FFF2-40B4-BE49-F238E27FC236}">
                <a16:creationId xmlns:a16="http://schemas.microsoft.com/office/drawing/2014/main" id="{DCC1331B-8563-F140-AC2A-E9B0E4B83EE1}"/>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2341143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52009-10AD-E44E-AC35-D5E6A819EBC6}"/>
              </a:ext>
            </a:extLst>
          </p:cNvPr>
          <p:cNvSpPr>
            <a:spLocks noGrp="1"/>
          </p:cNvSpPr>
          <p:nvPr>
            <p:ph type="dt" sz="half" idx="10"/>
          </p:nvPr>
        </p:nvSpPr>
        <p:spPr/>
        <p:txBody>
          <a:bodyPr/>
          <a:lstStyle/>
          <a:p>
            <a:fld id="{793201F7-8A8C-6841-A121-65B73224C8DD}" type="datetime1">
              <a:rPr lang="en-US" smtClean="0"/>
              <a:t>6/30/25</a:t>
            </a:fld>
            <a:endParaRPr lang="en-US"/>
          </a:p>
        </p:txBody>
      </p:sp>
      <p:sp>
        <p:nvSpPr>
          <p:cNvPr id="3" name="Footer Placeholder 2">
            <a:extLst>
              <a:ext uri="{FF2B5EF4-FFF2-40B4-BE49-F238E27FC236}">
                <a16:creationId xmlns:a16="http://schemas.microsoft.com/office/drawing/2014/main" id="{91B30BC1-A2CF-134E-988B-44AE5554E669}"/>
              </a:ext>
            </a:extLst>
          </p:cNvPr>
          <p:cNvSpPr>
            <a:spLocks noGrp="1"/>
          </p:cNvSpPr>
          <p:nvPr>
            <p:ph type="ftr" sz="quarter" idx="11"/>
          </p:nvPr>
        </p:nvSpPr>
        <p:spPr/>
        <p:txBody>
          <a:bodyPr/>
          <a:lstStyle/>
          <a:p>
            <a:r>
              <a:rPr lang="en-US"/>
              <a:t>Yannis K. Semertzidis, IBS-CAPP and KAIST</a:t>
            </a:r>
          </a:p>
        </p:txBody>
      </p:sp>
      <p:sp>
        <p:nvSpPr>
          <p:cNvPr id="4" name="Slide Number Placeholder 3">
            <a:extLst>
              <a:ext uri="{FF2B5EF4-FFF2-40B4-BE49-F238E27FC236}">
                <a16:creationId xmlns:a16="http://schemas.microsoft.com/office/drawing/2014/main" id="{BA94EC51-23BF-F447-92B7-C5DC9497450C}"/>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205832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4ABE-4C5B-BB4E-8E36-FB55C30ED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25A66-6375-324F-BD03-47831D484E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5866B5-4028-A549-892C-FC0FBBC17A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F1383-4923-DF40-AE77-CED72A9E99D2}"/>
              </a:ext>
            </a:extLst>
          </p:cNvPr>
          <p:cNvSpPr>
            <a:spLocks noGrp="1"/>
          </p:cNvSpPr>
          <p:nvPr>
            <p:ph type="dt" sz="half" idx="10"/>
          </p:nvPr>
        </p:nvSpPr>
        <p:spPr/>
        <p:txBody>
          <a:bodyPr/>
          <a:lstStyle/>
          <a:p>
            <a:fld id="{90D37F4A-0B43-B546-B977-AD375D2AC964}" type="datetime1">
              <a:rPr lang="en-US" smtClean="0"/>
              <a:t>6/30/25</a:t>
            </a:fld>
            <a:endParaRPr lang="en-US"/>
          </a:p>
        </p:txBody>
      </p:sp>
      <p:sp>
        <p:nvSpPr>
          <p:cNvPr id="6" name="Footer Placeholder 5">
            <a:extLst>
              <a:ext uri="{FF2B5EF4-FFF2-40B4-BE49-F238E27FC236}">
                <a16:creationId xmlns:a16="http://schemas.microsoft.com/office/drawing/2014/main" id="{B652B258-1740-E44D-AB8B-4106824A9DCE}"/>
              </a:ext>
            </a:extLst>
          </p:cNvPr>
          <p:cNvSpPr>
            <a:spLocks noGrp="1"/>
          </p:cNvSpPr>
          <p:nvPr>
            <p:ph type="ftr" sz="quarter" idx="11"/>
          </p:nvPr>
        </p:nvSpPr>
        <p:spPr/>
        <p:txBody>
          <a:bodyPr/>
          <a:lstStyle/>
          <a:p>
            <a:r>
              <a:rPr lang="en-US"/>
              <a:t>Yannis K. Semertzidis, IBS-CAPP and KAIST</a:t>
            </a:r>
          </a:p>
        </p:txBody>
      </p:sp>
      <p:sp>
        <p:nvSpPr>
          <p:cNvPr id="7" name="Slide Number Placeholder 6">
            <a:extLst>
              <a:ext uri="{FF2B5EF4-FFF2-40B4-BE49-F238E27FC236}">
                <a16:creationId xmlns:a16="http://schemas.microsoft.com/office/drawing/2014/main" id="{3E678CF5-417F-7D4F-A3E6-DA5966DE8BF9}"/>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295763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FAD38-3FA9-E54B-BAAF-220872F5A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3B2A09-DC48-BF48-8F07-96059540C0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5A46C7-F9BB-5E43-80F3-CC49B9642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5758FC-AFFF-F144-8BF2-84A8C6A6455E}"/>
              </a:ext>
            </a:extLst>
          </p:cNvPr>
          <p:cNvSpPr>
            <a:spLocks noGrp="1"/>
          </p:cNvSpPr>
          <p:nvPr>
            <p:ph type="dt" sz="half" idx="10"/>
          </p:nvPr>
        </p:nvSpPr>
        <p:spPr/>
        <p:txBody>
          <a:bodyPr/>
          <a:lstStyle/>
          <a:p>
            <a:fld id="{8F448CC2-E2C4-7D4D-B356-E1DC40EA226E}" type="datetime1">
              <a:rPr lang="en-US" smtClean="0"/>
              <a:t>6/30/25</a:t>
            </a:fld>
            <a:endParaRPr lang="en-US"/>
          </a:p>
        </p:txBody>
      </p:sp>
      <p:sp>
        <p:nvSpPr>
          <p:cNvPr id="6" name="Footer Placeholder 5">
            <a:extLst>
              <a:ext uri="{FF2B5EF4-FFF2-40B4-BE49-F238E27FC236}">
                <a16:creationId xmlns:a16="http://schemas.microsoft.com/office/drawing/2014/main" id="{4CBD289A-261A-D44F-B549-C3101415A165}"/>
              </a:ext>
            </a:extLst>
          </p:cNvPr>
          <p:cNvSpPr>
            <a:spLocks noGrp="1"/>
          </p:cNvSpPr>
          <p:nvPr>
            <p:ph type="ftr" sz="quarter" idx="11"/>
          </p:nvPr>
        </p:nvSpPr>
        <p:spPr/>
        <p:txBody>
          <a:bodyPr/>
          <a:lstStyle/>
          <a:p>
            <a:r>
              <a:rPr lang="en-US"/>
              <a:t>Yannis K. Semertzidis, IBS-CAPP and KAIST</a:t>
            </a:r>
          </a:p>
        </p:txBody>
      </p:sp>
      <p:sp>
        <p:nvSpPr>
          <p:cNvPr id="7" name="Slide Number Placeholder 6">
            <a:extLst>
              <a:ext uri="{FF2B5EF4-FFF2-40B4-BE49-F238E27FC236}">
                <a16:creationId xmlns:a16="http://schemas.microsoft.com/office/drawing/2014/main" id="{CE0B931E-4608-5840-8E57-BC715BE84591}"/>
              </a:ext>
            </a:extLst>
          </p:cNvPr>
          <p:cNvSpPr>
            <a:spLocks noGrp="1"/>
          </p:cNvSpPr>
          <p:nvPr>
            <p:ph type="sldNum" sz="quarter" idx="12"/>
          </p:nvPr>
        </p:nvSpPr>
        <p:spPr/>
        <p:txBody>
          <a:bodyPr/>
          <a:lstStyle/>
          <a:p>
            <a:fld id="{C5442BC7-CCB7-564B-BB51-294CD479D699}" type="slidenum">
              <a:rPr lang="en-US" smtClean="0"/>
              <a:t>‹#›</a:t>
            </a:fld>
            <a:endParaRPr lang="en-US"/>
          </a:p>
        </p:txBody>
      </p:sp>
    </p:spTree>
    <p:extLst>
      <p:ext uri="{BB962C8B-B14F-4D97-AF65-F5344CB8AC3E}">
        <p14:creationId xmlns:p14="http://schemas.microsoft.com/office/powerpoint/2010/main" val="2559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AD4F19-B67A-F44B-926F-98570AB286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05221D-9611-DA4C-99CE-010C3ECA0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F713E-4E46-B44A-9862-2C437DA55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3C736-06A2-B746-9A80-83CE679D8D73}" type="datetime1">
              <a:rPr lang="en-US" smtClean="0"/>
              <a:t>6/30/25</a:t>
            </a:fld>
            <a:endParaRPr lang="en-US"/>
          </a:p>
        </p:txBody>
      </p:sp>
      <p:sp>
        <p:nvSpPr>
          <p:cNvPr id="5" name="Footer Placeholder 4">
            <a:extLst>
              <a:ext uri="{FF2B5EF4-FFF2-40B4-BE49-F238E27FC236}">
                <a16:creationId xmlns:a16="http://schemas.microsoft.com/office/drawing/2014/main" id="{EEBA2D67-A461-2A4A-81A2-9DF77D247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Yannis K. Semertzidis, IBS-CAPP and KAIST</a:t>
            </a:r>
          </a:p>
        </p:txBody>
      </p:sp>
      <p:sp>
        <p:nvSpPr>
          <p:cNvPr id="6" name="Slide Number Placeholder 5">
            <a:extLst>
              <a:ext uri="{FF2B5EF4-FFF2-40B4-BE49-F238E27FC236}">
                <a16:creationId xmlns:a16="http://schemas.microsoft.com/office/drawing/2014/main" id="{7E638B9E-60D8-C14F-9A1A-40C73B81F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42BC7-CCB7-564B-BB51-294CD479D699}" type="slidenum">
              <a:rPr lang="en-US" smtClean="0"/>
              <a:t>‹#›</a:t>
            </a:fld>
            <a:endParaRPr lang="en-US"/>
          </a:p>
        </p:txBody>
      </p:sp>
    </p:spTree>
    <p:extLst>
      <p:ext uri="{BB962C8B-B14F-4D97-AF65-F5344CB8AC3E}">
        <p14:creationId xmlns:p14="http://schemas.microsoft.com/office/powerpoint/2010/main" val="3152797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image" Target="../media/image72.png"/><Relationship Id="rId7" Type="http://schemas.openxmlformats.org/officeDocument/2006/relationships/image" Target="../media/image76.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5.gif"/><Relationship Id="rId5" Type="http://schemas.openxmlformats.org/officeDocument/2006/relationships/image" Target="../media/image74.gif"/><Relationship Id="rId10" Type="http://schemas.openxmlformats.org/officeDocument/2006/relationships/image" Target="../media/image79.jpg"/><Relationship Id="rId4" Type="http://schemas.openxmlformats.org/officeDocument/2006/relationships/image" Target="../media/image73.png"/><Relationship Id="rId9"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0.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org/doi/10.1126/sciadv.abm9928" TargetMode="External"/><Relationship Id="rId2" Type="http://schemas.openxmlformats.org/officeDocument/2006/relationships/hyperlink" Target="https://www.science.org/doi/10.1126/sciadv.abj3618"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emf"/></Relationships>
</file>

<file path=ppt/slides/_rels/slide8.xml.rels><?xml version="1.0" encoding="UTF-8" standalone="yes"?>
<Relationships xmlns="http://schemas.openxmlformats.org/package/2006/relationships"><Relationship Id="rId3" Type="http://schemas.openxmlformats.org/officeDocument/2006/relationships/hyperlink" Target="https://cajohare.github.io/AxionLimit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E22D1F-CE8E-974D-D961-F03C13110F75}"/>
              </a:ext>
            </a:extLst>
          </p:cNvPr>
          <p:cNvPicPr>
            <a:picLocks noChangeAspect="1"/>
          </p:cNvPicPr>
          <p:nvPr/>
        </p:nvPicPr>
        <p:blipFill>
          <a:blip r:embed="rId3"/>
          <a:stretch>
            <a:fillRect/>
          </a:stretch>
        </p:blipFill>
        <p:spPr>
          <a:xfrm rot="5400000">
            <a:off x="6919988" y="1785814"/>
            <a:ext cx="632222" cy="6858000"/>
          </a:xfrm>
          <a:prstGeom prst="rect">
            <a:avLst/>
          </a:prstGeom>
        </p:spPr>
      </p:pic>
      <p:sp>
        <p:nvSpPr>
          <p:cNvPr id="10" name="Subtitle 9">
            <a:extLst>
              <a:ext uri="{FF2B5EF4-FFF2-40B4-BE49-F238E27FC236}">
                <a16:creationId xmlns:a16="http://schemas.microsoft.com/office/drawing/2014/main" id="{6044E8DA-C718-F693-FE16-41FA8489260E}"/>
              </a:ext>
            </a:extLst>
          </p:cNvPr>
          <p:cNvSpPr>
            <a:spLocks noGrp="1"/>
          </p:cNvSpPr>
          <p:nvPr>
            <p:ph type="subTitle" idx="1"/>
          </p:nvPr>
        </p:nvSpPr>
        <p:spPr>
          <a:xfrm>
            <a:off x="0" y="2710543"/>
            <a:ext cx="12191999" cy="4147457"/>
          </a:xfrm>
        </p:spPr>
        <p:txBody>
          <a:bodyPr/>
          <a:lstStyle/>
          <a:p>
            <a:pPr marL="457200" indent="-457200" algn="l">
              <a:buFont typeface="Arial" panose="020B0604020202020204" pitchFamily="34" charset="0"/>
              <a:buChar char="•"/>
            </a:pPr>
            <a:r>
              <a:rPr lang="en-KR" dirty="0">
                <a:solidFill>
                  <a:srgbClr val="221BFF"/>
                </a:solidFill>
                <a:latin typeface="Times New Roman" panose="02020603050405020304" pitchFamily="18" charset="0"/>
                <a:cs typeface="Times New Roman" panose="02020603050405020304" pitchFamily="18" charset="0"/>
              </a:rPr>
              <a:t>“</a:t>
            </a:r>
            <a:r>
              <a:rPr lang="en-KR" dirty="0">
                <a:solidFill>
                  <a:srgbClr val="FF0000"/>
                </a:solidFill>
                <a:latin typeface="Times New Roman" panose="02020603050405020304" pitchFamily="18" charset="0"/>
                <a:cs typeface="Times New Roman" panose="02020603050405020304" pitchFamily="18" charset="0"/>
              </a:rPr>
              <a:t>C</a:t>
            </a:r>
            <a:r>
              <a:rPr lang="en-KR" dirty="0">
                <a:solidFill>
                  <a:srgbClr val="221BFF"/>
                </a:solidFill>
                <a:latin typeface="Times New Roman" panose="02020603050405020304" pitchFamily="18" charset="0"/>
                <a:cs typeface="Times New Roman" panose="02020603050405020304" pitchFamily="18" charset="0"/>
              </a:rPr>
              <a:t>osmic </a:t>
            </a:r>
            <a:r>
              <a:rPr lang="en-KR" dirty="0">
                <a:solidFill>
                  <a:srgbClr val="FF0000"/>
                </a:solidFill>
                <a:latin typeface="Times New Roman" panose="02020603050405020304" pitchFamily="18" charset="0"/>
                <a:cs typeface="Times New Roman" panose="02020603050405020304" pitchFamily="18" charset="0"/>
              </a:rPr>
              <a:t>A</a:t>
            </a:r>
            <a:r>
              <a:rPr lang="en-KR" dirty="0">
                <a:solidFill>
                  <a:srgbClr val="221BFF"/>
                </a:solidFill>
                <a:latin typeface="Times New Roman" panose="02020603050405020304" pitchFamily="18" charset="0"/>
                <a:cs typeface="Times New Roman" panose="02020603050405020304" pitchFamily="18" charset="0"/>
              </a:rPr>
              <a:t>xions </a:t>
            </a:r>
            <a:r>
              <a:rPr lang="en-KR" dirty="0">
                <a:solidFill>
                  <a:srgbClr val="FF0000"/>
                </a:solidFill>
                <a:latin typeface="Times New Roman" panose="02020603050405020304" pitchFamily="18" charset="0"/>
                <a:cs typeface="Times New Roman" panose="02020603050405020304" pitchFamily="18" charset="0"/>
              </a:rPr>
              <a:t>R</a:t>
            </a:r>
            <a:r>
              <a:rPr lang="en-KR" dirty="0">
                <a:solidFill>
                  <a:srgbClr val="221BFF"/>
                </a:solidFill>
                <a:latin typeface="Times New Roman" panose="02020603050405020304" pitchFamily="18" charset="0"/>
                <a:cs typeface="Times New Roman" panose="02020603050405020304" pitchFamily="18" charset="0"/>
              </a:rPr>
              <a:t>evealed via </a:t>
            </a:r>
            <a:r>
              <a:rPr lang="en-KR" dirty="0">
                <a:solidFill>
                  <a:srgbClr val="FF0000"/>
                </a:solidFill>
                <a:latin typeface="Times New Roman" panose="02020603050405020304" pitchFamily="18" charset="0"/>
                <a:cs typeface="Times New Roman" panose="02020603050405020304" pitchFamily="18" charset="0"/>
              </a:rPr>
              <a:t>A</a:t>
            </a:r>
            <a:r>
              <a:rPr lang="en-KR" dirty="0">
                <a:solidFill>
                  <a:srgbClr val="221BFF"/>
                </a:solidFill>
                <a:latin typeface="Times New Roman" panose="02020603050405020304" pitchFamily="18" charset="0"/>
                <a:cs typeface="Times New Roman" panose="02020603050405020304" pitchFamily="18" charset="0"/>
              </a:rPr>
              <a:t>mplified </a:t>
            </a:r>
            <a:r>
              <a:rPr lang="en-KR" dirty="0">
                <a:solidFill>
                  <a:srgbClr val="FF0000"/>
                </a:solidFill>
                <a:latin typeface="Times New Roman" panose="02020603050405020304" pitchFamily="18" charset="0"/>
                <a:cs typeface="Times New Roman" panose="02020603050405020304" pitchFamily="18" charset="0"/>
              </a:rPr>
              <a:t>M</a:t>
            </a:r>
            <a:r>
              <a:rPr lang="en-KR" dirty="0">
                <a:solidFill>
                  <a:srgbClr val="221BFF"/>
                </a:solidFill>
                <a:latin typeface="Times New Roman" panose="02020603050405020304" pitchFamily="18" charset="0"/>
                <a:cs typeface="Times New Roman" panose="02020603050405020304" pitchFamily="18" charset="0"/>
              </a:rPr>
              <a:t>odulation of </a:t>
            </a:r>
            <a:r>
              <a:rPr lang="en-KR" dirty="0">
                <a:solidFill>
                  <a:srgbClr val="FF0000"/>
                </a:solidFill>
                <a:latin typeface="Times New Roman" panose="02020603050405020304" pitchFamily="18" charset="0"/>
                <a:cs typeface="Times New Roman" panose="02020603050405020304" pitchFamily="18" charset="0"/>
              </a:rPr>
              <a:t>E</a:t>
            </a:r>
            <a:r>
              <a:rPr lang="en-KR" dirty="0">
                <a:solidFill>
                  <a:srgbClr val="221BFF"/>
                </a:solidFill>
                <a:latin typeface="Times New Roman" panose="02020603050405020304" pitchFamily="18" charset="0"/>
                <a:cs typeface="Times New Roman" panose="02020603050405020304" pitchFamily="18" charset="0"/>
              </a:rPr>
              <a:t>llipticity of </a:t>
            </a:r>
            <a:r>
              <a:rPr lang="en-KR" dirty="0">
                <a:solidFill>
                  <a:srgbClr val="FF0000"/>
                </a:solidFill>
                <a:latin typeface="Times New Roman" panose="02020603050405020304" pitchFamily="18" charset="0"/>
                <a:cs typeface="Times New Roman" panose="02020603050405020304" pitchFamily="18" charset="0"/>
              </a:rPr>
              <a:t>L</a:t>
            </a:r>
            <a:r>
              <a:rPr lang="en-KR" dirty="0">
                <a:solidFill>
                  <a:srgbClr val="221BFF"/>
                </a:solidFill>
                <a:latin typeface="Times New Roman" panose="02020603050405020304" pitchFamily="18" charset="0"/>
                <a:cs typeface="Times New Roman" panose="02020603050405020304" pitchFamily="18" charset="0"/>
              </a:rPr>
              <a:t>aser (</a:t>
            </a:r>
            <a:r>
              <a:rPr lang="en-KR" dirty="0">
                <a:solidFill>
                  <a:srgbClr val="FF0000"/>
                </a:solidFill>
                <a:latin typeface="Times New Roman" panose="02020603050405020304" pitchFamily="18" charset="0"/>
                <a:cs typeface="Times New Roman" panose="02020603050405020304" pitchFamily="18" charset="0"/>
              </a:rPr>
              <a:t>CARAMEL</a:t>
            </a:r>
            <a:r>
              <a:rPr lang="en-KR" dirty="0">
                <a:solidFill>
                  <a:srgbClr val="221BFF"/>
                </a:solidFill>
                <a:latin typeface="Times New Roman" panose="02020603050405020304" pitchFamily="18" charset="0"/>
                <a:cs typeface="Times New Roman" panose="02020603050405020304" pitchFamily="18" charset="0"/>
              </a:rPr>
              <a:t>),”  </a:t>
            </a:r>
          </a:p>
          <a:p>
            <a:pPr marL="457200" indent="-457200" algn="l">
              <a:buFont typeface="Arial" panose="020B0604020202020204" pitchFamily="34" charset="0"/>
              <a:buChar char="•"/>
            </a:pPr>
            <a:r>
              <a:rPr lang="en-KR" dirty="0">
                <a:solidFill>
                  <a:srgbClr val="221BFF"/>
                </a:solidFill>
                <a:latin typeface="Times New Roman" panose="02020603050405020304" pitchFamily="18" charset="0"/>
                <a:cs typeface="Times New Roman" panose="02020603050405020304" pitchFamily="18" charset="0"/>
              </a:rPr>
              <a:t>Based on EO detection of the axion induced electric field in microwave cavity plus probing</a:t>
            </a:r>
          </a:p>
          <a:p>
            <a:pPr marL="457200" indent="-457200" algn="l">
              <a:buFont typeface="Arial" panose="020B0604020202020204" pitchFamily="34" charset="0"/>
              <a:buChar char="•"/>
            </a:pPr>
            <a:endParaRPr lang="en-KR" dirty="0">
              <a:solidFill>
                <a:srgbClr val="221BFF"/>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en-KR" dirty="0">
                <a:solidFill>
                  <a:srgbClr val="221BFF"/>
                </a:solidFill>
                <a:latin typeface="Times New Roman" panose="02020603050405020304" pitchFamily="18" charset="0"/>
                <a:cs typeface="Times New Roman" panose="02020603050405020304" pitchFamily="18" charset="0"/>
              </a:rPr>
              <a:t>A new approach to reading out axion haloscopes could increase the axion frequency scanning rate by more than an order of magnitude, enabling its detection or exclusion in less than five years (axions after inflation).</a:t>
            </a:r>
          </a:p>
          <a:p>
            <a:pPr marL="457200" indent="-457200" algn="l">
              <a:buFont typeface="Arial" panose="020B0604020202020204" pitchFamily="34" charset="0"/>
              <a:buChar char="•"/>
            </a:pPr>
            <a:endParaRPr lang="en-KR" sz="2800" dirty="0">
              <a:solidFill>
                <a:srgbClr val="221BFF"/>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endParaRPr lang="en-KR" dirty="0"/>
          </a:p>
        </p:txBody>
      </p:sp>
      <p:pic>
        <p:nvPicPr>
          <p:cNvPr id="4" name="Picture 3">
            <a:extLst>
              <a:ext uri="{FF2B5EF4-FFF2-40B4-BE49-F238E27FC236}">
                <a16:creationId xmlns:a16="http://schemas.microsoft.com/office/drawing/2014/main" id="{AB11690F-65CA-9C40-A082-5858B8AFCD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804086" cy="1804086"/>
          </a:xfrm>
          <a:prstGeom prst="rect">
            <a:avLst/>
          </a:prstGeom>
        </p:spPr>
      </p:pic>
      <p:sp>
        <p:nvSpPr>
          <p:cNvPr id="2" name="Title 1">
            <a:extLst>
              <a:ext uri="{FF2B5EF4-FFF2-40B4-BE49-F238E27FC236}">
                <a16:creationId xmlns:a16="http://schemas.microsoft.com/office/drawing/2014/main" id="{331B0CED-D65B-BB4B-AECF-7AAD3909F43D}"/>
              </a:ext>
            </a:extLst>
          </p:cNvPr>
          <p:cNvSpPr>
            <a:spLocks noGrp="1"/>
          </p:cNvSpPr>
          <p:nvPr>
            <p:ph type="ctrTitle"/>
          </p:nvPr>
        </p:nvSpPr>
        <p:spPr>
          <a:xfrm>
            <a:off x="1804086" y="0"/>
            <a:ext cx="8417600" cy="2574018"/>
          </a:xfrm>
        </p:spPr>
        <p:txBody>
          <a:bodyPr>
            <a:noAutofit/>
          </a:bodyPr>
          <a:lstStyle/>
          <a:p>
            <a:r>
              <a:rPr lang="en-US" sz="3200" dirty="0">
                <a:solidFill>
                  <a:srgbClr val="FF0000"/>
                </a:solidFill>
                <a:effectLst/>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Toward Quantum-Limited Axion Detection: A Mitigation Strategy</a:t>
            </a:r>
            <a:br>
              <a:rPr lang="en-US" sz="3600" dirty="0">
                <a:solidFill>
                  <a:srgbClr val="FF0000"/>
                </a:solidFill>
                <a:latin typeface="Times New Roman" panose="02020603050405020304" pitchFamily="18" charset="0"/>
                <a:cs typeface="Times New Roman" panose="02020603050405020304" pitchFamily="18" charset="0"/>
              </a:rPr>
            </a:br>
            <a:br>
              <a:rPr lang="en-US" sz="3600" dirty="0">
                <a:solidFill>
                  <a:srgbClr val="FF0000"/>
                </a:solidFill>
                <a:effectLst/>
                <a:latin typeface="Times New Roman" panose="02020603050405020304" pitchFamily="18" charset="0"/>
                <a:cs typeface="Times New Roman" panose="02020603050405020304" pitchFamily="18" charset="0"/>
              </a:rPr>
            </a:br>
            <a:r>
              <a:rPr lang="en-US" sz="2400" dirty="0">
                <a:solidFill>
                  <a:srgbClr val="221BFF"/>
                </a:solidFill>
                <a:effectLst/>
                <a:latin typeface="Times New Roman" panose="02020603050405020304" pitchFamily="18" charset="0"/>
                <a:cs typeface="Times New Roman" panose="02020603050405020304" pitchFamily="18" charset="0"/>
              </a:rPr>
              <a:t>Yannis K. Semertzidis, KAIST</a:t>
            </a:r>
            <a:br>
              <a:rPr lang="en-US" sz="2400" dirty="0">
                <a:solidFill>
                  <a:srgbClr val="221BFF"/>
                </a:solidFill>
                <a:effectLst/>
                <a:latin typeface="Times New Roman" panose="02020603050405020304" pitchFamily="18" charset="0"/>
                <a:cs typeface="Times New Roman" panose="02020603050405020304" pitchFamily="18" charset="0"/>
              </a:rPr>
            </a:br>
            <a:r>
              <a:rPr lang="en-US" sz="2400" dirty="0">
                <a:solidFill>
                  <a:srgbClr val="221BFF"/>
                </a:solidFill>
                <a:effectLst/>
                <a:latin typeface="Times New Roman" panose="02020603050405020304" pitchFamily="18" charset="0"/>
                <a:cs typeface="Times New Roman" panose="02020603050405020304" pitchFamily="18" charset="0"/>
              </a:rPr>
              <a:t>Axions in Stockholm, Nordita, Stockholm, Sweden</a:t>
            </a:r>
            <a:br>
              <a:rPr lang="en-US" sz="2400" dirty="0">
                <a:solidFill>
                  <a:srgbClr val="221BFF"/>
                </a:solidFill>
                <a:effectLst/>
                <a:latin typeface="Times New Roman" panose="02020603050405020304" pitchFamily="18" charset="0"/>
                <a:cs typeface="Times New Roman" panose="02020603050405020304" pitchFamily="18" charset="0"/>
              </a:rPr>
            </a:br>
            <a:r>
              <a:rPr lang="en-US" sz="2400" dirty="0">
                <a:solidFill>
                  <a:srgbClr val="221BFF"/>
                </a:solidFill>
                <a:effectLst/>
                <a:latin typeface="Times New Roman" panose="02020603050405020304" pitchFamily="18" charset="0"/>
                <a:cs typeface="Times New Roman" panose="02020603050405020304" pitchFamily="18" charset="0"/>
              </a:rPr>
              <a:t>June 23 to Jully 11, 2025</a:t>
            </a:r>
            <a:endParaRPr lang="en-US" sz="2400" dirty="0">
              <a:solidFill>
                <a:srgbClr val="221BFF"/>
              </a:solidFill>
              <a:latin typeface="Times New Roman" panose="02020603050405020304" pitchFamily="18"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37AF451D-164B-5849-8F80-775899AD5CDA}"/>
              </a:ext>
            </a:extLst>
          </p:cNvPr>
          <p:cNvSpPr>
            <a:spLocks noGrp="1"/>
          </p:cNvSpPr>
          <p:nvPr>
            <p:ph type="sldNum" sz="quarter" idx="12"/>
          </p:nvPr>
        </p:nvSpPr>
        <p:spPr/>
        <p:txBody>
          <a:bodyPr/>
          <a:lstStyle/>
          <a:p>
            <a:fld id="{C5442BC7-CCB7-564B-BB51-294CD479D699}" type="slidenum">
              <a:rPr lang="en-US" smtClean="0"/>
              <a:t>1</a:t>
            </a:fld>
            <a:endParaRPr lang="en-US" dirty="0"/>
          </a:p>
        </p:txBody>
      </p:sp>
      <p:sp>
        <p:nvSpPr>
          <p:cNvPr id="11" name="TextBox 10">
            <a:extLst>
              <a:ext uri="{FF2B5EF4-FFF2-40B4-BE49-F238E27FC236}">
                <a16:creationId xmlns:a16="http://schemas.microsoft.com/office/drawing/2014/main" id="{7D0668CB-D300-6EE1-FBE3-63EC55958796}"/>
              </a:ext>
            </a:extLst>
          </p:cNvPr>
          <p:cNvSpPr txBox="1"/>
          <p:nvPr/>
        </p:nvSpPr>
        <p:spPr>
          <a:xfrm>
            <a:off x="10568065" y="702974"/>
            <a:ext cx="1285929" cy="369332"/>
          </a:xfrm>
          <a:prstGeom prst="rect">
            <a:avLst/>
          </a:prstGeom>
          <a:noFill/>
        </p:spPr>
        <p:txBody>
          <a:bodyPr wrap="none" rtlCol="0">
            <a:spAutoFit/>
          </a:bodyPr>
          <a:lstStyle/>
          <a:p>
            <a:pPr algn="r"/>
            <a:r>
              <a:rPr lang="en-US" dirty="0"/>
              <a:t>July 1, 2025</a:t>
            </a:r>
          </a:p>
        </p:txBody>
      </p:sp>
      <p:pic>
        <p:nvPicPr>
          <p:cNvPr id="13" name="Picture 12" descr="A close up of a label&#10;&#10;AI-generated content may be incorrect.">
            <a:extLst>
              <a:ext uri="{FF2B5EF4-FFF2-40B4-BE49-F238E27FC236}">
                <a16:creationId xmlns:a16="http://schemas.microsoft.com/office/drawing/2014/main" id="{7A0CCB12-3D25-EE6E-F4BC-E76554651C27}"/>
              </a:ext>
            </a:extLst>
          </p:cNvPr>
          <p:cNvPicPr>
            <a:picLocks noChangeAspect="1"/>
          </p:cNvPicPr>
          <p:nvPr/>
        </p:nvPicPr>
        <p:blipFill>
          <a:blip r:embed="rId5"/>
          <a:stretch>
            <a:fillRect/>
          </a:stretch>
        </p:blipFill>
        <p:spPr>
          <a:xfrm>
            <a:off x="3581401" y="5394400"/>
            <a:ext cx="6986664" cy="1327075"/>
          </a:xfrm>
          <a:prstGeom prst="rect">
            <a:avLst/>
          </a:prstGeom>
        </p:spPr>
      </p:pic>
    </p:spTree>
    <p:extLst>
      <p:ext uri="{BB962C8B-B14F-4D97-AF65-F5344CB8AC3E}">
        <p14:creationId xmlns:p14="http://schemas.microsoft.com/office/powerpoint/2010/main" val="185374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2"/>
          <p:cNvSpPr>
            <a:spLocks noGrp="1" noChangeArrowheads="1"/>
          </p:cNvSpPr>
          <p:nvPr>
            <p:ph type="title" sz="quarter"/>
          </p:nvPr>
        </p:nvSpPr>
        <p:spPr>
          <a:xfrm>
            <a:off x="0" y="2"/>
            <a:ext cx="12192000" cy="866018"/>
          </a:xfrm>
        </p:spPr>
        <p:txBody>
          <a:bodyPr/>
          <a:lstStyle/>
          <a:p>
            <a:pPr algn="ctr" eaLnBrk="1" hangingPunct="1"/>
            <a:r>
              <a:rPr lang="en-US" sz="3600" dirty="0">
                <a:solidFill>
                  <a:srgbClr val="0000FF"/>
                </a:solidFill>
                <a:latin typeface="Times New Roman" panose="02020603050405020304" pitchFamily="18" charset="0"/>
                <a:cs typeface="Times New Roman" panose="02020603050405020304" pitchFamily="18" charset="0"/>
              </a:rPr>
              <a:t>State of the art axion haloscopes</a:t>
            </a:r>
            <a:endParaRPr lang="en-US" sz="2400" dirty="0">
              <a:solidFill>
                <a:srgbClr val="E51B3D"/>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a:defRPr/>
            </a:pPr>
            <a:fld id="{97B0AD89-9A3E-F746-AE15-526C75EE2728}" type="slidenum">
              <a:rPr lang="en-US" smtClean="0"/>
              <a:pPr>
                <a:defRPr/>
              </a:pPr>
              <a:t>10</a:t>
            </a:fld>
            <a:endParaRPr lang="en-US"/>
          </a:p>
        </p:txBody>
      </p:sp>
      <p:pic>
        <p:nvPicPr>
          <p:cNvPr id="8" name="Picture 7">
            <a:extLst>
              <a:ext uri="{FF2B5EF4-FFF2-40B4-BE49-F238E27FC236}">
                <a16:creationId xmlns:a16="http://schemas.microsoft.com/office/drawing/2014/main" id="{ACFB7BFC-2F86-1C4B-B74D-E63F2E45DEE8}"/>
              </a:ext>
            </a:extLst>
          </p:cNvPr>
          <p:cNvPicPr>
            <a:picLocks noChangeAspect="1"/>
          </p:cNvPicPr>
          <p:nvPr/>
        </p:nvPicPr>
        <p:blipFill>
          <a:blip r:embed="rId2"/>
          <a:stretch>
            <a:fillRect/>
          </a:stretch>
        </p:blipFill>
        <p:spPr>
          <a:xfrm>
            <a:off x="2335628" y="2670629"/>
            <a:ext cx="7190608" cy="4187371"/>
          </a:xfrm>
          <a:prstGeom prst="rect">
            <a:avLst/>
          </a:prstGeom>
        </p:spPr>
      </p:pic>
      <p:sp>
        <p:nvSpPr>
          <p:cNvPr id="4" name="TextBox 3">
            <a:extLst>
              <a:ext uri="{FF2B5EF4-FFF2-40B4-BE49-F238E27FC236}">
                <a16:creationId xmlns:a16="http://schemas.microsoft.com/office/drawing/2014/main" id="{83F2E881-1525-196F-0144-4F337D7F6B35}"/>
              </a:ext>
            </a:extLst>
          </p:cNvPr>
          <p:cNvSpPr txBox="1"/>
          <p:nvPr/>
        </p:nvSpPr>
        <p:spPr>
          <a:xfrm>
            <a:off x="675006" y="866019"/>
            <a:ext cx="10699404" cy="523220"/>
          </a:xfrm>
          <a:prstGeom prst="rect">
            <a:avLst/>
          </a:prstGeom>
          <a:noFill/>
        </p:spPr>
        <p:txBody>
          <a:bodyPr wrap="none" rtlCol="0">
            <a:spAutoFit/>
          </a:bodyPr>
          <a:lstStyle/>
          <a:p>
            <a:r>
              <a:rPr lang="en-KR" sz="2800">
                <a:latin typeface="Times New Roman" panose="02020603050405020304" pitchFamily="18" charset="0"/>
                <a:cs typeface="Times New Roman" panose="02020603050405020304" pitchFamily="18" charset="0"/>
              </a:rPr>
              <a:t>The ability to scan fast depends on </a:t>
            </a:r>
            <a:r>
              <a:rPr lang="en-KR" sz="2800">
                <a:solidFill>
                  <a:srgbClr val="FF0000"/>
                </a:solidFill>
                <a:latin typeface="Times New Roman" panose="02020603050405020304" pitchFamily="18" charset="0"/>
                <a:cs typeface="Times New Roman" panose="02020603050405020304" pitchFamily="18" charset="0"/>
              </a:rPr>
              <a:t>B</a:t>
            </a:r>
            <a:r>
              <a:rPr lang="en-KR" sz="2800">
                <a:latin typeface="Times New Roman" panose="02020603050405020304" pitchFamily="18" charset="0"/>
                <a:cs typeface="Times New Roman" panose="02020603050405020304" pitchFamily="18" charset="0"/>
              </a:rPr>
              <a:t>-field, </a:t>
            </a:r>
            <a:r>
              <a:rPr lang="en-KR" sz="2800">
                <a:solidFill>
                  <a:srgbClr val="FF0000"/>
                </a:solidFill>
                <a:latin typeface="Times New Roman" panose="02020603050405020304" pitchFamily="18" charset="0"/>
                <a:cs typeface="Times New Roman" panose="02020603050405020304" pitchFamily="18" charset="0"/>
              </a:rPr>
              <a:t>V</a:t>
            </a:r>
            <a:r>
              <a:rPr lang="en-KR" sz="2800">
                <a:latin typeface="Times New Roman" panose="02020603050405020304" pitchFamily="18" charset="0"/>
                <a:cs typeface="Times New Roman" panose="02020603050405020304" pitchFamily="18" charset="0"/>
              </a:rPr>
              <a:t>olume, </a:t>
            </a:r>
            <a:r>
              <a:rPr lang="en-KR" sz="2800">
                <a:solidFill>
                  <a:srgbClr val="FF0000"/>
                </a:solidFill>
                <a:latin typeface="Times New Roman" panose="02020603050405020304" pitchFamily="18" charset="0"/>
                <a:cs typeface="Times New Roman" panose="02020603050405020304" pitchFamily="18" charset="0"/>
              </a:rPr>
              <a:t>T</a:t>
            </a:r>
            <a:r>
              <a:rPr lang="en-KR" sz="2800">
                <a:latin typeface="Times New Roman" panose="02020603050405020304" pitchFamily="18" charset="0"/>
                <a:cs typeface="Times New Roman" panose="02020603050405020304" pitchFamily="18" charset="0"/>
              </a:rPr>
              <a:t>emperature, and </a:t>
            </a:r>
            <a:r>
              <a:rPr lang="en-KR" sz="2800">
                <a:solidFill>
                  <a:srgbClr val="FF0000"/>
                </a:solidFill>
                <a:latin typeface="Times New Roman" panose="02020603050405020304" pitchFamily="18" charset="0"/>
                <a:cs typeface="Times New Roman" panose="02020603050405020304" pitchFamily="18" charset="0"/>
              </a:rPr>
              <a:t>Q</a:t>
            </a:r>
            <a:r>
              <a:rPr lang="en-KR" sz="2800" baseline="-25000">
                <a:solidFill>
                  <a:srgbClr val="FF0000"/>
                </a:solidFill>
                <a:latin typeface="Times New Roman" panose="02020603050405020304" pitchFamily="18" charset="0"/>
                <a:cs typeface="Times New Roman" panose="02020603050405020304" pitchFamily="18" charset="0"/>
              </a:rPr>
              <a:t>0</a:t>
            </a:r>
            <a:endParaRPr lang="en-KR" sz="280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5F289A0-6771-0A7D-2C92-CD733BD65A2C}"/>
              </a:ext>
            </a:extLst>
          </p:cNvPr>
          <p:cNvSpPr txBox="1"/>
          <p:nvPr/>
        </p:nvSpPr>
        <p:spPr>
          <a:xfrm>
            <a:off x="7767324" y="2834519"/>
            <a:ext cx="2969083" cy="461665"/>
          </a:xfrm>
          <a:prstGeom prst="rect">
            <a:avLst/>
          </a:prstGeom>
          <a:noFill/>
        </p:spPr>
        <p:txBody>
          <a:bodyPr wrap="none" rtlCol="0">
            <a:spAutoFit/>
          </a:bodyPr>
          <a:lstStyle/>
          <a:p>
            <a:r>
              <a:rPr lang="en-KR" sz="2400">
                <a:solidFill>
                  <a:srgbClr val="221BFF"/>
                </a:solidFill>
                <a:latin typeface="Times New Roman" panose="02020603050405020304" pitchFamily="18" charset="0"/>
                <a:cs typeface="Times New Roman" panose="02020603050405020304" pitchFamily="18" charset="0"/>
              </a:rPr>
              <a:t>Most sensitive method</a:t>
            </a:r>
          </a:p>
        </p:txBody>
      </p:sp>
      <p:pic>
        <p:nvPicPr>
          <p:cNvPr id="7" name="Picture 6">
            <a:extLst>
              <a:ext uri="{FF2B5EF4-FFF2-40B4-BE49-F238E27FC236}">
                <a16:creationId xmlns:a16="http://schemas.microsoft.com/office/drawing/2014/main" id="{B2FDF3BF-2E62-5E75-FDD5-CE78507ABCC0}"/>
              </a:ext>
            </a:extLst>
          </p:cNvPr>
          <p:cNvPicPr>
            <a:picLocks noChangeAspect="1"/>
          </p:cNvPicPr>
          <p:nvPr/>
        </p:nvPicPr>
        <p:blipFill>
          <a:blip r:embed="rId3"/>
          <a:stretch>
            <a:fillRect/>
          </a:stretch>
        </p:blipFill>
        <p:spPr>
          <a:xfrm>
            <a:off x="935263" y="1609235"/>
            <a:ext cx="10058551" cy="818279"/>
          </a:xfrm>
          <a:prstGeom prst="rect">
            <a:avLst/>
          </a:prstGeom>
        </p:spPr>
      </p:pic>
      <p:sp>
        <p:nvSpPr>
          <p:cNvPr id="2" name="TextBox 1">
            <a:extLst>
              <a:ext uri="{FF2B5EF4-FFF2-40B4-BE49-F238E27FC236}">
                <a16:creationId xmlns:a16="http://schemas.microsoft.com/office/drawing/2014/main" id="{A7787205-F752-C3B9-FF43-D855FED8290B}"/>
              </a:ext>
            </a:extLst>
          </p:cNvPr>
          <p:cNvSpPr txBox="1"/>
          <p:nvPr/>
        </p:nvSpPr>
        <p:spPr>
          <a:xfrm>
            <a:off x="9484914" y="3856771"/>
            <a:ext cx="2696572" cy="1938992"/>
          </a:xfrm>
          <a:prstGeom prst="rect">
            <a:avLst/>
          </a:prstGeom>
          <a:noFill/>
        </p:spPr>
        <p:txBody>
          <a:bodyPr wrap="none" rtlCol="0">
            <a:spAutoFit/>
          </a:bodyPr>
          <a:lstStyle/>
          <a:p>
            <a:r>
              <a:rPr lang="en-KR" sz="2400" dirty="0">
                <a:latin typeface="Times New Roman" panose="02020603050405020304" pitchFamily="18" charset="0"/>
                <a:cs typeface="Times New Roman" panose="02020603050405020304" pitchFamily="18" charset="0"/>
              </a:rPr>
              <a:t>Running Haloscope </a:t>
            </a:r>
          </a:p>
          <a:p>
            <a:r>
              <a:rPr lang="en-US" sz="2400" dirty="0">
                <a:latin typeface="Times New Roman" panose="02020603050405020304" pitchFamily="18" charset="0"/>
                <a:cs typeface="Times New Roman" panose="02020603050405020304" pitchFamily="18" charset="0"/>
              </a:rPr>
              <a:t>E</a:t>
            </a:r>
            <a:r>
              <a:rPr lang="en-KR" sz="2400" dirty="0">
                <a:latin typeface="Times New Roman" panose="02020603050405020304" pitchFamily="18" charset="0"/>
                <a:cs typeface="Times New Roman" panose="02020603050405020304" pitchFamily="18" charset="0"/>
              </a:rPr>
              <a:t>xperiments:</a:t>
            </a:r>
            <a:endParaRPr lang="en-KR" sz="2400" dirty="0">
              <a:solidFill>
                <a:srgbClr val="FF0000"/>
              </a:solidFill>
              <a:latin typeface="Times New Roman" panose="02020603050405020304" pitchFamily="18" charset="0"/>
              <a:cs typeface="Times New Roman" panose="02020603050405020304" pitchFamily="18" charset="0"/>
            </a:endParaRPr>
          </a:p>
          <a:p>
            <a:r>
              <a:rPr lang="en-KR" sz="2400" dirty="0">
                <a:solidFill>
                  <a:srgbClr val="FF0000"/>
                </a:solidFill>
                <a:latin typeface="Times New Roman" panose="02020603050405020304" pitchFamily="18" charset="0"/>
                <a:cs typeface="Times New Roman" panose="02020603050405020304" pitchFamily="18" charset="0"/>
              </a:rPr>
              <a:t>CAPP</a:t>
            </a:r>
            <a:r>
              <a:rPr lang="en-KR" sz="2400" dirty="0">
                <a:solidFill>
                  <a:srgbClr val="FF0000"/>
                </a:solidFill>
                <a:latin typeface="Times New Roman" panose="02020603050405020304" pitchFamily="18" charset="0"/>
                <a:cs typeface="Times New Roman" panose="02020603050405020304" pitchFamily="18" charset="0"/>
                <a:sym typeface="Wingdings" pitchFamily="2" charset="2"/>
              </a:rPr>
              <a:t>DMAG</a:t>
            </a:r>
            <a:endParaRPr lang="en-KR" sz="2400" dirty="0">
              <a:solidFill>
                <a:srgbClr val="FF0000"/>
              </a:solidFill>
              <a:latin typeface="Times New Roman" panose="02020603050405020304" pitchFamily="18" charset="0"/>
              <a:cs typeface="Times New Roman" panose="02020603050405020304" pitchFamily="18" charset="0"/>
            </a:endParaRPr>
          </a:p>
          <a:p>
            <a:r>
              <a:rPr lang="en-KR" sz="2400" dirty="0">
                <a:solidFill>
                  <a:srgbClr val="FF0000"/>
                </a:solidFill>
                <a:latin typeface="Times New Roman" panose="02020603050405020304" pitchFamily="18" charset="0"/>
                <a:cs typeface="Times New Roman" panose="02020603050405020304" pitchFamily="18" charset="0"/>
              </a:rPr>
              <a:t>ADMX</a:t>
            </a:r>
          </a:p>
          <a:p>
            <a:r>
              <a:rPr lang="en-KR" sz="2400" dirty="0">
                <a:solidFill>
                  <a:srgbClr val="FF0000"/>
                </a:solidFill>
                <a:latin typeface="Times New Roman" panose="02020603050405020304" pitchFamily="18" charset="0"/>
                <a:cs typeface="Times New Roman" panose="02020603050405020304" pitchFamily="18" charset="0"/>
              </a:rPr>
              <a:t>HAYSTAC</a:t>
            </a:r>
          </a:p>
        </p:txBody>
      </p:sp>
    </p:spTree>
    <p:extLst>
      <p:ext uri="{BB962C8B-B14F-4D97-AF65-F5344CB8AC3E}">
        <p14:creationId xmlns:p14="http://schemas.microsoft.com/office/powerpoint/2010/main" val="981766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61B0-1519-129C-7586-EB1E0E9CBECF}"/>
              </a:ext>
            </a:extLst>
          </p:cNvPr>
          <p:cNvSpPr>
            <a:spLocks noGrp="1"/>
          </p:cNvSpPr>
          <p:nvPr>
            <p:ph type="title"/>
          </p:nvPr>
        </p:nvSpPr>
        <p:spPr>
          <a:xfrm>
            <a:off x="0" y="0"/>
            <a:ext cx="12192000" cy="801511"/>
          </a:xfrm>
        </p:spPr>
        <p:txBody>
          <a:bodyPr>
            <a:normAutofit/>
          </a:bodyPr>
          <a:lstStyle/>
          <a:p>
            <a:pPr algn="ctr"/>
            <a:r>
              <a:rPr lang="en-KR" dirty="0">
                <a:solidFill>
                  <a:srgbClr val="FF0000"/>
                </a:solidFill>
                <a:latin typeface="Times New Roman" panose="02020603050405020304" pitchFamily="18" charset="0"/>
                <a:cs typeface="Times New Roman" panose="02020603050405020304" pitchFamily="18" charset="0"/>
              </a:rPr>
              <a:t>Limits in medium axion frequencies (up to 2024)</a:t>
            </a:r>
          </a:p>
        </p:txBody>
      </p:sp>
      <p:sp>
        <p:nvSpPr>
          <p:cNvPr id="3" name="Slide Number Placeholder 2">
            <a:extLst>
              <a:ext uri="{FF2B5EF4-FFF2-40B4-BE49-F238E27FC236}">
                <a16:creationId xmlns:a16="http://schemas.microsoft.com/office/drawing/2014/main" id="{9E0179BD-85B5-3D51-D3DF-249080D3E82F}"/>
              </a:ext>
            </a:extLst>
          </p:cNvPr>
          <p:cNvSpPr>
            <a:spLocks noGrp="1"/>
          </p:cNvSpPr>
          <p:nvPr>
            <p:ph type="sldNum" sz="quarter" idx="12"/>
          </p:nvPr>
        </p:nvSpPr>
        <p:spPr/>
        <p:txBody>
          <a:bodyPr/>
          <a:lstStyle/>
          <a:p>
            <a:fld id="{C5442BC7-CCB7-564B-BB51-294CD479D699}" type="slidenum">
              <a:rPr lang="en-US" smtClean="0"/>
              <a:t>11</a:t>
            </a:fld>
            <a:endParaRPr lang="en-US"/>
          </a:p>
        </p:txBody>
      </p:sp>
      <p:pic>
        <p:nvPicPr>
          <p:cNvPr id="6" name="Picture 5">
            <a:extLst>
              <a:ext uri="{FF2B5EF4-FFF2-40B4-BE49-F238E27FC236}">
                <a16:creationId xmlns:a16="http://schemas.microsoft.com/office/drawing/2014/main" id="{B0D093AF-9928-C877-7F72-D6DFB86C9646}"/>
              </a:ext>
            </a:extLst>
          </p:cNvPr>
          <p:cNvPicPr>
            <a:picLocks noChangeAspect="1"/>
          </p:cNvPicPr>
          <p:nvPr/>
        </p:nvPicPr>
        <p:blipFill>
          <a:blip r:embed="rId2"/>
          <a:stretch>
            <a:fillRect/>
          </a:stretch>
        </p:blipFill>
        <p:spPr>
          <a:xfrm>
            <a:off x="152399" y="881690"/>
            <a:ext cx="11769039" cy="5839785"/>
          </a:xfrm>
          <a:prstGeom prst="rect">
            <a:avLst/>
          </a:prstGeom>
        </p:spPr>
      </p:pic>
      <p:sp>
        <p:nvSpPr>
          <p:cNvPr id="7" name="TextBox 6">
            <a:extLst>
              <a:ext uri="{FF2B5EF4-FFF2-40B4-BE49-F238E27FC236}">
                <a16:creationId xmlns:a16="http://schemas.microsoft.com/office/drawing/2014/main" id="{40EC4146-1DE0-22B9-9425-6E19E1DECC33}"/>
              </a:ext>
            </a:extLst>
          </p:cNvPr>
          <p:cNvSpPr txBox="1"/>
          <p:nvPr/>
        </p:nvSpPr>
        <p:spPr>
          <a:xfrm>
            <a:off x="7061200" y="965200"/>
            <a:ext cx="3848746" cy="830997"/>
          </a:xfrm>
          <a:prstGeom prst="rect">
            <a:avLst/>
          </a:prstGeom>
          <a:noFill/>
        </p:spPr>
        <p:txBody>
          <a:bodyPr wrap="none" rtlCol="0">
            <a:spAutoFit/>
          </a:bodyPr>
          <a:lstStyle/>
          <a:p>
            <a:r>
              <a:rPr lang="en-KR" sz="2400" dirty="0">
                <a:solidFill>
                  <a:srgbClr val="FF0000"/>
                </a:solidFill>
                <a:latin typeface="Times New Roman" panose="02020603050405020304" pitchFamily="18" charset="0"/>
                <a:cs typeface="Times New Roman" panose="02020603050405020304" pitchFamily="18" charset="0"/>
              </a:rPr>
              <a:t>Slide by Jiwon Lee, </a:t>
            </a:r>
          </a:p>
          <a:p>
            <a:r>
              <a:rPr lang="en-KR" sz="2400" dirty="0">
                <a:solidFill>
                  <a:srgbClr val="FF0000"/>
                </a:solidFill>
                <a:latin typeface="Times New Roman" panose="02020603050405020304" pitchFamily="18" charset="0"/>
                <a:cs typeface="Times New Roman" panose="02020603050405020304" pitchFamily="18" charset="0"/>
              </a:rPr>
              <a:t>KAIST, PhD work (ongoing) </a:t>
            </a:r>
          </a:p>
        </p:txBody>
      </p:sp>
    </p:spTree>
    <p:extLst>
      <p:ext uri="{BB962C8B-B14F-4D97-AF65-F5344CB8AC3E}">
        <p14:creationId xmlns:p14="http://schemas.microsoft.com/office/powerpoint/2010/main" val="346167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0" y="4"/>
            <a:ext cx="9143999" cy="975895"/>
          </a:xfrm>
        </p:spPr>
        <p:txBody>
          <a:bodyPr/>
          <a:lstStyle/>
          <a:p>
            <a:r>
              <a:rPr lang="en-US" sz="3600" b="1">
                <a:solidFill>
                  <a:srgbClr val="FF0000"/>
                </a:solidFill>
              </a:rPr>
              <a:t>Major activities</a:t>
            </a:r>
          </a:p>
        </p:txBody>
      </p:sp>
      <p:sp>
        <p:nvSpPr>
          <p:cNvPr id="3" name="Content Placeholder 2"/>
          <p:cNvSpPr>
            <a:spLocks noGrp="1"/>
          </p:cNvSpPr>
          <p:nvPr>
            <p:ph idx="1"/>
          </p:nvPr>
        </p:nvSpPr>
        <p:spPr>
          <a:xfrm>
            <a:off x="958788" y="738130"/>
            <a:ext cx="10697593" cy="6119873"/>
          </a:xfrm>
        </p:spPr>
        <p:txBody>
          <a:bodyPr>
            <a:normAutofit lnSpcReduction="10000"/>
          </a:bodyPr>
          <a:lstStyle/>
          <a:p>
            <a:r>
              <a:rPr lang="en-US" dirty="0">
                <a:solidFill>
                  <a:srgbClr val="0000FF"/>
                </a:solidFill>
              </a:rPr>
              <a:t>ADMX (UW, microwave cavity)</a:t>
            </a:r>
          </a:p>
          <a:p>
            <a:r>
              <a:rPr lang="en-US" dirty="0">
                <a:solidFill>
                  <a:srgbClr val="0000FF"/>
                </a:solidFill>
              </a:rPr>
              <a:t>HAYSTAC (Yale, microwave cavity)</a:t>
            </a:r>
          </a:p>
          <a:p>
            <a:r>
              <a:rPr lang="en-US" dirty="0">
                <a:solidFill>
                  <a:srgbClr val="0000FF"/>
                </a:solidFill>
              </a:rPr>
              <a:t>IBS/CAPP</a:t>
            </a:r>
            <a:r>
              <a:rPr lang="en-US" dirty="0">
                <a:solidFill>
                  <a:srgbClr val="0000FF"/>
                </a:solidFill>
                <a:sym typeface="Wingdings" pitchFamily="2" charset="2"/>
              </a:rPr>
              <a:t>DMAG</a:t>
            </a:r>
            <a:r>
              <a:rPr lang="en-US" dirty="0">
                <a:solidFill>
                  <a:srgbClr val="0000FF"/>
                </a:solidFill>
              </a:rPr>
              <a:t> (CULTASK, multiple microwave cavities, 1-10GHz)</a:t>
            </a:r>
          </a:p>
          <a:p>
            <a:r>
              <a:rPr lang="en-US" dirty="0">
                <a:solidFill>
                  <a:srgbClr val="0000FF"/>
                </a:solidFill>
              </a:rPr>
              <a:t>ORGAN (UWA, high frequency)</a:t>
            </a:r>
          </a:p>
          <a:p>
            <a:r>
              <a:rPr lang="en-US" dirty="0">
                <a:solidFill>
                  <a:srgbClr val="0000FF"/>
                </a:solidFill>
              </a:rPr>
              <a:t>QUAX (INFN, microwave cavity)</a:t>
            </a:r>
          </a:p>
          <a:p>
            <a:r>
              <a:rPr lang="en-US" dirty="0">
                <a:solidFill>
                  <a:srgbClr val="0000FF"/>
                </a:solidFill>
              </a:rPr>
              <a:t>KLASH (Large volume magnet in Frascati, microwave cavity) </a:t>
            </a:r>
          </a:p>
          <a:p>
            <a:r>
              <a:rPr lang="en-US" dirty="0">
                <a:solidFill>
                  <a:srgbClr val="0000FF"/>
                </a:solidFill>
              </a:rPr>
              <a:t>MADMAX (DESY, dielectric interfaces)</a:t>
            </a:r>
          </a:p>
          <a:p>
            <a:r>
              <a:rPr lang="en-US" dirty="0">
                <a:solidFill>
                  <a:srgbClr val="0000FF"/>
                </a:solidFill>
              </a:rPr>
              <a:t>ALPHA (Sweden, plasmonic resonance)</a:t>
            </a:r>
          </a:p>
          <a:p>
            <a:r>
              <a:rPr lang="en-US" dirty="0">
                <a:solidFill>
                  <a:srgbClr val="0000FF"/>
                </a:solidFill>
              </a:rPr>
              <a:t>BabyIAXO (DESY, axion helioscope)</a:t>
            </a:r>
          </a:p>
          <a:p>
            <a:r>
              <a:rPr lang="en-US" dirty="0">
                <a:solidFill>
                  <a:srgbClr val="0000FF"/>
                </a:solidFill>
              </a:rPr>
              <a:t>ALPs (DESY, coupled FP resonators)</a:t>
            </a:r>
          </a:p>
          <a:p>
            <a:r>
              <a:rPr lang="en-US" dirty="0">
                <a:solidFill>
                  <a:srgbClr val="0000FF"/>
                </a:solidFill>
              </a:rPr>
              <a:t>CAST-CAPP (CERN, rectangular cavities-TE modes)</a:t>
            </a:r>
          </a:p>
          <a:p>
            <a:r>
              <a:rPr lang="en-US" dirty="0" err="1">
                <a:solidFill>
                  <a:srgbClr val="0000FF"/>
                </a:solidFill>
              </a:rPr>
              <a:t>GrAHol</a:t>
            </a:r>
            <a:r>
              <a:rPr lang="en-US" dirty="0">
                <a:solidFill>
                  <a:srgbClr val="0000FF"/>
                </a:solidFill>
              </a:rPr>
              <a:t>-CAPP</a:t>
            </a:r>
            <a:r>
              <a:rPr lang="en-US" dirty="0">
                <a:solidFill>
                  <a:srgbClr val="0000FF"/>
                </a:solidFill>
                <a:sym typeface="Wingdings" pitchFamily="2" charset="2"/>
              </a:rPr>
              <a:t>/DMAG (large volume magnet)</a:t>
            </a:r>
            <a:endParaRPr lang="en-US" dirty="0">
              <a:solidFill>
                <a:srgbClr val="0000FF"/>
              </a:solidFill>
            </a:endParaRPr>
          </a:p>
          <a:p>
            <a:r>
              <a:rPr lang="en-US" dirty="0">
                <a:solidFill>
                  <a:srgbClr val="0000FF"/>
                </a:solidFill>
              </a:rPr>
              <a:t>Dark Matter RADIO and many more, new exciting experiments…!</a:t>
            </a:r>
          </a:p>
        </p:txBody>
      </p:sp>
      <p:sp>
        <p:nvSpPr>
          <p:cNvPr id="9" name="Slide Number Placeholder 8"/>
          <p:cNvSpPr>
            <a:spLocks noGrp="1"/>
          </p:cNvSpPr>
          <p:nvPr>
            <p:ph type="sldNum" sz="quarter" idx="12"/>
          </p:nvPr>
        </p:nvSpPr>
        <p:spPr/>
        <p:txBody>
          <a:bodyPr/>
          <a:lstStyle/>
          <a:p>
            <a:fld id="{90CDB356-0B88-4BC1-B268-E69530B25FC0}" type="slidenum">
              <a:rPr lang="en-US" smtClean="0"/>
              <a:pPr/>
              <a:t>12</a:t>
            </a:fld>
            <a:endParaRPr lang="en-US"/>
          </a:p>
        </p:txBody>
      </p:sp>
    </p:spTree>
    <p:extLst>
      <p:ext uri="{BB962C8B-B14F-4D97-AF65-F5344CB8AC3E}">
        <p14:creationId xmlns:p14="http://schemas.microsoft.com/office/powerpoint/2010/main" val="75000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90E1D6-8BE7-C928-08F9-9B1C5819058D}"/>
              </a:ext>
            </a:extLst>
          </p:cNvPr>
          <p:cNvPicPr>
            <a:picLocks noChangeAspect="1"/>
          </p:cNvPicPr>
          <p:nvPr/>
        </p:nvPicPr>
        <p:blipFill>
          <a:blip r:embed="rId2"/>
          <a:stretch>
            <a:fillRect/>
          </a:stretch>
        </p:blipFill>
        <p:spPr>
          <a:xfrm>
            <a:off x="838199" y="617444"/>
            <a:ext cx="10224911" cy="6240556"/>
          </a:xfrm>
          <a:prstGeom prst="rect">
            <a:avLst/>
          </a:prstGeom>
        </p:spPr>
      </p:pic>
      <p:sp>
        <p:nvSpPr>
          <p:cNvPr id="2" name="Title 1">
            <a:extLst>
              <a:ext uri="{FF2B5EF4-FFF2-40B4-BE49-F238E27FC236}">
                <a16:creationId xmlns:a16="http://schemas.microsoft.com/office/drawing/2014/main" id="{A0FB61B0-1519-129C-7586-EB1E0E9CBECF}"/>
              </a:ext>
            </a:extLst>
          </p:cNvPr>
          <p:cNvSpPr>
            <a:spLocks noGrp="1"/>
          </p:cNvSpPr>
          <p:nvPr>
            <p:ph type="title"/>
          </p:nvPr>
        </p:nvSpPr>
        <p:spPr>
          <a:xfrm>
            <a:off x="0" y="0"/>
            <a:ext cx="12192000" cy="801511"/>
          </a:xfrm>
        </p:spPr>
        <p:txBody>
          <a:bodyPr>
            <a:normAutofit fontScale="90000"/>
          </a:bodyPr>
          <a:lstStyle/>
          <a:p>
            <a:pPr algn="ctr"/>
            <a:r>
              <a:rPr lang="en-KR">
                <a:solidFill>
                  <a:srgbClr val="FF0000"/>
                </a:solidFill>
                <a:latin typeface="Times New Roman" panose="02020603050405020304" pitchFamily="18" charset="0"/>
                <a:cs typeface="Times New Roman" panose="02020603050405020304" pitchFamily="18" charset="0"/>
              </a:rPr>
              <a:t>World map of current experiments on wavy dark matter</a:t>
            </a:r>
          </a:p>
        </p:txBody>
      </p:sp>
      <p:sp>
        <p:nvSpPr>
          <p:cNvPr id="3" name="Slide Number Placeholder 2">
            <a:extLst>
              <a:ext uri="{FF2B5EF4-FFF2-40B4-BE49-F238E27FC236}">
                <a16:creationId xmlns:a16="http://schemas.microsoft.com/office/drawing/2014/main" id="{9E0179BD-85B5-3D51-D3DF-249080D3E82F}"/>
              </a:ext>
            </a:extLst>
          </p:cNvPr>
          <p:cNvSpPr>
            <a:spLocks noGrp="1"/>
          </p:cNvSpPr>
          <p:nvPr>
            <p:ph type="sldNum" sz="quarter" idx="12"/>
          </p:nvPr>
        </p:nvSpPr>
        <p:spPr/>
        <p:txBody>
          <a:bodyPr/>
          <a:lstStyle/>
          <a:p>
            <a:fld id="{C5442BC7-CCB7-564B-BB51-294CD479D699}" type="slidenum">
              <a:rPr lang="en-US" smtClean="0"/>
              <a:t>13</a:t>
            </a:fld>
            <a:endParaRPr lang="en-US"/>
          </a:p>
        </p:txBody>
      </p:sp>
    </p:spTree>
    <p:extLst>
      <p:ext uri="{BB962C8B-B14F-4D97-AF65-F5344CB8AC3E}">
        <p14:creationId xmlns:p14="http://schemas.microsoft.com/office/powerpoint/2010/main" val="219006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013" y="4"/>
            <a:ext cx="9907398" cy="975895"/>
          </a:xfrm>
        </p:spPr>
        <p:txBody>
          <a:bodyPr>
            <a:normAutofit fontScale="90000"/>
          </a:bodyPr>
          <a:lstStyle/>
          <a:p>
            <a:pPr algn="ctr"/>
            <a:r>
              <a:rPr lang="en-US" sz="3600" dirty="0">
                <a:solidFill>
                  <a:srgbClr val="FF0000"/>
                </a:solidFill>
                <a:latin typeface="Times New Roman" panose="02020603050405020304" pitchFamily="18" charset="0"/>
                <a:cs typeface="Times New Roman" panose="02020603050405020304" pitchFamily="18" charset="0"/>
              </a:rPr>
              <a:t>There are two major issues with axion research and possibly one solution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0" y="975899"/>
                <a:ext cx="12192000" cy="5882104"/>
              </a:xfrm>
            </p:spPr>
            <p:txBody>
              <a:bodyPr>
                <a:normAutofit/>
              </a:bodyPr>
              <a:lstStyle/>
              <a:p>
                <a:r>
                  <a:rPr lang="en-US" dirty="0">
                    <a:solidFill>
                      <a:srgbClr val="0000FF"/>
                    </a:solidFill>
                    <a:latin typeface="Times New Roman" panose="02020603050405020304" pitchFamily="18" charset="0"/>
                    <a:cs typeface="Times New Roman" panose="02020603050405020304" pitchFamily="18" charset="0"/>
                  </a:rPr>
                  <a:t>Breakthrough advances are not being openly shared within the community.</a:t>
                </a:r>
              </a:p>
              <a:p>
                <a:r>
                  <a:rPr lang="en-US" dirty="0">
                    <a:solidFill>
                      <a:srgbClr val="0000FF"/>
                    </a:solidFill>
                    <a:latin typeface="Times New Roman" panose="02020603050405020304" pitchFamily="18" charset="0"/>
                    <a:cs typeface="Times New Roman" panose="02020603050405020304" pitchFamily="18" charset="0"/>
                  </a:rPr>
                  <a:t>Achieving quantum level sensitivity continues to elude every experiment.</a:t>
                </a:r>
              </a:p>
              <a:p>
                <a:endParaRPr lang="en-US" dirty="0">
                  <a:solidFill>
                    <a:srgbClr val="0000FF"/>
                  </a:solidFill>
                  <a:latin typeface="Times New Roman" panose="02020603050405020304" pitchFamily="18" charset="0"/>
                  <a:cs typeface="Times New Roman" panose="02020603050405020304" pitchFamily="18" charset="0"/>
                </a:endParaRPr>
              </a:p>
              <a:p>
                <a:r>
                  <a:rPr lang="en-US" dirty="0">
                    <a:solidFill>
                      <a:srgbClr val="0000FF"/>
                    </a:solidFill>
                    <a:latin typeface="Times New Roman" panose="02020603050405020304" pitchFamily="18" charset="0"/>
                    <a:cs typeface="Times New Roman" panose="02020603050405020304" pitchFamily="18" charset="0"/>
                  </a:rPr>
                  <a:t>In order to cover from </a:t>
                </a:r>
                <a:r>
                  <a:rPr lang="en-US" i="1" dirty="0" err="1">
                    <a:solidFill>
                      <a:srgbClr val="0000FF"/>
                    </a:solidFill>
                    <a:latin typeface="Times New Roman" panose="02020603050405020304" pitchFamily="18" charset="0"/>
                    <a:cs typeface="Times New Roman" panose="02020603050405020304" pitchFamily="18" charset="0"/>
                  </a:rPr>
                  <a:t>f</a:t>
                </a:r>
                <a:r>
                  <a:rPr lang="en-US" i="1" baseline="-25000" dirty="0" err="1">
                    <a:solidFill>
                      <a:srgbClr val="0000FF"/>
                    </a:solidFill>
                    <a:latin typeface="Times New Roman" panose="02020603050405020304" pitchFamily="18" charset="0"/>
                    <a:cs typeface="Times New Roman" panose="02020603050405020304" pitchFamily="18" charset="0"/>
                  </a:rPr>
                  <a:t>min</a:t>
                </a:r>
                <a:r>
                  <a:rPr lang="en-US" dirty="0">
                    <a:solidFill>
                      <a:srgbClr val="0000FF"/>
                    </a:solidFill>
                    <a:latin typeface="Times New Roman" panose="02020603050405020304" pitchFamily="18" charset="0"/>
                    <a:cs typeface="Times New Roman" panose="02020603050405020304" pitchFamily="18" charset="0"/>
                  </a:rPr>
                  <a:t>=0.5 GHz to </a:t>
                </a:r>
                <a:r>
                  <a:rPr lang="en-US" i="1" dirty="0">
                    <a:solidFill>
                      <a:srgbClr val="0000FF"/>
                    </a:solidFill>
                    <a:latin typeface="Times New Roman" panose="02020603050405020304" pitchFamily="18" charset="0"/>
                    <a:cs typeface="Times New Roman" panose="02020603050405020304" pitchFamily="18" charset="0"/>
                  </a:rPr>
                  <a:t>f</a:t>
                </a:r>
                <a:r>
                  <a:rPr lang="en-US" i="1" baseline="-25000" dirty="0">
                    <a:solidFill>
                      <a:srgbClr val="0000FF"/>
                    </a:solidFill>
                    <a:latin typeface="Times New Roman" panose="02020603050405020304" pitchFamily="18" charset="0"/>
                    <a:cs typeface="Times New Roman" panose="02020603050405020304" pitchFamily="18" charset="0"/>
                  </a:rPr>
                  <a:t>max</a:t>
                </a:r>
                <a:r>
                  <a:rPr lang="en-US" dirty="0">
                    <a:solidFill>
                      <a:srgbClr val="0000FF"/>
                    </a:solidFill>
                    <a:latin typeface="Times New Roman" panose="02020603050405020304" pitchFamily="18" charset="0"/>
                    <a:cs typeface="Times New Roman" panose="02020603050405020304" pitchFamily="18" charset="0"/>
                  </a:rPr>
                  <a:t>=50 GHz and assuming a frequency step of half the axion width (</a:t>
                </a:r>
                <a:r>
                  <a:rPr lang="en-US" i="1" dirty="0" err="1">
                    <a:solidFill>
                      <a:srgbClr val="0000FF"/>
                    </a:solidFill>
                    <a:latin typeface="Times New Roman" panose="02020603050405020304" pitchFamily="18" charset="0"/>
                    <a:cs typeface="Times New Roman" panose="02020603050405020304" pitchFamily="18" charset="0"/>
                  </a:rPr>
                  <a:t>Q</a:t>
                </a:r>
                <a:r>
                  <a:rPr lang="en-US" i="1" baseline="-25000" dirty="0" err="1">
                    <a:solidFill>
                      <a:srgbClr val="0000FF"/>
                    </a:solidFill>
                    <a:latin typeface="Times New Roman" panose="02020603050405020304" pitchFamily="18" charset="0"/>
                    <a:cs typeface="Times New Roman" panose="02020603050405020304" pitchFamily="18" charset="0"/>
                  </a:rPr>
                  <a:t>a</a:t>
                </a:r>
                <a:r>
                  <a:rPr lang="en-US" dirty="0">
                    <a:solidFill>
                      <a:srgbClr val="0000FF"/>
                    </a:solidFill>
                    <a:latin typeface="Times New Roman" panose="02020603050405020304" pitchFamily="18" charset="0"/>
                    <a:cs typeface="Times New Roman" panose="02020603050405020304" pitchFamily="18" charset="0"/>
                  </a:rPr>
                  <a:t>=10</a:t>
                </a:r>
                <a:r>
                  <a:rPr lang="en-US" baseline="30000" dirty="0">
                    <a:solidFill>
                      <a:srgbClr val="0000FF"/>
                    </a:solidFill>
                    <a:latin typeface="Times New Roman" panose="02020603050405020304" pitchFamily="18" charset="0"/>
                    <a:cs typeface="Times New Roman" panose="02020603050405020304" pitchFamily="18" charset="0"/>
                  </a:rPr>
                  <a:t>6</a:t>
                </a:r>
                <a:r>
                  <a:rPr lang="en-US" dirty="0">
                    <a:solidFill>
                      <a:srgbClr val="0000FF"/>
                    </a:solidFill>
                    <a:latin typeface="Times New Roman" panose="02020603050405020304" pitchFamily="18" charset="0"/>
                    <a:cs typeface="Times New Roman" panose="02020603050405020304" pitchFamily="18" charset="0"/>
                  </a:rPr>
                  <a:t>) we would </a:t>
                </a:r>
                <a:r>
                  <a:rPr lang="en-US" dirty="0">
                    <a:solidFill>
                      <a:srgbClr val="FF0000"/>
                    </a:solidFill>
                    <a:latin typeface="Times New Roman" panose="02020603050405020304" pitchFamily="18" charset="0"/>
                    <a:cs typeface="Times New Roman" panose="02020603050405020304" pitchFamily="18" charset="0"/>
                  </a:rPr>
                  <a:t>need to cover </a:t>
                </a:r>
                <a14:m>
                  <m:oMath xmlns:m="http://schemas.openxmlformats.org/officeDocument/2006/math">
                    <m:r>
                      <a:rPr lang="en-US" b="0" i="1" smtClean="0">
                        <a:solidFill>
                          <a:srgbClr val="FF0000"/>
                        </a:solidFill>
                        <a:latin typeface="Cambria Math" panose="02040503050406030204" pitchFamily="18" charset="0"/>
                      </a:rPr>
                      <m:t>𝑁</m:t>
                    </m:r>
                    <m:r>
                      <a:rPr lang="en-US" b="0" i="1" smtClean="0">
                        <a:solidFill>
                          <a:srgbClr val="FF0000"/>
                        </a:solidFill>
                        <a:latin typeface="Cambria Math" panose="02040503050406030204" pitchFamily="18" charset="0"/>
                      </a:rPr>
                      <m:t>=2</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𝑄</m:t>
                        </m:r>
                      </m:e>
                      <m:sub>
                        <m:r>
                          <a:rPr lang="en-US" b="0" i="1" smtClean="0">
                            <a:solidFill>
                              <a:srgbClr val="FF0000"/>
                            </a:solidFill>
                            <a:latin typeface="Cambria Math" panose="02040503050406030204" pitchFamily="18" charset="0"/>
                          </a:rPr>
                          <m:t>𝑎</m:t>
                        </m:r>
                      </m:sub>
                    </m:sSub>
                    <m:nary>
                      <m:naryPr>
                        <m:ctrlPr>
                          <a:rPr lang="en-US" b="0" i="1" smtClean="0">
                            <a:solidFill>
                              <a:srgbClr val="FF0000"/>
                            </a:solidFill>
                            <a:latin typeface="Cambria Math" panose="02040503050406030204" pitchFamily="18" charset="0"/>
                          </a:rPr>
                        </m:ctrlPr>
                      </m:naryPr>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𝑓</m:t>
                            </m:r>
                          </m:e>
                          <m:sub>
                            <m:r>
                              <a:rPr lang="en-US" b="0" i="1" smtClean="0">
                                <a:solidFill>
                                  <a:srgbClr val="FF0000"/>
                                </a:solidFill>
                                <a:latin typeface="Cambria Math" panose="02040503050406030204" pitchFamily="18" charset="0"/>
                              </a:rPr>
                              <m:t>𝑚𝑖𝑛</m:t>
                            </m:r>
                          </m:sub>
                        </m:sSub>
                      </m:sub>
                      <m:sup>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𝑓</m:t>
                            </m:r>
                          </m:e>
                          <m:sub>
                            <m:r>
                              <a:rPr lang="en-US" b="0" i="1" smtClean="0">
                                <a:solidFill>
                                  <a:srgbClr val="FF0000"/>
                                </a:solidFill>
                                <a:latin typeface="Cambria Math" panose="02040503050406030204" pitchFamily="18" charset="0"/>
                              </a:rPr>
                              <m:t>𝑚𝑎𝑥</m:t>
                            </m:r>
                          </m:sub>
                        </m:sSub>
                      </m:sup>
                      <m:e>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𝑑𝑓</m:t>
                            </m:r>
                          </m:num>
                          <m:den>
                            <m:r>
                              <a:rPr lang="en-US" b="0" i="1" smtClean="0">
                                <a:solidFill>
                                  <a:srgbClr val="FF0000"/>
                                </a:solidFill>
                                <a:latin typeface="Cambria Math" panose="02040503050406030204" pitchFamily="18" charset="0"/>
                              </a:rPr>
                              <m:t>𝑓</m:t>
                            </m:r>
                          </m:den>
                        </m:f>
                      </m:e>
                    </m:nary>
                    <m:r>
                      <a:rPr lang="en-US" b="0" i="1" smtClean="0">
                        <a:solidFill>
                          <a:srgbClr val="FF0000"/>
                        </a:solidFill>
                        <a:latin typeface="Cambria Math" panose="02040503050406030204" pitchFamily="18" charset="0"/>
                      </a:rPr>
                      <m:t>=</m:t>
                    </m:r>
                  </m:oMath>
                </a14:m>
                <a:r>
                  <a:rPr lang="en-US"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rgbClr val="FF0000"/>
                        </a:solidFill>
                        <a:latin typeface="Cambria Math" panose="02040503050406030204" pitchFamily="18" charset="0"/>
                      </a:rPr>
                      <m:t>2</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𝑄</m:t>
                        </m:r>
                      </m:e>
                      <m:sub>
                        <m:r>
                          <a:rPr lang="en-US" i="1">
                            <a:solidFill>
                              <a:srgbClr val="FF0000"/>
                            </a:solidFill>
                            <a:latin typeface="Cambria Math" panose="02040503050406030204" pitchFamily="18" charset="0"/>
                          </a:rPr>
                          <m:t>𝑎</m:t>
                        </m:r>
                      </m:sub>
                    </m:sSub>
                    <m:func>
                      <m:funcPr>
                        <m:ctrlPr>
                          <a:rPr lang="en-US" i="1" smtClean="0">
                            <a:solidFill>
                              <a:srgbClr val="FF0000"/>
                            </a:solidFill>
                            <a:latin typeface="Cambria Math" panose="02040503050406030204" pitchFamily="18" charset="0"/>
                          </a:rPr>
                        </m:ctrlPr>
                      </m:funcPr>
                      <m:fName>
                        <m:r>
                          <m:rPr>
                            <m:sty m:val="p"/>
                          </m:rPr>
                          <a:rPr lang="en-US" i="0" smtClean="0">
                            <a:solidFill>
                              <a:srgbClr val="FF0000"/>
                            </a:solidFill>
                            <a:latin typeface="Cambria Math" panose="02040503050406030204" pitchFamily="18" charset="0"/>
                          </a:rPr>
                          <m:t>ln</m:t>
                        </m:r>
                      </m:fName>
                      <m:e>
                        <m:f>
                          <m:fPr>
                            <m:ctrlPr>
                              <a:rPr lang="en-US" i="1" smtClean="0">
                                <a:solidFill>
                                  <a:srgbClr val="FF0000"/>
                                </a:solidFill>
                                <a:latin typeface="Cambria Math" panose="02040503050406030204" pitchFamily="18" charset="0"/>
                              </a:rPr>
                            </m:ctrlPr>
                          </m:fPr>
                          <m:num>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𝑚</m:t>
                                </m:r>
                                <m:r>
                                  <a:rPr lang="en-US" b="0" i="1" smtClean="0">
                                    <a:solidFill>
                                      <a:srgbClr val="FF0000"/>
                                    </a:solidFill>
                                    <a:latin typeface="Cambria Math" panose="02040503050406030204" pitchFamily="18" charset="0"/>
                                  </a:rPr>
                                  <m:t>𝑎𝑥</m:t>
                                </m:r>
                              </m:sub>
                            </m:sSub>
                          </m:num>
                          <m:den>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𝑚𝑖𝑛</m:t>
                                </m:r>
                              </m:sub>
                            </m:sSub>
                          </m:den>
                        </m:f>
                        <m:r>
                          <a:rPr lang="en-US" i="1" smtClean="0">
                            <a:solidFill>
                              <a:srgbClr val="FF0000"/>
                            </a:solidFill>
                            <a:latin typeface="Cambria Math" panose="02040503050406030204" pitchFamily="18" charset="0"/>
                            <a:ea typeface="Cambria Math" panose="02040503050406030204" pitchFamily="18" charset="0"/>
                          </a:rPr>
                          <m:t>≈</m:t>
                        </m:r>
                        <m:sSup>
                          <m:sSupPr>
                            <m:ctrlPr>
                              <a:rPr lang="en-US" b="0" i="1" smtClean="0">
                                <a:solidFill>
                                  <a:srgbClr val="FF0000"/>
                                </a:solidFill>
                                <a:latin typeface="Cambria Math" panose="02040503050406030204" pitchFamily="18" charset="0"/>
                                <a:ea typeface="Cambria Math" panose="02040503050406030204" pitchFamily="18" charset="0"/>
                              </a:rPr>
                            </m:ctrlPr>
                          </m:sSupPr>
                          <m:e>
                            <m:r>
                              <a:rPr lang="en-US" b="0" i="1" smtClean="0">
                                <a:solidFill>
                                  <a:srgbClr val="FF0000"/>
                                </a:solidFill>
                                <a:latin typeface="Cambria Math" panose="02040503050406030204" pitchFamily="18" charset="0"/>
                                <a:ea typeface="Cambria Math" panose="02040503050406030204" pitchFamily="18" charset="0"/>
                              </a:rPr>
                              <m:t>10</m:t>
                            </m:r>
                          </m:e>
                          <m:sup>
                            <m:r>
                              <a:rPr lang="en-US" b="0" i="1" smtClean="0">
                                <a:solidFill>
                                  <a:srgbClr val="FF0000"/>
                                </a:solidFill>
                                <a:latin typeface="Cambria Math" panose="02040503050406030204" pitchFamily="18" charset="0"/>
                                <a:ea typeface="Cambria Math" panose="02040503050406030204" pitchFamily="18" charset="0"/>
                              </a:rPr>
                              <m:t>7</m:t>
                            </m:r>
                          </m:sup>
                        </m:sSup>
                      </m:e>
                    </m:func>
                  </m:oMath>
                </a14:m>
                <a:r>
                  <a:rPr lang="en-US" dirty="0">
                    <a:solidFill>
                      <a:srgbClr val="FF0000"/>
                    </a:solidFill>
                    <a:latin typeface="Times New Roman" panose="02020603050405020304" pitchFamily="18" charset="0"/>
                    <a:cs typeface="Times New Roman" panose="02020603050405020304" pitchFamily="18" charset="0"/>
                  </a:rPr>
                  <a:t> separate steps! </a:t>
                </a:r>
                <a:r>
                  <a:rPr lang="en-US" dirty="0">
                    <a:solidFill>
                      <a:srgbClr val="221BFF"/>
                    </a:solidFill>
                    <a:latin typeface="Times New Roman" panose="02020603050405020304" pitchFamily="18" charset="0"/>
                    <a:cs typeface="Times New Roman" panose="02020603050405020304" pitchFamily="18" charset="0"/>
                  </a:rPr>
                  <a:t>(Looking for a radio station in 10million channels.)</a:t>
                </a:r>
              </a:p>
              <a:p>
                <a:r>
                  <a:rPr lang="en-US" dirty="0">
                    <a:solidFill>
                      <a:srgbClr val="0000FF"/>
                    </a:solidFill>
                    <a:latin typeface="Times New Roman" panose="02020603050405020304" pitchFamily="18" charset="0"/>
                    <a:cs typeface="Times New Roman" panose="02020603050405020304" pitchFamily="18" charset="0"/>
                  </a:rPr>
                  <a:t>Most current experiments spend/need more than 100s integration time per step for DFSZ sensitivity. That’s 30 years at 100% running time efficiency.</a:t>
                </a:r>
              </a:p>
              <a:p>
                <a:endParaRPr lang="en-US" dirty="0">
                  <a:solidFill>
                    <a:srgbClr val="0000FF"/>
                  </a:solidFill>
                  <a:latin typeface="Times New Roman" panose="02020603050405020304" pitchFamily="18" charset="0"/>
                  <a:cs typeface="Times New Roman" panose="02020603050405020304" pitchFamily="18" charset="0"/>
                </a:endParaRPr>
              </a:p>
              <a:p>
                <a:r>
                  <a:rPr lang="en-US" dirty="0">
                    <a:solidFill>
                      <a:srgbClr val="0000FF"/>
                    </a:solidFill>
                    <a:latin typeface="Times New Roman" panose="02020603050405020304" pitchFamily="18" charset="0"/>
                    <a:cs typeface="Times New Roman" panose="02020603050405020304" pitchFamily="18" charset="0"/>
                  </a:rPr>
                  <a:t>With CARAMEL, we aim to reach better than DFSZ sensitivity with less than 3s integration time per step. A </a:t>
                </a:r>
                <a:r>
                  <a:rPr lang="en-US" dirty="0">
                    <a:solidFill>
                      <a:srgbClr val="FF0000"/>
                    </a:solidFill>
                    <a:latin typeface="Times New Roman" panose="02020603050405020304" pitchFamily="18" charset="0"/>
                    <a:cs typeface="Times New Roman" panose="02020603050405020304" pitchFamily="18" charset="0"/>
                  </a:rPr>
                  <a:t>parallel</a:t>
                </a:r>
                <a:r>
                  <a:rPr lang="en-US" dirty="0">
                    <a:solidFill>
                      <a:srgbClr val="0000FF"/>
                    </a:solidFill>
                    <a:latin typeface="Times New Roman" panose="02020603050405020304" pitchFamily="18" charset="0"/>
                    <a:cs typeface="Times New Roman" panose="02020603050405020304" pitchFamily="18" charset="0"/>
                  </a:rPr>
                  <a:t> effort could achieve 0.5 – 50 GHz in &lt;5y.</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0" y="975899"/>
                <a:ext cx="12192000" cy="5882104"/>
              </a:xfrm>
              <a:blipFill>
                <a:blip r:embed="rId2"/>
                <a:stretch>
                  <a:fillRect l="-937" t="-1724" r="-832"/>
                </a:stretch>
              </a:blipFill>
            </p:spPr>
            <p:txBody>
              <a:bodyPr/>
              <a:lstStyle/>
              <a:p>
                <a:r>
                  <a:rPr lang="en-KR">
                    <a:noFill/>
                  </a:rPr>
                  <a:t> </a:t>
                </a:r>
              </a:p>
            </p:txBody>
          </p:sp>
        </mc:Fallback>
      </mc:AlternateContent>
    </p:spTree>
    <p:extLst>
      <p:ext uri="{BB962C8B-B14F-4D97-AF65-F5344CB8AC3E}">
        <p14:creationId xmlns:p14="http://schemas.microsoft.com/office/powerpoint/2010/main" val="239217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50B680E5-F3E9-80C6-9AD1-F724CD91418C}"/>
              </a:ext>
            </a:extLst>
          </p:cNvPr>
          <p:cNvSpPr>
            <a:spLocks noGrp="1" noChangeArrowheads="1"/>
          </p:cNvSpPr>
          <p:nvPr>
            <p:ph type="title"/>
          </p:nvPr>
        </p:nvSpPr>
        <p:spPr>
          <a:xfrm>
            <a:off x="1143000" y="1"/>
            <a:ext cx="9906000" cy="784225"/>
          </a:xfrm>
        </p:spPr>
        <p:txBody>
          <a:bodyPr/>
          <a:lstStyle/>
          <a:p>
            <a:r>
              <a:rPr lang="en-US" altLang="en-US" sz="40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Axion dark matter search</a:t>
            </a:r>
            <a:endParaRPr lang="en-US" altLang="en-US" sz="32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1506" name="Content Placeholder 2">
            <a:extLst>
              <a:ext uri="{FF2B5EF4-FFF2-40B4-BE49-F238E27FC236}">
                <a16:creationId xmlns:a16="http://schemas.microsoft.com/office/drawing/2014/main" id="{23D9EC09-70E8-0E18-0714-B148087E692C}"/>
              </a:ext>
            </a:extLst>
          </p:cNvPr>
          <p:cNvSpPr>
            <a:spLocks noGrp="1" noChangeArrowheads="1"/>
          </p:cNvSpPr>
          <p:nvPr>
            <p:ph idx="1"/>
          </p:nvPr>
        </p:nvSpPr>
        <p:spPr>
          <a:xfrm>
            <a:off x="1143000" y="849314"/>
            <a:ext cx="9906000" cy="1081087"/>
          </a:xfrm>
        </p:spPr>
        <p:txBody>
          <a:bodyPr/>
          <a:lstStyle/>
          <a:p>
            <a:r>
              <a:rPr lang="en-US" altLang="en-US" dirty="0">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rPr>
              <a:t>The axion mass is unknown, like any number in a phone book in New York.  The way we look for it:</a:t>
            </a:r>
          </a:p>
        </p:txBody>
      </p:sp>
      <p:sp>
        <p:nvSpPr>
          <p:cNvPr id="4" name="Content Placeholder 2">
            <a:extLst>
              <a:ext uri="{FF2B5EF4-FFF2-40B4-BE49-F238E27FC236}">
                <a16:creationId xmlns:a16="http://schemas.microsoft.com/office/drawing/2014/main" id="{8801F789-1EA4-AA4C-82CD-D1C9F7CBC820}"/>
              </a:ext>
            </a:extLst>
          </p:cNvPr>
          <p:cNvSpPr txBox="1">
            <a:spLocks noChangeArrowheads="1"/>
          </p:cNvSpPr>
          <p:nvPr/>
        </p:nvSpPr>
        <p:spPr bwMode="auto">
          <a:xfrm>
            <a:off x="1143000" y="5629274"/>
            <a:ext cx="9906000" cy="119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defRPr/>
            </a:pPr>
            <a:r>
              <a:rPr lang="en-US" altLang="en-US" kern="0" dirty="0">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rPr>
              <a:t>Once it’s discovered, anyone will be able to dial in… and listen to it.</a:t>
            </a:r>
          </a:p>
        </p:txBody>
      </p:sp>
      <p:pic>
        <p:nvPicPr>
          <p:cNvPr id="3" name="Picture 2">
            <a:extLst>
              <a:ext uri="{FF2B5EF4-FFF2-40B4-BE49-F238E27FC236}">
                <a16:creationId xmlns:a16="http://schemas.microsoft.com/office/drawing/2014/main" id="{FC64C1B2-4697-A69A-7A44-B9B7B81D8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2535239"/>
            <a:ext cx="336073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2727DCD-9A3D-B7BC-CD3E-7A6A000C8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4" y="2560639"/>
            <a:ext cx="370522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155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50B680E5-F3E9-80C6-9AD1-F724CD91418C}"/>
              </a:ext>
            </a:extLst>
          </p:cNvPr>
          <p:cNvSpPr>
            <a:spLocks noGrp="1" noChangeArrowheads="1"/>
          </p:cNvSpPr>
          <p:nvPr>
            <p:ph type="title"/>
          </p:nvPr>
        </p:nvSpPr>
        <p:spPr>
          <a:xfrm>
            <a:off x="1143000" y="1"/>
            <a:ext cx="9906000" cy="784225"/>
          </a:xfrm>
        </p:spPr>
        <p:txBody>
          <a:bodyPr/>
          <a:lstStyle/>
          <a:p>
            <a:r>
              <a:rPr lang="en-US" altLang="en-US" sz="40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Axion dark matter search</a:t>
            </a:r>
            <a:endParaRPr lang="en-US" altLang="en-US" sz="32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1506" name="Content Placeholder 2">
            <a:extLst>
              <a:ext uri="{FF2B5EF4-FFF2-40B4-BE49-F238E27FC236}">
                <a16:creationId xmlns:a16="http://schemas.microsoft.com/office/drawing/2014/main" id="{23D9EC09-70E8-0E18-0714-B148087E692C}"/>
              </a:ext>
            </a:extLst>
          </p:cNvPr>
          <p:cNvSpPr>
            <a:spLocks noGrp="1" noChangeArrowheads="1"/>
          </p:cNvSpPr>
          <p:nvPr>
            <p:ph idx="1"/>
          </p:nvPr>
        </p:nvSpPr>
        <p:spPr>
          <a:xfrm>
            <a:off x="1143000" y="849314"/>
            <a:ext cx="9906000" cy="1081087"/>
          </a:xfrm>
        </p:spPr>
        <p:txBody>
          <a:bodyPr/>
          <a:lstStyle/>
          <a:p>
            <a:endParaRPr lang="en-US" altLang="en-US" dirty="0">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Content Placeholder 2">
            <a:extLst>
              <a:ext uri="{FF2B5EF4-FFF2-40B4-BE49-F238E27FC236}">
                <a16:creationId xmlns:a16="http://schemas.microsoft.com/office/drawing/2014/main" id="{8801F789-1EA4-AA4C-82CD-D1C9F7CBC820}"/>
              </a:ext>
            </a:extLst>
          </p:cNvPr>
          <p:cNvSpPr txBox="1">
            <a:spLocks noChangeArrowheads="1"/>
          </p:cNvSpPr>
          <p:nvPr/>
        </p:nvSpPr>
        <p:spPr bwMode="auto">
          <a:xfrm>
            <a:off x="1143000" y="5629274"/>
            <a:ext cx="9906000" cy="119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defRPr/>
            </a:pPr>
            <a:r>
              <a:rPr lang="en-US" altLang="en-US" kern="0" dirty="0">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rPr>
              <a:t>Once it’s discovered, anyone will be able to dial in… and listen to it.</a:t>
            </a:r>
          </a:p>
        </p:txBody>
      </p:sp>
      <p:pic>
        <p:nvPicPr>
          <p:cNvPr id="3" name="Picture 2">
            <a:extLst>
              <a:ext uri="{FF2B5EF4-FFF2-40B4-BE49-F238E27FC236}">
                <a16:creationId xmlns:a16="http://schemas.microsoft.com/office/drawing/2014/main" id="{FC64C1B2-4697-A69A-7A44-B9B7B81D8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2535239"/>
            <a:ext cx="336073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2727DCD-9A3D-B7BC-CD3E-7A6A000C8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4" y="2560639"/>
            <a:ext cx="370522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A2590D6-96E0-4A09-4370-AC8ED5774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925" y="55561"/>
            <a:ext cx="39560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718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50B680E5-F3E9-80C6-9AD1-F724CD91418C}"/>
              </a:ext>
            </a:extLst>
          </p:cNvPr>
          <p:cNvSpPr>
            <a:spLocks noGrp="1" noChangeArrowheads="1"/>
          </p:cNvSpPr>
          <p:nvPr>
            <p:ph type="title"/>
          </p:nvPr>
        </p:nvSpPr>
        <p:spPr>
          <a:xfrm>
            <a:off x="1143000" y="1"/>
            <a:ext cx="9906000" cy="784225"/>
          </a:xfrm>
        </p:spPr>
        <p:txBody>
          <a:bodyPr/>
          <a:lstStyle/>
          <a:p>
            <a:r>
              <a:rPr lang="en-US" altLang="en-US" sz="40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Axion dark matter search</a:t>
            </a:r>
            <a:endParaRPr lang="en-US" altLang="en-US" sz="320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 name="Content Placeholder 2">
            <a:extLst>
              <a:ext uri="{FF2B5EF4-FFF2-40B4-BE49-F238E27FC236}">
                <a16:creationId xmlns:a16="http://schemas.microsoft.com/office/drawing/2014/main" id="{8801F789-1EA4-AA4C-82CD-D1C9F7CBC820}"/>
              </a:ext>
            </a:extLst>
          </p:cNvPr>
          <p:cNvSpPr txBox="1">
            <a:spLocks noChangeArrowheads="1"/>
          </p:cNvSpPr>
          <p:nvPr/>
        </p:nvSpPr>
        <p:spPr bwMode="auto">
          <a:xfrm>
            <a:off x="1143000" y="5629274"/>
            <a:ext cx="9906000" cy="119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defRPr/>
            </a:pPr>
            <a:r>
              <a:rPr lang="en-US" altLang="en-US" kern="0" dirty="0">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rPr>
              <a:t>We need to speed up the dial by developing new, </a:t>
            </a:r>
            <a:r>
              <a:rPr lang="en-US" altLang="en-US" kern="0"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simpler</a:t>
            </a:r>
            <a:r>
              <a:rPr lang="en-US" altLang="en-US" kern="0" dirty="0">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rPr>
              <a:t> technologies/know-how.</a:t>
            </a:r>
          </a:p>
        </p:txBody>
      </p:sp>
      <p:pic>
        <p:nvPicPr>
          <p:cNvPr id="3" name="Picture 2">
            <a:extLst>
              <a:ext uri="{FF2B5EF4-FFF2-40B4-BE49-F238E27FC236}">
                <a16:creationId xmlns:a16="http://schemas.microsoft.com/office/drawing/2014/main" id="{FC64C1B2-4697-A69A-7A44-B9B7B81D8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2535239"/>
            <a:ext cx="336073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2727DCD-9A3D-B7BC-CD3E-7A6A000C8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4" y="2560639"/>
            <a:ext cx="370522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A2590D6-96E0-4A09-4370-AC8ED5774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925" y="55561"/>
            <a:ext cx="39560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31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0" y="1876425"/>
            <a:ext cx="9144000" cy="2220446"/>
          </a:xfrm>
          <a:solidFill>
            <a:srgbClr val="0000FF"/>
          </a:solidFill>
        </p:spPr>
        <p:txBody>
          <a:bodyPr>
            <a:normAutofit fontScale="90000"/>
          </a:bodyPr>
          <a:lstStyle/>
          <a:p>
            <a:pPr algn="ctr"/>
            <a:r>
              <a:rPr lang="en-US" sz="5400" dirty="0">
                <a:solidFill>
                  <a:srgbClr val="FFFF00"/>
                </a:solidFill>
              </a:rPr>
              <a:t>The currently best readout system: Josephson parametric amplifiers (JPA)</a:t>
            </a:r>
          </a:p>
        </p:txBody>
      </p:sp>
    </p:spTree>
    <p:extLst>
      <p:ext uri="{BB962C8B-B14F-4D97-AF65-F5344CB8AC3E}">
        <p14:creationId xmlns:p14="http://schemas.microsoft.com/office/powerpoint/2010/main" val="2137601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47F6B1-C926-BA94-F511-3E4B678E7922}"/>
              </a:ext>
            </a:extLst>
          </p:cNvPr>
          <p:cNvPicPr>
            <a:picLocks noChangeAspect="1"/>
          </p:cNvPicPr>
          <p:nvPr/>
        </p:nvPicPr>
        <p:blipFill>
          <a:blip r:embed="rId2"/>
          <a:stretch>
            <a:fillRect/>
          </a:stretch>
        </p:blipFill>
        <p:spPr>
          <a:xfrm>
            <a:off x="3040566" y="0"/>
            <a:ext cx="9151434" cy="6860600"/>
          </a:xfrm>
          <a:prstGeom prst="rect">
            <a:avLst/>
          </a:prstGeom>
        </p:spPr>
      </p:pic>
      <p:sp>
        <p:nvSpPr>
          <p:cNvPr id="10" name="Title 1">
            <a:extLst>
              <a:ext uri="{FF2B5EF4-FFF2-40B4-BE49-F238E27FC236}">
                <a16:creationId xmlns:a16="http://schemas.microsoft.com/office/drawing/2014/main" id="{E510251B-183F-1922-001D-753E9E750A20}"/>
              </a:ext>
            </a:extLst>
          </p:cNvPr>
          <p:cNvSpPr>
            <a:spLocks noGrp="1"/>
          </p:cNvSpPr>
          <p:nvPr>
            <p:ph type="title"/>
          </p:nvPr>
        </p:nvSpPr>
        <p:spPr>
          <a:xfrm>
            <a:off x="-1" y="1"/>
            <a:ext cx="3486616" cy="2616820"/>
          </a:xfrm>
        </p:spPr>
        <p:txBody>
          <a:bodyPr>
            <a:normAutofit/>
          </a:bodyPr>
          <a:lstStyle/>
          <a:p>
            <a:pPr algn="ctr"/>
            <a:r>
              <a:rPr lang="en-US" dirty="0">
                <a:solidFill>
                  <a:srgbClr val="221BFF"/>
                </a:solidFill>
                <a:latin typeface="Times New Roman" panose="02020603050405020304" pitchFamily="18" charset="0"/>
                <a:cs typeface="Times New Roman" panose="02020603050405020304" pitchFamily="18" charset="0"/>
              </a:rPr>
              <a:t>JPA Principle</a:t>
            </a:r>
            <a:br>
              <a:rPr lang="en-US" dirty="0">
                <a:solidFill>
                  <a:srgbClr val="221BFF"/>
                </a:solidFill>
                <a:latin typeface="Times New Roman" panose="02020603050405020304" pitchFamily="18" charset="0"/>
                <a:cs typeface="Times New Roman" panose="02020603050405020304" pitchFamily="18" charset="0"/>
              </a:rPr>
            </a:br>
            <a:r>
              <a:rPr lang="en-US" sz="2800" dirty="0">
                <a:solidFill>
                  <a:srgbClr val="221BFF"/>
                </a:solidFill>
                <a:latin typeface="Times New Roman" panose="02020603050405020304" pitchFamily="18" charset="0"/>
                <a:cs typeface="Times New Roman" panose="02020603050405020304" pitchFamily="18" charset="0"/>
              </a:rPr>
              <a:t>(Caglar </a:t>
            </a:r>
            <a:r>
              <a:rPr lang="en-US" sz="2800" dirty="0" err="1">
                <a:solidFill>
                  <a:srgbClr val="221BFF"/>
                </a:solidFill>
                <a:latin typeface="Times New Roman" panose="02020603050405020304" pitchFamily="18" charset="0"/>
                <a:cs typeface="Times New Roman" panose="02020603050405020304" pitchFamily="18" charset="0"/>
              </a:rPr>
              <a:t>Kutlu’s</a:t>
            </a:r>
            <a:r>
              <a:rPr lang="en-US" sz="2800" dirty="0">
                <a:solidFill>
                  <a:srgbClr val="221BFF"/>
                </a:solidFill>
                <a:latin typeface="Times New Roman" panose="02020603050405020304" pitchFamily="18" charset="0"/>
                <a:cs typeface="Times New Roman" panose="02020603050405020304" pitchFamily="18" charset="0"/>
              </a:rPr>
              <a:t> slide,</a:t>
            </a:r>
            <a:br>
              <a:rPr lang="en-US" sz="2800" dirty="0">
                <a:solidFill>
                  <a:srgbClr val="221BFF"/>
                </a:solidFill>
                <a:latin typeface="Times New Roman" panose="02020603050405020304" pitchFamily="18" charset="0"/>
                <a:cs typeface="Times New Roman" panose="02020603050405020304" pitchFamily="18" charset="0"/>
              </a:rPr>
            </a:br>
            <a:r>
              <a:rPr lang="en-US" sz="2800" dirty="0">
                <a:solidFill>
                  <a:srgbClr val="221BFF"/>
                </a:solidFill>
                <a:latin typeface="Times New Roman" panose="02020603050405020304" pitchFamily="18" charset="0"/>
                <a:cs typeface="Times New Roman" panose="02020603050405020304" pitchFamily="18" charset="0"/>
              </a:rPr>
              <a:t>Sergey Uchaikin et al.) </a:t>
            </a:r>
          </a:p>
        </p:txBody>
      </p:sp>
      <p:pic>
        <p:nvPicPr>
          <p:cNvPr id="3" name="Picture 2">
            <a:extLst>
              <a:ext uri="{FF2B5EF4-FFF2-40B4-BE49-F238E27FC236}">
                <a16:creationId xmlns:a16="http://schemas.microsoft.com/office/drawing/2014/main" id="{F6A2E091-A579-1CD2-3A0C-87809A2E6BBE}"/>
              </a:ext>
            </a:extLst>
          </p:cNvPr>
          <p:cNvPicPr>
            <a:picLocks noChangeAspect="1"/>
          </p:cNvPicPr>
          <p:nvPr/>
        </p:nvPicPr>
        <p:blipFill>
          <a:blip r:embed="rId3"/>
          <a:stretch>
            <a:fillRect/>
          </a:stretch>
        </p:blipFill>
        <p:spPr>
          <a:xfrm>
            <a:off x="0" y="3823251"/>
            <a:ext cx="3709961" cy="3034748"/>
          </a:xfrm>
          <a:prstGeom prst="rect">
            <a:avLst/>
          </a:prstGeom>
        </p:spPr>
      </p:pic>
      <p:pic>
        <p:nvPicPr>
          <p:cNvPr id="6" name="Picture 5">
            <a:extLst>
              <a:ext uri="{FF2B5EF4-FFF2-40B4-BE49-F238E27FC236}">
                <a16:creationId xmlns:a16="http://schemas.microsoft.com/office/drawing/2014/main" id="{B90351DB-5D97-5EC4-754D-B1C628511696}"/>
              </a:ext>
            </a:extLst>
          </p:cNvPr>
          <p:cNvPicPr>
            <a:picLocks noChangeAspect="1"/>
          </p:cNvPicPr>
          <p:nvPr/>
        </p:nvPicPr>
        <p:blipFill>
          <a:blip r:embed="rId4"/>
          <a:stretch>
            <a:fillRect/>
          </a:stretch>
        </p:blipFill>
        <p:spPr>
          <a:xfrm>
            <a:off x="178096" y="2044724"/>
            <a:ext cx="2862470" cy="1630152"/>
          </a:xfrm>
          <a:prstGeom prst="rect">
            <a:avLst/>
          </a:prstGeom>
        </p:spPr>
      </p:pic>
      <p:sp>
        <p:nvSpPr>
          <p:cNvPr id="2" name="TextBox 1">
            <a:extLst>
              <a:ext uri="{FF2B5EF4-FFF2-40B4-BE49-F238E27FC236}">
                <a16:creationId xmlns:a16="http://schemas.microsoft.com/office/drawing/2014/main" id="{88D9DD27-C3BF-FB6C-E16A-522559BE7446}"/>
              </a:ext>
            </a:extLst>
          </p:cNvPr>
          <p:cNvSpPr txBox="1"/>
          <p:nvPr/>
        </p:nvSpPr>
        <p:spPr>
          <a:xfrm>
            <a:off x="7739618" y="143342"/>
            <a:ext cx="2339102" cy="584775"/>
          </a:xfrm>
          <a:prstGeom prst="rect">
            <a:avLst/>
          </a:prstGeom>
          <a:noFill/>
        </p:spPr>
        <p:txBody>
          <a:bodyPr wrap="none" rtlCol="0">
            <a:spAutoFit/>
          </a:bodyPr>
          <a:lstStyle/>
          <a:p>
            <a:r>
              <a:rPr lang="en-KR" sz="3200" dirty="0">
                <a:solidFill>
                  <a:srgbClr val="FFFF00"/>
                </a:solidFill>
                <a:latin typeface="Times New Roman" panose="02020603050405020304" pitchFamily="18" charset="0"/>
                <a:cs typeface="Times New Roman" panose="02020603050405020304" pitchFamily="18" charset="0"/>
              </a:rPr>
              <a:t>(no resistors)</a:t>
            </a:r>
          </a:p>
        </p:txBody>
      </p:sp>
      <p:sp>
        <p:nvSpPr>
          <p:cNvPr id="5" name="TextBox 4">
            <a:extLst>
              <a:ext uri="{FF2B5EF4-FFF2-40B4-BE49-F238E27FC236}">
                <a16:creationId xmlns:a16="http://schemas.microsoft.com/office/drawing/2014/main" id="{A2BAF2CD-9D6C-925E-742C-9575D7FCF476}"/>
              </a:ext>
            </a:extLst>
          </p:cNvPr>
          <p:cNvSpPr txBox="1"/>
          <p:nvPr/>
        </p:nvSpPr>
        <p:spPr>
          <a:xfrm>
            <a:off x="10078720" y="4094480"/>
            <a:ext cx="2039341" cy="1323439"/>
          </a:xfrm>
          <a:prstGeom prst="rect">
            <a:avLst/>
          </a:prstGeom>
          <a:noFill/>
        </p:spPr>
        <p:txBody>
          <a:bodyPr wrap="none" rtlCol="0">
            <a:spAutoFit/>
          </a:bodyPr>
          <a:lstStyle/>
          <a:p>
            <a:r>
              <a:rPr lang="en-KR" sz="2000" dirty="0">
                <a:solidFill>
                  <a:srgbClr val="FF0000"/>
                </a:solidFill>
                <a:latin typeface="Times New Roman" panose="02020603050405020304" pitchFamily="18" charset="0"/>
                <a:cs typeface="Times New Roman" panose="02020603050405020304" pitchFamily="18" charset="0"/>
              </a:rPr>
              <a:t>Caglar is now</a:t>
            </a:r>
          </a:p>
          <a:p>
            <a:r>
              <a:rPr lang="en-US" sz="2000" dirty="0">
                <a:solidFill>
                  <a:srgbClr val="FF0000"/>
                </a:solidFill>
                <a:latin typeface="Times New Roman" panose="02020603050405020304" pitchFamily="18" charset="0"/>
                <a:cs typeface="Times New Roman" panose="02020603050405020304" pitchFamily="18" charset="0"/>
              </a:rPr>
              <a:t>w</a:t>
            </a:r>
            <a:r>
              <a:rPr lang="en-KR" sz="2000" dirty="0">
                <a:solidFill>
                  <a:srgbClr val="FF0000"/>
                </a:solidFill>
                <a:latin typeface="Times New Roman" panose="02020603050405020304" pitchFamily="18" charset="0"/>
                <a:cs typeface="Times New Roman" panose="02020603050405020304" pitchFamily="18" charset="0"/>
              </a:rPr>
              <a:t>ith a quantum</a:t>
            </a:r>
          </a:p>
          <a:p>
            <a:r>
              <a:rPr lang="en-US" sz="2000" dirty="0">
                <a:solidFill>
                  <a:srgbClr val="FF0000"/>
                </a:solidFill>
                <a:latin typeface="Times New Roman" panose="02020603050405020304" pitchFamily="18" charset="0"/>
                <a:cs typeface="Times New Roman" panose="02020603050405020304" pitchFamily="18" charset="0"/>
              </a:rPr>
              <a:t>c</a:t>
            </a:r>
            <a:r>
              <a:rPr lang="en-KR" sz="2000" dirty="0">
                <a:solidFill>
                  <a:srgbClr val="FF0000"/>
                </a:solidFill>
                <a:latin typeface="Times New Roman" panose="02020603050405020304" pitchFamily="18" charset="0"/>
                <a:cs typeface="Times New Roman" panose="02020603050405020304" pitchFamily="18" charset="0"/>
              </a:rPr>
              <a:t>omputing startup</a:t>
            </a:r>
          </a:p>
          <a:p>
            <a:r>
              <a:rPr lang="en-US" sz="2000" dirty="0">
                <a:solidFill>
                  <a:srgbClr val="FF0000"/>
                </a:solidFill>
                <a:latin typeface="Times New Roman" panose="02020603050405020304" pitchFamily="18" charset="0"/>
                <a:cs typeface="Times New Roman" panose="02020603050405020304" pitchFamily="18" charset="0"/>
              </a:rPr>
              <a:t>i</a:t>
            </a:r>
            <a:r>
              <a:rPr lang="en-KR" sz="2000" dirty="0">
                <a:solidFill>
                  <a:srgbClr val="FF0000"/>
                </a:solidFill>
                <a:latin typeface="Times New Roman" panose="02020603050405020304" pitchFamily="18" charset="0"/>
                <a:cs typeface="Times New Roman" panose="02020603050405020304" pitchFamily="18" charset="0"/>
              </a:rPr>
              <a:t>n Switzerland</a:t>
            </a:r>
          </a:p>
        </p:txBody>
      </p:sp>
    </p:spTree>
    <p:extLst>
      <p:ext uri="{BB962C8B-B14F-4D97-AF65-F5344CB8AC3E}">
        <p14:creationId xmlns:p14="http://schemas.microsoft.com/office/powerpoint/2010/main" val="393756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74DF2-54EE-261C-426C-81DFBB89B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6B2247-5CEA-995C-95D0-5FF53025EC93}"/>
              </a:ext>
            </a:extLst>
          </p:cNvPr>
          <p:cNvSpPr>
            <a:spLocks noGrp="1"/>
          </p:cNvSpPr>
          <p:nvPr>
            <p:ph type="title"/>
          </p:nvPr>
        </p:nvSpPr>
        <p:spPr>
          <a:xfrm>
            <a:off x="0" y="5"/>
            <a:ext cx="12192000" cy="758532"/>
          </a:xfrm>
        </p:spPr>
        <p:txBody>
          <a:bodyPr>
            <a:norm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Major recent breakthroughs in axion dark matter research</a:t>
            </a:r>
          </a:p>
        </p:txBody>
      </p:sp>
      <p:sp>
        <p:nvSpPr>
          <p:cNvPr id="3" name="Content Placeholder 2">
            <a:extLst>
              <a:ext uri="{FF2B5EF4-FFF2-40B4-BE49-F238E27FC236}">
                <a16:creationId xmlns:a16="http://schemas.microsoft.com/office/drawing/2014/main" id="{B73E8FC5-3DF7-D605-C51A-73B267BBC71B}"/>
              </a:ext>
            </a:extLst>
          </p:cNvPr>
          <p:cNvSpPr>
            <a:spLocks noGrp="1"/>
          </p:cNvSpPr>
          <p:nvPr>
            <p:ph idx="1"/>
          </p:nvPr>
        </p:nvSpPr>
        <p:spPr>
          <a:xfrm>
            <a:off x="0" y="975899"/>
            <a:ext cx="12192000" cy="5882104"/>
          </a:xfrm>
        </p:spPr>
        <p:txBody>
          <a:bodyPr>
            <a:normAutofit lnSpcReduction="10000"/>
          </a:bodyPr>
          <a:lstStyle/>
          <a:p>
            <a:r>
              <a:rPr lang="en-US" dirty="0">
                <a:solidFill>
                  <a:srgbClr val="0000FF"/>
                </a:solidFill>
                <a:latin typeface="Times New Roman" panose="02020603050405020304" pitchFamily="18" charset="0"/>
                <a:cs typeface="Times New Roman" panose="02020603050405020304" pitchFamily="18" charset="0"/>
              </a:rPr>
              <a:t>Josephson parametric amplifiers with noise near quantum limit</a:t>
            </a:r>
          </a:p>
          <a:p>
            <a:r>
              <a:rPr lang="en-US" dirty="0">
                <a:solidFill>
                  <a:srgbClr val="0000FF"/>
                </a:solidFill>
                <a:latin typeface="Times New Roman" panose="02020603050405020304" pitchFamily="18" charset="0"/>
                <a:cs typeface="Times New Roman" panose="02020603050405020304" pitchFamily="18" charset="0"/>
              </a:rPr>
              <a:t>High field, large volume magnets</a:t>
            </a:r>
          </a:p>
          <a:p>
            <a:r>
              <a:rPr lang="en-US" dirty="0">
                <a:solidFill>
                  <a:srgbClr val="0000FF"/>
                </a:solidFill>
                <a:latin typeface="Times New Roman" panose="02020603050405020304" pitchFamily="18" charset="0"/>
                <a:cs typeface="Times New Roman" panose="02020603050405020304" pitchFamily="18" charset="0"/>
              </a:rPr>
              <a:t>Large volume cavities cooled to &lt;30mK</a:t>
            </a:r>
          </a:p>
          <a:p>
            <a:r>
              <a:rPr lang="en-US" dirty="0">
                <a:solidFill>
                  <a:srgbClr val="0000FF"/>
                </a:solidFill>
                <a:latin typeface="Times New Roman" panose="02020603050405020304" pitchFamily="18" charset="0"/>
                <a:cs typeface="Times New Roman" panose="02020603050405020304" pitchFamily="18" charset="0"/>
              </a:rPr>
              <a:t>New resonating geometries/concepts: high frequency resonances made available for large volume microwave cavities</a:t>
            </a:r>
          </a:p>
          <a:p>
            <a:r>
              <a:rPr lang="en-US" dirty="0">
                <a:solidFill>
                  <a:srgbClr val="0000FF"/>
                </a:solidFill>
                <a:latin typeface="Times New Roman" panose="02020603050405020304" pitchFamily="18" charset="0"/>
                <a:cs typeface="Times New Roman" panose="02020603050405020304" pitchFamily="18" charset="0"/>
              </a:rPr>
              <a:t>High quality factors at high magnetic fields using HTS tapes</a:t>
            </a:r>
          </a:p>
          <a:p>
            <a:r>
              <a:rPr lang="en-US" dirty="0">
                <a:solidFill>
                  <a:srgbClr val="0000FF"/>
                </a:solidFill>
                <a:latin typeface="Times New Roman" panose="02020603050405020304" pitchFamily="18" charset="0"/>
                <a:cs typeface="Times New Roman" panose="02020603050405020304" pitchFamily="18" charset="0"/>
              </a:rPr>
              <a:t>CAPP contributed to all of the above successes (yes, the field is ready for large scale effort).</a:t>
            </a:r>
          </a:p>
          <a:p>
            <a:r>
              <a:rPr lang="en-US" dirty="0">
                <a:solidFill>
                  <a:srgbClr val="0000FF"/>
                </a:solidFill>
                <a:latin typeface="Times New Roman" panose="02020603050405020304" pitchFamily="18" charset="0"/>
                <a:cs typeface="Times New Roman" panose="02020603050405020304" pitchFamily="18" charset="0"/>
              </a:rPr>
              <a:t>Nonetheless, we still need a few decades to completely cover all interesting frequencies at DFSZ sensitivities.</a:t>
            </a:r>
          </a:p>
          <a:p>
            <a:endParaRPr lang="en-US" dirty="0">
              <a:solidFill>
                <a:srgbClr val="0000FF"/>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With CARAMEL, we aim to help reach better than DFSZ sensitivity with less than 3s integration time per step. Covering interesting range in &lt;5 years. </a:t>
            </a:r>
          </a:p>
        </p:txBody>
      </p:sp>
    </p:spTree>
    <p:extLst>
      <p:ext uri="{BB962C8B-B14F-4D97-AF65-F5344CB8AC3E}">
        <p14:creationId xmlns:p14="http://schemas.microsoft.com/office/powerpoint/2010/main" val="322119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542D2-5319-C0E4-AB5F-7DDB7E4F2E06}"/>
              </a:ext>
            </a:extLst>
          </p:cNvPr>
          <p:cNvSpPr>
            <a:spLocks noGrp="1"/>
          </p:cNvSpPr>
          <p:nvPr>
            <p:ph type="title"/>
          </p:nvPr>
        </p:nvSpPr>
        <p:spPr/>
        <p:txBody>
          <a:bodyPr/>
          <a:lstStyle/>
          <a:p>
            <a:endParaRPr lang="en-KR"/>
          </a:p>
        </p:txBody>
      </p:sp>
      <p:sp>
        <p:nvSpPr>
          <p:cNvPr id="4" name="Footer Placeholder 3">
            <a:extLst>
              <a:ext uri="{FF2B5EF4-FFF2-40B4-BE49-F238E27FC236}">
                <a16:creationId xmlns:a16="http://schemas.microsoft.com/office/drawing/2014/main" id="{A546029D-D490-39CA-8DC6-F25F357F8F0E}"/>
              </a:ext>
            </a:extLst>
          </p:cNvPr>
          <p:cNvSpPr>
            <a:spLocks noGrp="1"/>
          </p:cNvSpPr>
          <p:nvPr>
            <p:ph type="ftr" sz="quarter" idx="11"/>
          </p:nvPr>
        </p:nvSpPr>
        <p:spPr/>
        <p:txBody>
          <a:bodyPr/>
          <a:lstStyle/>
          <a:p>
            <a:r>
              <a:rPr lang="en-US"/>
              <a:t>Yannis K. Semertzidis, IBS-CAPP and KAIST</a:t>
            </a:r>
          </a:p>
        </p:txBody>
      </p:sp>
      <p:sp>
        <p:nvSpPr>
          <p:cNvPr id="5" name="Slide Number Placeholder 4">
            <a:extLst>
              <a:ext uri="{FF2B5EF4-FFF2-40B4-BE49-F238E27FC236}">
                <a16:creationId xmlns:a16="http://schemas.microsoft.com/office/drawing/2014/main" id="{BAB9EA74-EFC4-65F9-80E7-C15BF8390FC4}"/>
              </a:ext>
            </a:extLst>
          </p:cNvPr>
          <p:cNvSpPr>
            <a:spLocks noGrp="1"/>
          </p:cNvSpPr>
          <p:nvPr>
            <p:ph type="sldNum" sz="quarter" idx="12"/>
          </p:nvPr>
        </p:nvSpPr>
        <p:spPr/>
        <p:txBody>
          <a:bodyPr/>
          <a:lstStyle/>
          <a:p>
            <a:fld id="{C5442BC7-CCB7-564B-BB51-294CD479D699}" type="slidenum">
              <a:rPr lang="en-US" smtClean="0"/>
              <a:t>20</a:t>
            </a:fld>
            <a:endParaRPr lang="en-US"/>
          </a:p>
        </p:txBody>
      </p:sp>
      <p:pic>
        <p:nvPicPr>
          <p:cNvPr id="8" name="Content Placeholder 7">
            <a:extLst>
              <a:ext uri="{FF2B5EF4-FFF2-40B4-BE49-F238E27FC236}">
                <a16:creationId xmlns:a16="http://schemas.microsoft.com/office/drawing/2014/main" id="{B7CB96E1-7277-A7EC-2D2C-F0FE448FA848}"/>
              </a:ext>
            </a:extLst>
          </p:cNvPr>
          <p:cNvPicPr>
            <a:picLocks noGrp="1" noChangeAspect="1"/>
          </p:cNvPicPr>
          <p:nvPr>
            <p:ph idx="1"/>
          </p:nvPr>
        </p:nvPicPr>
        <p:blipFill>
          <a:blip r:embed="rId2"/>
          <a:stretch>
            <a:fillRect/>
          </a:stretch>
        </p:blipFill>
        <p:spPr>
          <a:xfrm>
            <a:off x="0" y="-24526"/>
            <a:ext cx="9332766" cy="6882526"/>
          </a:xfrm>
        </p:spPr>
      </p:pic>
      <p:pic>
        <p:nvPicPr>
          <p:cNvPr id="12" name="Picture 11">
            <a:extLst>
              <a:ext uri="{FF2B5EF4-FFF2-40B4-BE49-F238E27FC236}">
                <a16:creationId xmlns:a16="http://schemas.microsoft.com/office/drawing/2014/main" id="{725F3F88-BCC2-10C7-9D5A-05B509D0589F}"/>
              </a:ext>
            </a:extLst>
          </p:cNvPr>
          <p:cNvPicPr>
            <a:picLocks noChangeAspect="1"/>
          </p:cNvPicPr>
          <p:nvPr/>
        </p:nvPicPr>
        <p:blipFill>
          <a:blip r:embed="rId3"/>
          <a:stretch>
            <a:fillRect/>
          </a:stretch>
        </p:blipFill>
        <p:spPr>
          <a:xfrm>
            <a:off x="7952358" y="-24526"/>
            <a:ext cx="4239642" cy="3112283"/>
          </a:xfrm>
          <a:prstGeom prst="rect">
            <a:avLst/>
          </a:prstGeom>
        </p:spPr>
      </p:pic>
      <p:sp>
        <p:nvSpPr>
          <p:cNvPr id="13" name="TextBox 12">
            <a:extLst>
              <a:ext uri="{FF2B5EF4-FFF2-40B4-BE49-F238E27FC236}">
                <a16:creationId xmlns:a16="http://schemas.microsoft.com/office/drawing/2014/main" id="{683A6E31-296C-857E-04A5-EF254153E1C0}"/>
              </a:ext>
            </a:extLst>
          </p:cNvPr>
          <p:cNvSpPr txBox="1"/>
          <p:nvPr/>
        </p:nvSpPr>
        <p:spPr>
          <a:xfrm>
            <a:off x="9376544" y="3292742"/>
            <a:ext cx="1933478" cy="369332"/>
          </a:xfrm>
          <a:prstGeom prst="rect">
            <a:avLst/>
          </a:prstGeom>
          <a:noFill/>
        </p:spPr>
        <p:txBody>
          <a:bodyPr wrap="none" rtlCol="0">
            <a:spAutoFit/>
          </a:bodyPr>
          <a:lstStyle/>
          <a:p>
            <a:r>
              <a:rPr lang="en-KR" dirty="0"/>
              <a:t>Caglar Kutlu’s slide</a:t>
            </a:r>
          </a:p>
        </p:txBody>
      </p:sp>
      <p:pic>
        <p:nvPicPr>
          <p:cNvPr id="6" name="Picture 5">
            <a:extLst>
              <a:ext uri="{FF2B5EF4-FFF2-40B4-BE49-F238E27FC236}">
                <a16:creationId xmlns:a16="http://schemas.microsoft.com/office/drawing/2014/main" id="{46486BF8-4188-8272-3329-00F9D074B1CA}"/>
              </a:ext>
            </a:extLst>
          </p:cNvPr>
          <p:cNvPicPr>
            <a:picLocks noChangeAspect="1"/>
          </p:cNvPicPr>
          <p:nvPr/>
        </p:nvPicPr>
        <p:blipFill>
          <a:blip r:embed="rId4"/>
          <a:stretch>
            <a:fillRect/>
          </a:stretch>
        </p:blipFill>
        <p:spPr>
          <a:xfrm>
            <a:off x="9455150" y="3940533"/>
            <a:ext cx="2425700" cy="1841500"/>
          </a:xfrm>
          <a:prstGeom prst="rect">
            <a:avLst/>
          </a:prstGeom>
        </p:spPr>
      </p:pic>
      <p:sp>
        <p:nvSpPr>
          <p:cNvPr id="3" name="TextBox 2">
            <a:extLst>
              <a:ext uri="{FF2B5EF4-FFF2-40B4-BE49-F238E27FC236}">
                <a16:creationId xmlns:a16="http://schemas.microsoft.com/office/drawing/2014/main" id="{41561FF9-74B2-A4AC-D1E5-E8BDB7CE24A6}"/>
              </a:ext>
            </a:extLst>
          </p:cNvPr>
          <p:cNvSpPr txBox="1"/>
          <p:nvPr/>
        </p:nvSpPr>
        <p:spPr>
          <a:xfrm>
            <a:off x="0" y="4089678"/>
            <a:ext cx="5088701" cy="461665"/>
          </a:xfrm>
          <a:prstGeom prst="rect">
            <a:avLst/>
          </a:prstGeom>
          <a:noFill/>
        </p:spPr>
        <p:txBody>
          <a:bodyPr wrap="none" rtlCol="0">
            <a:spAutoFit/>
          </a:bodyPr>
          <a:lstStyle/>
          <a:p>
            <a:r>
              <a:rPr lang="en-KR" sz="2400" dirty="0">
                <a:solidFill>
                  <a:srgbClr val="FF0000"/>
                </a:solidFill>
                <a:latin typeface="Times New Roman" panose="02020603050405020304" pitchFamily="18" charset="0"/>
                <a:cs typeface="Times New Roman" panose="02020603050405020304" pitchFamily="18" charset="0"/>
              </a:rPr>
              <a:t>JPA packaging design: Sergey Uchaikin</a:t>
            </a:r>
          </a:p>
        </p:txBody>
      </p:sp>
    </p:spTree>
    <p:extLst>
      <p:ext uri="{BB962C8B-B14F-4D97-AF65-F5344CB8AC3E}">
        <p14:creationId xmlns:p14="http://schemas.microsoft.com/office/powerpoint/2010/main" val="1715184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8F7AF164-8392-48F1-BB65-D6D99210183A}"/>
              </a:ext>
            </a:extLst>
          </p:cNvPr>
          <p:cNvSpPr txBox="1">
            <a:spLocks/>
          </p:cNvSpPr>
          <p:nvPr/>
        </p:nvSpPr>
        <p:spPr>
          <a:xfrm>
            <a:off x="1" y="-2"/>
            <a:ext cx="5720079" cy="3200401"/>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3300" kern="1200">
                <a:solidFill>
                  <a:schemeClr val="tx1"/>
                </a:solidFill>
                <a:latin typeface="+mj-lt"/>
                <a:ea typeface="+mj-ea"/>
                <a:cs typeface="+mj-cs"/>
              </a:defRPr>
            </a:lvl1pPr>
          </a:lstStyle>
          <a:p>
            <a:r>
              <a:rPr lang="en-US" altLang="ko-KR" sz="3200" dirty="0">
                <a:solidFill>
                  <a:srgbClr val="221BFF"/>
                </a:solidFill>
                <a:latin typeface="Times New Roman" panose="02020603050405020304" pitchFamily="18" charset="0"/>
                <a:cs typeface="Times New Roman" panose="02020603050405020304" pitchFamily="18" charset="0"/>
              </a:rPr>
              <a:t>CAPP-MAX, JPA-bundle development testing</a:t>
            </a:r>
          </a:p>
          <a:p>
            <a:r>
              <a:rPr lang="en-US" altLang="ko-KR" sz="3200" dirty="0">
                <a:solidFill>
                  <a:srgbClr val="221BFF"/>
                </a:solidFill>
                <a:latin typeface="Times New Roman" panose="02020603050405020304" pitchFamily="18" charset="0"/>
                <a:cs typeface="Times New Roman" panose="02020603050405020304" pitchFamily="18" charset="0"/>
              </a:rPr>
              <a:t>Added system noise (JPA+ HEMT noise).</a:t>
            </a:r>
          </a:p>
          <a:p>
            <a:r>
              <a:rPr lang="en-US" altLang="ko-KR" sz="3200" dirty="0">
                <a:solidFill>
                  <a:srgbClr val="221BFF"/>
                </a:solidFill>
                <a:latin typeface="Times New Roman" panose="02020603050405020304" pitchFamily="18" charset="0"/>
                <a:cs typeface="Times New Roman" panose="02020603050405020304" pitchFamily="18" charset="0"/>
              </a:rPr>
              <a:t>Chips by Tokyo (Nakamura et al.)</a:t>
            </a:r>
          </a:p>
          <a:p>
            <a:r>
              <a:rPr lang="en-US" altLang="ko-KR" sz="3200" dirty="0">
                <a:solidFill>
                  <a:srgbClr val="221BFF"/>
                </a:solidFill>
                <a:latin typeface="Times New Roman" panose="02020603050405020304" pitchFamily="18" charset="0"/>
                <a:cs typeface="Times New Roman" panose="02020603050405020304" pitchFamily="18" charset="0"/>
              </a:rPr>
              <a:t>Development at CAPP:</a:t>
            </a:r>
          </a:p>
          <a:p>
            <a:r>
              <a:rPr lang="en-US" altLang="ko-KR" sz="3200" dirty="0">
                <a:solidFill>
                  <a:srgbClr val="221BFF"/>
                </a:solidFill>
                <a:latin typeface="Times New Roman" panose="02020603050405020304" pitchFamily="18" charset="0"/>
                <a:cs typeface="Times New Roman" panose="02020603050405020304" pitchFamily="18" charset="0"/>
              </a:rPr>
              <a:t>Sergey Uchaikin et al.</a:t>
            </a:r>
          </a:p>
        </p:txBody>
      </p:sp>
      <p:sp>
        <p:nvSpPr>
          <p:cNvPr id="5" name="TextBox 4">
            <a:extLst>
              <a:ext uri="{FF2B5EF4-FFF2-40B4-BE49-F238E27FC236}">
                <a16:creationId xmlns:a16="http://schemas.microsoft.com/office/drawing/2014/main" id="{DFD983D2-D208-A7D2-BA38-325C5A58E961}"/>
              </a:ext>
            </a:extLst>
          </p:cNvPr>
          <p:cNvSpPr txBox="1"/>
          <p:nvPr/>
        </p:nvSpPr>
        <p:spPr>
          <a:xfrm>
            <a:off x="11991" y="6313012"/>
            <a:ext cx="12210972" cy="461665"/>
          </a:xfrm>
          <a:prstGeom prst="rect">
            <a:avLst/>
          </a:prstGeom>
          <a:noFill/>
        </p:spPr>
        <p:txBody>
          <a:bodyPr wrap="none" rtlCol="0">
            <a:spAutoFit/>
          </a:bodyPr>
          <a:lstStyle/>
          <a:p>
            <a:r>
              <a:rPr lang="en-KR" sz="2400" dirty="0">
                <a:solidFill>
                  <a:srgbClr val="FF0000"/>
                </a:solidFill>
                <a:latin typeface="Times New Roman" panose="02020603050405020304" pitchFamily="18" charset="0"/>
                <a:cs typeface="Times New Roman" panose="02020603050405020304" pitchFamily="18" charset="0"/>
              </a:rPr>
              <a:t>Combining JPAs to achieve high sensitivity in 1.2 - 1.5 GHz, running at low temperature &lt;30mK  </a:t>
            </a:r>
          </a:p>
        </p:txBody>
      </p:sp>
      <p:pic>
        <p:nvPicPr>
          <p:cNvPr id="3" name="Picture 2">
            <a:extLst>
              <a:ext uri="{FF2B5EF4-FFF2-40B4-BE49-F238E27FC236}">
                <a16:creationId xmlns:a16="http://schemas.microsoft.com/office/drawing/2014/main" id="{94E5954A-284E-D96F-4293-317300A50D43}"/>
              </a:ext>
            </a:extLst>
          </p:cNvPr>
          <p:cNvPicPr>
            <a:picLocks noChangeAspect="1"/>
          </p:cNvPicPr>
          <p:nvPr/>
        </p:nvPicPr>
        <p:blipFill>
          <a:blip r:embed="rId2"/>
          <a:stretch>
            <a:fillRect/>
          </a:stretch>
        </p:blipFill>
        <p:spPr>
          <a:xfrm>
            <a:off x="184150" y="3427401"/>
            <a:ext cx="4112272" cy="2880678"/>
          </a:xfrm>
          <a:prstGeom prst="rect">
            <a:avLst/>
          </a:prstGeom>
        </p:spPr>
      </p:pic>
      <p:pic>
        <p:nvPicPr>
          <p:cNvPr id="8" name="Picture 7">
            <a:extLst>
              <a:ext uri="{FF2B5EF4-FFF2-40B4-BE49-F238E27FC236}">
                <a16:creationId xmlns:a16="http://schemas.microsoft.com/office/drawing/2014/main" id="{149F0490-1F0C-2A86-56C8-B359781353C6}"/>
              </a:ext>
            </a:extLst>
          </p:cNvPr>
          <p:cNvPicPr>
            <a:picLocks noChangeAspect="1"/>
          </p:cNvPicPr>
          <p:nvPr/>
        </p:nvPicPr>
        <p:blipFill>
          <a:blip r:embed="rId3"/>
          <a:stretch>
            <a:fillRect/>
          </a:stretch>
        </p:blipFill>
        <p:spPr>
          <a:xfrm>
            <a:off x="5641339" y="-2"/>
            <a:ext cx="6794500" cy="6273800"/>
          </a:xfrm>
          <a:prstGeom prst="rect">
            <a:avLst/>
          </a:prstGeom>
        </p:spPr>
      </p:pic>
    </p:spTree>
    <p:extLst>
      <p:ext uri="{BB962C8B-B14F-4D97-AF65-F5344CB8AC3E}">
        <p14:creationId xmlns:p14="http://schemas.microsoft.com/office/powerpoint/2010/main" val="25296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9769-36BB-2BFD-3297-F6E1784B0966}"/>
              </a:ext>
            </a:extLst>
          </p:cNvPr>
          <p:cNvSpPr>
            <a:spLocks noGrp="1"/>
          </p:cNvSpPr>
          <p:nvPr>
            <p:ph type="title"/>
          </p:nvPr>
        </p:nvSpPr>
        <p:spPr>
          <a:xfrm>
            <a:off x="-1" y="1"/>
            <a:ext cx="12192001" cy="784908"/>
          </a:xfrm>
        </p:spPr>
        <p:txBody>
          <a:bodyPr>
            <a:normAutofit/>
          </a:bodyPr>
          <a:lstStyle/>
          <a:p>
            <a:pPr algn="ctr"/>
            <a:r>
              <a:rPr lang="en-KR" dirty="0">
                <a:solidFill>
                  <a:srgbClr val="FF0000"/>
                </a:solidFill>
                <a:latin typeface="Times New Roman" panose="02020603050405020304" pitchFamily="18" charset="0"/>
                <a:cs typeface="Times New Roman" panose="02020603050405020304" pitchFamily="18" charset="0"/>
              </a:rPr>
              <a:t>IBS-CAPP at DFSZ sensitivity, scanning 1-4 GHz</a:t>
            </a:r>
          </a:p>
        </p:txBody>
      </p:sp>
      <p:sp>
        <p:nvSpPr>
          <p:cNvPr id="5" name="Slide Number Placeholder 4">
            <a:extLst>
              <a:ext uri="{FF2B5EF4-FFF2-40B4-BE49-F238E27FC236}">
                <a16:creationId xmlns:a16="http://schemas.microsoft.com/office/drawing/2014/main" id="{7D04CDA1-4B83-9F90-E608-73887B1F4393}"/>
              </a:ext>
            </a:extLst>
          </p:cNvPr>
          <p:cNvSpPr>
            <a:spLocks noGrp="1"/>
          </p:cNvSpPr>
          <p:nvPr>
            <p:ph type="sldNum" sz="quarter" idx="12"/>
          </p:nvPr>
        </p:nvSpPr>
        <p:spPr/>
        <p:txBody>
          <a:bodyPr/>
          <a:lstStyle/>
          <a:p>
            <a:fld id="{C5442BC7-CCB7-564B-BB51-294CD479D699}" type="slidenum">
              <a:rPr lang="en-US" smtClean="0"/>
              <a:t>22</a:t>
            </a:fld>
            <a:endParaRPr lang="en-US"/>
          </a:p>
        </p:txBody>
      </p:sp>
      <p:sp>
        <p:nvSpPr>
          <p:cNvPr id="3" name="TextBox 2">
            <a:extLst>
              <a:ext uri="{FF2B5EF4-FFF2-40B4-BE49-F238E27FC236}">
                <a16:creationId xmlns:a16="http://schemas.microsoft.com/office/drawing/2014/main" id="{D26D0E09-7CDA-4399-AE32-EC31022ABA89}"/>
              </a:ext>
            </a:extLst>
          </p:cNvPr>
          <p:cNvSpPr txBox="1"/>
          <p:nvPr/>
        </p:nvSpPr>
        <p:spPr>
          <a:xfrm>
            <a:off x="8407007" y="662141"/>
            <a:ext cx="3729505" cy="1938992"/>
          </a:xfrm>
          <a:prstGeom prst="rect">
            <a:avLst/>
          </a:prstGeom>
          <a:noFill/>
        </p:spPr>
        <p:txBody>
          <a:bodyPr wrap="square" rtlCol="0">
            <a:spAutoFit/>
          </a:bodyPr>
          <a:lstStyle/>
          <a:p>
            <a:r>
              <a:rPr lang="en-KR" sz="2400">
                <a:latin typeface="Times New Roman" panose="02020603050405020304" pitchFamily="18" charset="0"/>
                <a:cs typeface="Times New Roman" panose="02020603050405020304" pitchFamily="18" charset="0"/>
              </a:rPr>
              <a:t>S. Ahn et al., PRX (2024) from CAPP.</a:t>
            </a:r>
          </a:p>
          <a:p>
            <a:r>
              <a:rPr lang="en-KR" sz="2400">
                <a:latin typeface="Times New Roman" panose="02020603050405020304" pitchFamily="18" charset="0"/>
                <a:cs typeface="Times New Roman" panose="02020603050405020304" pitchFamily="18" charset="0"/>
              </a:rPr>
              <a:t>A 32 page reference paper on how to achieve DFSZ sensitivity. </a:t>
            </a:r>
          </a:p>
        </p:txBody>
      </p:sp>
      <p:pic>
        <p:nvPicPr>
          <p:cNvPr id="9" name="Picture 8">
            <a:extLst>
              <a:ext uri="{FF2B5EF4-FFF2-40B4-BE49-F238E27FC236}">
                <a16:creationId xmlns:a16="http://schemas.microsoft.com/office/drawing/2014/main" id="{E8C0BA36-7475-8C51-28DD-8ACCC5F1001E}"/>
              </a:ext>
            </a:extLst>
          </p:cNvPr>
          <p:cNvPicPr>
            <a:picLocks noChangeAspect="1"/>
          </p:cNvPicPr>
          <p:nvPr/>
        </p:nvPicPr>
        <p:blipFill>
          <a:blip r:embed="rId2"/>
          <a:stretch>
            <a:fillRect/>
          </a:stretch>
        </p:blipFill>
        <p:spPr>
          <a:xfrm>
            <a:off x="155284" y="784909"/>
            <a:ext cx="8196235" cy="5952515"/>
          </a:xfrm>
          <a:prstGeom prst="rect">
            <a:avLst/>
          </a:prstGeom>
        </p:spPr>
      </p:pic>
      <p:pic>
        <p:nvPicPr>
          <p:cNvPr id="6" name="Picture 5">
            <a:extLst>
              <a:ext uri="{FF2B5EF4-FFF2-40B4-BE49-F238E27FC236}">
                <a16:creationId xmlns:a16="http://schemas.microsoft.com/office/drawing/2014/main" id="{397E9E54-6BF6-DDAA-57A4-6B247C23EBC9}"/>
              </a:ext>
            </a:extLst>
          </p:cNvPr>
          <p:cNvPicPr>
            <a:picLocks noChangeAspect="1"/>
          </p:cNvPicPr>
          <p:nvPr/>
        </p:nvPicPr>
        <p:blipFill>
          <a:blip r:embed="rId3"/>
          <a:stretch>
            <a:fillRect/>
          </a:stretch>
        </p:blipFill>
        <p:spPr>
          <a:xfrm>
            <a:off x="8253797" y="2587812"/>
            <a:ext cx="3456806" cy="4133663"/>
          </a:xfrm>
          <a:prstGeom prst="rect">
            <a:avLst/>
          </a:prstGeom>
        </p:spPr>
      </p:pic>
      <p:sp>
        <p:nvSpPr>
          <p:cNvPr id="4" name="TextBox 3">
            <a:extLst>
              <a:ext uri="{FF2B5EF4-FFF2-40B4-BE49-F238E27FC236}">
                <a16:creationId xmlns:a16="http://schemas.microsoft.com/office/drawing/2014/main" id="{151EF776-9A94-0167-D321-8277B6137920}"/>
              </a:ext>
            </a:extLst>
          </p:cNvPr>
          <p:cNvSpPr txBox="1"/>
          <p:nvPr/>
        </p:nvSpPr>
        <p:spPr>
          <a:xfrm>
            <a:off x="2144995" y="4483727"/>
            <a:ext cx="3609386" cy="646331"/>
          </a:xfrm>
          <a:prstGeom prst="rect">
            <a:avLst/>
          </a:prstGeom>
          <a:noFill/>
        </p:spPr>
        <p:txBody>
          <a:bodyPr wrap="none" rtlCol="0">
            <a:spAutoFit/>
          </a:bodyPr>
          <a:lstStyle/>
          <a:p>
            <a:r>
              <a:rPr lang="en-KR" dirty="0">
                <a:solidFill>
                  <a:srgbClr val="FF0000"/>
                </a:solidFill>
              </a:rPr>
              <a:t>Axions-&gt;photons: ~10</a:t>
            </a:r>
            <a:r>
              <a:rPr lang="en-KR" baseline="30000" dirty="0">
                <a:solidFill>
                  <a:srgbClr val="FF0000"/>
                </a:solidFill>
              </a:rPr>
              <a:t>2</a:t>
            </a:r>
            <a:r>
              <a:rPr lang="en-KR" dirty="0">
                <a:solidFill>
                  <a:srgbClr val="FF0000"/>
                </a:solidFill>
              </a:rPr>
              <a:t> RF-photons/s</a:t>
            </a:r>
          </a:p>
          <a:p>
            <a:r>
              <a:rPr lang="en-KR" dirty="0">
                <a:solidFill>
                  <a:srgbClr val="FF0000"/>
                </a:solidFill>
              </a:rPr>
              <a:t>Noise: ~4×10</a:t>
            </a:r>
            <a:r>
              <a:rPr lang="en-KR" baseline="30000" dirty="0">
                <a:solidFill>
                  <a:srgbClr val="FF0000"/>
                </a:solidFill>
              </a:rPr>
              <a:t>3</a:t>
            </a:r>
            <a:r>
              <a:rPr lang="en-KR" dirty="0">
                <a:solidFill>
                  <a:srgbClr val="FF0000"/>
                </a:solidFill>
              </a:rPr>
              <a:t> RF-photons/s, at best</a:t>
            </a:r>
          </a:p>
        </p:txBody>
      </p:sp>
    </p:spTree>
    <p:extLst>
      <p:ext uri="{BB962C8B-B14F-4D97-AF65-F5344CB8AC3E}">
        <p14:creationId xmlns:p14="http://schemas.microsoft.com/office/powerpoint/2010/main" val="257218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45C5F-847B-5817-92CB-BCD27B4531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5DCCE-A3CF-DF93-B91E-9EBCAF4A1E91}"/>
              </a:ext>
            </a:extLst>
          </p:cNvPr>
          <p:cNvSpPr>
            <a:spLocks noGrp="1"/>
          </p:cNvSpPr>
          <p:nvPr>
            <p:ph type="title"/>
          </p:nvPr>
        </p:nvSpPr>
        <p:spPr>
          <a:xfrm>
            <a:off x="0" y="4"/>
            <a:ext cx="12192000" cy="975895"/>
          </a:xfrm>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The best JPAs today </a:t>
            </a:r>
          </a:p>
        </p:txBody>
      </p:sp>
      <p:sp>
        <p:nvSpPr>
          <p:cNvPr id="3" name="Content Placeholder 2">
            <a:extLst>
              <a:ext uri="{FF2B5EF4-FFF2-40B4-BE49-F238E27FC236}">
                <a16:creationId xmlns:a16="http://schemas.microsoft.com/office/drawing/2014/main" id="{682EC9F5-76C0-7D48-5E87-A817F87EC4C2}"/>
              </a:ext>
            </a:extLst>
          </p:cNvPr>
          <p:cNvSpPr>
            <a:spLocks noGrp="1"/>
          </p:cNvSpPr>
          <p:nvPr>
            <p:ph idx="1"/>
          </p:nvPr>
        </p:nvSpPr>
        <p:spPr>
          <a:xfrm>
            <a:off x="0" y="975899"/>
            <a:ext cx="12192000" cy="5882104"/>
          </a:xfrm>
        </p:spPr>
        <p:txBody>
          <a:bodyPr>
            <a:normAutofit/>
          </a:bodyPr>
          <a:lstStyle/>
          <a:p>
            <a:r>
              <a:rPr lang="en-US" dirty="0">
                <a:solidFill>
                  <a:srgbClr val="0000FF"/>
                </a:solidFill>
                <a:latin typeface="Times New Roman" panose="02020603050405020304" pitchFamily="18" charset="0"/>
                <a:cs typeface="Times New Roman" panose="02020603050405020304" pitchFamily="18" charset="0"/>
              </a:rPr>
              <a:t>Their average noise is between 3-5 times the quantum noise level</a:t>
            </a:r>
          </a:p>
          <a:p>
            <a:endParaRPr lang="en-US" dirty="0">
              <a:solidFill>
                <a:srgbClr val="0000FF"/>
              </a:solidFill>
              <a:latin typeface="Times New Roman" panose="02020603050405020304" pitchFamily="18" charset="0"/>
              <a:cs typeface="Times New Roman" panose="02020603050405020304" pitchFamily="18" charset="0"/>
            </a:endParaRPr>
          </a:p>
          <a:p>
            <a:r>
              <a:rPr lang="en-US" dirty="0">
                <a:solidFill>
                  <a:srgbClr val="0000FF"/>
                </a:solidFill>
                <a:latin typeface="Times New Roman" panose="02020603050405020304" pitchFamily="18" charset="0"/>
                <a:cs typeface="Times New Roman" panose="02020603050405020304" pitchFamily="18" charset="0"/>
              </a:rPr>
              <a:t>Their frequency BW is limited, and they are labor intensive</a:t>
            </a:r>
          </a:p>
          <a:p>
            <a:endParaRPr lang="en-US" dirty="0">
              <a:solidFill>
                <a:srgbClr val="0000FF"/>
              </a:solidFill>
              <a:latin typeface="Times New Roman" panose="02020603050405020304" pitchFamily="18" charset="0"/>
              <a:cs typeface="Times New Roman" panose="02020603050405020304" pitchFamily="18" charset="0"/>
            </a:endParaRPr>
          </a:p>
          <a:p>
            <a:r>
              <a:rPr lang="en-US" dirty="0">
                <a:solidFill>
                  <a:srgbClr val="0000FF"/>
                </a:solidFill>
                <a:latin typeface="Times New Roman" panose="02020603050405020304" pitchFamily="18" charset="0"/>
                <a:cs typeface="Times New Roman" panose="02020603050405020304" pitchFamily="18" charset="0"/>
              </a:rPr>
              <a:t>Require &lt; 50mK cooling for best performance (at CAPP we had a best physical temp. ~22mK, with more common 25-40mK). The total system noise was ~220mK, requiring &gt;100 s of integration time over the axion BW.</a:t>
            </a:r>
          </a:p>
        </p:txBody>
      </p:sp>
      <p:sp>
        <p:nvSpPr>
          <p:cNvPr id="9" name="Slide Number Placeholder 8">
            <a:extLst>
              <a:ext uri="{FF2B5EF4-FFF2-40B4-BE49-F238E27FC236}">
                <a16:creationId xmlns:a16="http://schemas.microsoft.com/office/drawing/2014/main" id="{5DA9E366-B9A6-BDFB-E517-E8E6DA282306}"/>
              </a:ext>
            </a:extLst>
          </p:cNvPr>
          <p:cNvSpPr>
            <a:spLocks noGrp="1"/>
          </p:cNvSpPr>
          <p:nvPr>
            <p:ph type="sldNum" sz="quarter" idx="12"/>
          </p:nvPr>
        </p:nvSpPr>
        <p:spPr/>
        <p:txBody>
          <a:bodyPr/>
          <a:lstStyle/>
          <a:p>
            <a:fld id="{90CDB356-0B88-4BC1-B268-E69530B25FC0}" type="slidenum">
              <a:rPr lang="en-US" smtClean="0"/>
              <a:pPr/>
              <a:t>23</a:t>
            </a:fld>
            <a:endParaRPr lang="en-US"/>
          </a:p>
        </p:txBody>
      </p:sp>
    </p:spTree>
    <p:extLst>
      <p:ext uri="{BB962C8B-B14F-4D97-AF65-F5344CB8AC3E}">
        <p14:creationId xmlns:p14="http://schemas.microsoft.com/office/powerpoint/2010/main" val="224203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F4C79-CAB1-CE13-7380-8F41B0D1427A}"/>
            </a:ext>
          </a:extLst>
        </p:cNvPr>
        <p:cNvGrpSpPr/>
        <p:nvPr/>
      </p:nvGrpSpPr>
      <p:grpSpPr>
        <a:xfrm>
          <a:off x="0" y="0"/>
          <a:ext cx="0" cy="0"/>
          <a:chOff x="0" y="0"/>
          <a:chExt cx="0" cy="0"/>
        </a:xfrm>
      </p:grpSpPr>
      <p:sp>
        <p:nvSpPr>
          <p:cNvPr id="41986" name="Rectangle 2">
            <a:extLst>
              <a:ext uri="{FF2B5EF4-FFF2-40B4-BE49-F238E27FC236}">
                <a16:creationId xmlns:a16="http://schemas.microsoft.com/office/drawing/2014/main" id="{E73127C1-DCBA-7CFE-22FE-BA57CEA360C9}"/>
              </a:ext>
            </a:extLst>
          </p:cNvPr>
          <p:cNvSpPr>
            <a:spLocks noGrp="1" noChangeArrowheads="1"/>
          </p:cNvSpPr>
          <p:nvPr>
            <p:ph type="title"/>
          </p:nvPr>
        </p:nvSpPr>
        <p:spPr>
          <a:xfrm>
            <a:off x="1524000" y="1876425"/>
            <a:ext cx="9144000" cy="2220446"/>
          </a:xfrm>
          <a:solidFill>
            <a:srgbClr val="0000FF"/>
          </a:solidFill>
        </p:spPr>
        <p:txBody>
          <a:bodyPr>
            <a:normAutofit fontScale="90000"/>
          </a:bodyPr>
          <a:lstStyle/>
          <a:p>
            <a:pPr algn="ctr"/>
            <a:r>
              <a:rPr lang="en-US" sz="5400" dirty="0">
                <a:solidFill>
                  <a:srgbClr val="FFFF00"/>
                </a:solidFill>
              </a:rPr>
              <a:t>Cavities made of High Temperature Superconducting (HTS) tapes</a:t>
            </a:r>
          </a:p>
        </p:txBody>
      </p:sp>
    </p:spTree>
    <p:extLst>
      <p:ext uri="{BB962C8B-B14F-4D97-AF65-F5344CB8AC3E}">
        <p14:creationId xmlns:p14="http://schemas.microsoft.com/office/powerpoint/2010/main" val="2599975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DCD7B7B-3824-F857-B76A-FB63F38C8050}"/>
              </a:ext>
            </a:extLst>
          </p:cNvPr>
          <p:cNvGrpSpPr/>
          <p:nvPr/>
        </p:nvGrpSpPr>
        <p:grpSpPr>
          <a:xfrm>
            <a:off x="1078813" y="-1"/>
            <a:ext cx="10034373" cy="6858001"/>
            <a:chOff x="1083393" y="-1"/>
            <a:chExt cx="10034373" cy="6858001"/>
          </a:xfrm>
        </p:grpSpPr>
        <p:pic>
          <p:nvPicPr>
            <p:cNvPr id="10" name="Picture 9">
              <a:extLst>
                <a:ext uri="{FF2B5EF4-FFF2-40B4-BE49-F238E27FC236}">
                  <a16:creationId xmlns:a16="http://schemas.microsoft.com/office/drawing/2014/main" id="{4925A799-F48A-C464-D2F9-950C80D4BCA2}"/>
                </a:ext>
              </a:extLst>
            </p:cNvPr>
            <p:cNvPicPr>
              <a:picLocks noChangeAspect="1"/>
            </p:cNvPicPr>
            <p:nvPr/>
          </p:nvPicPr>
          <p:blipFill>
            <a:blip r:embed="rId2"/>
            <a:stretch>
              <a:fillRect/>
            </a:stretch>
          </p:blipFill>
          <p:spPr>
            <a:xfrm>
              <a:off x="1083393" y="-1"/>
              <a:ext cx="10025216" cy="6858001"/>
            </a:xfrm>
            <a:prstGeom prst="rect">
              <a:avLst/>
            </a:prstGeom>
          </p:spPr>
        </p:pic>
        <p:sp>
          <p:nvSpPr>
            <p:cNvPr id="11" name="Rectangle 10">
              <a:extLst>
                <a:ext uri="{FF2B5EF4-FFF2-40B4-BE49-F238E27FC236}">
                  <a16:creationId xmlns:a16="http://schemas.microsoft.com/office/drawing/2014/main" id="{F71BDAC8-1AC9-EC8D-88AF-B612F2B8C88F}"/>
                </a:ext>
              </a:extLst>
            </p:cNvPr>
            <p:cNvSpPr/>
            <p:nvPr/>
          </p:nvSpPr>
          <p:spPr>
            <a:xfrm rot="20886680">
              <a:off x="5921298" y="5452946"/>
              <a:ext cx="5196468" cy="7582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grpSp>
      <p:sp>
        <p:nvSpPr>
          <p:cNvPr id="8" name="TextBox 7">
            <a:extLst>
              <a:ext uri="{FF2B5EF4-FFF2-40B4-BE49-F238E27FC236}">
                <a16:creationId xmlns:a16="http://schemas.microsoft.com/office/drawing/2014/main" id="{BC4A2ABA-EBA7-ADEB-47A1-FE1959B8529E}"/>
              </a:ext>
            </a:extLst>
          </p:cNvPr>
          <p:cNvSpPr txBox="1"/>
          <p:nvPr/>
        </p:nvSpPr>
        <p:spPr>
          <a:xfrm>
            <a:off x="8794707" y="365125"/>
            <a:ext cx="1852110" cy="369332"/>
          </a:xfrm>
          <a:prstGeom prst="rect">
            <a:avLst/>
          </a:prstGeom>
          <a:noFill/>
        </p:spPr>
        <p:txBody>
          <a:bodyPr wrap="none" rtlCol="0">
            <a:spAutoFit/>
          </a:bodyPr>
          <a:lstStyle/>
          <a:p>
            <a:r>
              <a:rPr lang="en-KR" dirty="0"/>
              <a:t>Danho Ahn’s slide</a:t>
            </a:r>
          </a:p>
        </p:txBody>
      </p:sp>
    </p:spTree>
    <p:extLst>
      <p:ext uri="{BB962C8B-B14F-4D97-AF65-F5344CB8AC3E}">
        <p14:creationId xmlns:p14="http://schemas.microsoft.com/office/powerpoint/2010/main" val="2967254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ChangeArrowheads="1"/>
          </p:cNvSpPr>
          <p:nvPr/>
        </p:nvSpPr>
        <p:spPr bwMode="auto">
          <a:xfrm>
            <a:off x="0" y="151940"/>
            <a:ext cx="12192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a:solidFill>
                  <a:srgbClr val="0000FF"/>
                </a:solidFill>
                <a:latin typeface="Times New Roman" panose="02020603050405020304" pitchFamily="18" charset="0"/>
                <a:cs typeface="Times New Roman" panose="02020603050405020304" pitchFamily="18" charset="0"/>
              </a:rPr>
              <a:t>HTS superconducting cavity in large B-field!</a:t>
            </a:r>
          </a:p>
        </p:txBody>
      </p:sp>
      <p:pic>
        <p:nvPicPr>
          <p:cNvPr id="5" name="Picture 4">
            <a:extLst>
              <a:ext uri="{FF2B5EF4-FFF2-40B4-BE49-F238E27FC236}">
                <a16:creationId xmlns:a16="http://schemas.microsoft.com/office/drawing/2014/main" id="{3B6B04AD-7501-D544-8CF3-A34BBD2DDD88}"/>
              </a:ext>
            </a:extLst>
          </p:cNvPr>
          <p:cNvPicPr>
            <a:picLocks noChangeAspect="1"/>
          </p:cNvPicPr>
          <p:nvPr/>
        </p:nvPicPr>
        <p:blipFill>
          <a:blip r:embed="rId3"/>
          <a:stretch>
            <a:fillRect/>
          </a:stretch>
        </p:blipFill>
        <p:spPr>
          <a:xfrm>
            <a:off x="499533" y="878417"/>
            <a:ext cx="457200" cy="5473700"/>
          </a:xfrm>
          <a:prstGeom prst="rect">
            <a:avLst/>
          </a:prstGeom>
        </p:spPr>
      </p:pic>
      <p:pic>
        <p:nvPicPr>
          <p:cNvPr id="3" name="Picture 2">
            <a:extLst>
              <a:ext uri="{FF2B5EF4-FFF2-40B4-BE49-F238E27FC236}">
                <a16:creationId xmlns:a16="http://schemas.microsoft.com/office/drawing/2014/main" id="{D1ABD10E-8CC3-3E4A-800D-BDDFF1EC1160}"/>
              </a:ext>
            </a:extLst>
          </p:cNvPr>
          <p:cNvPicPr>
            <a:picLocks noChangeAspect="1"/>
          </p:cNvPicPr>
          <p:nvPr/>
        </p:nvPicPr>
        <p:blipFill>
          <a:blip r:embed="rId4"/>
          <a:stretch>
            <a:fillRect/>
          </a:stretch>
        </p:blipFill>
        <p:spPr>
          <a:xfrm>
            <a:off x="992716" y="1377949"/>
            <a:ext cx="11055351" cy="3685117"/>
          </a:xfrm>
          <a:prstGeom prst="rect">
            <a:avLst/>
          </a:prstGeom>
        </p:spPr>
      </p:pic>
      <p:sp>
        <p:nvSpPr>
          <p:cNvPr id="2" name="TextBox 1">
            <a:extLst>
              <a:ext uri="{FF2B5EF4-FFF2-40B4-BE49-F238E27FC236}">
                <a16:creationId xmlns:a16="http://schemas.microsoft.com/office/drawing/2014/main" id="{42D9E1A7-7A36-0D48-D882-CF3E67D1AAA7}"/>
              </a:ext>
            </a:extLst>
          </p:cNvPr>
          <p:cNvSpPr txBox="1"/>
          <p:nvPr/>
        </p:nvSpPr>
        <p:spPr>
          <a:xfrm>
            <a:off x="3330499" y="5340047"/>
            <a:ext cx="4062331" cy="523220"/>
          </a:xfrm>
          <a:prstGeom prst="rect">
            <a:avLst/>
          </a:prstGeom>
          <a:noFill/>
        </p:spPr>
        <p:txBody>
          <a:bodyPr wrap="none" rtlCol="0">
            <a:spAutoFit/>
          </a:bodyPr>
          <a:lstStyle/>
          <a:p>
            <a:r>
              <a:rPr lang="en-KR" sz="2800">
                <a:solidFill>
                  <a:srgbClr val="FF0000"/>
                </a:solidFill>
                <a:latin typeface="Times New Roman" panose="02020603050405020304" pitchFamily="18" charset="0"/>
                <a:cs typeface="Times New Roman" panose="02020603050405020304" pitchFamily="18" charset="0"/>
              </a:rPr>
              <a:t>First and best in the world!</a:t>
            </a:r>
          </a:p>
        </p:txBody>
      </p:sp>
      <p:sp>
        <p:nvSpPr>
          <p:cNvPr id="4" name="TextBox 3">
            <a:extLst>
              <a:ext uri="{FF2B5EF4-FFF2-40B4-BE49-F238E27FC236}">
                <a16:creationId xmlns:a16="http://schemas.microsoft.com/office/drawing/2014/main" id="{7329201A-5C62-1CA8-101E-9775B97CFFED}"/>
              </a:ext>
            </a:extLst>
          </p:cNvPr>
          <p:cNvSpPr txBox="1"/>
          <p:nvPr/>
        </p:nvSpPr>
        <p:spPr>
          <a:xfrm>
            <a:off x="2054700" y="6140248"/>
            <a:ext cx="9637767" cy="584775"/>
          </a:xfrm>
          <a:prstGeom prst="rect">
            <a:avLst/>
          </a:prstGeom>
          <a:noFill/>
        </p:spPr>
        <p:txBody>
          <a:bodyPr wrap="none" rtlCol="0">
            <a:spAutoFit/>
          </a:bodyPr>
          <a:lstStyle/>
          <a:p>
            <a:r>
              <a:rPr lang="en-US" sz="3200"/>
              <a:t>Phys. Rev. Applied </a:t>
            </a:r>
            <a:r>
              <a:rPr lang="en-US" sz="3200" b="1"/>
              <a:t>17</a:t>
            </a:r>
            <a:r>
              <a:rPr lang="en-US" sz="3200"/>
              <a:t>, L061005 – Published 28 June 2022</a:t>
            </a:r>
          </a:p>
        </p:txBody>
      </p:sp>
    </p:spTree>
    <p:extLst>
      <p:ext uri="{BB962C8B-B14F-4D97-AF65-F5344CB8AC3E}">
        <p14:creationId xmlns:p14="http://schemas.microsoft.com/office/powerpoint/2010/main" val="190356880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E9CB6F-D51D-5490-E152-4643B3F35317}"/>
              </a:ext>
            </a:extLst>
          </p:cNvPr>
          <p:cNvSpPr>
            <a:spLocks noGrp="1"/>
          </p:cNvSpPr>
          <p:nvPr>
            <p:ph type="sldNum" sz="quarter" idx="12"/>
          </p:nvPr>
        </p:nvSpPr>
        <p:spPr/>
        <p:txBody>
          <a:bodyPr/>
          <a:lstStyle/>
          <a:p>
            <a:fld id="{C5442BC7-CCB7-564B-BB51-294CD479D699}" type="slidenum">
              <a:rPr lang="en-US" smtClean="0"/>
              <a:t>27</a:t>
            </a:fld>
            <a:endParaRPr lang="en-US"/>
          </a:p>
        </p:txBody>
      </p:sp>
      <p:pic>
        <p:nvPicPr>
          <p:cNvPr id="4" name="Picture 3">
            <a:extLst>
              <a:ext uri="{FF2B5EF4-FFF2-40B4-BE49-F238E27FC236}">
                <a16:creationId xmlns:a16="http://schemas.microsoft.com/office/drawing/2014/main" id="{D2313E8D-26C9-7FD0-932D-D851FA367E68}"/>
              </a:ext>
            </a:extLst>
          </p:cNvPr>
          <p:cNvPicPr>
            <a:picLocks noChangeAspect="1"/>
          </p:cNvPicPr>
          <p:nvPr/>
        </p:nvPicPr>
        <p:blipFill>
          <a:blip r:embed="rId2"/>
          <a:stretch>
            <a:fillRect/>
          </a:stretch>
        </p:blipFill>
        <p:spPr>
          <a:xfrm>
            <a:off x="0" y="734457"/>
            <a:ext cx="12116428" cy="6123543"/>
          </a:xfrm>
          <a:prstGeom prst="rect">
            <a:avLst/>
          </a:prstGeom>
        </p:spPr>
      </p:pic>
      <p:sp>
        <p:nvSpPr>
          <p:cNvPr id="2" name="TextBox 1">
            <a:extLst>
              <a:ext uri="{FF2B5EF4-FFF2-40B4-BE49-F238E27FC236}">
                <a16:creationId xmlns:a16="http://schemas.microsoft.com/office/drawing/2014/main" id="{E197A0B3-DA36-23D3-DCBB-0EBA1E83D178}"/>
              </a:ext>
            </a:extLst>
          </p:cNvPr>
          <p:cNvSpPr txBox="1"/>
          <p:nvPr/>
        </p:nvSpPr>
        <p:spPr>
          <a:xfrm>
            <a:off x="338309" y="88126"/>
            <a:ext cx="10849958" cy="646331"/>
          </a:xfrm>
          <a:prstGeom prst="rect">
            <a:avLst/>
          </a:prstGeom>
          <a:noFill/>
        </p:spPr>
        <p:txBody>
          <a:bodyPr wrap="none" rtlCol="0">
            <a:spAutoFit/>
          </a:bodyPr>
          <a:lstStyle/>
          <a:p>
            <a:r>
              <a:rPr lang="en-KR" sz="3600" dirty="0">
                <a:solidFill>
                  <a:srgbClr val="FF0000"/>
                </a:solidFill>
                <a:latin typeface="Times New Roman" panose="02020603050405020304" pitchFamily="18" charset="0"/>
                <a:cs typeface="Times New Roman" panose="02020603050405020304" pitchFamily="18" charset="0"/>
              </a:rPr>
              <a:t>CAPP summer 2024, unique achievement, 34 liter cavity!</a:t>
            </a:r>
          </a:p>
        </p:txBody>
      </p:sp>
      <p:sp>
        <p:nvSpPr>
          <p:cNvPr id="8" name="TextBox 7">
            <a:extLst>
              <a:ext uri="{FF2B5EF4-FFF2-40B4-BE49-F238E27FC236}">
                <a16:creationId xmlns:a16="http://schemas.microsoft.com/office/drawing/2014/main" id="{BC4A2ABA-EBA7-ADEB-47A1-FE1959B8529E}"/>
              </a:ext>
            </a:extLst>
          </p:cNvPr>
          <p:cNvSpPr txBox="1"/>
          <p:nvPr/>
        </p:nvSpPr>
        <p:spPr>
          <a:xfrm>
            <a:off x="9885276" y="1480860"/>
            <a:ext cx="1718547" cy="369332"/>
          </a:xfrm>
          <a:prstGeom prst="rect">
            <a:avLst/>
          </a:prstGeom>
          <a:noFill/>
        </p:spPr>
        <p:txBody>
          <a:bodyPr wrap="none" rtlCol="0">
            <a:spAutoFit/>
          </a:bodyPr>
          <a:lstStyle/>
          <a:p>
            <a:r>
              <a:rPr lang="en-KR" dirty="0"/>
              <a:t>Jiwon Lee’s slide</a:t>
            </a:r>
          </a:p>
        </p:txBody>
      </p:sp>
    </p:spTree>
    <p:extLst>
      <p:ext uri="{BB962C8B-B14F-4D97-AF65-F5344CB8AC3E}">
        <p14:creationId xmlns:p14="http://schemas.microsoft.com/office/powerpoint/2010/main" val="2121322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198822" y="200566"/>
            <a:ext cx="10136221" cy="1651404"/>
          </a:xfrm>
        </p:spPr>
        <p:txBody>
          <a:bodyPr>
            <a:normAutofit/>
          </a:bodyPr>
          <a:lstStyle/>
          <a:p>
            <a:r>
              <a:rPr lang="en-US" sz="3400" dirty="0">
                <a:solidFill>
                  <a:srgbClr val="221BFF"/>
                </a:solidFill>
                <a:latin typeface="Arial" charset="0"/>
                <a:ea typeface="ＭＳ Ｐゴシック" charset="0"/>
                <a:cs typeface="ＭＳ Ｐゴシック" charset="0"/>
              </a:rPr>
              <a:t>Institute for Basic Science, 2011: </a:t>
            </a:r>
            <a:br>
              <a:rPr lang="en-US" sz="3400" dirty="0">
                <a:solidFill>
                  <a:srgbClr val="221BFF"/>
                </a:solidFill>
                <a:latin typeface="Arial" charset="0"/>
                <a:ea typeface="ＭＳ Ｐゴシック" charset="0"/>
                <a:cs typeface="ＭＳ Ｐゴシック" charset="0"/>
              </a:rPr>
            </a:br>
            <a:r>
              <a:rPr lang="en-US" sz="3400" dirty="0">
                <a:solidFill>
                  <a:srgbClr val="221BFF"/>
                </a:solidFill>
                <a:latin typeface="Arial" charset="0"/>
                <a:ea typeface="ＭＳ Ｐゴシック" charset="0"/>
                <a:cs typeface="ＭＳ Ｐゴシック" charset="0"/>
              </a:rPr>
              <a:t>Major Investment to Basic Sciences in South Korea.</a:t>
            </a:r>
          </a:p>
        </p:txBody>
      </p:sp>
      <p:sp>
        <p:nvSpPr>
          <p:cNvPr id="194562" name="Content Placeholder 2"/>
          <p:cNvSpPr>
            <a:spLocks noGrp="1"/>
          </p:cNvSpPr>
          <p:nvPr>
            <p:ph idx="1"/>
          </p:nvPr>
        </p:nvSpPr>
        <p:spPr>
          <a:xfrm>
            <a:off x="0" y="1960880"/>
            <a:ext cx="7436784" cy="4897120"/>
          </a:xfrm>
        </p:spPr>
        <p:txBody>
          <a:bodyPr>
            <a:normAutofit/>
          </a:bodyPr>
          <a:lstStyle/>
          <a:p>
            <a:r>
              <a:rPr lang="en-US" dirty="0">
                <a:solidFill>
                  <a:srgbClr val="221BFF"/>
                </a:solidFill>
                <a:latin typeface="Times New Roman" panose="02020603050405020304" pitchFamily="18" charset="0"/>
                <a:ea typeface="ＭＳ Ｐゴシック" charset="0"/>
                <a:cs typeface="Times New Roman" panose="02020603050405020304" pitchFamily="18" charset="0"/>
              </a:rPr>
              <a:t>IBS-CAPP (est. 2013) scanned at </a:t>
            </a:r>
            <a:r>
              <a:rPr lang="en-US" dirty="0">
                <a:solidFill>
                  <a:srgbClr val="FF0000"/>
                </a:solidFill>
                <a:latin typeface="Times New Roman" panose="02020603050405020304" pitchFamily="18" charset="0"/>
                <a:ea typeface="ＭＳ Ｐゴシック" charset="0"/>
                <a:cs typeface="Times New Roman" panose="02020603050405020304" pitchFamily="18" charset="0"/>
              </a:rPr>
              <a:t>DFSZ</a:t>
            </a:r>
            <a:r>
              <a:rPr lang="en-US" dirty="0">
                <a:solidFill>
                  <a:srgbClr val="221BFF"/>
                </a:solidFill>
                <a:latin typeface="Times New Roman" panose="02020603050405020304" pitchFamily="18" charset="0"/>
                <a:ea typeface="ＭＳ Ｐゴシック" charset="0"/>
                <a:cs typeface="Times New Roman" panose="02020603050405020304" pitchFamily="18" charset="0"/>
              </a:rPr>
              <a:t> sensitivity for axions over 1 GHz in 2022, first time in the world.</a:t>
            </a:r>
          </a:p>
          <a:p>
            <a:endParaRPr lang="en-US" dirty="0">
              <a:solidFill>
                <a:srgbClr val="221BFF"/>
              </a:solidFill>
              <a:latin typeface="Times New Roman" panose="02020603050405020304" pitchFamily="18" charset="0"/>
              <a:ea typeface="ＭＳ Ｐゴシック" charset="0"/>
              <a:cs typeface="Times New Roman" panose="02020603050405020304" pitchFamily="18" charset="0"/>
            </a:endParaRPr>
          </a:p>
          <a:p>
            <a:r>
              <a:rPr lang="en-US" dirty="0">
                <a:solidFill>
                  <a:srgbClr val="221BFF"/>
                </a:solidFill>
                <a:latin typeface="Times New Roman" panose="02020603050405020304" pitchFamily="18" charset="0"/>
                <a:ea typeface="ＭＳ Ｐゴシック" charset="0"/>
                <a:cs typeface="Times New Roman" panose="02020603050405020304" pitchFamily="18" charset="0"/>
              </a:rPr>
              <a:t>Since summer 2024, </a:t>
            </a:r>
            <a:r>
              <a:rPr lang="en-US" dirty="0">
                <a:solidFill>
                  <a:srgbClr val="FF0000"/>
                </a:solidFill>
                <a:latin typeface="Times New Roman" panose="02020603050405020304" pitchFamily="18" charset="0"/>
                <a:ea typeface="ＭＳ Ｐゴシック" charset="0"/>
                <a:cs typeface="Times New Roman" panose="02020603050405020304" pitchFamily="18" charset="0"/>
              </a:rPr>
              <a:t>a 34liter HTS cavity in 12T, </a:t>
            </a:r>
            <a:r>
              <a:rPr lang="en-US" dirty="0">
                <a:solidFill>
                  <a:srgbClr val="221BFF"/>
                </a:solidFill>
                <a:latin typeface="Times New Roman" panose="02020603050405020304" pitchFamily="18" charset="0"/>
                <a:ea typeface="ＭＳ Ｐゴシック" charset="0"/>
                <a:cs typeface="Times New Roman" panose="02020603050405020304" pitchFamily="18" charset="0"/>
              </a:rPr>
              <a:t>with better than DFSZ sensitivity and able for &gt;3MHz/day scanning rate.</a:t>
            </a:r>
          </a:p>
          <a:p>
            <a:endParaRPr lang="en-US" dirty="0">
              <a:solidFill>
                <a:srgbClr val="221BFF"/>
              </a:solidFill>
              <a:latin typeface="Times New Roman" panose="02020603050405020304" pitchFamily="18" charset="0"/>
              <a:ea typeface="ＭＳ Ｐゴシック" charset="0"/>
              <a:cs typeface="Times New Roman" panose="02020603050405020304" pitchFamily="18" charset="0"/>
            </a:endParaRPr>
          </a:p>
          <a:p>
            <a:r>
              <a:rPr lang="en-US" dirty="0">
                <a:solidFill>
                  <a:srgbClr val="221BFF"/>
                </a:solidFill>
                <a:latin typeface="Times New Roman" panose="02020603050405020304" pitchFamily="18" charset="0"/>
                <a:ea typeface="ＭＳ Ｐゴシック" charset="0"/>
                <a:cs typeface="Times New Roman" panose="02020603050405020304" pitchFamily="18" charset="0"/>
              </a:rPr>
              <a:t>IBS-CAPP is now operating under another name: IBS-DMAG (Dark Matter Axion Group), under the leadership of SungWoo Youn</a:t>
            </a:r>
            <a:endParaRPr lang="en-US" sz="2000" dirty="0">
              <a:latin typeface="Arial" charset="0"/>
              <a:ea typeface="ＭＳ Ｐゴシック" charset="0"/>
              <a:cs typeface="ＭＳ Ｐゴシック" charset="0"/>
            </a:endParaRPr>
          </a:p>
          <a:p>
            <a:endParaRPr lang="en-US" sz="2000" dirty="0">
              <a:latin typeface="Arial" charset="0"/>
              <a:ea typeface="ＭＳ Ｐゴシック" charset="0"/>
              <a:cs typeface="ＭＳ Ｐゴシック" charset="0"/>
            </a:endParaRPr>
          </a:p>
        </p:txBody>
      </p:sp>
      <p:pic>
        <p:nvPicPr>
          <p:cNvPr id="2" name="Picture 1">
            <a:extLst>
              <a:ext uri="{FF2B5EF4-FFF2-40B4-BE49-F238E27FC236}">
                <a16:creationId xmlns:a16="http://schemas.microsoft.com/office/drawing/2014/main" id="{44BA859A-FC56-D2E4-A668-32DB2AF55335}"/>
              </a:ext>
            </a:extLst>
          </p:cNvPr>
          <p:cNvPicPr/>
          <p:nvPr/>
        </p:nvPicPr>
        <p:blipFill>
          <a:blip r:embed="rId2"/>
          <a:stretch>
            <a:fillRect/>
          </a:stretch>
        </p:blipFill>
        <p:spPr>
          <a:xfrm>
            <a:off x="10136221" y="0"/>
            <a:ext cx="2078450" cy="2052536"/>
          </a:xfrm>
          <a:prstGeom prst="rect">
            <a:avLst/>
          </a:prstGeom>
        </p:spPr>
      </p:pic>
      <p:pic>
        <p:nvPicPr>
          <p:cNvPr id="4" name="Picture 3">
            <a:extLst>
              <a:ext uri="{FF2B5EF4-FFF2-40B4-BE49-F238E27FC236}">
                <a16:creationId xmlns:a16="http://schemas.microsoft.com/office/drawing/2014/main" id="{DDC1CF8D-BC60-2CE5-A2F1-8254871C7A94}"/>
              </a:ext>
            </a:extLst>
          </p:cNvPr>
          <p:cNvPicPr>
            <a:picLocks noChangeAspect="1"/>
          </p:cNvPicPr>
          <p:nvPr/>
        </p:nvPicPr>
        <p:blipFill>
          <a:blip r:embed="rId3"/>
          <a:stretch>
            <a:fillRect/>
          </a:stretch>
        </p:blipFill>
        <p:spPr>
          <a:xfrm>
            <a:off x="7422204" y="3193871"/>
            <a:ext cx="4570975" cy="3051125"/>
          </a:xfrm>
          <a:prstGeom prst="rect">
            <a:avLst/>
          </a:prstGeom>
        </p:spPr>
      </p:pic>
      <p:sp>
        <p:nvSpPr>
          <p:cNvPr id="3" name="TextBox 2">
            <a:extLst>
              <a:ext uri="{FF2B5EF4-FFF2-40B4-BE49-F238E27FC236}">
                <a16:creationId xmlns:a16="http://schemas.microsoft.com/office/drawing/2014/main" id="{6D8670DF-2408-C598-E6A4-9FE5DD8A8227}"/>
              </a:ext>
            </a:extLst>
          </p:cNvPr>
          <p:cNvSpPr txBox="1"/>
          <p:nvPr/>
        </p:nvSpPr>
        <p:spPr>
          <a:xfrm>
            <a:off x="7635606" y="6302717"/>
            <a:ext cx="4147802" cy="369332"/>
          </a:xfrm>
          <a:prstGeom prst="rect">
            <a:avLst/>
          </a:prstGeom>
          <a:noFill/>
        </p:spPr>
        <p:txBody>
          <a:bodyPr wrap="none" rtlCol="0">
            <a:spAutoFit/>
          </a:bodyPr>
          <a:lstStyle/>
          <a:p>
            <a:r>
              <a:rPr lang="en-KR" dirty="0"/>
              <a:t>Photo: KAIST Munji Campus, January 2023</a:t>
            </a:r>
          </a:p>
        </p:txBody>
      </p:sp>
    </p:spTree>
    <p:extLst>
      <p:ext uri="{BB962C8B-B14F-4D97-AF65-F5344CB8AC3E}">
        <p14:creationId xmlns:p14="http://schemas.microsoft.com/office/powerpoint/2010/main" val="33674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6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FE599-47E3-9E42-9B51-BA9CA51C93AD}"/>
              </a:ext>
            </a:extLst>
          </p:cNvPr>
          <p:cNvSpPr>
            <a:spLocks noGrp="1"/>
          </p:cNvSpPr>
          <p:nvPr>
            <p:ph type="title"/>
          </p:nvPr>
        </p:nvSpPr>
        <p:spPr>
          <a:xfrm>
            <a:off x="825843" y="0"/>
            <a:ext cx="10515600" cy="1223010"/>
          </a:xfrm>
        </p:spPr>
        <p:txBody>
          <a:bodyPr>
            <a:normAutofit/>
          </a:bodyPr>
          <a:lstStyle/>
          <a:p>
            <a:pPr algn="ctr"/>
            <a:r>
              <a:rPr lang="en-US">
                <a:solidFill>
                  <a:srgbClr val="221BFF"/>
                </a:solidFill>
                <a:latin typeface="Times New Roman" panose="02020603050405020304" pitchFamily="18" charset="0"/>
                <a:cs typeface="Times New Roman" panose="02020603050405020304" pitchFamily="18" charset="0"/>
              </a:rPr>
              <a:t>ADMX plan </a:t>
            </a:r>
          </a:p>
        </p:txBody>
      </p:sp>
      <p:pic>
        <p:nvPicPr>
          <p:cNvPr id="11" name="Content Placeholder 10">
            <a:extLst>
              <a:ext uri="{FF2B5EF4-FFF2-40B4-BE49-F238E27FC236}">
                <a16:creationId xmlns:a16="http://schemas.microsoft.com/office/drawing/2014/main" id="{6707F644-2531-E5F4-BEA0-815D12993DE2}"/>
              </a:ext>
            </a:extLst>
          </p:cNvPr>
          <p:cNvPicPr>
            <a:picLocks noGrp="1" noChangeAspect="1"/>
          </p:cNvPicPr>
          <p:nvPr>
            <p:ph idx="1"/>
          </p:nvPr>
        </p:nvPicPr>
        <p:blipFill>
          <a:blip r:embed="rId2"/>
          <a:stretch>
            <a:fillRect/>
          </a:stretch>
        </p:blipFill>
        <p:spPr>
          <a:xfrm>
            <a:off x="850556" y="876934"/>
            <a:ext cx="10537645" cy="5981065"/>
          </a:xfrm>
        </p:spPr>
      </p:pic>
    </p:spTree>
    <p:extLst>
      <p:ext uri="{BB962C8B-B14F-4D97-AF65-F5344CB8AC3E}">
        <p14:creationId xmlns:p14="http://schemas.microsoft.com/office/powerpoint/2010/main" val="2593317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47132"/>
          </a:xfrm>
        </p:spPr>
        <p:txBody>
          <a:bodyPr>
            <a:normAutofit fontScale="90000"/>
          </a:bodyPr>
          <a:lstStyle/>
          <a:p>
            <a:pPr algn="ctr"/>
            <a:r>
              <a:rPr lang="en-US" dirty="0">
                <a:solidFill>
                  <a:srgbClr val="FF0000"/>
                </a:solidFill>
              </a:rPr>
              <a:t>R</a:t>
            </a:r>
            <a:r>
              <a:rPr lang="en-US" dirty="0">
                <a:solidFill>
                  <a:srgbClr val="2934FF"/>
                </a:solidFill>
              </a:rPr>
              <a:t>ochester </a:t>
            </a:r>
            <a:r>
              <a:rPr lang="en-US" dirty="0">
                <a:solidFill>
                  <a:srgbClr val="FF0000"/>
                </a:solidFill>
              </a:rPr>
              <a:t>B</a:t>
            </a:r>
            <a:r>
              <a:rPr lang="en-US" dirty="0">
                <a:solidFill>
                  <a:srgbClr val="2934FF"/>
                </a:solidFill>
              </a:rPr>
              <a:t>rookhaven </a:t>
            </a:r>
            <a:r>
              <a:rPr lang="en-US" dirty="0">
                <a:solidFill>
                  <a:srgbClr val="FF0000"/>
                </a:solidFill>
              </a:rPr>
              <a:t>F</a:t>
            </a:r>
            <a:r>
              <a:rPr lang="en-US" dirty="0">
                <a:solidFill>
                  <a:srgbClr val="2934FF"/>
                </a:solidFill>
              </a:rPr>
              <a:t>ermilab axion dark matter search</a:t>
            </a:r>
          </a:p>
        </p:txBody>
      </p:sp>
      <p:sp>
        <p:nvSpPr>
          <p:cNvPr id="3" name="Content Placeholder 2"/>
          <p:cNvSpPr>
            <a:spLocks noGrp="1"/>
          </p:cNvSpPr>
          <p:nvPr>
            <p:ph idx="1"/>
          </p:nvPr>
        </p:nvSpPr>
        <p:spPr>
          <a:xfrm>
            <a:off x="245325" y="747132"/>
            <a:ext cx="11697629" cy="5676900"/>
          </a:xfrm>
        </p:spPr>
        <p:txBody>
          <a:bodyPr/>
          <a:lstStyle/>
          <a:p>
            <a:r>
              <a:rPr lang="en-US" dirty="0">
                <a:solidFill>
                  <a:srgbClr val="0000FF"/>
                </a:solidFill>
                <a:ea typeface="ＭＳ Ｐゴシック" pitchFamily="34" charset="-128"/>
                <a:sym typeface="Symbol" pitchFamily="18" charset="2"/>
              </a:rPr>
              <a:t>The RBF-dark matter axion group, circa 1990</a:t>
            </a:r>
          </a:p>
          <a:p>
            <a:r>
              <a:rPr lang="en-US" dirty="0">
                <a:solidFill>
                  <a:srgbClr val="0000FF"/>
                </a:solidFill>
                <a:ea typeface="ＭＳ Ｐゴシック" pitchFamily="34" charset="-128"/>
                <a:sym typeface="Symbol" pitchFamily="18" charset="2"/>
              </a:rPr>
              <a:t>Under the leadership of Adrian C. Melissinos (Rochester), 1929-2022, a daring pioneer, full of energy, a great teacher. </a:t>
            </a:r>
            <a:endParaRPr lang="en-US" dirty="0">
              <a:solidFill>
                <a:srgbClr val="FF0000"/>
              </a:solidFill>
              <a:ea typeface="ＭＳ Ｐゴシック" pitchFamily="34" charset="-128"/>
              <a:sym typeface="Symbol" pitchFamily="18" charset="2"/>
            </a:endParaRPr>
          </a:p>
          <a:p>
            <a:endParaRPr lang="en-US" dirty="0"/>
          </a:p>
          <a:p>
            <a:endParaRPr lang="en-US" dirty="0"/>
          </a:p>
          <a:p>
            <a:pPr>
              <a:buNone/>
            </a:pPr>
            <a:endParaRPr lang="en-US" dirty="0"/>
          </a:p>
        </p:txBody>
      </p:sp>
      <p:pic>
        <p:nvPicPr>
          <p:cNvPr id="6" name="Picture 5"/>
          <p:cNvPicPr>
            <a:picLocks noChangeAspect="1"/>
          </p:cNvPicPr>
          <p:nvPr/>
        </p:nvPicPr>
        <p:blipFill>
          <a:blip r:embed="rId2"/>
          <a:stretch>
            <a:fillRect/>
          </a:stretch>
        </p:blipFill>
        <p:spPr>
          <a:xfrm>
            <a:off x="245325" y="2261286"/>
            <a:ext cx="11617586" cy="4598906"/>
          </a:xfrm>
          <a:prstGeom prst="rect">
            <a:avLst/>
          </a:prstGeom>
        </p:spPr>
      </p:pic>
    </p:spTree>
    <p:extLst>
      <p:ext uri="{BB962C8B-B14F-4D97-AF65-F5344CB8AC3E}">
        <p14:creationId xmlns:p14="http://schemas.microsoft.com/office/powerpoint/2010/main" val="3287208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FE599-47E3-9E42-9B51-BA9CA51C93AD}"/>
              </a:ext>
            </a:extLst>
          </p:cNvPr>
          <p:cNvSpPr>
            <a:spLocks noGrp="1"/>
          </p:cNvSpPr>
          <p:nvPr>
            <p:ph type="title"/>
          </p:nvPr>
        </p:nvSpPr>
        <p:spPr>
          <a:xfrm>
            <a:off x="825843" y="0"/>
            <a:ext cx="10515600" cy="1223010"/>
          </a:xfrm>
        </p:spPr>
        <p:txBody>
          <a:bodyPr>
            <a:normAutofit/>
          </a:bodyPr>
          <a:lstStyle/>
          <a:p>
            <a:pPr algn="ctr"/>
            <a:r>
              <a:rPr lang="en-US">
                <a:solidFill>
                  <a:srgbClr val="221BFF"/>
                </a:solidFill>
                <a:latin typeface="Times New Roman" panose="02020603050405020304" pitchFamily="18" charset="0"/>
                <a:cs typeface="Times New Roman" panose="02020603050405020304" pitchFamily="18" charset="0"/>
              </a:rPr>
              <a:t>ADMX plan </a:t>
            </a:r>
          </a:p>
        </p:txBody>
      </p:sp>
      <p:pic>
        <p:nvPicPr>
          <p:cNvPr id="6" name="Content Placeholder 5">
            <a:extLst>
              <a:ext uri="{FF2B5EF4-FFF2-40B4-BE49-F238E27FC236}">
                <a16:creationId xmlns:a16="http://schemas.microsoft.com/office/drawing/2014/main" id="{9E2637E1-7161-CCDE-452C-9B63BA40B6A4}"/>
              </a:ext>
            </a:extLst>
          </p:cNvPr>
          <p:cNvPicPr>
            <a:picLocks noGrp="1" noChangeAspect="1"/>
          </p:cNvPicPr>
          <p:nvPr>
            <p:ph idx="1"/>
          </p:nvPr>
        </p:nvPicPr>
        <p:blipFill>
          <a:blip r:embed="rId2"/>
          <a:stretch>
            <a:fillRect/>
          </a:stretch>
        </p:blipFill>
        <p:spPr>
          <a:xfrm>
            <a:off x="850557" y="888364"/>
            <a:ext cx="10515600" cy="5944749"/>
          </a:xfrm>
        </p:spPr>
      </p:pic>
    </p:spTree>
    <p:extLst>
      <p:ext uri="{BB962C8B-B14F-4D97-AF65-F5344CB8AC3E}">
        <p14:creationId xmlns:p14="http://schemas.microsoft.com/office/powerpoint/2010/main" val="2434044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2533C2D-77F7-31D5-C7CC-E08856BFE715}"/>
              </a:ext>
            </a:extLst>
          </p:cNvPr>
          <p:cNvPicPr>
            <a:picLocks noGrp="1" noChangeAspect="1"/>
          </p:cNvPicPr>
          <p:nvPr>
            <p:ph idx="1"/>
          </p:nvPr>
        </p:nvPicPr>
        <p:blipFill>
          <a:blip r:embed="rId2"/>
          <a:stretch>
            <a:fillRect/>
          </a:stretch>
        </p:blipFill>
        <p:spPr>
          <a:xfrm>
            <a:off x="302809" y="802367"/>
            <a:ext cx="10767961" cy="6059229"/>
          </a:xfrm>
        </p:spPr>
      </p:pic>
      <p:sp>
        <p:nvSpPr>
          <p:cNvPr id="2" name="Title 1">
            <a:extLst>
              <a:ext uri="{FF2B5EF4-FFF2-40B4-BE49-F238E27FC236}">
                <a16:creationId xmlns:a16="http://schemas.microsoft.com/office/drawing/2014/main" id="{C6EFE599-47E3-9E42-9B51-BA9CA51C93AD}"/>
              </a:ext>
            </a:extLst>
          </p:cNvPr>
          <p:cNvSpPr>
            <a:spLocks noGrp="1"/>
          </p:cNvSpPr>
          <p:nvPr>
            <p:ph type="title"/>
          </p:nvPr>
        </p:nvSpPr>
        <p:spPr>
          <a:xfrm>
            <a:off x="825843" y="0"/>
            <a:ext cx="10515600" cy="1223010"/>
          </a:xfrm>
        </p:spPr>
        <p:txBody>
          <a:bodyPr>
            <a:normAutofit/>
          </a:bodyPr>
          <a:lstStyle/>
          <a:p>
            <a:pPr algn="ctr"/>
            <a:r>
              <a:rPr lang="en-US">
                <a:solidFill>
                  <a:srgbClr val="221BFF"/>
                </a:solidFill>
                <a:latin typeface="Times New Roman" panose="02020603050405020304" pitchFamily="18" charset="0"/>
                <a:cs typeface="Times New Roman" panose="02020603050405020304" pitchFamily="18" charset="0"/>
              </a:rPr>
              <a:t>ADMX: </a:t>
            </a:r>
            <a:r>
              <a:rPr lang="en-US" err="1">
                <a:solidFill>
                  <a:srgbClr val="221BFF"/>
                </a:solidFill>
                <a:latin typeface="Times New Roman" panose="02020603050405020304" pitchFamily="18" charset="0"/>
                <a:cs typeface="Times New Roman" panose="02020603050405020304" pitchFamily="18" charset="0"/>
              </a:rPr>
              <a:t>Rybka</a:t>
            </a:r>
            <a:r>
              <a:rPr lang="en-US">
                <a:solidFill>
                  <a:srgbClr val="221BFF"/>
                </a:solidFill>
                <a:latin typeface="Times New Roman" panose="02020603050405020304" pitchFamily="18" charset="0"/>
                <a:cs typeface="Times New Roman" panose="02020603050405020304" pitchFamily="18" charset="0"/>
              </a:rPr>
              <a:t>, August 2022 </a:t>
            </a:r>
          </a:p>
        </p:txBody>
      </p:sp>
      <p:sp>
        <p:nvSpPr>
          <p:cNvPr id="8" name="TextBox 7">
            <a:extLst>
              <a:ext uri="{FF2B5EF4-FFF2-40B4-BE49-F238E27FC236}">
                <a16:creationId xmlns:a16="http://schemas.microsoft.com/office/drawing/2014/main" id="{7CB8F0AC-CE5A-5D63-F469-0138EC812928}"/>
              </a:ext>
            </a:extLst>
          </p:cNvPr>
          <p:cNvSpPr txBox="1"/>
          <p:nvPr/>
        </p:nvSpPr>
        <p:spPr>
          <a:xfrm>
            <a:off x="6867729" y="900736"/>
            <a:ext cx="3696510" cy="830997"/>
          </a:xfrm>
          <a:prstGeom prst="rect">
            <a:avLst/>
          </a:prstGeom>
          <a:noFill/>
        </p:spPr>
        <p:txBody>
          <a:bodyPr wrap="square" rtlCol="0">
            <a:spAutoFit/>
          </a:bodyPr>
          <a:lstStyle/>
          <a:p>
            <a:r>
              <a:rPr lang="en-KR" sz="2400" dirty="0">
                <a:solidFill>
                  <a:srgbClr val="FF0000"/>
                </a:solidFill>
                <a:latin typeface="Times New Roman" panose="02020603050405020304" pitchFamily="18" charset="0"/>
                <a:cs typeface="Times New Roman" panose="02020603050405020304" pitchFamily="18" charset="0"/>
              </a:rPr>
              <a:t>Large-volume MRI magnet </a:t>
            </a:r>
          </a:p>
          <a:p>
            <a:r>
              <a:rPr lang="en-KR" sz="2400" dirty="0">
                <a:solidFill>
                  <a:srgbClr val="FF0000"/>
                </a:solidFill>
                <a:latin typeface="Times New Roman" panose="02020603050405020304" pitchFamily="18" charset="0"/>
                <a:cs typeface="Times New Roman" panose="02020603050405020304" pitchFamily="18" charset="0"/>
              </a:rPr>
              <a:t>moved to Fermilab</a:t>
            </a:r>
          </a:p>
        </p:txBody>
      </p:sp>
    </p:spTree>
    <p:extLst>
      <p:ext uri="{BB962C8B-B14F-4D97-AF65-F5344CB8AC3E}">
        <p14:creationId xmlns:p14="http://schemas.microsoft.com/office/powerpoint/2010/main" val="4230070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5E5E2-3179-A879-B3FE-294872667CBA}"/>
              </a:ext>
            </a:extLst>
          </p:cNvPr>
          <p:cNvPicPr>
            <a:picLocks noChangeAspect="1"/>
          </p:cNvPicPr>
          <p:nvPr/>
        </p:nvPicPr>
        <p:blipFill>
          <a:blip r:embed="rId2"/>
          <a:stretch>
            <a:fillRect/>
          </a:stretch>
        </p:blipFill>
        <p:spPr>
          <a:xfrm>
            <a:off x="3415551" y="-206189"/>
            <a:ext cx="9589770" cy="6825344"/>
          </a:xfrm>
          <a:prstGeom prst="rect">
            <a:avLst/>
          </a:prstGeom>
        </p:spPr>
      </p:pic>
      <p:sp>
        <p:nvSpPr>
          <p:cNvPr id="6" name="Donut 5">
            <a:extLst>
              <a:ext uri="{FF2B5EF4-FFF2-40B4-BE49-F238E27FC236}">
                <a16:creationId xmlns:a16="http://schemas.microsoft.com/office/drawing/2014/main" id="{0D5D4F5C-E123-BCD9-AF73-EB9894794016}"/>
              </a:ext>
            </a:extLst>
          </p:cNvPr>
          <p:cNvSpPr/>
          <p:nvPr/>
        </p:nvSpPr>
        <p:spPr>
          <a:xfrm>
            <a:off x="7666393" y="4138108"/>
            <a:ext cx="4206240" cy="480060"/>
          </a:xfrm>
          <a:prstGeom prst="donut">
            <a:avLst>
              <a:gd name="adj" fmla="val 147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solidFill>
                <a:schemeClr val="tx1"/>
              </a:solidFill>
            </a:endParaRPr>
          </a:p>
        </p:txBody>
      </p:sp>
      <p:sp>
        <p:nvSpPr>
          <p:cNvPr id="3" name="Content Placeholder 2">
            <a:extLst>
              <a:ext uri="{FF2B5EF4-FFF2-40B4-BE49-F238E27FC236}">
                <a16:creationId xmlns:a16="http://schemas.microsoft.com/office/drawing/2014/main" id="{52E9DF93-7B9E-B748-B358-B2F587541144}"/>
              </a:ext>
            </a:extLst>
          </p:cNvPr>
          <p:cNvSpPr>
            <a:spLocks noGrp="1"/>
          </p:cNvSpPr>
          <p:nvPr>
            <p:ph idx="1"/>
          </p:nvPr>
        </p:nvSpPr>
        <p:spPr>
          <a:xfrm>
            <a:off x="255128" y="3058371"/>
            <a:ext cx="3944472" cy="1001631"/>
          </a:xfrm>
        </p:spPr>
        <p:txBody>
          <a:bodyPr>
            <a:normAutofit/>
          </a:bodyPr>
          <a:lstStyle/>
          <a:p>
            <a:pPr marL="0" indent="0">
              <a:buNone/>
            </a:pPr>
            <a:r>
              <a:rPr lang="en-US">
                <a:solidFill>
                  <a:srgbClr val="221BFF"/>
                </a:solidFill>
                <a:latin typeface="Times New Roman" panose="02020603050405020304" pitchFamily="18" charset="0"/>
                <a:cs typeface="Times New Roman" panose="02020603050405020304" pitchFamily="18" charset="0"/>
              </a:rPr>
              <a:t>First target 300-600 MHz axion frequency.</a:t>
            </a:r>
          </a:p>
        </p:txBody>
      </p:sp>
      <p:pic>
        <p:nvPicPr>
          <p:cNvPr id="7" name="Picture 6">
            <a:extLst>
              <a:ext uri="{FF2B5EF4-FFF2-40B4-BE49-F238E27FC236}">
                <a16:creationId xmlns:a16="http://schemas.microsoft.com/office/drawing/2014/main" id="{CEA3BE2D-2371-19E5-AF9C-7E1296F15FA3}"/>
              </a:ext>
            </a:extLst>
          </p:cNvPr>
          <p:cNvPicPr>
            <a:picLocks noChangeAspect="1"/>
          </p:cNvPicPr>
          <p:nvPr/>
        </p:nvPicPr>
        <p:blipFill>
          <a:blip r:embed="rId3"/>
          <a:stretch>
            <a:fillRect/>
          </a:stretch>
        </p:blipFill>
        <p:spPr>
          <a:xfrm>
            <a:off x="26163" y="4298848"/>
            <a:ext cx="4402402" cy="2559153"/>
          </a:xfrm>
          <a:prstGeom prst="rect">
            <a:avLst/>
          </a:prstGeom>
        </p:spPr>
      </p:pic>
      <p:sp>
        <p:nvSpPr>
          <p:cNvPr id="2" name="Title 1">
            <a:extLst>
              <a:ext uri="{FF2B5EF4-FFF2-40B4-BE49-F238E27FC236}">
                <a16:creationId xmlns:a16="http://schemas.microsoft.com/office/drawing/2014/main" id="{C6EFE599-47E3-9E42-9B51-BA9CA51C93AD}"/>
              </a:ext>
            </a:extLst>
          </p:cNvPr>
          <p:cNvSpPr>
            <a:spLocks noGrp="1"/>
          </p:cNvSpPr>
          <p:nvPr>
            <p:ph type="title"/>
          </p:nvPr>
        </p:nvSpPr>
        <p:spPr>
          <a:xfrm>
            <a:off x="-1" y="-2"/>
            <a:ext cx="4643021" cy="2294967"/>
          </a:xfrm>
        </p:spPr>
        <p:txBody>
          <a:bodyPr>
            <a:normAutofit fontScale="90000"/>
          </a:bodyPr>
          <a:lstStyle/>
          <a:p>
            <a:r>
              <a:rPr lang="en-US" dirty="0">
                <a:solidFill>
                  <a:srgbClr val="221BFF"/>
                </a:solidFill>
                <a:latin typeface="Times New Roman" panose="02020603050405020304" pitchFamily="18" charset="0"/>
                <a:cs typeface="Times New Roman" panose="02020603050405020304" pitchFamily="18" charset="0"/>
              </a:rPr>
              <a:t>Grenoble Axion</a:t>
            </a:r>
            <a:br>
              <a:rPr lang="en-US" dirty="0">
                <a:solidFill>
                  <a:srgbClr val="221BFF"/>
                </a:solidFill>
                <a:latin typeface="Times New Roman" panose="02020603050405020304" pitchFamily="18" charset="0"/>
                <a:cs typeface="Times New Roman" panose="02020603050405020304" pitchFamily="18" charset="0"/>
              </a:rPr>
            </a:br>
            <a:r>
              <a:rPr lang="en-US" dirty="0">
                <a:solidFill>
                  <a:srgbClr val="221BFF"/>
                </a:solidFill>
                <a:latin typeface="Times New Roman" panose="02020603050405020304" pitchFamily="18" charset="0"/>
                <a:cs typeface="Times New Roman" panose="02020603050405020304" pitchFamily="18" charset="0"/>
              </a:rPr>
              <a:t>Haloscope and CAPP (~500 </a:t>
            </a:r>
            <a:r>
              <a:rPr lang="en-US" i="1" dirty="0">
                <a:solidFill>
                  <a:srgbClr val="221BFF"/>
                </a:solidFill>
                <a:latin typeface="Times New Roman" panose="02020603050405020304" pitchFamily="18" charset="0"/>
                <a:cs typeface="Times New Roman" panose="02020603050405020304" pitchFamily="18" charset="0"/>
              </a:rPr>
              <a:t>l</a:t>
            </a:r>
            <a:r>
              <a:rPr lang="en-US" dirty="0">
                <a:solidFill>
                  <a:srgbClr val="221BFF"/>
                </a:solidFill>
                <a:latin typeface="Times New Roman" panose="02020603050405020304" pitchFamily="18" charset="0"/>
                <a:cs typeface="Times New Roman" panose="02020603050405020304" pitchFamily="18" charset="0"/>
              </a:rPr>
              <a:t> cavity)</a:t>
            </a:r>
          </a:p>
        </p:txBody>
      </p:sp>
      <p:pic>
        <p:nvPicPr>
          <p:cNvPr id="9" name="Picture 8">
            <a:extLst>
              <a:ext uri="{FF2B5EF4-FFF2-40B4-BE49-F238E27FC236}">
                <a16:creationId xmlns:a16="http://schemas.microsoft.com/office/drawing/2014/main" id="{9A79C8C4-2D6E-4262-3501-F04B8F01675F}"/>
              </a:ext>
            </a:extLst>
          </p:cNvPr>
          <p:cNvPicPr>
            <a:picLocks noChangeAspect="1"/>
          </p:cNvPicPr>
          <p:nvPr/>
        </p:nvPicPr>
        <p:blipFill>
          <a:blip r:embed="rId4"/>
          <a:stretch>
            <a:fillRect/>
          </a:stretch>
        </p:blipFill>
        <p:spPr>
          <a:xfrm>
            <a:off x="3673285" y="6230471"/>
            <a:ext cx="8527680" cy="627529"/>
          </a:xfrm>
          <a:prstGeom prst="rect">
            <a:avLst/>
          </a:prstGeom>
        </p:spPr>
      </p:pic>
    </p:spTree>
    <p:extLst>
      <p:ext uri="{BB962C8B-B14F-4D97-AF65-F5344CB8AC3E}">
        <p14:creationId xmlns:p14="http://schemas.microsoft.com/office/powerpoint/2010/main" val="1885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4F33AF-BF13-4047-906F-BBD1DA2FA882}"/>
              </a:ext>
            </a:extLst>
          </p:cNvPr>
          <p:cNvSpPr>
            <a:spLocks noGrp="1"/>
          </p:cNvSpPr>
          <p:nvPr>
            <p:ph type="sldNum" sz="quarter" idx="12"/>
          </p:nvPr>
        </p:nvSpPr>
        <p:spPr/>
        <p:txBody>
          <a:bodyPr/>
          <a:lstStyle/>
          <a:p>
            <a:fld id="{9F602666-21DA-5F44-8872-64CC06ACC632}" type="slidenum">
              <a:rPr lang="en-US" smtClean="0"/>
              <a:t>33</a:t>
            </a:fld>
            <a:endParaRPr lang="en-US"/>
          </a:p>
        </p:txBody>
      </p:sp>
      <p:sp>
        <p:nvSpPr>
          <p:cNvPr id="5" name="Title 1">
            <a:extLst>
              <a:ext uri="{FF2B5EF4-FFF2-40B4-BE49-F238E27FC236}">
                <a16:creationId xmlns:a16="http://schemas.microsoft.com/office/drawing/2014/main" id="{F89824B8-CFEF-6948-BF31-C0F55AFAC84F}"/>
              </a:ext>
            </a:extLst>
          </p:cNvPr>
          <p:cNvSpPr txBox="1">
            <a:spLocks/>
          </p:cNvSpPr>
          <p:nvPr/>
        </p:nvSpPr>
        <p:spPr>
          <a:xfrm>
            <a:off x="1524001" y="1"/>
            <a:ext cx="9143999" cy="727783"/>
          </a:xfrm>
          <a:prstGeom prst="rect">
            <a:avLst/>
          </a:prstGeom>
        </p:spPr>
        <p:txBody>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z="4000" dirty="0">
                <a:solidFill>
                  <a:srgbClr val="2934FF"/>
                </a:solidFill>
                <a:latin typeface="Times New Roman" panose="02020603050405020304" pitchFamily="18" charset="0"/>
                <a:cs typeface="Times New Roman" panose="02020603050405020304" pitchFamily="18" charset="0"/>
              </a:rPr>
              <a:t>Equivalent noise temperature</a:t>
            </a:r>
          </a:p>
        </p:txBody>
      </p:sp>
      <p:sp>
        <p:nvSpPr>
          <p:cNvPr id="6" name="Content Placeholder 2">
            <a:extLst>
              <a:ext uri="{FF2B5EF4-FFF2-40B4-BE49-F238E27FC236}">
                <a16:creationId xmlns:a16="http://schemas.microsoft.com/office/drawing/2014/main" id="{07059B6C-7AB2-7C4E-A174-1852B5544465}"/>
              </a:ext>
            </a:extLst>
          </p:cNvPr>
          <p:cNvSpPr txBox="1">
            <a:spLocks/>
          </p:cNvSpPr>
          <p:nvPr/>
        </p:nvSpPr>
        <p:spPr bwMode="auto">
          <a:xfrm>
            <a:off x="1523999" y="5640512"/>
            <a:ext cx="9954827" cy="1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pPr>
            <a:r>
              <a:rPr lang="en-US" sz="2100" dirty="0">
                <a:solidFill>
                  <a:srgbClr val="2934FF"/>
                </a:solidFill>
              </a:rPr>
              <a:t>The uncertainty principle limits the lowest equivalent electronic noise of the system (quantum noise limited amplifiers). Single photon detectors (in blue) would be perfect, but they are still …far away from competing (however, see next). </a:t>
            </a:r>
          </a:p>
          <a:p>
            <a:pPr marL="535781" lvl="1" indent="-192881">
              <a:buFont typeface="Arial" panose="020B0604020202020204" pitchFamily="34" charset="0"/>
              <a:buChar char="•"/>
            </a:pPr>
            <a:endParaRPr lang="en-US" sz="2100" dirty="0">
              <a:solidFill>
                <a:srgbClr val="2934FF"/>
              </a:solidFill>
            </a:endParaRPr>
          </a:p>
          <a:p>
            <a:pPr>
              <a:buNone/>
            </a:pPr>
            <a:endParaRPr lang="en-US" sz="2100" dirty="0">
              <a:solidFill>
                <a:srgbClr val="2934FF"/>
              </a:solidFill>
            </a:endParaRPr>
          </a:p>
        </p:txBody>
      </p:sp>
      <p:pic>
        <p:nvPicPr>
          <p:cNvPr id="4" name="Picture 3">
            <a:extLst>
              <a:ext uri="{FF2B5EF4-FFF2-40B4-BE49-F238E27FC236}">
                <a16:creationId xmlns:a16="http://schemas.microsoft.com/office/drawing/2014/main" id="{15C1FE7E-BF14-5943-98E8-D44EFABD1DB8}"/>
              </a:ext>
            </a:extLst>
          </p:cNvPr>
          <p:cNvPicPr>
            <a:picLocks noChangeAspect="1"/>
          </p:cNvPicPr>
          <p:nvPr/>
        </p:nvPicPr>
        <p:blipFill>
          <a:blip r:embed="rId2"/>
          <a:stretch>
            <a:fillRect/>
          </a:stretch>
        </p:blipFill>
        <p:spPr>
          <a:xfrm>
            <a:off x="1804898" y="928526"/>
            <a:ext cx="8623300" cy="4343400"/>
          </a:xfrm>
          <a:prstGeom prst="rect">
            <a:avLst/>
          </a:prstGeom>
        </p:spPr>
      </p:pic>
      <p:sp>
        <p:nvSpPr>
          <p:cNvPr id="8" name="TextBox 7">
            <a:extLst>
              <a:ext uri="{FF2B5EF4-FFF2-40B4-BE49-F238E27FC236}">
                <a16:creationId xmlns:a16="http://schemas.microsoft.com/office/drawing/2014/main" id="{EC93099F-5E64-1281-D00F-1F4F23F1377F}"/>
              </a:ext>
            </a:extLst>
          </p:cNvPr>
          <p:cNvSpPr txBox="1"/>
          <p:nvPr/>
        </p:nvSpPr>
        <p:spPr>
          <a:xfrm>
            <a:off x="7379594" y="1184856"/>
            <a:ext cx="3203634" cy="461665"/>
          </a:xfrm>
          <a:prstGeom prst="rect">
            <a:avLst/>
          </a:prstGeom>
          <a:noFill/>
        </p:spPr>
        <p:txBody>
          <a:bodyPr wrap="none" rtlCol="0">
            <a:spAutoFit/>
          </a:bodyPr>
          <a:lstStyle/>
          <a:p>
            <a:r>
              <a:rPr lang="en-KR" sz="2400" dirty="0">
                <a:solidFill>
                  <a:srgbClr val="FF0000"/>
                </a:solidFill>
                <a:latin typeface="Times New Roman" panose="02020603050405020304" pitchFamily="18" charset="0"/>
                <a:cs typeface="Times New Roman" panose="02020603050405020304" pitchFamily="18" charset="0"/>
              </a:rPr>
              <a:t>Slide by SungWoo Youn</a:t>
            </a:r>
          </a:p>
        </p:txBody>
      </p:sp>
    </p:spTree>
    <p:extLst>
      <p:ext uri="{BB962C8B-B14F-4D97-AF65-F5344CB8AC3E}">
        <p14:creationId xmlns:p14="http://schemas.microsoft.com/office/powerpoint/2010/main" val="1171614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23BD7553-9172-2A0D-3C9E-9237E86839A7}"/>
              </a:ext>
            </a:extLst>
          </p:cNvPr>
          <p:cNvSpPr>
            <a:spLocks noGrp="1" noChangeArrowheads="1"/>
          </p:cNvSpPr>
          <p:nvPr>
            <p:ph type="title"/>
          </p:nvPr>
        </p:nvSpPr>
        <p:spPr>
          <a:xfrm>
            <a:off x="-1" y="0"/>
            <a:ext cx="7744179" cy="642026"/>
          </a:xfrm>
        </p:spPr>
        <p:txBody>
          <a:bodyPr>
            <a:normAutofit fontScale="90000"/>
          </a:bodyPr>
          <a:lstStyle/>
          <a:p>
            <a:pPr algn="ctr"/>
            <a:r>
              <a:rPr lang="en-US" altLang="en-US" dirty="0">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rPr>
              <a:t>Single RF-photon detector!</a:t>
            </a:r>
          </a:p>
        </p:txBody>
      </p:sp>
      <p:sp>
        <p:nvSpPr>
          <p:cNvPr id="3" name="Content Placeholder 2">
            <a:extLst>
              <a:ext uri="{FF2B5EF4-FFF2-40B4-BE49-F238E27FC236}">
                <a16:creationId xmlns:a16="http://schemas.microsoft.com/office/drawing/2014/main" id="{A0D4F411-5CDB-614A-BF6E-D82913BBA0DA}"/>
              </a:ext>
            </a:extLst>
          </p:cNvPr>
          <p:cNvSpPr>
            <a:spLocks noGrp="1"/>
          </p:cNvSpPr>
          <p:nvPr>
            <p:ph idx="1"/>
          </p:nvPr>
        </p:nvSpPr>
        <p:spPr>
          <a:xfrm>
            <a:off x="0" y="914401"/>
            <a:ext cx="7416800" cy="5680075"/>
          </a:xfrm>
        </p:spPr>
        <p:txBody>
          <a:bodyPr>
            <a:normAutofit lnSpcReduction="10000"/>
          </a:bodyPr>
          <a:lstStyle/>
          <a:p>
            <a:pPr marL="0" indent="0">
              <a:buNone/>
              <a:defRPr/>
            </a:pPr>
            <a:endParaRPr lang="en-US" dirty="0">
              <a:solidFill>
                <a:srgbClr val="FF0000"/>
              </a:solidFill>
            </a:endParaRPr>
          </a:p>
          <a:p>
            <a:pPr>
              <a:defRPr/>
            </a:pPr>
            <a:r>
              <a:rPr lang="en-US" sz="3600" dirty="0">
                <a:solidFill>
                  <a:srgbClr val="0000FF"/>
                </a:solidFill>
                <a:latin typeface="Times New Roman"/>
                <a:cs typeface="Times New Roman"/>
              </a:rPr>
              <a:t>A dream come true:</a:t>
            </a:r>
          </a:p>
          <a:p>
            <a:pPr lvl="1">
              <a:defRPr/>
            </a:pPr>
            <a:r>
              <a:rPr lang="en-US" sz="3200" dirty="0" err="1">
                <a:solidFill>
                  <a:srgbClr val="0000FF"/>
                </a:solidFill>
                <a:latin typeface="Times New Roman"/>
                <a:cs typeface="Times New Roman"/>
              </a:rPr>
              <a:t>Lescanne</a:t>
            </a:r>
            <a:r>
              <a:rPr lang="en-US" sz="3200" dirty="0">
                <a:solidFill>
                  <a:srgbClr val="0000FF"/>
                </a:solidFill>
                <a:latin typeface="Times New Roman"/>
                <a:cs typeface="Times New Roman"/>
              </a:rPr>
              <a:t> et al., PRX (2020)</a:t>
            </a:r>
          </a:p>
          <a:p>
            <a:pPr lvl="1">
              <a:defRPr/>
            </a:pPr>
            <a:r>
              <a:rPr lang="en-US" sz="3200" dirty="0" err="1">
                <a:solidFill>
                  <a:srgbClr val="0000FF"/>
                </a:solidFill>
                <a:latin typeface="Times New Roman"/>
                <a:cs typeface="Times New Roman"/>
              </a:rPr>
              <a:t>Albertinale</a:t>
            </a:r>
            <a:r>
              <a:rPr lang="en-US" sz="3200" dirty="0">
                <a:solidFill>
                  <a:srgbClr val="0000FF"/>
                </a:solidFill>
                <a:latin typeface="Times New Roman"/>
                <a:cs typeface="Times New Roman"/>
              </a:rPr>
              <a:t> et al., Nature (2021)</a:t>
            </a:r>
          </a:p>
          <a:p>
            <a:pPr lvl="1">
              <a:defRPr/>
            </a:pPr>
            <a:r>
              <a:rPr lang="en-US" sz="3200" dirty="0">
                <a:solidFill>
                  <a:srgbClr val="0000FF"/>
                </a:solidFill>
                <a:latin typeface="Times New Roman"/>
                <a:cs typeface="Times New Roman"/>
              </a:rPr>
              <a:t>Wang et al., Nature (2023)</a:t>
            </a:r>
          </a:p>
          <a:p>
            <a:pPr lvl="1">
              <a:defRPr/>
            </a:pPr>
            <a:endParaRPr lang="en-US" sz="3200" dirty="0">
              <a:solidFill>
                <a:srgbClr val="0000FF"/>
              </a:solidFill>
              <a:latin typeface="Times New Roman"/>
              <a:cs typeface="Times New Roman"/>
            </a:endParaRPr>
          </a:p>
          <a:p>
            <a:pPr>
              <a:defRPr/>
            </a:pPr>
            <a:r>
              <a:rPr lang="en-US" sz="3600" dirty="0">
                <a:solidFill>
                  <a:srgbClr val="0000FF"/>
                </a:solidFill>
                <a:latin typeface="Times New Roman"/>
                <a:cs typeface="Times New Roman"/>
              </a:rPr>
              <a:t>Qubits or bolometers combined with HTS cavities pave the path to the high frequency. It’s getting very close to a major running system. See also yesterday’s talk by Klaara </a:t>
            </a:r>
            <a:r>
              <a:rPr lang="en-US" sz="3600" dirty="0" err="1">
                <a:solidFill>
                  <a:srgbClr val="0000FF"/>
                </a:solidFill>
                <a:latin typeface="Times New Roman"/>
                <a:cs typeface="Times New Roman"/>
              </a:rPr>
              <a:t>Viisanen</a:t>
            </a:r>
            <a:endParaRPr lang="en-US" sz="3600" dirty="0">
              <a:solidFill>
                <a:srgbClr val="0000FF"/>
              </a:solidFill>
              <a:latin typeface="Times New Roman"/>
              <a:cs typeface="Times New Roman"/>
            </a:endParaRPr>
          </a:p>
          <a:p>
            <a:pPr lvl="1">
              <a:defRPr/>
            </a:pPr>
            <a:endParaRPr lang="en-US" sz="3200" dirty="0">
              <a:solidFill>
                <a:srgbClr val="0000FF"/>
              </a:solidFill>
              <a:latin typeface="Times New Roman"/>
              <a:cs typeface="Times New Roman"/>
            </a:endParaRPr>
          </a:p>
          <a:p>
            <a:pPr>
              <a:buFontTx/>
              <a:buNone/>
              <a:defRPr/>
            </a:pPr>
            <a:endParaRPr lang="en-US" dirty="0">
              <a:solidFill>
                <a:srgbClr val="0000FF"/>
              </a:solidFill>
              <a:latin typeface="Times New Roman"/>
              <a:cs typeface="Times New Roman"/>
            </a:endParaRPr>
          </a:p>
          <a:p>
            <a:pPr>
              <a:defRPr/>
            </a:pPr>
            <a:endParaRPr lang="en-US" dirty="0"/>
          </a:p>
        </p:txBody>
      </p:sp>
      <p:pic>
        <p:nvPicPr>
          <p:cNvPr id="4" name="Picture 3" descr="Diagram of a diagram of a device&#10;&#10;AI-generated content may be incorrect.">
            <a:extLst>
              <a:ext uri="{FF2B5EF4-FFF2-40B4-BE49-F238E27FC236}">
                <a16:creationId xmlns:a16="http://schemas.microsoft.com/office/drawing/2014/main" id="{3A1F356A-B0B7-43CE-14BB-5BCA40B10D1A}"/>
              </a:ext>
            </a:extLst>
          </p:cNvPr>
          <p:cNvPicPr>
            <a:picLocks noChangeAspect="1"/>
          </p:cNvPicPr>
          <p:nvPr/>
        </p:nvPicPr>
        <p:blipFill>
          <a:blip r:embed="rId2"/>
          <a:stretch>
            <a:fillRect/>
          </a:stretch>
        </p:blipFill>
        <p:spPr>
          <a:xfrm>
            <a:off x="7863785" y="0"/>
            <a:ext cx="4328213" cy="6858000"/>
          </a:xfrm>
          <a:prstGeom prst="rect">
            <a:avLst/>
          </a:prstGeom>
        </p:spPr>
      </p:pic>
      <p:sp>
        <p:nvSpPr>
          <p:cNvPr id="5" name="TextBox 4">
            <a:extLst>
              <a:ext uri="{FF2B5EF4-FFF2-40B4-BE49-F238E27FC236}">
                <a16:creationId xmlns:a16="http://schemas.microsoft.com/office/drawing/2014/main" id="{6847C4BF-C13C-8CD0-90C3-742B83830567}"/>
              </a:ext>
            </a:extLst>
          </p:cNvPr>
          <p:cNvSpPr txBox="1"/>
          <p:nvPr/>
        </p:nvSpPr>
        <p:spPr>
          <a:xfrm>
            <a:off x="7529689" y="5034844"/>
            <a:ext cx="2919389" cy="461665"/>
          </a:xfrm>
          <a:prstGeom prst="rect">
            <a:avLst/>
          </a:prstGeom>
          <a:noFill/>
        </p:spPr>
        <p:txBody>
          <a:bodyPr wrap="none" rtlCol="0">
            <a:spAutoFit/>
          </a:bodyPr>
          <a:lstStyle/>
          <a:p>
            <a:r>
              <a:rPr lang="en-KR" sz="2400" dirty="0">
                <a:solidFill>
                  <a:srgbClr val="FF0000"/>
                </a:solidFill>
                <a:latin typeface="Times New Roman" panose="02020603050405020304" pitchFamily="18" charset="0"/>
                <a:cs typeface="Times New Roman" panose="02020603050405020304" pitchFamily="18" charset="0"/>
              </a:rPr>
              <a:t>Nature 586, 47 (2020)</a:t>
            </a:r>
          </a:p>
        </p:txBody>
      </p:sp>
    </p:spTree>
    <p:extLst>
      <p:ext uri="{BB962C8B-B14F-4D97-AF65-F5344CB8AC3E}">
        <p14:creationId xmlns:p14="http://schemas.microsoft.com/office/powerpoint/2010/main" val="198429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2ECE-75BA-7B6B-49C9-9E6B1747EB42}"/>
              </a:ext>
            </a:extLst>
          </p:cNvPr>
          <p:cNvSpPr>
            <a:spLocks noGrp="1"/>
          </p:cNvSpPr>
          <p:nvPr>
            <p:ph type="title"/>
          </p:nvPr>
        </p:nvSpPr>
        <p:spPr>
          <a:xfrm>
            <a:off x="0" y="0"/>
            <a:ext cx="5585552" cy="771181"/>
          </a:xfrm>
        </p:spPr>
        <p:txBody>
          <a:bodyPr>
            <a:normAutofit/>
          </a:bodyPr>
          <a:lstStyle/>
          <a:p>
            <a:pPr algn="ctr"/>
            <a:r>
              <a:rPr lang="en-KR" sz="3600">
                <a:solidFill>
                  <a:srgbClr val="FF0000"/>
                </a:solidFill>
                <a:latin typeface="Times New Roman" panose="02020603050405020304" pitchFamily="18" charset="0"/>
                <a:cs typeface="Times New Roman" panose="02020603050405020304" pitchFamily="18" charset="0"/>
              </a:rPr>
              <a:t>QUAX experiment in Italy</a:t>
            </a:r>
          </a:p>
        </p:txBody>
      </p:sp>
      <p:sp>
        <p:nvSpPr>
          <p:cNvPr id="4" name="Slide Number Placeholder 3">
            <a:extLst>
              <a:ext uri="{FF2B5EF4-FFF2-40B4-BE49-F238E27FC236}">
                <a16:creationId xmlns:a16="http://schemas.microsoft.com/office/drawing/2014/main" id="{4CBE13DF-D79D-7E27-A365-C2ECAD6F45AC}"/>
              </a:ext>
            </a:extLst>
          </p:cNvPr>
          <p:cNvSpPr>
            <a:spLocks noGrp="1"/>
          </p:cNvSpPr>
          <p:nvPr>
            <p:ph type="sldNum" sz="quarter" idx="2"/>
          </p:nvPr>
        </p:nvSpPr>
        <p:spPr/>
        <p:txBody>
          <a:bodyPr/>
          <a:lstStyle/>
          <a:p>
            <a:fld id="{86CB4B4D-7CA3-9044-876B-883B54F8677D}" type="slidenum">
              <a:rPr lang="en-KR" smtClean="0">
                <a:solidFill>
                  <a:srgbClr val="000000"/>
                </a:solidFill>
              </a:rPr>
              <a:pPr/>
              <a:t>35</a:t>
            </a:fld>
            <a:endParaRPr lang="en-KR">
              <a:solidFill>
                <a:srgbClr val="000000"/>
              </a:solidFill>
            </a:endParaRPr>
          </a:p>
        </p:txBody>
      </p:sp>
      <p:sp>
        <p:nvSpPr>
          <p:cNvPr id="9" name="TextBox 8">
            <a:extLst>
              <a:ext uri="{FF2B5EF4-FFF2-40B4-BE49-F238E27FC236}">
                <a16:creationId xmlns:a16="http://schemas.microsoft.com/office/drawing/2014/main" id="{DF795F09-80C5-F34B-68F8-490D6881E97F}"/>
              </a:ext>
            </a:extLst>
          </p:cNvPr>
          <p:cNvSpPr txBox="1"/>
          <p:nvPr/>
        </p:nvSpPr>
        <p:spPr>
          <a:xfrm>
            <a:off x="1" y="729701"/>
            <a:ext cx="5288096" cy="954107"/>
          </a:xfrm>
          <a:prstGeom prst="rect">
            <a:avLst/>
          </a:prstGeom>
          <a:noFill/>
        </p:spPr>
        <p:txBody>
          <a:bodyPr wrap="square" rtlCol="0">
            <a:spAutoFit/>
          </a:bodyPr>
          <a:lstStyle/>
          <a:p>
            <a:r>
              <a:rPr lang="en-KR" sz="2800">
                <a:solidFill>
                  <a:srgbClr val="221BFF"/>
                </a:solidFill>
                <a:latin typeface="Times New Roman" panose="02020603050405020304" pitchFamily="18" charset="0"/>
                <a:cs typeface="Times New Roman" panose="02020603050405020304" pitchFamily="18" charset="0"/>
              </a:rPr>
              <a:t>Significant progress in single photon detection</a:t>
            </a:r>
          </a:p>
        </p:txBody>
      </p:sp>
      <p:pic>
        <p:nvPicPr>
          <p:cNvPr id="5" name="Picture 4">
            <a:extLst>
              <a:ext uri="{FF2B5EF4-FFF2-40B4-BE49-F238E27FC236}">
                <a16:creationId xmlns:a16="http://schemas.microsoft.com/office/drawing/2014/main" id="{3E4384A5-2B79-2F7F-9542-D86245B8A487}"/>
              </a:ext>
            </a:extLst>
          </p:cNvPr>
          <p:cNvPicPr>
            <a:picLocks noChangeAspect="1"/>
          </p:cNvPicPr>
          <p:nvPr/>
        </p:nvPicPr>
        <p:blipFill>
          <a:blip r:embed="rId2"/>
          <a:stretch>
            <a:fillRect/>
          </a:stretch>
        </p:blipFill>
        <p:spPr>
          <a:xfrm>
            <a:off x="0" y="2360479"/>
            <a:ext cx="6356733" cy="4497521"/>
          </a:xfrm>
          <a:prstGeom prst="rect">
            <a:avLst/>
          </a:prstGeom>
        </p:spPr>
      </p:pic>
      <p:pic>
        <p:nvPicPr>
          <p:cNvPr id="16" name="Picture 15">
            <a:extLst>
              <a:ext uri="{FF2B5EF4-FFF2-40B4-BE49-F238E27FC236}">
                <a16:creationId xmlns:a16="http://schemas.microsoft.com/office/drawing/2014/main" id="{2AD73C25-7912-B6A1-C76C-DF2F3A0FE785}"/>
              </a:ext>
            </a:extLst>
          </p:cNvPr>
          <p:cNvPicPr>
            <a:picLocks noChangeAspect="1"/>
          </p:cNvPicPr>
          <p:nvPr/>
        </p:nvPicPr>
        <p:blipFill>
          <a:blip r:embed="rId3"/>
          <a:stretch>
            <a:fillRect/>
          </a:stretch>
        </p:blipFill>
        <p:spPr>
          <a:xfrm>
            <a:off x="6097736" y="-19558"/>
            <a:ext cx="6094263" cy="4327153"/>
          </a:xfrm>
          <a:prstGeom prst="rect">
            <a:avLst/>
          </a:prstGeom>
        </p:spPr>
      </p:pic>
      <p:sp>
        <p:nvSpPr>
          <p:cNvPr id="3" name="TextBox 2">
            <a:extLst>
              <a:ext uri="{FF2B5EF4-FFF2-40B4-BE49-F238E27FC236}">
                <a16:creationId xmlns:a16="http://schemas.microsoft.com/office/drawing/2014/main" id="{7C14ECF8-DB35-E253-BD32-9A2F63EC84A7}"/>
              </a:ext>
            </a:extLst>
          </p:cNvPr>
          <p:cNvSpPr txBox="1"/>
          <p:nvPr/>
        </p:nvSpPr>
        <p:spPr>
          <a:xfrm>
            <a:off x="6878782" y="4769427"/>
            <a:ext cx="4966231" cy="830997"/>
          </a:xfrm>
          <a:prstGeom prst="rect">
            <a:avLst/>
          </a:prstGeom>
          <a:noFill/>
        </p:spPr>
        <p:txBody>
          <a:bodyPr wrap="none" rtlCol="0">
            <a:spAutoFit/>
          </a:bodyPr>
          <a:lstStyle/>
          <a:p>
            <a:r>
              <a:rPr lang="en-KR" sz="2400" dirty="0">
                <a:solidFill>
                  <a:srgbClr val="FF0000"/>
                </a:solidFill>
                <a:latin typeface="Times New Roman" panose="02020603050405020304" pitchFamily="18" charset="0"/>
                <a:cs typeface="Times New Roman" panose="02020603050405020304" pitchFamily="18" charset="0"/>
              </a:rPr>
              <a:t>Cresini et al., PRL 124, 171801 (2020)</a:t>
            </a:r>
          </a:p>
          <a:p>
            <a:r>
              <a:rPr lang="en-KR" sz="2400" dirty="0">
                <a:solidFill>
                  <a:srgbClr val="FF0000"/>
                </a:solidFill>
                <a:latin typeface="Times New Roman" panose="02020603050405020304" pitchFamily="18" charset="0"/>
                <a:cs typeface="Times New Roman" panose="02020603050405020304" pitchFamily="18" charset="0"/>
              </a:rPr>
              <a:t>Braggio et al., PRX 15, 021031 (2025)</a:t>
            </a:r>
          </a:p>
        </p:txBody>
      </p:sp>
    </p:spTree>
    <p:extLst>
      <p:ext uri="{BB962C8B-B14F-4D97-AF65-F5344CB8AC3E}">
        <p14:creationId xmlns:p14="http://schemas.microsoft.com/office/powerpoint/2010/main" val="109315688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64ED1C-1F47-E5B1-FA8D-BCE98510FE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709A8-408B-7BE3-1C88-2FD4530DDF8A}"/>
              </a:ext>
            </a:extLst>
          </p:cNvPr>
          <p:cNvSpPr>
            <a:spLocks noGrp="1"/>
          </p:cNvSpPr>
          <p:nvPr>
            <p:ph type="title"/>
          </p:nvPr>
        </p:nvSpPr>
        <p:spPr>
          <a:xfrm>
            <a:off x="8153400" y="1128094"/>
            <a:ext cx="3434180" cy="1415270"/>
          </a:xfrm>
        </p:spPr>
        <p:txBody>
          <a:bodyPr anchor="t">
            <a:normAutofit/>
          </a:bodyPr>
          <a:lstStyle/>
          <a:p>
            <a:r>
              <a:rPr lang="en-US" sz="2700" b="1">
                <a:latin typeface="Times New Roman" panose="02020603050405020304" pitchFamily="18" charset="0"/>
                <a:cs typeface="Times New Roman" panose="02020603050405020304" pitchFamily="18" charset="0"/>
              </a:rPr>
              <a:t>Prospects of scanning the whole axion frequency range</a:t>
            </a:r>
          </a:p>
        </p:txBody>
      </p:sp>
      <p:sp>
        <p:nvSpPr>
          <p:cNvPr id="14" name="Rectangle 13">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graph&#10;&#10;AI-generated content may be incorrect.">
            <a:extLst>
              <a:ext uri="{FF2B5EF4-FFF2-40B4-BE49-F238E27FC236}">
                <a16:creationId xmlns:a16="http://schemas.microsoft.com/office/drawing/2014/main" id="{29C7CE55-C734-D1FE-FB99-B319F2C1BD0C}"/>
              </a:ext>
            </a:extLst>
          </p:cNvPr>
          <p:cNvPicPr>
            <a:picLocks noChangeAspect="1"/>
          </p:cNvPicPr>
          <p:nvPr/>
        </p:nvPicPr>
        <p:blipFill>
          <a:blip r:embed="rId2"/>
          <a:stretch>
            <a:fillRect/>
          </a:stretch>
        </p:blipFill>
        <p:spPr>
          <a:xfrm>
            <a:off x="669235" y="725787"/>
            <a:ext cx="6221895" cy="5413048"/>
          </a:xfrm>
          <a:prstGeom prst="rect">
            <a:avLst/>
          </a:prstGeom>
        </p:spPr>
      </p:pic>
      <p:cxnSp>
        <p:nvCxnSpPr>
          <p:cNvPr id="16" name="Straight Connector 15">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130317-6BDD-02BE-7B30-559F66DFF68F}"/>
              </a:ext>
            </a:extLst>
          </p:cNvPr>
          <p:cNvSpPr>
            <a:spLocks noGrp="1"/>
          </p:cNvSpPr>
          <p:nvPr>
            <p:ph idx="1"/>
          </p:nvPr>
        </p:nvSpPr>
        <p:spPr>
          <a:xfrm>
            <a:off x="7952763" y="2543364"/>
            <a:ext cx="3976382" cy="3599019"/>
          </a:xfrm>
        </p:spPr>
        <p:txBody>
          <a:bodyPr>
            <a:normAutofit/>
          </a:bodyPr>
          <a:lstStyle/>
          <a:p>
            <a:r>
              <a:rPr lang="en-US" sz="2000" dirty="0">
                <a:latin typeface="Times New Roman" panose="02020603050405020304" pitchFamily="18" charset="0"/>
                <a:cs typeface="Times New Roman" panose="02020603050405020304" pitchFamily="18" charset="0"/>
              </a:rPr>
              <a:t>With current methods we are still looking at a few decades before scanning the whole viable axion frequency.</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With CARAMEL we aim to achieve DFSZ sensitivity in the 40-180 µeV (10-45 GHz) range with a (nominal) year’s running time.</a:t>
            </a:r>
          </a:p>
        </p:txBody>
      </p:sp>
      <p:sp>
        <p:nvSpPr>
          <p:cNvPr id="9" name="Slide Number Placeholder 8">
            <a:extLst>
              <a:ext uri="{FF2B5EF4-FFF2-40B4-BE49-F238E27FC236}">
                <a16:creationId xmlns:a16="http://schemas.microsoft.com/office/drawing/2014/main" id="{55CAB83B-E2C3-2D6F-A180-1F7911DF464D}"/>
              </a:ext>
            </a:extLst>
          </p:cNvPr>
          <p:cNvSpPr>
            <a:spLocks noGrp="1"/>
          </p:cNvSpPr>
          <p:nvPr>
            <p:ph type="sldNum" sz="quarter" idx="12"/>
          </p:nvPr>
        </p:nvSpPr>
        <p:spPr>
          <a:xfrm>
            <a:off x="8610600" y="6356350"/>
            <a:ext cx="2743200" cy="365125"/>
          </a:xfrm>
        </p:spPr>
        <p:txBody>
          <a:bodyPr>
            <a:normAutofit/>
          </a:bodyPr>
          <a:lstStyle/>
          <a:p>
            <a:pPr>
              <a:spcAft>
                <a:spcPts val="600"/>
              </a:spcAft>
            </a:pPr>
            <a:fld id="{90CDB356-0B88-4BC1-B268-E69530B25FC0}" type="slidenum">
              <a:rPr lang="en-US" smtClean="0"/>
              <a:pPr>
                <a:spcAft>
                  <a:spcPts val="600"/>
                </a:spcAft>
              </a:pPr>
              <a:t>36</a:t>
            </a:fld>
            <a:endParaRPr lang="en-US"/>
          </a:p>
        </p:txBody>
      </p:sp>
      <p:cxnSp>
        <p:nvCxnSpPr>
          <p:cNvPr id="7" name="Straight Connector 6">
            <a:extLst>
              <a:ext uri="{FF2B5EF4-FFF2-40B4-BE49-F238E27FC236}">
                <a16:creationId xmlns:a16="http://schemas.microsoft.com/office/drawing/2014/main" id="{FADC67E2-9195-D420-9072-2E9EABA22E2B}"/>
              </a:ext>
            </a:extLst>
          </p:cNvPr>
          <p:cNvCxnSpPr/>
          <p:nvPr/>
        </p:nvCxnSpPr>
        <p:spPr>
          <a:xfrm flipV="1">
            <a:off x="4890782" y="725787"/>
            <a:ext cx="0" cy="4097883"/>
          </a:xfrm>
          <a:prstGeom prst="line">
            <a:avLst/>
          </a:prstGeom>
          <a:ln w="444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F5B1B23-4EBE-F030-F181-BCDF668E1866}"/>
              </a:ext>
            </a:extLst>
          </p:cNvPr>
          <p:cNvCxnSpPr/>
          <p:nvPr/>
        </p:nvCxnSpPr>
        <p:spPr>
          <a:xfrm flipV="1">
            <a:off x="6236715" y="725787"/>
            <a:ext cx="0" cy="4097883"/>
          </a:xfrm>
          <a:prstGeom prst="line">
            <a:avLst/>
          </a:prstGeom>
          <a:ln w="444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29DC66A-EC8A-BDFB-4B7C-2B42C2ACC022}"/>
              </a:ext>
            </a:extLst>
          </p:cNvPr>
          <p:cNvSpPr txBox="1"/>
          <p:nvPr/>
        </p:nvSpPr>
        <p:spPr>
          <a:xfrm>
            <a:off x="88780" y="72834"/>
            <a:ext cx="11967089" cy="1200329"/>
          </a:xfrm>
          <a:prstGeom prst="rect">
            <a:avLst/>
          </a:prstGeom>
          <a:noFill/>
        </p:spPr>
        <p:txBody>
          <a:bodyPr wrap="square" rtlCol="0">
            <a:spAutoFit/>
          </a:bodyPr>
          <a:lstStyle/>
          <a:p>
            <a:r>
              <a:rPr lang="en-KR" dirty="0">
                <a:solidFill>
                  <a:srgbClr val="FF0000"/>
                </a:solidFill>
                <a:latin typeface="Times New Roman" panose="02020603050405020304" pitchFamily="18" charset="0"/>
                <a:cs typeface="Times New Roman" panose="02020603050405020304" pitchFamily="18" charset="0"/>
              </a:rPr>
              <a:t>From Lattice QCD and requiring axions as dark matter the preferred mass </a:t>
            </a:r>
            <a:r>
              <a:rPr lang="en-US" dirty="0">
                <a:solidFill>
                  <a:srgbClr val="FF0000"/>
                </a:solidFill>
                <a:latin typeface="Times New Roman" panose="02020603050405020304" pitchFamily="18" charset="0"/>
                <a:cs typeface="Times New Roman" panose="02020603050405020304" pitchFamily="18" charset="0"/>
              </a:rPr>
              <a:t>r</a:t>
            </a:r>
            <a:r>
              <a:rPr lang="en-KR" dirty="0">
                <a:solidFill>
                  <a:srgbClr val="FF0000"/>
                </a:solidFill>
                <a:latin typeface="Times New Roman" panose="02020603050405020304" pitchFamily="18" charset="0"/>
                <a:cs typeface="Times New Roman" panose="02020603050405020304" pitchFamily="18" charset="0"/>
              </a:rPr>
              <a:t>ange is: 40-180 µeV</a:t>
            </a:r>
          </a:p>
          <a:p>
            <a:r>
              <a:rPr lang="en-US" i="1" dirty="0">
                <a:solidFill>
                  <a:srgbClr val="FF0000"/>
                </a:solidFill>
                <a:latin typeface="Times New Roman" panose="02020603050405020304" pitchFamily="18" charset="0"/>
                <a:cs typeface="Times New Roman" panose="02020603050405020304" pitchFamily="18" charset="0"/>
              </a:rPr>
              <a:t>M. Buschmann et al., Dark matter</a:t>
            </a:r>
            <a:r>
              <a:rPr lang="en-US" dirty="0">
                <a:solidFill>
                  <a:srgbClr val="FF0000"/>
                </a:solidFill>
                <a:latin typeface="Times New Roman" panose="02020603050405020304" pitchFamily="18" charset="0"/>
                <a:cs typeface="Times New Roman" panose="02020603050405020304" pitchFamily="18" charset="0"/>
              </a:rPr>
              <a:t> </a:t>
            </a:r>
            <a:r>
              <a:rPr lang="en-US" i="1" dirty="0">
                <a:solidFill>
                  <a:srgbClr val="FF0000"/>
                </a:solidFill>
                <a:latin typeface="Times New Roman" panose="02020603050405020304" pitchFamily="18" charset="0"/>
                <a:cs typeface="Times New Roman" panose="02020603050405020304" pitchFamily="18" charset="0"/>
              </a:rPr>
              <a:t>from axion strings with adaptive mesh refinement, Nature</a:t>
            </a:r>
            <a:r>
              <a:rPr lang="en-US" dirty="0">
                <a:solidFill>
                  <a:srgbClr val="FF0000"/>
                </a:solidFill>
                <a:latin typeface="Times New Roman" panose="02020603050405020304" pitchFamily="18" charset="0"/>
                <a:cs typeface="Times New Roman" panose="02020603050405020304" pitchFamily="18" charset="0"/>
              </a:rPr>
              <a:t> </a:t>
            </a:r>
            <a:r>
              <a:rPr lang="en-US" i="1" dirty="0">
                <a:solidFill>
                  <a:srgbClr val="FF0000"/>
                </a:solidFill>
                <a:latin typeface="Times New Roman" panose="02020603050405020304" pitchFamily="18" charset="0"/>
                <a:cs typeface="Times New Roman" panose="02020603050405020304" pitchFamily="18" charset="0"/>
              </a:rPr>
              <a:t>Commun. 13, 1049 (2022), arXiv:2108.05368 [hep-</a:t>
            </a:r>
            <a:r>
              <a:rPr lang="en-US" i="1" dirty="0" err="1">
                <a:solidFill>
                  <a:srgbClr val="FF0000"/>
                </a:solidFill>
                <a:latin typeface="Times New Roman" panose="02020603050405020304" pitchFamily="18" charset="0"/>
                <a:cs typeface="Times New Roman" panose="02020603050405020304" pitchFamily="18" charset="0"/>
              </a:rPr>
              <a:t>ph</a:t>
            </a:r>
            <a:r>
              <a:rPr lang="en-US" i="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a:p>
            <a:endParaRPr lang="en-KR" dirty="0">
              <a:solidFill>
                <a:srgbClr val="FF0000"/>
              </a:solidFill>
            </a:endParaRPr>
          </a:p>
        </p:txBody>
      </p:sp>
      <p:sp>
        <p:nvSpPr>
          <p:cNvPr id="11" name="Rectangle 10">
            <a:extLst>
              <a:ext uri="{FF2B5EF4-FFF2-40B4-BE49-F238E27FC236}">
                <a16:creationId xmlns:a16="http://schemas.microsoft.com/office/drawing/2014/main" id="{FFCA15B0-D933-541C-CC9B-A043DF70CA81}"/>
              </a:ext>
            </a:extLst>
          </p:cNvPr>
          <p:cNvSpPr/>
          <p:nvPr/>
        </p:nvSpPr>
        <p:spPr>
          <a:xfrm>
            <a:off x="8086987" y="725787"/>
            <a:ext cx="1065402" cy="2976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194667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5" name="Rectangle 4199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6" name="Rectangle 2"/>
          <p:cNvSpPr>
            <a:spLocks noGrp="1" noChangeArrowheads="1"/>
          </p:cNvSpPr>
          <p:nvPr>
            <p:ph type="title"/>
          </p:nvPr>
        </p:nvSpPr>
        <p:spPr>
          <a:xfrm>
            <a:off x="890338" y="640080"/>
            <a:ext cx="3734014" cy="3566160"/>
          </a:xfrm>
        </p:spPr>
        <p:txBody>
          <a:bodyPr vert="horz" lIns="91440" tIns="45720" rIns="91440" bIns="45720" rtlCol="0" anchor="b">
            <a:normAutofit/>
          </a:bodyPr>
          <a:lstStyle/>
          <a:p>
            <a:r>
              <a:rPr lang="en-US" sz="4200"/>
              <a:t>Electro optic detection of axion induced electric fields in microwave cavities</a:t>
            </a:r>
          </a:p>
        </p:txBody>
      </p:sp>
      <p:sp>
        <p:nvSpPr>
          <p:cNvPr id="4199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graph&#10;&#10;AI-generated content may be incorrect.">
            <a:extLst>
              <a:ext uri="{FF2B5EF4-FFF2-40B4-BE49-F238E27FC236}">
                <a16:creationId xmlns:a16="http://schemas.microsoft.com/office/drawing/2014/main" id="{3E4A9FF9-225B-F0F2-0DAE-7368D458A5B8}"/>
              </a:ext>
            </a:extLst>
          </p:cNvPr>
          <p:cNvPicPr>
            <a:picLocks noChangeAspect="1"/>
          </p:cNvPicPr>
          <p:nvPr/>
        </p:nvPicPr>
        <p:blipFill>
          <a:blip r:embed="rId3"/>
          <a:srcRect l="561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defRPr/>
            </a:pPr>
            <a:fld id="{9F602666-21DA-5F44-8872-64CC06ACC632}" type="slidenum">
              <a:rPr lang="en-US">
                <a:solidFill>
                  <a:srgbClr val="FFFFFF"/>
                </a:solidFill>
                <a:latin typeface="Calibri" panose="020F0502020204030204"/>
              </a:rPr>
              <a:pPr>
                <a:spcAft>
                  <a:spcPts val="600"/>
                </a:spcAft>
                <a:defRPr/>
              </a:pPr>
              <a:t>37</a:t>
            </a:fld>
            <a:endParaRPr lang="en-US">
              <a:solidFill>
                <a:srgbClr val="FFFFFF"/>
              </a:solidFill>
              <a:latin typeface="Calibri" panose="020F0502020204030204"/>
            </a:endParaRPr>
          </a:p>
        </p:txBody>
      </p:sp>
    </p:spTree>
    <p:extLst>
      <p:ext uri="{BB962C8B-B14F-4D97-AF65-F5344CB8AC3E}">
        <p14:creationId xmlns:p14="http://schemas.microsoft.com/office/powerpoint/2010/main" val="1680497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4E75E8-15E1-E849-0101-64F432286F53}"/>
            </a:ext>
          </a:extLst>
        </p:cNvPr>
        <p:cNvGrpSpPr/>
        <p:nvPr/>
      </p:nvGrpSpPr>
      <p:grpSpPr>
        <a:xfrm>
          <a:off x="0" y="0"/>
          <a:ext cx="0" cy="0"/>
          <a:chOff x="0" y="0"/>
          <a:chExt cx="0" cy="0"/>
        </a:xfrm>
      </p:grpSpPr>
      <p:sp useBgFill="1">
        <p:nvSpPr>
          <p:cNvPr id="42008" name="Rectangle 42007">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6" name="Rectangle 2">
            <a:extLst>
              <a:ext uri="{FF2B5EF4-FFF2-40B4-BE49-F238E27FC236}">
                <a16:creationId xmlns:a16="http://schemas.microsoft.com/office/drawing/2014/main" id="{480EE072-37EB-04F4-5FC2-831F4D2402C6}"/>
              </a:ext>
            </a:extLst>
          </p:cNvPr>
          <p:cNvSpPr>
            <a:spLocks noGrp="1" noChangeArrowheads="1"/>
          </p:cNvSpPr>
          <p:nvPr>
            <p:ph type="title"/>
          </p:nvPr>
        </p:nvSpPr>
        <p:spPr>
          <a:xfrm>
            <a:off x="838200" y="365125"/>
            <a:ext cx="10515600" cy="1860400"/>
          </a:xfrm>
        </p:spPr>
        <p:txBody>
          <a:bodyPr vert="horz" lIns="91440" tIns="45720" rIns="91440" bIns="45720" rtlCol="0" anchor="ctr">
            <a:normAutofit/>
          </a:bodyPr>
          <a:lstStyle/>
          <a:p>
            <a:r>
              <a:rPr lang="en-US" sz="4800" kern="1200">
                <a:solidFill>
                  <a:schemeClr val="tx1"/>
                </a:solidFill>
                <a:latin typeface="+mj-lt"/>
                <a:ea typeface="+mj-ea"/>
                <a:cs typeface="+mj-cs"/>
              </a:rPr>
              <a:t>Electro optic detection of axion induced electric fields in microwave cavities</a:t>
            </a:r>
          </a:p>
        </p:txBody>
      </p:sp>
      <p:pic>
        <p:nvPicPr>
          <p:cNvPr id="4" name="Picture 3" descr="A diagram of a graph&#10;&#10;AI-generated content may be incorrect.">
            <a:extLst>
              <a:ext uri="{FF2B5EF4-FFF2-40B4-BE49-F238E27FC236}">
                <a16:creationId xmlns:a16="http://schemas.microsoft.com/office/drawing/2014/main" id="{545648CA-BD29-471B-8F32-095AD307F09F}"/>
              </a:ext>
            </a:extLst>
          </p:cNvPr>
          <p:cNvPicPr>
            <a:picLocks noChangeAspect="1"/>
          </p:cNvPicPr>
          <p:nvPr/>
        </p:nvPicPr>
        <p:blipFill>
          <a:blip r:embed="rId3"/>
          <a:srcRect l="5619"/>
          <a:stretch>
            <a:fillRect/>
          </a:stretch>
        </p:blipFill>
        <p:spPr>
          <a:xfrm>
            <a:off x="1120020" y="2365285"/>
            <a:ext cx="3950689" cy="3938756"/>
          </a:xfrm>
          <a:prstGeom prst="rect">
            <a:avLst/>
          </a:prstGeom>
        </p:spPr>
      </p:pic>
      <p:pic>
        <p:nvPicPr>
          <p:cNvPr id="5" name="Picture 4" descr="A diagram of a diagram of a diagram&#10;&#10;AI-generated content may be incorrect.">
            <a:extLst>
              <a:ext uri="{FF2B5EF4-FFF2-40B4-BE49-F238E27FC236}">
                <a16:creationId xmlns:a16="http://schemas.microsoft.com/office/drawing/2014/main" id="{A1F7AE1C-6DCC-5D6E-7ECD-4E7E4EE6A89C}"/>
              </a:ext>
            </a:extLst>
          </p:cNvPr>
          <p:cNvPicPr>
            <a:picLocks noChangeAspect="1"/>
          </p:cNvPicPr>
          <p:nvPr/>
        </p:nvPicPr>
        <p:blipFill>
          <a:blip r:embed="rId4"/>
          <a:stretch>
            <a:fillRect/>
          </a:stretch>
        </p:blipFill>
        <p:spPr>
          <a:xfrm>
            <a:off x="6672785" y="2365285"/>
            <a:ext cx="4847700" cy="3938756"/>
          </a:xfrm>
          <a:prstGeom prst="rect">
            <a:avLst/>
          </a:prstGeom>
        </p:spPr>
      </p:pic>
      <p:sp>
        <p:nvSpPr>
          <p:cNvPr id="2" name="Slide Number Placeholder 1">
            <a:extLst>
              <a:ext uri="{FF2B5EF4-FFF2-40B4-BE49-F238E27FC236}">
                <a16:creationId xmlns:a16="http://schemas.microsoft.com/office/drawing/2014/main" id="{6292B27B-6250-717A-4FD2-3E6828184BD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F602666-21DA-5F44-8872-64CC06ACC632}" type="slidenum">
              <a:rPr lang="en-US"/>
              <a:pPr>
                <a:spcAft>
                  <a:spcPts val="600"/>
                </a:spcAft>
                <a:defRPr/>
              </a:pPr>
              <a:t>38</a:t>
            </a:fld>
            <a:endParaRPr lang="en-US"/>
          </a:p>
        </p:txBody>
      </p:sp>
      <p:sp>
        <p:nvSpPr>
          <p:cNvPr id="6" name="TextBox 5">
            <a:extLst>
              <a:ext uri="{FF2B5EF4-FFF2-40B4-BE49-F238E27FC236}">
                <a16:creationId xmlns:a16="http://schemas.microsoft.com/office/drawing/2014/main" id="{F9E77CB9-4866-6C04-E5CC-3A14E5BCA62C}"/>
              </a:ext>
            </a:extLst>
          </p:cNvPr>
          <p:cNvSpPr txBox="1"/>
          <p:nvPr/>
        </p:nvSpPr>
        <p:spPr>
          <a:xfrm>
            <a:off x="6915705" y="4057095"/>
            <a:ext cx="312906" cy="369332"/>
          </a:xfrm>
          <a:prstGeom prst="rect">
            <a:avLst/>
          </a:prstGeom>
          <a:noFill/>
        </p:spPr>
        <p:txBody>
          <a:bodyPr wrap="none" rtlCol="0">
            <a:spAutoFit/>
          </a:bodyPr>
          <a:lstStyle/>
          <a:p>
            <a:r>
              <a:rPr lang="en-KR" dirty="0">
                <a:solidFill>
                  <a:srgbClr val="221BFF"/>
                </a:solidFill>
                <a:latin typeface="Times New Roman" panose="02020603050405020304" pitchFamily="18" charset="0"/>
                <a:cs typeface="Times New Roman" panose="02020603050405020304" pitchFamily="18" charset="0"/>
              </a:rPr>
              <a:t>P</a:t>
            </a:r>
          </a:p>
        </p:txBody>
      </p:sp>
      <p:sp>
        <p:nvSpPr>
          <p:cNvPr id="7" name="TextBox 6">
            <a:extLst>
              <a:ext uri="{FF2B5EF4-FFF2-40B4-BE49-F238E27FC236}">
                <a16:creationId xmlns:a16="http://schemas.microsoft.com/office/drawing/2014/main" id="{E0910D90-03A5-B466-83E7-0FF039CAAE91}"/>
              </a:ext>
            </a:extLst>
          </p:cNvPr>
          <p:cNvSpPr txBox="1"/>
          <p:nvPr/>
        </p:nvSpPr>
        <p:spPr>
          <a:xfrm>
            <a:off x="10521519" y="4057095"/>
            <a:ext cx="351378" cy="369332"/>
          </a:xfrm>
          <a:prstGeom prst="rect">
            <a:avLst/>
          </a:prstGeom>
          <a:noFill/>
        </p:spPr>
        <p:txBody>
          <a:bodyPr wrap="none" rtlCol="0">
            <a:spAutoFit/>
          </a:bodyPr>
          <a:lstStyle/>
          <a:p>
            <a:r>
              <a:rPr lang="en-KR" dirty="0">
                <a:solidFill>
                  <a:srgbClr val="221BFF"/>
                </a:solidFill>
                <a:latin typeface="Times New Roman" panose="02020603050405020304" pitchFamily="18" charset="0"/>
                <a:cs typeface="Times New Roman" panose="02020603050405020304" pitchFamily="18" charset="0"/>
              </a:rPr>
              <a:t>A</a:t>
            </a:r>
          </a:p>
        </p:txBody>
      </p:sp>
      <p:sp>
        <p:nvSpPr>
          <p:cNvPr id="8" name="Right Arrow 7">
            <a:extLst>
              <a:ext uri="{FF2B5EF4-FFF2-40B4-BE49-F238E27FC236}">
                <a16:creationId xmlns:a16="http://schemas.microsoft.com/office/drawing/2014/main" id="{509C7FAF-385D-8D62-4081-9B2ADD484C43}"/>
              </a:ext>
            </a:extLst>
          </p:cNvPr>
          <p:cNvSpPr/>
          <p:nvPr/>
        </p:nvSpPr>
        <p:spPr>
          <a:xfrm>
            <a:off x="6094475" y="3586579"/>
            <a:ext cx="4602733" cy="275207"/>
          </a:xfrm>
          <a:prstGeom prst="rightArrow">
            <a:avLst/>
          </a:prstGeom>
          <a:solidFill>
            <a:srgbClr val="FF0000">
              <a:alpha val="49916"/>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358004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BED7B9-1872-6F57-5FC0-72B08FB6AFFE}"/>
            </a:ext>
          </a:extLst>
        </p:cNvPr>
        <p:cNvGrpSpPr/>
        <p:nvPr/>
      </p:nvGrpSpPr>
      <p:grpSpPr>
        <a:xfrm>
          <a:off x="0" y="0"/>
          <a:ext cx="0" cy="0"/>
          <a:chOff x="0" y="0"/>
          <a:chExt cx="0" cy="0"/>
        </a:xfrm>
      </p:grpSpPr>
      <p:sp useBgFill="1">
        <p:nvSpPr>
          <p:cNvPr id="42008" name="Rectangle 42007">
            <a:extLst>
              <a:ext uri="{FF2B5EF4-FFF2-40B4-BE49-F238E27FC236}">
                <a16:creationId xmlns:a16="http://schemas.microsoft.com/office/drawing/2014/main" id="{4C905BBE-C133-7E9B-656B-E648D84BA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6" name="Rectangle 2">
            <a:extLst>
              <a:ext uri="{FF2B5EF4-FFF2-40B4-BE49-F238E27FC236}">
                <a16:creationId xmlns:a16="http://schemas.microsoft.com/office/drawing/2014/main" id="{8476B2AF-2671-FB68-466B-7DADE5D772D5}"/>
              </a:ext>
            </a:extLst>
          </p:cNvPr>
          <p:cNvSpPr>
            <a:spLocks noGrp="1" noChangeArrowheads="1"/>
          </p:cNvSpPr>
          <p:nvPr>
            <p:ph type="title"/>
          </p:nvPr>
        </p:nvSpPr>
        <p:spPr>
          <a:xfrm>
            <a:off x="836675" y="0"/>
            <a:ext cx="10515600" cy="1860400"/>
          </a:xfrm>
        </p:spPr>
        <p:txBody>
          <a:bodyPr vert="horz" lIns="91440" tIns="45720" rIns="91440" bIns="45720" rtlCol="0" anchor="ctr">
            <a:normAutofit/>
          </a:bodyPr>
          <a:lstStyle/>
          <a:p>
            <a:r>
              <a:rPr lang="en-US" sz="4800" kern="1200" dirty="0">
                <a:solidFill>
                  <a:schemeClr val="tx1"/>
                </a:solidFill>
                <a:latin typeface="+mj-lt"/>
                <a:ea typeface="+mj-ea"/>
                <a:cs typeface="+mj-cs"/>
              </a:rPr>
              <a:t>Electro optic detection of axion induced electric fields in microwave cavities</a:t>
            </a:r>
          </a:p>
        </p:txBody>
      </p:sp>
      <p:sp>
        <p:nvSpPr>
          <p:cNvPr id="2" name="Slide Number Placeholder 1">
            <a:extLst>
              <a:ext uri="{FF2B5EF4-FFF2-40B4-BE49-F238E27FC236}">
                <a16:creationId xmlns:a16="http://schemas.microsoft.com/office/drawing/2014/main" id="{355DEB29-ED58-341C-440B-7048702EA92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9F602666-21DA-5F44-8872-64CC06ACC632}" type="slidenum">
              <a:rPr lang="en-US"/>
              <a:pPr>
                <a:spcAft>
                  <a:spcPts val="600"/>
                </a:spcAft>
                <a:defRPr/>
              </a:pPr>
              <a:t>39</a:t>
            </a:fld>
            <a:endParaRPr lang="en-US"/>
          </a:p>
        </p:txBody>
      </p:sp>
      <p:pic>
        <p:nvPicPr>
          <p:cNvPr id="6" name="Picture 5" descr="A close-up of a diagram&#10;&#10;AI-generated content may be incorrect.">
            <a:extLst>
              <a:ext uri="{FF2B5EF4-FFF2-40B4-BE49-F238E27FC236}">
                <a16:creationId xmlns:a16="http://schemas.microsoft.com/office/drawing/2014/main" id="{F6B8FA80-5B2A-3921-8279-4775695267EB}"/>
              </a:ext>
            </a:extLst>
          </p:cNvPr>
          <p:cNvPicPr>
            <a:picLocks noChangeAspect="1"/>
          </p:cNvPicPr>
          <p:nvPr/>
        </p:nvPicPr>
        <p:blipFill>
          <a:blip r:embed="rId3"/>
          <a:stretch>
            <a:fillRect/>
          </a:stretch>
        </p:blipFill>
        <p:spPr>
          <a:xfrm>
            <a:off x="2209800" y="1745465"/>
            <a:ext cx="7772400" cy="3584312"/>
          </a:xfrm>
          <a:prstGeom prst="rect">
            <a:avLst/>
          </a:prstGeom>
        </p:spPr>
      </p:pic>
      <p:pic>
        <p:nvPicPr>
          <p:cNvPr id="8" name="Picture 7" descr="A mathematical equation with numbers and symbols&#10;&#10;AI-generated content may be incorrect.">
            <a:extLst>
              <a:ext uri="{FF2B5EF4-FFF2-40B4-BE49-F238E27FC236}">
                <a16:creationId xmlns:a16="http://schemas.microsoft.com/office/drawing/2014/main" id="{D16EB51A-16B6-9721-D2E4-F77B0C5C686C}"/>
              </a:ext>
            </a:extLst>
          </p:cNvPr>
          <p:cNvPicPr>
            <a:picLocks noChangeAspect="1"/>
          </p:cNvPicPr>
          <p:nvPr/>
        </p:nvPicPr>
        <p:blipFill>
          <a:blip r:embed="rId4"/>
          <a:stretch>
            <a:fillRect/>
          </a:stretch>
        </p:blipFill>
        <p:spPr>
          <a:xfrm>
            <a:off x="2209800" y="5641975"/>
            <a:ext cx="4025900" cy="1079500"/>
          </a:xfrm>
          <a:prstGeom prst="rect">
            <a:avLst/>
          </a:prstGeom>
        </p:spPr>
      </p:pic>
      <p:sp>
        <p:nvSpPr>
          <p:cNvPr id="9" name="TextBox 8">
            <a:extLst>
              <a:ext uri="{FF2B5EF4-FFF2-40B4-BE49-F238E27FC236}">
                <a16:creationId xmlns:a16="http://schemas.microsoft.com/office/drawing/2014/main" id="{7AC3C7DD-B90F-B155-E449-6F75072FB231}"/>
              </a:ext>
            </a:extLst>
          </p:cNvPr>
          <p:cNvSpPr txBox="1"/>
          <p:nvPr/>
        </p:nvSpPr>
        <p:spPr>
          <a:xfrm>
            <a:off x="7045036" y="5641975"/>
            <a:ext cx="3586623" cy="830997"/>
          </a:xfrm>
          <a:prstGeom prst="rect">
            <a:avLst/>
          </a:prstGeom>
          <a:noFill/>
        </p:spPr>
        <p:txBody>
          <a:bodyPr wrap="none" rtlCol="0">
            <a:spAutoFit/>
          </a:bodyPr>
          <a:lstStyle/>
          <a:p>
            <a:r>
              <a:rPr lang="en-KR" sz="2400" dirty="0">
                <a:solidFill>
                  <a:srgbClr val="FF0000"/>
                </a:solidFill>
                <a:latin typeface="Times New Roman" panose="02020603050405020304" pitchFamily="18" charset="0"/>
                <a:cs typeface="Times New Roman" panose="02020603050405020304" pitchFamily="18" charset="0"/>
              </a:rPr>
              <a:t>For LiNbO</a:t>
            </a:r>
            <a:r>
              <a:rPr lang="en-KR" sz="2400" baseline="-25000" dirty="0">
                <a:solidFill>
                  <a:srgbClr val="FF0000"/>
                </a:solidFill>
                <a:latin typeface="Times New Roman" panose="02020603050405020304" pitchFamily="18" charset="0"/>
                <a:cs typeface="Times New Roman" panose="02020603050405020304" pitchFamily="18" charset="0"/>
              </a:rPr>
              <a:t>3</a:t>
            </a:r>
            <a:r>
              <a:rPr lang="en-KR" sz="2400" dirty="0">
                <a:solidFill>
                  <a:srgbClr val="FF0000"/>
                </a:solidFill>
                <a:latin typeface="Times New Roman" panose="02020603050405020304" pitchFamily="18" charset="0"/>
                <a:cs typeface="Times New Roman" panose="02020603050405020304" pitchFamily="18" charset="0"/>
              </a:rPr>
              <a:t> crystal: </a:t>
            </a:r>
          </a:p>
          <a:p>
            <a:r>
              <a:rPr lang="en-KR" sz="2400" i="1" dirty="0">
                <a:solidFill>
                  <a:srgbClr val="FF0000"/>
                </a:solidFill>
                <a:latin typeface="Times New Roman" panose="02020603050405020304" pitchFamily="18" charset="0"/>
                <a:cs typeface="Times New Roman" panose="02020603050405020304" pitchFamily="18" charset="0"/>
              </a:rPr>
              <a:t>n</a:t>
            </a:r>
            <a:r>
              <a:rPr lang="en-KR" sz="2400" dirty="0">
                <a:solidFill>
                  <a:srgbClr val="FF0000"/>
                </a:solidFill>
                <a:latin typeface="Times New Roman" panose="02020603050405020304" pitchFamily="18" charset="0"/>
                <a:cs typeface="Times New Roman" panose="02020603050405020304" pitchFamily="18" charset="0"/>
              </a:rPr>
              <a:t>=2.2, </a:t>
            </a:r>
            <a:r>
              <a:rPr lang="en-KR" sz="2400" i="1" dirty="0">
                <a:solidFill>
                  <a:srgbClr val="FF0000"/>
                </a:solidFill>
                <a:latin typeface="Times New Roman" panose="02020603050405020304" pitchFamily="18" charset="0"/>
                <a:cs typeface="Times New Roman" panose="02020603050405020304" pitchFamily="18" charset="0"/>
              </a:rPr>
              <a:t>r</a:t>
            </a:r>
            <a:r>
              <a:rPr lang="en-KR" sz="2400" i="1" baseline="-25000" dirty="0">
                <a:solidFill>
                  <a:srgbClr val="FF0000"/>
                </a:solidFill>
                <a:latin typeface="Times New Roman" panose="02020603050405020304" pitchFamily="18" charset="0"/>
                <a:cs typeface="Times New Roman" panose="02020603050405020304" pitchFamily="18" charset="0"/>
              </a:rPr>
              <a:t>33</a:t>
            </a:r>
            <a:r>
              <a:rPr lang="en-KR" sz="2400" dirty="0">
                <a:solidFill>
                  <a:srgbClr val="FF0000"/>
                </a:solidFill>
                <a:latin typeface="Times New Roman" panose="02020603050405020304" pitchFamily="18" charset="0"/>
                <a:cs typeface="Times New Roman" panose="02020603050405020304" pitchFamily="18" charset="0"/>
              </a:rPr>
              <a:t> = 3.1 × 10</a:t>
            </a:r>
            <a:r>
              <a:rPr lang="en-KR" sz="2400" baseline="30000" dirty="0">
                <a:solidFill>
                  <a:srgbClr val="FF0000"/>
                </a:solidFill>
                <a:latin typeface="Times New Roman" panose="02020603050405020304" pitchFamily="18" charset="0"/>
                <a:cs typeface="Times New Roman" panose="02020603050405020304" pitchFamily="18" charset="0"/>
              </a:rPr>
              <a:t>-11 </a:t>
            </a:r>
            <a:r>
              <a:rPr lang="en-KR" sz="2400" dirty="0">
                <a:solidFill>
                  <a:srgbClr val="FF0000"/>
                </a:solidFill>
                <a:latin typeface="Times New Roman" panose="02020603050405020304" pitchFamily="18" charset="0"/>
                <a:cs typeface="Times New Roman" panose="02020603050405020304" pitchFamily="18" charset="0"/>
              </a:rPr>
              <a:t>m/V</a:t>
            </a:r>
          </a:p>
        </p:txBody>
      </p:sp>
    </p:spTree>
    <p:extLst>
      <p:ext uri="{BB962C8B-B14F-4D97-AF65-F5344CB8AC3E}">
        <p14:creationId xmlns:p14="http://schemas.microsoft.com/office/powerpoint/2010/main" val="152183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0837" y="497628"/>
            <a:ext cx="8030605" cy="5858721"/>
          </a:xfrm>
        </p:spPr>
      </p:pic>
      <p:sp>
        <p:nvSpPr>
          <p:cNvPr id="5" name="Title 3">
            <a:extLst>
              <a:ext uri="{FF2B5EF4-FFF2-40B4-BE49-F238E27FC236}">
                <a16:creationId xmlns:a16="http://schemas.microsoft.com/office/drawing/2014/main" id="{B90C340D-6E88-EA4C-A0FD-203C314579EF}"/>
              </a:ext>
            </a:extLst>
          </p:cNvPr>
          <p:cNvSpPr txBox="1">
            <a:spLocks/>
          </p:cNvSpPr>
          <p:nvPr/>
        </p:nvSpPr>
        <p:spPr>
          <a:xfrm>
            <a:off x="545206" y="737559"/>
            <a:ext cx="3645724" cy="5023263"/>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pPr algn="l"/>
            <a:r>
              <a:rPr lang="en-US" altLang="ko-KR" sz="3600" dirty="0">
                <a:solidFill>
                  <a:srgbClr val="1C22FF"/>
                </a:solidFill>
              </a:rPr>
              <a:t>First haloscope limits: </a:t>
            </a:r>
            <a:br>
              <a:rPr lang="en-US" altLang="ko-KR" sz="3600" dirty="0">
                <a:solidFill>
                  <a:srgbClr val="1C22FF"/>
                </a:solidFill>
              </a:rPr>
            </a:br>
            <a:r>
              <a:rPr lang="en-US" altLang="ko-KR" sz="3600" dirty="0">
                <a:solidFill>
                  <a:srgbClr val="FF0000"/>
                </a:solidFill>
              </a:rPr>
              <a:t>R</a:t>
            </a:r>
            <a:r>
              <a:rPr lang="en-US" altLang="ko-KR" sz="3600" dirty="0">
                <a:solidFill>
                  <a:srgbClr val="1C22FF"/>
                </a:solidFill>
              </a:rPr>
              <a:t>ochester, </a:t>
            </a:r>
            <a:r>
              <a:rPr lang="en-US" altLang="ko-KR" sz="3600" dirty="0">
                <a:solidFill>
                  <a:srgbClr val="FF0000"/>
                </a:solidFill>
              </a:rPr>
              <a:t>B</a:t>
            </a:r>
            <a:r>
              <a:rPr lang="en-US" altLang="ko-KR" sz="3600" dirty="0">
                <a:solidFill>
                  <a:srgbClr val="1C22FF"/>
                </a:solidFill>
              </a:rPr>
              <a:t>rookhaven, </a:t>
            </a:r>
            <a:r>
              <a:rPr lang="en-US" altLang="ko-KR" sz="3600" dirty="0">
                <a:solidFill>
                  <a:srgbClr val="FF0000"/>
                </a:solidFill>
              </a:rPr>
              <a:t>F</a:t>
            </a:r>
            <a:r>
              <a:rPr lang="en-US" altLang="ko-KR" sz="3600" dirty="0">
                <a:solidFill>
                  <a:srgbClr val="1C22FF"/>
                </a:solidFill>
              </a:rPr>
              <a:t>ermilab.</a:t>
            </a:r>
          </a:p>
          <a:p>
            <a:pPr algn="l"/>
            <a:endParaRPr lang="en-US" altLang="ko-KR" sz="3600" dirty="0">
              <a:solidFill>
                <a:srgbClr val="1C22FF"/>
              </a:solidFill>
            </a:endParaRPr>
          </a:p>
          <a:p>
            <a:pPr algn="l"/>
            <a:r>
              <a:rPr lang="en-US" altLang="ko-KR" sz="3600" dirty="0">
                <a:solidFill>
                  <a:srgbClr val="1C22FF"/>
                </a:solidFill>
              </a:rPr>
              <a:t>Then</a:t>
            </a:r>
          </a:p>
          <a:p>
            <a:pPr algn="l"/>
            <a:r>
              <a:rPr lang="en-US" altLang="ko-KR" sz="3600" dirty="0">
                <a:solidFill>
                  <a:srgbClr val="FF0000"/>
                </a:solidFill>
              </a:rPr>
              <a:t>U</a:t>
            </a:r>
            <a:r>
              <a:rPr lang="en-US" altLang="ko-KR" sz="3600" dirty="0">
                <a:solidFill>
                  <a:srgbClr val="1C22FF"/>
                </a:solidFill>
              </a:rPr>
              <a:t>niversity of</a:t>
            </a:r>
          </a:p>
          <a:p>
            <a:pPr algn="l"/>
            <a:r>
              <a:rPr lang="en-US" altLang="ko-KR" sz="3600" dirty="0">
                <a:solidFill>
                  <a:srgbClr val="FF0000"/>
                </a:solidFill>
              </a:rPr>
              <a:t>F</a:t>
            </a:r>
            <a:r>
              <a:rPr lang="en-US" altLang="ko-KR" sz="3600" dirty="0">
                <a:solidFill>
                  <a:srgbClr val="1C22FF"/>
                </a:solidFill>
              </a:rPr>
              <a:t>lorida</a:t>
            </a:r>
            <a:endParaRPr lang="ko-KR" altLang="en-US" sz="3600" dirty="0">
              <a:solidFill>
                <a:srgbClr val="1C22FF"/>
              </a:solidFill>
            </a:endParaRPr>
          </a:p>
        </p:txBody>
      </p:sp>
      <p:sp>
        <p:nvSpPr>
          <p:cNvPr id="2" name="Slide Number Placeholder 1">
            <a:extLst>
              <a:ext uri="{FF2B5EF4-FFF2-40B4-BE49-F238E27FC236}">
                <a16:creationId xmlns:a16="http://schemas.microsoft.com/office/drawing/2014/main" id="{B04F8079-64DB-6C4D-987A-C51505327B23}"/>
              </a:ext>
            </a:extLst>
          </p:cNvPr>
          <p:cNvSpPr>
            <a:spLocks noGrp="1"/>
          </p:cNvSpPr>
          <p:nvPr>
            <p:ph type="sldNum" sz="quarter" idx="12"/>
          </p:nvPr>
        </p:nvSpPr>
        <p:spPr/>
        <p:txBody>
          <a:bodyPr/>
          <a:lstStyle/>
          <a:p>
            <a:fld id="{9F602666-21DA-5F44-8872-64CC06ACC632}" type="slidenum">
              <a:rPr lang="en-US" smtClean="0"/>
              <a:t>4</a:t>
            </a:fld>
            <a:endParaRPr lang="en-US"/>
          </a:p>
        </p:txBody>
      </p:sp>
    </p:spTree>
    <p:extLst>
      <p:ext uri="{BB962C8B-B14F-4D97-AF65-F5344CB8AC3E}">
        <p14:creationId xmlns:p14="http://schemas.microsoft.com/office/powerpoint/2010/main" val="2678182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C019F-638E-E20E-3310-E815E8077FA7}"/>
            </a:ext>
          </a:extLst>
        </p:cNvPr>
        <p:cNvGrpSpPr/>
        <p:nvPr/>
      </p:nvGrpSpPr>
      <p:grpSpPr>
        <a:xfrm>
          <a:off x="0" y="0"/>
          <a:ext cx="0" cy="0"/>
          <a:chOff x="0" y="0"/>
          <a:chExt cx="0" cy="0"/>
        </a:xfrm>
      </p:grpSpPr>
      <p:pic>
        <p:nvPicPr>
          <p:cNvPr id="236559" name="Picture 15">
            <a:extLst>
              <a:ext uri="{FF2B5EF4-FFF2-40B4-BE49-F238E27FC236}">
                <a16:creationId xmlns:a16="http://schemas.microsoft.com/office/drawing/2014/main" id="{17449D9C-37AB-5F1E-1961-0700FFFA59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07" y="1047212"/>
            <a:ext cx="4895409" cy="591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547" name="Text Box 3">
            <a:extLst>
              <a:ext uri="{FF2B5EF4-FFF2-40B4-BE49-F238E27FC236}">
                <a16:creationId xmlns:a16="http://schemas.microsoft.com/office/drawing/2014/main" id="{779C60F1-4FA2-5856-DAD5-597F32AEF193}"/>
              </a:ext>
            </a:extLst>
          </p:cNvPr>
          <p:cNvSpPr txBox="1">
            <a:spLocks noChangeArrowheads="1"/>
          </p:cNvSpPr>
          <p:nvPr/>
        </p:nvSpPr>
        <p:spPr bwMode="auto">
          <a:xfrm>
            <a:off x="5761761" y="6248401"/>
            <a:ext cx="6843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a:t>Figure 2</a:t>
            </a:r>
          </a:p>
        </p:txBody>
      </p:sp>
      <p:sp>
        <p:nvSpPr>
          <p:cNvPr id="236548" name="Rectangle 4">
            <a:extLst>
              <a:ext uri="{FF2B5EF4-FFF2-40B4-BE49-F238E27FC236}">
                <a16:creationId xmlns:a16="http://schemas.microsoft.com/office/drawing/2014/main" id="{B2BC2FF1-51B0-BF39-2F17-0CBA5CBCB3BA}"/>
              </a:ext>
            </a:extLst>
          </p:cNvPr>
          <p:cNvSpPr>
            <a:spLocks noChangeArrowheads="1"/>
          </p:cNvSpPr>
          <p:nvPr/>
        </p:nvSpPr>
        <p:spPr bwMode="auto">
          <a:xfrm>
            <a:off x="5300663" y="6080126"/>
            <a:ext cx="1420812" cy="492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558" name="Rectangle 14">
            <a:extLst>
              <a:ext uri="{FF2B5EF4-FFF2-40B4-BE49-F238E27FC236}">
                <a16:creationId xmlns:a16="http://schemas.microsoft.com/office/drawing/2014/main" id="{EA54372E-E1C3-C672-D1D1-19E7EE93C6C1}"/>
              </a:ext>
            </a:extLst>
          </p:cNvPr>
          <p:cNvSpPr>
            <a:spLocks noChangeArrowheads="1"/>
          </p:cNvSpPr>
          <p:nvPr/>
        </p:nvSpPr>
        <p:spPr bwMode="auto">
          <a:xfrm>
            <a:off x="0" y="0"/>
            <a:ext cx="51490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dirty="0">
                <a:solidFill>
                  <a:srgbClr val="FF0000"/>
                </a:solidFill>
              </a:rPr>
              <a:t>Electro optic (EO) readout using a Fabry Perot resonator plus heterodyning (probing, PRD 107, 103005 (2023)). </a:t>
            </a:r>
          </a:p>
        </p:txBody>
      </p:sp>
      <p:pic>
        <p:nvPicPr>
          <p:cNvPr id="4" name="Picture 3" descr="A diagram of a circle with a line and a line&#10;&#10;AI-generated content may be incorrect.">
            <a:extLst>
              <a:ext uri="{FF2B5EF4-FFF2-40B4-BE49-F238E27FC236}">
                <a16:creationId xmlns:a16="http://schemas.microsoft.com/office/drawing/2014/main" id="{802F43E5-45CD-6AC8-58AB-19E61BD15CCD}"/>
              </a:ext>
            </a:extLst>
          </p:cNvPr>
          <p:cNvPicPr>
            <a:picLocks noChangeAspect="1"/>
          </p:cNvPicPr>
          <p:nvPr/>
        </p:nvPicPr>
        <p:blipFill>
          <a:blip r:embed="rId4"/>
          <a:stretch>
            <a:fillRect/>
          </a:stretch>
        </p:blipFill>
        <p:spPr>
          <a:xfrm>
            <a:off x="5540304" y="2999425"/>
            <a:ext cx="6533141" cy="3694529"/>
          </a:xfrm>
          <a:prstGeom prst="rect">
            <a:avLst/>
          </a:prstGeom>
        </p:spPr>
      </p:pic>
      <p:pic>
        <p:nvPicPr>
          <p:cNvPr id="6" name="Picture 5" descr="A white paper with black text&#10;&#10;AI-generated content may be incorrect.">
            <a:extLst>
              <a:ext uri="{FF2B5EF4-FFF2-40B4-BE49-F238E27FC236}">
                <a16:creationId xmlns:a16="http://schemas.microsoft.com/office/drawing/2014/main" id="{57A24389-029B-6CC4-E220-5C25BFFA1D7E}"/>
              </a:ext>
            </a:extLst>
          </p:cNvPr>
          <p:cNvPicPr>
            <a:picLocks noChangeAspect="1"/>
          </p:cNvPicPr>
          <p:nvPr/>
        </p:nvPicPr>
        <p:blipFill>
          <a:blip r:embed="rId5"/>
          <a:stretch>
            <a:fillRect/>
          </a:stretch>
        </p:blipFill>
        <p:spPr>
          <a:xfrm>
            <a:off x="5887744" y="164046"/>
            <a:ext cx="6036080" cy="3188872"/>
          </a:xfrm>
          <a:prstGeom prst="rect">
            <a:avLst/>
          </a:prstGeom>
        </p:spPr>
      </p:pic>
      <p:sp>
        <p:nvSpPr>
          <p:cNvPr id="7" name="Rectangle 6">
            <a:extLst>
              <a:ext uri="{FF2B5EF4-FFF2-40B4-BE49-F238E27FC236}">
                <a16:creationId xmlns:a16="http://schemas.microsoft.com/office/drawing/2014/main" id="{17C2212C-0F32-32D9-F8D3-8D11C76FFF50}"/>
              </a:ext>
            </a:extLst>
          </p:cNvPr>
          <p:cNvSpPr/>
          <p:nvPr/>
        </p:nvSpPr>
        <p:spPr>
          <a:xfrm>
            <a:off x="8859915" y="4731798"/>
            <a:ext cx="266330" cy="621437"/>
          </a:xfrm>
          <a:prstGeom prst="rect">
            <a:avLst/>
          </a:prstGeom>
          <a:ln>
            <a:solidFill>
              <a:schemeClr val="accent1">
                <a:shade val="1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8" name="TextBox 7">
            <a:extLst>
              <a:ext uri="{FF2B5EF4-FFF2-40B4-BE49-F238E27FC236}">
                <a16:creationId xmlns:a16="http://schemas.microsoft.com/office/drawing/2014/main" id="{DC6FB2F3-B141-40AF-F2CC-26C375EE7A66}"/>
              </a:ext>
            </a:extLst>
          </p:cNvPr>
          <p:cNvSpPr txBox="1"/>
          <p:nvPr/>
        </p:nvSpPr>
        <p:spPr>
          <a:xfrm>
            <a:off x="8833282" y="5504155"/>
            <a:ext cx="1491114" cy="461665"/>
          </a:xfrm>
          <a:prstGeom prst="rect">
            <a:avLst/>
          </a:prstGeom>
          <a:noFill/>
        </p:spPr>
        <p:txBody>
          <a:bodyPr wrap="none" rtlCol="0">
            <a:spAutoFit/>
          </a:bodyPr>
          <a:lstStyle/>
          <a:p>
            <a:r>
              <a:rPr lang="en-KR" sz="2400" dirty="0">
                <a:solidFill>
                  <a:srgbClr val="221BFF"/>
                </a:solidFill>
                <a:latin typeface="Times New Roman" panose="02020603050405020304" pitchFamily="18" charset="0"/>
                <a:cs typeface="Times New Roman" panose="02020603050405020304" pitchFamily="18" charset="0"/>
              </a:rPr>
              <a:t>EO crystal</a:t>
            </a:r>
          </a:p>
        </p:txBody>
      </p:sp>
    </p:spTree>
    <p:extLst>
      <p:ext uri="{BB962C8B-B14F-4D97-AF65-F5344CB8AC3E}">
        <p14:creationId xmlns:p14="http://schemas.microsoft.com/office/powerpoint/2010/main" val="1663057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553A-773E-1082-793C-D3944327562F}"/>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C6390BAA-FF4E-F400-CEC5-1C0AC25507A3}"/>
              </a:ext>
            </a:extLst>
          </p:cNvPr>
          <p:cNvSpPr>
            <a:spLocks noGrp="1"/>
          </p:cNvSpPr>
          <p:nvPr>
            <p:ph type="title"/>
          </p:nvPr>
        </p:nvSpPr>
        <p:spPr>
          <a:xfrm>
            <a:off x="6096000" y="0"/>
            <a:ext cx="6096000" cy="1012054"/>
          </a:xfrm>
        </p:spPr>
        <p:txBody>
          <a:bodyPr>
            <a:normAutofit fontScale="90000"/>
          </a:bodyPr>
          <a:lstStyle/>
          <a:p>
            <a:pPr algn="ctr"/>
            <a:r>
              <a:rPr lang="en-US" sz="3600" dirty="0">
                <a:solidFill>
                  <a:srgbClr val="FF0000"/>
                </a:solidFill>
                <a:latin typeface="Times New Roman" panose="02020603050405020304" pitchFamily="18" charset="0"/>
                <a:ea typeface="ＭＳ Ｐゴシック" charset="0"/>
                <a:cs typeface="Times New Roman" panose="02020603050405020304" pitchFamily="18" charset="0"/>
              </a:rPr>
              <a:t>EO measurement using a Fabry-Perot resonator alone</a:t>
            </a:r>
          </a:p>
        </p:txBody>
      </p:sp>
      <p:sp>
        <p:nvSpPr>
          <p:cNvPr id="3" name="Content Placeholder 2">
            <a:extLst>
              <a:ext uri="{FF2B5EF4-FFF2-40B4-BE49-F238E27FC236}">
                <a16:creationId xmlns:a16="http://schemas.microsoft.com/office/drawing/2014/main" id="{11C6C286-50F5-1D4B-2261-BF070DC7A6A2}"/>
              </a:ext>
            </a:extLst>
          </p:cNvPr>
          <p:cNvSpPr>
            <a:spLocks noGrp="1"/>
          </p:cNvSpPr>
          <p:nvPr>
            <p:ph idx="1"/>
          </p:nvPr>
        </p:nvSpPr>
        <p:spPr>
          <a:xfrm>
            <a:off x="6388242" y="1012054"/>
            <a:ext cx="5803758" cy="5845945"/>
          </a:xfrm>
        </p:spPr>
        <p:txBody>
          <a:bodyPr>
            <a:normAutofit lnSpcReduction="10000"/>
          </a:bodyPr>
          <a:lstStyle/>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Axion induced electric field oscillation amplitude (for </a:t>
            </a:r>
            <a:r>
              <a:rPr lang="en-US" i="1" dirty="0">
                <a:solidFill>
                  <a:srgbClr val="221BFF"/>
                </a:solidFill>
                <a:latin typeface="Times New Roman" panose="02020603050405020304" pitchFamily="18" charset="0"/>
                <a:cs typeface="Times New Roman" panose="02020603050405020304" pitchFamily="18" charset="0"/>
              </a:rPr>
              <a:t>Q</a:t>
            </a:r>
            <a:r>
              <a:rPr lang="en-US" i="1" baseline="-25000" dirty="0">
                <a:solidFill>
                  <a:srgbClr val="221BFF"/>
                </a:solidFill>
                <a:latin typeface="Times New Roman" panose="02020603050405020304" pitchFamily="18" charset="0"/>
                <a:cs typeface="Times New Roman" panose="02020603050405020304" pitchFamily="18" charset="0"/>
              </a:rPr>
              <a:t>c</a:t>
            </a:r>
            <a:r>
              <a:rPr lang="en-US" dirty="0">
                <a:solidFill>
                  <a:srgbClr val="221BFF"/>
                </a:solidFill>
                <a:latin typeface="Times New Roman" panose="02020603050405020304" pitchFamily="18" charset="0"/>
                <a:cs typeface="Times New Roman" panose="02020603050405020304" pitchFamily="18" charset="0"/>
              </a:rPr>
              <a:t>=10</a:t>
            </a:r>
            <a:r>
              <a:rPr lang="en-US" baseline="30000" dirty="0">
                <a:solidFill>
                  <a:srgbClr val="221BFF"/>
                </a:solidFill>
                <a:latin typeface="Times New Roman" panose="02020603050405020304" pitchFamily="18" charset="0"/>
                <a:cs typeface="Times New Roman" panose="02020603050405020304" pitchFamily="18" charset="0"/>
              </a:rPr>
              <a:t>4</a:t>
            </a:r>
            <a:r>
              <a:rPr lang="en-US" dirty="0">
                <a:solidFill>
                  <a:srgbClr val="221BFF"/>
                </a:solidFill>
                <a:latin typeface="Times New Roman" panose="02020603050405020304" pitchFamily="18" charset="0"/>
                <a:cs typeface="Times New Roman" panose="02020603050405020304" pitchFamily="18" charset="0"/>
                <a:sym typeface="Wingdings" pitchFamily="2" charset="2"/>
              </a:rPr>
              <a:t>):</a:t>
            </a:r>
            <a:r>
              <a:rPr lang="en-US" dirty="0">
                <a:solidFill>
                  <a:srgbClr val="221BFF"/>
                </a:solidFill>
                <a:latin typeface="Times New Roman" panose="02020603050405020304" pitchFamily="18" charset="0"/>
                <a:cs typeface="Times New Roman" panose="02020603050405020304" pitchFamily="18" charset="0"/>
              </a:rPr>
              <a:t> </a:t>
            </a:r>
            <a:r>
              <a:rPr lang="en-US" i="1" dirty="0" err="1">
                <a:solidFill>
                  <a:srgbClr val="221BFF"/>
                </a:solidFill>
                <a:latin typeface="Times New Roman" panose="02020603050405020304" pitchFamily="18" charset="0"/>
                <a:cs typeface="Times New Roman" panose="02020603050405020304" pitchFamily="18" charset="0"/>
              </a:rPr>
              <a:t>E</a:t>
            </a:r>
            <a:r>
              <a:rPr lang="en-US" i="1" baseline="-25000" dirty="0" err="1">
                <a:solidFill>
                  <a:srgbClr val="221BFF"/>
                </a:solidFill>
                <a:latin typeface="Times New Roman" panose="02020603050405020304" pitchFamily="18" charset="0"/>
                <a:cs typeface="Times New Roman" panose="02020603050405020304" pitchFamily="18" charset="0"/>
              </a:rPr>
              <a:t>a</a:t>
            </a:r>
            <a:r>
              <a:rPr lang="en-US" dirty="0">
                <a:solidFill>
                  <a:srgbClr val="221BFF"/>
                </a:solidFill>
                <a:latin typeface="Times New Roman" panose="02020603050405020304" pitchFamily="18" charset="0"/>
                <a:cs typeface="Times New Roman" panose="02020603050405020304" pitchFamily="18" charset="0"/>
              </a:rPr>
              <a:t>=7nV/m. </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Ellipticity induced for a single pass 𝜓 ~ 2×10</a:t>
            </a:r>
            <a:r>
              <a:rPr lang="en-US" baseline="30000" dirty="0">
                <a:solidFill>
                  <a:srgbClr val="221BFF"/>
                </a:solidFill>
                <a:latin typeface="Times New Roman" panose="02020603050405020304" pitchFamily="18" charset="0"/>
                <a:cs typeface="Times New Roman" panose="02020603050405020304" pitchFamily="18" charset="0"/>
              </a:rPr>
              <a:t>-14</a:t>
            </a:r>
            <a:r>
              <a:rPr lang="en-US" dirty="0">
                <a:solidFill>
                  <a:srgbClr val="221BFF"/>
                </a:solidFill>
                <a:latin typeface="Times New Roman" panose="02020603050405020304" pitchFamily="18" charset="0"/>
                <a:cs typeface="Times New Roman" panose="02020603050405020304" pitchFamily="18" charset="0"/>
              </a:rPr>
              <a:t> rad</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With a Fabry-Perot and 10</a:t>
            </a:r>
            <a:r>
              <a:rPr lang="en-US" baseline="30000" dirty="0">
                <a:solidFill>
                  <a:srgbClr val="221BFF"/>
                </a:solidFill>
                <a:latin typeface="Times New Roman" panose="02020603050405020304" pitchFamily="18" charset="0"/>
                <a:cs typeface="Times New Roman" panose="02020603050405020304" pitchFamily="18" charset="0"/>
              </a:rPr>
              <a:t>4</a:t>
            </a:r>
            <a:r>
              <a:rPr lang="en-US" dirty="0">
                <a:solidFill>
                  <a:srgbClr val="221BFF"/>
                </a:solidFill>
                <a:latin typeface="Times New Roman" panose="02020603050405020304" pitchFamily="18" charset="0"/>
                <a:cs typeface="Times New Roman" panose="02020603050405020304" pitchFamily="18" charset="0"/>
              </a:rPr>
              <a:t> finesse 𝜓</a:t>
            </a:r>
            <a:r>
              <a:rPr lang="en-US" baseline="-25000" dirty="0">
                <a:solidFill>
                  <a:srgbClr val="221BFF"/>
                </a:solidFill>
                <a:latin typeface="Times New Roman" panose="02020603050405020304" pitchFamily="18" charset="0"/>
                <a:cs typeface="Times New Roman" panose="02020603050405020304" pitchFamily="18" charset="0"/>
              </a:rPr>
              <a:t>FP</a:t>
            </a:r>
            <a:r>
              <a:rPr lang="en-US" dirty="0">
                <a:solidFill>
                  <a:srgbClr val="221BFF"/>
                </a:solidFill>
                <a:latin typeface="Times New Roman" panose="02020603050405020304" pitchFamily="18" charset="0"/>
                <a:cs typeface="Times New Roman" panose="02020603050405020304" pitchFamily="18" charset="0"/>
              </a:rPr>
              <a:t> ~ 1.3×10</a:t>
            </a:r>
            <a:r>
              <a:rPr lang="en-US" baseline="30000" dirty="0">
                <a:solidFill>
                  <a:srgbClr val="221BFF"/>
                </a:solidFill>
                <a:latin typeface="Times New Roman" panose="02020603050405020304" pitchFamily="18" charset="0"/>
                <a:cs typeface="Times New Roman" panose="02020603050405020304" pitchFamily="18" charset="0"/>
              </a:rPr>
              <a:t>-10</a:t>
            </a:r>
            <a:r>
              <a:rPr lang="en-US" dirty="0">
                <a:solidFill>
                  <a:srgbClr val="221BFF"/>
                </a:solidFill>
                <a:latin typeface="Times New Roman" panose="02020603050405020304" pitchFamily="18" charset="0"/>
                <a:cs typeface="Times New Roman" panose="02020603050405020304" pitchFamily="18" charset="0"/>
              </a:rPr>
              <a:t> rad. </a:t>
            </a:r>
            <a:r>
              <a:rPr lang="en-US" dirty="0">
                <a:solidFill>
                  <a:srgbClr val="FF0000"/>
                </a:solidFill>
                <a:latin typeface="Times New Roman" panose="02020603050405020304" pitchFamily="18" charset="0"/>
                <a:cs typeface="Times New Roman" panose="02020603050405020304" pitchFamily="18" charset="0"/>
              </a:rPr>
              <a:t>Laser shot noise: 𝜓</a:t>
            </a:r>
            <a:r>
              <a:rPr lang="en-US" baseline="-25000" dirty="0">
                <a:solidFill>
                  <a:srgbClr val="FF0000"/>
                </a:solidFill>
                <a:latin typeface="Times New Roman" panose="02020603050405020304" pitchFamily="18" charset="0"/>
                <a:cs typeface="Times New Roman" panose="02020603050405020304" pitchFamily="18" charset="0"/>
              </a:rPr>
              <a:t>LSN</a:t>
            </a:r>
            <a:r>
              <a:rPr lang="en-US" dirty="0">
                <a:solidFill>
                  <a:srgbClr val="FF0000"/>
                </a:solidFill>
                <a:latin typeface="Times New Roman" panose="02020603050405020304" pitchFamily="18" charset="0"/>
                <a:cs typeface="Times New Roman" panose="02020603050405020304" pitchFamily="18" charset="0"/>
              </a:rPr>
              <a:t> ~ 3.5×10</a:t>
            </a:r>
            <a:r>
              <a:rPr lang="en-US" baseline="30000" dirty="0">
                <a:solidFill>
                  <a:srgbClr val="FF0000"/>
                </a:solidFill>
                <a:latin typeface="Times New Roman" panose="02020603050405020304" pitchFamily="18" charset="0"/>
                <a:cs typeface="Times New Roman" panose="02020603050405020304" pitchFamily="18" charset="0"/>
              </a:rPr>
              <a:t>-9</a:t>
            </a:r>
            <a:r>
              <a:rPr lang="en-US" dirty="0">
                <a:solidFill>
                  <a:srgbClr val="FF0000"/>
                </a:solidFill>
                <a:latin typeface="Times New Roman" panose="02020603050405020304" pitchFamily="18" charset="0"/>
                <a:cs typeface="Times New Roman" panose="02020603050405020304" pitchFamily="18" charset="0"/>
              </a:rPr>
              <a:t> rad (3s integration time)</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Not quite enough. We need to do better…</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4" name="Picture 3" descr="A math equations and numbers&#10;&#10;AI-generated content may be incorrect.">
            <a:extLst>
              <a:ext uri="{FF2B5EF4-FFF2-40B4-BE49-F238E27FC236}">
                <a16:creationId xmlns:a16="http://schemas.microsoft.com/office/drawing/2014/main" id="{4ED0CC79-5915-2767-587C-5941D988F90B}"/>
              </a:ext>
            </a:extLst>
          </p:cNvPr>
          <p:cNvPicPr>
            <a:picLocks noChangeAspect="1"/>
          </p:cNvPicPr>
          <p:nvPr/>
        </p:nvPicPr>
        <p:blipFill>
          <a:blip r:embed="rId2"/>
          <a:stretch>
            <a:fillRect/>
          </a:stretch>
        </p:blipFill>
        <p:spPr>
          <a:xfrm>
            <a:off x="0" y="4734176"/>
            <a:ext cx="6271832" cy="2022226"/>
          </a:xfrm>
          <a:prstGeom prst="rect">
            <a:avLst/>
          </a:prstGeom>
        </p:spPr>
      </p:pic>
      <p:pic>
        <p:nvPicPr>
          <p:cNvPr id="8" name="Picture 7" descr="A math equations and formulas&#10;&#10;AI-generated content may be incorrect.">
            <a:extLst>
              <a:ext uri="{FF2B5EF4-FFF2-40B4-BE49-F238E27FC236}">
                <a16:creationId xmlns:a16="http://schemas.microsoft.com/office/drawing/2014/main" id="{C5AE163D-9BD7-E770-162F-B3DA4439B7EE}"/>
              </a:ext>
            </a:extLst>
          </p:cNvPr>
          <p:cNvPicPr>
            <a:picLocks noChangeAspect="1"/>
          </p:cNvPicPr>
          <p:nvPr/>
        </p:nvPicPr>
        <p:blipFill>
          <a:blip r:embed="rId3"/>
          <a:stretch>
            <a:fillRect/>
          </a:stretch>
        </p:blipFill>
        <p:spPr>
          <a:xfrm>
            <a:off x="80189" y="2664758"/>
            <a:ext cx="4681890" cy="2022225"/>
          </a:xfrm>
          <a:prstGeom prst="rect">
            <a:avLst/>
          </a:prstGeom>
        </p:spPr>
      </p:pic>
      <p:pic>
        <p:nvPicPr>
          <p:cNvPr id="10" name="Picture 9" descr="A white text with black text&#10;&#10;AI-generated content may be incorrect.">
            <a:extLst>
              <a:ext uri="{FF2B5EF4-FFF2-40B4-BE49-F238E27FC236}">
                <a16:creationId xmlns:a16="http://schemas.microsoft.com/office/drawing/2014/main" id="{0AB932F5-E5B9-22CD-709F-65A52CACB974}"/>
              </a:ext>
            </a:extLst>
          </p:cNvPr>
          <p:cNvPicPr>
            <a:picLocks noChangeAspect="1"/>
          </p:cNvPicPr>
          <p:nvPr/>
        </p:nvPicPr>
        <p:blipFill>
          <a:blip r:embed="rId4"/>
          <a:stretch>
            <a:fillRect/>
          </a:stretch>
        </p:blipFill>
        <p:spPr>
          <a:xfrm>
            <a:off x="80189" y="-2645"/>
            <a:ext cx="4681890" cy="2515969"/>
          </a:xfrm>
          <a:prstGeom prst="rect">
            <a:avLst/>
          </a:prstGeom>
        </p:spPr>
      </p:pic>
    </p:spTree>
    <p:extLst>
      <p:ext uri="{BB962C8B-B14F-4D97-AF65-F5344CB8AC3E}">
        <p14:creationId xmlns:p14="http://schemas.microsoft.com/office/powerpoint/2010/main" val="234955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44D2-33B6-0017-9053-CF0F66850E3D}"/>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7100F13D-BFB0-65C9-7692-4CA1FD3C2A19}"/>
              </a:ext>
            </a:extLst>
          </p:cNvPr>
          <p:cNvSpPr>
            <a:spLocks noGrp="1"/>
          </p:cNvSpPr>
          <p:nvPr>
            <p:ph type="title"/>
          </p:nvPr>
        </p:nvSpPr>
        <p:spPr>
          <a:xfrm>
            <a:off x="6096000" y="0"/>
            <a:ext cx="6096000" cy="1012054"/>
          </a:xfrm>
        </p:spPr>
        <p:txBody>
          <a:bodyPr>
            <a:normAutofit fontScale="90000"/>
          </a:bodyPr>
          <a:lstStyle/>
          <a:p>
            <a:pPr algn="ctr"/>
            <a:r>
              <a:rPr lang="en-US" sz="3600" dirty="0">
                <a:solidFill>
                  <a:srgbClr val="FF0000"/>
                </a:solidFill>
                <a:latin typeface="Times New Roman" panose="02020603050405020304" pitchFamily="18" charset="0"/>
                <a:ea typeface="ＭＳ Ｐゴシック" charset="0"/>
                <a:cs typeface="Times New Roman" panose="02020603050405020304" pitchFamily="18" charset="0"/>
              </a:rPr>
              <a:t>EO measurement using a Fabry-Perot plus heterodyning (probing)</a:t>
            </a:r>
          </a:p>
        </p:txBody>
      </p:sp>
      <p:sp>
        <p:nvSpPr>
          <p:cNvPr id="3" name="Content Placeholder 2">
            <a:extLst>
              <a:ext uri="{FF2B5EF4-FFF2-40B4-BE49-F238E27FC236}">
                <a16:creationId xmlns:a16="http://schemas.microsoft.com/office/drawing/2014/main" id="{118B6435-B281-BCF7-FF2D-D264C28995EA}"/>
              </a:ext>
            </a:extLst>
          </p:cNvPr>
          <p:cNvSpPr>
            <a:spLocks noGrp="1"/>
          </p:cNvSpPr>
          <p:nvPr>
            <p:ph idx="1"/>
          </p:nvPr>
        </p:nvSpPr>
        <p:spPr>
          <a:xfrm>
            <a:off x="6313788" y="1012054"/>
            <a:ext cx="5878212" cy="5845945"/>
          </a:xfrm>
        </p:spPr>
        <p:txBody>
          <a:bodyPr>
            <a:normAutofit/>
          </a:bodyPr>
          <a:lstStyle/>
          <a:p>
            <a:pPr marL="0" indent="0">
              <a:buNone/>
              <a:defRPr/>
            </a:pPr>
            <a:r>
              <a:rPr lang="en-US" dirty="0">
                <a:solidFill>
                  <a:srgbClr val="221BFF"/>
                </a:solidFill>
                <a:latin typeface="Times New Roman" panose="02020603050405020304" pitchFamily="18" charset="0"/>
                <a:cs typeface="Times New Roman" panose="02020603050405020304" pitchFamily="18" charset="0"/>
              </a:rPr>
              <a:t>Axion field at 10 GHz is coherent for ~0.1ms, the laser noise is incoherent.</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5" name="Picture 4" descr="A math equations and formulas&#10;&#10;AI-generated content may be incorrect.">
            <a:extLst>
              <a:ext uri="{FF2B5EF4-FFF2-40B4-BE49-F238E27FC236}">
                <a16:creationId xmlns:a16="http://schemas.microsoft.com/office/drawing/2014/main" id="{1E5F08C2-6A8D-FB90-3509-52D4A860A717}"/>
              </a:ext>
            </a:extLst>
          </p:cNvPr>
          <p:cNvPicPr>
            <a:picLocks noChangeAspect="1"/>
          </p:cNvPicPr>
          <p:nvPr/>
        </p:nvPicPr>
        <p:blipFill>
          <a:blip r:embed="rId2"/>
          <a:stretch>
            <a:fillRect/>
          </a:stretch>
        </p:blipFill>
        <p:spPr>
          <a:xfrm>
            <a:off x="0" y="-1"/>
            <a:ext cx="6098368" cy="2450237"/>
          </a:xfrm>
          <a:prstGeom prst="rect">
            <a:avLst/>
          </a:prstGeom>
        </p:spPr>
      </p:pic>
      <p:pic>
        <p:nvPicPr>
          <p:cNvPr id="7" name="Picture 6" descr="A paper with text and numbers&#10;&#10;AI-generated content may be incorrect.">
            <a:extLst>
              <a:ext uri="{FF2B5EF4-FFF2-40B4-BE49-F238E27FC236}">
                <a16:creationId xmlns:a16="http://schemas.microsoft.com/office/drawing/2014/main" id="{D40096B9-A961-A55C-6413-4A1C8B81513D}"/>
              </a:ext>
            </a:extLst>
          </p:cNvPr>
          <p:cNvPicPr>
            <a:picLocks noChangeAspect="1"/>
          </p:cNvPicPr>
          <p:nvPr/>
        </p:nvPicPr>
        <p:blipFill>
          <a:blip r:embed="rId3"/>
          <a:stretch>
            <a:fillRect/>
          </a:stretch>
        </p:blipFill>
        <p:spPr>
          <a:xfrm>
            <a:off x="243933" y="2547890"/>
            <a:ext cx="5559826" cy="7190708"/>
          </a:xfrm>
          <a:prstGeom prst="rect">
            <a:avLst/>
          </a:prstGeom>
        </p:spPr>
      </p:pic>
      <p:pic>
        <p:nvPicPr>
          <p:cNvPr id="11" name="Picture 10" descr="A math equations and formulas&#10;&#10;AI-generated content may be incorrect.">
            <a:extLst>
              <a:ext uri="{FF2B5EF4-FFF2-40B4-BE49-F238E27FC236}">
                <a16:creationId xmlns:a16="http://schemas.microsoft.com/office/drawing/2014/main" id="{021ED849-6F3F-871E-7479-E420E7213A5F}"/>
              </a:ext>
            </a:extLst>
          </p:cNvPr>
          <p:cNvPicPr>
            <a:picLocks noChangeAspect="1"/>
          </p:cNvPicPr>
          <p:nvPr/>
        </p:nvPicPr>
        <p:blipFill>
          <a:blip r:embed="rId4"/>
          <a:stretch>
            <a:fillRect/>
          </a:stretch>
        </p:blipFill>
        <p:spPr>
          <a:xfrm>
            <a:off x="6225456" y="1984294"/>
            <a:ext cx="5722611" cy="3034315"/>
          </a:xfrm>
          <a:prstGeom prst="rect">
            <a:avLst/>
          </a:prstGeom>
        </p:spPr>
      </p:pic>
      <p:sp>
        <p:nvSpPr>
          <p:cNvPr id="12" name="Rectangle 11">
            <a:extLst>
              <a:ext uri="{FF2B5EF4-FFF2-40B4-BE49-F238E27FC236}">
                <a16:creationId xmlns:a16="http://schemas.microsoft.com/office/drawing/2014/main" id="{EF84E84C-AAC1-BE4B-A138-3B2D213D795E}"/>
              </a:ext>
            </a:extLst>
          </p:cNvPr>
          <p:cNvSpPr/>
          <p:nvPr/>
        </p:nvSpPr>
        <p:spPr>
          <a:xfrm>
            <a:off x="11203619" y="5530788"/>
            <a:ext cx="870012" cy="315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pic>
        <p:nvPicPr>
          <p:cNvPr id="13" name="Picture 12">
            <a:extLst>
              <a:ext uri="{FF2B5EF4-FFF2-40B4-BE49-F238E27FC236}">
                <a16:creationId xmlns:a16="http://schemas.microsoft.com/office/drawing/2014/main" id="{FBB6F13C-95AE-E0A5-7973-67B84C3E1F96}"/>
              </a:ext>
            </a:extLst>
          </p:cNvPr>
          <p:cNvPicPr>
            <a:picLocks noChangeAspect="1"/>
          </p:cNvPicPr>
          <p:nvPr/>
        </p:nvPicPr>
        <p:blipFill>
          <a:blip r:embed="rId5"/>
          <a:stretch>
            <a:fillRect/>
          </a:stretch>
        </p:blipFill>
        <p:spPr>
          <a:xfrm>
            <a:off x="7846150" y="4873706"/>
            <a:ext cx="3342514" cy="1944477"/>
          </a:xfrm>
          <a:prstGeom prst="rect">
            <a:avLst/>
          </a:prstGeom>
        </p:spPr>
      </p:pic>
    </p:spTree>
    <p:extLst>
      <p:ext uri="{BB962C8B-B14F-4D97-AF65-F5344CB8AC3E}">
        <p14:creationId xmlns:p14="http://schemas.microsoft.com/office/powerpoint/2010/main" val="120615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84BA024-BF03-84C1-25E6-9E94E5A0D4ED}"/>
              </a:ext>
            </a:extLst>
          </p:cNvPr>
          <p:cNvPicPr>
            <a:picLocks noChangeAspect="1"/>
          </p:cNvPicPr>
          <p:nvPr/>
        </p:nvPicPr>
        <p:blipFill>
          <a:blip r:embed="rId3"/>
          <a:stretch>
            <a:fillRect/>
          </a:stretch>
        </p:blipFill>
        <p:spPr>
          <a:xfrm>
            <a:off x="8319908" y="1484523"/>
            <a:ext cx="3342514" cy="1944477"/>
          </a:xfrm>
          <a:prstGeom prst="rect">
            <a:avLst/>
          </a:prstGeom>
        </p:spPr>
      </p:pic>
      <p:sp>
        <p:nvSpPr>
          <p:cNvPr id="138242" name="Rectangle 3"/>
          <p:cNvSpPr>
            <a:spLocks noChangeArrowheads="1"/>
          </p:cNvSpPr>
          <p:nvPr/>
        </p:nvSpPr>
        <p:spPr bwMode="auto">
          <a:xfrm>
            <a:off x="0" y="0"/>
            <a:ext cx="12192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dirty="0">
                <a:solidFill>
                  <a:srgbClr val="0000FF"/>
                </a:solidFill>
              </a:rPr>
              <a:t>Heterody</a:t>
            </a:r>
            <a:r>
              <a:rPr lang="en-US" sz="4000" dirty="0">
                <a:solidFill>
                  <a:srgbClr val="0000FF"/>
                </a:solidFill>
                <a:latin typeface="Times New Roman" panose="02020603050405020304" pitchFamily="18" charset="0"/>
                <a:cs typeface="Times New Roman" panose="02020603050405020304" pitchFamily="18" charset="0"/>
              </a:rPr>
              <a:t>ne-variance method, </a:t>
            </a:r>
            <a:r>
              <a:rPr lang="en-US" sz="2400" dirty="0">
                <a:solidFill>
                  <a:srgbClr val="0000FF"/>
                </a:solidFill>
                <a:latin typeface="Times New Roman" panose="02020603050405020304" pitchFamily="18" charset="0"/>
                <a:cs typeface="Times New Roman" panose="02020603050405020304" pitchFamily="18" charset="0"/>
              </a:rPr>
              <a:t>Omarov, Jeong, YkS: </a:t>
            </a:r>
            <a:r>
              <a:rPr lang="en-US" sz="2400" dirty="0">
                <a:solidFill>
                  <a:srgbClr val="FF0000"/>
                </a:solidFill>
                <a:latin typeface="Times New Roman" panose="02020603050405020304" pitchFamily="18" charset="0"/>
                <a:cs typeface="Times New Roman" panose="02020603050405020304" pitchFamily="18" charset="0"/>
              </a:rPr>
              <a:t>PRD107, 103005 (2023)</a:t>
            </a:r>
            <a:r>
              <a:rPr lang="en-US" sz="2400" dirty="0">
                <a:solidFill>
                  <a:srgbClr val="0000FF"/>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7FAC3A1C-74B9-E1D3-FE23-17F3F4EC2CD7}"/>
              </a:ext>
            </a:extLst>
          </p:cNvPr>
          <p:cNvSpPr>
            <a:spLocks noChangeArrowheads="1"/>
          </p:cNvSpPr>
          <p:nvPr/>
        </p:nvSpPr>
        <p:spPr bwMode="auto">
          <a:xfrm>
            <a:off x="389965" y="600792"/>
            <a:ext cx="96012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200">
                <a:solidFill>
                  <a:srgbClr val="0000FF"/>
                </a:solidFill>
                <a:latin typeface="Times New Roman" panose="02020603050405020304" pitchFamily="18" charset="0"/>
                <a:cs typeface="Times New Roman" panose="02020603050405020304" pitchFamily="18" charset="0"/>
              </a:rPr>
              <a:t>Injecting photons into the microwave cavity can enhance the axion detection rate</a:t>
            </a:r>
          </a:p>
        </p:txBody>
      </p:sp>
      <p:pic>
        <p:nvPicPr>
          <p:cNvPr id="12" name="Picture 11">
            <a:extLst>
              <a:ext uri="{FF2B5EF4-FFF2-40B4-BE49-F238E27FC236}">
                <a16:creationId xmlns:a16="http://schemas.microsoft.com/office/drawing/2014/main" id="{B47B3483-071D-15C0-D3A2-6B251F4AB09C}"/>
              </a:ext>
            </a:extLst>
          </p:cNvPr>
          <p:cNvPicPr>
            <a:picLocks noChangeAspect="1"/>
          </p:cNvPicPr>
          <p:nvPr/>
        </p:nvPicPr>
        <p:blipFill>
          <a:blip r:embed="rId4"/>
          <a:stretch>
            <a:fillRect/>
          </a:stretch>
        </p:blipFill>
        <p:spPr>
          <a:xfrm>
            <a:off x="0" y="932636"/>
            <a:ext cx="7705165" cy="3379202"/>
          </a:xfrm>
          <a:prstGeom prst="rect">
            <a:avLst/>
          </a:prstGeom>
        </p:spPr>
      </p:pic>
      <p:pic>
        <p:nvPicPr>
          <p:cNvPr id="16" name="Picture 15">
            <a:extLst>
              <a:ext uri="{FF2B5EF4-FFF2-40B4-BE49-F238E27FC236}">
                <a16:creationId xmlns:a16="http://schemas.microsoft.com/office/drawing/2014/main" id="{D1E0D41B-FE9C-EECF-F525-7F2D181154DF}"/>
              </a:ext>
            </a:extLst>
          </p:cNvPr>
          <p:cNvPicPr>
            <a:picLocks noChangeAspect="1"/>
          </p:cNvPicPr>
          <p:nvPr/>
        </p:nvPicPr>
        <p:blipFill>
          <a:blip r:embed="rId5"/>
          <a:stretch>
            <a:fillRect/>
          </a:stretch>
        </p:blipFill>
        <p:spPr>
          <a:xfrm>
            <a:off x="5838760" y="3542058"/>
            <a:ext cx="6321680" cy="1602819"/>
          </a:xfrm>
          <a:prstGeom prst="rect">
            <a:avLst/>
          </a:prstGeom>
        </p:spPr>
      </p:pic>
      <p:pic>
        <p:nvPicPr>
          <p:cNvPr id="6" name="Picture 5">
            <a:extLst>
              <a:ext uri="{FF2B5EF4-FFF2-40B4-BE49-F238E27FC236}">
                <a16:creationId xmlns:a16="http://schemas.microsoft.com/office/drawing/2014/main" id="{B3034226-8B54-153E-B984-CE10D0C6EFAE}"/>
              </a:ext>
            </a:extLst>
          </p:cNvPr>
          <p:cNvPicPr>
            <a:picLocks noChangeAspect="1"/>
          </p:cNvPicPr>
          <p:nvPr/>
        </p:nvPicPr>
        <p:blipFill>
          <a:blip r:embed="rId6"/>
          <a:stretch>
            <a:fillRect/>
          </a:stretch>
        </p:blipFill>
        <p:spPr>
          <a:xfrm>
            <a:off x="108678" y="4563491"/>
            <a:ext cx="6202484" cy="2297017"/>
          </a:xfrm>
          <a:prstGeom prst="rect">
            <a:avLst/>
          </a:prstGeom>
        </p:spPr>
      </p:pic>
      <p:sp>
        <p:nvSpPr>
          <p:cNvPr id="7" name="TextBox 6">
            <a:extLst>
              <a:ext uri="{FF2B5EF4-FFF2-40B4-BE49-F238E27FC236}">
                <a16:creationId xmlns:a16="http://schemas.microsoft.com/office/drawing/2014/main" id="{1DC432C0-19D1-7516-E050-AE327F645CF2}"/>
              </a:ext>
            </a:extLst>
          </p:cNvPr>
          <p:cNvSpPr txBox="1"/>
          <p:nvPr/>
        </p:nvSpPr>
        <p:spPr>
          <a:xfrm>
            <a:off x="5190565" y="1048204"/>
            <a:ext cx="3313792" cy="369332"/>
          </a:xfrm>
          <a:prstGeom prst="rect">
            <a:avLst/>
          </a:prstGeom>
          <a:noFill/>
        </p:spPr>
        <p:txBody>
          <a:bodyPr wrap="none" rtlCol="0">
            <a:spAutoFit/>
          </a:bodyPr>
          <a:lstStyle/>
          <a:p>
            <a:r>
              <a:rPr lang="en-KR">
                <a:solidFill>
                  <a:srgbClr val="FF0000"/>
                </a:solidFill>
                <a:latin typeface="Times New Roman" panose="02020603050405020304" pitchFamily="18" charset="0"/>
                <a:cs typeface="Times New Roman" panose="02020603050405020304" pitchFamily="18" charset="0"/>
              </a:rPr>
              <a:t>Adapted from Junu Jeong’s slides</a:t>
            </a:r>
          </a:p>
        </p:txBody>
      </p:sp>
      <p:pic>
        <p:nvPicPr>
          <p:cNvPr id="9" name="Picture 8">
            <a:extLst>
              <a:ext uri="{FF2B5EF4-FFF2-40B4-BE49-F238E27FC236}">
                <a16:creationId xmlns:a16="http://schemas.microsoft.com/office/drawing/2014/main" id="{7CD72E7A-A9DB-2C26-1997-892212339A21}"/>
              </a:ext>
            </a:extLst>
          </p:cNvPr>
          <p:cNvPicPr>
            <a:picLocks noChangeAspect="1"/>
          </p:cNvPicPr>
          <p:nvPr/>
        </p:nvPicPr>
        <p:blipFill>
          <a:blip r:embed="rId7"/>
          <a:stretch>
            <a:fillRect/>
          </a:stretch>
        </p:blipFill>
        <p:spPr>
          <a:xfrm>
            <a:off x="4693187" y="5396530"/>
            <a:ext cx="1284442" cy="1062061"/>
          </a:xfrm>
          <a:prstGeom prst="rect">
            <a:avLst/>
          </a:prstGeom>
        </p:spPr>
      </p:pic>
      <p:sp>
        <p:nvSpPr>
          <p:cNvPr id="2" name="TextBox 1">
            <a:extLst>
              <a:ext uri="{FF2B5EF4-FFF2-40B4-BE49-F238E27FC236}">
                <a16:creationId xmlns:a16="http://schemas.microsoft.com/office/drawing/2014/main" id="{5F691779-ADC6-3D47-2862-CCD38D44661F}"/>
              </a:ext>
            </a:extLst>
          </p:cNvPr>
          <p:cNvSpPr txBox="1"/>
          <p:nvPr/>
        </p:nvSpPr>
        <p:spPr>
          <a:xfrm>
            <a:off x="6802452" y="5682953"/>
            <a:ext cx="4866910" cy="646331"/>
          </a:xfrm>
          <a:prstGeom prst="rect">
            <a:avLst/>
          </a:prstGeom>
          <a:noFill/>
        </p:spPr>
        <p:txBody>
          <a:bodyPr wrap="none" rtlCol="0">
            <a:spAutoFit/>
          </a:bodyPr>
          <a:lstStyle/>
          <a:p>
            <a:r>
              <a:rPr lang="en-KR" dirty="0">
                <a:solidFill>
                  <a:srgbClr val="221BFF"/>
                </a:solidFill>
              </a:rPr>
              <a:t>Instead of the power detector, we propose to use </a:t>
            </a:r>
          </a:p>
          <a:p>
            <a:r>
              <a:rPr lang="en-KR" dirty="0">
                <a:solidFill>
                  <a:srgbClr val="221BFF"/>
                </a:solidFill>
              </a:rPr>
              <a:t>the EO effect and a Fabry-Perot resonator</a:t>
            </a:r>
          </a:p>
        </p:txBody>
      </p:sp>
    </p:spTree>
    <p:extLst>
      <p:ext uri="{BB962C8B-B14F-4D97-AF65-F5344CB8AC3E}">
        <p14:creationId xmlns:p14="http://schemas.microsoft.com/office/powerpoint/2010/main" val="391866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ChangeArrowheads="1"/>
          </p:cNvSpPr>
          <p:nvPr/>
        </p:nvSpPr>
        <p:spPr bwMode="auto">
          <a:xfrm>
            <a:off x="0" y="0"/>
            <a:ext cx="12192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dirty="0">
                <a:solidFill>
                  <a:srgbClr val="0000FF"/>
                </a:solidFill>
              </a:rPr>
              <a:t>Heterody</a:t>
            </a:r>
            <a:r>
              <a:rPr lang="en-US" sz="4000" dirty="0">
                <a:solidFill>
                  <a:srgbClr val="0000FF"/>
                </a:solidFill>
                <a:latin typeface="Times New Roman" panose="02020603050405020304" pitchFamily="18" charset="0"/>
                <a:cs typeface="Times New Roman" panose="02020603050405020304" pitchFamily="18" charset="0"/>
              </a:rPr>
              <a:t>ne-variance method: </a:t>
            </a:r>
            <a:r>
              <a:rPr lang="en-US" sz="4000" dirty="0">
                <a:solidFill>
                  <a:srgbClr val="FF0000"/>
                </a:solidFill>
                <a:latin typeface="Times New Roman" panose="02020603050405020304" pitchFamily="18" charset="0"/>
                <a:cs typeface="Times New Roman" panose="02020603050405020304" pitchFamily="18" charset="0"/>
              </a:rPr>
              <a:t>PRD107, 103005 (2023)</a:t>
            </a:r>
            <a:r>
              <a:rPr lang="en-US" sz="4000" dirty="0">
                <a:solidFill>
                  <a:srgbClr val="0000FF"/>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7FAC3A1C-74B9-E1D3-FE23-17F3F4EC2CD7}"/>
              </a:ext>
            </a:extLst>
          </p:cNvPr>
          <p:cNvSpPr>
            <a:spLocks noChangeArrowheads="1"/>
          </p:cNvSpPr>
          <p:nvPr/>
        </p:nvSpPr>
        <p:spPr bwMode="auto">
          <a:xfrm>
            <a:off x="0" y="587345"/>
            <a:ext cx="11571514"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200">
                <a:solidFill>
                  <a:srgbClr val="0000FF"/>
                </a:solidFill>
                <a:latin typeface="Times New Roman" panose="02020603050405020304" pitchFamily="18" charset="0"/>
                <a:cs typeface="Times New Roman" panose="02020603050405020304" pitchFamily="18" charset="0"/>
              </a:rPr>
              <a:t>Can always reach QNL performance even when the power detectors (bolometers) are noisy</a:t>
            </a:r>
          </a:p>
        </p:txBody>
      </p:sp>
      <p:pic>
        <p:nvPicPr>
          <p:cNvPr id="5" name="Picture 4">
            <a:extLst>
              <a:ext uri="{FF2B5EF4-FFF2-40B4-BE49-F238E27FC236}">
                <a16:creationId xmlns:a16="http://schemas.microsoft.com/office/drawing/2014/main" id="{ABADAB5A-2A67-C872-B8DF-0A0485B99827}"/>
              </a:ext>
            </a:extLst>
          </p:cNvPr>
          <p:cNvPicPr>
            <a:picLocks noChangeAspect="1"/>
          </p:cNvPicPr>
          <p:nvPr/>
        </p:nvPicPr>
        <p:blipFill>
          <a:blip r:embed="rId3"/>
          <a:stretch>
            <a:fillRect/>
          </a:stretch>
        </p:blipFill>
        <p:spPr>
          <a:xfrm>
            <a:off x="1126195" y="1018232"/>
            <a:ext cx="11065805" cy="5839768"/>
          </a:xfrm>
          <a:prstGeom prst="rect">
            <a:avLst/>
          </a:prstGeom>
        </p:spPr>
      </p:pic>
      <p:sp>
        <p:nvSpPr>
          <p:cNvPr id="2" name="TextBox 1">
            <a:extLst>
              <a:ext uri="{FF2B5EF4-FFF2-40B4-BE49-F238E27FC236}">
                <a16:creationId xmlns:a16="http://schemas.microsoft.com/office/drawing/2014/main" id="{DF10B30D-3A1E-A912-1AD8-3900ED909A26}"/>
              </a:ext>
            </a:extLst>
          </p:cNvPr>
          <p:cNvSpPr txBox="1"/>
          <p:nvPr/>
        </p:nvSpPr>
        <p:spPr>
          <a:xfrm>
            <a:off x="6499952" y="1795749"/>
            <a:ext cx="1847044" cy="369332"/>
          </a:xfrm>
          <a:prstGeom prst="rect">
            <a:avLst/>
          </a:prstGeom>
          <a:noFill/>
        </p:spPr>
        <p:txBody>
          <a:bodyPr wrap="none" rtlCol="0">
            <a:spAutoFit/>
          </a:bodyPr>
          <a:lstStyle/>
          <a:p>
            <a:r>
              <a:rPr lang="en-KR">
                <a:solidFill>
                  <a:srgbClr val="FF0000"/>
                </a:solidFill>
                <a:latin typeface="Times New Roman" panose="02020603050405020304" pitchFamily="18" charset="0"/>
                <a:cs typeface="Times New Roman" panose="02020603050405020304" pitchFamily="18" charset="0"/>
              </a:rPr>
              <a:t>Junu Jeong’s slide</a:t>
            </a:r>
          </a:p>
        </p:txBody>
      </p:sp>
    </p:spTree>
    <p:extLst>
      <p:ext uri="{BB962C8B-B14F-4D97-AF65-F5344CB8AC3E}">
        <p14:creationId xmlns:p14="http://schemas.microsoft.com/office/powerpoint/2010/main" val="674594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181B5-93ED-9DAF-2E22-921E1C8A9180}"/>
            </a:ext>
          </a:extLst>
        </p:cNvPr>
        <p:cNvGrpSpPr/>
        <p:nvPr/>
      </p:nvGrpSpPr>
      <p:grpSpPr>
        <a:xfrm>
          <a:off x="0" y="0"/>
          <a:ext cx="0" cy="0"/>
          <a:chOff x="0" y="0"/>
          <a:chExt cx="0" cy="0"/>
        </a:xfrm>
      </p:grpSpPr>
      <p:pic>
        <p:nvPicPr>
          <p:cNvPr id="8" name="Picture 7" descr="A math equations and symbols&#10;&#10;AI-generated content may be incorrect.">
            <a:extLst>
              <a:ext uri="{FF2B5EF4-FFF2-40B4-BE49-F238E27FC236}">
                <a16:creationId xmlns:a16="http://schemas.microsoft.com/office/drawing/2014/main" id="{5F7E1BA5-0A02-1A45-713B-8125A30F3B34}"/>
              </a:ext>
            </a:extLst>
          </p:cNvPr>
          <p:cNvPicPr>
            <a:picLocks noChangeAspect="1"/>
          </p:cNvPicPr>
          <p:nvPr/>
        </p:nvPicPr>
        <p:blipFill>
          <a:blip r:embed="rId2"/>
          <a:stretch>
            <a:fillRect/>
          </a:stretch>
        </p:blipFill>
        <p:spPr>
          <a:xfrm>
            <a:off x="6533965" y="4453591"/>
            <a:ext cx="5324322" cy="2502677"/>
          </a:xfrm>
          <a:prstGeom prst="rect">
            <a:avLst/>
          </a:prstGeom>
        </p:spPr>
      </p:pic>
      <p:sp>
        <p:nvSpPr>
          <p:cNvPr id="24578" name="Title 1">
            <a:extLst>
              <a:ext uri="{FF2B5EF4-FFF2-40B4-BE49-F238E27FC236}">
                <a16:creationId xmlns:a16="http://schemas.microsoft.com/office/drawing/2014/main" id="{622EF0C4-5217-EDFB-54AE-F12036A82380}"/>
              </a:ext>
            </a:extLst>
          </p:cNvPr>
          <p:cNvSpPr>
            <a:spLocks noGrp="1"/>
          </p:cNvSpPr>
          <p:nvPr>
            <p:ph type="title"/>
          </p:nvPr>
        </p:nvSpPr>
        <p:spPr>
          <a:xfrm>
            <a:off x="6096000" y="0"/>
            <a:ext cx="6096000" cy="1012054"/>
          </a:xfrm>
        </p:spPr>
        <p:txBody>
          <a:bodyPr>
            <a:normAutofit fontScale="90000"/>
          </a:bodyPr>
          <a:lstStyle/>
          <a:p>
            <a:pPr algn="ctr"/>
            <a:r>
              <a:rPr lang="en-US" sz="3600" dirty="0">
                <a:solidFill>
                  <a:srgbClr val="FF0000"/>
                </a:solidFill>
                <a:latin typeface="Times New Roman" panose="02020603050405020304" pitchFamily="18" charset="0"/>
                <a:ea typeface="ＭＳ Ｐゴシック" charset="0"/>
                <a:cs typeface="Times New Roman" panose="02020603050405020304" pitchFamily="18" charset="0"/>
              </a:rPr>
              <a:t>EO measurement using a Fabry-Perot plus heterodyning (probing)</a:t>
            </a:r>
          </a:p>
        </p:txBody>
      </p:sp>
      <p:sp>
        <p:nvSpPr>
          <p:cNvPr id="3" name="Content Placeholder 2">
            <a:extLst>
              <a:ext uri="{FF2B5EF4-FFF2-40B4-BE49-F238E27FC236}">
                <a16:creationId xmlns:a16="http://schemas.microsoft.com/office/drawing/2014/main" id="{B6C9ECE4-A6CA-720C-7B55-491F48F6FBD7}"/>
              </a:ext>
            </a:extLst>
          </p:cNvPr>
          <p:cNvSpPr>
            <a:spLocks noGrp="1"/>
          </p:cNvSpPr>
          <p:nvPr>
            <p:ph idx="1"/>
          </p:nvPr>
        </p:nvSpPr>
        <p:spPr>
          <a:xfrm>
            <a:off x="6093632" y="1012054"/>
            <a:ext cx="6098368" cy="5845945"/>
          </a:xfrm>
        </p:spPr>
        <p:txBody>
          <a:bodyPr>
            <a:normAutofit/>
          </a:bodyPr>
          <a:lstStyle/>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Heterodyning (probing) enhances the axion signal by sqrt(</a:t>
            </a:r>
            <a:r>
              <a:rPr lang="en-US" i="1" dirty="0" err="1">
                <a:solidFill>
                  <a:srgbClr val="221BFF"/>
                </a:solidFill>
                <a:latin typeface="Times New Roman" panose="02020603050405020304" pitchFamily="18" charset="0"/>
                <a:cs typeface="Times New Roman" panose="02020603050405020304" pitchFamily="18" charset="0"/>
              </a:rPr>
              <a:t>E</a:t>
            </a:r>
            <a:r>
              <a:rPr lang="en-US" baseline="-25000" dirty="0" err="1">
                <a:solidFill>
                  <a:srgbClr val="221BFF"/>
                </a:solidFill>
                <a:latin typeface="Times New Roman" panose="02020603050405020304" pitchFamily="18" charset="0"/>
                <a:cs typeface="Times New Roman" panose="02020603050405020304" pitchFamily="18" charset="0"/>
              </a:rPr>
              <a:t>probe</a:t>
            </a:r>
            <a:r>
              <a:rPr lang="en-US" dirty="0">
                <a:solidFill>
                  <a:srgbClr val="221BFF"/>
                </a:solidFill>
                <a:latin typeface="Times New Roman" panose="02020603050405020304" pitchFamily="18" charset="0"/>
                <a:cs typeface="Times New Roman" panose="02020603050405020304" pitchFamily="18" charset="0"/>
              </a:rPr>
              <a:t>/</a:t>
            </a:r>
            <a:r>
              <a:rPr lang="en-US" i="1" dirty="0" err="1">
                <a:solidFill>
                  <a:srgbClr val="221BFF"/>
                </a:solidFill>
                <a:latin typeface="Times New Roman" panose="02020603050405020304" pitchFamily="18" charset="0"/>
                <a:cs typeface="Times New Roman" panose="02020603050405020304" pitchFamily="18" charset="0"/>
              </a:rPr>
              <a:t>E</a:t>
            </a:r>
            <a:r>
              <a:rPr lang="en-US" i="1" baseline="-25000" dirty="0" err="1">
                <a:solidFill>
                  <a:srgbClr val="221BFF"/>
                </a:solidFill>
                <a:latin typeface="Times New Roman" panose="02020603050405020304" pitchFamily="18" charset="0"/>
                <a:cs typeface="Times New Roman" panose="02020603050405020304" pitchFamily="18" charset="0"/>
              </a:rPr>
              <a:t>a</a:t>
            </a:r>
            <a:r>
              <a:rPr lang="en-US" dirty="0">
                <a:solidFill>
                  <a:srgbClr val="221BFF"/>
                </a:solidFill>
                <a:latin typeface="Times New Roman" panose="02020603050405020304" pitchFamily="18" charset="0"/>
                <a:cs typeface="Times New Roman" panose="02020603050405020304" pitchFamily="18" charset="0"/>
              </a:rPr>
              <a:t>)~3×10</a:t>
            </a:r>
            <a:r>
              <a:rPr lang="en-US" baseline="30000" dirty="0">
                <a:solidFill>
                  <a:srgbClr val="221BFF"/>
                </a:solidFill>
                <a:latin typeface="Times New Roman" panose="02020603050405020304" pitchFamily="18" charset="0"/>
                <a:cs typeface="Times New Roman" panose="02020603050405020304" pitchFamily="18" charset="0"/>
              </a:rPr>
              <a:t>3</a:t>
            </a: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The axion induced ellipticity is now  ~ 5×10</a:t>
            </a:r>
            <a:r>
              <a:rPr lang="en-US" baseline="30000" dirty="0">
                <a:solidFill>
                  <a:srgbClr val="221BFF"/>
                </a:solidFill>
                <a:latin typeface="Times New Roman" panose="02020603050405020304" pitchFamily="18" charset="0"/>
                <a:cs typeface="Times New Roman" panose="02020603050405020304" pitchFamily="18" charset="0"/>
              </a:rPr>
              <a:t>-7</a:t>
            </a:r>
            <a:r>
              <a:rPr lang="en-US" dirty="0">
                <a:solidFill>
                  <a:srgbClr val="221BFF"/>
                </a:solidFill>
                <a:latin typeface="Times New Roman" panose="02020603050405020304" pitchFamily="18" charset="0"/>
                <a:cs typeface="Times New Roman" panose="02020603050405020304" pitchFamily="18" charset="0"/>
              </a:rPr>
              <a:t> rad at 10 GHz with 10kHz modulation.</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We can see this in less than 3s.</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5" name="Picture 4" descr="A math equations and formulas&#10;&#10;AI-generated content may be incorrect.">
            <a:extLst>
              <a:ext uri="{FF2B5EF4-FFF2-40B4-BE49-F238E27FC236}">
                <a16:creationId xmlns:a16="http://schemas.microsoft.com/office/drawing/2014/main" id="{7099D3C3-6A63-88AC-6B0A-049B5A8EDAD7}"/>
              </a:ext>
            </a:extLst>
          </p:cNvPr>
          <p:cNvPicPr>
            <a:picLocks noChangeAspect="1"/>
          </p:cNvPicPr>
          <p:nvPr/>
        </p:nvPicPr>
        <p:blipFill>
          <a:blip r:embed="rId3"/>
          <a:stretch>
            <a:fillRect/>
          </a:stretch>
        </p:blipFill>
        <p:spPr>
          <a:xfrm>
            <a:off x="0" y="-1"/>
            <a:ext cx="6098368" cy="2450237"/>
          </a:xfrm>
          <a:prstGeom prst="rect">
            <a:avLst/>
          </a:prstGeom>
        </p:spPr>
      </p:pic>
      <p:sp>
        <p:nvSpPr>
          <p:cNvPr id="12" name="Rectangle 11">
            <a:extLst>
              <a:ext uri="{FF2B5EF4-FFF2-40B4-BE49-F238E27FC236}">
                <a16:creationId xmlns:a16="http://schemas.microsoft.com/office/drawing/2014/main" id="{701FC29A-7F7D-678D-569C-7EA7DA59E723}"/>
              </a:ext>
            </a:extLst>
          </p:cNvPr>
          <p:cNvSpPr/>
          <p:nvPr/>
        </p:nvSpPr>
        <p:spPr>
          <a:xfrm>
            <a:off x="11203619" y="5530788"/>
            <a:ext cx="870012" cy="315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pic>
        <p:nvPicPr>
          <p:cNvPr id="4" name="Picture 3" descr="A math equations and formulas&#10;&#10;AI-generated content may be incorrect.">
            <a:extLst>
              <a:ext uri="{FF2B5EF4-FFF2-40B4-BE49-F238E27FC236}">
                <a16:creationId xmlns:a16="http://schemas.microsoft.com/office/drawing/2014/main" id="{3BDC0830-C680-2978-263F-02812DBC3B94}"/>
              </a:ext>
            </a:extLst>
          </p:cNvPr>
          <p:cNvPicPr>
            <a:picLocks noChangeAspect="1"/>
          </p:cNvPicPr>
          <p:nvPr/>
        </p:nvPicPr>
        <p:blipFill>
          <a:blip r:embed="rId4"/>
          <a:stretch>
            <a:fillRect/>
          </a:stretch>
        </p:blipFill>
        <p:spPr>
          <a:xfrm>
            <a:off x="0" y="2637283"/>
            <a:ext cx="5950573" cy="2450236"/>
          </a:xfrm>
          <a:prstGeom prst="rect">
            <a:avLst/>
          </a:prstGeom>
        </p:spPr>
      </p:pic>
    </p:spTree>
    <p:extLst>
      <p:ext uri="{BB962C8B-B14F-4D97-AF65-F5344CB8AC3E}">
        <p14:creationId xmlns:p14="http://schemas.microsoft.com/office/powerpoint/2010/main" val="3489783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6CDD5-AC57-BA57-39BB-864646DB4D12}"/>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1A88FCC3-FCBB-83E7-71DA-6DFA2A06C1F1}"/>
              </a:ext>
            </a:extLst>
          </p:cNvPr>
          <p:cNvSpPr>
            <a:spLocks noGrp="1"/>
          </p:cNvSpPr>
          <p:nvPr>
            <p:ph type="title"/>
          </p:nvPr>
        </p:nvSpPr>
        <p:spPr>
          <a:xfrm>
            <a:off x="6096000" y="0"/>
            <a:ext cx="6096000" cy="1012054"/>
          </a:xfrm>
        </p:spPr>
        <p:txBody>
          <a:bodyPr>
            <a:normAutofit/>
          </a:bodyPr>
          <a:lstStyle/>
          <a:p>
            <a:pPr algn="ctr"/>
            <a:r>
              <a:rPr lang="en-US" sz="3600" dirty="0">
                <a:solidFill>
                  <a:srgbClr val="FF0000"/>
                </a:solidFill>
                <a:latin typeface="Times New Roman" panose="02020603050405020304" pitchFamily="18" charset="0"/>
                <a:ea typeface="ＭＳ Ｐゴシック" charset="0"/>
                <a:cs typeface="Times New Roman" panose="02020603050405020304" pitchFamily="18" charset="0"/>
              </a:rPr>
              <a:t>The dominant noise</a:t>
            </a:r>
          </a:p>
        </p:txBody>
      </p:sp>
      <p:sp>
        <p:nvSpPr>
          <p:cNvPr id="3" name="Content Placeholder 2">
            <a:extLst>
              <a:ext uri="{FF2B5EF4-FFF2-40B4-BE49-F238E27FC236}">
                <a16:creationId xmlns:a16="http://schemas.microsoft.com/office/drawing/2014/main" id="{32C28319-E407-FB9A-E9C1-73A55CD865B6}"/>
              </a:ext>
            </a:extLst>
          </p:cNvPr>
          <p:cNvSpPr>
            <a:spLocks noGrp="1"/>
          </p:cNvSpPr>
          <p:nvPr>
            <p:ph idx="1"/>
          </p:nvPr>
        </p:nvSpPr>
        <p:spPr>
          <a:xfrm>
            <a:off x="5513033" y="1012054"/>
            <a:ext cx="6678967" cy="5845945"/>
          </a:xfrm>
        </p:spPr>
        <p:txBody>
          <a:bodyPr>
            <a:normAutofit/>
          </a:bodyPr>
          <a:lstStyle/>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Thermal and vacuum (quantum) induced noise.</a:t>
            </a:r>
          </a:p>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(In the current experiments the dominant noise comes from the readout electronics)</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ECBE9F0-88B6-5E78-B427-016ACBACD308}"/>
              </a:ext>
            </a:extLst>
          </p:cNvPr>
          <p:cNvSpPr/>
          <p:nvPr/>
        </p:nvSpPr>
        <p:spPr>
          <a:xfrm>
            <a:off x="11203619" y="5530788"/>
            <a:ext cx="870012" cy="315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pic>
        <p:nvPicPr>
          <p:cNvPr id="9" name="Picture 8" descr="A graph of a function&#10;&#10;AI-generated content may be incorrect.">
            <a:extLst>
              <a:ext uri="{FF2B5EF4-FFF2-40B4-BE49-F238E27FC236}">
                <a16:creationId xmlns:a16="http://schemas.microsoft.com/office/drawing/2014/main" id="{5BE40418-69A7-09F1-903B-A6D14AF5A21B}"/>
              </a:ext>
            </a:extLst>
          </p:cNvPr>
          <p:cNvPicPr>
            <a:picLocks noChangeAspect="1"/>
          </p:cNvPicPr>
          <p:nvPr/>
        </p:nvPicPr>
        <p:blipFill>
          <a:blip r:embed="rId2"/>
          <a:stretch>
            <a:fillRect/>
          </a:stretch>
        </p:blipFill>
        <p:spPr>
          <a:xfrm>
            <a:off x="121944" y="506027"/>
            <a:ext cx="5102239" cy="5921406"/>
          </a:xfrm>
          <a:prstGeom prst="rect">
            <a:avLst/>
          </a:prstGeom>
        </p:spPr>
      </p:pic>
      <p:pic>
        <p:nvPicPr>
          <p:cNvPr id="11" name="Picture 10" descr="A math equations and formulas&#10;&#10;AI-generated content may be incorrect.">
            <a:extLst>
              <a:ext uri="{FF2B5EF4-FFF2-40B4-BE49-F238E27FC236}">
                <a16:creationId xmlns:a16="http://schemas.microsoft.com/office/drawing/2014/main" id="{8E626083-8539-D150-F31F-317B490D3CE4}"/>
              </a:ext>
            </a:extLst>
          </p:cNvPr>
          <p:cNvPicPr>
            <a:picLocks noChangeAspect="1"/>
          </p:cNvPicPr>
          <p:nvPr/>
        </p:nvPicPr>
        <p:blipFill>
          <a:blip r:embed="rId3"/>
          <a:stretch>
            <a:fillRect/>
          </a:stretch>
        </p:blipFill>
        <p:spPr>
          <a:xfrm>
            <a:off x="6280520" y="2958544"/>
            <a:ext cx="4508438" cy="1952964"/>
          </a:xfrm>
          <a:prstGeom prst="rect">
            <a:avLst/>
          </a:prstGeom>
        </p:spPr>
      </p:pic>
      <p:pic>
        <p:nvPicPr>
          <p:cNvPr id="14" name="Picture 13" descr="A math equations and formulas&#10;&#10;AI-generated content may be incorrect.">
            <a:extLst>
              <a:ext uri="{FF2B5EF4-FFF2-40B4-BE49-F238E27FC236}">
                <a16:creationId xmlns:a16="http://schemas.microsoft.com/office/drawing/2014/main" id="{D5691DD2-0698-6AD4-38F8-FDFCC4534E2A}"/>
              </a:ext>
            </a:extLst>
          </p:cNvPr>
          <p:cNvPicPr>
            <a:picLocks noChangeAspect="1"/>
          </p:cNvPicPr>
          <p:nvPr/>
        </p:nvPicPr>
        <p:blipFill>
          <a:blip r:embed="rId4"/>
          <a:stretch>
            <a:fillRect/>
          </a:stretch>
        </p:blipFill>
        <p:spPr>
          <a:xfrm>
            <a:off x="6268823" y="5098987"/>
            <a:ext cx="4065347" cy="1649150"/>
          </a:xfrm>
          <a:prstGeom prst="rect">
            <a:avLst/>
          </a:prstGeom>
        </p:spPr>
      </p:pic>
    </p:spTree>
    <p:extLst>
      <p:ext uri="{BB962C8B-B14F-4D97-AF65-F5344CB8AC3E}">
        <p14:creationId xmlns:p14="http://schemas.microsoft.com/office/powerpoint/2010/main" val="346109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59F42-F3F0-0755-88F4-951C31D36369}"/>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8370DADF-8814-E18B-4F65-F709D02859D7}"/>
              </a:ext>
            </a:extLst>
          </p:cNvPr>
          <p:cNvSpPr>
            <a:spLocks noGrp="1"/>
          </p:cNvSpPr>
          <p:nvPr>
            <p:ph type="title"/>
          </p:nvPr>
        </p:nvSpPr>
        <p:spPr>
          <a:xfrm>
            <a:off x="6096000" y="0"/>
            <a:ext cx="6096000" cy="1012054"/>
          </a:xfrm>
        </p:spPr>
        <p:txBody>
          <a:bodyPr>
            <a:normAutofit/>
          </a:bodyPr>
          <a:lstStyle/>
          <a:p>
            <a:pPr algn="ctr"/>
            <a:r>
              <a:rPr lang="en-US" sz="3600" dirty="0">
                <a:solidFill>
                  <a:srgbClr val="FF0000"/>
                </a:solidFill>
                <a:latin typeface="Times New Roman" panose="02020603050405020304" pitchFamily="18" charset="0"/>
                <a:ea typeface="ＭＳ Ｐゴシック" charset="0"/>
                <a:cs typeface="Times New Roman" panose="02020603050405020304" pitchFamily="18" charset="0"/>
              </a:rPr>
              <a:t>Frequency dependence</a:t>
            </a:r>
          </a:p>
        </p:txBody>
      </p:sp>
      <p:sp>
        <p:nvSpPr>
          <p:cNvPr id="3" name="Content Placeholder 2">
            <a:extLst>
              <a:ext uri="{FF2B5EF4-FFF2-40B4-BE49-F238E27FC236}">
                <a16:creationId xmlns:a16="http://schemas.microsoft.com/office/drawing/2014/main" id="{CE152524-012C-F139-7B0D-53D54FB789D2}"/>
              </a:ext>
            </a:extLst>
          </p:cNvPr>
          <p:cNvSpPr>
            <a:spLocks noGrp="1"/>
          </p:cNvSpPr>
          <p:nvPr>
            <p:ph idx="1"/>
          </p:nvPr>
        </p:nvSpPr>
        <p:spPr>
          <a:xfrm>
            <a:off x="6093632" y="1012054"/>
            <a:ext cx="6098368" cy="5845945"/>
          </a:xfrm>
        </p:spPr>
        <p:txBody>
          <a:bodyPr>
            <a:normAutofit/>
          </a:bodyPr>
          <a:lstStyle/>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We can achieve DFSZ sensitivity even for 50 GHz for just 3s integration time per bin. </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The frequency range shown includes the favorite range for after inflation PQ scale (10-45 GHz), Buschmann (2022).</a:t>
            </a:r>
          </a:p>
          <a:p>
            <a:pPr marL="0" indent="0">
              <a:buNone/>
              <a:defRPr/>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E3E6B89-B288-CDA9-9162-4F8B155F1561}"/>
              </a:ext>
            </a:extLst>
          </p:cNvPr>
          <p:cNvSpPr/>
          <p:nvPr/>
        </p:nvSpPr>
        <p:spPr>
          <a:xfrm>
            <a:off x="11203619" y="5688367"/>
            <a:ext cx="870012" cy="315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pic>
        <p:nvPicPr>
          <p:cNvPr id="4" name="Picture 3" descr="A graph of a graph with red and blue lines&#10;&#10;AI-generated content may be incorrect.">
            <a:extLst>
              <a:ext uri="{FF2B5EF4-FFF2-40B4-BE49-F238E27FC236}">
                <a16:creationId xmlns:a16="http://schemas.microsoft.com/office/drawing/2014/main" id="{CB99B817-2D7D-66A0-8A56-8AC88ADD217D}"/>
              </a:ext>
            </a:extLst>
          </p:cNvPr>
          <p:cNvPicPr>
            <a:picLocks noChangeAspect="1"/>
          </p:cNvPicPr>
          <p:nvPr/>
        </p:nvPicPr>
        <p:blipFill>
          <a:blip r:embed="rId2"/>
          <a:stretch>
            <a:fillRect/>
          </a:stretch>
        </p:blipFill>
        <p:spPr>
          <a:xfrm>
            <a:off x="336463" y="1312046"/>
            <a:ext cx="5638800" cy="4533900"/>
          </a:xfrm>
          <a:prstGeom prst="rect">
            <a:avLst/>
          </a:prstGeom>
        </p:spPr>
      </p:pic>
    </p:spTree>
    <p:extLst>
      <p:ext uri="{BB962C8B-B14F-4D97-AF65-F5344CB8AC3E}">
        <p14:creationId xmlns:p14="http://schemas.microsoft.com/office/powerpoint/2010/main" val="2494685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765739"/>
            <a:ext cx="12192000" cy="2639131"/>
          </a:xfrm>
          <a:solidFill>
            <a:srgbClr val="0000FF"/>
          </a:solidFill>
        </p:spPr>
        <p:txBody>
          <a:bodyPr/>
          <a:lstStyle/>
          <a:p>
            <a:pPr algn="ctr"/>
            <a:r>
              <a:rPr lang="en-US" sz="5400" dirty="0">
                <a:solidFill>
                  <a:srgbClr val="FFFF00"/>
                </a:solidFill>
              </a:rPr>
              <a:t>Higher frequency than the “natural” one:</a:t>
            </a:r>
            <a:br>
              <a:rPr lang="en-US" sz="5400" dirty="0">
                <a:solidFill>
                  <a:srgbClr val="FFFF00"/>
                </a:solidFill>
              </a:rPr>
            </a:br>
            <a:r>
              <a:rPr lang="en-US" sz="5400" dirty="0">
                <a:solidFill>
                  <a:srgbClr val="FFFF00"/>
                </a:solidFill>
              </a:rPr>
              <a:t>CAPP/DMAG and ALPHA</a:t>
            </a:r>
          </a:p>
        </p:txBody>
      </p:sp>
      <p:sp>
        <p:nvSpPr>
          <p:cNvPr id="3" name="Slide Number Placeholder 2">
            <a:extLst>
              <a:ext uri="{FF2B5EF4-FFF2-40B4-BE49-F238E27FC236}">
                <a16:creationId xmlns:a16="http://schemas.microsoft.com/office/drawing/2014/main" id="{18A157C7-E75D-CF44-B5B5-0FA648CA255A}"/>
              </a:ext>
            </a:extLst>
          </p:cNvPr>
          <p:cNvSpPr>
            <a:spLocks noGrp="1"/>
          </p:cNvSpPr>
          <p:nvPr>
            <p:ph type="sldNum" sz="quarter" idx="12"/>
          </p:nvPr>
        </p:nvSpPr>
        <p:spPr/>
        <p:txBody>
          <a:bodyPr/>
          <a:lstStyle/>
          <a:p>
            <a:fld id="{9F602666-21DA-5F44-8872-64CC06ACC632}" type="slidenum">
              <a:rPr lang="en-US" smtClean="0"/>
              <a:t>48</a:t>
            </a:fld>
            <a:endParaRPr lang="en-US"/>
          </a:p>
        </p:txBody>
      </p:sp>
    </p:spTree>
    <p:extLst>
      <p:ext uri="{BB962C8B-B14F-4D97-AF65-F5344CB8AC3E}">
        <p14:creationId xmlns:p14="http://schemas.microsoft.com/office/powerpoint/2010/main" val="3137153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C377C6A2-C233-514A-B07A-38A39E4AEDA5}"/>
              </a:ext>
            </a:extLst>
          </p:cNvPr>
          <p:cNvSpPr>
            <a:spLocks noGrp="1" noChangeArrowheads="1"/>
          </p:cNvSpPr>
          <p:nvPr>
            <p:ph type="title"/>
          </p:nvPr>
        </p:nvSpPr>
        <p:spPr>
          <a:xfrm>
            <a:off x="1044549" y="244800"/>
            <a:ext cx="10021126" cy="1090160"/>
          </a:xfrm>
        </p:spPr>
        <p:txBody>
          <a:bodyPr>
            <a:noAutofit/>
          </a:bodyPr>
          <a:lstStyle/>
          <a:p>
            <a:pPr algn="ctr"/>
            <a:r>
              <a:rPr lang="en-US" altLang="en-US" sz="320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Doing high frequency efficiently</a:t>
            </a:r>
          </a:p>
        </p:txBody>
      </p:sp>
      <p:pic>
        <p:nvPicPr>
          <p:cNvPr id="6" name="Picture 5">
            <a:extLst>
              <a:ext uri="{FF2B5EF4-FFF2-40B4-BE49-F238E27FC236}">
                <a16:creationId xmlns:a16="http://schemas.microsoft.com/office/drawing/2014/main" id="{B2DC1BA3-9EDF-4441-AD2E-C94E1F43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3522" y="0"/>
            <a:ext cx="1018478" cy="1579761"/>
          </a:xfrm>
          <a:prstGeom prst="rect">
            <a:avLst/>
          </a:prstGeom>
        </p:spPr>
      </p:pic>
      <p:pic>
        <p:nvPicPr>
          <p:cNvPr id="5" name="Picture 4">
            <a:extLst>
              <a:ext uri="{FF2B5EF4-FFF2-40B4-BE49-F238E27FC236}">
                <a16:creationId xmlns:a16="http://schemas.microsoft.com/office/drawing/2014/main" id="{749E6EAA-4E3F-6143-88E1-E3C17D9A6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36702" cy="936702"/>
          </a:xfrm>
          <a:prstGeom prst="rect">
            <a:avLst/>
          </a:prstGeom>
        </p:spPr>
      </p:pic>
      <p:sp>
        <p:nvSpPr>
          <p:cNvPr id="3" name="Slide Number Placeholder 2">
            <a:extLst>
              <a:ext uri="{FF2B5EF4-FFF2-40B4-BE49-F238E27FC236}">
                <a16:creationId xmlns:a16="http://schemas.microsoft.com/office/drawing/2014/main" id="{BBFAC73E-0035-794D-B03B-FE202727C642}"/>
              </a:ext>
            </a:extLst>
          </p:cNvPr>
          <p:cNvSpPr>
            <a:spLocks noGrp="1"/>
          </p:cNvSpPr>
          <p:nvPr>
            <p:ph type="sldNum" sz="quarter" idx="12"/>
          </p:nvPr>
        </p:nvSpPr>
        <p:spPr/>
        <p:txBody>
          <a:bodyPr/>
          <a:lstStyle/>
          <a:p>
            <a:fld id="{9F602666-21DA-5F44-8872-64CC06ACC632}" type="slidenum">
              <a:rPr lang="en-US" smtClean="0"/>
              <a:t>49</a:t>
            </a:fld>
            <a:endParaRPr lang="en-US"/>
          </a:p>
        </p:txBody>
      </p:sp>
      <p:pic>
        <p:nvPicPr>
          <p:cNvPr id="4" name="Picture 3">
            <a:extLst>
              <a:ext uri="{FF2B5EF4-FFF2-40B4-BE49-F238E27FC236}">
                <a16:creationId xmlns:a16="http://schemas.microsoft.com/office/drawing/2014/main" id="{52191888-4A36-801E-5896-E70FDFABCC94}"/>
              </a:ext>
            </a:extLst>
          </p:cNvPr>
          <p:cNvPicPr>
            <a:picLocks noChangeAspect="1"/>
          </p:cNvPicPr>
          <p:nvPr/>
        </p:nvPicPr>
        <p:blipFill>
          <a:blip r:embed="rId4"/>
          <a:stretch>
            <a:fillRect/>
          </a:stretch>
        </p:blipFill>
        <p:spPr>
          <a:xfrm>
            <a:off x="145773" y="1086078"/>
            <a:ext cx="10919901" cy="5811175"/>
          </a:xfrm>
          <a:prstGeom prst="rect">
            <a:avLst/>
          </a:prstGeom>
        </p:spPr>
      </p:pic>
      <p:sp>
        <p:nvSpPr>
          <p:cNvPr id="8" name="TextBox 7">
            <a:extLst>
              <a:ext uri="{FF2B5EF4-FFF2-40B4-BE49-F238E27FC236}">
                <a16:creationId xmlns:a16="http://schemas.microsoft.com/office/drawing/2014/main" id="{BB5AB1BC-62D1-F679-6242-DC126F4D8A4A}"/>
              </a:ext>
            </a:extLst>
          </p:cNvPr>
          <p:cNvSpPr txBox="1"/>
          <p:nvPr/>
        </p:nvSpPr>
        <p:spPr>
          <a:xfrm>
            <a:off x="9250017" y="5168348"/>
            <a:ext cx="2350772" cy="707886"/>
          </a:xfrm>
          <a:prstGeom prst="rect">
            <a:avLst/>
          </a:prstGeom>
          <a:noFill/>
        </p:spPr>
        <p:txBody>
          <a:bodyPr wrap="none" rtlCol="0">
            <a:spAutoFit/>
          </a:bodyPr>
          <a:lstStyle/>
          <a:p>
            <a:r>
              <a:rPr lang="en-KR" sz="2000">
                <a:solidFill>
                  <a:srgbClr val="FF0000"/>
                </a:solidFill>
                <a:latin typeface="Times New Roman" panose="02020603050405020304" pitchFamily="18" charset="0"/>
                <a:cs typeface="Times New Roman" panose="02020603050405020304" pitchFamily="18" charset="0"/>
              </a:rPr>
              <a:t>Slide by Junu Jeong,</a:t>
            </a:r>
          </a:p>
          <a:p>
            <a:r>
              <a:rPr lang="en-KR" sz="2000">
                <a:solidFill>
                  <a:srgbClr val="FF0000"/>
                </a:solidFill>
                <a:latin typeface="Times New Roman" panose="02020603050405020304" pitchFamily="18" charset="0"/>
                <a:cs typeface="Times New Roman" panose="02020603050405020304" pitchFamily="18" charset="0"/>
              </a:rPr>
              <a:t>SungWoo Youn et al.</a:t>
            </a:r>
          </a:p>
        </p:txBody>
      </p:sp>
    </p:spTree>
    <p:extLst>
      <p:ext uri="{BB962C8B-B14F-4D97-AF65-F5344CB8AC3E}">
        <p14:creationId xmlns:p14="http://schemas.microsoft.com/office/powerpoint/2010/main" val="4220368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97632" y="260350"/>
            <a:ext cx="5470369" cy="6597650"/>
          </a:xfrm>
          <a:prstGeom prst="rect">
            <a:avLst/>
          </a:prstGeom>
        </p:spPr>
      </p:pic>
      <p:sp>
        <p:nvSpPr>
          <p:cNvPr id="2" name="Title 1"/>
          <p:cNvSpPr>
            <a:spLocks noGrp="1"/>
          </p:cNvSpPr>
          <p:nvPr>
            <p:ph type="title"/>
          </p:nvPr>
        </p:nvSpPr>
        <p:spPr>
          <a:xfrm>
            <a:off x="1524001" y="0"/>
            <a:ext cx="9143999" cy="584200"/>
          </a:xfrm>
        </p:spPr>
        <p:txBody>
          <a:bodyPr>
            <a:normAutofit fontScale="90000"/>
          </a:bodyPr>
          <a:lstStyle/>
          <a:p>
            <a:r>
              <a:rPr lang="en-US">
                <a:solidFill>
                  <a:srgbClr val="0000FF"/>
                </a:solidFill>
              </a:rPr>
              <a:t>Axion Dark Matter </a:t>
            </a:r>
            <a:r>
              <a:rPr lang="en-US" err="1">
                <a:solidFill>
                  <a:srgbClr val="0000FF"/>
                </a:solidFill>
              </a:rPr>
              <a:t>eXperiment</a:t>
            </a:r>
            <a:endParaRPr lang="en-US">
              <a:solidFill>
                <a:srgbClr val="0000FF"/>
              </a:solidFill>
            </a:endParaRPr>
          </a:p>
        </p:txBody>
      </p:sp>
      <p:sp>
        <p:nvSpPr>
          <p:cNvPr id="3" name="Content Placeholder 2"/>
          <p:cNvSpPr>
            <a:spLocks noGrp="1"/>
          </p:cNvSpPr>
          <p:nvPr>
            <p:ph idx="1"/>
          </p:nvPr>
        </p:nvSpPr>
        <p:spPr>
          <a:xfrm>
            <a:off x="739932" y="1458118"/>
            <a:ext cx="4457700" cy="4525963"/>
          </a:xfrm>
        </p:spPr>
        <p:txBody>
          <a:bodyPr/>
          <a:lstStyle/>
          <a:p>
            <a:pPr>
              <a:buNone/>
            </a:pPr>
            <a:endParaRPr lang="en-US">
              <a:latin typeface="Times New Roman" panose="02020603050405020304" pitchFamily="18" charset="0"/>
              <a:cs typeface="Times New Roman" panose="02020603050405020304" pitchFamily="18" charset="0"/>
            </a:endParaRPr>
          </a:p>
          <a:p>
            <a:r>
              <a:rPr lang="en-US">
                <a:solidFill>
                  <a:srgbClr val="0000FF"/>
                </a:solidFill>
                <a:latin typeface="Times New Roman" panose="02020603050405020304" pitchFamily="18" charset="0"/>
                <a:cs typeface="Times New Roman" panose="02020603050405020304" pitchFamily="18" charset="0"/>
              </a:rPr>
              <a:t>Cryogenics (0.1K)</a:t>
            </a:r>
          </a:p>
          <a:p>
            <a:r>
              <a:rPr lang="en-US">
                <a:solidFill>
                  <a:srgbClr val="0000FF"/>
                </a:solidFill>
                <a:latin typeface="Times New Roman" panose="02020603050405020304" pitchFamily="18" charset="0"/>
                <a:cs typeface="Times New Roman" panose="02020603050405020304" pitchFamily="18" charset="0"/>
              </a:rPr>
              <a:t>Superconducting magnet (&gt;7.5 T)</a:t>
            </a:r>
          </a:p>
          <a:p>
            <a:r>
              <a:rPr lang="en-US">
                <a:solidFill>
                  <a:srgbClr val="0000FF"/>
                </a:solidFill>
                <a:latin typeface="Times New Roman" panose="02020603050405020304" pitchFamily="18" charset="0"/>
                <a:cs typeface="Times New Roman" panose="02020603050405020304" pitchFamily="18" charset="0"/>
              </a:rPr>
              <a:t>Large volume cavity (140</a:t>
            </a:r>
            <a:r>
              <a:rPr lang="en-US" i="1">
                <a:solidFill>
                  <a:srgbClr val="0000FF"/>
                </a:solidFill>
                <a:latin typeface="Times New Roman" panose="02020603050405020304" pitchFamily="18" charset="0"/>
                <a:cs typeface="Times New Roman" panose="02020603050405020304" pitchFamily="18" charset="0"/>
              </a:rPr>
              <a:t>l</a:t>
            </a:r>
            <a:r>
              <a:rPr lang="en-US">
                <a:solidFill>
                  <a:srgbClr val="0000FF"/>
                </a:solidFill>
                <a:latin typeface="Times New Roman" panose="02020603050405020304" pitchFamily="18" charset="0"/>
                <a:cs typeface="Times New Roman" panose="02020603050405020304" pitchFamily="18" charset="0"/>
              </a:rPr>
              <a:t>)</a:t>
            </a:r>
          </a:p>
          <a:p>
            <a:r>
              <a:rPr lang="en-US">
                <a:solidFill>
                  <a:srgbClr val="0000FF"/>
                </a:solidFill>
                <a:latin typeface="Times New Roman" panose="02020603050405020304" pitchFamily="18" charset="0"/>
                <a:cs typeface="Times New Roman" panose="02020603050405020304" pitchFamily="18" charset="0"/>
              </a:rPr>
              <a:t>Low noise amplifiers</a:t>
            </a:r>
          </a:p>
          <a:p>
            <a:pPr marL="857250" lvl="1" indent="-514350"/>
            <a:r>
              <a:rPr lang="en-US">
                <a:solidFill>
                  <a:srgbClr val="0000FF"/>
                </a:solidFill>
                <a:latin typeface="Times New Roman" panose="02020603050405020304" pitchFamily="18" charset="0"/>
                <a:cs typeface="Times New Roman" panose="02020603050405020304" pitchFamily="18" charset="0"/>
              </a:rPr>
              <a:t>From 12K to 1K</a:t>
            </a:r>
          </a:p>
          <a:p>
            <a:pPr marL="857250" lvl="1" indent="-514350"/>
            <a:r>
              <a:rPr lang="en-US">
                <a:solidFill>
                  <a:srgbClr val="0000FF"/>
                </a:solidFill>
                <a:latin typeface="Times New Roman" panose="02020603050405020304" pitchFamily="18" charset="0"/>
                <a:cs typeface="Times New Roman" panose="02020603050405020304" pitchFamily="18" charset="0"/>
              </a:rPr>
              <a:t>Currently SQUID and JPA (&lt;1K)</a:t>
            </a:r>
          </a:p>
        </p:txBody>
      </p:sp>
    </p:spTree>
    <p:extLst>
      <p:ext uri="{BB962C8B-B14F-4D97-AF65-F5344CB8AC3E}">
        <p14:creationId xmlns:p14="http://schemas.microsoft.com/office/powerpoint/2010/main" val="876386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05720"/>
            <a:ext cx="8229600" cy="5171280"/>
          </a:xfrm>
        </p:spPr>
        <p:txBody>
          <a:bodyPr/>
          <a:lstStyle/>
          <a:p>
            <a:r>
              <a:rPr lang="en-US" sz="2400" i="1">
                <a:solidFill>
                  <a:srgbClr val="0000FF"/>
                </a:solidFill>
              </a:rPr>
              <a:t>c</a:t>
            </a:r>
          </a:p>
        </p:txBody>
      </p:sp>
      <p:sp>
        <p:nvSpPr>
          <p:cNvPr id="4" name="Title 1"/>
          <p:cNvSpPr>
            <a:spLocks noGrp="1"/>
          </p:cNvSpPr>
          <p:nvPr>
            <p:ph type="title"/>
          </p:nvPr>
        </p:nvSpPr>
        <p:spPr>
          <a:xfrm>
            <a:off x="2252179" y="374639"/>
            <a:ext cx="7700917" cy="719999"/>
          </a:xfrm>
        </p:spPr>
        <p:txBody>
          <a:bodyPr>
            <a:normAutofit/>
          </a:bodyPr>
          <a:lstStyle/>
          <a:p>
            <a:r>
              <a:rPr lang="en-US" err="1"/>
              <a:t>Kirigami</a:t>
            </a:r>
            <a:r>
              <a:rPr lang="en-US"/>
              <a:t> tessellations</a:t>
            </a:r>
          </a:p>
        </p:txBody>
      </p:sp>
      <p:sp>
        <p:nvSpPr>
          <p:cNvPr id="7" name="Date Placeholder 6"/>
          <p:cNvSpPr>
            <a:spLocks noGrp="1"/>
          </p:cNvSpPr>
          <p:nvPr>
            <p:ph type="dt" sz="half" idx="10"/>
          </p:nvPr>
        </p:nvSpPr>
        <p:spPr/>
        <p:txBody>
          <a:bodyPr/>
          <a:lstStyle/>
          <a:p>
            <a:r>
              <a:rPr lang="en-US"/>
              <a:t>CAPP Annual Meeting</a:t>
            </a:r>
          </a:p>
        </p:txBody>
      </p:sp>
      <p:sp>
        <p:nvSpPr>
          <p:cNvPr id="8" name="Footer Placeholder 7"/>
          <p:cNvSpPr>
            <a:spLocks noGrp="1"/>
          </p:cNvSpPr>
          <p:nvPr>
            <p:ph type="ftr" sz="quarter" idx="11"/>
          </p:nvPr>
        </p:nvSpPr>
        <p:spPr/>
        <p:txBody>
          <a:bodyPr/>
          <a:lstStyle/>
          <a:p>
            <a:r>
              <a:rPr lang="en-US"/>
              <a:t>SungWoo Youn</a:t>
            </a:r>
          </a:p>
        </p:txBody>
      </p:sp>
      <p:sp>
        <p:nvSpPr>
          <p:cNvPr id="9" name="Slide Number Placeholder 8"/>
          <p:cNvSpPr>
            <a:spLocks noGrp="1"/>
          </p:cNvSpPr>
          <p:nvPr>
            <p:ph type="sldNum" sz="quarter" idx="12"/>
          </p:nvPr>
        </p:nvSpPr>
        <p:spPr/>
        <p:txBody>
          <a:bodyPr/>
          <a:lstStyle/>
          <a:p>
            <a:fld id="{ADBDD181-C145-4142-A625-57F8BB131799}" type="slidenum">
              <a:rPr lang="en-US" smtClean="0"/>
              <a:t>50</a:t>
            </a:fld>
            <a:endParaRPr lang="en-US"/>
          </a:p>
        </p:txBody>
      </p:sp>
      <p:pic>
        <p:nvPicPr>
          <p:cNvPr id="47" name="Picture 46"/>
          <p:cNvPicPr>
            <a:picLocks noChangeAspect="1"/>
          </p:cNvPicPr>
          <p:nvPr/>
        </p:nvPicPr>
        <p:blipFill>
          <a:blip r:embed="rId3"/>
          <a:stretch>
            <a:fillRect/>
          </a:stretch>
        </p:blipFill>
        <p:spPr>
          <a:xfrm>
            <a:off x="228940" y="136525"/>
            <a:ext cx="720000" cy="720000"/>
          </a:xfrm>
          <a:prstGeom prst="rect">
            <a:avLst/>
          </a:prstGeom>
        </p:spPr>
      </p:pic>
      <p:pic>
        <p:nvPicPr>
          <p:cNvPr id="48" name="Picture 47"/>
          <p:cNvPicPr>
            <a:picLocks noChangeAspect="1"/>
          </p:cNvPicPr>
          <p:nvPr/>
        </p:nvPicPr>
        <p:blipFill>
          <a:blip r:embed="rId4"/>
          <a:stretch>
            <a:fillRect/>
          </a:stretch>
        </p:blipFill>
        <p:spPr>
          <a:xfrm>
            <a:off x="11243060" y="136525"/>
            <a:ext cx="720000" cy="720000"/>
          </a:xfrm>
          <a:prstGeom prst="rect">
            <a:avLst/>
          </a:prstGeom>
        </p:spPr>
      </p:pic>
      <p:pic>
        <p:nvPicPr>
          <p:cNvPr id="10" name="그림 6">
            <a:extLst>
              <a:ext uri="{FF2B5EF4-FFF2-40B4-BE49-F238E27FC236}">
                <a16:creationId xmlns:a16="http://schemas.microsoft.com/office/drawing/2014/main" id="{49F01415-3AD6-BB4C-B142-F1DA985CD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2376" y="4178090"/>
            <a:ext cx="2700000" cy="2025001"/>
          </a:xfrm>
          <a:prstGeom prst="rect">
            <a:avLst/>
          </a:prstGeom>
        </p:spPr>
      </p:pic>
      <p:pic>
        <p:nvPicPr>
          <p:cNvPr id="11" name="그림 7">
            <a:extLst>
              <a:ext uri="{FF2B5EF4-FFF2-40B4-BE49-F238E27FC236}">
                <a16:creationId xmlns:a16="http://schemas.microsoft.com/office/drawing/2014/main" id="{77544E47-2E96-7744-94A1-34550689C1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8065" y="3851458"/>
            <a:ext cx="2700000" cy="2700000"/>
          </a:xfrm>
          <a:prstGeom prst="rect">
            <a:avLst/>
          </a:prstGeom>
        </p:spPr>
      </p:pic>
      <p:pic>
        <p:nvPicPr>
          <p:cNvPr id="6" name="Picture 5">
            <a:extLst>
              <a:ext uri="{FF2B5EF4-FFF2-40B4-BE49-F238E27FC236}">
                <a16:creationId xmlns:a16="http://schemas.microsoft.com/office/drawing/2014/main" id="{A02BC09C-F1A4-5F4B-95B4-69225D7BB39A}"/>
              </a:ext>
            </a:extLst>
          </p:cNvPr>
          <p:cNvPicPr>
            <a:picLocks noChangeAspect="1"/>
          </p:cNvPicPr>
          <p:nvPr/>
        </p:nvPicPr>
        <p:blipFill>
          <a:blip r:embed="rId7"/>
          <a:stretch>
            <a:fillRect/>
          </a:stretch>
        </p:blipFill>
        <p:spPr>
          <a:xfrm rot="5400000">
            <a:off x="2263516" y="3793878"/>
            <a:ext cx="2305273" cy="3073697"/>
          </a:xfrm>
          <a:prstGeom prst="rect">
            <a:avLst/>
          </a:prstGeom>
        </p:spPr>
      </p:pic>
      <p:pic>
        <p:nvPicPr>
          <p:cNvPr id="5" name="Picture 4">
            <a:extLst>
              <a:ext uri="{FF2B5EF4-FFF2-40B4-BE49-F238E27FC236}">
                <a16:creationId xmlns:a16="http://schemas.microsoft.com/office/drawing/2014/main" id="{6FEF4E46-D6D6-AB43-BD44-1613CFF3BA82}"/>
              </a:ext>
            </a:extLst>
          </p:cNvPr>
          <p:cNvPicPr>
            <a:picLocks noChangeAspect="1"/>
          </p:cNvPicPr>
          <p:nvPr/>
        </p:nvPicPr>
        <p:blipFill>
          <a:blip r:embed="rId8"/>
          <a:stretch>
            <a:fillRect/>
          </a:stretch>
        </p:blipFill>
        <p:spPr>
          <a:xfrm>
            <a:off x="7533575" y="1414094"/>
            <a:ext cx="3298889" cy="2474167"/>
          </a:xfrm>
          <a:prstGeom prst="rect">
            <a:avLst/>
          </a:prstGeom>
        </p:spPr>
      </p:pic>
      <p:sp>
        <p:nvSpPr>
          <p:cNvPr id="14" name="Rectangle 13">
            <a:extLst>
              <a:ext uri="{FF2B5EF4-FFF2-40B4-BE49-F238E27FC236}">
                <a16:creationId xmlns:a16="http://schemas.microsoft.com/office/drawing/2014/main" id="{9DFEB95B-378C-7A45-BAA6-5F754526B3DC}"/>
              </a:ext>
            </a:extLst>
          </p:cNvPr>
          <p:cNvSpPr/>
          <p:nvPr/>
        </p:nvSpPr>
        <p:spPr>
          <a:xfrm>
            <a:off x="7167896" y="1075540"/>
            <a:ext cx="3298888" cy="338554"/>
          </a:xfrm>
          <a:prstGeom prst="rect">
            <a:avLst/>
          </a:prstGeom>
          <a:solidFill>
            <a:schemeClr val="bg1"/>
          </a:solidFill>
        </p:spPr>
        <p:txBody>
          <a:bodyPr wrap="square">
            <a:spAutoFit/>
          </a:bodyPr>
          <a:lstStyle/>
          <a:p>
            <a:pPr algn="r"/>
            <a:r>
              <a:rPr lang="en-US" sz="1600" i="1">
                <a:solidFill>
                  <a:srgbClr val="00B050"/>
                </a:solidFill>
              </a:rPr>
              <a:t>Nature communication </a:t>
            </a:r>
            <a:r>
              <a:rPr lang="en-US" sz="1600" b="1" i="1">
                <a:solidFill>
                  <a:srgbClr val="00B050"/>
                </a:solidFill>
              </a:rPr>
              <a:t>9</a:t>
            </a:r>
            <a:r>
              <a:rPr lang="en-US" sz="1600" i="1">
                <a:solidFill>
                  <a:srgbClr val="00B050"/>
                </a:solidFill>
              </a:rPr>
              <a:t>, 4594</a:t>
            </a:r>
            <a:endParaRPr lang="en-KR" sz="1600" i="1">
              <a:solidFill>
                <a:srgbClr val="00B050"/>
              </a:solidFill>
            </a:endParaRPr>
          </a:p>
        </p:txBody>
      </p:sp>
      <p:pic>
        <p:nvPicPr>
          <p:cNvPr id="23" name="Picture 22">
            <a:extLst>
              <a:ext uri="{FF2B5EF4-FFF2-40B4-BE49-F238E27FC236}">
                <a16:creationId xmlns:a16="http://schemas.microsoft.com/office/drawing/2014/main" id="{5E98E7A4-5F2B-1F44-A6F0-8F4B5E502D75}"/>
              </a:ext>
            </a:extLst>
          </p:cNvPr>
          <p:cNvPicPr>
            <a:picLocks noChangeAspect="1"/>
          </p:cNvPicPr>
          <p:nvPr/>
        </p:nvPicPr>
        <p:blipFill>
          <a:blip r:embed="rId9"/>
          <a:stretch>
            <a:fillRect/>
          </a:stretch>
        </p:blipFill>
        <p:spPr>
          <a:xfrm>
            <a:off x="4311552" y="1336908"/>
            <a:ext cx="3073697" cy="2489374"/>
          </a:xfrm>
          <a:prstGeom prst="rect">
            <a:avLst/>
          </a:prstGeom>
        </p:spPr>
      </p:pic>
      <p:sp>
        <p:nvSpPr>
          <p:cNvPr id="26" name="Rectangle 25">
            <a:extLst>
              <a:ext uri="{FF2B5EF4-FFF2-40B4-BE49-F238E27FC236}">
                <a16:creationId xmlns:a16="http://schemas.microsoft.com/office/drawing/2014/main" id="{8C615006-D940-A94A-8A7B-4213E771866A}"/>
              </a:ext>
            </a:extLst>
          </p:cNvPr>
          <p:cNvSpPr/>
          <p:nvPr/>
        </p:nvSpPr>
        <p:spPr>
          <a:xfrm>
            <a:off x="4272920" y="1075540"/>
            <a:ext cx="3073697" cy="338554"/>
          </a:xfrm>
          <a:prstGeom prst="rect">
            <a:avLst/>
          </a:prstGeom>
          <a:solidFill>
            <a:schemeClr val="bg1"/>
          </a:solidFill>
        </p:spPr>
        <p:txBody>
          <a:bodyPr wrap="square">
            <a:spAutoFit/>
          </a:bodyPr>
          <a:lstStyle/>
          <a:p>
            <a:pPr algn="ctr"/>
            <a:r>
              <a:rPr lang="en-US" sz="1600" i="1">
                <a:solidFill>
                  <a:srgbClr val="00B050"/>
                </a:solidFill>
              </a:rPr>
              <a:t>Nature material </a:t>
            </a:r>
            <a:r>
              <a:rPr lang="en-US" sz="1600" b="1" i="1">
                <a:solidFill>
                  <a:srgbClr val="00B050"/>
                </a:solidFill>
              </a:rPr>
              <a:t>18</a:t>
            </a:r>
            <a:r>
              <a:rPr lang="en-US" sz="1600" i="1">
                <a:solidFill>
                  <a:srgbClr val="00B050"/>
                </a:solidFill>
              </a:rPr>
              <a:t>, 999</a:t>
            </a:r>
            <a:endParaRPr lang="en-KR" sz="1600" i="1">
              <a:solidFill>
                <a:srgbClr val="00B050"/>
              </a:solidFill>
            </a:endParaRPr>
          </a:p>
        </p:txBody>
      </p:sp>
      <p:pic>
        <p:nvPicPr>
          <p:cNvPr id="25" name="Picture 24">
            <a:extLst>
              <a:ext uri="{FF2B5EF4-FFF2-40B4-BE49-F238E27FC236}">
                <a16:creationId xmlns:a16="http://schemas.microsoft.com/office/drawing/2014/main" id="{0EC50FC0-8E16-974D-96AD-475446189E6B}"/>
              </a:ext>
            </a:extLst>
          </p:cNvPr>
          <p:cNvPicPr>
            <a:picLocks noChangeAspect="1"/>
          </p:cNvPicPr>
          <p:nvPr/>
        </p:nvPicPr>
        <p:blipFill>
          <a:blip r:embed="rId10"/>
          <a:stretch>
            <a:fillRect/>
          </a:stretch>
        </p:blipFill>
        <p:spPr>
          <a:xfrm>
            <a:off x="1854426" y="1336908"/>
            <a:ext cx="2316351" cy="1737263"/>
          </a:xfrm>
          <a:prstGeom prst="rect">
            <a:avLst/>
          </a:prstGeom>
        </p:spPr>
      </p:pic>
      <p:sp>
        <p:nvSpPr>
          <p:cNvPr id="29" name="Rectangle 28">
            <a:extLst>
              <a:ext uri="{FF2B5EF4-FFF2-40B4-BE49-F238E27FC236}">
                <a16:creationId xmlns:a16="http://schemas.microsoft.com/office/drawing/2014/main" id="{D1762D33-BBD7-2345-A7AE-B88A22735A6D}"/>
              </a:ext>
            </a:extLst>
          </p:cNvPr>
          <p:cNvSpPr/>
          <p:nvPr/>
        </p:nvSpPr>
        <p:spPr>
          <a:xfrm>
            <a:off x="1879304" y="3217086"/>
            <a:ext cx="2316351" cy="369332"/>
          </a:xfrm>
          <a:prstGeom prst="rect">
            <a:avLst/>
          </a:prstGeom>
        </p:spPr>
        <p:txBody>
          <a:bodyPr wrap="square">
            <a:spAutoFit/>
          </a:bodyPr>
          <a:lstStyle/>
          <a:p>
            <a:pPr algn="ctr"/>
            <a:r>
              <a:rPr lang="en-US" i="1" err="1"/>
              <a:t>Kirigami</a:t>
            </a:r>
            <a:endParaRPr lang="en-KR" i="1"/>
          </a:p>
        </p:txBody>
      </p:sp>
    </p:spTree>
    <p:extLst>
      <p:ext uri="{BB962C8B-B14F-4D97-AF65-F5344CB8AC3E}">
        <p14:creationId xmlns:p14="http://schemas.microsoft.com/office/powerpoint/2010/main" val="163678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05720"/>
            <a:ext cx="8229600" cy="5171280"/>
          </a:xfrm>
        </p:spPr>
        <p:txBody>
          <a:bodyPr/>
          <a:lstStyle/>
          <a:p>
            <a:endParaRPr lang="en-US" sz="2400" i="1">
              <a:solidFill>
                <a:srgbClr val="0000FF"/>
              </a:solidFill>
            </a:endParaRPr>
          </a:p>
        </p:txBody>
      </p:sp>
      <p:sp>
        <p:nvSpPr>
          <p:cNvPr id="4" name="Title 1"/>
          <p:cNvSpPr>
            <a:spLocks noGrp="1"/>
          </p:cNvSpPr>
          <p:nvPr>
            <p:ph type="title"/>
          </p:nvPr>
        </p:nvSpPr>
        <p:spPr>
          <a:xfrm>
            <a:off x="2281283" y="170827"/>
            <a:ext cx="7700917" cy="719999"/>
          </a:xfrm>
        </p:spPr>
        <p:txBody>
          <a:bodyPr>
            <a:normAutofit/>
          </a:bodyPr>
          <a:lstStyle/>
          <a:p>
            <a:r>
              <a:rPr lang="en-US"/>
              <a:t>Performance comparison</a:t>
            </a:r>
          </a:p>
        </p:txBody>
      </p:sp>
      <p:sp>
        <p:nvSpPr>
          <p:cNvPr id="7" name="Date Placeholder 6"/>
          <p:cNvSpPr>
            <a:spLocks noGrp="1"/>
          </p:cNvSpPr>
          <p:nvPr>
            <p:ph type="dt" sz="half" idx="10"/>
          </p:nvPr>
        </p:nvSpPr>
        <p:spPr/>
        <p:txBody>
          <a:bodyPr/>
          <a:lstStyle/>
          <a:p>
            <a:r>
              <a:rPr lang="en-US"/>
              <a:t>CAPP Annual Meeting</a:t>
            </a:r>
          </a:p>
        </p:txBody>
      </p:sp>
      <p:sp>
        <p:nvSpPr>
          <p:cNvPr id="8" name="Footer Placeholder 7"/>
          <p:cNvSpPr>
            <a:spLocks noGrp="1"/>
          </p:cNvSpPr>
          <p:nvPr>
            <p:ph type="ftr" sz="quarter" idx="11"/>
          </p:nvPr>
        </p:nvSpPr>
        <p:spPr/>
        <p:txBody>
          <a:bodyPr/>
          <a:lstStyle/>
          <a:p>
            <a:r>
              <a:rPr lang="en-US"/>
              <a:t>SungWoo Youn</a:t>
            </a:r>
          </a:p>
        </p:txBody>
      </p:sp>
      <p:sp>
        <p:nvSpPr>
          <p:cNvPr id="9" name="Slide Number Placeholder 8"/>
          <p:cNvSpPr>
            <a:spLocks noGrp="1"/>
          </p:cNvSpPr>
          <p:nvPr>
            <p:ph type="sldNum" sz="quarter" idx="12"/>
          </p:nvPr>
        </p:nvSpPr>
        <p:spPr/>
        <p:txBody>
          <a:bodyPr/>
          <a:lstStyle/>
          <a:p>
            <a:fld id="{ADBDD181-C145-4142-A625-57F8BB131799}" type="slidenum">
              <a:rPr lang="en-US" smtClean="0"/>
              <a:t>51</a:t>
            </a:fld>
            <a:endParaRPr lang="en-US"/>
          </a:p>
        </p:txBody>
      </p:sp>
      <p:pic>
        <p:nvPicPr>
          <p:cNvPr id="47" name="Picture 46"/>
          <p:cNvPicPr>
            <a:picLocks noChangeAspect="1"/>
          </p:cNvPicPr>
          <p:nvPr/>
        </p:nvPicPr>
        <p:blipFill>
          <a:blip r:embed="rId3"/>
          <a:stretch>
            <a:fillRect/>
          </a:stretch>
        </p:blipFill>
        <p:spPr>
          <a:xfrm>
            <a:off x="120288" y="136525"/>
            <a:ext cx="720000" cy="720000"/>
          </a:xfrm>
          <a:prstGeom prst="rect">
            <a:avLst/>
          </a:prstGeom>
        </p:spPr>
      </p:pic>
      <p:pic>
        <p:nvPicPr>
          <p:cNvPr id="48" name="Picture 47"/>
          <p:cNvPicPr>
            <a:picLocks noChangeAspect="1"/>
          </p:cNvPicPr>
          <p:nvPr/>
        </p:nvPicPr>
        <p:blipFill>
          <a:blip r:embed="rId4"/>
          <a:stretch>
            <a:fillRect/>
          </a:stretch>
        </p:blipFill>
        <p:spPr>
          <a:xfrm>
            <a:off x="11351712" y="136525"/>
            <a:ext cx="720000" cy="720000"/>
          </a:xfrm>
          <a:prstGeom prst="rect">
            <a:avLst/>
          </a:prstGeom>
        </p:spPr>
      </p:pic>
      <p:graphicFrame>
        <p:nvGraphicFramePr>
          <p:cNvPr id="11" name="Chart 1">
            <a:extLst>
              <a:ext uri="{FF2B5EF4-FFF2-40B4-BE49-F238E27FC236}">
                <a16:creationId xmlns:a16="http://schemas.microsoft.com/office/drawing/2014/main" id="{5A82A473-66B6-E243-9A08-22363984D028}"/>
              </a:ext>
            </a:extLst>
          </p:cNvPr>
          <p:cNvGraphicFramePr>
            <a:graphicFrameLocks/>
          </p:cNvGraphicFramePr>
          <p:nvPr/>
        </p:nvGraphicFramePr>
        <p:xfrm>
          <a:off x="1981200" y="1307798"/>
          <a:ext cx="8229600" cy="5169202"/>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620DF482-9F82-DD4F-8607-100F83D3576E}"/>
              </a:ext>
            </a:extLst>
          </p:cNvPr>
          <p:cNvSpPr txBox="1"/>
          <p:nvPr/>
        </p:nvSpPr>
        <p:spPr>
          <a:xfrm>
            <a:off x="8090452" y="1301564"/>
            <a:ext cx="2120348" cy="369332"/>
          </a:xfrm>
          <a:prstGeom prst="rect">
            <a:avLst/>
          </a:prstGeom>
          <a:noFill/>
        </p:spPr>
        <p:txBody>
          <a:bodyPr wrap="square" rtlCol="0">
            <a:spAutoFit/>
          </a:bodyPr>
          <a:lstStyle/>
          <a:p>
            <a:pPr algn="r"/>
            <a:r>
              <a:rPr lang="en-KR" i="1"/>
              <a:t>F.O.M. = C</a:t>
            </a:r>
            <a:r>
              <a:rPr lang="en-KR" i="1" baseline="30000"/>
              <a:t>2</a:t>
            </a:r>
            <a:r>
              <a:rPr lang="en-KR" i="1"/>
              <a:t>V</a:t>
            </a:r>
            <a:r>
              <a:rPr lang="en-KR" i="1" baseline="30000"/>
              <a:t>2</a:t>
            </a:r>
            <a:r>
              <a:rPr lang="en-KR" i="1"/>
              <a:t>Q </a:t>
            </a:r>
          </a:p>
        </p:txBody>
      </p:sp>
      <p:sp>
        <p:nvSpPr>
          <p:cNvPr id="6" name="TextBox 5">
            <a:extLst>
              <a:ext uri="{FF2B5EF4-FFF2-40B4-BE49-F238E27FC236}">
                <a16:creationId xmlns:a16="http://schemas.microsoft.com/office/drawing/2014/main" id="{A2A994BA-3B74-8254-812C-E5590820FEFA}"/>
              </a:ext>
            </a:extLst>
          </p:cNvPr>
          <p:cNvSpPr txBox="1"/>
          <p:nvPr/>
        </p:nvSpPr>
        <p:spPr>
          <a:xfrm>
            <a:off x="4567240" y="909451"/>
            <a:ext cx="6099716" cy="369332"/>
          </a:xfrm>
          <a:prstGeom prst="rect">
            <a:avLst/>
          </a:prstGeom>
          <a:noFill/>
        </p:spPr>
        <p:txBody>
          <a:bodyPr wrap="square">
            <a:spAutoFit/>
          </a:bodyPr>
          <a:lstStyle/>
          <a:p>
            <a:r>
              <a:rPr lang="en-US" b="0" i="0">
                <a:solidFill>
                  <a:srgbClr val="FF0000"/>
                </a:solidFill>
                <a:effectLst/>
                <a:latin typeface="marid pro"/>
              </a:rPr>
              <a:t>Physical Review D Vol. 107, No. 1, 015012-1-015012-8(2023)</a:t>
            </a:r>
            <a:endParaRPr lang="en-KR">
              <a:solidFill>
                <a:srgbClr val="FF0000"/>
              </a:solidFill>
            </a:endParaRPr>
          </a:p>
        </p:txBody>
      </p:sp>
    </p:spTree>
    <p:extLst>
      <p:ext uri="{BB962C8B-B14F-4D97-AF65-F5344CB8AC3E}">
        <p14:creationId xmlns:p14="http://schemas.microsoft.com/office/powerpoint/2010/main" val="686919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D3E4777-0A86-50D5-5BBE-EC6DE7B1575B}"/>
              </a:ext>
            </a:extLst>
          </p:cNvPr>
          <p:cNvPicPr>
            <a:picLocks noChangeAspect="1"/>
          </p:cNvPicPr>
          <p:nvPr/>
        </p:nvPicPr>
        <p:blipFill>
          <a:blip r:embed="rId3"/>
          <a:stretch>
            <a:fillRect/>
          </a:stretch>
        </p:blipFill>
        <p:spPr>
          <a:xfrm>
            <a:off x="589402" y="660336"/>
            <a:ext cx="11013195" cy="6197664"/>
          </a:xfrm>
          <a:prstGeom prst="rect">
            <a:avLst/>
          </a:prstGeom>
        </p:spPr>
      </p:pic>
      <p:sp>
        <p:nvSpPr>
          <p:cNvPr id="4" name="Title 1"/>
          <p:cNvSpPr>
            <a:spLocks noGrp="1"/>
          </p:cNvSpPr>
          <p:nvPr>
            <p:ph type="title"/>
          </p:nvPr>
        </p:nvSpPr>
        <p:spPr>
          <a:xfrm>
            <a:off x="2245540" y="0"/>
            <a:ext cx="7700917" cy="719999"/>
          </a:xfrm>
        </p:spPr>
        <p:txBody>
          <a:bodyPr>
            <a:normAutofit/>
          </a:bodyPr>
          <a:lstStyle/>
          <a:p>
            <a:pPr algn="ctr"/>
            <a:r>
              <a:rPr lang="en-US">
                <a:solidFill>
                  <a:srgbClr val="221BFF"/>
                </a:solidFill>
                <a:latin typeface="Times New Roman" panose="02020603050405020304" pitchFamily="18" charset="0"/>
                <a:cs typeface="Times New Roman" panose="02020603050405020304" pitchFamily="18" charset="0"/>
              </a:rPr>
              <a:t>Alpha collaboration</a:t>
            </a:r>
          </a:p>
        </p:txBody>
      </p:sp>
    </p:spTree>
    <p:extLst>
      <p:ext uri="{BB962C8B-B14F-4D97-AF65-F5344CB8AC3E}">
        <p14:creationId xmlns:p14="http://schemas.microsoft.com/office/powerpoint/2010/main" val="1197414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263964-C7B3-0C00-42F0-B4E71A5B169C}"/>
              </a:ext>
            </a:extLst>
          </p:cNvPr>
          <p:cNvPicPr>
            <a:picLocks noChangeAspect="1"/>
          </p:cNvPicPr>
          <p:nvPr/>
        </p:nvPicPr>
        <p:blipFill>
          <a:blip r:embed="rId3"/>
          <a:stretch>
            <a:fillRect/>
          </a:stretch>
        </p:blipFill>
        <p:spPr>
          <a:xfrm>
            <a:off x="193157" y="890826"/>
            <a:ext cx="11805686" cy="5399795"/>
          </a:xfrm>
          <a:prstGeom prst="rect">
            <a:avLst/>
          </a:prstGeom>
        </p:spPr>
      </p:pic>
      <p:sp>
        <p:nvSpPr>
          <p:cNvPr id="4" name="Title 1"/>
          <p:cNvSpPr>
            <a:spLocks noGrp="1"/>
          </p:cNvSpPr>
          <p:nvPr>
            <p:ph type="title"/>
          </p:nvPr>
        </p:nvSpPr>
        <p:spPr>
          <a:xfrm>
            <a:off x="2281283" y="170827"/>
            <a:ext cx="7700917" cy="719999"/>
          </a:xfrm>
        </p:spPr>
        <p:txBody>
          <a:bodyPr>
            <a:normAutofit/>
          </a:bodyPr>
          <a:lstStyle/>
          <a:p>
            <a:pPr algn="ctr"/>
            <a:r>
              <a:rPr lang="en-US">
                <a:solidFill>
                  <a:srgbClr val="221BFF"/>
                </a:solidFill>
                <a:latin typeface="Times New Roman" panose="02020603050405020304" pitchFamily="18" charset="0"/>
                <a:cs typeface="Times New Roman" panose="02020603050405020304" pitchFamily="18" charset="0"/>
              </a:rPr>
              <a:t>Alpha collaboration</a:t>
            </a:r>
          </a:p>
        </p:txBody>
      </p:sp>
      <p:sp>
        <p:nvSpPr>
          <p:cNvPr id="2" name="Rectangle 1">
            <a:extLst>
              <a:ext uri="{FF2B5EF4-FFF2-40B4-BE49-F238E27FC236}">
                <a16:creationId xmlns:a16="http://schemas.microsoft.com/office/drawing/2014/main" id="{44483BD4-DDC5-AEC0-6F36-9CC5EDD5F6F8}"/>
              </a:ext>
            </a:extLst>
          </p:cNvPr>
          <p:cNvSpPr/>
          <p:nvPr/>
        </p:nvSpPr>
        <p:spPr>
          <a:xfrm>
            <a:off x="9982200" y="4572000"/>
            <a:ext cx="1354584" cy="3284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R"/>
          </a:p>
        </p:txBody>
      </p:sp>
    </p:spTree>
    <p:extLst>
      <p:ext uri="{BB962C8B-B14F-4D97-AF65-F5344CB8AC3E}">
        <p14:creationId xmlns:p14="http://schemas.microsoft.com/office/powerpoint/2010/main" val="3915937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0" y="1876426"/>
            <a:ext cx="9144000" cy="2639131"/>
          </a:xfrm>
          <a:solidFill>
            <a:srgbClr val="0000FF"/>
          </a:solidFill>
        </p:spPr>
        <p:txBody>
          <a:bodyPr/>
          <a:lstStyle/>
          <a:p>
            <a:pPr algn="ctr"/>
            <a:r>
              <a:rPr lang="en-US" dirty="0">
                <a:solidFill>
                  <a:srgbClr val="FFFF00"/>
                </a:solidFill>
              </a:rPr>
              <a:t>Can we do better than quantum noise?</a:t>
            </a:r>
          </a:p>
        </p:txBody>
      </p:sp>
      <p:sp>
        <p:nvSpPr>
          <p:cNvPr id="2" name="Slide Number Placeholder 1"/>
          <p:cNvSpPr>
            <a:spLocks noGrp="1"/>
          </p:cNvSpPr>
          <p:nvPr>
            <p:ph type="sldNum" sz="quarter" idx="12"/>
          </p:nvPr>
        </p:nvSpPr>
        <p:spPr/>
        <p:txBody>
          <a:bodyPr/>
          <a:lstStyle/>
          <a:p>
            <a:fld id="{9F602666-21DA-5F44-8872-64CC06ACC632}" type="slidenum">
              <a:rPr lang="en-US" smtClean="0"/>
              <a:t>54</a:t>
            </a:fld>
            <a:endParaRPr lang="en-US"/>
          </a:p>
        </p:txBody>
      </p:sp>
    </p:spTree>
    <p:extLst>
      <p:ext uri="{BB962C8B-B14F-4D97-AF65-F5344CB8AC3E}">
        <p14:creationId xmlns:p14="http://schemas.microsoft.com/office/powerpoint/2010/main" val="3254439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
            <a:ext cx="12192000" cy="2639131"/>
          </a:xfrm>
          <a:solidFill>
            <a:srgbClr val="0000FF"/>
          </a:solidFill>
        </p:spPr>
        <p:txBody>
          <a:bodyPr/>
          <a:lstStyle/>
          <a:p>
            <a:pPr algn="ctr"/>
            <a:r>
              <a:rPr lang="en-US" sz="5400" dirty="0">
                <a:solidFill>
                  <a:srgbClr val="FFFF00"/>
                </a:solidFill>
              </a:rPr>
              <a:t>Axion Dark Matter: a Cosmic MASER</a:t>
            </a:r>
          </a:p>
        </p:txBody>
      </p:sp>
      <p:sp>
        <p:nvSpPr>
          <p:cNvPr id="3" name="Slide Number Placeholder 2">
            <a:extLst>
              <a:ext uri="{FF2B5EF4-FFF2-40B4-BE49-F238E27FC236}">
                <a16:creationId xmlns:a16="http://schemas.microsoft.com/office/drawing/2014/main" id="{18A157C7-E75D-CF44-B5B5-0FA648CA255A}"/>
              </a:ext>
            </a:extLst>
          </p:cNvPr>
          <p:cNvSpPr>
            <a:spLocks noGrp="1"/>
          </p:cNvSpPr>
          <p:nvPr>
            <p:ph type="sldNum" sz="quarter" idx="12"/>
          </p:nvPr>
        </p:nvSpPr>
        <p:spPr/>
        <p:txBody>
          <a:bodyPr/>
          <a:lstStyle/>
          <a:p>
            <a:fld id="{9F602666-21DA-5F44-8872-64CC06ACC632}" type="slidenum">
              <a:rPr lang="en-US" smtClean="0"/>
              <a:t>55</a:t>
            </a:fld>
            <a:endParaRPr lang="en-US"/>
          </a:p>
        </p:txBody>
      </p:sp>
      <p:pic>
        <p:nvPicPr>
          <p:cNvPr id="6" name="Picture 5">
            <a:extLst>
              <a:ext uri="{FF2B5EF4-FFF2-40B4-BE49-F238E27FC236}">
                <a16:creationId xmlns:a16="http://schemas.microsoft.com/office/drawing/2014/main" id="{9A5386B6-07FA-484D-A212-1989355236FF}"/>
              </a:ext>
            </a:extLst>
          </p:cNvPr>
          <p:cNvPicPr>
            <a:picLocks noChangeAspect="1"/>
          </p:cNvPicPr>
          <p:nvPr/>
        </p:nvPicPr>
        <p:blipFill>
          <a:blip r:embed="rId3"/>
          <a:stretch>
            <a:fillRect/>
          </a:stretch>
        </p:blipFill>
        <p:spPr>
          <a:xfrm>
            <a:off x="4978400" y="2814026"/>
            <a:ext cx="5689600" cy="3403894"/>
          </a:xfrm>
          <a:prstGeom prst="rect">
            <a:avLst/>
          </a:prstGeom>
        </p:spPr>
      </p:pic>
      <p:pic>
        <p:nvPicPr>
          <p:cNvPr id="4" name="Picture 3">
            <a:extLst>
              <a:ext uri="{FF2B5EF4-FFF2-40B4-BE49-F238E27FC236}">
                <a16:creationId xmlns:a16="http://schemas.microsoft.com/office/drawing/2014/main" id="{C4FEFDFB-8D49-E64A-9610-D67EBD5437BD}"/>
              </a:ext>
            </a:extLst>
          </p:cNvPr>
          <p:cNvPicPr>
            <a:picLocks noChangeAspect="1"/>
          </p:cNvPicPr>
          <p:nvPr/>
        </p:nvPicPr>
        <p:blipFill>
          <a:blip r:embed="rId4"/>
          <a:stretch>
            <a:fillRect/>
          </a:stretch>
        </p:blipFill>
        <p:spPr>
          <a:xfrm>
            <a:off x="1014456" y="4651630"/>
            <a:ext cx="1871288" cy="95235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9F2345-4781-884D-8D3B-77CB0D22FEE4}"/>
                  </a:ext>
                </a:extLst>
              </p:cNvPr>
              <p:cNvSpPr txBox="1"/>
              <p:nvPr/>
            </p:nvSpPr>
            <p:spPr>
              <a:xfrm>
                <a:off x="1134134" y="5713122"/>
                <a:ext cx="3503220" cy="1008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ea typeface="Cambria Math" panose="02040503050406030204" pitchFamily="18" charset="0"/>
                        </a:rPr>
                        <m:t>𝜆</m:t>
                      </m:r>
                      <m:r>
                        <a:rPr lang="en-US" sz="3200" i="1">
                          <a:latin typeface="Cambria Math" panose="02040503050406030204" pitchFamily="18" charset="0"/>
                          <a:ea typeface="Cambria Math" panose="02040503050406030204" pitchFamily="18" charset="0"/>
                        </a:rPr>
                        <m:t>≈300</m:t>
                      </m:r>
                      <m:r>
                        <m:rPr>
                          <m:sty m:val="p"/>
                        </m:rPr>
                        <a:rPr lang="en-US" sz="3200">
                          <a:latin typeface="Cambria Math" panose="02040503050406030204" pitchFamily="18" charset="0"/>
                          <a:ea typeface="Cambria Math" panose="02040503050406030204" pitchFamily="18" charset="0"/>
                        </a:rPr>
                        <m:t>m</m:t>
                      </m:r>
                      <m:r>
                        <a:rPr lang="en-US" sz="3200" i="1">
                          <a:latin typeface="Cambria Math" panose="02040503050406030204" pitchFamily="18" charset="0"/>
                          <a:ea typeface="Cambria Math" panose="02040503050406030204" pitchFamily="18" charset="0"/>
                        </a:rPr>
                        <m:t>×</m:t>
                      </m:r>
                      <m:d>
                        <m:dPr>
                          <m:ctrlPr>
                            <a:rPr lang="en-US" sz="3200" i="1">
                              <a:latin typeface="Cambria Math" panose="02040503050406030204" pitchFamily="18" charset="0"/>
                              <a:ea typeface="Cambria Math" panose="02040503050406030204" pitchFamily="18" charset="0"/>
                            </a:rPr>
                          </m:ctrlPr>
                        </m:dPr>
                        <m:e>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1</m:t>
                              </m:r>
                              <m:r>
                                <m:rPr>
                                  <m:sty m:val="p"/>
                                </m:rPr>
                                <a:rPr lang="en-US" sz="3200">
                                  <a:latin typeface="Cambria Math" panose="02040503050406030204" pitchFamily="18" charset="0"/>
                                  <a:ea typeface="Cambria Math" panose="02040503050406030204" pitchFamily="18" charset="0"/>
                                </a:rPr>
                                <m:t>μeV</m:t>
                              </m:r>
                            </m:num>
                            <m:den>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𝑚</m:t>
                                  </m:r>
                                </m:e>
                                <m:sub>
                                  <m:r>
                                    <a:rPr lang="en-US" sz="3200" i="1">
                                      <a:latin typeface="Cambria Math" panose="02040503050406030204" pitchFamily="18" charset="0"/>
                                      <a:ea typeface="Cambria Math" panose="02040503050406030204" pitchFamily="18" charset="0"/>
                                    </a:rPr>
                                    <m:t>𝑎</m:t>
                                  </m:r>
                                </m:sub>
                              </m:sSub>
                            </m:den>
                          </m:f>
                        </m:e>
                      </m:d>
                    </m:oMath>
                  </m:oMathPara>
                </a14:m>
                <a:endParaRPr lang="en-KR" sz="3200"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D9F2345-4781-884D-8D3B-77CB0D22FEE4}"/>
                  </a:ext>
                </a:extLst>
              </p:cNvPr>
              <p:cNvSpPr txBox="1">
                <a:spLocks noRot="1" noChangeAspect="1" noMove="1" noResize="1" noEditPoints="1" noAdjustHandles="1" noChangeArrowheads="1" noChangeShapeType="1" noTextEdit="1"/>
              </p:cNvSpPr>
              <p:nvPr/>
            </p:nvSpPr>
            <p:spPr>
              <a:xfrm>
                <a:off x="1134134" y="5713122"/>
                <a:ext cx="3503220" cy="1008353"/>
              </a:xfrm>
              <a:prstGeom prst="rect">
                <a:avLst/>
              </a:prstGeom>
              <a:blipFill>
                <a:blip r:embed="rId5"/>
                <a:stretch>
                  <a:fillRect l="-2888" t="-2469" b="-6173"/>
                </a:stretch>
              </a:blipFill>
            </p:spPr>
            <p:txBody>
              <a:bodyPr/>
              <a:lstStyle/>
              <a:p>
                <a:r>
                  <a:rPr lang="en-KR">
                    <a:noFill/>
                  </a:rPr>
                  <a:t> </a:t>
                </a:r>
              </a:p>
            </p:txBody>
          </p:sp>
        </mc:Fallback>
      </mc:AlternateContent>
      <p:sp>
        <p:nvSpPr>
          <p:cNvPr id="8" name="TextBox 7">
            <a:extLst>
              <a:ext uri="{FF2B5EF4-FFF2-40B4-BE49-F238E27FC236}">
                <a16:creationId xmlns:a16="http://schemas.microsoft.com/office/drawing/2014/main" id="{EDD0A4AC-C381-A547-B72D-9CDC4CD6893B}"/>
              </a:ext>
            </a:extLst>
          </p:cNvPr>
          <p:cNvSpPr txBox="1"/>
          <p:nvPr/>
        </p:nvSpPr>
        <p:spPr>
          <a:xfrm>
            <a:off x="309093" y="3776354"/>
            <a:ext cx="4328261" cy="461665"/>
          </a:xfrm>
          <a:prstGeom prst="rect">
            <a:avLst/>
          </a:prstGeom>
          <a:noFill/>
        </p:spPr>
        <p:txBody>
          <a:bodyPr wrap="square" rtlCol="0">
            <a:spAutoFit/>
          </a:bodyPr>
          <a:lstStyle/>
          <a:p>
            <a:r>
              <a:rPr lang="en-KR" sz="2400" dirty="0">
                <a:latin typeface="Times New Roman" panose="02020603050405020304" pitchFamily="18" charset="0"/>
                <a:cs typeface="Times New Roman" panose="02020603050405020304" pitchFamily="18" charset="0"/>
              </a:rPr>
              <a:t>De Broglie wavelength of axions</a:t>
            </a:r>
          </a:p>
        </p:txBody>
      </p:sp>
    </p:spTree>
    <p:extLst>
      <p:ext uri="{BB962C8B-B14F-4D97-AF65-F5344CB8AC3E}">
        <p14:creationId xmlns:p14="http://schemas.microsoft.com/office/powerpoint/2010/main" val="938519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803FB-5AAA-B426-F526-397748F5A2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BE29A7-492C-6278-EDEC-A5B84C0EABDB}"/>
              </a:ext>
            </a:extLst>
          </p:cNvPr>
          <p:cNvSpPr>
            <a:spLocks noGrp="1"/>
          </p:cNvSpPr>
          <p:nvPr>
            <p:ph idx="1"/>
          </p:nvPr>
        </p:nvSpPr>
        <p:spPr>
          <a:xfrm>
            <a:off x="5704609" y="1012054"/>
            <a:ext cx="6487391" cy="5845945"/>
          </a:xfrm>
        </p:spPr>
        <p:txBody>
          <a:bodyPr>
            <a:normAutofit/>
          </a:bodyPr>
          <a:lstStyle/>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Having (</a:t>
            </a:r>
            <a:r>
              <a:rPr lang="en-US" i="1" dirty="0">
                <a:solidFill>
                  <a:srgbClr val="221BFF"/>
                </a:solidFill>
                <a:latin typeface="Times New Roman" panose="02020603050405020304" pitchFamily="18" charset="0"/>
                <a:cs typeface="Times New Roman" panose="02020603050405020304" pitchFamily="18" charset="0"/>
              </a:rPr>
              <a:t>N</a:t>
            </a:r>
            <a:r>
              <a:rPr lang="en-US" dirty="0">
                <a:solidFill>
                  <a:srgbClr val="221BFF"/>
                </a:solidFill>
                <a:latin typeface="Times New Roman" panose="02020603050405020304" pitchFamily="18" charset="0"/>
                <a:cs typeface="Times New Roman" panose="02020603050405020304" pitchFamily="18" charset="0"/>
              </a:rPr>
              <a:t>) multiple cavities, located within the axion coherence length. The gain in SNR is proportional to √</a:t>
            </a:r>
            <a:r>
              <a:rPr lang="en-US" i="1" dirty="0">
                <a:solidFill>
                  <a:srgbClr val="221BFF"/>
                </a:solidFill>
                <a:latin typeface="Times New Roman" panose="02020603050405020304" pitchFamily="18" charset="0"/>
                <a:cs typeface="Times New Roman" panose="02020603050405020304" pitchFamily="18" charset="0"/>
              </a:rPr>
              <a:t>N</a:t>
            </a:r>
            <a:r>
              <a:rPr lang="en-US" dirty="0">
                <a:solidFill>
                  <a:srgbClr val="221BFF"/>
                </a:solidFill>
                <a:latin typeface="Times New Roman" panose="02020603050405020304" pitchFamily="18" charset="0"/>
                <a:cs typeface="Times New Roman" panose="02020603050405020304" pitchFamily="18" charset="0"/>
              </a:rPr>
              <a:t>, and in scanning time </a:t>
            </a:r>
            <a:r>
              <a:rPr lang="en-US" i="1" dirty="0">
                <a:solidFill>
                  <a:srgbClr val="221BFF"/>
                </a:solidFill>
                <a:latin typeface="Times New Roman" panose="02020603050405020304" pitchFamily="18" charset="0"/>
                <a:cs typeface="Times New Roman" panose="02020603050405020304" pitchFamily="18" charset="0"/>
              </a:rPr>
              <a:t>N.</a:t>
            </a:r>
            <a:r>
              <a:rPr lang="en-US" dirty="0">
                <a:solidFill>
                  <a:srgbClr val="221BFF"/>
                </a:solidFill>
                <a:latin typeface="Times New Roman" panose="02020603050405020304" pitchFamily="18" charset="0"/>
                <a:cs typeface="Times New Roman" panose="02020603050405020304" pitchFamily="18" charset="0"/>
              </a:rPr>
              <a:t> </a:t>
            </a:r>
          </a:p>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The challenge: Design the experiments so that the total axion induced signal is higher than quantum noise (QN). </a:t>
            </a:r>
          </a:p>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EO-heterodyning readout noise will be less than QN with 3s integration time.</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dirty="0">
                <a:solidFill>
                  <a:srgbClr val="221BFF"/>
                </a:solidFill>
                <a:latin typeface="Times New Roman" panose="02020603050405020304" pitchFamily="18" charset="0"/>
                <a:cs typeface="Times New Roman" panose="02020603050405020304" pitchFamily="18" charset="0"/>
              </a:rPr>
              <a:t>The opportunity is indeed great. Using existing technology that can scale up easily.</a:t>
            </a:r>
          </a:p>
          <a:p>
            <a:pPr marL="514350" indent="-514350">
              <a:buFont typeface="+mj-lt"/>
              <a:buAutoNum type="arabicPeriod"/>
              <a:defRPr/>
            </a:pPr>
            <a:endParaRPr lang="en-US" dirty="0">
              <a:solidFill>
                <a:srgbClr val="221BFF"/>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24578" name="Title 1">
            <a:extLst>
              <a:ext uri="{FF2B5EF4-FFF2-40B4-BE49-F238E27FC236}">
                <a16:creationId xmlns:a16="http://schemas.microsoft.com/office/drawing/2014/main" id="{B7262BC1-FFFA-914E-FF10-45465CDC0AF6}"/>
              </a:ext>
            </a:extLst>
          </p:cNvPr>
          <p:cNvSpPr>
            <a:spLocks noGrp="1"/>
          </p:cNvSpPr>
          <p:nvPr>
            <p:ph type="title"/>
          </p:nvPr>
        </p:nvSpPr>
        <p:spPr>
          <a:xfrm>
            <a:off x="5474970" y="0"/>
            <a:ext cx="6717030" cy="1012054"/>
          </a:xfrm>
        </p:spPr>
        <p:txBody>
          <a:bodyPr>
            <a:normAutofit/>
          </a:bodyPr>
          <a:lstStyle/>
          <a:p>
            <a:pPr algn="ctr"/>
            <a:r>
              <a:rPr lang="en-US" sz="3600" dirty="0">
                <a:solidFill>
                  <a:srgbClr val="FF0000"/>
                </a:solidFill>
                <a:latin typeface="Times New Roman" panose="02020603050405020304" pitchFamily="18" charset="0"/>
                <a:ea typeface="ＭＳ Ｐゴシック" charset="0"/>
                <a:cs typeface="Times New Roman" panose="02020603050405020304" pitchFamily="18" charset="0"/>
              </a:rPr>
              <a:t>EO-heterodyne readout</a:t>
            </a:r>
          </a:p>
        </p:txBody>
      </p:sp>
      <p:pic>
        <p:nvPicPr>
          <p:cNvPr id="4" name="Picture 3" descr="A paper with text on it&#10;&#10;AI-generated content may be incorrect.">
            <a:extLst>
              <a:ext uri="{FF2B5EF4-FFF2-40B4-BE49-F238E27FC236}">
                <a16:creationId xmlns:a16="http://schemas.microsoft.com/office/drawing/2014/main" id="{5E0D2E88-3C06-D05F-E9D3-66FB89290F0E}"/>
              </a:ext>
            </a:extLst>
          </p:cNvPr>
          <p:cNvPicPr>
            <a:picLocks noChangeAspect="1"/>
          </p:cNvPicPr>
          <p:nvPr/>
        </p:nvPicPr>
        <p:blipFill>
          <a:blip r:embed="rId2"/>
          <a:stretch>
            <a:fillRect/>
          </a:stretch>
        </p:blipFill>
        <p:spPr>
          <a:xfrm>
            <a:off x="0" y="0"/>
            <a:ext cx="5575300" cy="6667500"/>
          </a:xfrm>
          <a:prstGeom prst="rect">
            <a:avLst/>
          </a:prstGeom>
        </p:spPr>
      </p:pic>
    </p:spTree>
    <p:extLst>
      <p:ext uri="{BB962C8B-B14F-4D97-AF65-F5344CB8AC3E}">
        <p14:creationId xmlns:p14="http://schemas.microsoft.com/office/powerpoint/2010/main" val="157657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D5A15F69-4252-E448-AC88-D76B0579980B}"/>
              </a:ext>
            </a:extLst>
          </p:cNvPr>
          <p:cNvSpPr>
            <a:spLocks noGrp="1" noChangeArrowheads="1"/>
          </p:cNvSpPr>
          <p:nvPr>
            <p:ph type="title"/>
          </p:nvPr>
        </p:nvSpPr>
        <p:spPr>
          <a:xfrm>
            <a:off x="1955800" y="0"/>
            <a:ext cx="8229600" cy="876300"/>
          </a:xfrm>
        </p:spPr>
        <p:txBody>
          <a:bodyPr/>
          <a:lstStyle/>
          <a:p>
            <a:r>
              <a:rPr lang="en-US" altLang="en-KR">
                <a:solidFill>
                  <a:srgbClr val="FF0000"/>
                </a:solidFill>
                <a:latin typeface="Times New Roman" panose="02020603050405020304" pitchFamily="18" charset="0"/>
                <a:cs typeface="Times New Roman" panose="02020603050405020304" pitchFamily="18" charset="0"/>
              </a:rPr>
              <a:t>Summary</a:t>
            </a:r>
          </a:p>
        </p:txBody>
      </p:sp>
      <p:sp>
        <p:nvSpPr>
          <p:cNvPr id="66563" name="Content Placeholder 2">
            <a:extLst>
              <a:ext uri="{FF2B5EF4-FFF2-40B4-BE49-F238E27FC236}">
                <a16:creationId xmlns:a16="http://schemas.microsoft.com/office/drawing/2014/main" id="{1224E1AB-6F15-D94C-95C6-AB653D341DF6}"/>
              </a:ext>
            </a:extLst>
          </p:cNvPr>
          <p:cNvSpPr>
            <a:spLocks noGrp="1" noChangeArrowheads="1"/>
          </p:cNvSpPr>
          <p:nvPr>
            <p:ph idx="1"/>
          </p:nvPr>
        </p:nvSpPr>
        <p:spPr>
          <a:xfrm>
            <a:off x="0" y="939800"/>
            <a:ext cx="12191999" cy="5918200"/>
          </a:xfrm>
        </p:spPr>
        <p:txBody>
          <a:bodyPr>
            <a:normAutofit/>
          </a:bodyPr>
          <a:lstStyle/>
          <a:p>
            <a:r>
              <a:rPr lang="en-US" altLang="en-KR" dirty="0">
                <a:solidFill>
                  <a:srgbClr val="221BFF"/>
                </a:solidFill>
                <a:latin typeface="Times New Roman" panose="02020603050405020304" pitchFamily="18" charset="0"/>
                <a:cs typeface="Times New Roman" panose="02020603050405020304" pitchFamily="18" charset="0"/>
              </a:rPr>
              <a:t>ALPHA, ADMX, CAPP</a:t>
            </a:r>
            <a:r>
              <a:rPr lang="en-US" altLang="en-KR" dirty="0">
                <a:solidFill>
                  <a:srgbClr val="221BFF"/>
                </a:solidFill>
                <a:latin typeface="Times New Roman" panose="02020603050405020304" pitchFamily="18" charset="0"/>
                <a:cs typeface="Times New Roman" panose="02020603050405020304" pitchFamily="18" charset="0"/>
                <a:sym typeface="Wingdings" pitchFamily="2" charset="2"/>
              </a:rPr>
              <a:t>DMAG</a:t>
            </a:r>
            <a:r>
              <a:rPr lang="en-US" altLang="en-KR" dirty="0">
                <a:solidFill>
                  <a:srgbClr val="221BFF"/>
                </a:solidFill>
                <a:latin typeface="Times New Roman" panose="02020603050405020304" pitchFamily="18" charset="0"/>
                <a:cs typeface="Times New Roman" panose="02020603050405020304" pitchFamily="18" charset="0"/>
              </a:rPr>
              <a:t>, GrAHal, HAYSTAC, QUAX,… are mature experiments, scheduled to complete the full frequency range in a few decades. </a:t>
            </a:r>
          </a:p>
          <a:p>
            <a:r>
              <a:rPr lang="en-US" altLang="en-KR" dirty="0">
                <a:solidFill>
                  <a:srgbClr val="221BFF"/>
                </a:solidFill>
                <a:latin typeface="Times New Roman" panose="02020603050405020304" pitchFamily="18" charset="0"/>
                <a:cs typeface="Times New Roman" panose="02020603050405020304" pitchFamily="18" charset="0"/>
              </a:rPr>
              <a:t>HTS cavities can help, but the readout electronics is still the bottleneck.</a:t>
            </a:r>
          </a:p>
          <a:p>
            <a:endParaRPr lang="en-US" altLang="en-KR" dirty="0">
              <a:solidFill>
                <a:srgbClr val="221BFF"/>
              </a:solidFill>
              <a:latin typeface="Times New Roman" panose="02020603050405020304" pitchFamily="18" charset="0"/>
              <a:cs typeface="Times New Roman" panose="02020603050405020304" pitchFamily="18" charset="0"/>
            </a:endParaRPr>
          </a:p>
          <a:p>
            <a:r>
              <a:rPr lang="en-US" altLang="en-KR" dirty="0">
                <a:solidFill>
                  <a:srgbClr val="221BFF"/>
                </a:solidFill>
                <a:latin typeface="Times New Roman" panose="02020603050405020304" pitchFamily="18" charset="0"/>
                <a:cs typeface="Times New Roman" panose="02020603050405020304" pitchFamily="18" charset="0"/>
              </a:rPr>
              <a:t>Electro-optic heterodyning (probing) readout method with Fabry-Perot resonators can enhance the scanning speed by more than an order of magnitude:</a:t>
            </a:r>
          </a:p>
          <a:p>
            <a:pPr lvl="1"/>
            <a:r>
              <a:rPr lang="en-US" altLang="en-KR" dirty="0">
                <a:solidFill>
                  <a:srgbClr val="221BFF"/>
                </a:solidFill>
                <a:latin typeface="Times New Roman" panose="02020603050405020304" pitchFamily="18" charset="0"/>
                <a:cs typeface="Times New Roman" panose="02020603050405020304" pitchFamily="18" charset="0"/>
              </a:rPr>
              <a:t>Great SNR, quantum noise limitations are mitigated with multiple cavities</a:t>
            </a:r>
          </a:p>
          <a:p>
            <a:pPr lvl="1"/>
            <a:r>
              <a:rPr lang="en-US" altLang="en-KR" dirty="0">
                <a:solidFill>
                  <a:srgbClr val="221BFF"/>
                </a:solidFill>
                <a:latin typeface="Times New Roman" panose="02020603050405020304" pitchFamily="18" charset="0"/>
                <a:cs typeface="Times New Roman" panose="02020603050405020304" pitchFamily="18" charset="0"/>
              </a:rPr>
              <a:t>Use a uniform readout system for the favorite frequency range 10 GHz &lt; </a:t>
            </a:r>
            <a:r>
              <a:rPr lang="en-US" altLang="en-KR" i="1" dirty="0">
                <a:solidFill>
                  <a:srgbClr val="221BFF"/>
                </a:solidFill>
                <a:latin typeface="Times New Roman" panose="02020603050405020304" pitchFamily="18" charset="0"/>
                <a:cs typeface="Times New Roman" panose="02020603050405020304" pitchFamily="18" charset="0"/>
              </a:rPr>
              <a:t>f </a:t>
            </a:r>
            <a:r>
              <a:rPr lang="en-US" altLang="en-KR" dirty="0">
                <a:solidFill>
                  <a:srgbClr val="221BFF"/>
                </a:solidFill>
                <a:latin typeface="Times New Roman" panose="02020603050405020304" pitchFamily="18" charset="0"/>
                <a:cs typeface="Times New Roman" panose="02020603050405020304" pitchFamily="18" charset="0"/>
              </a:rPr>
              <a:t>&lt; 45 GHz.</a:t>
            </a:r>
          </a:p>
          <a:p>
            <a:endParaRPr lang="en-US" altLang="en-KR" dirty="0">
              <a:solidFill>
                <a:srgbClr val="221BFF"/>
              </a:solidFill>
              <a:latin typeface="Times New Roman" panose="02020603050405020304" pitchFamily="18" charset="0"/>
              <a:cs typeface="Times New Roman" panose="02020603050405020304" pitchFamily="18" charset="0"/>
            </a:endParaRPr>
          </a:p>
          <a:p>
            <a:r>
              <a:rPr lang="en-US" altLang="en-KR" dirty="0">
                <a:solidFill>
                  <a:srgbClr val="221BFF"/>
                </a:solidFill>
                <a:latin typeface="Times New Roman" panose="02020603050405020304" pitchFamily="18" charset="0"/>
                <a:cs typeface="Times New Roman" panose="02020603050405020304" pitchFamily="18" charset="0"/>
              </a:rPr>
              <a:t>The new approach can be applied in the 0.5 to 50 GHz, achieving DFSZ sensitivity faster than present readouts. We can work together (in parallel) to help cover the whole range in less than 5-10 years.</a:t>
            </a:r>
          </a:p>
          <a:p>
            <a:endParaRPr lang="en-US" altLang="en-KR" dirty="0">
              <a:solidFill>
                <a:srgbClr val="000099"/>
              </a:solidFill>
            </a:endParaRPr>
          </a:p>
          <a:p>
            <a:endParaRPr lang="en-US" altLang="en-KR" dirty="0">
              <a:solidFill>
                <a:srgbClr val="000099"/>
              </a:solidFill>
            </a:endParaRPr>
          </a:p>
        </p:txBody>
      </p:sp>
    </p:spTree>
    <p:extLst>
      <p:ext uri="{BB962C8B-B14F-4D97-AF65-F5344CB8AC3E}">
        <p14:creationId xmlns:p14="http://schemas.microsoft.com/office/powerpoint/2010/main" val="370318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5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56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FE599-47E3-9E42-9B51-BA9CA51C93AD}"/>
              </a:ext>
            </a:extLst>
          </p:cNvPr>
          <p:cNvSpPr>
            <a:spLocks noGrp="1"/>
          </p:cNvSpPr>
          <p:nvPr>
            <p:ph type="title"/>
          </p:nvPr>
        </p:nvSpPr>
        <p:spPr>
          <a:xfrm>
            <a:off x="866775" y="1"/>
            <a:ext cx="10515600" cy="1104644"/>
          </a:xfrm>
        </p:spPr>
        <p:txBody>
          <a:bodyPr>
            <a:normAutofit/>
          </a:bodyPr>
          <a:lstStyle/>
          <a:p>
            <a:r>
              <a:rPr lang="en-US">
                <a:solidFill>
                  <a:srgbClr val="221BFF"/>
                </a:solidFill>
              </a:rPr>
              <a:t>Extra slides</a:t>
            </a:r>
          </a:p>
        </p:txBody>
      </p:sp>
      <p:sp>
        <p:nvSpPr>
          <p:cNvPr id="3" name="Content Placeholder 2">
            <a:extLst>
              <a:ext uri="{FF2B5EF4-FFF2-40B4-BE49-F238E27FC236}">
                <a16:creationId xmlns:a16="http://schemas.microsoft.com/office/drawing/2014/main" id="{52E9DF93-7B9E-B748-B358-B2F587541144}"/>
              </a:ext>
            </a:extLst>
          </p:cNvPr>
          <p:cNvSpPr>
            <a:spLocks noGrp="1"/>
          </p:cNvSpPr>
          <p:nvPr>
            <p:ph idx="1"/>
          </p:nvPr>
        </p:nvSpPr>
        <p:spPr>
          <a:xfrm>
            <a:off x="171450" y="1050324"/>
            <a:ext cx="12020549" cy="5807676"/>
          </a:xfrm>
        </p:spPr>
        <p:txBody>
          <a:bodyPr>
            <a:normAutofit/>
          </a:bodyPr>
          <a:lstStyle/>
          <a:p>
            <a:endParaRPr lang="en-US">
              <a:solidFill>
                <a:srgbClr val="FF0000"/>
              </a:solidFill>
            </a:endParaRPr>
          </a:p>
        </p:txBody>
      </p:sp>
      <p:sp>
        <p:nvSpPr>
          <p:cNvPr id="4" name="Footer Placeholder 3">
            <a:extLst>
              <a:ext uri="{FF2B5EF4-FFF2-40B4-BE49-F238E27FC236}">
                <a16:creationId xmlns:a16="http://schemas.microsoft.com/office/drawing/2014/main" id="{E09056ED-189A-8D40-AB30-5AFD35D71F7C}"/>
              </a:ext>
            </a:extLst>
          </p:cNvPr>
          <p:cNvSpPr>
            <a:spLocks noGrp="1"/>
          </p:cNvSpPr>
          <p:nvPr>
            <p:ph type="ftr" sz="quarter" idx="11"/>
          </p:nvPr>
        </p:nvSpPr>
        <p:spPr/>
        <p:txBody>
          <a:bodyPr/>
          <a:lstStyle/>
          <a:p>
            <a:r>
              <a:rPr lang="en-US"/>
              <a:t>Yannis K. Semertzidis, KAIST</a:t>
            </a:r>
          </a:p>
        </p:txBody>
      </p:sp>
      <p:sp>
        <p:nvSpPr>
          <p:cNvPr id="5" name="Slide Number Placeholder 4">
            <a:extLst>
              <a:ext uri="{FF2B5EF4-FFF2-40B4-BE49-F238E27FC236}">
                <a16:creationId xmlns:a16="http://schemas.microsoft.com/office/drawing/2014/main" id="{7504F388-817C-2E43-AF07-ED2643C1F212}"/>
              </a:ext>
            </a:extLst>
          </p:cNvPr>
          <p:cNvSpPr>
            <a:spLocks noGrp="1"/>
          </p:cNvSpPr>
          <p:nvPr>
            <p:ph type="sldNum" sz="quarter" idx="12"/>
          </p:nvPr>
        </p:nvSpPr>
        <p:spPr/>
        <p:txBody>
          <a:bodyPr/>
          <a:lstStyle/>
          <a:p>
            <a:fld id="{C5442BC7-CCB7-564B-BB51-294CD479D699}" type="slidenum">
              <a:rPr lang="en-US" smtClean="0"/>
              <a:t>58</a:t>
            </a:fld>
            <a:endParaRPr lang="en-US"/>
          </a:p>
        </p:txBody>
      </p:sp>
    </p:spTree>
    <p:extLst>
      <p:ext uri="{BB962C8B-B14F-4D97-AF65-F5344CB8AC3E}">
        <p14:creationId xmlns:p14="http://schemas.microsoft.com/office/powerpoint/2010/main" val="302758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765739"/>
            <a:ext cx="12192000" cy="2639131"/>
          </a:xfrm>
          <a:solidFill>
            <a:srgbClr val="0000FF"/>
          </a:solidFill>
        </p:spPr>
        <p:txBody>
          <a:bodyPr/>
          <a:lstStyle/>
          <a:p>
            <a:pPr algn="ctr"/>
            <a:r>
              <a:rPr lang="en-US" sz="5400">
                <a:solidFill>
                  <a:srgbClr val="FFFF00"/>
                </a:solidFill>
              </a:rPr>
              <a:t>Superconducting cavities in strong B-fields</a:t>
            </a:r>
          </a:p>
        </p:txBody>
      </p:sp>
      <p:sp>
        <p:nvSpPr>
          <p:cNvPr id="3" name="Slide Number Placeholder 2">
            <a:extLst>
              <a:ext uri="{FF2B5EF4-FFF2-40B4-BE49-F238E27FC236}">
                <a16:creationId xmlns:a16="http://schemas.microsoft.com/office/drawing/2014/main" id="{18A157C7-E75D-CF44-B5B5-0FA648CA255A}"/>
              </a:ext>
            </a:extLst>
          </p:cNvPr>
          <p:cNvSpPr>
            <a:spLocks noGrp="1"/>
          </p:cNvSpPr>
          <p:nvPr>
            <p:ph type="sldNum" sz="quarter" idx="12"/>
          </p:nvPr>
        </p:nvSpPr>
        <p:spPr/>
        <p:txBody>
          <a:bodyPr/>
          <a:lstStyle/>
          <a:p>
            <a:fld id="{9F602666-21DA-5F44-8872-64CC06ACC632}" type="slidenum">
              <a:rPr lang="en-US" smtClean="0"/>
              <a:t>59</a:t>
            </a:fld>
            <a:endParaRPr lang="en-US"/>
          </a:p>
        </p:txBody>
      </p:sp>
    </p:spTree>
    <p:extLst>
      <p:ext uri="{BB962C8B-B14F-4D97-AF65-F5344CB8AC3E}">
        <p14:creationId xmlns:p14="http://schemas.microsoft.com/office/powerpoint/2010/main" val="1788072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765739"/>
            <a:ext cx="12192000" cy="2639131"/>
          </a:xfrm>
          <a:solidFill>
            <a:srgbClr val="0000FF"/>
          </a:solidFill>
        </p:spPr>
        <p:txBody>
          <a:bodyPr/>
          <a:lstStyle/>
          <a:p>
            <a:pPr algn="ctr"/>
            <a:r>
              <a:rPr lang="en-US" sz="5400" dirty="0">
                <a:solidFill>
                  <a:srgbClr val="FFFF00"/>
                </a:solidFill>
              </a:rPr>
              <a:t>Axion dark matter reviews</a:t>
            </a:r>
          </a:p>
        </p:txBody>
      </p:sp>
      <p:sp>
        <p:nvSpPr>
          <p:cNvPr id="3" name="Slide Number Placeholder 2">
            <a:extLst>
              <a:ext uri="{FF2B5EF4-FFF2-40B4-BE49-F238E27FC236}">
                <a16:creationId xmlns:a16="http://schemas.microsoft.com/office/drawing/2014/main" id="{18A157C7-E75D-CF44-B5B5-0FA648CA255A}"/>
              </a:ext>
            </a:extLst>
          </p:cNvPr>
          <p:cNvSpPr>
            <a:spLocks noGrp="1"/>
          </p:cNvSpPr>
          <p:nvPr>
            <p:ph type="sldNum" sz="quarter" idx="12"/>
          </p:nvPr>
        </p:nvSpPr>
        <p:spPr/>
        <p:txBody>
          <a:bodyPr/>
          <a:lstStyle/>
          <a:p>
            <a:fld id="{9F602666-21DA-5F44-8872-64CC06ACC632}" type="slidenum">
              <a:rPr lang="en-US" smtClean="0"/>
              <a:t>6</a:t>
            </a:fld>
            <a:endParaRPr lang="en-US" dirty="0"/>
          </a:p>
        </p:txBody>
      </p:sp>
    </p:spTree>
    <p:extLst>
      <p:ext uri="{BB962C8B-B14F-4D97-AF65-F5344CB8AC3E}">
        <p14:creationId xmlns:p14="http://schemas.microsoft.com/office/powerpoint/2010/main" val="621715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F10B743-AB1E-C043-82A6-03C83046D755}"/>
              </a:ext>
            </a:extLst>
          </p:cNvPr>
          <p:cNvGrpSpPr/>
          <p:nvPr/>
        </p:nvGrpSpPr>
        <p:grpSpPr>
          <a:xfrm>
            <a:off x="8731045" y="1"/>
            <a:ext cx="3460955" cy="2359742"/>
            <a:chOff x="8173728" y="942975"/>
            <a:chExt cx="3903972" cy="2557463"/>
          </a:xfrm>
        </p:grpSpPr>
        <p:pic>
          <p:nvPicPr>
            <p:cNvPr id="5" name="Picture 4">
              <a:extLst>
                <a:ext uri="{FF2B5EF4-FFF2-40B4-BE49-F238E27FC236}">
                  <a16:creationId xmlns:a16="http://schemas.microsoft.com/office/drawing/2014/main" id="{6FB12775-F672-594C-892F-5CF178FB9E0C}"/>
                </a:ext>
              </a:extLst>
            </p:cNvPr>
            <p:cNvPicPr>
              <a:picLocks noChangeAspect="1"/>
            </p:cNvPicPr>
            <p:nvPr/>
          </p:nvPicPr>
          <p:blipFill>
            <a:blip r:embed="rId2"/>
            <a:stretch>
              <a:fillRect/>
            </a:stretch>
          </p:blipFill>
          <p:spPr>
            <a:xfrm>
              <a:off x="8173728" y="942975"/>
              <a:ext cx="3903972" cy="2557463"/>
            </a:xfrm>
            <a:prstGeom prst="rect">
              <a:avLst/>
            </a:prstGeom>
          </p:spPr>
        </p:pic>
        <p:pic>
          <p:nvPicPr>
            <p:cNvPr id="6" name="Picture 5">
              <a:extLst>
                <a:ext uri="{FF2B5EF4-FFF2-40B4-BE49-F238E27FC236}">
                  <a16:creationId xmlns:a16="http://schemas.microsoft.com/office/drawing/2014/main" id="{8DC56377-D0D2-7145-8818-7A5C67EF3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71421">
              <a:off x="9792083" y="2110453"/>
              <a:ext cx="198123" cy="132049"/>
            </a:xfrm>
            <a:prstGeom prst="rect">
              <a:avLst/>
            </a:prstGeom>
          </p:spPr>
        </p:pic>
      </p:grpSp>
      <p:sp>
        <p:nvSpPr>
          <p:cNvPr id="2" name="Title 1">
            <a:extLst>
              <a:ext uri="{FF2B5EF4-FFF2-40B4-BE49-F238E27FC236}">
                <a16:creationId xmlns:a16="http://schemas.microsoft.com/office/drawing/2014/main" id="{C6EFE599-47E3-9E42-9B51-BA9CA51C93AD}"/>
              </a:ext>
            </a:extLst>
          </p:cNvPr>
          <p:cNvSpPr>
            <a:spLocks noGrp="1"/>
          </p:cNvSpPr>
          <p:nvPr>
            <p:ph type="title"/>
          </p:nvPr>
        </p:nvSpPr>
        <p:spPr>
          <a:xfrm>
            <a:off x="0" y="0"/>
            <a:ext cx="10515600" cy="925974"/>
          </a:xfrm>
        </p:spPr>
        <p:txBody>
          <a:bodyPr>
            <a:normAutofit fontScale="90000"/>
          </a:bodyPr>
          <a:lstStyle/>
          <a:p>
            <a:r>
              <a:rPr lang="en-US">
                <a:solidFill>
                  <a:srgbClr val="221BFF"/>
                </a:solidFill>
              </a:rPr>
              <a:t>The CAPP-MAX, our flagship experiment</a:t>
            </a:r>
            <a:br>
              <a:rPr lang="en-US">
                <a:solidFill>
                  <a:srgbClr val="221BFF"/>
                </a:solidFill>
              </a:rPr>
            </a:br>
            <a:r>
              <a:rPr lang="en-US" sz="2000">
                <a:solidFill>
                  <a:srgbClr val="221BFF"/>
                </a:solidFill>
              </a:rPr>
              <a:t>based on the LTS-12T/320mm magnet</a:t>
            </a:r>
            <a:endParaRPr lang="en-US">
              <a:solidFill>
                <a:srgbClr val="221BFF"/>
              </a:solidFill>
            </a:endParaRPr>
          </a:p>
        </p:txBody>
      </p:sp>
      <p:sp>
        <p:nvSpPr>
          <p:cNvPr id="3" name="Content Placeholder 2">
            <a:extLst>
              <a:ext uri="{FF2B5EF4-FFF2-40B4-BE49-F238E27FC236}">
                <a16:creationId xmlns:a16="http://schemas.microsoft.com/office/drawing/2014/main" id="{52E9DF93-7B9E-B748-B358-B2F587541144}"/>
              </a:ext>
            </a:extLst>
          </p:cNvPr>
          <p:cNvSpPr>
            <a:spLocks noGrp="1"/>
          </p:cNvSpPr>
          <p:nvPr>
            <p:ph idx="1"/>
          </p:nvPr>
        </p:nvSpPr>
        <p:spPr>
          <a:xfrm>
            <a:off x="171450" y="1071563"/>
            <a:ext cx="9405036" cy="5786437"/>
          </a:xfrm>
        </p:spPr>
        <p:txBody>
          <a:bodyPr>
            <a:normAutofit/>
          </a:bodyPr>
          <a:lstStyle/>
          <a:p>
            <a:r>
              <a:rPr lang="en-US">
                <a:solidFill>
                  <a:srgbClr val="221BFF"/>
                </a:solidFill>
              </a:rPr>
              <a:t>Axion to photon conversion power at 1.15 GHz</a:t>
            </a:r>
          </a:p>
          <a:p>
            <a:pPr lvl="1"/>
            <a:r>
              <a:rPr lang="en-US">
                <a:solidFill>
                  <a:srgbClr val="221BFF"/>
                </a:solidFill>
              </a:rPr>
              <a:t>KSVZ: 6.2×10</a:t>
            </a:r>
            <a:r>
              <a:rPr lang="en-US" baseline="30000">
                <a:solidFill>
                  <a:srgbClr val="221BFF"/>
                </a:solidFill>
              </a:rPr>
              <a:t>-22</a:t>
            </a:r>
            <a:r>
              <a:rPr lang="en-US">
                <a:solidFill>
                  <a:srgbClr val="221BFF"/>
                </a:solidFill>
              </a:rPr>
              <a:t> W or ~10</a:t>
            </a:r>
            <a:r>
              <a:rPr lang="en-US" baseline="30000">
                <a:solidFill>
                  <a:srgbClr val="221BFF"/>
                </a:solidFill>
              </a:rPr>
              <a:t>3</a:t>
            </a:r>
            <a:r>
              <a:rPr lang="en-US">
                <a:solidFill>
                  <a:srgbClr val="221BFF"/>
                </a:solidFill>
              </a:rPr>
              <a:t> photons/s generated</a:t>
            </a:r>
          </a:p>
          <a:p>
            <a:pPr lvl="1"/>
            <a:r>
              <a:rPr lang="en-US">
                <a:solidFill>
                  <a:srgbClr val="221BFF"/>
                </a:solidFill>
              </a:rPr>
              <a:t>DFSZ: 0.9×10</a:t>
            </a:r>
            <a:r>
              <a:rPr lang="en-US" baseline="30000">
                <a:solidFill>
                  <a:srgbClr val="221BFF"/>
                </a:solidFill>
              </a:rPr>
              <a:t>-22</a:t>
            </a:r>
            <a:r>
              <a:rPr lang="en-US">
                <a:solidFill>
                  <a:srgbClr val="221BFF"/>
                </a:solidFill>
              </a:rPr>
              <a:t> W or ~10</a:t>
            </a:r>
            <a:r>
              <a:rPr lang="en-US" baseline="30000">
                <a:solidFill>
                  <a:srgbClr val="221BFF"/>
                </a:solidFill>
              </a:rPr>
              <a:t>2</a:t>
            </a:r>
            <a:r>
              <a:rPr lang="en-US">
                <a:solidFill>
                  <a:srgbClr val="221BFF"/>
                </a:solidFill>
              </a:rPr>
              <a:t> photons/s generated</a:t>
            </a:r>
          </a:p>
          <a:p>
            <a:pPr lvl="1"/>
            <a:endParaRPr lang="en-US">
              <a:solidFill>
                <a:srgbClr val="221BFF"/>
              </a:solidFill>
            </a:endParaRPr>
          </a:p>
          <a:p>
            <a:r>
              <a:rPr lang="en-US"/>
              <a:t>With total system noise of 300mK, Q</a:t>
            </a:r>
            <a:r>
              <a:rPr lang="en-US" baseline="-25000"/>
              <a:t>0</a:t>
            </a:r>
            <a:r>
              <a:rPr lang="en-US"/>
              <a:t>=10</a:t>
            </a:r>
            <a:r>
              <a:rPr lang="en-US" baseline="30000"/>
              <a:t>5</a:t>
            </a:r>
            <a:r>
              <a:rPr lang="en-US"/>
              <a:t>, eff. = 0.80</a:t>
            </a:r>
          </a:p>
          <a:p>
            <a:pPr lvl="1"/>
            <a:r>
              <a:rPr lang="en-US"/>
              <a:t>KSVZ:  25   GHz/year</a:t>
            </a:r>
          </a:p>
          <a:p>
            <a:pPr lvl="1"/>
            <a:r>
              <a:rPr lang="en-US"/>
              <a:t>DFSZ:    0.5 GHz/year</a:t>
            </a:r>
          </a:p>
          <a:p>
            <a:r>
              <a:rPr lang="en-US">
                <a:solidFill>
                  <a:srgbClr val="221BFF"/>
                </a:solidFill>
              </a:rPr>
              <a:t>With total system noise of 200mK (250mK), Q</a:t>
            </a:r>
            <a:r>
              <a:rPr lang="en-US" baseline="-25000">
                <a:solidFill>
                  <a:srgbClr val="221BFF"/>
                </a:solidFill>
              </a:rPr>
              <a:t>0</a:t>
            </a:r>
            <a:r>
              <a:rPr lang="en-US">
                <a:solidFill>
                  <a:srgbClr val="221BFF"/>
                </a:solidFill>
              </a:rPr>
              <a:t>=10</a:t>
            </a:r>
            <a:r>
              <a:rPr lang="en-US" baseline="30000">
                <a:solidFill>
                  <a:srgbClr val="221BFF"/>
                </a:solidFill>
              </a:rPr>
              <a:t>5</a:t>
            </a:r>
            <a:endParaRPr lang="en-US">
              <a:solidFill>
                <a:srgbClr val="221BFF"/>
              </a:solidFill>
            </a:endParaRPr>
          </a:p>
          <a:p>
            <a:pPr lvl="1"/>
            <a:r>
              <a:rPr lang="en-US">
                <a:solidFill>
                  <a:srgbClr val="221BFF"/>
                </a:solidFill>
              </a:rPr>
              <a:t>KSVZ: 50 GHz/year  (35 GHz/year)</a:t>
            </a:r>
          </a:p>
          <a:p>
            <a:pPr lvl="1"/>
            <a:r>
              <a:rPr lang="en-US">
                <a:solidFill>
                  <a:srgbClr val="221BFF"/>
                </a:solidFill>
              </a:rPr>
              <a:t>DFSZ:    1 GHz/year (0.64 GHz/year)</a:t>
            </a:r>
            <a:endParaRPr lang="en-US"/>
          </a:p>
          <a:p>
            <a:r>
              <a:rPr lang="en-US">
                <a:solidFill>
                  <a:srgbClr val="FF0000"/>
                </a:solidFill>
              </a:rPr>
              <a:t>With total system noise of 125mK, Q</a:t>
            </a:r>
            <a:r>
              <a:rPr lang="en-US" baseline="-25000">
                <a:solidFill>
                  <a:srgbClr val="FF0000"/>
                </a:solidFill>
              </a:rPr>
              <a:t>0</a:t>
            </a:r>
            <a:r>
              <a:rPr lang="en-US">
                <a:solidFill>
                  <a:srgbClr val="FF0000"/>
                </a:solidFill>
              </a:rPr>
              <a:t>=1×10</a:t>
            </a:r>
            <a:r>
              <a:rPr lang="en-US" baseline="30000">
                <a:solidFill>
                  <a:srgbClr val="FF0000"/>
                </a:solidFill>
              </a:rPr>
              <a:t>6</a:t>
            </a:r>
            <a:endParaRPr lang="en-US">
              <a:solidFill>
                <a:srgbClr val="FF0000"/>
              </a:solidFill>
            </a:endParaRPr>
          </a:p>
          <a:p>
            <a:pPr lvl="1"/>
            <a:r>
              <a:rPr lang="en-US">
                <a:solidFill>
                  <a:srgbClr val="FF0000"/>
                </a:solidFill>
              </a:rPr>
              <a:t>DFSZ:   1-2 GHz/year for 20% of dark matter as axions</a:t>
            </a:r>
          </a:p>
          <a:p>
            <a:pPr lvl="1"/>
            <a:r>
              <a:rPr lang="en-US">
                <a:solidFill>
                  <a:srgbClr val="FF0000"/>
                </a:solidFill>
              </a:rPr>
              <a:t>DFSZ:   2-4 GHz/year, 4-8 GHz/year, 20% ADM</a:t>
            </a:r>
          </a:p>
        </p:txBody>
      </p:sp>
      <p:pic>
        <p:nvPicPr>
          <p:cNvPr id="8" name="Picture 7">
            <a:extLst>
              <a:ext uri="{FF2B5EF4-FFF2-40B4-BE49-F238E27FC236}">
                <a16:creationId xmlns:a16="http://schemas.microsoft.com/office/drawing/2014/main" id="{0E60CADE-2A04-C94D-A869-85EE0F3EADAB}"/>
              </a:ext>
            </a:extLst>
          </p:cNvPr>
          <p:cNvPicPr>
            <a:picLocks noChangeAspect="1"/>
          </p:cNvPicPr>
          <p:nvPr/>
        </p:nvPicPr>
        <p:blipFill>
          <a:blip r:embed="rId4"/>
          <a:stretch>
            <a:fillRect/>
          </a:stretch>
        </p:blipFill>
        <p:spPr>
          <a:xfrm>
            <a:off x="9832769" y="2663812"/>
            <a:ext cx="2359231" cy="4194189"/>
          </a:xfrm>
          <a:prstGeom prst="rect">
            <a:avLst/>
          </a:prstGeom>
        </p:spPr>
      </p:pic>
      <p:sp>
        <p:nvSpPr>
          <p:cNvPr id="4" name="Donut 3">
            <a:extLst>
              <a:ext uri="{FF2B5EF4-FFF2-40B4-BE49-F238E27FC236}">
                <a16:creationId xmlns:a16="http://schemas.microsoft.com/office/drawing/2014/main" id="{B8317C4F-4C3F-BA4C-63D3-A57B18A556B4}"/>
              </a:ext>
            </a:extLst>
          </p:cNvPr>
          <p:cNvSpPr/>
          <p:nvPr/>
        </p:nvSpPr>
        <p:spPr>
          <a:xfrm>
            <a:off x="1" y="4719146"/>
            <a:ext cx="7672552" cy="2138854"/>
          </a:xfrm>
          <a:prstGeom prst="donut">
            <a:avLst>
              <a:gd name="adj" fmla="val 169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solidFill>
                <a:schemeClr val="tx1"/>
              </a:solidFill>
            </a:endParaRPr>
          </a:p>
        </p:txBody>
      </p:sp>
    </p:spTree>
    <p:extLst>
      <p:ext uri="{BB962C8B-B14F-4D97-AF65-F5344CB8AC3E}">
        <p14:creationId xmlns:p14="http://schemas.microsoft.com/office/powerpoint/2010/main" val="400034552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0" y="1876426"/>
            <a:ext cx="9144000" cy="2639131"/>
          </a:xfrm>
          <a:solidFill>
            <a:srgbClr val="0000FF"/>
          </a:solidFill>
        </p:spPr>
        <p:txBody>
          <a:bodyPr/>
          <a:lstStyle/>
          <a:p>
            <a:pPr algn="ctr"/>
            <a:r>
              <a:rPr lang="en-US">
                <a:solidFill>
                  <a:srgbClr val="FFFF00"/>
                </a:solidFill>
              </a:rPr>
              <a:t>QUAX, INFN</a:t>
            </a:r>
          </a:p>
        </p:txBody>
      </p:sp>
      <p:sp>
        <p:nvSpPr>
          <p:cNvPr id="2" name="Slide Number Placeholder 1"/>
          <p:cNvSpPr>
            <a:spLocks noGrp="1"/>
          </p:cNvSpPr>
          <p:nvPr>
            <p:ph type="sldNum" sz="quarter" idx="12"/>
          </p:nvPr>
        </p:nvSpPr>
        <p:spPr/>
        <p:txBody>
          <a:bodyPr/>
          <a:lstStyle/>
          <a:p>
            <a:fld id="{9F602666-21DA-5F44-8872-64CC06ACC632}" type="slidenum">
              <a:rPr lang="en-US" smtClean="0"/>
              <a:t>61</a:t>
            </a:fld>
            <a:endParaRPr lang="en-US"/>
          </a:p>
        </p:txBody>
      </p:sp>
    </p:spTree>
    <p:extLst>
      <p:ext uri="{BB962C8B-B14F-4D97-AF65-F5344CB8AC3E}">
        <p14:creationId xmlns:p14="http://schemas.microsoft.com/office/powerpoint/2010/main" val="1944076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2ECE-75BA-7B6B-49C9-9E6B1747EB42}"/>
              </a:ext>
            </a:extLst>
          </p:cNvPr>
          <p:cNvSpPr>
            <a:spLocks noGrp="1"/>
          </p:cNvSpPr>
          <p:nvPr>
            <p:ph type="title"/>
          </p:nvPr>
        </p:nvSpPr>
        <p:spPr>
          <a:xfrm>
            <a:off x="0" y="0"/>
            <a:ext cx="12192000" cy="771181"/>
          </a:xfrm>
        </p:spPr>
        <p:txBody>
          <a:bodyPr>
            <a:normAutofit/>
          </a:bodyPr>
          <a:lstStyle/>
          <a:p>
            <a:pPr algn="ctr"/>
            <a:r>
              <a:rPr lang="en-KR" sz="3600">
                <a:solidFill>
                  <a:srgbClr val="FF0000"/>
                </a:solidFill>
                <a:latin typeface="Times New Roman" panose="02020603050405020304" pitchFamily="18" charset="0"/>
                <a:cs typeface="Times New Roman" panose="02020603050405020304" pitchFamily="18" charset="0"/>
              </a:rPr>
              <a:t>QUAX experiment in Italy</a:t>
            </a:r>
          </a:p>
        </p:txBody>
      </p:sp>
      <p:sp>
        <p:nvSpPr>
          <p:cNvPr id="4" name="Slide Number Placeholder 3">
            <a:extLst>
              <a:ext uri="{FF2B5EF4-FFF2-40B4-BE49-F238E27FC236}">
                <a16:creationId xmlns:a16="http://schemas.microsoft.com/office/drawing/2014/main" id="{4CBE13DF-D79D-7E27-A365-C2ECAD6F45AC}"/>
              </a:ext>
            </a:extLst>
          </p:cNvPr>
          <p:cNvSpPr>
            <a:spLocks noGrp="1"/>
          </p:cNvSpPr>
          <p:nvPr>
            <p:ph type="sldNum" sz="quarter" idx="2"/>
          </p:nvPr>
        </p:nvSpPr>
        <p:spPr>
          <a:xfrm>
            <a:off x="5960382" y="6599104"/>
            <a:ext cx="440418" cy="188821"/>
          </a:xfrm>
        </p:spPr>
        <p:txBody>
          <a:bodyPr/>
          <a:lstStyle/>
          <a:p>
            <a:fld id="{86CB4B4D-7CA3-9044-876B-883B54F8677D}" type="slidenum">
              <a:rPr lang="en-KR" smtClean="0">
                <a:solidFill>
                  <a:srgbClr val="000000"/>
                </a:solidFill>
              </a:rPr>
              <a:pPr/>
              <a:t>62</a:t>
            </a:fld>
            <a:endParaRPr lang="en-KR">
              <a:solidFill>
                <a:srgbClr val="000000"/>
              </a:solidFill>
            </a:endParaRPr>
          </a:p>
        </p:txBody>
      </p:sp>
      <p:sp>
        <p:nvSpPr>
          <p:cNvPr id="9" name="TextBox 8">
            <a:extLst>
              <a:ext uri="{FF2B5EF4-FFF2-40B4-BE49-F238E27FC236}">
                <a16:creationId xmlns:a16="http://schemas.microsoft.com/office/drawing/2014/main" id="{DF795F09-80C5-F34B-68F8-490D6881E97F}"/>
              </a:ext>
            </a:extLst>
          </p:cNvPr>
          <p:cNvSpPr txBox="1"/>
          <p:nvPr/>
        </p:nvSpPr>
        <p:spPr>
          <a:xfrm>
            <a:off x="1" y="729701"/>
            <a:ext cx="3734718" cy="1384995"/>
          </a:xfrm>
          <a:prstGeom prst="rect">
            <a:avLst/>
          </a:prstGeom>
          <a:noFill/>
        </p:spPr>
        <p:txBody>
          <a:bodyPr wrap="square" rtlCol="0">
            <a:spAutoFit/>
          </a:bodyPr>
          <a:lstStyle/>
          <a:p>
            <a:r>
              <a:rPr lang="en-KR" sz="2800">
                <a:solidFill>
                  <a:srgbClr val="221BFF"/>
                </a:solidFill>
                <a:latin typeface="Times New Roman" panose="02020603050405020304" pitchFamily="18" charset="0"/>
                <a:cs typeface="Times New Roman" panose="02020603050405020304" pitchFamily="18" charset="0"/>
              </a:rPr>
              <a:t>Using innovation and quantum RF-readout to make progress</a:t>
            </a:r>
          </a:p>
        </p:txBody>
      </p:sp>
      <p:pic>
        <p:nvPicPr>
          <p:cNvPr id="14" name="Picture 13">
            <a:extLst>
              <a:ext uri="{FF2B5EF4-FFF2-40B4-BE49-F238E27FC236}">
                <a16:creationId xmlns:a16="http://schemas.microsoft.com/office/drawing/2014/main" id="{056AD364-8EC6-622E-B2E6-71FA0D5FBE24}"/>
              </a:ext>
            </a:extLst>
          </p:cNvPr>
          <p:cNvPicPr>
            <a:picLocks noChangeAspect="1"/>
          </p:cNvPicPr>
          <p:nvPr/>
        </p:nvPicPr>
        <p:blipFill>
          <a:blip r:embed="rId2"/>
          <a:stretch>
            <a:fillRect/>
          </a:stretch>
        </p:blipFill>
        <p:spPr>
          <a:xfrm>
            <a:off x="3448280" y="650741"/>
            <a:ext cx="8758409" cy="6207259"/>
          </a:xfrm>
          <a:prstGeom prst="rect">
            <a:avLst/>
          </a:prstGeom>
        </p:spPr>
      </p:pic>
    </p:spTree>
    <p:extLst>
      <p:ext uri="{BB962C8B-B14F-4D97-AF65-F5344CB8AC3E}">
        <p14:creationId xmlns:p14="http://schemas.microsoft.com/office/powerpoint/2010/main" val="347064346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2ECE-75BA-7B6B-49C9-9E6B1747EB42}"/>
              </a:ext>
            </a:extLst>
          </p:cNvPr>
          <p:cNvSpPr>
            <a:spLocks noGrp="1"/>
          </p:cNvSpPr>
          <p:nvPr>
            <p:ph type="title"/>
          </p:nvPr>
        </p:nvSpPr>
        <p:spPr>
          <a:xfrm>
            <a:off x="0" y="0"/>
            <a:ext cx="1553378" cy="771181"/>
          </a:xfrm>
        </p:spPr>
        <p:txBody>
          <a:bodyPr>
            <a:normAutofit/>
          </a:bodyPr>
          <a:lstStyle/>
          <a:p>
            <a:pPr algn="ctr"/>
            <a:r>
              <a:rPr lang="en-KR" sz="3600">
                <a:solidFill>
                  <a:srgbClr val="FF0000"/>
                </a:solidFill>
                <a:latin typeface="Times New Roman" panose="02020603050405020304" pitchFamily="18" charset="0"/>
                <a:cs typeface="Times New Roman" panose="02020603050405020304" pitchFamily="18" charset="0"/>
              </a:rPr>
              <a:t>QUAX </a:t>
            </a:r>
          </a:p>
        </p:txBody>
      </p:sp>
      <p:sp>
        <p:nvSpPr>
          <p:cNvPr id="4" name="Slide Number Placeholder 3">
            <a:extLst>
              <a:ext uri="{FF2B5EF4-FFF2-40B4-BE49-F238E27FC236}">
                <a16:creationId xmlns:a16="http://schemas.microsoft.com/office/drawing/2014/main" id="{4CBE13DF-D79D-7E27-A365-C2ECAD6F45AC}"/>
              </a:ext>
            </a:extLst>
          </p:cNvPr>
          <p:cNvSpPr>
            <a:spLocks noGrp="1"/>
          </p:cNvSpPr>
          <p:nvPr>
            <p:ph type="sldNum" sz="quarter" idx="2"/>
          </p:nvPr>
        </p:nvSpPr>
        <p:spPr/>
        <p:txBody>
          <a:bodyPr/>
          <a:lstStyle/>
          <a:p>
            <a:fld id="{86CB4B4D-7CA3-9044-876B-883B54F8677D}" type="slidenum">
              <a:rPr lang="en-KR" smtClean="0">
                <a:solidFill>
                  <a:srgbClr val="000000"/>
                </a:solidFill>
              </a:rPr>
              <a:pPr/>
              <a:t>63</a:t>
            </a:fld>
            <a:endParaRPr lang="en-KR">
              <a:solidFill>
                <a:srgbClr val="000000"/>
              </a:solidFill>
            </a:endParaRPr>
          </a:p>
        </p:txBody>
      </p:sp>
      <p:sp>
        <p:nvSpPr>
          <p:cNvPr id="9" name="TextBox 8">
            <a:extLst>
              <a:ext uri="{FF2B5EF4-FFF2-40B4-BE49-F238E27FC236}">
                <a16:creationId xmlns:a16="http://schemas.microsoft.com/office/drawing/2014/main" id="{DF795F09-80C5-F34B-68F8-490D6881E97F}"/>
              </a:ext>
            </a:extLst>
          </p:cNvPr>
          <p:cNvSpPr txBox="1"/>
          <p:nvPr/>
        </p:nvSpPr>
        <p:spPr>
          <a:xfrm>
            <a:off x="1" y="729701"/>
            <a:ext cx="2126254" cy="954107"/>
          </a:xfrm>
          <a:prstGeom prst="rect">
            <a:avLst/>
          </a:prstGeom>
          <a:noFill/>
        </p:spPr>
        <p:txBody>
          <a:bodyPr wrap="square" rtlCol="0">
            <a:spAutoFit/>
          </a:bodyPr>
          <a:lstStyle/>
          <a:p>
            <a:r>
              <a:rPr lang="en-KR" sz="2800">
                <a:solidFill>
                  <a:srgbClr val="221BFF"/>
                </a:solidFill>
                <a:latin typeface="Times New Roman" panose="02020603050405020304" pitchFamily="18" charset="0"/>
                <a:cs typeface="Times New Roman" panose="02020603050405020304" pitchFamily="18" charset="0"/>
              </a:rPr>
              <a:t>Projection at 8.5 -11 GHz</a:t>
            </a:r>
          </a:p>
        </p:txBody>
      </p:sp>
      <p:pic>
        <p:nvPicPr>
          <p:cNvPr id="12" name="Picture 11">
            <a:extLst>
              <a:ext uri="{FF2B5EF4-FFF2-40B4-BE49-F238E27FC236}">
                <a16:creationId xmlns:a16="http://schemas.microsoft.com/office/drawing/2014/main" id="{DA550F1C-142D-D57A-2A6E-8BC08729A8D8}"/>
              </a:ext>
            </a:extLst>
          </p:cNvPr>
          <p:cNvPicPr>
            <a:picLocks noChangeAspect="1"/>
          </p:cNvPicPr>
          <p:nvPr/>
        </p:nvPicPr>
        <p:blipFill>
          <a:blip r:embed="rId2"/>
          <a:stretch>
            <a:fillRect/>
          </a:stretch>
        </p:blipFill>
        <p:spPr>
          <a:xfrm>
            <a:off x="2555913" y="16020"/>
            <a:ext cx="9636087" cy="6841980"/>
          </a:xfrm>
          <a:prstGeom prst="rect">
            <a:avLst/>
          </a:prstGeom>
        </p:spPr>
      </p:pic>
    </p:spTree>
    <p:extLst>
      <p:ext uri="{BB962C8B-B14F-4D97-AF65-F5344CB8AC3E}">
        <p14:creationId xmlns:p14="http://schemas.microsoft.com/office/powerpoint/2010/main" val="349721815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815189" y="6431761"/>
            <a:ext cx="533400" cy="365125"/>
          </a:xfrm>
        </p:spPr>
        <p:txBody>
          <a:bodyPr/>
          <a:lstStyle/>
          <a:p>
            <a:fld id="{90CDB356-0B88-4BC1-B268-E69530B25FC0}" type="slidenum">
              <a:rPr lang="en-US" smtClean="0">
                <a:solidFill>
                  <a:schemeClr val="tx1"/>
                </a:solidFill>
              </a:rPr>
              <a:pPr/>
              <a:t>64</a:t>
            </a:fld>
            <a:endParaRPr lang="en-US" dirty="0">
              <a:solidFill>
                <a:schemeClr val="tx1"/>
              </a:solidFill>
            </a:endParaRPr>
          </a:p>
        </p:txBody>
      </p:sp>
      <p:pic>
        <p:nvPicPr>
          <p:cNvPr id="6" name="Picture 5"/>
          <p:cNvPicPr>
            <a:picLocks noChangeAspect="1"/>
          </p:cNvPicPr>
          <p:nvPr/>
        </p:nvPicPr>
        <p:blipFill>
          <a:blip r:embed="rId2"/>
          <a:stretch>
            <a:fillRect/>
          </a:stretch>
        </p:blipFill>
        <p:spPr>
          <a:xfrm>
            <a:off x="1524000" y="474136"/>
            <a:ext cx="9144000" cy="6239735"/>
          </a:xfrm>
          <a:prstGeom prst="rect">
            <a:avLst/>
          </a:prstGeom>
        </p:spPr>
      </p:pic>
      <p:grpSp>
        <p:nvGrpSpPr>
          <p:cNvPr id="7" name="Group 6">
            <a:extLst>
              <a:ext uri="{FF2B5EF4-FFF2-40B4-BE49-F238E27FC236}">
                <a16:creationId xmlns:a16="http://schemas.microsoft.com/office/drawing/2014/main" id="{230AA80F-BA93-25A8-6FC7-D50B2092311C}"/>
              </a:ext>
            </a:extLst>
          </p:cNvPr>
          <p:cNvGrpSpPr/>
          <p:nvPr/>
        </p:nvGrpSpPr>
        <p:grpSpPr>
          <a:xfrm>
            <a:off x="6087900" y="3677558"/>
            <a:ext cx="4181594" cy="2016759"/>
            <a:chOff x="6087900" y="3677558"/>
            <a:chExt cx="4181594" cy="2016759"/>
          </a:xfrm>
        </p:grpSpPr>
        <p:sp>
          <p:nvSpPr>
            <p:cNvPr id="16" name="TextBox 15">
              <a:extLst>
                <a:ext uri="{FF2B5EF4-FFF2-40B4-BE49-F238E27FC236}">
                  <a16:creationId xmlns:a16="http://schemas.microsoft.com/office/drawing/2014/main" id="{6C1E50A5-77DA-2345-954B-644903988695}"/>
                </a:ext>
              </a:extLst>
            </p:cNvPr>
            <p:cNvSpPr txBox="1"/>
            <p:nvPr/>
          </p:nvSpPr>
          <p:spPr>
            <a:xfrm>
              <a:off x="6087900" y="4493988"/>
              <a:ext cx="4181594" cy="1200329"/>
            </a:xfrm>
            <a:prstGeom prst="rect">
              <a:avLst/>
            </a:prstGeom>
            <a:noFill/>
          </p:spPr>
          <p:txBody>
            <a:bodyPr wrap="none" rtlCol="0">
              <a:spAutoFit/>
            </a:bodyPr>
            <a:lstStyle/>
            <a:p>
              <a:r>
                <a:rPr lang="en-US" sz="3600" dirty="0">
                  <a:solidFill>
                    <a:srgbClr val="FF3300"/>
                  </a:solidFill>
                </a:rPr>
                <a:t>Axions here solve the</a:t>
              </a:r>
            </a:p>
            <a:p>
              <a:r>
                <a:rPr lang="en-US" sz="3600" dirty="0">
                  <a:solidFill>
                    <a:srgbClr val="FF3300"/>
                  </a:solidFill>
                </a:rPr>
                <a:t>Strong CP-problem</a:t>
              </a:r>
            </a:p>
          </p:txBody>
        </p:sp>
        <p:cxnSp>
          <p:nvCxnSpPr>
            <p:cNvPr id="18" name="Straight Arrow Connector 17">
              <a:extLst>
                <a:ext uri="{FF2B5EF4-FFF2-40B4-BE49-F238E27FC236}">
                  <a16:creationId xmlns:a16="http://schemas.microsoft.com/office/drawing/2014/main" id="{F7C63A7A-C4A2-B745-AC68-B482E0E52EA8}"/>
                </a:ext>
              </a:extLst>
            </p:cNvPr>
            <p:cNvCxnSpPr>
              <a:cxnSpLocks/>
            </p:cNvCxnSpPr>
            <p:nvPr/>
          </p:nvCxnSpPr>
          <p:spPr>
            <a:xfrm flipH="1" flipV="1">
              <a:off x="7336972" y="3677558"/>
              <a:ext cx="370114" cy="865414"/>
            </a:xfrm>
            <a:prstGeom prst="straightConnector1">
              <a:avLst/>
            </a:prstGeom>
            <a:ln w="28575" cap="flat" cmpd="sng" algn="ctr">
              <a:solidFill>
                <a:srgbClr val="E51B3D"/>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19" name="TextBox 18">
            <a:extLst>
              <a:ext uri="{FF2B5EF4-FFF2-40B4-BE49-F238E27FC236}">
                <a16:creationId xmlns:a16="http://schemas.microsoft.com/office/drawing/2014/main" id="{844F1F2B-4D26-AE49-9C91-E541081AB197}"/>
              </a:ext>
            </a:extLst>
          </p:cNvPr>
          <p:cNvSpPr txBox="1"/>
          <p:nvPr/>
        </p:nvSpPr>
        <p:spPr>
          <a:xfrm>
            <a:off x="2960072" y="1322616"/>
            <a:ext cx="1766509" cy="2308324"/>
          </a:xfrm>
          <a:prstGeom prst="rect">
            <a:avLst/>
          </a:prstGeom>
          <a:noFill/>
        </p:spPr>
        <p:txBody>
          <a:bodyPr wrap="none" rtlCol="0">
            <a:spAutoFit/>
          </a:bodyPr>
          <a:lstStyle/>
          <a:p>
            <a:r>
              <a:rPr lang="en-US" sz="3600" dirty="0">
                <a:solidFill>
                  <a:srgbClr val="FF3300"/>
                </a:solidFill>
              </a:rPr>
              <a:t>ALPs:</a:t>
            </a:r>
          </a:p>
          <a:p>
            <a:r>
              <a:rPr lang="en-US" sz="3600" dirty="0">
                <a:solidFill>
                  <a:srgbClr val="FF3300"/>
                </a:solidFill>
              </a:rPr>
              <a:t>Axion</a:t>
            </a:r>
          </a:p>
          <a:p>
            <a:r>
              <a:rPr lang="en-US" sz="3600" dirty="0">
                <a:solidFill>
                  <a:srgbClr val="FF3300"/>
                </a:solidFill>
              </a:rPr>
              <a:t>Like</a:t>
            </a:r>
          </a:p>
          <a:p>
            <a:r>
              <a:rPr lang="en-US" sz="3600" dirty="0">
                <a:solidFill>
                  <a:srgbClr val="FF3300"/>
                </a:solidFill>
              </a:rPr>
              <a:t>Particles</a:t>
            </a:r>
          </a:p>
        </p:txBody>
      </p:sp>
      <p:sp>
        <p:nvSpPr>
          <p:cNvPr id="5" name="TextBox 4">
            <a:extLst>
              <a:ext uri="{FF2B5EF4-FFF2-40B4-BE49-F238E27FC236}">
                <a16:creationId xmlns:a16="http://schemas.microsoft.com/office/drawing/2014/main" id="{1E405A55-FD40-2059-321A-5793E6CB0938}"/>
              </a:ext>
            </a:extLst>
          </p:cNvPr>
          <p:cNvSpPr txBox="1"/>
          <p:nvPr/>
        </p:nvSpPr>
        <p:spPr>
          <a:xfrm rot="19870001">
            <a:off x="4922270" y="3400107"/>
            <a:ext cx="5354094" cy="461665"/>
          </a:xfrm>
          <a:prstGeom prst="rect">
            <a:avLst/>
          </a:prstGeom>
          <a:noFill/>
        </p:spPr>
        <p:txBody>
          <a:bodyPr wrap="none" rtlCol="0">
            <a:spAutoFit/>
          </a:bodyPr>
          <a:lstStyle/>
          <a:p>
            <a:r>
              <a:rPr lang="en-KR" sz="2400" b="1">
                <a:solidFill>
                  <a:srgbClr val="FF0000"/>
                </a:solidFill>
                <a:latin typeface="Times New Roman" panose="02020603050405020304" pitchFamily="18" charset="0"/>
                <a:cs typeface="Times New Roman" panose="02020603050405020304" pitchFamily="18" charset="0"/>
              </a:rPr>
              <a:t>A unique feature: There’s a bottom line</a:t>
            </a:r>
          </a:p>
        </p:txBody>
      </p:sp>
      <p:sp>
        <p:nvSpPr>
          <p:cNvPr id="2" name="Title 1"/>
          <p:cNvSpPr>
            <a:spLocks noGrp="1"/>
          </p:cNvSpPr>
          <p:nvPr>
            <p:ph type="title"/>
          </p:nvPr>
        </p:nvSpPr>
        <p:spPr>
          <a:xfrm>
            <a:off x="1524000" y="3"/>
            <a:ext cx="9144000" cy="663223"/>
          </a:xfrm>
        </p:spPr>
        <p:txBody>
          <a:bodyPr>
            <a:normAutofit fontScale="90000"/>
          </a:bodyPr>
          <a:lstStyle/>
          <a:p>
            <a:r>
              <a:rPr lang="en-US" dirty="0">
                <a:solidFill>
                  <a:srgbClr val="2934FF"/>
                </a:solidFill>
              </a:rPr>
              <a:t>Axion coupling vs. axion mass</a:t>
            </a:r>
          </a:p>
        </p:txBody>
      </p:sp>
    </p:spTree>
    <p:extLst>
      <p:ext uri="{BB962C8B-B14F-4D97-AF65-F5344CB8AC3E}">
        <p14:creationId xmlns:p14="http://schemas.microsoft.com/office/powerpoint/2010/main" val="226308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2ECE-75BA-7B6B-49C9-9E6B1747EB42}"/>
              </a:ext>
            </a:extLst>
          </p:cNvPr>
          <p:cNvSpPr>
            <a:spLocks noGrp="1"/>
          </p:cNvSpPr>
          <p:nvPr>
            <p:ph type="title"/>
          </p:nvPr>
        </p:nvSpPr>
        <p:spPr>
          <a:xfrm>
            <a:off x="0" y="0"/>
            <a:ext cx="1553378" cy="771181"/>
          </a:xfrm>
        </p:spPr>
        <p:txBody>
          <a:bodyPr>
            <a:normAutofit/>
          </a:bodyPr>
          <a:lstStyle/>
          <a:p>
            <a:pPr algn="ctr"/>
            <a:r>
              <a:rPr lang="en-KR" sz="3600">
                <a:solidFill>
                  <a:srgbClr val="FF0000"/>
                </a:solidFill>
                <a:latin typeface="Times New Roman" panose="02020603050405020304" pitchFamily="18" charset="0"/>
                <a:cs typeface="Times New Roman" panose="02020603050405020304" pitchFamily="18" charset="0"/>
              </a:rPr>
              <a:t>QUAX </a:t>
            </a:r>
          </a:p>
        </p:txBody>
      </p:sp>
      <p:sp>
        <p:nvSpPr>
          <p:cNvPr id="4" name="Slide Number Placeholder 3">
            <a:extLst>
              <a:ext uri="{FF2B5EF4-FFF2-40B4-BE49-F238E27FC236}">
                <a16:creationId xmlns:a16="http://schemas.microsoft.com/office/drawing/2014/main" id="{4CBE13DF-D79D-7E27-A365-C2ECAD6F45AC}"/>
              </a:ext>
            </a:extLst>
          </p:cNvPr>
          <p:cNvSpPr>
            <a:spLocks noGrp="1"/>
          </p:cNvSpPr>
          <p:nvPr>
            <p:ph type="sldNum" sz="quarter" idx="2"/>
          </p:nvPr>
        </p:nvSpPr>
        <p:spPr/>
        <p:txBody>
          <a:bodyPr/>
          <a:lstStyle/>
          <a:p>
            <a:fld id="{86CB4B4D-7CA3-9044-876B-883B54F8677D}" type="slidenum">
              <a:rPr lang="en-KR" smtClean="0">
                <a:solidFill>
                  <a:srgbClr val="000000"/>
                </a:solidFill>
              </a:rPr>
              <a:pPr/>
              <a:t>65</a:t>
            </a:fld>
            <a:endParaRPr lang="en-KR">
              <a:solidFill>
                <a:srgbClr val="000000"/>
              </a:solidFill>
            </a:endParaRPr>
          </a:p>
        </p:txBody>
      </p:sp>
      <p:sp>
        <p:nvSpPr>
          <p:cNvPr id="9" name="TextBox 8">
            <a:extLst>
              <a:ext uri="{FF2B5EF4-FFF2-40B4-BE49-F238E27FC236}">
                <a16:creationId xmlns:a16="http://schemas.microsoft.com/office/drawing/2014/main" id="{DF795F09-80C5-F34B-68F8-490D6881E97F}"/>
              </a:ext>
            </a:extLst>
          </p:cNvPr>
          <p:cNvSpPr txBox="1"/>
          <p:nvPr/>
        </p:nvSpPr>
        <p:spPr>
          <a:xfrm>
            <a:off x="0" y="729701"/>
            <a:ext cx="2390659" cy="954107"/>
          </a:xfrm>
          <a:prstGeom prst="rect">
            <a:avLst/>
          </a:prstGeom>
          <a:noFill/>
        </p:spPr>
        <p:txBody>
          <a:bodyPr wrap="square" rtlCol="0">
            <a:spAutoFit/>
          </a:bodyPr>
          <a:lstStyle/>
          <a:p>
            <a:r>
              <a:rPr lang="en-KR" sz="2800">
                <a:solidFill>
                  <a:srgbClr val="221BFF"/>
                </a:solidFill>
                <a:latin typeface="Times New Roman" panose="02020603050405020304" pitchFamily="18" charset="0"/>
                <a:cs typeface="Times New Roman" panose="02020603050405020304" pitchFamily="18" charset="0"/>
              </a:rPr>
              <a:t>Current status at 8.5 -11 GHz</a:t>
            </a:r>
          </a:p>
        </p:txBody>
      </p:sp>
      <p:pic>
        <p:nvPicPr>
          <p:cNvPr id="3" name="Picture 2">
            <a:extLst>
              <a:ext uri="{FF2B5EF4-FFF2-40B4-BE49-F238E27FC236}">
                <a16:creationId xmlns:a16="http://schemas.microsoft.com/office/drawing/2014/main" id="{6E09E5A3-BCDE-4B97-06C6-99AAF26135C5}"/>
              </a:ext>
            </a:extLst>
          </p:cNvPr>
          <p:cNvPicPr>
            <a:picLocks noChangeAspect="1"/>
          </p:cNvPicPr>
          <p:nvPr/>
        </p:nvPicPr>
        <p:blipFill>
          <a:blip r:embed="rId2"/>
          <a:stretch>
            <a:fillRect/>
          </a:stretch>
        </p:blipFill>
        <p:spPr>
          <a:xfrm>
            <a:off x="2555913" y="23517"/>
            <a:ext cx="9636087" cy="6834483"/>
          </a:xfrm>
          <a:prstGeom prst="rect">
            <a:avLst/>
          </a:prstGeom>
        </p:spPr>
      </p:pic>
    </p:spTree>
    <p:extLst>
      <p:ext uri="{BB962C8B-B14F-4D97-AF65-F5344CB8AC3E}">
        <p14:creationId xmlns:p14="http://schemas.microsoft.com/office/powerpoint/2010/main" val="288296139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A7FF3-E9A6-C7AB-624E-D00301925677}"/>
            </a:ext>
          </a:extLst>
        </p:cNvPr>
        <p:cNvGrpSpPr/>
        <p:nvPr/>
      </p:nvGrpSpPr>
      <p:grpSpPr>
        <a:xfrm>
          <a:off x="0" y="0"/>
          <a:ext cx="0" cy="0"/>
          <a:chOff x="0" y="0"/>
          <a:chExt cx="0" cy="0"/>
        </a:xfrm>
      </p:grpSpPr>
      <p:sp>
        <p:nvSpPr>
          <p:cNvPr id="41986" name="Rectangle 2">
            <a:extLst>
              <a:ext uri="{FF2B5EF4-FFF2-40B4-BE49-F238E27FC236}">
                <a16:creationId xmlns:a16="http://schemas.microsoft.com/office/drawing/2014/main" id="{822AD7D7-0A1B-BB5B-DC73-DDDC349ADD25}"/>
              </a:ext>
            </a:extLst>
          </p:cNvPr>
          <p:cNvSpPr>
            <a:spLocks noGrp="1" noChangeArrowheads="1"/>
          </p:cNvSpPr>
          <p:nvPr>
            <p:ph type="title"/>
          </p:nvPr>
        </p:nvSpPr>
        <p:spPr>
          <a:xfrm>
            <a:off x="1524000" y="1876426"/>
            <a:ext cx="9144000" cy="2639131"/>
          </a:xfrm>
          <a:solidFill>
            <a:srgbClr val="0000FF"/>
          </a:solidFill>
        </p:spPr>
        <p:txBody>
          <a:bodyPr/>
          <a:lstStyle/>
          <a:p>
            <a:pPr algn="ctr"/>
            <a:r>
              <a:rPr lang="en-US">
                <a:solidFill>
                  <a:srgbClr val="FFFF00"/>
                </a:solidFill>
              </a:rPr>
              <a:t>The low-frequency domain</a:t>
            </a:r>
          </a:p>
        </p:txBody>
      </p:sp>
      <p:sp>
        <p:nvSpPr>
          <p:cNvPr id="2" name="Slide Number Placeholder 1">
            <a:extLst>
              <a:ext uri="{FF2B5EF4-FFF2-40B4-BE49-F238E27FC236}">
                <a16:creationId xmlns:a16="http://schemas.microsoft.com/office/drawing/2014/main" id="{E536F224-9539-F809-3DD8-CB1F479E3986}"/>
              </a:ext>
            </a:extLst>
          </p:cNvPr>
          <p:cNvSpPr>
            <a:spLocks noGrp="1"/>
          </p:cNvSpPr>
          <p:nvPr>
            <p:ph type="sldNum" sz="quarter" idx="12"/>
          </p:nvPr>
        </p:nvSpPr>
        <p:spPr/>
        <p:txBody>
          <a:bodyPr/>
          <a:lstStyle/>
          <a:p>
            <a:fld id="{9F602666-21DA-5F44-8872-64CC06ACC632}" type="slidenum">
              <a:rPr lang="en-US" smtClean="0"/>
              <a:t>66</a:t>
            </a:fld>
            <a:endParaRPr lang="en-US"/>
          </a:p>
        </p:txBody>
      </p:sp>
    </p:spTree>
    <p:extLst>
      <p:ext uri="{BB962C8B-B14F-4D97-AF65-F5344CB8AC3E}">
        <p14:creationId xmlns:p14="http://schemas.microsoft.com/office/powerpoint/2010/main" val="703585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DEB781-7221-E60B-44F8-3AEE050F03AE}"/>
              </a:ext>
            </a:extLst>
          </p:cNvPr>
          <p:cNvPicPr>
            <a:picLocks noChangeAspect="1"/>
          </p:cNvPicPr>
          <p:nvPr/>
        </p:nvPicPr>
        <p:blipFill>
          <a:blip r:embed="rId2"/>
          <a:stretch>
            <a:fillRect/>
          </a:stretch>
        </p:blipFill>
        <p:spPr>
          <a:xfrm>
            <a:off x="15240" y="3327002"/>
            <a:ext cx="7147560" cy="3460923"/>
          </a:xfrm>
          <a:prstGeom prst="rect">
            <a:avLst/>
          </a:prstGeom>
        </p:spPr>
      </p:pic>
      <p:sp>
        <p:nvSpPr>
          <p:cNvPr id="2" name="Title 1">
            <a:extLst>
              <a:ext uri="{FF2B5EF4-FFF2-40B4-BE49-F238E27FC236}">
                <a16:creationId xmlns:a16="http://schemas.microsoft.com/office/drawing/2014/main" id="{F0A92ECE-75BA-7B6B-49C9-9E6B1747EB42}"/>
              </a:ext>
            </a:extLst>
          </p:cNvPr>
          <p:cNvSpPr>
            <a:spLocks noGrp="1"/>
          </p:cNvSpPr>
          <p:nvPr>
            <p:ph type="title"/>
          </p:nvPr>
        </p:nvSpPr>
        <p:spPr>
          <a:xfrm>
            <a:off x="0" y="0"/>
            <a:ext cx="12192000" cy="1177281"/>
          </a:xfrm>
        </p:spPr>
        <p:txBody>
          <a:bodyPr>
            <a:normAutofit/>
          </a:bodyPr>
          <a:lstStyle/>
          <a:p>
            <a:pPr algn="ctr"/>
            <a:r>
              <a:rPr lang="en-KR" sz="3600">
                <a:solidFill>
                  <a:srgbClr val="FF0000"/>
                </a:solidFill>
                <a:latin typeface="Times New Roman" panose="02020603050405020304" pitchFamily="18" charset="0"/>
                <a:cs typeface="Times New Roman" panose="02020603050405020304" pitchFamily="18" charset="0"/>
              </a:rPr>
              <a:t>Dark-Matter Radio, probing the low frequency axions at SLAC/USA</a:t>
            </a:r>
          </a:p>
        </p:txBody>
      </p:sp>
      <p:sp>
        <p:nvSpPr>
          <p:cNvPr id="4" name="Slide Number Placeholder 3">
            <a:extLst>
              <a:ext uri="{FF2B5EF4-FFF2-40B4-BE49-F238E27FC236}">
                <a16:creationId xmlns:a16="http://schemas.microsoft.com/office/drawing/2014/main" id="{4CBE13DF-D79D-7E27-A365-C2ECAD6F45AC}"/>
              </a:ext>
            </a:extLst>
          </p:cNvPr>
          <p:cNvSpPr>
            <a:spLocks noGrp="1"/>
          </p:cNvSpPr>
          <p:nvPr>
            <p:ph type="sldNum" sz="quarter" idx="2"/>
          </p:nvPr>
        </p:nvSpPr>
        <p:spPr/>
        <p:txBody>
          <a:bodyPr/>
          <a:lstStyle/>
          <a:p>
            <a:fld id="{86CB4B4D-7CA3-9044-876B-883B54F8677D}" type="slidenum">
              <a:rPr lang="en-KR" smtClean="0">
                <a:solidFill>
                  <a:srgbClr val="000000"/>
                </a:solidFill>
              </a:rPr>
              <a:pPr/>
              <a:t>67</a:t>
            </a:fld>
            <a:endParaRPr lang="en-KR">
              <a:solidFill>
                <a:srgbClr val="000000"/>
              </a:solidFill>
            </a:endParaRPr>
          </a:p>
        </p:txBody>
      </p:sp>
      <p:pic>
        <p:nvPicPr>
          <p:cNvPr id="7" name="Picture 6">
            <a:extLst>
              <a:ext uri="{FF2B5EF4-FFF2-40B4-BE49-F238E27FC236}">
                <a16:creationId xmlns:a16="http://schemas.microsoft.com/office/drawing/2014/main" id="{A58A70A1-8C26-7391-D45D-E6593A287B72}"/>
              </a:ext>
            </a:extLst>
          </p:cNvPr>
          <p:cNvPicPr>
            <a:picLocks noChangeAspect="1"/>
          </p:cNvPicPr>
          <p:nvPr/>
        </p:nvPicPr>
        <p:blipFill>
          <a:blip r:embed="rId3"/>
          <a:stretch>
            <a:fillRect/>
          </a:stretch>
        </p:blipFill>
        <p:spPr>
          <a:xfrm>
            <a:off x="6201154" y="1511416"/>
            <a:ext cx="5990846" cy="2870339"/>
          </a:xfrm>
          <a:prstGeom prst="rect">
            <a:avLst/>
          </a:prstGeom>
        </p:spPr>
      </p:pic>
      <p:sp>
        <p:nvSpPr>
          <p:cNvPr id="9" name="TextBox 8">
            <a:extLst>
              <a:ext uri="{FF2B5EF4-FFF2-40B4-BE49-F238E27FC236}">
                <a16:creationId xmlns:a16="http://schemas.microsoft.com/office/drawing/2014/main" id="{DF795F09-80C5-F34B-68F8-490D6881E97F}"/>
              </a:ext>
            </a:extLst>
          </p:cNvPr>
          <p:cNvSpPr txBox="1"/>
          <p:nvPr/>
        </p:nvSpPr>
        <p:spPr>
          <a:xfrm>
            <a:off x="0" y="1203891"/>
            <a:ext cx="6721712" cy="954107"/>
          </a:xfrm>
          <a:prstGeom prst="rect">
            <a:avLst/>
          </a:prstGeom>
          <a:noFill/>
        </p:spPr>
        <p:txBody>
          <a:bodyPr wrap="none" rtlCol="0">
            <a:spAutoFit/>
          </a:bodyPr>
          <a:lstStyle/>
          <a:p>
            <a:r>
              <a:rPr lang="en-KR" sz="2800">
                <a:solidFill>
                  <a:srgbClr val="221BFF"/>
                </a:solidFill>
                <a:latin typeface="Times New Roman" panose="02020603050405020304" pitchFamily="18" charset="0"/>
                <a:cs typeface="Times New Roman" panose="02020603050405020304" pitchFamily="18" charset="0"/>
              </a:rPr>
              <a:t>Low frequencies (long Compton wavelength)</a:t>
            </a:r>
          </a:p>
          <a:p>
            <a:r>
              <a:rPr lang="en-KR" sz="2800">
                <a:solidFill>
                  <a:srgbClr val="221BFF"/>
                </a:solidFill>
                <a:latin typeface="Times New Roman" panose="02020603050405020304" pitchFamily="18" charset="0"/>
                <a:cs typeface="Times New Roman" panose="02020603050405020304" pitchFamily="18" charset="0"/>
              </a:rPr>
              <a:t>favor induction coil detection</a:t>
            </a:r>
          </a:p>
        </p:txBody>
      </p:sp>
    </p:spTree>
    <p:extLst>
      <p:ext uri="{BB962C8B-B14F-4D97-AF65-F5344CB8AC3E}">
        <p14:creationId xmlns:p14="http://schemas.microsoft.com/office/powerpoint/2010/main" val="71358982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ChangeArrowheads="1"/>
          </p:cNvSpPr>
          <p:nvPr/>
        </p:nvSpPr>
        <p:spPr bwMode="auto">
          <a:xfrm>
            <a:off x="1540626" y="0"/>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000">
                <a:solidFill>
                  <a:srgbClr val="0000FF"/>
                </a:solidFill>
              </a:rPr>
              <a:t>Dark Matter Radio, 2203.11246</a:t>
            </a:r>
          </a:p>
        </p:txBody>
      </p:sp>
      <p:pic>
        <p:nvPicPr>
          <p:cNvPr id="5" name="Picture 4">
            <a:extLst>
              <a:ext uri="{FF2B5EF4-FFF2-40B4-BE49-F238E27FC236}">
                <a16:creationId xmlns:a16="http://schemas.microsoft.com/office/drawing/2014/main" id="{06BD44AF-A9C4-2188-D7A1-43B307564C45}"/>
              </a:ext>
            </a:extLst>
          </p:cNvPr>
          <p:cNvPicPr>
            <a:picLocks noChangeAspect="1"/>
          </p:cNvPicPr>
          <p:nvPr/>
        </p:nvPicPr>
        <p:blipFill>
          <a:blip r:embed="rId3"/>
          <a:stretch>
            <a:fillRect/>
          </a:stretch>
        </p:blipFill>
        <p:spPr>
          <a:xfrm>
            <a:off x="0" y="1009665"/>
            <a:ext cx="10421472" cy="5848335"/>
          </a:xfrm>
          <a:prstGeom prst="rect">
            <a:avLst/>
          </a:prstGeom>
        </p:spPr>
      </p:pic>
      <p:pic>
        <p:nvPicPr>
          <p:cNvPr id="9" name="Picture 8">
            <a:extLst>
              <a:ext uri="{FF2B5EF4-FFF2-40B4-BE49-F238E27FC236}">
                <a16:creationId xmlns:a16="http://schemas.microsoft.com/office/drawing/2014/main" id="{A590E6B3-15F3-E470-099A-B8CAC930B845}"/>
              </a:ext>
            </a:extLst>
          </p:cNvPr>
          <p:cNvPicPr>
            <a:picLocks noChangeAspect="1"/>
          </p:cNvPicPr>
          <p:nvPr/>
        </p:nvPicPr>
        <p:blipFill>
          <a:blip r:embed="rId4"/>
          <a:stretch>
            <a:fillRect/>
          </a:stretch>
        </p:blipFill>
        <p:spPr>
          <a:xfrm>
            <a:off x="8815840" y="0"/>
            <a:ext cx="3482306" cy="1586753"/>
          </a:xfrm>
          <a:prstGeom prst="rect">
            <a:avLst/>
          </a:prstGeom>
        </p:spPr>
      </p:pic>
    </p:spTree>
    <p:extLst>
      <p:ext uri="{BB962C8B-B14F-4D97-AF65-F5344CB8AC3E}">
        <p14:creationId xmlns:p14="http://schemas.microsoft.com/office/powerpoint/2010/main" val="3921110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815189" y="6431761"/>
            <a:ext cx="533400" cy="365125"/>
          </a:xfrm>
        </p:spPr>
        <p:txBody>
          <a:bodyPr/>
          <a:lstStyle/>
          <a:p>
            <a:fld id="{90CDB356-0B88-4BC1-B268-E69530B25FC0}" type="slidenum">
              <a:rPr lang="en-US" smtClean="0">
                <a:solidFill>
                  <a:schemeClr val="tx1"/>
                </a:solidFill>
              </a:rPr>
              <a:pPr/>
              <a:t>69</a:t>
            </a:fld>
            <a:endParaRPr lang="en-US">
              <a:solidFill>
                <a:schemeClr val="tx1"/>
              </a:solidFill>
            </a:endParaRPr>
          </a:p>
        </p:txBody>
      </p:sp>
      <p:sp>
        <p:nvSpPr>
          <p:cNvPr id="2" name="Title 1"/>
          <p:cNvSpPr>
            <a:spLocks noGrp="1"/>
          </p:cNvSpPr>
          <p:nvPr>
            <p:ph type="title"/>
          </p:nvPr>
        </p:nvSpPr>
        <p:spPr>
          <a:xfrm>
            <a:off x="35220" y="1"/>
            <a:ext cx="12121560" cy="1352144"/>
          </a:xfrm>
        </p:spPr>
        <p:txBody>
          <a:bodyPr>
            <a:normAutofit/>
          </a:bodyPr>
          <a:lstStyle/>
          <a:p>
            <a:r>
              <a:rPr lang="en-US">
                <a:solidFill>
                  <a:srgbClr val="2934FF"/>
                </a:solidFill>
              </a:rPr>
              <a:t>A new haloscope at Grenoble: GrAHal</a:t>
            </a:r>
            <a:br>
              <a:rPr lang="en-US" sz="6600">
                <a:solidFill>
                  <a:srgbClr val="2929FF"/>
                </a:solidFill>
                <a:latin typeface="Times New Roman" panose="02020603050405020304" pitchFamily="18" charset="0"/>
                <a:cs typeface="Times New Roman" panose="02020603050405020304" pitchFamily="18" charset="0"/>
              </a:rPr>
            </a:br>
            <a:r>
              <a:rPr lang="en-US" sz="2700">
                <a:solidFill>
                  <a:srgbClr val="231F20"/>
                </a:solidFill>
                <a:effectLst/>
                <a:latin typeface="Times New Roman" panose="02020603050405020304" pitchFamily="18" charset="0"/>
                <a:cs typeface="Times New Roman" panose="02020603050405020304" pitchFamily="18" charset="0"/>
              </a:rPr>
              <a:t>B</a:t>
            </a:r>
            <a:r>
              <a:rPr lang="en-US" sz="2700" baseline="30000">
                <a:solidFill>
                  <a:srgbClr val="231F20"/>
                </a:solidFill>
                <a:effectLst/>
                <a:latin typeface="Times New Roman" panose="02020603050405020304" pitchFamily="18" charset="0"/>
                <a:cs typeface="Times New Roman" panose="02020603050405020304" pitchFamily="18" charset="0"/>
              </a:rPr>
              <a:t>2</a:t>
            </a:r>
            <a:r>
              <a:rPr lang="en-US" sz="2700">
                <a:solidFill>
                  <a:srgbClr val="231F20"/>
                </a:solidFill>
                <a:effectLst/>
                <a:latin typeface="Times New Roman" panose="02020603050405020304" pitchFamily="18" charset="0"/>
                <a:cs typeface="Times New Roman" panose="02020603050405020304" pitchFamily="18" charset="0"/>
              </a:rPr>
              <a:t>V wins </a:t>
            </a:r>
            <a:r>
              <a:rPr lang="en-US" sz="2700">
                <a:solidFill>
                  <a:srgbClr val="221BFF"/>
                </a:solidFill>
                <a:effectLst/>
                <a:latin typeface="Times New Roman" panose="02020603050405020304" pitchFamily="18" charset="0"/>
                <a:cs typeface="Times New Roman" panose="02020603050405020304" pitchFamily="18" charset="0"/>
              </a:rPr>
              <a:t>(GrAHal-CAPP plans to scan 0.2-0.6 GHz at better than DFSZ)</a:t>
            </a:r>
            <a:endParaRPr lang="en-US">
              <a:solidFill>
                <a:srgbClr val="221BFF"/>
              </a:solidFill>
            </a:endParaRPr>
          </a:p>
        </p:txBody>
      </p:sp>
      <p:sp>
        <p:nvSpPr>
          <p:cNvPr id="6" name="TextBox 5">
            <a:extLst>
              <a:ext uri="{FF2B5EF4-FFF2-40B4-BE49-F238E27FC236}">
                <a16:creationId xmlns:a16="http://schemas.microsoft.com/office/drawing/2014/main" id="{A45801CD-0E1B-03ED-EAD8-5E6E1BE0A79C}"/>
              </a:ext>
            </a:extLst>
          </p:cNvPr>
          <p:cNvSpPr txBox="1"/>
          <p:nvPr/>
        </p:nvSpPr>
        <p:spPr>
          <a:xfrm>
            <a:off x="523348" y="1556426"/>
            <a:ext cx="3367268" cy="461665"/>
          </a:xfrm>
          <a:prstGeom prst="rect">
            <a:avLst/>
          </a:prstGeom>
          <a:noFill/>
        </p:spPr>
        <p:txBody>
          <a:bodyPr wrap="none" rtlCol="0">
            <a:spAutoFit/>
          </a:bodyPr>
          <a:lstStyle/>
          <a:p>
            <a:r>
              <a:rPr lang="en-US" sz="2400" i="1">
                <a:solidFill>
                  <a:srgbClr val="221BFF"/>
                </a:solidFill>
                <a:effectLst/>
                <a:latin typeface="Times"/>
              </a:rPr>
              <a:t>9 T in 810 mm warm bore</a:t>
            </a:r>
            <a:endParaRPr lang="en-US" sz="2400">
              <a:solidFill>
                <a:srgbClr val="221BFF"/>
              </a:solidFill>
              <a:effectLst/>
              <a:latin typeface="Times"/>
            </a:endParaRPr>
          </a:p>
        </p:txBody>
      </p:sp>
      <p:pic>
        <p:nvPicPr>
          <p:cNvPr id="9" name="Picture 8">
            <a:extLst>
              <a:ext uri="{FF2B5EF4-FFF2-40B4-BE49-F238E27FC236}">
                <a16:creationId xmlns:a16="http://schemas.microsoft.com/office/drawing/2014/main" id="{BAAF69E3-E19D-614C-FE25-0DAFA1E0E4CF}"/>
              </a:ext>
            </a:extLst>
          </p:cNvPr>
          <p:cNvPicPr>
            <a:picLocks noChangeAspect="1"/>
          </p:cNvPicPr>
          <p:nvPr/>
        </p:nvPicPr>
        <p:blipFill>
          <a:blip r:embed="rId2"/>
          <a:stretch>
            <a:fillRect/>
          </a:stretch>
        </p:blipFill>
        <p:spPr>
          <a:xfrm>
            <a:off x="4137498" y="1148080"/>
            <a:ext cx="7772400" cy="5709919"/>
          </a:xfrm>
          <a:prstGeom prst="rect">
            <a:avLst/>
          </a:prstGeom>
        </p:spPr>
      </p:pic>
      <p:pic>
        <p:nvPicPr>
          <p:cNvPr id="11" name="Picture 10">
            <a:extLst>
              <a:ext uri="{FF2B5EF4-FFF2-40B4-BE49-F238E27FC236}">
                <a16:creationId xmlns:a16="http://schemas.microsoft.com/office/drawing/2014/main" id="{8CE41A4D-7E14-9B15-C04A-79CD7850D6E6}"/>
              </a:ext>
            </a:extLst>
          </p:cNvPr>
          <p:cNvPicPr>
            <a:picLocks noChangeAspect="1"/>
          </p:cNvPicPr>
          <p:nvPr/>
        </p:nvPicPr>
        <p:blipFill>
          <a:blip r:embed="rId3"/>
          <a:stretch>
            <a:fillRect/>
          </a:stretch>
        </p:blipFill>
        <p:spPr>
          <a:xfrm>
            <a:off x="35220" y="3853892"/>
            <a:ext cx="5822142" cy="1241785"/>
          </a:xfrm>
          <a:prstGeom prst="rect">
            <a:avLst/>
          </a:prstGeom>
        </p:spPr>
      </p:pic>
      <p:sp>
        <p:nvSpPr>
          <p:cNvPr id="3" name="TextBox 2">
            <a:extLst>
              <a:ext uri="{FF2B5EF4-FFF2-40B4-BE49-F238E27FC236}">
                <a16:creationId xmlns:a16="http://schemas.microsoft.com/office/drawing/2014/main" id="{61417CC7-0EDC-DCC5-7098-07E2FBDDD39A}"/>
              </a:ext>
            </a:extLst>
          </p:cNvPr>
          <p:cNvSpPr txBox="1"/>
          <p:nvPr/>
        </p:nvSpPr>
        <p:spPr>
          <a:xfrm>
            <a:off x="8853440" y="214408"/>
            <a:ext cx="3303340" cy="461665"/>
          </a:xfrm>
          <a:prstGeom prst="rect">
            <a:avLst/>
          </a:prstGeom>
          <a:noFill/>
        </p:spPr>
        <p:txBody>
          <a:bodyPr wrap="none" rtlCol="0">
            <a:spAutoFit/>
          </a:bodyPr>
          <a:lstStyle/>
          <a:p>
            <a:r>
              <a:rPr lang="en-KR" sz="2400">
                <a:solidFill>
                  <a:srgbClr val="FF0000"/>
                </a:solidFill>
                <a:latin typeface="Times New Roman" panose="02020603050405020304" pitchFamily="18" charset="0"/>
                <a:cs typeface="Times New Roman" panose="02020603050405020304" pitchFamily="18" charset="0"/>
              </a:rPr>
              <a:t>New experimental effort!</a:t>
            </a:r>
          </a:p>
        </p:txBody>
      </p:sp>
    </p:spTree>
    <p:extLst>
      <p:ext uri="{BB962C8B-B14F-4D97-AF65-F5344CB8AC3E}">
        <p14:creationId xmlns:p14="http://schemas.microsoft.com/office/powerpoint/2010/main" val="309045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7134968" cy="1702340"/>
          </a:xfrm>
        </p:spPr>
        <p:txBody>
          <a:bodyPr>
            <a:normAutofit/>
          </a:bodyPr>
          <a:lstStyle/>
          <a:p>
            <a:pPr algn="ctr"/>
            <a:r>
              <a:rPr lang="en-US" sz="3600" dirty="0">
                <a:solidFill>
                  <a:srgbClr val="0000FF"/>
                </a:solidFill>
                <a:latin typeface="Arial" charset="0"/>
                <a:ea typeface="ＭＳ Ｐゴシック" charset="0"/>
                <a:cs typeface="ＭＳ Ｐゴシック" charset="0"/>
              </a:rPr>
              <a:t>Axion dark matter review articles, theory and experiments</a:t>
            </a:r>
          </a:p>
        </p:txBody>
      </p:sp>
      <p:sp>
        <p:nvSpPr>
          <p:cNvPr id="3" name="Content Placeholder 2"/>
          <p:cNvSpPr>
            <a:spLocks noGrp="1"/>
          </p:cNvSpPr>
          <p:nvPr>
            <p:ph idx="1"/>
          </p:nvPr>
        </p:nvSpPr>
        <p:spPr>
          <a:xfrm>
            <a:off x="61092" y="1702340"/>
            <a:ext cx="7073876" cy="5121485"/>
          </a:xfrm>
        </p:spPr>
        <p:txBody>
          <a:bodyPr>
            <a:normAutofit lnSpcReduction="10000"/>
          </a:bodyPr>
          <a:lstStyle/>
          <a:p>
            <a:pPr>
              <a:defRPr/>
            </a:pPr>
            <a:r>
              <a:rPr lang="en-US" dirty="0">
                <a:solidFill>
                  <a:srgbClr val="221BFF"/>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Axion dark matter: What is it and why now?</a:t>
            </a:r>
            <a:endParaRPr lang="en-US" dirty="0">
              <a:solidFill>
                <a:srgbClr val="221BFF"/>
              </a:solidFill>
              <a:latin typeface="Times New Roman" panose="02020603050405020304" pitchFamily="18" charset="0"/>
              <a:cs typeface="Times New Roman" panose="02020603050405020304" pitchFamily="18" charset="0"/>
            </a:endParaRPr>
          </a:p>
          <a:p>
            <a:pPr marL="0" indent="0">
              <a:buNone/>
              <a:defRPr/>
            </a:pPr>
            <a:r>
              <a:rPr lang="en-US" dirty="0">
                <a:solidFill>
                  <a:srgbClr val="FF0000"/>
                </a:solidFill>
                <a:latin typeface="Times New Roman" panose="02020603050405020304" pitchFamily="18" charset="0"/>
                <a:cs typeface="Times New Roman" panose="02020603050405020304" pitchFamily="18" charset="0"/>
              </a:rPr>
              <a:t>By Francesca Chadha-Day, John Ellis, </a:t>
            </a:r>
          </a:p>
          <a:p>
            <a:pPr marL="0" indent="0">
              <a:buNone/>
              <a:defRPr/>
            </a:pPr>
            <a:r>
              <a:rPr lang="en-US" dirty="0">
                <a:solidFill>
                  <a:srgbClr val="FF0000"/>
                </a:solidFill>
                <a:latin typeface="Times New Roman" panose="02020603050405020304" pitchFamily="18" charset="0"/>
                <a:cs typeface="Times New Roman" panose="02020603050405020304" pitchFamily="18" charset="0"/>
              </a:rPr>
              <a:t>David J.E. Marsh, </a:t>
            </a:r>
            <a:r>
              <a:rPr lang="en-US" i="1" dirty="0">
                <a:solidFill>
                  <a:srgbClr val="FF0000"/>
                </a:solidFill>
                <a:latin typeface="Times New Roman" panose="02020603050405020304" pitchFamily="18" charset="0"/>
                <a:cs typeface="Times New Roman" panose="02020603050405020304" pitchFamily="18" charset="0"/>
              </a:rPr>
              <a:t>Sci. Adv. </a:t>
            </a:r>
            <a:r>
              <a:rPr lang="en-US" b="1" dirty="0">
                <a:solidFill>
                  <a:srgbClr val="FF0000"/>
                </a:solidFill>
                <a:latin typeface="Times New Roman" panose="02020603050405020304" pitchFamily="18" charset="0"/>
                <a:cs typeface="Times New Roman" panose="02020603050405020304" pitchFamily="18" charset="0"/>
              </a:rPr>
              <a:t>8</a:t>
            </a:r>
            <a:r>
              <a:rPr lang="en-US" dirty="0">
                <a:solidFill>
                  <a:srgbClr val="FF0000"/>
                </a:solidFill>
                <a:latin typeface="Times New Roman" panose="02020603050405020304" pitchFamily="18" charset="0"/>
                <a:cs typeface="Times New Roman" panose="02020603050405020304" pitchFamily="18" charset="0"/>
              </a:rPr>
              <a:t>, eabj3618 (2022)</a:t>
            </a:r>
          </a:p>
          <a:p>
            <a:pPr>
              <a:defRPr/>
            </a:pPr>
            <a:endParaRPr lang="en-US" dirty="0">
              <a:solidFill>
                <a:srgbClr val="FF0000"/>
              </a:solidFill>
              <a:latin typeface="Times New Roman" panose="02020603050405020304" pitchFamily="18" charset="0"/>
              <a:cs typeface="Times New Roman" panose="02020603050405020304" pitchFamily="18" charset="0"/>
            </a:endParaRPr>
          </a:p>
          <a:p>
            <a:pPr>
              <a:defRPr/>
            </a:pPr>
            <a:r>
              <a:rPr lang="en-US" dirty="0">
                <a:solidFill>
                  <a:srgbClr val="221BFF"/>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Axion dark matter: How to see it?</a:t>
            </a:r>
            <a:endParaRPr lang="en-US" dirty="0">
              <a:solidFill>
                <a:srgbClr val="221BFF"/>
              </a:solidFill>
              <a:latin typeface="Times New Roman" panose="02020603050405020304" pitchFamily="18" charset="0"/>
              <a:cs typeface="Times New Roman" panose="02020603050405020304" pitchFamily="18" charset="0"/>
            </a:endParaRPr>
          </a:p>
          <a:p>
            <a:pPr marL="0" indent="0">
              <a:buNone/>
              <a:defRPr/>
            </a:pPr>
            <a:r>
              <a:rPr lang="en-US" dirty="0">
                <a:solidFill>
                  <a:srgbClr val="FF0000"/>
                </a:solidFill>
                <a:latin typeface="Times New Roman" panose="02020603050405020304" pitchFamily="18" charset="0"/>
                <a:cs typeface="Times New Roman" panose="02020603050405020304" pitchFamily="18" charset="0"/>
              </a:rPr>
              <a:t>By YkS and SungWoo Youn, </a:t>
            </a:r>
            <a:r>
              <a:rPr lang="en-US" i="1" dirty="0">
                <a:solidFill>
                  <a:srgbClr val="FF0000"/>
                </a:solidFill>
                <a:latin typeface="Times New Roman" panose="02020603050405020304" pitchFamily="18" charset="0"/>
                <a:cs typeface="Times New Roman" panose="02020603050405020304" pitchFamily="18" charset="0"/>
              </a:rPr>
              <a:t>Sci. Adv. </a:t>
            </a:r>
            <a:r>
              <a:rPr lang="en-US" b="1" dirty="0">
                <a:solidFill>
                  <a:srgbClr val="FF0000"/>
                </a:solidFill>
                <a:latin typeface="Times New Roman" panose="02020603050405020304" pitchFamily="18" charset="0"/>
                <a:cs typeface="Times New Roman" panose="02020603050405020304" pitchFamily="18" charset="0"/>
              </a:rPr>
              <a:t>8</a:t>
            </a:r>
            <a:r>
              <a:rPr lang="en-US" dirty="0">
                <a:solidFill>
                  <a:srgbClr val="FF0000"/>
                </a:solidFill>
                <a:latin typeface="Times New Roman" panose="02020603050405020304" pitchFamily="18" charset="0"/>
                <a:cs typeface="Times New Roman" panose="02020603050405020304" pitchFamily="18" charset="0"/>
              </a:rPr>
              <a:t>, eabm9928 (2022)</a:t>
            </a:r>
          </a:p>
          <a:p>
            <a:pPr marL="0" indent="0">
              <a:buNone/>
              <a:defRPr/>
            </a:pPr>
            <a:endParaRPr lang="en-US" dirty="0">
              <a:solidFill>
                <a:srgbClr val="FF0000"/>
              </a:solidFill>
              <a:latin typeface="Times New Roman" panose="02020603050405020304" pitchFamily="18" charset="0"/>
              <a:cs typeface="Times New Roman" panose="02020603050405020304" pitchFamily="18" charset="0"/>
            </a:endParaRPr>
          </a:p>
          <a:p>
            <a:pPr>
              <a:defRPr/>
            </a:pPr>
            <a:r>
              <a:rPr lang="en-US" u="sng" dirty="0">
                <a:solidFill>
                  <a:srgbClr val="221BFF"/>
                </a:solidFill>
                <a:latin typeface="Times New Roman" panose="02020603050405020304" pitchFamily="18" charset="0"/>
                <a:cs typeface="Times New Roman" panose="02020603050405020304" pitchFamily="18" charset="0"/>
              </a:rPr>
              <a:t>What can solve the Strong CP problem?</a:t>
            </a:r>
          </a:p>
          <a:p>
            <a:pPr marL="0" indent="0">
              <a:buNone/>
              <a:defRPr/>
            </a:pPr>
            <a:r>
              <a:rPr lang="en-US" dirty="0">
                <a:solidFill>
                  <a:srgbClr val="FF0000"/>
                </a:solidFill>
                <a:latin typeface="Times New Roman" panose="02020603050405020304" pitchFamily="18" charset="0"/>
                <a:cs typeface="Times New Roman" panose="02020603050405020304" pitchFamily="18" charset="0"/>
              </a:rPr>
              <a:t>By David E. Kaplan, Tom Melia, Surjeet Rajendran, arXiv: 2505.08358</a:t>
            </a:r>
          </a:p>
          <a:p>
            <a:pPr marL="0" indent="0">
              <a:buNone/>
              <a:defRPr/>
            </a:pP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E7EA02F-9F4D-2229-CC96-80EB7116A36E}"/>
              </a:ext>
            </a:extLst>
          </p:cNvPr>
          <p:cNvPicPr>
            <a:picLocks noChangeAspect="1"/>
          </p:cNvPicPr>
          <p:nvPr/>
        </p:nvPicPr>
        <p:blipFill>
          <a:blip r:embed="rId4"/>
          <a:stretch>
            <a:fillRect/>
          </a:stretch>
        </p:blipFill>
        <p:spPr>
          <a:xfrm>
            <a:off x="7134968" y="152400"/>
            <a:ext cx="5092700" cy="6705600"/>
          </a:xfrm>
          <a:prstGeom prst="rect">
            <a:avLst/>
          </a:prstGeom>
        </p:spPr>
      </p:pic>
      <p:sp>
        <p:nvSpPr>
          <p:cNvPr id="5" name="Donut 4">
            <a:extLst>
              <a:ext uri="{FF2B5EF4-FFF2-40B4-BE49-F238E27FC236}">
                <a16:creationId xmlns:a16="http://schemas.microsoft.com/office/drawing/2014/main" id="{AB306B7C-DF57-042C-0B6E-551AC2E75283}"/>
              </a:ext>
            </a:extLst>
          </p:cNvPr>
          <p:cNvSpPr/>
          <p:nvPr/>
        </p:nvSpPr>
        <p:spPr>
          <a:xfrm>
            <a:off x="6838544" y="1177047"/>
            <a:ext cx="5389123" cy="1556425"/>
          </a:xfrm>
          <a:prstGeom prst="donut">
            <a:avLst>
              <a:gd name="adj" fmla="val 169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solidFill>
                <a:schemeClr val="tx1"/>
              </a:solidFill>
            </a:endParaRPr>
          </a:p>
        </p:txBody>
      </p:sp>
    </p:spTree>
    <p:extLst>
      <p:ext uri="{BB962C8B-B14F-4D97-AF65-F5344CB8AC3E}">
        <p14:creationId xmlns:p14="http://schemas.microsoft.com/office/powerpoint/2010/main" val="412127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8A7CA6-CAC5-F5EB-D3B6-108F5F3035CC}"/>
              </a:ext>
            </a:extLst>
          </p:cNvPr>
          <p:cNvPicPr>
            <a:picLocks noChangeAspect="1"/>
          </p:cNvPicPr>
          <p:nvPr/>
        </p:nvPicPr>
        <p:blipFill>
          <a:blip r:embed="rId3"/>
          <a:stretch>
            <a:fillRect/>
          </a:stretch>
        </p:blipFill>
        <p:spPr>
          <a:xfrm>
            <a:off x="1221708" y="1018232"/>
            <a:ext cx="10970292" cy="5839768"/>
          </a:xfrm>
          <a:prstGeom prst="rect">
            <a:avLst/>
          </a:prstGeom>
        </p:spPr>
      </p:pic>
      <p:sp>
        <p:nvSpPr>
          <p:cNvPr id="138242" name="Rectangle 3"/>
          <p:cNvSpPr>
            <a:spLocks noChangeArrowheads="1"/>
          </p:cNvSpPr>
          <p:nvPr/>
        </p:nvSpPr>
        <p:spPr bwMode="auto">
          <a:xfrm>
            <a:off x="0" y="0"/>
            <a:ext cx="12192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4000">
                <a:solidFill>
                  <a:srgbClr val="0000FF"/>
                </a:solidFill>
              </a:rPr>
              <a:t>Heterody</a:t>
            </a:r>
            <a:r>
              <a:rPr lang="en-US" sz="4000">
                <a:solidFill>
                  <a:srgbClr val="0000FF"/>
                </a:solidFill>
                <a:latin typeface="Times New Roman" panose="02020603050405020304" pitchFamily="18" charset="0"/>
                <a:cs typeface="Times New Roman" panose="02020603050405020304" pitchFamily="18" charset="0"/>
              </a:rPr>
              <a:t>ne-variance method, 2209.07022 </a:t>
            </a:r>
          </a:p>
        </p:txBody>
      </p:sp>
      <p:sp>
        <p:nvSpPr>
          <p:cNvPr id="4" name="Rectangle 3">
            <a:extLst>
              <a:ext uri="{FF2B5EF4-FFF2-40B4-BE49-F238E27FC236}">
                <a16:creationId xmlns:a16="http://schemas.microsoft.com/office/drawing/2014/main" id="{7FAC3A1C-74B9-E1D3-FE23-17F3F4EC2CD7}"/>
              </a:ext>
            </a:extLst>
          </p:cNvPr>
          <p:cNvSpPr>
            <a:spLocks noChangeArrowheads="1"/>
          </p:cNvSpPr>
          <p:nvPr/>
        </p:nvSpPr>
        <p:spPr bwMode="auto">
          <a:xfrm>
            <a:off x="0" y="587345"/>
            <a:ext cx="91440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200">
                <a:solidFill>
                  <a:srgbClr val="0000FF"/>
                </a:solidFill>
                <a:latin typeface="Times New Roman" panose="02020603050405020304" pitchFamily="18" charset="0"/>
                <a:cs typeface="Times New Roman" panose="02020603050405020304" pitchFamily="18" charset="0"/>
              </a:rPr>
              <a:t>Intermediate method before low-noise single photon detection</a:t>
            </a:r>
          </a:p>
        </p:txBody>
      </p:sp>
      <p:sp>
        <p:nvSpPr>
          <p:cNvPr id="2" name="TextBox 1">
            <a:extLst>
              <a:ext uri="{FF2B5EF4-FFF2-40B4-BE49-F238E27FC236}">
                <a16:creationId xmlns:a16="http://schemas.microsoft.com/office/drawing/2014/main" id="{22C94E0A-7829-2EA9-25FC-6DB8075A1997}"/>
              </a:ext>
            </a:extLst>
          </p:cNvPr>
          <p:cNvSpPr txBox="1"/>
          <p:nvPr/>
        </p:nvSpPr>
        <p:spPr>
          <a:xfrm>
            <a:off x="9000780" y="1913617"/>
            <a:ext cx="1847044" cy="369332"/>
          </a:xfrm>
          <a:prstGeom prst="rect">
            <a:avLst/>
          </a:prstGeom>
          <a:noFill/>
        </p:spPr>
        <p:txBody>
          <a:bodyPr wrap="none" rtlCol="0">
            <a:spAutoFit/>
          </a:bodyPr>
          <a:lstStyle/>
          <a:p>
            <a:r>
              <a:rPr lang="en-KR">
                <a:solidFill>
                  <a:srgbClr val="FF0000"/>
                </a:solidFill>
                <a:latin typeface="Times New Roman" panose="02020603050405020304" pitchFamily="18" charset="0"/>
                <a:cs typeface="Times New Roman" panose="02020603050405020304" pitchFamily="18" charset="0"/>
              </a:rPr>
              <a:t>Junu Jeong’s slide</a:t>
            </a:r>
          </a:p>
        </p:txBody>
      </p:sp>
    </p:spTree>
    <p:extLst>
      <p:ext uri="{BB962C8B-B14F-4D97-AF65-F5344CB8AC3E}">
        <p14:creationId xmlns:p14="http://schemas.microsoft.com/office/powerpoint/2010/main" val="21076733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524391" y="476400"/>
            <a:ext cx="5143500" cy="492011"/>
          </a:xfrm>
        </p:spPr>
        <p:txBody>
          <a:bodyPr>
            <a:normAutofit fontScale="90000"/>
          </a:bodyPr>
          <a:lstStyle/>
          <a:p>
            <a:r>
              <a:rPr lang="en-US">
                <a:solidFill>
                  <a:srgbClr val="2934FF"/>
                </a:solidFill>
              </a:rPr>
              <a:t>David Tanner</a:t>
            </a:r>
            <a:r>
              <a:rPr lang="en-US"/>
              <a:t> </a:t>
            </a:r>
            <a:endParaRPr lang="en-GB" i="1"/>
          </a:p>
        </p:txBody>
      </p:sp>
      <p:pic>
        <p:nvPicPr>
          <p:cNvPr id="3" name="Picture 2">
            <a:extLst>
              <a:ext uri="{FF2B5EF4-FFF2-40B4-BE49-F238E27FC236}">
                <a16:creationId xmlns:a16="http://schemas.microsoft.com/office/drawing/2014/main" id="{F55F1AAF-7590-5845-A5BA-689F11D3863C}"/>
              </a:ext>
            </a:extLst>
          </p:cNvPr>
          <p:cNvPicPr>
            <a:picLocks noChangeAspect="1"/>
          </p:cNvPicPr>
          <p:nvPr/>
        </p:nvPicPr>
        <p:blipFill>
          <a:blip r:embed="rId3"/>
          <a:stretch>
            <a:fillRect/>
          </a:stretch>
        </p:blipFill>
        <p:spPr>
          <a:xfrm>
            <a:off x="3024353" y="1333025"/>
            <a:ext cx="5909897" cy="4406039"/>
          </a:xfrm>
          <a:prstGeom prst="rect">
            <a:avLst/>
          </a:prstGeom>
        </p:spPr>
      </p:pic>
    </p:spTree>
    <p:extLst>
      <p:ext uri="{BB962C8B-B14F-4D97-AF65-F5344CB8AC3E}">
        <p14:creationId xmlns:p14="http://schemas.microsoft.com/office/powerpoint/2010/main" val="1115098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1D88A-B072-7588-9F9D-EA85EA54F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E4F79-62D9-07D7-D6EC-ECA8A5A7EDAE}"/>
              </a:ext>
            </a:extLst>
          </p:cNvPr>
          <p:cNvSpPr>
            <a:spLocks noGrp="1"/>
          </p:cNvSpPr>
          <p:nvPr>
            <p:ph type="title"/>
          </p:nvPr>
        </p:nvSpPr>
        <p:spPr>
          <a:xfrm>
            <a:off x="1943101" y="0"/>
            <a:ext cx="6074465" cy="1143000"/>
          </a:xfrm>
        </p:spPr>
        <p:txBody>
          <a:bodyPr/>
          <a:lstStyle/>
          <a:p>
            <a:r>
              <a:rPr lang="en-US" dirty="0">
                <a:solidFill>
                  <a:srgbClr val="2934FF"/>
                </a:solidFill>
              </a:rPr>
              <a:t>Axion Couplings</a:t>
            </a:r>
          </a:p>
        </p:txBody>
      </p:sp>
      <p:sp>
        <p:nvSpPr>
          <p:cNvPr id="3" name="Content Placeholder 2">
            <a:extLst>
              <a:ext uri="{FF2B5EF4-FFF2-40B4-BE49-F238E27FC236}">
                <a16:creationId xmlns:a16="http://schemas.microsoft.com/office/drawing/2014/main" id="{01E5A12C-3569-AA4F-A016-F48D6178DEE3}"/>
              </a:ext>
            </a:extLst>
          </p:cNvPr>
          <p:cNvSpPr>
            <a:spLocks noGrp="1"/>
          </p:cNvSpPr>
          <p:nvPr>
            <p:ph idx="1"/>
          </p:nvPr>
        </p:nvSpPr>
        <p:spPr>
          <a:xfrm>
            <a:off x="64478" y="1448812"/>
            <a:ext cx="10054212" cy="5537200"/>
          </a:xfrm>
        </p:spPr>
        <p:txBody>
          <a:bodyPr>
            <a:noAutofit/>
          </a:bodyPr>
          <a:lstStyle/>
          <a:p>
            <a:r>
              <a:rPr lang="en-US" dirty="0">
                <a:solidFill>
                  <a:srgbClr val="2929FF"/>
                </a:solidFill>
                <a:latin typeface="Times New Roman" panose="02020603050405020304" pitchFamily="18" charset="0"/>
                <a:cs typeface="Times New Roman" panose="02020603050405020304" pitchFamily="18" charset="0"/>
              </a:rPr>
              <a:t>Gauge fields: </a:t>
            </a:r>
          </a:p>
          <a:p>
            <a:pPr lvl="1"/>
            <a:r>
              <a:rPr lang="en-US" sz="2600" dirty="0">
                <a:solidFill>
                  <a:srgbClr val="2929FF"/>
                </a:solidFill>
                <a:latin typeface="Times New Roman" panose="02020603050405020304" pitchFamily="18" charset="0"/>
                <a:cs typeface="Times New Roman" panose="02020603050405020304" pitchFamily="18" charset="0"/>
              </a:rPr>
              <a:t>Electromagnetic fields (</a:t>
            </a:r>
            <a:r>
              <a:rPr lang="en-US" sz="2600" dirty="0">
                <a:solidFill>
                  <a:srgbClr val="FF0000"/>
                </a:solidFill>
                <a:latin typeface="Times New Roman" panose="02020603050405020304" pitchFamily="18" charset="0"/>
                <a:cs typeface="Times New Roman" panose="02020603050405020304" pitchFamily="18" charset="0"/>
              </a:rPr>
              <a:t>microwave cavities: CAPP, ADMX,…</a:t>
            </a:r>
            <a:r>
              <a:rPr lang="en-US" sz="2600" dirty="0">
                <a:solidFill>
                  <a:srgbClr val="2929FF"/>
                </a:solidFill>
                <a:latin typeface="Times New Roman" panose="02020603050405020304" pitchFamily="18" charset="0"/>
                <a:cs typeface="Times New Roman" panose="02020603050405020304" pitchFamily="18" charset="0"/>
              </a:rPr>
              <a:t>)</a:t>
            </a:r>
          </a:p>
          <a:p>
            <a:pPr lvl="1"/>
            <a:endParaRPr lang="en-US" sz="2600" dirty="0">
              <a:solidFill>
                <a:srgbClr val="2929FF"/>
              </a:solidFill>
              <a:latin typeface="Times New Roman" panose="02020603050405020304" pitchFamily="18" charset="0"/>
              <a:cs typeface="Times New Roman" panose="02020603050405020304" pitchFamily="18" charset="0"/>
            </a:endParaRPr>
          </a:p>
          <a:p>
            <a:pPr lvl="1"/>
            <a:r>
              <a:rPr lang="en-US" sz="2600" dirty="0">
                <a:solidFill>
                  <a:srgbClr val="2929FF"/>
                </a:solidFill>
                <a:latin typeface="Times New Roman" panose="02020603050405020304" pitchFamily="18" charset="0"/>
                <a:cs typeface="Times New Roman" panose="02020603050405020304" pitchFamily="18" charset="0"/>
              </a:rPr>
              <a:t> </a:t>
            </a:r>
          </a:p>
          <a:p>
            <a:pPr lvl="1"/>
            <a:r>
              <a:rPr lang="en-US" sz="2600" dirty="0">
                <a:solidFill>
                  <a:srgbClr val="2929FF"/>
                </a:solidFill>
                <a:latin typeface="Times New Roman" panose="02020603050405020304" pitchFamily="18" charset="0"/>
                <a:cs typeface="Times New Roman" panose="02020603050405020304" pitchFamily="18" charset="0"/>
              </a:rPr>
              <a:t>Gluon Fields (</a:t>
            </a:r>
            <a:r>
              <a:rPr lang="en-US" sz="2600" dirty="0">
                <a:solidFill>
                  <a:srgbClr val="FF0000"/>
                </a:solidFill>
                <a:latin typeface="Times New Roman" panose="02020603050405020304" pitchFamily="18" charset="0"/>
                <a:cs typeface="Times New Roman" panose="02020603050405020304" pitchFamily="18" charset="0"/>
              </a:rPr>
              <a:t>Oscillating EDM: </a:t>
            </a:r>
            <a:r>
              <a:rPr lang="en-US" sz="2600" dirty="0" err="1">
                <a:solidFill>
                  <a:srgbClr val="FF0000"/>
                </a:solidFill>
                <a:latin typeface="Times New Roman" panose="02020603050405020304" pitchFamily="18" charset="0"/>
                <a:cs typeface="Times New Roman" panose="02020603050405020304" pitchFamily="18" charset="0"/>
              </a:rPr>
              <a:t>CASPEr</a:t>
            </a:r>
            <a:r>
              <a:rPr lang="en-US" sz="2600" dirty="0">
                <a:solidFill>
                  <a:srgbClr val="FF0000"/>
                </a:solidFill>
                <a:latin typeface="Times New Roman" panose="02020603050405020304" pitchFamily="18" charset="0"/>
                <a:cs typeface="Times New Roman" panose="02020603050405020304" pitchFamily="18" charset="0"/>
              </a:rPr>
              <a:t>, storage ring EDM</a:t>
            </a:r>
            <a:r>
              <a:rPr lang="en-US" sz="2600" dirty="0">
                <a:solidFill>
                  <a:srgbClr val="2929FF"/>
                </a:solidFill>
                <a:latin typeface="Times New Roman" panose="02020603050405020304" pitchFamily="18" charset="0"/>
                <a:cs typeface="Times New Roman" panose="02020603050405020304" pitchFamily="18" charset="0"/>
              </a:rPr>
              <a:t>)</a:t>
            </a:r>
          </a:p>
          <a:p>
            <a:pPr lvl="1"/>
            <a:endParaRPr lang="en-US" sz="2600" dirty="0">
              <a:solidFill>
                <a:srgbClr val="2929FF"/>
              </a:solidFill>
              <a:latin typeface="Times New Roman" panose="02020603050405020304" pitchFamily="18" charset="0"/>
              <a:cs typeface="Times New Roman" panose="02020603050405020304" pitchFamily="18" charset="0"/>
            </a:endParaRPr>
          </a:p>
          <a:p>
            <a:pPr lvl="1"/>
            <a:endParaRPr lang="en-US" sz="2600" dirty="0">
              <a:solidFill>
                <a:srgbClr val="2929FF"/>
              </a:solidFill>
              <a:latin typeface="Times New Roman" panose="02020603050405020304" pitchFamily="18" charset="0"/>
              <a:cs typeface="Times New Roman" panose="02020603050405020304" pitchFamily="18" charset="0"/>
            </a:endParaRPr>
          </a:p>
          <a:p>
            <a:pPr lvl="1"/>
            <a:endParaRPr lang="en-US" sz="2600" dirty="0">
              <a:solidFill>
                <a:srgbClr val="2929FF"/>
              </a:solidFill>
              <a:latin typeface="Times New Roman" panose="02020603050405020304" pitchFamily="18" charset="0"/>
              <a:cs typeface="Times New Roman" panose="02020603050405020304" pitchFamily="18" charset="0"/>
            </a:endParaRPr>
          </a:p>
          <a:p>
            <a:r>
              <a:rPr lang="en-US" dirty="0">
                <a:solidFill>
                  <a:srgbClr val="2929FF"/>
                </a:solidFill>
                <a:effectLst/>
                <a:latin typeface="Times New Roman" panose="02020603050405020304" pitchFamily="18" charset="0"/>
                <a:cs typeface="Times New Roman" panose="02020603050405020304" pitchFamily="18" charset="0"/>
              </a:rPr>
              <a:t>Fermions (coupling with axion field gradient, pseudomagnetic field, </a:t>
            </a:r>
            <a:r>
              <a:rPr lang="en-US" dirty="0" err="1">
                <a:solidFill>
                  <a:srgbClr val="FF0000"/>
                </a:solidFill>
                <a:effectLst/>
                <a:latin typeface="Times New Roman" panose="02020603050405020304" pitchFamily="18" charset="0"/>
                <a:cs typeface="Times New Roman" panose="02020603050405020304" pitchFamily="18" charset="0"/>
              </a:rPr>
              <a:t>CASPEr</a:t>
            </a:r>
            <a:r>
              <a:rPr lang="en-US" dirty="0">
                <a:solidFill>
                  <a:srgbClr val="FF0000"/>
                </a:solidFill>
                <a:effectLst/>
                <a:latin typeface="Times New Roman" panose="02020603050405020304" pitchFamily="18" charset="0"/>
                <a:cs typeface="Times New Roman" panose="02020603050405020304" pitchFamily="18" charset="0"/>
              </a:rPr>
              <a:t>-Electric, ARIADNE; GNOME</a:t>
            </a:r>
            <a:r>
              <a:rPr lang="en-US" dirty="0">
                <a:solidFill>
                  <a:srgbClr val="2929FF"/>
                </a:solidFill>
                <a:effectLst/>
                <a:latin typeface="Times New Roman" panose="02020603050405020304" pitchFamily="18" charset="0"/>
                <a:cs typeface="Times New Roman" panose="02020603050405020304" pitchFamily="18" charset="0"/>
              </a:rPr>
              <a:t>)</a:t>
            </a:r>
          </a:p>
          <a:p>
            <a:pPr marL="0" indent="0">
              <a:buNone/>
            </a:pPr>
            <a:endParaRPr lang="en-US" sz="3000" dirty="0">
              <a:solidFill>
                <a:srgbClr val="2929F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2D2D9C2-5246-F747-AA58-0269096BA78C}"/>
              </a:ext>
            </a:extLst>
          </p:cNvPr>
          <p:cNvPicPr>
            <a:picLocks noChangeAspect="1"/>
          </p:cNvPicPr>
          <p:nvPr/>
        </p:nvPicPr>
        <p:blipFill>
          <a:blip r:embed="rId2"/>
          <a:stretch>
            <a:fillRect/>
          </a:stretch>
        </p:blipFill>
        <p:spPr>
          <a:xfrm>
            <a:off x="5453585" y="2107394"/>
            <a:ext cx="4574082" cy="1012373"/>
          </a:xfrm>
          <a:prstGeom prst="rect">
            <a:avLst/>
          </a:prstGeom>
        </p:spPr>
      </p:pic>
      <p:pic>
        <p:nvPicPr>
          <p:cNvPr id="7" name="Picture 6">
            <a:extLst>
              <a:ext uri="{FF2B5EF4-FFF2-40B4-BE49-F238E27FC236}">
                <a16:creationId xmlns:a16="http://schemas.microsoft.com/office/drawing/2014/main" id="{5D5C3E3F-7597-3A7D-2D2D-73C8F8DAF976}"/>
              </a:ext>
            </a:extLst>
          </p:cNvPr>
          <p:cNvPicPr>
            <a:picLocks noChangeAspect="1"/>
          </p:cNvPicPr>
          <p:nvPr/>
        </p:nvPicPr>
        <p:blipFill>
          <a:blip r:embed="rId3"/>
          <a:stretch>
            <a:fillRect/>
          </a:stretch>
        </p:blipFill>
        <p:spPr>
          <a:xfrm>
            <a:off x="5508171" y="3667514"/>
            <a:ext cx="2432957" cy="1129587"/>
          </a:xfrm>
          <a:prstGeom prst="rect">
            <a:avLst/>
          </a:prstGeom>
        </p:spPr>
      </p:pic>
      <p:pic>
        <p:nvPicPr>
          <p:cNvPr id="8" name="Picture 7">
            <a:extLst>
              <a:ext uri="{FF2B5EF4-FFF2-40B4-BE49-F238E27FC236}">
                <a16:creationId xmlns:a16="http://schemas.microsoft.com/office/drawing/2014/main" id="{75C58E5C-8882-2D57-C5F6-08257439DE97}"/>
              </a:ext>
            </a:extLst>
          </p:cNvPr>
          <p:cNvPicPr>
            <a:picLocks noChangeAspect="1"/>
          </p:cNvPicPr>
          <p:nvPr/>
        </p:nvPicPr>
        <p:blipFill>
          <a:blip r:embed="rId4"/>
          <a:stretch>
            <a:fillRect/>
          </a:stretch>
        </p:blipFill>
        <p:spPr>
          <a:xfrm>
            <a:off x="5459772" y="5700752"/>
            <a:ext cx="3114221" cy="1157248"/>
          </a:xfrm>
          <a:prstGeom prst="rect">
            <a:avLst/>
          </a:prstGeom>
        </p:spPr>
      </p:pic>
      <p:pic>
        <p:nvPicPr>
          <p:cNvPr id="9" name="Picture 8">
            <a:extLst>
              <a:ext uri="{FF2B5EF4-FFF2-40B4-BE49-F238E27FC236}">
                <a16:creationId xmlns:a16="http://schemas.microsoft.com/office/drawing/2014/main" id="{A15ECFB8-225B-802C-40CD-DBC3DAB18CF6}"/>
              </a:ext>
            </a:extLst>
          </p:cNvPr>
          <p:cNvPicPr>
            <a:picLocks noChangeAspect="1"/>
          </p:cNvPicPr>
          <p:nvPr/>
        </p:nvPicPr>
        <p:blipFill>
          <a:blip r:embed="rId5"/>
          <a:stretch>
            <a:fillRect/>
          </a:stretch>
        </p:blipFill>
        <p:spPr>
          <a:xfrm>
            <a:off x="9341125" y="28922"/>
            <a:ext cx="1815547" cy="2078472"/>
          </a:xfrm>
          <a:prstGeom prst="rect">
            <a:avLst/>
          </a:prstGeom>
        </p:spPr>
      </p:pic>
      <p:sp>
        <p:nvSpPr>
          <p:cNvPr id="10" name="Slide Number Placeholder 9">
            <a:extLst>
              <a:ext uri="{FF2B5EF4-FFF2-40B4-BE49-F238E27FC236}">
                <a16:creationId xmlns:a16="http://schemas.microsoft.com/office/drawing/2014/main" id="{574A957A-2E0F-144B-0D8F-58F57D14C3CC}"/>
              </a:ext>
            </a:extLst>
          </p:cNvPr>
          <p:cNvSpPr>
            <a:spLocks noGrp="1"/>
          </p:cNvSpPr>
          <p:nvPr>
            <p:ph type="sldNum" sz="quarter" idx="12"/>
          </p:nvPr>
        </p:nvSpPr>
        <p:spPr/>
        <p:txBody>
          <a:bodyPr/>
          <a:lstStyle/>
          <a:p>
            <a:fld id="{9F602666-21DA-5F44-8872-64CC06ACC632}" type="slidenum">
              <a:rPr lang="en-US" smtClean="0"/>
              <a:t>72</a:t>
            </a:fld>
            <a:endParaRPr lang="en-US" dirty="0"/>
          </a:p>
        </p:txBody>
      </p:sp>
    </p:spTree>
    <p:extLst>
      <p:ext uri="{BB962C8B-B14F-4D97-AF65-F5344CB8AC3E}">
        <p14:creationId xmlns:p14="http://schemas.microsoft.com/office/powerpoint/2010/main" val="3389749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815189" y="6431761"/>
            <a:ext cx="533400" cy="365125"/>
          </a:xfrm>
        </p:spPr>
        <p:txBody>
          <a:bodyPr/>
          <a:lstStyle/>
          <a:p>
            <a:fld id="{90CDB356-0B88-4BC1-B268-E69530B25FC0}" type="slidenum">
              <a:rPr lang="en-US" smtClean="0">
                <a:solidFill>
                  <a:schemeClr val="tx1"/>
                </a:solidFill>
              </a:rPr>
              <a:pPr/>
              <a:t>8</a:t>
            </a:fld>
            <a:endParaRPr lang="en-US" dirty="0">
              <a:solidFill>
                <a:schemeClr val="tx1"/>
              </a:solidFill>
            </a:endParaRPr>
          </a:p>
        </p:txBody>
      </p:sp>
      <p:pic>
        <p:nvPicPr>
          <p:cNvPr id="8" name="Picture 7">
            <a:extLst>
              <a:ext uri="{FF2B5EF4-FFF2-40B4-BE49-F238E27FC236}">
                <a16:creationId xmlns:a16="http://schemas.microsoft.com/office/drawing/2014/main" id="{DC072A99-1770-7EF9-8AD2-245745D30A74}"/>
              </a:ext>
            </a:extLst>
          </p:cNvPr>
          <p:cNvPicPr>
            <a:picLocks noChangeAspect="1"/>
          </p:cNvPicPr>
          <p:nvPr/>
        </p:nvPicPr>
        <p:blipFill>
          <a:blip r:embed="rId2"/>
          <a:stretch>
            <a:fillRect/>
          </a:stretch>
        </p:blipFill>
        <p:spPr>
          <a:xfrm>
            <a:off x="4471840" y="0"/>
            <a:ext cx="7490120" cy="6858000"/>
          </a:xfrm>
          <a:prstGeom prst="rect">
            <a:avLst/>
          </a:prstGeom>
        </p:spPr>
      </p:pic>
      <p:sp>
        <p:nvSpPr>
          <p:cNvPr id="2" name="Title 1"/>
          <p:cNvSpPr>
            <a:spLocks noGrp="1"/>
          </p:cNvSpPr>
          <p:nvPr>
            <p:ph type="title"/>
          </p:nvPr>
        </p:nvSpPr>
        <p:spPr>
          <a:xfrm>
            <a:off x="35220" y="0"/>
            <a:ext cx="4968580" cy="4673600"/>
          </a:xfrm>
        </p:spPr>
        <p:txBody>
          <a:bodyPr>
            <a:normAutofit/>
          </a:bodyPr>
          <a:lstStyle/>
          <a:p>
            <a:r>
              <a:rPr lang="en-US" dirty="0">
                <a:solidFill>
                  <a:srgbClr val="2934FF"/>
                </a:solidFill>
              </a:rPr>
              <a:t>Axion mass predictions</a:t>
            </a:r>
            <a:br>
              <a:rPr lang="en-US" dirty="0">
                <a:solidFill>
                  <a:srgbClr val="2934FF"/>
                </a:solidFill>
              </a:rPr>
            </a:br>
            <a:br>
              <a:rPr lang="en-US" dirty="0">
                <a:solidFill>
                  <a:srgbClr val="2934FF"/>
                </a:solidFill>
              </a:rPr>
            </a:br>
            <a:br>
              <a:rPr lang="en-US" sz="6600" dirty="0">
                <a:solidFill>
                  <a:srgbClr val="2929FF"/>
                </a:solidFill>
                <a:latin typeface="Times New Roman" panose="02020603050405020304" pitchFamily="18" charset="0"/>
                <a:cs typeface="Times New Roman" panose="02020603050405020304" pitchFamily="18" charset="0"/>
              </a:rPr>
            </a:br>
            <a:r>
              <a:rPr lang="en-US" sz="2700" i="1" dirty="0">
                <a:solidFill>
                  <a:srgbClr val="231F20"/>
                </a:solidFill>
                <a:effectLst/>
                <a:latin typeface="Times New Roman" panose="02020603050405020304" pitchFamily="18" charset="0"/>
                <a:cs typeface="Times New Roman" panose="02020603050405020304" pitchFamily="18" charset="0"/>
              </a:rPr>
              <a:t>C. O’Hare, </a:t>
            </a:r>
            <a:r>
              <a:rPr lang="en-US" sz="2700" i="1" dirty="0" err="1">
                <a:solidFill>
                  <a:srgbClr val="231F20"/>
                </a:solidFill>
                <a:effectLst/>
                <a:latin typeface="Times New Roman" panose="02020603050405020304" pitchFamily="18" charset="0"/>
                <a:cs typeface="Times New Roman" panose="02020603050405020304" pitchFamily="18" charset="0"/>
              </a:rPr>
              <a:t>cajohare</a:t>
            </a:r>
            <a:r>
              <a:rPr lang="en-US" sz="2700" i="1" dirty="0">
                <a:solidFill>
                  <a:srgbClr val="231F20"/>
                </a:solidFill>
                <a:effectLst/>
                <a:latin typeface="Times New Roman" panose="02020603050405020304" pitchFamily="18" charset="0"/>
                <a:cs typeface="Times New Roman" panose="02020603050405020304" pitchFamily="18" charset="0"/>
              </a:rPr>
              <a:t>/</a:t>
            </a:r>
            <a:r>
              <a:rPr lang="en-US" sz="2700" i="1" dirty="0" err="1">
                <a:solidFill>
                  <a:srgbClr val="231F20"/>
                </a:solidFill>
                <a:effectLst/>
                <a:latin typeface="Times New Roman" panose="02020603050405020304" pitchFamily="18" charset="0"/>
                <a:cs typeface="Times New Roman" panose="02020603050405020304" pitchFamily="18" charset="0"/>
              </a:rPr>
              <a:t>axionlimits</a:t>
            </a:r>
            <a:r>
              <a:rPr lang="en-US" sz="2700" i="1" dirty="0">
                <a:solidFill>
                  <a:srgbClr val="231F20"/>
                </a:solidFill>
                <a:effectLst/>
                <a:latin typeface="Times New Roman" panose="02020603050405020304" pitchFamily="18" charset="0"/>
                <a:cs typeface="Times New Roman" panose="02020603050405020304" pitchFamily="18" charset="0"/>
              </a:rPr>
              <a:t>:</a:t>
            </a:r>
            <a:br>
              <a:rPr lang="en-US" sz="2700" i="1" dirty="0">
                <a:solidFill>
                  <a:srgbClr val="231F20"/>
                </a:solidFill>
                <a:latin typeface="Times New Roman" panose="02020603050405020304" pitchFamily="18" charset="0"/>
                <a:cs typeface="Times New Roman" panose="02020603050405020304" pitchFamily="18" charset="0"/>
              </a:rPr>
            </a:br>
            <a:r>
              <a:rPr lang="en-US" sz="2700" i="1" dirty="0">
                <a:solidFill>
                  <a:srgbClr val="231F20"/>
                </a:solidFill>
                <a:effectLst/>
                <a:latin typeface="Times New Roman" panose="02020603050405020304" pitchFamily="18" charset="0"/>
                <a:cs typeface="Times New Roman" panose="02020603050405020304" pitchFamily="18" charset="0"/>
                <a:hlinkClick r:id="rId3"/>
              </a:rPr>
              <a:t>https://cajohare.github.io/AxionLimits/</a:t>
            </a:r>
            <a:r>
              <a:rPr lang="en-US" sz="2700" i="1" dirty="0">
                <a:solidFill>
                  <a:srgbClr val="231F20"/>
                </a:solidFill>
                <a:effectLst/>
                <a:latin typeface="Times New Roman" panose="02020603050405020304" pitchFamily="18" charset="0"/>
                <a:cs typeface="Times New Roman" panose="02020603050405020304" pitchFamily="18" charset="0"/>
              </a:rPr>
              <a:t> </a:t>
            </a:r>
            <a:br>
              <a:rPr lang="en-US" sz="4400" i="1" dirty="0">
                <a:solidFill>
                  <a:srgbClr val="231F20"/>
                </a:solidFill>
                <a:effectLst/>
                <a:latin typeface="Times"/>
              </a:rPr>
            </a:br>
            <a:endParaRPr lang="en-US" dirty="0">
              <a:solidFill>
                <a:srgbClr val="2934FF"/>
              </a:solidFill>
            </a:endParaRPr>
          </a:p>
        </p:txBody>
      </p:sp>
      <p:sp>
        <p:nvSpPr>
          <p:cNvPr id="3" name="TextBox 2">
            <a:extLst>
              <a:ext uri="{FF2B5EF4-FFF2-40B4-BE49-F238E27FC236}">
                <a16:creationId xmlns:a16="http://schemas.microsoft.com/office/drawing/2014/main" id="{3731D845-B242-F1BD-479D-D7B56744720D}"/>
              </a:ext>
            </a:extLst>
          </p:cNvPr>
          <p:cNvSpPr txBox="1"/>
          <p:nvPr/>
        </p:nvSpPr>
        <p:spPr>
          <a:xfrm>
            <a:off x="35220" y="5042516"/>
            <a:ext cx="5067413" cy="1200329"/>
          </a:xfrm>
          <a:prstGeom prst="rect">
            <a:avLst/>
          </a:prstGeom>
          <a:noFill/>
        </p:spPr>
        <p:txBody>
          <a:bodyPr wrap="none" rtlCol="0">
            <a:spAutoFit/>
          </a:bodyPr>
          <a:lstStyle/>
          <a:p>
            <a:r>
              <a:rPr lang="en-KR" sz="2400" dirty="0">
                <a:solidFill>
                  <a:srgbClr val="FF0000"/>
                </a:solidFill>
                <a:latin typeface="Times New Roman" panose="02020603050405020304" pitchFamily="18" charset="0"/>
                <a:cs typeface="Times New Roman" panose="02020603050405020304" pitchFamily="18" charset="0"/>
              </a:rPr>
              <a:t>Lattice QCD recently became more</a:t>
            </a:r>
          </a:p>
          <a:p>
            <a:r>
              <a:rPr lang="en-US" sz="2400" dirty="0">
                <a:solidFill>
                  <a:srgbClr val="FF0000"/>
                </a:solidFill>
                <a:latin typeface="Times New Roman" panose="02020603050405020304" pitchFamily="18" charset="0"/>
                <a:cs typeface="Times New Roman" panose="02020603050405020304" pitchFamily="18" charset="0"/>
              </a:rPr>
              <a:t>p</a:t>
            </a:r>
            <a:r>
              <a:rPr lang="en-KR" sz="2400" dirty="0">
                <a:solidFill>
                  <a:srgbClr val="FF0000"/>
                </a:solidFill>
                <a:latin typeface="Times New Roman" panose="02020603050405020304" pitchFamily="18" charset="0"/>
                <a:cs typeface="Times New Roman" panose="02020603050405020304" pitchFamily="18" charset="0"/>
              </a:rPr>
              <a:t>owerful, see, e.g., muon g-2 hadronic </a:t>
            </a:r>
          </a:p>
          <a:p>
            <a:r>
              <a:rPr lang="en-US" sz="2400" dirty="0" err="1">
                <a:solidFill>
                  <a:srgbClr val="FF0000"/>
                </a:solidFill>
                <a:latin typeface="Times New Roman" panose="02020603050405020304" pitchFamily="18" charset="0"/>
                <a:cs typeface="Times New Roman" panose="02020603050405020304" pitchFamily="18" charset="0"/>
              </a:rPr>
              <a:t>corre</a:t>
            </a:r>
            <a:r>
              <a:rPr lang="en-KR" sz="2400" dirty="0">
                <a:solidFill>
                  <a:srgbClr val="FF0000"/>
                </a:solidFill>
                <a:latin typeface="Times New Roman" panose="02020603050405020304" pitchFamily="18" charset="0"/>
                <a:cs typeface="Times New Roman" panose="02020603050405020304" pitchFamily="18" charset="0"/>
              </a:rPr>
              <a:t>ction (still needs to be confirmed).</a:t>
            </a:r>
          </a:p>
        </p:txBody>
      </p:sp>
    </p:spTree>
    <p:extLst>
      <p:ext uri="{BB962C8B-B14F-4D97-AF65-F5344CB8AC3E}">
        <p14:creationId xmlns:p14="http://schemas.microsoft.com/office/powerpoint/2010/main" val="402702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9107010" cy="1143000"/>
          </a:xfrm>
        </p:spPr>
        <p:txBody>
          <a:bodyPr>
            <a:normAutofit/>
          </a:bodyPr>
          <a:lstStyle/>
          <a:p>
            <a:r>
              <a:rPr lang="en-US" sz="2800" dirty="0">
                <a:solidFill>
                  <a:srgbClr val="0000FF"/>
                </a:solidFill>
                <a:latin typeface="Times New Roman" panose="02020603050405020304" pitchFamily="18" charset="0"/>
                <a:cs typeface="Times New Roman" panose="02020603050405020304" pitchFamily="18" charset="0"/>
              </a:rPr>
              <a:t>Haloscope method method suggested by Pierre Sikivie (1983)</a:t>
            </a:r>
            <a:endParaRPr lang="en-US" sz="2800" dirty="0">
              <a:solidFill>
                <a:srgbClr val="2934FF"/>
              </a:solidFill>
              <a:latin typeface="Arial"/>
              <a:cs typeface="Arial"/>
            </a:endParaRPr>
          </a:p>
        </p:txBody>
      </p:sp>
      <p:pic>
        <p:nvPicPr>
          <p:cNvPr id="4" name="Picture 3" descr="Screen shot 2012-07-13 at 10.59.10 PM.png"/>
          <p:cNvPicPr>
            <a:picLocks noChangeAspect="1"/>
          </p:cNvPicPr>
          <p:nvPr/>
        </p:nvPicPr>
        <p:blipFill>
          <a:blip r:embed="rId2"/>
          <a:stretch>
            <a:fillRect/>
          </a:stretch>
        </p:blipFill>
        <p:spPr>
          <a:xfrm>
            <a:off x="2628765" y="1126789"/>
            <a:ext cx="7079923" cy="5277985"/>
          </a:xfrm>
          <a:prstGeom prst="rect">
            <a:avLst/>
          </a:prstGeom>
        </p:spPr>
      </p:pic>
      <p:cxnSp>
        <p:nvCxnSpPr>
          <p:cNvPr id="6" name="Straight Connector 5"/>
          <p:cNvCxnSpPr/>
          <p:nvPr/>
        </p:nvCxnSpPr>
        <p:spPr>
          <a:xfrm>
            <a:off x="5080000" y="4597400"/>
            <a:ext cx="774700" cy="1588"/>
          </a:xfrm>
          <a:prstGeom prst="line">
            <a:avLst/>
          </a:prstGeom>
          <a:ln w="57150" cap="flat" cmpd="sng" algn="ctr">
            <a:solidFill>
              <a:srgbClr val="E51B3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276600" y="2743200"/>
            <a:ext cx="774700" cy="1588"/>
          </a:xfrm>
          <a:prstGeom prst="line">
            <a:avLst/>
          </a:prstGeom>
          <a:ln w="57150" cap="flat" cmpd="sng" algn="ctr">
            <a:solidFill>
              <a:srgbClr val="E51B3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784600" y="1536700"/>
            <a:ext cx="774700" cy="1588"/>
          </a:xfrm>
          <a:prstGeom prst="line">
            <a:avLst/>
          </a:prstGeom>
          <a:ln w="57150" cap="flat" cmpd="sng" algn="ctr">
            <a:solidFill>
              <a:srgbClr val="E51B3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4642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42365</TotalTime>
  <Words>2666</Words>
  <Application>Microsoft Macintosh PowerPoint</Application>
  <PresentationFormat>Widescreen</PresentationFormat>
  <Paragraphs>357</Paragraphs>
  <Slides>72</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ＭＳ Ｐゴシック</vt:lpstr>
      <vt:lpstr>Calibri Light</vt:lpstr>
      <vt:lpstr>marid pro</vt:lpstr>
      <vt:lpstr>Arial</vt:lpstr>
      <vt:lpstr>Times New Roman</vt:lpstr>
      <vt:lpstr>Cambria Math</vt:lpstr>
      <vt:lpstr>Gill Sans</vt:lpstr>
      <vt:lpstr>Calibri</vt:lpstr>
      <vt:lpstr>Times</vt:lpstr>
      <vt:lpstr>Wingdings</vt:lpstr>
      <vt:lpstr>Office Theme</vt:lpstr>
      <vt:lpstr> Toward Quantum-Limited Axion Detection: A Mitigation Strategy  Yannis K. Semertzidis, KAIST Axions in Stockholm, Nordita, Stockholm, Sweden June 23 to Jully 11, 2025</vt:lpstr>
      <vt:lpstr>Major recent breakthroughs in axion dark matter research</vt:lpstr>
      <vt:lpstr>Rochester Brookhaven Fermilab axion dark matter search</vt:lpstr>
      <vt:lpstr>PowerPoint Presentation</vt:lpstr>
      <vt:lpstr>Axion Dark Matter eXperiment</vt:lpstr>
      <vt:lpstr>Axion dark matter reviews</vt:lpstr>
      <vt:lpstr>Axion dark matter review articles, theory and experiments</vt:lpstr>
      <vt:lpstr>Axion mass predictions   C. O’Hare, cajohare/axionlimits: https://cajohare.github.io/AxionLimits/  </vt:lpstr>
      <vt:lpstr>Haloscope method method suggested by Pierre Sikivie (1983)</vt:lpstr>
      <vt:lpstr>State of the art axion haloscopes</vt:lpstr>
      <vt:lpstr>Limits in medium axion frequencies (up to 2024)</vt:lpstr>
      <vt:lpstr>Major activities</vt:lpstr>
      <vt:lpstr>World map of current experiments on wavy dark matter</vt:lpstr>
      <vt:lpstr>There are two major issues with axion research and possibly one solution</vt:lpstr>
      <vt:lpstr>Axion dark matter search</vt:lpstr>
      <vt:lpstr>Axion dark matter search</vt:lpstr>
      <vt:lpstr>Axion dark matter search</vt:lpstr>
      <vt:lpstr>The currently best readout system: Josephson parametric amplifiers (JPA)</vt:lpstr>
      <vt:lpstr>JPA Principle (Caglar Kutlu’s slide, Sergey Uchaikin et al.) </vt:lpstr>
      <vt:lpstr>PowerPoint Presentation</vt:lpstr>
      <vt:lpstr>PowerPoint Presentation</vt:lpstr>
      <vt:lpstr>IBS-CAPP at DFSZ sensitivity, scanning 1-4 GHz</vt:lpstr>
      <vt:lpstr>The best JPAs today </vt:lpstr>
      <vt:lpstr>Cavities made of High Temperature Superconducting (HTS) tapes</vt:lpstr>
      <vt:lpstr>PowerPoint Presentation</vt:lpstr>
      <vt:lpstr>PowerPoint Presentation</vt:lpstr>
      <vt:lpstr>PowerPoint Presentation</vt:lpstr>
      <vt:lpstr>Institute for Basic Science, 2011:  Major Investment to Basic Sciences in South Korea.</vt:lpstr>
      <vt:lpstr>ADMX plan </vt:lpstr>
      <vt:lpstr>ADMX plan </vt:lpstr>
      <vt:lpstr>ADMX: Rybka, August 2022 </vt:lpstr>
      <vt:lpstr>Grenoble Axion Haloscope and CAPP (~500 l cavity)</vt:lpstr>
      <vt:lpstr>PowerPoint Presentation</vt:lpstr>
      <vt:lpstr>Single RF-photon detector!</vt:lpstr>
      <vt:lpstr>QUAX experiment in Italy</vt:lpstr>
      <vt:lpstr>Prospects of scanning the whole axion frequency range</vt:lpstr>
      <vt:lpstr>Electro optic detection of axion induced electric fields in microwave cavities</vt:lpstr>
      <vt:lpstr>Electro optic detection of axion induced electric fields in microwave cavities</vt:lpstr>
      <vt:lpstr>Electro optic detection of axion induced electric fields in microwave cavities</vt:lpstr>
      <vt:lpstr>PowerPoint Presentation</vt:lpstr>
      <vt:lpstr>EO measurement using a Fabry-Perot resonator alone</vt:lpstr>
      <vt:lpstr>EO measurement using a Fabry-Perot plus heterodyning (probing)</vt:lpstr>
      <vt:lpstr>PowerPoint Presentation</vt:lpstr>
      <vt:lpstr>PowerPoint Presentation</vt:lpstr>
      <vt:lpstr>EO measurement using a Fabry-Perot plus heterodyning (probing)</vt:lpstr>
      <vt:lpstr>The dominant noise</vt:lpstr>
      <vt:lpstr>Frequency dependence</vt:lpstr>
      <vt:lpstr>Higher frequency than the “natural” one: CAPP/DMAG and ALPHA</vt:lpstr>
      <vt:lpstr>Doing high frequency efficiently</vt:lpstr>
      <vt:lpstr>Kirigami tessellations</vt:lpstr>
      <vt:lpstr>Performance comparison</vt:lpstr>
      <vt:lpstr>Alpha collaboration</vt:lpstr>
      <vt:lpstr>Alpha collaboration</vt:lpstr>
      <vt:lpstr>Can we do better than quantum noise?</vt:lpstr>
      <vt:lpstr>Axion Dark Matter: a Cosmic MASER</vt:lpstr>
      <vt:lpstr>EO-heterodyne readout</vt:lpstr>
      <vt:lpstr>Summary</vt:lpstr>
      <vt:lpstr>Extra slides</vt:lpstr>
      <vt:lpstr>Superconducting cavities in strong B-fields</vt:lpstr>
      <vt:lpstr>The CAPP-MAX, our flagship experiment based on the LTS-12T/320mm magnet</vt:lpstr>
      <vt:lpstr>QUAX, INFN</vt:lpstr>
      <vt:lpstr>QUAX experiment in Italy</vt:lpstr>
      <vt:lpstr>QUAX </vt:lpstr>
      <vt:lpstr>Axion coupling vs. axion mass</vt:lpstr>
      <vt:lpstr>QUAX </vt:lpstr>
      <vt:lpstr>The low-frequency domain</vt:lpstr>
      <vt:lpstr>Dark-Matter Radio, probing the low frequency axions at SLAC/USA</vt:lpstr>
      <vt:lpstr>PowerPoint Presentation</vt:lpstr>
      <vt:lpstr>A new haloscope at Grenoble: GrAHal B2V wins (GrAHal-CAPP plans to scan 0.2-0.6 GHz at better than DFSZ)</vt:lpstr>
      <vt:lpstr>PowerPoint Presentation</vt:lpstr>
      <vt:lpstr>David Tanner </vt:lpstr>
      <vt:lpstr>Axion Couplings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Axion review</dc:title>
  <dc:subject/>
  <dc:creator>Microsoft Office User</dc:creator>
  <cp:keywords/>
  <dc:description/>
  <cp:lastModifiedBy>Yannis K. Semertzidis</cp:lastModifiedBy>
  <cp:revision>615</cp:revision>
  <cp:lastPrinted>2024-09-01T03:12:09Z</cp:lastPrinted>
  <dcterms:created xsi:type="dcterms:W3CDTF">2019-05-21T07:24:01Z</dcterms:created>
  <dcterms:modified xsi:type="dcterms:W3CDTF">2025-07-01T09:22:34Z</dcterms:modified>
  <cp:category/>
</cp:coreProperties>
</file>