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  <p:sldMasterId id="2147483744" r:id="rId3"/>
    <p:sldMasterId id="2147483768" r:id="rId4"/>
  </p:sldMasterIdLst>
  <p:notesMasterIdLst>
    <p:notesMasterId r:id="rId39"/>
  </p:notesMasterIdLst>
  <p:sldIdLst>
    <p:sldId id="505" r:id="rId5"/>
    <p:sldId id="258" r:id="rId6"/>
    <p:sldId id="270" r:id="rId7"/>
    <p:sldId id="506" r:id="rId8"/>
    <p:sldId id="296" r:id="rId9"/>
    <p:sldId id="308" r:id="rId10"/>
    <p:sldId id="295" r:id="rId11"/>
    <p:sldId id="341" r:id="rId12"/>
    <p:sldId id="360" r:id="rId13"/>
    <p:sldId id="486" r:id="rId14"/>
    <p:sldId id="271" r:id="rId15"/>
    <p:sldId id="273" r:id="rId16"/>
    <p:sldId id="489" r:id="rId17"/>
    <p:sldId id="485" r:id="rId18"/>
    <p:sldId id="488" r:id="rId19"/>
    <p:sldId id="509" r:id="rId20"/>
    <p:sldId id="492" r:id="rId21"/>
    <p:sldId id="490" r:id="rId22"/>
    <p:sldId id="491" r:id="rId23"/>
    <p:sldId id="493" r:id="rId24"/>
    <p:sldId id="496" r:id="rId25"/>
    <p:sldId id="495" r:id="rId26"/>
    <p:sldId id="508" r:id="rId27"/>
    <p:sldId id="494" r:id="rId28"/>
    <p:sldId id="498" r:id="rId29"/>
    <p:sldId id="504" r:id="rId30"/>
    <p:sldId id="507" r:id="rId31"/>
    <p:sldId id="497" r:id="rId32"/>
    <p:sldId id="487" r:id="rId33"/>
    <p:sldId id="500" r:id="rId34"/>
    <p:sldId id="499" r:id="rId35"/>
    <p:sldId id="359" r:id="rId36"/>
    <p:sldId id="501" r:id="rId37"/>
    <p:sldId id="50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9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1639-D117-6B4C-8998-9BA79F60EE3A}" type="datetimeFigureOut">
              <a:rPr lang="en-US" smtClean="0"/>
              <a:t>7/2/25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BBB53-76BB-0E48-8272-063C6995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BBB53-76BB-0E48-8272-063C69951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BBB53-76BB-0E48-8272-063C69951A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F54F4-D0C2-D0E6-1393-BFEF0E8C1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CB543-FFCD-E27C-4275-DFE92B2FA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36869-4B22-9EBE-B9F5-B8BD2D74A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77DE-7832-E179-88A9-19029B53C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BBB53-76BB-0E48-8272-063C69951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3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59302-CA40-8978-E3E3-0654C39C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8F437-9B13-8A69-95DA-FA650A826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F2D52-83AC-1E17-CDAE-DC007D701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5B9FE-5DBA-A133-3BBD-543D10B85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BBB53-76BB-0E48-8272-063C69951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7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358D4-4B74-A96A-0135-7124F6B0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28FE3-3238-9B1A-2FE1-F26DEA911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CB7B0-A073-B2DF-1599-59711B3A3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99A5-EA91-6E45-2DF9-9A9434CAC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BBB53-76BB-0E48-8272-063C69951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3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85E9-B123-5D01-3B6E-159FFD7F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6722E-2490-C503-3433-9E276BECE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3129D-94C5-C778-0E6B-78E311F23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E2DFE-5905-E80E-B4AF-C12C75389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BBB53-76BB-0E48-8272-063C69951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venir Book" panose="0200050302000002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2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3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42769"/>
            <a:ext cx="10363200" cy="752856"/>
          </a:xfrm>
        </p:spPr>
        <p:txBody>
          <a:bodyPr anchor="t"/>
          <a:lstStyle>
            <a:lvl1pPr algn="l">
              <a:defRPr sz="5333" b="0" i="0" cap="all">
                <a:latin typeface="Avenir Light" panose="020B0402020203020204" pitchFamily="34" charset="77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01849"/>
            <a:ext cx="10363200" cy="45554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umi.jpg"/>
          <p:cNvPicPr>
            <a:picLocks noChangeAspect="1"/>
          </p:cNvPicPr>
          <p:nvPr userDrawn="1"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03" y="818137"/>
            <a:ext cx="6532668" cy="4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61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6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75" y="4800600"/>
            <a:ext cx="11468032" cy="566739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075" y="5367338"/>
            <a:ext cx="11468032" cy="80486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80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0" i="0">
                <a:latin typeface="Avenir Light" panose="020B0402020203020204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29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0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42769"/>
            <a:ext cx="10363200" cy="752856"/>
          </a:xfrm>
        </p:spPr>
        <p:txBody>
          <a:bodyPr anchor="t"/>
          <a:lstStyle>
            <a:lvl1pPr algn="l">
              <a:defRPr sz="5333" b="0" i="0" cap="all">
                <a:latin typeface="Avenir Light" panose="020B0402020203020204" pitchFamily="34" charset="77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01849"/>
            <a:ext cx="10363200" cy="45554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umi.jpg"/>
          <p:cNvPicPr>
            <a:picLocks noChangeAspect="1"/>
          </p:cNvPicPr>
          <p:nvPr userDrawn="1"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03" y="818137"/>
            <a:ext cx="6532668" cy="4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24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 b="0" i="0">
                <a:latin typeface="Avenir Light" panose="020B0402020203020204" pitchFamily="34" charset="77"/>
              </a:defRPr>
            </a:lvl1pPr>
            <a:lvl2pPr>
              <a:defRPr sz="3200" b="0" i="0">
                <a:latin typeface="Avenir Light" panose="020B0402020203020204" pitchFamily="34" charset="77"/>
              </a:defRPr>
            </a:lvl2pPr>
            <a:lvl3pPr>
              <a:defRPr sz="2667" b="0" i="0">
                <a:latin typeface="Avenir Light" panose="020B0402020203020204" pitchFamily="34" charset="77"/>
              </a:defRPr>
            </a:lvl3pPr>
            <a:lvl4pPr>
              <a:defRPr sz="2400" b="0" i="0">
                <a:latin typeface="Avenir Light" panose="020B0402020203020204" pitchFamily="34" charset="77"/>
              </a:defRPr>
            </a:lvl4pPr>
            <a:lvl5pPr>
              <a:defRPr sz="2400" b="0" i="0">
                <a:latin typeface="Avenir Light" panose="020B0402020203020204" pitchFamily="34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 b="0" i="0">
                <a:latin typeface="Avenir Light" panose="020B0402020203020204" pitchFamily="34" charset="77"/>
              </a:defRPr>
            </a:lvl1pPr>
            <a:lvl2pPr>
              <a:defRPr sz="3200" b="0" i="0">
                <a:latin typeface="Avenir Light" panose="020B0402020203020204" pitchFamily="34" charset="77"/>
              </a:defRPr>
            </a:lvl2pPr>
            <a:lvl3pPr>
              <a:defRPr sz="2667" b="0" i="0">
                <a:latin typeface="Avenir Light" panose="020B0402020203020204" pitchFamily="34" charset="77"/>
              </a:defRPr>
            </a:lvl3pPr>
            <a:lvl4pPr>
              <a:defRPr sz="2400" b="0" i="0">
                <a:latin typeface="Avenir Light" panose="020B0402020203020204" pitchFamily="34" charset="77"/>
              </a:defRPr>
            </a:lvl4pPr>
            <a:lvl5pPr>
              <a:defRPr sz="2400" b="0" i="0">
                <a:latin typeface="Avenir Light" panose="020B0402020203020204" pitchFamily="34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0" i="0">
                <a:latin typeface="Avenir Light" panose="020B0402020203020204" pitchFamily="34" charset="77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 b="0" i="0">
                <a:latin typeface="Avenir Light" panose="020B0402020203020204" pitchFamily="34" charset="77"/>
              </a:defRPr>
            </a:lvl1pPr>
            <a:lvl2pPr>
              <a:defRPr sz="2667" b="0" i="0">
                <a:latin typeface="Avenir Light" panose="020B0402020203020204" pitchFamily="34" charset="77"/>
              </a:defRPr>
            </a:lvl2pPr>
            <a:lvl3pPr>
              <a:defRPr sz="2400" b="0" i="0">
                <a:latin typeface="Avenir Light" panose="020B0402020203020204" pitchFamily="34" charset="77"/>
              </a:defRPr>
            </a:lvl3pPr>
            <a:lvl4pPr>
              <a:defRPr sz="2133" b="0" i="0">
                <a:latin typeface="Avenir Light" panose="020B0402020203020204" pitchFamily="34" charset="77"/>
              </a:defRPr>
            </a:lvl4pPr>
            <a:lvl5pPr>
              <a:defRPr sz="2133" b="0" i="0">
                <a:latin typeface="Avenir Light" panose="020B0402020203020204" pitchFamily="34" charset="77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0" i="0">
                <a:latin typeface="Avenir Light" panose="020B0402020203020204" pitchFamily="34" charset="77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 b="0" i="0">
                <a:latin typeface="Avenir Light" panose="020B0402020203020204" pitchFamily="34" charset="77"/>
              </a:defRPr>
            </a:lvl1pPr>
            <a:lvl2pPr>
              <a:defRPr sz="2667" b="0" i="0">
                <a:latin typeface="Avenir Light" panose="020B0402020203020204" pitchFamily="34" charset="77"/>
              </a:defRPr>
            </a:lvl2pPr>
            <a:lvl3pPr>
              <a:defRPr sz="2400" b="0" i="0">
                <a:latin typeface="Avenir Light" panose="020B0402020203020204" pitchFamily="34" charset="77"/>
              </a:defRPr>
            </a:lvl3pPr>
            <a:lvl4pPr>
              <a:defRPr sz="2133" b="0" i="0">
                <a:latin typeface="Avenir Light" panose="020B0402020203020204" pitchFamily="34" charset="77"/>
              </a:defRPr>
            </a:lvl4pPr>
            <a:lvl5pPr>
              <a:defRPr sz="2133" b="0" i="0">
                <a:latin typeface="Avenir Light" panose="020B0402020203020204" pitchFamily="34" charset="77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2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Light" panose="020B0402020203020204" pitchFamily="34" charset="77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7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75" y="4800600"/>
            <a:ext cx="11468032" cy="566739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075" y="5367338"/>
            <a:ext cx="11468032" cy="80486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88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1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98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27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5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42769"/>
            <a:ext cx="10363200" cy="7528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01849"/>
            <a:ext cx="10363200" cy="45554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umi.jpg"/>
          <p:cNvPicPr>
            <a:picLocks noChangeAspect="1"/>
          </p:cNvPicPr>
          <p:nvPr userDrawn="1"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03" y="818137"/>
            <a:ext cx="6532668" cy="4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95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4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4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5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9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75" y="4800600"/>
            <a:ext cx="11468032" cy="566739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075" y="5367338"/>
            <a:ext cx="11468032" cy="80486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3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61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D6AA5-C488-6B4B-ACF4-BD59010AB35F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10490-F748-9A49-9887-29E94981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8393"/>
            <a:ext cx="10972800" cy="85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Hello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4297"/>
            <a:ext cx="10972800" cy="484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02A9-73EB-654D-AC73-EDCF42FEF2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3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6400" b="0" i="0" kern="1200">
          <a:solidFill>
            <a:schemeClr val="accent1">
              <a:lumMod val="60000"/>
              <a:lumOff val="40000"/>
            </a:schemeClr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Courier New"/>
        <a:buChar char="o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/>
        <a:buChar char="o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Courier New"/>
        <a:buChar char="o"/>
        <a:defRPr sz="2667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/>
        <a:buChar char="o"/>
        <a:defRPr sz="2133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Courier New"/>
        <a:buChar char="o"/>
        <a:defRPr sz="2133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8393"/>
            <a:ext cx="10972800" cy="85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Hello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4297"/>
            <a:ext cx="10972800" cy="484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02A9-73EB-654D-AC73-EDCF42FEF2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4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6400" kern="1200">
          <a:solidFill>
            <a:schemeClr val="accent1">
              <a:lumMod val="60000"/>
              <a:lumOff val="40000"/>
            </a:schemeClr>
          </a:solidFill>
          <a:latin typeface="Gill Sans Ligh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Courier New"/>
        <a:buChar char="o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/>
        <a:buChar char="o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Courier New"/>
        <a:buChar char="o"/>
        <a:defRPr sz="2667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/>
        <a:buChar char="o"/>
        <a:defRPr sz="2133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Courier New"/>
        <a:buChar char="o"/>
        <a:defRPr sz="2133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8393"/>
            <a:ext cx="10972800" cy="85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Hello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4297"/>
            <a:ext cx="10972800" cy="484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D93A-89D4-ED47-B981-374612F56AA3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02A9-73EB-654D-AC73-EDCF42FEF2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6400" kern="1200">
          <a:solidFill>
            <a:schemeClr val="accent1">
              <a:lumMod val="60000"/>
              <a:lumOff val="40000"/>
            </a:schemeClr>
          </a:solidFill>
          <a:latin typeface="Gill Sans Ligh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Courier New"/>
        <a:buChar char="o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/>
        <a:buChar char="o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Courier New"/>
        <a:buChar char="o"/>
        <a:defRPr sz="2667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/>
        <a:buChar char="o"/>
        <a:defRPr sz="2133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Courier New"/>
        <a:buChar char="o"/>
        <a:defRPr sz="2133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19.emf"/><Relationship Id="rId7" Type="http://schemas.openxmlformats.org/officeDocument/2006/relationships/image" Target="../media/image6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3669A-61FB-A9D9-F1F9-5FDD12306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177544-E1D8-2002-8811-B7D1FE033D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87940" y="0"/>
            <a:ext cx="11616119" cy="6858000"/>
          </a:xfrm>
          <a:prstGeom prst="rect">
            <a:avLst/>
          </a:prstGeom>
        </p:spPr>
      </p:pic>
      <p:pic>
        <p:nvPicPr>
          <p:cNvPr id="8" name="Picture 7" descr="ukri_stfc_002.png">
            <a:extLst>
              <a:ext uri="{FF2B5EF4-FFF2-40B4-BE49-F238E27FC236}">
                <a16:creationId xmlns:a16="http://schemas.microsoft.com/office/drawing/2014/main" id="{DFF9117F-F060-E96F-F634-196B264AA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1" b="23546"/>
          <a:stretch/>
        </p:blipFill>
        <p:spPr>
          <a:xfrm>
            <a:off x="-14013" y="5299714"/>
            <a:ext cx="3868928" cy="1068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F21C-432C-403E-C88D-C800785BC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999" y="227553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Detecting axions, and detecting axions with axions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EC90D-BFB6-CA31-7F47-EFECF0A95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3912411"/>
            <a:ext cx="8534400" cy="60322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David </a:t>
            </a:r>
            <a:r>
              <a:rPr lang="en-US" sz="2000" dirty="0"/>
              <a:t>J. E. </a:t>
            </a:r>
            <a:r>
              <a:rPr lang="en-US" sz="2000" dirty="0">
                <a:solidFill>
                  <a:schemeClr val="tx1"/>
                </a:solidFill>
              </a:rPr>
              <a:t>Marsh</a:t>
            </a:r>
          </a:p>
          <a:p>
            <a:r>
              <a:rPr lang="en-US" sz="2000" dirty="0"/>
              <a:t>“Axions in Stockholm”, July 2025</a:t>
            </a:r>
          </a:p>
          <a:p>
            <a:r>
              <a:rPr lang="en-US" sz="2000" dirty="0">
                <a:solidFill>
                  <a:schemeClr val="tx1"/>
                </a:solidFill>
              </a:rPr>
              <a:t>Based on Qiu, DJEM et al (Nature, 2025)</a:t>
            </a:r>
          </a:p>
        </p:txBody>
      </p:sp>
      <p:pic>
        <p:nvPicPr>
          <p:cNvPr id="7" name="Picture 6" descr="logo.jpg">
            <a:extLst>
              <a:ext uri="{FF2B5EF4-FFF2-40B4-BE49-F238E27FC236}">
                <a16:creationId xmlns:a16="http://schemas.microsoft.com/office/drawing/2014/main" id="{8200DC8F-CA55-303F-FD24-84A0C6BC4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33" y="5313726"/>
            <a:ext cx="2045680" cy="15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3A5E4-B873-531B-2BD7-D85617B4D7B7}"/>
              </a:ext>
            </a:extLst>
          </p:cNvPr>
          <p:cNvSpPr txBox="1"/>
          <p:nvPr/>
        </p:nvSpPr>
        <p:spPr>
          <a:xfrm>
            <a:off x="458373" y="350826"/>
            <a:ext cx="1102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The amplitude mode is difficult to excite. Need particular symmetries.</a:t>
            </a:r>
          </a:p>
          <a:p>
            <a:pPr defTabSz="609585"/>
            <a:r>
              <a:rPr lang="en-US" sz="2400" dirty="0">
                <a:solidFill>
                  <a:srgbClr val="FF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New insight: 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in-plane B tilts spins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 effective order parameter fluctuation.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This can be achieved in well understood even-layer MnBi</a:t>
            </a:r>
            <a:r>
              <a:rPr lang="en-US" sz="2400" baseline="-250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Te</a:t>
            </a:r>
            <a:r>
              <a:rPr lang="en-US" sz="2400" baseline="-250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“axion insulator”.</a:t>
            </a:r>
            <a:endParaRPr lang="en-US" sz="2400" dirty="0">
              <a:solidFill>
                <a:srgbClr val="000000"/>
              </a:solidFill>
              <a:latin typeface="Avenir Light" panose="020B0402020203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C85B4-0F10-D044-B840-053101DFA4CE}"/>
              </a:ext>
            </a:extLst>
          </p:cNvPr>
          <p:cNvSpPr txBox="1"/>
          <p:nvPr/>
        </p:nvSpPr>
        <p:spPr>
          <a:xfrm>
            <a:off x="7404407" y="6422503"/>
            <a:ext cx="46714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Zhu et al (2021); Qiu, DJEM et al (2025)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4CB59F-F212-89F7-4630-43106076825F}"/>
              </a:ext>
            </a:extLst>
          </p:cNvPr>
          <p:cNvGrpSpPr/>
          <p:nvPr/>
        </p:nvGrpSpPr>
        <p:grpSpPr>
          <a:xfrm>
            <a:off x="289595" y="1724617"/>
            <a:ext cx="11514730" cy="4263165"/>
            <a:chOff x="289595" y="1724617"/>
            <a:chExt cx="11514730" cy="42631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9A4E8C-AE92-A960-B7E2-FC1A8DD51DFD}"/>
                </a:ext>
              </a:extLst>
            </p:cNvPr>
            <p:cNvGrpSpPr/>
            <p:nvPr/>
          </p:nvGrpSpPr>
          <p:grpSpPr>
            <a:xfrm>
              <a:off x="289595" y="1724617"/>
              <a:ext cx="5018629" cy="4263165"/>
              <a:chOff x="175984" y="1855247"/>
              <a:chExt cx="5018629" cy="426316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F8CCD9B-23F7-1DAD-F1FC-D416F04C3655}"/>
                  </a:ext>
                </a:extLst>
              </p:cNvPr>
              <p:cNvGrpSpPr/>
              <p:nvPr/>
            </p:nvGrpSpPr>
            <p:grpSpPr>
              <a:xfrm>
                <a:off x="289595" y="1855247"/>
                <a:ext cx="4905018" cy="4263165"/>
                <a:chOff x="289595" y="1855247"/>
                <a:chExt cx="4905018" cy="4263165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766A3FB8-B8BA-7D21-585F-C880996CC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r="51490"/>
                <a:stretch/>
              </p:blipFill>
              <p:spPr>
                <a:xfrm>
                  <a:off x="458373" y="1855247"/>
                  <a:ext cx="4736240" cy="4263165"/>
                </a:xfrm>
                <a:prstGeom prst="rect">
                  <a:avLst/>
                </a:prstGeom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A9312BB-E9A3-8AFC-98D9-2971829DA780}"/>
                    </a:ext>
                  </a:extLst>
                </p:cNvPr>
                <p:cNvSpPr/>
                <p:nvPr/>
              </p:nvSpPr>
              <p:spPr>
                <a:xfrm>
                  <a:off x="289595" y="1855247"/>
                  <a:ext cx="564777" cy="5350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E90EC9-78E8-9211-0953-E8469D6ACF9F}"/>
                  </a:ext>
                </a:extLst>
              </p:cNvPr>
              <p:cNvSpPr/>
              <p:nvPr/>
            </p:nvSpPr>
            <p:spPr>
              <a:xfrm>
                <a:off x="175984" y="3932710"/>
                <a:ext cx="564777" cy="535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A09A49-0C53-C776-42F0-6D24A356D139}"/>
                </a:ext>
              </a:extLst>
            </p:cNvPr>
            <p:cNvGrpSpPr/>
            <p:nvPr/>
          </p:nvGrpSpPr>
          <p:grpSpPr>
            <a:xfrm>
              <a:off x="5096533" y="1846148"/>
              <a:ext cx="6707792" cy="3817614"/>
              <a:chOff x="5096533" y="1846148"/>
              <a:chExt cx="6707792" cy="381761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9C797F1-03BA-1C19-B185-1229B5870722}"/>
                  </a:ext>
                </a:extLst>
              </p:cNvPr>
              <p:cNvGrpSpPr/>
              <p:nvPr/>
            </p:nvGrpSpPr>
            <p:grpSpPr>
              <a:xfrm>
                <a:off x="5096533" y="1977615"/>
                <a:ext cx="6707792" cy="3686147"/>
                <a:chOff x="5194613" y="2122758"/>
                <a:chExt cx="6707792" cy="3686147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8C41FF0F-A677-ADD1-8470-C937A451641E}"/>
                    </a:ext>
                  </a:extLst>
                </p:cNvPr>
                <p:cNvGrpSpPr/>
                <p:nvPr/>
              </p:nvGrpSpPr>
              <p:grpSpPr>
                <a:xfrm>
                  <a:off x="5194613" y="2122758"/>
                  <a:ext cx="6707792" cy="3686147"/>
                  <a:chOff x="5194613" y="2122758"/>
                  <a:chExt cx="6707792" cy="3686147"/>
                </a:xfrm>
              </p:grpSpPr>
              <p:pic>
                <p:nvPicPr>
                  <p:cNvPr id="5" name="Picture 4" descr="A collage of diagrams and diagrams&#10;&#10;Description automatically generated">
                    <a:extLst>
                      <a:ext uri="{FF2B5EF4-FFF2-40B4-BE49-F238E27FC236}">
                        <a16:creationId xmlns:a16="http://schemas.microsoft.com/office/drawing/2014/main" id="{FA413EDE-2F82-DCC4-E4C9-E3097CDB0B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-2348" t="60996" r="40237"/>
                  <a:stretch/>
                </p:blipFill>
                <p:spPr>
                  <a:xfrm>
                    <a:off x="5194613" y="2164753"/>
                    <a:ext cx="6707792" cy="3644152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420E1CF-1149-1400-6AC3-EF9E952158FB}"/>
                      </a:ext>
                    </a:extLst>
                  </p:cNvPr>
                  <p:cNvSpPr/>
                  <p:nvPr/>
                </p:nvSpPr>
                <p:spPr>
                  <a:xfrm>
                    <a:off x="5406304" y="2122758"/>
                    <a:ext cx="496956" cy="445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5863DD9-7FCA-854E-C7F3-1B0947C3A974}"/>
                    </a:ext>
                  </a:extLst>
                </p:cNvPr>
                <p:cNvSpPr/>
                <p:nvPr/>
              </p:nvSpPr>
              <p:spPr>
                <a:xfrm>
                  <a:off x="8300031" y="2122758"/>
                  <a:ext cx="496956" cy="445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5628B2-804D-5AC6-DD35-5C1B776FBC6C}"/>
                  </a:ext>
                </a:extLst>
              </p:cNvPr>
              <p:cNvSpPr txBox="1"/>
              <p:nvPr/>
            </p:nvSpPr>
            <p:spPr>
              <a:xfrm>
                <a:off x="8961932" y="1846148"/>
                <a:ext cx="2842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Gill Sans Light"/>
                    <a:cs typeface="Gill Sans Light"/>
                  </a:rPr>
                  <a:t>Experimental measurements</a:t>
                </a:r>
              </a:p>
              <a:p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Gill Sans Light"/>
                    <a:cs typeface="Gill Sans Light"/>
                  </a:rPr>
                  <a:t>(different set up to main)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7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Detecting quasiparticles with lasers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455F5-E105-BAA8-4BB6-80D98F9D5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men wearing goggles and standing next to a machine&#10;&#10;Description automatically generated">
            <a:extLst>
              <a:ext uri="{FF2B5EF4-FFF2-40B4-BE49-F238E27FC236}">
                <a16:creationId xmlns:a16="http://schemas.microsoft.com/office/drawing/2014/main" id="{F0C18789-F365-1028-E130-83961A73A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28" y="0"/>
            <a:ext cx="525517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9E8F2-9834-AF1D-9B26-74341339A7D5}"/>
              </a:ext>
            </a:extLst>
          </p:cNvPr>
          <p:cNvSpPr txBox="1"/>
          <p:nvPr/>
        </p:nvSpPr>
        <p:spPr>
          <a:xfrm>
            <a:off x="9022976" y="787123"/>
            <a:ext cx="22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venir Book" panose="02000503020000020003" pitchFamily="2" charset="0"/>
              </a:rPr>
              <a:t>Su-Yang Xu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1C1CA-5990-E6C6-660C-72FEDA4C93A2}"/>
              </a:ext>
            </a:extLst>
          </p:cNvPr>
          <p:cNvSpPr txBox="1"/>
          <p:nvPr/>
        </p:nvSpPr>
        <p:spPr>
          <a:xfrm>
            <a:off x="10322859" y="1250450"/>
            <a:ext cx="22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venir Book" panose="02000503020000020003" pitchFamily="2" charset="0"/>
              </a:rPr>
              <a:t>Jian-Xiang Qiu</a:t>
            </a:r>
          </a:p>
        </p:txBody>
      </p:sp>
      <p:pic>
        <p:nvPicPr>
          <p:cNvPr id="5" name="Picture 4" descr="A close-up of a newspaper&#10;&#10;Description automatically generated">
            <a:extLst>
              <a:ext uri="{FF2B5EF4-FFF2-40B4-BE49-F238E27FC236}">
                <a16:creationId xmlns:a16="http://schemas.microsoft.com/office/drawing/2014/main" id="{18E6B70B-A2CE-9618-8727-DC38491C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561"/>
            <a:ext cx="7772400" cy="274887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4EA5EE-0F6C-EA7C-1434-1C7C9C66D838}"/>
              </a:ext>
            </a:extLst>
          </p:cNvPr>
          <p:cNvCxnSpPr/>
          <p:nvPr/>
        </p:nvCxnSpPr>
        <p:spPr>
          <a:xfrm>
            <a:off x="3519055" y="4803438"/>
            <a:ext cx="105294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8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B0FC28E-3325-56A5-DDE6-610CB7F6BBE4}"/>
              </a:ext>
            </a:extLst>
          </p:cNvPr>
          <p:cNvGrpSpPr/>
          <p:nvPr/>
        </p:nvGrpSpPr>
        <p:grpSpPr>
          <a:xfrm>
            <a:off x="1220810" y="313190"/>
            <a:ext cx="10492218" cy="2848299"/>
            <a:chOff x="1220810" y="313190"/>
            <a:chExt cx="10492218" cy="28482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0BE453-DEA5-29D7-DEC6-A8C948AEEABE}"/>
                </a:ext>
              </a:extLst>
            </p:cNvPr>
            <p:cNvSpPr txBox="1"/>
            <p:nvPr/>
          </p:nvSpPr>
          <p:spPr>
            <a:xfrm>
              <a:off x="5206193" y="1229507"/>
              <a:ext cx="65068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E-induced magnetization = magnetoelectric effect, </a:t>
              </a:r>
              <a:r>
                <a:rPr lang="en-US" sz="2000" dirty="0">
                  <a:latin typeface="Symbol" pitchFamily="2" charset="2"/>
                </a:rPr>
                <a:t>a</a:t>
              </a:r>
              <a:r>
                <a:rPr lang="en-US" sz="2000" dirty="0">
                  <a:latin typeface="Avenir Book" panose="02000503020000020003" pitchFamily="2" charset="0"/>
                </a:rPr>
                <a:t>. </a:t>
              </a:r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</a:rPr>
                <a:t>“Kerr effect”: K</a:t>
              </a:r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 rotation of laser ~ magnetization </a:t>
              </a:r>
              <a:r>
                <a:rPr lang="en-US" sz="2000" dirty="0" err="1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M</a:t>
              </a:r>
              <a:r>
                <a:rPr lang="en-US" sz="2000" baseline="-25000" dirty="0" err="1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z</a:t>
              </a:r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. </a:t>
              </a:r>
            </a:p>
            <a:p>
              <a:pPr algn="l"/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Vary E-gate  </a:t>
              </a:r>
              <a:r>
                <a:rPr lang="en-US" sz="2000" dirty="0" err="1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dK</a:t>
              </a:r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dE</a:t>
              </a:r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 = </a:t>
              </a:r>
              <a:r>
                <a:rPr lang="en-US" sz="2000" dirty="0" err="1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dM</a:t>
              </a:r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dE</a:t>
              </a:r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 = </a:t>
              </a:r>
              <a:r>
                <a:rPr lang="en-US" sz="2000" dirty="0">
                  <a:solidFill>
                    <a:srgbClr val="000000"/>
                  </a:solidFill>
                  <a:latin typeface="Symbol" pitchFamily="2" charset="2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a</a:t>
              </a:r>
              <a:r>
                <a:rPr lang="en-US" sz="2000" dirty="0">
                  <a:solidFill>
                    <a:srgbClr val="000000"/>
                  </a:solidFill>
                  <a:latin typeface="Avenir Light" panose="020B0402020203020204" pitchFamily="34" charset="77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. </a:t>
              </a:r>
              <a:endParaRPr lang="en-US" sz="20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769A93-C007-9AE0-62FB-F4851419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152"/>
            <a:stretch/>
          </p:blipFill>
          <p:spPr>
            <a:xfrm>
              <a:off x="1220810" y="313190"/>
              <a:ext cx="3575220" cy="284829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F4E46-8537-BBB3-06DB-A7088C692ED9}"/>
              </a:ext>
            </a:extLst>
          </p:cNvPr>
          <p:cNvGrpSpPr/>
          <p:nvPr/>
        </p:nvGrpSpPr>
        <p:grpSpPr>
          <a:xfrm>
            <a:off x="810647" y="2893978"/>
            <a:ext cx="4797612" cy="3866755"/>
            <a:chOff x="1109702" y="2893978"/>
            <a:chExt cx="4797612" cy="3866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6ED611-A414-9380-8511-A3BEBD7C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8388" y="3050897"/>
              <a:ext cx="4608926" cy="370983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BC5E6B-05B4-7609-3BB3-9F6BE1DCDBC7}"/>
                </a:ext>
              </a:extLst>
            </p:cNvPr>
            <p:cNvSpPr/>
            <p:nvPr/>
          </p:nvSpPr>
          <p:spPr>
            <a:xfrm>
              <a:off x="1109702" y="2893978"/>
              <a:ext cx="564777" cy="535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98932E-9C8C-D8CF-849B-2C1CF0C9BD44}"/>
              </a:ext>
            </a:extLst>
          </p:cNvPr>
          <p:cNvGrpSpPr/>
          <p:nvPr/>
        </p:nvGrpSpPr>
        <p:grpSpPr>
          <a:xfrm>
            <a:off x="5907314" y="2893978"/>
            <a:ext cx="4738108" cy="3775777"/>
            <a:chOff x="5907314" y="2893978"/>
            <a:chExt cx="4738108" cy="37757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F53837-BA72-462B-76DE-6FBBBB9F13CF}"/>
                </a:ext>
              </a:extLst>
            </p:cNvPr>
            <p:cNvGrpSpPr/>
            <p:nvPr/>
          </p:nvGrpSpPr>
          <p:grpSpPr>
            <a:xfrm>
              <a:off x="5907314" y="2893978"/>
              <a:ext cx="4738108" cy="3775777"/>
              <a:chOff x="5907314" y="2893978"/>
              <a:chExt cx="4738108" cy="377577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A23C845-BB40-7626-3B41-2B3F33D10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3050897"/>
                <a:ext cx="4549422" cy="3618858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6C542B-3E54-897E-7D23-96EC5310EE50}"/>
                  </a:ext>
                </a:extLst>
              </p:cNvPr>
              <p:cNvSpPr/>
              <p:nvPr/>
            </p:nvSpPr>
            <p:spPr>
              <a:xfrm>
                <a:off x="5907314" y="2893978"/>
                <a:ext cx="564777" cy="535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328A89-765A-1169-A596-FF1189F4946C}"/>
                </a:ext>
              </a:extLst>
            </p:cNvPr>
            <p:cNvSpPr txBox="1"/>
            <p:nvPr/>
          </p:nvSpPr>
          <p:spPr>
            <a:xfrm>
              <a:off x="6844146" y="5735781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10 </a:t>
              </a:r>
              <a:r>
                <a:rPr lang="en-US" sz="2000" dirty="0">
                  <a:latin typeface="Symbol" pitchFamily="2" charset="2"/>
                </a:rPr>
                <a:t>m</a:t>
              </a:r>
              <a:r>
                <a:rPr lang="en-US" sz="2000" dirty="0">
                  <a:latin typeface="Avenir Book" panose="02000503020000020003" pitchFamily="2" charset="0"/>
                </a:rPr>
                <a:t>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5022C6-FB26-E0E0-33D6-F1B464B02147}"/>
              </a:ext>
            </a:extLst>
          </p:cNvPr>
          <p:cNvSpPr txBox="1"/>
          <p:nvPr/>
        </p:nvSpPr>
        <p:spPr>
          <a:xfrm>
            <a:off x="6719543" y="2878552"/>
            <a:ext cx="357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Gill Sans Light"/>
              </a:rPr>
              <a:t>Mapping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Symbol" pitchFamily="2" charset="2"/>
                <a:cs typeface="Gill Sans Light"/>
              </a:rPr>
              <a:t>a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Gill Sans Light"/>
              </a:rPr>
              <a:t> on the device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DD3A15-4012-48B8-AD6A-8225835D3ECD}"/>
              </a:ext>
            </a:extLst>
          </p:cNvPr>
          <p:cNvSpPr txBox="1"/>
          <p:nvPr/>
        </p:nvSpPr>
        <p:spPr>
          <a:xfrm>
            <a:off x="5239656" y="426534"/>
            <a:ext cx="653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venir Book" panose="02000503020000020003" pitchFamily="2" charset="0"/>
              </a:rPr>
              <a:t>First, measure the static magnetoelectric effect…</a:t>
            </a:r>
          </a:p>
        </p:txBody>
      </p:sp>
    </p:spTree>
    <p:extLst>
      <p:ext uri="{BB962C8B-B14F-4D97-AF65-F5344CB8AC3E}">
        <p14:creationId xmlns:p14="http://schemas.microsoft.com/office/powerpoint/2010/main" val="18101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8CAF580-C0AE-CF6D-E8CE-8E94CBAB8329}"/>
              </a:ext>
            </a:extLst>
          </p:cNvPr>
          <p:cNvGrpSpPr/>
          <p:nvPr/>
        </p:nvGrpSpPr>
        <p:grpSpPr>
          <a:xfrm>
            <a:off x="6350444" y="620001"/>
            <a:ext cx="5231956" cy="5085800"/>
            <a:chOff x="6350444" y="620001"/>
            <a:chExt cx="5231956" cy="5085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1F7444-71FB-D9AA-7F8A-48A7F6299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3206" t="2990" r="-477" b="1099"/>
            <a:stretch/>
          </p:blipFill>
          <p:spPr>
            <a:xfrm>
              <a:off x="6350444" y="620001"/>
              <a:ext cx="5231956" cy="50858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AFB44A-BCB4-C399-CDC2-25C5179B6BB1}"/>
                </a:ext>
              </a:extLst>
            </p:cNvPr>
            <p:cNvSpPr/>
            <p:nvPr/>
          </p:nvSpPr>
          <p:spPr>
            <a:xfrm>
              <a:off x="6681178" y="634366"/>
              <a:ext cx="391886" cy="46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CE2E87E-8895-C8E1-20C0-C43BE3011EC3}"/>
              </a:ext>
            </a:extLst>
          </p:cNvPr>
          <p:cNvSpPr txBox="1"/>
          <p:nvPr/>
        </p:nvSpPr>
        <p:spPr>
          <a:xfrm>
            <a:off x="609600" y="5811907"/>
            <a:ext cx="1135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Pump laser, 515 nm, excites the magnon modes 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oscillating axion.</a:t>
            </a:r>
            <a:endParaRPr lang="en-US" sz="2400" dirty="0">
              <a:solidFill>
                <a:srgbClr val="000000"/>
              </a:solidFill>
              <a:latin typeface="Avenir Light" panose="020B0402020203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Axion-photon coupling causes probe laser polarization angle to oscillate.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3C8F2-796A-CFE1-E5F7-16092920721E}"/>
              </a:ext>
            </a:extLst>
          </p:cNvPr>
          <p:cNvSpPr txBox="1"/>
          <p:nvPr/>
        </p:nvSpPr>
        <p:spPr>
          <a:xfrm>
            <a:off x="8266329" y="646520"/>
            <a:ext cx="227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(t) = </a:t>
            </a:r>
            <a:r>
              <a:rPr lang="en-US" dirty="0" err="1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baseline="-25000" dirty="0" err="1">
                <a:solidFill>
                  <a:srgbClr val="000000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stat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+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(t)</a:t>
            </a:r>
            <a:endParaRPr lang="en-US" dirty="0">
              <a:solidFill>
                <a:srgbClr val="000000"/>
              </a:solidFill>
              <a:latin typeface="Avenir Light" panose="020B0402020203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683BC-3B01-D522-E65F-7B6D3F00D4A1}"/>
              </a:ext>
            </a:extLst>
          </p:cNvPr>
          <p:cNvSpPr txBox="1"/>
          <p:nvPr/>
        </p:nvSpPr>
        <p:spPr>
          <a:xfrm>
            <a:off x="609600" y="158337"/>
            <a:ext cx="1150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09585"/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Now let’s measure the dynamics of </a:t>
            </a:r>
            <a:r>
              <a:rPr lang="en-US" sz="24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DC97CB-F4E3-8225-1A70-309D9550A48F}"/>
              </a:ext>
            </a:extLst>
          </p:cNvPr>
          <p:cNvGrpSpPr/>
          <p:nvPr/>
        </p:nvGrpSpPr>
        <p:grpSpPr>
          <a:xfrm>
            <a:off x="798285" y="726108"/>
            <a:ext cx="5486401" cy="4888707"/>
            <a:chOff x="798285" y="726108"/>
            <a:chExt cx="5486401" cy="48887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DAA884-4731-FE0D-6271-76F40558B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089" r="48431"/>
            <a:stretch/>
          </p:blipFill>
          <p:spPr>
            <a:xfrm>
              <a:off x="798285" y="726108"/>
              <a:ext cx="5486401" cy="488870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30B53F-6C95-0239-E014-FE8CA18667E4}"/>
                </a:ext>
              </a:extLst>
            </p:cNvPr>
            <p:cNvSpPr/>
            <p:nvPr/>
          </p:nvSpPr>
          <p:spPr>
            <a:xfrm>
              <a:off x="798285" y="726108"/>
              <a:ext cx="391886" cy="46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06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B8C880-6C1E-841B-0284-13EF4181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0" r="5833" b="4560"/>
          <a:stretch/>
        </p:blipFill>
        <p:spPr>
          <a:xfrm>
            <a:off x="1469448" y="274984"/>
            <a:ext cx="8960651" cy="5566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668B7-C26D-12D8-9DF0-7B14F6F43342}"/>
              </a:ext>
            </a:extLst>
          </p:cNvPr>
          <p:cNvSpPr txBox="1"/>
          <p:nvPr/>
        </p:nvSpPr>
        <p:spPr>
          <a:xfrm>
            <a:off x="3418114" y="812801"/>
            <a:ext cx="427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Oscillation </a:t>
            </a:r>
            <a:r>
              <a:rPr lang="en-US" sz="24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~ 0.12 </a:t>
            </a:r>
            <a:r>
              <a:rPr lang="en-US" sz="2400" dirty="0" err="1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baseline="-25000" dirty="0" err="1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stat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A9CF2-A795-1483-E19F-5969D0309787}"/>
              </a:ext>
            </a:extLst>
          </p:cNvPr>
          <p:cNvSpPr txBox="1"/>
          <p:nvPr/>
        </p:nvSpPr>
        <p:spPr>
          <a:xfrm>
            <a:off x="1220066" y="6327221"/>
            <a:ext cx="975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09585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NB: looks v. low Q resonance. This is optically driven off resonance.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9F6D8-8287-B924-BB6F-543A6D57EFB4}"/>
              </a:ext>
            </a:extLst>
          </p:cNvPr>
          <p:cNvSpPr txBox="1"/>
          <p:nvPr/>
        </p:nvSpPr>
        <p:spPr>
          <a:xfrm>
            <a:off x="2964873" y="584134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Delay time [</a:t>
            </a:r>
            <a:r>
              <a:rPr lang="en-US" sz="2400" dirty="0" err="1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2724E-B937-5305-CDB5-EAA6596284C4}"/>
              </a:ext>
            </a:extLst>
          </p:cNvPr>
          <p:cNvSpPr txBox="1"/>
          <p:nvPr/>
        </p:nvSpPr>
        <p:spPr>
          <a:xfrm rot="16200000">
            <a:off x="-1737737" y="288628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2400" dirty="0" err="1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rad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V</a:t>
            </a:r>
            <a:r>
              <a:rPr lang="en-US" sz="2400" baseline="300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nm]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FAF86-A9F6-325F-EC2D-F0A8FB1C6C2F}"/>
              </a:ext>
            </a:extLst>
          </p:cNvPr>
          <p:cNvSpPr txBox="1"/>
          <p:nvPr/>
        </p:nvSpPr>
        <p:spPr>
          <a:xfrm rot="16200000">
            <a:off x="7612932" y="278641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lang="en-US" sz="2400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baseline="30000" dirty="0">
                <a:solidFill>
                  <a:srgbClr val="000000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/2h]</a:t>
            </a:r>
          </a:p>
        </p:txBody>
      </p:sp>
    </p:spTree>
    <p:extLst>
      <p:ext uri="{BB962C8B-B14F-4D97-AF65-F5344CB8AC3E}">
        <p14:creationId xmlns:p14="http://schemas.microsoft.com/office/powerpoint/2010/main" val="414236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F83D9-6E92-F7D5-FD65-54AA3DA01DAE}"/>
              </a:ext>
            </a:extLst>
          </p:cNvPr>
          <p:cNvSpPr txBox="1"/>
          <p:nvPr/>
        </p:nvSpPr>
        <p:spPr>
          <a:xfrm>
            <a:off x="445770" y="747325"/>
            <a:ext cx="109804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6600" b="1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WE HAVE DISCOVERED THE AXION (QUASIPARTICLE) AND ITS FREQUENCY IS 44 GHZ (0.18 </a:t>
            </a:r>
            <a:r>
              <a:rPr lang="en-US" sz="6600" b="1" dirty="0" err="1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r>
              <a:rPr lang="en-US" sz="6600" b="1" dirty="0">
                <a:solidFill>
                  <a:srgbClr val="000000"/>
                </a:solidFill>
                <a:latin typeface="Avenir Light" panose="020B0402020203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00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7E8B1-F9C1-19F4-4366-34B9E4A21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3628-34FA-EDF5-617F-1E198493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Axion quasiparticle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C673F-5590-3687-F17C-7EA65BE64E72}"/>
              </a:ext>
            </a:extLst>
          </p:cNvPr>
          <p:cNvSpPr txBox="1"/>
          <p:nvPr/>
        </p:nvSpPr>
        <p:spPr>
          <a:xfrm>
            <a:off x="637309" y="1454727"/>
            <a:ext cx="1137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venir Book" panose="02000503020000020003" pitchFamily="2" charset="0"/>
              </a:rPr>
              <a:t>Measurement, plus first principles DFT calculations with </a:t>
            </a:r>
            <a:r>
              <a:rPr lang="en-US" sz="2000" i="1" dirty="0">
                <a:latin typeface="Avenir Book" panose="02000503020000020003" pitchFamily="2" charset="0"/>
              </a:rPr>
              <a:t>VASP</a:t>
            </a:r>
            <a:r>
              <a:rPr lang="en-US" sz="2000" dirty="0">
                <a:latin typeface="Avenir Book" panose="02000503020000020003" pitchFamily="2" charset="0"/>
              </a:rPr>
              <a:t> (enabled by concrete realization!)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A865BC-F1A4-9885-5006-39F8CB587D87}"/>
              </a:ext>
            </a:extLst>
          </p:cNvPr>
          <p:cNvGrpSpPr/>
          <p:nvPr/>
        </p:nvGrpSpPr>
        <p:grpSpPr>
          <a:xfrm>
            <a:off x="2212523" y="2011583"/>
            <a:ext cx="3346449" cy="400110"/>
            <a:chOff x="2749551" y="2084153"/>
            <a:chExt cx="3346449" cy="4001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E0FD81-942A-5601-EB10-D1D8C6B68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9551" y="2200565"/>
              <a:ext cx="444500" cy="1905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89B10E-18AE-F534-5EDF-DC6E25E5BC6C}"/>
                </a:ext>
              </a:extLst>
            </p:cNvPr>
            <p:cNvSpPr txBox="1"/>
            <p:nvPr/>
          </p:nvSpPr>
          <p:spPr>
            <a:xfrm>
              <a:off x="3672114" y="2084153"/>
              <a:ext cx="2423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AQ mass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A5D083-4E48-2049-3CB7-B95D6F567AAB}"/>
              </a:ext>
            </a:extLst>
          </p:cNvPr>
          <p:cNvGrpSpPr/>
          <p:nvPr/>
        </p:nvGrpSpPr>
        <p:grpSpPr>
          <a:xfrm>
            <a:off x="2187123" y="2519914"/>
            <a:ext cx="3371849" cy="707886"/>
            <a:chOff x="2724151" y="2592484"/>
            <a:chExt cx="3371849" cy="707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BADEF5-5021-1452-686B-D7D0A8FA5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4151" y="2783919"/>
              <a:ext cx="317500" cy="2921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EEB2EE-03CF-C177-D670-792E97741534}"/>
                </a:ext>
              </a:extLst>
            </p:cNvPr>
            <p:cNvSpPr txBox="1"/>
            <p:nvPr/>
          </p:nvSpPr>
          <p:spPr>
            <a:xfrm>
              <a:off x="3672114" y="2592484"/>
              <a:ext cx="2423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Decay constant (spin wave stiffness)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A4A189-9784-9475-0271-89CD84C37151}"/>
              </a:ext>
            </a:extLst>
          </p:cNvPr>
          <p:cNvGrpSpPr/>
          <p:nvPr/>
        </p:nvGrpSpPr>
        <p:grpSpPr>
          <a:xfrm>
            <a:off x="2266045" y="3441229"/>
            <a:ext cx="3133270" cy="400110"/>
            <a:chOff x="2803073" y="3513799"/>
            <a:chExt cx="3133270" cy="4001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98D724-908C-7AFD-D150-D93997BDA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3073" y="3635894"/>
              <a:ext cx="177800" cy="139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DE5FD-08D3-B131-5B0B-4241926AA8D2}"/>
                </a:ext>
              </a:extLst>
            </p:cNvPr>
            <p:cNvSpPr txBox="1"/>
            <p:nvPr/>
          </p:nvSpPr>
          <p:spPr>
            <a:xfrm>
              <a:off x="3672114" y="3513799"/>
              <a:ext cx="22642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Refractive index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806AE4-476C-9C7D-E9FE-2B1EA5AA26A8}"/>
              </a:ext>
            </a:extLst>
          </p:cNvPr>
          <p:cNvGrpSpPr/>
          <p:nvPr/>
        </p:nvGrpSpPr>
        <p:grpSpPr>
          <a:xfrm>
            <a:off x="2087337" y="3976073"/>
            <a:ext cx="3700235" cy="707886"/>
            <a:chOff x="2624365" y="4005101"/>
            <a:chExt cx="3700235" cy="7078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4FD6D2-614D-8D45-EACF-D4F972268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365" y="4198890"/>
              <a:ext cx="673100" cy="3429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6BB7FE-F14D-45BC-A486-436FC27B0022}"/>
                </a:ext>
              </a:extLst>
            </p:cNvPr>
            <p:cNvSpPr txBox="1"/>
            <p:nvPr/>
          </p:nvSpPr>
          <p:spPr>
            <a:xfrm>
              <a:off x="3672114" y="4005101"/>
              <a:ext cx="2652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Resistivity </a:t>
              </a:r>
              <a:r>
                <a:rPr lang="en-US" sz="2000" dirty="0">
                  <a:latin typeface="Avenir Book" panose="02000503020000020003" pitchFamily="2" charset="0"/>
                  <a:sym typeface="Wingdings" pitchFamily="2" charset="2"/>
                </a:rPr>
                <a:t> conductive losses</a:t>
              </a:r>
              <a:endParaRPr lang="en-US" sz="2000" dirty="0">
                <a:latin typeface="Avenir Book" panose="02000503020000020003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1CB0F6-4560-ADAF-8046-92B7A5D841A4}"/>
              </a:ext>
            </a:extLst>
          </p:cNvPr>
          <p:cNvGrpSpPr/>
          <p:nvPr/>
        </p:nvGrpSpPr>
        <p:grpSpPr>
          <a:xfrm>
            <a:off x="2042887" y="4916383"/>
            <a:ext cx="3109685" cy="1015663"/>
            <a:chOff x="2579915" y="4988953"/>
            <a:chExt cx="3109685" cy="10156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28DA18-8AEC-3865-0B02-74E1DF664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79915" y="5388382"/>
              <a:ext cx="762000" cy="3175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A52A8A-741C-DEBA-6EAB-A67DA5254BA0}"/>
                </a:ext>
              </a:extLst>
            </p:cNvPr>
            <p:cNvSpPr txBox="1"/>
            <p:nvPr/>
          </p:nvSpPr>
          <p:spPr>
            <a:xfrm>
              <a:off x="3817257" y="4988953"/>
              <a:ext cx="18723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Magnetic impurity-induced losses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2FDB986-D89E-DA91-CDE3-667DE634931C}"/>
              </a:ext>
            </a:extLst>
          </p:cNvPr>
          <p:cNvSpPr txBox="1"/>
          <p:nvPr/>
        </p:nvSpPr>
        <p:spPr>
          <a:xfrm>
            <a:off x="8766629" y="651173"/>
            <a:ext cx="3245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Avenir Book" panose="02000503020000020003" pitchFamily="2" charset="0"/>
              </a:rPr>
              <a:t>Qiu, DJEM et al (2025)</a:t>
            </a:r>
          </a:p>
          <a:p>
            <a:pPr algn="r"/>
            <a:r>
              <a:rPr lang="en-US" sz="1600" dirty="0" err="1">
                <a:solidFill>
                  <a:schemeClr val="accent6"/>
                </a:solidFill>
                <a:latin typeface="Avenir Book" panose="02000503020000020003" pitchFamily="2" charset="0"/>
              </a:rPr>
              <a:t>Schütte</a:t>
            </a:r>
            <a:r>
              <a:rPr lang="en-US" sz="1600" dirty="0">
                <a:solidFill>
                  <a:schemeClr val="accent6"/>
                </a:solidFill>
                <a:latin typeface="Avenir Book" panose="02000503020000020003" pitchFamily="2" charset="0"/>
              </a:rPr>
              <a:t>-Engel, DJEM et al (2021)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12858E-DCD9-0460-9AC8-5E04F9A301B4}"/>
              </a:ext>
            </a:extLst>
          </p:cNvPr>
          <p:cNvGrpSpPr/>
          <p:nvPr/>
        </p:nvGrpSpPr>
        <p:grpSpPr>
          <a:xfrm>
            <a:off x="6052458" y="2007023"/>
            <a:ext cx="5040086" cy="404670"/>
            <a:chOff x="6589486" y="2079593"/>
            <a:chExt cx="5040086" cy="4046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D945C4-27A4-4F81-7499-04C7AF43C306}"/>
                </a:ext>
              </a:extLst>
            </p:cNvPr>
            <p:cNvSpPr txBox="1"/>
            <p:nvPr/>
          </p:nvSpPr>
          <p:spPr>
            <a:xfrm>
              <a:off x="6589486" y="2084153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Measured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1A41A3-C98E-90FF-182E-D2F5803F8504}"/>
                </a:ext>
              </a:extLst>
            </p:cNvPr>
            <p:cNvSpPr txBox="1"/>
            <p:nvPr/>
          </p:nvSpPr>
          <p:spPr>
            <a:xfrm>
              <a:off x="9089572" y="2079593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0.18 </a:t>
              </a:r>
              <a:r>
                <a:rPr lang="en-US" sz="2000" dirty="0" err="1">
                  <a:latin typeface="Avenir Book" panose="02000503020000020003" pitchFamily="2" charset="0"/>
                </a:rPr>
                <a:t>meV</a:t>
              </a:r>
              <a:endParaRPr lang="en-US" sz="2000" dirty="0">
                <a:latin typeface="Avenir Book" panose="02000503020000020003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D77BAF-006E-0AE5-DE50-866285AB3BB6}"/>
              </a:ext>
            </a:extLst>
          </p:cNvPr>
          <p:cNvGrpSpPr/>
          <p:nvPr/>
        </p:nvGrpSpPr>
        <p:grpSpPr>
          <a:xfrm>
            <a:off x="6103258" y="2720318"/>
            <a:ext cx="4910363" cy="402409"/>
            <a:chOff x="6640286" y="2792888"/>
            <a:chExt cx="4910363" cy="4024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72F04A-6E5B-9022-B09C-1C9E7E62E2B0}"/>
                </a:ext>
              </a:extLst>
            </p:cNvPr>
            <p:cNvSpPr txBox="1"/>
            <p:nvPr/>
          </p:nvSpPr>
          <p:spPr>
            <a:xfrm>
              <a:off x="6640286" y="2792888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DFT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FFAE51-77D5-B2DD-9299-70D8ED9BBFC3}"/>
                </a:ext>
              </a:extLst>
            </p:cNvPr>
            <p:cNvSpPr txBox="1"/>
            <p:nvPr/>
          </p:nvSpPr>
          <p:spPr>
            <a:xfrm>
              <a:off x="9010649" y="2795187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82 eV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B3CA23-E9F5-D701-3FA5-37C023922735}"/>
              </a:ext>
            </a:extLst>
          </p:cNvPr>
          <p:cNvGrpSpPr/>
          <p:nvPr/>
        </p:nvGrpSpPr>
        <p:grpSpPr>
          <a:xfrm>
            <a:off x="6052458" y="3365900"/>
            <a:ext cx="5069774" cy="403503"/>
            <a:chOff x="6589486" y="3438470"/>
            <a:chExt cx="5069774" cy="403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129385-4701-DA9D-410F-22C8101985B8}"/>
                </a:ext>
              </a:extLst>
            </p:cNvPr>
            <p:cNvSpPr txBox="1"/>
            <p:nvPr/>
          </p:nvSpPr>
          <p:spPr>
            <a:xfrm>
              <a:off x="6589486" y="3441863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DFT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5801FE-9C2B-8D48-114D-2744EEA8869A}"/>
                </a:ext>
              </a:extLst>
            </p:cNvPr>
            <p:cNvSpPr txBox="1"/>
            <p:nvPr/>
          </p:nvSpPr>
          <p:spPr>
            <a:xfrm>
              <a:off x="9119260" y="3438470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6.4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327D20-CA18-204B-E3F3-B122E3332882}"/>
              </a:ext>
            </a:extLst>
          </p:cNvPr>
          <p:cNvGrpSpPr/>
          <p:nvPr/>
        </p:nvGrpSpPr>
        <p:grpSpPr>
          <a:xfrm>
            <a:off x="6042232" y="4120669"/>
            <a:ext cx="5050312" cy="405506"/>
            <a:chOff x="6579260" y="4193239"/>
            <a:chExt cx="5050312" cy="4055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1F3958-889E-C480-1D6F-F16F160A6CC2}"/>
                </a:ext>
              </a:extLst>
            </p:cNvPr>
            <p:cNvSpPr txBox="1"/>
            <p:nvPr/>
          </p:nvSpPr>
          <p:spPr>
            <a:xfrm>
              <a:off x="6579260" y="4198635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DFT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3CE55D-B315-BC62-3560-D88A92B7D529}"/>
                </a:ext>
              </a:extLst>
            </p:cNvPr>
            <p:cNvSpPr txBox="1"/>
            <p:nvPr/>
          </p:nvSpPr>
          <p:spPr>
            <a:xfrm>
              <a:off x="9089572" y="4193239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0.2 * 10</a:t>
              </a:r>
              <a:r>
                <a:rPr lang="en-US" sz="2000" baseline="30000" dirty="0">
                  <a:latin typeface="Avenir Book" panose="02000503020000020003" pitchFamily="2" charset="0"/>
                </a:rPr>
                <a:t>-3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BEA5D2-7E41-E49E-F496-218B99B43A74}"/>
              </a:ext>
            </a:extLst>
          </p:cNvPr>
          <p:cNvGrpSpPr/>
          <p:nvPr/>
        </p:nvGrpSpPr>
        <p:grpSpPr>
          <a:xfrm>
            <a:off x="5787572" y="5070271"/>
            <a:ext cx="5304972" cy="707886"/>
            <a:chOff x="6324600" y="5142841"/>
            <a:chExt cx="5304972" cy="7078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665CF0-070D-D9A0-C8F9-59F26625B035}"/>
                </a:ext>
              </a:extLst>
            </p:cNvPr>
            <p:cNvSpPr txBox="1"/>
            <p:nvPr/>
          </p:nvSpPr>
          <p:spPr>
            <a:xfrm>
              <a:off x="6324600" y="5142841"/>
              <a:ext cx="254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Estimated from </a:t>
              </a:r>
              <a:r>
                <a:rPr lang="en-US" sz="2000" dirty="0">
                  <a:latin typeface="Symbol" pitchFamily="2" charset="2"/>
                </a:rPr>
                <a:t>d</a:t>
              </a:r>
              <a:r>
                <a:rPr lang="en-US" sz="2000" dirty="0">
                  <a:latin typeface="Avenir Book" panose="02000503020000020003" pitchFamily="2" charset="0"/>
                </a:rPr>
                <a:t>L/L</a:t>
              </a:r>
            </a:p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Micron impurities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109726-5BF7-F9DF-145E-540B931621DF}"/>
                </a:ext>
              </a:extLst>
            </p:cNvPr>
            <p:cNvSpPr txBox="1"/>
            <p:nvPr/>
          </p:nvSpPr>
          <p:spPr>
            <a:xfrm>
              <a:off x="9089572" y="5238931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0.7 * 10</a:t>
              </a:r>
              <a:r>
                <a:rPr lang="en-US" sz="2000" baseline="30000" dirty="0">
                  <a:latin typeface="Avenir Book" panose="02000503020000020003" pitchFamily="2" charset="0"/>
                </a:rPr>
                <a:t>-3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35A04B0-1A43-1AB5-C55A-EF3726907850}"/>
              </a:ext>
            </a:extLst>
          </p:cNvPr>
          <p:cNvSpPr txBox="1"/>
          <p:nvPr/>
        </p:nvSpPr>
        <p:spPr>
          <a:xfrm>
            <a:off x="637309" y="6236644"/>
            <a:ext cx="1091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venir Book" panose="02000503020000020003" pitchFamily="2" charset="0"/>
              </a:rPr>
              <a:t>These inferences validate earlier work and provide critical new insights for the future…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8B16EB-D8C5-88CE-2C8B-24E424FF8D1C}"/>
              </a:ext>
            </a:extLst>
          </p:cNvPr>
          <p:cNvSpPr txBox="1"/>
          <p:nvPr/>
        </p:nvSpPr>
        <p:spPr>
          <a:xfrm>
            <a:off x="9307946" y="5514115"/>
            <a:ext cx="2166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accent6"/>
                </a:solidFill>
                <a:latin typeface="Avenir Book" panose="02000503020000020003" pitchFamily="2" charset="0"/>
              </a:rPr>
              <a:t>Bayrackci</a:t>
            </a:r>
            <a:r>
              <a:rPr lang="en-US" sz="1600" dirty="0">
                <a:solidFill>
                  <a:schemeClr val="accent6"/>
                </a:solidFill>
                <a:latin typeface="Avenir Book" panose="02000503020000020003" pitchFamily="2" charset="0"/>
              </a:rPr>
              <a:t> et al (2006)</a:t>
            </a:r>
          </a:p>
        </p:txBody>
      </p:sp>
    </p:spTree>
    <p:extLst>
      <p:ext uri="{BB962C8B-B14F-4D97-AF65-F5344CB8AC3E}">
        <p14:creationId xmlns:p14="http://schemas.microsoft.com/office/powerpoint/2010/main" val="1430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519DF-D2A3-CF81-E04F-496858430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E71F-FF02-9855-A56E-367AA26D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Detecting axions with axions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17A62-E44C-8172-6D76-6C1382C5B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also: DJEM et al (PRL, 2019); </a:t>
            </a:r>
            <a:r>
              <a:rPr lang="en-US" dirty="0" err="1"/>
              <a:t>Schütte</a:t>
            </a:r>
            <a:r>
              <a:rPr lang="en-US" dirty="0"/>
              <a:t>-Engel, DJEM et al (JCAP, 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6B6E0-63B6-DB68-AF5A-8A508D40DAC7}"/>
              </a:ext>
            </a:extLst>
          </p:cNvPr>
          <p:cNvSpPr txBox="1"/>
          <p:nvPr/>
        </p:nvSpPr>
        <p:spPr>
          <a:xfrm>
            <a:off x="3701143" y="6488668"/>
            <a:ext cx="834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000000"/>
                </a:solidFill>
                <a:latin typeface="Gill Sans Light"/>
                <a:cs typeface="Gill Sans Light"/>
              </a:rPr>
              <a:t>The idea [formerly?] known as “TOORAD” </a:t>
            </a:r>
          </a:p>
        </p:txBody>
      </p:sp>
    </p:spTree>
    <p:extLst>
      <p:ext uri="{BB962C8B-B14F-4D97-AF65-F5344CB8AC3E}">
        <p14:creationId xmlns:p14="http://schemas.microsoft.com/office/powerpoint/2010/main" val="18991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FE87-3806-A240-5581-C1FB3D579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490E-A0E2-3B62-3B0A-75086C44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The basic 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FEDE2-2BB1-578A-749D-AF6D0988B575}"/>
              </a:ext>
            </a:extLst>
          </p:cNvPr>
          <p:cNvSpPr txBox="1"/>
          <p:nvPr/>
        </p:nvSpPr>
        <p:spPr>
          <a:xfrm>
            <a:off x="397880" y="6278732"/>
            <a:ext cx="11860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US" sz="2000" i="1" dirty="0">
                <a:solidFill>
                  <a:srgbClr val="0F9ED5"/>
                </a:solidFill>
                <a:latin typeface="Avenir Book" panose="02000503020000020003" pitchFamily="2" charset="0"/>
              </a:rPr>
              <a:t>AQ-polaritons </a:t>
            </a:r>
            <a:r>
              <a:rPr lang="en-US" sz="2000" dirty="0">
                <a:solidFill>
                  <a:prstClr val="black"/>
                </a:solidFill>
                <a:latin typeface="Avenir Book" panose="02000503020000020003" pitchFamily="2" charset="0"/>
              </a:rPr>
              <a:t>give tunable axion DM detector in ~</a:t>
            </a:r>
            <a:r>
              <a:rPr lang="en-US" sz="2000" dirty="0" err="1">
                <a:solidFill>
                  <a:prstClr val="black"/>
                </a:solidFill>
                <a:latin typeface="Avenir Book" panose="02000503020000020003" pitchFamily="2" charset="0"/>
              </a:rPr>
              <a:t>meV</a:t>
            </a:r>
            <a:r>
              <a:rPr lang="en-US" sz="2000" dirty="0">
                <a:solidFill>
                  <a:prstClr val="black"/>
                </a:solidFill>
                <a:latin typeface="Avenir Book" panose="02000503020000020003" pitchFamily="2" charset="0"/>
              </a:rPr>
              <a:t>. </a:t>
            </a:r>
            <a:r>
              <a:rPr lang="en-US" sz="2000" dirty="0">
                <a:latin typeface="Avenir Book" panose="02000503020000020003" pitchFamily="2" charset="0"/>
              </a:rPr>
              <a:t>Power estimate: bulk res. with given Q.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A0DEB-FD8F-F5FE-091C-84D791BB6574}"/>
              </a:ext>
            </a:extLst>
          </p:cNvPr>
          <p:cNvSpPr txBox="1"/>
          <p:nvPr/>
        </p:nvSpPr>
        <p:spPr>
          <a:xfrm>
            <a:off x="546300" y="1439299"/>
            <a:ext cx="1123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venir Book" panose="02000503020000020003" pitchFamily="2" charset="0"/>
              </a:rPr>
              <a:t>Bulk resonance AQ-photon mixing (polariton) 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 decouple resonant frequency from volume.</a:t>
            </a:r>
          </a:p>
          <a:p>
            <a:pPr algn="l"/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“Replace pump laser with axion dark matter, on resonance”</a:t>
            </a:r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C796F-13FC-53AC-36C4-317AA8CCA3F7}"/>
              </a:ext>
            </a:extLst>
          </p:cNvPr>
          <p:cNvSpPr txBox="1"/>
          <p:nvPr/>
        </p:nvSpPr>
        <p:spPr>
          <a:xfrm>
            <a:off x="7398810" y="881017"/>
            <a:ext cx="46714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DJEM et al (PRL, 2019)</a:t>
            </a: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80A60002-890E-B870-98EC-7148D4FD4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50" y="2181296"/>
            <a:ext cx="7582900" cy="1416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C1EC6-8275-1DB0-625C-0B2A6B29C287}"/>
              </a:ext>
            </a:extLst>
          </p:cNvPr>
          <p:cNvSpPr txBox="1"/>
          <p:nvPr/>
        </p:nvSpPr>
        <p:spPr>
          <a:xfrm>
            <a:off x="10040350" y="2373192"/>
            <a:ext cx="155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  <a:latin typeface="Avenir Book" panose="02000503020000020003" pitchFamily="2" charset="0"/>
              </a:rPr>
              <a:t>DM driving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58B11-B06D-4E22-A4C4-2241BDFB4E12}"/>
              </a:ext>
            </a:extLst>
          </p:cNvPr>
          <p:cNvSpPr txBox="1"/>
          <p:nvPr/>
        </p:nvSpPr>
        <p:spPr>
          <a:xfrm>
            <a:off x="711199" y="2403291"/>
            <a:ext cx="140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Avenir Book" panose="02000503020000020003" pitchFamily="2" charset="0"/>
              </a:rPr>
              <a:t>AQ-photon mass mixing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28BEF7-A954-6ACF-C4AF-5A52E7611135}"/>
              </a:ext>
            </a:extLst>
          </p:cNvPr>
          <p:cNvGrpSpPr/>
          <p:nvPr/>
        </p:nvGrpSpPr>
        <p:grpSpPr>
          <a:xfrm>
            <a:off x="546300" y="3828949"/>
            <a:ext cx="7842105" cy="707886"/>
            <a:chOff x="546300" y="3611239"/>
            <a:chExt cx="7842105" cy="707886"/>
          </a:xfrm>
        </p:grpSpPr>
        <p:pic>
          <p:nvPicPr>
            <p:cNvPr id="6" name="Picture 5" descr="latex-image-1.pdf">
              <a:extLst>
                <a:ext uri="{FF2B5EF4-FFF2-40B4-BE49-F238E27FC236}">
                  <a16:creationId xmlns:a16="http://schemas.microsoft.com/office/drawing/2014/main" id="{11897711-4A0F-4CCF-6E9B-450BF3E00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182" y="3647572"/>
              <a:ext cx="4216223" cy="48093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D1883C-1222-5482-4E5D-79B4315CDF1F}"/>
                </a:ext>
              </a:extLst>
            </p:cNvPr>
            <p:cNvSpPr txBox="1"/>
            <p:nvPr/>
          </p:nvSpPr>
          <p:spPr>
            <a:xfrm>
              <a:off x="546300" y="3611239"/>
              <a:ext cx="3691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err="1">
                  <a:latin typeface="Avenir Book" panose="02000503020000020003" pitchFamily="2" charset="0"/>
                </a:rPr>
                <a:t>Diagonalise</a:t>
              </a:r>
              <a:r>
                <a:rPr lang="en-US" sz="2000" dirty="0">
                  <a:latin typeface="Avenir Book" panose="02000503020000020003" pitchFamily="2" charset="0"/>
                </a:rPr>
                <a:t> </a:t>
              </a:r>
              <a:r>
                <a:rPr lang="en-US" sz="2000" dirty="0">
                  <a:latin typeface="Avenir Book" panose="02000503020000020003" pitchFamily="2" charset="0"/>
                  <a:sym typeface="Wingdings" pitchFamily="2" charset="2"/>
                </a:rPr>
                <a:t> “polaritons”</a:t>
              </a:r>
            </a:p>
            <a:p>
              <a:pPr algn="l"/>
              <a:r>
                <a:rPr lang="en-US" sz="2000" dirty="0">
                  <a:latin typeface="Avenir Book" panose="02000503020000020003" pitchFamily="2" charset="0"/>
                  <a:sym typeface="Wingdings" pitchFamily="2" charset="2"/>
                </a:rPr>
                <a:t>(linear comb. </a:t>
              </a:r>
              <a:r>
                <a:rPr lang="en-US" sz="2000" dirty="0">
                  <a:latin typeface="Symbol" pitchFamily="2" charset="2"/>
                  <a:sym typeface="Wingdings" pitchFamily="2" charset="2"/>
                </a:rPr>
                <a:t>q</a:t>
              </a:r>
              <a:r>
                <a:rPr lang="en-US" sz="2000" dirty="0">
                  <a:latin typeface="Avenir Book" panose="02000503020000020003" pitchFamily="2" charset="0"/>
                  <a:sym typeface="Wingdings" pitchFamily="2" charset="2"/>
                </a:rPr>
                <a:t> and E)</a:t>
              </a:r>
              <a:endParaRPr lang="en-US" sz="2000" dirty="0">
                <a:latin typeface="Avenir Book" panose="02000503020000020003" pitchFamily="2" charset="0"/>
              </a:endParaRPr>
            </a:p>
          </p:txBody>
        </p:sp>
      </p:grpSp>
      <p:pic>
        <p:nvPicPr>
          <p:cNvPr id="13" name="Picture 12" descr="A diagram of a wave-wave graph&#10;&#10;Description automatically generated with medium confidence">
            <a:extLst>
              <a:ext uri="{FF2B5EF4-FFF2-40B4-BE49-F238E27FC236}">
                <a16:creationId xmlns:a16="http://schemas.microsoft.com/office/drawing/2014/main" id="{06FE8164-F126-B7DD-DCA7-6B0FEF5A5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463" y="3213892"/>
            <a:ext cx="3038729" cy="29719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31D5B8D-D5B2-9004-9466-4B3303202F24}"/>
              </a:ext>
            </a:extLst>
          </p:cNvPr>
          <p:cNvGrpSpPr/>
          <p:nvPr/>
        </p:nvGrpSpPr>
        <p:grpSpPr>
          <a:xfrm>
            <a:off x="324757" y="4857441"/>
            <a:ext cx="8063648" cy="778970"/>
            <a:chOff x="324757" y="4639731"/>
            <a:chExt cx="8063648" cy="7789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A86E9F-A69E-3C95-3DD8-4EAE26A7C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757" y="4808192"/>
              <a:ext cx="2180771" cy="4420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C7F0BD-19BE-125E-F9D4-3F16D4593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5270" y="4639731"/>
              <a:ext cx="5193135" cy="77897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F31F35D-AF25-ABC7-484B-B41B2392933B}"/>
              </a:ext>
            </a:extLst>
          </p:cNvPr>
          <p:cNvSpPr txBox="1"/>
          <p:nvPr/>
        </p:nvSpPr>
        <p:spPr>
          <a:xfrm>
            <a:off x="7156049" y="1690688"/>
            <a:ext cx="46714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c.f. ALPHA</a:t>
            </a:r>
          </a:p>
        </p:txBody>
      </p:sp>
    </p:spTree>
    <p:extLst>
      <p:ext uri="{BB962C8B-B14F-4D97-AF65-F5344CB8AC3E}">
        <p14:creationId xmlns:p14="http://schemas.microsoft.com/office/powerpoint/2010/main" val="27807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943F-738E-402E-7BC3-EF67046B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031B0-F147-31DA-33E6-9C51441E52D3}"/>
              </a:ext>
            </a:extLst>
          </p:cNvPr>
          <p:cNvSpPr txBox="1"/>
          <p:nvPr/>
        </p:nvSpPr>
        <p:spPr>
          <a:xfrm>
            <a:off x="1389529" y="2247353"/>
            <a:ext cx="9412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venir Book" panose="02000503020000020003" pitchFamily="2" charset="0"/>
              </a:rPr>
              <a:t>Dynamical axion quasiparticles (DAQs)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venir Book" panose="02000503020000020003" pitchFamily="2" charset="0"/>
              </a:rPr>
              <a:t>Detecting quasiparticles with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venir Book" panose="02000503020000020003" pitchFamily="2" charset="0"/>
              </a:rPr>
              <a:t>Detecting axions with axions</a:t>
            </a:r>
          </a:p>
        </p:txBody>
      </p:sp>
    </p:spTree>
    <p:extLst>
      <p:ext uri="{BB962C8B-B14F-4D97-AF65-F5344CB8AC3E}">
        <p14:creationId xmlns:p14="http://schemas.microsoft.com/office/powerpoint/2010/main" val="49411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BA7FD-6823-C911-69EE-D89B08147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61E3-964B-12EF-5A48-BDF6C4B7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Computing the sensitivity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A8A1B-5259-E436-9C4F-B252A3241A77}"/>
              </a:ext>
            </a:extLst>
          </p:cNvPr>
          <p:cNvSpPr txBox="1"/>
          <p:nvPr/>
        </p:nvSpPr>
        <p:spPr>
          <a:xfrm>
            <a:off x="589642" y="1381246"/>
            <a:ext cx="10876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Complete treatment: 1d layer model, define “boost factor” </a:t>
            </a:r>
            <a:r>
              <a:rPr lang="en-US" sz="2000" dirty="0">
                <a:latin typeface="Symbol" pitchFamily="2" charset="2"/>
              </a:rPr>
              <a:t>b</a:t>
            </a:r>
            <a:r>
              <a:rPr lang="en-US" sz="2000" dirty="0">
                <a:latin typeface="Avenir Book" panose="02000503020000020003" pitchFamily="2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Avenir Book" panose="02000503020000020003" pitchFamily="2" charset="0"/>
              </a:rPr>
              <a:t>cf</a:t>
            </a:r>
            <a:r>
              <a:rPr lang="en-US" sz="2000" dirty="0">
                <a:solidFill>
                  <a:schemeClr val="accent6"/>
                </a:solidFill>
                <a:latin typeface="Avenir Book" panose="02000503020000020003" pitchFamily="2" charset="0"/>
              </a:rPr>
              <a:t> MADMAX</a:t>
            </a:r>
            <a:r>
              <a:rPr lang="en-US" sz="2000" dirty="0">
                <a:latin typeface="Avenir Book" panose="02000503020000020003" pitchFamily="2" charset="0"/>
              </a:rPr>
              <a:t>. 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Include conductance losses for E, </a:t>
            </a:r>
            <a:r>
              <a:rPr lang="en-US" sz="2000" dirty="0">
                <a:latin typeface="Symbol" pitchFamily="2" charset="2"/>
              </a:rPr>
              <a:t>G</a:t>
            </a:r>
            <a:r>
              <a:rPr lang="en-US" sz="2000" baseline="-25000" dirty="0">
                <a:latin typeface="Symbol" pitchFamily="2" charset="2"/>
              </a:rPr>
              <a:t>r</a:t>
            </a:r>
            <a:r>
              <a:rPr lang="en-US" sz="2000" dirty="0">
                <a:latin typeface="Avenir Book" panose="02000503020000020003" pitchFamily="2" charset="0"/>
              </a:rPr>
              <a:t>, and impurity losses for magnons, </a:t>
            </a:r>
            <a:r>
              <a:rPr lang="en-US" sz="2000" dirty="0">
                <a:latin typeface="Symbol" pitchFamily="2" charset="2"/>
              </a:rPr>
              <a:t>G</a:t>
            </a:r>
            <a:r>
              <a:rPr lang="en-US" sz="2000" baseline="-25000" dirty="0">
                <a:latin typeface="Avenir Book" panose="02000503020000020003" pitchFamily="2" charset="0"/>
              </a:rPr>
              <a:t>m</a:t>
            </a:r>
            <a:r>
              <a:rPr lang="en-US" sz="2000" dirty="0">
                <a:latin typeface="Avenir Book" panose="02000503020000020003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CCD15-724D-5D02-339E-02E99A704186}"/>
              </a:ext>
            </a:extLst>
          </p:cNvPr>
          <p:cNvSpPr txBox="1"/>
          <p:nvPr/>
        </p:nvSpPr>
        <p:spPr>
          <a:xfrm>
            <a:off x="7331836" y="838078"/>
            <a:ext cx="46714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 err="1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Schütte</a:t>
            </a:r>
            <a:r>
              <a:rPr lang="en-US" sz="1867" dirty="0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-Engel, DJEM et al (2021)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BCD753-D74D-3CEF-CD8F-A604327F4418}"/>
              </a:ext>
            </a:extLst>
          </p:cNvPr>
          <p:cNvGrpSpPr/>
          <p:nvPr/>
        </p:nvGrpSpPr>
        <p:grpSpPr>
          <a:xfrm>
            <a:off x="519416" y="2220922"/>
            <a:ext cx="8511345" cy="774700"/>
            <a:chOff x="1156230" y="2265773"/>
            <a:chExt cx="8511345" cy="774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2C1192-14C4-87E4-6A7C-D570F62D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4375" y="2265773"/>
              <a:ext cx="5283200" cy="7747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D2B24E-7CB9-1071-6673-201549FB6784}"/>
                </a:ext>
              </a:extLst>
            </p:cNvPr>
            <p:cNvSpPr txBox="1"/>
            <p:nvPr/>
          </p:nvSpPr>
          <p:spPr>
            <a:xfrm>
              <a:off x="1156230" y="2388644"/>
              <a:ext cx="2714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/>
                  </a:solidFill>
                  <a:latin typeface="Avenir Book" panose="02000503020000020003" pitchFamily="2" charset="0"/>
                </a:rPr>
                <a:t>Effective refractive index in polariton material</a:t>
              </a:r>
            </a:p>
          </p:txBody>
        </p:sp>
      </p:grpSp>
      <p:pic>
        <p:nvPicPr>
          <p:cNvPr id="12" name="Picture 11" descr="A diagram of a function&#10;&#10;Description automatically generated">
            <a:extLst>
              <a:ext uri="{FF2B5EF4-FFF2-40B4-BE49-F238E27FC236}">
                <a16:creationId xmlns:a16="http://schemas.microsoft.com/office/drawing/2014/main" id="{D0990C30-610D-BB87-6527-4E86426C3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459" y="3217114"/>
            <a:ext cx="4340741" cy="346424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6BB918-751B-BA87-22E8-EDD271DD52EB}"/>
              </a:ext>
            </a:extLst>
          </p:cNvPr>
          <p:cNvGrpSpPr/>
          <p:nvPr/>
        </p:nvGrpSpPr>
        <p:grpSpPr>
          <a:xfrm>
            <a:off x="807356" y="2945510"/>
            <a:ext cx="6104103" cy="3912490"/>
            <a:chOff x="274395" y="2945510"/>
            <a:chExt cx="6104103" cy="3912490"/>
          </a:xfrm>
        </p:grpSpPr>
        <p:pic>
          <p:nvPicPr>
            <p:cNvPr id="14" name="Picture 13" descr="A diagram of a graph&#10;&#10;Description automatically generated">
              <a:extLst>
                <a:ext uri="{FF2B5EF4-FFF2-40B4-BE49-F238E27FC236}">
                  <a16:creationId xmlns:a16="http://schemas.microsoft.com/office/drawing/2014/main" id="{D1085139-6427-5FA1-6B00-BB8F36D2D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5928" y="2945510"/>
              <a:ext cx="4352570" cy="391249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40DC61-A401-0D49-836C-1126FD7DE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4395" y="3815905"/>
              <a:ext cx="1143000" cy="7239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E3DFB08-9591-3ADE-54EE-7392FD9F3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28" y="4699000"/>
            <a:ext cx="1993900" cy="1422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4A031D-2B31-9FBF-4119-A35F1F6441FD}"/>
              </a:ext>
            </a:extLst>
          </p:cNvPr>
          <p:cNvSpPr txBox="1"/>
          <p:nvPr/>
        </p:nvSpPr>
        <p:spPr>
          <a:xfrm>
            <a:off x="9544734" y="2310624"/>
            <a:ext cx="233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  <a:latin typeface="Avenir Book" panose="02000503020000020003" pitchFamily="2" charset="0"/>
              </a:rPr>
              <a:t>n goes to zero on res. c.f. Andrew Long’s talk</a:t>
            </a:r>
          </a:p>
        </p:txBody>
      </p:sp>
    </p:spTree>
    <p:extLst>
      <p:ext uri="{BB962C8B-B14F-4D97-AF65-F5344CB8AC3E}">
        <p14:creationId xmlns:p14="http://schemas.microsoft.com/office/powerpoint/2010/main" val="13938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FA001-CE0D-4AA6-3B22-1C5A39EF4975}"/>
              </a:ext>
            </a:extLst>
          </p:cNvPr>
          <p:cNvSpPr txBox="1"/>
          <p:nvPr/>
        </p:nvSpPr>
        <p:spPr>
          <a:xfrm>
            <a:off x="595744" y="6347781"/>
            <a:ext cx="1100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Search/engineer materials with lower losses. Coatings/layers to control the refractive index.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63083-1804-9199-190E-29959AA9B7FC}"/>
              </a:ext>
            </a:extLst>
          </p:cNvPr>
          <p:cNvSpPr txBox="1"/>
          <p:nvPr/>
        </p:nvSpPr>
        <p:spPr>
          <a:xfrm>
            <a:off x="595744" y="211332"/>
            <a:ext cx="1100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The boost factor depends on sample thickness , material losses and refractive index.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E996DF-AAA7-559A-4265-8B2EB1ED8C48}"/>
              </a:ext>
            </a:extLst>
          </p:cNvPr>
          <p:cNvGrpSpPr/>
          <p:nvPr/>
        </p:nvGrpSpPr>
        <p:grpSpPr>
          <a:xfrm>
            <a:off x="796133" y="642220"/>
            <a:ext cx="11192667" cy="5029927"/>
            <a:chOff x="796133" y="743819"/>
            <a:chExt cx="11192667" cy="50299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37BB75-7B3F-C20D-85A2-81AE29B8CFD8}"/>
                </a:ext>
              </a:extLst>
            </p:cNvPr>
            <p:cNvGrpSpPr/>
            <p:nvPr/>
          </p:nvGrpSpPr>
          <p:grpSpPr>
            <a:xfrm>
              <a:off x="796133" y="743819"/>
              <a:ext cx="10599732" cy="5029927"/>
              <a:chOff x="796133" y="1024382"/>
              <a:chExt cx="10599732" cy="5029927"/>
            </a:xfrm>
          </p:grpSpPr>
          <p:pic>
            <p:nvPicPr>
              <p:cNvPr id="3" name="Picture 2" descr="A diagram of a curve&#10;&#10;Description automatically generated">
                <a:extLst>
                  <a:ext uri="{FF2B5EF4-FFF2-40B4-BE49-F238E27FC236}">
                    <a16:creationId xmlns:a16="http://schemas.microsoft.com/office/drawing/2014/main" id="{080E17B4-D5EF-F019-B6F6-70D3774BA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6133" y="1024382"/>
                <a:ext cx="10599732" cy="502992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6F6DA-DC21-0FEB-A1D8-E60478080104}"/>
                  </a:ext>
                </a:extLst>
              </p:cNvPr>
              <p:cNvSpPr txBox="1"/>
              <p:nvPr/>
            </p:nvSpPr>
            <p:spPr>
              <a:xfrm>
                <a:off x="2090056" y="1323019"/>
                <a:ext cx="224971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Avenir Book" panose="02000503020000020003" pitchFamily="2" charset="0"/>
                  </a:rPr>
                  <a:t>B=2 T</a:t>
                </a:r>
              </a:p>
              <a:p>
                <a:pPr algn="l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Avenir Book" panose="02000503020000020003" pitchFamily="2" charset="0"/>
                  </a:rPr>
                  <a:t>Lower: n=3</a:t>
                </a:r>
              </a:p>
              <a:p>
                <a:pPr algn="l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Avenir Book" panose="02000503020000020003" pitchFamily="2" charset="0"/>
                  </a:rPr>
                  <a:t>Upper: n=7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381BBB-1C5C-167B-CB03-78B5A3ED8073}"/>
                </a:ext>
              </a:extLst>
            </p:cNvPr>
            <p:cNvSpPr txBox="1"/>
            <p:nvPr/>
          </p:nvSpPr>
          <p:spPr>
            <a:xfrm>
              <a:off x="7317321" y="1550287"/>
              <a:ext cx="4671479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585"/>
              <a:r>
                <a:rPr lang="en-US" sz="1867" dirty="0" err="1">
                  <a:solidFill>
                    <a:srgbClr val="BF5E00">
                      <a:lumMod val="60000"/>
                      <a:lumOff val="40000"/>
                    </a:srgbClr>
                  </a:solidFill>
                  <a:latin typeface="Avenir Light" panose="020B0402020203020204" pitchFamily="34" charset="77"/>
                  <a:cs typeface="Gill Sans Light"/>
                </a:rPr>
                <a:t>Schütte</a:t>
              </a:r>
              <a:r>
                <a:rPr lang="en-US" sz="1867" dirty="0">
                  <a:solidFill>
                    <a:srgbClr val="BF5E00">
                      <a:lumMod val="60000"/>
                      <a:lumOff val="40000"/>
                    </a:srgbClr>
                  </a:solidFill>
                  <a:latin typeface="Avenir Light" panose="020B0402020203020204" pitchFamily="34" charset="77"/>
                  <a:cs typeface="Gill Sans Light"/>
                </a:rPr>
                <a:t>-Engel, DJEM et al (2021)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8DB803F-8920-5564-C612-841191CC520C}"/>
              </a:ext>
            </a:extLst>
          </p:cNvPr>
          <p:cNvSpPr txBox="1"/>
          <p:nvPr/>
        </p:nvSpPr>
        <p:spPr>
          <a:xfrm>
            <a:off x="595744" y="5701450"/>
            <a:ext cx="11000509" cy="584775"/>
          </a:xfrm>
          <a:prstGeom prst="rect">
            <a:avLst/>
          </a:prstGeom>
          <a:noFill/>
          <a:ln w="444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enir Book" panose="02000503020000020003" pitchFamily="2" charset="0"/>
              </a:rPr>
              <a:t>Measured+DFT</a:t>
            </a:r>
            <a:r>
              <a:rPr lang="en-US" sz="3200" dirty="0">
                <a:latin typeface="Avenir Book" panose="02000503020000020003" pitchFamily="2" charset="0"/>
              </a:rPr>
              <a:t> parameters 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 </a:t>
            </a:r>
            <a:r>
              <a:rPr lang="en-US" sz="3200" dirty="0">
                <a:latin typeface="Symbol" pitchFamily="2" charset="2"/>
                <a:sym typeface="Wingdings" pitchFamily="2" charset="2"/>
              </a:rPr>
              <a:t>b</a:t>
            </a:r>
            <a:r>
              <a:rPr lang="en-US" sz="3200" baseline="30000" dirty="0">
                <a:latin typeface="Avenir Book" panose="02000503020000020003" pitchFamily="2" charset="0"/>
                <a:sym typeface="Wingdings" pitchFamily="2" charset="2"/>
              </a:rPr>
              <a:t>2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 ~100 in MnBi</a:t>
            </a:r>
            <a:r>
              <a:rPr lang="en-US" sz="3200" baseline="-25000" dirty="0">
                <a:latin typeface="Avenir Book" panose="02000503020000020003" pitchFamily="2" charset="0"/>
                <a:sym typeface="Wingdings" pitchFamily="2" charset="2"/>
              </a:rPr>
              <a:t>2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Te</a:t>
            </a:r>
            <a:r>
              <a:rPr lang="en-US" sz="3200" baseline="-25000" dirty="0">
                <a:latin typeface="Avenir Book" panose="02000503020000020003" pitchFamily="2" charset="0"/>
                <a:sym typeface="Wingdings" pitchFamily="2" charset="2"/>
              </a:rPr>
              <a:t>4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.</a:t>
            </a:r>
            <a:endParaRPr lang="en-US" sz="3200" dirty="0">
              <a:solidFill>
                <a:schemeClr val="accent5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F86458-06C7-6738-01EE-B1A068239069}"/>
              </a:ext>
            </a:extLst>
          </p:cNvPr>
          <p:cNvSpPr txBox="1"/>
          <p:nvPr/>
        </p:nvSpPr>
        <p:spPr>
          <a:xfrm>
            <a:off x="383968" y="110845"/>
            <a:ext cx="116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Sample size ~ (40cm)</a:t>
            </a:r>
            <a:r>
              <a:rPr lang="en-US" sz="2000" baseline="30000" dirty="0">
                <a:solidFill>
                  <a:schemeClr val="accent5"/>
                </a:solidFill>
                <a:latin typeface="Avenir Book" panose="02000503020000020003" pitchFamily="2" charset="0"/>
              </a:rPr>
              <a:t>2 </a:t>
            </a:r>
            <a:r>
              <a:rPr lang="en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*(1 mm). Integration per </a:t>
            </a:r>
            <a:r>
              <a:rPr lang="en-US" sz="2000" dirty="0">
                <a:solidFill>
                  <a:schemeClr val="accent5"/>
                </a:solidFill>
                <a:latin typeface="Symbol" pitchFamily="2" charset="2"/>
              </a:rPr>
              <a:t>n</a:t>
            </a:r>
            <a:r>
              <a:rPr lang="en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~1 h, total ~ 3 years. Dark count 10</a:t>
            </a:r>
            <a:r>
              <a:rPr lang="en-US" sz="2000" baseline="30000" dirty="0">
                <a:solidFill>
                  <a:schemeClr val="accent5"/>
                </a:solidFill>
                <a:latin typeface="Avenir Book" panose="02000503020000020003" pitchFamily="2" charset="0"/>
              </a:rPr>
              <a:t>-5</a:t>
            </a:r>
            <a:r>
              <a:rPr lang="en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 s</a:t>
            </a:r>
            <a:r>
              <a:rPr lang="en-US" sz="2000" baseline="30000" dirty="0">
                <a:solidFill>
                  <a:schemeClr val="accent5"/>
                </a:solidFill>
                <a:latin typeface="Avenir Book" panose="02000503020000020003" pitchFamily="2" charset="0"/>
              </a:rPr>
              <a:t>-1</a:t>
            </a:r>
            <a:r>
              <a:rPr lang="en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 </a:t>
            </a:r>
          </a:p>
          <a:p>
            <a:pPr defTabSz="609585"/>
            <a:r>
              <a:rPr lang="en-US" sz="2000" dirty="0">
                <a:solidFill>
                  <a:prstClr val="black"/>
                </a:solidFill>
                <a:latin typeface="Avenir Book" panose="02000503020000020003" pitchFamily="2" charset="0"/>
              </a:rPr>
              <a:t>Propose to grow thick samples of a repeating superlattice of six-layer MnBi2Te4 and spacer layer.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02A105-56A2-BAE0-1B8E-27AE6BB400C2}"/>
              </a:ext>
            </a:extLst>
          </p:cNvPr>
          <p:cNvGrpSpPr/>
          <p:nvPr/>
        </p:nvGrpSpPr>
        <p:grpSpPr>
          <a:xfrm>
            <a:off x="1351893" y="818731"/>
            <a:ext cx="9127422" cy="5253066"/>
            <a:chOff x="1830864" y="818731"/>
            <a:chExt cx="9127422" cy="52530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0DA26E-B8A7-8DCB-F0DA-1A26FE5BC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0864" y="818731"/>
              <a:ext cx="9127422" cy="525306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428911-2447-DB6A-B499-B76B6031BE7A}"/>
                </a:ext>
              </a:extLst>
            </p:cNvPr>
            <p:cNvSpPr/>
            <p:nvPr/>
          </p:nvSpPr>
          <p:spPr>
            <a:xfrm>
              <a:off x="1830864" y="818731"/>
              <a:ext cx="537843" cy="458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83A09D-38F0-0921-3BB8-4D149D6C552C}"/>
              </a:ext>
            </a:extLst>
          </p:cNvPr>
          <p:cNvSpPr txBox="1"/>
          <p:nvPr/>
        </p:nvSpPr>
        <p:spPr>
          <a:xfrm>
            <a:off x="383969" y="6071797"/>
            <a:ext cx="1164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latin typeface="Avenir Book" panose="02000503020000020003" pitchFamily="2" charset="0"/>
              </a:rPr>
              <a:t>Magnetic tuning 0.1 to 10 T </a:t>
            </a:r>
            <a:r>
              <a:rPr lang="en-US" sz="2000" i="1" dirty="0">
                <a:latin typeface="Avenir Book" panose="02000503020000020003" pitchFamily="2" charset="0"/>
                <a:sym typeface="Wingdings" pitchFamily="2" charset="2"/>
              </a:rPr>
              <a:t> “rip across frequencies” with current tech (Karl’s dream). Complementary to broad band searches in same range (BRASS/BREAD).</a:t>
            </a:r>
            <a:endParaRPr lang="en-US" sz="2000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FD3B8-7442-5FCC-AB5F-A2614857B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8789-1449-5A47-ADD2-857B285D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the road ahead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B0378C-1438-0E89-D1AD-9168B9849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34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3496-AD13-6A69-E16F-0E3876EC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hysics experiment&#10;&#10;Description automatically generated">
            <a:extLst>
              <a:ext uri="{FF2B5EF4-FFF2-40B4-BE49-F238E27FC236}">
                <a16:creationId xmlns:a16="http://schemas.microsoft.com/office/drawing/2014/main" id="{AA53929A-30C1-A538-3626-B349D595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31" y="1810739"/>
            <a:ext cx="9671797" cy="4862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44866-6775-B9E5-EFFC-C1F92E8FF32A}"/>
              </a:ext>
            </a:extLst>
          </p:cNvPr>
          <p:cNvSpPr txBox="1"/>
          <p:nvPr/>
        </p:nvSpPr>
        <p:spPr>
          <a:xfrm>
            <a:off x="448235" y="1362716"/>
            <a:ext cx="1127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venir Book" panose="02000503020000020003" pitchFamily="2" charset="0"/>
              </a:rPr>
              <a:t>Need to detect the axion polariton in transmission to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m</a:t>
            </a:r>
            <a:r>
              <a:rPr lang="en-US" sz="2400" dirty="0">
                <a:latin typeface="Avenir Book" panose="02000503020000020003" pitchFamily="2" charset="0"/>
              </a:rPr>
              <a:t>easure loss parameters.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9B4C7-4AE2-DA99-DC25-E251025C3FC6}"/>
              </a:ext>
            </a:extLst>
          </p:cNvPr>
          <p:cNvSpPr txBox="1"/>
          <p:nvPr/>
        </p:nvSpPr>
        <p:spPr>
          <a:xfrm>
            <a:off x="7342345" y="6409080"/>
            <a:ext cx="46714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 err="1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Schütte</a:t>
            </a:r>
            <a:r>
              <a:rPr lang="en-US" sz="1867" dirty="0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-Engel, DJEM et al (2021)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F61BC9-9D79-DE2A-10DA-ECAB3120D1AE}"/>
              </a:ext>
            </a:extLst>
          </p:cNvPr>
          <p:cNvSpPr txBox="1">
            <a:spLocks/>
          </p:cNvSpPr>
          <p:nvPr/>
        </p:nvSpPr>
        <p:spPr>
          <a:xfrm>
            <a:off x="394855" y="498502"/>
            <a:ext cx="10972800" cy="85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6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4"/>
                </a:solidFill>
              </a:rPr>
              <a:t>Measuring Polariton Losses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C5986">
                  <a:lumMod val="60000"/>
                  <a:lumOff val="40000"/>
                </a:srgbClr>
              </a:solidFill>
              <a:effectLst/>
              <a:uLnTx/>
              <a:uFillTx/>
              <a:latin typeface="Avenir Light" panose="020B0402020203020204" pitchFamily="34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25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6D3567-147F-5A70-7ADF-908BBD88AC4E}"/>
              </a:ext>
            </a:extLst>
          </p:cNvPr>
          <p:cNvSpPr txBox="1">
            <a:spLocks/>
          </p:cNvSpPr>
          <p:nvPr/>
        </p:nvSpPr>
        <p:spPr>
          <a:xfrm>
            <a:off x="394855" y="498502"/>
            <a:ext cx="10972800" cy="85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6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4"/>
                </a:solidFill>
              </a:rPr>
              <a:t>Low dark count &gt;40 GHz SPDs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C5986">
                  <a:lumMod val="60000"/>
                  <a:lumOff val="40000"/>
                </a:srgbClr>
              </a:solidFill>
              <a:effectLst/>
              <a:uLnTx/>
              <a:uFillTx/>
              <a:latin typeface="Avenir Light" panose="020B0402020203020204" pitchFamily="34" charset="77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57F782-2BC0-DAF0-86A5-16C4DCEB0AC8}"/>
              </a:ext>
            </a:extLst>
          </p:cNvPr>
          <p:cNvGrpSpPr/>
          <p:nvPr/>
        </p:nvGrpSpPr>
        <p:grpSpPr>
          <a:xfrm>
            <a:off x="394855" y="1431586"/>
            <a:ext cx="11797145" cy="5426414"/>
            <a:chOff x="394855" y="1431586"/>
            <a:chExt cx="11797145" cy="5426414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CEC9117-9AC8-0ECE-877D-940787ADD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855" y="1431586"/>
              <a:ext cx="6608618" cy="302973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8F69DF-607D-781B-9A7D-CF86719CFAC8}"/>
                </a:ext>
              </a:extLst>
            </p:cNvPr>
            <p:cNvCxnSpPr>
              <a:cxnSpLocks/>
            </p:cNvCxnSpPr>
            <p:nvPr/>
          </p:nvCxnSpPr>
          <p:spPr>
            <a:xfrm>
              <a:off x="3699164" y="4235401"/>
              <a:ext cx="845127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close-up of a white and black text&#10;&#10;Description automatically generated">
              <a:extLst>
                <a:ext uri="{FF2B5EF4-FFF2-40B4-BE49-F238E27FC236}">
                  <a16:creationId xmlns:a16="http://schemas.microsoft.com/office/drawing/2014/main" id="{D49D46F7-C0DA-6D03-B8B9-572912BBC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4380961"/>
              <a:ext cx="7772400" cy="247703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83845E-3E7D-3CE8-4DD9-FDB6308DF65F}"/>
                </a:ext>
              </a:extLst>
            </p:cNvPr>
            <p:cNvCxnSpPr>
              <a:cxnSpLocks/>
            </p:cNvCxnSpPr>
            <p:nvPr/>
          </p:nvCxnSpPr>
          <p:spPr>
            <a:xfrm>
              <a:off x="7107382" y="6659947"/>
              <a:ext cx="845127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E0AA01-DDFE-36C3-E005-8EE9EF40FC61}"/>
                </a:ext>
              </a:extLst>
            </p:cNvPr>
            <p:cNvSpPr txBox="1"/>
            <p:nvPr/>
          </p:nvSpPr>
          <p:spPr>
            <a:xfrm>
              <a:off x="7225311" y="1826416"/>
              <a:ext cx="477981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Should be possible to scale up these ideas to ~50-100 GHz.</a:t>
              </a:r>
            </a:p>
            <a:p>
              <a:pPr algn="l"/>
              <a:endParaRPr lang="en-US" sz="2000" dirty="0">
                <a:latin typeface="Avenir Book" panose="02000503020000020003" pitchFamily="2" charset="0"/>
              </a:endParaRPr>
            </a:p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Proof of concept at low AQ-polariton frequencies seems possible.</a:t>
              </a:r>
            </a:p>
            <a:p>
              <a:pPr algn="l"/>
              <a:endParaRPr lang="en-US" sz="2000" dirty="0">
                <a:latin typeface="Avenir Book" panose="02000503020000020003" pitchFamily="2" charset="0"/>
              </a:endParaRPr>
            </a:p>
            <a:p>
              <a:pPr algn="l"/>
              <a:r>
                <a:rPr lang="en-US" sz="2000" i="1" dirty="0">
                  <a:latin typeface="Avenir Book" panose="02000503020000020003" pitchFamily="2" charset="0"/>
                </a:rPr>
                <a:t>Paraphrasing Nico </a:t>
              </a:r>
              <a:r>
                <a:rPr lang="en-US" sz="2000" i="1" dirty="0" err="1">
                  <a:latin typeface="Avenir Book" panose="02000503020000020003" pitchFamily="2" charset="0"/>
                </a:rPr>
                <a:t>Crescini</a:t>
              </a:r>
              <a:r>
                <a:rPr lang="en-US" sz="2000" i="1" dirty="0">
                  <a:latin typeface="Avenir Book" panose="02000503020000020003" pitchFamily="2" charset="0"/>
                </a:rPr>
                <a:t>: </a:t>
              </a:r>
            </a:p>
            <a:p>
              <a:pPr algn="l"/>
              <a:r>
                <a:rPr lang="en-US" sz="2000" i="1" dirty="0">
                  <a:latin typeface="Avenir Book" panose="02000503020000020003" pitchFamily="2" charset="0"/>
                </a:rPr>
                <a:t>“If you build it, they will come”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9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5F92F-0763-E86F-9718-42944B927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4208A6-738C-FF8A-801D-DDCBE06FFFB4}"/>
              </a:ext>
            </a:extLst>
          </p:cNvPr>
          <p:cNvSpPr txBox="1">
            <a:spLocks/>
          </p:cNvSpPr>
          <p:nvPr/>
        </p:nvSpPr>
        <p:spPr>
          <a:xfrm>
            <a:off x="394855" y="498502"/>
            <a:ext cx="10972800" cy="85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6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meV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 QCD axion in string theory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C5986">
                  <a:lumMod val="60000"/>
                  <a:lumOff val="40000"/>
                </a:srgbClr>
              </a:solidFill>
              <a:effectLst/>
              <a:uLnTx/>
              <a:uFillTx/>
              <a:latin typeface="Avenir Light" panose="020B0402020203020204" pitchFamily="34" charset="77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D16C4-EBDF-E1CA-37C9-CF8AE240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222" y="1622072"/>
            <a:ext cx="6195923" cy="4623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029394-17AD-1BE4-50A6-DA8452C81BC5}"/>
              </a:ext>
            </a:extLst>
          </p:cNvPr>
          <p:cNvSpPr txBox="1"/>
          <p:nvPr/>
        </p:nvSpPr>
        <p:spPr>
          <a:xfrm>
            <a:off x="499659" y="3643745"/>
            <a:ext cx="4654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Avenir Book" panose="02000503020000020003" pitchFamily="2" charset="0"/>
              </a:rPr>
              <a:t>meV</a:t>
            </a:r>
            <a:r>
              <a:rPr lang="en-US" sz="2000" dirty="0">
                <a:latin typeface="Avenir Book" panose="02000503020000020003" pitchFamily="2" charset="0"/>
              </a:rPr>
              <a:t> QCD axion arises at largest h11=491 which likely dominates the set of all </a:t>
            </a:r>
            <a:r>
              <a:rPr lang="en-US" sz="2000" dirty="0" err="1">
                <a:latin typeface="Avenir Book" panose="02000503020000020003" pitchFamily="2" charset="0"/>
              </a:rPr>
              <a:t>Calabi</a:t>
            </a:r>
            <a:r>
              <a:rPr lang="en-US" sz="2000" dirty="0">
                <a:latin typeface="Avenir Book" panose="02000503020000020003" pitchFamily="2" charset="0"/>
              </a:rPr>
              <a:t>-Yaus.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8AC89E-DA2A-E1DF-1B6B-8458FC8BD3D4}"/>
              </a:ext>
            </a:extLst>
          </p:cNvPr>
          <p:cNvSpPr txBox="1"/>
          <p:nvPr/>
        </p:nvSpPr>
        <p:spPr>
          <a:xfrm>
            <a:off x="394855" y="4987636"/>
            <a:ext cx="5124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venir Book" panose="02000503020000020003" pitchFamily="2" charset="0"/>
              </a:rPr>
              <a:t>Currently only good understanding of closed string sector 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 pre-inflation axions  need to tune 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q</a:t>
            </a:r>
            <a:r>
              <a:rPr lang="en-US" sz="2000" dirty="0" err="1">
                <a:latin typeface="Avenir Book" panose="02000503020000020003" pitchFamily="2" charset="0"/>
                <a:sym typeface="Wingdings" pitchFamily="2" charset="2"/>
              </a:rPr>
              <a:t>i~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 for abundance.</a:t>
            </a:r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D2367-D08A-DF3C-4091-EF2F8699F9B0}"/>
              </a:ext>
            </a:extLst>
          </p:cNvPr>
          <p:cNvSpPr txBox="1"/>
          <p:nvPr/>
        </p:nvSpPr>
        <p:spPr>
          <a:xfrm>
            <a:off x="6858000" y="6359498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Gendler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, DJEM et al (2023)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155598-3753-4933-4DD6-B58CB967A13C}"/>
              </a:ext>
            </a:extLst>
          </p:cNvPr>
          <p:cNvGrpSpPr/>
          <p:nvPr/>
        </p:nvGrpSpPr>
        <p:grpSpPr>
          <a:xfrm>
            <a:off x="563126" y="1622072"/>
            <a:ext cx="4425405" cy="1859844"/>
            <a:chOff x="499659" y="1622072"/>
            <a:chExt cx="4488872" cy="18598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0A6F69-059E-5BA2-3B88-09C6F4EFB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396" y="2710410"/>
              <a:ext cx="1391254" cy="3358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AECD70-8648-2E8D-EE50-170605587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596" y="2603065"/>
              <a:ext cx="1298905" cy="55062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B4CDF2-1045-C08D-9329-CC37E99E757B}"/>
                </a:ext>
              </a:extLst>
            </p:cNvPr>
            <p:cNvSpPr txBox="1"/>
            <p:nvPr/>
          </p:nvSpPr>
          <p:spPr>
            <a:xfrm>
              <a:off x="499659" y="1622072"/>
              <a:ext cx="4488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Avenir Book" panose="02000503020000020003" pitchFamily="2" charset="0"/>
                </a:rPr>
                <a:t>Axion decay constants strongly correlated with topology: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8FC34B-F00F-F7E0-9D05-B02E865A2F9E}"/>
                </a:ext>
              </a:extLst>
            </p:cNvPr>
            <p:cNvSpPr txBox="1"/>
            <p:nvPr/>
          </p:nvSpPr>
          <p:spPr>
            <a:xfrm>
              <a:off x="738192" y="3143362"/>
              <a:ext cx="3989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venir Book" panose="02000503020000020003" pitchFamily="2" charset="0"/>
                </a:rPr>
                <a:t>See Liam’s talk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276090-2DFF-36CB-024E-041AEF466A73}"/>
              </a:ext>
            </a:extLst>
          </p:cNvPr>
          <p:cNvSpPr txBox="1"/>
          <p:nvPr/>
        </p:nvSpPr>
        <p:spPr>
          <a:xfrm>
            <a:off x="337596" y="596862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Unless level crossing is important!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4C2B5-79D0-2C0C-171F-ACF9AE9343CD}"/>
              </a:ext>
            </a:extLst>
          </p:cNvPr>
          <p:cNvSpPr txBox="1"/>
          <p:nvPr/>
        </p:nvSpPr>
        <p:spPr>
          <a:xfrm>
            <a:off x="7126514" y="5776687"/>
            <a:ext cx="447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Number of axions, N = h</a:t>
            </a:r>
            <a:r>
              <a:rPr lang="en-US" sz="2400" baseline="300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1,1</a:t>
            </a:r>
          </a:p>
        </p:txBody>
      </p:sp>
    </p:spTree>
    <p:extLst>
      <p:ext uri="{BB962C8B-B14F-4D97-AF65-F5344CB8AC3E}">
        <p14:creationId xmlns:p14="http://schemas.microsoft.com/office/powerpoint/2010/main" val="4750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7FEC1-0AC6-25D9-FD89-A1F901C6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30" y="304800"/>
            <a:ext cx="9831713" cy="5602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56D0D-9C79-CBB2-2261-5499D0AC46AE}"/>
              </a:ext>
            </a:extLst>
          </p:cNvPr>
          <p:cNvSpPr txBox="1"/>
          <p:nvPr/>
        </p:nvSpPr>
        <p:spPr>
          <a:xfrm>
            <a:off x="6858000" y="15046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Gendler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 &amp; DJEM (PRL, 2025)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72710-9541-7A65-5A07-98A7ECB29526}"/>
              </a:ext>
            </a:extLst>
          </p:cNvPr>
          <p:cNvSpPr txBox="1"/>
          <p:nvPr/>
        </p:nvSpPr>
        <p:spPr>
          <a:xfrm>
            <a:off x="297542" y="6047135"/>
            <a:ext cx="1159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If AQ materials </a:t>
            </a:r>
            <a:r>
              <a:rPr lang="en-US" sz="2400" b="1" dirty="0">
                <a:solidFill>
                  <a:srgbClr val="FF0000"/>
                </a:solidFill>
                <a:latin typeface="Avenir Book" panose="02000503020000020003" pitchFamily="2" charset="0"/>
                <a:cs typeface="Gill Sans Light"/>
              </a:rPr>
              <a:t>don’t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detect the QCD axion, we could falsify parts of the landscape!</a:t>
            </a:r>
          </a:p>
        </p:txBody>
      </p:sp>
    </p:spTree>
    <p:extLst>
      <p:ext uri="{BB962C8B-B14F-4D97-AF65-F5344CB8AC3E}">
        <p14:creationId xmlns:p14="http://schemas.microsoft.com/office/powerpoint/2010/main" val="32969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889EE-247D-2C9B-C2AD-9827312280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446735" y="3128967"/>
            <a:ext cx="4549422" cy="3618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0A2B2-B36A-F23D-DA3C-C71675E9FA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t="29736" b="31329"/>
          <a:stretch/>
        </p:blipFill>
        <p:spPr>
          <a:xfrm>
            <a:off x="195843" y="45793"/>
            <a:ext cx="6690915" cy="3914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7658BE-3FBE-84EE-9F82-D23FAD1950FA}"/>
              </a:ext>
            </a:extLst>
          </p:cNvPr>
          <p:cNvSpPr txBox="1"/>
          <p:nvPr/>
        </p:nvSpPr>
        <p:spPr>
          <a:xfrm>
            <a:off x="2138082" y="1627094"/>
            <a:ext cx="8072717" cy="3539430"/>
          </a:xfrm>
          <a:prstGeom prst="rect">
            <a:avLst/>
          </a:prstGeom>
          <a:solidFill>
            <a:schemeClr val="bg1">
              <a:alpha val="65289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Axion quasiparticles exist. In MnBi</a:t>
            </a:r>
            <a:r>
              <a:rPr lang="en-US" sz="3200" baseline="-25000" dirty="0">
                <a:latin typeface="Avenir Book" panose="02000503020000020003" pitchFamily="2" charset="0"/>
              </a:rPr>
              <a:t>2</a:t>
            </a:r>
            <a:r>
              <a:rPr lang="en-US" sz="3200" dirty="0">
                <a:latin typeface="Avenir Book" panose="02000503020000020003" pitchFamily="2" charset="0"/>
              </a:rPr>
              <a:t>Te</a:t>
            </a:r>
            <a:r>
              <a:rPr lang="en-US" sz="3200" baseline="-25000" dirty="0">
                <a:latin typeface="Avenir Book" panose="02000503020000020003" pitchFamily="2" charset="0"/>
              </a:rPr>
              <a:t>4</a:t>
            </a:r>
            <a:r>
              <a:rPr lang="en-US" sz="3200" dirty="0">
                <a:latin typeface="Avenir Book" panose="02000503020000020003" pitchFamily="2" charset="0"/>
              </a:rPr>
              <a:t>, frequency is 44 GHz.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Mixing with the photon 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 polariton. Frequency tunable with B.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Predicted losses ~ 10</a:t>
            </a:r>
            <a:r>
              <a:rPr lang="en-US" sz="3200" baseline="30000" dirty="0">
                <a:latin typeface="Avenir Book" panose="02000503020000020003" pitchFamily="2" charset="0"/>
                <a:sym typeface="Wingdings" pitchFamily="2" charset="2"/>
              </a:rPr>
              <a:t>-3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  (boost)</a:t>
            </a:r>
            <a:r>
              <a:rPr lang="en-US" sz="3200" baseline="30000" dirty="0">
                <a:latin typeface="Avenir Book" panose="02000503020000020003" pitchFamily="2" charset="0"/>
                <a:sym typeface="Wingdings" pitchFamily="2" charset="2"/>
              </a:rPr>
              <a:t>2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 ~ 100.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(40 cm)</a:t>
            </a:r>
            <a:r>
              <a:rPr lang="en-US" sz="3200" baseline="30000" dirty="0">
                <a:latin typeface="Avenir Book" panose="02000503020000020003" pitchFamily="2" charset="0"/>
                <a:sym typeface="Wingdings" pitchFamily="2" charset="2"/>
              </a:rPr>
              <a:t>2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 * (1 mm) sample  </a:t>
            </a:r>
            <a:r>
              <a:rPr lang="en-US" sz="3200" dirty="0" err="1">
                <a:latin typeface="Avenir Book" panose="02000503020000020003" pitchFamily="2" charset="0"/>
                <a:sym typeface="Wingdings" pitchFamily="2" charset="2"/>
              </a:rPr>
              <a:t>meV</a:t>
            </a:r>
            <a:r>
              <a:rPr lang="en-US" sz="3200" dirty="0">
                <a:latin typeface="Avenir Book" panose="02000503020000020003" pitchFamily="2" charset="0"/>
                <a:sym typeface="Wingdings" pitchFamily="2" charset="2"/>
              </a:rPr>
              <a:t> DM detector capable of reaching QCD band.</a:t>
            </a:r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2BA9E-E99F-687A-50A4-C0BBAB4D0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33D4-3EE1-2F92-79BE-931F8604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92B52-0DB5-AC85-064B-623AB713F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4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0448A-F0E2-A762-180E-4EDFC42DD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3137-8B61-F5C6-0A2B-15BE8A18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Axion quasiparticles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8AA84-B3A6-E5F7-DA62-F21EAD6A8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AQ, also “dynamical axion quasiparticle”, DAQ</a:t>
            </a:r>
          </a:p>
        </p:txBody>
      </p:sp>
    </p:spTree>
    <p:extLst>
      <p:ext uri="{BB962C8B-B14F-4D97-AF65-F5344CB8AC3E}">
        <p14:creationId xmlns:p14="http://schemas.microsoft.com/office/powerpoint/2010/main" val="3481012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39349-1570-9B35-F0B3-8639B57C0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5EC57A-EDD5-CB21-ACE2-3DA47044EEFC}"/>
              </a:ext>
            </a:extLst>
          </p:cNvPr>
          <p:cNvSpPr txBox="1">
            <a:spLocks/>
          </p:cNvSpPr>
          <p:nvPr/>
        </p:nvSpPr>
        <p:spPr>
          <a:xfrm>
            <a:off x="394855" y="498502"/>
            <a:ext cx="10972800" cy="85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6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Kerr effect for DM detection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C5986">
                  <a:lumMod val="60000"/>
                  <a:lumOff val="40000"/>
                </a:srgbClr>
              </a:solidFill>
              <a:effectLst/>
              <a:uLnTx/>
              <a:uFillTx/>
              <a:latin typeface="Avenir Light" panose="020B0402020203020204" pitchFamily="34" charset="77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C38A5-AE8E-0A17-74B5-DC23B0483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2053972"/>
            <a:ext cx="10086110" cy="4804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EFF2E-6C6F-9A3A-F79E-F478439924A9}"/>
              </a:ext>
            </a:extLst>
          </p:cNvPr>
          <p:cNvSpPr txBox="1"/>
          <p:nvPr/>
        </p:nvSpPr>
        <p:spPr>
          <a:xfrm>
            <a:off x="394855" y="1335867"/>
            <a:ext cx="1109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Does not need thick sample (volume independent like NMR). 0.7 </a:t>
            </a:r>
            <a:r>
              <a:rPr lang="en-US" sz="2000" dirty="0" err="1">
                <a:latin typeface="Avenir Book" panose="02000503020000020003" pitchFamily="2" charset="0"/>
              </a:rPr>
              <a:t>nrad</a:t>
            </a:r>
            <a:r>
              <a:rPr lang="en-US" sz="2000" dirty="0">
                <a:latin typeface="Avenir Book" panose="02000503020000020003" pitchFamily="2" charset="0"/>
              </a:rPr>
              <a:t>/Hz</a:t>
            </a:r>
            <a:r>
              <a:rPr lang="en-US" sz="2000" baseline="30000" dirty="0">
                <a:latin typeface="Avenir Book" panose="02000503020000020003" pitchFamily="2" charset="0"/>
              </a:rPr>
              <a:t>1/2</a:t>
            </a:r>
            <a:r>
              <a:rPr lang="en-US" sz="2000" dirty="0">
                <a:latin typeface="Avenir Book" panose="02000503020000020003" pitchFamily="2" charset="0"/>
              </a:rPr>
              <a:t> sensitivity assumed.</a:t>
            </a:r>
          </a:p>
          <a:p>
            <a:pPr algn="l"/>
            <a:r>
              <a:rPr lang="en-US" sz="2000" dirty="0">
                <a:latin typeface="Avenir Book" panose="02000503020000020003" pitchFamily="2" charset="0"/>
              </a:rPr>
              <a:t>Integrate ~3months 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 not practically tunable</a:t>
            </a:r>
            <a:r>
              <a:rPr lang="en-US" sz="2000" dirty="0">
                <a:latin typeface="Avenir Book" panose="02000503020000020003" pitchFamily="2" charset="0"/>
              </a:rPr>
              <a:t>. Only depends on magnetic losses. </a:t>
            </a:r>
          </a:p>
        </p:txBody>
      </p:sp>
    </p:spTree>
    <p:extLst>
      <p:ext uri="{BB962C8B-B14F-4D97-AF65-F5344CB8AC3E}">
        <p14:creationId xmlns:p14="http://schemas.microsoft.com/office/powerpoint/2010/main" val="3194827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FE2B-D3E6-6AE8-C7AC-469F3C97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Microscopic Theory of AQ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BCE94-B8CD-73F2-6AF1-BBCAF29175C4}"/>
              </a:ext>
            </a:extLst>
          </p:cNvPr>
          <p:cNvSpPr txBox="1"/>
          <p:nvPr/>
        </p:nvSpPr>
        <p:spPr>
          <a:xfrm>
            <a:off x="374073" y="1337527"/>
            <a:ext cx="1120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The magnetoelectric coupling </a:t>
            </a:r>
            <a:r>
              <a:rPr lang="en-GB" dirty="0">
                <a:latin typeface="Symbol" pitchFamily="2" charset="2"/>
              </a:rPr>
              <a:t>a</a:t>
            </a:r>
            <a:r>
              <a:rPr lang="en-GB" dirty="0">
                <a:latin typeface="Avenir Book" panose="02000503020000020003" pitchFamily="2" charset="0"/>
              </a:rPr>
              <a:t> has two contributions: spin and Berry curvature. The spin part comes from the localized magnetic ions; the Berry curvature part comes from the </a:t>
            </a:r>
            <a:r>
              <a:rPr lang="en-GB" dirty="0">
                <a:solidFill>
                  <a:schemeClr val="accent4"/>
                </a:solidFill>
                <a:latin typeface="Avenir Book" panose="02000503020000020003" pitchFamily="2" charset="0"/>
              </a:rPr>
              <a:t>orbital motion of itinerant electrons</a:t>
            </a:r>
            <a:endParaRPr lang="en-US" dirty="0" err="1">
              <a:solidFill>
                <a:schemeClr val="accent4"/>
              </a:solidFill>
              <a:latin typeface="Avenir Book" panose="02000503020000020003" pitchFamily="2" charset="0"/>
              <a:cs typeface="Gill Sans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E0CEE7-DCEB-06AD-07AE-1CCFE94C93F7}"/>
              </a:ext>
            </a:extLst>
          </p:cNvPr>
          <p:cNvGrpSpPr/>
          <p:nvPr/>
        </p:nvGrpSpPr>
        <p:grpSpPr>
          <a:xfrm>
            <a:off x="187037" y="1983858"/>
            <a:ext cx="7929174" cy="3640137"/>
            <a:chOff x="1" y="2250997"/>
            <a:chExt cx="7929174" cy="3640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C88452-BB6A-3146-09AE-15B4F8BF2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2612587"/>
              <a:ext cx="3920836" cy="31844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5B9432-29ED-530B-6A5D-6FC4BEAA7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0836" y="2518508"/>
              <a:ext cx="4008339" cy="33726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26D3D4-7F15-3869-9AAE-E12841748B45}"/>
                </a:ext>
              </a:extLst>
            </p:cNvPr>
            <p:cNvSpPr txBox="1"/>
            <p:nvPr/>
          </p:nvSpPr>
          <p:spPr>
            <a:xfrm>
              <a:off x="3228109" y="5489039"/>
              <a:ext cx="2867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Charge density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C699A4-8ABD-A8BF-DE01-6AF426A87F8A}"/>
                </a:ext>
              </a:extLst>
            </p:cNvPr>
            <p:cNvSpPr/>
            <p:nvPr/>
          </p:nvSpPr>
          <p:spPr>
            <a:xfrm>
              <a:off x="44823" y="2311630"/>
              <a:ext cx="564777" cy="535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7331E7-17F7-BF6D-FD1F-73190083A43B}"/>
                </a:ext>
              </a:extLst>
            </p:cNvPr>
            <p:cNvSpPr/>
            <p:nvPr/>
          </p:nvSpPr>
          <p:spPr>
            <a:xfrm>
              <a:off x="3704610" y="2250997"/>
              <a:ext cx="564777" cy="535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518E9E-EE3F-07A8-CAE8-E3C5DDA924EE}"/>
              </a:ext>
            </a:extLst>
          </p:cNvPr>
          <p:cNvGrpSpPr/>
          <p:nvPr/>
        </p:nvGrpSpPr>
        <p:grpSpPr>
          <a:xfrm>
            <a:off x="609600" y="1898709"/>
            <a:ext cx="11346669" cy="4761387"/>
            <a:chOff x="609600" y="1898709"/>
            <a:chExt cx="11346669" cy="476138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184EA8E-6F6A-40E9-F5D1-9D5723572A7E}"/>
                </a:ext>
              </a:extLst>
            </p:cNvPr>
            <p:cNvGrpSpPr/>
            <p:nvPr/>
          </p:nvGrpSpPr>
          <p:grpSpPr>
            <a:xfrm>
              <a:off x="7929175" y="1898709"/>
              <a:ext cx="4027094" cy="3851817"/>
              <a:chOff x="7929175" y="2161948"/>
              <a:chExt cx="4027094" cy="385181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7252FBD-404C-8796-7228-149D22A1B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9175" y="2395876"/>
                <a:ext cx="4027094" cy="3617889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E24861A-00C8-00E1-4549-A301A052FD9F}"/>
                  </a:ext>
                </a:extLst>
              </p:cNvPr>
              <p:cNvSpPr/>
              <p:nvPr/>
            </p:nvSpPr>
            <p:spPr>
              <a:xfrm>
                <a:off x="7929175" y="2161948"/>
                <a:ext cx="564777" cy="535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64D0F9-D420-B87C-A140-714E23F54DF9}"/>
                </a:ext>
              </a:extLst>
            </p:cNvPr>
            <p:cNvSpPr txBox="1"/>
            <p:nvPr/>
          </p:nvSpPr>
          <p:spPr>
            <a:xfrm>
              <a:off x="609600" y="6013765"/>
              <a:ext cx="11346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venir Book" panose="02000503020000020003" pitchFamily="2" charset="0"/>
                </a:rPr>
                <a:t>A topological insulator features Dirac fermions on the top and bottom surfaces, which are gapped by the AFM order, resulting in opposite Berry curvatures on opposite surfaces </a:t>
              </a:r>
              <a:r>
                <a:rPr lang="en-GB" dirty="0">
                  <a:latin typeface="Avenir Book" panose="02000503020000020003" pitchFamily="2" charset="0"/>
                  <a:sym typeface="Wingdings" pitchFamily="2" charset="2"/>
                </a:rPr>
                <a:t> </a:t>
              </a:r>
              <a:r>
                <a:rPr lang="en-GB" dirty="0">
                  <a:latin typeface="Avenir Book" panose="02000503020000020003" pitchFamily="2" charset="0"/>
                </a:rPr>
                <a:t>real-space dipole, D </a:t>
              </a:r>
              <a:r>
                <a:rPr lang="en-GB" dirty="0">
                  <a:latin typeface="Avenir Book" panose="02000503020000020003" pitchFamily="2" charset="0"/>
                  <a:sym typeface="Wingdings" pitchFamily="2" charset="2"/>
                </a:rPr>
                <a:t>~ </a:t>
              </a:r>
              <a:r>
                <a:rPr lang="en-GB" dirty="0">
                  <a:latin typeface="Symbol" pitchFamily="2" charset="2"/>
                  <a:sym typeface="Wingdings" pitchFamily="2" charset="2"/>
                </a:rPr>
                <a:t>a</a:t>
              </a:r>
              <a:r>
                <a:rPr lang="en-GB" dirty="0">
                  <a:latin typeface="Avenir Book" panose="02000503020000020003" pitchFamily="2" charset="0"/>
                </a:rPr>
                <a:t>. </a:t>
              </a:r>
              <a:endParaRPr lang="en-US" dirty="0" err="1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7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06688-5550-2FA4-2F00-BF793B26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667E29-2712-B98E-6DAC-076ED78DE21F}"/>
              </a:ext>
            </a:extLst>
          </p:cNvPr>
          <p:cNvSpPr txBox="1">
            <a:spLocks/>
          </p:cNvSpPr>
          <p:nvPr/>
        </p:nvSpPr>
        <p:spPr>
          <a:xfrm>
            <a:off x="609600" y="436970"/>
            <a:ext cx="10972800" cy="8504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Gill Sans Ligh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C5986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Axion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C5986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C5986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Quasiparticles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C5986">
                  <a:lumMod val="60000"/>
                  <a:lumOff val="40000"/>
                </a:srgbClr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413FA-AAA8-3606-B918-69B630F32E3D}"/>
              </a:ext>
            </a:extLst>
          </p:cNvPr>
          <p:cNvSpPr txBox="1"/>
          <p:nvPr/>
        </p:nvSpPr>
        <p:spPr>
          <a:xfrm>
            <a:off x="609600" y="1287433"/>
            <a:ext cx="1138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Axion quasiparticle is the longitudinal (amplitude) magnon mode.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B78E5-6306-F789-A007-69B500674DC5}"/>
              </a:ext>
            </a:extLst>
          </p:cNvPr>
          <p:cNvSpPr txBox="1"/>
          <p:nvPr/>
        </p:nvSpPr>
        <p:spPr>
          <a:xfrm>
            <a:off x="543488" y="2862323"/>
            <a:ext cx="110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“Integrate 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 dynamics for the order parameter M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=Un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.  Loop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  <a:sym typeface="Wingdings"/>
              </a:rPr>
              <a:t> E.B coupling.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cs typeface="Gill Sans Light"/>
            </a:endParaRPr>
          </a:p>
        </p:txBody>
      </p:sp>
      <p:pic>
        <p:nvPicPr>
          <p:cNvPr id="5" name="Picture 4" descr="latex-image-1.pdf">
            <a:extLst>
              <a:ext uri="{FF2B5EF4-FFF2-40B4-BE49-F238E27FC236}">
                <a16:creationId xmlns:a16="http://schemas.microsoft.com/office/drawing/2014/main" id="{A3DEFB01-2F97-7F81-9DB7-BCFBF2A03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865"/>
            <a:ext cx="12192000" cy="903505"/>
          </a:xfrm>
          <a:prstGeom prst="rect">
            <a:avLst/>
          </a:prstGeom>
        </p:spPr>
      </p:pic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AC820D02-F162-2F5D-885C-68A427C4B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39" y="1811235"/>
            <a:ext cx="10018567" cy="10579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83E1C8-DDE2-A805-9CDD-39841E07EC9B}"/>
              </a:ext>
            </a:extLst>
          </p:cNvPr>
          <p:cNvGrpSpPr/>
          <p:nvPr/>
        </p:nvGrpSpPr>
        <p:grpSpPr>
          <a:xfrm>
            <a:off x="2671646" y="4683894"/>
            <a:ext cx="6236971" cy="1779739"/>
            <a:chOff x="1743391" y="4643919"/>
            <a:chExt cx="6236971" cy="1779739"/>
          </a:xfrm>
        </p:grpSpPr>
        <p:pic>
          <p:nvPicPr>
            <p:cNvPr id="9" name="Picture 8" descr="triangle.png">
              <a:extLst>
                <a:ext uri="{FF2B5EF4-FFF2-40B4-BE49-F238E27FC236}">
                  <a16:creationId xmlns:a16="http://schemas.microsoft.com/office/drawing/2014/main" id="{9FD74218-EF88-5170-B4E7-1BE8902A3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058" y="4643919"/>
              <a:ext cx="3606057" cy="1779739"/>
            </a:xfrm>
            <a:prstGeom prst="rect">
              <a:avLst/>
            </a:prstGeom>
          </p:spPr>
        </p:pic>
        <p:pic>
          <p:nvPicPr>
            <p:cNvPr id="12" name="Picture 11" descr="latex-image-1.pdf">
              <a:extLst>
                <a:ext uri="{FF2B5EF4-FFF2-40B4-BE49-F238E27FC236}">
                  <a16:creationId xmlns:a16="http://schemas.microsoft.com/office/drawing/2014/main" id="{8F08CCF2-AEF9-AC95-EB48-6932AE5B0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391" y="5066572"/>
              <a:ext cx="1862667" cy="931333"/>
            </a:xfrm>
            <a:prstGeom prst="rect">
              <a:avLst/>
            </a:prstGeom>
          </p:spPr>
        </p:pic>
        <p:pic>
          <p:nvPicPr>
            <p:cNvPr id="13" name="Picture 12" descr="latex-image-1.pdf">
              <a:extLst>
                <a:ext uri="{FF2B5EF4-FFF2-40B4-BE49-F238E27FC236}">
                  <a16:creationId xmlns:a16="http://schemas.microsoft.com/office/drawing/2014/main" id="{513E5C08-5008-4220-FD9E-702F4A780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584" y="5308915"/>
              <a:ext cx="254000" cy="389467"/>
            </a:xfrm>
            <a:prstGeom prst="rect">
              <a:avLst/>
            </a:prstGeom>
          </p:spPr>
        </p:pic>
        <p:pic>
          <p:nvPicPr>
            <p:cNvPr id="15" name="Picture 14" descr="latex-image-1.pdf">
              <a:extLst>
                <a:ext uri="{FF2B5EF4-FFF2-40B4-BE49-F238E27FC236}">
                  <a16:creationId xmlns:a16="http://schemas.microsoft.com/office/drawing/2014/main" id="{838E7FE6-3FD3-CE10-2C64-60F65F963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752" y="5070263"/>
              <a:ext cx="355600" cy="270933"/>
            </a:xfrm>
            <a:prstGeom prst="rect">
              <a:avLst/>
            </a:prstGeom>
          </p:spPr>
        </p:pic>
        <p:pic>
          <p:nvPicPr>
            <p:cNvPr id="16" name="Picture 15" descr="latex-image-1.pdf">
              <a:extLst>
                <a:ext uri="{FF2B5EF4-FFF2-40B4-BE49-F238E27FC236}">
                  <a16:creationId xmlns:a16="http://schemas.microsoft.com/office/drawing/2014/main" id="{AAD0B4F2-06B6-D991-D906-86715E895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295" y="4839180"/>
              <a:ext cx="491067" cy="440267"/>
            </a:xfrm>
            <a:prstGeom prst="rect">
              <a:avLst/>
            </a:prstGeom>
          </p:spPr>
        </p:pic>
        <p:pic>
          <p:nvPicPr>
            <p:cNvPr id="20" name="Picture 19" descr="latex-image-1.pdf">
              <a:extLst>
                <a:ext uri="{FF2B5EF4-FFF2-40B4-BE49-F238E27FC236}">
                  <a16:creationId xmlns:a16="http://schemas.microsoft.com/office/drawing/2014/main" id="{E1DD2513-B00B-4787-0966-0B2F8A01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295" y="5983391"/>
              <a:ext cx="491067" cy="4402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4A8B7E-5745-46DA-CC46-50CF0065A17C}"/>
              </a:ext>
            </a:extLst>
          </p:cNvPr>
          <p:cNvSpPr txBox="1"/>
          <p:nvPr/>
        </p:nvSpPr>
        <p:spPr>
          <a:xfrm>
            <a:off x="7892716" y="582658"/>
            <a:ext cx="397844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BF5E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“Hubbard-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BF5E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Stratonovich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BF5E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Gill Sans Light"/>
              </a:rPr>
              <a:t> transformation”</a:t>
            </a:r>
          </a:p>
        </p:txBody>
      </p:sp>
    </p:spTree>
    <p:extLst>
      <p:ext uri="{BB962C8B-B14F-4D97-AF65-F5344CB8AC3E}">
        <p14:creationId xmlns:p14="http://schemas.microsoft.com/office/powerpoint/2010/main" val="3559526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E1CBC-FE27-F6CD-73BE-0E05FE377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51" y="20089"/>
            <a:ext cx="8365012" cy="68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25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64092-2976-FB73-81BC-B1C4A475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61" y="98916"/>
            <a:ext cx="8338747" cy="66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24306229-5618-7FB5-3949-8A70F3E0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81"/>
            <a:ext cx="11992848" cy="5734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05846-1DA1-290A-B3CB-33CB19C26FB6}"/>
              </a:ext>
            </a:extLst>
          </p:cNvPr>
          <p:cNvSpPr txBox="1"/>
          <p:nvPr/>
        </p:nvSpPr>
        <p:spPr>
          <a:xfrm>
            <a:off x="7881258" y="1553029"/>
            <a:ext cx="230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  <a:cs typeface="Gill Sans Light"/>
              </a:rPr>
              <a:t>I was 2 weeks old when this came out!</a:t>
            </a:r>
          </a:p>
        </p:txBody>
      </p:sp>
    </p:spTree>
    <p:extLst>
      <p:ext uri="{BB962C8B-B14F-4D97-AF65-F5344CB8AC3E}">
        <p14:creationId xmlns:p14="http://schemas.microsoft.com/office/powerpoint/2010/main" val="22513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Topological Insulators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61898" y="2377212"/>
            <a:ext cx="6132620" cy="3745392"/>
            <a:chOff x="4815057" y="1575980"/>
            <a:chExt cx="3688473" cy="2437455"/>
          </a:xfrm>
        </p:grpSpPr>
        <p:pic>
          <p:nvPicPr>
            <p:cNvPr id="8" name="Picture 7" descr="42-researchers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057" y="1575980"/>
              <a:ext cx="3656183" cy="24374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09530" y="3601420"/>
              <a:ext cx="2794000" cy="30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2400" dirty="0">
                  <a:solidFill>
                    <a:prstClr val="white"/>
                  </a:solidFill>
                  <a:latin typeface="Avenir Book" panose="02000503020000020003" pitchFamily="2" charset="0"/>
                  <a:cs typeface="Gill Sans Light"/>
                </a:rPr>
                <a:t>A crystal of Bismuth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88305" y="598579"/>
            <a:ext cx="38262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e.g. Kane &amp; </a:t>
            </a:r>
            <a:r>
              <a:rPr lang="en-US" sz="1867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Mele</a:t>
            </a:r>
            <a:r>
              <a:rPr lang="en-US" sz="1867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 (2005)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541" y="1453691"/>
            <a:ext cx="1084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Materials based on Bismuth (e.g. Bi</a:t>
            </a:r>
            <a:r>
              <a:rPr lang="en-US" sz="2400" baseline="-250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Se</a:t>
            </a:r>
            <a:r>
              <a:rPr lang="en-US" sz="2400" baseline="-250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, Bi</a:t>
            </a:r>
            <a:r>
              <a:rPr lang="en-US" sz="2400" baseline="-250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Te</a:t>
            </a:r>
            <a:r>
              <a:rPr lang="en-US" sz="2400" baseline="-250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), and Antimony (e.g. Sb</a:t>
            </a:r>
            <a:r>
              <a:rPr lang="en-US" sz="2400" baseline="-250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Te</a:t>
            </a:r>
            <a:r>
              <a:rPr lang="en-US" sz="2400" baseline="-250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038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Topological Insulators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640" y="1808897"/>
            <a:ext cx="5525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Class of materials with insulating bulk and conducting surface.</a:t>
            </a:r>
          </a:p>
          <a:p>
            <a:pPr defTabSz="609585"/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cs typeface="Gill Sans Light"/>
            </a:endParaRPr>
          </a:p>
          <a:p>
            <a:pPr defTabSz="609585"/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  <a:cs typeface="Gill Sans Light"/>
              </a:rPr>
              <a:t>Surface Hall currents described by electromagnetic </a:t>
            </a:r>
            <a:r>
              <a:rPr lang="en-US" sz="2400" dirty="0">
                <a:solidFill>
                  <a:srgbClr val="FF0000"/>
                </a:solidFill>
                <a:latin typeface="Symbol" pitchFamily="2" charset="2"/>
                <a:cs typeface="Symbol" charset="2"/>
              </a:rPr>
              <a:t>Q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  <a:cs typeface="Gill Sans Light"/>
              </a:rPr>
              <a:t>-term, with </a:t>
            </a:r>
            <a:r>
              <a:rPr lang="en-US" sz="2400" dirty="0">
                <a:solidFill>
                  <a:srgbClr val="FF0000"/>
                </a:solidFill>
                <a:latin typeface="Symbol" pitchFamily="2" charset="2"/>
                <a:cs typeface="Symbol" charset="2"/>
              </a:rPr>
              <a:t>Q=p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.</a:t>
            </a:r>
          </a:p>
          <a:p>
            <a:pPr defTabSz="609585"/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8305" y="368174"/>
            <a:ext cx="382627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e.g. Kane &amp; </a:t>
            </a:r>
            <a:r>
              <a:rPr lang="en-US" sz="1867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Mele</a:t>
            </a:r>
            <a:r>
              <a:rPr lang="en-US" sz="1867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 (2005)</a:t>
            </a:r>
          </a:p>
          <a:p>
            <a:pPr algn="r" defTabSz="609585"/>
            <a:r>
              <a:rPr lang="en-US" sz="1867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Fig: Wikipedia</a:t>
            </a:r>
          </a:p>
        </p:txBody>
      </p:sp>
      <p:pic>
        <p:nvPicPr>
          <p:cNvPr id="5" name="Picture 4" descr="Topological_insulator_band_structur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23" y="1485129"/>
            <a:ext cx="5279388" cy="485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639" y="5034201"/>
            <a:ext cx="552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  <a:cs typeface="Gill Sans Light"/>
              </a:rPr>
              <a:t>Static </a:t>
            </a:r>
            <a:r>
              <a:rPr lang="en-US" sz="2400" dirty="0">
                <a:solidFill>
                  <a:prstClr val="black"/>
                </a:solidFill>
                <a:latin typeface="Symbol" pitchFamily="2" charset="2"/>
                <a:cs typeface="Symbol" charset="2"/>
              </a:rPr>
              <a:t>Q=p</a:t>
            </a:r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  <a:cs typeface="Gill Sans Light"/>
              </a:rPr>
              <a:t> (T-symmetry)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  <a:sym typeface="Wingdings"/>
              </a:rPr>
              <a:t> only affects EM on surface.</a:t>
            </a: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cs typeface="Gill Sans Light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43" y="4148000"/>
            <a:ext cx="3064933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36970"/>
            <a:ext cx="10972800" cy="8504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Gill Sans Light"/>
                <a:ea typeface="+mj-ea"/>
                <a:cs typeface="+mj-cs"/>
              </a:defRPr>
            </a:lvl1pPr>
          </a:lstStyle>
          <a:p>
            <a:pPr defTabSz="1219170"/>
            <a:r>
              <a:rPr lang="en-US" sz="6400" dirty="0">
                <a:solidFill>
                  <a:srgbClr val="0C5986">
                    <a:lumMod val="60000"/>
                    <a:lumOff val="40000"/>
                  </a:srgbClr>
                </a:solidFill>
                <a:latin typeface="Avenir Book" panose="02000503020000020003" pitchFamily="2" charset="0"/>
              </a:rPr>
              <a:t>Antiferromagnetic Magnons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74191" y="3406189"/>
            <a:ext cx="266226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Figs: Joel Cramer; </a:t>
            </a:r>
            <a:r>
              <a:rPr lang="en-US" sz="1867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Wikiwand.com</a:t>
            </a:r>
            <a:endParaRPr lang="en-US" sz="1867" dirty="0">
              <a:solidFill>
                <a:schemeClr val="accent4">
                  <a:lumMod val="60000"/>
                  <a:lumOff val="40000"/>
                </a:schemeClr>
              </a:solidFill>
              <a:latin typeface="Avenir Book" panose="02000503020000020003" pitchFamily="2" charset="0"/>
              <a:cs typeface="Gill Sans Ligh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1233" y="1364924"/>
            <a:ext cx="7994477" cy="2001843"/>
            <a:chOff x="1560510" y="1156527"/>
            <a:chExt cx="5995858" cy="1501382"/>
          </a:xfrm>
        </p:grpSpPr>
        <p:pic>
          <p:nvPicPr>
            <p:cNvPr id="5" name="Picture 4" descr="af-magnon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" t="44888" r="2233" b="2244"/>
            <a:stretch/>
          </p:blipFill>
          <p:spPr>
            <a:xfrm>
              <a:off x="2732595" y="1156527"/>
              <a:ext cx="4823773" cy="15013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60510" y="1455302"/>
              <a:ext cx="138555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240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A-lattice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60510" y="1961264"/>
              <a:ext cx="138555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2400" dirty="0">
                  <a:solidFill>
                    <a:srgbClr val="38ABED"/>
                  </a:solidFill>
                  <a:latin typeface="Gill Sans Light"/>
                  <a:cs typeface="Gill Sans Light"/>
                </a:rPr>
                <a:t>B-lattice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7399" y="4105432"/>
            <a:ext cx="11208988" cy="2441762"/>
            <a:chOff x="530549" y="3079073"/>
            <a:chExt cx="8406741" cy="1831321"/>
          </a:xfrm>
        </p:grpSpPr>
        <p:sp>
          <p:nvSpPr>
            <p:cNvPr id="14" name="TextBox 13"/>
            <p:cNvSpPr txBox="1"/>
            <p:nvPr/>
          </p:nvSpPr>
          <p:spPr>
            <a:xfrm>
              <a:off x="530549" y="3430665"/>
              <a:ext cx="3417213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Spins have magnetic fields</a:t>
              </a:r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  <a:sym typeface="Wingdings"/>
                </a:rPr>
                <a:t> interact via “exchange” with each other, and “anisotropy” to “easy axis” in crystal.</a:t>
              </a:r>
              <a:endPara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endParaRPr>
            </a:p>
          </p:txBody>
        </p:sp>
        <p:pic>
          <p:nvPicPr>
            <p:cNvPr id="15" name="Picture 14" descr="Exchange_spring_magnet_energy_typ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30" b="20278"/>
            <a:stretch/>
          </p:blipFill>
          <p:spPr>
            <a:xfrm>
              <a:off x="4378021" y="3079073"/>
              <a:ext cx="4131255" cy="1804274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482" y="4630994"/>
              <a:ext cx="1257300" cy="2794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856" y="4121962"/>
              <a:ext cx="1257300" cy="279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52661" y="4261662"/>
              <a:ext cx="135991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Exchange: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77377" y="3676501"/>
              <a:ext cx="135991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Anisotropy: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842679" y="1742554"/>
            <a:ext cx="2739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External field 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  <a:sym typeface="Wingdings"/>
              </a:rPr>
              <a:t> spin precession  “spin wave”</a:t>
            </a: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7178" y="3399033"/>
            <a:ext cx="565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Antiferromagnetic “magnetization” below Neel temp T</a:t>
            </a:r>
            <a:r>
              <a:rPr lang="en-US" sz="2400" baseline="-250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1C83-9EB6-334C-9611-8C7DDA4D2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135" y="3651160"/>
            <a:ext cx="3002056" cy="3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436970"/>
            <a:ext cx="10972800" cy="8504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Gill Sans Light"/>
                <a:ea typeface="+mj-ea"/>
                <a:cs typeface="+mj-cs"/>
              </a:defRPr>
            </a:lvl1pPr>
          </a:lstStyle>
          <a:p>
            <a:pPr defTabSz="1219170"/>
            <a:r>
              <a:rPr lang="en-US" sz="6400" dirty="0">
                <a:solidFill>
                  <a:srgbClr val="0C5986">
                    <a:lumMod val="60000"/>
                    <a:lumOff val="40000"/>
                  </a:srgbClr>
                </a:solidFill>
                <a:latin typeface="Avenir Book" panose="02000503020000020003" pitchFamily="2" charset="0"/>
              </a:rPr>
              <a:t>Antiferromagnetic Magnons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54943" y="60389"/>
            <a:ext cx="286753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  <a:cs typeface="Gill Sans Light"/>
              </a:rPr>
              <a:t>e.g. Haldane (1983), Hofmann (1998)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599" y="1435516"/>
            <a:ext cx="1130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Mean field theory Heisenberg model in crystal. Use </a:t>
            </a:r>
            <a:r>
              <a:rPr lang="en-US" sz="2400" dirty="0" err="1">
                <a:solidFill>
                  <a:srgbClr val="FF0000"/>
                </a:solidFill>
                <a:latin typeface="Avenir Book" panose="02000503020000020003" pitchFamily="2" charset="0"/>
                <a:cs typeface="Gill Sans Light"/>
              </a:rPr>
              <a:t>Noether’s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  <a:cs typeface="Gill Sans Light"/>
              </a:rPr>
              <a:t> theorem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</a:rPr>
              <a:t>.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  <a:sym typeface="Wingdings"/>
              </a:rPr>
              <a:t>Magnetic order 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  <a:cs typeface="Gill Sans Light"/>
                <a:sym typeface="Wingdings"/>
              </a:rPr>
              <a:t>breaks SO(3) and T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  <a:sym typeface="Wingdings"/>
              </a:rPr>
              <a:t>  goldstone bosons 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  <a:cs typeface="Gill Sans Light"/>
                <a:sym typeface="Wingdings"/>
              </a:rPr>
              <a:t>magnons </a:t>
            </a:r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  <a:cs typeface="Gill Sans Light"/>
                <a:sym typeface="Wingdings"/>
              </a:rPr>
              <a:t>(spin waves)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  <a:cs typeface="Gill Sans Light"/>
                <a:sym typeface="Wingdings"/>
              </a:rPr>
              <a:t>.</a:t>
            </a: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cs typeface="Gill Sans Ligh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0033" y="5815361"/>
            <a:ext cx="12286243" cy="862662"/>
            <a:chOff x="112525" y="4361518"/>
            <a:chExt cx="9214682" cy="646996"/>
          </a:xfrm>
        </p:grpSpPr>
        <p:sp>
          <p:nvSpPr>
            <p:cNvPr id="11" name="TextBox 10"/>
            <p:cNvSpPr txBox="1"/>
            <p:nvPr/>
          </p:nvSpPr>
          <p:spPr>
            <a:xfrm>
              <a:off x="3832431" y="4385266"/>
              <a:ext cx="270454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2400" dirty="0">
                  <a:solidFill>
                    <a:srgbClr val="FF0000"/>
                  </a:solidFill>
                  <a:latin typeface="Avenir Book" panose="02000503020000020003" pitchFamily="2" charset="0"/>
                  <a:cs typeface="Gill Sans Light"/>
                </a:rPr>
                <a:t>(spontaneous) * (explicit) symmetry breaking</a:t>
              </a:r>
              <a:endParaRPr lang="en-US" sz="2400" baseline="-25000" dirty="0">
                <a:solidFill>
                  <a:srgbClr val="FF0000"/>
                </a:solidFill>
                <a:latin typeface="Avenir Book" panose="02000503020000020003" pitchFamily="2" charset="0"/>
                <a:cs typeface="Gill Sans Light"/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097" y="4477755"/>
              <a:ext cx="1816100" cy="3556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12525" y="4384706"/>
              <a:ext cx="1816100" cy="500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“Gell-Mann-Oakes-Renner relation”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22275" y="4361518"/>
              <a:ext cx="210493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Spin wave “stiffness”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4277" y="4422645"/>
            <a:ext cx="11703446" cy="1366097"/>
            <a:chOff x="183208" y="3316984"/>
            <a:chExt cx="8777584" cy="1024573"/>
          </a:xfrm>
        </p:grpSpPr>
        <p:sp>
          <p:nvSpPr>
            <p:cNvPr id="28" name="TextBox 27"/>
            <p:cNvSpPr txBox="1"/>
            <p:nvPr/>
          </p:nvSpPr>
          <p:spPr>
            <a:xfrm>
              <a:off x="183208" y="3870006"/>
              <a:ext cx="199670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“</a:t>
              </a:r>
              <a:r>
                <a:rPr lang="en-US" sz="1867" dirty="0" err="1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Kittel</a:t>
              </a:r>
              <a:r>
                <a:rPr lang="en-US" sz="1867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 shift”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8704" y="3316984"/>
              <a:ext cx="8588586" cy="3462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Frequency given by exchange, anisotropy and applied fields </a:t>
              </a:r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  <a:sym typeface="Wingdings" pitchFamily="2" charset="2"/>
                </a:rPr>
                <a:t> O(</a:t>
              </a:r>
              <a:r>
                <a:rPr lang="en-US" sz="2400" dirty="0" err="1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  <a:sym typeface="Wingdings" pitchFamily="2" charset="2"/>
                </a:rPr>
                <a:t>meV</a:t>
              </a:r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  <a:sym typeface="Wingdings" pitchFamily="2" charset="2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: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12235" y="3742684"/>
              <a:ext cx="5479672" cy="495183"/>
              <a:chOff x="2035905" y="3686316"/>
              <a:chExt cx="5479672" cy="495183"/>
            </a:xfrm>
          </p:grpSpPr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5905" y="3724797"/>
                <a:ext cx="4711700" cy="381000"/>
              </a:xfrm>
              <a:prstGeom prst="rect">
                <a:avLst/>
              </a:prstGeom>
            </p:spPr>
          </p:pic>
          <p:sp>
            <p:nvSpPr>
              <p:cNvPr id="30" name="Rounded Rectangle 29"/>
              <p:cNvSpPr/>
              <p:nvPr/>
            </p:nvSpPr>
            <p:spPr>
              <a:xfrm>
                <a:off x="4349093" y="3686316"/>
                <a:ext cx="2578665" cy="49518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US" sz="2400">
                  <a:solidFill>
                    <a:prstClr val="white"/>
                  </a:solidFill>
                  <a:latin typeface="Avenir Book" panose="02000503020000020003" pitchFamily="2" charset="0"/>
                </a:endParaRPr>
              </a:p>
            </p:txBody>
          </p:sp>
          <p:pic>
            <p:nvPicPr>
              <p:cNvPr id="34" name="Picture 33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8377" y="3829969"/>
                <a:ext cx="457200" cy="241300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7222275" y="3718309"/>
              <a:ext cx="173851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Spin wave “mass”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3587" y="2424835"/>
            <a:ext cx="11124825" cy="1581476"/>
            <a:chOff x="456703" y="2031626"/>
            <a:chExt cx="8343619" cy="1186107"/>
          </a:xfrm>
        </p:grpSpPr>
        <p:sp>
          <p:nvSpPr>
            <p:cNvPr id="7" name="TextBox 6"/>
            <p:cNvSpPr txBox="1"/>
            <p:nvPr/>
          </p:nvSpPr>
          <p:spPr>
            <a:xfrm>
              <a:off x="456703" y="2031626"/>
              <a:ext cx="834361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Terms in </a:t>
              </a:r>
              <a:r>
                <a:rPr lang="en-US" sz="2400" dirty="0" err="1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Lagrangian</a:t>
              </a:r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 (and scattering amplitudes!) just like </a:t>
              </a:r>
              <a:r>
                <a:rPr lang="en-US" sz="2400" dirty="0" err="1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pions</a:t>
              </a:r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 and </a:t>
              </a:r>
              <a:r>
                <a:rPr lang="en-US" sz="2400" dirty="0" err="1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axions</a:t>
              </a:r>
              <a:r>
                <a:rPr lang="en-US" sz="2400" dirty="0">
                  <a:solidFill>
                    <a:srgbClr val="000000"/>
                  </a:solidFill>
                  <a:latin typeface="Avenir Book" panose="02000503020000020003" pitchFamily="2" charset="0"/>
                  <a:cs typeface="Gill Sans Light"/>
                </a:rPr>
                <a:t>: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77088" y="2544633"/>
              <a:ext cx="7609712" cy="673100"/>
              <a:chOff x="1309035" y="2544633"/>
              <a:chExt cx="7609712" cy="673100"/>
            </a:xfrm>
          </p:grpSpPr>
          <p:pic>
            <p:nvPicPr>
              <p:cNvPr id="3" name="Picture 2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9035" y="2544633"/>
                <a:ext cx="4914900" cy="6731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455882" y="2544633"/>
                <a:ext cx="2462865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585"/>
                <a:r>
                  <a:rPr lang="en-US" sz="2400" dirty="0">
                    <a:solidFill>
                      <a:srgbClr val="000000"/>
                    </a:solidFill>
                    <a:latin typeface="Avenir Book" panose="02000503020000020003" pitchFamily="2" charset="0"/>
                    <a:cs typeface="Gill Sans Light"/>
                  </a:rPr>
                  <a:t>n live on </a:t>
                </a:r>
                <a:r>
                  <a:rPr lang="en-US" sz="2400" dirty="0" err="1">
                    <a:solidFill>
                      <a:srgbClr val="000000"/>
                    </a:solidFill>
                    <a:latin typeface="Avenir Book" panose="02000503020000020003" pitchFamily="2" charset="0"/>
                    <a:cs typeface="Gill Sans Light"/>
                  </a:rPr>
                  <a:t>coset</a:t>
                </a:r>
                <a:r>
                  <a:rPr lang="en-US" sz="2400" dirty="0">
                    <a:solidFill>
                      <a:srgbClr val="000000"/>
                    </a:solidFill>
                    <a:latin typeface="Avenir Book" panose="02000503020000020003" pitchFamily="2" charset="0"/>
                    <a:cs typeface="Gill Sans Light"/>
                  </a:rPr>
                  <a:t> space:</a:t>
                </a:r>
              </a:p>
              <a:p>
                <a:pPr defTabSz="609585"/>
                <a:r>
                  <a:rPr lang="en-US" sz="2400" dirty="0">
                    <a:solidFill>
                      <a:srgbClr val="000000"/>
                    </a:solidFill>
                    <a:latin typeface="Avenir Book" panose="02000503020000020003" pitchFamily="2" charset="0"/>
                    <a:cs typeface="Gill Sans Light"/>
                  </a:rPr>
                  <a:t> G/H = SO(3)/U(1) = S</a:t>
                </a:r>
                <a:r>
                  <a:rPr lang="en-US" sz="2400" baseline="30000" dirty="0">
                    <a:solidFill>
                      <a:srgbClr val="000000"/>
                    </a:solidFill>
                    <a:latin typeface="Avenir Book" panose="02000503020000020003" pitchFamily="2" charset="0"/>
                    <a:cs typeface="Gill Sans Light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02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_title.png">
            <a:extLst>
              <a:ext uri="{FF2B5EF4-FFF2-40B4-BE49-F238E27FC236}">
                <a16:creationId xmlns:a16="http://schemas.microsoft.com/office/drawing/2014/main" id="{503CCDFE-DC06-75CD-ED5C-8A7D2C42E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0"/>
          <a:stretch/>
        </p:blipFill>
        <p:spPr>
          <a:xfrm>
            <a:off x="774801" y="523386"/>
            <a:ext cx="10407471" cy="3359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9AAC8-2E88-09E6-DDB7-415C3D1680E1}"/>
              </a:ext>
            </a:extLst>
          </p:cNvPr>
          <p:cNvSpPr txBox="1"/>
          <p:nvPr/>
        </p:nvSpPr>
        <p:spPr>
          <a:xfrm>
            <a:off x="387141" y="3882425"/>
            <a:ext cx="1141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srgbClr val="9C0001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Fluctuating AFM order </a:t>
            </a:r>
            <a:r>
              <a:rPr lang="en-US" sz="2400" dirty="0">
                <a:solidFill>
                  <a:prstClr val="black"/>
                </a:solidFill>
                <a:latin typeface="Avenir Light" panose="020B0402020203020204" pitchFamily="34" charset="77"/>
                <a:cs typeface="Gill Sans Light"/>
              </a:rPr>
              <a:t>couples to E.B </a:t>
            </a:r>
            <a:r>
              <a:rPr lang="en-US" sz="2400" dirty="0">
                <a:solidFill>
                  <a:prstClr val="black"/>
                </a:solidFill>
                <a:latin typeface="Avenir Light" panose="020B0402020203020204" pitchFamily="34" charset="77"/>
                <a:cs typeface="Gill Sans Light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  <a:sym typeface="Wingdings"/>
              </a:rPr>
              <a:t>axion ~ magnetoelectric coupling </a:t>
            </a:r>
            <a:r>
              <a:rPr lang="en-US" sz="2400" dirty="0" err="1">
                <a:solidFill>
                  <a:srgbClr val="FF0000"/>
                </a:solidFill>
                <a:latin typeface="Symbol" pitchFamily="2" charset="2"/>
                <a:cs typeface="Gill Sans Light"/>
                <a:sym typeface="Wingdings"/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  <a:sym typeface="Wingdings"/>
              </a:rPr>
              <a:t>ii</a:t>
            </a:r>
            <a:r>
              <a:rPr lang="en-US" sz="2400" dirty="0">
                <a:solidFill>
                  <a:srgbClr val="FF0000"/>
                </a:solidFill>
                <a:latin typeface="Avenir Light" panose="020B0402020203020204" pitchFamily="34" charset="77"/>
                <a:cs typeface="Gill Sans Light"/>
                <a:sym typeface="Wingdings"/>
              </a:rPr>
              <a:t>. </a:t>
            </a:r>
          </a:p>
          <a:p>
            <a:pPr defTabSz="609585"/>
            <a:r>
              <a:rPr lang="en-US" sz="2400" dirty="0">
                <a:solidFill>
                  <a:prstClr val="black"/>
                </a:solidFill>
                <a:latin typeface="Avenir Light" panose="020B0402020203020204" pitchFamily="34" charset="77"/>
                <a:cs typeface="Gill Sans Light"/>
                <a:sym typeface="Wingdings"/>
              </a:rPr>
              <a:t>Need to break T and P symmetries. Original idea: AFM amplitude mode.</a:t>
            </a:r>
            <a:endParaRPr lang="en-US" sz="2400" dirty="0">
              <a:solidFill>
                <a:prstClr val="black"/>
              </a:solidFill>
              <a:latin typeface="Avenir Light" panose="020B0402020203020204" pitchFamily="34" charset="77"/>
              <a:cs typeface="Gill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FFA62-E47F-AE7F-4D60-D45145EC5442}"/>
              </a:ext>
            </a:extLst>
          </p:cNvPr>
          <p:cNvSpPr txBox="1"/>
          <p:nvPr/>
        </p:nvSpPr>
        <p:spPr>
          <a:xfrm>
            <a:off x="7520521" y="28545"/>
            <a:ext cx="46714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 dirty="0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Review: </a:t>
            </a:r>
            <a:r>
              <a:rPr lang="en-US" sz="1867" dirty="0" err="1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Sekine</a:t>
            </a:r>
            <a:r>
              <a:rPr lang="en-US" sz="1867" dirty="0">
                <a:solidFill>
                  <a:srgbClr val="BF5E00">
                    <a:lumMod val="60000"/>
                    <a:lumOff val="40000"/>
                  </a:srgbClr>
                </a:solidFill>
                <a:latin typeface="Avenir Light" panose="020B0402020203020204" pitchFamily="34" charset="77"/>
                <a:cs typeface="Gill Sans Light"/>
              </a:rPr>
              <a:t> &amp; Nomura (2021)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E52E63-7738-9B00-0A70-011BB753721F}"/>
              </a:ext>
            </a:extLst>
          </p:cNvPr>
          <p:cNvGrpSpPr/>
          <p:nvPr/>
        </p:nvGrpSpPr>
        <p:grpSpPr>
          <a:xfrm>
            <a:off x="459080" y="4817968"/>
            <a:ext cx="11038912" cy="1624207"/>
            <a:chOff x="459080" y="4817968"/>
            <a:chExt cx="11038912" cy="16242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6B1305-0256-F21C-C954-4F931ACF7FBB}"/>
                </a:ext>
              </a:extLst>
            </p:cNvPr>
            <p:cNvSpPr txBox="1"/>
            <p:nvPr/>
          </p:nvSpPr>
          <p:spPr>
            <a:xfrm>
              <a:off x="459080" y="5980510"/>
              <a:ext cx="11038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Light" panose="020B0402020203020204" pitchFamily="34" charset="77"/>
                  <a:ea typeface="+mn-ea"/>
                  <a:cs typeface="Gill Sans Light"/>
                </a:rPr>
                <a:t>“Integrate 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Light" panose="020B0402020203020204" pitchFamily="34" charset="77"/>
                  <a:ea typeface="+mn-ea"/>
                  <a:cs typeface="Gill Sans Light"/>
                </a:rPr>
                <a:t>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Light" panose="020B0402020203020204" pitchFamily="34" charset="77"/>
                  <a:ea typeface="+mn-ea"/>
                  <a:cs typeface="Gill Sans Light"/>
                </a:rPr>
                <a:t> dynamics for the order parameter M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Light" panose="020B0402020203020204" pitchFamily="34" charset="77"/>
                  <a:ea typeface="+mn-ea"/>
                  <a:cs typeface="Gill Sans Light"/>
                </a:rPr>
                <a:t>5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Light" panose="020B0402020203020204" pitchFamily="34" charset="77"/>
                  <a:ea typeface="+mn-ea"/>
                  <a:cs typeface="Gill Sans Light"/>
                </a:rPr>
                <a:t> =L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Light" panose="020B0402020203020204" pitchFamily="34" charset="77"/>
                  <a:ea typeface="+mn-ea"/>
                  <a:cs typeface="Gill Sans Light"/>
                </a:rPr>
                <a:t>=Un</a:t>
              </a:r>
              <a:r>
                <a:rPr lang="en-US" sz="2400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 ~ </a:t>
              </a:r>
              <a:r>
                <a:rPr lang="en-US" sz="2400" dirty="0">
                  <a:solidFill>
                    <a:srgbClr val="000000"/>
                  </a:solidFill>
                  <a:latin typeface="Symbol" pitchFamily="2" charset="2"/>
                  <a:cs typeface="Gill Sans Light"/>
                </a:rPr>
                <a:t>q</a:t>
              </a:r>
              <a:r>
                <a:rPr lang="en-US" sz="2400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x,t</a:t>
              </a:r>
              <a:r>
                <a:rPr lang="en-US" sz="2400" dirty="0">
                  <a:solidFill>
                    <a:srgbClr val="000000"/>
                  </a:solidFill>
                  <a:latin typeface="Avenir Light" panose="020B0402020203020204" pitchFamily="34" charset="77"/>
                  <a:cs typeface="Gill Sans Light"/>
                </a:rPr>
                <a:t>).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Light" panose="020B0402020203020204" pitchFamily="34" charset="77"/>
                  <a:ea typeface="+mn-ea"/>
                  <a:cs typeface="Gill Sans Light"/>
                </a:rPr>
                <a:t> </a:t>
              </a:r>
            </a:p>
          </p:txBody>
        </p:sp>
        <p:pic>
          <p:nvPicPr>
            <p:cNvPr id="6" name="Picture 5" descr="latex-image-1.pdf">
              <a:extLst>
                <a:ext uri="{FF2B5EF4-FFF2-40B4-BE49-F238E27FC236}">
                  <a16:creationId xmlns:a16="http://schemas.microsoft.com/office/drawing/2014/main" id="{940CA064-939C-B89B-D2F5-1C2ACE5C8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13" y="4817968"/>
              <a:ext cx="10018567" cy="1057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Avenir Book" panose="02000503020000020003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in" id="{A81B47FA-8E45-894D-BB3A-DC392AB3338D}" vid="{9C174B04-BC7F-2F40-8796-77BC4432095E}"/>
    </a:ext>
  </a:extLst>
</a:theme>
</file>

<file path=ppt/theme/theme2.xml><?xml version="1.0" encoding="utf-8"?>
<a:theme xmlns:a="http://schemas.openxmlformats.org/drawingml/2006/main" name="Default Them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0000"/>
            </a:solidFill>
            <a:latin typeface="Gill Sans Light"/>
            <a:cs typeface="Gill Sans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Them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defTabSz="609585">
          <a:defRPr sz="2400" dirty="0" smtClean="0">
            <a:solidFill>
              <a:srgbClr val="000000"/>
            </a:solidFill>
            <a:latin typeface="Avenir Light" panose="020B0402020203020204" pitchFamily="34" charset="77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efault Them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0000"/>
            </a:solidFill>
            <a:latin typeface="Gill Sans Light"/>
            <a:cs typeface="Gill Sans Ligh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10210</TotalTime>
  <Words>1417</Words>
  <Application>Microsoft Macintosh PowerPoint</Application>
  <PresentationFormat>Widescreen</PresentationFormat>
  <Paragraphs>166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Aptos</vt:lpstr>
      <vt:lpstr>Arial</vt:lpstr>
      <vt:lpstr>Avenir Book</vt:lpstr>
      <vt:lpstr>Avenir Light</vt:lpstr>
      <vt:lpstr>Corbel</vt:lpstr>
      <vt:lpstr>Courier New</vt:lpstr>
      <vt:lpstr>Gill Sans Light</vt:lpstr>
      <vt:lpstr>Gill Sans MT</vt:lpstr>
      <vt:lpstr>Symbol</vt:lpstr>
      <vt:lpstr>Main</vt:lpstr>
      <vt:lpstr>Default Theme</vt:lpstr>
      <vt:lpstr>1_Default Theme</vt:lpstr>
      <vt:lpstr>2_Default Theme</vt:lpstr>
      <vt:lpstr>Detecting axions, and detecting axions with axions</vt:lpstr>
      <vt:lpstr>Outline</vt:lpstr>
      <vt:lpstr>Axion quasiparticles </vt:lpstr>
      <vt:lpstr>PowerPoint Presentation</vt:lpstr>
      <vt:lpstr>Topological Insulators</vt:lpstr>
      <vt:lpstr>Topological Insulators</vt:lpstr>
      <vt:lpstr>PowerPoint Presentation</vt:lpstr>
      <vt:lpstr>PowerPoint Presentation</vt:lpstr>
      <vt:lpstr>PowerPoint Presentation</vt:lpstr>
      <vt:lpstr>PowerPoint Presentation</vt:lpstr>
      <vt:lpstr>Detecting quasiparticles with lasers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Axion quasiparticle parameters</vt:lpstr>
      <vt:lpstr>Detecting axions with axions</vt:lpstr>
      <vt:lpstr>The basic idea</vt:lpstr>
      <vt:lpstr>Computing the sensitivity</vt:lpstr>
      <vt:lpstr>PowerPoint Presentation</vt:lpstr>
      <vt:lpstr>PowerPoint Presentation</vt:lpstr>
      <vt:lpstr>Comments on the road 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  <vt:lpstr>Microscopic Theory of AQ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Marsh</dc:creator>
  <cp:lastModifiedBy>David Marsh</cp:lastModifiedBy>
  <cp:revision>88</cp:revision>
  <dcterms:created xsi:type="dcterms:W3CDTF">2025-06-23T08:47:00Z</dcterms:created>
  <dcterms:modified xsi:type="dcterms:W3CDTF">2025-07-02T10:08:47Z</dcterms:modified>
</cp:coreProperties>
</file>