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585" r:id="rId3"/>
    <p:sldId id="587" r:id="rId4"/>
    <p:sldId id="571" r:id="rId5"/>
    <p:sldId id="531" r:id="rId6"/>
    <p:sldId id="588" r:id="rId7"/>
    <p:sldId id="440" r:id="rId8"/>
    <p:sldId id="444" r:id="rId9"/>
    <p:sldId id="441" r:id="rId10"/>
    <p:sldId id="568" r:id="rId11"/>
    <p:sldId id="575" r:id="rId12"/>
    <p:sldId id="574" r:id="rId13"/>
    <p:sldId id="586" r:id="rId14"/>
    <p:sldId id="436" r:id="rId15"/>
    <p:sldId id="576" r:id="rId16"/>
    <p:sldId id="557" r:id="rId17"/>
    <p:sldId id="505" r:id="rId18"/>
    <p:sldId id="512" r:id="rId19"/>
    <p:sldId id="258" r:id="rId20"/>
    <p:sldId id="664" r:id="rId21"/>
    <p:sldId id="551" r:id="rId22"/>
    <p:sldId id="566" r:id="rId23"/>
    <p:sldId id="579" r:id="rId24"/>
    <p:sldId id="552" r:id="rId25"/>
    <p:sldId id="580" r:id="rId26"/>
    <p:sldId id="582" r:id="rId27"/>
    <p:sldId id="553" r:id="rId28"/>
    <p:sldId id="577" r:id="rId29"/>
    <p:sldId id="554" r:id="rId30"/>
    <p:sldId id="556" r:id="rId31"/>
    <p:sldId id="555" r:id="rId32"/>
    <p:sldId id="583" r:id="rId33"/>
    <p:sldId id="558" r:id="rId34"/>
    <p:sldId id="561" r:id="rId35"/>
    <p:sldId id="559" r:id="rId36"/>
    <p:sldId id="665" r:id="rId37"/>
    <p:sldId id="666" r:id="rId38"/>
    <p:sldId id="560" r:id="rId39"/>
    <p:sldId id="581" r:id="rId40"/>
    <p:sldId id="584" r:id="rId41"/>
    <p:sldId id="573" r:id="rId42"/>
    <p:sldId id="667" r:id="rId43"/>
    <p:sldId id="564" r:id="rId44"/>
    <p:sldId id="644" r:id="rId45"/>
    <p:sldId id="637" r:id="rId46"/>
    <p:sldId id="645" r:id="rId47"/>
    <p:sldId id="646" r:id="rId48"/>
    <p:sldId id="647" r:id="rId49"/>
    <p:sldId id="648" r:id="rId50"/>
    <p:sldId id="562" r:id="rId51"/>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46"/>
    <p:restoredTop sz="94686"/>
  </p:normalViewPr>
  <p:slideViewPr>
    <p:cSldViewPr snapToGrid="0">
      <p:cViewPr varScale="1">
        <p:scale>
          <a:sx n="109" d="100"/>
          <a:sy n="109" d="100"/>
        </p:scale>
        <p:origin x="5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6T09:47:12.941"/>
    </inkml:context>
    <inkml:brush xml:id="br0">
      <inkml:brushProperty name="width" value="0.05" units="cm"/>
      <inkml:brushProperty name="height" value="0.05" units="cm"/>
      <inkml:brushProperty name="color" value="#33CCFF"/>
    </inkml:brush>
  </inkml:definitions>
  <inkml:trace contextRef="#ctx0" brushRef="#br0">320 81 24575,'-3'-6'0,"-1"2"0,-2 1 0,1 0 0,-4 2 0,0-6 0,-2 6 0,-1-1 0,6-1 0,-1 2 0,0-3 0,1 4 0,-2 0 0,1 0 0,3-3 0,-6 3 0,3-3 0,-5 6 0,0-3 0,6 7 0,-1-6 0,-1 4 0,2-1 0,-1 0 0,0 0 0,3-1 0,1 1 0,-3 2 0,0 2 0,-1-1 0,0-3 0,3 0 0,0-2 0,2 2 0,-1 2 0,2 3 0,-6-3 0,6 1 0,-1 0 0,-1 0 0,2 1 0,-2-2 0,0 1 0,3 0 0,-4 0 0,4 0 0,0 0 0,0 0 0,-4 0 0,4 0 0,-4-1 0,4 3 0,0-3 0,4 0 0,-4 2 0,8-2 0,-8 3 0,6-3 0,-6 1 0,6-3 0,-6 2 0,8-3 0,-7 4 0,8-2 0,-8 1 0,9-2 0,-6-1 0,2 4 0,2-6 0,-5 4 0,4-4 0,-3 7 0,3-8 0,-3 6 0,1-5 0,3 2 0,0-3 0,6 0 0,-2 0 0,-1 0 0,3 0 0,-2 0 0,1 0 0,0 0 0,-2 0 0,-8-3 0,3 2 0,2-5 0,0 5 0,3-6 0,-1 4 0,-2-5 0,1 4 0,0 1 0,-3 0 0,-2-1 0,1 1 0,0-4 0,-1 3 0,1 1 0,-1-3 0,1 2 0,-3-3 0,1 3 0,-2-3 0,2 3 0,-3-2 0,0-2 0,0 2 0,0 0 0,3 2 0,-3-3 0,3 4 0,-3-4 0,4 3 0,-3-2 0,2 2 0,-1-2 0,-1-1 0,2 0 0,-3 0 0,0-1 0,0 2 0,0-2 0,0 2 0,0 0 0,0-2 0,-3 2 0,2-2 0,-1 2 0,-1-1 0,2 0 0,-3 0 0,1 1 0,3-1 0,-7-1 0,3 1 0,1-2 0,-4 0 0,4-1 0,-4 6 0,2-2 0,0 5 0,4-5 0,-5 6 0,6-7 0,-12 2 0,8 2 0,-6 0 0,2 6 0,2-2 0,-2 5 0,2-2 0,-1 0 0,-1 1 0,4-1 0,2 7 0,-2-2 0,-3 1 0,-1-3 0,-3 1 0,5-1 0,-2 4 0,1-4 0,3 4 0,0-4 0,-2-4 0,1 4 0,-6-4 0,5 4 0,-5-2 0,6 1 0,-1-9 0,6 3 0,2-7 0,2 0 0,-7 6 0,2 0 0,-11 10 0,6-7 0,2 8 0,-3-7 0,9-2 0,3-2 0,6-5 0,13-3 0,-2-2 0,3 1 0,-10 0 0,-7 9 0,-12 2 0,-1 6 0,-6 0 0,1 1 0,-2 2 0,0-1 0,2-3 0,6 2 0,4-7 0,8-2 0,4-4 0,-2-1 0,1-2 0,-5 4 0,-2-2 0,0 8 0,-12 3 0,4 10 0,-15-1 0,1 9 0,-3-10 0,-3 8 0,11-9 0,5-7 0,13-9 0,6-9 0,14-7 0,-3 4 0,13-11 0,-9 9 0,-4 4 0,-10 3 0,-9 15 0,-3-4 0,-10 11 0,-5 6 0,-16 5 0,5 1 0,-14 3 0,13-9 0,-8 5 0,21-9 0,1-6 0,16-11 0,1 0 0,8-10 0,4 4 0,-5-3 0,0 7 0,-8 2 0,0 8 0,-6 4 0,0-1 0,-1 0 0,-3-3 0,14-4 0,-2-8 0,14-4 0,1-4 0,4 0 0,-3 3 0,-16 12 0,-11 12 0,-20 10 0,-7 6 0,-8 1 0,7 5 0,-6-9 0,21 1 0,2-13 0,21-4 0,13-17 0,21-7 0,13-18 0,14 1 0,6-13 0,-4 13 0,-15-2 0,-55 34 0,-22 11 0,-36 25 0,9-6 0,-3 11 0,5-6 0,6-4 0,17-4 0,15-13 0,15-9 0,14-10 0,5-6 0,12-14 0,2 1 0,2-6 0,3 3 0,-13 9 0,-10 3 0,-12 15 0,-9 2 0,0 7 0,3-11 0,-3 1 0,9-9 0,-5 4 0,-2 10 0,0-1 0,-1 13 0,8-11 0,1-1 0,9-10 0,-1-2 0,-3-1 0,-5 3 0,-4 10 0,-7 2 0,-2 11 0,-3 3 0,-2-4 0,2 1 0,6-5 0,0-4 0,3-7 0,6-1 0,3-9 0,2 2 0,3-6 0,-2 6 0,-4-3 0,-4 10 0,-12 2 0,1 11 0,-5 0 0,8 1 0,0 3 0,4-4 0,4-8 0,-4-8 0,7-8 0,-4-3 0,3-4 0,0 3 0,-6-8 0,4 12 0,-4-5 0,-7 5 0,-2-4 0,-2 6 0,0 1 0,5 7 0,-2 2 0,2 6 0,-5 3 0,2 10 0,-5-2 0,8 2 0,-1-8 0,7-6 0,7-10 0,1-10 0,5-1 0,-1-8 0,-5 9 0,-3-5 0,-1 8 0,-3 1 0,-3 11 0,2 0 0,-1 9 0,2-3 0,0 2 0,2-5 0,2 0 0,1-6 0,-2 2 0,-3-1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6:02:51.667"/>
    </inkml:context>
    <inkml:brush xml:id="br0">
      <inkml:brushProperty name="width" value="0.035" units="cm"/>
      <inkml:brushProperty name="height" value="0.035" units="cm"/>
      <inkml:brushProperty name="color" value="#E71224"/>
    </inkml:brush>
  </inkml:definitions>
  <inkml:trace contextRef="#ctx0" brushRef="#br0">560 0 24575,'1'14'0,"3"-1"0,7 7 0,4-1 0,3 2 0,5 3 0,3 1 0,2 0 0,2 5 0,2-2 0,-1-1 0,-2-2 0,-5-5 0,-4 0 0,-2-2 0,1-1 0,-3-3 0,-2-2 0,-4-4 0,-2 0 0,0 0 0,-1-1 0,-1-1 0,1-1 0,-2 0 0,1-1 0,-2 0 0,-1 2 0,0-2 0,0 1 0,3-2 0,-1 0 0,-1 2 0,1-1 0,0 1 0,0-1 0,-1 0 0,-2 1 0,0 0 0,-4 2 0,-2-1 0,-6 1 0,-10 0 0,-10 3 0,-11 5 0,-11 5 0,-8 8 0,-6 4 0,-7 2 0,10-3 0,-5 3 0,3-2 0,0 3 0,-8 4 0,8-2 0,3-2 0,8-4 0,9-4 0,9-7 0,9-4 0,10-7 0,6-2 0,2 0 0,4-3 0,2-1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6:03:51.930"/>
    </inkml:context>
    <inkml:brush xml:id="br0">
      <inkml:brushProperty name="width" value="0.05" units="cm"/>
      <inkml:brushProperty name="height" value="0.05" units="cm"/>
      <inkml:brushProperty name="color" value="#FFC114"/>
    </inkml:brush>
  </inkml:definitions>
  <inkml:trace contextRef="#ctx0" brushRef="#br0">0 2734 24575,'0'-15'0,"0"-2"0,9-16 0,5-7 0,7-6 0,5-1 0,-1 8 0,-2 3 0,3-4 0,-1 1 0,-3 4 0,1-1 0,-4 6 0,0 3 0,1-3 0,-1-1 0,0-1 0,0 1 0,3-4 0,1 3 0,-2 0 0,3-3 0,0-2 0,5-6 0,7-9 0,3 1 0,0 0 0,1 1 0,0 3 0,2-3 0,2 2 0,-7 8 0,-3 6 0,0 2 0,-2 1 0,6-5 0,2 0 0,0-2 0,3-1 0,-2 0 0,-3 2 0,-1 1 0,-2 4 0,-1 1 0,3 0 0,-1-1 0,4-2 0,0-1 0,4 2 0,2 0 0,2 0 0,-2 5 0,-4 3 0,4 0 0,8-2 0,5-3 0,4 1 0,1 0 0,-6 3 0,1 0 0,-2 2 0,-6 3 0,-1 0 0,-2-1 0,0 0 0,6 2 0,7-2 0,5-2 0,-6 3 0,2-2 0,-3 1 0,-6 2 0,2-3 0,-3 2 0,2 1 0,7-2 0,-1 1 0,3 1 0,-2 2 0,1 1 0,7-1 0,-4 4 0,10 0 0,-9 5 0,-5 1 0,-1 2 0,-2 1 0,6 0 0,2-1 0,1-3 0,-4 0 0,-5-1 0,-6 1 0,-2 0 0,6 1 0,8-1 0,2 1 0,3-2 0,-3 1 0,-3 1 0,-3 2 0,-7 3 0,-4-1 0,3 1 0,6 0 0,14 1 0,5 1 0,0 1 0,-7 0 0,2 0 0,-2 0 0,-2 0 0,-1 0 0,-1 0 0,3 0 0,6 0 0,-1 0 0,-1 0 0,-4 0 0,-2 0-1128,-5 0 1128,-11 0 0,-6 0 0,-4 0 0,3 0 0,6 0 0,-4 0 0,3 0 0,-4 0 0,2 0 1128,4 0-1128,-6 1 0,0 2 0,-1 1 0,1 0 0,5 2 0,-1-1 0,0-1 0,-4 0 0,-4-1 0,-5 1 0,-2 0 0,-1 0 0,0 2 0,5 2 0,2 1 0,1 1 0,2 0 0,-3 0 0,0 0 0,0 0 0,-1-1 0,-4 0 0,-4 0 0,-1-1 0,0 0 0,3 2 0,-1 0 0,0-1 0,-4 1 0,0-1 0,-4-1 0,-3-1 0,0 1 0,-1 0 0,0 0 0,2-1 0,-1-1 0,-1 1 0,2 0 0,-3 1 0,0 0 0,2-1 0,2 1 0,4 0 0,4 1 0,-1 1 0,-3-1 0,-1 0 0,-6 0 0,-2-1 0,-5-1 0,-4-1 0,-1-2 0,-1 0 0,1-2 0,-1 2 0,1 0 0,-2 1 0,1 0 0,-2-1 0,0 0 0,-1 0 0,-1-2 0,-2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6:03:54.985"/>
    </inkml:context>
    <inkml:brush xml:id="br0">
      <inkml:brushProperty name="width" value="0.05" units="cm"/>
      <inkml:brushProperty name="height" value="0.05" units="cm"/>
      <inkml:brushProperty name="color" value="#FFC114"/>
    </inkml:brush>
  </inkml:definitions>
  <inkml:trace contextRef="#ctx0" brushRef="#br0">259 0 24575,'0'13'0,"0"-1"0,0-1 0,0 1 0,1 0 0,3 0 0,0-1 0,1-1 0,0 2 0,-2-2 0,1 4 0,0 0 0,0 1 0,-1 0 0,0-3 0,0 0 0,1 0 0,1 1 0,-1 1 0,1 1 0,-1 0 0,1-1 0,-1-1 0,0-1 0,0-1 0,0 0 0,-1-1 0,1 1 0,1 0 0,-1 2 0,2-1 0,-1 0 0,0 0 0,1 0 0,-1 0 0,0-1 0,0-1 0,-2 0 0,0 1 0,1 0 0,-1-1 0,1-2 0,-2 0 0,0-1 0,-1-2 0,1 0 0,0 0 0,1 1 0,0 1 0,0-1 0,1-2 0,-2 1 0,-1 0 0,-1 2 0,0 0 0,0 0 0,0 0 0,-3 1 0,-2 2 0,-4 2 0,-1 1 0,-1-1 0,1 1 0,2-3 0,0 0 0,2 0 0,1-3 0,-1-2 0,1 0 0,0 0 0,0-2 0,-1 2 0,-1 0 0,-3 1 0,-1 2 0,0-1 0,-1 1 0,0 2 0,2-1 0,2 0 0,1 0 0,0-2 0,1 0 0,0-1 0,1-2 0,1-1 0,-3 0 0,2 0 0,-2 2 0,-1 1 0,0 1 0,-2 1 0,0 1 0,-2 1 0,1 1 0,-1-1 0,4-2 0,1 1 0,1-1 0,0 0 0,2 1 0,-1-1 0,1-1 0,1-1 0,-1-1 0,1 0 0,-2 0 0,-2 2 0,-3 1 0,0-1 0,1 0 0,2 0 0,1-1 0,-1 1 0,0 0 0,0 1 0,3-4 0,2 0 0,1-3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6:04:02.111"/>
    </inkml:context>
    <inkml:brush xml:id="br0">
      <inkml:brushProperty name="width" value="0.05" units="cm"/>
      <inkml:brushProperty name="height" value="0.05" units="cm"/>
      <inkml:brushProperty name="color" value="#FFC114"/>
    </inkml:brush>
  </inkml:definitions>
  <inkml:trace contextRef="#ctx0" brushRef="#br0">520 2 24575,'-16'0'0,"0"0"0,-2 0 0,1 0 0,2 0 0,2 0 0,1 0 0,1 0 0,2 0 0,0 0 0,1 0 0,0 0 0,0 2 0,1 0 0,-1 1 0,0 1 0,0 1 0,-3 2 0,-2 1 0,-2 0 0,-2 1 0,0-1 0,0 1 0,1-1 0,1-1 0,1 0 0,1 0 0,2 0 0,-1 1 0,1 0 0,2 0 0,1-2 0,4 0 0,0-1 0,0 0 0,1 2 0,-2-2 0,1 1 0,-2-1 0,1 3 0,-1 1 0,-2 1 0,0 0 0,-1 1 0,-1 0 0,3 1 0,1 1 0,0-1 0,1 0 0,-1-2 0,2 0 0,2-1 0,-1 1 0,1 1 0,0 1 0,-2 1 0,2-1 0,0 0 0,0 1 0,2 1 0,0-2 0,0 4 0,0-1 0,0-1 0,0 1 0,0-2 0,0 0 0,0 0 0,0-2 0,0-1 0,0-1 0,0-1 0,0 1 0,0 0 0,0 0 0,0 1 0,0 0 0,0 0 0,0 0 0,0 0 0,0 0 0,0 1 0,0 1 0,0 1 0,1 1 0,2 0 0,3 0 0,1 1 0,1-2 0,-1 0 0,-2-3 0,-1-2 0,1 0 0,2 1 0,1 0 0,0 0 0,-1 1 0,1 0 0,0 2 0,0-2 0,-1-1 0,0 0 0,1-2 0,1 0 0,1 0 0,0 2 0,1 1 0,1 0 0,2 0 0,1-1 0,-2-2 0,-1 1 0,0 1 0,1 0 0,3 1 0,0-1 0,1 0 0,0-1 0,0 1 0,0-1 0,-3-1 0,0 0 0,0 0 0,1-1 0,2 0 0,0 1 0,-1-2 0,1 1 0,0-2 0,3 1 0,-2-1 0,-1-2 0,1 0 0,-1 0 0,4 0 0,1 0 0,-2 0 0,0-2 0,0 0 0,0 0 0,-2 0 0,-2 0 0,0 0 0,-1 0 0,2 0 0,-1 0 0,2 0 0,1 0 0,1 0 0,1 0 0,-3-1 0,-1-3 0,2-4 0,-2-2 0,2 0 0,1 1 0,-5 0 0,2-2 0,-2 1 0,-2-1 0,1 1 0,-2-1 0,2-2 0,0 0 0,1-1 0,-2 1 0,-1 0 0,1 1 0,-3-1 0,1-1 0,-2 2 0,-2 0 0,0 0 0,-2 1 0,2-5 0,-1-1 0,-1-1 0,2-1 0,-1 1 0,-2 2 0,1 1 0,-1 1 0,-1 0 0,1-2 0,-1-1 0,1 1 0,-2 4 0,0 2 0,0 0 0,-2 0 0,0-3 0,0 0 0,0 0 0,0-1 0,0 2 0,0-1 0,0 1 0,0 2 0,0 1 0,0-2 0,0 2 0,0-2 0,0-1 0,0 1 0,0-1 0,0-1 0,0 1 0,0 0 0,-1 0 0,-1 1 0,-2-2 0,-1 1 0,-1-1 0,-2-1 0,0-1 0,-2 2 0,-1-1 0,1 1 0,-2 1 0,3 1 0,0 2 0,-2-1 0,2 0 0,-1 0 0,0 1 0,2 0 0,1 2 0,-1-1 0,1 2 0,1 2 0,-1-1 0,1 0 0,-2-1 0,0 1 0,0-1 0,-1 1 0,-1 0 0,-1 1 0,-1 1 0,1-1 0,-1 1 0,-2-1 0,1 0 0,-1 0 0,1 0 0,2 0 0,-1-1 0,2 2 0,1 0 0,0 0 0,3 0 0,-3 0 0,0-3 0,-2 2 0,0 0 0,0 0 0,-1 0 0,0-2 0,2 1 0,-1 0 0,1 2 0,-3 1 0,-1-1 0,-3 0 0,1 1 0,0-2 0,2 2 0,1 0 0,3 0 0,-1 1 0,3-1 0,-1 0 0,0 0 0,1 2 0,0 0 0,1-1 0,1 1 0,0 0 0,-1 0 0,-2 0 0,-1 0 0,-2 0 0,0 0 0,0 0 0,0 0 0,3 0 0,1 0 0,1 0 0,-1 0 0,2-1 0,2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6T09:47:12.943"/>
    </inkml:context>
    <inkml:brush xml:id="br0">
      <inkml:brushProperty name="width" value="0.05" units="cm"/>
      <inkml:brushProperty name="height" value="0.05" units="cm"/>
      <inkml:brushProperty name="color" value="#33CCFF"/>
    </inkml:brush>
  </inkml:definitions>
  <inkml:trace contextRef="#ctx0" brushRef="#br0">0 419 24575,'4'-5'0,"0"2"0,4 3 0,-1 0 0,2 0 0,-2 0 0,1 0 0,-1 3 0,1 2 0,0 2 0,-1 1 0,1-3 0,0-2 0,-1 0 0,-2 1 0,1 5 0,-2-5 0,5-1 0,-2 0 0,0 2 0,1 2 0,0-3 0,0 0 0,-1 0 0,1 0 0,0 3 0,-1 1 0,1 0 0,-1-4 0,2 3 0,-2-3 0,0 3 0,1 2 0,0-5 0,0-1 0,-1-3 0,1 3 0,0-2 0,-4 6 0,3-6 0,-3 2 0,0 1 0,3-4 0,-2 4 0,2 0 0,0 0 0,1 0 0,0-1 0,0-3 0,-1 3 0,0-2 0,2 3 0,-2 0 0,1 0 0,-1 0 0,2-1 0,1 1 0,-1-3 0,9 2 0,-9 0 0,9 1 0,-9 0 0,-2 4 0,0-7 0,1 5 0,0-5 0,7 6 0,-7-6 0,3 6 0,-3-7 0,3 8 0,-2-7 0,2 5 0,-3-2 0,2 0 0,-1 0 0,5 0 0,-5 0 0,6 3 0,-7-2 0,10 5 0,-8-9 0,8 10 0,-10-10 0,10 8 0,-10-6 0,7 7 0,-7-10 0,0 4 0,-1-4 0,1 3 0,4 2 0,-4-1 0,6 2 0,-6-5 0,14 10 0,-11-9 0,15 8 0,-19-6 0,13 3 0,-14-3 0,15 1 0,-7-2 0,12 2 0,-11-1 0,14 4 0,-19-4 0,16 1 0,-17 2 0,9-3 0,-9 0 0,5-1 0,-5 1 0,6-4 0,-3 5 0,3-2 0,2 1 0,6 5 0,-5-5 0,16-1 0,-18-3 0,13 3 0,-20-2 0,16 7 0,-14-8 0,14 10 0,-15-8 0,11 8 0,-11-9 0,15 6 0,-11-3 0,15 4 0,-14-3 0,14-2 0,-19-3 0,12 0 0,-13 0 0,12 3 0,-10-1 0,13 4 0,-15-5 0,9 6 0,-9-7 0,9 8 0,-9-7 0,12 2 0,-11 0 0,8 1 0,-10 1 0,14 2 0,-13-7 0,16 11 0,-15-9 0,11 4 0,-10-3 0,7-2 0,-10 2 0,7 2 0,-7-5 0,3 7 0,-3-6 0,6 2 0,-4-3 0,11 0 0,-12 0 0,17 0 0,-12 0 0,17 0 0,-17 0 0,20 0 0,-23 0 0,19 0 0,-21 0 0,16 0 0,-15 0 0,11 0 0,-12 0 0,9 0 0,-9 0 0,20 0 0,-13 0 0,23 0 0,-24 0 0,19 0 0,-20 0 0,13 0 0,-15 0 0,10 0 0,-13 0 0,6 0 0,-8 0 0,2 0 0,-2 0 0,4 0 0,1 0 0,7 0 0,-5 0 0,11 0 0,-15 0 0,19 0 0,-19 0 0,16 0 0,-17 0 0,12 0 0,-11 0 0,4 0 0,-6 0 0,-1 0 0,1 0 0,-1 0 0,6 0 0,-5 0 0,4 0 0,-1 0 0,1 0 0,16 0 0,-9 0 0,20 0 0,-23 0 0,21 0 0,-26 0 0,26 0 0,-26 0 0,22 0 0,-23 0 0,16 0 0,-13 0 0,14 0 0,-12 0 0,17 0 0,-20 0 0,33 0 0,-28 0 0,34-4 0,-31 3 0,22-2 0,-21 3 0,21-4 0,-21 3 0,21-10 0,-22 9 0,18-6 0,-18 4 0,22 0 0,-21-1 0,16-3 0,-18 7 0,7-2 0,-12 0 0,11-1 0,-15-5 0,12 5 0,-13 1 0,10 0 0,-10 2 0,13-7 0,-12 7 0,11-5 0,-11 5 0,6-10 0,-6 10 0,7-9 0,-8 5 0,17-3 0,-16 0 0,16 4 0,-17 1 0,24-9 0,-16 10 0,20-9 0,-22 7 0,14-4 0,-18 3 0,18-6 0,-19 7 0,12-3 0,-13-2 0,9 2 0,-9-2 0,9 5 0,-9-2 0,9 1 0,-9-3 0,9 1 0,-10 2 0,10-5 0,-8 8 0,14-8 0,-13 5 0,10-3 0,-13 4 0,7-3 0,-6 3 0,4-4 0,-4 4 0,-1-3 0,-1 2 0,4-2 0,-2-2 0,13 2 0,-14 3 0,10-4 0,-9 4 0,6-6 0,-7 4 0,7-4 0,-7 6 0,10-8 0,-8 3 0,11-5 0,-11 8 0,7-11 0,-8 14 0,2-14 0,-3 12 0,-1-10 0,1 10 0,-1-9 0,2 9 0,-2-10 0,0 7 0,5-7 0,-3 6 0,1-2 0,-3 3 0,2 1 0,-5-1 0,6-7 0,-5 5 0,7-5 0,-5 8 0,4 0 0,-6-2 0,12-6 0,-11 6 0,9-6 0,-8 11 0,1-7 0,-1 10 0,5-17 0,-7 13 0,5-7 0,-9 5 0,9 3 0,-9-4 0,10 4 0,-10-3 0,5 2 0,-2 1 0,1-2 0,2 5 0,-6-7 0,5 7 0,-4-5 0,4 5 0,-5-5 0,6 5 0,-7-7 0,8 4 0,-4-3 0,3-2 0,1 5 0,0 1 0,-4 0 0,3-2 0,-6-3 0,5 4 0,-2 0 0,2 1 0,0 2 0,-5-6 0,5 6 0,-1-6 0,3 6 0,0-2 0,-4-1 0,2 4 0,-2-7 0,5 6 0,-2-6 0,1 6 0,-1-2 0,-3-1 0,7 4 0,-9-8 0,7 4 0,-4 0 0,3 0 0,-1 4 0,-2-4 0,1 3 0,-5-5 0,7 5 0,-8-6 0,7 7 0,-3-5 0,0 2 0,3 2 0,-6-5 0,6 5 0,-3-2 0,4-2 0,-1 5 0,-3-7 0,4 6 0,-8-5 0,7 4 0,-6-5 0,6 6 0,-6-5 0,5 5 0,-5-7 0,6 8 0,-7-4 0,5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6T09:47:12.944"/>
    </inkml:context>
    <inkml:brush xml:id="br0">
      <inkml:brushProperty name="width" value="0.05" units="cm"/>
      <inkml:brushProperty name="height" value="0.05" units="cm"/>
      <inkml:brushProperty name="color" value="#33CCFF"/>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6T09:47:12.942"/>
    </inkml:context>
    <inkml:brush xml:id="br0">
      <inkml:brushProperty name="width" value="0.05" units="cm"/>
      <inkml:brushProperty name="height" value="0.05" units="cm"/>
    </inkml:brush>
  </inkml:definitions>
  <inkml:trace contextRef="#ctx0" brushRef="#br0">0 1 24575,'7'0'0,"2"3"0,-2-2 0,1 6 0,-1-3 0,5 7 0,-4-2 0,3 1 0,-3-1 0,0-2 0,-1 1 0,0-1 0,-2 2 0,2-5 0,-6 2 0,5-5 0,-1 6 0,-1-3 0,3 4 0,-3 0 0,4-1 0,-1 0 0,1 2 0,0-2 0,0 1 0,-1-1 0,0 2 0,2-2 0,-2 0 0,1-2 0,-1 2 0,1-7 0,-3 7 0,1-6 0,-2 6 0,4-6 0,0 2 0,0-3 0,-1 0 0,0 0 0,2 0 0,-2 0 0,1 0 0,-1 0 0,1 0 0,0 0 0,-1 0 0,2 0 0,-2 0 0,0 0 0,1 0 0,0 0 0,0 0 0,-1 0 0,1 0 0,0 0 0,-1 0 0,1 0 0,-1 0 0,2 0 0,-2 0 0,0 0 0,1 0 0,0 0 0,0 0 0,-1 0 0,1 0 0,0 0 0,-1 0 0,1 0 0,-1 0 0,2 0 0,-2 3 0,0 1 0,1 1 0,0-1 0,0-4 0,-1 0 0,0 0 0,2 0 0,-2 0 0,1 0 0,-4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6T09:47:12.941"/>
    </inkml:context>
    <inkml:brush xml:id="br0">
      <inkml:brushProperty name="width" value="0.05" units="cm"/>
      <inkml:brushProperty name="height" value="0.05" units="cm"/>
      <inkml:brushProperty name="color" value="#33CCFF"/>
    </inkml:brush>
  </inkml:definitions>
  <inkml:trace contextRef="#ctx0" brushRef="#br0">320 81 24575,'-3'-6'0,"-1"2"0,-2 1 0,1 0 0,-4 2 0,0-6 0,-2 6 0,-1-1 0,6-1 0,-1 2 0,0-3 0,1 4 0,-2 0 0,1 0 0,3-3 0,-6 3 0,3-3 0,-5 6 0,0-3 0,6 7 0,-1-6 0,-1 4 0,2-1 0,-1 0 0,0 0 0,3-1 0,1 1 0,-3 2 0,0 2 0,-1-1 0,0-3 0,3 0 0,0-2 0,2 2 0,-1 2 0,2 3 0,-6-3 0,6 1 0,-1 0 0,-1 0 0,2 1 0,-2-2 0,0 1 0,3 0 0,-4 0 0,4 0 0,0 0 0,0 0 0,-4 0 0,4 0 0,-4-1 0,4 3 0,0-3 0,4 0 0,-4 2 0,8-2 0,-8 3 0,6-3 0,-6 1 0,6-3 0,-6 2 0,8-3 0,-7 4 0,8-2 0,-8 1 0,9-2 0,-6-1 0,2 4 0,2-6 0,-5 4 0,4-4 0,-3 7 0,3-8 0,-3 6 0,1-5 0,3 2 0,0-3 0,6 0 0,-2 0 0,-1 0 0,3 0 0,-2 0 0,1 0 0,0 0 0,-2 0 0,-8-3 0,3 2 0,2-5 0,0 5 0,3-6 0,-1 4 0,-2-5 0,1 4 0,0 1 0,-3 0 0,-2-1 0,1 1 0,0-4 0,-1 3 0,1 1 0,-1-3 0,1 2 0,-3-3 0,1 3 0,-2-3 0,2 3 0,-3-2 0,0-2 0,0 2 0,0 0 0,3 2 0,-3-3 0,3 4 0,-3-4 0,4 3 0,-3-2 0,2 2 0,-1-2 0,-1-1 0,2 0 0,-3 0 0,0-1 0,0 2 0,0-2 0,0 2 0,0 0 0,0-2 0,-3 2 0,2-2 0,-1 2 0,-1-1 0,2 0 0,-3 0 0,1 1 0,3-1 0,-7-1 0,3 1 0,1-2 0,-4 0 0,4-1 0,-4 6 0,2-2 0,0 5 0,4-5 0,-5 6 0,6-7 0,-12 2 0,8 2 0,-6 0 0,2 6 0,2-2 0,-2 5 0,2-2 0,-1 0 0,-1 1 0,4-1 0,2 7 0,-2-2 0,-3 1 0,-1-3 0,-3 1 0,5-1 0,-2 4 0,1-4 0,3 4 0,0-4 0,-2-4 0,1 4 0,-6-4 0,5 4 0,-5-2 0,6 1 0,-1-9 0,6 3 0,2-7 0,2 0 0,-7 6 0,2 0 0,-11 10 0,6-7 0,2 8 0,-3-7 0,9-2 0,3-2 0,6-5 0,13-3 0,-2-2 0,3 1 0,-10 0 0,-7 9 0,-12 2 0,-1 6 0,-6 0 0,1 1 0,-2 2 0,0-1 0,2-3 0,6 2 0,4-7 0,8-2 0,4-4 0,-2-1 0,1-2 0,-5 4 0,-2-2 0,0 8 0,-12 3 0,4 10 0,-15-1 0,1 9 0,-3-10 0,-3 8 0,11-9 0,5-7 0,13-9 0,6-9 0,14-7 0,-3 4 0,13-11 0,-9 9 0,-4 4 0,-10 3 0,-9 15 0,-3-4 0,-10 11 0,-5 6 0,-16 5 0,5 1 0,-14 3 0,13-9 0,-8 5 0,21-9 0,1-6 0,16-11 0,1 0 0,8-10 0,4 4 0,-5-3 0,0 7 0,-8 2 0,0 8 0,-6 4 0,0-1 0,-1 0 0,-3-3 0,14-4 0,-2-8 0,14-4 0,1-4 0,4 0 0,-3 3 0,-16 12 0,-11 12 0,-20 10 0,-7 6 0,-8 1 0,7 5 0,-6-9 0,21 1 0,2-13 0,21-4 0,13-17 0,21-7 0,13-18 0,14 1 0,6-13 0,-4 13 0,-15-2 0,-55 34 0,-22 11 0,-36 25 0,9-6 0,-3 11 0,5-6 0,6-4 0,17-4 0,15-13 0,15-9 0,14-10 0,5-6 0,12-14 0,2 1 0,2-6 0,3 3 0,-13 9 0,-10 3 0,-12 15 0,-9 2 0,0 7 0,3-11 0,-3 1 0,9-9 0,-5 4 0,-2 10 0,0-1 0,-1 13 0,8-11 0,1-1 0,9-10 0,-1-2 0,-3-1 0,-5 3 0,-4 10 0,-7 2 0,-2 11 0,-3 3 0,-2-4 0,2 1 0,6-5 0,0-4 0,3-7 0,6-1 0,3-9 0,2 2 0,3-6 0,-2 6 0,-4-3 0,-4 10 0,-12 2 0,1 11 0,-5 0 0,8 1 0,0 3 0,4-4 0,4-8 0,-4-8 0,7-8 0,-4-3 0,3-4 0,0 3 0,-6-8 0,4 12 0,-4-5 0,-7 5 0,-2-4 0,-2 6 0,0 1 0,5 7 0,-2 2 0,2 6 0,-5 3 0,2 10 0,-5-2 0,8 2 0,-1-8 0,7-6 0,7-10 0,1-10 0,5-1 0,-1-8 0,-5 9 0,-3-5 0,-1 8 0,-3 1 0,-3 11 0,2 0 0,-1 9 0,2-3 0,0 2 0,2-5 0,2 0 0,1-6 0,-2 2 0,-3-1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6T09:47:12.943"/>
    </inkml:context>
    <inkml:brush xml:id="br0">
      <inkml:brushProperty name="width" value="0.05" units="cm"/>
      <inkml:brushProperty name="height" value="0.05" units="cm"/>
      <inkml:brushProperty name="color" value="#33CCFF"/>
    </inkml:brush>
  </inkml:definitions>
  <inkml:trace contextRef="#ctx0" brushRef="#br0">0 419 24575,'4'-5'0,"0"2"0,4 3 0,-1 0 0,2 0 0,-2 0 0,1 0 0,-1 3 0,1 2 0,0 2 0,-1 1 0,1-3 0,0-2 0,-1 0 0,-2 1 0,1 5 0,-2-5 0,5-1 0,-2 0 0,0 2 0,1 2 0,0-3 0,0 0 0,-1 0 0,1 0 0,0 3 0,-1 1 0,1 0 0,-1-4 0,2 3 0,-2-3 0,0 3 0,1 2 0,0-5 0,0-1 0,-1-3 0,1 3 0,0-2 0,-4 6 0,3-6 0,-3 2 0,0 1 0,3-4 0,-2 4 0,2 0 0,0 0 0,1 0 0,0-1 0,0-3 0,-1 3 0,0-2 0,2 3 0,-2 0 0,1 0 0,-1 0 0,2-1 0,1 1 0,-1-3 0,9 2 0,-9 0 0,9 1 0,-9 0 0,-2 4 0,0-7 0,1 5 0,0-5 0,7 6 0,-7-6 0,3 6 0,-3-7 0,3 8 0,-2-7 0,2 5 0,-3-2 0,2 0 0,-1 0 0,5 0 0,-5 0 0,6 3 0,-7-2 0,10 5 0,-8-9 0,8 10 0,-10-10 0,10 8 0,-10-6 0,7 7 0,-7-10 0,0 4 0,-1-4 0,1 3 0,4 2 0,-4-1 0,6 2 0,-6-5 0,14 10 0,-11-9 0,15 8 0,-19-6 0,13 3 0,-14-3 0,15 1 0,-7-2 0,12 2 0,-11-1 0,14 4 0,-19-4 0,16 1 0,-17 2 0,9-3 0,-9 0 0,5-1 0,-5 1 0,6-4 0,-3 5 0,3-2 0,2 1 0,6 5 0,-5-5 0,16-1 0,-18-3 0,13 3 0,-20-2 0,16 7 0,-14-8 0,14 10 0,-15-8 0,11 8 0,-11-9 0,15 6 0,-11-3 0,15 4 0,-14-3 0,14-2 0,-19-3 0,12 0 0,-13 0 0,12 3 0,-10-1 0,13 4 0,-15-5 0,9 6 0,-9-7 0,9 8 0,-9-7 0,12 2 0,-11 0 0,8 1 0,-10 1 0,14 2 0,-13-7 0,16 11 0,-15-9 0,11 4 0,-10-3 0,7-2 0,-10 2 0,7 2 0,-7-5 0,3 7 0,-3-6 0,6 2 0,-4-3 0,11 0 0,-12 0 0,17 0 0,-12 0 0,17 0 0,-17 0 0,20 0 0,-23 0 0,19 0 0,-21 0 0,16 0 0,-15 0 0,11 0 0,-12 0 0,9 0 0,-9 0 0,20 0 0,-13 0 0,23 0 0,-24 0 0,19 0 0,-20 0 0,13 0 0,-15 0 0,10 0 0,-13 0 0,6 0 0,-8 0 0,2 0 0,-2 0 0,4 0 0,1 0 0,7 0 0,-5 0 0,11 0 0,-15 0 0,19 0 0,-19 0 0,16 0 0,-17 0 0,12 0 0,-11 0 0,4 0 0,-6 0 0,-1 0 0,1 0 0,-1 0 0,6 0 0,-5 0 0,4 0 0,-1 0 0,1 0 0,16 0 0,-9 0 0,20 0 0,-23 0 0,21 0 0,-26 0 0,26 0 0,-26 0 0,22 0 0,-23 0 0,16 0 0,-13 0 0,14 0 0,-12 0 0,17 0 0,-20 0 0,33 0 0,-28 0 0,34-4 0,-31 3 0,22-2 0,-21 3 0,21-4 0,-21 3 0,21-10 0,-22 9 0,18-6 0,-18 4 0,22 0 0,-21-1 0,16-3 0,-18 7 0,7-2 0,-12 0 0,11-1 0,-15-5 0,12 5 0,-13 1 0,10 0 0,-10 2 0,13-7 0,-12 7 0,11-5 0,-11 5 0,6-10 0,-6 10 0,7-9 0,-8 5 0,17-3 0,-16 0 0,16 4 0,-17 1 0,24-9 0,-16 10 0,20-9 0,-22 7 0,14-4 0,-18 3 0,18-6 0,-19 7 0,12-3 0,-13-2 0,9 2 0,-9-2 0,9 5 0,-9-2 0,9 1 0,-9-3 0,9 1 0,-10 2 0,10-5 0,-8 8 0,14-8 0,-13 5 0,10-3 0,-13 4 0,7-3 0,-6 3 0,4-4 0,-4 4 0,-1-3 0,-1 2 0,4-2 0,-2-2 0,13 2 0,-14 3 0,10-4 0,-9 4 0,6-6 0,-7 4 0,7-4 0,-7 6 0,10-8 0,-8 3 0,11-5 0,-11 8 0,7-11 0,-8 14 0,2-14 0,-3 12 0,-1-10 0,1 10 0,-1-9 0,2 9 0,-2-10 0,0 7 0,5-7 0,-3 6 0,1-2 0,-3 3 0,2 1 0,-5-1 0,6-7 0,-5 5 0,7-5 0,-5 8 0,4 0 0,-6-2 0,12-6 0,-11 6 0,9-6 0,-8 11 0,1-7 0,-1 10 0,5-17 0,-7 13 0,5-7 0,-9 5 0,9 3 0,-9-4 0,10 4 0,-10-3 0,5 2 0,-2 1 0,1-2 0,2 5 0,-6-7 0,5 7 0,-4-5 0,4 5 0,-5-5 0,6 5 0,-7-7 0,8 4 0,-4-3 0,3-2 0,1 5 0,0 1 0,-4 0 0,3-2 0,-6-3 0,5 4 0,-2 0 0,2 1 0,0 2 0,-5-6 0,5 6 0,-1-6 0,3 6 0,0-2 0,-4-1 0,2 4 0,-2-7 0,5 6 0,-2-6 0,1 6 0,-1-2 0,-3-1 0,7 4 0,-9-8 0,7 4 0,-4 0 0,3 0 0,-1 4 0,-2-4 0,1 3 0,-5-5 0,7 5 0,-8-6 0,7 7 0,-3-5 0,0 2 0,3 2 0,-6-5 0,6 5 0,-3-2 0,4-2 0,-1 5 0,-3-7 0,4 6 0,-8-5 0,7 4 0,-6-5 0,6 6 0,-6-5 0,5 5 0,-5-7 0,6 8 0,-7-4 0,5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6T09:47:12.944"/>
    </inkml:context>
    <inkml:brush xml:id="br0">
      <inkml:brushProperty name="width" value="0.05" units="cm"/>
      <inkml:brushProperty name="height" value="0.05" units="cm"/>
      <inkml:brushProperty name="color" value="#33CCFF"/>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6T09:47:12.942"/>
    </inkml:context>
    <inkml:brush xml:id="br0">
      <inkml:brushProperty name="width" value="0.05" units="cm"/>
      <inkml:brushProperty name="height" value="0.05" units="cm"/>
    </inkml:brush>
  </inkml:definitions>
  <inkml:trace contextRef="#ctx0" brushRef="#br0">0 1 24575,'7'0'0,"2"3"0,-2-2 0,1 6 0,-1-3 0,5 7 0,-4-2 0,3 1 0,-3-1 0,0-2 0,-1 1 0,0-1 0,-2 2 0,2-5 0,-6 2 0,5-5 0,-1 6 0,-1-3 0,3 4 0,-3 0 0,4-1 0,-1 0 0,1 2 0,0-2 0,0 1 0,-1-1 0,0 2 0,2-2 0,-2 0 0,1-2 0,-1 2 0,1-7 0,-3 7 0,1-6 0,-2 6 0,4-6 0,0 2 0,0-3 0,-1 0 0,0 0 0,2 0 0,-2 0 0,1 0 0,-1 0 0,1 0 0,0 0 0,-1 0 0,2 0 0,-2 0 0,0 0 0,1 0 0,0 0 0,0 0 0,-1 0 0,1 0 0,0 0 0,-1 0 0,1 0 0,-1 0 0,2 0 0,-2 0 0,0 0 0,1 0 0,0 0 0,0 0 0,-1 0 0,1 0 0,0 0 0,-1 0 0,1 0 0,-1 0 0,2 0 0,-2 3 0,0 1 0,1 1 0,0-1 0,0-4 0,-1 0 0,0 0 0,2 0 0,-2 0 0,1 0 0,-4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8T16:02:49.860"/>
    </inkml:context>
    <inkml:brush xml:id="br0">
      <inkml:brushProperty name="width" value="0.035" units="cm"/>
      <inkml:brushProperty name="height" value="0.035" units="cm"/>
      <inkml:brushProperty name="color" value="#E71224"/>
    </inkml:brush>
  </inkml:definitions>
  <inkml:trace contextRef="#ctx0" brushRef="#br0">1 449 24575,'8'0'0,"0"0"0,2 0 0,2 0 0,4 0 0,4-2 0,-1-2 0,3-1 0,5-1 0,-2 0 0,4 0 0,0-1 0,1 1 0,5-1 0,0-1 0,2-2 0,-2 1 0,-2-1 0,0 3 0,-3 1 0,0 0 0,-1 0 0,2-1 0,6-1 0,-1 1 0,1 1 0,-2-1 0,0 0 0,1 1 0,-3 0 0,1 2 0,0 0 0,0-1 0,8 0 0,4-2 0,4 1 0,-1 0 0,1 1 0,1-1 0,-3 0 0,-2 1 0,-6 1 0,-3 2 0,1-2 0,2-1 0,1 2 0,0 0 0,1 0 0,-1 1 0,-3-1 0,-1 1 0,-1 0 0,2 0 0,3-1 0,0-1 0,0 1 0,-1 0 0,1-1 0,0 1 0,-5 0 0,-2-1 0,-1 2 0,2-1 0,6-1 0,3 1 0,1-2 0,2 0 0,1 1 0,3 0 0,-3 1 0,-2-2 0,0 0 0,0 1 0,9-1 0,3-1 0,1 1 0,4-1 0,-3 0 0,0 1 0,-3-1 0,-7 2 0,-1-1 0,1 2 0,1-2 0,6 2 0,5-3 0,7 1 0,6 1 0,4-1 0,-8 1 0,-11 0 0,5-1 0,4 2 0,12 0 0,7-1 0,-4 1 0,-2 0 0,-5-1 0,-5 1 0,6 3 0,-8 0 0,0 0 0,4 0 0,-11 0 0,20 0 0,5 0 0,-2 0 0,6 0 0,-11 2 0,-12 3 0,-5 3 0,1 3 0,0-1 0,7 1 0,-1 2 0,-3 1 0,3 3 0,0 0 0,0-2 0,-8-2 0,-6-1 0,-1 0 0,-2 0 0,5 2 0,-4-3 0,-5 0 0,-7-1 0,-5-2 0,-5-1 0,-7-1 0,-4-2 0,-4 1 0,2 0 0,1 0 0,-1 1 0,-2-2 0,-1 2 0,-1 0 0,0-2 0,-1 2 0,0-3 0,-2 0 0,3 1 0,3-1 0,1 1 0,0-2 0,-2 1 0,-1-1 0,0 0 0,-3 0 0,-3 0 0,-3 1 0,-2-1 0,2-1 0,-1 1 0,1-2 0,-2 2 0,-3 0 0,-5-1 0,0 1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EE59D-A8BA-384C-BDBE-E2F0CC39A92D}" type="datetimeFigureOut">
              <a:rPr lang="en-IT" smtClean="0"/>
              <a:t>08/07/25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763C7-1323-E340-97FD-FC351A30E2B5}" type="slidenum">
              <a:rPr lang="en-IT" smtClean="0"/>
              <a:t>‹#›</a:t>
            </a:fld>
            <a:endParaRPr lang="en-IT"/>
          </a:p>
        </p:txBody>
      </p:sp>
    </p:spTree>
    <p:extLst>
      <p:ext uri="{BB962C8B-B14F-4D97-AF65-F5344CB8AC3E}">
        <p14:creationId xmlns:p14="http://schemas.microsoft.com/office/powerpoint/2010/main" val="2338321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EF39B637-7B30-AA40-BDC9-55B1581C4186}" type="slidenum">
              <a:rPr lang="en-IT" smtClean="0"/>
              <a:t>47</a:t>
            </a:fld>
            <a:endParaRPr lang="en-IT"/>
          </a:p>
        </p:txBody>
      </p:sp>
    </p:spTree>
    <p:extLst>
      <p:ext uri="{BB962C8B-B14F-4D97-AF65-F5344CB8AC3E}">
        <p14:creationId xmlns:p14="http://schemas.microsoft.com/office/powerpoint/2010/main" val="1535985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6279-7907-17F4-5E67-BBB3270DAF0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AF3C9B5E-FCB8-E540-336B-2D5E850B87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5ACED87C-91D7-732D-14D6-C07DAED4EF9A}"/>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5" name="Footer Placeholder 4">
            <a:extLst>
              <a:ext uri="{FF2B5EF4-FFF2-40B4-BE49-F238E27FC236}">
                <a16:creationId xmlns:a16="http://schemas.microsoft.com/office/drawing/2014/main" id="{7834C86D-DAC6-9B9D-1B3F-EE9230FF1077}"/>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5038E9CE-AF96-DE67-B9D9-A1D4380728F0}"/>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3537160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50B85-CF3D-A7EF-24B1-99CCB3D98CE1}"/>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357F1E61-4EA1-288E-B9C2-D7A8AE654E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AC897A16-B11E-38B4-4531-255C90731D55}"/>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5" name="Footer Placeholder 4">
            <a:extLst>
              <a:ext uri="{FF2B5EF4-FFF2-40B4-BE49-F238E27FC236}">
                <a16:creationId xmlns:a16="http://schemas.microsoft.com/office/drawing/2014/main" id="{41580AC9-49D9-56B6-31E1-BCABDC655BAC}"/>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0E7BF40-3905-5208-32A3-2BA92F1ACA23}"/>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1892706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3B6E6-F4E6-CC22-207B-1178F4AEC4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D69010CE-AB63-6FB5-5C40-B6FE01911E5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36113C81-980F-8864-4D25-9BB707CD26E4}"/>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5" name="Footer Placeholder 4">
            <a:extLst>
              <a:ext uri="{FF2B5EF4-FFF2-40B4-BE49-F238E27FC236}">
                <a16:creationId xmlns:a16="http://schemas.microsoft.com/office/drawing/2014/main" id="{7B9CCE13-1BEA-3562-F814-0DB351B66933}"/>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55CCD197-3AEA-C4DC-BA4F-328AD74B7D99}"/>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405439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F74A-CA5F-1515-9BD3-CBC0676BCF84}"/>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224F5CD4-FA95-18E5-EFCC-BD0E5165A9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F9FA200A-8EA7-0130-66BE-1485ADF8F417}"/>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5" name="Footer Placeholder 4">
            <a:extLst>
              <a:ext uri="{FF2B5EF4-FFF2-40B4-BE49-F238E27FC236}">
                <a16:creationId xmlns:a16="http://schemas.microsoft.com/office/drawing/2014/main" id="{36CF213A-AE0D-37D2-CF79-F8F9DC696E70}"/>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7BEC13DC-A7CB-14DD-D1CA-D9B7A3B4BBDC}"/>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144502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9C71-BA66-9D14-7C59-281DF351B89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F01DA019-3048-FF34-00F6-F1725044F2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4C16715-0F70-AD06-0747-2997402F8D3B}"/>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5" name="Footer Placeholder 4">
            <a:extLst>
              <a:ext uri="{FF2B5EF4-FFF2-40B4-BE49-F238E27FC236}">
                <a16:creationId xmlns:a16="http://schemas.microsoft.com/office/drawing/2014/main" id="{787248D5-4738-E749-CEC4-9091E542AA15}"/>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C460C66-F2E7-78D8-BA20-F39BDD7A2C14}"/>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576994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582-1658-A3A0-B94C-3F9A2414C502}"/>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F9DE5768-19D6-DA83-8EF3-3454B488EF2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9573B51B-470C-6657-4DA8-BB36550C5A3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44D00783-E69A-8BC0-8F00-CDC7A6DB6C27}"/>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6" name="Footer Placeholder 5">
            <a:extLst>
              <a:ext uri="{FF2B5EF4-FFF2-40B4-BE49-F238E27FC236}">
                <a16:creationId xmlns:a16="http://schemas.microsoft.com/office/drawing/2014/main" id="{E379F742-7B00-B63C-4441-A3763770EE8E}"/>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6F099A3-D2DF-3A7A-377A-35CF12B0A49A}"/>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185372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A606-36D1-EB96-C95A-4D033F775164}"/>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091F9533-21CB-F0A8-6D87-D1785C635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9B8F9E7-75E7-91FB-8AD5-EB37A5C15B4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BDDE91C3-1415-ECC4-4402-FAEADD02E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50D3227-ABB5-8CBE-6A6F-939678AE42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B7C745F8-095F-2A59-CEDD-5700076A5B56}"/>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8" name="Footer Placeholder 7">
            <a:extLst>
              <a:ext uri="{FF2B5EF4-FFF2-40B4-BE49-F238E27FC236}">
                <a16:creationId xmlns:a16="http://schemas.microsoft.com/office/drawing/2014/main" id="{A3E2BB06-794E-0F92-9161-FCA4778C94F5}"/>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77F678E7-6514-FF6E-7A6F-A8225927CB62}"/>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125945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2AB5-6283-19F7-40D5-614E301863FB}"/>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0AEAAF8B-5024-29E5-05B2-6F0C66B04C98}"/>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4" name="Footer Placeholder 3">
            <a:extLst>
              <a:ext uri="{FF2B5EF4-FFF2-40B4-BE49-F238E27FC236}">
                <a16:creationId xmlns:a16="http://schemas.microsoft.com/office/drawing/2014/main" id="{A1F9A895-81A5-2571-50BD-BCA2141ECAC5}"/>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593B8586-2AA6-64F0-010A-A2C6BAE6CF02}"/>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1006428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EFFFCC-EBF8-75B7-24C3-B4265E0BAAC4}"/>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3" name="Footer Placeholder 2">
            <a:extLst>
              <a:ext uri="{FF2B5EF4-FFF2-40B4-BE49-F238E27FC236}">
                <a16:creationId xmlns:a16="http://schemas.microsoft.com/office/drawing/2014/main" id="{25BEAC03-75E6-5A17-2A99-D7646328A2A8}"/>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AB8E0A97-BBD1-AAC3-1F3C-FCE6D0A9A2C3}"/>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3240180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7E-ECF3-4A62-451D-828B3990074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7D1A7722-6866-F88B-CFBF-5247D9D561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E834F203-6E63-3E2E-7B14-418F66FE4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BC4777-6293-78D2-AFD3-9C10923C2997}"/>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6" name="Footer Placeholder 5">
            <a:extLst>
              <a:ext uri="{FF2B5EF4-FFF2-40B4-BE49-F238E27FC236}">
                <a16:creationId xmlns:a16="http://schemas.microsoft.com/office/drawing/2014/main" id="{1A765EDE-D766-2864-8F5D-ABDC669C64D9}"/>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AC6115EA-B883-4E1D-4157-8A35C3699689}"/>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366571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C5947-CBE4-4A83-A46E-885C27BC47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D5EFD2F1-FBCA-66CC-BB00-7CC4E58945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38BE461B-D4D0-49A3-C111-3AAEE13467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F905CD-2F6D-BCF8-0023-A1FC8F379DE8}"/>
              </a:ext>
            </a:extLst>
          </p:cNvPr>
          <p:cNvSpPr>
            <a:spLocks noGrp="1"/>
          </p:cNvSpPr>
          <p:nvPr>
            <p:ph type="dt" sz="half" idx="10"/>
          </p:nvPr>
        </p:nvSpPr>
        <p:spPr/>
        <p:txBody>
          <a:bodyPr/>
          <a:lstStyle/>
          <a:p>
            <a:fld id="{F92EBAC9-AD3D-814B-8E5F-C5D6C9CC5577}" type="datetimeFigureOut">
              <a:rPr lang="en-IT" smtClean="0"/>
              <a:t>08/07/25</a:t>
            </a:fld>
            <a:endParaRPr lang="en-IT"/>
          </a:p>
        </p:txBody>
      </p:sp>
      <p:sp>
        <p:nvSpPr>
          <p:cNvPr id="6" name="Footer Placeholder 5">
            <a:extLst>
              <a:ext uri="{FF2B5EF4-FFF2-40B4-BE49-F238E27FC236}">
                <a16:creationId xmlns:a16="http://schemas.microsoft.com/office/drawing/2014/main" id="{D9A8DD73-33F0-C067-0FAD-F8E153B35980}"/>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18A154D5-253A-929A-C034-E6CDB08F18EA}"/>
              </a:ext>
            </a:extLst>
          </p:cNvPr>
          <p:cNvSpPr>
            <a:spLocks noGrp="1"/>
          </p:cNvSpPr>
          <p:nvPr>
            <p:ph type="sldNum" sz="quarter" idx="12"/>
          </p:nvPr>
        </p:nvSpPr>
        <p:spPr/>
        <p:txBody>
          <a:bodyPr/>
          <a:lstStyle/>
          <a:p>
            <a:fld id="{9F77DD6A-99A9-244B-9593-4346DA031E8E}" type="slidenum">
              <a:rPr lang="en-IT" smtClean="0"/>
              <a:t>‹#›</a:t>
            </a:fld>
            <a:endParaRPr lang="en-IT"/>
          </a:p>
        </p:txBody>
      </p:sp>
    </p:spTree>
    <p:extLst>
      <p:ext uri="{BB962C8B-B14F-4D97-AF65-F5344CB8AC3E}">
        <p14:creationId xmlns:p14="http://schemas.microsoft.com/office/powerpoint/2010/main" val="2548638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EAF1EE-A01D-2185-8FAD-418F0E922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A0F6D771-E13A-D490-7FDA-61AD181E3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4F542F3A-57E0-951C-B756-D0B4FF5899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2EBAC9-AD3D-814B-8E5F-C5D6C9CC5577}" type="datetimeFigureOut">
              <a:rPr lang="en-IT" smtClean="0"/>
              <a:t>08/07/25</a:t>
            </a:fld>
            <a:endParaRPr lang="en-IT"/>
          </a:p>
        </p:txBody>
      </p:sp>
      <p:sp>
        <p:nvSpPr>
          <p:cNvPr id="5" name="Footer Placeholder 4">
            <a:extLst>
              <a:ext uri="{FF2B5EF4-FFF2-40B4-BE49-F238E27FC236}">
                <a16:creationId xmlns:a16="http://schemas.microsoft.com/office/drawing/2014/main" id="{15ECA28F-2831-1B6A-E2F3-D3E7ABFD84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B92E1248-5762-2354-B000-55E4189D57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77DD6A-99A9-244B-9593-4346DA031E8E}" type="slidenum">
              <a:rPr lang="en-IT" smtClean="0"/>
              <a:t>‹#›</a:t>
            </a:fld>
            <a:endParaRPr lang="en-IT"/>
          </a:p>
        </p:txBody>
      </p:sp>
    </p:spTree>
    <p:extLst>
      <p:ext uri="{BB962C8B-B14F-4D97-AF65-F5344CB8AC3E}">
        <p14:creationId xmlns:p14="http://schemas.microsoft.com/office/powerpoint/2010/main" val="3660361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40.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60.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430.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560.png"/><Relationship Id="rId5" Type="http://schemas.openxmlformats.org/officeDocument/2006/relationships/image" Target="../media/image411.png"/><Relationship Id="rId4" Type="http://schemas.openxmlformats.org/officeDocument/2006/relationships/image" Target="../media/image400.png"/></Relationships>
</file>

<file path=ppt/slides/_rels/slide2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470.png"/><Relationship Id="rId5" Type="http://schemas.openxmlformats.org/officeDocument/2006/relationships/image" Target="../media/image57.png"/><Relationship Id="rId4" Type="http://schemas.openxmlformats.org/officeDocument/2006/relationships/image" Target="../media/image450.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120.png"/><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4.emf"/><Relationship Id="rId7" Type="http://schemas.openxmlformats.org/officeDocument/2006/relationships/image" Target="../media/image85.png"/><Relationship Id="rId2" Type="http://schemas.openxmlformats.org/officeDocument/2006/relationships/image" Target="../media/image83.emf"/><Relationship Id="rId1" Type="http://schemas.openxmlformats.org/officeDocument/2006/relationships/slideLayout" Target="../slideLayouts/slideLayout6.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0.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610.png"/><Relationship Id="rId4" Type="http://schemas.openxmlformats.org/officeDocument/2006/relationships/image" Target="../media/image50.png"/></Relationships>
</file>

<file path=ppt/slides/_rels/slide40.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890.png"/></Relationships>
</file>

<file path=ppt/slides/_rels/slide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6.xml"/><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771.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customXml" Target="../ink/ink10.xml"/><Relationship Id="rId5" Type="http://schemas.openxmlformats.org/officeDocument/2006/relationships/image" Target="../media/image760.png"/><Relationship Id="rId4" Type="http://schemas.openxmlformats.org/officeDocument/2006/relationships/customXml" Target="../ink/ink9.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1.png"/><Relationship Id="rId2"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hyperlink" Target="https://journals.aps.org/prd/pdf/10.1103/PhysRevD.110.115021" TargetMode="External"/><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4.jpeg"/></Relationships>
</file>

<file path=ppt/slides/_rels/slide48.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129.png"/><Relationship Id="rId3" Type="http://schemas.openxmlformats.org/officeDocument/2006/relationships/image" Target="../media/image126.png"/><Relationship Id="rId7" Type="http://schemas.openxmlformats.org/officeDocument/2006/relationships/image" Target="../media/image850.png"/><Relationship Id="rId12" Type="http://schemas.openxmlformats.org/officeDocument/2006/relationships/image" Target="../media/image880.png"/><Relationship Id="rId2" Type="http://schemas.openxmlformats.org/officeDocument/2006/relationships/image" Target="../media/image125.tiff"/><Relationship Id="rId1" Type="http://schemas.openxmlformats.org/officeDocument/2006/relationships/slideLayout" Target="../slideLayouts/slideLayout6.xml"/><Relationship Id="rId6" Type="http://schemas.openxmlformats.org/officeDocument/2006/relationships/customXml" Target="../ink/ink11.xml"/><Relationship Id="rId11" Type="http://schemas.openxmlformats.org/officeDocument/2006/relationships/image" Target="../media/image870.png"/><Relationship Id="rId5" Type="http://schemas.openxmlformats.org/officeDocument/2006/relationships/image" Target="../media/image128.jpg"/><Relationship Id="rId10" Type="http://schemas.openxmlformats.org/officeDocument/2006/relationships/customXml" Target="../ink/ink13.xml"/><Relationship Id="rId4" Type="http://schemas.openxmlformats.org/officeDocument/2006/relationships/image" Target="../media/image127.jpeg"/><Relationship Id="rId9" Type="http://schemas.openxmlformats.org/officeDocument/2006/relationships/image" Target="../media/image860.png"/><Relationship Id="rId14" Type="http://schemas.openxmlformats.org/officeDocument/2006/relationships/image" Target="../media/image130.jpg"/></Relationships>
</file>

<file path=ppt/slides/_rels/slide49.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28.jpg"/><Relationship Id="rId1" Type="http://schemas.openxmlformats.org/officeDocument/2006/relationships/slideLayout" Target="../slideLayouts/slideLayout6.xml"/><Relationship Id="rId5" Type="http://schemas.openxmlformats.org/officeDocument/2006/relationships/image" Target="../media/image1010.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11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100.png"/><Relationship Id="rId2" Type="http://schemas.openxmlformats.org/officeDocument/2006/relationships/customXml" Target="../ink/ink1.xml"/><Relationship Id="rId1" Type="http://schemas.openxmlformats.org/officeDocument/2006/relationships/slideLayout" Target="../slideLayouts/slideLayout6.xml"/><Relationship Id="rId6" Type="http://schemas.openxmlformats.org/officeDocument/2006/relationships/customXml" Target="../ink/ink3.xml"/><Relationship Id="rId5" Type="http://schemas.openxmlformats.org/officeDocument/2006/relationships/image" Target="../media/image63.png"/><Relationship Id="rId10" Type="http://schemas.openxmlformats.org/officeDocument/2006/relationships/image" Target="../media/image11.png"/><Relationship Id="rId4" Type="http://schemas.openxmlformats.org/officeDocument/2006/relationships/customXml" Target="../ink/ink2.xml"/><Relationship Id="rId9" Type="http://schemas.openxmlformats.org/officeDocument/2006/relationships/image" Target="../media/image66.png"/><Relationship Id="rId1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customXml" Target="../ink/ink5.xml"/><Relationship Id="rId7" Type="http://schemas.openxmlformats.org/officeDocument/2006/relationships/customXml" Target="../ink/ink7.xml"/><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customXml" Target="../ink/ink6.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ustomXml" Target="../ink/ink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computer chip&#10;&#10;AI-generated content may be incorrect.">
            <a:extLst>
              <a:ext uri="{FF2B5EF4-FFF2-40B4-BE49-F238E27FC236}">
                <a16:creationId xmlns:a16="http://schemas.microsoft.com/office/drawing/2014/main" id="{9FCBF022-9C2A-CA50-E32D-B03B56E9D912}"/>
              </a:ext>
            </a:extLst>
          </p:cNvPr>
          <p:cNvPicPr>
            <a:picLocks noChangeAspect="1"/>
          </p:cNvPicPr>
          <p:nvPr/>
        </p:nvPicPr>
        <p:blipFill>
          <a:blip r:embed="rId2"/>
          <a:srcRect t="18847" r="-1" b="16061"/>
          <a:stretch>
            <a:fillRect/>
          </a:stretch>
        </p:blipFill>
        <p:spPr>
          <a:xfrm>
            <a:off x="-1" y="190"/>
            <a:ext cx="8128855" cy="5291194"/>
          </a:xfrm>
          <a:prstGeom prst="rect">
            <a:avLst/>
          </a:prstGeom>
        </p:spPr>
      </p:pic>
      <p:sp>
        <p:nvSpPr>
          <p:cNvPr id="1033" name="Rectangle 1032">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ectangle 104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079C91-F5AD-ECD7-0EA1-93724A6011AC}"/>
              </a:ext>
            </a:extLst>
          </p:cNvPr>
          <p:cNvSpPr>
            <a:spLocks noGrp="1"/>
          </p:cNvSpPr>
          <p:nvPr>
            <p:ph type="ctrTitle"/>
          </p:nvPr>
        </p:nvSpPr>
        <p:spPr>
          <a:xfrm>
            <a:off x="699715" y="5635366"/>
            <a:ext cx="7091299" cy="898581"/>
          </a:xfrm>
        </p:spPr>
        <p:txBody>
          <a:bodyPr anchor="ctr">
            <a:normAutofit/>
          </a:bodyPr>
          <a:lstStyle/>
          <a:p>
            <a:pPr algn="l"/>
            <a:r>
              <a:rPr lang="en-GB" sz="2800">
                <a:solidFill>
                  <a:srgbClr val="FFFFFF"/>
                </a:solidFill>
              </a:rPr>
              <a:t>High-sensitivity detectors and readout technologies for axions searches</a:t>
            </a:r>
            <a:r>
              <a:rPr lang="en-IT" sz="2800">
                <a:solidFill>
                  <a:srgbClr val="FFFFFF"/>
                </a:solidFill>
              </a:rPr>
              <a:t> </a:t>
            </a:r>
          </a:p>
        </p:txBody>
      </p:sp>
      <p:sp>
        <p:nvSpPr>
          <p:cNvPr id="1044" name="Rectangle 104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39FC10A-9359-4AD2-1B50-1ADAE4B7E4A1}"/>
              </a:ext>
            </a:extLst>
          </p:cNvPr>
          <p:cNvSpPr>
            <a:spLocks noGrp="1"/>
          </p:cNvSpPr>
          <p:nvPr>
            <p:ph type="subTitle" idx="1"/>
          </p:nvPr>
        </p:nvSpPr>
        <p:spPr>
          <a:xfrm>
            <a:off x="8571507" y="5669430"/>
            <a:ext cx="3291839" cy="830453"/>
          </a:xfrm>
        </p:spPr>
        <p:txBody>
          <a:bodyPr anchor="ctr">
            <a:normAutofit/>
          </a:bodyPr>
          <a:lstStyle/>
          <a:p>
            <a:pPr algn="l"/>
            <a:r>
              <a:rPr lang="en-GB" sz="2000">
                <a:solidFill>
                  <a:srgbClr val="FFFFFF"/>
                </a:solidFill>
              </a:rPr>
              <a:t>C</a:t>
            </a:r>
            <a:r>
              <a:rPr lang="en-IT" sz="2000">
                <a:solidFill>
                  <a:srgbClr val="FFFFFF"/>
                </a:solidFill>
              </a:rPr>
              <a:t>laudio Gatti </a:t>
            </a:r>
          </a:p>
          <a:p>
            <a:pPr algn="l"/>
            <a:r>
              <a:rPr lang="en-IT" sz="2000">
                <a:solidFill>
                  <a:srgbClr val="FFFFFF"/>
                </a:solidFill>
              </a:rPr>
              <a:t>LNF INFN</a:t>
            </a:r>
          </a:p>
        </p:txBody>
      </p:sp>
      <p:pic>
        <p:nvPicPr>
          <p:cNvPr id="1026" name="Picture 2" descr="Axions in Stockholm 2025">
            <a:extLst>
              <a:ext uri="{FF2B5EF4-FFF2-40B4-BE49-F238E27FC236}">
                <a16:creationId xmlns:a16="http://schemas.microsoft.com/office/drawing/2014/main" id="{B12B795E-B5EB-558E-3781-2A36985AE5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0" r="45760" b="-2"/>
          <a:stretch>
            <a:fillRect/>
          </a:stretch>
        </p:blipFill>
        <p:spPr bwMode="auto">
          <a:xfrm>
            <a:off x="8128854" y="0"/>
            <a:ext cx="4063146" cy="52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662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ine graph with orange and blue lines&#10;&#10;AI-generated content may be incorrect.">
            <a:extLst>
              <a:ext uri="{FF2B5EF4-FFF2-40B4-BE49-F238E27FC236}">
                <a16:creationId xmlns:a16="http://schemas.microsoft.com/office/drawing/2014/main" id="{D1DCB7FE-BB47-D1E5-9145-2A7C300517F7}"/>
              </a:ext>
            </a:extLst>
          </p:cNvPr>
          <p:cNvPicPr>
            <a:picLocks noChangeAspect="1"/>
          </p:cNvPicPr>
          <p:nvPr/>
        </p:nvPicPr>
        <p:blipFill>
          <a:blip r:embed="rId2"/>
          <a:stretch>
            <a:fillRect/>
          </a:stretch>
        </p:blipFill>
        <p:spPr>
          <a:xfrm>
            <a:off x="6096000" y="1920029"/>
            <a:ext cx="5622891" cy="2772000"/>
          </a:xfrm>
          <a:prstGeom prst="rect">
            <a:avLst/>
          </a:prstGeom>
        </p:spPr>
      </p:pic>
      <p:sp>
        <p:nvSpPr>
          <p:cNvPr id="2" name="Title 1">
            <a:extLst>
              <a:ext uri="{FF2B5EF4-FFF2-40B4-BE49-F238E27FC236}">
                <a16:creationId xmlns:a16="http://schemas.microsoft.com/office/drawing/2014/main" id="{7D384DEA-1665-E80E-1FAD-E1C101521F2A}"/>
              </a:ext>
            </a:extLst>
          </p:cNvPr>
          <p:cNvSpPr>
            <a:spLocks noGrp="1"/>
          </p:cNvSpPr>
          <p:nvPr>
            <p:ph type="title"/>
          </p:nvPr>
        </p:nvSpPr>
        <p:spPr/>
        <p:txBody>
          <a:bodyPr/>
          <a:lstStyle/>
          <a:p>
            <a:r>
              <a:rPr lang="en-IT" dirty="0"/>
              <a:t>Traveling Wave Parametric Amplifier</a:t>
            </a:r>
          </a:p>
        </p:txBody>
      </p:sp>
      <p:pic>
        <p:nvPicPr>
          <p:cNvPr id="3" name="Picture 2">
            <a:extLst>
              <a:ext uri="{FF2B5EF4-FFF2-40B4-BE49-F238E27FC236}">
                <a16:creationId xmlns:a16="http://schemas.microsoft.com/office/drawing/2014/main" id="{1E052166-754E-C550-4806-CA03DC3DAA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8639" y="2033212"/>
            <a:ext cx="5574000" cy="2160000"/>
          </a:xfrm>
          <a:prstGeom prst="rect">
            <a:avLst/>
          </a:prstGeom>
        </p:spPr>
      </p:pic>
      <p:pic>
        <p:nvPicPr>
          <p:cNvPr id="4" name="Picture 3" descr="A picture containing handwriting, text, font, calligraphy&#10;&#10;Description automatically generated">
            <a:extLst>
              <a:ext uri="{FF2B5EF4-FFF2-40B4-BE49-F238E27FC236}">
                <a16:creationId xmlns:a16="http://schemas.microsoft.com/office/drawing/2014/main" id="{22A49AE8-A483-60E7-3481-AEDA4FF78020}"/>
              </a:ext>
            </a:extLst>
          </p:cNvPr>
          <p:cNvPicPr>
            <a:picLocks noChangeAspect="1"/>
          </p:cNvPicPr>
          <p:nvPr/>
        </p:nvPicPr>
        <p:blipFill>
          <a:blip r:embed="rId4"/>
          <a:stretch>
            <a:fillRect/>
          </a:stretch>
        </p:blipFill>
        <p:spPr>
          <a:xfrm>
            <a:off x="522000" y="4608038"/>
            <a:ext cx="4883517" cy="1275082"/>
          </a:xfrm>
          <a:prstGeom prst="rect">
            <a:avLst/>
          </a:prstGeom>
        </p:spPr>
      </p:pic>
      <p:sp>
        <p:nvSpPr>
          <p:cNvPr id="5" name="TextBox 4">
            <a:extLst>
              <a:ext uri="{FF2B5EF4-FFF2-40B4-BE49-F238E27FC236}">
                <a16:creationId xmlns:a16="http://schemas.microsoft.com/office/drawing/2014/main" id="{60E018F3-D92D-3842-70C9-86E6C710D4F8}"/>
              </a:ext>
            </a:extLst>
          </p:cNvPr>
          <p:cNvSpPr txBox="1"/>
          <p:nvPr/>
        </p:nvSpPr>
        <p:spPr>
          <a:xfrm>
            <a:off x="1869408" y="4535737"/>
            <a:ext cx="665567" cy="336118"/>
          </a:xfrm>
          <a:prstGeom prst="rect">
            <a:avLst/>
          </a:prstGeom>
          <a:noFill/>
        </p:spPr>
        <p:txBody>
          <a:bodyPr wrap="none" rtlCol="0">
            <a:spAutoFit/>
          </a:bodyPr>
          <a:lstStyle/>
          <a:p>
            <a:pPr defTabSz="804672">
              <a:spcAft>
                <a:spcPts val="600"/>
              </a:spcAft>
            </a:pPr>
            <a:r>
              <a:rPr lang="en-IT" sz="1584" kern="1200">
                <a:solidFill>
                  <a:srgbClr val="0070C0"/>
                </a:solidFill>
                <a:latin typeface="+mn-lt"/>
                <a:ea typeface="+mn-ea"/>
                <a:cs typeface="+mn-cs"/>
              </a:rPr>
              <a:t>Pump</a:t>
            </a:r>
            <a:endParaRPr lang="en-IT">
              <a:solidFill>
                <a:srgbClr val="0070C0"/>
              </a:solidFill>
            </a:endParaRPr>
          </a:p>
        </p:txBody>
      </p:sp>
      <p:sp>
        <p:nvSpPr>
          <p:cNvPr id="6" name="TextBox 5">
            <a:extLst>
              <a:ext uri="{FF2B5EF4-FFF2-40B4-BE49-F238E27FC236}">
                <a16:creationId xmlns:a16="http://schemas.microsoft.com/office/drawing/2014/main" id="{5232922F-00D4-9750-EEA7-643DAAF1C698}"/>
              </a:ext>
            </a:extLst>
          </p:cNvPr>
          <p:cNvSpPr txBox="1"/>
          <p:nvPr/>
        </p:nvSpPr>
        <p:spPr>
          <a:xfrm>
            <a:off x="3678662" y="4608038"/>
            <a:ext cx="718466" cy="336118"/>
          </a:xfrm>
          <a:prstGeom prst="rect">
            <a:avLst/>
          </a:prstGeom>
          <a:noFill/>
        </p:spPr>
        <p:txBody>
          <a:bodyPr wrap="none" rtlCol="0">
            <a:spAutoFit/>
          </a:bodyPr>
          <a:lstStyle/>
          <a:p>
            <a:pPr defTabSz="804672">
              <a:spcAft>
                <a:spcPts val="600"/>
              </a:spcAft>
            </a:pPr>
            <a:r>
              <a:rPr lang="en-IT" sz="1584" kern="1200" dirty="0">
                <a:solidFill>
                  <a:srgbClr val="00B050"/>
                </a:solidFill>
                <a:latin typeface="+mn-lt"/>
                <a:ea typeface="+mn-ea"/>
                <a:cs typeface="+mn-cs"/>
              </a:rPr>
              <a:t>Signal</a:t>
            </a:r>
            <a:endParaRPr lang="en-IT" dirty="0">
              <a:solidFill>
                <a:srgbClr val="00B050"/>
              </a:solidFill>
            </a:endParaRPr>
          </a:p>
        </p:txBody>
      </p:sp>
      <p:sp>
        <p:nvSpPr>
          <p:cNvPr id="7" name="TextBox 6">
            <a:extLst>
              <a:ext uri="{FF2B5EF4-FFF2-40B4-BE49-F238E27FC236}">
                <a16:creationId xmlns:a16="http://schemas.microsoft.com/office/drawing/2014/main" id="{2ADCB835-E6A4-4A05-ECD1-E1C8F8EE1C90}"/>
              </a:ext>
            </a:extLst>
          </p:cNvPr>
          <p:cNvSpPr txBox="1"/>
          <p:nvPr/>
        </p:nvSpPr>
        <p:spPr>
          <a:xfrm>
            <a:off x="1842298" y="5696663"/>
            <a:ext cx="579005" cy="336118"/>
          </a:xfrm>
          <a:prstGeom prst="rect">
            <a:avLst/>
          </a:prstGeom>
          <a:noFill/>
        </p:spPr>
        <p:txBody>
          <a:bodyPr wrap="none" rtlCol="0">
            <a:spAutoFit/>
          </a:bodyPr>
          <a:lstStyle/>
          <a:p>
            <a:pPr defTabSz="804672">
              <a:spcAft>
                <a:spcPts val="600"/>
              </a:spcAft>
            </a:pPr>
            <a:r>
              <a:rPr lang="en-IT" sz="1584" kern="1200" dirty="0">
                <a:solidFill>
                  <a:srgbClr val="7030A0"/>
                </a:solidFill>
                <a:latin typeface="+mn-lt"/>
                <a:ea typeface="+mn-ea"/>
                <a:cs typeface="+mn-cs"/>
              </a:rPr>
              <a:t>Idler</a:t>
            </a:r>
            <a:endParaRPr lang="en-IT" dirty="0">
              <a:solidFill>
                <a:srgbClr val="7030A0"/>
              </a:solidFill>
            </a:endParaRPr>
          </a:p>
        </p:txBody>
      </p:sp>
      <p:pic>
        <p:nvPicPr>
          <p:cNvPr id="9" name="Picture 8" descr="A picture containing font, text, line, white&#10;&#10;Description automatically generated">
            <a:extLst>
              <a:ext uri="{FF2B5EF4-FFF2-40B4-BE49-F238E27FC236}">
                <a16:creationId xmlns:a16="http://schemas.microsoft.com/office/drawing/2014/main" id="{F90A2781-39E9-089B-F8F6-16F2E3D10782}"/>
              </a:ext>
            </a:extLst>
          </p:cNvPr>
          <p:cNvPicPr>
            <a:picLocks noChangeAspect="1"/>
          </p:cNvPicPr>
          <p:nvPr/>
        </p:nvPicPr>
        <p:blipFill>
          <a:blip r:embed="rId5"/>
          <a:stretch>
            <a:fillRect/>
          </a:stretch>
        </p:blipFill>
        <p:spPr>
          <a:xfrm>
            <a:off x="6426729" y="1920029"/>
            <a:ext cx="2940180" cy="8640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EAA1460-079B-8EE7-3D96-683978CB4EF7}"/>
                  </a:ext>
                </a:extLst>
              </p:cNvPr>
              <p:cNvSpPr txBox="1"/>
              <p:nvPr/>
            </p:nvSpPr>
            <p:spPr>
              <a:xfrm>
                <a:off x="6096000" y="5665789"/>
                <a:ext cx="1890389"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2</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𝑘</m:t>
                          </m:r>
                        </m:e>
                        <m:sub>
                          <m:r>
                            <a:rPr lang="it-IT" sz="2400" b="0" i="1" smtClean="0">
                              <a:latin typeface="Cambria Math" panose="02040503050406030204" pitchFamily="18" charset="0"/>
                            </a:rPr>
                            <m:t>𝑝</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𝑘</m:t>
                          </m:r>
                        </m:e>
                        <m:sub>
                          <m:r>
                            <a:rPr lang="it-IT" sz="2400" b="0" i="1" smtClean="0">
                              <a:latin typeface="Cambria Math" panose="02040503050406030204" pitchFamily="18" charset="0"/>
                              <a:ea typeface="Cambria Math" panose="02040503050406030204" pitchFamily="18" charset="0"/>
                            </a:rPr>
                            <m:t>𝑠</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𝑘</m:t>
                          </m:r>
                        </m:e>
                        <m:sub>
                          <m:r>
                            <a:rPr lang="it-IT" sz="2400" b="0" i="1" smtClean="0">
                              <a:latin typeface="Cambria Math" panose="02040503050406030204" pitchFamily="18" charset="0"/>
                              <a:ea typeface="Cambria Math" panose="02040503050406030204" pitchFamily="18" charset="0"/>
                            </a:rPr>
                            <m:t>𝑖</m:t>
                          </m:r>
                        </m:sub>
                      </m:sSub>
                    </m:oMath>
                  </m:oMathPara>
                </a14:m>
                <a:endParaRPr lang="en-IT" sz="2400" dirty="0"/>
              </a:p>
            </p:txBody>
          </p:sp>
        </mc:Choice>
        <mc:Fallback xmlns="">
          <p:sp>
            <p:nvSpPr>
              <p:cNvPr id="12" name="TextBox 11">
                <a:extLst>
                  <a:ext uri="{FF2B5EF4-FFF2-40B4-BE49-F238E27FC236}">
                    <a16:creationId xmlns:a16="http://schemas.microsoft.com/office/drawing/2014/main" id="{9EAA1460-079B-8EE7-3D96-683978CB4EF7}"/>
                  </a:ext>
                </a:extLst>
              </p:cNvPr>
              <p:cNvSpPr txBox="1">
                <a:spLocks noRot="1" noChangeAspect="1" noMove="1" noResize="1" noEditPoints="1" noAdjustHandles="1" noChangeArrowheads="1" noChangeShapeType="1" noTextEdit="1"/>
              </p:cNvSpPr>
              <p:nvPr/>
            </p:nvSpPr>
            <p:spPr>
              <a:xfrm>
                <a:off x="6096000" y="5665789"/>
                <a:ext cx="1890389" cy="397866"/>
              </a:xfrm>
              <a:prstGeom prst="rect">
                <a:avLst/>
              </a:prstGeom>
              <a:blipFill>
                <a:blip r:embed="rId6"/>
                <a:stretch>
                  <a:fillRect l="-4027" r="-1342" b="-1818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A83710E-87D9-2F07-A333-4C6CBD4BC533}"/>
                  </a:ext>
                </a:extLst>
              </p:cNvPr>
              <p:cNvSpPr txBox="1"/>
              <p:nvPr/>
            </p:nvSpPr>
            <p:spPr>
              <a:xfrm>
                <a:off x="6117898" y="5057855"/>
                <a:ext cx="2025106"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e>
                        <m:sub>
                          <m:r>
                            <a:rPr lang="it-IT" sz="2400" b="0" i="1" smtClean="0">
                              <a:latin typeface="Cambria Math" panose="02040503050406030204" pitchFamily="18" charset="0"/>
                            </a:rPr>
                            <m:t>𝑠</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e>
                        <m:sub>
                          <m:r>
                            <a:rPr lang="it-IT" sz="2400" b="0" i="1" smtClean="0">
                              <a:latin typeface="Cambria Math" panose="02040503050406030204" pitchFamily="18" charset="0"/>
                            </a:rPr>
                            <m:t>𝑖</m:t>
                          </m:r>
                        </m:sub>
                      </m:sSub>
                      <m:r>
                        <a:rPr lang="it-IT" sz="2400" b="0" i="1" smtClean="0">
                          <a:latin typeface="Cambria Math" panose="02040503050406030204" pitchFamily="18" charset="0"/>
                        </a:rPr>
                        <m:t>=2</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e>
                        <m:sub>
                          <m:r>
                            <a:rPr lang="it-IT" sz="2400" b="0" i="1" smtClean="0">
                              <a:latin typeface="Cambria Math" panose="02040503050406030204" pitchFamily="18" charset="0"/>
                            </a:rPr>
                            <m:t>𝑝</m:t>
                          </m:r>
                        </m:sub>
                      </m:sSub>
                    </m:oMath>
                  </m:oMathPara>
                </a14:m>
                <a:endParaRPr lang="en-IT" sz="2400" dirty="0"/>
              </a:p>
            </p:txBody>
          </p:sp>
        </mc:Choice>
        <mc:Fallback xmlns="">
          <p:sp>
            <p:nvSpPr>
              <p:cNvPr id="13" name="TextBox 12">
                <a:extLst>
                  <a:ext uri="{FF2B5EF4-FFF2-40B4-BE49-F238E27FC236}">
                    <a16:creationId xmlns:a16="http://schemas.microsoft.com/office/drawing/2014/main" id="{8A83710E-87D9-2F07-A333-4C6CBD4BC533}"/>
                  </a:ext>
                </a:extLst>
              </p:cNvPr>
              <p:cNvSpPr txBox="1">
                <a:spLocks noRot="1" noChangeAspect="1" noMove="1" noResize="1" noEditPoints="1" noAdjustHandles="1" noChangeArrowheads="1" noChangeShapeType="1" noTextEdit="1"/>
              </p:cNvSpPr>
              <p:nvPr/>
            </p:nvSpPr>
            <p:spPr>
              <a:xfrm>
                <a:off x="6117898" y="5057855"/>
                <a:ext cx="2025106" cy="397866"/>
              </a:xfrm>
              <a:prstGeom prst="rect">
                <a:avLst/>
              </a:prstGeom>
              <a:blipFill>
                <a:blip r:embed="rId7"/>
                <a:stretch>
                  <a:fillRect l="-1242" r="-621" b="-18750"/>
                </a:stretch>
              </a:blipFill>
            </p:spPr>
            <p:txBody>
              <a:bodyPr/>
              <a:lstStyle/>
              <a:p>
                <a:r>
                  <a:rPr lang="en-IT">
                    <a:noFill/>
                  </a:rPr>
                  <a:t> </a:t>
                </a:r>
              </a:p>
            </p:txBody>
          </p:sp>
        </mc:Fallback>
      </mc:AlternateContent>
      <p:sp>
        <p:nvSpPr>
          <p:cNvPr id="8" name="TextBox 7">
            <a:extLst>
              <a:ext uri="{FF2B5EF4-FFF2-40B4-BE49-F238E27FC236}">
                <a16:creationId xmlns:a16="http://schemas.microsoft.com/office/drawing/2014/main" id="{989DC243-54BD-47A5-4F3C-E0AF9A943075}"/>
              </a:ext>
            </a:extLst>
          </p:cNvPr>
          <p:cNvSpPr txBox="1"/>
          <p:nvPr/>
        </p:nvSpPr>
        <p:spPr>
          <a:xfrm>
            <a:off x="9841876" y="4596190"/>
            <a:ext cx="396262" cy="461665"/>
          </a:xfrm>
          <a:prstGeom prst="rect">
            <a:avLst/>
          </a:prstGeom>
          <a:noFill/>
        </p:spPr>
        <p:txBody>
          <a:bodyPr wrap="none" rtlCol="0">
            <a:spAutoFit/>
          </a:bodyPr>
          <a:lstStyle/>
          <a:p>
            <a:r>
              <a:rPr lang="en-IT" sz="2400" dirty="0">
                <a:latin typeface="Symbol" pitchFamily="2" charset="2"/>
              </a:rPr>
              <a:t>w</a:t>
            </a:r>
          </a:p>
        </p:txBody>
      </p:sp>
      <p:sp>
        <p:nvSpPr>
          <p:cNvPr id="10" name="TextBox 9">
            <a:extLst>
              <a:ext uri="{FF2B5EF4-FFF2-40B4-BE49-F238E27FC236}">
                <a16:creationId xmlns:a16="http://schemas.microsoft.com/office/drawing/2014/main" id="{A9DA7A27-A750-668E-12DF-BD0C37684999}"/>
              </a:ext>
            </a:extLst>
          </p:cNvPr>
          <p:cNvSpPr txBox="1"/>
          <p:nvPr/>
        </p:nvSpPr>
        <p:spPr>
          <a:xfrm>
            <a:off x="5764916" y="1802379"/>
            <a:ext cx="352982" cy="461665"/>
          </a:xfrm>
          <a:prstGeom prst="rect">
            <a:avLst/>
          </a:prstGeom>
          <a:noFill/>
        </p:spPr>
        <p:txBody>
          <a:bodyPr wrap="none" rtlCol="0">
            <a:spAutoFit/>
          </a:bodyPr>
          <a:lstStyle/>
          <a:p>
            <a:r>
              <a:rPr lang="en-IT" sz="2400" dirty="0">
                <a:latin typeface="Symbol" pitchFamily="2" charset="2"/>
              </a:rPr>
              <a:t>k</a:t>
            </a:r>
          </a:p>
        </p:txBody>
      </p:sp>
    </p:spTree>
    <p:extLst>
      <p:ext uri="{BB962C8B-B14F-4D97-AF65-F5344CB8AC3E}">
        <p14:creationId xmlns:p14="http://schemas.microsoft.com/office/powerpoint/2010/main" val="2331531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FD5C9-5ADD-9A67-00A4-A4E50D3459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9057F-A1D9-D016-85A2-B60D5749A916}"/>
              </a:ext>
            </a:extLst>
          </p:cNvPr>
          <p:cNvSpPr>
            <a:spLocks noGrp="1"/>
          </p:cNvSpPr>
          <p:nvPr>
            <p:ph type="title"/>
          </p:nvPr>
        </p:nvSpPr>
        <p:spPr/>
        <p:txBody>
          <a:bodyPr/>
          <a:lstStyle/>
          <a:p>
            <a:r>
              <a:rPr lang="en-IT" dirty="0"/>
              <a:t>Traveling Wave Parametric Amplifier</a:t>
            </a:r>
          </a:p>
        </p:txBody>
      </p:sp>
      <p:pic>
        <p:nvPicPr>
          <p:cNvPr id="3" name="Picture 2">
            <a:extLst>
              <a:ext uri="{FF2B5EF4-FFF2-40B4-BE49-F238E27FC236}">
                <a16:creationId xmlns:a16="http://schemas.microsoft.com/office/drawing/2014/main" id="{55F99627-F36D-D735-7D39-C4E758F4FA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8639" y="2033212"/>
            <a:ext cx="5574000" cy="2160000"/>
          </a:xfrm>
          <a:prstGeom prst="rect">
            <a:avLst/>
          </a:prstGeom>
        </p:spPr>
      </p:pic>
      <p:pic>
        <p:nvPicPr>
          <p:cNvPr id="4" name="Picture 3" descr="A picture containing handwriting, text, font, calligraphy&#10;&#10;Description automatically generated">
            <a:extLst>
              <a:ext uri="{FF2B5EF4-FFF2-40B4-BE49-F238E27FC236}">
                <a16:creationId xmlns:a16="http://schemas.microsoft.com/office/drawing/2014/main" id="{031FCD48-53CF-396F-25C5-CB37CB3E9A84}"/>
              </a:ext>
            </a:extLst>
          </p:cNvPr>
          <p:cNvPicPr>
            <a:picLocks noChangeAspect="1"/>
          </p:cNvPicPr>
          <p:nvPr/>
        </p:nvPicPr>
        <p:blipFill>
          <a:blip r:embed="rId3"/>
          <a:stretch>
            <a:fillRect/>
          </a:stretch>
        </p:blipFill>
        <p:spPr>
          <a:xfrm>
            <a:off x="522000" y="4608038"/>
            <a:ext cx="4883517" cy="1275082"/>
          </a:xfrm>
          <a:prstGeom prst="rect">
            <a:avLst/>
          </a:prstGeom>
        </p:spPr>
      </p:pic>
      <p:sp>
        <p:nvSpPr>
          <p:cNvPr id="5" name="TextBox 4">
            <a:extLst>
              <a:ext uri="{FF2B5EF4-FFF2-40B4-BE49-F238E27FC236}">
                <a16:creationId xmlns:a16="http://schemas.microsoft.com/office/drawing/2014/main" id="{034E73F6-BD4E-9E1D-D398-28069A6AF1A6}"/>
              </a:ext>
            </a:extLst>
          </p:cNvPr>
          <p:cNvSpPr txBox="1"/>
          <p:nvPr/>
        </p:nvSpPr>
        <p:spPr>
          <a:xfrm>
            <a:off x="1869408" y="4535737"/>
            <a:ext cx="665567" cy="336118"/>
          </a:xfrm>
          <a:prstGeom prst="rect">
            <a:avLst/>
          </a:prstGeom>
          <a:noFill/>
        </p:spPr>
        <p:txBody>
          <a:bodyPr wrap="none" rtlCol="0">
            <a:spAutoFit/>
          </a:bodyPr>
          <a:lstStyle/>
          <a:p>
            <a:pPr defTabSz="804672">
              <a:spcAft>
                <a:spcPts val="600"/>
              </a:spcAft>
            </a:pPr>
            <a:r>
              <a:rPr lang="en-IT" sz="1584" kern="1200">
                <a:solidFill>
                  <a:srgbClr val="0070C0"/>
                </a:solidFill>
                <a:latin typeface="+mn-lt"/>
                <a:ea typeface="+mn-ea"/>
                <a:cs typeface="+mn-cs"/>
              </a:rPr>
              <a:t>Pump</a:t>
            </a:r>
            <a:endParaRPr lang="en-IT">
              <a:solidFill>
                <a:srgbClr val="0070C0"/>
              </a:solidFill>
            </a:endParaRPr>
          </a:p>
        </p:txBody>
      </p:sp>
      <p:sp>
        <p:nvSpPr>
          <p:cNvPr id="6" name="TextBox 5">
            <a:extLst>
              <a:ext uri="{FF2B5EF4-FFF2-40B4-BE49-F238E27FC236}">
                <a16:creationId xmlns:a16="http://schemas.microsoft.com/office/drawing/2014/main" id="{66EEED85-455A-182A-713B-C81E64C21E2C}"/>
              </a:ext>
            </a:extLst>
          </p:cNvPr>
          <p:cNvSpPr txBox="1"/>
          <p:nvPr/>
        </p:nvSpPr>
        <p:spPr>
          <a:xfrm>
            <a:off x="3678662" y="4608038"/>
            <a:ext cx="718466" cy="336118"/>
          </a:xfrm>
          <a:prstGeom prst="rect">
            <a:avLst/>
          </a:prstGeom>
          <a:noFill/>
        </p:spPr>
        <p:txBody>
          <a:bodyPr wrap="none" rtlCol="0">
            <a:spAutoFit/>
          </a:bodyPr>
          <a:lstStyle/>
          <a:p>
            <a:pPr defTabSz="804672">
              <a:spcAft>
                <a:spcPts val="600"/>
              </a:spcAft>
            </a:pPr>
            <a:r>
              <a:rPr lang="en-IT" sz="1584" kern="1200" dirty="0">
                <a:solidFill>
                  <a:srgbClr val="00B050"/>
                </a:solidFill>
                <a:latin typeface="+mn-lt"/>
                <a:ea typeface="+mn-ea"/>
                <a:cs typeface="+mn-cs"/>
              </a:rPr>
              <a:t>Signal</a:t>
            </a:r>
            <a:endParaRPr lang="en-IT" dirty="0">
              <a:solidFill>
                <a:srgbClr val="00B050"/>
              </a:solidFill>
            </a:endParaRPr>
          </a:p>
        </p:txBody>
      </p:sp>
      <p:sp>
        <p:nvSpPr>
          <p:cNvPr id="7" name="TextBox 6">
            <a:extLst>
              <a:ext uri="{FF2B5EF4-FFF2-40B4-BE49-F238E27FC236}">
                <a16:creationId xmlns:a16="http://schemas.microsoft.com/office/drawing/2014/main" id="{92A5ED4B-E2B6-A686-1636-238C295B1233}"/>
              </a:ext>
            </a:extLst>
          </p:cNvPr>
          <p:cNvSpPr txBox="1"/>
          <p:nvPr/>
        </p:nvSpPr>
        <p:spPr>
          <a:xfrm>
            <a:off x="1842298" y="5696663"/>
            <a:ext cx="579005" cy="336118"/>
          </a:xfrm>
          <a:prstGeom prst="rect">
            <a:avLst/>
          </a:prstGeom>
          <a:noFill/>
        </p:spPr>
        <p:txBody>
          <a:bodyPr wrap="none" rtlCol="0">
            <a:spAutoFit/>
          </a:bodyPr>
          <a:lstStyle/>
          <a:p>
            <a:pPr defTabSz="804672">
              <a:spcAft>
                <a:spcPts val="600"/>
              </a:spcAft>
            </a:pPr>
            <a:r>
              <a:rPr lang="en-IT" sz="1584" kern="1200" dirty="0">
                <a:solidFill>
                  <a:srgbClr val="7030A0"/>
                </a:solidFill>
                <a:latin typeface="+mn-lt"/>
                <a:ea typeface="+mn-ea"/>
                <a:cs typeface="+mn-cs"/>
              </a:rPr>
              <a:t>Idler</a:t>
            </a:r>
            <a:endParaRPr lang="en-IT" dirty="0">
              <a:solidFill>
                <a:srgbClr val="7030A0"/>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CBA6617-61A9-927F-9DC4-C3569C70C1CD}"/>
                  </a:ext>
                </a:extLst>
              </p:cNvPr>
              <p:cNvSpPr txBox="1"/>
              <p:nvPr/>
            </p:nvSpPr>
            <p:spPr>
              <a:xfrm>
                <a:off x="6096000" y="5665789"/>
                <a:ext cx="1890389"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2</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𝑘</m:t>
                          </m:r>
                        </m:e>
                        <m:sub>
                          <m:r>
                            <a:rPr lang="it-IT" sz="2400" b="0" i="1" smtClean="0">
                              <a:latin typeface="Cambria Math" panose="02040503050406030204" pitchFamily="18" charset="0"/>
                            </a:rPr>
                            <m:t>𝑝</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𝑘</m:t>
                          </m:r>
                        </m:e>
                        <m:sub>
                          <m:r>
                            <a:rPr lang="it-IT" sz="2400" b="0" i="1" smtClean="0">
                              <a:latin typeface="Cambria Math" panose="02040503050406030204" pitchFamily="18" charset="0"/>
                              <a:ea typeface="Cambria Math" panose="02040503050406030204" pitchFamily="18" charset="0"/>
                            </a:rPr>
                            <m:t>𝑠</m:t>
                          </m:r>
                        </m:sub>
                      </m:sSub>
                      <m:r>
                        <a:rPr lang="it-IT" sz="2400" b="0" i="1" smtClean="0">
                          <a:latin typeface="Cambria Math" panose="02040503050406030204" pitchFamily="18" charset="0"/>
                          <a:ea typeface="Cambria Math" panose="02040503050406030204" pitchFamily="18" charset="0"/>
                        </a:rPr>
                        <m:t>+</m:t>
                      </m:r>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𝑘</m:t>
                          </m:r>
                        </m:e>
                        <m:sub>
                          <m:r>
                            <a:rPr lang="it-IT" sz="2400" b="0" i="1" smtClean="0">
                              <a:latin typeface="Cambria Math" panose="02040503050406030204" pitchFamily="18" charset="0"/>
                              <a:ea typeface="Cambria Math" panose="02040503050406030204" pitchFamily="18" charset="0"/>
                            </a:rPr>
                            <m:t>𝑖</m:t>
                          </m:r>
                        </m:sub>
                      </m:sSub>
                    </m:oMath>
                  </m:oMathPara>
                </a14:m>
                <a:endParaRPr lang="en-IT" sz="2400" dirty="0"/>
              </a:p>
            </p:txBody>
          </p:sp>
        </mc:Choice>
        <mc:Fallback xmlns="">
          <p:sp>
            <p:nvSpPr>
              <p:cNvPr id="12" name="TextBox 11">
                <a:extLst>
                  <a:ext uri="{FF2B5EF4-FFF2-40B4-BE49-F238E27FC236}">
                    <a16:creationId xmlns:a16="http://schemas.microsoft.com/office/drawing/2014/main" id="{7CBA6617-61A9-927F-9DC4-C3569C70C1CD}"/>
                  </a:ext>
                </a:extLst>
              </p:cNvPr>
              <p:cNvSpPr txBox="1">
                <a:spLocks noRot="1" noChangeAspect="1" noMove="1" noResize="1" noEditPoints="1" noAdjustHandles="1" noChangeArrowheads="1" noChangeShapeType="1" noTextEdit="1"/>
              </p:cNvSpPr>
              <p:nvPr/>
            </p:nvSpPr>
            <p:spPr>
              <a:xfrm>
                <a:off x="6096000" y="5665789"/>
                <a:ext cx="1890389" cy="397866"/>
              </a:xfrm>
              <a:prstGeom prst="rect">
                <a:avLst/>
              </a:prstGeom>
              <a:blipFill>
                <a:blip r:embed="rId6"/>
                <a:stretch>
                  <a:fillRect l="-4027" r="-1342" b="-1818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66602B0-804C-AB9A-074D-E64BED3ECB92}"/>
                  </a:ext>
                </a:extLst>
              </p:cNvPr>
              <p:cNvSpPr txBox="1"/>
              <p:nvPr/>
            </p:nvSpPr>
            <p:spPr>
              <a:xfrm>
                <a:off x="6117898" y="5057855"/>
                <a:ext cx="2025106"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e>
                        <m:sub>
                          <m:r>
                            <a:rPr lang="it-IT" sz="2400" b="0" i="1" smtClean="0">
                              <a:latin typeface="Cambria Math" panose="02040503050406030204" pitchFamily="18" charset="0"/>
                            </a:rPr>
                            <m:t>𝑠</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e>
                        <m:sub>
                          <m:r>
                            <a:rPr lang="it-IT" sz="2400" b="0" i="1" smtClean="0">
                              <a:latin typeface="Cambria Math" panose="02040503050406030204" pitchFamily="18" charset="0"/>
                            </a:rPr>
                            <m:t>𝑖</m:t>
                          </m:r>
                        </m:sub>
                      </m:sSub>
                      <m:r>
                        <a:rPr lang="it-IT" sz="2400" b="0" i="1" smtClean="0">
                          <a:latin typeface="Cambria Math" panose="02040503050406030204" pitchFamily="18" charset="0"/>
                        </a:rPr>
                        <m:t>=2</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e>
                        <m:sub>
                          <m:r>
                            <a:rPr lang="it-IT" sz="2400" b="0" i="1" smtClean="0">
                              <a:latin typeface="Cambria Math" panose="02040503050406030204" pitchFamily="18" charset="0"/>
                            </a:rPr>
                            <m:t>𝑝</m:t>
                          </m:r>
                        </m:sub>
                      </m:sSub>
                    </m:oMath>
                  </m:oMathPara>
                </a14:m>
                <a:endParaRPr lang="en-IT" sz="2400" dirty="0"/>
              </a:p>
            </p:txBody>
          </p:sp>
        </mc:Choice>
        <mc:Fallback xmlns="">
          <p:sp>
            <p:nvSpPr>
              <p:cNvPr id="13" name="TextBox 12">
                <a:extLst>
                  <a:ext uri="{FF2B5EF4-FFF2-40B4-BE49-F238E27FC236}">
                    <a16:creationId xmlns:a16="http://schemas.microsoft.com/office/drawing/2014/main" id="{066602B0-804C-AB9A-074D-E64BED3ECB92}"/>
                  </a:ext>
                </a:extLst>
              </p:cNvPr>
              <p:cNvSpPr txBox="1">
                <a:spLocks noRot="1" noChangeAspect="1" noMove="1" noResize="1" noEditPoints="1" noAdjustHandles="1" noChangeArrowheads="1" noChangeShapeType="1" noTextEdit="1"/>
              </p:cNvSpPr>
              <p:nvPr/>
            </p:nvSpPr>
            <p:spPr>
              <a:xfrm>
                <a:off x="6117898" y="5057855"/>
                <a:ext cx="2025106" cy="397866"/>
              </a:xfrm>
              <a:prstGeom prst="rect">
                <a:avLst/>
              </a:prstGeom>
              <a:blipFill>
                <a:blip r:embed="rId7"/>
                <a:stretch>
                  <a:fillRect l="-1242" r="-621" b="-18750"/>
                </a:stretch>
              </a:blipFill>
            </p:spPr>
            <p:txBody>
              <a:bodyPr/>
              <a:lstStyle/>
              <a:p>
                <a:r>
                  <a:rPr lang="en-IT">
                    <a:noFill/>
                  </a:rPr>
                  <a:t> </a:t>
                </a:r>
              </a:p>
            </p:txBody>
          </p:sp>
        </mc:Fallback>
      </mc:AlternateContent>
      <p:sp>
        <p:nvSpPr>
          <p:cNvPr id="14" name="TextBox 13">
            <a:extLst>
              <a:ext uri="{FF2B5EF4-FFF2-40B4-BE49-F238E27FC236}">
                <a16:creationId xmlns:a16="http://schemas.microsoft.com/office/drawing/2014/main" id="{C13F45A9-5D3A-86C8-94C1-4F3F54874CE8}"/>
              </a:ext>
            </a:extLst>
          </p:cNvPr>
          <p:cNvSpPr txBox="1"/>
          <p:nvPr/>
        </p:nvSpPr>
        <p:spPr>
          <a:xfrm>
            <a:off x="8496026" y="5201784"/>
            <a:ext cx="3165060" cy="1077218"/>
          </a:xfrm>
          <a:prstGeom prst="rect">
            <a:avLst/>
          </a:prstGeom>
          <a:noFill/>
        </p:spPr>
        <p:txBody>
          <a:bodyPr wrap="square" rtlCol="0">
            <a:spAutoFit/>
          </a:bodyPr>
          <a:lstStyle/>
          <a:p>
            <a:r>
              <a:rPr lang="en-IT" sz="1600" dirty="0"/>
              <a:t>Techniques like gap engineering are used to modify the dispersion relation and recover momentum conservation</a:t>
            </a:r>
          </a:p>
        </p:txBody>
      </p:sp>
      <p:grpSp>
        <p:nvGrpSpPr>
          <p:cNvPr id="23" name="Group 22">
            <a:extLst>
              <a:ext uri="{FF2B5EF4-FFF2-40B4-BE49-F238E27FC236}">
                <a16:creationId xmlns:a16="http://schemas.microsoft.com/office/drawing/2014/main" id="{1E2496AC-22C6-B65C-B102-B22A60E7FFAD}"/>
              </a:ext>
            </a:extLst>
          </p:cNvPr>
          <p:cNvGrpSpPr/>
          <p:nvPr/>
        </p:nvGrpSpPr>
        <p:grpSpPr>
          <a:xfrm>
            <a:off x="5764916" y="1802379"/>
            <a:ext cx="5953975" cy="3255476"/>
            <a:chOff x="5764916" y="1802379"/>
            <a:chExt cx="5953975" cy="3255476"/>
          </a:xfrm>
        </p:grpSpPr>
        <p:pic>
          <p:nvPicPr>
            <p:cNvPr id="17" name="Picture 16" descr="A line graph with orange and blue lines&#10;&#10;AI-generated content may be incorrect.">
              <a:extLst>
                <a:ext uri="{FF2B5EF4-FFF2-40B4-BE49-F238E27FC236}">
                  <a16:creationId xmlns:a16="http://schemas.microsoft.com/office/drawing/2014/main" id="{049DCA35-515D-56F5-332E-260122EAC8C8}"/>
                </a:ext>
              </a:extLst>
            </p:cNvPr>
            <p:cNvPicPr>
              <a:picLocks noChangeAspect="1"/>
            </p:cNvPicPr>
            <p:nvPr/>
          </p:nvPicPr>
          <p:blipFill>
            <a:blip r:embed="rId8"/>
            <a:stretch>
              <a:fillRect/>
            </a:stretch>
          </p:blipFill>
          <p:spPr>
            <a:xfrm>
              <a:off x="6096000" y="1920029"/>
              <a:ext cx="5622891" cy="2772000"/>
            </a:xfrm>
            <a:prstGeom prst="rect">
              <a:avLst/>
            </a:prstGeom>
          </p:spPr>
        </p:pic>
        <p:pic>
          <p:nvPicPr>
            <p:cNvPr id="9" name="Picture 8" descr="A picture containing font, text, line, white&#10;&#10;Description automatically generated">
              <a:extLst>
                <a:ext uri="{FF2B5EF4-FFF2-40B4-BE49-F238E27FC236}">
                  <a16:creationId xmlns:a16="http://schemas.microsoft.com/office/drawing/2014/main" id="{F77841ED-6F89-8307-6070-03D07594400E}"/>
                </a:ext>
              </a:extLst>
            </p:cNvPr>
            <p:cNvPicPr>
              <a:picLocks noChangeAspect="1"/>
            </p:cNvPicPr>
            <p:nvPr/>
          </p:nvPicPr>
          <p:blipFill>
            <a:blip r:embed="rId9"/>
            <a:stretch>
              <a:fillRect/>
            </a:stretch>
          </p:blipFill>
          <p:spPr>
            <a:xfrm>
              <a:off x="6426729" y="1920029"/>
              <a:ext cx="2940180" cy="864000"/>
            </a:xfrm>
            <a:prstGeom prst="rect">
              <a:avLst/>
            </a:prstGeom>
          </p:spPr>
        </p:pic>
        <p:sp>
          <p:nvSpPr>
            <p:cNvPr id="10" name="Freeform 9">
              <a:extLst>
                <a:ext uri="{FF2B5EF4-FFF2-40B4-BE49-F238E27FC236}">
                  <a16:creationId xmlns:a16="http://schemas.microsoft.com/office/drawing/2014/main" id="{4FBAB5D0-6526-3A2B-E245-BF1518F11728}"/>
                </a:ext>
              </a:extLst>
            </p:cNvPr>
            <p:cNvSpPr/>
            <p:nvPr/>
          </p:nvSpPr>
          <p:spPr>
            <a:xfrm>
              <a:off x="8013032" y="3007895"/>
              <a:ext cx="962526" cy="601626"/>
            </a:xfrm>
            <a:custGeom>
              <a:avLst/>
              <a:gdLst>
                <a:gd name="connsiteX0" fmla="*/ 0 w 962526"/>
                <a:gd name="connsiteY0" fmla="*/ 601579 h 601626"/>
                <a:gd name="connsiteX1" fmla="*/ 228600 w 962526"/>
                <a:gd name="connsiteY1" fmla="*/ 469231 h 601626"/>
                <a:gd name="connsiteX2" fmla="*/ 288757 w 962526"/>
                <a:gd name="connsiteY2" fmla="*/ 252663 h 601626"/>
                <a:gd name="connsiteX3" fmla="*/ 433136 w 962526"/>
                <a:gd name="connsiteY3" fmla="*/ 601579 h 601626"/>
                <a:gd name="connsiteX4" fmla="*/ 481263 w 962526"/>
                <a:gd name="connsiteY4" fmla="*/ 276726 h 601626"/>
                <a:gd name="connsiteX5" fmla="*/ 830179 w 962526"/>
                <a:gd name="connsiteY5" fmla="*/ 120316 h 601626"/>
                <a:gd name="connsiteX6" fmla="*/ 962526 w 962526"/>
                <a:gd name="connsiteY6" fmla="*/ 0 h 60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526" h="601626">
                  <a:moveTo>
                    <a:pt x="0" y="601579"/>
                  </a:moveTo>
                  <a:cubicBezTo>
                    <a:pt x="90237" y="564481"/>
                    <a:pt x="180474" y="527384"/>
                    <a:pt x="228600" y="469231"/>
                  </a:cubicBezTo>
                  <a:cubicBezTo>
                    <a:pt x="276726" y="411078"/>
                    <a:pt x="254668" y="230605"/>
                    <a:pt x="288757" y="252663"/>
                  </a:cubicBezTo>
                  <a:cubicBezTo>
                    <a:pt x="322846" y="274721"/>
                    <a:pt x="401052" y="597568"/>
                    <a:pt x="433136" y="601579"/>
                  </a:cubicBezTo>
                  <a:cubicBezTo>
                    <a:pt x="465220" y="605590"/>
                    <a:pt x="415089" y="356937"/>
                    <a:pt x="481263" y="276726"/>
                  </a:cubicBezTo>
                  <a:cubicBezTo>
                    <a:pt x="547437" y="196515"/>
                    <a:pt x="749969" y="166437"/>
                    <a:pt x="830179" y="120316"/>
                  </a:cubicBezTo>
                  <a:cubicBezTo>
                    <a:pt x="910390" y="74195"/>
                    <a:pt x="936458" y="37097"/>
                    <a:pt x="962526" y="0"/>
                  </a:cubicBezTo>
                </a:path>
              </a:pathLst>
            </a:custGeom>
            <a:noFill/>
            <a:ln w="34925">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8" name="TextBox 7">
              <a:extLst>
                <a:ext uri="{FF2B5EF4-FFF2-40B4-BE49-F238E27FC236}">
                  <a16:creationId xmlns:a16="http://schemas.microsoft.com/office/drawing/2014/main" id="{474F10D0-2248-1A60-677B-3FF94B92DDA6}"/>
                </a:ext>
              </a:extLst>
            </p:cNvPr>
            <p:cNvSpPr txBox="1"/>
            <p:nvPr/>
          </p:nvSpPr>
          <p:spPr>
            <a:xfrm>
              <a:off x="9841876" y="4596190"/>
              <a:ext cx="396262" cy="461665"/>
            </a:xfrm>
            <a:prstGeom prst="rect">
              <a:avLst/>
            </a:prstGeom>
            <a:noFill/>
          </p:spPr>
          <p:txBody>
            <a:bodyPr wrap="none" rtlCol="0">
              <a:spAutoFit/>
            </a:bodyPr>
            <a:lstStyle/>
            <a:p>
              <a:r>
                <a:rPr lang="en-IT" sz="2400" dirty="0">
                  <a:latin typeface="Symbol" pitchFamily="2" charset="2"/>
                </a:rPr>
                <a:t>w</a:t>
              </a:r>
            </a:p>
          </p:txBody>
        </p:sp>
        <p:sp>
          <p:nvSpPr>
            <p:cNvPr id="15" name="TextBox 14">
              <a:extLst>
                <a:ext uri="{FF2B5EF4-FFF2-40B4-BE49-F238E27FC236}">
                  <a16:creationId xmlns:a16="http://schemas.microsoft.com/office/drawing/2014/main" id="{33DCE244-B07F-4386-CBF7-3E3C03402384}"/>
                </a:ext>
              </a:extLst>
            </p:cNvPr>
            <p:cNvSpPr txBox="1"/>
            <p:nvPr/>
          </p:nvSpPr>
          <p:spPr>
            <a:xfrm>
              <a:off x="5764916" y="1802379"/>
              <a:ext cx="352982" cy="461665"/>
            </a:xfrm>
            <a:prstGeom prst="rect">
              <a:avLst/>
            </a:prstGeom>
            <a:noFill/>
          </p:spPr>
          <p:txBody>
            <a:bodyPr wrap="none" rtlCol="0">
              <a:spAutoFit/>
            </a:bodyPr>
            <a:lstStyle/>
            <a:p>
              <a:r>
                <a:rPr lang="en-IT" sz="2400" dirty="0">
                  <a:latin typeface="Symbol" pitchFamily="2" charset="2"/>
                </a:rPr>
                <a:t>k</a:t>
              </a:r>
            </a:p>
          </p:txBody>
        </p:sp>
        <p:sp>
          <p:nvSpPr>
            <p:cNvPr id="16" name="TextBox 15">
              <a:extLst>
                <a:ext uri="{FF2B5EF4-FFF2-40B4-BE49-F238E27FC236}">
                  <a16:creationId xmlns:a16="http://schemas.microsoft.com/office/drawing/2014/main" id="{858E38F4-BC35-2C0E-8E34-21E589547700}"/>
                </a:ext>
              </a:extLst>
            </p:cNvPr>
            <p:cNvSpPr txBox="1"/>
            <p:nvPr/>
          </p:nvSpPr>
          <p:spPr>
            <a:xfrm>
              <a:off x="8017657" y="4008546"/>
              <a:ext cx="769763" cy="369332"/>
            </a:xfrm>
            <a:prstGeom prst="rect">
              <a:avLst/>
            </a:prstGeom>
            <a:noFill/>
          </p:spPr>
          <p:txBody>
            <a:bodyPr wrap="none" rtlCol="0">
              <a:spAutoFit/>
            </a:bodyPr>
            <a:lstStyle/>
            <a:p>
              <a:r>
                <a:rPr lang="en-IT" dirty="0">
                  <a:solidFill>
                    <a:srgbClr val="0070C0"/>
                  </a:solidFill>
                </a:rPr>
                <a:t>pump</a:t>
              </a:r>
            </a:p>
          </p:txBody>
        </p:sp>
        <p:cxnSp>
          <p:nvCxnSpPr>
            <p:cNvPr id="18" name="Straight Arrow Connector 17">
              <a:extLst>
                <a:ext uri="{FF2B5EF4-FFF2-40B4-BE49-F238E27FC236}">
                  <a16:creationId xmlns:a16="http://schemas.microsoft.com/office/drawing/2014/main" id="{941EE4C2-B417-DCFE-75D1-A0FC131B20A6}"/>
                </a:ext>
              </a:extLst>
            </p:cNvPr>
            <p:cNvCxnSpPr>
              <a:cxnSpLocks/>
            </p:cNvCxnSpPr>
            <p:nvPr/>
          </p:nvCxnSpPr>
          <p:spPr>
            <a:xfrm flipV="1">
              <a:off x="8288216" y="3609521"/>
              <a:ext cx="0" cy="3990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B67BF6D-D293-ADBF-D4D9-829F14A0BBC2}"/>
                </a:ext>
              </a:extLst>
            </p:cNvPr>
            <p:cNvSpPr txBox="1"/>
            <p:nvPr/>
          </p:nvSpPr>
          <p:spPr>
            <a:xfrm>
              <a:off x="7315026" y="4008546"/>
              <a:ext cx="772969" cy="369332"/>
            </a:xfrm>
            <a:prstGeom prst="rect">
              <a:avLst/>
            </a:prstGeom>
            <a:noFill/>
          </p:spPr>
          <p:txBody>
            <a:bodyPr wrap="none" rtlCol="0">
              <a:spAutoFit/>
            </a:bodyPr>
            <a:lstStyle/>
            <a:p>
              <a:r>
                <a:rPr lang="en-IT" dirty="0">
                  <a:solidFill>
                    <a:srgbClr val="00B050"/>
                  </a:solidFill>
                </a:rPr>
                <a:t>signal</a:t>
              </a:r>
            </a:p>
          </p:txBody>
        </p:sp>
        <p:cxnSp>
          <p:nvCxnSpPr>
            <p:cNvPr id="20" name="Straight Arrow Connector 19">
              <a:extLst>
                <a:ext uri="{FF2B5EF4-FFF2-40B4-BE49-F238E27FC236}">
                  <a16:creationId xmlns:a16="http://schemas.microsoft.com/office/drawing/2014/main" id="{E2604D7C-B675-03BF-1900-ADD9A4704E58}"/>
                </a:ext>
              </a:extLst>
            </p:cNvPr>
            <p:cNvCxnSpPr/>
            <p:nvPr/>
          </p:nvCxnSpPr>
          <p:spPr>
            <a:xfrm flipV="1">
              <a:off x="7885097" y="3750197"/>
              <a:ext cx="0" cy="2708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8D748E1-8D0C-5AD7-A43C-30DDE041E7F5}"/>
                </a:ext>
              </a:extLst>
            </p:cNvPr>
            <p:cNvSpPr txBox="1"/>
            <p:nvPr/>
          </p:nvSpPr>
          <p:spPr>
            <a:xfrm>
              <a:off x="8696417" y="4020708"/>
              <a:ext cx="627095" cy="369332"/>
            </a:xfrm>
            <a:prstGeom prst="rect">
              <a:avLst/>
            </a:prstGeom>
            <a:noFill/>
          </p:spPr>
          <p:txBody>
            <a:bodyPr wrap="none" rtlCol="0">
              <a:spAutoFit/>
            </a:bodyPr>
            <a:lstStyle/>
            <a:p>
              <a:r>
                <a:rPr lang="en-IT" dirty="0">
                  <a:solidFill>
                    <a:srgbClr val="7030A0"/>
                  </a:solidFill>
                </a:rPr>
                <a:t>idler</a:t>
              </a:r>
            </a:p>
          </p:txBody>
        </p:sp>
        <p:cxnSp>
          <p:nvCxnSpPr>
            <p:cNvPr id="22" name="Straight Arrow Connector 21">
              <a:extLst>
                <a:ext uri="{FF2B5EF4-FFF2-40B4-BE49-F238E27FC236}">
                  <a16:creationId xmlns:a16="http://schemas.microsoft.com/office/drawing/2014/main" id="{D8051A0A-7484-9A20-6C89-9B2286839018}"/>
                </a:ext>
              </a:extLst>
            </p:cNvPr>
            <p:cNvCxnSpPr>
              <a:cxnSpLocks/>
            </p:cNvCxnSpPr>
            <p:nvPr/>
          </p:nvCxnSpPr>
          <p:spPr>
            <a:xfrm flipV="1">
              <a:off x="8857758" y="3217533"/>
              <a:ext cx="0" cy="9078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1398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graph&#10;&#10;AI-generated content may be incorrect.">
            <a:extLst>
              <a:ext uri="{FF2B5EF4-FFF2-40B4-BE49-F238E27FC236}">
                <a16:creationId xmlns:a16="http://schemas.microsoft.com/office/drawing/2014/main" id="{D03F17BE-51D6-B78D-9DB8-4191D90C0B82}"/>
              </a:ext>
            </a:extLst>
          </p:cNvPr>
          <p:cNvPicPr>
            <a:picLocks noChangeAspect="1"/>
          </p:cNvPicPr>
          <p:nvPr/>
        </p:nvPicPr>
        <p:blipFill>
          <a:blip r:embed="rId2"/>
          <a:stretch>
            <a:fillRect/>
          </a:stretch>
        </p:blipFill>
        <p:spPr>
          <a:xfrm>
            <a:off x="6791142" y="3900798"/>
            <a:ext cx="4759345" cy="2520000"/>
          </a:xfrm>
          <a:prstGeom prst="rect">
            <a:avLst/>
          </a:prstGeom>
        </p:spPr>
      </p:pic>
      <p:sp>
        <p:nvSpPr>
          <p:cNvPr id="4" name="TextBox 3">
            <a:extLst>
              <a:ext uri="{FF2B5EF4-FFF2-40B4-BE49-F238E27FC236}">
                <a16:creationId xmlns:a16="http://schemas.microsoft.com/office/drawing/2014/main" id="{A82A0F4F-FC14-3CE9-5194-E427D2516599}"/>
              </a:ext>
            </a:extLst>
          </p:cNvPr>
          <p:cNvSpPr txBox="1"/>
          <p:nvPr/>
        </p:nvSpPr>
        <p:spPr>
          <a:xfrm>
            <a:off x="7249380" y="6492875"/>
            <a:ext cx="1510613" cy="277342"/>
          </a:xfrm>
          <a:prstGeom prst="rect">
            <a:avLst/>
          </a:prstGeom>
          <a:noFill/>
        </p:spPr>
        <p:txBody>
          <a:bodyPr wrap="square">
            <a:spAutoFit/>
          </a:bodyPr>
          <a:lstStyle/>
          <a:p>
            <a:r>
              <a:rPr lang="en-GB" sz="1200" dirty="0"/>
              <a:t>arXiv:2506.11589</a:t>
            </a:r>
          </a:p>
        </p:txBody>
      </p:sp>
      <p:sp>
        <p:nvSpPr>
          <p:cNvPr id="5" name="Title 4">
            <a:extLst>
              <a:ext uri="{FF2B5EF4-FFF2-40B4-BE49-F238E27FC236}">
                <a16:creationId xmlns:a16="http://schemas.microsoft.com/office/drawing/2014/main" id="{8BDD4FE0-15E3-B662-AC03-A5D184B8C13F}"/>
              </a:ext>
            </a:extLst>
          </p:cNvPr>
          <p:cNvSpPr>
            <a:spLocks noGrp="1"/>
          </p:cNvSpPr>
          <p:nvPr>
            <p:ph type="title"/>
          </p:nvPr>
        </p:nvSpPr>
        <p:spPr/>
        <p:txBody>
          <a:bodyPr/>
          <a:lstStyle/>
          <a:p>
            <a:r>
              <a:rPr lang="en-IT" dirty="0"/>
              <a:t>QUAX - TWPA</a:t>
            </a:r>
          </a:p>
        </p:txBody>
      </p:sp>
      <p:pic>
        <p:nvPicPr>
          <p:cNvPr id="6" name="Picture 5" descr="A diagram of a machine&#10;&#10;Description automatically generated with low confidence">
            <a:extLst>
              <a:ext uri="{FF2B5EF4-FFF2-40B4-BE49-F238E27FC236}">
                <a16:creationId xmlns:a16="http://schemas.microsoft.com/office/drawing/2014/main" id="{71BFAC76-B092-C467-6E16-BD6BDEC40EB4}"/>
              </a:ext>
            </a:extLst>
          </p:cNvPr>
          <p:cNvPicPr>
            <a:picLocks noChangeAspect="1"/>
          </p:cNvPicPr>
          <p:nvPr/>
        </p:nvPicPr>
        <p:blipFill>
          <a:blip r:embed="rId3"/>
          <a:stretch>
            <a:fillRect/>
          </a:stretch>
        </p:blipFill>
        <p:spPr>
          <a:xfrm>
            <a:off x="347645" y="2595551"/>
            <a:ext cx="5385901" cy="3825247"/>
          </a:xfrm>
          <a:prstGeom prst="rect">
            <a:avLst/>
          </a:prstGeom>
        </p:spPr>
      </p:pic>
      <p:sp>
        <p:nvSpPr>
          <p:cNvPr id="7" name="TextBox 6">
            <a:extLst>
              <a:ext uri="{FF2B5EF4-FFF2-40B4-BE49-F238E27FC236}">
                <a16:creationId xmlns:a16="http://schemas.microsoft.com/office/drawing/2014/main" id="{9773F8B7-290F-199B-D4B1-B9D0E0384E0B}"/>
              </a:ext>
            </a:extLst>
          </p:cNvPr>
          <p:cNvSpPr txBox="1"/>
          <p:nvPr/>
        </p:nvSpPr>
        <p:spPr>
          <a:xfrm>
            <a:off x="578770" y="1690688"/>
            <a:ext cx="5154776" cy="904863"/>
          </a:xfrm>
          <a:prstGeom prst="rect">
            <a:avLst/>
          </a:prstGeom>
          <a:noFill/>
        </p:spPr>
        <p:txBody>
          <a:bodyPr wrap="square">
            <a:spAutoFit/>
          </a:bodyPr>
          <a:lstStyle/>
          <a:p>
            <a:pPr defTabSz="804672">
              <a:spcAft>
                <a:spcPts val="600"/>
              </a:spcAft>
            </a:pPr>
            <a:r>
              <a:rPr lang="en-GB" sz="1760" kern="1200" dirty="0">
                <a:solidFill>
                  <a:schemeClr val="tx1"/>
                </a:solidFill>
                <a:latin typeface="+mn-lt"/>
                <a:ea typeface="+mn-ea"/>
                <a:cs typeface="+mn-cs"/>
              </a:rPr>
              <a:t>6 mm transmission line composed by 700 cells made of superconducting nonlinear asymmetric inductive elements (SNAIL)</a:t>
            </a:r>
            <a:endParaRPr lang="en-GB" sz="2000" dirty="0"/>
          </a:p>
        </p:txBody>
      </p:sp>
      <p:pic>
        <p:nvPicPr>
          <p:cNvPr id="9" name="Picture 8">
            <a:extLst>
              <a:ext uri="{FF2B5EF4-FFF2-40B4-BE49-F238E27FC236}">
                <a16:creationId xmlns:a16="http://schemas.microsoft.com/office/drawing/2014/main" id="{CE326004-7D09-090B-459A-5B183C46ABF1}"/>
              </a:ext>
            </a:extLst>
          </p:cNvPr>
          <p:cNvPicPr>
            <a:picLocks noChangeAspect="1"/>
          </p:cNvPicPr>
          <p:nvPr/>
        </p:nvPicPr>
        <p:blipFill>
          <a:blip r:embed="rId4"/>
          <a:stretch>
            <a:fillRect/>
          </a:stretch>
        </p:blipFill>
        <p:spPr>
          <a:xfrm>
            <a:off x="7164117" y="1125519"/>
            <a:ext cx="3750001" cy="2700000"/>
          </a:xfrm>
          <a:prstGeom prst="rect">
            <a:avLst/>
          </a:prstGeom>
        </p:spPr>
      </p:pic>
      <p:sp>
        <p:nvSpPr>
          <p:cNvPr id="11" name="TextBox 10">
            <a:extLst>
              <a:ext uri="{FF2B5EF4-FFF2-40B4-BE49-F238E27FC236}">
                <a16:creationId xmlns:a16="http://schemas.microsoft.com/office/drawing/2014/main" id="{DE89E410-0577-DEC5-19E9-2789BCD70B89}"/>
              </a:ext>
            </a:extLst>
          </p:cNvPr>
          <p:cNvSpPr txBox="1"/>
          <p:nvPr/>
        </p:nvSpPr>
        <p:spPr>
          <a:xfrm>
            <a:off x="5836574" y="3059668"/>
            <a:ext cx="1068113" cy="369332"/>
          </a:xfrm>
          <a:prstGeom prst="rect">
            <a:avLst/>
          </a:prstGeom>
          <a:noFill/>
        </p:spPr>
        <p:txBody>
          <a:bodyPr wrap="none" rtlCol="0">
            <a:spAutoFit/>
          </a:bodyPr>
          <a:lstStyle/>
          <a:p>
            <a:r>
              <a:rPr lang="en-IT" dirty="0"/>
              <a:t>T</a:t>
            </a:r>
            <a:r>
              <a:rPr lang="en-IT" baseline="-25000" dirty="0"/>
              <a:t>sys</a:t>
            </a:r>
            <a:r>
              <a:rPr lang="en-IT" dirty="0"/>
              <a:t>=1.1K</a:t>
            </a:r>
          </a:p>
        </p:txBody>
      </p:sp>
      <p:pic>
        <p:nvPicPr>
          <p:cNvPr id="3" name="Picture 2" descr="Icon&#10;&#10;Description automatically generated">
            <a:extLst>
              <a:ext uri="{FF2B5EF4-FFF2-40B4-BE49-F238E27FC236}">
                <a16:creationId xmlns:a16="http://schemas.microsoft.com/office/drawing/2014/main" id="{509977DE-491A-04B7-64BB-4400B8E76542}"/>
              </a:ext>
            </a:extLst>
          </p:cNvPr>
          <p:cNvPicPr>
            <a:picLocks noChangeAspect="1"/>
          </p:cNvPicPr>
          <p:nvPr/>
        </p:nvPicPr>
        <p:blipFill>
          <a:blip r:embed="rId5"/>
          <a:stretch>
            <a:fillRect/>
          </a:stretch>
        </p:blipFill>
        <p:spPr>
          <a:xfrm>
            <a:off x="982190" y="3243311"/>
            <a:ext cx="1186293" cy="720000"/>
          </a:xfrm>
          <a:prstGeom prst="rect">
            <a:avLst/>
          </a:prstGeom>
        </p:spPr>
      </p:pic>
    </p:spTree>
    <p:extLst>
      <p:ext uri="{BB962C8B-B14F-4D97-AF65-F5344CB8AC3E}">
        <p14:creationId xmlns:p14="http://schemas.microsoft.com/office/powerpoint/2010/main" val="41558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EC092-EE77-DF84-4512-9E4F92E7A84F}"/>
              </a:ext>
            </a:extLst>
          </p:cNvPr>
          <p:cNvSpPr>
            <a:spLocks noGrp="1"/>
          </p:cNvSpPr>
          <p:nvPr>
            <p:ph type="title"/>
          </p:nvPr>
        </p:nvSpPr>
        <p:spPr/>
        <p:txBody>
          <a:bodyPr/>
          <a:lstStyle/>
          <a:p>
            <a:r>
              <a:rPr lang="en-IT" dirty="0"/>
              <a:t>Beyond Quantum Limit #1: Squeezing</a:t>
            </a:r>
          </a:p>
        </p:txBody>
      </p:sp>
      <p:sp>
        <p:nvSpPr>
          <p:cNvPr id="3" name="AutoShape 2" descr="Graphical representation of squeezed states of light. (Left panel) Single-mode squeezed state in phase space; a coherent state is a minimum-uncertainty state with equal uncertainties in all directions in phase space. Amplitude- and phase-squeezed states are indicated, showing the reduced uncertainty in the respective properties of the mean-field vector. (Right panel) Two-mode squeezed state represented in a dual phase space (x1, p1) and (x2, p2). In this case each input mode is a (minimum uncertainty) vacuum state. After the nonlinear coupled gain process the amplified output states become noisier, thermal states of the field, but the correlations that they show on the diagonals in the (x1, x2) and (p1, p2) spaces are squeezed below the standard quantum limit. Typically the intensity-difference and phase-sum of the fields are squeezed.">
            <a:extLst>
              <a:ext uri="{FF2B5EF4-FFF2-40B4-BE49-F238E27FC236}">
                <a16:creationId xmlns:a16="http://schemas.microsoft.com/office/drawing/2014/main" id="{EF0DB65D-19F5-1F6D-9921-109D18B1D3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T"/>
          </a:p>
        </p:txBody>
      </p:sp>
      <p:pic>
        <p:nvPicPr>
          <p:cNvPr id="1032" name="Picture 8">
            <a:extLst>
              <a:ext uri="{FF2B5EF4-FFF2-40B4-BE49-F238E27FC236}">
                <a16:creationId xmlns:a16="http://schemas.microsoft.com/office/drawing/2014/main" id="{1431167F-8367-7097-3673-276F4EFD8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779" y="1868032"/>
            <a:ext cx="7323076" cy="403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3364B9-31CD-8CAB-751F-A331B7483730}"/>
              </a:ext>
            </a:extLst>
          </p:cNvPr>
          <p:cNvSpPr txBox="1"/>
          <p:nvPr/>
        </p:nvSpPr>
        <p:spPr>
          <a:xfrm>
            <a:off x="838200" y="6354375"/>
            <a:ext cx="3685902" cy="276999"/>
          </a:xfrm>
          <a:prstGeom prst="rect">
            <a:avLst/>
          </a:prstGeom>
          <a:noFill/>
        </p:spPr>
        <p:txBody>
          <a:bodyPr wrap="square">
            <a:spAutoFit/>
          </a:bodyPr>
          <a:lstStyle/>
          <a:p>
            <a:r>
              <a:rPr lang="en-GB" sz="1200" dirty="0"/>
              <a:t>Quentin Glorieux et al 2023 New J. Phys. 25 051201</a:t>
            </a:r>
            <a:endParaRPr lang="en-IT" sz="1200" dirty="0"/>
          </a:p>
        </p:txBody>
      </p:sp>
      <p:sp>
        <p:nvSpPr>
          <p:cNvPr id="8" name="TextBox 7">
            <a:extLst>
              <a:ext uri="{FF2B5EF4-FFF2-40B4-BE49-F238E27FC236}">
                <a16:creationId xmlns:a16="http://schemas.microsoft.com/office/drawing/2014/main" id="{1A210ED6-F6F0-9AAC-82EA-334CCAE3F1B7}"/>
              </a:ext>
            </a:extLst>
          </p:cNvPr>
          <p:cNvSpPr txBox="1"/>
          <p:nvPr/>
        </p:nvSpPr>
        <p:spPr>
          <a:xfrm>
            <a:off x="838200" y="6077376"/>
            <a:ext cx="1817804" cy="276999"/>
          </a:xfrm>
          <a:prstGeom prst="rect">
            <a:avLst/>
          </a:prstGeom>
          <a:noFill/>
        </p:spPr>
        <p:txBody>
          <a:bodyPr wrap="square">
            <a:spAutoFit/>
          </a:bodyPr>
          <a:lstStyle/>
          <a:p>
            <a:r>
              <a:rPr lang="en-GB" sz="1200" dirty="0">
                <a:effectLst/>
              </a:rPr>
              <a:t>arXiv:1607.02529</a:t>
            </a:r>
          </a:p>
        </p:txBody>
      </p:sp>
      <p:grpSp>
        <p:nvGrpSpPr>
          <p:cNvPr id="12" name="Group 11">
            <a:extLst>
              <a:ext uri="{FF2B5EF4-FFF2-40B4-BE49-F238E27FC236}">
                <a16:creationId xmlns:a16="http://schemas.microsoft.com/office/drawing/2014/main" id="{22EB3A07-EDE5-7713-3C43-53775C5FD058}"/>
              </a:ext>
            </a:extLst>
          </p:cNvPr>
          <p:cNvGrpSpPr/>
          <p:nvPr/>
        </p:nvGrpSpPr>
        <p:grpSpPr>
          <a:xfrm>
            <a:off x="9018055" y="2113847"/>
            <a:ext cx="2669853" cy="3352800"/>
            <a:chOff x="9299409" y="2637692"/>
            <a:chExt cx="2669853" cy="3352800"/>
          </a:xfrm>
        </p:grpSpPr>
        <p:pic>
          <p:nvPicPr>
            <p:cNvPr id="5" name="Picture 4" descr="A black and white text&#10;&#10;AI-generated content may be incorrect.">
              <a:extLst>
                <a:ext uri="{FF2B5EF4-FFF2-40B4-BE49-F238E27FC236}">
                  <a16:creationId xmlns:a16="http://schemas.microsoft.com/office/drawing/2014/main" id="{C8B3F3D9-6F5B-ADC8-8473-4D9841A215CB}"/>
                </a:ext>
              </a:extLst>
            </p:cNvPr>
            <p:cNvPicPr>
              <a:picLocks noChangeAspect="1"/>
            </p:cNvPicPr>
            <p:nvPr/>
          </p:nvPicPr>
          <p:blipFill>
            <a:blip r:embed="rId3"/>
            <a:stretch>
              <a:fillRect/>
            </a:stretch>
          </p:blipFill>
          <p:spPr>
            <a:xfrm>
              <a:off x="9389208" y="3429000"/>
              <a:ext cx="2302500" cy="900000"/>
            </a:xfrm>
            <a:prstGeom prst="rect">
              <a:avLst/>
            </a:prstGeom>
          </p:spPr>
        </p:pic>
        <p:sp>
          <p:nvSpPr>
            <p:cNvPr id="9" name="TextBox 8">
              <a:extLst>
                <a:ext uri="{FF2B5EF4-FFF2-40B4-BE49-F238E27FC236}">
                  <a16:creationId xmlns:a16="http://schemas.microsoft.com/office/drawing/2014/main" id="{1F8F1B2B-E553-B736-104C-CA2EA5C2451F}"/>
                </a:ext>
              </a:extLst>
            </p:cNvPr>
            <p:cNvSpPr txBox="1"/>
            <p:nvPr/>
          </p:nvSpPr>
          <p:spPr>
            <a:xfrm>
              <a:off x="9393753" y="2782669"/>
              <a:ext cx="2297955" cy="646331"/>
            </a:xfrm>
            <a:prstGeom prst="rect">
              <a:avLst/>
            </a:prstGeom>
            <a:noFill/>
          </p:spPr>
          <p:txBody>
            <a:bodyPr wrap="square" rtlCol="0">
              <a:spAutoFit/>
            </a:bodyPr>
            <a:lstStyle/>
            <a:p>
              <a:r>
                <a:rPr lang="en-IT" dirty="0"/>
                <a:t>JPA are phase sensitive amplifiers:</a:t>
              </a:r>
            </a:p>
          </p:txBody>
        </p:sp>
        <p:sp>
          <p:nvSpPr>
            <p:cNvPr id="10" name="TextBox 9">
              <a:extLst>
                <a:ext uri="{FF2B5EF4-FFF2-40B4-BE49-F238E27FC236}">
                  <a16:creationId xmlns:a16="http://schemas.microsoft.com/office/drawing/2014/main" id="{84BDE003-FE3B-3843-4DDC-29F5BD912805}"/>
                </a:ext>
              </a:extLst>
            </p:cNvPr>
            <p:cNvSpPr txBox="1"/>
            <p:nvPr/>
          </p:nvSpPr>
          <p:spPr>
            <a:xfrm>
              <a:off x="9389208" y="4350812"/>
              <a:ext cx="2450124" cy="1477328"/>
            </a:xfrm>
            <a:prstGeom prst="rect">
              <a:avLst/>
            </a:prstGeom>
            <a:noFill/>
          </p:spPr>
          <p:txBody>
            <a:bodyPr wrap="square" rtlCol="0">
              <a:spAutoFit/>
            </a:bodyPr>
            <a:lstStyle/>
            <a:p>
              <a:r>
                <a:rPr lang="en-GB" dirty="0"/>
                <a:t>T</a:t>
              </a:r>
              <a:r>
                <a:rPr lang="en-IT" dirty="0"/>
                <a:t>hey can be used to amplify in one direction and attenuate in the orthogonal direction.</a:t>
              </a:r>
            </a:p>
          </p:txBody>
        </p:sp>
        <p:sp>
          <p:nvSpPr>
            <p:cNvPr id="11" name="Rectangle 10">
              <a:extLst>
                <a:ext uri="{FF2B5EF4-FFF2-40B4-BE49-F238E27FC236}">
                  <a16:creationId xmlns:a16="http://schemas.microsoft.com/office/drawing/2014/main" id="{2FAE0D0C-FA08-817B-0DAB-B1933DC4D4CF}"/>
                </a:ext>
              </a:extLst>
            </p:cNvPr>
            <p:cNvSpPr/>
            <p:nvPr/>
          </p:nvSpPr>
          <p:spPr>
            <a:xfrm>
              <a:off x="9299409" y="2637692"/>
              <a:ext cx="2669853" cy="335280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Tree>
    <p:extLst>
      <p:ext uri="{BB962C8B-B14F-4D97-AF65-F5344CB8AC3E}">
        <p14:creationId xmlns:p14="http://schemas.microsoft.com/office/powerpoint/2010/main" val="2232709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0EDD-BF25-C948-9B27-57D0A486167E}"/>
              </a:ext>
            </a:extLst>
          </p:cNvPr>
          <p:cNvSpPr>
            <a:spLocks noGrp="1"/>
          </p:cNvSpPr>
          <p:nvPr>
            <p:ph type="title"/>
          </p:nvPr>
        </p:nvSpPr>
        <p:spPr/>
        <p:txBody>
          <a:bodyPr/>
          <a:lstStyle/>
          <a:p>
            <a:r>
              <a:rPr lang="it-IT" dirty="0"/>
              <a:t>HAYSTAC – </a:t>
            </a:r>
            <a:r>
              <a:rPr lang="it-IT" cap="none" dirty="0"/>
              <a:t>A </a:t>
            </a:r>
            <a:r>
              <a:rPr lang="it-IT" cap="none" dirty="0" err="1"/>
              <a:t>Squeezed</a:t>
            </a:r>
            <a:r>
              <a:rPr lang="it-IT" cap="none" dirty="0"/>
              <a:t> State </a:t>
            </a:r>
            <a:r>
              <a:rPr lang="it-IT" cap="none" dirty="0" err="1"/>
              <a:t>Receiver</a:t>
            </a:r>
            <a:r>
              <a:rPr lang="it-IT" cap="none" dirty="0"/>
              <a:t> With JPA</a:t>
            </a:r>
            <a:endParaRPr lang="it-IT" dirty="0"/>
          </a:p>
        </p:txBody>
      </p:sp>
      <p:sp>
        <p:nvSpPr>
          <p:cNvPr id="3" name="Rectangle 2">
            <a:extLst>
              <a:ext uri="{FF2B5EF4-FFF2-40B4-BE49-F238E27FC236}">
                <a16:creationId xmlns:a16="http://schemas.microsoft.com/office/drawing/2014/main" id="{5B54F2CB-7FC9-7045-8A33-3FA4D836DE62}"/>
              </a:ext>
            </a:extLst>
          </p:cNvPr>
          <p:cNvSpPr/>
          <p:nvPr/>
        </p:nvSpPr>
        <p:spPr>
          <a:xfrm>
            <a:off x="1240145" y="4610727"/>
            <a:ext cx="5231757" cy="246221"/>
          </a:xfrm>
          <a:prstGeom prst="rect">
            <a:avLst/>
          </a:prstGeom>
        </p:spPr>
        <p:txBody>
          <a:bodyPr wrap="square">
            <a:spAutoFit/>
          </a:bodyPr>
          <a:lstStyle/>
          <a:p>
            <a:r>
              <a:rPr lang="it-IT" sz="1000" dirty="0" err="1">
                <a:solidFill>
                  <a:srgbClr val="222222"/>
                </a:solidFill>
              </a:rPr>
              <a:t>Backes</a:t>
            </a:r>
            <a:r>
              <a:rPr lang="it-IT" sz="1000" dirty="0">
                <a:solidFill>
                  <a:srgbClr val="222222"/>
                </a:solidFill>
              </a:rPr>
              <a:t>  </a:t>
            </a:r>
            <a:r>
              <a:rPr lang="it-IT" sz="1000" i="1" dirty="0">
                <a:solidFill>
                  <a:srgbClr val="222222"/>
                </a:solidFill>
              </a:rPr>
              <a:t>et al.</a:t>
            </a:r>
            <a:r>
              <a:rPr lang="it-IT" sz="1000" dirty="0">
                <a:solidFill>
                  <a:srgbClr val="222222"/>
                </a:solidFill>
              </a:rPr>
              <a:t> A quantum </a:t>
            </a:r>
            <a:r>
              <a:rPr lang="it-IT" sz="1000" dirty="0" err="1">
                <a:solidFill>
                  <a:srgbClr val="222222"/>
                </a:solidFill>
              </a:rPr>
              <a:t>enhanced</a:t>
            </a:r>
            <a:r>
              <a:rPr lang="it-IT" sz="1000" dirty="0">
                <a:solidFill>
                  <a:srgbClr val="222222"/>
                </a:solidFill>
              </a:rPr>
              <a:t> </a:t>
            </a:r>
            <a:r>
              <a:rPr lang="it-IT" sz="1000" dirty="0" err="1">
                <a:solidFill>
                  <a:srgbClr val="222222"/>
                </a:solidFill>
              </a:rPr>
              <a:t>search</a:t>
            </a:r>
            <a:r>
              <a:rPr lang="it-IT" sz="1000" dirty="0">
                <a:solidFill>
                  <a:srgbClr val="222222"/>
                </a:solidFill>
              </a:rPr>
              <a:t> for dark </a:t>
            </a:r>
            <a:r>
              <a:rPr lang="it-IT" sz="1000" dirty="0" err="1">
                <a:solidFill>
                  <a:srgbClr val="222222"/>
                </a:solidFill>
              </a:rPr>
              <a:t>matter</a:t>
            </a:r>
            <a:r>
              <a:rPr lang="it-IT" sz="1000" dirty="0">
                <a:solidFill>
                  <a:srgbClr val="222222"/>
                </a:solidFill>
              </a:rPr>
              <a:t> </a:t>
            </a:r>
            <a:r>
              <a:rPr lang="it-IT" sz="1000" dirty="0" err="1">
                <a:solidFill>
                  <a:srgbClr val="222222"/>
                </a:solidFill>
              </a:rPr>
              <a:t>axions</a:t>
            </a:r>
            <a:r>
              <a:rPr lang="it-IT" sz="1000" dirty="0">
                <a:solidFill>
                  <a:srgbClr val="222222"/>
                </a:solidFill>
              </a:rPr>
              <a:t>. </a:t>
            </a:r>
            <a:r>
              <a:rPr lang="it-IT" sz="1000" i="1" dirty="0">
                <a:solidFill>
                  <a:srgbClr val="222222"/>
                </a:solidFill>
              </a:rPr>
              <a:t>Nature</a:t>
            </a:r>
            <a:r>
              <a:rPr lang="it-IT" sz="1000" dirty="0">
                <a:solidFill>
                  <a:srgbClr val="222222"/>
                </a:solidFill>
              </a:rPr>
              <a:t> </a:t>
            </a:r>
            <a:r>
              <a:rPr lang="it-IT" sz="1000" b="1" dirty="0">
                <a:solidFill>
                  <a:srgbClr val="222222"/>
                </a:solidFill>
              </a:rPr>
              <a:t>590, </a:t>
            </a:r>
            <a:r>
              <a:rPr lang="it-IT" sz="1000" dirty="0">
                <a:solidFill>
                  <a:srgbClr val="222222"/>
                </a:solidFill>
              </a:rPr>
              <a:t>238–242 (2021). </a:t>
            </a:r>
            <a:endParaRPr lang="it-IT" sz="1000" dirty="0"/>
          </a:p>
        </p:txBody>
      </p:sp>
      <p:pic>
        <p:nvPicPr>
          <p:cNvPr id="5" name="Picture 4">
            <a:extLst>
              <a:ext uri="{FF2B5EF4-FFF2-40B4-BE49-F238E27FC236}">
                <a16:creationId xmlns:a16="http://schemas.microsoft.com/office/drawing/2014/main" id="{B24B842B-F22D-3641-A7D5-C15D62D864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40145" y="2285653"/>
            <a:ext cx="5122136" cy="2160000"/>
          </a:xfrm>
          <a:prstGeom prst="rect">
            <a:avLst/>
          </a:prstGeom>
        </p:spPr>
      </p:pic>
      <p:pic>
        <p:nvPicPr>
          <p:cNvPr id="7" name="Picture 6">
            <a:extLst>
              <a:ext uri="{FF2B5EF4-FFF2-40B4-BE49-F238E27FC236}">
                <a16:creationId xmlns:a16="http://schemas.microsoft.com/office/drawing/2014/main" id="{0C97D16D-3184-E24D-B012-1904CA7658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90748" y="4555083"/>
            <a:ext cx="3680795" cy="1548000"/>
          </a:xfrm>
          <a:prstGeom prst="rect">
            <a:avLst/>
          </a:prstGeom>
        </p:spPr>
      </p:pic>
      <p:pic>
        <p:nvPicPr>
          <p:cNvPr id="10" name="Picture 9">
            <a:extLst>
              <a:ext uri="{FF2B5EF4-FFF2-40B4-BE49-F238E27FC236}">
                <a16:creationId xmlns:a16="http://schemas.microsoft.com/office/drawing/2014/main" id="{F3C9E0E1-D221-5F48-A90E-352138785E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15268" y="1389104"/>
            <a:ext cx="3856275" cy="2916000"/>
          </a:xfrm>
          <a:prstGeom prst="rect">
            <a:avLst/>
          </a:prstGeom>
        </p:spPr>
      </p:pic>
      <p:sp>
        <p:nvSpPr>
          <p:cNvPr id="11" name="Slide Number Placeholder 10">
            <a:extLst>
              <a:ext uri="{FF2B5EF4-FFF2-40B4-BE49-F238E27FC236}">
                <a16:creationId xmlns:a16="http://schemas.microsoft.com/office/drawing/2014/main" id="{6AF00422-22A1-8046-A69D-C6D936E47188}"/>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4" name="TextBox 3">
            <a:extLst>
              <a:ext uri="{FF2B5EF4-FFF2-40B4-BE49-F238E27FC236}">
                <a16:creationId xmlns:a16="http://schemas.microsoft.com/office/drawing/2014/main" id="{73AA851B-67DB-7E42-984D-45983D0B55B5}"/>
              </a:ext>
            </a:extLst>
          </p:cNvPr>
          <p:cNvSpPr txBox="1"/>
          <p:nvPr/>
        </p:nvSpPr>
        <p:spPr>
          <a:xfrm>
            <a:off x="820691" y="5002030"/>
            <a:ext cx="6846041" cy="1323439"/>
          </a:xfrm>
          <a:prstGeom prst="rect">
            <a:avLst/>
          </a:prstGeom>
          <a:noFill/>
        </p:spPr>
        <p:txBody>
          <a:bodyPr wrap="none" rtlCol="0">
            <a:spAutoFit/>
          </a:bodyPr>
          <a:lstStyle/>
          <a:p>
            <a:pPr marL="342900" indent="-342900">
              <a:buFont typeface="+mj-lt"/>
              <a:buAutoNum type="arabicPeriod"/>
            </a:pPr>
            <a:r>
              <a:rPr lang="it-IT" sz="1600" dirty="0"/>
              <a:t>JPA </a:t>
            </a:r>
            <a:r>
              <a:rPr lang="it-IT" sz="1600" dirty="0" err="1"/>
              <a:t>operated</a:t>
            </a:r>
            <a:r>
              <a:rPr lang="it-IT" sz="1600" dirty="0"/>
              <a:t> </a:t>
            </a:r>
            <a:r>
              <a:rPr lang="it-IT" sz="1600" dirty="0" err="1"/>
              <a:t>as</a:t>
            </a:r>
            <a:r>
              <a:rPr lang="it-IT" sz="1600" dirty="0"/>
              <a:t> </a:t>
            </a:r>
            <a:r>
              <a:rPr lang="it-IT" sz="1600" dirty="0" err="1"/>
              <a:t>phase</a:t>
            </a:r>
            <a:r>
              <a:rPr lang="it-IT" sz="1600" dirty="0"/>
              <a:t> sensitive </a:t>
            </a:r>
            <a:r>
              <a:rPr lang="it-IT" sz="1600" dirty="0" err="1"/>
              <a:t>amplifier</a:t>
            </a:r>
            <a:endParaRPr lang="it-IT" sz="1600" dirty="0"/>
          </a:p>
          <a:p>
            <a:pPr marL="342900" indent="-342900">
              <a:buFont typeface="+mj-lt"/>
              <a:buAutoNum type="arabicPeriod"/>
            </a:pPr>
            <a:r>
              <a:rPr lang="it-IT" sz="1600" dirty="0" err="1"/>
              <a:t>Amplify</a:t>
            </a:r>
            <a:r>
              <a:rPr lang="it-IT" sz="1600" dirty="0"/>
              <a:t> Y quadrature and </a:t>
            </a:r>
            <a:r>
              <a:rPr lang="it-IT" sz="1600" dirty="0" err="1"/>
              <a:t>squeeze</a:t>
            </a:r>
            <a:r>
              <a:rPr lang="it-IT" sz="1600" dirty="0"/>
              <a:t> </a:t>
            </a:r>
            <a:r>
              <a:rPr lang="it-IT" sz="1600" dirty="0" err="1"/>
              <a:t>along</a:t>
            </a:r>
            <a:r>
              <a:rPr lang="it-IT" sz="1600" dirty="0"/>
              <a:t> X</a:t>
            </a:r>
          </a:p>
          <a:p>
            <a:pPr marL="342900" indent="-342900">
              <a:buFont typeface="+mj-lt"/>
              <a:buAutoNum type="arabicPeriod"/>
            </a:pPr>
            <a:r>
              <a:rPr lang="it-IT" sz="1600" dirty="0" err="1"/>
              <a:t>P</a:t>
            </a:r>
            <a:r>
              <a:rPr lang="it-IT" sz="1600" baseline="-25000" dirty="0" err="1"/>
              <a:t>X</a:t>
            </a:r>
            <a:r>
              <a:rPr lang="it-IT" sz="1600" baseline="30000" dirty="0" err="1"/>
              <a:t>out</a:t>
            </a:r>
            <a:r>
              <a:rPr lang="it-IT" sz="1600" dirty="0"/>
              <a:t> =  (n</a:t>
            </a:r>
            <a:r>
              <a:rPr lang="it-IT" sz="1600" baseline="-25000" dirty="0"/>
              <a:t>T</a:t>
            </a:r>
            <a:r>
              <a:rPr lang="it-IT" sz="1600" dirty="0"/>
              <a:t>+1/2)/G |S</a:t>
            </a:r>
            <a:r>
              <a:rPr lang="it-IT" sz="1600" baseline="-25000" dirty="0"/>
              <a:t>11</a:t>
            </a:r>
            <a:r>
              <a:rPr lang="it-IT" sz="1600" dirty="0"/>
              <a:t>|</a:t>
            </a:r>
            <a:r>
              <a:rPr lang="it-IT" sz="1600" baseline="30000" dirty="0"/>
              <a:t>2</a:t>
            </a:r>
            <a:r>
              <a:rPr lang="it-IT" sz="1600" dirty="0"/>
              <a:t>+ (n</a:t>
            </a:r>
            <a:r>
              <a:rPr lang="it-IT" sz="1600" baseline="-25000" dirty="0"/>
              <a:t>T</a:t>
            </a:r>
            <a:r>
              <a:rPr lang="it-IT" sz="1600" dirty="0"/>
              <a:t>+1/2 + </a:t>
            </a:r>
            <a:r>
              <a:rPr lang="it-IT" sz="1600" dirty="0" err="1"/>
              <a:t>n</a:t>
            </a:r>
            <a:r>
              <a:rPr lang="it-IT" sz="1600" baseline="-25000" dirty="0" err="1"/>
              <a:t>Axion</a:t>
            </a:r>
            <a:r>
              <a:rPr lang="it-IT" sz="1600" dirty="0"/>
              <a:t>)|</a:t>
            </a:r>
            <a:r>
              <a:rPr lang="it-IT" sz="1600" dirty="0">
                <a:latin typeface="Symbol" pitchFamily="2" charset="2"/>
              </a:rPr>
              <a:t>C</a:t>
            </a:r>
            <a:r>
              <a:rPr lang="it-IT" sz="1600" dirty="0"/>
              <a:t>(</a:t>
            </a:r>
            <a:r>
              <a:rPr lang="it-IT" sz="1600" dirty="0" err="1"/>
              <a:t>w</a:t>
            </a:r>
            <a:r>
              <a:rPr lang="it-IT" sz="1600" dirty="0"/>
              <a:t>)|</a:t>
            </a:r>
            <a:r>
              <a:rPr lang="it-IT" sz="1600" baseline="30000" dirty="0"/>
              <a:t>2</a:t>
            </a:r>
          </a:p>
          <a:p>
            <a:pPr marL="342900" indent="-342900">
              <a:buFont typeface="+mj-lt"/>
              <a:buAutoNum type="arabicPeriod"/>
            </a:pPr>
            <a:r>
              <a:rPr lang="it-IT" sz="1600" dirty="0" err="1"/>
              <a:t>Squeeze</a:t>
            </a:r>
            <a:r>
              <a:rPr lang="it-IT" sz="1600" dirty="0"/>
              <a:t> </a:t>
            </a:r>
            <a:r>
              <a:rPr lang="it-IT" sz="1600" dirty="0" err="1"/>
              <a:t>along</a:t>
            </a:r>
            <a:r>
              <a:rPr lang="it-IT" sz="1600" dirty="0"/>
              <a:t> Y and </a:t>
            </a:r>
            <a:r>
              <a:rPr lang="it-IT" sz="1600" dirty="0" err="1"/>
              <a:t>amplify</a:t>
            </a:r>
            <a:r>
              <a:rPr lang="it-IT" sz="1600" dirty="0"/>
              <a:t> </a:t>
            </a:r>
            <a:r>
              <a:rPr lang="it-IT" sz="1600" dirty="0" err="1"/>
              <a:t>along</a:t>
            </a:r>
            <a:r>
              <a:rPr lang="it-IT" sz="1600" dirty="0"/>
              <a:t> X</a:t>
            </a:r>
          </a:p>
          <a:p>
            <a:pPr marL="342900" indent="-342900">
              <a:buFont typeface="+mj-lt"/>
              <a:buAutoNum type="arabicPeriod"/>
            </a:pPr>
            <a:r>
              <a:rPr lang="it-IT" sz="1600" dirty="0" err="1"/>
              <a:t>Scan</a:t>
            </a:r>
            <a:r>
              <a:rPr lang="it-IT" sz="1600" dirty="0"/>
              <a:t> rate </a:t>
            </a:r>
            <a:r>
              <a:rPr lang="it-IT" sz="1600" dirty="0" err="1"/>
              <a:t>increases</a:t>
            </a:r>
            <a:r>
              <a:rPr lang="it-IT" sz="1600" dirty="0"/>
              <a:t> by a </a:t>
            </a:r>
            <a:r>
              <a:rPr lang="it-IT" sz="1600" dirty="0" err="1"/>
              <a:t>factor</a:t>
            </a:r>
            <a:r>
              <a:rPr lang="it-IT" sz="1600" dirty="0"/>
              <a:t> 2 thanks to </a:t>
            </a:r>
            <a:r>
              <a:rPr lang="it-IT" sz="1600" dirty="0" err="1"/>
              <a:t>lower</a:t>
            </a:r>
            <a:r>
              <a:rPr lang="it-IT" sz="1600" dirty="0"/>
              <a:t> </a:t>
            </a:r>
            <a:r>
              <a:rPr lang="it-IT" sz="1600" dirty="0" err="1"/>
              <a:t>noise</a:t>
            </a:r>
            <a:r>
              <a:rPr lang="it-IT" sz="1600" dirty="0"/>
              <a:t>/</a:t>
            </a:r>
            <a:r>
              <a:rPr lang="it-IT" sz="1600" dirty="0" err="1"/>
              <a:t>larger</a:t>
            </a:r>
            <a:r>
              <a:rPr lang="it-IT" sz="1600" dirty="0"/>
              <a:t> </a:t>
            </a:r>
            <a:r>
              <a:rPr lang="it-IT" sz="1600" dirty="0" err="1"/>
              <a:t>bandwidth</a:t>
            </a:r>
            <a:endParaRPr lang="it-IT" sz="1600" dirty="0"/>
          </a:p>
        </p:txBody>
      </p:sp>
      <p:sp>
        <p:nvSpPr>
          <p:cNvPr id="6" name="TextBox 5">
            <a:extLst>
              <a:ext uri="{FF2B5EF4-FFF2-40B4-BE49-F238E27FC236}">
                <a16:creationId xmlns:a16="http://schemas.microsoft.com/office/drawing/2014/main" id="{EAB791DA-DBA6-4647-9190-4348B53417DF}"/>
              </a:ext>
            </a:extLst>
          </p:cNvPr>
          <p:cNvSpPr txBox="1"/>
          <p:nvPr/>
        </p:nvSpPr>
        <p:spPr>
          <a:xfrm>
            <a:off x="820691" y="1966590"/>
            <a:ext cx="1845377" cy="307777"/>
          </a:xfrm>
          <a:prstGeom prst="rect">
            <a:avLst/>
          </a:prstGeom>
          <a:noFill/>
        </p:spPr>
        <p:txBody>
          <a:bodyPr wrap="none" rtlCol="0">
            <a:spAutoFit/>
          </a:bodyPr>
          <a:lstStyle/>
          <a:p>
            <a:r>
              <a:rPr lang="it-IT" sz="1400" dirty="0"/>
              <a:t>50 ohm </a:t>
            </a:r>
            <a:r>
              <a:rPr lang="it-IT" sz="1400" dirty="0" err="1"/>
              <a:t>noise</a:t>
            </a:r>
            <a:r>
              <a:rPr lang="it-IT" sz="1400" dirty="0"/>
              <a:t> T 60 </a:t>
            </a:r>
            <a:r>
              <a:rPr lang="it-IT" sz="1400" dirty="0" err="1"/>
              <a:t>mK</a:t>
            </a:r>
            <a:endParaRPr lang="it-IT" sz="1400" dirty="0"/>
          </a:p>
        </p:txBody>
      </p:sp>
      <p:sp>
        <p:nvSpPr>
          <p:cNvPr id="8" name="TextBox 7">
            <a:extLst>
              <a:ext uri="{FF2B5EF4-FFF2-40B4-BE49-F238E27FC236}">
                <a16:creationId xmlns:a16="http://schemas.microsoft.com/office/drawing/2014/main" id="{59611284-605B-F547-8528-39AFAA2C5D63}"/>
              </a:ext>
            </a:extLst>
          </p:cNvPr>
          <p:cNvSpPr txBox="1"/>
          <p:nvPr/>
        </p:nvSpPr>
        <p:spPr>
          <a:xfrm rot="16200000">
            <a:off x="6793849" y="3439303"/>
            <a:ext cx="864724" cy="307777"/>
          </a:xfrm>
          <a:prstGeom prst="rect">
            <a:avLst/>
          </a:prstGeom>
          <a:noFill/>
        </p:spPr>
        <p:txBody>
          <a:bodyPr wrap="none" rtlCol="0">
            <a:spAutoFit/>
          </a:bodyPr>
          <a:lstStyle/>
          <a:p>
            <a:r>
              <a:rPr lang="en-IT" sz="1400" dirty="0"/>
              <a:t>Variance</a:t>
            </a:r>
          </a:p>
        </p:txBody>
      </p:sp>
    </p:spTree>
    <p:extLst>
      <p:ext uri="{BB962C8B-B14F-4D97-AF65-F5344CB8AC3E}">
        <p14:creationId xmlns:p14="http://schemas.microsoft.com/office/powerpoint/2010/main" val="399645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2">
            <a:extLst>
              <a:ext uri="{FF2B5EF4-FFF2-40B4-BE49-F238E27FC236}">
                <a16:creationId xmlns:a16="http://schemas.microsoft.com/office/drawing/2014/main" id="{73C99363-F1CA-A69C-4F88-1227D128053D}"/>
              </a:ext>
            </a:extLst>
          </p:cNvPr>
          <p:cNvPicPr>
            <a:picLocks noChangeAspect="1"/>
          </p:cNvPicPr>
          <p:nvPr/>
        </p:nvPicPr>
        <p:blipFill>
          <a:blip r:embed="rId2"/>
          <a:srcRect r="34786"/>
          <a:stretch/>
        </p:blipFill>
        <p:spPr>
          <a:xfrm>
            <a:off x="4736189" y="5209475"/>
            <a:ext cx="3394832" cy="1512000"/>
          </a:xfrm>
          <a:prstGeom prst="rect">
            <a:avLst/>
          </a:prstGeom>
        </p:spPr>
      </p:pic>
      <p:pic>
        <p:nvPicPr>
          <p:cNvPr id="5" name="Picture 4">
            <a:extLst>
              <a:ext uri="{FF2B5EF4-FFF2-40B4-BE49-F238E27FC236}">
                <a16:creationId xmlns:a16="http://schemas.microsoft.com/office/drawing/2014/main" id="{C64CE683-B4FE-1BC4-1121-BE75410F304F}"/>
              </a:ext>
            </a:extLst>
          </p:cNvPr>
          <p:cNvPicPr>
            <a:picLocks noChangeAspect="1"/>
          </p:cNvPicPr>
          <p:nvPr/>
        </p:nvPicPr>
        <p:blipFill>
          <a:blip r:embed="rId3"/>
          <a:srcRect/>
          <a:stretch/>
        </p:blipFill>
        <p:spPr>
          <a:xfrm>
            <a:off x="3272208" y="1455601"/>
            <a:ext cx="5647583" cy="3600000"/>
          </a:xfrm>
          <a:prstGeom prst="rect">
            <a:avLst/>
          </a:prstGeom>
        </p:spPr>
      </p:pic>
      <p:pic>
        <p:nvPicPr>
          <p:cNvPr id="9" name="Picture 8">
            <a:extLst>
              <a:ext uri="{FF2B5EF4-FFF2-40B4-BE49-F238E27FC236}">
                <a16:creationId xmlns:a16="http://schemas.microsoft.com/office/drawing/2014/main" id="{7A0DE683-BA70-AB24-6009-BF22CF23FEFF}"/>
              </a:ext>
            </a:extLst>
          </p:cNvPr>
          <p:cNvPicPr>
            <a:picLocks noChangeAspect="1"/>
          </p:cNvPicPr>
          <p:nvPr/>
        </p:nvPicPr>
        <p:blipFill>
          <a:blip r:embed="rId4"/>
          <a:stretch>
            <a:fillRect/>
          </a:stretch>
        </p:blipFill>
        <p:spPr>
          <a:xfrm>
            <a:off x="388069" y="2774663"/>
            <a:ext cx="2593069" cy="1440000"/>
          </a:xfrm>
          <a:prstGeom prst="rect">
            <a:avLst/>
          </a:prstGeom>
        </p:spPr>
      </p:pic>
      <p:sp>
        <p:nvSpPr>
          <p:cNvPr id="42" name="TextBox 41">
            <a:extLst>
              <a:ext uri="{FF2B5EF4-FFF2-40B4-BE49-F238E27FC236}">
                <a16:creationId xmlns:a16="http://schemas.microsoft.com/office/drawing/2014/main" id="{F879BAEA-C646-38C9-7D0C-A88FCB191B18}"/>
              </a:ext>
            </a:extLst>
          </p:cNvPr>
          <p:cNvSpPr txBox="1"/>
          <p:nvPr/>
        </p:nvSpPr>
        <p:spPr>
          <a:xfrm>
            <a:off x="1514851" y="2190475"/>
            <a:ext cx="857927" cy="369332"/>
          </a:xfrm>
          <a:prstGeom prst="rect">
            <a:avLst/>
          </a:prstGeom>
          <a:noFill/>
        </p:spPr>
        <p:txBody>
          <a:bodyPr wrap="none" rtlCol="0">
            <a:spAutoFit/>
          </a:bodyPr>
          <a:lstStyle/>
          <a:p>
            <a:r>
              <a:rPr lang="en-IT" dirty="0"/>
              <a:t>SQUID</a:t>
            </a:r>
          </a:p>
        </p:txBody>
      </p:sp>
      <p:sp>
        <p:nvSpPr>
          <p:cNvPr id="45" name="TextBox 44">
            <a:extLst>
              <a:ext uri="{FF2B5EF4-FFF2-40B4-BE49-F238E27FC236}">
                <a16:creationId xmlns:a16="http://schemas.microsoft.com/office/drawing/2014/main" id="{6EE164CC-8BA3-270F-46B9-CCC173E79019}"/>
              </a:ext>
            </a:extLst>
          </p:cNvPr>
          <p:cNvSpPr txBox="1"/>
          <p:nvPr/>
        </p:nvSpPr>
        <p:spPr>
          <a:xfrm>
            <a:off x="4812346" y="6169580"/>
            <a:ext cx="519438" cy="369332"/>
          </a:xfrm>
          <a:prstGeom prst="rect">
            <a:avLst/>
          </a:prstGeom>
          <a:noFill/>
        </p:spPr>
        <p:txBody>
          <a:bodyPr wrap="none" rtlCol="0">
            <a:spAutoFit/>
          </a:bodyPr>
          <a:lstStyle/>
          <a:p>
            <a:r>
              <a:rPr lang="en-IT" dirty="0"/>
              <a:t>JPA</a:t>
            </a:r>
          </a:p>
        </p:txBody>
      </p:sp>
      <p:pic>
        <p:nvPicPr>
          <p:cNvPr id="48" name="Picture 47" descr="A red cube with blue spiral and yellow spiral&#10;&#10;Description automatically generated">
            <a:extLst>
              <a:ext uri="{FF2B5EF4-FFF2-40B4-BE49-F238E27FC236}">
                <a16:creationId xmlns:a16="http://schemas.microsoft.com/office/drawing/2014/main" id="{91BF36A8-7422-0E79-0F1F-06BCAC0FC571}"/>
              </a:ext>
            </a:extLst>
          </p:cNvPr>
          <p:cNvPicPr>
            <a:picLocks noChangeAspect="1"/>
          </p:cNvPicPr>
          <p:nvPr/>
        </p:nvPicPr>
        <p:blipFill>
          <a:blip r:embed="rId5"/>
          <a:stretch>
            <a:fillRect/>
          </a:stretch>
        </p:blipFill>
        <p:spPr>
          <a:xfrm>
            <a:off x="9158726" y="2375141"/>
            <a:ext cx="1971585" cy="1512000"/>
          </a:xfrm>
          <a:prstGeom prst="rect">
            <a:avLst/>
          </a:prstGeom>
        </p:spPr>
      </p:pic>
      <p:sp>
        <p:nvSpPr>
          <p:cNvPr id="6" name="TextBox 5">
            <a:extLst>
              <a:ext uri="{FF2B5EF4-FFF2-40B4-BE49-F238E27FC236}">
                <a16:creationId xmlns:a16="http://schemas.microsoft.com/office/drawing/2014/main" id="{FD79F65A-4F2F-0976-0A1F-5BBCFBF67A06}"/>
              </a:ext>
            </a:extLst>
          </p:cNvPr>
          <p:cNvSpPr txBox="1"/>
          <p:nvPr/>
        </p:nvSpPr>
        <p:spPr>
          <a:xfrm>
            <a:off x="9158726" y="1559691"/>
            <a:ext cx="2587797" cy="646331"/>
          </a:xfrm>
          <a:prstGeom prst="rect">
            <a:avLst/>
          </a:prstGeom>
          <a:noFill/>
        </p:spPr>
        <p:txBody>
          <a:bodyPr wrap="square" rtlCol="0">
            <a:spAutoFit/>
          </a:bodyPr>
          <a:lstStyle/>
          <a:p>
            <a:r>
              <a:rPr lang="en-IT" dirty="0"/>
              <a:t>Counter based on superconducting qubits</a:t>
            </a:r>
          </a:p>
        </p:txBody>
      </p:sp>
      <p:sp>
        <p:nvSpPr>
          <p:cNvPr id="10" name="Title 9">
            <a:extLst>
              <a:ext uri="{FF2B5EF4-FFF2-40B4-BE49-F238E27FC236}">
                <a16:creationId xmlns:a16="http://schemas.microsoft.com/office/drawing/2014/main" id="{93DAECDB-C350-B019-5481-67AF1BAA4E8B}"/>
              </a:ext>
            </a:extLst>
          </p:cNvPr>
          <p:cNvSpPr>
            <a:spLocks noGrp="1"/>
          </p:cNvSpPr>
          <p:nvPr>
            <p:ph type="title"/>
          </p:nvPr>
        </p:nvSpPr>
        <p:spPr/>
        <p:txBody>
          <a:bodyPr/>
          <a:lstStyle/>
          <a:p>
            <a:r>
              <a:rPr lang="en-IT" dirty="0"/>
              <a:t>Beyond Quantum Limit #1: Quantum Sensing</a:t>
            </a:r>
          </a:p>
        </p:txBody>
      </p:sp>
      <p:sp>
        <p:nvSpPr>
          <p:cNvPr id="7" name="Slide Number Placeholder 6">
            <a:extLst>
              <a:ext uri="{FF2B5EF4-FFF2-40B4-BE49-F238E27FC236}">
                <a16:creationId xmlns:a16="http://schemas.microsoft.com/office/drawing/2014/main" id="{20C67F95-C6F7-5FED-7A3F-D38696983002}"/>
              </a:ext>
            </a:extLst>
          </p:cNvPr>
          <p:cNvSpPr>
            <a:spLocks noGrp="1"/>
          </p:cNvSpPr>
          <p:nvPr>
            <p:ph type="sldNum" sz="quarter" idx="12"/>
          </p:nvPr>
        </p:nvSpPr>
        <p:spPr/>
        <p:txBody>
          <a:bodyPr/>
          <a:lstStyle/>
          <a:p>
            <a:fld id="{92D8F14A-D07F-FE4E-BFC8-EF61D4A45EFB}" type="slidenum">
              <a:rPr lang="en-IT" smtClean="0"/>
              <a:t>15</a:t>
            </a:fld>
            <a:endParaRPr lang="en-IT" dirty="0"/>
          </a:p>
        </p:txBody>
      </p:sp>
      <p:sp>
        <p:nvSpPr>
          <p:cNvPr id="2" name="TextBox 1">
            <a:extLst>
              <a:ext uri="{FF2B5EF4-FFF2-40B4-BE49-F238E27FC236}">
                <a16:creationId xmlns:a16="http://schemas.microsoft.com/office/drawing/2014/main" id="{B698A70C-EFDD-0448-85F1-4CAD866D4DC5}"/>
              </a:ext>
            </a:extLst>
          </p:cNvPr>
          <p:cNvSpPr txBox="1"/>
          <p:nvPr/>
        </p:nvSpPr>
        <p:spPr>
          <a:xfrm>
            <a:off x="554974" y="6215746"/>
            <a:ext cx="2916270" cy="276999"/>
          </a:xfrm>
          <a:prstGeom prst="rect">
            <a:avLst/>
          </a:prstGeom>
          <a:noFill/>
        </p:spPr>
        <p:txBody>
          <a:bodyPr wrap="square">
            <a:spAutoFit/>
          </a:bodyPr>
          <a:lstStyle/>
          <a:p>
            <a:r>
              <a:rPr lang="en-GB" sz="1200" dirty="0"/>
              <a:t>PHYSICAL REVIEW D 88, 035020 (2013)</a:t>
            </a:r>
            <a:endParaRPr lang="en-GB" dirty="0"/>
          </a:p>
        </p:txBody>
      </p:sp>
      <p:sp>
        <p:nvSpPr>
          <p:cNvPr id="12" name="TextBox 11">
            <a:extLst>
              <a:ext uri="{FF2B5EF4-FFF2-40B4-BE49-F238E27FC236}">
                <a16:creationId xmlns:a16="http://schemas.microsoft.com/office/drawing/2014/main" id="{3B19D07A-4179-C4FD-232F-9E9B938C8E31}"/>
              </a:ext>
            </a:extLst>
          </p:cNvPr>
          <p:cNvSpPr txBox="1"/>
          <p:nvPr/>
        </p:nvSpPr>
        <p:spPr>
          <a:xfrm>
            <a:off x="554974" y="5765815"/>
            <a:ext cx="1817804" cy="276999"/>
          </a:xfrm>
          <a:prstGeom prst="rect">
            <a:avLst/>
          </a:prstGeom>
          <a:noFill/>
        </p:spPr>
        <p:txBody>
          <a:bodyPr wrap="square">
            <a:spAutoFit/>
          </a:bodyPr>
          <a:lstStyle/>
          <a:p>
            <a:r>
              <a:rPr lang="en-GB" sz="1200" dirty="0">
                <a:effectLst/>
              </a:rPr>
              <a:t>arXiv:1607.02529</a:t>
            </a:r>
          </a:p>
        </p:txBody>
      </p:sp>
    </p:spTree>
    <p:extLst>
      <p:ext uri="{BB962C8B-B14F-4D97-AF65-F5344CB8AC3E}">
        <p14:creationId xmlns:p14="http://schemas.microsoft.com/office/powerpoint/2010/main" val="463822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Rectangle 58">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525EF6-7C42-7C28-229A-8A04653DCDE0}"/>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4000">
                <a:solidFill>
                  <a:srgbClr val="FFFFFF"/>
                </a:solidFill>
              </a:rPr>
              <a:t>Single Qubit Sensors</a:t>
            </a:r>
          </a:p>
        </p:txBody>
      </p:sp>
      <p:pic>
        <p:nvPicPr>
          <p:cNvPr id="45" name="Picture 44">
            <a:extLst>
              <a:ext uri="{FF2B5EF4-FFF2-40B4-BE49-F238E27FC236}">
                <a16:creationId xmlns:a16="http://schemas.microsoft.com/office/drawing/2014/main" id="{C4480734-C558-8DC8-D6D8-C1F1F38C92B0}"/>
              </a:ext>
            </a:extLst>
          </p:cNvPr>
          <p:cNvPicPr>
            <a:picLocks noChangeAspect="1"/>
          </p:cNvPicPr>
          <p:nvPr/>
        </p:nvPicPr>
        <p:blipFill>
          <a:blip r:embed="rId2"/>
          <a:stretch>
            <a:fillRect/>
          </a:stretch>
        </p:blipFill>
        <p:spPr>
          <a:xfrm>
            <a:off x="5153610" y="478713"/>
            <a:ext cx="2835008" cy="2695123"/>
          </a:xfrm>
          <a:prstGeom prst="rect">
            <a:avLst/>
          </a:prstGeom>
        </p:spPr>
      </p:pic>
      <p:pic>
        <p:nvPicPr>
          <p:cNvPr id="43" name="Picture 42">
            <a:extLst>
              <a:ext uri="{FF2B5EF4-FFF2-40B4-BE49-F238E27FC236}">
                <a16:creationId xmlns:a16="http://schemas.microsoft.com/office/drawing/2014/main" id="{02B176AB-1FF3-11F0-E15E-CC93473233B0}"/>
              </a:ext>
            </a:extLst>
          </p:cNvPr>
          <p:cNvPicPr>
            <a:picLocks noChangeAspect="1"/>
          </p:cNvPicPr>
          <p:nvPr/>
        </p:nvPicPr>
        <p:blipFill>
          <a:blip r:embed="rId3"/>
          <a:stretch>
            <a:fillRect/>
          </a:stretch>
        </p:blipFill>
        <p:spPr>
          <a:xfrm>
            <a:off x="8293930" y="478712"/>
            <a:ext cx="3113499" cy="2695123"/>
          </a:xfrm>
          <a:prstGeom prst="rect">
            <a:avLst/>
          </a:prstGeom>
        </p:spPr>
      </p:pic>
      <p:grpSp>
        <p:nvGrpSpPr>
          <p:cNvPr id="46" name="Group 45">
            <a:extLst>
              <a:ext uri="{FF2B5EF4-FFF2-40B4-BE49-F238E27FC236}">
                <a16:creationId xmlns:a16="http://schemas.microsoft.com/office/drawing/2014/main" id="{6EB52345-13E6-CB23-E55C-07BE8635BC8E}"/>
              </a:ext>
            </a:extLst>
          </p:cNvPr>
          <p:cNvGrpSpPr/>
          <p:nvPr/>
        </p:nvGrpSpPr>
        <p:grpSpPr>
          <a:xfrm>
            <a:off x="4601040" y="3429000"/>
            <a:ext cx="7148271" cy="1631339"/>
            <a:chOff x="937847" y="3033998"/>
            <a:chExt cx="5415029" cy="1235788"/>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4B16680-463E-18D1-8467-3AF1C1E40D1A}"/>
                    </a:ext>
                  </a:extLst>
                </p:cNvPr>
                <p:cNvSpPr txBox="1"/>
                <p:nvPr/>
              </p:nvSpPr>
              <p:spPr>
                <a:xfrm>
                  <a:off x="937847" y="3033998"/>
                  <a:ext cx="2444965" cy="1235788"/>
                </a:xfrm>
                <a:prstGeom prst="rect">
                  <a:avLst/>
                </a:prstGeom>
                <a:noFill/>
              </p:spPr>
              <p:txBody>
                <a:bodyPr wrap="none" lIns="0" tIns="0" rIns="0" bIns="0" rtlCol="0">
                  <a:spAutoFit/>
                </a:bodyPr>
                <a:lstStyle/>
                <a:p>
                  <a:pPr defTabSz="1207008">
                    <a:spcAft>
                      <a:spcPts val="600"/>
                    </a:spcAft>
                  </a:pPr>
                  <a14:m>
                    <m:oMathPara xmlns:m="http://schemas.openxmlformats.org/officeDocument/2006/math">
                      <m:oMathParaPr>
                        <m:jc m:val="centerGroup"/>
                      </m:oMathParaPr>
                      <m:oMath xmlns:m="http://schemas.openxmlformats.org/officeDocument/2006/math">
                        <m:d>
                          <m:dPr>
                            <m:begChr m:val="{"/>
                            <m:endChr m:val=""/>
                            <m:ctrlPr>
                              <a:rPr lang="it-IT" sz="4752" i="1" kern="1200">
                                <a:solidFill>
                                  <a:schemeClr val="tx1"/>
                                </a:solidFill>
                                <a:latin typeface="Cambria Math" panose="02040503050406030204" pitchFamily="18" charset="0"/>
                                <a:ea typeface="+mn-ea"/>
                                <a:cs typeface="+mn-cs"/>
                              </a:rPr>
                            </m:ctrlPr>
                          </m:dPr>
                          <m:e>
                            <m:eqArr>
                              <m:eqArrPr>
                                <m:ctrlPr>
                                  <a:rPr lang="it-IT" sz="4752" i="1" kern="1200">
                                    <a:solidFill>
                                      <a:schemeClr val="tx1"/>
                                    </a:solidFill>
                                    <a:latin typeface="Cambria Math" panose="02040503050406030204" pitchFamily="18" charset="0"/>
                                    <a:ea typeface="+mn-ea"/>
                                    <a:cs typeface="+mn-cs"/>
                                  </a:rPr>
                                </m:ctrlPr>
                              </m:eqArrPr>
                              <m:e>
                                <m:sSub>
                                  <m:sSubPr>
                                    <m:ctrlPr>
                                      <a:rPr lang="it-IT" sz="4752" i="1" kern="1200">
                                        <a:solidFill>
                                          <a:schemeClr val="tx1"/>
                                        </a:solidFill>
                                        <a:latin typeface="Cambria Math" panose="02040503050406030204" pitchFamily="18" charset="0"/>
                                        <a:ea typeface="+mn-ea"/>
                                        <a:cs typeface="+mn-cs"/>
                                      </a:rPr>
                                    </m:ctrlPr>
                                  </m:sSubPr>
                                  <m:e>
                                    <m:r>
                                      <a:rPr lang="it-IT" sz="4752" i="1" kern="1200">
                                        <a:solidFill>
                                          <a:schemeClr val="tx1"/>
                                        </a:solidFill>
                                        <a:latin typeface="Cambria Math" panose="02040503050406030204" pitchFamily="18" charset="0"/>
                                        <a:ea typeface="+mn-ea"/>
                                        <a:cs typeface="+mn-cs"/>
                                      </a:rPr>
                                      <m:t>𝐻</m:t>
                                    </m:r>
                                  </m:e>
                                  <m:sub>
                                    <m:r>
                                      <a:rPr lang="it-IT" sz="4752" i="1" kern="1200">
                                        <a:solidFill>
                                          <a:schemeClr val="tx1"/>
                                        </a:solidFill>
                                        <a:latin typeface="Cambria Math" panose="02040503050406030204" pitchFamily="18" charset="0"/>
                                        <a:ea typeface="+mn-ea"/>
                                        <a:cs typeface="+mn-cs"/>
                                      </a:rPr>
                                      <m:t>𝑖𝑛𝑡</m:t>
                                    </m:r>
                                  </m:sub>
                                </m:sSub>
                                <m:r>
                                  <a:rPr lang="it-IT" sz="4752" i="1" kern="1200">
                                    <a:solidFill>
                                      <a:schemeClr val="tx1"/>
                                    </a:solidFill>
                                    <a:latin typeface="Cambria Math" panose="02040503050406030204" pitchFamily="18" charset="0"/>
                                    <a:ea typeface="+mn-ea"/>
                                    <a:cs typeface="+mn-cs"/>
                                  </a:rPr>
                                  <m:t>=</m:t>
                                </m:r>
                                <m:r>
                                  <a:rPr lang="it-IT" sz="4752" i="1" kern="1200">
                                    <a:solidFill>
                                      <a:schemeClr val="tx1"/>
                                    </a:solidFill>
                                    <a:latin typeface="Cambria Math" panose="02040503050406030204" pitchFamily="18" charset="0"/>
                                    <a:ea typeface="+mn-ea"/>
                                    <a:cs typeface="+mn-cs"/>
                                  </a:rPr>
                                  <m:t>𝜖</m:t>
                                </m:r>
                                <m:sSub>
                                  <m:sSubPr>
                                    <m:ctrlPr>
                                      <a:rPr lang="it-IT" sz="4752" i="1" kern="1200">
                                        <a:solidFill>
                                          <a:schemeClr val="tx1"/>
                                        </a:solidFill>
                                        <a:latin typeface="Cambria Math" panose="02040503050406030204" pitchFamily="18" charset="0"/>
                                        <a:ea typeface="+mn-ea"/>
                                        <a:cs typeface="+mn-cs"/>
                                      </a:rPr>
                                    </m:ctrlPr>
                                  </m:sSubPr>
                                  <m:e>
                                    <m:r>
                                      <a:rPr lang="it-IT" sz="4752" i="1" kern="1200">
                                        <a:solidFill>
                                          <a:schemeClr val="tx1"/>
                                        </a:solidFill>
                                        <a:latin typeface="Cambria Math" panose="02040503050406030204" pitchFamily="18" charset="0"/>
                                        <a:ea typeface="+mn-ea"/>
                                        <a:cs typeface="+mn-cs"/>
                                      </a:rPr>
                                      <m:t>𝜎</m:t>
                                    </m:r>
                                  </m:e>
                                  <m:sub>
                                    <m:r>
                                      <a:rPr lang="it-IT" sz="4752" i="1" kern="1200">
                                        <a:solidFill>
                                          <a:schemeClr val="tx1"/>
                                        </a:solidFill>
                                        <a:latin typeface="Cambria Math" panose="02040503050406030204" pitchFamily="18" charset="0"/>
                                        <a:ea typeface="+mn-ea"/>
                                        <a:cs typeface="+mn-cs"/>
                                      </a:rPr>
                                      <m:t>𝑥</m:t>
                                    </m:r>
                                  </m:sub>
                                </m:sSub>
                              </m:e>
                              <m:e>
                                <m:sSub>
                                  <m:sSubPr>
                                    <m:ctrlPr>
                                      <a:rPr lang="it-IT" sz="4752" i="1" kern="1200">
                                        <a:solidFill>
                                          <a:schemeClr val="tx1"/>
                                        </a:solidFill>
                                        <a:latin typeface="Cambria Math" panose="02040503050406030204" pitchFamily="18" charset="0"/>
                                        <a:ea typeface="+mn-ea"/>
                                        <a:cs typeface="+mn-cs"/>
                                      </a:rPr>
                                    </m:ctrlPr>
                                  </m:sSubPr>
                                  <m:e>
                                    <m:r>
                                      <a:rPr lang="it-IT" sz="4752" i="1" kern="1200">
                                        <a:solidFill>
                                          <a:schemeClr val="tx1"/>
                                        </a:solidFill>
                                        <a:latin typeface="Cambria Math" panose="02040503050406030204" pitchFamily="18" charset="0"/>
                                        <a:ea typeface="+mn-ea"/>
                                        <a:cs typeface="+mn-cs"/>
                                      </a:rPr>
                                      <m:t>𝐻</m:t>
                                    </m:r>
                                  </m:e>
                                  <m:sub>
                                    <m:r>
                                      <a:rPr lang="it-IT" sz="4752" i="1" kern="1200">
                                        <a:solidFill>
                                          <a:schemeClr val="tx1"/>
                                        </a:solidFill>
                                        <a:latin typeface="Cambria Math" panose="02040503050406030204" pitchFamily="18" charset="0"/>
                                        <a:ea typeface="+mn-ea"/>
                                        <a:cs typeface="+mn-cs"/>
                                      </a:rPr>
                                      <m:t>𝑖𝑛𝑡</m:t>
                                    </m:r>
                                  </m:sub>
                                </m:sSub>
                                <m:r>
                                  <a:rPr lang="it-IT" sz="4752" i="1" kern="1200">
                                    <a:solidFill>
                                      <a:schemeClr val="tx1"/>
                                    </a:solidFill>
                                    <a:latin typeface="Cambria Math" panose="02040503050406030204" pitchFamily="18" charset="0"/>
                                    <a:ea typeface="+mn-ea"/>
                                    <a:cs typeface="+mn-cs"/>
                                  </a:rPr>
                                  <m:t>=</m:t>
                                </m:r>
                                <m:r>
                                  <a:rPr lang="it-IT" sz="4752" i="1" kern="1200">
                                    <a:solidFill>
                                      <a:schemeClr val="tx1"/>
                                    </a:solidFill>
                                    <a:latin typeface="Cambria Math" panose="02040503050406030204" pitchFamily="18" charset="0"/>
                                    <a:ea typeface="+mn-ea"/>
                                    <a:cs typeface="+mn-cs"/>
                                  </a:rPr>
                                  <m:t>𝜖</m:t>
                                </m:r>
                                <m:sSub>
                                  <m:sSubPr>
                                    <m:ctrlPr>
                                      <a:rPr lang="it-IT" sz="4752" i="1" kern="1200">
                                        <a:solidFill>
                                          <a:schemeClr val="tx1"/>
                                        </a:solidFill>
                                        <a:latin typeface="Cambria Math" panose="02040503050406030204" pitchFamily="18" charset="0"/>
                                        <a:ea typeface="+mn-ea"/>
                                        <a:cs typeface="+mn-cs"/>
                                      </a:rPr>
                                    </m:ctrlPr>
                                  </m:sSubPr>
                                  <m:e>
                                    <m:r>
                                      <a:rPr lang="it-IT" sz="4752" i="1" kern="1200">
                                        <a:solidFill>
                                          <a:schemeClr val="tx1"/>
                                        </a:solidFill>
                                        <a:latin typeface="Cambria Math" panose="02040503050406030204" pitchFamily="18" charset="0"/>
                                        <a:ea typeface="+mn-ea"/>
                                        <a:cs typeface="+mn-cs"/>
                                      </a:rPr>
                                      <m:t>𝜎</m:t>
                                    </m:r>
                                  </m:e>
                                  <m:sub>
                                    <m:r>
                                      <a:rPr lang="it-IT" sz="4752" i="1" kern="1200">
                                        <a:solidFill>
                                          <a:schemeClr val="tx1"/>
                                        </a:solidFill>
                                        <a:latin typeface="Cambria Math" panose="02040503050406030204" pitchFamily="18" charset="0"/>
                                        <a:ea typeface="+mn-ea"/>
                                        <a:cs typeface="+mn-cs"/>
                                      </a:rPr>
                                      <m:t>𝑧</m:t>
                                    </m:r>
                                  </m:sub>
                                </m:sSub>
                              </m:e>
                            </m:eqArr>
                          </m:e>
                        </m:d>
                      </m:oMath>
                    </m:oMathPara>
                  </a14:m>
                  <a:endParaRPr lang="en-IT" sz="3600" dirty="0"/>
                </a:p>
              </p:txBody>
            </p:sp>
          </mc:Choice>
          <mc:Fallback xmlns="">
            <p:sp>
              <p:nvSpPr>
                <p:cNvPr id="3" name="TextBox 2">
                  <a:extLst>
                    <a:ext uri="{FF2B5EF4-FFF2-40B4-BE49-F238E27FC236}">
                      <a16:creationId xmlns:a16="http://schemas.microsoft.com/office/drawing/2014/main" id="{B4B16680-463E-18D1-8467-3AF1C1E40D1A}"/>
                    </a:ext>
                  </a:extLst>
                </p:cNvPr>
                <p:cNvSpPr txBox="1">
                  <a:spLocks noRot="1" noChangeAspect="1" noMove="1" noResize="1" noEditPoints="1" noAdjustHandles="1" noChangeArrowheads="1" noChangeShapeType="1" noTextEdit="1"/>
                </p:cNvSpPr>
                <p:nvPr/>
              </p:nvSpPr>
              <p:spPr>
                <a:xfrm>
                  <a:off x="937847" y="3033998"/>
                  <a:ext cx="2444965" cy="1235788"/>
                </a:xfrm>
                <a:prstGeom prst="rect">
                  <a:avLst/>
                </a:prstGeom>
                <a:blipFill>
                  <a:blip r:embed="rId4"/>
                  <a:stretch>
                    <a:fillRect l="-92549" t="-229457" b="-328682"/>
                  </a:stretch>
                </a:blipFill>
              </p:spPr>
              <p:txBody>
                <a:bodyPr/>
                <a:lstStyle/>
                <a:p>
                  <a:r>
                    <a:rPr lang="en-IT">
                      <a:noFill/>
                    </a:rPr>
                    <a:t> </a:t>
                  </a:r>
                </a:p>
              </p:txBody>
            </p:sp>
          </mc:Fallback>
        </mc:AlternateContent>
        <p:sp>
          <p:nvSpPr>
            <p:cNvPr id="4" name="TextBox 3">
              <a:extLst>
                <a:ext uri="{FF2B5EF4-FFF2-40B4-BE49-F238E27FC236}">
                  <a16:creationId xmlns:a16="http://schemas.microsoft.com/office/drawing/2014/main" id="{A0D204AD-C210-7667-3F54-6CA76DB26476}"/>
                </a:ext>
              </a:extLst>
            </p:cNvPr>
            <p:cNvSpPr txBox="1"/>
            <p:nvPr/>
          </p:nvSpPr>
          <p:spPr>
            <a:xfrm>
              <a:off x="4536832" y="3783223"/>
              <a:ext cx="1816044" cy="377703"/>
            </a:xfrm>
            <a:prstGeom prst="rect">
              <a:avLst/>
            </a:prstGeom>
            <a:noFill/>
          </p:spPr>
          <p:txBody>
            <a:bodyPr wrap="none" rtlCol="0">
              <a:spAutoFit/>
            </a:bodyPr>
            <a:lstStyle/>
            <a:p>
              <a:pPr defTabSz="1207008">
                <a:spcAft>
                  <a:spcPts val="600"/>
                </a:spcAft>
              </a:pPr>
              <a:r>
                <a:rPr lang="en-IT" sz="2640" kern="1200" dirty="0">
                  <a:solidFill>
                    <a:schemeClr val="tx1"/>
                  </a:solidFill>
                  <a:latin typeface="+mn-lt"/>
                  <a:ea typeface="+mn-ea"/>
                  <a:cs typeface="+mn-cs"/>
                  <a:sym typeface="Wingdings" pitchFamily="2" charset="2"/>
                </a:rPr>
                <a:t>Phase Rotation</a:t>
              </a:r>
              <a:endParaRPr lang="en-IT" sz="2000" dirty="0">
                <a:sym typeface="Wingdings" pitchFamily="2" charset="2"/>
              </a:endParaRPr>
            </a:p>
          </p:txBody>
        </p:sp>
        <p:sp>
          <p:nvSpPr>
            <p:cNvPr id="5" name="TextBox 4">
              <a:extLst>
                <a:ext uri="{FF2B5EF4-FFF2-40B4-BE49-F238E27FC236}">
                  <a16:creationId xmlns:a16="http://schemas.microsoft.com/office/drawing/2014/main" id="{2C9C9D6C-A408-7579-7D13-E28E43030A2F}"/>
                </a:ext>
              </a:extLst>
            </p:cNvPr>
            <p:cNvSpPr txBox="1"/>
            <p:nvPr/>
          </p:nvSpPr>
          <p:spPr>
            <a:xfrm>
              <a:off x="4536832" y="3197069"/>
              <a:ext cx="1328249" cy="400110"/>
            </a:xfrm>
            <a:prstGeom prst="rect">
              <a:avLst/>
            </a:prstGeom>
            <a:noFill/>
          </p:spPr>
          <p:txBody>
            <a:bodyPr wrap="none" rtlCol="0">
              <a:spAutoFit/>
            </a:bodyPr>
            <a:lstStyle/>
            <a:p>
              <a:pPr defTabSz="1207008">
                <a:spcAft>
                  <a:spcPts val="600"/>
                </a:spcAft>
              </a:pPr>
              <a:r>
                <a:rPr lang="en-IT" sz="2640" kern="1200">
                  <a:solidFill>
                    <a:schemeClr val="tx1"/>
                  </a:solidFill>
                  <a:latin typeface="+mn-lt"/>
                  <a:ea typeface="+mn-ea"/>
                  <a:cs typeface="+mn-cs"/>
                  <a:sym typeface="Wingdings" pitchFamily="2" charset="2"/>
                </a:rPr>
                <a:t>Excitation </a:t>
              </a:r>
              <a:endParaRPr lang="en-IT" sz="2000"/>
            </a:p>
          </p:txBody>
        </p:sp>
        <p:cxnSp>
          <p:nvCxnSpPr>
            <p:cNvPr id="7" name="Straight Arrow Connector 6">
              <a:extLst>
                <a:ext uri="{FF2B5EF4-FFF2-40B4-BE49-F238E27FC236}">
                  <a16:creationId xmlns:a16="http://schemas.microsoft.com/office/drawing/2014/main" id="{FF05DAB8-DA86-9B69-6C18-FD0262B68F20}"/>
                </a:ext>
              </a:extLst>
            </p:cNvPr>
            <p:cNvCxnSpPr>
              <a:endCxn id="5" idx="1"/>
            </p:cNvCxnSpPr>
            <p:nvPr/>
          </p:nvCxnSpPr>
          <p:spPr>
            <a:xfrm>
              <a:off x="3493477" y="3397124"/>
              <a:ext cx="104335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5211113-A365-EC4C-8203-953605FB46DB}"/>
                </a:ext>
              </a:extLst>
            </p:cNvPr>
            <p:cNvCxnSpPr>
              <a:cxnSpLocks/>
              <a:endCxn id="4" idx="1"/>
            </p:cNvCxnSpPr>
            <p:nvPr/>
          </p:nvCxnSpPr>
          <p:spPr>
            <a:xfrm flipV="1">
              <a:off x="3493476" y="3972074"/>
              <a:ext cx="1043356" cy="112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32208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CD67-87A1-7569-3E93-7108800E73C5}"/>
              </a:ext>
            </a:extLst>
          </p:cNvPr>
          <p:cNvSpPr>
            <a:spLocks noGrp="1"/>
          </p:cNvSpPr>
          <p:nvPr>
            <p:ph type="title"/>
          </p:nvPr>
        </p:nvSpPr>
        <p:spPr/>
        <p:txBody>
          <a:bodyPr/>
          <a:lstStyle/>
          <a:p>
            <a:r>
              <a:rPr lang="en-IT" dirty="0"/>
              <a:t>The Superconducting Qubit</a:t>
            </a:r>
          </a:p>
        </p:txBody>
      </p:sp>
      <p:grpSp>
        <p:nvGrpSpPr>
          <p:cNvPr id="3" name="Group 2">
            <a:extLst>
              <a:ext uri="{FF2B5EF4-FFF2-40B4-BE49-F238E27FC236}">
                <a16:creationId xmlns:a16="http://schemas.microsoft.com/office/drawing/2014/main" id="{1C56980E-5AD7-6349-47AC-2132F8C07998}"/>
              </a:ext>
            </a:extLst>
          </p:cNvPr>
          <p:cNvGrpSpPr>
            <a:grpSpLocks noChangeAspect="1"/>
          </p:cNvGrpSpPr>
          <p:nvPr/>
        </p:nvGrpSpPr>
        <p:grpSpPr>
          <a:xfrm>
            <a:off x="8856523" y="1492687"/>
            <a:ext cx="2662349" cy="1800000"/>
            <a:chOff x="7872614" y="2968220"/>
            <a:chExt cx="2129879" cy="1395910"/>
          </a:xfrm>
        </p:grpSpPr>
        <p:sp>
          <p:nvSpPr>
            <p:cNvPr id="4" name="Rectangle 3">
              <a:extLst>
                <a:ext uri="{FF2B5EF4-FFF2-40B4-BE49-F238E27FC236}">
                  <a16:creationId xmlns:a16="http://schemas.microsoft.com/office/drawing/2014/main" id="{A0C6DF7F-5716-603D-CD45-91A612F9D079}"/>
                </a:ext>
              </a:extLst>
            </p:cNvPr>
            <p:cNvSpPr/>
            <p:nvPr/>
          </p:nvSpPr>
          <p:spPr>
            <a:xfrm>
              <a:off x="9310220" y="3429000"/>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5" name="Straight Connector 4">
              <a:extLst>
                <a:ext uri="{FF2B5EF4-FFF2-40B4-BE49-F238E27FC236}">
                  <a16:creationId xmlns:a16="http://schemas.microsoft.com/office/drawing/2014/main" id="{1B58863A-B494-51C2-8A5E-698A9600AEE4}"/>
                </a:ext>
              </a:extLst>
            </p:cNvPr>
            <p:cNvCxnSpPr/>
            <p:nvPr/>
          </p:nvCxnSpPr>
          <p:spPr>
            <a:xfrm>
              <a:off x="9310220" y="3429000"/>
              <a:ext cx="360000" cy="36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41CD0ED-2836-D36E-665B-932B982F81CC}"/>
                </a:ext>
              </a:extLst>
            </p:cNvPr>
            <p:cNvCxnSpPr>
              <a:cxnSpLocks/>
            </p:cNvCxnSpPr>
            <p:nvPr/>
          </p:nvCxnSpPr>
          <p:spPr>
            <a:xfrm flipV="1">
              <a:off x="9310220" y="3429000"/>
              <a:ext cx="360000" cy="36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88015A0-3A11-A668-6AFA-8743C216F9F5}"/>
                </a:ext>
              </a:extLst>
            </p:cNvPr>
            <p:cNvCxnSpPr>
              <a:cxnSpLocks/>
            </p:cNvCxnSpPr>
            <p:nvPr/>
          </p:nvCxnSpPr>
          <p:spPr>
            <a:xfrm>
              <a:off x="8299269" y="3524794"/>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A10560-018E-90E1-7E5C-AD056D5B4A1E}"/>
                </a:ext>
              </a:extLst>
            </p:cNvPr>
            <p:cNvCxnSpPr>
              <a:cxnSpLocks/>
            </p:cNvCxnSpPr>
            <p:nvPr/>
          </p:nvCxnSpPr>
          <p:spPr>
            <a:xfrm>
              <a:off x="8299269" y="3703319"/>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688CDF-BAF5-ACB3-FBD2-3E5443D8BD7E}"/>
                </a:ext>
              </a:extLst>
            </p:cNvPr>
            <p:cNvCxnSpPr>
              <a:cxnSpLocks/>
            </p:cNvCxnSpPr>
            <p:nvPr/>
          </p:nvCxnSpPr>
          <p:spPr>
            <a:xfrm>
              <a:off x="8469085" y="3142909"/>
              <a:ext cx="10080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3D7F6FA-5A2D-C10A-3322-FEAA356981A1}"/>
                </a:ext>
              </a:extLst>
            </p:cNvPr>
            <p:cNvCxnSpPr>
              <a:cxnSpLocks/>
            </p:cNvCxnSpPr>
            <p:nvPr/>
          </p:nvCxnSpPr>
          <p:spPr>
            <a:xfrm>
              <a:off x="8469086" y="4075091"/>
              <a:ext cx="10080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810E7E-B6C9-FC19-E98D-E9844349BDE2}"/>
                </a:ext>
              </a:extLst>
            </p:cNvPr>
            <p:cNvCxnSpPr>
              <a:cxnSpLocks/>
            </p:cNvCxnSpPr>
            <p:nvPr/>
          </p:nvCxnSpPr>
          <p:spPr>
            <a:xfrm flipV="1">
              <a:off x="9485866" y="3789000"/>
              <a:ext cx="0" cy="2860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386F7A-C20F-DBC2-512C-8C9F55326BDD}"/>
                </a:ext>
              </a:extLst>
            </p:cNvPr>
            <p:cNvCxnSpPr>
              <a:cxnSpLocks/>
            </p:cNvCxnSpPr>
            <p:nvPr/>
          </p:nvCxnSpPr>
          <p:spPr>
            <a:xfrm flipV="1">
              <a:off x="9492452" y="3142909"/>
              <a:ext cx="0" cy="2860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664574-6A99-5048-F352-2AC091BAB1B9}"/>
                </a:ext>
              </a:extLst>
            </p:cNvPr>
            <p:cNvCxnSpPr>
              <a:cxnSpLocks/>
            </p:cNvCxnSpPr>
            <p:nvPr/>
          </p:nvCxnSpPr>
          <p:spPr>
            <a:xfrm flipV="1">
              <a:off x="8469085" y="3151620"/>
              <a:ext cx="0" cy="3731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BD0771-5698-6E12-6A1B-EAC159CC5591}"/>
                </a:ext>
              </a:extLst>
            </p:cNvPr>
            <p:cNvCxnSpPr>
              <a:cxnSpLocks/>
            </p:cNvCxnSpPr>
            <p:nvPr/>
          </p:nvCxnSpPr>
          <p:spPr>
            <a:xfrm flipV="1">
              <a:off x="8469085" y="3703319"/>
              <a:ext cx="0" cy="3717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CFCD78-7A23-4FB4-3ACD-D298ECD8B73E}"/>
                </a:ext>
              </a:extLst>
            </p:cNvPr>
            <p:cNvCxnSpPr>
              <a:cxnSpLocks/>
            </p:cNvCxnSpPr>
            <p:nvPr/>
          </p:nvCxnSpPr>
          <p:spPr>
            <a:xfrm flipV="1">
              <a:off x="8973120" y="4075092"/>
              <a:ext cx="0" cy="1746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72C68E-9550-1C11-0961-0F4764C5A8D2}"/>
                </a:ext>
              </a:extLst>
            </p:cNvPr>
            <p:cNvCxnSpPr>
              <a:cxnSpLocks/>
            </p:cNvCxnSpPr>
            <p:nvPr/>
          </p:nvCxnSpPr>
          <p:spPr>
            <a:xfrm flipH="1" flipV="1">
              <a:off x="8838668" y="4263982"/>
              <a:ext cx="268903"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AE8D27-50DB-5FB9-5458-EB4F1631099E}"/>
                </a:ext>
              </a:extLst>
            </p:cNvPr>
            <p:cNvCxnSpPr>
              <a:cxnSpLocks/>
            </p:cNvCxnSpPr>
            <p:nvPr/>
          </p:nvCxnSpPr>
          <p:spPr>
            <a:xfrm flipH="1" flipV="1">
              <a:off x="8920866" y="4361183"/>
              <a:ext cx="95261" cy="29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62D752-ED4C-4456-9B92-DE3C033FACEA}"/>
                </a:ext>
              </a:extLst>
            </p:cNvPr>
            <p:cNvCxnSpPr>
              <a:cxnSpLocks/>
            </p:cNvCxnSpPr>
            <p:nvPr/>
          </p:nvCxnSpPr>
          <p:spPr>
            <a:xfrm flipV="1">
              <a:off x="8946993" y="2968220"/>
              <a:ext cx="0" cy="1746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BFA771-9E77-7394-BB84-66694BCA6303}"/>
                </a:ext>
              </a:extLst>
            </p:cNvPr>
            <p:cNvSpPr txBox="1"/>
            <p:nvPr/>
          </p:nvSpPr>
          <p:spPr>
            <a:xfrm>
              <a:off x="9702411" y="3415235"/>
              <a:ext cx="300082" cy="369332"/>
            </a:xfrm>
            <a:prstGeom prst="rect">
              <a:avLst/>
            </a:prstGeom>
            <a:noFill/>
          </p:spPr>
          <p:txBody>
            <a:bodyPr wrap="none" rtlCol="0">
              <a:spAutoFit/>
            </a:bodyPr>
            <a:lstStyle/>
            <a:p>
              <a:r>
                <a:rPr lang="en-IT" dirty="0"/>
                <a:t>JJ</a:t>
              </a:r>
            </a:p>
          </p:txBody>
        </p:sp>
        <p:sp>
          <p:nvSpPr>
            <p:cNvPr id="20" name="TextBox 19">
              <a:extLst>
                <a:ext uri="{FF2B5EF4-FFF2-40B4-BE49-F238E27FC236}">
                  <a16:creationId xmlns:a16="http://schemas.microsoft.com/office/drawing/2014/main" id="{999B9219-A19E-1796-73F3-9836BE72A8BD}"/>
                </a:ext>
              </a:extLst>
            </p:cNvPr>
            <p:cNvSpPr txBox="1"/>
            <p:nvPr/>
          </p:nvSpPr>
          <p:spPr>
            <a:xfrm>
              <a:off x="7872614" y="3415235"/>
              <a:ext cx="418704" cy="369332"/>
            </a:xfrm>
            <a:prstGeom prst="rect">
              <a:avLst/>
            </a:prstGeom>
            <a:noFill/>
          </p:spPr>
          <p:txBody>
            <a:bodyPr wrap="none" rtlCol="0">
              <a:spAutoFit/>
            </a:bodyPr>
            <a:lstStyle/>
            <a:p>
              <a:r>
                <a:rPr lang="en-IT" dirty="0"/>
                <a:t>C</a:t>
              </a:r>
              <a:r>
                <a:rPr lang="en-IT" baseline="-25000" dirty="0"/>
                <a:t>S</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B97F17-BD7E-188B-6794-A24EF615224A}"/>
                  </a:ext>
                </a:extLst>
              </p:cNvPr>
              <p:cNvSpPr txBox="1"/>
              <p:nvPr/>
            </p:nvSpPr>
            <p:spPr>
              <a:xfrm>
                <a:off x="4514120" y="4819712"/>
                <a:ext cx="3214341" cy="741100"/>
              </a:xfrm>
              <a:prstGeom prst="rect">
                <a:avLst/>
              </a:prstGeom>
              <a:noFill/>
              <a:ln>
                <a:solidFill>
                  <a:schemeClr val="accent1">
                    <a:shade val="15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𝐸</m:t>
                      </m:r>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sSup>
                            <m:sSupPr>
                              <m:ctrlPr>
                                <a:rPr lang="it-IT" sz="2400" b="0" i="1" smtClean="0">
                                  <a:latin typeface="Cambria Math" panose="02040503050406030204" pitchFamily="18" charset="0"/>
                                </a:rPr>
                              </m:ctrlPr>
                            </m:sSupPr>
                            <m:e>
                              <m:r>
                                <a:rPr lang="it-IT" sz="2400" b="0" i="1" smtClean="0">
                                  <a:latin typeface="Cambria Math" panose="02040503050406030204" pitchFamily="18" charset="0"/>
                                </a:rPr>
                                <m:t>𝑄</m:t>
                              </m:r>
                            </m:e>
                            <m:sup>
                              <m:r>
                                <a:rPr lang="it-IT" sz="2400" b="0" i="1" smtClean="0">
                                  <a:latin typeface="Cambria Math" panose="02040503050406030204" pitchFamily="18" charset="0"/>
                                </a:rPr>
                                <m:t>2</m:t>
                              </m:r>
                            </m:sup>
                          </m:sSup>
                        </m:num>
                        <m:den>
                          <m:r>
                            <a:rPr lang="it-IT" sz="2400" b="0" i="1" smtClean="0">
                              <a:latin typeface="Cambria Math" panose="02040503050406030204" pitchFamily="18" charset="0"/>
                            </a:rPr>
                            <m:t>2</m:t>
                          </m:r>
                          <m:r>
                            <a:rPr lang="it-IT" sz="2400" b="0" i="1" smtClean="0">
                              <a:latin typeface="Cambria Math" panose="02040503050406030204" pitchFamily="18" charset="0"/>
                            </a:rPr>
                            <m:t>𝐶</m:t>
                          </m:r>
                        </m:den>
                      </m:f>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𝐸</m:t>
                          </m:r>
                        </m:e>
                        <m:sub>
                          <m:r>
                            <a:rPr lang="it-IT" sz="2400" b="0" i="1" smtClean="0">
                              <a:latin typeface="Cambria Math" panose="02040503050406030204" pitchFamily="18" charset="0"/>
                            </a:rPr>
                            <m:t>𝐽</m:t>
                          </m:r>
                        </m:sub>
                      </m:sSub>
                      <m:r>
                        <a:rPr lang="it-IT" sz="2400" b="0" i="1" smtClean="0">
                          <a:latin typeface="Cambria Math" panose="02040503050406030204" pitchFamily="18" charset="0"/>
                        </a:rPr>
                        <m:t>𝑐𝑜𝑠</m:t>
                      </m:r>
                      <m:r>
                        <a:rPr lang="it-IT" sz="2400" b="0" i="1" smtClean="0">
                          <a:latin typeface="Cambria Math" panose="02040503050406030204" pitchFamily="18" charset="0"/>
                        </a:rPr>
                        <m:t>2</m:t>
                      </m:r>
                      <m:r>
                        <a:rPr lang="it-IT" sz="2400" b="0" i="1" smtClean="0">
                          <a:latin typeface="Cambria Math" panose="02040503050406030204" pitchFamily="18" charset="0"/>
                        </a:rPr>
                        <m:t>𝜋𝜙</m:t>
                      </m:r>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𝜙</m:t>
                          </m:r>
                        </m:e>
                        <m:sub>
                          <m:r>
                            <a:rPr lang="it-IT" sz="2400" b="0" i="1" smtClean="0">
                              <a:latin typeface="Cambria Math" panose="02040503050406030204" pitchFamily="18" charset="0"/>
                            </a:rPr>
                            <m:t>0</m:t>
                          </m:r>
                        </m:sub>
                      </m:sSub>
                    </m:oMath>
                  </m:oMathPara>
                </a14:m>
                <a:endParaRPr lang="en-IT" sz="2400" dirty="0"/>
              </a:p>
            </p:txBody>
          </p:sp>
        </mc:Choice>
        <mc:Fallback xmlns="">
          <p:sp>
            <p:nvSpPr>
              <p:cNvPr id="25" name="TextBox 24">
                <a:extLst>
                  <a:ext uri="{FF2B5EF4-FFF2-40B4-BE49-F238E27FC236}">
                    <a16:creationId xmlns:a16="http://schemas.microsoft.com/office/drawing/2014/main" id="{C9B97F17-BD7E-188B-6794-A24EF615224A}"/>
                  </a:ext>
                </a:extLst>
              </p:cNvPr>
              <p:cNvSpPr txBox="1">
                <a:spLocks noRot="1" noChangeAspect="1" noMove="1" noResize="1" noEditPoints="1" noAdjustHandles="1" noChangeArrowheads="1" noChangeShapeType="1" noTextEdit="1"/>
              </p:cNvSpPr>
              <p:nvPr/>
            </p:nvSpPr>
            <p:spPr>
              <a:xfrm>
                <a:off x="4514120" y="4819712"/>
                <a:ext cx="3214341" cy="741100"/>
              </a:xfrm>
              <a:prstGeom prst="rect">
                <a:avLst/>
              </a:prstGeom>
              <a:blipFill>
                <a:blip r:embed="rId2"/>
                <a:stretch>
                  <a:fillRect l="-1961" b="-11667"/>
                </a:stretch>
              </a:blipFill>
              <a:ln>
                <a:solidFill>
                  <a:schemeClr val="accent1">
                    <a:shade val="15000"/>
                  </a:schemeClr>
                </a:solidFill>
              </a:ln>
            </p:spPr>
            <p:txBody>
              <a:bodyPr/>
              <a:lstStyle/>
              <a:p>
                <a:r>
                  <a:rPr lang="en-IT">
                    <a:noFill/>
                  </a:rPr>
                  <a:t> </a:t>
                </a:r>
              </a:p>
            </p:txBody>
          </p:sp>
        </mc:Fallback>
      </mc:AlternateContent>
      <p:grpSp>
        <p:nvGrpSpPr>
          <p:cNvPr id="44" name="Group 43">
            <a:extLst>
              <a:ext uri="{FF2B5EF4-FFF2-40B4-BE49-F238E27FC236}">
                <a16:creationId xmlns:a16="http://schemas.microsoft.com/office/drawing/2014/main" id="{044100A9-FE68-2644-9E4B-AADCBA8328B6}"/>
              </a:ext>
            </a:extLst>
          </p:cNvPr>
          <p:cNvGrpSpPr/>
          <p:nvPr/>
        </p:nvGrpSpPr>
        <p:grpSpPr>
          <a:xfrm>
            <a:off x="3687012" y="1833482"/>
            <a:ext cx="4598063" cy="1836000"/>
            <a:chOff x="7126397" y="2444441"/>
            <a:chExt cx="4598063" cy="1836000"/>
          </a:xfrm>
        </p:grpSpPr>
        <p:grpSp>
          <p:nvGrpSpPr>
            <p:cNvPr id="27" name="Group 26">
              <a:extLst>
                <a:ext uri="{FF2B5EF4-FFF2-40B4-BE49-F238E27FC236}">
                  <a16:creationId xmlns:a16="http://schemas.microsoft.com/office/drawing/2014/main" id="{9D520FC7-1ADF-928E-EFEF-E00FAE2B1DC6}"/>
                </a:ext>
              </a:extLst>
            </p:cNvPr>
            <p:cNvGrpSpPr/>
            <p:nvPr/>
          </p:nvGrpSpPr>
          <p:grpSpPr>
            <a:xfrm>
              <a:off x="7126397" y="2444441"/>
              <a:ext cx="4598063" cy="1836000"/>
              <a:chOff x="5020710" y="2659643"/>
              <a:chExt cx="4598063" cy="1836000"/>
            </a:xfrm>
          </p:grpSpPr>
          <p:cxnSp>
            <p:nvCxnSpPr>
              <p:cNvPr id="28" name="Straight Connector 27">
                <a:extLst>
                  <a:ext uri="{FF2B5EF4-FFF2-40B4-BE49-F238E27FC236}">
                    <a16:creationId xmlns:a16="http://schemas.microsoft.com/office/drawing/2014/main" id="{8E247457-A0E7-083F-C3D5-96AF51DE4211}"/>
                  </a:ext>
                </a:extLst>
              </p:cNvPr>
              <p:cNvCxnSpPr>
                <a:cxnSpLocks/>
              </p:cNvCxnSpPr>
              <p:nvPr/>
            </p:nvCxnSpPr>
            <p:spPr>
              <a:xfrm>
                <a:off x="7310597" y="4187952"/>
                <a:ext cx="29721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A4FD2A4-29A3-1F88-F3EF-B59B691A302E}"/>
                  </a:ext>
                </a:extLst>
              </p:cNvPr>
              <p:cNvCxnSpPr>
                <a:cxnSpLocks/>
              </p:cNvCxnSpPr>
              <p:nvPr/>
            </p:nvCxnSpPr>
            <p:spPr>
              <a:xfrm>
                <a:off x="7178726" y="3819144"/>
                <a:ext cx="55252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9B287DF-75CE-39E5-1682-CCC6460DB5E6}"/>
                  </a:ext>
                </a:extLst>
              </p:cNvPr>
              <p:cNvCxnSpPr>
                <a:cxnSpLocks/>
              </p:cNvCxnSpPr>
              <p:nvPr/>
            </p:nvCxnSpPr>
            <p:spPr>
              <a:xfrm>
                <a:off x="7151294" y="3564033"/>
                <a:ext cx="65836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3CE0804-CD98-92C5-C078-8EA75F36FFE3}"/>
                  </a:ext>
                </a:extLst>
              </p:cNvPr>
              <p:cNvCxnSpPr>
                <a:cxnSpLocks/>
              </p:cNvCxnSpPr>
              <p:nvPr/>
            </p:nvCxnSpPr>
            <p:spPr>
              <a:xfrm>
                <a:off x="7077424" y="3322320"/>
                <a:ext cx="7955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8A4D90-AEC3-07D6-D195-143212E429DE}"/>
                  </a:ext>
                </a:extLst>
              </p:cNvPr>
              <p:cNvCxnSpPr>
                <a:cxnSpLocks/>
              </p:cNvCxnSpPr>
              <p:nvPr/>
            </p:nvCxnSpPr>
            <p:spPr>
              <a:xfrm>
                <a:off x="7020290" y="3090672"/>
                <a:ext cx="89611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1A838F7-02D2-34F4-5C43-DB88661B945F}"/>
                  </a:ext>
                </a:extLst>
              </p:cNvPr>
              <p:cNvCxnSpPr>
                <a:cxnSpLocks/>
              </p:cNvCxnSpPr>
              <p:nvPr/>
            </p:nvCxnSpPr>
            <p:spPr>
              <a:xfrm>
                <a:off x="6949440" y="2886456"/>
                <a:ext cx="105156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01F9B51-F475-5A49-2A26-43B797B6942C}"/>
                  </a:ext>
                </a:extLst>
              </p:cNvPr>
              <p:cNvCxnSpPr>
                <a:cxnSpLocks/>
              </p:cNvCxnSpPr>
              <p:nvPr/>
            </p:nvCxnSpPr>
            <p:spPr>
              <a:xfrm>
                <a:off x="6803822" y="2732399"/>
                <a:ext cx="134348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F148F6CF-4DEC-AFD7-8E50-C74231786429}"/>
                  </a:ext>
                </a:extLst>
              </p:cNvPr>
              <p:cNvSpPr>
                <a:spLocks noChangeAspect="1"/>
              </p:cNvSpPr>
              <p:nvPr/>
            </p:nvSpPr>
            <p:spPr>
              <a:xfrm>
                <a:off x="5020710" y="2659643"/>
                <a:ext cx="4598063" cy="1836000"/>
              </a:xfrm>
              <a:custGeom>
                <a:avLst/>
                <a:gdLst>
                  <a:gd name="connsiteX0" fmla="*/ 0 w 3853543"/>
                  <a:gd name="connsiteY0" fmla="*/ 665132 h 1538714"/>
                  <a:gd name="connsiteX1" fmla="*/ 334735 w 3853543"/>
                  <a:gd name="connsiteY1" fmla="*/ 28318 h 1538714"/>
                  <a:gd name="connsiteX2" fmla="*/ 963385 w 3853543"/>
                  <a:gd name="connsiteY2" fmla="*/ 1489725 h 1538714"/>
                  <a:gd name="connsiteX3" fmla="*/ 1518557 w 3853543"/>
                  <a:gd name="connsiteY3" fmla="*/ 60975 h 1538714"/>
                  <a:gd name="connsiteX4" fmla="*/ 2041071 w 3853543"/>
                  <a:gd name="connsiteY4" fmla="*/ 1538711 h 1538714"/>
                  <a:gd name="connsiteX5" fmla="*/ 2604407 w 3853543"/>
                  <a:gd name="connsiteY5" fmla="*/ 77304 h 1538714"/>
                  <a:gd name="connsiteX6" fmla="*/ 3126921 w 3853543"/>
                  <a:gd name="connsiteY6" fmla="*/ 1497889 h 1538714"/>
                  <a:gd name="connsiteX7" fmla="*/ 3592285 w 3853543"/>
                  <a:gd name="connsiteY7" fmla="*/ 69139 h 1538714"/>
                  <a:gd name="connsiteX8" fmla="*/ 3853543 w 3853543"/>
                  <a:gd name="connsiteY8" fmla="*/ 501846 h 153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3543" h="1538714">
                    <a:moveTo>
                      <a:pt x="0" y="665132"/>
                    </a:moveTo>
                    <a:cubicBezTo>
                      <a:pt x="87085" y="278009"/>
                      <a:pt x="174171" y="-109114"/>
                      <a:pt x="334735" y="28318"/>
                    </a:cubicBezTo>
                    <a:cubicBezTo>
                      <a:pt x="495299" y="165750"/>
                      <a:pt x="766081" y="1484282"/>
                      <a:pt x="963385" y="1489725"/>
                    </a:cubicBezTo>
                    <a:cubicBezTo>
                      <a:pt x="1160689" y="1495168"/>
                      <a:pt x="1338943" y="52811"/>
                      <a:pt x="1518557" y="60975"/>
                    </a:cubicBezTo>
                    <a:cubicBezTo>
                      <a:pt x="1698171" y="69139"/>
                      <a:pt x="1860096" y="1535990"/>
                      <a:pt x="2041071" y="1538711"/>
                    </a:cubicBezTo>
                    <a:cubicBezTo>
                      <a:pt x="2222046" y="1541433"/>
                      <a:pt x="2423432" y="84108"/>
                      <a:pt x="2604407" y="77304"/>
                    </a:cubicBezTo>
                    <a:cubicBezTo>
                      <a:pt x="2785382" y="70500"/>
                      <a:pt x="2962275" y="1499250"/>
                      <a:pt x="3126921" y="1497889"/>
                    </a:cubicBezTo>
                    <a:cubicBezTo>
                      <a:pt x="3291567" y="1496528"/>
                      <a:pt x="3471181" y="235146"/>
                      <a:pt x="3592285" y="69139"/>
                    </a:cubicBezTo>
                    <a:cubicBezTo>
                      <a:pt x="3713389" y="-96868"/>
                      <a:pt x="3783466" y="202489"/>
                      <a:pt x="3853543" y="501846"/>
                    </a:cubicBez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36" name="TextBox 35">
              <a:extLst>
                <a:ext uri="{FF2B5EF4-FFF2-40B4-BE49-F238E27FC236}">
                  <a16:creationId xmlns:a16="http://schemas.microsoft.com/office/drawing/2014/main" id="{51D43D7E-4E5C-7D5A-BB6A-9154831C8E0A}"/>
                </a:ext>
              </a:extLst>
            </p:cNvPr>
            <p:cNvSpPr txBox="1"/>
            <p:nvPr/>
          </p:nvSpPr>
          <p:spPr>
            <a:xfrm>
              <a:off x="9871246" y="3803471"/>
              <a:ext cx="301686" cy="369332"/>
            </a:xfrm>
            <a:prstGeom prst="rect">
              <a:avLst/>
            </a:prstGeom>
            <a:noFill/>
          </p:spPr>
          <p:txBody>
            <a:bodyPr wrap="none" rtlCol="0">
              <a:spAutoFit/>
            </a:bodyPr>
            <a:lstStyle/>
            <a:p>
              <a:r>
                <a:rPr lang="en-IT" dirty="0"/>
                <a:t>0</a:t>
              </a:r>
            </a:p>
          </p:txBody>
        </p:sp>
        <p:sp>
          <p:nvSpPr>
            <p:cNvPr id="37" name="TextBox 36">
              <a:extLst>
                <a:ext uri="{FF2B5EF4-FFF2-40B4-BE49-F238E27FC236}">
                  <a16:creationId xmlns:a16="http://schemas.microsoft.com/office/drawing/2014/main" id="{F50AAD03-D2CE-C2C1-5B06-16987CEDFBB3}"/>
                </a:ext>
              </a:extLst>
            </p:cNvPr>
            <p:cNvSpPr txBox="1"/>
            <p:nvPr/>
          </p:nvSpPr>
          <p:spPr>
            <a:xfrm>
              <a:off x="9871246" y="3412311"/>
              <a:ext cx="301686" cy="369332"/>
            </a:xfrm>
            <a:prstGeom prst="rect">
              <a:avLst/>
            </a:prstGeom>
            <a:noFill/>
          </p:spPr>
          <p:txBody>
            <a:bodyPr wrap="none" rtlCol="0">
              <a:spAutoFit/>
            </a:bodyPr>
            <a:lstStyle/>
            <a:p>
              <a:r>
                <a:rPr lang="en-IT" dirty="0"/>
                <a:t>1</a:t>
              </a:r>
            </a:p>
          </p:txBody>
        </p:sp>
      </p:grpSp>
      <p:sp>
        <p:nvSpPr>
          <p:cNvPr id="50" name="TextBox 49">
            <a:extLst>
              <a:ext uri="{FF2B5EF4-FFF2-40B4-BE49-F238E27FC236}">
                <a16:creationId xmlns:a16="http://schemas.microsoft.com/office/drawing/2014/main" id="{E34CAB1F-4684-4824-F49C-BE7AA1B31398}"/>
              </a:ext>
            </a:extLst>
          </p:cNvPr>
          <p:cNvSpPr txBox="1"/>
          <p:nvPr/>
        </p:nvSpPr>
        <p:spPr>
          <a:xfrm>
            <a:off x="591440" y="6356350"/>
            <a:ext cx="2522742" cy="276999"/>
          </a:xfrm>
          <a:prstGeom prst="rect">
            <a:avLst/>
          </a:prstGeom>
          <a:noFill/>
        </p:spPr>
        <p:txBody>
          <a:bodyPr wrap="none" rtlCol="0">
            <a:spAutoFit/>
          </a:bodyPr>
          <a:lstStyle/>
          <a:p>
            <a:r>
              <a:rPr lang="en-IT" sz="1200" dirty="0"/>
              <a:t>J Koch Phys. Rev. A 76 042319 (2007) </a:t>
            </a:r>
          </a:p>
        </p:txBody>
      </p:sp>
      <p:sp>
        <p:nvSpPr>
          <p:cNvPr id="46" name="Slide Number Placeholder 45">
            <a:extLst>
              <a:ext uri="{FF2B5EF4-FFF2-40B4-BE49-F238E27FC236}">
                <a16:creationId xmlns:a16="http://schemas.microsoft.com/office/drawing/2014/main" id="{E325F2A3-287A-66FE-032E-EEA9FDEA6919}"/>
              </a:ext>
            </a:extLst>
          </p:cNvPr>
          <p:cNvSpPr>
            <a:spLocks noGrp="1"/>
          </p:cNvSpPr>
          <p:nvPr>
            <p:ph type="sldNum" sz="quarter" idx="12"/>
          </p:nvPr>
        </p:nvSpPr>
        <p:spPr/>
        <p:txBody>
          <a:bodyPr/>
          <a:lstStyle/>
          <a:p>
            <a:fld id="{733FFEEF-88D3-E14B-B225-AC2B9931E176}" type="slidenum">
              <a:rPr lang="en-IT" smtClean="0"/>
              <a:t>17</a:t>
            </a:fld>
            <a:endParaRPr lang="en-IT"/>
          </a:p>
        </p:txBody>
      </p:sp>
      <p:pic>
        <p:nvPicPr>
          <p:cNvPr id="26" name="Picture 2" descr="Mechanics - Oscillations, Frequency, Amplitude | Britannica">
            <a:extLst>
              <a:ext uri="{FF2B5EF4-FFF2-40B4-BE49-F238E27FC236}">
                <a16:creationId xmlns:a16="http://schemas.microsoft.com/office/drawing/2014/main" id="{8761FB4D-58A5-6899-E446-6CF7AB182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55" y="2392687"/>
            <a:ext cx="2383323" cy="234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Diagram, schematic&#10;&#10;Description automatically generated">
            <a:extLst>
              <a:ext uri="{FF2B5EF4-FFF2-40B4-BE49-F238E27FC236}">
                <a16:creationId xmlns:a16="http://schemas.microsoft.com/office/drawing/2014/main" id="{FE92E9A2-D81A-9B87-5B0F-233B9B3A0DC1}"/>
              </a:ext>
            </a:extLst>
          </p:cNvPr>
          <p:cNvPicPr>
            <a:picLocks noChangeAspect="1"/>
          </p:cNvPicPr>
          <p:nvPr/>
        </p:nvPicPr>
        <p:blipFill>
          <a:blip r:embed="rId4"/>
          <a:stretch>
            <a:fillRect/>
          </a:stretch>
        </p:blipFill>
        <p:spPr>
          <a:xfrm>
            <a:off x="8887381" y="3559712"/>
            <a:ext cx="2928168" cy="2520000"/>
          </a:xfrm>
          <a:prstGeom prst="rect">
            <a:avLst/>
          </a:prstGeom>
        </p:spPr>
      </p:pic>
      <p:cxnSp>
        <p:nvCxnSpPr>
          <p:cNvPr id="54" name="Straight Connector 53">
            <a:extLst>
              <a:ext uri="{FF2B5EF4-FFF2-40B4-BE49-F238E27FC236}">
                <a16:creationId xmlns:a16="http://schemas.microsoft.com/office/drawing/2014/main" id="{B0E93C81-F148-A08A-EBC5-8BD2F80FC5E5}"/>
              </a:ext>
            </a:extLst>
          </p:cNvPr>
          <p:cNvCxnSpPr/>
          <p:nvPr/>
        </p:nvCxnSpPr>
        <p:spPr>
          <a:xfrm>
            <a:off x="3196206" y="1627464"/>
            <a:ext cx="0" cy="4446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6AA0CD0-1EC6-7291-7279-EE8EDE79D348}"/>
              </a:ext>
            </a:extLst>
          </p:cNvPr>
          <p:cNvCxnSpPr/>
          <p:nvPr/>
        </p:nvCxnSpPr>
        <p:spPr>
          <a:xfrm>
            <a:off x="8610600" y="1605317"/>
            <a:ext cx="0" cy="44461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638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1D2A-8C79-B954-49F4-E26DBAED9378}"/>
              </a:ext>
            </a:extLst>
          </p:cNvPr>
          <p:cNvSpPr>
            <a:spLocks noGrp="1"/>
          </p:cNvSpPr>
          <p:nvPr>
            <p:ph type="title"/>
          </p:nvPr>
        </p:nvSpPr>
        <p:spPr/>
        <p:txBody>
          <a:bodyPr/>
          <a:lstStyle/>
          <a:p>
            <a:r>
              <a:rPr lang="en-IT" dirty="0"/>
              <a:t>Superconducting Qubits</a:t>
            </a:r>
          </a:p>
        </p:txBody>
      </p:sp>
      <p:pic>
        <p:nvPicPr>
          <p:cNvPr id="4" name="Picture 3" descr="A cross on a white surface&#10;&#10;Description automatically generated">
            <a:extLst>
              <a:ext uri="{FF2B5EF4-FFF2-40B4-BE49-F238E27FC236}">
                <a16:creationId xmlns:a16="http://schemas.microsoft.com/office/drawing/2014/main" id="{5BD80C5A-250F-FD04-E4D6-0D65276ADD1A}"/>
              </a:ext>
            </a:extLst>
          </p:cNvPr>
          <p:cNvPicPr>
            <a:picLocks noChangeAspect="1"/>
          </p:cNvPicPr>
          <p:nvPr/>
        </p:nvPicPr>
        <p:blipFill>
          <a:blip r:embed="rId2"/>
          <a:stretch>
            <a:fillRect/>
          </a:stretch>
        </p:blipFill>
        <p:spPr>
          <a:xfrm rot="10800000">
            <a:off x="838200" y="2023112"/>
            <a:ext cx="4484652" cy="3600000"/>
          </a:xfrm>
          <a:prstGeom prst="rect">
            <a:avLst/>
          </a:prstGeom>
        </p:spPr>
      </p:pic>
      <p:pic>
        <p:nvPicPr>
          <p:cNvPr id="6" name="Picture 5" descr="A close-up of a computer screen&#10;&#10;Description automatically generated">
            <a:extLst>
              <a:ext uri="{FF2B5EF4-FFF2-40B4-BE49-F238E27FC236}">
                <a16:creationId xmlns:a16="http://schemas.microsoft.com/office/drawing/2014/main" id="{668D3BC1-4B5D-1E16-FED8-6E2930DA4CD6}"/>
              </a:ext>
            </a:extLst>
          </p:cNvPr>
          <p:cNvPicPr>
            <a:picLocks noChangeAspect="1"/>
          </p:cNvPicPr>
          <p:nvPr/>
        </p:nvPicPr>
        <p:blipFill>
          <a:blip r:embed="rId3"/>
          <a:stretch>
            <a:fillRect/>
          </a:stretch>
        </p:blipFill>
        <p:spPr>
          <a:xfrm rot="10800000">
            <a:off x="6687756" y="2023113"/>
            <a:ext cx="4484652" cy="3600000"/>
          </a:xfrm>
          <a:prstGeom prst="rect">
            <a:avLst/>
          </a:prstGeom>
        </p:spPr>
      </p:pic>
      <p:sp>
        <p:nvSpPr>
          <p:cNvPr id="3" name="Slide Number Placeholder 2">
            <a:extLst>
              <a:ext uri="{FF2B5EF4-FFF2-40B4-BE49-F238E27FC236}">
                <a16:creationId xmlns:a16="http://schemas.microsoft.com/office/drawing/2014/main" id="{2AC307AD-55D3-B1C4-0C4B-E7783FCDD732}"/>
              </a:ext>
            </a:extLst>
          </p:cNvPr>
          <p:cNvSpPr>
            <a:spLocks noGrp="1"/>
          </p:cNvSpPr>
          <p:nvPr>
            <p:ph type="sldNum" sz="quarter" idx="12"/>
          </p:nvPr>
        </p:nvSpPr>
        <p:spPr/>
        <p:txBody>
          <a:bodyPr/>
          <a:lstStyle/>
          <a:p>
            <a:fld id="{733FFEEF-88D3-E14B-B225-AC2B9931E176}" type="slidenum">
              <a:rPr lang="en-IT" smtClean="0"/>
              <a:t>18</a:t>
            </a:fld>
            <a:endParaRPr lang="en-IT"/>
          </a:p>
        </p:txBody>
      </p:sp>
      <p:grpSp>
        <p:nvGrpSpPr>
          <p:cNvPr id="5" name="Group 4">
            <a:extLst>
              <a:ext uri="{FF2B5EF4-FFF2-40B4-BE49-F238E27FC236}">
                <a16:creationId xmlns:a16="http://schemas.microsoft.com/office/drawing/2014/main" id="{40ECEAA7-B754-E777-D974-E63416D0610D}"/>
              </a:ext>
            </a:extLst>
          </p:cNvPr>
          <p:cNvGrpSpPr>
            <a:grpSpLocks noChangeAspect="1"/>
          </p:cNvGrpSpPr>
          <p:nvPr/>
        </p:nvGrpSpPr>
        <p:grpSpPr>
          <a:xfrm>
            <a:off x="3517930" y="2168759"/>
            <a:ext cx="1703903" cy="1152000"/>
            <a:chOff x="7872614" y="2968220"/>
            <a:chExt cx="2129879" cy="1395910"/>
          </a:xfrm>
        </p:grpSpPr>
        <p:sp>
          <p:nvSpPr>
            <p:cNvPr id="8" name="Rectangle 7">
              <a:extLst>
                <a:ext uri="{FF2B5EF4-FFF2-40B4-BE49-F238E27FC236}">
                  <a16:creationId xmlns:a16="http://schemas.microsoft.com/office/drawing/2014/main" id="{F6A74332-A312-A37E-2598-60412CC3A95F}"/>
                </a:ext>
              </a:extLst>
            </p:cNvPr>
            <p:cNvSpPr/>
            <p:nvPr/>
          </p:nvSpPr>
          <p:spPr>
            <a:xfrm>
              <a:off x="9310220" y="3429000"/>
              <a:ext cx="360000" cy="36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9" name="Straight Connector 8">
              <a:extLst>
                <a:ext uri="{FF2B5EF4-FFF2-40B4-BE49-F238E27FC236}">
                  <a16:creationId xmlns:a16="http://schemas.microsoft.com/office/drawing/2014/main" id="{C1E150D4-5A78-FF39-A128-79581E7036ED}"/>
                </a:ext>
              </a:extLst>
            </p:cNvPr>
            <p:cNvCxnSpPr/>
            <p:nvPr/>
          </p:nvCxnSpPr>
          <p:spPr>
            <a:xfrm>
              <a:off x="9310220" y="3429000"/>
              <a:ext cx="360000" cy="36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FE94C39-C0CE-29B7-2E5F-35C1EF928727}"/>
                </a:ext>
              </a:extLst>
            </p:cNvPr>
            <p:cNvCxnSpPr>
              <a:cxnSpLocks/>
            </p:cNvCxnSpPr>
            <p:nvPr/>
          </p:nvCxnSpPr>
          <p:spPr>
            <a:xfrm flipV="1">
              <a:off x="9310220" y="3429000"/>
              <a:ext cx="360000" cy="360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A9B891B-630E-218E-64FE-C8BFBED4668D}"/>
                </a:ext>
              </a:extLst>
            </p:cNvPr>
            <p:cNvCxnSpPr>
              <a:cxnSpLocks/>
            </p:cNvCxnSpPr>
            <p:nvPr/>
          </p:nvCxnSpPr>
          <p:spPr>
            <a:xfrm>
              <a:off x="8299269" y="3524794"/>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A26B74-2638-3C86-DFDD-DBC06EA299D9}"/>
                </a:ext>
              </a:extLst>
            </p:cNvPr>
            <p:cNvCxnSpPr>
              <a:cxnSpLocks/>
            </p:cNvCxnSpPr>
            <p:nvPr/>
          </p:nvCxnSpPr>
          <p:spPr>
            <a:xfrm>
              <a:off x="8299269" y="3703319"/>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F80DCB-59A0-1DB3-E20C-9D49FEE941ED}"/>
                </a:ext>
              </a:extLst>
            </p:cNvPr>
            <p:cNvCxnSpPr>
              <a:cxnSpLocks/>
            </p:cNvCxnSpPr>
            <p:nvPr/>
          </p:nvCxnSpPr>
          <p:spPr>
            <a:xfrm>
              <a:off x="8469085" y="3142909"/>
              <a:ext cx="10080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7EF3027-2C61-1957-A314-E6FF0BCF8554}"/>
                </a:ext>
              </a:extLst>
            </p:cNvPr>
            <p:cNvCxnSpPr>
              <a:cxnSpLocks/>
            </p:cNvCxnSpPr>
            <p:nvPr/>
          </p:nvCxnSpPr>
          <p:spPr>
            <a:xfrm>
              <a:off x="8469086" y="4075091"/>
              <a:ext cx="10080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ED925B-22A1-B9D8-12E7-5DE9FCDAE976}"/>
                </a:ext>
              </a:extLst>
            </p:cNvPr>
            <p:cNvCxnSpPr>
              <a:cxnSpLocks/>
            </p:cNvCxnSpPr>
            <p:nvPr/>
          </p:nvCxnSpPr>
          <p:spPr>
            <a:xfrm flipV="1">
              <a:off x="9485866" y="3789000"/>
              <a:ext cx="0" cy="2860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5266D4-6B13-0F82-0590-33CDB7B1B51A}"/>
                </a:ext>
              </a:extLst>
            </p:cNvPr>
            <p:cNvCxnSpPr>
              <a:cxnSpLocks/>
            </p:cNvCxnSpPr>
            <p:nvPr/>
          </p:nvCxnSpPr>
          <p:spPr>
            <a:xfrm flipV="1">
              <a:off x="9492452" y="3142909"/>
              <a:ext cx="0" cy="2860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56312A1-FFB7-0AB2-CCEE-20E3D1634A4B}"/>
                </a:ext>
              </a:extLst>
            </p:cNvPr>
            <p:cNvCxnSpPr>
              <a:cxnSpLocks/>
            </p:cNvCxnSpPr>
            <p:nvPr/>
          </p:nvCxnSpPr>
          <p:spPr>
            <a:xfrm flipV="1">
              <a:off x="8469085" y="3151620"/>
              <a:ext cx="0" cy="3731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72A0F8-391F-C2B2-8E24-31E61ABDC5BF}"/>
                </a:ext>
              </a:extLst>
            </p:cNvPr>
            <p:cNvCxnSpPr>
              <a:cxnSpLocks/>
            </p:cNvCxnSpPr>
            <p:nvPr/>
          </p:nvCxnSpPr>
          <p:spPr>
            <a:xfrm flipV="1">
              <a:off x="8469085" y="3703319"/>
              <a:ext cx="0" cy="3717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34EF23-222E-5EFF-1869-49345E969E38}"/>
                </a:ext>
              </a:extLst>
            </p:cNvPr>
            <p:cNvCxnSpPr>
              <a:cxnSpLocks/>
            </p:cNvCxnSpPr>
            <p:nvPr/>
          </p:nvCxnSpPr>
          <p:spPr>
            <a:xfrm flipV="1">
              <a:off x="8973120" y="4075092"/>
              <a:ext cx="0" cy="1746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BCC7FF-8485-4D58-7C8F-757FFEA27644}"/>
                </a:ext>
              </a:extLst>
            </p:cNvPr>
            <p:cNvCxnSpPr>
              <a:cxnSpLocks/>
            </p:cNvCxnSpPr>
            <p:nvPr/>
          </p:nvCxnSpPr>
          <p:spPr>
            <a:xfrm flipH="1" flipV="1">
              <a:off x="8838668" y="4263982"/>
              <a:ext cx="268903"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F3ABD1-DF83-2560-ECE2-E83035CA96AE}"/>
                </a:ext>
              </a:extLst>
            </p:cNvPr>
            <p:cNvCxnSpPr>
              <a:cxnSpLocks/>
            </p:cNvCxnSpPr>
            <p:nvPr/>
          </p:nvCxnSpPr>
          <p:spPr>
            <a:xfrm flipH="1" flipV="1">
              <a:off x="8920866" y="4361183"/>
              <a:ext cx="95261" cy="29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01BB0E1-6043-58B9-8CD5-E778CEAD7BFB}"/>
                </a:ext>
              </a:extLst>
            </p:cNvPr>
            <p:cNvCxnSpPr>
              <a:cxnSpLocks/>
            </p:cNvCxnSpPr>
            <p:nvPr/>
          </p:nvCxnSpPr>
          <p:spPr>
            <a:xfrm flipV="1">
              <a:off x="8946993" y="2968220"/>
              <a:ext cx="0" cy="1746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94DEBCD-65D4-AB49-BF1E-6583445BEE93}"/>
                </a:ext>
              </a:extLst>
            </p:cNvPr>
            <p:cNvSpPr txBox="1"/>
            <p:nvPr/>
          </p:nvSpPr>
          <p:spPr>
            <a:xfrm>
              <a:off x="9702411" y="3415235"/>
              <a:ext cx="300082" cy="369332"/>
            </a:xfrm>
            <a:prstGeom prst="rect">
              <a:avLst/>
            </a:prstGeom>
            <a:noFill/>
          </p:spPr>
          <p:txBody>
            <a:bodyPr wrap="none" rtlCol="0">
              <a:spAutoFit/>
            </a:bodyPr>
            <a:lstStyle/>
            <a:p>
              <a:r>
                <a:rPr lang="en-IT" dirty="0"/>
                <a:t>JJ</a:t>
              </a:r>
            </a:p>
          </p:txBody>
        </p:sp>
        <p:sp>
          <p:nvSpPr>
            <p:cNvPr id="24" name="TextBox 23">
              <a:extLst>
                <a:ext uri="{FF2B5EF4-FFF2-40B4-BE49-F238E27FC236}">
                  <a16:creationId xmlns:a16="http://schemas.microsoft.com/office/drawing/2014/main" id="{638DBEA6-89A5-2687-2964-5DA97B6B918C}"/>
                </a:ext>
              </a:extLst>
            </p:cNvPr>
            <p:cNvSpPr txBox="1"/>
            <p:nvPr/>
          </p:nvSpPr>
          <p:spPr>
            <a:xfrm>
              <a:off x="7872614" y="3415235"/>
              <a:ext cx="418704" cy="369332"/>
            </a:xfrm>
            <a:prstGeom prst="rect">
              <a:avLst/>
            </a:prstGeom>
            <a:noFill/>
          </p:spPr>
          <p:txBody>
            <a:bodyPr wrap="none" rtlCol="0">
              <a:spAutoFit/>
            </a:bodyPr>
            <a:lstStyle/>
            <a:p>
              <a:r>
                <a:rPr lang="en-IT" dirty="0"/>
                <a:t>C</a:t>
              </a:r>
              <a:r>
                <a:rPr lang="en-IT" baseline="-25000" dirty="0"/>
                <a:t>S</a:t>
              </a:r>
            </a:p>
          </p:txBody>
        </p:sp>
      </p:grpSp>
      <p:sp>
        <p:nvSpPr>
          <p:cNvPr id="25" name="TextBox 24">
            <a:extLst>
              <a:ext uri="{FF2B5EF4-FFF2-40B4-BE49-F238E27FC236}">
                <a16:creationId xmlns:a16="http://schemas.microsoft.com/office/drawing/2014/main" id="{31743B39-F890-ED3A-2080-571D6BA9A063}"/>
              </a:ext>
            </a:extLst>
          </p:cNvPr>
          <p:cNvSpPr txBox="1"/>
          <p:nvPr/>
        </p:nvSpPr>
        <p:spPr>
          <a:xfrm>
            <a:off x="3185788" y="4779390"/>
            <a:ext cx="332142" cy="369332"/>
          </a:xfrm>
          <a:prstGeom prst="rect">
            <a:avLst/>
          </a:prstGeom>
          <a:noFill/>
        </p:spPr>
        <p:txBody>
          <a:bodyPr wrap="none" rtlCol="0">
            <a:spAutoFit/>
          </a:bodyPr>
          <a:lstStyle/>
          <a:p>
            <a:r>
              <a:rPr lang="en-IT" dirty="0"/>
              <a:t>JJ</a:t>
            </a:r>
          </a:p>
        </p:txBody>
      </p:sp>
      <p:sp>
        <p:nvSpPr>
          <p:cNvPr id="26" name="TextBox 25">
            <a:extLst>
              <a:ext uri="{FF2B5EF4-FFF2-40B4-BE49-F238E27FC236}">
                <a16:creationId xmlns:a16="http://schemas.microsoft.com/office/drawing/2014/main" id="{2AE1BCEF-0206-E5F2-35E3-DDF8AAE7668D}"/>
              </a:ext>
            </a:extLst>
          </p:cNvPr>
          <p:cNvSpPr txBox="1"/>
          <p:nvPr/>
        </p:nvSpPr>
        <p:spPr>
          <a:xfrm>
            <a:off x="8444529" y="3823112"/>
            <a:ext cx="332142" cy="369332"/>
          </a:xfrm>
          <a:prstGeom prst="rect">
            <a:avLst/>
          </a:prstGeom>
          <a:noFill/>
        </p:spPr>
        <p:txBody>
          <a:bodyPr wrap="none" rtlCol="0">
            <a:spAutoFit/>
          </a:bodyPr>
          <a:lstStyle/>
          <a:p>
            <a:r>
              <a:rPr lang="en-IT" dirty="0"/>
              <a:t>JJ</a:t>
            </a:r>
          </a:p>
        </p:txBody>
      </p:sp>
      <p:sp>
        <p:nvSpPr>
          <p:cNvPr id="27" name="TextBox 26">
            <a:extLst>
              <a:ext uri="{FF2B5EF4-FFF2-40B4-BE49-F238E27FC236}">
                <a16:creationId xmlns:a16="http://schemas.microsoft.com/office/drawing/2014/main" id="{61D5C354-69B3-F8C9-07B7-C5079F253EFE}"/>
              </a:ext>
            </a:extLst>
          </p:cNvPr>
          <p:cNvSpPr txBox="1"/>
          <p:nvPr/>
        </p:nvSpPr>
        <p:spPr>
          <a:xfrm>
            <a:off x="2502032" y="4084878"/>
            <a:ext cx="397866" cy="369332"/>
          </a:xfrm>
          <a:prstGeom prst="rect">
            <a:avLst/>
          </a:prstGeom>
          <a:noFill/>
        </p:spPr>
        <p:txBody>
          <a:bodyPr wrap="none" rtlCol="0">
            <a:spAutoFit/>
          </a:bodyPr>
          <a:lstStyle/>
          <a:p>
            <a:r>
              <a:rPr lang="en-IT" dirty="0"/>
              <a:t>Cs</a:t>
            </a:r>
          </a:p>
        </p:txBody>
      </p:sp>
      <p:sp>
        <p:nvSpPr>
          <p:cNvPr id="28" name="TextBox 27">
            <a:extLst>
              <a:ext uri="{FF2B5EF4-FFF2-40B4-BE49-F238E27FC236}">
                <a16:creationId xmlns:a16="http://schemas.microsoft.com/office/drawing/2014/main" id="{493BC26F-E6DB-F9E3-7471-D2A1140BB9EE}"/>
              </a:ext>
            </a:extLst>
          </p:cNvPr>
          <p:cNvSpPr txBox="1"/>
          <p:nvPr/>
        </p:nvSpPr>
        <p:spPr>
          <a:xfrm>
            <a:off x="1319838" y="4675695"/>
            <a:ext cx="788999" cy="369332"/>
          </a:xfrm>
          <a:prstGeom prst="rect">
            <a:avLst/>
          </a:prstGeom>
          <a:noFill/>
        </p:spPr>
        <p:txBody>
          <a:bodyPr wrap="none" rtlCol="0">
            <a:spAutoFit/>
          </a:bodyPr>
          <a:lstStyle/>
          <a:p>
            <a:r>
              <a:rPr lang="en-IT" dirty="0"/>
              <a:t>10 </a:t>
            </a:r>
            <a:r>
              <a:rPr lang="en-IT" dirty="0">
                <a:latin typeface="Symbol" pitchFamily="2" charset="2"/>
              </a:rPr>
              <a:t>m</a:t>
            </a:r>
            <a:r>
              <a:rPr lang="en-IT" dirty="0"/>
              <a:t>m</a:t>
            </a:r>
          </a:p>
        </p:txBody>
      </p:sp>
      <p:cxnSp>
        <p:nvCxnSpPr>
          <p:cNvPr id="30" name="Straight Arrow Connector 29">
            <a:extLst>
              <a:ext uri="{FF2B5EF4-FFF2-40B4-BE49-F238E27FC236}">
                <a16:creationId xmlns:a16="http://schemas.microsoft.com/office/drawing/2014/main" id="{EB1FBD41-AFCC-8177-EFBB-A30BDF29ACF2}"/>
              </a:ext>
            </a:extLst>
          </p:cNvPr>
          <p:cNvCxnSpPr/>
          <p:nvPr/>
        </p:nvCxnSpPr>
        <p:spPr>
          <a:xfrm>
            <a:off x="1577648" y="4675695"/>
            <a:ext cx="27337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CD8E8B7-45C5-0116-9985-32BE1305F4B8}"/>
              </a:ext>
            </a:extLst>
          </p:cNvPr>
          <p:cNvCxnSpPr/>
          <p:nvPr/>
        </p:nvCxnSpPr>
        <p:spPr>
          <a:xfrm>
            <a:off x="7075046" y="4592424"/>
            <a:ext cx="27337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710ABE6-AC88-2A6B-01A7-F48471A8805D}"/>
              </a:ext>
            </a:extLst>
          </p:cNvPr>
          <p:cNvSpPr txBox="1"/>
          <p:nvPr/>
        </p:nvSpPr>
        <p:spPr>
          <a:xfrm>
            <a:off x="6875745" y="4608899"/>
            <a:ext cx="671979" cy="369332"/>
          </a:xfrm>
          <a:prstGeom prst="rect">
            <a:avLst/>
          </a:prstGeom>
          <a:noFill/>
        </p:spPr>
        <p:txBody>
          <a:bodyPr wrap="none" rtlCol="0">
            <a:spAutoFit/>
          </a:bodyPr>
          <a:lstStyle/>
          <a:p>
            <a:r>
              <a:rPr lang="en-IT" dirty="0"/>
              <a:t>1 </a:t>
            </a:r>
            <a:r>
              <a:rPr lang="en-IT" dirty="0">
                <a:latin typeface="Symbol" pitchFamily="2" charset="2"/>
              </a:rPr>
              <a:t>m</a:t>
            </a:r>
            <a:r>
              <a:rPr lang="en-IT" dirty="0"/>
              <a:t>m</a:t>
            </a:r>
          </a:p>
        </p:txBody>
      </p:sp>
      <p:sp>
        <p:nvSpPr>
          <p:cNvPr id="33" name="TextBox 32">
            <a:extLst>
              <a:ext uri="{FF2B5EF4-FFF2-40B4-BE49-F238E27FC236}">
                <a16:creationId xmlns:a16="http://schemas.microsoft.com/office/drawing/2014/main" id="{EDF3EA77-7799-1CD5-BCA2-E00AE180F76A}"/>
              </a:ext>
            </a:extLst>
          </p:cNvPr>
          <p:cNvSpPr txBox="1"/>
          <p:nvPr/>
        </p:nvSpPr>
        <p:spPr>
          <a:xfrm>
            <a:off x="9837870" y="3796218"/>
            <a:ext cx="1160895" cy="523220"/>
          </a:xfrm>
          <a:prstGeom prst="rect">
            <a:avLst/>
          </a:prstGeom>
          <a:noFill/>
        </p:spPr>
        <p:txBody>
          <a:bodyPr wrap="none" rtlCol="0">
            <a:spAutoFit/>
          </a:bodyPr>
          <a:lstStyle/>
          <a:p>
            <a:r>
              <a:rPr lang="en-IT" sz="1400" dirty="0"/>
              <a:t>JJ Area </a:t>
            </a:r>
          </a:p>
          <a:p>
            <a:r>
              <a:rPr lang="en-IT" sz="1400" dirty="0"/>
              <a:t>100×100 nm</a:t>
            </a:r>
            <a:r>
              <a:rPr lang="en-IT" sz="1400" baseline="30000" dirty="0"/>
              <a:t>2</a:t>
            </a:r>
          </a:p>
        </p:txBody>
      </p:sp>
      <p:pic>
        <p:nvPicPr>
          <p:cNvPr id="34" name="Picture 2" descr="Superconducting c-QED Device Fabrication – Lan-Hsuan Lee">
            <a:extLst>
              <a:ext uri="{FF2B5EF4-FFF2-40B4-BE49-F238E27FC236}">
                <a16:creationId xmlns:a16="http://schemas.microsoft.com/office/drawing/2014/main" id="{528EDDB4-7741-E7BB-E209-FA221EC84C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6" t="3163" r="75369" b="26768"/>
          <a:stretch/>
        </p:blipFill>
        <p:spPr bwMode="auto">
          <a:xfrm>
            <a:off x="10049410" y="4454210"/>
            <a:ext cx="1645503" cy="154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571729-B6E2-4C1B-B2C7-2F13488AC1A2}"/>
              </a:ext>
            </a:extLst>
          </p:cNvPr>
          <p:cNvSpPr txBox="1"/>
          <p:nvPr/>
        </p:nvSpPr>
        <p:spPr>
          <a:xfrm>
            <a:off x="832507" y="6335623"/>
            <a:ext cx="3117245" cy="276999"/>
          </a:xfrm>
          <a:prstGeom prst="rect">
            <a:avLst/>
          </a:prstGeom>
          <a:noFill/>
        </p:spPr>
        <p:txBody>
          <a:bodyPr wrap="square">
            <a:spAutoFit/>
          </a:bodyPr>
          <a:lstStyle/>
          <a:p>
            <a:r>
              <a:rPr lang="en-GB" sz="1200" dirty="0"/>
              <a:t>https://</a:t>
            </a:r>
            <a:r>
              <a:rPr lang="en-GB" sz="1200" dirty="0" err="1"/>
              <a:t>arxiv.org</a:t>
            </a:r>
            <a:r>
              <a:rPr lang="en-GB" sz="1200" dirty="0"/>
              <a:t>/abs/2409.05988</a:t>
            </a:r>
            <a:endParaRPr lang="en-IT" sz="1200" dirty="0"/>
          </a:p>
        </p:txBody>
      </p:sp>
    </p:spTree>
    <p:extLst>
      <p:ext uri="{BB962C8B-B14F-4D97-AF65-F5344CB8AC3E}">
        <p14:creationId xmlns:p14="http://schemas.microsoft.com/office/powerpoint/2010/main" val="918957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CC9A-AA53-943B-F55F-A18CC137BE7B}"/>
              </a:ext>
            </a:extLst>
          </p:cNvPr>
          <p:cNvSpPr>
            <a:spLocks noGrp="1"/>
          </p:cNvSpPr>
          <p:nvPr>
            <p:ph type="title"/>
          </p:nvPr>
        </p:nvSpPr>
        <p:spPr/>
        <p:txBody>
          <a:bodyPr>
            <a:normAutofit/>
          </a:bodyPr>
          <a:lstStyle/>
          <a:p>
            <a:r>
              <a:rPr lang="en-IT" dirty="0"/>
              <a:t>Resolving Photon Number States in a Superconducting Circuit</a:t>
            </a:r>
          </a:p>
        </p:txBody>
      </p:sp>
      <p:sp>
        <p:nvSpPr>
          <p:cNvPr id="5" name="TextBox 4">
            <a:extLst>
              <a:ext uri="{FF2B5EF4-FFF2-40B4-BE49-F238E27FC236}">
                <a16:creationId xmlns:a16="http://schemas.microsoft.com/office/drawing/2014/main" id="{658A10BD-7EDB-D22C-3DF0-4715651BBC22}"/>
              </a:ext>
            </a:extLst>
          </p:cNvPr>
          <p:cNvSpPr txBox="1"/>
          <p:nvPr/>
        </p:nvSpPr>
        <p:spPr>
          <a:xfrm>
            <a:off x="838200" y="6323598"/>
            <a:ext cx="2719754" cy="338554"/>
          </a:xfrm>
          <a:prstGeom prst="rect">
            <a:avLst/>
          </a:prstGeom>
          <a:noFill/>
        </p:spPr>
        <p:txBody>
          <a:bodyPr wrap="square">
            <a:spAutoFit/>
          </a:bodyPr>
          <a:lstStyle/>
          <a:p>
            <a:r>
              <a:rPr lang="en-GB" sz="1600" dirty="0"/>
              <a:t>doi:10.1038/nature05461</a:t>
            </a:r>
          </a:p>
        </p:txBody>
      </p:sp>
      <p:pic>
        <p:nvPicPr>
          <p:cNvPr id="7" name="Picture 6" descr="A diagram of a graph&#10;&#10;AI-generated content may be incorrect.">
            <a:extLst>
              <a:ext uri="{FF2B5EF4-FFF2-40B4-BE49-F238E27FC236}">
                <a16:creationId xmlns:a16="http://schemas.microsoft.com/office/drawing/2014/main" id="{199B28AA-3432-D300-64F8-5CD4BBD3BCC3}"/>
              </a:ext>
            </a:extLst>
          </p:cNvPr>
          <p:cNvPicPr>
            <a:picLocks noChangeAspect="1"/>
          </p:cNvPicPr>
          <p:nvPr/>
        </p:nvPicPr>
        <p:blipFill>
          <a:blip r:embed="rId2"/>
          <a:stretch>
            <a:fillRect/>
          </a:stretch>
        </p:blipFill>
        <p:spPr>
          <a:xfrm>
            <a:off x="1002323" y="1739143"/>
            <a:ext cx="5783400" cy="4536000"/>
          </a:xfrm>
          <a:prstGeom prst="rect">
            <a:avLst/>
          </a:prstGeom>
        </p:spPr>
      </p:pic>
      <p:pic>
        <p:nvPicPr>
          <p:cNvPr id="4" name="Picture 3" descr="A computer screen shot of a circuit board&#10;&#10;Description automatically generated">
            <a:extLst>
              <a:ext uri="{FF2B5EF4-FFF2-40B4-BE49-F238E27FC236}">
                <a16:creationId xmlns:a16="http://schemas.microsoft.com/office/drawing/2014/main" id="{67AC817D-D07F-AE50-02FA-493DB6381023}"/>
              </a:ext>
            </a:extLst>
          </p:cNvPr>
          <p:cNvPicPr>
            <a:picLocks noChangeAspect="1"/>
          </p:cNvPicPr>
          <p:nvPr/>
        </p:nvPicPr>
        <p:blipFill>
          <a:blip r:embed="rId3"/>
          <a:stretch>
            <a:fillRect/>
          </a:stretch>
        </p:blipFill>
        <p:spPr>
          <a:xfrm>
            <a:off x="7265729" y="2279143"/>
            <a:ext cx="4305268" cy="3456000"/>
          </a:xfrm>
          <a:prstGeom prst="rect">
            <a:avLst/>
          </a:prstGeom>
        </p:spPr>
      </p:pic>
    </p:spTree>
    <p:extLst>
      <p:ext uri="{BB962C8B-B14F-4D97-AF65-F5344CB8AC3E}">
        <p14:creationId xmlns:p14="http://schemas.microsoft.com/office/powerpoint/2010/main" val="1213575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2043-1670-85A2-46C1-A3CAB64759A6}"/>
              </a:ext>
            </a:extLst>
          </p:cNvPr>
          <p:cNvSpPr>
            <a:spLocks noGrp="1"/>
          </p:cNvSpPr>
          <p:nvPr>
            <p:ph type="title"/>
          </p:nvPr>
        </p:nvSpPr>
        <p:spPr/>
        <p:txBody>
          <a:bodyPr/>
          <a:lstStyle/>
          <a:p>
            <a:r>
              <a:rPr lang="en-IT" dirty="0"/>
              <a:t>Outline</a:t>
            </a:r>
          </a:p>
        </p:txBody>
      </p:sp>
      <p:sp>
        <p:nvSpPr>
          <p:cNvPr id="3" name="Content Placeholder 2">
            <a:extLst>
              <a:ext uri="{FF2B5EF4-FFF2-40B4-BE49-F238E27FC236}">
                <a16:creationId xmlns:a16="http://schemas.microsoft.com/office/drawing/2014/main" id="{56612852-DDDE-95B7-E511-E79428B3BEA4}"/>
              </a:ext>
            </a:extLst>
          </p:cNvPr>
          <p:cNvSpPr>
            <a:spLocks noGrp="1"/>
          </p:cNvSpPr>
          <p:nvPr>
            <p:ph idx="1"/>
          </p:nvPr>
        </p:nvSpPr>
        <p:spPr>
          <a:xfrm>
            <a:off x="526621" y="1767423"/>
            <a:ext cx="5923450" cy="4351338"/>
          </a:xfrm>
        </p:spPr>
        <p:txBody>
          <a:bodyPr>
            <a:normAutofit fontScale="92500" lnSpcReduction="10000"/>
          </a:bodyPr>
          <a:lstStyle/>
          <a:p>
            <a:r>
              <a:rPr lang="en-IT" dirty="0"/>
              <a:t>Parametric Amplifiers</a:t>
            </a:r>
          </a:p>
          <a:p>
            <a:r>
              <a:rPr lang="en-IT" dirty="0"/>
              <a:t>TWPA</a:t>
            </a:r>
          </a:p>
          <a:p>
            <a:r>
              <a:rPr lang="en-IT" dirty="0"/>
              <a:t>Beyond Quantum Limit #1: Squeezing; Quantum Sensing</a:t>
            </a:r>
          </a:p>
          <a:p>
            <a:r>
              <a:rPr lang="en-IT" dirty="0"/>
              <a:t>Single Qubit Sensors</a:t>
            </a:r>
          </a:p>
          <a:p>
            <a:r>
              <a:rPr lang="en-IT" dirty="0"/>
              <a:t>Multi Q</a:t>
            </a:r>
            <a:r>
              <a:rPr lang="en-GB" dirty="0"/>
              <a:t>u</a:t>
            </a:r>
            <a:r>
              <a:rPr lang="en-IT" dirty="0"/>
              <a:t>bit Sensors</a:t>
            </a:r>
          </a:p>
          <a:p>
            <a:r>
              <a:rPr lang="en-IT" dirty="0"/>
              <a:t>Sensing with Non Classical States</a:t>
            </a:r>
          </a:p>
          <a:p>
            <a:r>
              <a:rPr lang="en-IT" dirty="0"/>
              <a:t>Combining Squeezing and Counting</a:t>
            </a:r>
          </a:p>
          <a:p>
            <a:r>
              <a:rPr lang="en-IT" dirty="0"/>
              <a:t>Coherent Sum of Signals</a:t>
            </a:r>
          </a:p>
          <a:p>
            <a:r>
              <a:rPr lang="en-IT" dirty="0"/>
              <a:t>Operating in a Strong Magnetic Field</a:t>
            </a:r>
          </a:p>
        </p:txBody>
      </p:sp>
      <p:pic>
        <p:nvPicPr>
          <p:cNvPr id="10" name="Picture 9" descr="A diagram of a diagram of a function&#10;&#10;AI-generated content may be incorrect.">
            <a:extLst>
              <a:ext uri="{FF2B5EF4-FFF2-40B4-BE49-F238E27FC236}">
                <a16:creationId xmlns:a16="http://schemas.microsoft.com/office/drawing/2014/main" id="{8F4FDDF0-F365-2E8B-AB81-FB9FA124B031}"/>
              </a:ext>
            </a:extLst>
          </p:cNvPr>
          <p:cNvPicPr>
            <a:picLocks noChangeAspect="1"/>
          </p:cNvPicPr>
          <p:nvPr/>
        </p:nvPicPr>
        <p:blipFill>
          <a:blip r:embed="rId2"/>
          <a:srcRect l="3036" t="9158" r="64889" b="50000"/>
          <a:stretch>
            <a:fillRect/>
          </a:stretch>
        </p:blipFill>
        <p:spPr>
          <a:xfrm>
            <a:off x="6326146" y="405760"/>
            <a:ext cx="4768821" cy="3168000"/>
          </a:xfrm>
          <a:prstGeom prst="rect">
            <a:avLst/>
          </a:prstGeom>
        </p:spPr>
      </p:pic>
      <p:grpSp>
        <p:nvGrpSpPr>
          <p:cNvPr id="12" name="Group 11">
            <a:extLst>
              <a:ext uri="{FF2B5EF4-FFF2-40B4-BE49-F238E27FC236}">
                <a16:creationId xmlns:a16="http://schemas.microsoft.com/office/drawing/2014/main" id="{9E687FE2-EF66-1E85-8189-F14AA7466EAB}"/>
              </a:ext>
            </a:extLst>
          </p:cNvPr>
          <p:cNvGrpSpPr/>
          <p:nvPr/>
        </p:nvGrpSpPr>
        <p:grpSpPr>
          <a:xfrm>
            <a:off x="6761650" y="3967213"/>
            <a:ext cx="4700954" cy="2727752"/>
            <a:chOff x="6858000" y="4001294"/>
            <a:chExt cx="4700954" cy="2727752"/>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BDA60AD-5766-101E-D848-148066BF1E58}"/>
                    </a:ext>
                  </a:extLst>
                </p:cNvPr>
                <p:cNvSpPr txBox="1"/>
                <p:nvPr/>
              </p:nvSpPr>
              <p:spPr>
                <a:xfrm>
                  <a:off x="7141376" y="4241430"/>
                  <a:ext cx="947824" cy="5722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rPr>
                          <m:t>Δ</m:t>
                        </m:r>
                        <m:r>
                          <a:rPr lang="it-IT" b="0" i="1" smtClean="0">
                            <a:latin typeface="Cambria Math" panose="02040503050406030204" pitchFamily="18" charset="0"/>
                          </a:rPr>
                          <m:t>𝜃</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1</m:t>
                            </m:r>
                          </m:num>
                          <m:den>
                            <m:rad>
                              <m:radPr>
                                <m:degHide m:val="on"/>
                                <m:ctrlPr>
                                  <a:rPr lang="it-IT" b="0" i="1" smtClean="0">
                                    <a:latin typeface="Cambria Math" panose="02040503050406030204" pitchFamily="18" charset="0"/>
                                    <a:ea typeface="Cambria Math" panose="02040503050406030204" pitchFamily="18" charset="0"/>
                                  </a:rPr>
                                </m:ctrlPr>
                              </m:radPr>
                              <m:deg/>
                              <m:e>
                                <m:r>
                                  <a:rPr lang="it-IT" b="0" i="1" smtClean="0">
                                    <a:latin typeface="Cambria Math" panose="02040503050406030204" pitchFamily="18" charset="0"/>
                                    <a:ea typeface="Cambria Math" panose="02040503050406030204" pitchFamily="18" charset="0"/>
                                  </a:rPr>
                                  <m:t>𝑁</m:t>
                                </m:r>
                              </m:e>
                            </m:rad>
                          </m:den>
                        </m:f>
                      </m:oMath>
                    </m:oMathPara>
                  </a14:m>
                  <a:endParaRPr lang="en-IT" dirty="0"/>
                </a:p>
              </p:txBody>
            </p:sp>
          </mc:Choice>
          <mc:Fallback xmlns="">
            <p:sp>
              <p:nvSpPr>
                <p:cNvPr id="4" name="TextBox 3">
                  <a:extLst>
                    <a:ext uri="{FF2B5EF4-FFF2-40B4-BE49-F238E27FC236}">
                      <a16:creationId xmlns:a16="http://schemas.microsoft.com/office/drawing/2014/main" id="{0BDA60AD-5766-101E-D848-148066BF1E58}"/>
                    </a:ext>
                  </a:extLst>
                </p:cNvPr>
                <p:cNvSpPr txBox="1">
                  <a:spLocks noRot="1" noChangeAspect="1" noMove="1" noResize="1" noEditPoints="1" noAdjustHandles="1" noChangeArrowheads="1" noChangeShapeType="1" noTextEdit="1"/>
                </p:cNvSpPr>
                <p:nvPr/>
              </p:nvSpPr>
              <p:spPr>
                <a:xfrm>
                  <a:off x="7141376" y="4241430"/>
                  <a:ext cx="947824" cy="572273"/>
                </a:xfrm>
                <a:prstGeom prst="rect">
                  <a:avLst/>
                </a:prstGeom>
                <a:blipFill>
                  <a:blip r:embed="rId3"/>
                  <a:stretch>
                    <a:fillRect l="-5263" t="-4348" r="-5263" b="-869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D7B0D8A-6B8B-D0F0-02B0-0A0528C932FE}"/>
                    </a:ext>
                  </a:extLst>
                </p:cNvPr>
                <p:cNvSpPr txBox="1"/>
                <p:nvPr/>
              </p:nvSpPr>
              <p:spPr>
                <a:xfrm>
                  <a:off x="7173703" y="4985321"/>
                  <a:ext cx="796244"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rPr>
                          <m:t>Δ</m:t>
                        </m:r>
                        <m:r>
                          <a:rPr lang="it-IT" b="0" i="1" smtClean="0">
                            <a:latin typeface="Cambria Math" panose="02040503050406030204" pitchFamily="18" charset="0"/>
                          </a:rPr>
                          <m:t>𝜃</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1</m:t>
                            </m:r>
                          </m:num>
                          <m:den>
                            <m:r>
                              <a:rPr lang="it-IT" b="0" i="1" smtClean="0">
                                <a:latin typeface="Cambria Math" panose="02040503050406030204" pitchFamily="18" charset="0"/>
                                <a:ea typeface="Cambria Math" panose="02040503050406030204" pitchFamily="18" charset="0"/>
                              </a:rPr>
                              <m:t>𝑁</m:t>
                            </m:r>
                          </m:den>
                        </m:f>
                      </m:oMath>
                    </m:oMathPara>
                  </a14:m>
                  <a:endParaRPr lang="en-IT" dirty="0"/>
                </a:p>
              </p:txBody>
            </p:sp>
          </mc:Choice>
          <mc:Fallback xmlns="">
            <p:sp>
              <p:nvSpPr>
                <p:cNvPr id="5" name="TextBox 4">
                  <a:extLst>
                    <a:ext uri="{FF2B5EF4-FFF2-40B4-BE49-F238E27FC236}">
                      <a16:creationId xmlns:a16="http://schemas.microsoft.com/office/drawing/2014/main" id="{ED7B0D8A-6B8B-D0F0-02B0-0A0528C932FE}"/>
                    </a:ext>
                  </a:extLst>
                </p:cNvPr>
                <p:cNvSpPr txBox="1">
                  <a:spLocks noRot="1" noChangeAspect="1" noMove="1" noResize="1" noEditPoints="1" noAdjustHandles="1" noChangeArrowheads="1" noChangeShapeType="1" noTextEdit="1"/>
                </p:cNvSpPr>
                <p:nvPr/>
              </p:nvSpPr>
              <p:spPr>
                <a:xfrm>
                  <a:off x="7173703" y="4985321"/>
                  <a:ext cx="796244" cy="518604"/>
                </a:xfrm>
                <a:prstGeom prst="rect">
                  <a:avLst/>
                </a:prstGeom>
                <a:blipFill>
                  <a:blip r:embed="rId4"/>
                  <a:stretch>
                    <a:fillRect l="-7813" t="-4762" r="-4688" b="-1428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273C7AE-2EE6-B417-6144-9AEE17E0F5A8}"/>
                    </a:ext>
                  </a:extLst>
                </p:cNvPr>
                <p:cNvSpPr txBox="1"/>
                <p:nvPr/>
              </p:nvSpPr>
              <p:spPr>
                <a:xfrm>
                  <a:off x="7173703" y="6123543"/>
                  <a:ext cx="2977546" cy="369332"/>
                </a:xfrm>
                <a:prstGeom prst="rect">
                  <a:avLst/>
                </a:prstGeom>
                <a:noFill/>
              </p:spPr>
              <p:txBody>
                <a:bodyPr wrap="none" rtlCol="0">
                  <a:spAutoFit/>
                </a:bodyPr>
                <a:lstStyle/>
                <a:p>
                  <a:r>
                    <a:rPr lang="en-IT" dirty="0"/>
                    <a:t>Root mean squared error </a:t>
                  </a:r>
                  <a14:m>
                    <m:oMath xmlns:m="http://schemas.openxmlformats.org/officeDocument/2006/math">
                      <m:r>
                        <m:rPr>
                          <m:sty m:val="p"/>
                        </m:rPr>
                        <a:rPr lang="it-IT" b="0" i="0" smtClean="0">
                          <a:latin typeface="Cambria Math" panose="02040503050406030204" pitchFamily="18" charset="0"/>
                        </a:rPr>
                        <m:t>Δ</m:t>
                      </m:r>
                      <m:r>
                        <a:rPr lang="it-IT" b="0" i="1" smtClean="0">
                          <a:latin typeface="Cambria Math" panose="02040503050406030204" pitchFamily="18" charset="0"/>
                        </a:rPr>
                        <m:t>𝜃</m:t>
                      </m:r>
                    </m:oMath>
                  </a14:m>
                  <a:endParaRPr lang="en-IT" dirty="0"/>
                </a:p>
              </p:txBody>
            </p:sp>
          </mc:Choice>
          <mc:Fallback xmlns="">
            <p:sp>
              <p:nvSpPr>
                <p:cNvPr id="6" name="TextBox 5">
                  <a:extLst>
                    <a:ext uri="{FF2B5EF4-FFF2-40B4-BE49-F238E27FC236}">
                      <a16:creationId xmlns:a16="http://schemas.microsoft.com/office/drawing/2014/main" id="{C273C7AE-2EE6-B417-6144-9AEE17E0F5A8}"/>
                    </a:ext>
                  </a:extLst>
                </p:cNvPr>
                <p:cNvSpPr txBox="1">
                  <a:spLocks noRot="1" noChangeAspect="1" noMove="1" noResize="1" noEditPoints="1" noAdjustHandles="1" noChangeArrowheads="1" noChangeShapeType="1" noTextEdit="1"/>
                </p:cNvSpPr>
                <p:nvPr/>
              </p:nvSpPr>
              <p:spPr>
                <a:xfrm>
                  <a:off x="7173703" y="6123543"/>
                  <a:ext cx="2977546" cy="369332"/>
                </a:xfrm>
                <a:prstGeom prst="rect">
                  <a:avLst/>
                </a:prstGeom>
                <a:blipFill>
                  <a:blip r:embed="rId5"/>
                  <a:stretch>
                    <a:fillRect l="-1702" t="-6667" b="-26667"/>
                  </a:stretch>
                </a:blipFill>
              </p:spPr>
              <p:txBody>
                <a:bodyPr/>
                <a:lstStyle/>
                <a:p>
                  <a:r>
                    <a:rPr lang="en-IT">
                      <a:noFill/>
                    </a:rPr>
                    <a:t> </a:t>
                  </a:r>
                </a:p>
              </p:txBody>
            </p:sp>
          </mc:Fallback>
        </mc:AlternateContent>
        <p:sp>
          <p:nvSpPr>
            <p:cNvPr id="7" name="TextBox 6">
              <a:extLst>
                <a:ext uri="{FF2B5EF4-FFF2-40B4-BE49-F238E27FC236}">
                  <a16:creationId xmlns:a16="http://schemas.microsoft.com/office/drawing/2014/main" id="{697A2DC8-93AD-7FB4-7BE4-5C93A566B14C}"/>
                </a:ext>
              </a:extLst>
            </p:cNvPr>
            <p:cNvSpPr txBox="1"/>
            <p:nvPr/>
          </p:nvSpPr>
          <p:spPr>
            <a:xfrm>
              <a:off x="8548769" y="4444371"/>
              <a:ext cx="2633221" cy="369332"/>
            </a:xfrm>
            <a:prstGeom prst="rect">
              <a:avLst/>
            </a:prstGeom>
            <a:noFill/>
          </p:spPr>
          <p:txBody>
            <a:bodyPr wrap="none" rtlCol="0">
              <a:spAutoFit/>
            </a:bodyPr>
            <a:lstStyle/>
            <a:p>
              <a:r>
                <a:rPr lang="en-IT" dirty="0"/>
                <a:t>Standard Quantum Limit</a:t>
              </a:r>
            </a:p>
          </p:txBody>
        </p:sp>
        <p:sp>
          <p:nvSpPr>
            <p:cNvPr id="8" name="TextBox 7">
              <a:extLst>
                <a:ext uri="{FF2B5EF4-FFF2-40B4-BE49-F238E27FC236}">
                  <a16:creationId xmlns:a16="http://schemas.microsoft.com/office/drawing/2014/main" id="{07723709-D243-B713-47A9-8434C245F214}"/>
                </a:ext>
              </a:extLst>
            </p:cNvPr>
            <p:cNvSpPr txBox="1"/>
            <p:nvPr/>
          </p:nvSpPr>
          <p:spPr>
            <a:xfrm>
              <a:off x="8548769" y="5059957"/>
              <a:ext cx="1865382" cy="369332"/>
            </a:xfrm>
            <a:prstGeom prst="rect">
              <a:avLst/>
            </a:prstGeom>
            <a:noFill/>
          </p:spPr>
          <p:txBody>
            <a:bodyPr wrap="none" rtlCol="0">
              <a:spAutoFit/>
            </a:bodyPr>
            <a:lstStyle/>
            <a:p>
              <a:r>
                <a:rPr lang="en-IT" dirty="0"/>
                <a:t>Heisenberg Limit</a:t>
              </a:r>
            </a:p>
          </p:txBody>
        </p:sp>
        <p:sp>
          <p:nvSpPr>
            <p:cNvPr id="9" name="TextBox 8">
              <a:extLst>
                <a:ext uri="{FF2B5EF4-FFF2-40B4-BE49-F238E27FC236}">
                  <a16:creationId xmlns:a16="http://schemas.microsoft.com/office/drawing/2014/main" id="{A49D0544-9BA1-99CF-1F1A-96CFF508408A}"/>
                </a:ext>
              </a:extLst>
            </p:cNvPr>
            <p:cNvSpPr txBox="1"/>
            <p:nvPr/>
          </p:nvSpPr>
          <p:spPr>
            <a:xfrm>
              <a:off x="7141376" y="5695288"/>
              <a:ext cx="3011530" cy="369332"/>
            </a:xfrm>
            <a:prstGeom prst="rect">
              <a:avLst/>
            </a:prstGeom>
            <a:noFill/>
          </p:spPr>
          <p:txBody>
            <a:bodyPr wrap="none" rtlCol="0">
              <a:spAutoFit/>
            </a:bodyPr>
            <a:lstStyle/>
            <a:p>
              <a:r>
                <a:rPr lang="en-IT" dirty="0"/>
                <a:t>Number of measurements N</a:t>
              </a:r>
            </a:p>
          </p:txBody>
        </p:sp>
        <p:sp>
          <p:nvSpPr>
            <p:cNvPr id="11" name="Rectangle 10">
              <a:extLst>
                <a:ext uri="{FF2B5EF4-FFF2-40B4-BE49-F238E27FC236}">
                  <a16:creationId xmlns:a16="http://schemas.microsoft.com/office/drawing/2014/main" id="{5AA5D5D3-EDAA-E04D-7002-33D46C175E67}"/>
                </a:ext>
              </a:extLst>
            </p:cNvPr>
            <p:cNvSpPr/>
            <p:nvPr/>
          </p:nvSpPr>
          <p:spPr>
            <a:xfrm>
              <a:off x="6858000" y="4001294"/>
              <a:ext cx="4700954" cy="272775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sp>
        <p:nvSpPr>
          <p:cNvPr id="13" name="TextBox 12">
            <a:extLst>
              <a:ext uri="{FF2B5EF4-FFF2-40B4-BE49-F238E27FC236}">
                <a16:creationId xmlns:a16="http://schemas.microsoft.com/office/drawing/2014/main" id="{1DDA9101-B4BD-9BB2-553C-9305F9A1113A}"/>
              </a:ext>
            </a:extLst>
          </p:cNvPr>
          <p:cNvSpPr txBox="1"/>
          <p:nvPr/>
        </p:nvSpPr>
        <p:spPr>
          <a:xfrm>
            <a:off x="6758265" y="306202"/>
            <a:ext cx="1912703" cy="369332"/>
          </a:xfrm>
          <a:prstGeom prst="rect">
            <a:avLst/>
          </a:prstGeom>
          <a:noFill/>
        </p:spPr>
        <p:txBody>
          <a:bodyPr wrap="none" rtlCol="0">
            <a:spAutoFit/>
          </a:bodyPr>
          <a:lstStyle/>
          <a:p>
            <a:r>
              <a:rPr lang="en-IT" dirty="0"/>
              <a:t>Quantum limit #1</a:t>
            </a:r>
          </a:p>
        </p:txBody>
      </p:sp>
      <p:sp>
        <p:nvSpPr>
          <p:cNvPr id="14" name="TextBox 13">
            <a:extLst>
              <a:ext uri="{FF2B5EF4-FFF2-40B4-BE49-F238E27FC236}">
                <a16:creationId xmlns:a16="http://schemas.microsoft.com/office/drawing/2014/main" id="{497CAF8F-2D4D-04FA-3E4B-E611EC06AEEE}"/>
              </a:ext>
            </a:extLst>
          </p:cNvPr>
          <p:cNvSpPr txBox="1"/>
          <p:nvPr/>
        </p:nvSpPr>
        <p:spPr>
          <a:xfrm>
            <a:off x="6761650" y="3573760"/>
            <a:ext cx="1912703" cy="369332"/>
          </a:xfrm>
          <a:prstGeom prst="rect">
            <a:avLst/>
          </a:prstGeom>
          <a:noFill/>
        </p:spPr>
        <p:txBody>
          <a:bodyPr wrap="none" rtlCol="0">
            <a:spAutoFit/>
          </a:bodyPr>
          <a:lstStyle/>
          <a:p>
            <a:r>
              <a:rPr lang="en-IT" dirty="0"/>
              <a:t>Quantum limit #2</a:t>
            </a:r>
          </a:p>
        </p:txBody>
      </p:sp>
    </p:spTree>
    <p:extLst>
      <p:ext uri="{BB962C8B-B14F-4D97-AF65-F5344CB8AC3E}">
        <p14:creationId xmlns:p14="http://schemas.microsoft.com/office/powerpoint/2010/main" val="2422660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0309-0638-8A79-1A3E-598F7CEBE266}"/>
              </a:ext>
            </a:extLst>
          </p:cNvPr>
          <p:cNvSpPr>
            <a:spLocks noGrp="1"/>
          </p:cNvSpPr>
          <p:nvPr>
            <p:ph type="title"/>
          </p:nvPr>
        </p:nvSpPr>
        <p:spPr/>
        <p:txBody>
          <a:bodyPr/>
          <a:lstStyle/>
          <a:p>
            <a:r>
              <a:rPr lang="en-IT" dirty="0"/>
              <a:t>3D Qubit</a:t>
            </a:r>
          </a:p>
        </p:txBody>
      </p:sp>
      <p:pic>
        <p:nvPicPr>
          <p:cNvPr id="3" name="Picture 2" descr="A close-up of a white square&#10;&#10;AI-generated content may be incorrect.">
            <a:extLst>
              <a:ext uri="{FF2B5EF4-FFF2-40B4-BE49-F238E27FC236}">
                <a16:creationId xmlns:a16="http://schemas.microsoft.com/office/drawing/2014/main" id="{FF6659B4-83FA-2CF8-795F-204B4A720751}"/>
              </a:ext>
            </a:extLst>
          </p:cNvPr>
          <p:cNvPicPr>
            <a:picLocks noChangeAspect="1"/>
          </p:cNvPicPr>
          <p:nvPr/>
        </p:nvPicPr>
        <p:blipFill>
          <a:blip r:embed="rId2"/>
          <a:stretch>
            <a:fillRect/>
          </a:stretch>
        </p:blipFill>
        <p:spPr>
          <a:xfrm>
            <a:off x="715748" y="2262500"/>
            <a:ext cx="5131088" cy="3835488"/>
          </a:xfrm>
          <a:prstGeom prst="rect">
            <a:avLst/>
          </a:prstGeom>
        </p:spPr>
      </p:pic>
      <p:pic>
        <p:nvPicPr>
          <p:cNvPr id="4" name="Content Placeholder 5" descr="A hand holding a metal piece&#10;&#10;AI-generated content may be incorrect.">
            <a:extLst>
              <a:ext uri="{FF2B5EF4-FFF2-40B4-BE49-F238E27FC236}">
                <a16:creationId xmlns:a16="http://schemas.microsoft.com/office/drawing/2014/main" id="{657FB5BA-CFE4-8DF7-DA3E-CFE94BF1A724}"/>
              </a:ext>
            </a:extLst>
          </p:cNvPr>
          <p:cNvPicPr>
            <a:picLocks noChangeAspect="1"/>
          </p:cNvPicPr>
          <p:nvPr/>
        </p:nvPicPr>
        <p:blipFill>
          <a:blip r:embed="rId3"/>
          <a:srcRect t="26448" r="1" b="22134"/>
          <a:stretch>
            <a:fillRect/>
          </a:stretch>
        </p:blipFill>
        <p:spPr>
          <a:xfrm>
            <a:off x="6345165" y="2397193"/>
            <a:ext cx="5131087" cy="3639074"/>
          </a:xfrm>
          <a:prstGeom prst="rect">
            <a:avLst/>
          </a:prstGeom>
        </p:spPr>
      </p:pic>
    </p:spTree>
    <p:extLst>
      <p:ext uri="{BB962C8B-B14F-4D97-AF65-F5344CB8AC3E}">
        <p14:creationId xmlns:p14="http://schemas.microsoft.com/office/powerpoint/2010/main" val="3988762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30AE-7B70-E749-01E6-CBD4AC1E5F6C}"/>
              </a:ext>
            </a:extLst>
          </p:cNvPr>
          <p:cNvSpPr>
            <a:spLocks noGrp="1"/>
          </p:cNvSpPr>
          <p:nvPr>
            <p:ph type="title"/>
          </p:nvPr>
        </p:nvSpPr>
        <p:spPr/>
        <p:txBody>
          <a:bodyPr/>
          <a:lstStyle/>
          <a:p>
            <a:r>
              <a:rPr lang="en-IT" dirty="0"/>
              <a:t>Resolving Photon Number States in a Superconducting Circuit</a:t>
            </a:r>
          </a:p>
        </p:txBody>
      </p:sp>
      <p:pic>
        <p:nvPicPr>
          <p:cNvPr id="4" name="Picture 3">
            <a:extLst>
              <a:ext uri="{FF2B5EF4-FFF2-40B4-BE49-F238E27FC236}">
                <a16:creationId xmlns:a16="http://schemas.microsoft.com/office/drawing/2014/main" id="{85932FD3-8949-832C-F828-AE6304A16E23}"/>
              </a:ext>
            </a:extLst>
          </p:cNvPr>
          <p:cNvPicPr>
            <a:picLocks noChangeAspect="1"/>
          </p:cNvPicPr>
          <p:nvPr/>
        </p:nvPicPr>
        <p:blipFill>
          <a:blip r:embed="rId2"/>
          <a:stretch>
            <a:fillRect/>
          </a:stretch>
        </p:blipFill>
        <p:spPr>
          <a:xfrm>
            <a:off x="2471626" y="1570740"/>
            <a:ext cx="5707481" cy="478800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634509D-0178-C8A8-EE08-E17890729E9D}"/>
                  </a:ext>
                </a:extLst>
              </p:cNvPr>
              <p:cNvSpPr txBox="1"/>
              <p:nvPr/>
            </p:nvSpPr>
            <p:spPr>
              <a:xfrm>
                <a:off x="8169013" y="2156733"/>
                <a:ext cx="2338012" cy="3988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r>
                            <a:rPr lang="it-IT" sz="2400" b="0" i="1" smtClean="0">
                              <a:latin typeface="Cambria Math" panose="02040503050406030204" pitchFamily="18" charset="0"/>
                            </a:rPr>
                            <m:t>′</m:t>
                          </m:r>
                        </m:e>
                        <m:sub>
                          <m:r>
                            <a:rPr lang="it-IT" sz="2400" b="0" i="1" smtClean="0">
                              <a:latin typeface="Cambria Math" panose="02040503050406030204" pitchFamily="18" charset="0"/>
                            </a:rPr>
                            <m:t>𝑞</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e>
                        <m:sub>
                          <m:r>
                            <a:rPr lang="it-IT" sz="2400" b="0" i="1" smtClean="0">
                              <a:latin typeface="Cambria Math" panose="02040503050406030204" pitchFamily="18" charset="0"/>
                            </a:rPr>
                            <m:t>𝑞</m:t>
                          </m:r>
                        </m:sub>
                      </m:sSub>
                      <m:r>
                        <a:rPr lang="it-IT" sz="2400" b="0" i="1" smtClean="0">
                          <a:latin typeface="Cambria Math" panose="02040503050406030204" pitchFamily="18" charset="0"/>
                        </a:rPr>
                        <m:t>+2</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𝑛</m:t>
                          </m:r>
                        </m:e>
                        <m:sub>
                          <m:r>
                            <a:rPr lang="it-IT" sz="2400" b="0" i="1" smtClean="0">
                              <a:latin typeface="Cambria Math" panose="02040503050406030204" pitchFamily="18" charset="0"/>
                            </a:rPr>
                            <m:t>𝛾</m:t>
                          </m:r>
                        </m:sub>
                      </m:sSub>
                      <m:r>
                        <a:rPr lang="it-IT" sz="2400" b="0" i="1" smtClean="0">
                          <a:latin typeface="Cambria Math" panose="02040503050406030204" pitchFamily="18" charset="0"/>
                        </a:rPr>
                        <m:t>𝜒</m:t>
                      </m:r>
                    </m:oMath>
                  </m:oMathPara>
                </a14:m>
                <a:endParaRPr lang="en-IT" sz="2400" dirty="0"/>
              </a:p>
            </p:txBody>
          </p:sp>
        </mc:Choice>
        <mc:Fallback xmlns="">
          <p:sp>
            <p:nvSpPr>
              <p:cNvPr id="14" name="TextBox 13">
                <a:extLst>
                  <a:ext uri="{FF2B5EF4-FFF2-40B4-BE49-F238E27FC236}">
                    <a16:creationId xmlns:a16="http://schemas.microsoft.com/office/drawing/2014/main" id="{4634509D-0178-C8A8-EE08-E17890729E9D}"/>
                  </a:ext>
                </a:extLst>
              </p:cNvPr>
              <p:cNvSpPr txBox="1">
                <a:spLocks noRot="1" noChangeAspect="1" noMove="1" noResize="1" noEditPoints="1" noAdjustHandles="1" noChangeArrowheads="1" noChangeShapeType="1" noTextEdit="1"/>
              </p:cNvSpPr>
              <p:nvPr/>
            </p:nvSpPr>
            <p:spPr>
              <a:xfrm>
                <a:off x="8169013" y="2156733"/>
                <a:ext cx="2338012" cy="398827"/>
              </a:xfrm>
              <a:prstGeom prst="rect">
                <a:avLst/>
              </a:prstGeom>
              <a:blipFill>
                <a:blip r:embed="rId3"/>
                <a:stretch>
                  <a:fillRect l="-3243" r="-2162" b="-15152"/>
                </a:stretch>
              </a:blipFill>
            </p:spPr>
            <p:txBody>
              <a:bodyPr/>
              <a:lstStyle/>
              <a:p>
                <a:r>
                  <a:rPr lang="en-IT">
                    <a:noFill/>
                  </a:rPr>
                  <a:t> </a:t>
                </a:r>
              </a:p>
            </p:txBody>
          </p:sp>
        </mc:Fallback>
      </mc:AlternateContent>
      <p:sp>
        <p:nvSpPr>
          <p:cNvPr id="15" name="TextBox 14">
            <a:extLst>
              <a:ext uri="{FF2B5EF4-FFF2-40B4-BE49-F238E27FC236}">
                <a16:creationId xmlns:a16="http://schemas.microsoft.com/office/drawing/2014/main" id="{3E090765-0A2B-171E-53CD-6ADB4BAE81D2}"/>
              </a:ext>
            </a:extLst>
          </p:cNvPr>
          <p:cNvSpPr txBox="1"/>
          <p:nvPr/>
        </p:nvSpPr>
        <p:spPr>
          <a:xfrm>
            <a:off x="5641061" y="4917886"/>
            <a:ext cx="428322" cy="369332"/>
          </a:xfrm>
          <a:prstGeom prst="rect">
            <a:avLst/>
          </a:prstGeom>
          <a:noFill/>
        </p:spPr>
        <p:txBody>
          <a:bodyPr wrap="none" rtlCol="0">
            <a:spAutoFit/>
          </a:bodyPr>
          <a:lstStyle/>
          <a:p>
            <a:r>
              <a:rPr lang="en-IT" dirty="0"/>
              <a:t>2</a:t>
            </a:r>
            <a:r>
              <a:rPr lang="en-IT" dirty="0">
                <a:latin typeface="Symbol" pitchFamily="2" charset="2"/>
              </a:rPr>
              <a:t>c</a:t>
            </a:r>
          </a:p>
        </p:txBody>
      </p:sp>
      <p:cxnSp>
        <p:nvCxnSpPr>
          <p:cNvPr id="17" name="Straight Arrow Connector 16">
            <a:extLst>
              <a:ext uri="{FF2B5EF4-FFF2-40B4-BE49-F238E27FC236}">
                <a16:creationId xmlns:a16="http://schemas.microsoft.com/office/drawing/2014/main" id="{947635E0-A681-39AE-045A-0D962547DC57}"/>
              </a:ext>
            </a:extLst>
          </p:cNvPr>
          <p:cNvCxnSpPr/>
          <p:nvPr/>
        </p:nvCxnSpPr>
        <p:spPr>
          <a:xfrm>
            <a:off x="5749389" y="4941332"/>
            <a:ext cx="21166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6BB160B-14E0-B144-ABE7-297D712B8809}"/>
              </a:ext>
            </a:extLst>
          </p:cNvPr>
          <p:cNvSpPr txBox="1"/>
          <p:nvPr/>
        </p:nvSpPr>
        <p:spPr>
          <a:xfrm>
            <a:off x="8508626" y="3144118"/>
            <a:ext cx="2855269" cy="369332"/>
          </a:xfrm>
          <a:prstGeom prst="rect">
            <a:avLst/>
          </a:prstGeom>
          <a:noFill/>
        </p:spPr>
        <p:txBody>
          <a:bodyPr wrap="none" rtlCol="0">
            <a:spAutoFit/>
          </a:bodyPr>
          <a:lstStyle/>
          <a:p>
            <a:r>
              <a:rPr lang="en-GB" dirty="0">
                <a:latin typeface="+mj-lt"/>
              </a:rPr>
              <a:t>P</a:t>
            </a:r>
            <a:r>
              <a:rPr lang="en-IT" dirty="0">
                <a:latin typeface="+mj-lt"/>
              </a:rPr>
              <a:t>hoton number in resonator</a:t>
            </a:r>
          </a:p>
        </p:txBody>
      </p:sp>
      <p:cxnSp>
        <p:nvCxnSpPr>
          <p:cNvPr id="21" name="Straight Arrow Connector 20">
            <a:extLst>
              <a:ext uri="{FF2B5EF4-FFF2-40B4-BE49-F238E27FC236}">
                <a16:creationId xmlns:a16="http://schemas.microsoft.com/office/drawing/2014/main" id="{2317472D-BF6A-4286-73F8-C87D8CDEA068}"/>
              </a:ext>
            </a:extLst>
          </p:cNvPr>
          <p:cNvCxnSpPr>
            <a:stCxn id="19" idx="0"/>
          </p:cNvCxnSpPr>
          <p:nvPr/>
        </p:nvCxnSpPr>
        <p:spPr>
          <a:xfrm flipV="1">
            <a:off x="9936261" y="2525114"/>
            <a:ext cx="89859" cy="6190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EA0FE12E-0778-FE73-41BB-046BE37C24E4}"/>
              </a:ext>
            </a:extLst>
          </p:cNvPr>
          <p:cNvSpPr>
            <a:spLocks noGrp="1"/>
          </p:cNvSpPr>
          <p:nvPr>
            <p:ph type="sldNum" sz="quarter" idx="12"/>
          </p:nvPr>
        </p:nvSpPr>
        <p:spPr/>
        <p:txBody>
          <a:bodyPr/>
          <a:lstStyle/>
          <a:p>
            <a:fld id="{733FFEEF-88D3-E14B-B225-AC2B9931E176}" type="slidenum">
              <a:rPr lang="en-IT" smtClean="0"/>
              <a:t>21</a:t>
            </a:fld>
            <a:endParaRPr lang="en-IT"/>
          </a:p>
        </p:txBody>
      </p:sp>
      <p:sp>
        <p:nvSpPr>
          <p:cNvPr id="3" name="TextBox 2">
            <a:extLst>
              <a:ext uri="{FF2B5EF4-FFF2-40B4-BE49-F238E27FC236}">
                <a16:creationId xmlns:a16="http://schemas.microsoft.com/office/drawing/2014/main" id="{7FC2EF64-67F3-510A-A431-981ADB1DD57D}"/>
              </a:ext>
            </a:extLst>
          </p:cNvPr>
          <p:cNvSpPr txBox="1"/>
          <p:nvPr/>
        </p:nvSpPr>
        <p:spPr>
          <a:xfrm>
            <a:off x="477340" y="6323598"/>
            <a:ext cx="3538701" cy="338554"/>
          </a:xfrm>
          <a:prstGeom prst="rect">
            <a:avLst/>
          </a:prstGeom>
          <a:noFill/>
        </p:spPr>
        <p:txBody>
          <a:bodyPr wrap="square">
            <a:spAutoFit/>
          </a:bodyPr>
          <a:lstStyle/>
          <a:p>
            <a:r>
              <a:rPr lang="en-GB" sz="1600" dirty="0"/>
              <a:t>Appl. Sci. 2024, 14(4), 1478</a:t>
            </a:r>
            <a:endParaRPr lang="en-IT" sz="1600" dirty="0"/>
          </a:p>
        </p:txBody>
      </p:sp>
    </p:spTree>
    <p:extLst>
      <p:ext uri="{BB962C8B-B14F-4D97-AF65-F5344CB8AC3E}">
        <p14:creationId xmlns:p14="http://schemas.microsoft.com/office/powerpoint/2010/main" val="1737782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77600-464C-6652-101D-A97F22DF488C}"/>
              </a:ext>
            </a:extLst>
          </p:cNvPr>
          <p:cNvSpPr>
            <a:spLocks noGrp="1"/>
          </p:cNvSpPr>
          <p:nvPr>
            <p:ph type="title"/>
          </p:nvPr>
        </p:nvSpPr>
        <p:spPr/>
        <p:txBody>
          <a:bodyPr/>
          <a:lstStyle/>
          <a:p>
            <a:r>
              <a:rPr lang="en-IT" dirty="0"/>
              <a:t>Quantum Sensing</a:t>
            </a:r>
          </a:p>
        </p:txBody>
      </p:sp>
      <p:pic>
        <p:nvPicPr>
          <p:cNvPr id="4" name="Picture 3" descr="A diagram of a program&#10;&#10;AI-generated content may be incorrect.">
            <a:extLst>
              <a:ext uri="{FF2B5EF4-FFF2-40B4-BE49-F238E27FC236}">
                <a16:creationId xmlns:a16="http://schemas.microsoft.com/office/drawing/2014/main" id="{3C88FFF8-E474-0BDD-3DD6-27855466BCF5}"/>
              </a:ext>
            </a:extLst>
          </p:cNvPr>
          <p:cNvPicPr>
            <a:picLocks noChangeAspect="1"/>
          </p:cNvPicPr>
          <p:nvPr/>
        </p:nvPicPr>
        <p:blipFill>
          <a:blip r:embed="rId2"/>
          <a:stretch>
            <a:fillRect/>
          </a:stretch>
        </p:blipFill>
        <p:spPr>
          <a:xfrm>
            <a:off x="1292893" y="1540185"/>
            <a:ext cx="3475599" cy="4860000"/>
          </a:xfrm>
          <a:prstGeom prst="rect">
            <a:avLst/>
          </a:prstGeom>
        </p:spPr>
      </p:pic>
      <p:grpSp>
        <p:nvGrpSpPr>
          <p:cNvPr id="14" name="Group 13">
            <a:extLst>
              <a:ext uri="{FF2B5EF4-FFF2-40B4-BE49-F238E27FC236}">
                <a16:creationId xmlns:a16="http://schemas.microsoft.com/office/drawing/2014/main" id="{984CE636-6925-A53E-BBDF-8A1D258FF353}"/>
              </a:ext>
            </a:extLst>
          </p:cNvPr>
          <p:cNvGrpSpPr/>
          <p:nvPr/>
        </p:nvGrpSpPr>
        <p:grpSpPr>
          <a:xfrm>
            <a:off x="5745205" y="2224868"/>
            <a:ext cx="1337733" cy="1332000"/>
            <a:chOff x="7291836" y="2969867"/>
            <a:chExt cx="1337733" cy="1332000"/>
          </a:xfrm>
        </p:grpSpPr>
        <p:sp>
          <p:nvSpPr>
            <p:cNvPr id="7" name="Oval 6">
              <a:extLst>
                <a:ext uri="{FF2B5EF4-FFF2-40B4-BE49-F238E27FC236}">
                  <a16:creationId xmlns:a16="http://schemas.microsoft.com/office/drawing/2014/main" id="{C5BC574D-8722-E8B7-A67A-EDE7C2FDF589}"/>
                </a:ext>
              </a:extLst>
            </p:cNvPr>
            <p:cNvSpPr/>
            <p:nvPr/>
          </p:nvSpPr>
          <p:spPr>
            <a:xfrm>
              <a:off x="7291836" y="2969867"/>
              <a:ext cx="1332000" cy="1332000"/>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8" name="Oval 7">
              <a:extLst>
                <a:ext uri="{FF2B5EF4-FFF2-40B4-BE49-F238E27FC236}">
                  <a16:creationId xmlns:a16="http://schemas.microsoft.com/office/drawing/2014/main" id="{13A339CC-9A2F-FD67-29CC-3C84FFE98C9E}"/>
                </a:ext>
              </a:extLst>
            </p:cNvPr>
            <p:cNvSpPr/>
            <p:nvPr/>
          </p:nvSpPr>
          <p:spPr>
            <a:xfrm>
              <a:off x="7291836" y="3529272"/>
              <a:ext cx="1337733" cy="279400"/>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cxnSp>
          <p:nvCxnSpPr>
            <p:cNvPr id="9" name="Straight Arrow Connector 8">
              <a:extLst>
                <a:ext uri="{FF2B5EF4-FFF2-40B4-BE49-F238E27FC236}">
                  <a16:creationId xmlns:a16="http://schemas.microsoft.com/office/drawing/2014/main" id="{6E74DAD0-1D70-CE66-A004-2E272BC9732A}"/>
                </a:ext>
              </a:extLst>
            </p:cNvPr>
            <p:cNvCxnSpPr>
              <a:cxnSpLocks/>
              <a:endCxn id="8" idx="2"/>
            </p:cNvCxnSpPr>
            <p:nvPr/>
          </p:nvCxnSpPr>
          <p:spPr>
            <a:xfrm flipH="1">
              <a:off x="7291836" y="3668972"/>
              <a:ext cx="666000" cy="0"/>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760FC85-9F6D-EF3C-2D9A-EF63661E9411}"/>
              </a:ext>
            </a:extLst>
          </p:cNvPr>
          <p:cNvGrpSpPr/>
          <p:nvPr/>
        </p:nvGrpSpPr>
        <p:grpSpPr>
          <a:xfrm>
            <a:off x="5623953" y="524633"/>
            <a:ext cx="1444489" cy="1504804"/>
            <a:chOff x="5085347" y="2969867"/>
            <a:chExt cx="1444489" cy="1504804"/>
          </a:xfrm>
        </p:grpSpPr>
        <p:sp>
          <p:nvSpPr>
            <p:cNvPr id="3" name="Oval 2">
              <a:extLst>
                <a:ext uri="{FF2B5EF4-FFF2-40B4-BE49-F238E27FC236}">
                  <a16:creationId xmlns:a16="http://schemas.microsoft.com/office/drawing/2014/main" id="{AB39AD64-B286-7286-A4C1-26E674C15D05}"/>
                </a:ext>
              </a:extLst>
            </p:cNvPr>
            <p:cNvSpPr/>
            <p:nvPr/>
          </p:nvSpPr>
          <p:spPr>
            <a:xfrm>
              <a:off x="5192103" y="2969867"/>
              <a:ext cx="1332000" cy="1332000"/>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5" name="Oval 4">
              <a:extLst>
                <a:ext uri="{FF2B5EF4-FFF2-40B4-BE49-F238E27FC236}">
                  <a16:creationId xmlns:a16="http://schemas.microsoft.com/office/drawing/2014/main" id="{2FD45710-32F0-0CF7-7B8F-56FB91F495D2}"/>
                </a:ext>
              </a:extLst>
            </p:cNvPr>
            <p:cNvSpPr/>
            <p:nvPr/>
          </p:nvSpPr>
          <p:spPr>
            <a:xfrm>
              <a:off x="5192103" y="3529272"/>
              <a:ext cx="1337733" cy="279400"/>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cxnSp>
          <p:nvCxnSpPr>
            <p:cNvPr id="6" name="Straight Arrow Connector 5">
              <a:extLst>
                <a:ext uri="{FF2B5EF4-FFF2-40B4-BE49-F238E27FC236}">
                  <a16:creationId xmlns:a16="http://schemas.microsoft.com/office/drawing/2014/main" id="{D532053E-DF18-7080-C1F8-6F5814CF24B8}"/>
                </a:ext>
              </a:extLst>
            </p:cNvPr>
            <p:cNvCxnSpPr>
              <a:endCxn id="3" idx="4"/>
            </p:cNvCxnSpPr>
            <p:nvPr/>
          </p:nvCxnSpPr>
          <p:spPr>
            <a:xfrm>
              <a:off x="5858103" y="3668972"/>
              <a:ext cx="0" cy="632895"/>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730F2649-F3D1-D95C-9607-AA560B45C6C4}"/>
                </a:ext>
              </a:extLst>
            </p:cNvPr>
            <p:cNvSpPr/>
            <p:nvPr/>
          </p:nvSpPr>
          <p:spPr>
            <a:xfrm>
              <a:off x="5085347" y="3142672"/>
              <a:ext cx="1331999" cy="1331999"/>
            </a:xfrm>
            <a:prstGeom prst="arc">
              <a:avLst>
                <a:gd name="adj1" fmla="val 5088340"/>
                <a:gd name="adj2" fmla="val 10760279"/>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D7AE791-246C-4921-061B-6665B690255F}"/>
                  </a:ext>
                </a:extLst>
              </p:cNvPr>
              <p:cNvSpPr txBox="1"/>
              <p:nvPr/>
            </p:nvSpPr>
            <p:spPr>
              <a:xfrm>
                <a:off x="7660141" y="1570326"/>
                <a:ext cx="9609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𝜓</m:t>
                          </m:r>
                        </m:e>
                      </m:d>
                      <m:r>
                        <a:rPr lang="it-IT" b="0" i="1" smtClean="0">
                          <a:latin typeface="Cambria Math" panose="02040503050406030204" pitchFamily="18" charset="0"/>
                        </a:rPr>
                        <m:t>=|0⟩</m:t>
                      </m:r>
                    </m:oMath>
                  </m:oMathPara>
                </a14:m>
                <a:endParaRPr lang="en-IT" dirty="0"/>
              </a:p>
            </p:txBody>
          </p:sp>
        </mc:Choice>
        <mc:Fallback xmlns="">
          <p:sp>
            <p:nvSpPr>
              <p:cNvPr id="11" name="TextBox 10">
                <a:extLst>
                  <a:ext uri="{FF2B5EF4-FFF2-40B4-BE49-F238E27FC236}">
                    <a16:creationId xmlns:a16="http://schemas.microsoft.com/office/drawing/2014/main" id="{0D7AE791-246C-4921-061B-6665B690255F}"/>
                  </a:ext>
                </a:extLst>
              </p:cNvPr>
              <p:cNvSpPr txBox="1">
                <a:spLocks noRot="1" noChangeAspect="1" noMove="1" noResize="1" noEditPoints="1" noAdjustHandles="1" noChangeArrowheads="1" noChangeShapeType="1" noTextEdit="1"/>
              </p:cNvSpPr>
              <p:nvPr/>
            </p:nvSpPr>
            <p:spPr>
              <a:xfrm>
                <a:off x="7660141" y="1570326"/>
                <a:ext cx="960904" cy="276999"/>
              </a:xfrm>
              <a:prstGeom prst="rect">
                <a:avLst/>
              </a:prstGeom>
              <a:blipFill>
                <a:blip r:embed="rId3"/>
                <a:stretch>
                  <a:fillRect l="-1316" r="-7895" b="-3478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B27D4BC-65A7-510E-500C-B27B4DA07630}"/>
                  </a:ext>
                </a:extLst>
              </p:cNvPr>
              <p:cNvSpPr txBox="1"/>
              <p:nvPr/>
            </p:nvSpPr>
            <p:spPr>
              <a:xfrm>
                <a:off x="7636448" y="2890868"/>
                <a:ext cx="2099998"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𝜓</m:t>
                          </m:r>
                        </m:e>
                      </m:d>
                      <m:r>
                        <a:rPr lang="it-IT" b="0" i="1" smtClean="0">
                          <a:latin typeface="Cambria Math" panose="02040503050406030204" pitchFamily="18" charset="0"/>
                        </a:rPr>
                        <m:t>=</m:t>
                      </m:r>
                      <m:d>
                        <m:dPr>
                          <m:ctrlPr>
                            <a:rPr lang="it-IT" b="0" i="1" smtClean="0">
                              <a:latin typeface="Cambria Math" panose="02040503050406030204" pitchFamily="18" charset="0"/>
                            </a:rPr>
                          </m:ctrlPr>
                        </m:dPr>
                        <m:e>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|0</m:t>
                              </m:r>
                            </m:e>
                          </m:d>
                          <m:r>
                            <a:rPr lang="it-IT" b="0" i="1" smtClean="0">
                              <a:latin typeface="Cambria Math" panose="02040503050406030204" pitchFamily="18" charset="0"/>
                            </a:rPr>
                            <m:t>+|</m:t>
                          </m:r>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1</m:t>
                              </m:r>
                            </m:e>
                          </m:d>
                        </m:e>
                      </m:d>
                      <m:r>
                        <a:rPr lang="it-IT" b="0" i="1" smtClean="0">
                          <a:latin typeface="Cambria Math" panose="02040503050406030204" pitchFamily="18" charset="0"/>
                        </a:rPr>
                        <m:t>/</m:t>
                      </m:r>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e>
                      </m:rad>
                    </m:oMath>
                  </m:oMathPara>
                </a14:m>
                <a:endParaRPr lang="en-IT" dirty="0"/>
              </a:p>
            </p:txBody>
          </p:sp>
        </mc:Choice>
        <mc:Fallback xmlns="">
          <p:sp>
            <p:nvSpPr>
              <p:cNvPr id="12" name="TextBox 11">
                <a:extLst>
                  <a:ext uri="{FF2B5EF4-FFF2-40B4-BE49-F238E27FC236}">
                    <a16:creationId xmlns:a16="http://schemas.microsoft.com/office/drawing/2014/main" id="{3B27D4BC-65A7-510E-500C-B27B4DA07630}"/>
                  </a:ext>
                </a:extLst>
              </p:cNvPr>
              <p:cNvSpPr txBox="1">
                <a:spLocks noRot="1" noChangeAspect="1" noMove="1" noResize="1" noEditPoints="1" noAdjustHandles="1" noChangeArrowheads="1" noChangeShapeType="1" noTextEdit="1"/>
              </p:cNvSpPr>
              <p:nvPr/>
            </p:nvSpPr>
            <p:spPr>
              <a:xfrm>
                <a:off x="7636448" y="2890868"/>
                <a:ext cx="2099998" cy="309637"/>
              </a:xfrm>
              <a:prstGeom prst="rect">
                <a:avLst/>
              </a:prstGeom>
              <a:blipFill>
                <a:blip r:embed="rId4"/>
                <a:stretch>
                  <a:fillRect t="-134615" r="-2410" b="-203846"/>
                </a:stretch>
              </a:blipFill>
            </p:spPr>
            <p:txBody>
              <a:bodyPr/>
              <a:lstStyle/>
              <a:p>
                <a:r>
                  <a:rPr lang="en-IT">
                    <a:noFill/>
                  </a:rPr>
                  <a:t> </a:t>
                </a:r>
              </a:p>
            </p:txBody>
          </p:sp>
        </mc:Fallback>
      </mc:AlternateContent>
      <p:grpSp>
        <p:nvGrpSpPr>
          <p:cNvPr id="37" name="Group 36">
            <a:extLst>
              <a:ext uri="{FF2B5EF4-FFF2-40B4-BE49-F238E27FC236}">
                <a16:creationId xmlns:a16="http://schemas.microsoft.com/office/drawing/2014/main" id="{F5EE61E4-14B8-A79C-0632-7F62FB0D1752}"/>
              </a:ext>
            </a:extLst>
          </p:cNvPr>
          <p:cNvGrpSpPr/>
          <p:nvPr/>
        </p:nvGrpSpPr>
        <p:grpSpPr>
          <a:xfrm>
            <a:off x="5724976" y="3783562"/>
            <a:ext cx="1343466" cy="1332000"/>
            <a:chOff x="5724976" y="3853413"/>
            <a:chExt cx="1343466" cy="1332000"/>
          </a:xfrm>
        </p:grpSpPr>
        <p:sp>
          <p:nvSpPr>
            <p:cNvPr id="17" name="Oval 16">
              <a:extLst>
                <a:ext uri="{FF2B5EF4-FFF2-40B4-BE49-F238E27FC236}">
                  <a16:creationId xmlns:a16="http://schemas.microsoft.com/office/drawing/2014/main" id="{80487CFE-CADA-98C5-CE4C-58222C38E847}"/>
                </a:ext>
              </a:extLst>
            </p:cNvPr>
            <p:cNvSpPr/>
            <p:nvPr/>
          </p:nvSpPr>
          <p:spPr>
            <a:xfrm>
              <a:off x="5730709" y="3853413"/>
              <a:ext cx="1332000" cy="1332000"/>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18" name="Oval 17">
              <a:extLst>
                <a:ext uri="{FF2B5EF4-FFF2-40B4-BE49-F238E27FC236}">
                  <a16:creationId xmlns:a16="http://schemas.microsoft.com/office/drawing/2014/main" id="{49BDB7E6-0B36-0EA3-BFEC-A104BC467988}"/>
                </a:ext>
              </a:extLst>
            </p:cNvPr>
            <p:cNvSpPr/>
            <p:nvPr/>
          </p:nvSpPr>
          <p:spPr>
            <a:xfrm>
              <a:off x="5730709" y="4412818"/>
              <a:ext cx="1337733" cy="279400"/>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cxnSp>
          <p:nvCxnSpPr>
            <p:cNvPr id="19" name="Straight Arrow Connector 18">
              <a:extLst>
                <a:ext uri="{FF2B5EF4-FFF2-40B4-BE49-F238E27FC236}">
                  <a16:creationId xmlns:a16="http://schemas.microsoft.com/office/drawing/2014/main" id="{B6ED158B-DA78-68CC-1FB5-E18B8F1BAB7A}"/>
                </a:ext>
              </a:extLst>
            </p:cNvPr>
            <p:cNvCxnSpPr>
              <a:cxnSpLocks/>
              <a:endCxn id="18" idx="7"/>
            </p:cNvCxnSpPr>
            <p:nvPr/>
          </p:nvCxnSpPr>
          <p:spPr>
            <a:xfrm flipV="1">
              <a:off x="6396709" y="4453735"/>
              <a:ext cx="475827" cy="98783"/>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FD253B72-9256-77BB-CBDA-00E43149A702}"/>
                </a:ext>
              </a:extLst>
            </p:cNvPr>
            <p:cNvSpPr/>
            <p:nvPr/>
          </p:nvSpPr>
          <p:spPr>
            <a:xfrm rot="10800000">
              <a:off x="5724976" y="4240624"/>
              <a:ext cx="1331999" cy="525003"/>
            </a:xfrm>
            <a:prstGeom prst="arc">
              <a:avLst>
                <a:gd name="adj1" fmla="val 1293223"/>
                <a:gd name="adj2" fmla="val 9515690"/>
              </a:avLst>
            </a:prstGeom>
            <a:ln w="25400">
              <a:solidFill>
                <a:srgbClr val="92D050"/>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76419D-6450-2D19-A6A2-38E83255F5B0}"/>
                  </a:ext>
                </a:extLst>
              </p:cNvPr>
              <p:cNvSpPr txBox="1"/>
              <p:nvPr/>
            </p:nvSpPr>
            <p:spPr>
              <a:xfrm>
                <a:off x="7636448" y="4412818"/>
                <a:ext cx="2811154" cy="3318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𝜓</m:t>
                          </m:r>
                        </m:e>
                      </m:d>
                      <m:r>
                        <a:rPr lang="it-IT" b="0" i="1" smtClean="0">
                          <a:latin typeface="Cambria Math" panose="02040503050406030204" pitchFamily="18" charset="0"/>
                        </a:rPr>
                        <m:t>=</m:t>
                      </m:r>
                      <m:d>
                        <m:dPr>
                          <m:ctrlPr>
                            <a:rPr lang="it-IT" b="0" i="1" smtClean="0">
                              <a:latin typeface="Cambria Math" panose="02040503050406030204" pitchFamily="18" charset="0"/>
                            </a:rPr>
                          </m:ctrlPr>
                        </m:dPr>
                        <m:e>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|0</m:t>
                              </m:r>
                            </m:e>
                          </m:d>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𝑒</m:t>
                              </m:r>
                            </m:e>
                            <m:sup>
                              <m:r>
                                <a:rPr lang="it-IT" b="0" i="1" smtClean="0">
                                  <a:latin typeface="Cambria Math" panose="02040503050406030204" pitchFamily="18" charset="0"/>
                                </a:rPr>
                                <m:t>−</m:t>
                              </m:r>
                              <m:r>
                                <a:rPr lang="it-IT" b="0" i="1" smtClean="0">
                                  <a:latin typeface="Cambria Math" panose="02040503050406030204" pitchFamily="18" charset="0"/>
                                </a:rPr>
                                <m:t>𝑖</m:t>
                              </m:r>
                              <m:sSub>
                                <m:sSubPr>
                                  <m:ctrlPr>
                                    <a:rPr lang="it-IT" b="0" i="1" smtClean="0">
                                      <a:latin typeface="Cambria Math" panose="02040503050406030204" pitchFamily="18" charset="0"/>
                                    </a:rPr>
                                  </m:ctrlPr>
                                </m:sSubPr>
                                <m:e>
                                  <m:r>
                                    <a:rPr lang="el-GR" b="0" i="1" smtClean="0">
                                      <a:latin typeface="Cambria Math" panose="02040503050406030204" pitchFamily="18" charset="0"/>
                                    </a:rPr>
                                    <m:t>𝜔</m:t>
                                  </m:r>
                                </m:e>
                                <m:sub>
                                  <m:r>
                                    <a:rPr lang="it-IT" b="0" i="1" smtClean="0">
                                      <a:latin typeface="Cambria Math" panose="02040503050406030204" pitchFamily="18" charset="0"/>
                                    </a:rPr>
                                    <m:t>0</m:t>
                                  </m:r>
                                </m:sub>
                              </m:sSub>
                              <m:r>
                                <a:rPr lang="it-IT" b="0" i="1" smtClean="0">
                                  <a:latin typeface="Cambria Math" panose="02040503050406030204" pitchFamily="18" charset="0"/>
                                </a:rPr>
                                <m:t>𝑡</m:t>
                              </m:r>
                            </m:sup>
                          </m:sSup>
                          <m:r>
                            <a:rPr lang="it-IT" b="0" i="1" smtClean="0">
                              <a:latin typeface="Cambria Math" panose="02040503050406030204" pitchFamily="18" charset="0"/>
                            </a:rPr>
                            <m:t>|</m:t>
                          </m:r>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1</m:t>
                              </m:r>
                            </m:e>
                          </m:d>
                        </m:e>
                      </m:d>
                      <m:r>
                        <a:rPr lang="it-IT" b="0" i="1" smtClean="0">
                          <a:latin typeface="Cambria Math" panose="02040503050406030204" pitchFamily="18" charset="0"/>
                        </a:rPr>
                        <m:t>/</m:t>
                      </m:r>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e>
                      </m:rad>
                    </m:oMath>
                  </m:oMathPara>
                </a14:m>
                <a:endParaRPr lang="en-IT" dirty="0"/>
              </a:p>
            </p:txBody>
          </p:sp>
        </mc:Choice>
        <mc:Fallback xmlns="">
          <p:sp>
            <p:nvSpPr>
              <p:cNvPr id="22" name="TextBox 21">
                <a:extLst>
                  <a:ext uri="{FF2B5EF4-FFF2-40B4-BE49-F238E27FC236}">
                    <a16:creationId xmlns:a16="http://schemas.microsoft.com/office/drawing/2014/main" id="{9F76419D-6450-2D19-A6A2-38E83255F5B0}"/>
                  </a:ext>
                </a:extLst>
              </p:cNvPr>
              <p:cNvSpPr txBox="1">
                <a:spLocks noRot="1" noChangeAspect="1" noMove="1" noResize="1" noEditPoints="1" noAdjustHandles="1" noChangeArrowheads="1" noChangeShapeType="1" noTextEdit="1"/>
              </p:cNvSpPr>
              <p:nvPr/>
            </p:nvSpPr>
            <p:spPr>
              <a:xfrm>
                <a:off x="7636448" y="4412818"/>
                <a:ext cx="2811154" cy="331886"/>
              </a:xfrm>
              <a:prstGeom prst="rect">
                <a:avLst/>
              </a:prstGeom>
              <a:blipFill>
                <a:blip r:embed="rId5"/>
                <a:stretch>
                  <a:fillRect t="-125926" r="-450" b="-192593"/>
                </a:stretch>
              </a:blipFill>
            </p:spPr>
            <p:txBody>
              <a:bodyPr/>
              <a:lstStyle/>
              <a:p>
                <a:r>
                  <a:rPr lang="en-IT">
                    <a:noFill/>
                  </a:rPr>
                  <a:t> </a:t>
                </a:r>
              </a:p>
            </p:txBody>
          </p:sp>
        </mc:Fallback>
      </mc:AlternateContent>
      <p:grpSp>
        <p:nvGrpSpPr>
          <p:cNvPr id="26" name="Group 25">
            <a:extLst>
              <a:ext uri="{FF2B5EF4-FFF2-40B4-BE49-F238E27FC236}">
                <a16:creationId xmlns:a16="http://schemas.microsoft.com/office/drawing/2014/main" id="{2E48536F-BDC0-2A30-0A1B-421523452B33}"/>
              </a:ext>
            </a:extLst>
          </p:cNvPr>
          <p:cNvGrpSpPr/>
          <p:nvPr/>
        </p:nvGrpSpPr>
        <p:grpSpPr>
          <a:xfrm>
            <a:off x="5745205" y="5342257"/>
            <a:ext cx="1337733" cy="1332000"/>
            <a:chOff x="9852806" y="2991455"/>
            <a:chExt cx="1337733" cy="1332000"/>
          </a:xfrm>
        </p:grpSpPr>
        <p:sp>
          <p:nvSpPr>
            <p:cNvPr id="23" name="Oval 22">
              <a:extLst>
                <a:ext uri="{FF2B5EF4-FFF2-40B4-BE49-F238E27FC236}">
                  <a16:creationId xmlns:a16="http://schemas.microsoft.com/office/drawing/2014/main" id="{70438B17-901E-30C1-E722-B7F744005F76}"/>
                </a:ext>
              </a:extLst>
            </p:cNvPr>
            <p:cNvSpPr/>
            <p:nvPr/>
          </p:nvSpPr>
          <p:spPr>
            <a:xfrm>
              <a:off x="9852806" y="2991455"/>
              <a:ext cx="1332000" cy="1332000"/>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4" name="Oval 23">
              <a:extLst>
                <a:ext uri="{FF2B5EF4-FFF2-40B4-BE49-F238E27FC236}">
                  <a16:creationId xmlns:a16="http://schemas.microsoft.com/office/drawing/2014/main" id="{CB6B1EB4-BDCE-242D-936A-25373C83F74C}"/>
                </a:ext>
              </a:extLst>
            </p:cNvPr>
            <p:cNvSpPr/>
            <p:nvPr/>
          </p:nvSpPr>
          <p:spPr>
            <a:xfrm>
              <a:off x="9852806" y="3550860"/>
              <a:ext cx="1337733" cy="279400"/>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cxnSp>
          <p:nvCxnSpPr>
            <p:cNvPr id="25" name="Straight Arrow Connector 24">
              <a:extLst>
                <a:ext uri="{FF2B5EF4-FFF2-40B4-BE49-F238E27FC236}">
                  <a16:creationId xmlns:a16="http://schemas.microsoft.com/office/drawing/2014/main" id="{4DDFA9B3-D447-C6D6-BFAD-EE9CE826E650}"/>
                </a:ext>
              </a:extLst>
            </p:cNvPr>
            <p:cNvCxnSpPr>
              <a:cxnSpLocks/>
              <a:endCxn id="23" idx="0"/>
            </p:cNvCxnSpPr>
            <p:nvPr/>
          </p:nvCxnSpPr>
          <p:spPr>
            <a:xfrm flipV="1">
              <a:off x="10518806" y="2991455"/>
              <a:ext cx="0" cy="699105"/>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E4CB1FF-255E-28E3-C120-6F27E6CC2A8E}"/>
                  </a:ext>
                </a:extLst>
              </p:cNvPr>
              <p:cNvSpPr txBox="1"/>
              <p:nvPr/>
            </p:nvSpPr>
            <p:spPr>
              <a:xfrm>
                <a:off x="7636448" y="5788247"/>
                <a:ext cx="3344762" cy="5062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𝑃</m:t>
                      </m:r>
                      <m:r>
                        <a:rPr lang="it-IT" b="0" i="1" smtClean="0">
                          <a:latin typeface="Cambria Math" panose="02040503050406030204" pitchFamily="18" charset="0"/>
                        </a:rPr>
                        <m:t>(1)=1−</m:t>
                      </m:r>
                      <m:sSup>
                        <m:sSupPr>
                          <m:ctrlPr>
                            <a:rPr lang="it-IT" b="0" i="1" smtClean="0">
                              <a:latin typeface="Cambria Math" panose="02040503050406030204" pitchFamily="18" charset="0"/>
                            </a:rPr>
                          </m:ctrlPr>
                        </m:sSupPr>
                        <m:e>
                          <m:d>
                            <m:dPr>
                              <m:begChr m:val="|"/>
                              <m:endChr m:val="|"/>
                              <m:ctrlPr>
                                <a:rPr lang="it-IT" b="0" i="1" smtClean="0">
                                  <a:latin typeface="Cambria Math" panose="02040503050406030204" pitchFamily="18" charset="0"/>
                                </a:rPr>
                              </m:ctrlPr>
                            </m:dPr>
                            <m:e>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0</m:t>
                                  </m:r>
                                </m:e>
                                <m:e>
                                  <m:r>
                                    <a:rPr lang="it-IT" b="0" i="1" smtClean="0">
                                      <a:latin typeface="Cambria Math" panose="02040503050406030204" pitchFamily="18" charset="0"/>
                                      <a:ea typeface="Cambria Math" panose="02040503050406030204" pitchFamily="18" charset="0"/>
                                    </a:rPr>
                                    <m:t>𝜓</m:t>
                                  </m:r>
                                </m:e>
                              </m:d>
                            </m:e>
                          </m:d>
                        </m:e>
                        <m:sup>
                          <m:r>
                            <a:rPr lang="it-IT" b="0" i="1" smtClean="0">
                              <a:latin typeface="Cambria Math" panose="02040503050406030204" pitchFamily="18" charset="0"/>
                            </a:rPr>
                            <m:t>2</m:t>
                          </m:r>
                        </m:sup>
                      </m:sSup>
                      <m:r>
                        <a:rPr lang="it-IT" b="0" i="1" smtClean="0">
                          <a:latin typeface="Cambria Math" panose="02040503050406030204" pitchFamily="18" charset="0"/>
                        </a:rPr>
                        <m:t>=</m:t>
                      </m:r>
                      <m:func>
                        <m:funcPr>
                          <m:ctrlPr>
                            <a:rPr lang="it-IT" b="0" i="1" smtClean="0">
                              <a:latin typeface="Cambria Math" panose="02040503050406030204" pitchFamily="18" charset="0"/>
                            </a:rPr>
                          </m:ctrlPr>
                        </m:funcPr>
                        <m:fName>
                          <m:sSup>
                            <m:sSupPr>
                              <m:ctrlPr>
                                <a:rPr lang="it-IT" b="0" i="1" smtClean="0">
                                  <a:latin typeface="Cambria Math" panose="02040503050406030204" pitchFamily="18" charset="0"/>
                                </a:rPr>
                              </m:ctrlPr>
                            </m:sSupPr>
                            <m:e>
                              <m:r>
                                <m:rPr>
                                  <m:sty m:val="p"/>
                                </m:rPr>
                                <a:rPr lang="it-IT" b="0" i="0" smtClean="0">
                                  <a:latin typeface="Cambria Math" panose="02040503050406030204" pitchFamily="18" charset="0"/>
                                </a:rPr>
                                <m:t>sin</m:t>
                              </m:r>
                            </m:e>
                            <m:sup>
                              <m:r>
                                <a:rPr lang="it-IT" b="0" i="1" smtClean="0">
                                  <a:latin typeface="Cambria Math" panose="02040503050406030204" pitchFamily="18" charset="0"/>
                                </a:rPr>
                                <m:t>2</m:t>
                              </m:r>
                            </m:sup>
                          </m:sSup>
                        </m:fName>
                        <m:e>
                          <m:d>
                            <m:dPr>
                              <m:ctrlPr>
                                <a:rPr lang="it-IT" b="0" i="1" smtClean="0">
                                  <a:latin typeface="Cambria Math" panose="02040503050406030204" pitchFamily="18" charset="0"/>
                                </a:rPr>
                              </m:ctrlPr>
                            </m:dPr>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𝜔</m:t>
                                      </m:r>
                                    </m:e>
                                    <m:sub>
                                      <m:r>
                                        <a:rPr lang="it-IT" i="1">
                                          <a:latin typeface="Cambria Math" panose="02040503050406030204" pitchFamily="18" charset="0"/>
                                        </a:rPr>
                                        <m:t>0</m:t>
                                      </m:r>
                                    </m:sub>
                                  </m:sSub>
                                  <m:r>
                                    <a:rPr lang="it-IT" i="1">
                                      <a:latin typeface="Cambria Math" panose="02040503050406030204" pitchFamily="18" charset="0"/>
                                    </a:rPr>
                                    <m:t>𝑡</m:t>
                                  </m:r>
                                </m:num>
                                <m:den>
                                  <m:r>
                                    <a:rPr lang="it-IT" i="1">
                                      <a:latin typeface="Cambria Math" panose="02040503050406030204" pitchFamily="18" charset="0"/>
                                    </a:rPr>
                                    <m:t>2</m:t>
                                  </m:r>
                                </m:den>
                              </m:f>
                            </m:e>
                          </m:d>
                        </m:e>
                      </m:func>
                    </m:oMath>
                  </m:oMathPara>
                </a14:m>
                <a:endParaRPr lang="en-IT" dirty="0"/>
              </a:p>
            </p:txBody>
          </p:sp>
        </mc:Choice>
        <mc:Fallback xmlns="">
          <p:sp>
            <p:nvSpPr>
              <p:cNvPr id="27" name="TextBox 26">
                <a:extLst>
                  <a:ext uri="{FF2B5EF4-FFF2-40B4-BE49-F238E27FC236}">
                    <a16:creationId xmlns:a16="http://schemas.microsoft.com/office/drawing/2014/main" id="{CE4CB1FF-255E-28E3-C120-6F27E6CC2A8E}"/>
                  </a:ext>
                </a:extLst>
              </p:cNvPr>
              <p:cNvSpPr txBox="1">
                <a:spLocks noRot="1" noChangeAspect="1" noMove="1" noResize="1" noEditPoints="1" noAdjustHandles="1" noChangeArrowheads="1" noChangeShapeType="1" noTextEdit="1"/>
              </p:cNvSpPr>
              <p:nvPr/>
            </p:nvSpPr>
            <p:spPr>
              <a:xfrm>
                <a:off x="7636448" y="5788247"/>
                <a:ext cx="3344762" cy="506229"/>
              </a:xfrm>
              <a:prstGeom prst="rect">
                <a:avLst/>
              </a:prstGeom>
              <a:blipFill>
                <a:blip r:embed="rId6"/>
                <a:stretch>
                  <a:fillRect l="-1136" t="-2500" b="-15000"/>
                </a:stretch>
              </a:blipFill>
            </p:spPr>
            <p:txBody>
              <a:bodyPr/>
              <a:lstStyle/>
              <a:p>
                <a:r>
                  <a:rPr lang="en-IT">
                    <a:noFill/>
                  </a:rPr>
                  <a:t> </a:t>
                </a:r>
              </a:p>
            </p:txBody>
          </p:sp>
        </mc:Fallback>
      </mc:AlternateContent>
      <p:cxnSp>
        <p:nvCxnSpPr>
          <p:cNvPr id="31" name="Straight Arrow Connector 30">
            <a:extLst>
              <a:ext uri="{FF2B5EF4-FFF2-40B4-BE49-F238E27FC236}">
                <a16:creationId xmlns:a16="http://schemas.microsoft.com/office/drawing/2014/main" id="{E7B317FA-ECCE-0026-7E4A-70A570BE76C2}"/>
              </a:ext>
            </a:extLst>
          </p:cNvPr>
          <p:cNvCxnSpPr>
            <a:cxnSpLocks/>
            <a:endCxn id="23" idx="4"/>
          </p:cNvCxnSpPr>
          <p:nvPr/>
        </p:nvCxnSpPr>
        <p:spPr>
          <a:xfrm>
            <a:off x="6407041" y="6062755"/>
            <a:ext cx="4164" cy="611502"/>
          </a:xfrm>
          <a:prstGeom prst="straightConnector1">
            <a:avLst/>
          </a:prstGeom>
          <a:ln w="19050">
            <a:prstDash val="sysDash"/>
            <a:headEnd type="ova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7F34C85-5221-2522-ECD1-4C3464A89321}"/>
              </a:ext>
            </a:extLst>
          </p:cNvPr>
          <p:cNvSpPr txBox="1"/>
          <p:nvPr/>
        </p:nvSpPr>
        <p:spPr>
          <a:xfrm>
            <a:off x="7636448" y="697438"/>
            <a:ext cx="2658998" cy="400110"/>
          </a:xfrm>
          <a:prstGeom prst="rect">
            <a:avLst/>
          </a:prstGeom>
          <a:noFill/>
        </p:spPr>
        <p:txBody>
          <a:bodyPr wrap="none" rtlCol="0">
            <a:spAutoFit/>
          </a:bodyPr>
          <a:lstStyle/>
          <a:p>
            <a:r>
              <a:rPr lang="en-IT" sz="2000" dirty="0"/>
              <a:t>Ramsey Measurement</a:t>
            </a:r>
          </a:p>
        </p:txBody>
      </p:sp>
      <p:sp>
        <p:nvSpPr>
          <p:cNvPr id="36" name="TextBox 35">
            <a:extLst>
              <a:ext uri="{FF2B5EF4-FFF2-40B4-BE49-F238E27FC236}">
                <a16:creationId xmlns:a16="http://schemas.microsoft.com/office/drawing/2014/main" id="{DBAADACA-0D63-DE1C-06B8-9E8768C5398F}"/>
              </a:ext>
            </a:extLst>
          </p:cNvPr>
          <p:cNvSpPr txBox="1"/>
          <p:nvPr/>
        </p:nvSpPr>
        <p:spPr>
          <a:xfrm>
            <a:off x="838200" y="6400185"/>
            <a:ext cx="4385784" cy="276999"/>
          </a:xfrm>
          <a:prstGeom prst="rect">
            <a:avLst/>
          </a:prstGeom>
          <a:noFill/>
        </p:spPr>
        <p:txBody>
          <a:bodyPr wrap="square">
            <a:spAutoFit/>
          </a:bodyPr>
          <a:lstStyle/>
          <a:p>
            <a:r>
              <a:rPr lang="en-GB" sz="1200" dirty="0"/>
              <a:t>REVIEWS OF MODERN PHYSICS, VOLUME 89 (2017)</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DFAD613-262E-3EE0-3930-1390014A22DC}"/>
                  </a:ext>
                </a:extLst>
              </p:cNvPr>
              <p:cNvSpPr txBox="1"/>
              <p:nvPr/>
            </p:nvSpPr>
            <p:spPr>
              <a:xfrm>
                <a:off x="10036129" y="697438"/>
                <a:ext cx="184684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i="1" kern="1200" smtClean="0">
                              <a:solidFill>
                                <a:schemeClr val="tx1"/>
                              </a:solidFill>
                              <a:latin typeface="Cambria Math" panose="02040503050406030204" pitchFamily="18" charset="0"/>
                            </a:rPr>
                          </m:ctrlPr>
                        </m:sSubPr>
                        <m:e>
                          <m:r>
                            <a:rPr lang="it-IT" sz="2000" i="1" kern="1200">
                              <a:solidFill>
                                <a:schemeClr val="tx1"/>
                              </a:solidFill>
                              <a:latin typeface="Cambria Math" panose="02040503050406030204" pitchFamily="18" charset="0"/>
                            </a:rPr>
                            <m:t>𝐻</m:t>
                          </m:r>
                        </m:e>
                        <m:sub>
                          <m:r>
                            <a:rPr lang="it-IT" sz="2000" i="1" kern="1200">
                              <a:solidFill>
                                <a:schemeClr val="tx1"/>
                              </a:solidFill>
                              <a:latin typeface="Cambria Math" panose="02040503050406030204" pitchFamily="18" charset="0"/>
                            </a:rPr>
                            <m:t>𝑖𝑛𝑡</m:t>
                          </m:r>
                        </m:sub>
                      </m:sSub>
                      <m:r>
                        <a:rPr lang="it-IT" sz="2000" i="1" kern="1200">
                          <a:solidFill>
                            <a:schemeClr val="tx1"/>
                          </a:solidFill>
                          <a:latin typeface="Cambria Math" panose="02040503050406030204" pitchFamily="18" charset="0"/>
                        </a:rPr>
                        <m:t>=</m:t>
                      </m:r>
                      <m:r>
                        <a:rPr lang="it-IT" sz="2000" i="1" kern="1200">
                          <a:solidFill>
                            <a:schemeClr val="tx1"/>
                          </a:solidFill>
                          <a:latin typeface="Cambria Math" panose="02040503050406030204" pitchFamily="18" charset="0"/>
                        </a:rPr>
                        <m:t>𝜖</m:t>
                      </m:r>
                      <m:sSub>
                        <m:sSubPr>
                          <m:ctrlPr>
                            <a:rPr lang="it-IT" sz="2000" i="1" kern="1200">
                              <a:solidFill>
                                <a:schemeClr val="tx1"/>
                              </a:solidFill>
                              <a:latin typeface="Cambria Math" panose="02040503050406030204" pitchFamily="18" charset="0"/>
                            </a:rPr>
                          </m:ctrlPr>
                        </m:sSubPr>
                        <m:e>
                          <m:r>
                            <a:rPr lang="it-IT" sz="2000" i="1" kern="1200">
                              <a:solidFill>
                                <a:schemeClr val="tx1"/>
                              </a:solidFill>
                              <a:latin typeface="Cambria Math" panose="02040503050406030204" pitchFamily="18" charset="0"/>
                            </a:rPr>
                            <m:t>𝜎</m:t>
                          </m:r>
                        </m:e>
                        <m:sub>
                          <m:r>
                            <a:rPr lang="it-IT" sz="2000" i="1" kern="1200">
                              <a:solidFill>
                                <a:schemeClr val="tx1"/>
                              </a:solidFill>
                              <a:latin typeface="Cambria Math" panose="02040503050406030204" pitchFamily="18" charset="0"/>
                            </a:rPr>
                            <m:t>𝑧</m:t>
                          </m:r>
                        </m:sub>
                      </m:sSub>
                    </m:oMath>
                  </m:oMathPara>
                </a14:m>
                <a:endParaRPr lang="en-IT" sz="2000" dirty="0"/>
              </a:p>
            </p:txBody>
          </p:sp>
        </mc:Choice>
        <mc:Fallback xmlns="">
          <p:sp>
            <p:nvSpPr>
              <p:cNvPr id="39" name="TextBox 38">
                <a:extLst>
                  <a:ext uri="{FF2B5EF4-FFF2-40B4-BE49-F238E27FC236}">
                    <a16:creationId xmlns:a16="http://schemas.microsoft.com/office/drawing/2014/main" id="{2DFAD613-262E-3EE0-3930-1390014A22DC}"/>
                  </a:ext>
                </a:extLst>
              </p:cNvPr>
              <p:cNvSpPr txBox="1">
                <a:spLocks noRot="1" noChangeAspect="1" noMove="1" noResize="1" noEditPoints="1" noAdjustHandles="1" noChangeArrowheads="1" noChangeShapeType="1" noTextEdit="1"/>
              </p:cNvSpPr>
              <p:nvPr/>
            </p:nvSpPr>
            <p:spPr>
              <a:xfrm>
                <a:off x="10036129" y="697438"/>
                <a:ext cx="1846848" cy="400110"/>
              </a:xfrm>
              <a:prstGeom prst="rect">
                <a:avLst/>
              </a:prstGeom>
              <a:blipFill>
                <a:blip r:embed="rId7"/>
                <a:stretch>
                  <a:fillRect/>
                </a:stretch>
              </a:blipFill>
            </p:spPr>
            <p:txBody>
              <a:bodyPr/>
              <a:lstStyle/>
              <a:p>
                <a:r>
                  <a:rPr lang="en-IT">
                    <a:noFill/>
                  </a:rPr>
                  <a:t> </a:t>
                </a:r>
              </a:p>
            </p:txBody>
          </p:sp>
        </mc:Fallback>
      </mc:AlternateContent>
      <p:sp>
        <p:nvSpPr>
          <p:cNvPr id="15" name="Arc 14">
            <a:extLst>
              <a:ext uri="{FF2B5EF4-FFF2-40B4-BE49-F238E27FC236}">
                <a16:creationId xmlns:a16="http://schemas.microsoft.com/office/drawing/2014/main" id="{DBAA6026-2922-6F05-1362-6293FF206EE9}"/>
              </a:ext>
            </a:extLst>
          </p:cNvPr>
          <p:cNvSpPr/>
          <p:nvPr/>
        </p:nvSpPr>
        <p:spPr>
          <a:xfrm>
            <a:off x="5603320" y="5456936"/>
            <a:ext cx="1331999" cy="1331999"/>
          </a:xfrm>
          <a:prstGeom prst="arc">
            <a:avLst>
              <a:gd name="adj1" fmla="val 5088340"/>
              <a:gd name="adj2" fmla="val 10760279"/>
            </a:avLst>
          </a:prstGeom>
          <a:ln w="25400">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spTree>
    <p:extLst>
      <p:ext uri="{BB962C8B-B14F-4D97-AF65-F5344CB8AC3E}">
        <p14:creationId xmlns:p14="http://schemas.microsoft.com/office/powerpoint/2010/main" val="2907943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0DF23-7845-1120-21DC-5196FE822A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18537-FF9F-84B3-A911-BAAE2C51B7FF}"/>
              </a:ext>
            </a:extLst>
          </p:cNvPr>
          <p:cNvSpPr>
            <a:spLocks noGrp="1"/>
          </p:cNvSpPr>
          <p:nvPr>
            <p:ph type="title"/>
          </p:nvPr>
        </p:nvSpPr>
        <p:spPr/>
        <p:txBody>
          <a:bodyPr/>
          <a:lstStyle/>
          <a:p>
            <a:r>
              <a:rPr lang="en-IT" dirty="0"/>
              <a:t>Quantum Sensing</a:t>
            </a:r>
          </a:p>
        </p:txBody>
      </p:sp>
      <p:pic>
        <p:nvPicPr>
          <p:cNvPr id="4" name="Picture 3" descr="A diagram of a program&#10;&#10;AI-generated content may be incorrect.">
            <a:extLst>
              <a:ext uri="{FF2B5EF4-FFF2-40B4-BE49-F238E27FC236}">
                <a16:creationId xmlns:a16="http://schemas.microsoft.com/office/drawing/2014/main" id="{F080D6C8-3BFF-6D12-2952-3A647532D952}"/>
              </a:ext>
            </a:extLst>
          </p:cNvPr>
          <p:cNvPicPr>
            <a:picLocks noChangeAspect="1"/>
          </p:cNvPicPr>
          <p:nvPr/>
        </p:nvPicPr>
        <p:blipFill>
          <a:blip r:embed="rId2"/>
          <a:stretch>
            <a:fillRect/>
          </a:stretch>
        </p:blipFill>
        <p:spPr>
          <a:xfrm>
            <a:off x="1292893" y="1540185"/>
            <a:ext cx="3475599" cy="4860000"/>
          </a:xfrm>
          <a:prstGeom prst="rect">
            <a:avLst/>
          </a:prstGeom>
        </p:spPr>
      </p:pic>
      <p:grpSp>
        <p:nvGrpSpPr>
          <p:cNvPr id="14" name="Group 13">
            <a:extLst>
              <a:ext uri="{FF2B5EF4-FFF2-40B4-BE49-F238E27FC236}">
                <a16:creationId xmlns:a16="http://schemas.microsoft.com/office/drawing/2014/main" id="{847F6F7B-B835-3210-B527-7FA9FC2947CF}"/>
              </a:ext>
            </a:extLst>
          </p:cNvPr>
          <p:cNvGrpSpPr/>
          <p:nvPr/>
        </p:nvGrpSpPr>
        <p:grpSpPr>
          <a:xfrm>
            <a:off x="5597953" y="1130572"/>
            <a:ext cx="1337733" cy="1332000"/>
            <a:chOff x="7291836" y="2969867"/>
            <a:chExt cx="1337733" cy="1332000"/>
          </a:xfrm>
        </p:grpSpPr>
        <p:sp>
          <p:nvSpPr>
            <p:cNvPr id="7" name="Oval 6">
              <a:extLst>
                <a:ext uri="{FF2B5EF4-FFF2-40B4-BE49-F238E27FC236}">
                  <a16:creationId xmlns:a16="http://schemas.microsoft.com/office/drawing/2014/main" id="{20C56B09-BE3C-1B36-EE21-5BA93F4A8EFE}"/>
                </a:ext>
              </a:extLst>
            </p:cNvPr>
            <p:cNvSpPr/>
            <p:nvPr/>
          </p:nvSpPr>
          <p:spPr>
            <a:xfrm>
              <a:off x="7291836" y="2969867"/>
              <a:ext cx="1332000" cy="1332000"/>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8" name="Oval 7">
              <a:extLst>
                <a:ext uri="{FF2B5EF4-FFF2-40B4-BE49-F238E27FC236}">
                  <a16:creationId xmlns:a16="http://schemas.microsoft.com/office/drawing/2014/main" id="{ECDAC959-26C8-87A1-0877-7D3912DAB0D3}"/>
                </a:ext>
              </a:extLst>
            </p:cNvPr>
            <p:cNvSpPr/>
            <p:nvPr/>
          </p:nvSpPr>
          <p:spPr>
            <a:xfrm>
              <a:off x="7291836" y="3529272"/>
              <a:ext cx="1337733" cy="279400"/>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cxnSp>
          <p:nvCxnSpPr>
            <p:cNvPr id="9" name="Straight Arrow Connector 8">
              <a:extLst>
                <a:ext uri="{FF2B5EF4-FFF2-40B4-BE49-F238E27FC236}">
                  <a16:creationId xmlns:a16="http://schemas.microsoft.com/office/drawing/2014/main" id="{3302490B-996C-9325-2788-D6BB99163CA2}"/>
                </a:ext>
              </a:extLst>
            </p:cNvPr>
            <p:cNvCxnSpPr>
              <a:cxnSpLocks/>
              <a:endCxn id="7" idx="4"/>
            </p:cNvCxnSpPr>
            <p:nvPr/>
          </p:nvCxnSpPr>
          <p:spPr>
            <a:xfrm>
              <a:off x="7957836" y="3668972"/>
              <a:ext cx="0" cy="632895"/>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D1D5513-D5BC-6C0C-7B0F-AA60390B272C}"/>
              </a:ext>
            </a:extLst>
          </p:cNvPr>
          <p:cNvGrpSpPr/>
          <p:nvPr/>
        </p:nvGrpSpPr>
        <p:grpSpPr>
          <a:xfrm>
            <a:off x="5496930" y="2845220"/>
            <a:ext cx="1444489" cy="1504804"/>
            <a:chOff x="5085347" y="2969867"/>
            <a:chExt cx="1444489" cy="1504804"/>
          </a:xfrm>
        </p:grpSpPr>
        <p:sp>
          <p:nvSpPr>
            <p:cNvPr id="3" name="Oval 2">
              <a:extLst>
                <a:ext uri="{FF2B5EF4-FFF2-40B4-BE49-F238E27FC236}">
                  <a16:creationId xmlns:a16="http://schemas.microsoft.com/office/drawing/2014/main" id="{6B8F386B-3638-86E4-7B08-E752DF593297}"/>
                </a:ext>
              </a:extLst>
            </p:cNvPr>
            <p:cNvSpPr/>
            <p:nvPr/>
          </p:nvSpPr>
          <p:spPr>
            <a:xfrm>
              <a:off x="5192103" y="2969867"/>
              <a:ext cx="1332000" cy="1332000"/>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5" name="Oval 4">
              <a:extLst>
                <a:ext uri="{FF2B5EF4-FFF2-40B4-BE49-F238E27FC236}">
                  <a16:creationId xmlns:a16="http://schemas.microsoft.com/office/drawing/2014/main" id="{398DD6EE-8767-D3D2-C469-37D3FA0EAF33}"/>
                </a:ext>
              </a:extLst>
            </p:cNvPr>
            <p:cNvSpPr/>
            <p:nvPr/>
          </p:nvSpPr>
          <p:spPr>
            <a:xfrm>
              <a:off x="5192103" y="3529272"/>
              <a:ext cx="1337733" cy="279400"/>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cxnSp>
          <p:nvCxnSpPr>
            <p:cNvPr id="6" name="Straight Arrow Connector 5">
              <a:extLst>
                <a:ext uri="{FF2B5EF4-FFF2-40B4-BE49-F238E27FC236}">
                  <a16:creationId xmlns:a16="http://schemas.microsoft.com/office/drawing/2014/main" id="{A9566853-BBD2-D8FB-EB7F-672D59AFD9FF}"/>
                </a:ext>
              </a:extLst>
            </p:cNvPr>
            <p:cNvCxnSpPr>
              <a:cxnSpLocks/>
              <a:endCxn id="3" idx="3"/>
            </p:cNvCxnSpPr>
            <p:nvPr/>
          </p:nvCxnSpPr>
          <p:spPr>
            <a:xfrm flipH="1">
              <a:off x="5387170" y="3668972"/>
              <a:ext cx="470933" cy="437828"/>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22F4FCB2-4797-881F-C4FB-A6D2402D6968}"/>
                </a:ext>
              </a:extLst>
            </p:cNvPr>
            <p:cNvSpPr/>
            <p:nvPr/>
          </p:nvSpPr>
          <p:spPr>
            <a:xfrm>
              <a:off x="5085347" y="3142672"/>
              <a:ext cx="1331999" cy="1331999"/>
            </a:xfrm>
            <a:prstGeom prst="arc">
              <a:avLst>
                <a:gd name="adj1" fmla="val 5088340"/>
                <a:gd name="adj2" fmla="val 8431738"/>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T" dirty="0"/>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6C2E30-DF43-F05B-872E-E0CA8B54790E}"/>
                  </a:ext>
                </a:extLst>
              </p:cNvPr>
              <p:cNvSpPr txBox="1"/>
              <p:nvPr/>
            </p:nvSpPr>
            <p:spPr>
              <a:xfrm>
                <a:off x="7500662" y="1831583"/>
                <a:ext cx="9609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𝜓</m:t>
                          </m:r>
                        </m:e>
                      </m:d>
                      <m:r>
                        <a:rPr lang="it-IT" b="0" i="1" smtClean="0">
                          <a:latin typeface="Cambria Math" panose="02040503050406030204" pitchFamily="18" charset="0"/>
                        </a:rPr>
                        <m:t>=|0⟩</m:t>
                      </m:r>
                    </m:oMath>
                  </m:oMathPara>
                </a14:m>
                <a:endParaRPr lang="en-IT" dirty="0"/>
              </a:p>
            </p:txBody>
          </p:sp>
        </mc:Choice>
        <mc:Fallback xmlns="">
          <p:sp>
            <p:nvSpPr>
              <p:cNvPr id="11" name="TextBox 10">
                <a:extLst>
                  <a:ext uri="{FF2B5EF4-FFF2-40B4-BE49-F238E27FC236}">
                    <a16:creationId xmlns:a16="http://schemas.microsoft.com/office/drawing/2014/main" id="{C86C2E30-DF43-F05B-872E-E0CA8B54790E}"/>
                  </a:ext>
                </a:extLst>
              </p:cNvPr>
              <p:cNvSpPr txBox="1">
                <a:spLocks noRot="1" noChangeAspect="1" noMove="1" noResize="1" noEditPoints="1" noAdjustHandles="1" noChangeArrowheads="1" noChangeShapeType="1" noTextEdit="1"/>
              </p:cNvSpPr>
              <p:nvPr/>
            </p:nvSpPr>
            <p:spPr>
              <a:xfrm>
                <a:off x="7500662" y="1831583"/>
                <a:ext cx="960904" cy="276999"/>
              </a:xfrm>
              <a:prstGeom prst="rect">
                <a:avLst/>
              </a:prstGeom>
              <a:blipFill>
                <a:blip r:embed="rId3"/>
                <a:stretch>
                  <a:fillRect t="-4348" r="-7792" b="-3043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3D6A49A-E116-A438-800C-E46675B775B9}"/>
                  </a:ext>
                </a:extLst>
              </p:cNvPr>
              <p:cNvSpPr txBox="1"/>
              <p:nvPr/>
            </p:nvSpPr>
            <p:spPr>
              <a:xfrm>
                <a:off x="7412994" y="3388696"/>
                <a:ext cx="4395499" cy="312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𝜓</m:t>
                          </m:r>
                        </m:e>
                      </m:d>
                      <m:r>
                        <a:rPr lang="it-IT" b="0" i="1" smtClean="0">
                          <a:latin typeface="Cambria Math" panose="02040503050406030204" pitchFamily="18" charset="0"/>
                        </a:rPr>
                        <m:t>=</m:t>
                      </m:r>
                      <m:d>
                        <m:dPr>
                          <m:begChr m:val="["/>
                          <m:endChr m:val="]"/>
                          <m:ctrlPr>
                            <a:rPr lang="it-IT" b="0" i="1" smtClean="0">
                              <a:latin typeface="Cambria Math" panose="02040503050406030204" pitchFamily="18" charset="0"/>
                            </a:rPr>
                          </m:ctrlPr>
                        </m:dPr>
                        <m:e>
                          <m:d>
                            <m:dPr>
                              <m:begChr m:val=""/>
                              <m:endChr m:val="⟩"/>
                              <m:ctrlPr>
                                <a:rPr lang="it-IT" i="1">
                                  <a:latin typeface="Cambria Math" panose="02040503050406030204" pitchFamily="18" charset="0"/>
                                </a:rPr>
                              </m:ctrlPr>
                            </m:dPr>
                            <m:e>
                              <m:d>
                                <m:dPr>
                                  <m:ctrlPr>
                                    <a:rPr lang="it-IT" i="1">
                                      <a:latin typeface="Cambria Math" panose="02040503050406030204" pitchFamily="18" charset="0"/>
                                    </a:rPr>
                                  </m:ctrlPr>
                                </m:dPr>
                                <m:e>
                                  <m:sSup>
                                    <m:sSupPr>
                                      <m:ctrlPr>
                                        <a:rPr lang="it-IT" i="1">
                                          <a:latin typeface="Cambria Math" panose="02040503050406030204" pitchFamily="18" charset="0"/>
                                        </a:rPr>
                                      </m:ctrlPr>
                                    </m:sSupPr>
                                    <m:e>
                                      <m:r>
                                        <a:rPr lang="it-IT" i="1">
                                          <a:latin typeface="Cambria Math" panose="02040503050406030204" pitchFamily="18" charset="0"/>
                                        </a:rPr>
                                        <m:t>1+</m:t>
                                      </m:r>
                                      <m:r>
                                        <a:rPr lang="it-IT" i="1">
                                          <a:latin typeface="Cambria Math" panose="02040503050406030204" pitchFamily="18" charset="0"/>
                                        </a:rPr>
                                        <m:t>𝑒</m:t>
                                      </m:r>
                                    </m:e>
                                    <m:sup>
                                      <m:r>
                                        <a:rPr lang="it-IT" i="1">
                                          <a:latin typeface="Cambria Math" panose="02040503050406030204" pitchFamily="18" charset="0"/>
                                        </a:rPr>
                                        <m:t>−</m:t>
                                      </m:r>
                                      <m:r>
                                        <a:rPr lang="it-IT" i="1">
                                          <a:latin typeface="Cambria Math" panose="02040503050406030204" pitchFamily="18" charset="0"/>
                                        </a:rPr>
                                        <m:t>𝑖</m:t>
                                      </m:r>
                                      <m:sSub>
                                        <m:sSubPr>
                                          <m:ctrlPr>
                                            <a:rPr lang="it-IT" i="1">
                                              <a:latin typeface="Cambria Math" panose="02040503050406030204" pitchFamily="18" charset="0"/>
                                            </a:rPr>
                                          </m:ctrlPr>
                                        </m:sSubPr>
                                        <m:e>
                                          <m:r>
                                            <a:rPr lang="el-GR" i="1">
                                              <a:latin typeface="Cambria Math" panose="02040503050406030204" pitchFamily="18" charset="0"/>
                                            </a:rPr>
                                            <m:t>𝜔</m:t>
                                          </m:r>
                                        </m:e>
                                        <m:sub>
                                          <m:r>
                                            <a:rPr lang="it-IT" i="1">
                                              <a:latin typeface="Cambria Math" panose="02040503050406030204" pitchFamily="18" charset="0"/>
                                            </a:rPr>
                                            <m:t>0</m:t>
                                          </m:r>
                                        </m:sub>
                                      </m:sSub>
                                      <m:r>
                                        <a:rPr lang="it-IT" i="1">
                                          <a:latin typeface="Cambria Math" panose="02040503050406030204" pitchFamily="18" charset="0"/>
                                        </a:rPr>
                                        <m:t>𝑡</m:t>
                                      </m:r>
                                    </m:sup>
                                  </m:sSup>
                                </m:e>
                              </m:d>
                              <m:r>
                                <a:rPr lang="it-IT" i="1">
                                  <a:latin typeface="Cambria Math" panose="02040503050406030204" pitchFamily="18" charset="0"/>
                                </a:rPr>
                                <m:t>|0</m:t>
                              </m:r>
                            </m:e>
                          </m:d>
                          <m:r>
                            <a:rPr lang="it-IT" i="1">
                              <a:latin typeface="Cambria Math" panose="02040503050406030204" pitchFamily="18" charset="0"/>
                            </a:rPr>
                            <m:t>+</m:t>
                          </m:r>
                          <m:d>
                            <m:dPr>
                              <m:ctrlPr>
                                <a:rPr lang="it-IT" i="1">
                                  <a:latin typeface="Cambria Math" panose="02040503050406030204" pitchFamily="18" charset="0"/>
                                </a:rPr>
                              </m:ctrlPr>
                            </m:dPr>
                            <m:e>
                              <m:sSup>
                                <m:sSupPr>
                                  <m:ctrlPr>
                                    <a:rPr lang="it-IT" i="1">
                                      <a:latin typeface="Cambria Math" panose="02040503050406030204" pitchFamily="18" charset="0"/>
                                    </a:rPr>
                                  </m:ctrlPr>
                                </m:sSupPr>
                                <m:e>
                                  <m:r>
                                    <a:rPr lang="it-IT" i="1">
                                      <a:latin typeface="Cambria Math" panose="02040503050406030204" pitchFamily="18" charset="0"/>
                                    </a:rPr>
                                    <m:t>1−</m:t>
                                  </m:r>
                                  <m:r>
                                    <a:rPr lang="it-IT" i="1">
                                      <a:latin typeface="Cambria Math" panose="02040503050406030204" pitchFamily="18" charset="0"/>
                                    </a:rPr>
                                    <m:t>𝑒</m:t>
                                  </m:r>
                                </m:e>
                                <m:sup>
                                  <m:r>
                                    <a:rPr lang="it-IT" i="1">
                                      <a:latin typeface="Cambria Math" panose="02040503050406030204" pitchFamily="18" charset="0"/>
                                    </a:rPr>
                                    <m:t>−</m:t>
                                  </m:r>
                                  <m:r>
                                    <a:rPr lang="it-IT" i="1">
                                      <a:latin typeface="Cambria Math" panose="02040503050406030204" pitchFamily="18" charset="0"/>
                                    </a:rPr>
                                    <m:t>𝑖</m:t>
                                  </m:r>
                                  <m:sSub>
                                    <m:sSubPr>
                                      <m:ctrlPr>
                                        <a:rPr lang="it-IT" i="1">
                                          <a:latin typeface="Cambria Math" panose="02040503050406030204" pitchFamily="18" charset="0"/>
                                        </a:rPr>
                                      </m:ctrlPr>
                                    </m:sSubPr>
                                    <m:e>
                                      <m:r>
                                        <a:rPr lang="el-GR" i="1">
                                          <a:latin typeface="Cambria Math" panose="02040503050406030204" pitchFamily="18" charset="0"/>
                                        </a:rPr>
                                        <m:t>𝜔</m:t>
                                      </m:r>
                                    </m:e>
                                    <m:sub>
                                      <m:r>
                                        <a:rPr lang="it-IT" i="1">
                                          <a:latin typeface="Cambria Math" panose="02040503050406030204" pitchFamily="18" charset="0"/>
                                        </a:rPr>
                                        <m:t>0</m:t>
                                      </m:r>
                                    </m:sub>
                                  </m:sSub>
                                  <m:r>
                                    <a:rPr lang="it-IT" i="1">
                                      <a:latin typeface="Cambria Math" panose="02040503050406030204" pitchFamily="18" charset="0"/>
                                    </a:rPr>
                                    <m:t>𝑡</m:t>
                                  </m:r>
                                </m:sup>
                              </m:sSup>
                            </m:e>
                          </m:d>
                          <m:r>
                            <a:rPr lang="it-IT" i="1">
                              <a:latin typeface="Cambria Math" panose="02040503050406030204" pitchFamily="18" charset="0"/>
                            </a:rPr>
                            <m:t>|</m:t>
                          </m:r>
                          <m:d>
                            <m:dPr>
                              <m:begChr m:val=""/>
                              <m:endChr m:val="⟩"/>
                              <m:ctrlPr>
                                <a:rPr lang="it-IT" i="1">
                                  <a:latin typeface="Cambria Math" panose="02040503050406030204" pitchFamily="18" charset="0"/>
                                </a:rPr>
                              </m:ctrlPr>
                            </m:dPr>
                            <m:e>
                              <m:r>
                                <a:rPr lang="it-IT" i="1">
                                  <a:latin typeface="Cambria Math" panose="02040503050406030204" pitchFamily="18" charset="0"/>
                                </a:rPr>
                                <m:t>1</m:t>
                              </m:r>
                            </m:e>
                          </m:d>
                        </m:e>
                      </m:d>
                      <m:r>
                        <a:rPr lang="it-IT" b="0" i="1" smtClean="0">
                          <a:latin typeface="Cambria Math" panose="02040503050406030204" pitchFamily="18" charset="0"/>
                        </a:rPr>
                        <m:t>/2</m:t>
                      </m:r>
                    </m:oMath>
                  </m:oMathPara>
                </a14:m>
                <a:endParaRPr lang="en-IT" dirty="0"/>
              </a:p>
            </p:txBody>
          </p:sp>
        </mc:Choice>
        <mc:Fallback xmlns="">
          <p:sp>
            <p:nvSpPr>
              <p:cNvPr id="22" name="TextBox 21">
                <a:extLst>
                  <a:ext uri="{FF2B5EF4-FFF2-40B4-BE49-F238E27FC236}">
                    <a16:creationId xmlns:a16="http://schemas.microsoft.com/office/drawing/2014/main" id="{C3D6A49A-E116-A438-800C-E46675B775B9}"/>
                  </a:ext>
                </a:extLst>
              </p:cNvPr>
              <p:cNvSpPr txBox="1">
                <a:spLocks noRot="1" noChangeAspect="1" noMove="1" noResize="1" noEditPoints="1" noAdjustHandles="1" noChangeArrowheads="1" noChangeShapeType="1" noTextEdit="1"/>
              </p:cNvSpPr>
              <p:nvPr/>
            </p:nvSpPr>
            <p:spPr>
              <a:xfrm>
                <a:off x="7412994" y="3388696"/>
                <a:ext cx="4395499" cy="312650"/>
              </a:xfrm>
              <a:prstGeom prst="rect">
                <a:avLst/>
              </a:prstGeom>
              <a:blipFill>
                <a:blip r:embed="rId4"/>
                <a:stretch>
                  <a:fillRect t="-200000" r="-865" b="-300000"/>
                </a:stretch>
              </a:blipFill>
            </p:spPr>
            <p:txBody>
              <a:bodyPr/>
              <a:lstStyle/>
              <a:p>
                <a:r>
                  <a:rPr lang="en-IT">
                    <a:noFill/>
                  </a:rPr>
                  <a:t> </a:t>
                </a:r>
              </a:p>
            </p:txBody>
          </p:sp>
        </mc:Fallback>
      </mc:AlternateContent>
      <p:grpSp>
        <p:nvGrpSpPr>
          <p:cNvPr id="26" name="Group 25">
            <a:extLst>
              <a:ext uri="{FF2B5EF4-FFF2-40B4-BE49-F238E27FC236}">
                <a16:creationId xmlns:a16="http://schemas.microsoft.com/office/drawing/2014/main" id="{61839AB5-B91C-5350-7A64-D2CD23207D1D}"/>
              </a:ext>
            </a:extLst>
          </p:cNvPr>
          <p:cNvGrpSpPr/>
          <p:nvPr/>
        </p:nvGrpSpPr>
        <p:grpSpPr>
          <a:xfrm>
            <a:off x="5609419" y="4728721"/>
            <a:ext cx="1337733" cy="1332000"/>
            <a:chOff x="9852806" y="2991455"/>
            <a:chExt cx="1337733" cy="1332000"/>
          </a:xfrm>
        </p:grpSpPr>
        <p:sp>
          <p:nvSpPr>
            <p:cNvPr id="23" name="Oval 22">
              <a:extLst>
                <a:ext uri="{FF2B5EF4-FFF2-40B4-BE49-F238E27FC236}">
                  <a16:creationId xmlns:a16="http://schemas.microsoft.com/office/drawing/2014/main" id="{5E1CE240-67E2-1A97-3D17-63173F33F8A6}"/>
                </a:ext>
              </a:extLst>
            </p:cNvPr>
            <p:cNvSpPr/>
            <p:nvPr/>
          </p:nvSpPr>
          <p:spPr>
            <a:xfrm>
              <a:off x="9852806" y="2991455"/>
              <a:ext cx="1332000" cy="1332000"/>
            </a:xfrm>
            <a:prstGeom prst="ellipse">
              <a:avLst/>
            </a:prstGeom>
            <a:no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24" name="Oval 23">
              <a:extLst>
                <a:ext uri="{FF2B5EF4-FFF2-40B4-BE49-F238E27FC236}">
                  <a16:creationId xmlns:a16="http://schemas.microsoft.com/office/drawing/2014/main" id="{7EAFD506-4BDF-F0AC-582D-A7F97EF9897D}"/>
                </a:ext>
              </a:extLst>
            </p:cNvPr>
            <p:cNvSpPr/>
            <p:nvPr/>
          </p:nvSpPr>
          <p:spPr>
            <a:xfrm>
              <a:off x="9852806" y="3550860"/>
              <a:ext cx="1337733" cy="279400"/>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cxnSp>
          <p:nvCxnSpPr>
            <p:cNvPr id="25" name="Straight Arrow Connector 24">
              <a:extLst>
                <a:ext uri="{FF2B5EF4-FFF2-40B4-BE49-F238E27FC236}">
                  <a16:creationId xmlns:a16="http://schemas.microsoft.com/office/drawing/2014/main" id="{2951B6D3-CEC2-8B70-F472-5838B19200E3}"/>
                </a:ext>
              </a:extLst>
            </p:cNvPr>
            <p:cNvCxnSpPr>
              <a:cxnSpLocks/>
              <a:endCxn id="23" idx="0"/>
            </p:cNvCxnSpPr>
            <p:nvPr/>
          </p:nvCxnSpPr>
          <p:spPr>
            <a:xfrm flipV="1">
              <a:off x="10518806" y="2991455"/>
              <a:ext cx="0" cy="699105"/>
            </a:xfrm>
            <a:prstGeom prst="straightConnector1">
              <a:avLst/>
            </a:prstGeom>
            <a:ln w="19050">
              <a:headEnd type="ova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097028A-42FD-7D04-92E9-F645373CD60C}"/>
                  </a:ext>
                </a:extLst>
              </p:cNvPr>
              <p:cNvSpPr txBox="1"/>
              <p:nvPr/>
            </p:nvSpPr>
            <p:spPr>
              <a:xfrm>
                <a:off x="7412994" y="5174711"/>
                <a:ext cx="3344762" cy="5062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𝑃</m:t>
                      </m:r>
                      <m:r>
                        <a:rPr lang="it-IT" b="0" i="1" smtClean="0">
                          <a:latin typeface="Cambria Math" panose="02040503050406030204" pitchFamily="18" charset="0"/>
                        </a:rPr>
                        <m:t>(1)=1−</m:t>
                      </m:r>
                      <m:sSup>
                        <m:sSupPr>
                          <m:ctrlPr>
                            <a:rPr lang="it-IT" b="0" i="1" smtClean="0">
                              <a:latin typeface="Cambria Math" panose="02040503050406030204" pitchFamily="18" charset="0"/>
                            </a:rPr>
                          </m:ctrlPr>
                        </m:sSupPr>
                        <m:e>
                          <m:d>
                            <m:dPr>
                              <m:begChr m:val="|"/>
                              <m:endChr m:val="|"/>
                              <m:ctrlPr>
                                <a:rPr lang="it-IT" b="0" i="1" smtClean="0">
                                  <a:latin typeface="Cambria Math" panose="02040503050406030204" pitchFamily="18" charset="0"/>
                                </a:rPr>
                              </m:ctrlPr>
                            </m:dPr>
                            <m:e>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0</m:t>
                                  </m:r>
                                </m:e>
                                <m:e>
                                  <m:r>
                                    <a:rPr lang="it-IT" b="0" i="1" smtClean="0">
                                      <a:latin typeface="Cambria Math" panose="02040503050406030204" pitchFamily="18" charset="0"/>
                                      <a:ea typeface="Cambria Math" panose="02040503050406030204" pitchFamily="18" charset="0"/>
                                    </a:rPr>
                                    <m:t>𝜓</m:t>
                                  </m:r>
                                </m:e>
                              </m:d>
                            </m:e>
                          </m:d>
                        </m:e>
                        <m:sup>
                          <m:r>
                            <a:rPr lang="it-IT" b="0" i="1" smtClean="0">
                              <a:latin typeface="Cambria Math" panose="02040503050406030204" pitchFamily="18" charset="0"/>
                            </a:rPr>
                            <m:t>2</m:t>
                          </m:r>
                        </m:sup>
                      </m:sSup>
                      <m:r>
                        <a:rPr lang="it-IT" b="0" i="1" smtClean="0">
                          <a:latin typeface="Cambria Math" panose="02040503050406030204" pitchFamily="18" charset="0"/>
                        </a:rPr>
                        <m:t>=</m:t>
                      </m:r>
                      <m:func>
                        <m:funcPr>
                          <m:ctrlPr>
                            <a:rPr lang="it-IT" b="0" i="1" smtClean="0">
                              <a:latin typeface="Cambria Math" panose="02040503050406030204" pitchFamily="18" charset="0"/>
                            </a:rPr>
                          </m:ctrlPr>
                        </m:funcPr>
                        <m:fName>
                          <m:sSup>
                            <m:sSupPr>
                              <m:ctrlPr>
                                <a:rPr lang="it-IT" b="0" i="1" smtClean="0">
                                  <a:latin typeface="Cambria Math" panose="02040503050406030204" pitchFamily="18" charset="0"/>
                                </a:rPr>
                              </m:ctrlPr>
                            </m:sSupPr>
                            <m:e>
                              <m:r>
                                <m:rPr>
                                  <m:sty m:val="p"/>
                                </m:rPr>
                                <a:rPr lang="it-IT" b="0" i="0" smtClean="0">
                                  <a:latin typeface="Cambria Math" panose="02040503050406030204" pitchFamily="18" charset="0"/>
                                </a:rPr>
                                <m:t>sin</m:t>
                              </m:r>
                            </m:e>
                            <m:sup>
                              <m:r>
                                <a:rPr lang="it-IT" b="0" i="1" smtClean="0">
                                  <a:latin typeface="Cambria Math" panose="02040503050406030204" pitchFamily="18" charset="0"/>
                                </a:rPr>
                                <m:t>2</m:t>
                              </m:r>
                            </m:sup>
                          </m:sSup>
                        </m:fName>
                        <m:e>
                          <m:d>
                            <m:dPr>
                              <m:ctrlPr>
                                <a:rPr lang="it-IT" b="0" i="1" smtClean="0">
                                  <a:latin typeface="Cambria Math" panose="02040503050406030204" pitchFamily="18" charset="0"/>
                                </a:rPr>
                              </m:ctrlPr>
                            </m:dPr>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𝜔</m:t>
                                      </m:r>
                                    </m:e>
                                    <m:sub>
                                      <m:r>
                                        <a:rPr lang="it-IT" i="1">
                                          <a:latin typeface="Cambria Math" panose="02040503050406030204" pitchFamily="18" charset="0"/>
                                        </a:rPr>
                                        <m:t>0</m:t>
                                      </m:r>
                                    </m:sub>
                                  </m:sSub>
                                  <m:r>
                                    <a:rPr lang="it-IT" i="1">
                                      <a:latin typeface="Cambria Math" panose="02040503050406030204" pitchFamily="18" charset="0"/>
                                    </a:rPr>
                                    <m:t>𝑡</m:t>
                                  </m:r>
                                </m:num>
                                <m:den>
                                  <m:r>
                                    <a:rPr lang="it-IT" i="1">
                                      <a:latin typeface="Cambria Math" panose="02040503050406030204" pitchFamily="18" charset="0"/>
                                    </a:rPr>
                                    <m:t>2</m:t>
                                  </m:r>
                                </m:den>
                              </m:f>
                            </m:e>
                          </m:d>
                        </m:e>
                      </m:func>
                    </m:oMath>
                  </m:oMathPara>
                </a14:m>
                <a:endParaRPr lang="en-IT" dirty="0"/>
              </a:p>
            </p:txBody>
          </p:sp>
        </mc:Choice>
        <mc:Fallback xmlns="">
          <p:sp>
            <p:nvSpPr>
              <p:cNvPr id="27" name="TextBox 26">
                <a:extLst>
                  <a:ext uri="{FF2B5EF4-FFF2-40B4-BE49-F238E27FC236}">
                    <a16:creationId xmlns:a16="http://schemas.microsoft.com/office/drawing/2014/main" id="{1097028A-42FD-7D04-92E9-F645373CD60C}"/>
                  </a:ext>
                </a:extLst>
              </p:cNvPr>
              <p:cNvSpPr txBox="1">
                <a:spLocks noRot="1" noChangeAspect="1" noMove="1" noResize="1" noEditPoints="1" noAdjustHandles="1" noChangeArrowheads="1" noChangeShapeType="1" noTextEdit="1"/>
              </p:cNvSpPr>
              <p:nvPr/>
            </p:nvSpPr>
            <p:spPr>
              <a:xfrm>
                <a:off x="7412994" y="5174711"/>
                <a:ext cx="3344762" cy="506229"/>
              </a:xfrm>
              <a:prstGeom prst="rect">
                <a:avLst/>
              </a:prstGeom>
              <a:blipFill>
                <a:blip r:embed="rId5"/>
                <a:stretch>
                  <a:fillRect l="-1132" b="-12195"/>
                </a:stretch>
              </a:blipFill>
            </p:spPr>
            <p:txBody>
              <a:bodyPr/>
              <a:lstStyle/>
              <a:p>
                <a:r>
                  <a:rPr lang="en-IT">
                    <a:noFill/>
                  </a:rPr>
                  <a:t> </a:t>
                </a:r>
              </a:p>
            </p:txBody>
          </p:sp>
        </mc:Fallback>
      </mc:AlternateContent>
      <p:cxnSp>
        <p:nvCxnSpPr>
          <p:cNvPr id="31" name="Straight Arrow Connector 30">
            <a:extLst>
              <a:ext uri="{FF2B5EF4-FFF2-40B4-BE49-F238E27FC236}">
                <a16:creationId xmlns:a16="http://schemas.microsoft.com/office/drawing/2014/main" id="{F1049331-A633-9A09-4931-13F2493E5CF2}"/>
              </a:ext>
            </a:extLst>
          </p:cNvPr>
          <p:cNvCxnSpPr>
            <a:cxnSpLocks/>
            <a:endCxn id="23" idx="4"/>
          </p:cNvCxnSpPr>
          <p:nvPr/>
        </p:nvCxnSpPr>
        <p:spPr>
          <a:xfrm>
            <a:off x="6271255" y="5449219"/>
            <a:ext cx="4164" cy="611502"/>
          </a:xfrm>
          <a:prstGeom prst="straightConnector1">
            <a:avLst/>
          </a:prstGeom>
          <a:ln w="19050">
            <a:prstDash val="sysDash"/>
            <a:headEnd type="ova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9342401-137D-AAF1-101D-A074F4A093D2}"/>
              </a:ext>
            </a:extLst>
          </p:cNvPr>
          <p:cNvSpPr txBox="1"/>
          <p:nvPr/>
        </p:nvSpPr>
        <p:spPr>
          <a:xfrm>
            <a:off x="7412994" y="945906"/>
            <a:ext cx="2271327" cy="400110"/>
          </a:xfrm>
          <a:prstGeom prst="rect">
            <a:avLst/>
          </a:prstGeom>
          <a:noFill/>
        </p:spPr>
        <p:txBody>
          <a:bodyPr wrap="none" rtlCol="0">
            <a:spAutoFit/>
          </a:bodyPr>
          <a:lstStyle/>
          <a:p>
            <a:r>
              <a:rPr lang="en-IT" sz="2000" dirty="0"/>
              <a:t>Rabi Measurement</a:t>
            </a:r>
          </a:p>
        </p:txBody>
      </p:sp>
      <p:sp>
        <p:nvSpPr>
          <p:cNvPr id="36" name="TextBox 35">
            <a:extLst>
              <a:ext uri="{FF2B5EF4-FFF2-40B4-BE49-F238E27FC236}">
                <a16:creationId xmlns:a16="http://schemas.microsoft.com/office/drawing/2014/main" id="{D424B093-417E-A051-09E2-17A2AAA82D98}"/>
              </a:ext>
            </a:extLst>
          </p:cNvPr>
          <p:cNvSpPr txBox="1"/>
          <p:nvPr/>
        </p:nvSpPr>
        <p:spPr>
          <a:xfrm>
            <a:off x="838200" y="6400185"/>
            <a:ext cx="4385784" cy="276999"/>
          </a:xfrm>
          <a:prstGeom prst="rect">
            <a:avLst/>
          </a:prstGeom>
          <a:noFill/>
        </p:spPr>
        <p:txBody>
          <a:bodyPr wrap="square">
            <a:spAutoFit/>
          </a:bodyPr>
          <a:lstStyle/>
          <a:p>
            <a:r>
              <a:rPr lang="en-GB" sz="1200" dirty="0"/>
              <a:t>REVIEWS OF MODERN PHYSICS, VOLUME 89 (2017)</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5069DF1-F1A6-5E1A-CEDC-FBEF37A5DF36}"/>
                  </a:ext>
                </a:extLst>
              </p:cNvPr>
              <p:cNvSpPr txBox="1"/>
              <p:nvPr/>
            </p:nvSpPr>
            <p:spPr>
              <a:xfrm>
                <a:off x="9561517" y="945906"/>
                <a:ext cx="171848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000" i="1" kern="1200" smtClean="0">
                              <a:solidFill>
                                <a:schemeClr val="tx1"/>
                              </a:solidFill>
                              <a:latin typeface="Cambria Math" panose="02040503050406030204" pitchFamily="18" charset="0"/>
                            </a:rPr>
                          </m:ctrlPr>
                        </m:sSubPr>
                        <m:e>
                          <m:r>
                            <a:rPr lang="it-IT" sz="2000" i="1" kern="1200">
                              <a:solidFill>
                                <a:schemeClr val="tx1"/>
                              </a:solidFill>
                              <a:latin typeface="Cambria Math" panose="02040503050406030204" pitchFamily="18" charset="0"/>
                            </a:rPr>
                            <m:t>𝐻</m:t>
                          </m:r>
                        </m:e>
                        <m:sub>
                          <m:r>
                            <a:rPr lang="it-IT" sz="2000" i="1" kern="1200">
                              <a:solidFill>
                                <a:schemeClr val="tx1"/>
                              </a:solidFill>
                              <a:latin typeface="Cambria Math" panose="02040503050406030204" pitchFamily="18" charset="0"/>
                            </a:rPr>
                            <m:t>𝑖𝑛𝑡</m:t>
                          </m:r>
                        </m:sub>
                      </m:sSub>
                      <m:r>
                        <a:rPr lang="it-IT" sz="2000" i="1" kern="1200">
                          <a:solidFill>
                            <a:schemeClr val="tx1"/>
                          </a:solidFill>
                          <a:latin typeface="Cambria Math" panose="02040503050406030204" pitchFamily="18" charset="0"/>
                        </a:rPr>
                        <m:t>=</m:t>
                      </m:r>
                      <m:r>
                        <a:rPr lang="it-IT" sz="2000" i="1" kern="1200">
                          <a:solidFill>
                            <a:schemeClr val="tx1"/>
                          </a:solidFill>
                          <a:latin typeface="Cambria Math" panose="02040503050406030204" pitchFamily="18" charset="0"/>
                        </a:rPr>
                        <m:t>𝜖</m:t>
                      </m:r>
                      <m:sSub>
                        <m:sSubPr>
                          <m:ctrlPr>
                            <a:rPr lang="it-IT" sz="2000" i="1" kern="1200">
                              <a:solidFill>
                                <a:schemeClr val="tx1"/>
                              </a:solidFill>
                              <a:latin typeface="Cambria Math" panose="02040503050406030204" pitchFamily="18" charset="0"/>
                            </a:rPr>
                          </m:ctrlPr>
                        </m:sSubPr>
                        <m:e>
                          <m:r>
                            <a:rPr lang="it-IT" sz="2000" i="1" kern="1200">
                              <a:solidFill>
                                <a:schemeClr val="tx1"/>
                              </a:solidFill>
                              <a:latin typeface="Cambria Math" panose="02040503050406030204" pitchFamily="18" charset="0"/>
                            </a:rPr>
                            <m:t>𝜎</m:t>
                          </m:r>
                        </m:e>
                        <m:sub>
                          <m:r>
                            <a:rPr lang="it-IT" sz="2000" i="1" kern="1200">
                              <a:solidFill>
                                <a:schemeClr val="tx1"/>
                              </a:solidFill>
                              <a:latin typeface="Cambria Math" panose="02040503050406030204" pitchFamily="18" charset="0"/>
                            </a:rPr>
                            <m:t>𝑥</m:t>
                          </m:r>
                        </m:sub>
                      </m:sSub>
                    </m:oMath>
                  </m:oMathPara>
                </a14:m>
                <a:endParaRPr lang="en-IT" sz="2000" dirty="0"/>
              </a:p>
            </p:txBody>
          </p:sp>
        </mc:Choice>
        <mc:Fallback xmlns="">
          <p:sp>
            <p:nvSpPr>
              <p:cNvPr id="30" name="TextBox 29">
                <a:extLst>
                  <a:ext uri="{FF2B5EF4-FFF2-40B4-BE49-F238E27FC236}">
                    <a16:creationId xmlns:a16="http://schemas.microsoft.com/office/drawing/2014/main" id="{B5069DF1-F1A6-5E1A-CEDC-FBEF37A5DF36}"/>
                  </a:ext>
                </a:extLst>
              </p:cNvPr>
              <p:cNvSpPr txBox="1">
                <a:spLocks noRot="1" noChangeAspect="1" noMove="1" noResize="1" noEditPoints="1" noAdjustHandles="1" noChangeArrowheads="1" noChangeShapeType="1" noTextEdit="1"/>
              </p:cNvSpPr>
              <p:nvPr/>
            </p:nvSpPr>
            <p:spPr>
              <a:xfrm>
                <a:off x="9561517" y="945906"/>
                <a:ext cx="1718487" cy="400110"/>
              </a:xfrm>
              <a:prstGeom prst="rect">
                <a:avLst/>
              </a:prstGeom>
              <a:blipFill>
                <a:blip r:embed="rId6"/>
                <a:stretch>
                  <a:fillRect/>
                </a:stretch>
              </a:blipFill>
            </p:spPr>
            <p:txBody>
              <a:bodyPr/>
              <a:lstStyle/>
              <a:p>
                <a:r>
                  <a:rPr lang="en-IT">
                    <a:noFill/>
                  </a:rPr>
                  <a:t> </a:t>
                </a:r>
              </a:p>
            </p:txBody>
          </p:sp>
        </mc:Fallback>
      </mc:AlternateContent>
    </p:spTree>
    <p:extLst>
      <p:ext uri="{BB962C8B-B14F-4D97-AF65-F5344CB8AC3E}">
        <p14:creationId xmlns:p14="http://schemas.microsoft.com/office/powerpoint/2010/main" val="1155095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0A6D9-DF54-B085-1559-B46046DDA3B8}"/>
              </a:ext>
            </a:extLst>
          </p:cNvPr>
          <p:cNvSpPr>
            <a:spLocks noGrp="1"/>
          </p:cNvSpPr>
          <p:nvPr>
            <p:ph type="title"/>
          </p:nvPr>
        </p:nvSpPr>
        <p:spPr/>
        <p:txBody>
          <a:bodyPr>
            <a:normAutofit/>
          </a:bodyPr>
          <a:lstStyle/>
          <a:p>
            <a:r>
              <a:rPr lang="en-GB" dirty="0"/>
              <a:t>Searching for Dark Matter with a Superconducting Qubit</a:t>
            </a:r>
            <a:endParaRPr lang="en-IT" dirty="0"/>
          </a:p>
        </p:txBody>
      </p:sp>
      <p:sp>
        <p:nvSpPr>
          <p:cNvPr id="4" name="TextBox 3">
            <a:extLst>
              <a:ext uri="{FF2B5EF4-FFF2-40B4-BE49-F238E27FC236}">
                <a16:creationId xmlns:a16="http://schemas.microsoft.com/office/drawing/2014/main" id="{709FB869-5268-0408-5DC7-FE74A5345909}"/>
              </a:ext>
            </a:extLst>
          </p:cNvPr>
          <p:cNvSpPr txBox="1"/>
          <p:nvPr/>
        </p:nvSpPr>
        <p:spPr>
          <a:xfrm>
            <a:off x="838200" y="6200730"/>
            <a:ext cx="4900246" cy="276999"/>
          </a:xfrm>
          <a:prstGeom prst="rect">
            <a:avLst/>
          </a:prstGeom>
          <a:noFill/>
        </p:spPr>
        <p:txBody>
          <a:bodyPr wrap="square">
            <a:spAutoFit/>
          </a:bodyPr>
          <a:lstStyle/>
          <a:p>
            <a:r>
              <a:rPr lang="en-GB" sz="1200" dirty="0"/>
              <a:t>PHYSICAL REVIEW LETTERS 126, 141302 (2021)</a:t>
            </a:r>
          </a:p>
        </p:txBody>
      </p:sp>
      <p:pic>
        <p:nvPicPr>
          <p:cNvPr id="6" name="Picture 5" descr="Diagram of a storage device with a diagram of a storage device&#10;&#10;AI-generated content may be incorrect.">
            <a:extLst>
              <a:ext uri="{FF2B5EF4-FFF2-40B4-BE49-F238E27FC236}">
                <a16:creationId xmlns:a16="http://schemas.microsoft.com/office/drawing/2014/main" id="{7B8EC1F6-E029-20FD-37CD-A15926534973}"/>
              </a:ext>
            </a:extLst>
          </p:cNvPr>
          <p:cNvPicPr>
            <a:picLocks noChangeAspect="1"/>
          </p:cNvPicPr>
          <p:nvPr/>
        </p:nvPicPr>
        <p:blipFill>
          <a:blip r:embed="rId2"/>
          <a:srcRect l="55328"/>
          <a:stretch>
            <a:fillRect/>
          </a:stretch>
        </p:blipFill>
        <p:spPr>
          <a:xfrm>
            <a:off x="7723292" y="2179154"/>
            <a:ext cx="2924907" cy="4212000"/>
          </a:xfrm>
          <a:prstGeom prst="rect">
            <a:avLst/>
          </a:prstGeom>
        </p:spPr>
      </p:pic>
      <p:grpSp>
        <p:nvGrpSpPr>
          <p:cNvPr id="12" name="Group 11">
            <a:extLst>
              <a:ext uri="{FF2B5EF4-FFF2-40B4-BE49-F238E27FC236}">
                <a16:creationId xmlns:a16="http://schemas.microsoft.com/office/drawing/2014/main" id="{7198D783-EC4A-EFBE-A510-94821C47E886}"/>
              </a:ext>
            </a:extLst>
          </p:cNvPr>
          <p:cNvGrpSpPr/>
          <p:nvPr/>
        </p:nvGrpSpPr>
        <p:grpSpPr>
          <a:xfrm>
            <a:off x="3688342" y="2179154"/>
            <a:ext cx="3585766" cy="3312000"/>
            <a:chOff x="2697803" y="2665089"/>
            <a:chExt cx="3585766" cy="3312000"/>
          </a:xfrm>
        </p:grpSpPr>
        <p:pic>
          <p:nvPicPr>
            <p:cNvPr id="9" name="Picture 8" descr="A diagram of a sphere with arrows and directions&#10;&#10;AI-generated content may be incorrect.">
              <a:extLst>
                <a:ext uri="{FF2B5EF4-FFF2-40B4-BE49-F238E27FC236}">
                  <a16:creationId xmlns:a16="http://schemas.microsoft.com/office/drawing/2014/main" id="{B0C95C31-BBF0-7B43-1A73-CFDD9F7C6171}"/>
                </a:ext>
              </a:extLst>
            </p:cNvPr>
            <p:cNvPicPr>
              <a:picLocks noChangeAspect="1"/>
            </p:cNvPicPr>
            <p:nvPr/>
          </p:nvPicPr>
          <p:blipFill>
            <a:blip r:embed="rId3"/>
            <a:stretch>
              <a:fillRect/>
            </a:stretch>
          </p:blipFill>
          <p:spPr>
            <a:xfrm>
              <a:off x="2767394" y="2665089"/>
              <a:ext cx="3328606" cy="3312000"/>
            </a:xfrm>
            <a:prstGeom prst="rect">
              <a:avLst/>
            </a:prstGeom>
          </p:spPr>
        </p:pic>
        <p:sp>
          <p:nvSpPr>
            <p:cNvPr id="10" name="Rectangle 9">
              <a:extLst>
                <a:ext uri="{FF2B5EF4-FFF2-40B4-BE49-F238E27FC236}">
                  <a16:creationId xmlns:a16="http://schemas.microsoft.com/office/drawing/2014/main" id="{3F556EC9-81FD-98D1-1705-2BD37438FFC4}"/>
                </a:ext>
              </a:extLst>
            </p:cNvPr>
            <p:cNvSpPr/>
            <p:nvPr/>
          </p:nvSpPr>
          <p:spPr>
            <a:xfrm>
              <a:off x="5369169" y="2665089"/>
              <a:ext cx="914400" cy="1367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11" name="Rectangle 10">
              <a:extLst>
                <a:ext uri="{FF2B5EF4-FFF2-40B4-BE49-F238E27FC236}">
                  <a16:creationId xmlns:a16="http://schemas.microsoft.com/office/drawing/2014/main" id="{9D313CE3-19EA-88BE-37D7-6F40EF5FE680}"/>
                </a:ext>
              </a:extLst>
            </p:cNvPr>
            <p:cNvSpPr/>
            <p:nvPr/>
          </p:nvSpPr>
          <p:spPr>
            <a:xfrm>
              <a:off x="2697803" y="2886199"/>
              <a:ext cx="588714" cy="994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961618C-A792-3FCC-1219-AAAE05E67A46}"/>
                  </a:ext>
                </a:extLst>
              </p:cNvPr>
              <p:cNvSpPr txBox="1"/>
              <p:nvPr/>
            </p:nvSpPr>
            <p:spPr>
              <a:xfrm>
                <a:off x="1305007" y="4225211"/>
                <a:ext cx="1888850" cy="8690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noBar"/>
                          <m:ctrlPr>
                            <a:rPr lang="en-IT" sz="2400" i="1" smtClean="0">
                              <a:latin typeface="Cambria Math" panose="02040503050406030204" pitchFamily="18" charset="0"/>
                            </a:rPr>
                          </m:ctrlPr>
                        </m:fPr>
                        <m:num>
                          <m:sSub>
                            <m:sSubPr>
                              <m:ctrlPr>
                                <a:rPr lang="it-IT" sz="2400" b="0" i="1" smtClean="0">
                                  <a:latin typeface="Cambria Math" panose="02040503050406030204" pitchFamily="18" charset="0"/>
                                </a:rPr>
                              </m:ctrlPr>
                            </m:sSubPr>
                            <m:e>
                              <m:acc>
                                <m:accPr>
                                  <m:chr m:val="̅"/>
                                  <m:ctrlPr>
                                    <a:rPr lang="en-IT" sz="2400" i="1" smtClean="0">
                                      <a:latin typeface="Cambria Math" panose="02040503050406030204" pitchFamily="18" charset="0"/>
                                    </a:rPr>
                                  </m:ctrlPr>
                                </m:accPr>
                                <m:e>
                                  <m:r>
                                    <a:rPr lang="it-IT" sz="2400" b="0" i="1" smtClean="0">
                                      <a:latin typeface="Cambria Math" panose="02040503050406030204" pitchFamily="18" charset="0"/>
                                    </a:rPr>
                                    <m:t>𝑆</m:t>
                                  </m:r>
                                </m:e>
                              </m:acc>
                            </m:e>
                            <m:sub>
                              <m:r>
                                <a:rPr lang="it-IT" sz="2400" b="0" i="1" smtClean="0">
                                  <a:latin typeface="Cambria Math" panose="02040503050406030204" pitchFamily="18" charset="0"/>
                                </a:rPr>
                                <m:t>𝑥</m:t>
                              </m:r>
                            </m:sub>
                          </m:sSub>
                          <m:r>
                            <a:rPr lang="it-IT" sz="2400" b="0" i="1" smtClean="0">
                              <a:latin typeface="Cambria Math" panose="02040503050406030204" pitchFamily="18" charset="0"/>
                            </a:rPr>
                            <m:t>=</m:t>
                          </m:r>
                          <m:r>
                            <a:rPr lang="it-IT" sz="2400" b="0" i="1" smtClean="0">
                              <a:latin typeface="Cambria Math" panose="02040503050406030204" pitchFamily="18" charset="0"/>
                            </a:rPr>
                            <m:t>𝑐𝑜𝑠</m:t>
                          </m:r>
                          <m:r>
                            <m:rPr>
                              <m:sty m:val="p"/>
                            </m:rPr>
                            <a:rPr lang="it-IT" sz="2400" b="0" i="0" smtClean="0">
                              <a:latin typeface="Cambria Math" panose="02040503050406030204" pitchFamily="18" charset="0"/>
                            </a:rPr>
                            <m:t>Δ</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e>
                            <m:sub>
                              <m:r>
                                <a:rPr lang="it-IT" sz="2400" b="0" i="1" smtClean="0">
                                  <a:latin typeface="Cambria Math" panose="02040503050406030204" pitchFamily="18" charset="0"/>
                                </a:rPr>
                                <m:t>𝑞</m:t>
                              </m:r>
                            </m:sub>
                          </m:sSub>
                          <m:r>
                            <a:rPr lang="it-IT" sz="2400" b="0" i="1" smtClean="0">
                              <a:latin typeface="Cambria Math" panose="02040503050406030204" pitchFamily="18" charset="0"/>
                            </a:rPr>
                            <m:t>𝑡</m:t>
                          </m:r>
                        </m:num>
                        <m:den>
                          <m:sSub>
                            <m:sSubPr>
                              <m:ctrlPr>
                                <a:rPr lang="it-IT" sz="2400" i="1">
                                  <a:latin typeface="Cambria Math" panose="02040503050406030204" pitchFamily="18" charset="0"/>
                                </a:rPr>
                              </m:ctrlPr>
                            </m:sSubPr>
                            <m:e>
                              <m:acc>
                                <m:accPr>
                                  <m:chr m:val="̅"/>
                                  <m:ctrlPr>
                                    <a:rPr lang="en-IT" sz="2400" i="1">
                                      <a:latin typeface="Cambria Math" panose="02040503050406030204" pitchFamily="18" charset="0"/>
                                    </a:rPr>
                                  </m:ctrlPr>
                                </m:accPr>
                                <m:e>
                                  <m:r>
                                    <a:rPr lang="it-IT" sz="2400" i="1">
                                      <a:latin typeface="Cambria Math" panose="02040503050406030204" pitchFamily="18" charset="0"/>
                                    </a:rPr>
                                    <m:t>𝑆</m:t>
                                  </m:r>
                                </m:e>
                              </m:acc>
                            </m:e>
                            <m:sub>
                              <m:r>
                                <a:rPr lang="it-IT" sz="2400" b="0" i="1" smtClean="0">
                                  <a:latin typeface="Cambria Math" panose="02040503050406030204" pitchFamily="18" charset="0"/>
                                </a:rPr>
                                <m:t>𝑦</m:t>
                              </m:r>
                            </m:sub>
                          </m:sSub>
                          <m:r>
                            <a:rPr lang="it-IT" sz="2400" i="1">
                              <a:latin typeface="Cambria Math" panose="02040503050406030204" pitchFamily="18" charset="0"/>
                            </a:rPr>
                            <m:t>=</m:t>
                          </m:r>
                          <m:r>
                            <a:rPr lang="it-IT" sz="2400" b="0" i="1" smtClean="0">
                              <a:latin typeface="Cambria Math" panose="02040503050406030204" pitchFamily="18" charset="0"/>
                            </a:rPr>
                            <m:t>𝑠𝑖𝑛</m:t>
                          </m:r>
                          <m:r>
                            <m:rPr>
                              <m:sty m:val="p"/>
                            </m:rPr>
                            <a:rPr lang="it-IT" sz="2400" b="0" i="0" smtClean="0">
                              <a:latin typeface="Cambria Math" panose="02040503050406030204" pitchFamily="18" charset="0"/>
                            </a:rPr>
                            <m:t>Δ</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e>
                            <m:sub>
                              <m:r>
                                <a:rPr lang="it-IT" sz="2400" b="0" i="1" smtClean="0">
                                  <a:latin typeface="Cambria Math" panose="02040503050406030204" pitchFamily="18" charset="0"/>
                                </a:rPr>
                                <m:t>𝑞</m:t>
                              </m:r>
                            </m:sub>
                          </m:sSub>
                          <m:r>
                            <a:rPr lang="it-IT" sz="2400" b="0" i="1" smtClean="0">
                              <a:latin typeface="Cambria Math" panose="02040503050406030204" pitchFamily="18" charset="0"/>
                            </a:rPr>
                            <m:t>𝑡</m:t>
                          </m:r>
                        </m:den>
                      </m:f>
                    </m:oMath>
                  </m:oMathPara>
                </a14:m>
                <a:endParaRPr lang="en-IT" sz="2400" dirty="0"/>
              </a:p>
            </p:txBody>
          </p:sp>
        </mc:Choice>
        <mc:Fallback xmlns="">
          <p:sp>
            <p:nvSpPr>
              <p:cNvPr id="13" name="TextBox 12">
                <a:extLst>
                  <a:ext uri="{FF2B5EF4-FFF2-40B4-BE49-F238E27FC236}">
                    <a16:creationId xmlns:a16="http://schemas.microsoft.com/office/drawing/2014/main" id="{8961618C-A792-3FCC-1219-AAAE05E67A46}"/>
                  </a:ext>
                </a:extLst>
              </p:cNvPr>
              <p:cNvSpPr txBox="1">
                <a:spLocks noRot="1" noChangeAspect="1" noMove="1" noResize="1" noEditPoints="1" noAdjustHandles="1" noChangeArrowheads="1" noChangeShapeType="1" noTextEdit="1"/>
              </p:cNvSpPr>
              <p:nvPr/>
            </p:nvSpPr>
            <p:spPr>
              <a:xfrm>
                <a:off x="1305007" y="4225211"/>
                <a:ext cx="1888850" cy="869084"/>
              </a:xfrm>
              <a:prstGeom prst="rect">
                <a:avLst/>
              </a:prstGeom>
              <a:blipFill>
                <a:blip r:embed="rId4"/>
                <a:stretch>
                  <a:fillRect l="-3333" r="-2000" b="-1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5BC701-4D30-CA9A-5DB2-7DD57342503B}"/>
                  </a:ext>
                </a:extLst>
              </p:cNvPr>
              <p:cNvSpPr txBox="1"/>
              <p:nvPr/>
            </p:nvSpPr>
            <p:spPr>
              <a:xfrm>
                <a:off x="1280052" y="3514595"/>
                <a:ext cx="1732782" cy="3988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it-IT" sz="2400" b="0" i="0" smtClean="0">
                          <a:latin typeface="Cambria Math" panose="02040503050406030204" pitchFamily="18" charset="0"/>
                        </a:rPr>
                        <m:t>Δ</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𝜔</m:t>
                          </m:r>
                        </m:e>
                        <m:sub>
                          <m:r>
                            <a:rPr lang="it-IT" sz="2400" b="0" i="1" smtClean="0">
                              <a:latin typeface="Cambria Math" panose="02040503050406030204" pitchFamily="18" charset="0"/>
                            </a:rPr>
                            <m:t>𝑞</m:t>
                          </m:r>
                        </m:sub>
                      </m:sSub>
                      <m:r>
                        <a:rPr lang="it-IT" sz="2400" b="0" i="1" smtClean="0">
                          <a:latin typeface="Cambria Math" panose="02040503050406030204" pitchFamily="18" charset="0"/>
                        </a:rPr>
                        <m:t>=2</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𝑛</m:t>
                          </m:r>
                        </m:e>
                        <m:sub>
                          <m:r>
                            <a:rPr lang="it-IT" sz="2400" b="0" i="1" smtClean="0">
                              <a:latin typeface="Cambria Math" panose="02040503050406030204" pitchFamily="18" charset="0"/>
                            </a:rPr>
                            <m:t>𝛾</m:t>
                          </m:r>
                        </m:sub>
                      </m:sSub>
                      <m:r>
                        <a:rPr lang="it-IT" sz="2400" b="0" i="1" smtClean="0">
                          <a:latin typeface="Cambria Math" panose="02040503050406030204" pitchFamily="18" charset="0"/>
                        </a:rPr>
                        <m:t>𝜒</m:t>
                      </m:r>
                    </m:oMath>
                  </m:oMathPara>
                </a14:m>
                <a:endParaRPr lang="en-IT" sz="2400" dirty="0"/>
              </a:p>
            </p:txBody>
          </p:sp>
        </mc:Choice>
        <mc:Fallback xmlns="">
          <p:sp>
            <p:nvSpPr>
              <p:cNvPr id="7" name="TextBox 6">
                <a:extLst>
                  <a:ext uri="{FF2B5EF4-FFF2-40B4-BE49-F238E27FC236}">
                    <a16:creationId xmlns:a16="http://schemas.microsoft.com/office/drawing/2014/main" id="{925BC701-4D30-CA9A-5DB2-7DD57342503B}"/>
                  </a:ext>
                </a:extLst>
              </p:cNvPr>
              <p:cNvSpPr txBox="1">
                <a:spLocks noRot="1" noChangeAspect="1" noMove="1" noResize="1" noEditPoints="1" noAdjustHandles="1" noChangeArrowheads="1" noChangeShapeType="1" noTextEdit="1"/>
              </p:cNvSpPr>
              <p:nvPr/>
            </p:nvSpPr>
            <p:spPr>
              <a:xfrm>
                <a:off x="1280052" y="3514595"/>
                <a:ext cx="1732782" cy="398827"/>
              </a:xfrm>
              <a:prstGeom prst="rect">
                <a:avLst/>
              </a:prstGeom>
              <a:blipFill>
                <a:blip r:embed="rId5"/>
                <a:stretch>
                  <a:fillRect l="-2174" r="-2174" b="-15152"/>
                </a:stretch>
              </a:blipFill>
            </p:spPr>
            <p:txBody>
              <a:bodyPr/>
              <a:lstStyle/>
              <a:p>
                <a:r>
                  <a:rPr lang="en-IT">
                    <a:noFill/>
                  </a:rPr>
                  <a:t> </a:t>
                </a:r>
              </a:p>
            </p:txBody>
          </p:sp>
        </mc:Fallback>
      </mc:AlternateContent>
      <p:sp>
        <p:nvSpPr>
          <p:cNvPr id="3" name="TextBox 2">
            <a:extLst>
              <a:ext uri="{FF2B5EF4-FFF2-40B4-BE49-F238E27FC236}">
                <a16:creationId xmlns:a16="http://schemas.microsoft.com/office/drawing/2014/main" id="{34FA1528-B4C1-FD55-DD74-09B9839AFD59}"/>
              </a:ext>
            </a:extLst>
          </p:cNvPr>
          <p:cNvSpPr txBox="1"/>
          <p:nvPr/>
        </p:nvSpPr>
        <p:spPr>
          <a:xfrm>
            <a:off x="838200" y="2175716"/>
            <a:ext cx="3241431" cy="646331"/>
          </a:xfrm>
          <a:prstGeom prst="rect">
            <a:avLst/>
          </a:prstGeom>
          <a:noFill/>
        </p:spPr>
        <p:txBody>
          <a:bodyPr wrap="square" rtlCol="0">
            <a:spAutoFit/>
          </a:bodyPr>
          <a:lstStyle/>
          <a:p>
            <a:r>
              <a:rPr lang="en-IT" dirty="0"/>
              <a:t>Photon detection by repeated </a:t>
            </a:r>
            <a:r>
              <a:rPr lang="en-IT" b="1" dirty="0"/>
              <a:t>Ramsey measurements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99E1195-8FA9-7249-787C-51429AA95942}"/>
                  </a:ext>
                </a:extLst>
              </p:cNvPr>
              <p:cNvSpPr txBox="1"/>
              <p:nvPr/>
            </p:nvSpPr>
            <p:spPr>
              <a:xfrm>
                <a:off x="1305007" y="5251220"/>
                <a:ext cx="2100190" cy="7543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m:rPr>
                              <m:sty m:val="p"/>
                            </m:rPr>
                            <a:rPr lang="it-IT" sz="2400" b="0" i="0" smtClean="0">
                              <a:latin typeface="Cambria Math" panose="02040503050406030204" pitchFamily="18" charset="0"/>
                            </a:rPr>
                            <m:t>Γ</m:t>
                          </m:r>
                        </m:e>
                        <m:sub>
                          <m:r>
                            <a:rPr lang="it-IT" sz="2400" b="0" i="1" smtClean="0">
                              <a:latin typeface="Cambria Math" panose="02040503050406030204" pitchFamily="18" charset="0"/>
                            </a:rPr>
                            <m:t>𝐷𝑎𝑟𝑘𝐶𝑜𝑢𝑛𝑡𝑠</m:t>
                          </m:r>
                        </m:sub>
                      </m:sSub>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r>
                            <a:rPr lang="it-IT" sz="2400" b="0" i="1" smtClean="0">
                              <a:latin typeface="Cambria Math" panose="02040503050406030204" pitchFamily="18" charset="0"/>
                              <a:ea typeface="Cambria Math" panose="02040503050406030204" pitchFamily="18" charset="0"/>
                            </a:rPr>
                            <m:t>1</m:t>
                          </m:r>
                        </m:num>
                        <m:den>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𝑇</m:t>
                              </m:r>
                            </m:e>
                            <m:sub>
                              <m:r>
                                <a:rPr lang="it-IT" sz="2400" b="0" i="1" smtClean="0">
                                  <a:latin typeface="Cambria Math" panose="02040503050406030204" pitchFamily="18" charset="0"/>
                                  <a:ea typeface="Cambria Math" panose="02040503050406030204" pitchFamily="18" charset="0"/>
                                </a:rPr>
                                <m:t>2</m:t>
                              </m:r>
                            </m:sub>
                          </m:sSub>
                        </m:den>
                      </m:f>
                    </m:oMath>
                  </m:oMathPara>
                </a14:m>
                <a:endParaRPr lang="en-IT" sz="2400" dirty="0"/>
              </a:p>
            </p:txBody>
          </p:sp>
        </mc:Choice>
        <mc:Fallback xmlns="">
          <p:sp>
            <p:nvSpPr>
              <p:cNvPr id="5" name="TextBox 4">
                <a:extLst>
                  <a:ext uri="{FF2B5EF4-FFF2-40B4-BE49-F238E27FC236}">
                    <a16:creationId xmlns:a16="http://schemas.microsoft.com/office/drawing/2014/main" id="{599E1195-8FA9-7249-787C-51429AA95942}"/>
                  </a:ext>
                </a:extLst>
              </p:cNvPr>
              <p:cNvSpPr txBox="1">
                <a:spLocks noRot="1" noChangeAspect="1" noMove="1" noResize="1" noEditPoints="1" noAdjustHandles="1" noChangeArrowheads="1" noChangeShapeType="1" noTextEdit="1"/>
              </p:cNvSpPr>
              <p:nvPr/>
            </p:nvSpPr>
            <p:spPr>
              <a:xfrm>
                <a:off x="1305007" y="5251220"/>
                <a:ext cx="2100190" cy="754309"/>
              </a:xfrm>
              <a:prstGeom prst="rect">
                <a:avLst/>
              </a:prstGeom>
              <a:blipFill>
                <a:blip r:embed="rId6"/>
                <a:stretch>
                  <a:fillRect l="-2994" r="-599" b="-10000"/>
                </a:stretch>
              </a:blipFill>
            </p:spPr>
            <p:txBody>
              <a:bodyPr/>
              <a:lstStyle/>
              <a:p>
                <a:r>
                  <a:rPr lang="en-IT">
                    <a:noFill/>
                  </a:rPr>
                  <a:t> </a:t>
                </a:r>
              </a:p>
            </p:txBody>
          </p:sp>
        </mc:Fallback>
      </mc:AlternateContent>
    </p:spTree>
    <p:extLst>
      <p:ext uri="{BB962C8B-B14F-4D97-AF65-F5344CB8AC3E}">
        <p14:creationId xmlns:p14="http://schemas.microsoft.com/office/powerpoint/2010/main" val="36636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B69A-C331-1194-5AD2-217E8F08D3D3}"/>
              </a:ext>
            </a:extLst>
          </p:cNvPr>
          <p:cNvSpPr>
            <a:spLocks noGrp="1"/>
          </p:cNvSpPr>
          <p:nvPr>
            <p:ph type="title"/>
          </p:nvPr>
        </p:nvSpPr>
        <p:spPr/>
        <p:txBody>
          <a:bodyPr/>
          <a:lstStyle/>
          <a:p>
            <a:r>
              <a:rPr lang="en-GB" dirty="0"/>
              <a:t>Searching for Dark Matter with a Superconducting Qubit</a:t>
            </a:r>
            <a:endParaRPr lang="en-IT" dirty="0"/>
          </a:p>
        </p:txBody>
      </p:sp>
      <p:pic>
        <p:nvPicPr>
          <p:cNvPr id="5" name="Picture 4" descr="A diagram of a graph&#10;&#10;AI-generated content may be incorrect.">
            <a:extLst>
              <a:ext uri="{FF2B5EF4-FFF2-40B4-BE49-F238E27FC236}">
                <a16:creationId xmlns:a16="http://schemas.microsoft.com/office/drawing/2014/main" id="{8EEAA86F-2D04-FB36-ED70-5A2C47A7393E}"/>
              </a:ext>
            </a:extLst>
          </p:cNvPr>
          <p:cNvPicPr>
            <a:picLocks noChangeAspect="1"/>
          </p:cNvPicPr>
          <p:nvPr/>
        </p:nvPicPr>
        <p:blipFill>
          <a:blip r:embed="rId2"/>
          <a:stretch>
            <a:fillRect/>
          </a:stretch>
        </p:blipFill>
        <p:spPr>
          <a:xfrm>
            <a:off x="5738446" y="2057125"/>
            <a:ext cx="4591397" cy="3240000"/>
          </a:xfrm>
          <a:prstGeom prst="rect">
            <a:avLst/>
          </a:prstGeom>
        </p:spPr>
      </p:pic>
      <p:sp>
        <p:nvSpPr>
          <p:cNvPr id="6" name="TextBox 5">
            <a:extLst>
              <a:ext uri="{FF2B5EF4-FFF2-40B4-BE49-F238E27FC236}">
                <a16:creationId xmlns:a16="http://schemas.microsoft.com/office/drawing/2014/main" id="{A9058054-3150-0536-75DF-505D0EA200E4}"/>
              </a:ext>
            </a:extLst>
          </p:cNvPr>
          <p:cNvSpPr txBox="1"/>
          <p:nvPr/>
        </p:nvSpPr>
        <p:spPr>
          <a:xfrm>
            <a:off x="838200" y="6200730"/>
            <a:ext cx="4900246" cy="276999"/>
          </a:xfrm>
          <a:prstGeom prst="rect">
            <a:avLst/>
          </a:prstGeom>
          <a:noFill/>
        </p:spPr>
        <p:txBody>
          <a:bodyPr wrap="square">
            <a:spAutoFit/>
          </a:bodyPr>
          <a:lstStyle/>
          <a:p>
            <a:r>
              <a:rPr lang="en-GB" sz="1200" dirty="0"/>
              <a:t>PHYSICAL REVIEW LETTERS 126, 141302 (2021)</a:t>
            </a:r>
          </a:p>
        </p:txBody>
      </p:sp>
      <p:pic>
        <p:nvPicPr>
          <p:cNvPr id="4" name="Picture 3" descr="A graph of a number of parity measurements&#10;&#10;AI-generated content may be incorrect.">
            <a:extLst>
              <a:ext uri="{FF2B5EF4-FFF2-40B4-BE49-F238E27FC236}">
                <a16:creationId xmlns:a16="http://schemas.microsoft.com/office/drawing/2014/main" id="{6839F4EA-7E04-34DD-2EED-6B0244CAF592}"/>
              </a:ext>
            </a:extLst>
          </p:cNvPr>
          <p:cNvPicPr>
            <a:picLocks noChangeAspect="1"/>
          </p:cNvPicPr>
          <p:nvPr/>
        </p:nvPicPr>
        <p:blipFill>
          <a:blip r:embed="rId3"/>
          <a:stretch>
            <a:fillRect/>
          </a:stretch>
        </p:blipFill>
        <p:spPr>
          <a:xfrm>
            <a:off x="1231729" y="2235709"/>
            <a:ext cx="4113187" cy="3420000"/>
          </a:xfrm>
          <a:prstGeom prst="rect">
            <a:avLst/>
          </a:prstGeom>
        </p:spPr>
      </p:pic>
      <p:pic>
        <p:nvPicPr>
          <p:cNvPr id="7" name="Picture 6" descr="Diagram of a dark matter structure&#10;&#10;Description automatically generated">
            <a:extLst>
              <a:ext uri="{FF2B5EF4-FFF2-40B4-BE49-F238E27FC236}">
                <a16:creationId xmlns:a16="http://schemas.microsoft.com/office/drawing/2014/main" id="{A690A8DD-FFB0-D65E-7CFB-EF3639EE3998}"/>
              </a:ext>
            </a:extLst>
          </p:cNvPr>
          <p:cNvPicPr>
            <a:picLocks noChangeAspect="1"/>
          </p:cNvPicPr>
          <p:nvPr/>
        </p:nvPicPr>
        <p:blipFill>
          <a:blip r:embed="rId4"/>
          <a:stretch>
            <a:fillRect/>
          </a:stretch>
        </p:blipFill>
        <p:spPr>
          <a:xfrm>
            <a:off x="9090051" y="1389709"/>
            <a:ext cx="2479584" cy="1692000"/>
          </a:xfrm>
          <a:prstGeom prst="rect">
            <a:avLst/>
          </a:prstGeom>
        </p:spPr>
      </p:pic>
      <p:sp>
        <p:nvSpPr>
          <p:cNvPr id="3" name="TextBox 2">
            <a:extLst>
              <a:ext uri="{FF2B5EF4-FFF2-40B4-BE49-F238E27FC236}">
                <a16:creationId xmlns:a16="http://schemas.microsoft.com/office/drawing/2014/main" id="{44E59B2E-4144-018A-D93C-7C25A0455761}"/>
              </a:ext>
            </a:extLst>
          </p:cNvPr>
          <p:cNvSpPr txBox="1"/>
          <p:nvPr/>
        </p:nvSpPr>
        <p:spPr>
          <a:xfrm>
            <a:off x="1231729" y="1778532"/>
            <a:ext cx="3864007" cy="369332"/>
          </a:xfrm>
          <a:prstGeom prst="rect">
            <a:avLst/>
          </a:prstGeom>
          <a:noFill/>
        </p:spPr>
        <p:txBody>
          <a:bodyPr wrap="none" rtlCol="0">
            <a:spAutoFit/>
          </a:bodyPr>
          <a:lstStyle/>
          <a:p>
            <a:r>
              <a:rPr lang="en-IT" dirty="0"/>
              <a:t>QND allows repeated measurements</a:t>
            </a:r>
          </a:p>
        </p:txBody>
      </p:sp>
      <p:sp>
        <p:nvSpPr>
          <p:cNvPr id="8" name="TextBox 7">
            <a:extLst>
              <a:ext uri="{FF2B5EF4-FFF2-40B4-BE49-F238E27FC236}">
                <a16:creationId xmlns:a16="http://schemas.microsoft.com/office/drawing/2014/main" id="{E824DB78-A486-1F37-5A85-AFD825F1F88A}"/>
              </a:ext>
            </a:extLst>
          </p:cNvPr>
          <p:cNvSpPr txBox="1"/>
          <p:nvPr/>
        </p:nvSpPr>
        <p:spPr>
          <a:xfrm>
            <a:off x="1862157" y="2943209"/>
            <a:ext cx="961353" cy="276999"/>
          </a:xfrm>
          <a:prstGeom prst="rect">
            <a:avLst/>
          </a:prstGeom>
          <a:noFill/>
        </p:spPr>
        <p:txBody>
          <a:bodyPr wrap="none" rtlCol="0">
            <a:spAutoFit/>
          </a:bodyPr>
          <a:lstStyle/>
          <a:p>
            <a:r>
              <a:rPr lang="en-GB" sz="1200" dirty="0"/>
              <a:t>N</a:t>
            </a:r>
            <a:r>
              <a:rPr lang="en-IT" sz="1200" dirty="0"/>
              <a:t>o photons</a:t>
            </a:r>
          </a:p>
        </p:txBody>
      </p:sp>
      <p:sp>
        <p:nvSpPr>
          <p:cNvPr id="9" name="TextBox 8">
            <a:extLst>
              <a:ext uri="{FF2B5EF4-FFF2-40B4-BE49-F238E27FC236}">
                <a16:creationId xmlns:a16="http://schemas.microsoft.com/office/drawing/2014/main" id="{7CA9BECD-C757-D039-C7FD-B0820B49320F}"/>
              </a:ext>
            </a:extLst>
          </p:cNvPr>
          <p:cNvSpPr txBox="1"/>
          <p:nvPr/>
        </p:nvSpPr>
        <p:spPr>
          <a:xfrm>
            <a:off x="1852539" y="4299459"/>
            <a:ext cx="970971" cy="276999"/>
          </a:xfrm>
          <a:prstGeom prst="rect">
            <a:avLst/>
          </a:prstGeom>
          <a:noFill/>
        </p:spPr>
        <p:txBody>
          <a:bodyPr wrap="none" rtlCol="0">
            <a:spAutoFit/>
          </a:bodyPr>
          <a:lstStyle/>
          <a:p>
            <a:r>
              <a:rPr lang="en-GB" sz="1200" dirty="0"/>
              <a:t>One</a:t>
            </a:r>
            <a:r>
              <a:rPr lang="en-IT" sz="1200" dirty="0"/>
              <a:t> photon</a:t>
            </a:r>
          </a:p>
        </p:txBody>
      </p:sp>
    </p:spTree>
    <p:extLst>
      <p:ext uri="{BB962C8B-B14F-4D97-AF65-F5344CB8AC3E}">
        <p14:creationId xmlns:p14="http://schemas.microsoft.com/office/powerpoint/2010/main" val="3782431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3108-FA3F-B5C6-BFCA-5D6A70FEBA09}"/>
              </a:ext>
            </a:extLst>
          </p:cNvPr>
          <p:cNvSpPr>
            <a:spLocks noGrp="1"/>
          </p:cNvSpPr>
          <p:nvPr>
            <p:ph type="title"/>
          </p:nvPr>
        </p:nvSpPr>
        <p:spPr/>
        <p:txBody>
          <a:bodyPr>
            <a:normAutofit/>
          </a:bodyPr>
          <a:lstStyle/>
          <a:p>
            <a:r>
              <a:rPr lang="en-GB" dirty="0"/>
              <a:t>Detecting Hidden Photon Dark Matter Using the Direct Excitation of </a:t>
            </a:r>
            <a:r>
              <a:rPr lang="en-GB" dirty="0" err="1"/>
              <a:t>Transmon</a:t>
            </a:r>
            <a:r>
              <a:rPr lang="en-GB" dirty="0"/>
              <a:t> Qubits</a:t>
            </a:r>
            <a:endParaRPr lang="en-IT" dirty="0"/>
          </a:p>
        </p:txBody>
      </p:sp>
      <p:sp>
        <p:nvSpPr>
          <p:cNvPr id="4" name="TextBox 3">
            <a:extLst>
              <a:ext uri="{FF2B5EF4-FFF2-40B4-BE49-F238E27FC236}">
                <a16:creationId xmlns:a16="http://schemas.microsoft.com/office/drawing/2014/main" id="{B696F125-2228-CF30-2638-D06C475E20FE}"/>
              </a:ext>
            </a:extLst>
          </p:cNvPr>
          <p:cNvSpPr txBox="1"/>
          <p:nvPr/>
        </p:nvSpPr>
        <p:spPr>
          <a:xfrm>
            <a:off x="838200" y="5670034"/>
            <a:ext cx="3759200" cy="286266"/>
          </a:xfrm>
          <a:prstGeom prst="rect">
            <a:avLst/>
          </a:prstGeom>
          <a:noFill/>
        </p:spPr>
        <p:txBody>
          <a:bodyPr wrap="square">
            <a:spAutoFit/>
          </a:bodyPr>
          <a:lstStyle/>
          <a:p>
            <a:r>
              <a:rPr lang="en-GB" sz="1200" dirty="0"/>
              <a:t>PHYSICAL REVIEW LETTERS 131, 211001 (2023)</a:t>
            </a:r>
          </a:p>
        </p:txBody>
      </p:sp>
      <p:pic>
        <p:nvPicPr>
          <p:cNvPr id="6" name="Picture 5" descr="A graph of a frequency&#10;&#10;AI-generated content may be incorrect.">
            <a:extLst>
              <a:ext uri="{FF2B5EF4-FFF2-40B4-BE49-F238E27FC236}">
                <a16:creationId xmlns:a16="http://schemas.microsoft.com/office/drawing/2014/main" id="{68764FFD-CC84-2E37-5311-9836B737FAB3}"/>
              </a:ext>
            </a:extLst>
          </p:cNvPr>
          <p:cNvPicPr>
            <a:picLocks noChangeAspect="1"/>
          </p:cNvPicPr>
          <p:nvPr/>
        </p:nvPicPr>
        <p:blipFill>
          <a:blip r:embed="rId2"/>
          <a:stretch>
            <a:fillRect/>
          </a:stretch>
        </p:blipFill>
        <p:spPr>
          <a:xfrm>
            <a:off x="6096000" y="1880361"/>
            <a:ext cx="4944250" cy="3600000"/>
          </a:xfrm>
          <a:prstGeom prst="rect">
            <a:avLst/>
          </a:prstGeom>
        </p:spPr>
      </p:pic>
      <p:sp>
        <p:nvSpPr>
          <p:cNvPr id="7" name="TextBox 6">
            <a:extLst>
              <a:ext uri="{FF2B5EF4-FFF2-40B4-BE49-F238E27FC236}">
                <a16:creationId xmlns:a16="http://schemas.microsoft.com/office/drawing/2014/main" id="{CF1C1E6C-34AA-8496-AF2C-C5783CCAF506}"/>
              </a:ext>
            </a:extLst>
          </p:cNvPr>
          <p:cNvSpPr txBox="1"/>
          <p:nvPr/>
        </p:nvSpPr>
        <p:spPr>
          <a:xfrm>
            <a:off x="838200" y="1880361"/>
            <a:ext cx="3479800" cy="646331"/>
          </a:xfrm>
          <a:prstGeom prst="rect">
            <a:avLst/>
          </a:prstGeom>
          <a:noFill/>
        </p:spPr>
        <p:txBody>
          <a:bodyPr wrap="square" rtlCol="0">
            <a:spAutoFit/>
          </a:bodyPr>
          <a:lstStyle/>
          <a:p>
            <a:r>
              <a:rPr lang="en-IT" dirty="0"/>
              <a:t>Dark Photon detection by repeated </a:t>
            </a:r>
            <a:r>
              <a:rPr lang="en-IT" b="1" dirty="0"/>
              <a:t>Rabi measurements</a:t>
            </a:r>
          </a:p>
        </p:txBody>
      </p:sp>
      <p:pic>
        <p:nvPicPr>
          <p:cNvPr id="9" name="Picture 8" descr="A black math equation&#10;&#10;AI-generated content may be incorrect.">
            <a:extLst>
              <a:ext uri="{FF2B5EF4-FFF2-40B4-BE49-F238E27FC236}">
                <a16:creationId xmlns:a16="http://schemas.microsoft.com/office/drawing/2014/main" id="{396532F4-0CF8-BEE7-D73D-44983E8131F3}"/>
              </a:ext>
            </a:extLst>
          </p:cNvPr>
          <p:cNvPicPr>
            <a:picLocks noChangeAspect="1"/>
          </p:cNvPicPr>
          <p:nvPr/>
        </p:nvPicPr>
        <p:blipFill>
          <a:blip r:embed="rId3"/>
          <a:stretch>
            <a:fillRect/>
          </a:stretch>
        </p:blipFill>
        <p:spPr>
          <a:xfrm>
            <a:off x="838200" y="4697199"/>
            <a:ext cx="3178843" cy="684000"/>
          </a:xfrm>
          <a:prstGeom prst="rect">
            <a:avLst/>
          </a:prstGeom>
        </p:spPr>
      </p:pic>
      <p:pic>
        <p:nvPicPr>
          <p:cNvPr id="10" name="Picture 9" descr="A diagram of a heat wave&#10;&#10;Description automatically generated">
            <a:extLst>
              <a:ext uri="{FF2B5EF4-FFF2-40B4-BE49-F238E27FC236}">
                <a16:creationId xmlns:a16="http://schemas.microsoft.com/office/drawing/2014/main" id="{BCA4F2F8-4861-44B1-CF80-247B199F6082}"/>
              </a:ext>
            </a:extLst>
          </p:cNvPr>
          <p:cNvPicPr>
            <a:picLocks noChangeAspect="1"/>
          </p:cNvPicPr>
          <p:nvPr/>
        </p:nvPicPr>
        <p:blipFill>
          <a:blip r:embed="rId4"/>
          <a:stretch>
            <a:fillRect/>
          </a:stretch>
        </p:blipFill>
        <p:spPr>
          <a:xfrm>
            <a:off x="838200" y="2716365"/>
            <a:ext cx="4798804" cy="1692000"/>
          </a:xfrm>
          <a:prstGeom prst="rect">
            <a:avLst/>
          </a:prstGeom>
        </p:spPr>
      </p:pic>
    </p:spTree>
    <p:extLst>
      <p:ext uri="{BB962C8B-B14F-4D97-AF65-F5344CB8AC3E}">
        <p14:creationId xmlns:p14="http://schemas.microsoft.com/office/powerpoint/2010/main" val="971648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46142-8DEE-B95C-875A-A238D0B57D7D}"/>
              </a:ext>
            </a:extLst>
          </p:cNvPr>
          <p:cNvSpPr>
            <a:spLocks noGrp="1"/>
          </p:cNvSpPr>
          <p:nvPr>
            <p:ph type="title"/>
          </p:nvPr>
        </p:nvSpPr>
        <p:spPr/>
        <p:txBody>
          <a:bodyPr>
            <a:normAutofit/>
          </a:bodyPr>
          <a:lstStyle/>
          <a:p>
            <a:r>
              <a:rPr lang="en-GB" dirty="0"/>
              <a:t>Irreversible Qubit-Photon Coupling for the Detection of Itinerant Microwave Photons </a:t>
            </a:r>
            <a:endParaRPr lang="en-IT" dirty="0"/>
          </a:p>
        </p:txBody>
      </p:sp>
      <p:sp>
        <p:nvSpPr>
          <p:cNvPr id="4" name="TextBox 3">
            <a:extLst>
              <a:ext uri="{FF2B5EF4-FFF2-40B4-BE49-F238E27FC236}">
                <a16:creationId xmlns:a16="http://schemas.microsoft.com/office/drawing/2014/main" id="{21097735-9160-107E-5222-27A79B0928A7}"/>
              </a:ext>
            </a:extLst>
          </p:cNvPr>
          <p:cNvSpPr txBox="1"/>
          <p:nvPr/>
        </p:nvSpPr>
        <p:spPr>
          <a:xfrm>
            <a:off x="838200" y="6215876"/>
            <a:ext cx="3927231" cy="276999"/>
          </a:xfrm>
          <a:prstGeom prst="rect">
            <a:avLst/>
          </a:prstGeom>
          <a:noFill/>
        </p:spPr>
        <p:txBody>
          <a:bodyPr wrap="square">
            <a:spAutoFit/>
          </a:bodyPr>
          <a:lstStyle/>
          <a:p>
            <a:r>
              <a:rPr lang="en-GB" sz="1200" dirty="0"/>
              <a:t>PHYSICAL REVIEW X 10, 021038 (2020)</a:t>
            </a:r>
          </a:p>
        </p:txBody>
      </p:sp>
      <p:pic>
        <p:nvPicPr>
          <p:cNvPr id="10" name="Picture 9" descr="A diagram of a machine&#10;&#10;AI-generated content may be incorrect.">
            <a:extLst>
              <a:ext uri="{FF2B5EF4-FFF2-40B4-BE49-F238E27FC236}">
                <a16:creationId xmlns:a16="http://schemas.microsoft.com/office/drawing/2014/main" id="{5D3BA547-933A-2CD2-C7F6-ADFE3C1F3C42}"/>
              </a:ext>
            </a:extLst>
          </p:cNvPr>
          <p:cNvPicPr>
            <a:picLocks noChangeAspect="1"/>
          </p:cNvPicPr>
          <p:nvPr/>
        </p:nvPicPr>
        <p:blipFill>
          <a:blip r:embed="rId2"/>
          <a:stretch>
            <a:fillRect/>
          </a:stretch>
        </p:blipFill>
        <p:spPr>
          <a:xfrm>
            <a:off x="3135924" y="2188031"/>
            <a:ext cx="4916846" cy="3204000"/>
          </a:xfrm>
          <a:prstGeom prst="rect">
            <a:avLst/>
          </a:prstGeom>
        </p:spPr>
      </p:pic>
      <p:sp>
        <p:nvSpPr>
          <p:cNvPr id="11" name="TextBox 10">
            <a:extLst>
              <a:ext uri="{FF2B5EF4-FFF2-40B4-BE49-F238E27FC236}">
                <a16:creationId xmlns:a16="http://schemas.microsoft.com/office/drawing/2014/main" id="{BBA2F5EC-2A2B-523F-7927-E6311E153349}"/>
              </a:ext>
            </a:extLst>
          </p:cNvPr>
          <p:cNvSpPr txBox="1"/>
          <p:nvPr/>
        </p:nvSpPr>
        <p:spPr>
          <a:xfrm>
            <a:off x="1230923" y="2848707"/>
            <a:ext cx="1111586" cy="707886"/>
          </a:xfrm>
          <a:prstGeom prst="rect">
            <a:avLst/>
          </a:prstGeom>
          <a:noFill/>
        </p:spPr>
        <p:txBody>
          <a:bodyPr wrap="none" rtlCol="0">
            <a:spAutoFit/>
          </a:bodyPr>
          <a:lstStyle/>
          <a:p>
            <a:r>
              <a:rPr lang="en-IT" sz="2000" dirty="0"/>
              <a:t>Itinerant</a:t>
            </a:r>
          </a:p>
          <a:p>
            <a:r>
              <a:rPr lang="en-IT" sz="2000" dirty="0"/>
              <a:t>photon</a:t>
            </a:r>
          </a:p>
        </p:txBody>
      </p:sp>
      <p:cxnSp>
        <p:nvCxnSpPr>
          <p:cNvPr id="13" name="Straight Arrow Connector 12">
            <a:extLst>
              <a:ext uri="{FF2B5EF4-FFF2-40B4-BE49-F238E27FC236}">
                <a16:creationId xmlns:a16="http://schemas.microsoft.com/office/drawing/2014/main" id="{10453666-647F-C359-313D-402B6D3DD14A}"/>
              </a:ext>
            </a:extLst>
          </p:cNvPr>
          <p:cNvCxnSpPr>
            <a:stCxn id="11" idx="3"/>
          </p:cNvCxnSpPr>
          <p:nvPr/>
        </p:nvCxnSpPr>
        <p:spPr>
          <a:xfrm flipV="1">
            <a:off x="2342509" y="3012831"/>
            <a:ext cx="951676" cy="1898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EAC6DAC-99A1-2E91-48F7-FEF52A4BE908}"/>
              </a:ext>
            </a:extLst>
          </p:cNvPr>
          <p:cNvSpPr txBox="1"/>
          <p:nvPr/>
        </p:nvSpPr>
        <p:spPr>
          <a:xfrm>
            <a:off x="6096000" y="5585659"/>
            <a:ext cx="2658699" cy="707886"/>
          </a:xfrm>
          <a:prstGeom prst="rect">
            <a:avLst/>
          </a:prstGeom>
          <a:noFill/>
        </p:spPr>
        <p:txBody>
          <a:bodyPr wrap="square" rtlCol="0">
            <a:spAutoFit/>
          </a:bodyPr>
          <a:lstStyle/>
          <a:p>
            <a:r>
              <a:rPr lang="en-IT" sz="2000" dirty="0"/>
              <a:t>Irreversible process, no photon reflection</a:t>
            </a:r>
          </a:p>
        </p:txBody>
      </p:sp>
      <p:cxnSp>
        <p:nvCxnSpPr>
          <p:cNvPr id="16" name="Straight Arrow Connector 15">
            <a:extLst>
              <a:ext uri="{FF2B5EF4-FFF2-40B4-BE49-F238E27FC236}">
                <a16:creationId xmlns:a16="http://schemas.microsoft.com/office/drawing/2014/main" id="{EE6E992A-C400-747F-E8B9-93A6A344249F}"/>
              </a:ext>
            </a:extLst>
          </p:cNvPr>
          <p:cNvCxnSpPr>
            <a:stCxn id="14" idx="1"/>
          </p:cNvCxnSpPr>
          <p:nvPr/>
        </p:nvCxnSpPr>
        <p:spPr>
          <a:xfrm flipH="1" flipV="1">
            <a:off x="5392615" y="5064369"/>
            <a:ext cx="703385" cy="8752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Picture 17" descr="A black and white math symbols&#10;&#10;AI-generated content may be incorrect.">
            <a:extLst>
              <a:ext uri="{FF2B5EF4-FFF2-40B4-BE49-F238E27FC236}">
                <a16:creationId xmlns:a16="http://schemas.microsoft.com/office/drawing/2014/main" id="{56DE0642-5760-B64D-C7CB-B48E90BAD234}"/>
              </a:ext>
            </a:extLst>
          </p:cNvPr>
          <p:cNvPicPr>
            <a:picLocks noChangeAspect="1"/>
          </p:cNvPicPr>
          <p:nvPr/>
        </p:nvPicPr>
        <p:blipFill>
          <a:blip r:embed="rId3"/>
          <a:stretch>
            <a:fillRect/>
          </a:stretch>
        </p:blipFill>
        <p:spPr>
          <a:xfrm>
            <a:off x="8365025" y="3429000"/>
            <a:ext cx="3184854" cy="6480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2EEDC83-074C-92DB-4AF8-79BDCECE835B}"/>
                  </a:ext>
                </a:extLst>
              </p:cNvPr>
              <p:cNvSpPr txBox="1"/>
              <p:nvPr/>
            </p:nvSpPr>
            <p:spPr>
              <a:xfrm>
                <a:off x="706413" y="5237230"/>
                <a:ext cx="3419013" cy="7023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m:rPr>
                              <m:sty m:val="p"/>
                            </m:rPr>
                            <a:rPr lang="it-IT" sz="2400" b="0" i="0" smtClean="0">
                              <a:latin typeface="Cambria Math" panose="02040503050406030204" pitchFamily="18" charset="0"/>
                            </a:rPr>
                            <m:t>Γ</m:t>
                          </m:r>
                        </m:e>
                        <m:sub>
                          <m:r>
                            <a:rPr lang="it-IT" sz="2400" b="0" i="1" smtClean="0">
                              <a:latin typeface="Cambria Math" panose="02040503050406030204" pitchFamily="18" charset="0"/>
                            </a:rPr>
                            <m:t>𝐷𝑎𝑟𝑘𝐶𝑜𝑢𝑛𝑡𝑠</m:t>
                          </m:r>
                        </m:sub>
                      </m:sSub>
                      <m:r>
                        <a:rPr lang="it-IT" sz="2400" b="0" i="1" smtClean="0">
                          <a:latin typeface="Cambria Math" panose="02040503050406030204" pitchFamily="18" charset="0"/>
                          <a:ea typeface="Cambria Math" panose="02040503050406030204" pitchFamily="18" charset="0"/>
                        </a:rPr>
                        <m:t>~</m:t>
                      </m:r>
                      <m:f>
                        <m:fPr>
                          <m:ctrlPr>
                            <a:rPr lang="it-IT" sz="2400" b="0" i="1" smtClean="0">
                              <a:latin typeface="Cambria Math" panose="02040503050406030204" pitchFamily="18" charset="0"/>
                              <a:ea typeface="Cambria Math" panose="02040503050406030204" pitchFamily="18" charset="0"/>
                            </a:rPr>
                          </m:ctrlPr>
                        </m:fPr>
                        <m:num>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𝑛</m:t>
                              </m:r>
                            </m:e>
                            <m:sub>
                              <m:r>
                                <a:rPr lang="it-IT" sz="2400" b="0" i="1" smtClean="0">
                                  <a:latin typeface="Cambria Math" panose="02040503050406030204" pitchFamily="18" charset="0"/>
                                  <a:ea typeface="Cambria Math" panose="02040503050406030204" pitchFamily="18" charset="0"/>
                                </a:rPr>
                                <m:t>𝑞</m:t>
                              </m:r>
                              <m: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𝑡h</m:t>
                              </m:r>
                            </m:sub>
                          </m:sSub>
                        </m:num>
                        <m:den>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𝑇</m:t>
                              </m:r>
                            </m:e>
                            <m:sub>
                              <m:r>
                                <a:rPr lang="it-IT" sz="2400" b="0" i="1" smtClean="0">
                                  <a:latin typeface="Cambria Math" panose="02040503050406030204" pitchFamily="18" charset="0"/>
                                  <a:ea typeface="Cambria Math" panose="02040503050406030204" pitchFamily="18" charset="0"/>
                                </a:rPr>
                                <m:t>1</m:t>
                              </m:r>
                            </m:sub>
                          </m:sSub>
                        </m:den>
                      </m:f>
                      <m:r>
                        <a:rPr lang="it-IT" sz="2400" b="0" i="1" smtClean="0">
                          <a:latin typeface="Cambria Math" panose="02040503050406030204" pitchFamily="18" charset="0"/>
                          <a:ea typeface="Cambria Math" panose="02040503050406030204" pitchFamily="18" charset="0"/>
                        </a:rPr>
                        <m:t>~85</m:t>
                      </m:r>
                      <m:r>
                        <a:rPr lang="it-IT" sz="2400" b="0" i="1" smtClean="0">
                          <a:latin typeface="Cambria Math" panose="02040503050406030204" pitchFamily="18" charset="0"/>
                          <a:ea typeface="Cambria Math" panose="02040503050406030204" pitchFamily="18" charset="0"/>
                        </a:rPr>
                        <m:t>𝐻𝑧</m:t>
                      </m:r>
                    </m:oMath>
                  </m:oMathPara>
                </a14:m>
                <a:endParaRPr lang="en-IT" sz="2400" dirty="0"/>
              </a:p>
            </p:txBody>
          </p:sp>
        </mc:Choice>
        <mc:Fallback xmlns="">
          <p:sp>
            <p:nvSpPr>
              <p:cNvPr id="3" name="TextBox 2">
                <a:extLst>
                  <a:ext uri="{FF2B5EF4-FFF2-40B4-BE49-F238E27FC236}">
                    <a16:creationId xmlns:a16="http://schemas.microsoft.com/office/drawing/2014/main" id="{32EEDC83-074C-92DB-4AF8-79BDCECE835B}"/>
                  </a:ext>
                </a:extLst>
              </p:cNvPr>
              <p:cNvSpPr txBox="1">
                <a:spLocks noRot="1" noChangeAspect="1" noMove="1" noResize="1" noEditPoints="1" noAdjustHandles="1" noChangeArrowheads="1" noChangeShapeType="1" noTextEdit="1"/>
              </p:cNvSpPr>
              <p:nvPr/>
            </p:nvSpPr>
            <p:spPr>
              <a:xfrm>
                <a:off x="706413" y="5237230"/>
                <a:ext cx="3419013" cy="702372"/>
              </a:xfrm>
              <a:prstGeom prst="rect">
                <a:avLst/>
              </a:prstGeom>
              <a:blipFill>
                <a:blip r:embed="rId4"/>
                <a:stretch>
                  <a:fillRect l="-1852" r="-1852" b="-1071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1936CBB-B826-1957-54F5-44A9C9981A12}"/>
                  </a:ext>
                </a:extLst>
              </p:cNvPr>
              <p:cNvSpPr txBox="1"/>
              <p:nvPr/>
            </p:nvSpPr>
            <p:spPr>
              <a:xfrm>
                <a:off x="708280" y="4036084"/>
                <a:ext cx="10452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T" sz="2400" i="1" smtClean="0">
                          <a:latin typeface="Cambria Math" panose="02040503050406030204" pitchFamily="18" charset="0"/>
                          <a:ea typeface="Cambria Math" panose="02040503050406030204" pitchFamily="18" charset="0"/>
                        </a:rPr>
                        <m:t>𝜀</m:t>
                      </m:r>
                      <m:r>
                        <a:rPr lang="en-IT" sz="240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47%</m:t>
                      </m:r>
                    </m:oMath>
                  </m:oMathPara>
                </a14:m>
                <a:endParaRPr lang="en-IT" sz="2400" dirty="0"/>
              </a:p>
            </p:txBody>
          </p:sp>
        </mc:Choice>
        <mc:Fallback xmlns="">
          <p:sp>
            <p:nvSpPr>
              <p:cNvPr id="5" name="TextBox 4">
                <a:extLst>
                  <a:ext uri="{FF2B5EF4-FFF2-40B4-BE49-F238E27FC236}">
                    <a16:creationId xmlns:a16="http://schemas.microsoft.com/office/drawing/2014/main" id="{41936CBB-B826-1957-54F5-44A9C9981A12}"/>
                  </a:ext>
                </a:extLst>
              </p:cNvPr>
              <p:cNvSpPr txBox="1">
                <a:spLocks noRot="1" noChangeAspect="1" noMove="1" noResize="1" noEditPoints="1" noAdjustHandles="1" noChangeArrowheads="1" noChangeShapeType="1" noTextEdit="1"/>
              </p:cNvSpPr>
              <p:nvPr/>
            </p:nvSpPr>
            <p:spPr>
              <a:xfrm>
                <a:off x="708280" y="4036084"/>
                <a:ext cx="1045286" cy="369332"/>
              </a:xfrm>
              <a:prstGeom prst="rect">
                <a:avLst/>
              </a:prstGeom>
              <a:blipFill>
                <a:blip r:embed="rId5"/>
                <a:stretch>
                  <a:fillRect l="-3571" r="-5952" b="-645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76E8BE-2702-5E4A-14B6-CB2135A6A088}"/>
                  </a:ext>
                </a:extLst>
              </p:cNvPr>
              <p:cNvSpPr txBox="1"/>
              <p:nvPr/>
            </p:nvSpPr>
            <p:spPr>
              <a:xfrm>
                <a:off x="706413" y="4637428"/>
                <a:ext cx="149624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b="0" i="1" smtClean="0">
                          <a:latin typeface="Cambria Math" panose="02040503050406030204" pitchFamily="18" charset="0"/>
                        </a:rPr>
                        <m:t>𝑏𝑤</m:t>
                      </m:r>
                      <m:r>
                        <a:rPr lang="it-IT" sz="2000" b="0" i="1" smtClean="0">
                          <a:latin typeface="Cambria Math" panose="02040503050406030204" pitchFamily="18" charset="0"/>
                          <a:ea typeface="Cambria Math" panose="02040503050406030204" pitchFamily="18" charset="0"/>
                        </a:rPr>
                        <m:t>~0.7 </m:t>
                      </m:r>
                      <m:r>
                        <a:rPr lang="it-IT" sz="2000" b="0" i="1" smtClean="0">
                          <a:latin typeface="Cambria Math" panose="02040503050406030204" pitchFamily="18" charset="0"/>
                          <a:ea typeface="Cambria Math" panose="02040503050406030204" pitchFamily="18" charset="0"/>
                        </a:rPr>
                        <m:t>𝑀𝐻𝑧</m:t>
                      </m:r>
                    </m:oMath>
                  </m:oMathPara>
                </a14:m>
                <a:endParaRPr lang="en-IT" sz="2000" dirty="0"/>
              </a:p>
            </p:txBody>
          </p:sp>
        </mc:Choice>
        <mc:Fallback xmlns="">
          <p:sp>
            <p:nvSpPr>
              <p:cNvPr id="7" name="TextBox 6">
                <a:extLst>
                  <a:ext uri="{FF2B5EF4-FFF2-40B4-BE49-F238E27FC236}">
                    <a16:creationId xmlns:a16="http://schemas.microsoft.com/office/drawing/2014/main" id="{6476E8BE-2702-5E4A-14B6-CB2135A6A088}"/>
                  </a:ext>
                </a:extLst>
              </p:cNvPr>
              <p:cNvSpPr txBox="1">
                <a:spLocks noRot="1" noChangeAspect="1" noMove="1" noResize="1" noEditPoints="1" noAdjustHandles="1" noChangeArrowheads="1" noChangeShapeType="1" noTextEdit="1"/>
              </p:cNvSpPr>
              <p:nvPr/>
            </p:nvSpPr>
            <p:spPr>
              <a:xfrm>
                <a:off x="706413" y="4637428"/>
                <a:ext cx="1496243" cy="307777"/>
              </a:xfrm>
              <a:prstGeom prst="rect">
                <a:avLst/>
              </a:prstGeom>
              <a:blipFill>
                <a:blip r:embed="rId6"/>
                <a:stretch>
                  <a:fillRect l="-4202" t="-8000" r="-3361" b="-36000"/>
                </a:stretch>
              </a:blipFill>
            </p:spPr>
            <p:txBody>
              <a:bodyPr/>
              <a:lstStyle/>
              <a:p>
                <a:r>
                  <a:rPr lang="en-IT">
                    <a:noFill/>
                  </a:rPr>
                  <a:t> </a:t>
                </a:r>
              </a:p>
            </p:txBody>
          </p:sp>
        </mc:Fallback>
      </mc:AlternateContent>
    </p:spTree>
    <p:extLst>
      <p:ext uri="{BB962C8B-B14F-4D97-AF65-F5344CB8AC3E}">
        <p14:creationId xmlns:p14="http://schemas.microsoft.com/office/powerpoint/2010/main" val="3116455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DCA9-315A-D4D6-87E6-6C68377BA467}"/>
              </a:ext>
            </a:extLst>
          </p:cNvPr>
          <p:cNvSpPr>
            <a:spLocks noGrp="1"/>
          </p:cNvSpPr>
          <p:nvPr>
            <p:ph type="title"/>
          </p:nvPr>
        </p:nvSpPr>
        <p:spPr>
          <a:xfrm>
            <a:off x="838200" y="232778"/>
            <a:ext cx="10515600" cy="1247106"/>
          </a:xfrm>
        </p:spPr>
        <p:txBody>
          <a:bodyPr>
            <a:normAutofit/>
          </a:bodyPr>
          <a:lstStyle/>
          <a:p>
            <a:r>
              <a:rPr lang="en-GB" sz="3600" dirty="0"/>
              <a:t>Quantum-Enhanced Sensing of Axion Dark Matter with a </a:t>
            </a:r>
            <a:r>
              <a:rPr lang="en-GB" sz="3600" dirty="0" err="1"/>
              <a:t>Transmon</a:t>
            </a:r>
            <a:r>
              <a:rPr lang="en-GB" sz="3600" dirty="0"/>
              <a:t>-Based Single Microwave Photon Counter</a:t>
            </a:r>
            <a:endParaRPr lang="en-IT" sz="3600" dirty="0"/>
          </a:p>
        </p:txBody>
      </p:sp>
      <p:pic>
        <p:nvPicPr>
          <p:cNvPr id="5" name="Picture 4" descr="A diagram of a device&#10;&#10;AI-generated content may be incorrect.">
            <a:extLst>
              <a:ext uri="{FF2B5EF4-FFF2-40B4-BE49-F238E27FC236}">
                <a16:creationId xmlns:a16="http://schemas.microsoft.com/office/drawing/2014/main" id="{B06B65A9-6DAE-15C2-2D99-13A5D7B45BC4}"/>
              </a:ext>
            </a:extLst>
          </p:cNvPr>
          <p:cNvPicPr>
            <a:picLocks noChangeAspect="1"/>
          </p:cNvPicPr>
          <p:nvPr/>
        </p:nvPicPr>
        <p:blipFill>
          <a:blip r:embed="rId2"/>
          <a:stretch>
            <a:fillRect/>
          </a:stretch>
        </p:blipFill>
        <p:spPr>
          <a:xfrm>
            <a:off x="838200" y="1706830"/>
            <a:ext cx="4681020" cy="4320000"/>
          </a:xfrm>
          <a:prstGeom prst="rect">
            <a:avLst/>
          </a:prstGeom>
        </p:spPr>
      </p:pic>
      <p:pic>
        <p:nvPicPr>
          <p:cNvPr id="7" name="Picture 6" descr="A graph with numbers and lines&#10;&#10;AI-generated content may be incorrect.">
            <a:extLst>
              <a:ext uri="{FF2B5EF4-FFF2-40B4-BE49-F238E27FC236}">
                <a16:creationId xmlns:a16="http://schemas.microsoft.com/office/drawing/2014/main" id="{1EA8B244-3D92-44C1-5BBC-FC8E9A33A971}"/>
              </a:ext>
            </a:extLst>
          </p:cNvPr>
          <p:cNvPicPr>
            <a:picLocks noChangeAspect="1"/>
          </p:cNvPicPr>
          <p:nvPr/>
        </p:nvPicPr>
        <p:blipFill>
          <a:blip r:embed="rId3"/>
          <a:stretch>
            <a:fillRect/>
          </a:stretch>
        </p:blipFill>
        <p:spPr>
          <a:xfrm>
            <a:off x="6096000" y="1989000"/>
            <a:ext cx="5778225" cy="2880000"/>
          </a:xfrm>
          <a:prstGeom prst="rect">
            <a:avLst/>
          </a:prstGeom>
        </p:spPr>
      </p:pic>
      <p:sp>
        <p:nvSpPr>
          <p:cNvPr id="8" name="TextBox 7">
            <a:extLst>
              <a:ext uri="{FF2B5EF4-FFF2-40B4-BE49-F238E27FC236}">
                <a16:creationId xmlns:a16="http://schemas.microsoft.com/office/drawing/2014/main" id="{2D759746-7B5A-69D1-FFE0-B34764258978}"/>
              </a:ext>
            </a:extLst>
          </p:cNvPr>
          <p:cNvSpPr txBox="1"/>
          <p:nvPr/>
        </p:nvSpPr>
        <p:spPr>
          <a:xfrm>
            <a:off x="1277223" y="6115276"/>
            <a:ext cx="2790685" cy="276999"/>
          </a:xfrm>
          <a:prstGeom prst="rect">
            <a:avLst/>
          </a:prstGeom>
          <a:noFill/>
        </p:spPr>
        <p:txBody>
          <a:bodyPr wrap="square">
            <a:spAutoFit/>
          </a:bodyPr>
          <a:lstStyle/>
          <a:p>
            <a:r>
              <a:rPr lang="en-GB" sz="1200" dirty="0"/>
              <a:t>Phys. Rev. X 15, 021031</a:t>
            </a:r>
            <a:endParaRPr lang="en-IT" sz="1200" dirty="0"/>
          </a:p>
        </p:txBody>
      </p:sp>
    </p:spTree>
    <p:extLst>
      <p:ext uri="{BB962C8B-B14F-4D97-AF65-F5344CB8AC3E}">
        <p14:creationId xmlns:p14="http://schemas.microsoft.com/office/powerpoint/2010/main" val="3235366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418CD-5615-0595-F5DA-7C63CEB2ABB4}"/>
              </a:ext>
            </a:extLst>
          </p:cNvPr>
          <p:cNvSpPr>
            <a:spLocks noGrp="1"/>
          </p:cNvSpPr>
          <p:nvPr>
            <p:ph type="title"/>
          </p:nvPr>
        </p:nvSpPr>
        <p:spPr/>
        <p:txBody>
          <a:bodyPr>
            <a:normAutofit/>
          </a:bodyPr>
          <a:lstStyle/>
          <a:p>
            <a:r>
              <a:rPr lang="en-GB" dirty="0"/>
              <a:t>Quantum Non-Demolition Detection of an Itinerant Microwave Photon</a:t>
            </a:r>
            <a:endParaRPr lang="en-IT" dirty="0"/>
          </a:p>
        </p:txBody>
      </p:sp>
      <p:pic>
        <p:nvPicPr>
          <p:cNvPr id="4" name="Picture 3" descr="A diagram of a diagram of a device&#10;&#10;AI-generated content may be incorrect.">
            <a:extLst>
              <a:ext uri="{FF2B5EF4-FFF2-40B4-BE49-F238E27FC236}">
                <a16:creationId xmlns:a16="http://schemas.microsoft.com/office/drawing/2014/main" id="{F153FC4F-69F6-860C-3646-B7C2A750BD06}"/>
              </a:ext>
            </a:extLst>
          </p:cNvPr>
          <p:cNvPicPr>
            <a:picLocks noChangeAspect="1"/>
          </p:cNvPicPr>
          <p:nvPr/>
        </p:nvPicPr>
        <p:blipFill>
          <a:blip r:embed="rId2"/>
          <a:stretch>
            <a:fillRect/>
          </a:stretch>
        </p:blipFill>
        <p:spPr>
          <a:xfrm>
            <a:off x="2209800" y="1846219"/>
            <a:ext cx="7772400" cy="3936072"/>
          </a:xfrm>
          <a:prstGeom prst="rect">
            <a:avLst/>
          </a:prstGeom>
        </p:spPr>
      </p:pic>
      <p:sp>
        <p:nvSpPr>
          <p:cNvPr id="6" name="TextBox 5">
            <a:extLst>
              <a:ext uri="{FF2B5EF4-FFF2-40B4-BE49-F238E27FC236}">
                <a16:creationId xmlns:a16="http://schemas.microsoft.com/office/drawing/2014/main" id="{C50CB7FB-C95B-510D-59BE-9F2C38B8EDF2}"/>
              </a:ext>
            </a:extLst>
          </p:cNvPr>
          <p:cNvSpPr txBox="1"/>
          <p:nvPr/>
        </p:nvSpPr>
        <p:spPr>
          <a:xfrm>
            <a:off x="838200" y="5946415"/>
            <a:ext cx="4191000" cy="276999"/>
          </a:xfrm>
          <a:prstGeom prst="rect">
            <a:avLst/>
          </a:prstGeom>
          <a:noFill/>
        </p:spPr>
        <p:txBody>
          <a:bodyPr wrap="square">
            <a:spAutoFit/>
          </a:bodyPr>
          <a:lstStyle/>
          <a:p>
            <a:r>
              <a:rPr lang="en-GB" sz="1200" dirty="0"/>
              <a:t>https://</a:t>
            </a:r>
            <a:r>
              <a:rPr lang="en-GB" sz="1200" dirty="0" err="1"/>
              <a:t>doi.org</a:t>
            </a:r>
            <a:r>
              <a:rPr lang="en-GB" sz="1200" dirty="0"/>
              <a:t>/10.1038/s41567-018-0066-3</a:t>
            </a:r>
          </a:p>
        </p:txBody>
      </p:sp>
      <p:sp>
        <p:nvSpPr>
          <p:cNvPr id="7" name="TextBox 6">
            <a:extLst>
              <a:ext uri="{FF2B5EF4-FFF2-40B4-BE49-F238E27FC236}">
                <a16:creationId xmlns:a16="http://schemas.microsoft.com/office/drawing/2014/main" id="{FEE19EC2-E72C-D5F7-D98F-DE76E85A786F}"/>
              </a:ext>
            </a:extLst>
          </p:cNvPr>
          <p:cNvSpPr txBox="1"/>
          <p:nvPr/>
        </p:nvSpPr>
        <p:spPr>
          <a:xfrm>
            <a:off x="504092" y="3809999"/>
            <a:ext cx="1017779" cy="646331"/>
          </a:xfrm>
          <a:prstGeom prst="rect">
            <a:avLst/>
          </a:prstGeom>
          <a:noFill/>
        </p:spPr>
        <p:txBody>
          <a:bodyPr wrap="none" rtlCol="0">
            <a:spAutoFit/>
          </a:bodyPr>
          <a:lstStyle/>
          <a:p>
            <a:r>
              <a:rPr lang="en-IT" dirty="0"/>
              <a:t>Itinerant</a:t>
            </a:r>
          </a:p>
          <a:p>
            <a:r>
              <a:rPr lang="en-IT" dirty="0"/>
              <a:t>photon</a:t>
            </a:r>
          </a:p>
        </p:txBody>
      </p:sp>
      <p:cxnSp>
        <p:nvCxnSpPr>
          <p:cNvPr id="8" name="Straight Arrow Connector 7">
            <a:extLst>
              <a:ext uri="{FF2B5EF4-FFF2-40B4-BE49-F238E27FC236}">
                <a16:creationId xmlns:a16="http://schemas.microsoft.com/office/drawing/2014/main" id="{CFB88E01-7826-EE72-3687-77C4EAE9D3AA}"/>
              </a:ext>
            </a:extLst>
          </p:cNvPr>
          <p:cNvCxnSpPr>
            <a:stCxn id="7" idx="3"/>
          </p:cNvCxnSpPr>
          <p:nvPr/>
        </p:nvCxnSpPr>
        <p:spPr>
          <a:xfrm flipV="1">
            <a:off x="1521871" y="3974123"/>
            <a:ext cx="1045483" cy="1590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3C2E1653-E18B-CF83-38AE-E095448F5C6B}"/>
              </a:ext>
            </a:extLst>
          </p:cNvPr>
          <p:cNvGrpSpPr>
            <a:grpSpLocks noChangeAspect="1"/>
          </p:cNvGrpSpPr>
          <p:nvPr/>
        </p:nvGrpSpPr>
        <p:grpSpPr>
          <a:xfrm>
            <a:off x="9895035" y="2981999"/>
            <a:ext cx="1792873" cy="1656000"/>
            <a:chOff x="2697803" y="2665089"/>
            <a:chExt cx="3585766" cy="3312000"/>
          </a:xfrm>
        </p:grpSpPr>
        <p:pic>
          <p:nvPicPr>
            <p:cNvPr id="5" name="Picture 4" descr="A diagram of a sphere with arrows and directions&#10;&#10;AI-generated content may be incorrect.">
              <a:extLst>
                <a:ext uri="{FF2B5EF4-FFF2-40B4-BE49-F238E27FC236}">
                  <a16:creationId xmlns:a16="http://schemas.microsoft.com/office/drawing/2014/main" id="{FA050A43-1F28-B1BA-1BB8-9ABF937EAC8F}"/>
                </a:ext>
              </a:extLst>
            </p:cNvPr>
            <p:cNvPicPr>
              <a:picLocks noChangeAspect="1"/>
            </p:cNvPicPr>
            <p:nvPr/>
          </p:nvPicPr>
          <p:blipFill>
            <a:blip r:embed="rId3"/>
            <a:stretch>
              <a:fillRect/>
            </a:stretch>
          </p:blipFill>
          <p:spPr>
            <a:xfrm>
              <a:off x="2767394" y="2665089"/>
              <a:ext cx="3328606" cy="3312000"/>
            </a:xfrm>
            <a:prstGeom prst="rect">
              <a:avLst/>
            </a:prstGeom>
          </p:spPr>
        </p:pic>
        <p:sp>
          <p:nvSpPr>
            <p:cNvPr id="9" name="Rectangle 8">
              <a:extLst>
                <a:ext uri="{FF2B5EF4-FFF2-40B4-BE49-F238E27FC236}">
                  <a16:creationId xmlns:a16="http://schemas.microsoft.com/office/drawing/2014/main" id="{A92CEC78-37AD-BA02-D883-9F348100111C}"/>
                </a:ext>
              </a:extLst>
            </p:cNvPr>
            <p:cNvSpPr/>
            <p:nvPr/>
          </p:nvSpPr>
          <p:spPr>
            <a:xfrm>
              <a:off x="5369169" y="2665089"/>
              <a:ext cx="914400" cy="1367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10" name="Rectangle 9">
              <a:extLst>
                <a:ext uri="{FF2B5EF4-FFF2-40B4-BE49-F238E27FC236}">
                  <a16:creationId xmlns:a16="http://schemas.microsoft.com/office/drawing/2014/main" id="{B61912FA-55C4-264E-F44A-48027EDE558F}"/>
                </a:ext>
              </a:extLst>
            </p:cNvPr>
            <p:cNvSpPr/>
            <p:nvPr/>
          </p:nvSpPr>
          <p:spPr>
            <a:xfrm>
              <a:off x="2697803" y="2886199"/>
              <a:ext cx="588714" cy="994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dirty="0"/>
            </a:p>
          </p:txBody>
        </p:sp>
      </p:grpSp>
    </p:spTree>
    <p:extLst>
      <p:ext uri="{BB962C8B-B14F-4D97-AF65-F5344CB8AC3E}">
        <p14:creationId xmlns:p14="http://schemas.microsoft.com/office/powerpoint/2010/main" val="2311164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75464-AC22-94CA-9E09-0AE84975D673}"/>
              </a:ext>
            </a:extLst>
          </p:cNvPr>
          <p:cNvSpPr>
            <a:spLocks noGrp="1"/>
          </p:cNvSpPr>
          <p:nvPr>
            <p:ph type="title"/>
          </p:nvPr>
        </p:nvSpPr>
        <p:spPr/>
        <p:txBody>
          <a:bodyPr/>
          <a:lstStyle/>
          <a:p>
            <a:r>
              <a:rPr lang="en-IT" dirty="0"/>
              <a:t>Axion Interaction in a Microwave Cavity</a:t>
            </a:r>
          </a:p>
        </p:txBody>
      </p:sp>
      <p:pic>
        <p:nvPicPr>
          <p:cNvPr id="1026" name="Picture 2" descr="The displacement operator acting on a vacuum state to create a coherent...  | Download Scientific Diagram">
            <a:extLst>
              <a:ext uri="{FF2B5EF4-FFF2-40B4-BE49-F238E27FC236}">
                <a16:creationId xmlns:a16="http://schemas.microsoft.com/office/drawing/2014/main" id="{2FC9129A-F754-0CE3-924C-5BFD20FF7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20875"/>
            <a:ext cx="4424513" cy="439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Hunt for the Invisible Axion - IEEE Spectrum">
            <a:extLst>
              <a:ext uri="{FF2B5EF4-FFF2-40B4-BE49-F238E27FC236}">
                <a16:creationId xmlns:a16="http://schemas.microsoft.com/office/drawing/2014/main" id="{B81FD173-38A8-F324-4C58-E1C468EF1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12875"/>
            <a:ext cx="4602688" cy="460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5381C1-7116-F879-787F-2FC9892C6587}"/>
              </a:ext>
            </a:extLst>
          </p:cNvPr>
          <p:cNvSpPr txBox="1"/>
          <p:nvPr/>
        </p:nvSpPr>
        <p:spPr>
          <a:xfrm>
            <a:off x="9622854" y="2265576"/>
            <a:ext cx="2375585" cy="1477328"/>
          </a:xfrm>
          <a:prstGeom prst="rect">
            <a:avLst/>
          </a:prstGeom>
          <a:noFill/>
        </p:spPr>
        <p:txBody>
          <a:bodyPr wrap="square">
            <a:spAutoFit/>
          </a:bodyPr>
          <a:lstStyle/>
          <a:p>
            <a:pPr algn="l" rtl="0"/>
            <a:r>
              <a:rPr lang="en-GB" dirty="0">
                <a:solidFill>
                  <a:srgbClr val="111111"/>
                </a:solidFill>
                <a:latin typeface="Roboto" panose="020F0502020204030204" pitchFamily="34" charset="0"/>
              </a:rPr>
              <a:t>D</a:t>
            </a:r>
            <a:r>
              <a:rPr lang="en-GB" b="0" i="0" u="none" strike="noStrike" dirty="0">
                <a:solidFill>
                  <a:srgbClr val="111111"/>
                </a:solidFill>
                <a:effectLst/>
                <a:latin typeface="Roboto" panose="020F0502020204030204" pitchFamily="34" charset="0"/>
              </a:rPr>
              <a:t>isplacement operator acting on a vacuum state to create a coherent state:</a:t>
            </a:r>
          </a:p>
        </p:txBody>
      </p:sp>
      <p:pic>
        <p:nvPicPr>
          <p:cNvPr id="7" name="Picture 6" descr="A mathematical equation with numbers and symbols&#10;&#10;AI-generated content may be incorrect.">
            <a:extLst>
              <a:ext uri="{FF2B5EF4-FFF2-40B4-BE49-F238E27FC236}">
                <a16:creationId xmlns:a16="http://schemas.microsoft.com/office/drawing/2014/main" id="{F93000D5-E276-6F1E-E784-B02281319782}"/>
              </a:ext>
            </a:extLst>
          </p:cNvPr>
          <p:cNvPicPr>
            <a:picLocks noChangeAspect="1"/>
          </p:cNvPicPr>
          <p:nvPr/>
        </p:nvPicPr>
        <p:blipFill>
          <a:blip r:embed="rId4"/>
          <a:stretch>
            <a:fillRect/>
          </a:stretch>
        </p:blipFill>
        <p:spPr>
          <a:xfrm>
            <a:off x="9293190" y="3865091"/>
            <a:ext cx="2564928" cy="828000"/>
          </a:xfrm>
          <a:prstGeom prst="rect">
            <a:avLst/>
          </a:prstGeom>
        </p:spPr>
      </p:pic>
      <p:sp>
        <p:nvSpPr>
          <p:cNvPr id="4" name="TextBox 3">
            <a:extLst>
              <a:ext uri="{FF2B5EF4-FFF2-40B4-BE49-F238E27FC236}">
                <a16:creationId xmlns:a16="http://schemas.microsoft.com/office/drawing/2014/main" id="{EC63D266-974A-B248-71A2-4B4B9C009B2B}"/>
              </a:ext>
            </a:extLst>
          </p:cNvPr>
          <p:cNvSpPr txBox="1"/>
          <p:nvPr/>
        </p:nvSpPr>
        <p:spPr>
          <a:xfrm>
            <a:off x="228600" y="6458154"/>
            <a:ext cx="4147457" cy="276999"/>
          </a:xfrm>
          <a:prstGeom prst="rect">
            <a:avLst/>
          </a:prstGeom>
          <a:noFill/>
        </p:spPr>
        <p:txBody>
          <a:bodyPr wrap="square">
            <a:spAutoFit/>
          </a:bodyPr>
          <a:lstStyle/>
          <a:p>
            <a:r>
              <a:rPr lang="en-GB" sz="1200" dirty="0"/>
              <a:t>https://</a:t>
            </a:r>
            <a:r>
              <a:rPr lang="en-GB" sz="1200" dirty="0" err="1"/>
              <a:t>spectrum.ieee.org</a:t>
            </a:r>
            <a:r>
              <a:rPr lang="en-GB" sz="1200" dirty="0"/>
              <a:t>/the-hunt-for-the-invisible-axion</a:t>
            </a:r>
            <a:endParaRPr lang="en-IT" sz="1200" dirty="0"/>
          </a:p>
        </p:txBody>
      </p:sp>
    </p:spTree>
    <p:extLst>
      <p:ext uri="{BB962C8B-B14F-4D97-AF65-F5344CB8AC3E}">
        <p14:creationId xmlns:p14="http://schemas.microsoft.com/office/powerpoint/2010/main" val="728414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1E5D66-B359-AB68-36EF-3E00462CD3BF}"/>
              </a:ext>
            </a:extLst>
          </p:cNvPr>
          <p:cNvSpPr>
            <a:spLocks noGrp="1"/>
          </p:cNvSpPr>
          <p:nvPr>
            <p:ph type="title"/>
          </p:nvPr>
        </p:nvSpPr>
        <p:spPr>
          <a:xfrm>
            <a:off x="1028700" y="1967266"/>
            <a:ext cx="2628900" cy="2547257"/>
          </a:xfrm>
          <a:noFill/>
        </p:spPr>
        <p:txBody>
          <a:bodyPr anchor="ctr">
            <a:normAutofit/>
          </a:bodyPr>
          <a:lstStyle/>
          <a:p>
            <a:pPr algn="ctr"/>
            <a:r>
              <a:rPr lang="en-IT" sz="3600" dirty="0">
                <a:solidFill>
                  <a:srgbClr val="FFFFFF"/>
                </a:solidFill>
              </a:rPr>
              <a:t>Multi Qubit Sensors</a:t>
            </a:r>
          </a:p>
        </p:txBody>
      </p:sp>
      <p:pic>
        <p:nvPicPr>
          <p:cNvPr id="2052" name="Picture 4" descr="New Codes Could Make Quantum Computing 10 Times More Efficient | Quanta  Magazine">
            <a:extLst>
              <a:ext uri="{FF2B5EF4-FFF2-40B4-BE49-F238E27FC236}">
                <a16:creationId xmlns:a16="http://schemas.microsoft.com/office/drawing/2014/main" id="{3B33499E-8053-A4B9-539C-28411D3B4E1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1520764"/>
            <a:ext cx="6780700" cy="381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549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5F4D-28E8-A6A8-301F-ACABF0918E93}"/>
              </a:ext>
            </a:extLst>
          </p:cNvPr>
          <p:cNvSpPr>
            <a:spLocks noGrp="1"/>
          </p:cNvSpPr>
          <p:nvPr>
            <p:ph type="title"/>
          </p:nvPr>
        </p:nvSpPr>
        <p:spPr/>
        <p:txBody>
          <a:bodyPr/>
          <a:lstStyle/>
          <a:p>
            <a:r>
              <a:rPr lang="en-IT" dirty="0"/>
              <a:t>Error Correction with Two Qubits</a:t>
            </a:r>
          </a:p>
        </p:txBody>
      </p:sp>
      <p:pic>
        <p:nvPicPr>
          <p:cNvPr id="3" name="Picture 2">
            <a:extLst>
              <a:ext uri="{FF2B5EF4-FFF2-40B4-BE49-F238E27FC236}">
                <a16:creationId xmlns:a16="http://schemas.microsoft.com/office/drawing/2014/main" id="{99B3B3EF-2D20-1187-12F4-6DD0661B0E4B}"/>
              </a:ext>
            </a:extLst>
          </p:cNvPr>
          <p:cNvPicPr>
            <a:picLocks noChangeAspect="1"/>
          </p:cNvPicPr>
          <p:nvPr/>
        </p:nvPicPr>
        <p:blipFill>
          <a:blip r:embed="rId2"/>
          <a:stretch>
            <a:fillRect/>
          </a:stretch>
        </p:blipFill>
        <p:spPr>
          <a:xfrm>
            <a:off x="702797" y="2029242"/>
            <a:ext cx="4549800" cy="2880000"/>
          </a:xfrm>
          <a:prstGeom prst="rect">
            <a:avLst/>
          </a:prstGeom>
        </p:spPr>
      </p:pic>
      <p:sp>
        <p:nvSpPr>
          <p:cNvPr id="7" name="TextBox 6">
            <a:extLst>
              <a:ext uri="{FF2B5EF4-FFF2-40B4-BE49-F238E27FC236}">
                <a16:creationId xmlns:a16="http://schemas.microsoft.com/office/drawing/2014/main" id="{E3FAB646-E46F-FE48-D360-264DD8039D4B}"/>
              </a:ext>
            </a:extLst>
          </p:cNvPr>
          <p:cNvSpPr txBox="1"/>
          <p:nvPr/>
        </p:nvSpPr>
        <p:spPr>
          <a:xfrm>
            <a:off x="407001" y="6084887"/>
            <a:ext cx="3538701" cy="338554"/>
          </a:xfrm>
          <a:prstGeom prst="rect">
            <a:avLst/>
          </a:prstGeom>
          <a:noFill/>
        </p:spPr>
        <p:txBody>
          <a:bodyPr wrap="square">
            <a:spAutoFit/>
          </a:bodyPr>
          <a:lstStyle/>
          <a:p>
            <a:r>
              <a:rPr lang="en-GB" sz="1600" dirty="0"/>
              <a:t>Appl. Sci. 2024, 14(4), 1478</a:t>
            </a:r>
            <a:endParaRPr lang="en-IT" sz="1600" dirty="0"/>
          </a:p>
        </p:txBody>
      </p:sp>
      <p:sp>
        <p:nvSpPr>
          <p:cNvPr id="9" name="TextBox 8">
            <a:extLst>
              <a:ext uri="{FF2B5EF4-FFF2-40B4-BE49-F238E27FC236}">
                <a16:creationId xmlns:a16="http://schemas.microsoft.com/office/drawing/2014/main" id="{13937AD4-6EA3-58A1-7BA6-380C6AD8BF31}"/>
              </a:ext>
            </a:extLst>
          </p:cNvPr>
          <p:cNvSpPr txBox="1"/>
          <p:nvPr/>
        </p:nvSpPr>
        <p:spPr>
          <a:xfrm>
            <a:off x="407001" y="6423441"/>
            <a:ext cx="4317399" cy="338554"/>
          </a:xfrm>
          <a:prstGeom prst="rect">
            <a:avLst/>
          </a:prstGeom>
          <a:noFill/>
        </p:spPr>
        <p:txBody>
          <a:bodyPr wrap="square">
            <a:spAutoFit/>
          </a:bodyPr>
          <a:lstStyle/>
          <a:p>
            <a:r>
              <a:rPr lang="en-GB" sz="1600" dirty="0"/>
              <a:t>https://</a:t>
            </a:r>
            <a:r>
              <a:rPr lang="en-GB" sz="1600" dirty="0" err="1"/>
              <a:t>doi.org</a:t>
            </a:r>
            <a:r>
              <a:rPr lang="en-GB" sz="1600" dirty="0"/>
              <a:t>/10.1016/j.nima.2024.170010</a:t>
            </a:r>
            <a:endParaRPr lang="en-IT" sz="1600" dirty="0"/>
          </a:p>
        </p:txBody>
      </p:sp>
      <p:grpSp>
        <p:nvGrpSpPr>
          <p:cNvPr id="4" name="Group 3">
            <a:extLst>
              <a:ext uri="{FF2B5EF4-FFF2-40B4-BE49-F238E27FC236}">
                <a16:creationId xmlns:a16="http://schemas.microsoft.com/office/drawing/2014/main" id="{BFA24AF9-86E9-20A5-A7AE-E5B618A9D669}"/>
              </a:ext>
            </a:extLst>
          </p:cNvPr>
          <p:cNvGrpSpPr>
            <a:grpSpLocks noChangeAspect="1"/>
          </p:cNvGrpSpPr>
          <p:nvPr/>
        </p:nvGrpSpPr>
        <p:grpSpPr>
          <a:xfrm>
            <a:off x="5609138" y="2209242"/>
            <a:ext cx="6078340" cy="2700000"/>
            <a:chOff x="3578056" y="1307873"/>
            <a:chExt cx="8023408" cy="3564000"/>
          </a:xfrm>
        </p:grpSpPr>
        <p:pic>
          <p:nvPicPr>
            <p:cNvPr id="5" name="Picture 4">
              <a:extLst>
                <a:ext uri="{FF2B5EF4-FFF2-40B4-BE49-F238E27FC236}">
                  <a16:creationId xmlns:a16="http://schemas.microsoft.com/office/drawing/2014/main" id="{DE37755B-3AB6-B002-4C9A-7EB54BFDC5E1}"/>
                </a:ext>
              </a:extLst>
            </p:cNvPr>
            <p:cNvPicPr>
              <a:picLocks noChangeAspect="1"/>
            </p:cNvPicPr>
            <p:nvPr/>
          </p:nvPicPr>
          <p:blipFill>
            <a:blip r:embed="rId3"/>
            <a:srcRect r="6198"/>
            <a:stretch>
              <a:fillRect/>
            </a:stretch>
          </p:blipFill>
          <p:spPr>
            <a:xfrm>
              <a:off x="3578056" y="1307873"/>
              <a:ext cx="8023408" cy="35640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C588F59-0A4C-138C-7F58-5BC2C05DDBC0}"/>
                    </a:ext>
                  </a:extLst>
                </p:cNvPr>
                <p:cNvSpPr txBox="1"/>
                <p:nvPr/>
              </p:nvSpPr>
              <p:spPr>
                <a:xfrm rot="16200000">
                  <a:off x="2991973" y="2627432"/>
                  <a:ext cx="2430130" cy="534560"/>
                </a:xfrm>
                <a:prstGeom prst="rect">
                  <a:avLst/>
                </a:prstGeom>
                <a:solidFill>
                  <a:schemeClr val="bg1"/>
                </a:solidFill>
              </p:spPr>
              <p:txBody>
                <a:bodyPr wrap="none" rtlCol="0">
                  <a:spAutoFit/>
                </a:bodyPr>
                <a:lstStyle/>
                <a:p>
                  <a:r>
                    <a:rPr lang="en-IT" sz="1400" dirty="0"/>
                    <a:t>Probability |</a:t>
                  </a:r>
                  <a14:m>
                    <m:oMath xmlns:m="http://schemas.openxmlformats.org/officeDocument/2006/math">
                      <m:d>
                        <m:dPr>
                          <m:begChr m:val=""/>
                          <m:endChr m:val="⟩"/>
                          <m:ctrlPr>
                            <a:rPr lang="en-IT" sz="1400" i="1" smtClean="0">
                              <a:latin typeface="Cambria Math" panose="02040503050406030204" pitchFamily="18" charset="0"/>
                            </a:rPr>
                          </m:ctrlPr>
                        </m:dPr>
                        <m:e>
                          <m:r>
                            <a:rPr lang="it-IT" sz="1400" b="0" i="1" smtClean="0">
                              <a:latin typeface="Cambria Math" panose="02040503050406030204" pitchFamily="18" charset="0"/>
                            </a:rPr>
                            <m:t>1,1</m:t>
                          </m:r>
                        </m:e>
                      </m:d>
                    </m:oMath>
                  </a14:m>
                  <a:endParaRPr lang="en-IT" sz="1400" dirty="0"/>
                </a:p>
              </p:txBody>
            </p:sp>
          </mc:Choice>
          <mc:Fallback xmlns="">
            <p:sp>
              <p:nvSpPr>
                <p:cNvPr id="6" name="TextBox 5">
                  <a:extLst>
                    <a:ext uri="{FF2B5EF4-FFF2-40B4-BE49-F238E27FC236}">
                      <a16:creationId xmlns:a16="http://schemas.microsoft.com/office/drawing/2014/main" id="{4C588F59-0A4C-138C-7F58-5BC2C05DDBC0}"/>
                    </a:ext>
                  </a:extLst>
                </p:cNvPr>
                <p:cNvSpPr txBox="1">
                  <a:spLocks noRot="1" noChangeAspect="1" noMove="1" noResize="1" noEditPoints="1" noAdjustHandles="1" noChangeArrowheads="1" noChangeShapeType="1" noTextEdit="1"/>
                </p:cNvSpPr>
                <p:nvPr/>
              </p:nvSpPr>
              <p:spPr>
                <a:xfrm rot="16200000">
                  <a:off x="2991973" y="2627432"/>
                  <a:ext cx="2430130" cy="534560"/>
                </a:xfrm>
                <a:prstGeom prst="rect">
                  <a:avLst/>
                </a:prstGeom>
                <a:blipFill>
                  <a:blip r:embed="rId4"/>
                  <a:stretch>
                    <a:fillRect l="-100000" t="-11712" r="-157692" b="-180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95B2340-2EFF-D14D-5AA0-95375D761A2B}"/>
                    </a:ext>
                  </a:extLst>
                </p:cNvPr>
                <p:cNvSpPr txBox="1"/>
                <p:nvPr/>
              </p:nvSpPr>
              <p:spPr>
                <a:xfrm>
                  <a:off x="4959815" y="3838975"/>
                  <a:ext cx="782350" cy="4276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m:t>
                        </m:r>
                        <m:d>
                          <m:dPr>
                            <m:begChr m:val=""/>
                            <m:endChr m:val="⟩"/>
                            <m:ctrlPr>
                              <a:rPr lang="it-IT" sz="1600" b="0" i="1" smtClean="0">
                                <a:latin typeface="Cambria Math" panose="02040503050406030204" pitchFamily="18" charset="0"/>
                              </a:rPr>
                            </m:ctrlPr>
                          </m:dPr>
                          <m:e>
                            <m:r>
                              <a:rPr lang="it-IT" sz="1600" b="0" i="1" smtClean="0">
                                <a:latin typeface="Cambria Math" panose="02040503050406030204" pitchFamily="18" charset="0"/>
                              </a:rPr>
                              <m:t>0,0</m:t>
                            </m:r>
                          </m:e>
                        </m:d>
                      </m:oMath>
                    </m:oMathPara>
                  </a14:m>
                  <a:endParaRPr lang="en-IT" sz="1600" dirty="0"/>
                </a:p>
              </p:txBody>
            </p:sp>
          </mc:Choice>
          <mc:Fallback xmlns="">
            <p:sp>
              <p:nvSpPr>
                <p:cNvPr id="8" name="TextBox 7">
                  <a:extLst>
                    <a:ext uri="{FF2B5EF4-FFF2-40B4-BE49-F238E27FC236}">
                      <a16:creationId xmlns:a16="http://schemas.microsoft.com/office/drawing/2014/main" id="{895B2340-2EFF-D14D-5AA0-95375D761A2B}"/>
                    </a:ext>
                  </a:extLst>
                </p:cNvPr>
                <p:cNvSpPr txBox="1">
                  <a:spLocks noRot="1" noChangeAspect="1" noMove="1" noResize="1" noEditPoints="1" noAdjustHandles="1" noChangeArrowheads="1" noChangeShapeType="1" noTextEdit="1"/>
                </p:cNvSpPr>
                <p:nvPr/>
              </p:nvSpPr>
              <p:spPr>
                <a:xfrm>
                  <a:off x="4959815" y="3838975"/>
                  <a:ext cx="782350" cy="427647"/>
                </a:xfrm>
                <a:prstGeom prst="rect">
                  <a:avLst/>
                </a:prstGeom>
                <a:blipFill>
                  <a:blip r:embed="rId5"/>
                  <a:stretch>
                    <a:fillRect l="-16667" t="-170000" r="-63889" b="-26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E5B65AD-DB1F-0C05-8A43-E976656D8C63}"/>
                    </a:ext>
                  </a:extLst>
                </p:cNvPr>
                <p:cNvSpPr txBox="1"/>
                <p:nvPr/>
              </p:nvSpPr>
              <p:spPr>
                <a:xfrm>
                  <a:off x="10404888" y="1941160"/>
                  <a:ext cx="782350" cy="4276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m:t>
                        </m:r>
                        <m:d>
                          <m:dPr>
                            <m:begChr m:val=""/>
                            <m:endChr m:val="⟩"/>
                            <m:ctrlPr>
                              <a:rPr lang="it-IT" sz="1600" b="0" i="1" smtClean="0">
                                <a:latin typeface="Cambria Math" panose="02040503050406030204" pitchFamily="18" charset="0"/>
                              </a:rPr>
                            </m:ctrlPr>
                          </m:dPr>
                          <m:e>
                            <m:r>
                              <a:rPr lang="it-IT" sz="1600" b="0" i="1" smtClean="0">
                                <a:latin typeface="Cambria Math" panose="02040503050406030204" pitchFamily="18" charset="0"/>
                              </a:rPr>
                              <m:t>1,1</m:t>
                            </m:r>
                          </m:e>
                        </m:d>
                      </m:oMath>
                    </m:oMathPara>
                  </a14:m>
                  <a:endParaRPr lang="en-IT" sz="1600" dirty="0"/>
                </a:p>
              </p:txBody>
            </p:sp>
          </mc:Choice>
          <mc:Fallback xmlns="">
            <p:sp>
              <p:nvSpPr>
                <p:cNvPr id="10" name="TextBox 9">
                  <a:extLst>
                    <a:ext uri="{FF2B5EF4-FFF2-40B4-BE49-F238E27FC236}">
                      <a16:creationId xmlns:a16="http://schemas.microsoft.com/office/drawing/2014/main" id="{1E5B65AD-DB1F-0C05-8A43-E976656D8C63}"/>
                    </a:ext>
                  </a:extLst>
                </p:cNvPr>
                <p:cNvSpPr txBox="1">
                  <a:spLocks noRot="1" noChangeAspect="1" noMove="1" noResize="1" noEditPoints="1" noAdjustHandles="1" noChangeArrowheads="1" noChangeShapeType="1" noTextEdit="1"/>
                </p:cNvSpPr>
                <p:nvPr/>
              </p:nvSpPr>
              <p:spPr>
                <a:xfrm>
                  <a:off x="10404888" y="1941160"/>
                  <a:ext cx="782350" cy="427647"/>
                </a:xfrm>
                <a:prstGeom prst="rect">
                  <a:avLst/>
                </a:prstGeom>
                <a:blipFill>
                  <a:blip r:embed="rId6"/>
                  <a:stretch>
                    <a:fillRect l="-16667" t="-170000" r="-63889" b="-260000"/>
                  </a:stretch>
                </a:blipFill>
              </p:spPr>
              <p:txBody>
                <a:bodyPr/>
                <a:lstStyle/>
                <a:p>
                  <a:r>
                    <a:rPr lang="en-IT">
                      <a:noFill/>
                    </a:rPr>
                    <a:t> </a:t>
                  </a:r>
                </a:p>
              </p:txBody>
            </p:sp>
          </mc:Fallback>
        </mc:AlternateContent>
        <p:sp>
          <p:nvSpPr>
            <p:cNvPr id="11" name="TextBox 10">
              <a:extLst>
                <a:ext uri="{FF2B5EF4-FFF2-40B4-BE49-F238E27FC236}">
                  <a16:creationId xmlns:a16="http://schemas.microsoft.com/office/drawing/2014/main" id="{01266FCB-3AEA-0B64-4B85-CC2B00CE3271}"/>
                </a:ext>
              </a:extLst>
            </p:cNvPr>
            <p:cNvSpPr txBox="1"/>
            <p:nvPr/>
          </p:nvSpPr>
          <p:spPr>
            <a:xfrm>
              <a:off x="5591037" y="2575875"/>
              <a:ext cx="2053712" cy="534560"/>
            </a:xfrm>
            <a:prstGeom prst="rect">
              <a:avLst/>
            </a:prstGeom>
            <a:noFill/>
          </p:spPr>
          <p:txBody>
            <a:bodyPr wrap="none" rtlCol="0">
              <a:spAutoFit/>
            </a:bodyPr>
            <a:lstStyle/>
            <a:p>
              <a:r>
                <a:rPr lang="en-IT" sz="1400" dirty="0">
                  <a:solidFill>
                    <a:schemeClr val="accent2"/>
                  </a:solidFill>
                </a:rPr>
                <a:t>Input photon</a:t>
              </a:r>
            </a:p>
          </p:txBody>
        </p:sp>
        <p:sp>
          <p:nvSpPr>
            <p:cNvPr id="12" name="TextBox 11">
              <a:extLst>
                <a:ext uri="{FF2B5EF4-FFF2-40B4-BE49-F238E27FC236}">
                  <a16:creationId xmlns:a16="http://schemas.microsoft.com/office/drawing/2014/main" id="{A3DCAD66-DCE9-4CE9-BA57-5BE05C943954}"/>
                </a:ext>
              </a:extLst>
            </p:cNvPr>
            <p:cNvSpPr txBox="1"/>
            <p:nvPr/>
          </p:nvSpPr>
          <p:spPr>
            <a:xfrm>
              <a:off x="8344190" y="2308596"/>
              <a:ext cx="2524123" cy="534560"/>
            </a:xfrm>
            <a:prstGeom prst="rect">
              <a:avLst/>
            </a:prstGeom>
            <a:noFill/>
          </p:spPr>
          <p:txBody>
            <a:bodyPr wrap="none" rtlCol="0">
              <a:spAutoFit/>
            </a:bodyPr>
            <a:lstStyle/>
            <a:p>
              <a:r>
                <a:rPr lang="en-IT" sz="1400" dirty="0">
                  <a:solidFill>
                    <a:schemeClr val="tx2">
                      <a:lumMod val="75000"/>
                      <a:lumOff val="25000"/>
                    </a:schemeClr>
                  </a:solidFill>
                </a:rPr>
                <a:t>Probability P(11)</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046F1B-D5D3-2FA5-FF42-FA1D6FD5003C}"/>
                  </a:ext>
                </a:extLst>
              </p:cNvPr>
              <p:cNvSpPr txBox="1"/>
              <p:nvPr/>
            </p:nvSpPr>
            <p:spPr>
              <a:xfrm>
                <a:off x="2692794" y="5247796"/>
                <a:ext cx="3190361" cy="738664"/>
              </a:xfrm>
              <a:prstGeom prst="rect">
                <a:avLst/>
              </a:prstGeom>
              <a:noFill/>
            </p:spPr>
            <p:txBody>
              <a:bodyPr wrap="none" lIns="0" tIns="0" rIns="0" bIns="0" rtlCol="0">
                <a:spAutoFit/>
              </a:bodyPr>
              <a:lstStyle/>
              <a:p>
                <a:r>
                  <a:rPr lang="it-IT" sz="2400" b="0" dirty="0" err="1">
                    <a:ea typeface="Cambria Math" panose="02040503050406030204" pitchFamily="18" charset="0"/>
                  </a:rPr>
                  <a:t>Reduced</a:t>
                </a:r>
                <a:r>
                  <a:rPr lang="it-IT" sz="2400" b="0" dirty="0">
                    <a:ea typeface="Cambria Math" panose="02040503050406030204" pitchFamily="18" charset="0"/>
                  </a:rPr>
                  <a:t> </a:t>
                </a:r>
                <a:r>
                  <a:rPr lang="it-IT" sz="2400" dirty="0">
                    <a:ea typeface="Cambria Math" panose="02040503050406030204" pitchFamily="18" charset="0"/>
                  </a:rPr>
                  <a:t>dark </a:t>
                </a:r>
                <a:r>
                  <a:rPr lang="it-IT" sz="2400" dirty="0" err="1">
                    <a:ea typeface="Cambria Math" panose="02040503050406030204" pitchFamily="18" charset="0"/>
                  </a:rPr>
                  <a:t>counts</a:t>
                </a:r>
                <a:r>
                  <a:rPr lang="it-IT" sz="2400" dirty="0">
                    <a:ea typeface="Cambria Math" panose="02040503050406030204" pitchFamily="18" charset="0"/>
                  </a:rPr>
                  <a:t>:</a:t>
                </a:r>
              </a:p>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ea typeface="Cambria Math" panose="02040503050406030204" pitchFamily="18" charset="0"/>
                        </a:rPr>
                        <m:t>𝐸𝑟𝑟𝑜𝑟</m:t>
                      </m:r>
                      <m:r>
                        <a:rPr lang="it-IT" sz="2400" b="0" i="1" smtClean="0">
                          <a:latin typeface="Cambria Math" panose="02040503050406030204" pitchFamily="18" charset="0"/>
                          <a:ea typeface="Cambria Math" panose="02040503050406030204" pitchFamily="18" charset="0"/>
                        </a:rPr>
                        <m:t> </m:t>
                      </m:r>
                      <m:r>
                        <a:rPr lang="it-IT" sz="2400" b="0" i="1" smtClean="0">
                          <a:latin typeface="Cambria Math" panose="02040503050406030204" pitchFamily="18" charset="0"/>
                          <a:ea typeface="Cambria Math" panose="02040503050406030204" pitchFamily="18" charset="0"/>
                        </a:rPr>
                        <m:t>𝑟𝑎𝑡𝑒</m:t>
                      </m:r>
                      <m:r>
                        <a:rPr lang="it-IT" sz="2400" b="0" i="1" smtClean="0">
                          <a:latin typeface="Cambria Math" panose="02040503050406030204" pitchFamily="18" charset="0"/>
                          <a:ea typeface="Cambria Math" panose="02040503050406030204" pitchFamily="18" charset="0"/>
                        </a:rPr>
                        <m:t>∝</m:t>
                      </m:r>
                      <m:r>
                        <a:rPr lang="it-IT" sz="2400" i="1">
                          <a:latin typeface="Cambria Math" panose="02040503050406030204" pitchFamily="18" charset="0"/>
                        </a:rPr>
                        <m:t>𝑝</m:t>
                      </m:r>
                      <m:sSup>
                        <m:sSupPr>
                          <m:ctrlPr>
                            <a:rPr lang="it-IT" sz="2400" i="1">
                              <a:latin typeface="Cambria Math" panose="02040503050406030204" pitchFamily="18" charset="0"/>
                            </a:rPr>
                          </m:ctrlPr>
                        </m:sSupPr>
                        <m:e>
                          <m:d>
                            <m:dPr>
                              <m:ctrlPr>
                                <a:rPr lang="it-IT" sz="2400" i="1">
                                  <a:latin typeface="Cambria Math" panose="02040503050406030204" pitchFamily="18" charset="0"/>
                                </a:rPr>
                              </m:ctrlPr>
                            </m:dPr>
                            <m:e>
                              <m:r>
                                <a:rPr lang="it-IT" sz="2400" i="1">
                                  <a:latin typeface="Cambria Math" panose="02040503050406030204" pitchFamily="18" charset="0"/>
                                </a:rPr>
                                <m:t>1</m:t>
                              </m:r>
                            </m:e>
                            <m:e>
                              <m:r>
                                <a:rPr lang="it-IT" sz="2400" i="1">
                                  <a:latin typeface="Cambria Math" panose="02040503050406030204" pitchFamily="18" charset="0"/>
                                </a:rPr>
                                <m:t>0</m:t>
                              </m:r>
                            </m:e>
                          </m:d>
                        </m:e>
                        <m:sup>
                          <m:r>
                            <a:rPr lang="it-IT" sz="2400" i="1">
                              <a:latin typeface="Cambria Math" panose="02040503050406030204" pitchFamily="18" charset="0"/>
                            </a:rPr>
                            <m:t>2</m:t>
                          </m:r>
                        </m:sup>
                      </m:sSup>
                    </m:oMath>
                  </m:oMathPara>
                </a14:m>
                <a:endParaRPr lang="en-IT" sz="2400" dirty="0"/>
              </a:p>
            </p:txBody>
          </p:sp>
        </mc:Choice>
        <mc:Fallback xmlns="">
          <p:sp>
            <p:nvSpPr>
              <p:cNvPr id="13" name="TextBox 12">
                <a:extLst>
                  <a:ext uri="{FF2B5EF4-FFF2-40B4-BE49-F238E27FC236}">
                    <a16:creationId xmlns:a16="http://schemas.microsoft.com/office/drawing/2014/main" id="{A2046F1B-D5D3-2FA5-FF42-FA1D6FD5003C}"/>
                  </a:ext>
                </a:extLst>
              </p:cNvPr>
              <p:cNvSpPr txBox="1">
                <a:spLocks noRot="1" noChangeAspect="1" noMove="1" noResize="1" noEditPoints="1" noAdjustHandles="1" noChangeArrowheads="1" noChangeShapeType="1" noTextEdit="1"/>
              </p:cNvSpPr>
              <p:nvPr/>
            </p:nvSpPr>
            <p:spPr>
              <a:xfrm>
                <a:off x="2692794" y="5247796"/>
                <a:ext cx="3190361" cy="738664"/>
              </a:xfrm>
              <a:prstGeom prst="rect">
                <a:avLst/>
              </a:prstGeom>
              <a:blipFill>
                <a:blip r:embed="rId7"/>
                <a:stretch>
                  <a:fillRect l="-5952" t="-13559" b="-16949"/>
                </a:stretch>
              </a:blipFill>
            </p:spPr>
            <p:txBody>
              <a:bodyPr/>
              <a:lstStyle/>
              <a:p>
                <a:r>
                  <a:rPr lang="en-IT">
                    <a:noFill/>
                  </a:rPr>
                  <a:t> </a:t>
                </a:r>
              </a:p>
            </p:txBody>
          </p:sp>
        </mc:Fallback>
      </mc:AlternateContent>
    </p:spTree>
    <p:extLst>
      <p:ext uri="{BB962C8B-B14F-4D97-AF65-F5344CB8AC3E}">
        <p14:creationId xmlns:p14="http://schemas.microsoft.com/office/powerpoint/2010/main" val="2208603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DB16B-9722-86C7-F459-D2F22ABE745A}"/>
              </a:ext>
            </a:extLst>
          </p:cNvPr>
          <p:cNvSpPr>
            <a:spLocks noGrp="1"/>
          </p:cNvSpPr>
          <p:nvPr>
            <p:ph type="title"/>
          </p:nvPr>
        </p:nvSpPr>
        <p:spPr/>
        <p:txBody>
          <a:bodyPr/>
          <a:lstStyle/>
          <a:p>
            <a:r>
              <a:rPr lang="en-IT" dirty="0"/>
              <a:t>Sensing with Multiqubit Entangled States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3F82F8-B544-7C93-32B0-25BB73714051}"/>
                  </a:ext>
                </a:extLst>
              </p:cNvPr>
              <p:cNvSpPr txBox="1"/>
              <p:nvPr/>
            </p:nvSpPr>
            <p:spPr>
              <a:xfrm>
                <a:off x="967154" y="3060309"/>
                <a:ext cx="4317144" cy="344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sz="2000" b="0" i="1" smtClean="0">
                              <a:latin typeface="Cambria Math" panose="02040503050406030204" pitchFamily="18" charset="0"/>
                            </a:rPr>
                          </m:ctrlPr>
                        </m:dPr>
                        <m:e>
                          <m:r>
                            <a:rPr lang="it-IT" sz="2000" b="0" i="1" smtClean="0">
                              <a:latin typeface="Cambria Math" panose="02040503050406030204" pitchFamily="18" charset="0"/>
                            </a:rPr>
                            <m:t>𝜓</m:t>
                          </m:r>
                        </m:e>
                      </m:d>
                      <m:r>
                        <a:rPr lang="it-IT" sz="2000" b="0" i="1" smtClean="0">
                          <a:latin typeface="Cambria Math" panose="02040503050406030204" pitchFamily="18" charset="0"/>
                        </a:rPr>
                        <m:t>=</m:t>
                      </m:r>
                      <m:d>
                        <m:dPr>
                          <m:ctrlPr>
                            <a:rPr lang="it-IT" sz="2000" b="0" i="1" smtClean="0">
                              <a:latin typeface="Cambria Math" panose="02040503050406030204" pitchFamily="18" charset="0"/>
                            </a:rPr>
                          </m:ctrlPr>
                        </m:dPr>
                        <m:e>
                          <m:d>
                            <m:dPr>
                              <m:begChr m:val=""/>
                              <m:endChr m:val="⟩"/>
                              <m:ctrlPr>
                                <a:rPr lang="it-IT" sz="2000" b="0" i="1" smtClean="0">
                                  <a:latin typeface="Cambria Math" panose="02040503050406030204" pitchFamily="18" charset="0"/>
                                </a:rPr>
                              </m:ctrlPr>
                            </m:dPr>
                            <m:e>
                              <m:r>
                                <a:rPr lang="it-IT" sz="2000" b="0" i="1" smtClean="0">
                                  <a:latin typeface="Cambria Math" panose="02040503050406030204" pitchFamily="18" charset="0"/>
                                </a:rPr>
                                <m:t>|000000…</m:t>
                              </m:r>
                            </m:e>
                          </m:d>
                          <m:r>
                            <a:rPr lang="it-IT" sz="2000" b="0" i="1" smtClean="0">
                              <a:latin typeface="Cambria Math" panose="02040503050406030204" pitchFamily="18" charset="0"/>
                            </a:rPr>
                            <m:t>+|</m:t>
                          </m:r>
                          <m:d>
                            <m:dPr>
                              <m:begChr m:val=""/>
                              <m:endChr m:val="⟩"/>
                              <m:ctrlPr>
                                <a:rPr lang="it-IT" sz="2000" b="0" i="1" smtClean="0">
                                  <a:latin typeface="Cambria Math" panose="02040503050406030204" pitchFamily="18" charset="0"/>
                                </a:rPr>
                              </m:ctrlPr>
                            </m:dPr>
                            <m:e>
                              <m:r>
                                <a:rPr lang="it-IT" sz="2000" b="0" i="1" smtClean="0">
                                  <a:latin typeface="Cambria Math" panose="02040503050406030204" pitchFamily="18" charset="0"/>
                                </a:rPr>
                                <m:t>111111…</m:t>
                              </m:r>
                            </m:e>
                          </m:d>
                        </m:e>
                      </m:d>
                      <m:r>
                        <a:rPr lang="it-IT" sz="2000" b="0" i="1" smtClean="0">
                          <a:latin typeface="Cambria Math" panose="02040503050406030204" pitchFamily="18" charset="0"/>
                        </a:rPr>
                        <m:t>/</m:t>
                      </m:r>
                      <m:rad>
                        <m:radPr>
                          <m:degHide m:val="on"/>
                          <m:ctrlPr>
                            <a:rPr lang="it-IT" sz="2000" b="0" i="1" smtClean="0">
                              <a:latin typeface="Cambria Math" panose="02040503050406030204" pitchFamily="18" charset="0"/>
                            </a:rPr>
                          </m:ctrlPr>
                        </m:radPr>
                        <m:deg/>
                        <m:e>
                          <m:r>
                            <a:rPr lang="it-IT" sz="2000" b="0" i="1" smtClean="0">
                              <a:latin typeface="Cambria Math" panose="02040503050406030204" pitchFamily="18" charset="0"/>
                            </a:rPr>
                            <m:t>2</m:t>
                          </m:r>
                        </m:e>
                      </m:rad>
                    </m:oMath>
                  </m:oMathPara>
                </a14:m>
                <a:endParaRPr lang="en-IT" sz="2000" dirty="0"/>
              </a:p>
            </p:txBody>
          </p:sp>
        </mc:Choice>
        <mc:Fallback xmlns="">
          <p:sp>
            <p:nvSpPr>
              <p:cNvPr id="3" name="TextBox 2">
                <a:extLst>
                  <a:ext uri="{FF2B5EF4-FFF2-40B4-BE49-F238E27FC236}">
                    <a16:creationId xmlns:a16="http://schemas.microsoft.com/office/drawing/2014/main" id="{EB3F82F8-B544-7C93-32B0-25BB73714051}"/>
                  </a:ext>
                </a:extLst>
              </p:cNvPr>
              <p:cNvSpPr txBox="1">
                <a:spLocks noRot="1" noChangeAspect="1" noMove="1" noResize="1" noEditPoints="1" noAdjustHandles="1" noChangeArrowheads="1" noChangeShapeType="1" noTextEdit="1"/>
              </p:cNvSpPr>
              <p:nvPr/>
            </p:nvSpPr>
            <p:spPr>
              <a:xfrm>
                <a:off x="967154" y="3060309"/>
                <a:ext cx="4317144" cy="344069"/>
              </a:xfrm>
              <a:prstGeom prst="rect">
                <a:avLst/>
              </a:prstGeom>
              <a:blipFill>
                <a:blip r:embed="rId2"/>
                <a:stretch>
                  <a:fillRect t="-132143" r="-880" b="-22142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BF427E5-B8F0-CCEE-8D58-77A8D7C69C9C}"/>
                  </a:ext>
                </a:extLst>
              </p:cNvPr>
              <p:cNvSpPr txBox="1"/>
              <p:nvPr/>
            </p:nvSpPr>
            <p:spPr>
              <a:xfrm>
                <a:off x="967154" y="3873326"/>
                <a:ext cx="5372176" cy="3686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sz="2000" b="0" i="1" smtClean="0">
                              <a:latin typeface="Cambria Math" panose="02040503050406030204" pitchFamily="18" charset="0"/>
                            </a:rPr>
                          </m:ctrlPr>
                        </m:dPr>
                        <m:e>
                          <m:r>
                            <a:rPr lang="it-IT" sz="2000" b="0" i="1" smtClean="0">
                              <a:latin typeface="Cambria Math" panose="02040503050406030204" pitchFamily="18" charset="0"/>
                            </a:rPr>
                            <m:t>𝜓</m:t>
                          </m:r>
                        </m:e>
                      </m:d>
                      <m:r>
                        <a:rPr lang="it-IT" sz="2000" b="0" i="1" smtClean="0">
                          <a:latin typeface="Cambria Math" panose="02040503050406030204" pitchFamily="18" charset="0"/>
                        </a:rPr>
                        <m:t>=</m:t>
                      </m:r>
                      <m:d>
                        <m:dPr>
                          <m:ctrlPr>
                            <a:rPr lang="it-IT" sz="2000" b="0" i="1" smtClean="0">
                              <a:latin typeface="Cambria Math" panose="02040503050406030204" pitchFamily="18" charset="0"/>
                            </a:rPr>
                          </m:ctrlPr>
                        </m:dPr>
                        <m:e>
                          <m:d>
                            <m:dPr>
                              <m:begChr m:val=""/>
                              <m:endChr m:val="⟩"/>
                              <m:ctrlPr>
                                <a:rPr lang="it-IT" sz="2000" b="0" i="1" smtClean="0">
                                  <a:latin typeface="Cambria Math" panose="02040503050406030204" pitchFamily="18" charset="0"/>
                                </a:rPr>
                              </m:ctrlPr>
                            </m:dPr>
                            <m:e>
                              <m:r>
                                <a:rPr lang="it-IT" sz="2000" b="0" i="1" smtClean="0">
                                  <a:latin typeface="Cambria Math" panose="02040503050406030204" pitchFamily="18" charset="0"/>
                                </a:rPr>
                                <m:t>|000000…</m:t>
                              </m:r>
                            </m:e>
                          </m:d>
                          <m:r>
                            <a:rPr lang="it-IT" sz="2000" b="0" i="1" smtClean="0">
                              <a:latin typeface="Cambria Math" panose="02040503050406030204" pitchFamily="18" charset="0"/>
                            </a:rPr>
                            <m:t>+</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𝑒</m:t>
                              </m:r>
                            </m:e>
                            <m:sup>
                              <m:r>
                                <a:rPr lang="it-IT" sz="2000" b="0" i="1" smtClean="0">
                                  <a:latin typeface="Cambria Math" panose="02040503050406030204" pitchFamily="18" charset="0"/>
                                </a:rPr>
                                <m:t>−</m:t>
                              </m:r>
                              <m:r>
                                <a:rPr lang="it-IT" sz="2000" b="0" i="1" smtClean="0">
                                  <a:latin typeface="Cambria Math" panose="02040503050406030204" pitchFamily="18" charset="0"/>
                                </a:rPr>
                                <m:t>𝑖</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𝑁</m:t>
                                  </m:r>
                                  <m:r>
                                    <a:rPr lang="el-GR" sz="2000" b="0" i="1" smtClean="0">
                                      <a:latin typeface="Cambria Math" panose="02040503050406030204" pitchFamily="18" charset="0"/>
                                    </a:rPr>
                                    <m:t>𝜔</m:t>
                                  </m:r>
                                </m:e>
                                <m:sub>
                                  <m:r>
                                    <a:rPr lang="it-IT" sz="2000" b="0" i="1" smtClean="0">
                                      <a:latin typeface="Cambria Math" panose="02040503050406030204" pitchFamily="18" charset="0"/>
                                    </a:rPr>
                                    <m:t>0</m:t>
                                  </m:r>
                                </m:sub>
                              </m:sSub>
                              <m:r>
                                <a:rPr lang="it-IT" sz="2000" b="0" i="1" smtClean="0">
                                  <a:latin typeface="Cambria Math" panose="02040503050406030204" pitchFamily="18" charset="0"/>
                                </a:rPr>
                                <m:t>𝑡</m:t>
                              </m:r>
                            </m:sup>
                          </m:sSup>
                          <m:r>
                            <a:rPr lang="it-IT" sz="2000" b="0" i="1" smtClean="0">
                              <a:latin typeface="Cambria Math" panose="02040503050406030204" pitchFamily="18" charset="0"/>
                            </a:rPr>
                            <m:t>|</m:t>
                          </m:r>
                          <m:d>
                            <m:dPr>
                              <m:begChr m:val=""/>
                              <m:endChr m:val="⟩"/>
                              <m:ctrlPr>
                                <a:rPr lang="it-IT" sz="2000" b="0" i="1" smtClean="0">
                                  <a:latin typeface="Cambria Math" panose="02040503050406030204" pitchFamily="18" charset="0"/>
                                </a:rPr>
                              </m:ctrlPr>
                            </m:dPr>
                            <m:e>
                              <m:r>
                                <a:rPr lang="it-IT" sz="2000" b="0" i="1" smtClean="0">
                                  <a:latin typeface="Cambria Math" panose="02040503050406030204" pitchFamily="18" charset="0"/>
                                </a:rPr>
                                <m:t>1111111 …</m:t>
                              </m:r>
                            </m:e>
                          </m:d>
                        </m:e>
                      </m:d>
                      <m:r>
                        <a:rPr lang="it-IT" sz="2000" b="0" i="1" smtClean="0">
                          <a:latin typeface="Cambria Math" panose="02040503050406030204" pitchFamily="18" charset="0"/>
                        </a:rPr>
                        <m:t>/</m:t>
                      </m:r>
                      <m:rad>
                        <m:radPr>
                          <m:degHide m:val="on"/>
                          <m:ctrlPr>
                            <a:rPr lang="it-IT" sz="2000" b="0" i="1" smtClean="0">
                              <a:latin typeface="Cambria Math" panose="02040503050406030204" pitchFamily="18" charset="0"/>
                            </a:rPr>
                          </m:ctrlPr>
                        </m:radPr>
                        <m:deg/>
                        <m:e>
                          <m:r>
                            <a:rPr lang="it-IT" sz="2000" b="0" i="1" smtClean="0">
                              <a:latin typeface="Cambria Math" panose="02040503050406030204" pitchFamily="18" charset="0"/>
                            </a:rPr>
                            <m:t>2</m:t>
                          </m:r>
                        </m:e>
                      </m:rad>
                    </m:oMath>
                  </m:oMathPara>
                </a14:m>
                <a:endParaRPr lang="en-IT" sz="2000" dirty="0"/>
              </a:p>
            </p:txBody>
          </p:sp>
        </mc:Choice>
        <mc:Fallback xmlns="">
          <p:sp>
            <p:nvSpPr>
              <p:cNvPr id="4" name="TextBox 3">
                <a:extLst>
                  <a:ext uri="{FF2B5EF4-FFF2-40B4-BE49-F238E27FC236}">
                    <a16:creationId xmlns:a16="http://schemas.microsoft.com/office/drawing/2014/main" id="{0BF427E5-B8F0-CCEE-8D58-77A8D7C69C9C}"/>
                  </a:ext>
                </a:extLst>
              </p:cNvPr>
              <p:cNvSpPr txBox="1">
                <a:spLocks noRot="1" noChangeAspect="1" noMove="1" noResize="1" noEditPoints="1" noAdjustHandles="1" noChangeArrowheads="1" noChangeShapeType="1" noTextEdit="1"/>
              </p:cNvSpPr>
              <p:nvPr/>
            </p:nvSpPr>
            <p:spPr>
              <a:xfrm>
                <a:off x="967154" y="3873326"/>
                <a:ext cx="5372176" cy="368691"/>
              </a:xfrm>
              <a:prstGeom prst="rect">
                <a:avLst/>
              </a:prstGeom>
              <a:blipFill>
                <a:blip r:embed="rId3"/>
                <a:stretch>
                  <a:fillRect t="-122581" r="-472" b="-19032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7B3E0B9-7673-C11E-EDD2-44D83DAC2813}"/>
                  </a:ext>
                </a:extLst>
              </p:cNvPr>
              <p:cNvSpPr txBox="1"/>
              <p:nvPr/>
            </p:nvSpPr>
            <p:spPr>
              <a:xfrm>
                <a:off x="1497683" y="4831829"/>
                <a:ext cx="4311117" cy="6749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𝑃</m:t>
                      </m:r>
                      <m:r>
                        <a:rPr lang="it-IT" sz="2400" b="0" i="1" smtClean="0">
                          <a:latin typeface="Cambria Math" panose="02040503050406030204" pitchFamily="18" charset="0"/>
                        </a:rPr>
                        <m:t>=1−</m:t>
                      </m:r>
                      <m:sSup>
                        <m:sSupPr>
                          <m:ctrlPr>
                            <a:rPr lang="it-IT" sz="2400" b="0" i="1" smtClean="0">
                              <a:latin typeface="Cambria Math" panose="02040503050406030204" pitchFamily="18" charset="0"/>
                            </a:rPr>
                          </m:ctrlPr>
                        </m:sSupPr>
                        <m:e>
                          <m:d>
                            <m:dPr>
                              <m:begChr m:val="|"/>
                              <m:endChr m:val="|"/>
                              <m:ctrlPr>
                                <a:rPr lang="it-IT" sz="2400" b="0" i="1" smtClean="0">
                                  <a:latin typeface="Cambria Math" panose="02040503050406030204" pitchFamily="18" charset="0"/>
                                </a:rPr>
                              </m:ctrlPr>
                            </m:dPr>
                            <m:e>
                              <m:d>
                                <m:dPr>
                                  <m:begChr m:val="⟨"/>
                                  <m:endChr m:val="⟩"/>
                                  <m:ctrlPr>
                                    <a:rPr lang="it-IT" sz="2400" b="0" i="1" smtClean="0">
                                      <a:latin typeface="Cambria Math" panose="02040503050406030204" pitchFamily="18" charset="0"/>
                                    </a:rPr>
                                  </m:ctrlPr>
                                </m:dPr>
                                <m:e>
                                  <m:r>
                                    <a:rPr lang="it-IT" sz="2400" b="0" i="1" smtClean="0">
                                      <a:latin typeface="Cambria Math" panose="02040503050406030204" pitchFamily="18" charset="0"/>
                                    </a:rPr>
                                    <m:t>0</m:t>
                                  </m:r>
                                </m:e>
                                <m:e>
                                  <m:r>
                                    <a:rPr lang="it-IT" sz="2400" b="0" i="1" smtClean="0">
                                      <a:latin typeface="Cambria Math" panose="02040503050406030204" pitchFamily="18" charset="0"/>
                                      <a:ea typeface="Cambria Math" panose="02040503050406030204" pitchFamily="18" charset="0"/>
                                    </a:rPr>
                                    <m:t>𝜓</m:t>
                                  </m:r>
                                </m:e>
                              </m:d>
                            </m:e>
                          </m:d>
                        </m:e>
                        <m:sup>
                          <m:r>
                            <a:rPr lang="it-IT" sz="2400" b="0" i="1" smtClean="0">
                              <a:latin typeface="Cambria Math" panose="02040503050406030204" pitchFamily="18" charset="0"/>
                            </a:rPr>
                            <m:t>2</m:t>
                          </m:r>
                        </m:sup>
                      </m:sSup>
                      <m:r>
                        <a:rPr lang="it-IT" sz="2400" b="0" i="1" smtClean="0">
                          <a:latin typeface="Cambria Math" panose="02040503050406030204" pitchFamily="18" charset="0"/>
                        </a:rPr>
                        <m:t>=</m:t>
                      </m:r>
                      <m:func>
                        <m:funcPr>
                          <m:ctrlPr>
                            <a:rPr lang="it-IT" sz="2400" b="0" i="1" smtClean="0">
                              <a:latin typeface="Cambria Math" panose="02040503050406030204" pitchFamily="18" charset="0"/>
                            </a:rPr>
                          </m:ctrlPr>
                        </m:funcPr>
                        <m:fName>
                          <m:sSup>
                            <m:sSupPr>
                              <m:ctrlPr>
                                <a:rPr lang="it-IT" sz="2400" b="0" i="1" smtClean="0">
                                  <a:latin typeface="Cambria Math" panose="02040503050406030204" pitchFamily="18" charset="0"/>
                                </a:rPr>
                              </m:ctrlPr>
                            </m:sSupPr>
                            <m:e>
                              <m:r>
                                <m:rPr>
                                  <m:sty m:val="p"/>
                                </m:rPr>
                                <a:rPr lang="it-IT" sz="2400" b="0" i="0" smtClean="0">
                                  <a:latin typeface="Cambria Math" panose="02040503050406030204" pitchFamily="18" charset="0"/>
                                </a:rPr>
                                <m:t>sin</m:t>
                              </m:r>
                            </m:e>
                            <m:sup>
                              <m:r>
                                <a:rPr lang="it-IT" sz="2400" b="0" i="1" smtClean="0">
                                  <a:latin typeface="Cambria Math" panose="02040503050406030204" pitchFamily="18" charset="0"/>
                                </a:rPr>
                                <m:t>2</m:t>
                              </m:r>
                            </m:sup>
                          </m:sSup>
                        </m:fName>
                        <m:e>
                          <m:d>
                            <m:dPr>
                              <m:ctrlPr>
                                <a:rPr lang="it-IT" sz="2400" b="0" i="1" smtClean="0">
                                  <a:latin typeface="Cambria Math" panose="02040503050406030204" pitchFamily="18" charset="0"/>
                                </a:rPr>
                              </m:ctrlPr>
                            </m:dPr>
                            <m:e>
                              <m:r>
                                <a:rPr lang="it-IT" sz="2400" b="0" i="1" smtClean="0">
                                  <a:latin typeface="Cambria Math" panose="02040503050406030204" pitchFamily="18" charset="0"/>
                                </a:rPr>
                                <m:t>𝑁</m:t>
                              </m:r>
                              <m:f>
                                <m:fPr>
                                  <m:ctrlPr>
                                    <a:rPr lang="it-IT" sz="2400" i="1">
                                      <a:latin typeface="Cambria Math" panose="02040503050406030204" pitchFamily="18" charset="0"/>
                                    </a:rPr>
                                  </m:ctrlPr>
                                </m:fPr>
                                <m:num>
                                  <m:sSub>
                                    <m:sSubPr>
                                      <m:ctrlPr>
                                        <a:rPr lang="it-IT" sz="2400" i="1">
                                          <a:latin typeface="Cambria Math" panose="02040503050406030204" pitchFamily="18" charset="0"/>
                                        </a:rPr>
                                      </m:ctrlPr>
                                    </m:sSubPr>
                                    <m:e>
                                      <m:r>
                                        <a:rPr lang="it-IT" sz="2400" i="1">
                                          <a:latin typeface="Cambria Math" panose="02040503050406030204" pitchFamily="18" charset="0"/>
                                        </a:rPr>
                                        <m:t>𝜔</m:t>
                                      </m:r>
                                    </m:e>
                                    <m:sub>
                                      <m:r>
                                        <a:rPr lang="it-IT" sz="2400" i="1">
                                          <a:latin typeface="Cambria Math" panose="02040503050406030204" pitchFamily="18" charset="0"/>
                                        </a:rPr>
                                        <m:t>0</m:t>
                                      </m:r>
                                    </m:sub>
                                  </m:sSub>
                                  <m:r>
                                    <a:rPr lang="it-IT" sz="2400" i="1">
                                      <a:latin typeface="Cambria Math" panose="02040503050406030204" pitchFamily="18" charset="0"/>
                                    </a:rPr>
                                    <m:t>𝑡</m:t>
                                  </m:r>
                                </m:num>
                                <m:den>
                                  <m:r>
                                    <a:rPr lang="it-IT" sz="2400" i="1">
                                      <a:latin typeface="Cambria Math" panose="02040503050406030204" pitchFamily="18" charset="0"/>
                                    </a:rPr>
                                    <m:t>2</m:t>
                                  </m:r>
                                </m:den>
                              </m:f>
                            </m:e>
                          </m:d>
                        </m:e>
                      </m:func>
                    </m:oMath>
                  </m:oMathPara>
                </a14:m>
                <a:endParaRPr lang="en-IT" sz="2400" dirty="0"/>
              </a:p>
            </p:txBody>
          </p:sp>
        </mc:Choice>
        <mc:Fallback xmlns="">
          <p:sp>
            <p:nvSpPr>
              <p:cNvPr id="5" name="TextBox 4">
                <a:extLst>
                  <a:ext uri="{FF2B5EF4-FFF2-40B4-BE49-F238E27FC236}">
                    <a16:creationId xmlns:a16="http://schemas.microsoft.com/office/drawing/2014/main" id="{77B3E0B9-7673-C11E-EDD2-44D83DAC2813}"/>
                  </a:ext>
                </a:extLst>
              </p:cNvPr>
              <p:cNvSpPr txBox="1">
                <a:spLocks noRot="1" noChangeAspect="1" noMove="1" noResize="1" noEditPoints="1" noAdjustHandles="1" noChangeArrowheads="1" noChangeShapeType="1" noTextEdit="1"/>
              </p:cNvSpPr>
              <p:nvPr/>
            </p:nvSpPr>
            <p:spPr>
              <a:xfrm>
                <a:off x="1497683" y="4831829"/>
                <a:ext cx="4311117" cy="674993"/>
              </a:xfrm>
              <a:prstGeom prst="rect">
                <a:avLst/>
              </a:prstGeom>
              <a:blipFill>
                <a:blip r:embed="rId4"/>
                <a:stretch>
                  <a:fillRect l="-1471" b="-12963"/>
                </a:stretch>
              </a:blipFill>
            </p:spPr>
            <p:txBody>
              <a:bodyPr/>
              <a:lstStyle/>
              <a:p>
                <a:r>
                  <a:rPr lang="en-IT">
                    <a:noFill/>
                  </a:rPr>
                  <a:t> </a:t>
                </a:r>
              </a:p>
            </p:txBody>
          </p:sp>
        </mc:Fallback>
      </mc:AlternateContent>
      <p:pic>
        <p:nvPicPr>
          <p:cNvPr id="7" name="Picture 6" descr="A diagram of different types of entangled&#10;&#10;AI-generated content may be incorrect.">
            <a:extLst>
              <a:ext uri="{FF2B5EF4-FFF2-40B4-BE49-F238E27FC236}">
                <a16:creationId xmlns:a16="http://schemas.microsoft.com/office/drawing/2014/main" id="{FE96998A-CE34-7BB2-D884-049351323B23}"/>
              </a:ext>
            </a:extLst>
          </p:cNvPr>
          <p:cNvPicPr>
            <a:picLocks noChangeAspect="1"/>
          </p:cNvPicPr>
          <p:nvPr/>
        </p:nvPicPr>
        <p:blipFill>
          <a:blip r:embed="rId5"/>
          <a:stretch>
            <a:fillRect/>
          </a:stretch>
        </p:blipFill>
        <p:spPr>
          <a:xfrm>
            <a:off x="6634285" y="1764309"/>
            <a:ext cx="4996952" cy="2592000"/>
          </a:xfrm>
          <a:prstGeom prst="rect">
            <a:avLst/>
          </a:prstGeom>
        </p:spPr>
      </p:pic>
      <p:sp>
        <p:nvSpPr>
          <p:cNvPr id="9" name="TextBox 8">
            <a:extLst>
              <a:ext uri="{FF2B5EF4-FFF2-40B4-BE49-F238E27FC236}">
                <a16:creationId xmlns:a16="http://schemas.microsoft.com/office/drawing/2014/main" id="{95EB2AA4-D260-0DEB-C2BE-B8ED5F0C65D0}"/>
              </a:ext>
            </a:extLst>
          </p:cNvPr>
          <p:cNvSpPr txBox="1"/>
          <p:nvPr/>
        </p:nvSpPr>
        <p:spPr>
          <a:xfrm>
            <a:off x="838200" y="6400185"/>
            <a:ext cx="4385784" cy="276999"/>
          </a:xfrm>
          <a:prstGeom prst="rect">
            <a:avLst/>
          </a:prstGeom>
          <a:noFill/>
        </p:spPr>
        <p:txBody>
          <a:bodyPr wrap="square">
            <a:spAutoFit/>
          </a:bodyPr>
          <a:lstStyle/>
          <a:p>
            <a:r>
              <a:rPr lang="en-GB" sz="1200" dirty="0"/>
              <a:t>REVIEWS OF MODERN PHYSICS, VOLUME 89 (2017)</a:t>
            </a:r>
          </a:p>
        </p:txBody>
      </p:sp>
      <p:sp>
        <p:nvSpPr>
          <p:cNvPr id="8" name="TextBox 7">
            <a:extLst>
              <a:ext uri="{FF2B5EF4-FFF2-40B4-BE49-F238E27FC236}">
                <a16:creationId xmlns:a16="http://schemas.microsoft.com/office/drawing/2014/main" id="{7718128C-9FC3-D661-C6FF-DD6C4716EDFF}"/>
              </a:ext>
            </a:extLst>
          </p:cNvPr>
          <p:cNvSpPr txBox="1"/>
          <p:nvPr/>
        </p:nvSpPr>
        <p:spPr>
          <a:xfrm>
            <a:off x="838200" y="2060591"/>
            <a:ext cx="4385784" cy="368691"/>
          </a:xfrm>
          <a:prstGeom prst="rect">
            <a:avLst/>
          </a:prstGeom>
          <a:noFill/>
        </p:spPr>
        <p:txBody>
          <a:bodyPr wrap="square">
            <a:spAutoFit/>
          </a:bodyPr>
          <a:lstStyle/>
          <a:p>
            <a:r>
              <a:rPr lang="en-GB" dirty="0"/>
              <a:t>Greenberger–Horne–Zeilinger (GHZ) state</a:t>
            </a:r>
          </a:p>
        </p:txBody>
      </p:sp>
    </p:spTree>
    <p:extLst>
      <p:ext uri="{BB962C8B-B14F-4D97-AF65-F5344CB8AC3E}">
        <p14:creationId xmlns:p14="http://schemas.microsoft.com/office/powerpoint/2010/main" val="1161051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4E4F-54B8-1FEF-80C7-65D498CF7D63}"/>
              </a:ext>
            </a:extLst>
          </p:cNvPr>
          <p:cNvSpPr>
            <a:spLocks noGrp="1"/>
          </p:cNvSpPr>
          <p:nvPr>
            <p:ph type="title"/>
          </p:nvPr>
        </p:nvSpPr>
        <p:spPr/>
        <p:txBody>
          <a:bodyPr>
            <a:normAutofit/>
          </a:bodyPr>
          <a:lstStyle/>
          <a:p>
            <a:r>
              <a:rPr lang="en-GB" dirty="0"/>
              <a:t>Quantum Enhancement in Dark Matter Detection with Quantum Computation</a:t>
            </a:r>
            <a:endParaRPr lang="en-IT" dirty="0"/>
          </a:p>
        </p:txBody>
      </p:sp>
      <p:sp>
        <p:nvSpPr>
          <p:cNvPr id="4" name="TextBox 3">
            <a:extLst>
              <a:ext uri="{FF2B5EF4-FFF2-40B4-BE49-F238E27FC236}">
                <a16:creationId xmlns:a16="http://schemas.microsoft.com/office/drawing/2014/main" id="{4C2644A1-C563-79E8-D77D-4000340B77A7}"/>
              </a:ext>
            </a:extLst>
          </p:cNvPr>
          <p:cNvSpPr txBox="1"/>
          <p:nvPr/>
        </p:nvSpPr>
        <p:spPr>
          <a:xfrm>
            <a:off x="691662" y="6154322"/>
            <a:ext cx="3787741" cy="276999"/>
          </a:xfrm>
          <a:prstGeom prst="rect">
            <a:avLst/>
          </a:prstGeom>
          <a:noFill/>
        </p:spPr>
        <p:txBody>
          <a:bodyPr wrap="square">
            <a:spAutoFit/>
          </a:bodyPr>
          <a:lstStyle/>
          <a:p>
            <a:r>
              <a:rPr lang="en-GB" sz="1200" dirty="0"/>
              <a:t>PHYSICAL REVIEW LETTERS 133, 021801 (2024)</a:t>
            </a:r>
          </a:p>
        </p:txBody>
      </p:sp>
      <p:pic>
        <p:nvPicPr>
          <p:cNvPr id="5" name="Picture 4" descr="A diagram of a computer circuit&#10;&#10;AI-generated content may be incorrect.">
            <a:extLst>
              <a:ext uri="{FF2B5EF4-FFF2-40B4-BE49-F238E27FC236}">
                <a16:creationId xmlns:a16="http://schemas.microsoft.com/office/drawing/2014/main" id="{6A09D864-A224-BC75-A48F-99633964D687}"/>
              </a:ext>
            </a:extLst>
          </p:cNvPr>
          <p:cNvPicPr>
            <a:picLocks noChangeAspect="1"/>
          </p:cNvPicPr>
          <p:nvPr/>
        </p:nvPicPr>
        <p:blipFill>
          <a:blip r:embed="rId2"/>
          <a:stretch>
            <a:fillRect/>
          </a:stretch>
        </p:blipFill>
        <p:spPr>
          <a:xfrm>
            <a:off x="1365739" y="1855141"/>
            <a:ext cx="7772400" cy="2848640"/>
          </a:xfrm>
          <a:prstGeom prst="rect">
            <a:avLst/>
          </a:prstGeom>
        </p:spPr>
      </p:pic>
      <p:pic>
        <p:nvPicPr>
          <p:cNvPr id="8" name="Picture 7" descr="A black text on a white background&#10;&#10;AI-generated content may be incorrect.">
            <a:extLst>
              <a:ext uri="{FF2B5EF4-FFF2-40B4-BE49-F238E27FC236}">
                <a16:creationId xmlns:a16="http://schemas.microsoft.com/office/drawing/2014/main" id="{E8BA6B62-C8A1-34C1-06A4-3A623710D303}"/>
              </a:ext>
            </a:extLst>
          </p:cNvPr>
          <p:cNvPicPr>
            <a:picLocks noChangeAspect="1"/>
          </p:cNvPicPr>
          <p:nvPr/>
        </p:nvPicPr>
        <p:blipFill>
          <a:blip r:embed="rId3"/>
          <a:stretch>
            <a:fillRect/>
          </a:stretch>
        </p:blipFill>
        <p:spPr>
          <a:xfrm>
            <a:off x="5245111" y="5266635"/>
            <a:ext cx="5345998" cy="1260000"/>
          </a:xfrm>
          <a:prstGeom prst="rect">
            <a:avLst/>
          </a:prstGeom>
        </p:spPr>
      </p:pic>
      <p:sp>
        <p:nvSpPr>
          <p:cNvPr id="9" name="TextBox 8">
            <a:extLst>
              <a:ext uri="{FF2B5EF4-FFF2-40B4-BE49-F238E27FC236}">
                <a16:creationId xmlns:a16="http://schemas.microsoft.com/office/drawing/2014/main" id="{C94B049B-75B9-3E3C-59A2-13B80E588A80}"/>
              </a:ext>
            </a:extLst>
          </p:cNvPr>
          <p:cNvSpPr txBox="1"/>
          <p:nvPr/>
        </p:nvSpPr>
        <p:spPr>
          <a:xfrm>
            <a:off x="1600891" y="4868234"/>
            <a:ext cx="8990218" cy="461665"/>
          </a:xfrm>
          <a:prstGeom prst="rect">
            <a:avLst/>
          </a:prstGeom>
          <a:noFill/>
        </p:spPr>
        <p:txBody>
          <a:bodyPr wrap="none" rtlCol="0">
            <a:spAutoFit/>
          </a:bodyPr>
          <a:lstStyle/>
          <a:p>
            <a:r>
              <a:rPr lang="en-IT" sz="2400" dirty="0"/>
              <a:t>Use n</a:t>
            </a:r>
            <a:r>
              <a:rPr lang="en-IT" sz="2400" baseline="-25000" dirty="0"/>
              <a:t>q</a:t>
            </a:r>
            <a:r>
              <a:rPr lang="en-IT" sz="2400" dirty="0"/>
              <a:t> entangled qubit state to enhance dark matter sensing by n</a:t>
            </a:r>
            <a:r>
              <a:rPr lang="en-IT" sz="2400" baseline="-25000" dirty="0"/>
              <a:t>q</a:t>
            </a:r>
            <a:r>
              <a:rPr lang="en-IT" sz="2400" baseline="30000" dirty="0"/>
              <a:t>2</a:t>
            </a:r>
          </a:p>
        </p:txBody>
      </p:sp>
    </p:spTree>
    <p:extLst>
      <p:ext uri="{BB962C8B-B14F-4D97-AF65-F5344CB8AC3E}">
        <p14:creationId xmlns:p14="http://schemas.microsoft.com/office/powerpoint/2010/main" val="2215941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2BFB-0074-1335-FF35-1576849F6FF5}"/>
              </a:ext>
            </a:extLst>
          </p:cNvPr>
          <p:cNvSpPr>
            <a:spLocks noGrp="1"/>
          </p:cNvSpPr>
          <p:nvPr>
            <p:ph type="title"/>
          </p:nvPr>
        </p:nvSpPr>
        <p:spPr/>
        <p:txBody>
          <a:bodyPr>
            <a:normAutofit/>
          </a:bodyPr>
          <a:lstStyle/>
          <a:p>
            <a:r>
              <a:rPr lang="en-GB" dirty="0"/>
              <a:t>Optimized Quantum Sensor Networks for Ultralight Dark Matter Detection</a:t>
            </a:r>
            <a:endParaRPr lang="en-IT" dirty="0"/>
          </a:p>
        </p:txBody>
      </p:sp>
      <p:pic>
        <p:nvPicPr>
          <p:cNvPr id="4" name="Picture 3" descr="A diagram of a graph&#10;&#10;AI-generated content may be incorrect.">
            <a:extLst>
              <a:ext uri="{FF2B5EF4-FFF2-40B4-BE49-F238E27FC236}">
                <a16:creationId xmlns:a16="http://schemas.microsoft.com/office/drawing/2014/main" id="{DC9F9395-8A24-E10E-54DE-7197C0269CFE}"/>
              </a:ext>
            </a:extLst>
          </p:cNvPr>
          <p:cNvPicPr>
            <a:picLocks noChangeAspect="1"/>
          </p:cNvPicPr>
          <p:nvPr/>
        </p:nvPicPr>
        <p:blipFill>
          <a:blip r:embed="rId2"/>
          <a:stretch>
            <a:fillRect/>
          </a:stretch>
        </p:blipFill>
        <p:spPr>
          <a:xfrm>
            <a:off x="506046" y="1919310"/>
            <a:ext cx="7772400" cy="3718417"/>
          </a:xfrm>
          <a:prstGeom prst="rect">
            <a:avLst/>
          </a:prstGeom>
        </p:spPr>
      </p:pic>
      <p:sp>
        <p:nvSpPr>
          <p:cNvPr id="6" name="TextBox 5">
            <a:extLst>
              <a:ext uri="{FF2B5EF4-FFF2-40B4-BE49-F238E27FC236}">
                <a16:creationId xmlns:a16="http://schemas.microsoft.com/office/drawing/2014/main" id="{3400A6AA-00DD-88DF-F456-76D90FCBD197}"/>
              </a:ext>
            </a:extLst>
          </p:cNvPr>
          <p:cNvSpPr txBox="1"/>
          <p:nvPr/>
        </p:nvSpPr>
        <p:spPr>
          <a:xfrm>
            <a:off x="838200" y="6323598"/>
            <a:ext cx="1957754" cy="338554"/>
          </a:xfrm>
          <a:prstGeom prst="rect">
            <a:avLst/>
          </a:prstGeom>
          <a:noFill/>
        </p:spPr>
        <p:txBody>
          <a:bodyPr wrap="square">
            <a:spAutoFit/>
          </a:bodyPr>
          <a:lstStyle/>
          <a:p>
            <a:r>
              <a:rPr lang="en-GB" sz="1600" dirty="0"/>
              <a:t>arXiv:2505.2118</a:t>
            </a:r>
          </a:p>
        </p:txBody>
      </p:sp>
      <p:pic>
        <p:nvPicPr>
          <p:cNvPr id="8" name="Picture 7" descr="A graph of a number of numbers&#10;&#10;AI-generated content may be incorrect.">
            <a:extLst>
              <a:ext uri="{FF2B5EF4-FFF2-40B4-BE49-F238E27FC236}">
                <a16:creationId xmlns:a16="http://schemas.microsoft.com/office/drawing/2014/main" id="{0ECF8758-4DC6-C061-AB8E-B63F9E24648B}"/>
              </a:ext>
            </a:extLst>
          </p:cNvPr>
          <p:cNvPicPr>
            <a:picLocks noChangeAspect="1"/>
          </p:cNvPicPr>
          <p:nvPr/>
        </p:nvPicPr>
        <p:blipFill>
          <a:blip r:embed="rId3"/>
          <a:stretch>
            <a:fillRect/>
          </a:stretch>
        </p:blipFill>
        <p:spPr>
          <a:xfrm>
            <a:off x="8340580" y="1919310"/>
            <a:ext cx="3013220" cy="3420000"/>
          </a:xfrm>
          <a:prstGeom prst="rect">
            <a:avLst/>
          </a:prstGeom>
        </p:spPr>
      </p:pic>
      <p:sp>
        <p:nvSpPr>
          <p:cNvPr id="10" name="TextBox 9">
            <a:extLst>
              <a:ext uri="{FF2B5EF4-FFF2-40B4-BE49-F238E27FC236}">
                <a16:creationId xmlns:a16="http://schemas.microsoft.com/office/drawing/2014/main" id="{A8F03F35-7EF6-BF65-0CE8-4BA6E67D303D}"/>
              </a:ext>
            </a:extLst>
          </p:cNvPr>
          <p:cNvSpPr txBox="1"/>
          <p:nvPr/>
        </p:nvSpPr>
        <p:spPr>
          <a:xfrm>
            <a:off x="3675185" y="5677267"/>
            <a:ext cx="7678615" cy="707886"/>
          </a:xfrm>
          <a:prstGeom prst="rect">
            <a:avLst/>
          </a:prstGeom>
          <a:noFill/>
        </p:spPr>
        <p:txBody>
          <a:bodyPr wrap="square">
            <a:spAutoFit/>
          </a:bodyPr>
          <a:lstStyle/>
          <a:p>
            <a:pPr>
              <a:buNone/>
            </a:pPr>
            <a:r>
              <a:rPr lang="en-GB" sz="2000" dirty="0"/>
              <a:t>Multi</a:t>
            </a:r>
            <a:r>
              <a:rPr lang="en-GB" sz="2000" dirty="0">
                <a:effectLst/>
              </a:rPr>
              <a:t>-qubit systems, optimizing both</a:t>
            </a:r>
            <a:r>
              <a:rPr lang="en-GB" sz="2000" dirty="0"/>
              <a:t> </a:t>
            </a:r>
            <a:r>
              <a:rPr lang="en-GB" sz="2000" dirty="0">
                <a:effectLst/>
              </a:rPr>
              <a:t>state preparation and measurement using a variational quantum metrology framework</a:t>
            </a:r>
          </a:p>
        </p:txBody>
      </p:sp>
    </p:spTree>
    <p:extLst>
      <p:ext uri="{BB962C8B-B14F-4D97-AF65-F5344CB8AC3E}">
        <p14:creationId xmlns:p14="http://schemas.microsoft.com/office/powerpoint/2010/main" val="2452823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D71780-D5DC-227E-8126-D2D3A2A071E7}"/>
              </a:ext>
            </a:extLst>
          </p:cNvPr>
          <p:cNvSpPr>
            <a:spLocks noGrp="1"/>
          </p:cNvSpPr>
          <p:nvPr>
            <p:ph type="title"/>
          </p:nvPr>
        </p:nvSpPr>
        <p:spPr>
          <a:xfrm>
            <a:off x="1028700" y="1967266"/>
            <a:ext cx="2628900" cy="2547257"/>
          </a:xfrm>
          <a:noFill/>
        </p:spPr>
        <p:txBody>
          <a:bodyPr anchor="ctr">
            <a:normAutofit/>
          </a:bodyPr>
          <a:lstStyle/>
          <a:p>
            <a:pPr algn="ctr"/>
            <a:r>
              <a:rPr lang="en-IT" sz="3600" dirty="0">
                <a:solidFill>
                  <a:srgbClr val="FFFFFF"/>
                </a:solidFill>
              </a:rPr>
              <a:t>Non Classical States</a:t>
            </a:r>
          </a:p>
        </p:txBody>
      </p:sp>
      <p:pic>
        <p:nvPicPr>
          <p:cNvPr id="3074" name="Picture 2" descr="quantum mechanics - What's the intuition behind the Wigner function of a  Fock state? - Physics Stack Exchange">
            <a:extLst>
              <a:ext uri="{FF2B5EF4-FFF2-40B4-BE49-F238E27FC236}">
                <a16:creationId xmlns:a16="http://schemas.microsoft.com/office/drawing/2014/main" id="{7B5F4A6C-F591-BADE-E84B-02C5D56DF4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1308867"/>
            <a:ext cx="6780700" cy="423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8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4E86F-12AA-8B09-05B2-C7789D98F182}"/>
              </a:ext>
            </a:extLst>
          </p:cNvPr>
          <p:cNvSpPr>
            <a:spLocks noGrp="1"/>
          </p:cNvSpPr>
          <p:nvPr>
            <p:ph type="title"/>
          </p:nvPr>
        </p:nvSpPr>
        <p:spPr/>
        <p:txBody>
          <a:bodyPr/>
          <a:lstStyle/>
          <a:p>
            <a:r>
              <a:rPr lang="en-IT" dirty="0"/>
              <a:t>Fock States</a:t>
            </a:r>
          </a:p>
        </p:txBody>
      </p:sp>
      <p:pic>
        <p:nvPicPr>
          <p:cNvPr id="3" name="Picture 2" descr="A green circle with a circle in the center&#10;&#10;AI-generated content may be incorrect.">
            <a:extLst>
              <a:ext uri="{FF2B5EF4-FFF2-40B4-BE49-F238E27FC236}">
                <a16:creationId xmlns:a16="http://schemas.microsoft.com/office/drawing/2014/main" id="{B560C91A-6488-01A3-B631-9AA448C1A471}"/>
              </a:ext>
            </a:extLst>
          </p:cNvPr>
          <p:cNvPicPr>
            <a:picLocks noChangeAspect="1"/>
          </p:cNvPicPr>
          <p:nvPr/>
        </p:nvPicPr>
        <p:blipFill>
          <a:blip r:embed="rId2"/>
          <a:stretch>
            <a:fillRect/>
          </a:stretch>
        </p:blipFill>
        <p:spPr>
          <a:xfrm>
            <a:off x="3429031" y="1516615"/>
            <a:ext cx="4839987" cy="4680000"/>
          </a:xfrm>
          <a:prstGeom prst="rect">
            <a:avLst/>
          </a:prstGeom>
        </p:spPr>
      </p:pic>
      <p:cxnSp>
        <p:nvCxnSpPr>
          <p:cNvPr id="8" name="Straight Arrow Connector 7">
            <a:extLst>
              <a:ext uri="{FF2B5EF4-FFF2-40B4-BE49-F238E27FC236}">
                <a16:creationId xmlns:a16="http://schemas.microsoft.com/office/drawing/2014/main" id="{231951FF-B13B-2128-03F6-9DF2F38C1872}"/>
              </a:ext>
            </a:extLst>
          </p:cNvPr>
          <p:cNvCxnSpPr>
            <a:endCxn id="3" idx="1"/>
          </p:cNvCxnSpPr>
          <p:nvPr/>
        </p:nvCxnSpPr>
        <p:spPr>
          <a:xfrm>
            <a:off x="1594338" y="3845169"/>
            <a:ext cx="1834693" cy="11446"/>
          </a:xfrm>
          <a:prstGeom prst="straightConnector1">
            <a:avLst/>
          </a:prstGeom>
          <a:ln w="53975">
            <a:prstDash val="dash"/>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E7A8AFB-13CE-DC54-4DE4-ADA0D6CC30A8}"/>
              </a:ext>
            </a:extLst>
          </p:cNvPr>
          <p:cNvSpPr txBox="1"/>
          <p:nvPr/>
        </p:nvSpPr>
        <p:spPr>
          <a:xfrm>
            <a:off x="961292" y="3455011"/>
            <a:ext cx="412292" cy="584775"/>
          </a:xfrm>
          <a:prstGeom prst="rect">
            <a:avLst/>
          </a:prstGeom>
          <a:noFill/>
        </p:spPr>
        <p:txBody>
          <a:bodyPr wrap="none" rtlCol="0">
            <a:spAutoFit/>
          </a:bodyPr>
          <a:lstStyle/>
          <a:p>
            <a:r>
              <a:rPr lang="en-IT" sz="3200" dirty="0"/>
              <a:t>X</a:t>
            </a:r>
          </a:p>
        </p:txBody>
      </p:sp>
    </p:spTree>
    <p:extLst>
      <p:ext uri="{BB962C8B-B14F-4D97-AF65-F5344CB8AC3E}">
        <p14:creationId xmlns:p14="http://schemas.microsoft.com/office/powerpoint/2010/main" val="591198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A6E19-D5D2-69E9-6ABE-201194583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2E9EF-A135-FB25-F4C1-A085344C5659}"/>
              </a:ext>
            </a:extLst>
          </p:cNvPr>
          <p:cNvSpPr>
            <a:spLocks noGrp="1"/>
          </p:cNvSpPr>
          <p:nvPr>
            <p:ph type="title"/>
          </p:nvPr>
        </p:nvSpPr>
        <p:spPr/>
        <p:txBody>
          <a:bodyPr/>
          <a:lstStyle/>
          <a:p>
            <a:r>
              <a:rPr lang="en-IT" dirty="0"/>
              <a:t>Fock States</a:t>
            </a:r>
          </a:p>
        </p:txBody>
      </p:sp>
      <p:pic>
        <p:nvPicPr>
          <p:cNvPr id="3" name="Picture 2" descr="A green circle with a circle in the center&#10;&#10;AI-generated content may be incorrect.">
            <a:extLst>
              <a:ext uri="{FF2B5EF4-FFF2-40B4-BE49-F238E27FC236}">
                <a16:creationId xmlns:a16="http://schemas.microsoft.com/office/drawing/2014/main" id="{F973329E-052A-BC7B-AB63-FF6A7EADEC7B}"/>
              </a:ext>
            </a:extLst>
          </p:cNvPr>
          <p:cNvPicPr>
            <a:picLocks noChangeAspect="1"/>
          </p:cNvPicPr>
          <p:nvPr/>
        </p:nvPicPr>
        <p:blipFill>
          <a:blip r:embed="rId2"/>
          <a:stretch>
            <a:fillRect/>
          </a:stretch>
        </p:blipFill>
        <p:spPr>
          <a:xfrm>
            <a:off x="3429031" y="1516615"/>
            <a:ext cx="4839987" cy="4680000"/>
          </a:xfrm>
          <a:prstGeom prst="rect">
            <a:avLst/>
          </a:prstGeom>
        </p:spPr>
      </p:pic>
      <p:sp>
        <p:nvSpPr>
          <p:cNvPr id="6" name="Doughnut 5">
            <a:extLst>
              <a:ext uri="{FF2B5EF4-FFF2-40B4-BE49-F238E27FC236}">
                <a16:creationId xmlns:a16="http://schemas.microsoft.com/office/drawing/2014/main" id="{BEAE13E5-6FDF-6421-B8E5-DB052494CAB5}"/>
              </a:ext>
            </a:extLst>
          </p:cNvPr>
          <p:cNvSpPr>
            <a:spLocks noChangeAspect="1"/>
          </p:cNvSpPr>
          <p:nvPr/>
        </p:nvSpPr>
        <p:spPr>
          <a:xfrm>
            <a:off x="3692770" y="2163876"/>
            <a:ext cx="4044462" cy="4044462"/>
          </a:xfrm>
          <a:prstGeom prst="donut">
            <a:avLst>
              <a:gd name="adj" fmla="val 4081"/>
            </a:avLst>
          </a:prstGeom>
          <a:solidFill>
            <a:schemeClr val="accent4">
              <a:lumMod val="20000"/>
              <a:lumOff val="80000"/>
              <a:alpha val="4381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DBE8E20-4DA1-B39F-E85C-CEFA3FB1DD59}"/>
                  </a:ext>
                </a:extLst>
              </p:cNvPr>
              <p:cNvSpPr txBox="1"/>
              <p:nvPr/>
            </p:nvSpPr>
            <p:spPr>
              <a:xfrm>
                <a:off x="2967048" y="2472846"/>
                <a:ext cx="98847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m:t>
                      </m:r>
                      <m:d>
                        <m:dPr>
                          <m:begChr m:val=""/>
                          <m:endChr m:val="⟩"/>
                          <m:ctrlPr>
                            <a:rPr lang="it-IT" sz="2400" b="0" i="1" smtClean="0">
                              <a:latin typeface="Cambria Math" panose="02040503050406030204" pitchFamily="18" charset="0"/>
                            </a:rPr>
                          </m:ctrlPr>
                        </m:dPr>
                        <m:e>
                          <m:r>
                            <a:rPr lang="it-IT" sz="2400" b="0" i="1" smtClean="0">
                              <a:latin typeface="Cambria Math" panose="02040503050406030204" pitchFamily="18" charset="0"/>
                            </a:rPr>
                            <m:t>𝑛</m:t>
                          </m:r>
                          <m:r>
                            <a:rPr lang="it-IT" sz="2400" b="0" i="1" smtClean="0">
                              <a:latin typeface="Cambria Math" panose="02040503050406030204" pitchFamily="18" charset="0"/>
                            </a:rPr>
                            <m:t>+1</m:t>
                          </m:r>
                        </m:e>
                      </m:d>
                    </m:oMath>
                  </m:oMathPara>
                </a14:m>
                <a:endParaRPr lang="en-IT" sz="2400" dirty="0"/>
              </a:p>
            </p:txBody>
          </p:sp>
        </mc:Choice>
        <mc:Fallback xmlns="">
          <p:sp>
            <p:nvSpPr>
              <p:cNvPr id="4" name="TextBox 3">
                <a:extLst>
                  <a:ext uri="{FF2B5EF4-FFF2-40B4-BE49-F238E27FC236}">
                    <a16:creationId xmlns:a16="http://schemas.microsoft.com/office/drawing/2014/main" id="{5DBE8E20-4DA1-B39F-E85C-CEFA3FB1DD59}"/>
                  </a:ext>
                </a:extLst>
              </p:cNvPr>
              <p:cNvSpPr txBox="1">
                <a:spLocks noRot="1" noChangeAspect="1" noMove="1" noResize="1" noEditPoints="1" noAdjustHandles="1" noChangeArrowheads="1" noChangeShapeType="1" noTextEdit="1"/>
              </p:cNvSpPr>
              <p:nvPr/>
            </p:nvSpPr>
            <p:spPr>
              <a:xfrm>
                <a:off x="2967048" y="2472846"/>
                <a:ext cx="988476" cy="369332"/>
              </a:xfrm>
              <a:prstGeom prst="rect">
                <a:avLst/>
              </a:prstGeom>
              <a:blipFill>
                <a:blip r:embed="rId3"/>
                <a:stretch>
                  <a:fillRect l="-10127" t="-170000" r="-41772" b="-250000"/>
                </a:stretch>
              </a:blipFill>
            </p:spPr>
            <p:txBody>
              <a:bodyPr/>
              <a:lstStyle/>
              <a:p>
                <a:r>
                  <a:rPr lang="en-IT">
                    <a:noFill/>
                  </a:rPr>
                  <a:t> </a:t>
                </a:r>
              </a:p>
            </p:txBody>
          </p:sp>
        </mc:Fallback>
      </mc:AlternateContent>
      <p:sp>
        <p:nvSpPr>
          <p:cNvPr id="5" name="TextBox 4">
            <a:extLst>
              <a:ext uri="{FF2B5EF4-FFF2-40B4-BE49-F238E27FC236}">
                <a16:creationId xmlns:a16="http://schemas.microsoft.com/office/drawing/2014/main" id="{3BD32A5B-4409-49A7-742C-2B4EA72CE04F}"/>
              </a:ext>
            </a:extLst>
          </p:cNvPr>
          <p:cNvSpPr txBox="1"/>
          <p:nvPr/>
        </p:nvSpPr>
        <p:spPr>
          <a:xfrm>
            <a:off x="9049984" y="2530166"/>
            <a:ext cx="3142016" cy="830997"/>
          </a:xfrm>
          <a:prstGeom prst="rect">
            <a:avLst/>
          </a:prstGeom>
          <a:noFill/>
        </p:spPr>
        <p:txBody>
          <a:bodyPr wrap="square" rtlCol="0">
            <a:spAutoFit/>
          </a:bodyPr>
          <a:lstStyle/>
          <a:p>
            <a:r>
              <a:rPr lang="en-IT" sz="2400" dirty="0"/>
              <a:t>Enhancement of the signal by (n+1)</a:t>
            </a:r>
          </a:p>
        </p:txBody>
      </p:sp>
      <p:pic>
        <p:nvPicPr>
          <p:cNvPr id="7" name="Picture 6" descr="A math symbols with black text&#10;&#10;AI-generated content may be incorrect.">
            <a:extLst>
              <a:ext uri="{FF2B5EF4-FFF2-40B4-BE49-F238E27FC236}">
                <a16:creationId xmlns:a16="http://schemas.microsoft.com/office/drawing/2014/main" id="{C9751869-CA45-3409-BE81-58FEF500579C}"/>
              </a:ext>
            </a:extLst>
          </p:cNvPr>
          <p:cNvPicPr>
            <a:picLocks noChangeAspect="1"/>
          </p:cNvPicPr>
          <p:nvPr/>
        </p:nvPicPr>
        <p:blipFill>
          <a:blip r:embed="rId4"/>
          <a:stretch>
            <a:fillRect/>
          </a:stretch>
        </p:blipFill>
        <p:spPr>
          <a:xfrm>
            <a:off x="6938605" y="1377144"/>
            <a:ext cx="4925597" cy="972000"/>
          </a:xfrm>
          <a:prstGeom prst="rect">
            <a:avLst/>
          </a:prstGeom>
        </p:spPr>
      </p:pic>
    </p:spTree>
    <p:extLst>
      <p:ext uri="{BB962C8B-B14F-4D97-AF65-F5344CB8AC3E}">
        <p14:creationId xmlns:p14="http://schemas.microsoft.com/office/powerpoint/2010/main" val="3466912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B1AB-2DCE-161A-0EC5-3288D4C43050}"/>
              </a:ext>
            </a:extLst>
          </p:cNvPr>
          <p:cNvSpPr>
            <a:spLocks noGrp="1"/>
          </p:cNvSpPr>
          <p:nvPr>
            <p:ph type="title"/>
          </p:nvPr>
        </p:nvSpPr>
        <p:spPr/>
        <p:txBody>
          <a:bodyPr>
            <a:normAutofit/>
          </a:bodyPr>
          <a:lstStyle/>
          <a:p>
            <a:r>
              <a:rPr lang="en-GB" dirty="0"/>
              <a:t>Stimulated Emission of Signal Photons from Dark Matter Waves</a:t>
            </a:r>
            <a:endParaRPr lang="en-IT" dirty="0"/>
          </a:p>
        </p:txBody>
      </p:sp>
      <p:sp>
        <p:nvSpPr>
          <p:cNvPr id="4" name="TextBox 3">
            <a:extLst>
              <a:ext uri="{FF2B5EF4-FFF2-40B4-BE49-F238E27FC236}">
                <a16:creationId xmlns:a16="http://schemas.microsoft.com/office/drawing/2014/main" id="{7DDEC8D1-69AE-3411-9A5C-65EEAEFF5DED}"/>
              </a:ext>
            </a:extLst>
          </p:cNvPr>
          <p:cNvSpPr txBox="1"/>
          <p:nvPr/>
        </p:nvSpPr>
        <p:spPr>
          <a:xfrm>
            <a:off x="838201" y="6154321"/>
            <a:ext cx="3632200" cy="276999"/>
          </a:xfrm>
          <a:prstGeom prst="rect">
            <a:avLst/>
          </a:prstGeom>
          <a:noFill/>
        </p:spPr>
        <p:txBody>
          <a:bodyPr wrap="square">
            <a:spAutoFit/>
          </a:bodyPr>
          <a:lstStyle/>
          <a:p>
            <a:r>
              <a:rPr lang="en-GB" sz="1200" dirty="0"/>
              <a:t>PHYSICAL REVIEW LETTERS 132, 140801 (2024)</a:t>
            </a:r>
          </a:p>
        </p:txBody>
      </p:sp>
      <p:pic>
        <p:nvPicPr>
          <p:cNvPr id="8" name="Picture 7" descr="A diagram of a diagram of a storage system&#10;&#10;AI-generated content may be incorrect.">
            <a:extLst>
              <a:ext uri="{FF2B5EF4-FFF2-40B4-BE49-F238E27FC236}">
                <a16:creationId xmlns:a16="http://schemas.microsoft.com/office/drawing/2014/main" id="{02B9C149-59D1-5A62-386C-C1EE717D15D0}"/>
              </a:ext>
            </a:extLst>
          </p:cNvPr>
          <p:cNvPicPr>
            <a:picLocks noChangeAspect="1"/>
          </p:cNvPicPr>
          <p:nvPr/>
        </p:nvPicPr>
        <p:blipFill>
          <a:blip r:embed="rId2"/>
          <a:stretch>
            <a:fillRect/>
          </a:stretch>
        </p:blipFill>
        <p:spPr>
          <a:xfrm>
            <a:off x="838200" y="1764504"/>
            <a:ext cx="4134083" cy="4104000"/>
          </a:xfrm>
          <a:prstGeom prst="rect">
            <a:avLst/>
          </a:prstGeom>
        </p:spPr>
      </p:pic>
      <p:pic>
        <p:nvPicPr>
          <p:cNvPr id="7" name="Picture 6">
            <a:extLst>
              <a:ext uri="{FF2B5EF4-FFF2-40B4-BE49-F238E27FC236}">
                <a16:creationId xmlns:a16="http://schemas.microsoft.com/office/drawing/2014/main" id="{51847958-FB6B-51D8-A495-242C919E3052}"/>
              </a:ext>
            </a:extLst>
          </p:cNvPr>
          <p:cNvPicPr>
            <a:picLocks noChangeAspect="1"/>
          </p:cNvPicPr>
          <p:nvPr/>
        </p:nvPicPr>
        <p:blipFill>
          <a:blip r:embed="rId3"/>
          <a:stretch>
            <a:fillRect/>
          </a:stretch>
        </p:blipFill>
        <p:spPr>
          <a:xfrm>
            <a:off x="6096000" y="2052504"/>
            <a:ext cx="4872414" cy="3816000"/>
          </a:xfrm>
          <a:prstGeom prst="rect">
            <a:avLst/>
          </a:prstGeom>
        </p:spPr>
      </p:pic>
      <p:sp>
        <p:nvSpPr>
          <p:cNvPr id="11" name="TextBox 10">
            <a:extLst>
              <a:ext uri="{FF2B5EF4-FFF2-40B4-BE49-F238E27FC236}">
                <a16:creationId xmlns:a16="http://schemas.microsoft.com/office/drawing/2014/main" id="{319CF6F8-5C53-14AA-2989-E8737A026CDB}"/>
              </a:ext>
            </a:extLst>
          </p:cNvPr>
          <p:cNvSpPr txBox="1"/>
          <p:nvPr/>
        </p:nvSpPr>
        <p:spPr>
          <a:xfrm>
            <a:off x="6824529" y="5969655"/>
            <a:ext cx="3644179" cy="369332"/>
          </a:xfrm>
          <a:prstGeom prst="rect">
            <a:avLst/>
          </a:prstGeom>
          <a:noFill/>
        </p:spPr>
        <p:txBody>
          <a:bodyPr wrap="square">
            <a:spAutoFit/>
          </a:bodyPr>
          <a:lstStyle/>
          <a:p>
            <a:r>
              <a:rPr lang="en-GB" dirty="0"/>
              <a:t>30 repeated qubit measurements</a:t>
            </a:r>
          </a:p>
        </p:txBody>
      </p:sp>
    </p:spTree>
    <p:extLst>
      <p:ext uri="{BB962C8B-B14F-4D97-AF65-F5344CB8AC3E}">
        <p14:creationId xmlns:p14="http://schemas.microsoft.com/office/powerpoint/2010/main" val="3861244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2DBEC-07E7-6676-E6EE-E6E66EE65E9E}"/>
              </a:ext>
            </a:extLst>
          </p:cNvPr>
          <p:cNvSpPr>
            <a:spLocks noGrp="1"/>
          </p:cNvSpPr>
          <p:nvPr>
            <p:ph type="title"/>
          </p:nvPr>
        </p:nvSpPr>
        <p:spPr/>
        <p:txBody>
          <a:bodyPr/>
          <a:lstStyle/>
          <a:p>
            <a:r>
              <a:rPr lang="en-GB" dirty="0"/>
              <a:t>Stimulated Emission of Signal Photons from Dark Matter Waves</a:t>
            </a:r>
            <a:endParaRPr lang="en-IT" dirty="0"/>
          </a:p>
        </p:txBody>
      </p:sp>
      <p:sp>
        <p:nvSpPr>
          <p:cNvPr id="3" name="TextBox 2">
            <a:extLst>
              <a:ext uri="{FF2B5EF4-FFF2-40B4-BE49-F238E27FC236}">
                <a16:creationId xmlns:a16="http://schemas.microsoft.com/office/drawing/2014/main" id="{23E0B68D-BDEB-3A13-F42C-AAFAD787E1C7}"/>
              </a:ext>
            </a:extLst>
          </p:cNvPr>
          <p:cNvSpPr txBox="1"/>
          <p:nvPr/>
        </p:nvSpPr>
        <p:spPr>
          <a:xfrm>
            <a:off x="838201" y="6154321"/>
            <a:ext cx="3632200" cy="276999"/>
          </a:xfrm>
          <a:prstGeom prst="rect">
            <a:avLst/>
          </a:prstGeom>
          <a:noFill/>
        </p:spPr>
        <p:txBody>
          <a:bodyPr wrap="square">
            <a:spAutoFit/>
          </a:bodyPr>
          <a:lstStyle/>
          <a:p>
            <a:r>
              <a:rPr lang="en-GB" sz="1200" dirty="0"/>
              <a:t>PHYSICAL REVIEW LETTERS 132, 140801 (2024)</a:t>
            </a:r>
          </a:p>
        </p:txBody>
      </p:sp>
      <p:pic>
        <p:nvPicPr>
          <p:cNvPr id="5" name="Picture 4" descr="A diagram of a graph&#10;&#10;AI-generated content may be incorrect.">
            <a:extLst>
              <a:ext uri="{FF2B5EF4-FFF2-40B4-BE49-F238E27FC236}">
                <a16:creationId xmlns:a16="http://schemas.microsoft.com/office/drawing/2014/main" id="{4CF915B2-20DE-0DBB-6682-BA73D6EC9804}"/>
              </a:ext>
            </a:extLst>
          </p:cNvPr>
          <p:cNvPicPr>
            <a:picLocks noChangeAspect="1"/>
          </p:cNvPicPr>
          <p:nvPr/>
        </p:nvPicPr>
        <p:blipFill>
          <a:blip r:embed="rId2"/>
          <a:stretch>
            <a:fillRect/>
          </a:stretch>
        </p:blipFill>
        <p:spPr>
          <a:xfrm>
            <a:off x="5875992" y="1841344"/>
            <a:ext cx="5461348" cy="3600000"/>
          </a:xfrm>
          <a:prstGeom prst="rect">
            <a:avLst/>
          </a:prstGeom>
        </p:spPr>
      </p:pic>
      <p:pic>
        <p:nvPicPr>
          <p:cNvPr id="7" name="Picture 6" descr="A graph of a function&#10;&#10;AI-generated content may be incorrect.">
            <a:extLst>
              <a:ext uri="{FF2B5EF4-FFF2-40B4-BE49-F238E27FC236}">
                <a16:creationId xmlns:a16="http://schemas.microsoft.com/office/drawing/2014/main" id="{26EC31C9-CD7D-42D8-96B9-E765F368E08F}"/>
              </a:ext>
            </a:extLst>
          </p:cNvPr>
          <p:cNvPicPr>
            <a:picLocks noChangeAspect="1"/>
          </p:cNvPicPr>
          <p:nvPr/>
        </p:nvPicPr>
        <p:blipFill>
          <a:blip r:embed="rId3"/>
          <a:stretch>
            <a:fillRect/>
          </a:stretch>
        </p:blipFill>
        <p:spPr>
          <a:xfrm>
            <a:off x="924196" y="1931344"/>
            <a:ext cx="5012884" cy="3420000"/>
          </a:xfrm>
          <a:prstGeom prst="rect">
            <a:avLst/>
          </a:prstGeom>
        </p:spPr>
      </p:pic>
      <p:sp>
        <p:nvSpPr>
          <p:cNvPr id="9" name="TextBox 8">
            <a:extLst>
              <a:ext uri="{FF2B5EF4-FFF2-40B4-BE49-F238E27FC236}">
                <a16:creationId xmlns:a16="http://schemas.microsoft.com/office/drawing/2014/main" id="{55D8B6B9-466B-0974-F52F-ACED76578446}"/>
              </a:ext>
            </a:extLst>
          </p:cNvPr>
          <p:cNvSpPr txBox="1"/>
          <p:nvPr/>
        </p:nvSpPr>
        <p:spPr>
          <a:xfrm>
            <a:off x="1613561" y="5222668"/>
            <a:ext cx="3634154" cy="369332"/>
          </a:xfrm>
          <a:prstGeom prst="rect">
            <a:avLst/>
          </a:prstGeom>
          <a:noFill/>
        </p:spPr>
        <p:txBody>
          <a:bodyPr wrap="square">
            <a:spAutoFit/>
          </a:bodyPr>
          <a:lstStyle/>
          <a:p>
            <a:r>
              <a:rPr lang="en-GB" dirty="0"/>
              <a:t>Stimulated emission enhancement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0EBC1D7-B1F8-EF6F-186F-E1EC65F8382C}"/>
                  </a:ext>
                </a:extLst>
              </p:cNvPr>
              <p:cNvSpPr txBox="1"/>
              <p:nvPr/>
            </p:nvSpPr>
            <p:spPr>
              <a:xfrm>
                <a:off x="1990253" y="5622520"/>
                <a:ext cx="254396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𝑛</m:t>
                          </m:r>
                        </m:e>
                        <m:sub>
                          <m:r>
                            <a:rPr lang="it-IT" sz="2400" b="0" i="1" smtClean="0">
                              <a:latin typeface="Cambria Math" panose="02040503050406030204" pitchFamily="18" charset="0"/>
                            </a:rPr>
                            <m:t>𝑚𝑒𝑎𝑠</m:t>
                          </m:r>
                        </m:sub>
                      </m:sSub>
                      <m: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𝜂</m:t>
                      </m:r>
                      <m:d>
                        <m:dPr>
                          <m:ctrlPr>
                            <a:rPr lang="it-IT" sz="2400" b="0" i="1" smtClean="0">
                              <a:latin typeface="Cambria Math" panose="02040503050406030204" pitchFamily="18" charset="0"/>
                              <a:ea typeface="Cambria Math" panose="02040503050406030204" pitchFamily="18" charset="0"/>
                            </a:rPr>
                          </m:ctrlPr>
                        </m:dPr>
                        <m:e>
                          <m:r>
                            <a:rPr lang="it-IT" sz="2400" b="0" i="1" smtClean="0">
                              <a:latin typeface="Cambria Math" panose="02040503050406030204" pitchFamily="18" charset="0"/>
                              <a:ea typeface="Cambria Math" panose="02040503050406030204" pitchFamily="18" charset="0"/>
                            </a:rPr>
                            <m:t>𝑛</m:t>
                          </m:r>
                          <m:r>
                            <a:rPr lang="it-IT" sz="2400" b="0" i="1" smtClean="0">
                              <a:latin typeface="Cambria Math" panose="02040503050406030204" pitchFamily="18" charset="0"/>
                              <a:ea typeface="Cambria Math" panose="02040503050406030204" pitchFamily="18" charset="0"/>
                            </a:rPr>
                            <m:t>+1</m:t>
                          </m:r>
                        </m:e>
                      </m:d>
                      <m:sSup>
                        <m:sSupPr>
                          <m:ctrlPr>
                            <a:rPr lang="it-IT" sz="2400" b="0" i="1" smtClean="0">
                              <a:latin typeface="Cambria Math" panose="02040503050406030204" pitchFamily="18" charset="0"/>
                              <a:ea typeface="Cambria Math" panose="02040503050406030204" pitchFamily="18" charset="0"/>
                            </a:rPr>
                          </m:ctrlPr>
                        </m:sSupPr>
                        <m:e>
                          <m:r>
                            <a:rPr lang="it-IT" sz="2400" b="0" i="1" smtClean="0">
                              <a:latin typeface="Cambria Math" panose="02040503050406030204" pitchFamily="18" charset="0"/>
                              <a:ea typeface="Cambria Math" panose="02040503050406030204" pitchFamily="18" charset="0"/>
                            </a:rPr>
                            <m:t>𝛼</m:t>
                          </m:r>
                        </m:e>
                        <m:sup>
                          <m:r>
                            <a:rPr lang="it-IT" sz="2400" b="0" i="1" smtClean="0">
                              <a:latin typeface="Cambria Math" panose="02040503050406030204" pitchFamily="18" charset="0"/>
                              <a:ea typeface="Cambria Math" panose="02040503050406030204" pitchFamily="18" charset="0"/>
                            </a:rPr>
                            <m:t>2</m:t>
                          </m:r>
                        </m:sup>
                      </m:sSup>
                    </m:oMath>
                  </m:oMathPara>
                </a14:m>
                <a:endParaRPr lang="en-IT" sz="2400" dirty="0"/>
              </a:p>
            </p:txBody>
          </p:sp>
        </mc:Choice>
        <mc:Fallback xmlns="">
          <p:sp>
            <p:nvSpPr>
              <p:cNvPr id="10" name="TextBox 9">
                <a:extLst>
                  <a:ext uri="{FF2B5EF4-FFF2-40B4-BE49-F238E27FC236}">
                    <a16:creationId xmlns:a16="http://schemas.microsoft.com/office/drawing/2014/main" id="{D0EBC1D7-B1F8-EF6F-186F-E1EC65F8382C}"/>
                  </a:ext>
                </a:extLst>
              </p:cNvPr>
              <p:cNvSpPr txBox="1">
                <a:spLocks noRot="1" noChangeAspect="1" noMove="1" noResize="1" noEditPoints="1" noAdjustHandles="1" noChangeArrowheads="1" noChangeShapeType="1" noTextEdit="1"/>
              </p:cNvSpPr>
              <p:nvPr/>
            </p:nvSpPr>
            <p:spPr>
              <a:xfrm>
                <a:off x="1990253" y="5622520"/>
                <a:ext cx="2543966" cy="369332"/>
              </a:xfrm>
              <a:prstGeom prst="rect">
                <a:avLst/>
              </a:prstGeom>
              <a:blipFill>
                <a:blip r:embed="rId4"/>
                <a:stretch>
                  <a:fillRect l="-990" r="-495" b="-23333"/>
                </a:stretch>
              </a:blipFill>
            </p:spPr>
            <p:txBody>
              <a:bodyPr/>
              <a:lstStyle/>
              <a:p>
                <a:r>
                  <a:rPr lang="en-IT">
                    <a:noFill/>
                  </a:rPr>
                  <a:t> </a:t>
                </a:r>
              </a:p>
            </p:txBody>
          </p:sp>
        </mc:Fallback>
      </mc:AlternateContent>
    </p:spTree>
    <p:extLst>
      <p:ext uri="{BB962C8B-B14F-4D97-AF65-F5344CB8AC3E}">
        <p14:creationId xmlns:p14="http://schemas.microsoft.com/office/powerpoint/2010/main" val="2759551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CE6158-41BD-DCFB-EF4E-3F9E2912EEFF}"/>
              </a:ext>
            </a:extLst>
          </p:cNvPr>
          <p:cNvSpPr>
            <a:spLocks noGrp="1"/>
          </p:cNvSpPr>
          <p:nvPr>
            <p:ph type="title"/>
          </p:nvPr>
        </p:nvSpPr>
        <p:spPr/>
        <p:txBody>
          <a:bodyPr>
            <a:normAutofit/>
          </a:bodyPr>
          <a:lstStyle/>
          <a:p>
            <a:r>
              <a:rPr lang="en-GB" dirty="0"/>
              <a:t>Parametric Amplification </a:t>
            </a:r>
            <a:endParaRPr lang="en-IT" dirty="0"/>
          </a:p>
        </p:txBody>
      </p:sp>
      <p:sp>
        <p:nvSpPr>
          <p:cNvPr id="4" name="Slide Number Placeholder 3">
            <a:extLst>
              <a:ext uri="{FF2B5EF4-FFF2-40B4-BE49-F238E27FC236}">
                <a16:creationId xmlns:a16="http://schemas.microsoft.com/office/drawing/2014/main" id="{99CCB6F5-DE34-324F-AF55-D554E82C4201}"/>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2" name="TextBox 1">
            <a:extLst>
              <a:ext uri="{FF2B5EF4-FFF2-40B4-BE49-F238E27FC236}">
                <a16:creationId xmlns:a16="http://schemas.microsoft.com/office/drawing/2014/main" id="{9A4B8BC6-888C-2142-8C19-8F029F22EC47}"/>
              </a:ext>
            </a:extLst>
          </p:cNvPr>
          <p:cNvSpPr txBox="1"/>
          <p:nvPr/>
        </p:nvSpPr>
        <p:spPr>
          <a:xfrm>
            <a:off x="4008106" y="1690688"/>
            <a:ext cx="7881257" cy="2031325"/>
          </a:xfrm>
          <a:prstGeom prst="rect">
            <a:avLst/>
          </a:prstGeom>
          <a:noFill/>
        </p:spPr>
        <p:txBody>
          <a:bodyPr wrap="square" rtlCol="0">
            <a:spAutoFit/>
          </a:bodyPr>
          <a:lstStyle/>
          <a:p>
            <a:pPr marL="285750" indent="-285750">
              <a:buClr>
                <a:schemeClr val="accent2"/>
              </a:buClr>
              <a:buFont typeface="Wingdings" pitchFamily="2" charset="2"/>
              <a:buChar char="§"/>
            </a:pPr>
            <a:r>
              <a:rPr lang="en-IT" dirty="0">
                <a:latin typeface="+mj-lt"/>
              </a:rPr>
              <a:t>Parametric amplification is obtained by modifying the parameters of an oscillating system.</a:t>
            </a:r>
          </a:p>
          <a:p>
            <a:pPr marL="285750" indent="-285750">
              <a:buClr>
                <a:schemeClr val="accent2"/>
              </a:buClr>
              <a:buFont typeface="Wingdings" pitchFamily="2" charset="2"/>
              <a:buChar char="§"/>
            </a:pPr>
            <a:r>
              <a:rPr lang="en-IT" dirty="0">
                <a:latin typeface="+mj-lt"/>
              </a:rPr>
              <a:t>In electrical circuits is obtained by modulating capacitances or inductors with “pump” currents.</a:t>
            </a:r>
          </a:p>
          <a:p>
            <a:pPr marL="285750" indent="-285750">
              <a:buClr>
                <a:schemeClr val="accent2"/>
              </a:buClr>
              <a:buFont typeface="Wingdings" pitchFamily="2" charset="2"/>
              <a:buChar char="§"/>
            </a:pPr>
            <a:r>
              <a:rPr lang="en-IT" dirty="0">
                <a:latin typeface="+mj-lt"/>
              </a:rPr>
              <a:t>In lossless superconducting circuits parametric amplification allows to reach the noise at the quantum limit. </a:t>
            </a:r>
          </a:p>
          <a:p>
            <a:endParaRPr lang="en-IT" dirty="0"/>
          </a:p>
        </p:txBody>
      </p:sp>
      <p:pic>
        <p:nvPicPr>
          <p:cNvPr id="7" name="Picture 6">
            <a:extLst>
              <a:ext uri="{FF2B5EF4-FFF2-40B4-BE49-F238E27FC236}">
                <a16:creationId xmlns:a16="http://schemas.microsoft.com/office/drawing/2014/main" id="{EEE4F416-AAC6-544D-A96C-08C54B917035}"/>
              </a:ext>
            </a:extLst>
          </p:cNvPr>
          <p:cNvPicPr>
            <a:picLocks noChangeAspect="1"/>
          </p:cNvPicPr>
          <p:nvPr/>
        </p:nvPicPr>
        <p:blipFill>
          <a:blip r:embed="rId2"/>
          <a:stretch>
            <a:fillRect/>
          </a:stretch>
        </p:blipFill>
        <p:spPr>
          <a:xfrm>
            <a:off x="859283" y="1690688"/>
            <a:ext cx="2756195" cy="4680000"/>
          </a:xfrm>
          <a:prstGeom prst="rect">
            <a:avLst/>
          </a:prstGeom>
        </p:spPr>
      </p:pic>
      <p:sp>
        <p:nvSpPr>
          <p:cNvPr id="8" name="TextBox 7">
            <a:extLst>
              <a:ext uri="{FF2B5EF4-FFF2-40B4-BE49-F238E27FC236}">
                <a16:creationId xmlns:a16="http://schemas.microsoft.com/office/drawing/2014/main" id="{E5872F58-B8BD-4B46-9B37-81FFD6178345}"/>
              </a:ext>
            </a:extLst>
          </p:cNvPr>
          <p:cNvSpPr txBox="1"/>
          <p:nvPr/>
        </p:nvSpPr>
        <p:spPr>
          <a:xfrm>
            <a:off x="1139137" y="6157596"/>
            <a:ext cx="2258952" cy="246221"/>
          </a:xfrm>
          <a:prstGeom prst="rect">
            <a:avLst/>
          </a:prstGeom>
          <a:noFill/>
        </p:spPr>
        <p:txBody>
          <a:bodyPr wrap="none" rtlCol="0">
            <a:spAutoFit/>
          </a:bodyPr>
          <a:lstStyle/>
          <a:p>
            <a:r>
              <a:rPr lang="en-IT" sz="1000" dirty="0"/>
              <a:t>J. Aumentado IEEE Microwave Magazine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7DF47D-D7B7-8241-AAC7-23D1C77D7A95}"/>
                  </a:ext>
                </a:extLst>
              </p:cNvPr>
              <p:cNvSpPr txBox="1">
                <a:spLocks noChangeAspect="1"/>
              </p:cNvSpPr>
              <p:nvPr/>
            </p:nvSpPr>
            <p:spPr>
              <a:xfrm>
                <a:off x="8047275" y="4543816"/>
                <a:ext cx="2956841" cy="5392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3200" b="0" i="1" smtClean="0">
                              <a:latin typeface="Cambria Math" panose="02040503050406030204" pitchFamily="18" charset="0"/>
                            </a:rPr>
                          </m:ctrlPr>
                        </m:sSubPr>
                        <m:e>
                          <m:r>
                            <a:rPr lang="it-IT" sz="3200" b="0" i="1" smtClean="0">
                              <a:latin typeface="Cambria Math" panose="02040503050406030204" pitchFamily="18" charset="0"/>
                            </a:rPr>
                            <m:t>𝑘</m:t>
                          </m:r>
                        </m:e>
                        <m:sub>
                          <m:r>
                            <a:rPr lang="it-IT" sz="3200" b="0" i="1" smtClean="0">
                              <a:latin typeface="Cambria Math" panose="02040503050406030204" pitchFamily="18" charset="0"/>
                            </a:rPr>
                            <m:t>𝐵</m:t>
                          </m:r>
                        </m:sub>
                      </m:sSub>
                      <m:sSubSup>
                        <m:sSubSupPr>
                          <m:ctrlPr>
                            <a:rPr lang="it-IT" sz="3200" b="0" i="1" smtClean="0">
                              <a:latin typeface="Cambria Math" panose="02040503050406030204" pitchFamily="18" charset="0"/>
                            </a:rPr>
                          </m:ctrlPr>
                        </m:sSubSupPr>
                        <m:e>
                          <m:r>
                            <a:rPr lang="it-IT" sz="3200" b="0" i="1" smtClean="0">
                              <a:latin typeface="Cambria Math" panose="02040503050406030204" pitchFamily="18" charset="0"/>
                            </a:rPr>
                            <m:t>𝑇</m:t>
                          </m:r>
                        </m:e>
                        <m:sub>
                          <m:r>
                            <a:rPr lang="it-IT" sz="3200" b="0" i="1" smtClean="0">
                              <a:latin typeface="Cambria Math" panose="02040503050406030204" pitchFamily="18" charset="0"/>
                            </a:rPr>
                            <m:t>𝑛𝑜𝑖𝑠𝑒</m:t>
                          </m:r>
                        </m:sub>
                        <m:sup>
                          <m:r>
                            <a:rPr lang="it-IT" sz="3200" b="0" i="1" smtClean="0">
                              <a:latin typeface="Cambria Math" panose="02040503050406030204" pitchFamily="18" charset="0"/>
                            </a:rPr>
                            <m:t>𝑚𝑖𝑛</m:t>
                          </m:r>
                        </m:sup>
                      </m:sSubSup>
                      <m:r>
                        <a:rPr lang="it-IT" sz="3200" b="0" i="1" smtClean="0">
                          <a:latin typeface="Cambria Math" panose="02040503050406030204" pitchFamily="18" charset="0"/>
                        </a:rPr>
                        <m:t>=ℏ</m:t>
                      </m:r>
                      <m:r>
                        <m:rPr>
                          <m:sty m:val="p"/>
                        </m:rPr>
                        <a:rPr lang="it-IT" sz="3200" b="0" i="1" smtClean="0">
                          <a:latin typeface="Cambria Math" panose="02040503050406030204" pitchFamily="18" charset="0"/>
                        </a:rPr>
                        <m:t>ω</m:t>
                      </m:r>
                      <m:r>
                        <a:rPr lang="it-IT" sz="3200" b="0" i="1" smtClean="0">
                          <a:latin typeface="Cambria Math" panose="02040503050406030204" pitchFamily="18" charset="0"/>
                        </a:rPr>
                        <m:t>/2</m:t>
                      </m:r>
                    </m:oMath>
                  </m:oMathPara>
                </a14:m>
                <a:endParaRPr lang="it-IT" sz="3200" b="0" dirty="0"/>
              </a:p>
            </p:txBody>
          </p:sp>
        </mc:Choice>
        <mc:Fallback xmlns="">
          <p:sp>
            <p:nvSpPr>
              <p:cNvPr id="9" name="TextBox 8">
                <a:extLst>
                  <a:ext uri="{FF2B5EF4-FFF2-40B4-BE49-F238E27FC236}">
                    <a16:creationId xmlns:a16="http://schemas.microsoft.com/office/drawing/2014/main" id="{337DF47D-D7B7-8241-AAC7-23D1C77D7A95}"/>
                  </a:ext>
                </a:extLst>
              </p:cNvPr>
              <p:cNvSpPr txBox="1">
                <a:spLocks noRot="1" noChangeAspect="1" noMove="1" noResize="1" noEditPoints="1" noAdjustHandles="1" noChangeArrowheads="1" noChangeShapeType="1" noTextEdit="1"/>
              </p:cNvSpPr>
              <p:nvPr/>
            </p:nvSpPr>
            <p:spPr>
              <a:xfrm>
                <a:off x="8047275" y="4543816"/>
                <a:ext cx="2956841" cy="539250"/>
              </a:xfrm>
              <a:prstGeom prst="rect">
                <a:avLst/>
              </a:prstGeom>
              <a:blipFill>
                <a:blip r:embed="rId3"/>
                <a:stretch>
                  <a:fillRect l="-4701" r="-4701" b="-2727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8A472A6-6FFE-E4A3-4A9E-BE16FAE544A0}"/>
                  </a:ext>
                </a:extLst>
              </p:cNvPr>
              <p:cNvSpPr txBox="1"/>
              <p:nvPr/>
            </p:nvSpPr>
            <p:spPr>
              <a:xfrm>
                <a:off x="4377536" y="3459164"/>
                <a:ext cx="5659050" cy="3727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b="0" i="1" smtClean="0">
                          <a:latin typeface="Cambria Math" panose="02040503050406030204" pitchFamily="18" charset="0"/>
                        </a:rPr>
                        <m:t>𝑉</m:t>
                      </m:r>
                      <m:d>
                        <m:dPr>
                          <m:ctrlPr>
                            <a:rPr lang="it-IT" sz="2000" b="0" i="1" smtClean="0">
                              <a:latin typeface="Cambria Math" panose="02040503050406030204" pitchFamily="18" charset="0"/>
                            </a:rPr>
                          </m:ctrlPr>
                        </m:dPr>
                        <m:e>
                          <m:r>
                            <a:rPr lang="it-IT" sz="2000" b="0" i="1" smtClean="0">
                              <a:latin typeface="Cambria Math" panose="02040503050406030204" pitchFamily="18" charset="0"/>
                            </a:rPr>
                            <m:t>𝑡</m:t>
                          </m:r>
                        </m:e>
                      </m:d>
                      <m:r>
                        <a:rPr lang="it-IT" sz="2000" b="0" i="1" smtClean="0">
                          <a:latin typeface="Cambria Math" panose="02040503050406030204" pitchFamily="18" charset="0"/>
                        </a:rPr>
                        <m:t>=</m:t>
                      </m:r>
                      <m:r>
                        <a:rPr lang="it-IT" sz="2000" b="0" i="1" smtClean="0">
                          <a:latin typeface="Cambria Math" panose="02040503050406030204" pitchFamily="18" charset="0"/>
                        </a:rPr>
                        <m:t>𝑖</m:t>
                      </m:r>
                      <m:rad>
                        <m:radPr>
                          <m:degHide m:val="on"/>
                          <m:ctrlPr>
                            <a:rPr lang="it-IT" sz="2000" b="0" i="1" smtClean="0">
                              <a:latin typeface="Cambria Math" panose="02040503050406030204" pitchFamily="18" charset="0"/>
                            </a:rPr>
                          </m:ctrlPr>
                        </m:radPr>
                        <m:deg/>
                        <m:e>
                          <m:f>
                            <m:fPr>
                              <m:type m:val="lin"/>
                              <m:ctrlPr>
                                <a:rPr lang="it-IT" sz="2000" b="0" i="1" smtClean="0">
                                  <a:latin typeface="Cambria Math" panose="02040503050406030204" pitchFamily="18" charset="0"/>
                                </a:rPr>
                              </m:ctrlPr>
                            </m:fPr>
                            <m:num>
                              <m:r>
                                <a:rPr lang="it-IT" sz="2000" b="0" i="1" smtClean="0">
                                  <a:latin typeface="Cambria Math" panose="02040503050406030204" pitchFamily="18" charset="0"/>
                                </a:rPr>
                                <m:t>ℏ</m:t>
                              </m:r>
                              <m:r>
                                <a:rPr lang="it-IT" sz="2000" b="0" i="1" smtClean="0">
                                  <a:latin typeface="Cambria Math" panose="02040503050406030204" pitchFamily="18" charset="0"/>
                                </a:rPr>
                                <m:t>𝜔</m:t>
                              </m:r>
                            </m:num>
                            <m:den>
                              <m:r>
                                <a:rPr lang="it-IT" sz="2000" b="0" i="1" smtClean="0">
                                  <a:latin typeface="Cambria Math" panose="02040503050406030204" pitchFamily="18" charset="0"/>
                                </a:rPr>
                                <m:t>𝐶</m:t>
                              </m:r>
                            </m:den>
                          </m:f>
                        </m:e>
                      </m:rad>
                      <m:d>
                        <m:dPr>
                          <m:begChr m:val="["/>
                          <m:endChr m:val="]"/>
                          <m:ctrlPr>
                            <a:rPr lang="it-IT" sz="2000" b="0" i="1" smtClean="0">
                              <a:latin typeface="Cambria Math" panose="02040503050406030204" pitchFamily="18" charset="0"/>
                            </a:rPr>
                          </m:ctrlPr>
                        </m:dPr>
                        <m:e>
                          <m:d>
                            <m:dPr>
                              <m:ctrlPr>
                                <a:rPr lang="it-IT" sz="2000" b="0" i="1" smtClean="0">
                                  <a:latin typeface="Cambria Math" panose="02040503050406030204" pitchFamily="18" charset="0"/>
                                </a:rPr>
                              </m:ctrlPr>
                            </m:dPr>
                            <m:e>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𝑎</m:t>
                                  </m:r>
                                </m:e>
                                <m:sup>
                                  <m:r>
                                    <a:rPr lang="it-IT" sz="2000" b="0" i="1" smtClean="0">
                                      <a:latin typeface="Cambria Math" panose="02040503050406030204" pitchFamily="18" charset="0"/>
                                    </a:rPr>
                                    <m:t>+</m:t>
                                  </m:r>
                                </m:sup>
                              </m:sSup>
                              <m:r>
                                <a:rPr lang="it-IT" sz="2000" b="0" i="1" smtClean="0">
                                  <a:latin typeface="Cambria Math" panose="02040503050406030204" pitchFamily="18" charset="0"/>
                                </a:rPr>
                                <m:t>−</m:t>
                              </m:r>
                              <m:r>
                                <a:rPr lang="it-IT" sz="2000" b="0" i="1" smtClean="0">
                                  <a:latin typeface="Cambria Math" panose="02040503050406030204" pitchFamily="18" charset="0"/>
                                </a:rPr>
                                <m:t>𝑎</m:t>
                              </m:r>
                            </m:e>
                          </m:d>
                          <m:r>
                            <a:rPr lang="it-IT" sz="2000" b="0" i="1" smtClean="0">
                              <a:latin typeface="Cambria Math" panose="02040503050406030204" pitchFamily="18" charset="0"/>
                            </a:rPr>
                            <m:t>𝑐𝑜𝑠</m:t>
                          </m:r>
                          <m:r>
                            <a:rPr lang="it-IT" sz="2000" b="0" i="1" smtClean="0">
                              <a:latin typeface="Cambria Math" panose="02040503050406030204" pitchFamily="18" charset="0"/>
                            </a:rPr>
                            <m:t>𝜔</m:t>
                          </m:r>
                          <m:r>
                            <a:rPr lang="it-IT" sz="2000" b="0" i="1" smtClean="0">
                              <a:latin typeface="Cambria Math" panose="02040503050406030204" pitchFamily="18" charset="0"/>
                            </a:rPr>
                            <m:t>𝑡</m:t>
                          </m:r>
                          <m:r>
                            <a:rPr lang="it-IT" sz="2000" b="0" i="1" smtClean="0">
                              <a:latin typeface="Cambria Math" panose="02040503050406030204" pitchFamily="18" charset="0"/>
                            </a:rPr>
                            <m:t>+</m:t>
                          </m:r>
                          <m:r>
                            <a:rPr lang="it-IT" sz="2000" b="0" i="1" smtClean="0">
                              <a:latin typeface="Cambria Math" panose="02040503050406030204" pitchFamily="18" charset="0"/>
                            </a:rPr>
                            <m:t>𝑖</m:t>
                          </m:r>
                          <m:d>
                            <m:dPr>
                              <m:ctrlPr>
                                <a:rPr lang="it-IT" sz="2000" i="1">
                                  <a:latin typeface="Cambria Math" panose="02040503050406030204" pitchFamily="18" charset="0"/>
                                </a:rPr>
                              </m:ctrlPr>
                            </m:dPr>
                            <m:e>
                              <m:sSup>
                                <m:sSupPr>
                                  <m:ctrlPr>
                                    <a:rPr lang="it-IT" sz="2000" i="1">
                                      <a:latin typeface="Cambria Math" panose="02040503050406030204" pitchFamily="18" charset="0"/>
                                    </a:rPr>
                                  </m:ctrlPr>
                                </m:sSupPr>
                                <m:e>
                                  <m:r>
                                    <a:rPr lang="it-IT" sz="2000" i="1">
                                      <a:latin typeface="Cambria Math" panose="02040503050406030204" pitchFamily="18" charset="0"/>
                                    </a:rPr>
                                    <m:t>𝑎</m:t>
                                  </m:r>
                                </m:e>
                                <m:sup>
                                  <m:r>
                                    <a:rPr lang="it-IT" sz="2000" i="1">
                                      <a:latin typeface="Cambria Math" panose="02040503050406030204" pitchFamily="18" charset="0"/>
                                    </a:rPr>
                                    <m:t>+</m:t>
                                  </m:r>
                                </m:sup>
                              </m:sSup>
                              <m:r>
                                <a:rPr lang="it-IT" sz="2000" b="0" i="1" smtClean="0">
                                  <a:latin typeface="Cambria Math" panose="02040503050406030204" pitchFamily="18" charset="0"/>
                                </a:rPr>
                                <m:t>+</m:t>
                              </m:r>
                              <m:r>
                                <a:rPr lang="it-IT" sz="2000" i="1">
                                  <a:latin typeface="Cambria Math" panose="02040503050406030204" pitchFamily="18" charset="0"/>
                                </a:rPr>
                                <m:t>𝑎</m:t>
                              </m:r>
                            </m:e>
                          </m:d>
                          <m:r>
                            <a:rPr lang="it-IT" sz="2000" b="0" i="1" smtClean="0">
                              <a:latin typeface="Cambria Math" panose="02040503050406030204" pitchFamily="18" charset="0"/>
                            </a:rPr>
                            <m:t>𝑠𝑖𝑛</m:t>
                          </m:r>
                          <m:r>
                            <a:rPr lang="it-IT" sz="2000" b="0" i="1" smtClean="0">
                              <a:latin typeface="Cambria Math" panose="02040503050406030204" pitchFamily="18" charset="0"/>
                            </a:rPr>
                            <m:t>𝜔</m:t>
                          </m:r>
                          <m:r>
                            <a:rPr lang="it-IT" sz="2000" b="0" i="1" smtClean="0">
                              <a:latin typeface="Cambria Math" panose="02040503050406030204" pitchFamily="18" charset="0"/>
                            </a:rPr>
                            <m:t>𝑡</m:t>
                          </m:r>
                        </m:e>
                      </m:d>
                    </m:oMath>
                  </m:oMathPara>
                </a14:m>
                <a:endParaRPr lang="en-IT" sz="2000" dirty="0"/>
              </a:p>
            </p:txBody>
          </p:sp>
        </mc:Choice>
        <mc:Fallback xmlns="">
          <p:sp>
            <p:nvSpPr>
              <p:cNvPr id="13" name="TextBox 12">
                <a:extLst>
                  <a:ext uri="{FF2B5EF4-FFF2-40B4-BE49-F238E27FC236}">
                    <a16:creationId xmlns:a16="http://schemas.microsoft.com/office/drawing/2014/main" id="{E8A472A6-6FFE-E4A3-4A9E-BE16FAE544A0}"/>
                  </a:ext>
                </a:extLst>
              </p:cNvPr>
              <p:cNvSpPr txBox="1">
                <a:spLocks noRot="1" noChangeAspect="1" noMove="1" noResize="1" noEditPoints="1" noAdjustHandles="1" noChangeArrowheads="1" noChangeShapeType="1" noTextEdit="1"/>
              </p:cNvSpPr>
              <p:nvPr/>
            </p:nvSpPr>
            <p:spPr>
              <a:xfrm>
                <a:off x="4377536" y="3459164"/>
                <a:ext cx="5659050" cy="372731"/>
              </a:xfrm>
              <a:prstGeom prst="rect">
                <a:avLst/>
              </a:prstGeom>
              <a:blipFill>
                <a:blip r:embed="rId4"/>
                <a:stretch>
                  <a:fillRect l="-447" t="-120000" b="-203333"/>
                </a:stretch>
              </a:blipFill>
            </p:spPr>
            <p:txBody>
              <a:bodyPr/>
              <a:lstStyle/>
              <a:p>
                <a:r>
                  <a:rPr lang="en-IT">
                    <a:noFill/>
                  </a:rPr>
                  <a:t> </a:t>
                </a:r>
              </a:p>
            </p:txBody>
          </p:sp>
        </mc:Fallback>
      </mc:AlternateContent>
      <p:grpSp>
        <p:nvGrpSpPr>
          <p:cNvPr id="21" name="Group 20">
            <a:extLst>
              <a:ext uri="{FF2B5EF4-FFF2-40B4-BE49-F238E27FC236}">
                <a16:creationId xmlns:a16="http://schemas.microsoft.com/office/drawing/2014/main" id="{135C30F1-B170-7C61-71EA-03358823275B}"/>
              </a:ext>
            </a:extLst>
          </p:cNvPr>
          <p:cNvGrpSpPr/>
          <p:nvPr/>
        </p:nvGrpSpPr>
        <p:grpSpPr>
          <a:xfrm>
            <a:off x="4325242" y="4122290"/>
            <a:ext cx="3866442" cy="2545373"/>
            <a:chOff x="3535770" y="4363620"/>
            <a:chExt cx="3866442" cy="2545373"/>
          </a:xfrm>
        </p:grpSpPr>
        <p:cxnSp>
          <p:nvCxnSpPr>
            <p:cNvPr id="11" name="Straight Arrow Connector 10">
              <a:extLst>
                <a:ext uri="{FF2B5EF4-FFF2-40B4-BE49-F238E27FC236}">
                  <a16:creationId xmlns:a16="http://schemas.microsoft.com/office/drawing/2014/main" id="{A619B9E2-AFA5-5E4D-8C1E-7A9121481738}"/>
                </a:ext>
              </a:extLst>
            </p:cNvPr>
            <p:cNvCxnSpPr/>
            <p:nvPr/>
          </p:nvCxnSpPr>
          <p:spPr>
            <a:xfrm flipV="1">
              <a:off x="5177642" y="4363620"/>
              <a:ext cx="0" cy="17750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1365854-1D05-7D4A-BD97-6E193303F741}"/>
                </a:ext>
              </a:extLst>
            </p:cNvPr>
            <p:cNvCxnSpPr>
              <a:cxnSpLocks/>
            </p:cNvCxnSpPr>
            <p:nvPr/>
          </p:nvCxnSpPr>
          <p:spPr>
            <a:xfrm flipV="1">
              <a:off x="5177642" y="6138698"/>
              <a:ext cx="2080161"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A68E99-FBE1-4C40-AB63-A30DFE38491C}"/>
                </a:ext>
              </a:extLst>
            </p:cNvPr>
            <p:cNvCxnSpPr>
              <a:cxnSpLocks/>
            </p:cNvCxnSpPr>
            <p:nvPr/>
          </p:nvCxnSpPr>
          <p:spPr>
            <a:xfrm flipV="1">
              <a:off x="5177642" y="5251159"/>
              <a:ext cx="926561" cy="88754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C969CCF-335E-BE40-8089-5F9FD2E49D50}"/>
                </a:ext>
              </a:extLst>
            </p:cNvPr>
            <p:cNvSpPr/>
            <p:nvPr/>
          </p:nvSpPr>
          <p:spPr>
            <a:xfrm>
              <a:off x="6057589" y="4916864"/>
              <a:ext cx="360000" cy="360000"/>
            </a:xfrm>
            <a:prstGeom prst="ellipse">
              <a:avLst/>
            </a:prstGeom>
            <a:gradFill flip="none" rotWithShape="1">
              <a:gsLst>
                <a:gs pos="87000">
                  <a:schemeClr val="accent6">
                    <a:lumMod val="5000"/>
                    <a:lumOff val="95000"/>
                  </a:schemeClr>
                </a:gs>
                <a:gs pos="33000">
                  <a:schemeClr val="accent6">
                    <a:lumMod val="45000"/>
                    <a:lumOff val="55000"/>
                  </a:schemeClr>
                </a:gs>
                <a:gs pos="13000">
                  <a:schemeClr val="accent6">
                    <a:lumMod val="45000"/>
                    <a:lumOff val="55000"/>
                  </a:schemeClr>
                </a:gs>
                <a:gs pos="47000">
                  <a:schemeClr val="accent6">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13AB3DC-4405-C769-87C1-ECF2BE0330F7}"/>
                    </a:ext>
                  </a:extLst>
                </p:cNvPr>
                <p:cNvSpPr txBox="1"/>
                <p:nvPr/>
              </p:nvSpPr>
              <p:spPr>
                <a:xfrm>
                  <a:off x="3535770" y="4363620"/>
                  <a:ext cx="1523852" cy="6911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800" b="0" i="1" smtClean="0">
                            <a:latin typeface="Cambria Math" panose="02040503050406030204" pitchFamily="18" charset="0"/>
                          </a:rPr>
                          <m:t>𝑌</m:t>
                        </m:r>
                        <m:r>
                          <a:rPr lang="it-IT" sz="1800" b="0" i="1" smtClean="0">
                            <a:latin typeface="Cambria Math" panose="02040503050406030204" pitchFamily="18" charset="0"/>
                          </a:rPr>
                          <m:t>=</m:t>
                        </m:r>
                        <m:f>
                          <m:fPr>
                            <m:ctrlPr>
                              <a:rPr lang="it-IT" sz="1800" b="0" i="1" smtClean="0">
                                <a:latin typeface="Cambria Math" panose="02040503050406030204" pitchFamily="18" charset="0"/>
                              </a:rPr>
                            </m:ctrlPr>
                          </m:fPr>
                          <m:num>
                            <m:d>
                              <m:dPr>
                                <m:ctrlPr>
                                  <a:rPr lang="it-IT" sz="1800" b="0" i="1" smtClean="0">
                                    <a:latin typeface="Cambria Math" panose="02040503050406030204" pitchFamily="18" charset="0"/>
                                  </a:rPr>
                                </m:ctrlPr>
                              </m:dPr>
                              <m:e>
                                <m:sSup>
                                  <m:sSupPr>
                                    <m:ctrlPr>
                                      <a:rPr lang="it-IT" sz="1800" b="0" i="1" smtClean="0">
                                        <a:latin typeface="Cambria Math" panose="02040503050406030204" pitchFamily="18" charset="0"/>
                                      </a:rPr>
                                    </m:ctrlPr>
                                  </m:sSupPr>
                                  <m:e>
                                    <m:r>
                                      <a:rPr lang="it-IT" sz="1800" b="0" i="1" smtClean="0">
                                        <a:latin typeface="Cambria Math" panose="02040503050406030204" pitchFamily="18" charset="0"/>
                                      </a:rPr>
                                      <m:t>𝑎</m:t>
                                    </m:r>
                                  </m:e>
                                  <m:sup>
                                    <m:r>
                                      <a:rPr lang="it-IT" sz="1800" b="0" i="1" smtClean="0">
                                        <a:latin typeface="Cambria Math" panose="02040503050406030204" pitchFamily="18" charset="0"/>
                                      </a:rPr>
                                      <m:t>+</m:t>
                                    </m:r>
                                  </m:sup>
                                </m:sSup>
                                <m:r>
                                  <a:rPr lang="it-IT" sz="1800" b="0" i="1" smtClean="0">
                                    <a:latin typeface="Cambria Math" panose="02040503050406030204" pitchFamily="18" charset="0"/>
                                  </a:rPr>
                                  <m:t>+</m:t>
                                </m:r>
                                <m:r>
                                  <a:rPr lang="it-IT" sz="1800" b="0" i="1" smtClean="0">
                                    <a:latin typeface="Cambria Math" panose="02040503050406030204" pitchFamily="18" charset="0"/>
                                  </a:rPr>
                                  <m:t>𝑎</m:t>
                                </m:r>
                              </m:e>
                            </m:d>
                          </m:num>
                          <m:den>
                            <m:rad>
                              <m:radPr>
                                <m:degHide m:val="on"/>
                                <m:ctrlPr>
                                  <a:rPr lang="it-IT" sz="1800" b="0" i="1" smtClean="0">
                                    <a:latin typeface="Cambria Math" panose="02040503050406030204" pitchFamily="18" charset="0"/>
                                  </a:rPr>
                                </m:ctrlPr>
                              </m:radPr>
                              <m:deg/>
                              <m:e>
                                <m:r>
                                  <a:rPr lang="it-IT" sz="1800" b="0" i="1" smtClean="0">
                                    <a:latin typeface="Cambria Math" panose="02040503050406030204" pitchFamily="18" charset="0"/>
                                  </a:rPr>
                                  <m:t>2</m:t>
                                </m:r>
                              </m:e>
                            </m:rad>
                          </m:den>
                        </m:f>
                      </m:oMath>
                    </m:oMathPara>
                  </a14:m>
                  <a:endParaRPr lang="en-IT" dirty="0"/>
                </a:p>
              </p:txBody>
            </p:sp>
          </mc:Choice>
          <mc:Fallback xmlns="">
            <p:sp>
              <p:nvSpPr>
                <p:cNvPr id="19" name="TextBox 18">
                  <a:extLst>
                    <a:ext uri="{FF2B5EF4-FFF2-40B4-BE49-F238E27FC236}">
                      <a16:creationId xmlns:a16="http://schemas.microsoft.com/office/drawing/2014/main" id="{D13AB3DC-4405-C769-87C1-ECF2BE0330F7}"/>
                    </a:ext>
                  </a:extLst>
                </p:cNvPr>
                <p:cNvSpPr txBox="1">
                  <a:spLocks noRot="1" noChangeAspect="1" noMove="1" noResize="1" noEditPoints="1" noAdjustHandles="1" noChangeArrowheads="1" noChangeShapeType="1" noTextEdit="1"/>
                </p:cNvSpPr>
                <p:nvPr/>
              </p:nvSpPr>
              <p:spPr>
                <a:xfrm>
                  <a:off x="3535770" y="4363620"/>
                  <a:ext cx="1523852" cy="691151"/>
                </a:xfrm>
                <a:prstGeom prst="rect">
                  <a:avLst/>
                </a:prstGeom>
                <a:blipFill>
                  <a:blip r:embed="rId5"/>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7C9C505-E561-C538-D0B1-006303CA4B22}"/>
                    </a:ext>
                  </a:extLst>
                </p:cNvPr>
                <p:cNvSpPr txBox="1"/>
                <p:nvPr/>
              </p:nvSpPr>
              <p:spPr>
                <a:xfrm>
                  <a:off x="5878360" y="6217842"/>
                  <a:ext cx="1523852" cy="6911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it-IT">
                            <a:latin typeface="Cambria Math" panose="02040503050406030204" pitchFamily="18" charset="0"/>
                          </a:rPr>
                          <m:t>X</m:t>
                        </m:r>
                        <m:r>
                          <a:rPr lang="it-IT" sz="1800" b="0" i="1" smtClean="0">
                            <a:latin typeface="Cambria Math" panose="02040503050406030204" pitchFamily="18" charset="0"/>
                          </a:rPr>
                          <m:t>=</m:t>
                        </m:r>
                        <m:f>
                          <m:fPr>
                            <m:ctrlPr>
                              <a:rPr lang="it-IT" sz="1800" b="0" i="1" smtClean="0">
                                <a:latin typeface="Cambria Math" panose="02040503050406030204" pitchFamily="18" charset="0"/>
                              </a:rPr>
                            </m:ctrlPr>
                          </m:fPr>
                          <m:num>
                            <m:d>
                              <m:dPr>
                                <m:ctrlPr>
                                  <a:rPr lang="it-IT" sz="1800" b="0" i="1" smtClean="0">
                                    <a:latin typeface="Cambria Math" panose="02040503050406030204" pitchFamily="18" charset="0"/>
                                  </a:rPr>
                                </m:ctrlPr>
                              </m:dPr>
                              <m:e>
                                <m:sSup>
                                  <m:sSupPr>
                                    <m:ctrlPr>
                                      <a:rPr lang="it-IT" sz="1800" b="0" i="1" smtClean="0">
                                        <a:latin typeface="Cambria Math" panose="02040503050406030204" pitchFamily="18" charset="0"/>
                                      </a:rPr>
                                    </m:ctrlPr>
                                  </m:sSupPr>
                                  <m:e>
                                    <m:r>
                                      <a:rPr lang="it-IT" sz="1800" b="0" i="1" smtClean="0">
                                        <a:latin typeface="Cambria Math" panose="02040503050406030204" pitchFamily="18" charset="0"/>
                                      </a:rPr>
                                      <m:t>𝑎</m:t>
                                    </m:r>
                                  </m:e>
                                  <m:sup>
                                    <m:r>
                                      <a:rPr lang="it-IT" sz="1800" b="0" i="1" smtClean="0">
                                        <a:latin typeface="Cambria Math" panose="02040503050406030204" pitchFamily="18" charset="0"/>
                                      </a:rPr>
                                      <m:t>+</m:t>
                                    </m:r>
                                  </m:sup>
                                </m:sSup>
                                <m:r>
                                  <a:rPr lang="it-IT" sz="1800" b="0" i="1" smtClean="0">
                                    <a:latin typeface="Cambria Math" panose="02040503050406030204" pitchFamily="18" charset="0"/>
                                  </a:rPr>
                                  <m:t>−</m:t>
                                </m:r>
                                <m:r>
                                  <a:rPr lang="it-IT" sz="1800" b="0" i="1" smtClean="0">
                                    <a:latin typeface="Cambria Math" panose="02040503050406030204" pitchFamily="18" charset="0"/>
                                  </a:rPr>
                                  <m:t>𝑎</m:t>
                                </m:r>
                              </m:e>
                            </m:d>
                          </m:num>
                          <m:den>
                            <m:rad>
                              <m:radPr>
                                <m:degHide m:val="on"/>
                                <m:ctrlPr>
                                  <a:rPr lang="it-IT" sz="1800" b="0" i="1" smtClean="0">
                                    <a:latin typeface="Cambria Math" panose="02040503050406030204" pitchFamily="18" charset="0"/>
                                  </a:rPr>
                                </m:ctrlPr>
                              </m:radPr>
                              <m:deg/>
                              <m:e>
                                <m:r>
                                  <a:rPr lang="it-IT" sz="1800" b="0" i="1" smtClean="0">
                                    <a:latin typeface="Cambria Math" panose="02040503050406030204" pitchFamily="18" charset="0"/>
                                  </a:rPr>
                                  <m:t>2</m:t>
                                </m:r>
                              </m:e>
                            </m:rad>
                          </m:den>
                        </m:f>
                      </m:oMath>
                    </m:oMathPara>
                  </a14:m>
                  <a:endParaRPr lang="en-IT" dirty="0"/>
                </a:p>
              </p:txBody>
            </p:sp>
          </mc:Choice>
          <mc:Fallback xmlns="">
            <p:sp>
              <p:nvSpPr>
                <p:cNvPr id="20" name="TextBox 19">
                  <a:extLst>
                    <a:ext uri="{FF2B5EF4-FFF2-40B4-BE49-F238E27FC236}">
                      <a16:creationId xmlns:a16="http://schemas.microsoft.com/office/drawing/2014/main" id="{E7C9C505-E561-C538-D0B1-006303CA4B22}"/>
                    </a:ext>
                  </a:extLst>
                </p:cNvPr>
                <p:cNvSpPr txBox="1">
                  <a:spLocks noRot="1" noChangeAspect="1" noMove="1" noResize="1" noEditPoints="1" noAdjustHandles="1" noChangeArrowheads="1" noChangeShapeType="1" noTextEdit="1"/>
                </p:cNvSpPr>
                <p:nvPr/>
              </p:nvSpPr>
              <p:spPr>
                <a:xfrm>
                  <a:off x="5878360" y="6217842"/>
                  <a:ext cx="1523852" cy="691151"/>
                </a:xfrm>
                <a:prstGeom prst="rect">
                  <a:avLst/>
                </a:prstGeom>
                <a:blipFill>
                  <a:blip r:embed="rId6"/>
                  <a:stretch>
                    <a:fillRect/>
                  </a:stretch>
                </a:blipFill>
              </p:spPr>
              <p:txBody>
                <a:bodyPr/>
                <a:lstStyle/>
                <a:p>
                  <a:r>
                    <a:rPr lang="en-IT">
                      <a:noFill/>
                    </a:rPr>
                    <a:t> </a:t>
                  </a:r>
                </a:p>
              </p:txBody>
            </p:sp>
          </mc:Fallback>
        </mc:AlternateContent>
      </p:grpSp>
    </p:spTree>
    <p:extLst>
      <p:ext uri="{BB962C8B-B14F-4D97-AF65-F5344CB8AC3E}">
        <p14:creationId xmlns:p14="http://schemas.microsoft.com/office/powerpoint/2010/main" val="1975678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8145-2137-729A-9602-E8048F7239BE}"/>
              </a:ext>
            </a:extLst>
          </p:cNvPr>
          <p:cNvSpPr>
            <a:spLocks noGrp="1"/>
          </p:cNvSpPr>
          <p:nvPr>
            <p:ph type="title"/>
          </p:nvPr>
        </p:nvSpPr>
        <p:spPr/>
        <p:txBody>
          <a:bodyPr>
            <a:normAutofit/>
          </a:bodyPr>
          <a:lstStyle/>
          <a:p>
            <a:r>
              <a:rPr lang="en-GB" dirty="0"/>
              <a:t>Heisenberg-Limited Single-Mode Quantum</a:t>
            </a:r>
            <a:br>
              <a:rPr lang="en-GB" dirty="0"/>
            </a:br>
            <a:r>
              <a:rPr lang="en-GB" dirty="0"/>
              <a:t>Metrology in a Superconducting Circuit</a:t>
            </a:r>
            <a:endParaRPr lang="en-IT" dirty="0"/>
          </a:p>
        </p:txBody>
      </p:sp>
      <p:sp>
        <p:nvSpPr>
          <p:cNvPr id="4" name="TextBox 3">
            <a:extLst>
              <a:ext uri="{FF2B5EF4-FFF2-40B4-BE49-F238E27FC236}">
                <a16:creationId xmlns:a16="http://schemas.microsoft.com/office/drawing/2014/main" id="{07360CCF-E28D-494C-62D9-8A67E186A7E7}"/>
              </a:ext>
            </a:extLst>
          </p:cNvPr>
          <p:cNvSpPr txBox="1"/>
          <p:nvPr/>
        </p:nvSpPr>
        <p:spPr>
          <a:xfrm>
            <a:off x="838200" y="6215876"/>
            <a:ext cx="3505200" cy="276999"/>
          </a:xfrm>
          <a:prstGeom prst="rect">
            <a:avLst/>
          </a:prstGeom>
          <a:noFill/>
        </p:spPr>
        <p:txBody>
          <a:bodyPr wrap="square">
            <a:spAutoFit/>
          </a:bodyPr>
          <a:lstStyle/>
          <a:p>
            <a:r>
              <a:rPr lang="en-GB" sz="1200" dirty="0"/>
              <a:t>https://</a:t>
            </a:r>
            <a:r>
              <a:rPr lang="en-GB" sz="1200" dirty="0" err="1"/>
              <a:t>doi.org</a:t>
            </a:r>
            <a:r>
              <a:rPr lang="en-GB" sz="1200" dirty="0"/>
              <a:t>/10.1038/s41467-019-12290-7</a:t>
            </a:r>
          </a:p>
        </p:txBody>
      </p:sp>
      <p:pic>
        <p:nvPicPr>
          <p:cNvPr id="6" name="Picture 5" descr="A diagram of a physics experiment&#10;&#10;AI-generated content may be incorrect.">
            <a:extLst>
              <a:ext uri="{FF2B5EF4-FFF2-40B4-BE49-F238E27FC236}">
                <a16:creationId xmlns:a16="http://schemas.microsoft.com/office/drawing/2014/main" id="{FA99299E-CBC0-80B8-3E88-102586B7B065}"/>
              </a:ext>
            </a:extLst>
          </p:cNvPr>
          <p:cNvPicPr>
            <a:picLocks noChangeAspect="1"/>
          </p:cNvPicPr>
          <p:nvPr/>
        </p:nvPicPr>
        <p:blipFill>
          <a:blip r:embed="rId2"/>
          <a:srcRect t="2450"/>
          <a:stretch>
            <a:fillRect/>
          </a:stretch>
        </p:blipFill>
        <p:spPr>
          <a:xfrm>
            <a:off x="838200" y="2754382"/>
            <a:ext cx="4616325" cy="33840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E1754D4-287D-63EA-DA9E-A26B9DBC7184}"/>
                  </a:ext>
                </a:extLst>
              </p:cNvPr>
              <p:cNvSpPr txBox="1"/>
              <p:nvPr/>
            </p:nvSpPr>
            <p:spPr>
              <a:xfrm>
                <a:off x="1037379" y="2312109"/>
                <a:ext cx="2644378"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𝜓</m:t>
                          </m:r>
                          <m:r>
                            <a:rPr lang="it-IT" b="0" i="1" smtClean="0">
                              <a:latin typeface="Cambria Math" panose="02040503050406030204" pitchFamily="18" charset="0"/>
                            </a:rPr>
                            <m:t>(</m:t>
                          </m:r>
                          <m:r>
                            <a:rPr lang="it-IT" b="0" i="1" smtClean="0">
                              <a:latin typeface="Cambria Math" panose="02040503050406030204" pitchFamily="18" charset="0"/>
                            </a:rPr>
                            <m:t>𝑁</m:t>
                          </m:r>
                          <m:r>
                            <a:rPr lang="it-IT" b="0" i="1" smtClean="0">
                              <a:latin typeface="Cambria Math" panose="02040503050406030204" pitchFamily="18" charset="0"/>
                            </a:rPr>
                            <m:t>)</m:t>
                          </m:r>
                        </m:e>
                      </m:d>
                      <m:r>
                        <a:rPr lang="it-IT" b="0" i="1" smtClean="0">
                          <a:latin typeface="Cambria Math" panose="02040503050406030204" pitchFamily="18" charset="0"/>
                        </a:rPr>
                        <m:t>=</m:t>
                      </m:r>
                      <m:d>
                        <m:dPr>
                          <m:ctrlPr>
                            <a:rPr lang="it-IT" b="0" i="1" smtClean="0">
                              <a:latin typeface="Cambria Math" panose="02040503050406030204" pitchFamily="18" charset="0"/>
                            </a:rPr>
                          </m:ctrlPr>
                        </m:dPr>
                        <m:e>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|0</m:t>
                              </m:r>
                            </m:e>
                          </m:d>
                          <m:r>
                            <a:rPr lang="it-IT" b="0" i="1" smtClean="0">
                              <a:latin typeface="Cambria Math" panose="02040503050406030204" pitchFamily="18" charset="0"/>
                            </a:rPr>
                            <m:t>+</m:t>
                          </m:r>
                          <m:r>
                            <a:rPr lang="it-IT" b="0" i="1" smtClean="0">
                              <a:latin typeface="Cambria Math" panose="02040503050406030204" pitchFamily="18" charset="0"/>
                            </a:rPr>
                            <m:t>𝑖</m:t>
                          </m:r>
                          <m:r>
                            <a:rPr lang="it-IT" b="0" i="1" smtClean="0">
                              <a:latin typeface="Cambria Math" panose="02040503050406030204" pitchFamily="18" charset="0"/>
                            </a:rPr>
                            <m:t> |</m:t>
                          </m:r>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𝑁</m:t>
                              </m:r>
                            </m:e>
                          </m:d>
                        </m:e>
                      </m:d>
                      <m:r>
                        <a:rPr lang="it-IT" b="0" i="1" smtClean="0">
                          <a:latin typeface="Cambria Math" panose="02040503050406030204" pitchFamily="18" charset="0"/>
                        </a:rPr>
                        <m:t>/</m:t>
                      </m:r>
                      <m:rad>
                        <m:radPr>
                          <m:degHide m:val="on"/>
                          <m:ctrlPr>
                            <a:rPr lang="it-IT" b="0" i="1" smtClean="0">
                              <a:latin typeface="Cambria Math" panose="02040503050406030204" pitchFamily="18" charset="0"/>
                            </a:rPr>
                          </m:ctrlPr>
                        </m:radPr>
                        <m:deg/>
                        <m:e>
                          <m:r>
                            <a:rPr lang="it-IT" b="0" i="1" smtClean="0">
                              <a:latin typeface="Cambria Math" panose="02040503050406030204" pitchFamily="18" charset="0"/>
                            </a:rPr>
                            <m:t>2</m:t>
                          </m:r>
                        </m:e>
                      </m:rad>
                    </m:oMath>
                  </m:oMathPara>
                </a14:m>
                <a:endParaRPr lang="en-IT" dirty="0"/>
              </a:p>
            </p:txBody>
          </p:sp>
        </mc:Choice>
        <mc:Fallback xmlns="">
          <p:sp>
            <p:nvSpPr>
              <p:cNvPr id="3" name="TextBox 2">
                <a:extLst>
                  <a:ext uri="{FF2B5EF4-FFF2-40B4-BE49-F238E27FC236}">
                    <a16:creationId xmlns:a16="http://schemas.microsoft.com/office/drawing/2014/main" id="{BE1754D4-287D-63EA-DA9E-A26B9DBC7184}"/>
                  </a:ext>
                </a:extLst>
              </p:cNvPr>
              <p:cNvSpPr txBox="1">
                <a:spLocks noRot="1" noChangeAspect="1" noMove="1" noResize="1" noEditPoints="1" noAdjustHandles="1" noChangeArrowheads="1" noChangeShapeType="1" noTextEdit="1"/>
              </p:cNvSpPr>
              <p:nvPr/>
            </p:nvSpPr>
            <p:spPr>
              <a:xfrm>
                <a:off x="1037379" y="2312109"/>
                <a:ext cx="2644378" cy="309637"/>
              </a:xfrm>
              <a:prstGeom prst="rect">
                <a:avLst/>
              </a:prstGeom>
              <a:blipFill>
                <a:blip r:embed="rId3"/>
                <a:stretch>
                  <a:fillRect t="-134615" r="-1914" b="-203846"/>
                </a:stretch>
              </a:blipFill>
            </p:spPr>
            <p:txBody>
              <a:bodyPr/>
              <a:lstStyle/>
              <a:p>
                <a:r>
                  <a:rPr lang="en-IT">
                    <a:noFill/>
                  </a:rPr>
                  <a:t> </a:t>
                </a:r>
              </a:p>
            </p:txBody>
          </p:sp>
        </mc:Fallback>
      </mc:AlternateContent>
      <p:pic>
        <p:nvPicPr>
          <p:cNvPr id="7" name="Picture 6" descr="A graph of a diagram of a number of circles&#10;&#10;AI-generated content may be incorrect.">
            <a:extLst>
              <a:ext uri="{FF2B5EF4-FFF2-40B4-BE49-F238E27FC236}">
                <a16:creationId xmlns:a16="http://schemas.microsoft.com/office/drawing/2014/main" id="{3F3AE978-B680-F2F9-B118-ABC51C5A829F}"/>
              </a:ext>
            </a:extLst>
          </p:cNvPr>
          <p:cNvPicPr>
            <a:picLocks noChangeAspect="1"/>
          </p:cNvPicPr>
          <p:nvPr/>
        </p:nvPicPr>
        <p:blipFill>
          <a:blip r:embed="rId4"/>
          <a:stretch>
            <a:fillRect/>
          </a:stretch>
        </p:blipFill>
        <p:spPr>
          <a:xfrm>
            <a:off x="6096000" y="1690688"/>
            <a:ext cx="5165049" cy="2520000"/>
          </a:xfrm>
          <a:prstGeom prst="rect">
            <a:avLst/>
          </a:prstGeom>
        </p:spPr>
      </p:pic>
      <p:sp>
        <p:nvSpPr>
          <p:cNvPr id="8" name="TextBox 7">
            <a:extLst>
              <a:ext uri="{FF2B5EF4-FFF2-40B4-BE49-F238E27FC236}">
                <a16:creationId xmlns:a16="http://schemas.microsoft.com/office/drawing/2014/main" id="{648038BB-BC2C-97C5-E4B8-E2894A7A6BBC}"/>
              </a:ext>
            </a:extLst>
          </p:cNvPr>
          <p:cNvSpPr txBox="1"/>
          <p:nvPr/>
        </p:nvSpPr>
        <p:spPr>
          <a:xfrm>
            <a:off x="1037379" y="1856897"/>
            <a:ext cx="2928943" cy="400110"/>
          </a:xfrm>
          <a:prstGeom prst="rect">
            <a:avLst/>
          </a:prstGeom>
          <a:noFill/>
        </p:spPr>
        <p:txBody>
          <a:bodyPr wrap="none" rtlCol="0">
            <a:spAutoFit/>
          </a:bodyPr>
          <a:lstStyle/>
          <a:p>
            <a:r>
              <a:rPr lang="en-IT" sz="2000" dirty="0"/>
              <a:t>Maximum Variance State</a:t>
            </a:r>
          </a:p>
        </p:txBody>
      </p:sp>
      <p:pic>
        <p:nvPicPr>
          <p:cNvPr id="12" name="Picture 11" descr="A diagram of a graph&#10;&#10;AI-generated content may be incorrect.">
            <a:extLst>
              <a:ext uri="{FF2B5EF4-FFF2-40B4-BE49-F238E27FC236}">
                <a16:creationId xmlns:a16="http://schemas.microsoft.com/office/drawing/2014/main" id="{9ACBAD67-BE5A-8498-E1D5-22F11F528B10}"/>
              </a:ext>
            </a:extLst>
          </p:cNvPr>
          <p:cNvPicPr>
            <a:picLocks noChangeAspect="1"/>
          </p:cNvPicPr>
          <p:nvPr/>
        </p:nvPicPr>
        <p:blipFill>
          <a:blip r:embed="rId5"/>
          <a:srcRect t="4942"/>
          <a:stretch>
            <a:fillRect/>
          </a:stretch>
        </p:blipFill>
        <p:spPr>
          <a:xfrm>
            <a:off x="6096000" y="4368875"/>
            <a:ext cx="2938021" cy="198000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55CB6D7-015F-F044-E7D0-149913FB281C}"/>
                  </a:ext>
                </a:extLst>
              </p:cNvPr>
              <p:cNvSpPr txBox="1"/>
              <p:nvPr/>
            </p:nvSpPr>
            <p:spPr>
              <a:xfrm>
                <a:off x="9782974" y="5490732"/>
                <a:ext cx="11835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𝛿𝜃</m:t>
                      </m:r>
                      <m:r>
                        <a:rPr lang="it-IT" sz="2400" b="0" i="1" smtClean="0">
                          <a:latin typeface="Cambria Math" panose="02040503050406030204" pitchFamily="18" charset="0"/>
                          <a:ea typeface="Cambria Math" panose="02040503050406030204" pitchFamily="18" charset="0"/>
                        </a:rPr>
                        <m:t>~1</m:t>
                      </m:r>
                      <m:r>
                        <m:rPr>
                          <m:lit/>
                        </m:rP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𝑁</m:t>
                      </m:r>
                    </m:oMath>
                  </m:oMathPara>
                </a14:m>
                <a:endParaRPr lang="en-IT" sz="2400" dirty="0"/>
              </a:p>
            </p:txBody>
          </p:sp>
        </mc:Choice>
        <mc:Fallback xmlns="">
          <p:sp>
            <p:nvSpPr>
              <p:cNvPr id="13" name="TextBox 12">
                <a:extLst>
                  <a:ext uri="{FF2B5EF4-FFF2-40B4-BE49-F238E27FC236}">
                    <a16:creationId xmlns:a16="http://schemas.microsoft.com/office/drawing/2014/main" id="{E55CB6D7-015F-F044-E7D0-149913FB281C}"/>
                  </a:ext>
                </a:extLst>
              </p:cNvPr>
              <p:cNvSpPr txBox="1">
                <a:spLocks noRot="1" noChangeAspect="1" noMove="1" noResize="1" noEditPoints="1" noAdjustHandles="1" noChangeArrowheads="1" noChangeShapeType="1" noTextEdit="1"/>
              </p:cNvSpPr>
              <p:nvPr/>
            </p:nvSpPr>
            <p:spPr>
              <a:xfrm>
                <a:off x="9782974" y="5490732"/>
                <a:ext cx="1183529" cy="369332"/>
              </a:xfrm>
              <a:prstGeom prst="rect">
                <a:avLst/>
              </a:prstGeom>
              <a:blipFill>
                <a:blip r:embed="rId6"/>
                <a:stretch>
                  <a:fillRect l="-6383" t="-3333" r="-5319" b="-30000"/>
                </a:stretch>
              </a:blipFill>
            </p:spPr>
            <p:txBody>
              <a:bodyPr/>
              <a:lstStyle/>
              <a:p>
                <a:r>
                  <a:rPr lang="en-IT">
                    <a:noFill/>
                  </a:rPr>
                  <a:t> </a:t>
                </a:r>
              </a:p>
            </p:txBody>
          </p:sp>
        </mc:Fallback>
      </mc:AlternateContent>
      <p:sp>
        <p:nvSpPr>
          <p:cNvPr id="14" name="TextBox 13">
            <a:extLst>
              <a:ext uri="{FF2B5EF4-FFF2-40B4-BE49-F238E27FC236}">
                <a16:creationId xmlns:a16="http://schemas.microsoft.com/office/drawing/2014/main" id="{52B0542A-2897-10F9-C42B-C24360C4630A}"/>
              </a:ext>
            </a:extLst>
          </p:cNvPr>
          <p:cNvSpPr txBox="1"/>
          <p:nvPr/>
        </p:nvSpPr>
        <p:spPr>
          <a:xfrm>
            <a:off x="9055595" y="4989543"/>
            <a:ext cx="2638286" cy="369332"/>
          </a:xfrm>
          <a:prstGeom prst="rect">
            <a:avLst/>
          </a:prstGeom>
          <a:noFill/>
        </p:spPr>
        <p:txBody>
          <a:bodyPr wrap="none" rtlCol="0">
            <a:spAutoFit/>
          </a:bodyPr>
          <a:lstStyle/>
          <a:p>
            <a:r>
              <a:rPr lang="en-IT" dirty="0"/>
              <a:t>Heisenberg Scaling Limit</a:t>
            </a:r>
          </a:p>
        </p:txBody>
      </p:sp>
    </p:spTree>
    <p:extLst>
      <p:ext uri="{BB962C8B-B14F-4D97-AF65-F5344CB8AC3E}">
        <p14:creationId xmlns:p14="http://schemas.microsoft.com/office/powerpoint/2010/main" val="160228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A3CD-A5EF-FBE7-F44D-67856CDF3EF1}"/>
              </a:ext>
            </a:extLst>
          </p:cNvPr>
          <p:cNvSpPr>
            <a:spLocks noGrp="1"/>
          </p:cNvSpPr>
          <p:nvPr>
            <p:ph type="title"/>
          </p:nvPr>
        </p:nvSpPr>
        <p:spPr/>
        <p:txBody>
          <a:bodyPr>
            <a:normAutofit/>
          </a:bodyPr>
          <a:lstStyle/>
          <a:p>
            <a:r>
              <a:rPr lang="en-GB" dirty="0"/>
              <a:t>Quantum Sensing of Displacements with GKP States</a:t>
            </a:r>
            <a:endParaRPr lang="en-IT" dirty="0"/>
          </a:p>
        </p:txBody>
      </p:sp>
      <p:pic>
        <p:nvPicPr>
          <p:cNvPr id="4" name="Picture 3" descr="A diagram of a diagram of a function&#10;&#10;AI-generated content may be incorrect.">
            <a:extLst>
              <a:ext uri="{FF2B5EF4-FFF2-40B4-BE49-F238E27FC236}">
                <a16:creationId xmlns:a16="http://schemas.microsoft.com/office/drawing/2014/main" id="{192DE574-EE56-C53D-D8CE-4CE2698B0E45}"/>
              </a:ext>
            </a:extLst>
          </p:cNvPr>
          <p:cNvPicPr>
            <a:picLocks noChangeAspect="1"/>
          </p:cNvPicPr>
          <p:nvPr/>
        </p:nvPicPr>
        <p:blipFill>
          <a:blip r:embed="rId2"/>
          <a:srcRect r="64889"/>
          <a:stretch>
            <a:fillRect/>
          </a:stretch>
        </p:blipFill>
        <p:spPr>
          <a:xfrm>
            <a:off x="1787530" y="1894634"/>
            <a:ext cx="2728943" cy="4054816"/>
          </a:xfrm>
          <a:prstGeom prst="rect">
            <a:avLst/>
          </a:prstGeom>
        </p:spPr>
      </p:pic>
      <p:sp>
        <p:nvSpPr>
          <p:cNvPr id="6" name="TextBox 5">
            <a:extLst>
              <a:ext uri="{FF2B5EF4-FFF2-40B4-BE49-F238E27FC236}">
                <a16:creationId xmlns:a16="http://schemas.microsoft.com/office/drawing/2014/main" id="{67C637EC-624C-7E78-3892-6F9651D430BD}"/>
              </a:ext>
            </a:extLst>
          </p:cNvPr>
          <p:cNvSpPr txBox="1"/>
          <p:nvPr/>
        </p:nvSpPr>
        <p:spPr>
          <a:xfrm>
            <a:off x="838200" y="5810950"/>
            <a:ext cx="2313802" cy="276999"/>
          </a:xfrm>
          <a:prstGeom prst="rect">
            <a:avLst/>
          </a:prstGeom>
          <a:noFill/>
        </p:spPr>
        <p:txBody>
          <a:bodyPr wrap="square">
            <a:spAutoFit/>
          </a:bodyPr>
          <a:lstStyle/>
          <a:p>
            <a:r>
              <a:rPr lang="en-GB" sz="1200" dirty="0"/>
              <a:t>arXiv:2412.04865</a:t>
            </a:r>
          </a:p>
        </p:txBody>
      </p:sp>
      <p:sp>
        <p:nvSpPr>
          <p:cNvPr id="8" name="TextBox 7">
            <a:extLst>
              <a:ext uri="{FF2B5EF4-FFF2-40B4-BE49-F238E27FC236}">
                <a16:creationId xmlns:a16="http://schemas.microsoft.com/office/drawing/2014/main" id="{31ADFE48-88F3-F4ED-F4B3-E8CA8AA85E9D}"/>
              </a:ext>
            </a:extLst>
          </p:cNvPr>
          <p:cNvSpPr txBox="1"/>
          <p:nvPr/>
        </p:nvSpPr>
        <p:spPr>
          <a:xfrm>
            <a:off x="838200" y="6087949"/>
            <a:ext cx="2412656" cy="276999"/>
          </a:xfrm>
          <a:prstGeom prst="rect">
            <a:avLst/>
          </a:prstGeom>
          <a:noFill/>
        </p:spPr>
        <p:txBody>
          <a:bodyPr wrap="square">
            <a:spAutoFit/>
          </a:bodyPr>
          <a:lstStyle/>
          <a:p>
            <a:r>
              <a:rPr lang="en-GB" sz="1200" dirty="0"/>
              <a:t>arXiv:2506.20627</a:t>
            </a:r>
          </a:p>
        </p:txBody>
      </p:sp>
      <p:sp>
        <p:nvSpPr>
          <p:cNvPr id="5" name="TextBox 4">
            <a:extLst>
              <a:ext uri="{FF2B5EF4-FFF2-40B4-BE49-F238E27FC236}">
                <a16:creationId xmlns:a16="http://schemas.microsoft.com/office/drawing/2014/main" id="{9DEB8EA3-DBA8-2BC9-09AD-FAAAE145AB10}"/>
              </a:ext>
            </a:extLst>
          </p:cNvPr>
          <p:cNvSpPr txBox="1"/>
          <p:nvPr/>
        </p:nvSpPr>
        <p:spPr>
          <a:xfrm>
            <a:off x="1185509" y="1715617"/>
            <a:ext cx="4130694" cy="369332"/>
          </a:xfrm>
          <a:prstGeom prst="rect">
            <a:avLst/>
          </a:prstGeom>
          <a:noFill/>
        </p:spPr>
        <p:txBody>
          <a:bodyPr wrap="square">
            <a:spAutoFit/>
          </a:bodyPr>
          <a:lstStyle/>
          <a:p>
            <a:r>
              <a:rPr lang="en-GB" dirty="0"/>
              <a:t>Gottesman-</a:t>
            </a:r>
            <a:r>
              <a:rPr lang="en-GB" dirty="0" err="1"/>
              <a:t>Kitaev</a:t>
            </a:r>
            <a:r>
              <a:rPr lang="en-GB" dirty="0"/>
              <a:t>-</a:t>
            </a:r>
            <a:r>
              <a:rPr lang="en-GB" dirty="0" err="1"/>
              <a:t>Preskill</a:t>
            </a:r>
            <a:r>
              <a:rPr lang="en-GB" dirty="0"/>
              <a:t> (GKP) State</a:t>
            </a:r>
          </a:p>
        </p:txBody>
      </p:sp>
      <p:pic>
        <p:nvPicPr>
          <p:cNvPr id="7" name="Picture 6" descr="A diagram of a graph&#10;&#10;AI-generated content may be incorrect.">
            <a:extLst>
              <a:ext uri="{FF2B5EF4-FFF2-40B4-BE49-F238E27FC236}">
                <a16:creationId xmlns:a16="http://schemas.microsoft.com/office/drawing/2014/main" id="{CD40E3DA-04F7-2AD2-0A2E-ADF6FEB1452B}"/>
              </a:ext>
            </a:extLst>
          </p:cNvPr>
          <p:cNvPicPr>
            <a:picLocks noChangeAspect="1"/>
          </p:cNvPicPr>
          <p:nvPr/>
        </p:nvPicPr>
        <p:blipFill>
          <a:blip r:embed="rId3"/>
          <a:stretch>
            <a:fillRect/>
          </a:stretch>
        </p:blipFill>
        <p:spPr>
          <a:xfrm>
            <a:off x="5569745" y="1582042"/>
            <a:ext cx="3294409" cy="468000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2CEA5AB-260C-6496-F4E1-CD72DE983E14}"/>
                  </a:ext>
                </a:extLst>
              </p:cNvPr>
              <p:cNvSpPr txBox="1"/>
              <p:nvPr/>
            </p:nvSpPr>
            <p:spPr>
              <a:xfrm>
                <a:off x="9117696" y="1900283"/>
                <a:ext cx="2622565" cy="2334422"/>
              </a:xfrm>
              <a:prstGeom prst="rect">
                <a:avLst/>
              </a:prstGeom>
              <a:noFill/>
            </p:spPr>
            <p:txBody>
              <a:bodyPr wrap="square">
                <a:spAutoFit/>
              </a:bodyPr>
              <a:lstStyle/>
              <a:p>
                <a:r>
                  <a:rPr lang="en-GB" dirty="0"/>
                  <a:t>Due to the translation invariant property of the GKP state in phase space, it is possible to simultaneously and precisely measure both quadrature variables, Q and P, modulo </a:t>
                </a:r>
                <a14:m>
                  <m:oMath xmlns:m="http://schemas.openxmlformats.org/officeDocument/2006/math">
                    <m:rad>
                      <m:radPr>
                        <m:degHide m:val="on"/>
                        <m:ctrlPr>
                          <a:rPr lang="en-GB" i="1" smtClean="0">
                            <a:latin typeface="Cambria Math" panose="02040503050406030204" pitchFamily="18" charset="0"/>
                          </a:rPr>
                        </m:ctrlPr>
                      </m:radPr>
                      <m:deg/>
                      <m:e>
                        <m:r>
                          <a:rPr lang="it-IT" b="0" i="1" smtClean="0">
                            <a:latin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𝜋</m:t>
                        </m:r>
                      </m:e>
                    </m:rad>
                  </m:oMath>
                </a14:m>
                <a:r>
                  <a:rPr lang="el-GR" dirty="0"/>
                  <a:t>.</a:t>
                </a:r>
              </a:p>
            </p:txBody>
          </p:sp>
        </mc:Choice>
        <mc:Fallback xmlns="">
          <p:sp>
            <p:nvSpPr>
              <p:cNvPr id="12" name="TextBox 11">
                <a:extLst>
                  <a:ext uri="{FF2B5EF4-FFF2-40B4-BE49-F238E27FC236}">
                    <a16:creationId xmlns:a16="http://schemas.microsoft.com/office/drawing/2014/main" id="{62CEA5AB-260C-6496-F4E1-CD72DE983E14}"/>
                  </a:ext>
                </a:extLst>
              </p:cNvPr>
              <p:cNvSpPr txBox="1">
                <a:spLocks noRot="1" noChangeAspect="1" noMove="1" noResize="1" noEditPoints="1" noAdjustHandles="1" noChangeArrowheads="1" noChangeShapeType="1" noTextEdit="1"/>
              </p:cNvSpPr>
              <p:nvPr/>
            </p:nvSpPr>
            <p:spPr>
              <a:xfrm>
                <a:off x="9117696" y="1900283"/>
                <a:ext cx="2622565" cy="2334422"/>
              </a:xfrm>
              <a:prstGeom prst="rect">
                <a:avLst/>
              </a:prstGeom>
              <a:blipFill>
                <a:blip r:embed="rId4"/>
                <a:stretch>
                  <a:fillRect l="-2415" t="-1081" b="-3243"/>
                </a:stretch>
              </a:blipFill>
            </p:spPr>
            <p:txBody>
              <a:bodyPr/>
              <a:lstStyle/>
              <a:p>
                <a:r>
                  <a:rPr lang="en-IT">
                    <a:noFill/>
                  </a:rPr>
                  <a:t> </a:t>
                </a:r>
              </a:p>
            </p:txBody>
          </p:sp>
        </mc:Fallback>
      </mc:AlternateContent>
      <p:sp>
        <p:nvSpPr>
          <p:cNvPr id="14" name="TextBox 13">
            <a:extLst>
              <a:ext uri="{FF2B5EF4-FFF2-40B4-BE49-F238E27FC236}">
                <a16:creationId xmlns:a16="http://schemas.microsoft.com/office/drawing/2014/main" id="{B73E6A9D-D04D-2C0E-392F-FEA898D9E6ED}"/>
              </a:ext>
            </a:extLst>
          </p:cNvPr>
          <p:cNvSpPr txBox="1"/>
          <p:nvPr/>
        </p:nvSpPr>
        <p:spPr>
          <a:xfrm>
            <a:off x="838200" y="6364948"/>
            <a:ext cx="2728943" cy="276999"/>
          </a:xfrm>
          <a:prstGeom prst="rect">
            <a:avLst/>
          </a:prstGeom>
          <a:noFill/>
        </p:spPr>
        <p:txBody>
          <a:bodyPr wrap="square">
            <a:spAutoFit/>
          </a:bodyPr>
          <a:lstStyle/>
          <a:p>
            <a:r>
              <a:rPr lang="en-GB" sz="1200" dirty="0"/>
              <a:t>PRX QUANTUM 3, 030333 (2022)</a:t>
            </a:r>
          </a:p>
        </p:txBody>
      </p:sp>
    </p:spTree>
    <p:extLst>
      <p:ext uri="{BB962C8B-B14F-4D97-AF65-F5344CB8AC3E}">
        <p14:creationId xmlns:p14="http://schemas.microsoft.com/office/powerpoint/2010/main" val="3016755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DE52-387C-21FA-1328-B9DCB064F392}"/>
              </a:ext>
            </a:extLst>
          </p:cNvPr>
          <p:cNvSpPr>
            <a:spLocks noGrp="1"/>
          </p:cNvSpPr>
          <p:nvPr>
            <p:ph type="title"/>
          </p:nvPr>
        </p:nvSpPr>
        <p:spPr/>
        <p:txBody>
          <a:bodyPr/>
          <a:lstStyle/>
          <a:p>
            <a:r>
              <a:rPr lang="en-IT" dirty="0"/>
              <a:t>Combining Squeezing and Photon Counting</a:t>
            </a:r>
          </a:p>
        </p:txBody>
      </p:sp>
      <p:pic>
        <p:nvPicPr>
          <p:cNvPr id="6" name="Picture 5" descr="A diagram of a mathematical equation&#10;&#10;AI-generated content may be incorrect.">
            <a:extLst>
              <a:ext uri="{FF2B5EF4-FFF2-40B4-BE49-F238E27FC236}">
                <a16:creationId xmlns:a16="http://schemas.microsoft.com/office/drawing/2014/main" id="{59A7CBCD-1676-07C4-89B9-259A13AD44C2}"/>
              </a:ext>
            </a:extLst>
          </p:cNvPr>
          <p:cNvPicPr>
            <a:picLocks noChangeAspect="1"/>
          </p:cNvPicPr>
          <p:nvPr/>
        </p:nvPicPr>
        <p:blipFill>
          <a:blip r:embed="rId2"/>
          <a:stretch>
            <a:fillRect/>
          </a:stretch>
        </p:blipFill>
        <p:spPr>
          <a:xfrm>
            <a:off x="2598008" y="1573457"/>
            <a:ext cx="6995984" cy="4176000"/>
          </a:xfrm>
          <a:prstGeom prst="rect">
            <a:avLst/>
          </a:prstGeom>
        </p:spPr>
      </p:pic>
      <p:sp>
        <p:nvSpPr>
          <p:cNvPr id="8" name="TextBox 7">
            <a:extLst>
              <a:ext uri="{FF2B5EF4-FFF2-40B4-BE49-F238E27FC236}">
                <a16:creationId xmlns:a16="http://schemas.microsoft.com/office/drawing/2014/main" id="{8C322CDC-FAE9-9397-9BF0-E4E0A5B0E69B}"/>
              </a:ext>
            </a:extLst>
          </p:cNvPr>
          <p:cNvSpPr txBox="1"/>
          <p:nvPr/>
        </p:nvSpPr>
        <p:spPr>
          <a:xfrm>
            <a:off x="838200" y="6354375"/>
            <a:ext cx="3200400" cy="276999"/>
          </a:xfrm>
          <a:prstGeom prst="rect">
            <a:avLst/>
          </a:prstGeom>
          <a:noFill/>
        </p:spPr>
        <p:txBody>
          <a:bodyPr wrap="square">
            <a:spAutoFit/>
          </a:bodyPr>
          <a:lstStyle/>
          <a:p>
            <a:r>
              <a:rPr lang="en-GB" sz="1200" dirty="0" err="1"/>
              <a:t>npj</a:t>
            </a:r>
            <a:r>
              <a:rPr lang="en-GB" sz="1200" dirty="0"/>
              <a:t> Quantum Information (2023) 9:27</a:t>
            </a:r>
          </a:p>
        </p:txBody>
      </p:sp>
      <p:sp>
        <p:nvSpPr>
          <p:cNvPr id="10" name="TextBox 9">
            <a:extLst>
              <a:ext uri="{FF2B5EF4-FFF2-40B4-BE49-F238E27FC236}">
                <a16:creationId xmlns:a16="http://schemas.microsoft.com/office/drawing/2014/main" id="{05806645-5CD4-DFE4-7E04-57A9576241D1}"/>
              </a:ext>
            </a:extLst>
          </p:cNvPr>
          <p:cNvSpPr txBox="1"/>
          <p:nvPr/>
        </p:nvSpPr>
        <p:spPr>
          <a:xfrm>
            <a:off x="838200" y="5913416"/>
            <a:ext cx="3235569" cy="276999"/>
          </a:xfrm>
          <a:prstGeom prst="rect">
            <a:avLst/>
          </a:prstGeom>
          <a:noFill/>
        </p:spPr>
        <p:txBody>
          <a:bodyPr wrap="square">
            <a:spAutoFit/>
          </a:bodyPr>
          <a:lstStyle/>
          <a:p>
            <a:r>
              <a:rPr lang="en-GB" sz="1200" dirty="0" err="1"/>
              <a:t>npj</a:t>
            </a:r>
            <a:r>
              <a:rPr lang="en-GB" sz="1200" dirty="0"/>
              <a:t> Quantum Information ( 2025) 11:48</a:t>
            </a:r>
          </a:p>
        </p:txBody>
      </p:sp>
    </p:spTree>
    <p:extLst>
      <p:ext uri="{BB962C8B-B14F-4D97-AF65-F5344CB8AC3E}">
        <p14:creationId xmlns:p14="http://schemas.microsoft.com/office/powerpoint/2010/main" val="3167734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C155-0DEA-0217-CEAF-CA32149620A5}"/>
              </a:ext>
            </a:extLst>
          </p:cNvPr>
          <p:cNvSpPr>
            <a:spLocks noGrp="1"/>
          </p:cNvSpPr>
          <p:nvPr>
            <p:ph type="title"/>
          </p:nvPr>
        </p:nvSpPr>
        <p:spPr/>
        <p:txBody>
          <a:bodyPr/>
          <a:lstStyle/>
          <a:p>
            <a:r>
              <a:rPr lang="en-IT" dirty="0"/>
              <a:t>Coherently Sum Signals</a:t>
            </a:r>
          </a:p>
        </p:txBody>
      </p:sp>
      <p:pic>
        <p:nvPicPr>
          <p:cNvPr id="5" name="Picture 4" descr="A diagram of a computer with several cylindrical objects connected to a computer&#10;&#10;AI-generated content may be incorrect.">
            <a:extLst>
              <a:ext uri="{FF2B5EF4-FFF2-40B4-BE49-F238E27FC236}">
                <a16:creationId xmlns:a16="http://schemas.microsoft.com/office/drawing/2014/main" id="{FD98023F-5F0D-341A-F924-AB87A8B38A7E}"/>
              </a:ext>
            </a:extLst>
          </p:cNvPr>
          <p:cNvPicPr>
            <a:picLocks noChangeAspect="1"/>
          </p:cNvPicPr>
          <p:nvPr/>
        </p:nvPicPr>
        <p:blipFill>
          <a:blip r:embed="rId2"/>
          <a:stretch>
            <a:fillRect/>
          </a:stretch>
        </p:blipFill>
        <p:spPr>
          <a:xfrm>
            <a:off x="850619" y="1280173"/>
            <a:ext cx="6896100" cy="4813300"/>
          </a:xfrm>
          <a:prstGeom prst="rect">
            <a:avLst/>
          </a:prstGeom>
        </p:spPr>
      </p:pic>
      <p:sp>
        <p:nvSpPr>
          <p:cNvPr id="7" name="TextBox 6">
            <a:extLst>
              <a:ext uri="{FF2B5EF4-FFF2-40B4-BE49-F238E27FC236}">
                <a16:creationId xmlns:a16="http://schemas.microsoft.com/office/drawing/2014/main" id="{A4C64E9B-18AA-C950-2023-7F53F929BF7D}"/>
              </a:ext>
            </a:extLst>
          </p:cNvPr>
          <p:cNvSpPr txBox="1"/>
          <p:nvPr/>
        </p:nvSpPr>
        <p:spPr>
          <a:xfrm>
            <a:off x="455735" y="6215876"/>
            <a:ext cx="3610708" cy="276999"/>
          </a:xfrm>
          <a:prstGeom prst="rect">
            <a:avLst/>
          </a:prstGeom>
          <a:noFill/>
        </p:spPr>
        <p:txBody>
          <a:bodyPr wrap="square">
            <a:spAutoFit/>
          </a:bodyPr>
          <a:lstStyle/>
          <a:p>
            <a:r>
              <a:rPr lang="en-GB" sz="1200" dirty="0"/>
              <a:t>PRX QUANTUM 3, 030333 (2022)</a:t>
            </a:r>
          </a:p>
        </p:txBody>
      </p:sp>
      <p:sp>
        <p:nvSpPr>
          <p:cNvPr id="8" name="TextBox 7">
            <a:extLst>
              <a:ext uri="{FF2B5EF4-FFF2-40B4-BE49-F238E27FC236}">
                <a16:creationId xmlns:a16="http://schemas.microsoft.com/office/drawing/2014/main" id="{508BC9D9-3631-EC8D-C0A5-37A60F105435}"/>
              </a:ext>
            </a:extLst>
          </p:cNvPr>
          <p:cNvSpPr txBox="1"/>
          <p:nvPr/>
        </p:nvSpPr>
        <p:spPr>
          <a:xfrm>
            <a:off x="205427" y="4559002"/>
            <a:ext cx="2165465" cy="461665"/>
          </a:xfrm>
          <a:prstGeom prst="rect">
            <a:avLst/>
          </a:prstGeom>
          <a:noFill/>
        </p:spPr>
        <p:txBody>
          <a:bodyPr wrap="none" rtlCol="0">
            <a:spAutoFit/>
          </a:bodyPr>
          <a:lstStyle/>
          <a:p>
            <a:r>
              <a:rPr lang="en-IT" sz="2400" dirty="0"/>
              <a:t>With N cavities</a:t>
            </a:r>
          </a:p>
        </p:txBody>
      </p:sp>
      <p:pic>
        <p:nvPicPr>
          <p:cNvPr id="2050" name="Picture 2" descr="Materia oscura, una pizza t'incastrerà – MEDIA INAF">
            <a:extLst>
              <a:ext uri="{FF2B5EF4-FFF2-40B4-BE49-F238E27FC236}">
                <a16:creationId xmlns:a16="http://schemas.microsoft.com/office/drawing/2014/main" id="{434F4F58-14FB-A514-8441-40C86F3B5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6565" y="2417577"/>
            <a:ext cx="4074971" cy="10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733155-D9D4-F850-6CA9-0DDDCAC589B7}"/>
              </a:ext>
            </a:extLst>
          </p:cNvPr>
          <p:cNvSpPr txBox="1"/>
          <p:nvPr/>
        </p:nvSpPr>
        <p:spPr>
          <a:xfrm>
            <a:off x="7819291" y="1817413"/>
            <a:ext cx="1425840" cy="369332"/>
          </a:xfrm>
          <a:prstGeom prst="rect">
            <a:avLst/>
          </a:prstGeom>
          <a:noFill/>
        </p:spPr>
        <p:txBody>
          <a:bodyPr wrap="none" rtlCol="0">
            <a:spAutoFit/>
          </a:bodyPr>
          <a:lstStyle/>
          <a:p>
            <a:r>
              <a:rPr lang="en-IT" dirty="0"/>
              <a:t>Pizza cavity </a:t>
            </a:r>
          </a:p>
        </p:txBody>
      </p:sp>
      <p:pic>
        <p:nvPicPr>
          <p:cNvPr id="6" name="Picture 5" descr="A diagram of a circle with arrows&#10;&#10;AI-generated content may be incorrect.">
            <a:extLst>
              <a:ext uri="{FF2B5EF4-FFF2-40B4-BE49-F238E27FC236}">
                <a16:creationId xmlns:a16="http://schemas.microsoft.com/office/drawing/2014/main" id="{24C1F000-9FD7-8ABA-E262-36A8654645F1}"/>
              </a:ext>
            </a:extLst>
          </p:cNvPr>
          <p:cNvPicPr>
            <a:picLocks noChangeAspect="1"/>
          </p:cNvPicPr>
          <p:nvPr/>
        </p:nvPicPr>
        <p:blipFill>
          <a:blip r:embed="rId4"/>
          <a:stretch>
            <a:fillRect/>
          </a:stretch>
        </p:blipFill>
        <p:spPr>
          <a:xfrm>
            <a:off x="7506565" y="3953282"/>
            <a:ext cx="2355574" cy="1872000"/>
          </a:xfrm>
          <a:prstGeom prst="rect">
            <a:avLst/>
          </a:prstGeom>
        </p:spPr>
      </p:pic>
      <p:sp>
        <p:nvSpPr>
          <p:cNvPr id="9" name="TextBox 8">
            <a:extLst>
              <a:ext uri="{FF2B5EF4-FFF2-40B4-BE49-F238E27FC236}">
                <a16:creationId xmlns:a16="http://schemas.microsoft.com/office/drawing/2014/main" id="{E2930DE1-B5AE-AFD0-83DF-25388C909CB8}"/>
              </a:ext>
            </a:extLst>
          </p:cNvPr>
          <p:cNvSpPr txBox="1"/>
          <p:nvPr/>
        </p:nvSpPr>
        <p:spPr>
          <a:xfrm>
            <a:off x="7893332" y="3768616"/>
            <a:ext cx="1764586" cy="369332"/>
          </a:xfrm>
          <a:prstGeom prst="rect">
            <a:avLst/>
          </a:prstGeom>
          <a:noFill/>
        </p:spPr>
        <p:txBody>
          <a:bodyPr wrap="none" rtlCol="0">
            <a:spAutoFit/>
          </a:bodyPr>
          <a:lstStyle/>
          <a:p>
            <a:r>
              <a:rPr lang="en-GB" dirty="0"/>
              <a:t>H</a:t>
            </a:r>
            <a:r>
              <a:rPr lang="en-IT" dirty="0"/>
              <a:t>ybrid couplers</a:t>
            </a:r>
          </a:p>
        </p:txBody>
      </p:sp>
      <p:pic>
        <p:nvPicPr>
          <p:cNvPr id="11" name="Picture 10" descr="A black text with a white background&#10;&#10;AI-generated content may be incorrect.">
            <a:extLst>
              <a:ext uri="{FF2B5EF4-FFF2-40B4-BE49-F238E27FC236}">
                <a16:creationId xmlns:a16="http://schemas.microsoft.com/office/drawing/2014/main" id="{33C4918E-EB02-1B13-14F2-9AF0A8902ECE}"/>
              </a:ext>
            </a:extLst>
          </p:cNvPr>
          <p:cNvPicPr>
            <a:picLocks noChangeAspect="1"/>
          </p:cNvPicPr>
          <p:nvPr/>
        </p:nvPicPr>
        <p:blipFill>
          <a:blip r:embed="rId5"/>
          <a:stretch>
            <a:fillRect/>
          </a:stretch>
        </p:blipFill>
        <p:spPr>
          <a:xfrm>
            <a:off x="0" y="5143070"/>
            <a:ext cx="3116411" cy="828000"/>
          </a:xfrm>
          <a:prstGeom prst="rect">
            <a:avLst/>
          </a:prstGeom>
        </p:spPr>
      </p:pic>
    </p:spTree>
    <p:extLst>
      <p:ext uri="{BB962C8B-B14F-4D97-AF65-F5344CB8AC3E}">
        <p14:creationId xmlns:p14="http://schemas.microsoft.com/office/powerpoint/2010/main" val="2336376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3D122-EA11-5AB0-36C0-9A3524AB80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93029-88E4-A1B8-517C-954990E0DD30}"/>
              </a:ext>
            </a:extLst>
          </p:cNvPr>
          <p:cNvSpPr>
            <a:spLocks noGrp="1"/>
          </p:cNvSpPr>
          <p:nvPr>
            <p:ph type="title"/>
          </p:nvPr>
        </p:nvSpPr>
        <p:spPr/>
        <p:txBody>
          <a:bodyPr/>
          <a:lstStyle/>
          <a:p>
            <a:r>
              <a:rPr lang="en-GB" dirty="0"/>
              <a:t>Operating in a Strong M</a:t>
            </a:r>
            <a:r>
              <a:rPr lang="en-IT" dirty="0"/>
              <a:t>agnetic Field</a:t>
            </a:r>
          </a:p>
        </p:txBody>
      </p:sp>
      <p:sp>
        <p:nvSpPr>
          <p:cNvPr id="3" name="Slide Number Placeholder 2">
            <a:extLst>
              <a:ext uri="{FF2B5EF4-FFF2-40B4-BE49-F238E27FC236}">
                <a16:creationId xmlns:a16="http://schemas.microsoft.com/office/drawing/2014/main" id="{F4FD40E2-7A50-7CF3-7A75-D4DE843BE1A6}"/>
              </a:ext>
            </a:extLst>
          </p:cNvPr>
          <p:cNvSpPr>
            <a:spLocks noGrp="1"/>
          </p:cNvSpPr>
          <p:nvPr>
            <p:ph type="sldNum" sz="quarter" idx="12"/>
          </p:nvPr>
        </p:nvSpPr>
        <p:spPr/>
        <p:txBody>
          <a:bodyPr/>
          <a:lstStyle/>
          <a:p>
            <a:fld id="{92D8F14A-D07F-FE4E-BFC8-EF61D4A45EFB}" type="slidenum">
              <a:rPr lang="en-IT" smtClean="0"/>
              <a:t>44</a:t>
            </a:fld>
            <a:endParaRPr lang="en-IT"/>
          </a:p>
        </p:txBody>
      </p:sp>
      <p:pic>
        <p:nvPicPr>
          <p:cNvPr id="4" name="Picture 3" descr="Diagram of a dark matter structure&#10;&#10;Description automatically generated">
            <a:extLst>
              <a:ext uri="{FF2B5EF4-FFF2-40B4-BE49-F238E27FC236}">
                <a16:creationId xmlns:a16="http://schemas.microsoft.com/office/drawing/2014/main" id="{DF1D061A-A247-C672-FBA1-FA3DC59D7FAD}"/>
              </a:ext>
            </a:extLst>
          </p:cNvPr>
          <p:cNvPicPr>
            <a:picLocks noChangeAspect="1"/>
          </p:cNvPicPr>
          <p:nvPr/>
        </p:nvPicPr>
        <p:blipFill>
          <a:blip r:embed="rId2"/>
          <a:stretch>
            <a:fillRect/>
          </a:stretch>
        </p:blipFill>
        <p:spPr>
          <a:xfrm>
            <a:off x="1635024" y="2246995"/>
            <a:ext cx="5697761" cy="3888000"/>
          </a:xfrm>
          <a:prstGeom prst="rect">
            <a:avLst/>
          </a:prstGeom>
        </p:spPr>
      </p:pic>
      <p:cxnSp>
        <p:nvCxnSpPr>
          <p:cNvPr id="7" name="Straight Arrow Connector 6">
            <a:extLst>
              <a:ext uri="{FF2B5EF4-FFF2-40B4-BE49-F238E27FC236}">
                <a16:creationId xmlns:a16="http://schemas.microsoft.com/office/drawing/2014/main" id="{436CEE33-EF20-8E56-4B2B-4E6B6C77F3F2}"/>
              </a:ext>
            </a:extLst>
          </p:cNvPr>
          <p:cNvCxnSpPr/>
          <p:nvPr/>
        </p:nvCxnSpPr>
        <p:spPr>
          <a:xfrm flipV="1">
            <a:off x="3989754" y="2595244"/>
            <a:ext cx="0" cy="381390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877AC05-0CF5-9040-E0D1-213791535FDE}"/>
              </a:ext>
            </a:extLst>
          </p:cNvPr>
          <p:cNvCxnSpPr/>
          <p:nvPr/>
        </p:nvCxnSpPr>
        <p:spPr>
          <a:xfrm flipV="1">
            <a:off x="4384431" y="2595244"/>
            <a:ext cx="0" cy="381390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A3250B9-FED7-763F-5B64-BACBAFA2D41E}"/>
              </a:ext>
            </a:extLst>
          </p:cNvPr>
          <p:cNvCxnSpPr/>
          <p:nvPr/>
        </p:nvCxnSpPr>
        <p:spPr>
          <a:xfrm flipV="1">
            <a:off x="4792464" y="2595249"/>
            <a:ext cx="0" cy="381390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C26FFD2-B022-8DC9-B1ED-58B3D0D4F0B5}"/>
              </a:ext>
            </a:extLst>
          </p:cNvPr>
          <p:cNvCxnSpPr/>
          <p:nvPr/>
        </p:nvCxnSpPr>
        <p:spPr>
          <a:xfrm flipV="1">
            <a:off x="5247391" y="2616327"/>
            <a:ext cx="0" cy="381390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FF26FFB-8F23-AF4E-E0B9-6DEA21DC19F7}"/>
              </a:ext>
            </a:extLst>
          </p:cNvPr>
          <p:cNvSpPr txBox="1"/>
          <p:nvPr/>
        </p:nvSpPr>
        <p:spPr>
          <a:xfrm>
            <a:off x="4384431" y="1881870"/>
            <a:ext cx="579005" cy="584775"/>
          </a:xfrm>
          <a:prstGeom prst="rect">
            <a:avLst/>
          </a:prstGeom>
          <a:noFill/>
        </p:spPr>
        <p:txBody>
          <a:bodyPr wrap="none" rtlCol="0">
            <a:spAutoFit/>
          </a:bodyPr>
          <a:lstStyle/>
          <a:p>
            <a:r>
              <a:rPr lang="en-IT" sz="3200" dirty="0">
                <a:solidFill>
                  <a:srgbClr val="FF0000"/>
                </a:solidFill>
              </a:rPr>
              <a:t>B</a:t>
            </a:r>
            <a:r>
              <a:rPr lang="en-IT" sz="3200" baseline="-25000" dirty="0">
                <a:solidFill>
                  <a:srgbClr val="FF0000"/>
                </a:solidFill>
              </a:rPr>
              <a:t>0</a:t>
            </a:r>
          </a:p>
        </p:txBody>
      </p:sp>
      <p:pic>
        <p:nvPicPr>
          <p:cNvPr id="2050" name="Picture 2" descr="Type-I superconductor - Wikipedia">
            <a:extLst>
              <a:ext uri="{FF2B5EF4-FFF2-40B4-BE49-F238E27FC236}">
                <a16:creationId xmlns:a16="http://schemas.microsoft.com/office/drawing/2014/main" id="{D908C6B1-9225-98AE-8515-820913EF1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785" y="2030995"/>
            <a:ext cx="3010500" cy="21600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8112C20A-FAF0-9C12-9917-3CD88F311779}"/>
              </a:ext>
            </a:extLst>
          </p:cNvPr>
          <p:cNvGrpSpPr/>
          <p:nvPr/>
        </p:nvGrpSpPr>
        <p:grpSpPr>
          <a:xfrm>
            <a:off x="4992669" y="1989292"/>
            <a:ext cx="2529000" cy="365040"/>
            <a:chOff x="6270484" y="1506968"/>
            <a:chExt cx="2529000" cy="365040"/>
          </a:xfrm>
        </p:grpSpPr>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2B743A6D-91D3-1CBA-8350-114FF0677CD8}"/>
                    </a:ext>
                  </a:extLst>
                </p14:cNvPr>
                <p14:cNvContentPartPr/>
                <p14:nvPr/>
              </p14:nvContentPartPr>
              <p14:xfrm>
                <a:off x="6270484" y="1536488"/>
                <a:ext cx="2429640" cy="161640"/>
              </p14:xfrm>
            </p:contentPart>
          </mc:Choice>
          <mc:Fallback xmlns="">
            <p:pic>
              <p:nvPicPr>
                <p:cNvPr id="6" name="Ink 5">
                  <a:extLst>
                    <a:ext uri="{FF2B5EF4-FFF2-40B4-BE49-F238E27FC236}">
                      <a16:creationId xmlns:a16="http://schemas.microsoft.com/office/drawing/2014/main" id="{2B743A6D-91D3-1CBA-8350-114FF0677CD8}"/>
                    </a:ext>
                  </a:extLst>
                </p:cNvPr>
                <p:cNvPicPr/>
                <p:nvPr/>
              </p:nvPicPr>
              <p:blipFill>
                <a:blip r:embed="rId5"/>
                <a:stretch>
                  <a:fillRect/>
                </a:stretch>
              </p:blipFill>
              <p:spPr>
                <a:xfrm>
                  <a:off x="6264364" y="1530368"/>
                  <a:ext cx="244188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6BC99ED7-C933-8E1A-863C-58AD82D5822D}"/>
                    </a:ext>
                  </a:extLst>
                </p14:cNvPr>
                <p14:cNvContentPartPr/>
                <p14:nvPr/>
              </p14:nvContentPartPr>
              <p14:xfrm>
                <a:off x="8429764" y="1506968"/>
                <a:ext cx="369720" cy="365040"/>
              </p14:xfrm>
            </p:contentPart>
          </mc:Choice>
          <mc:Fallback xmlns="">
            <p:pic>
              <p:nvPicPr>
                <p:cNvPr id="14" name="Ink 13">
                  <a:extLst>
                    <a:ext uri="{FF2B5EF4-FFF2-40B4-BE49-F238E27FC236}">
                      <a16:creationId xmlns:a16="http://schemas.microsoft.com/office/drawing/2014/main" id="{6BC99ED7-C933-8E1A-863C-58AD82D5822D}"/>
                    </a:ext>
                  </a:extLst>
                </p:cNvPr>
                <p:cNvPicPr/>
                <p:nvPr/>
              </p:nvPicPr>
              <p:blipFill>
                <a:blip r:embed="rId7"/>
                <a:stretch>
                  <a:fillRect/>
                </a:stretch>
              </p:blipFill>
              <p:spPr>
                <a:xfrm>
                  <a:off x="8423644" y="1500848"/>
                  <a:ext cx="381960" cy="377280"/>
                </a:xfrm>
                <a:prstGeom prst="rect">
                  <a:avLst/>
                </a:prstGeom>
              </p:spPr>
            </p:pic>
          </mc:Fallback>
        </mc:AlternateContent>
      </p:grpSp>
    </p:spTree>
    <p:extLst>
      <p:ext uri="{BB962C8B-B14F-4D97-AF65-F5344CB8AC3E}">
        <p14:creationId xmlns:p14="http://schemas.microsoft.com/office/powerpoint/2010/main" val="3866119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of a graph of a cigar&#10;&#10;AI-generated content may be incorrect.">
            <a:extLst>
              <a:ext uri="{FF2B5EF4-FFF2-40B4-BE49-F238E27FC236}">
                <a16:creationId xmlns:a16="http://schemas.microsoft.com/office/drawing/2014/main" id="{FE00463A-B71E-9E2F-DDA7-781B8E2656AC}"/>
              </a:ext>
            </a:extLst>
          </p:cNvPr>
          <p:cNvPicPr>
            <a:picLocks noChangeAspect="1"/>
          </p:cNvPicPr>
          <p:nvPr/>
        </p:nvPicPr>
        <p:blipFill>
          <a:blip r:embed="rId2"/>
          <a:stretch>
            <a:fillRect/>
          </a:stretch>
        </p:blipFill>
        <p:spPr>
          <a:xfrm>
            <a:off x="4394934" y="2218301"/>
            <a:ext cx="4546282" cy="3600000"/>
          </a:xfrm>
          <a:prstGeom prst="rect">
            <a:avLst/>
          </a:prstGeom>
        </p:spPr>
      </p:pic>
      <p:sp>
        <p:nvSpPr>
          <p:cNvPr id="2" name="Title 1">
            <a:extLst>
              <a:ext uri="{FF2B5EF4-FFF2-40B4-BE49-F238E27FC236}">
                <a16:creationId xmlns:a16="http://schemas.microsoft.com/office/drawing/2014/main" id="{A5E39502-98C3-3494-71BE-3D509CE4D35B}"/>
              </a:ext>
            </a:extLst>
          </p:cNvPr>
          <p:cNvSpPr>
            <a:spLocks noGrp="1"/>
          </p:cNvSpPr>
          <p:nvPr>
            <p:ph type="title"/>
          </p:nvPr>
        </p:nvSpPr>
        <p:spPr/>
        <p:txBody>
          <a:bodyPr/>
          <a:lstStyle/>
          <a:p>
            <a:r>
              <a:rPr lang="en-IT" dirty="0"/>
              <a:t>Superconducting Cavities</a:t>
            </a:r>
          </a:p>
        </p:txBody>
      </p:sp>
      <p:sp>
        <p:nvSpPr>
          <p:cNvPr id="3" name="Slide Number Placeholder 2">
            <a:extLst>
              <a:ext uri="{FF2B5EF4-FFF2-40B4-BE49-F238E27FC236}">
                <a16:creationId xmlns:a16="http://schemas.microsoft.com/office/drawing/2014/main" id="{04AEDBF0-213F-7ED7-3F05-F7B96DB1C584}"/>
              </a:ext>
            </a:extLst>
          </p:cNvPr>
          <p:cNvSpPr>
            <a:spLocks noGrp="1"/>
          </p:cNvSpPr>
          <p:nvPr>
            <p:ph type="sldNum" sz="quarter" idx="12"/>
          </p:nvPr>
        </p:nvSpPr>
        <p:spPr/>
        <p:txBody>
          <a:bodyPr/>
          <a:lstStyle/>
          <a:p>
            <a:fld id="{13A1E3F9-A74E-3241-9EBB-4E8AA11FC4FB}" type="slidenum">
              <a:rPr lang="en-IT" smtClean="0"/>
              <a:t>45</a:t>
            </a:fld>
            <a:endParaRPr lang="en-IT"/>
          </a:p>
        </p:txBody>
      </p:sp>
      <p:pic>
        <p:nvPicPr>
          <p:cNvPr id="6" name="Picture 5">
            <a:extLst>
              <a:ext uri="{FF2B5EF4-FFF2-40B4-BE49-F238E27FC236}">
                <a16:creationId xmlns:a16="http://schemas.microsoft.com/office/drawing/2014/main" id="{27A66FB3-2027-DFFC-B635-56F0475D2EB5}"/>
              </a:ext>
            </a:extLst>
          </p:cNvPr>
          <p:cNvPicPr>
            <a:picLocks noChangeAspect="1"/>
          </p:cNvPicPr>
          <p:nvPr/>
        </p:nvPicPr>
        <p:blipFill>
          <a:blip r:embed="rId3"/>
          <a:stretch>
            <a:fillRect/>
          </a:stretch>
        </p:blipFill>
        <p:spPr>
          <a:xfrm>
            <a:off x="514028" y="2361924"/>
            <a:ext cx="4055825" cy="3240000"/>
          </a:xfrm>
          <a:prstGeom prst="rect">
            <a:avLst/>
          </a:prstGeom>
        </p:spPr>
      </p:pic>
      <p:pic>
        <p:nvPicPr>
          <p:cNvPr id="7" name="Picture 6">
            <a:extLst>
              <a:ext uri="{FF2B5EF4-FFF2-40B4-BE49-F238E27FC236}">
                <a16:creationId xmlns:a16="http://schemas.microsoft.com/office/drawing/2014/main" id="{70CB9550-A674-B616-5EC9-A13A7A57739C}"/>
              </a:ext>
            </a:extLst>
          </p:cNvPr>
          <p:cNvPicPr>
            <a:picLocks noChangeAspect="1"/>
          </p:cNvPicPr>
          <p:nvPr/>
        </p:nvPicPr>
        <p:blipFill>
          <a:blip r:embed="rId4"/>
          <a:srcRect r="37772"/>
          <a:stretch/>
        </p:blipFill>
        <p:spPr>
          <a:xfrm>
            <a:off x="2037756" y="1416850"/>
            <a:ext cx="1345949" cy="1728000"/>
          </a:xfrm>
          <a:prstGeom prst="rect">
            <a:avLst/>
          </a:prstGeom>
        </p:spPr>
      </p:pic>
      <p:sp>
        <p:nvSpPr>
          <p:cNvPr id="9" name="TextBox 8">
            <a:extLst>
              <a:ext uri="{FF2B5EF4-FFF2-40B4-BE49-F238E27FC236}">
                <a16:creationId xmlns:a16="http://schemas.microsoft.com/office/drawing/2014/main" id="{3653D503-93F8-6C89-3F12-78FE867160B9}"/>
              </a:ext>
            </a:extLst>
          </p:cNvPr>
          <p:cNvSpPr txBox="1"/>
          <p:nvPr/>
        </p:nvSpPr>
        <p:spPr>
          <a:xfrm>
            <a:off x="332141" y="6034678"/>
            <a:ext cx="4419600" cy="400110"/>
          </a:xfrm>
          <a:prstGeom prst="rect">
            <a:avLst/>
          </a:prstGeom>
          <a:noFill/>
        </p:spPr>
        <p:txBody>
          <a:bodyPr wrap="square">
            <a:spAutoFit/>
          </a:bodyPr>
          <a:lstStyle/>
          <a:p>
            <a:r>
              <a:rPr lang="en-GB" sz="1000" dirty="0"/>
              <a:t>G. </a:t>
            </a:r>
            <a:r>
              <a:rPr lang="en-GB" sz="1000" dirty="0" err="1"/>
              <a:t>Marconato</a:t>
            </a:r>
            <a:r>
              <a:rPr lang="en-GB" sz="1000" dirty="0"/>
              <a:t> et al., "</a:t>
            </a:r>
            <a:r>
              <a:rPr lang="en-GB" sz="1000" dirty="0" err="1"/>
              <a:t>NbTi</a:t>
            </a:r>
            <a:r>
              <a:rPr lang="en-GB" sz="1000" dirty="0"/>
              <a:t> Thin-Film SRF Cavities for Dark Matter Search," in IEEE Transactions on Applied Superconductivity, vol. 34, no. 7, (2024).</a:t>
            </a:r>
            <a:endParaRPr lang="en-IT" sz="1000" dirty="0"/>
          </a:p>
        </p:txBody>
      </p:sp>
      <p:sp>
        <p:nvSpPr>
          <p:cNvPr id="10" name="TextBox 9">
            <a:extLst>
              <a:ext uri="{FF2B5EF4-FFF2-40B4-BE49-F238E27FC236}">
                <a16:creationId xmlns:a16="http://schemas.microsoft.com/office/drawing/2014/main" id="{1825BFB0-64FE-A85E-D332-9A0FFA477AED}"/>
              </a:ext>
            </a:extLst>
          </p:cNvPr>
          <p:cNvSpPr txBox="1"/>
          <p:nvPr/>
        </p:nvSpPr>
        <p:spPr>
          <a:xfrm>
            <a:off x="904352" y="4800172"/>
            <a:ext cx="974947" cy="369332"/>
          </a:xfrm>
          <a:prstGeom prst="rect">
            <a:avLst/>
          </a:prstGeom>
          <a:noFill/>
        </p:spPr>
        <p:txBody>
          <a:bodyPr wrap="none" rtlCol="0">
            <a:spAutoFit/>
          </a:bodyPr>
          <a:lstStyle/>
          <a:p>
            <a:r>
              <a:rPr lang="en-GB" dirty="0"/>
              <a:t>f</a:t>
            </a:r>
            <a:r>
              <a:rPr lang="en-IT" dirty="0"/>
              <a:t>=7 GHz</a:t>
            </a:r>
          </a:p>
        </p:txBody>
      </p:sp>
      <p:pic>
        <p:nvPicPr>
          <p:cNvPr id="11" name="Picture 10">
            <a:extLst>
              <a:ext uri="{FF2B5EF4-FFF2-40B4-BE49-F238E27FC236}">
                <a16:creationId xmlns:a16="http://schemas.microsoft.com/office/drawing/2014/main" id="{42870804-E99C-9251-0C07-DB2511CA65AC}"/>
              </a:ext>
            </a:extLst>
          </p:cNvPr>
          <p:cNvPicPr>
            <a:picLocks noChangeAspect="1"/>
          </p:cNvPicPr>
          <p:nvPr/>
        </p:nvPicPr>
        <p:blipFill>
          <a:blip r:embed="rId5"/>
          <a:srcRect b="37149"/>
          <a:stretch/>
        </p:blipFill>
        <p:spPr>
          <a:xfrm>
            <a:off x="6093581" y="1542827"/>
            <a:ext cx="1769046" cy="905051"/>
          </a:xfrm>
          <a:prstGeom prst="rect">
            <a:avLst/>
          </a:prstGeom>
        </p:spPr>
      </p:pic>
      <p:sp>
        <p:nvSpPr>
          <p:cNvPr id="15" name="TextBox 14">
            <a:extLst>
              <a:ext uri="{FF2B5EF4-FFF2-40B4-BE49-F238E27FC236}">
                <a16:creationId xmlns:a16="http://schemas.microsoft.com/office/drawing/2014/main" id="{3E2A7E8F-89C7-F7B0-4D66-13C3D6545534}"/>
              </a:ext>
            </a:extLst>
          </p:cNvPr>
          <p:cNvSpPr txBox="1"/>
          <p:nvPr/>
        </p:nvSpPr>
        <p:spPr>
          <a:xfrm>
            <a:off x="5149711" y="6079351"/>
            <a:ext cx="3791505" cy="276999"/>
          </a:xfrm>
          <a:prstGeom prst="rect">
            <a:avLst/>
          </a:prstGeom>
          <a:noFill/>
        </p:spPr>
        <p:txBody>
          <a:bodyPr wrap="square">
            <a:spAutoFit/>
          </a:bodyPr>
          <a:lstStyle/>
          <a:p>
            <a:r>
              <a:rPr lang="en-GB" sz="1200" dirty="0"/>
              <a:t>S. Posen et al. PHYS. REV. APPLIED 20, 034004 (2023)</a:t>
            </a:r>
          </a:p>
        </p:txBody>
      </p:sp>
      <p:sp>
        <p:nvSpPr>
          <p:cNvPr id="16" name="TextBox 15">
            <a:extLst>
              <a:ext uri="{FF2B5EF4-FFF2-40B4-BE49-F238E27FC236}">
                <a16:creationId xmlns:a16="http://schemas.microsoft.com/office/drawing/2014/main" id="{EADC1B3E-9886-6F15-5DE7-A6232662F686}"/>
              </a:ext>
            </a:extLst>
          </p:cNvPr>
          <p:cNvSpPr txBox="1"/>
          <p:nvPr/>
        </p:nvSpPr>
        <p:spPr>
          <a:xfrm>
            <a:off x="5341424" y="4800172"/>
            <a:ext cx="1164101" cy="369332"/>
          </a:xfrm>
          <a:prstGeom prst="rect">
            <a:avLst/>
          </a:prstGeom>
          <a:noFill/>
        </p:spPr>
        <p:txBody>
          <a:bodyPr wrap="none" rtlCol="0">
            <a:spAutoFit/>
          </a:bodyPr>
          <a:lstStyle/>
          <a:p>
            <a:r>
              <a:rPr lang="en-GB" dirty="0"/>
              <a:t>f</a:t>
            </a:r>
            <a:r>
              <a:rPr lang="en-IT" dirty="0"/>
              <a:t>=3.9 GHz</a:t>
            </a:r>
          </a:p>
        </p:txBody>
      </p:sp>
      <p:pic>
        <p:nvPicPr>
          <p:cNvPr id="18" name="Picture 17" descr="A graph of a magnetic field&#10;&#10;AI-generated content may be incorrect.">
            <a:extLst>
              <a:ext uri="{FF2B5EF4-FFF2-40B4-BE49-F238E27FC236}">
                <a16:creationId xmlns:a16="http://schemas.microsoft.com/office/drawing/2014/main" id="{E99C3810-DC30-0F26-9A81-84AD697F8B82}"/>
              </a:ext>
            </a:extLst>
          </p:cNvPr>
          <p:cNvPicPr>
            <a:picLocks noChangeAspect="1"/>
          </p:cNvPicPr>
          <p:nvPr/>
        </p:nvPicPr>
        <p:blipFill>
          <a:blip r:embed="rId6"/>
          <a:stretch>
            <a:fillRect/>
          </a:stretch>
        </p:blipFill>
        <p:spPr>
          <a:xfrm>
            <a:off x="8876286" y="2398301"/>
            <a:ext cx="3094200" cy="3240000"/>
          </a:xfrm>
          <a:prstGeom prst="rect">
            <a:avLst/>
          </a:prstGeom>
        </p:spPr>
      </p:pic>
      <p:pic>
        <p:nvPicPr>
          <p:cNvPr id="19" name="Picture 18">
            <a:extLst>
              <a:ext uri="{FF2B5EF4-FFF2-40B4-BE49-F238E27FC236}">
                <a16:creationId xmlns:a16="http://schemas.microsoft.com/office/drawing/2014/main" id="{DFA2C24C-D650-9B8E-7B9A-B0675B3DE0E8}"/>
              </a:ext>
            </a:extLst>
          </p:cNvPr>
          <p:cNvPicPr>
            <a:picLocks noChangeAspect="1"/>
          </p:cNvPicPr>
          <p:nvPr/>
        </p:nvPicPr>
        <p:blipFill>
          <a:blip r:embed="rId7"/>
          <a:stretch>
            <a:fillRect/>
          </a:stretch>
        </p:blipFill>
        <p:spPr>
          <a:xfrm>
            <a:off x="10890486" y="1408009"/>
            <a:ext cx="1080000" cy="1440000"/>
          </a:xfrm>
          <a:prstGeom prst="rect">
            <a:avLst/>
          </a:prstGeom>
        </p:spPr>
      </p:pic>
      <p:sp>
        <p:nvSpPr>
          <p:cNvPr id="20" name="TextBox 19">
            <a:extLst>
              <a:ext uri="{FF2B5EF4-FFF2-40B4-BE49-F238E27FC236}">
                <a16:creationId xmlns:a16="http://schemas.microsoft.com/office/drawing/2014/main" id="{27678872-8DA0-5D44-6217-0BE29B653EA6}"/>
              </a:ext>
            </a:extLst>
          </p:cNvPr>
          <p:cNvSpPr txBox="1"/>
          <p:nvPr/>
        </p:nvSpPr>
        <p:spPr>
          <a:xfrm>
            <a:off x="9486665" y="6079350"/>
            <a:ext cx="2483821" cy="276999"/>
          </a:xfrm>
          <a:prstGeom prst="rect">
            <a:avLst/>
          </a:prstGeom>
          <a:noFill/>
        </p:spPr>
        <p:txBody>
          <a:bodyPr wrap="none" rtlCol="0">
            <a:spAutoFit/>
          </a:bodyPr>
          <a:lstStyle/>
          <a:p>
            <a:r>
              <a:rPr lang="en-IT" sz="1200" dirty="0"/>
              <a:t>Danho Ahn 18th Patras Workshop</a:t>
            </a:r>
          </a:p>
        </p:txBody>
      </p:sp>
    </p:spTree>
    <p:extLst>
      <p:ext uri="{BB962C8B-B14F-4D97-AF65-F5344CB8AC3E}">
        <p14:creationId xmlns:p14="http://schemas.microsoft.com/office/powerpoint/2010/main" val="1867220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297A-AAAE-A4DA-ACE4-5F1025EF0DC7}"/>
              </a:ext>
            </a:extLst>
          </p:cNvPr>
          <p:cNvSpPr>
            <a:spLocks noGrp="1"/>
          </p:cNvSpPr>
          <p:nvPr>
            <p:ph type="title"/>
          </p:nvPr>
        </p:nvSpPr>
        <p:spPr/>
        <p:txBody>
          <a:bodyPr/>
          <a:lstStyle/>
          <a:p>
            <a:r>
              <a:rPr lang="en-IT" dirty="0"/>
              <a:t>Can we Build a Magnetically Resilient Qubit?</a:t>
            </a:r>
          </a:p>
        </p:txBody>
      </p:sp>
      <p:sp>
        <p:nvSpPr>
          <p:cNvPr id="3" name="Slide Number Placeholder 2">
            <a:extLst>
              <a:ext uri="{FF2B5EF4-FFF2-40B4-BE49-F238E27FC236}">
                <a16:creationId xmlns:a16="http://schemas.microsoft.com/office/drawing/2014/main" id="{036B3056-7813-A2A4-655D-EF06D020286C}"/>
              </a:ext>
            </a:extLst>
          </p:cNvPr>
          <p:cNvSpPr>
            <a:spLocks noGrp="1"/>
          </p:cNvSpPr>
          <p:nvPr>
            <p:ph type="sldNum" sz="quarter" idx="12"/>
          </p:nvPr>
        </p:nvSpPr>
        <p:spPr/>
        <p:txBody>
          <a:bodyPr/>
          <a:lstStyle/>
          <a:p>
            <a:fld id="{92D8F14A-D07F-FE4E-BFC8-EF61D4A45EFB}" type="slidenum">
              <a:rPr lang="en-IT" smtClean="0"/>
              <a:t>46</a:t>
            </a:fld>
            <a:endParaRPr lang="en-IT"/>
          </a:p>
        </p:txBody>
      </p:sp>
      <p:sp>
        <p:nvSpPr>
          <p:cNvPr id="6" name="TextBox 5">
            <a:extLst>
              <a:ext uri="{FF2B5EF4-FFF2-40B4-BE49-F238E27FC236}">
                <a16:creationId xmlns:a16="http://schemas.microsoft.com/office/drawing/2014/main" id="{BD746F35-9F2A-861A-6DBB-C8288B65F85A}"/>
              </a:ext>
            </a:extLst>
          </p:cNvPr>
          <p:cNvSpPr txBox="1"/>
          <p:nvPr/>
        </p:nvSpPr>
        <p:spPr>
          <a:xfrm>
            <a:off x="2223958" y="4814361"/>
            <a:ext cx="8216912" cy="1015663"/>
          </a:xfrm>
          <a:prstGeom prst="rect">
            <a:avLst/>
          </a:prstGeom>
          <a:noFill/>
        </p:spPr>
        <p:txBody>
          <a:bodyPr wrap="square">
            <a:spAutoFit/>
          </a:bodyPr>
          <a:lstStyle/>
          <a:p>
            <a:r>
              <a:rPr lang="en-GB" sz="2000" dirty="0">
                <a:effectLst/>
                <a:latin typeface="+mj-lt"/>
              </a:rPr>
              <a:t>Thin NbSe</a:t>
            </a:r>
            <a:r>
              <a:rPr lang="en-GB" sz="2000" baseline="-25000" dirty="0">
                <a:effectLst/>
                <a:latin typeface="+mj-lt"/>
              </a:rPr>
              <a:t>2</a:t>
            </a:r>
            <a:r>
              <a:rPr lang="en-GB" sz="2000" dirty="0">
                <a:effectLst/>
                <a:latin typeface="+mj-lt"/>
              </a:rPr>
              <a:t> (niobium </a:t>
            </a:r>
            <a:r>
              <a:rPr lang="en-GB" sz="2000" dirty="0" err="1">
                <a:effectLst/>
                <a:latin typeface="+mj-lt"/>
              </a:rPr>
              <a:t>diselenide</a:t>
            </a:r>
            <a:r>
              <a:rPr lang="en-GB" sz="2000" dirty="0">
                <a:effectLst/>
                <a:latin typeface="+mj-lt"/>
              </a:rPr>
              <a:t>) retains superconductivity at a high </a:t>
            </a:r>
            <a:r>
              <a:rPr lang="en-GB" sz="2000" b="1" dirty="0" err="1">
                <a:effectLst/>
                <a:latin typeface="+mj-lt"/>
              </a:rPr>
              <a:t>inplane</a:t>
            </a:r>
            <a:r>
              <a:rPr lang="en-GB" sz="2000" dirty="0">
                <a:latin typeface="+mj-lt"/>
              </a:rPr>
              <a:t> </a:t>
            </a:r>
            <a:r>
              <a:rPr lang="en-GB" sz="2000" dirty="0">
                <a:effectLst/>
                <a:latin typeface="+mj-lt"/>
              </a:rPr>
              <a:t>magnetic field up to 30 T!  Spins pinned on the orthogonal </a:t>
            </a:r>
            <a:r>
              <a:rPr lang="en-GB" sz="2000" dirty="0" err="1">
                <a:effectLst/>
                <a:latin typeface="+mj-lt"/>
              </a:rPr>
              <a:t>directioin</a:t>
            </a:r>
            <a:r>
              <a:rPr lang="en-GB" sz="2000" dirty="0">
                <a:effectLst/>
                <a:latin typeface="+mj-lt"/>
              </a:rPr>
              <a:t> by strong spin orbit coupling insensitive to </a:t>
            </a:r>
            <a:r>
              <a:rPr lang="en-GB" sz="2000" dirty="0" err="1">
                <a:effectLst/>
                <a:latin typeface="+mj-lt"/>
              </a:rPr>
              <a:t>inplane</a:t>
            </a:r>
            <a:r>
              <a:rPr lang="en-GB" sz="2000" dirty="0">
                <a:effectLst/>
                <a:latin typeface="+mj-lt"/>
              </a:rPr>
              <a:t> magnetic field.</a:t>
            </a:r>
          </a:p>
        </p:txBody>
      </p:sp>
      <p:grpSp>
        <p:nvGrpSpPr>
          <p:cNvPr id="14" name="Group 13">
            <a:extLst>
              <a:ext uri="{FF2B5EF4-FFF2-40B4-BE49-F238E27FC236}">
                <a16:creationId xmlns:a16="http://schemas.microsoft.com/office/drawing/2014/main" id="{4B1F7072-1D5A-434E-48D8-0D7247DC290C}"/>
              </a:ext>
            </a:extLst>
          </p:cNvPr>
          <p:cNvGrpSpPr/>
          <p:nvPr/>
        </p:nvGrpSpPr>
        <p:grpSpPr>
          <a:xfrm>
            <a:off x="3016633" y="2292686"/>
            <a:ext cx="6158731" cy="2122129"/>
            <a:chOff x="5734434" y="1824546"/>
            <a:chExt cx="6158731" cy="2122129"/>
          </a:xfrm>
        </p:grpSpPr>
        <p:pic>
          <p:nvPicPr>
            <p:cNvPr id="1026" name="Picture 2" descr="Figure 1">
              <a:extLst>
                <a:ext uri="{FF2B5EF4-FFF2-40B4-BE49-F238E27FC236}">
                  <a16:creationId xmlns:a16="http://schemas.microsoft.com/office/drawing/2014/main" id="{C903F72C-FA89-5F56-536E-254536E4EB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89" r="53809" b="77473"/>
            <a:stretch/>
          </p:blipFill>
          <p:spPr bwMode="auto">
            <a:xfrm>
              <a:off x="5734434" y="1824546"/>
              <a:ext cx="6158731" cy="1904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05F9C3-9F3E-4A47-8D07-CBD697D75B55}"/>
                </a:ext>
              </a:extLst>
            </p:cNvPr>
            <p:cNvSpPr txBox="1"/>
            <p:nvPr/>
          </p:nvSpPr>
          <p:spPr>
            <a:xfrm>
              <a:off x="5923495" y="3638898"/>
              <a:ext cx="5222735" cy="307777"/>
            </a:xfrm>
            <a:prstGeom prst="rect">
              <a:avLst/>
            </a:prstGeom>
            <a:noFill/>
          </p:spPr>
          <p:txBody>
            <a:bodyPr wrap="square">
              <a:spAutoFit/>
            </a:bodyPr>
            <a:lstStyle/>
            <a:p>
              <a:r>
                <a:rPr lang="en-GB" sz="1400" dirty="0"/>
                <a:t>NbSe2 : Transition-metal dichalcogenide (TMD) superconductors</a:t>
              </a:r>
              <a:endParaRPr lang="en-IT" sz="1400" dirty="0"/>
            </a:p>
          </p:txBody>
        </p:sp>
        <p:cxnSp>
          <p:nvCxnSpPr>
            <p:cNvPr id="10" name="Straight Arrow Connector 9">
              <a:extLst>
                <a:ext uri="{FF2B5EF4-FFF2-40B4-BE49-F238E27FC236}">
                  <a16:creationId xmlns:a16="http://schemas.microsoft.com/office/drawing/2014/main" id="{5A71CB75-A893-E306-1AF0-27B9537B06B6}"/>
                </a:ext>
              </a:extLst>
            </p:cNvPr>
            <p:cNvCxnSpPr/>
            <p:nvPr/>
          </p:nvCxnSpPr>
          <p:spPr>
            <a:xfrm>
              <a:off x="7831015" y="3269566"/>
              <a:ext cx="1219200"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03B3ECB-17ED-9349-358A-540FDD07F94E}"/>
                </a:ext>
              </a:extLst>
            </p:cNvPr>
            <p:cNvSpPr txBox="1"/>
            <p:nvPr/>
          </p:nvSpPr>
          <p:spPr>
            <a:xfrm>
              <a:off x="8180674" y="3269566"/>
              <a:ext cx="429926" cy="369332"/>
            </a:xfrm>
            <a:prstGeom prst="rect">
              <a:avLst/>
            </a:prstGeom>
            <a:noFill/>
          </p:spPr>
          <p:txBody>
            <a:bodyPr wrap="none" rtlCol="0">
              <a:spAutoFit/>
            </a:bodyPr>
            <a:lstStyle/>
            <a:p>
              <a:r>
                <a:rPr lang="en-IT" dirty="0">
                  <a:solidFill>
                    <a:srgbClr val="FF0000"/>
                  </a:solidFill>
                </a:rPr>
                <a:t>B</a:t>
              </a:r>
              <a:r>
                <a:rPr lang="en-IT" baseline="-25000" dirty="0">
                  <a:solidFill>
                    <a:srgbClr val="FF0000"/>
                  </a:solidFill>
                </a:rPr>
                <a:t>//</a:t>
              </a:r>
            </a:p>
          </p:txBody>
        </p:sp>
        <p:sp>
          <p:nvSpPr>
            <p:cNvPr id="13" name="TextBox 12">
              <a:extLst>
                <a:ext uri="{FF2B5EF4-FFF2-40B4-BE49-F238E27FC236}">
                  <a16:creationId xmlns:a16="http://schemas.microsoft.com/office/drawing/2014/main" id="{04B774BF-53F8-CC37-B26E-1EBF8151E788}"/>
                </a:ext>
              </a:extLst>
            </p:cNvPr>
            <p:cNvSpPr txBox="1"/>
            <p:nvPr/>
          </p:nvSpPr>
          <p:spPr>
            <a:xfrm>
              <a:off x="9568088" y="3175399"/>
              <a:ext cx="2246819" cy="246221"/>
            </a:xfrm>
            <a:prstGeom prst="rect">
              <a:avLst/>
            </a:prstGeom>
            <a:noFill/>
          </p:spPr>
          <p:txBody>
            <a:bodyPr wrap="square">
              <a:spAutoFit/>
            </a:bodyPr>
            <a:lstStyle/>
            <a:p>
              <a:r>
                <a:rPr lang="en-GB" sz="1000" dirty="0"/>
                <a:t> https://</a:t>
              </a:r>
              <a:r>
                <a:rPr lang="en-GB" sz="1000" dirty="0" err="1"/>
                <a:t>doi.org</a:t>
              </a:r>
              <a:r>
                <a:rPr lang="en-GB" sz="1000" dirty="0"/>
                <a:t>/10.1038/nphys3538</a:t>
              </a:r>
              <a:endParaRPr lang="en-IT" sz="1000" dirty="0"/>
            </a:p>
          </p:txBody>
        </p:sp>
      </p:grpSp>
      <p:sp>
        <p:nvSpPr>
          <p:cNvPr id="5" name="TextBox 4">
            <a:extLst>
              <a:ext uri="{FF2B5EF4-FFF2-40B4-BE49-F238E27FC236}">
                <a16:creationId xmlns:a16="http://schemas.microsoft.com/office/drawing/2014/main" id="{7FE1167E-FCAD-FE86-1B91-24C016358215}"/>
              </a:ext>
            </a:extLst>
          </p:cNvPr>
          <p:cNvSpPr txBox="1"/>
          <p:nvPr/>
        </p:nvSpPr>
        <p:spPr>
          <a:xfrm>
            <a:off x="355879" y="6356350"/>
            <a:ext cx="7873722" cy="276999"/>
          </a:xfrm>
          <a:prstGeom prst="rect">
            <a:avLst/>
          </a:prstGeom>
          <a:noFill/>
        </p:spPr>
        <p:txBody>
          <a:bodyPr wrap="square">
            <a:spAutoFit/>
          </a:bodyPr>
          <a:lstStyle/>
          <a:p>
            <a:r>
              <a:rPr lang="en-GB" sz="1200" dirty="0"/>
              <a:t>*See </a:t>
            </a:r>
            <a:r>
              <a:rPr lang="en-GB" sz="1200" dirty="0">
                <a:hlinkClick r:id="rId3"/>
              </a:rPr>
              <a:t>https://journals.aps.org/prd/pdf/10.1103/PhysRevD.110.115021</a:t>
            </a:r>
            <a:r>
              <a:rPr lang="en-GB" sz="1200" dirty="0"/>
              <a:t> for axion searches with resilient qubits.</a:t>
            </a:r>
            <a:endParaRPr lang="en-IT" sz="1200" dirty="0"/>
          </a:p>
        </p:txBody>
      </p:sp>
    </p:spTree>
    <p:extLst>
      <p:ext uri="{BB962C8B-B14F-4D97-AF65-F5344CB8AC3E}">
        <p14:creationId xmlns:p14="http://schemas.microsoft.com/office/powerpoint/2010/main" val="344065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04B4C-1A84-F7EE-97A8-EDD0CB6E155D}"/>
              </a:ext>
            </a:extLst>
          </p:cNvPr>
          <p:cNvSpPr>
            <a:spLocks noGrp="1"/>
          </p:cNvSpPr>
          <p:nvPr>
            <p:ph type="title"/>
          </p:nvPr>
        </p:nvSpPr>
        <p:spPr>
          <a:xfrm>
            <a:off x="841249" y="539578"/>
            <a:ext cx="5981278" cy="1684638"/>
          </a:xfrm>
        </p:spPr>
        <p:txBody>
          <a:bodyPr vert="horz" lIns="91440" tIns="45720" rIns="91440" bIns="45720" rtlCol="0" anchor="ctr">
            <a:normAutofit/>
          </a:bodyPr>
          <a:lstStyle/>
          <a:p>
            <a:r>
              <a:rPr lang="en-US" sz="4000"/>
              <a:t>NbSe</a:t>
            </a:r>
            <a:r>
              <a:rPr lang="en-US" sz="4000" baseline="-25000"/>
              <a:t>2</a:t>
            </a:r>
            <a:r>
              <a:rPr lang="en-US" sz="4000"/>
              <a:t> van der Waals Josephson Junctions</a:t>
            </a:r>
          </a:p>
        </p:txBody>
      </p:sp>
      <p:sp>
        <p:nvSpPr>
          <p:cNvPr id="12" name="TextBox 11">
            <a:extLst>
              <a:ext uri="{FF2B5EF4-FFF2-40B4-BE49-F238E27FC236}">
                <a16:creationId xmlns:a16="http://schemas.microsoft.com/office/drawing/2014/main" id="{786278A6-E888-3180-B6D1-A6E877888925}"/>
              </a:ext>
            </a:extLst>
          </p:cNvPr>
          <p:cNvSpPr txBox="1"/>
          <p:nvPr/>
        </p:nvSpPr>
        <p:spPr>
          <a:xfrm>
            <a:off x="838201" y="2409568"/>
            <a:ext cx="5981278" cy="36905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The layered structure of NbSe2 allows it to be exfoliated into thin flakes. When the vdW interface has a misalignment, decoupling becomes sufficiently large and the superconducting state of the NbSe2 crystal cannot be described by a single-order parameter.</a:t>
            </a:r>
          </a:p>
        </p:txBody>
      </p:sp>
      <p:sp>
        <p:nvSpPr>
          <p:cNvPr id="3" name="Slide Number Placeholder 2">
            <a:extLst>
              <a:ext uri="{FF2B5EF4-FFF2-40B4-BE49-F238E27FC236}">
                <a16:creationId xmlns:a16="http://schemas.microsoft.com/office/drawing/2014/main" id="{5F4A57DC-D9B9-6205-F8B7-AFC996BE156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2D8F14A-D07F-FE4E-BFC8-EF61D4A45EFB}" type="slidenum">
              <a:rPr lang="en-US" smtClean="0">
                <a:solidFill>
                  <a:schemeClr val="tx1">
                    <a:tint val="75000"/>
                  </a:schemeClr>
                </a:solidFill>
              </a:rPr>
              <a:pPr>
                <a:spcAft>
                  <a:spcPts val="600"/>
                </a:spcAft>
              </a:pPr>
              <a:t>47</a:t>
            </a:fld>
            <a:endParaRPr lang="en-US">
              <a:solidFill>
                <a:schemeClr val="tx1">
                  <a:tint val="75000"/>
                </a:schemeClr>
              </a:solidFill>
            </a:endParaRPr>
          </a:p>
        </p:txBody>
      </p:sp>
      <p:grpSp>
        <p:nvGrpSpPr>
          <p:cNvPr id="4" name="Group 3">
            <a:extLst>
              <a:ext uri="{FF2B5EF4-FFF2-40B4-BE49-F238E27FC236}">
                <a16:creationId xmlns:a16="http://schemas.microsoft.com/office/drawing/2014/main" id="{63EA46D7-B873-3C7A-053B-0D96BE1AE57D}"/>
              </a:ext>
            </a:extLst>
          </p:cNvPr>
          <p:cNvGrpSpPr/>
          <p:nvPr/>
        </p:nvGrpSpPr>
        <p:grpSpPr>
          <a:xfrm>
            <a:off x="7187524" y="535234"/>
            <a:ext cx="4810874" cy="1899273"/>
            <a:chOff x="1657049" y="2050251"/>
            <a:chExt cx="4438951" cy="1752442"/>
          </a:xfrm>
        </p:grpSpPr>
        <p:pic>
          <p:nvPicPr>
            <p:cNvPr id="3074" name="Picture 2" descr="Microwave response of NbSe2 van derWaals Josephson junctions - Nanocohybri">
              <a:extLst>
                <a:ext uri="{FF2B5EF4-FFF2-40B4-BE49-F238E27FC236}">
                  <a16:creationId xmlns:a16="http://schemas.microsoft.com/office/drawing/2014/main" id="{B39DF166-DEDB-6575-E469-120290E55E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052"/>
            <a:stretch/>
          </p:blipFill>
          <p:spPr bwMode="auto">
            <a:xfrm>
              <a:off x="1657049" y="2050251"/>
              <a:ext cx="4438951" cy="12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3013701-72DA-8DE9-9EE8-6D16CE9D61B8}"/>
                </a:ext>
              </a:extLst>
            </p:cNvPr>
            <p:cNvSpPr txBox="1"/>
            <p:nvPr/>
          </p:nvSpPr>
          <p:spPr>
            <a:xfrm>
              <a:off x="1657049" y="3556472"/>
              <a:ext cx="2879704" cy="246221"/>
            </a:xfrm>
            <a:prstGeom prst="rect">
              <a:avLst/>
            </a:prstGeom>
            <a:noFill/>
          </p:spPr>
          <p:txBody>
            <a:bodyPr wrap="square">
              <a:spAutoFit/>
            </a:bodyPr>
            <a:lstStyle/>
            <a:p>
              <a:pPr defTabSz="987552">
                <a:spcAft>
                  <a:spcPts val="600"/>
                </a:spcAft>
              </a:pPr>
              <a:r>
                <a:rPr lang="en-GB" sz="1080" kern="1200">
                  <a:solidFill>
                    <a:schemeClr val="tx1"/>
                  </a:solidFill>
                  <a:latin typeface="+mn-lt"/>
                  <a:ea typeface="+mn-ea"/>
                  <a:cs typeface="+mn-cs"/>
                </a:rPr>
                <a:t>https://</a:t>
              </a:r>
              <a:r>
                <a:rPr lang="en-GB" sz="1080" kern="1200" err="1">
                  <a:solidFill>
                    <a:schemeClr val="tx1"/>
                  </a:solidFill>
                  <a:latin typeface="+mn-lt"/>
                  <a:ea typeface="+mn-ea"/>
                  <a:cs typeface="+mn-cs"/>
                </a:rPr>
                <a:t>doi.org</a:t>
              </a:r>
              <a:r>
                <a:rPr lang="en-GB" sz="1080" kern="1200">
                  <a:solidFill>
                    <a:schemeClr val="tx1"/>
                  </a:solidFill>
                  <a:latin typeface="+mn-lt"/>
                  <a:ea typeface="+mn-ea"/>
                  <a:cs typeface="+mn-cs"/>
                </a:rPr>
                <a:t>/10.1103/PhysRevB.104.214512</a:t>
              </a:r>
              <a:endParaRPr lang="en-IT" sz="1000"/>
            </a:p>
          </p:txBody>
        </p:sp>
      </p:grpSp>
      <p:grpSp>
        <p:nvGrpSpPr>
          <p:cNvPr id="5" name="Group 4">
            <a:extLst>
              <a:ext uri="{FF2B5EF4-FFF2-40B4-BE49-F238E27FC236}">
                <a16:creationId xmlns:a16="http://schemas.microsoft.com/office/drawing/2014/main" id="{F6A72A22-682B-953D-E14B-0CCD57A54F03}"/>
              </a:ext>
            </a:extLst>
          </p:cNvPr>
          <p:cNvGrpSpPr/>
          <p:nvPr/>
        </p:nvGrpSpPr>
        <p:grpSpPr>
          <a:xfrm>
            <a:off x="7187519" y="3187480"/>
            <a:ext cx="4810874" cy="2686664"/>
            <a:chOff x="6804847" y="2050251"/>
            <a:chExt cx="3211515" cy="1793491"/>
          </a:xfrm>
        </p:grpSpPr>
        <p:sp>
          <p:nvSpPr>
            <p:cNvPr id="10" name="TextBox 9">
              <a:extLst>
                <a:ext uri="{FF2B5EF4-FFF2-40B4-BE49-F238E27FC236}">
                  <a16:creationId xmlns:a16="http://schemas.microsoft.com/office/drawing/2014/main" id="{C3177E29-21E1-FB45-78F8-DF8BEEF15D24}"/>
                </a:ext>
              </a:extLst>
            </p:cNvPr>
            <p:cNvSpPr txBox="1"/>
            <p:nvPr/>
          </p:nvSpPr>
          <p:spPr>
            <a:xfrm>
              <a:off x="6804847" y="3597521"/>
              <a:ext cx="2594708" cy="246221"/>
            </a:xfrm>
            <a:prstGeom prst="rect">
              <a:avLst/>
            </a:prstGeom>
            <a:noFill/>
          </p:spPr>
          <p:txBody>
            <a:bodyPr wrap="square">
              <a:spAutoFit/>
            </a:bodyPr>
            <a:lstStyle/>
            <a:p>
              <a:pPr defTabSz="1362456">
                <a:spcAft>
                  <a:spcPts val="600"/>
                </a:spcAft>
              </a:pPr>
              <a:r>
                <a:rPr lang="en-GB" sz="1490" kern="1200">
                  <a:solidFill>
                    <a:schemeClr val="tx1"/>
                  </a:solidFill>
                  <a:latin typeface="+mn-lt"/>
                  <a:ea typeface="+mn-ea"/>
                  <a:cs typeface="+mn-cs"/>
                </a:rPr>
                <a:t>https://</a:t>
              </a:r>
              <a:r>
                <a:rPr lang="en-GB" sz="1490" kern="1200" err="1">
                  <a:solidFill>
                    <a:schemeClr val="tx1"/>
                  </a:solidFill>
                  <a:latin typeface="+mn-lt"/>
                  <a:ea typeface="+mn-ea"/>
                  <a:cs typeface="+mn-cs"/>
                </a:rPr>
                <a:t>doi.org</a:t>
              </a:r>
              <a:r>
                <a:rPr lang="en-GB" sz="1490" kern="1200">
                  <a:solidFill>
                    <a:schemeClr val="tx1"/>
                  </a:solidFill>
                  <a:latin typeface="+mn-lt"/>
                  <a:ea typeface="+mn-ea"/>
                  <a:cs typeface="+mn-cs"/>
                </a:rPr>
                <a:t>/10.1038/ncomms10616</a:t>
              </a:r>
              <a:endParaRPr lang="en-IT" sz="1000"/>
            </a:p>
          </p:txBody>
        </p:sp>
        <p:pic>
          <p:nvPicPr>
            <p:cNvPr id="3076" name="Picture 4" descr="Figure 1">
              <a:extLst>
                <a:ext uri="{FF2B5EF4-FFF2-40B4-BE49-F238E27FC236}">
                  <a16:creationId xmlns:a16="http://schemas.microsoft.com/office/drawing/2014/main" id="{A23699AD-5D9C-E838-C374-4B0200D209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187"/>
            <a:stretch/>
          </p:blipFill>
          <p:spPr bwMode="auto">
            <a:xfrm>
              <a:off x="6804847" y="2050251"/>
              <a:ext cx="3211515" cy="12451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6847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6297-D793-95D0-365E-F0AEF727065B}"/>
              </a:ext>
            </a:extLst>
          </p:cNvPr>
          <p:cNvSpPr>
            <a:spLocks noGrp="1"/>
          </p:cNvSpPr>
          <p:nvPr>
            <p:ph type="title"/>
          </p:nvPr>
        </p:nvSpPr>
        <p:spPr>
          <a:xfrm>
            <a:off x="841248" y="4072047"/>
            <a:ext cx="10506456" cy="1130994"/>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NbSe</a:t>
            </a:r>
            <a:r>
              <a:rPr lang="en-US" sz="5200" kern="1200" baseline="-25000" dirty="0">
                <a:solidFill>
                  <a:schemeClr val="tx1"/>
                </a:solidFill>
                <a:latin typeface="+mj-lt"/>
                <a:ea typeface="+mj-ea"/>
                <a:cs typeface="+mj-cs"/>
              </a:rPr>
              <a:t>2</a:t>
            </a:r>
            <a:r>
              <a:rPr lang="en-US" sz="5200" kern="1200" dirty="0">
                <a:solidFill>
                  <a:schemeClr val="tx1"/>
                </a:solidFill>
                <a:latin typeface="+mj-lt"/>
                <a:ea typeface="+mj-ea"/>
                <a:cs typeface="+mj-cs"/>
              </a:rPr>
              <a:t> 3D qubit</a:t>
            </a:r>
          </a:p>
        </p:txBody>
      </p:sp>
      <p:pic>
        <p:nvPicPr>
          <p:cNvPr id="10" name="Immagine 15" descr="Immagine che contiene cerchio, schermata&#10;&#10;Descrizione generata automaticamente">
            <a:extLst>
              <a:ext uri="{FF2B5EF4-FFF2-40B4-BE49-F238E27FC236}">
                <a16:creationId xmlns:a16="http://schemas.microsoft.com/office/drawing/2014/main" id="{C9ED2BC9-3244-9C31-BF7B-84B228C3A7D3}"/>
              </a:ext>
            </a:extLst>
          </p:cNvPr>
          <p:cNvPicPr>
            <a:picLocks noChangeAspect="1"/>
          </p:cNvPicPr>
          <p:nvPr/>
        </p:nvPicPr>
        <p:blipFill>
          <a:blip r:embed="rId2" cstate="print">
            <a:extLst>
              <a:ext uri="{28A0092B-C50C-407E-A947-70E740481C1C}">
                <a14:useLocalDpi xmlns:a14="http://schemas.microsoft.com/office/drawing/2010/main" val="0"/>
              </a:ext>
            </a:extLst>
          </a:blip>
          <a:srcRect l="16028" r="7350" b="-2"/>
          <a:stretch/>
        </p:blipFill>
        <p:spPr>
          <a:xfrm>
            <a:off x="203682" y="181113"/>
            <a:ext cx="3797398" cy="3717071"/>
          </a:xfrm>
          <a:prstGeom prst="rect">
            <a:avLst/>
          </a:prstGeom>
        </p:spPr>
      </p:pic>
      <p:pic>
        <p:nvPicPr>
          <p:cNvPr id="7" name="Picture 6" descr="A close-up of a broken glass&#10;&#10;AI-generated content may be incorrect.">
            <a:extLst>
              <a:ext uri="{FF2B5EF4-FFF2-40B4-BE49-F238E27FC236}">
                <a16:creationId xmlns:a16="http://schemas.microsoft.com/office/drawing/2014/main" id="{4E3FAC82-866B-B223-F1D2-5B8FCDF6EEAC}"/>
              </a:ext>
            </a:extLst>
          </p:cNvPr>
          <p:cNvPicPr>
            <a:picLocks noChangeAspect="1"/>
          </p:cNvPicPr>
          <p:nvPr/>
        </p:nvPicPr>
        <p:blipFill>
          <a:blip r:embed="rId3"/>
          <a:srcRect l="11160" r="6734" b="1"/>
          <a:stretch/>
        </p:blipFill>
        <p:spPr>
          <a:xfrm>
            <a:off x="4193167" y="181113"/>
            <a:ext cx="3815005" cy="3717071"/>
          </a:xfrm>
          <a:prstGeom prst="rect">
            <a:avLst/>
          </a:prstGeom>
        </p:spPr>
      </p:pic>
      <p:pic>
        <p:nvPicPr>
          <p:cNvPr id="9" name="Picture 8" descr="A machine with a lot of metal parts&#10;&#10;AI-generated content may be incorrect.">
            <a:extLst>
              <a:ext uri="{FF2B5EF4-FFF2-40B4-BE49-F238E27FC236}">
                <a16:creationId xmlns:a16="http://schemas.microsoft.com/office/drawing/2014/main" id="{93BE297C-38A0-7F5D-4AC4-9097E2233C63}"/>
              </a:ext>
            </a:extLst>
          </p:cNvPr>
          <p:cNvPicPr>
            <a:picLocks noChangeAspect="1"/>
          </p:cNvPicPr>
          <p:nvPr/>
        </p:nvPicPr>
        <p:blipFill>
          <a:blip r:embed="rId4"/>
          <a:srcRect t="5741" r="-2" b="20880"/>
          <a:stretch/>
        </p:blipFill>
        <p:spPr>
          <a:xfrm>
            <a:off x="8190920" y="181113"/>
            <a:ext cx="3799289" cy="3717071"/>
          </a:xfrm>
          <a:prstGeom prst="rect">
            <a:avLst/>
          </a:prstGeom>
        </p:spPr>
      </p:pic>
      <p:sp>
        <p:nvSpPr>
          <p:cNvPr id="3" name="Slide Number Placeholder 2">
            <a:extLst>
              <a:ext uri="{FF2B5EF4-FFF2-40B4-BE49-F238E27FC236}">
                <a16:creationId xmlns:a16="http://schemas.microsoft.com/office/drawing/2014/main" id="{7565C471-52DC-F989-84A2-F385EB4528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92D8F14A-D07F-FE4E-BFC8-EF61D4A45EFB}" type="slidenum">
              <a:rPr lang="en-US" smtClean="0">
                <a:solidFill>
                  <a:schemeClr val="tx1">
                    <a:tint val="75000"/>
                  </a:schemeClr>
                </a:solidFill>
              </a:rPr>
              <a:pPr>
                <a:spcAft>
                  <a:spcPts val="600"/>
                </a:spcAft>
              </a:pPr>
              <a:t>48</a:t>
            </a:fld>
            <a:endParaRPr lang="en-US">
              <a:solidFill>
                <a:schemeClr val="tx1">
                  <a:tint val="75000"/>
                </a:schemeClr>
              </a:solidFill>
            </a:endParaRPr>
          </a:p>
        </p:txBody>
      </p:sp>
      <p:pic>
        <p:nvPicPr>
          <p:cNvPr id="4" name="Picture 3" descr="A logo with a hexagon and a letter&#10;&#10;AI-generated content may be incorrect.">
            <a:extLst>
              <a:ext uri="{FF2B5EF4-FFF2-40B4-BE49-F238E27FC236}">
                <a16:creationId xmlns:a16="http://schemas.microsoft.com/office/drawing/2014/main" id="{CCE97CE2-9E56-2459-3B9B-7C747776369F}"/>
              </a:ext>
            </a:extLst>
          </p:cNvPr>
          <p:cNvPicPr>
            <a:picLocks noChangeAspect="1"/>
          </p:cNvPicPr>
          <p:nvPr/>
        </p:nvPicPr>
        <p:blipFill>
          <a:blip r:embed="rId5"/>
          <a:stretch>
            <a:fillRect/>
          </a:stretch>
        </p:blipFill>
        <p:spPr>
          <a:xfrm>
            <a:off x="337690" y="5708350"/>
            <a:ext cx="1828557" cy="648000"/>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1E91ECA-EB80-5B27-913E-8F9AD1B7C453}"/>
                  </a:ext>
                </a:extLst>
              </p14:cNvPr>
              <p14:cNvContentPartPr/>
              <p14:nvPr/>
            </p14:nvContentPartPr>
            <p14:xfrm>
              <a:off x="1838164" y="769328"/>
              <a:ext cx="2870640" cy="984240"/>
            </p14:xfrm>
          </p:contentPart>
        </mc:Choice>
        <mc:Fallback xmlns="">
          <p:pic>
            <p:nvPicPr>
              <p:cNvPr id="6" name="Ink 5">
                <a:extLst>
                  <a:ext uri="{FF2B5EF4-FFF2-40B4-BE49-F238E27FC236}">
                    <a16:creationId xmlns:a16="http://schemas.microsoft.com/office/drawing/2014/main" id="{F1E91ECA-EB80-5B27-913E-8F9AD1B7C453}"/>
                  </a:ext>
                </a:extLst>
              </p:cNvPr>
              <p:cNvPicPr/>
              <p:nvPr/>
            </p:nvPicPr>
            <p:blipFill>
              <a:blip r:embed="rId7"/>
              <a:stretch>
                <a:fillRect/>
              </a:stretch>
            </p:blipFill>
            <p:spPr>
              <a:xfrm>
                <a:off x="1829164" y="760688"/>
                <a:ext cx="2888280" cy="1001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A022F8CC-44B1-8AE4-4AD9-A4BE1E240E90}"/>
                  </a:ext>
                </a:extLst>
              </p14:cNvPr>
              <p14:cNvContentPartPr/>
              <p14:nvPr/>
            </p14:nvContentPartPr>
            <p14:xfrm>
              <a:off x="4549684" y="703088"/>
              <a:ext cx="158760" cy="375480"/>
            </p14:xfrm>
          </p:contentPart>
        </mc:Choice>
        <mc:Fallback xmlns="">
          <p:pic>
            <p:nvPicPr>
              <p:cNvPr id="8" name="Ink 7">
                <a:extLst>
                  <a:ext uri="{FF2B5EF4-FFF2-40B4-BE49-F238E27FC236}">
                    <a16:creationId xmlns:a16="http://schemas.microsoft.com/office/drawing/2014/main" id="{A022F8CC-44B1-8AE4-4AD9-A4BE1E240E90}"/>
                  </a:ext>
                </a:extLst>
              </p:cNvPr>
              <p:cNvPicPr/>
              <p:nvPr/>
            </p:nvPicPr>
            <p:blipFill>
              <a:blip r:embed="rId9"/>
              <a:stretch>
                <a:fillRect/>
              </a:stretch>
            </p:blipFill>
            <p:spPr>
              <a:xfrm>
                <a:off x="4540684" y="694088"/>
                <a:ext cx="176400" cy="393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D5EB42C8-E326-771B-A0B0-2A3E552FA31E}"/>
                  </a:ext>
                </a:extLst>
              </p14:cNvPr>
              <p14:cNvContentPartPr/>
              <p14:nvPr/>
            </p14:nvContentPartPr>
            <p14:xfrm>
              <a:off x="1660684" y="1846088"/>
              <a:ext cx="458640" cy="397800"/>
            </p14:xfrm>
          </p:contentPart>
        </mc:Choice>
        <mc:Fallback xmlns="">
          <p:pic>
            <p:nvPicPr>
              <p:cNvPr id="11" name="Ink 10">
                <a:extLst>
                  <a:ext uri="{FF2B5EF4-FFF2-40B4-BE49-F238E27FC236}">
                    <a16:creationId xmlns:a16="http://schemas.microsoft.com/office/drawing/2014/main" id="{D5EB42C8-E326-771B-A0B0-2A3E552FA31E}"/>
                  </a:ext>
                </a:extLst>
              </p:cNvPr>
              <p:cNvPicPr/>
              <p:nvPr/>
            </p:nvPicPr>
            <p:blipFill>
              <a:blip r:embed="rId11"/>
              <a:stretch>
                <a:fillRect/>
              </a:stretch>
            </p:blipFill>
            <p:spPr>
              <a:xfrm>
                <a:off x="1652044" y="1837448"/>
                <a:ext cx="476280" cy="415440"/>
              </a:xfrm>
              <a:prstGeom prst="rect">
                <a:avLst/>
              </a:prstGeom>
            </p:spPr>
          </p:pic>
        </mc:Fallback>
      </mc:AlternateContent>
      <p:sp>
        <p:nvSpPr>
          <p:cNvPr id="14" name="TextBox 13">
            <a:extLst>
              <a:ext uri="{FF2B5EF4-FFF2-40B4-BE49-F238E27FC236}">
                <a16:creationId xmlns:a16="http://schemas.microsoft.com/office/drawing/2014/main" id="{A854358F-68C8-897A-2951-B7F2440F6233}"/>
              </a:ext>
            </a:extLst>
          </p:cNvPr>
          <p:cNvSpPr txBox="1"/>
          <p:nvPr/>
        </p:nvSpPr>
        <p:spPr>
          <a:xfrm>
            <a:off x="337690" y="6413698"/>
            <a:ext cx="3436133" cy="307777"/>
          </a:xfrm>
          <a:prstGeom prst="rect">
            <a:avLst/>
          </a:prstGeom>
          <a:noFill/>
        </p:spPr>
        <p:txBody>
          <a:bodyPr wrap="none" rtlCol="0">
            <a:spAutoFit/>
          </a:bodyPr>
          <a:lstStyle/>
          <a:p>
            <a:r>
              <a:rPr lang="en-IT" sz="1400" dirty="0"/>
              <a:t>Principal Investigator: A. D’Elia (LNF INFN)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81F3885-D904-CCD3-904C-94AC0F62DE01}"/>
                  </a:ext>
                </a:extLst>
              </p:cNvPr>
              <p:cNvSpPr txBox="1"/>
              <p:nvPr/>
            </p:nvSpPr>
            <p:spPr>
              <a:xfrm>
                <a:off x="4345083" y="3489616"/>
                <a:ext cx="24739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𝐽𝑢𝑛𝑐𝑡𝑖𝑜𝑛</m:t>
                      </m:r>
                      <m:r>
                        <a:rPr lang="it-IT" b="0" i="1" smtClean="0">
                          <a:latin typeface="Cambria Math" panose="02040503050406030204" pitchFamily="18" charset="0"/>
                        </a:rPr>
                        <m:t> </m:t>
                      </m:r>
                      <m:r>
                        <a:rPr lang="it-IT" b="0" i="1" smtClean="0">
                          <a:latin typeface="Cambria Math" panose="02040503050406030204" pitchFamily="18" charset="0"/>
                        </a:rPr>
                        <m:t>𝐴𝑟𝑒𝑎</m:t>
                      </m:r>
                      <m:r>
                        <a:rPr lang="it-IT" b="0" i="1" smtClean="0">
                          <a:latin typeface="Cambria Math" panose="02040503050406030204" pitchFamily="18" charset="0"/>
                        </a:rPr>
                        <m:t>∼80</m:t>
                      </m:r>
                      <m:r>
                        <a:rPr lang="it-IT" b="0" i="1" smtClean="0">
                          <a:latin typeface="Cambria Math" panose="02040503050406030204" pitchFamily="18" charset="0"/>
                        </a:rPr>
                        <m:t>𝜇</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𝑚</m:t>
                          </m:r>
                        </m:e>
                        <m:sup>
                          <m:r>
                            <a:rPr lang="it-IT" b="0" i="1" smtClean="0">
                              <a:latin typeface="Cambria Math" panose="02040503050406030204" pitchFamily="18" charset="0"/>
                            </a:rPr>
                            <m:t>2</m:t>
                          </m:r>
                        </m:sup>
                      </m:sSup>
                    </m:oMath>
                  </m:oMathPara>
                </a14:m>
                <a:endParaRPr lang="en-IT" dirty="0"/>
              </a:p>
            </p:txBody>
          </p:sp>
        </mc:Choice>
        <mc:Fallback xmlns="">
          <p:sp>
            <p:nvSpPr>
              <p:cNvPr id="16" name="TextBox 15">
                <a:extLst>
                  <a:ext uri="{FF2B5EF4-FFF2-40B4-BE49-F238E27FC236}">
                    <a16:creationId xmlns:a16="http://schemas.microsoft.com/office/drawing/2014/main" id="{F81F3885-D904-CCD3-904C-94AC0F62DE01}"/>
                  </a:ext>
                </a:extLst>
              </p:cNvPr>
              <p:cNvSpPr txBox="1">
                <a:spLocks noRot="1" noChangeAspect="1" noMove="1" noResize="1" noEditPoints="1" noAdjustHandles="1" noChangeArrowheads="1" noChangeShapeType="1" noTextEdit="1"/>
              </p:cNvSpPr>
              <p:nvPr/>
            </p:nvSpPr>
            <p:spPr>
              <a:xfrm>
                <a:off x="4345083" y="3489616"/>
                <a:ext cx="2473947" cy="276999"/>
              </a:xfrm>
              <a:prstGeom prst="rect">
                <a:avLst/>
              </a:prstGeom>
              <a:blipFill>
                <a:blip r:embed="rId12"/>
                <a:stretch>
                  <a:fillRect l="-3061" t="-4348" r="-510" b="-34783"/>
                </a:stretch>
              </a:blipFill>
            </p:spPr>
            <p:txBody>
              <a:bodyPr/>
              <a:lstStyle/>
              <a:p>
                <a:r>
                  <a:rPr lang="en-IT">
                    <a:noFill/>
                  </a:rPr>
                  <a:t> </a:t>
                </a:r>
              </a:p>
            </p:txBody>
          </p:sp>
        </mc:Fallback>
      </mc:AlternateContent>
      <p:pic>
        <p:nvPicPr>
          <p:cNvPr id="18" name="Picture 17" descr="A picture containing sunburst chart&#10;&#10;Description automatically generated">
            <a:extLst>
              <a:ext uri="{FF2B5EF4-FFF2-40B4-BE49-F238E27FC236}">
                <a16:creationId xmlns:a16="http://schemas.microsoft.com/office/drawing/2014/main" id="{0F165BD1-8AFE-A98D-8E05-CC13ADF18AA0}"/>
              </a:ext>
            </a:extLst>
          </p:cNvPr>
          <p:cNvPicPr>
            <a:picLocks noChangeAspect="1"/>
          </p:cNvPicPr>
          <p:nvPr/>
        </p:nvPicPr>
        <p:blipFill>
          <a:blip r:embed="rId13"/>
          <a:stretch>
            <a:fillRect/>
          </a:stretch>
        </p:blipFill>
        <p:spPr>
          <a:xfrm>
            <a:off x="11224147" y="263701"/>
            <a:ext cx="709450" cy="720000"/>
          </a:xfrm>
          <a:prstGeom prst="rect">
            <a:avLst/>
          </a:prstGeom>
        </p:spPr>
      </p:pic>
      <p:pic>
        <p:nvPicPr>
          <p:cNvPr id="19" name="Picture 18">
            <a:extLst>
              <a:ext uri="{FF2B5EF4-FFF2-40B4-BE49-F238E27FC236}">
                <a16:creationId xmlns:a16="http://schemas.microsoft.com/office/drawing/2014/main" id="{853A5C44-2F41-E705-3A79-2C4EBD5FE628}"/>
              </a:ext>
            </a:extLst>
          </p:cNvPr>
          <p:cNvPicPr>
            <a:picLocks noChangeAspect="1"/>
          </p:cNvPicPr>
          <p:nvPr/>
        </p:nvPicPr>
        <p:blipFill>
          <a:blip r:embed="rId14"/>
          <a:stretch>
            <a:fillRect/>
          </a:stretch>
        </p:blipFill>
        <p:spPr>
          <a:xfrm>
            <a:off x="294683" y="265328"/>
            <a:ext cx="540000" cy="540000"/>
          </a:xfrm>
          <a:prstGeom prst="rect">
            <a:avLst/>
          </a:prstGeom>
        </p:spPr>
      </p:pic>
    </p:spTree>
    <p:extLst>
      <p:ext uri="{BB962C8B-B14F-4D97-AF65-F5344CB8AC3E}">
        <p14:creationId xmlns:p14="http://schemas.microsoft.com/office/powerpoint/2010/main" val="3640990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DC5E2-2219-EE51-D14B-54F916654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95E4FC-3A9A-E64E-D0F9-3F4BF75832FB}"/>
              </a:ext>
            </a:extLst>
          </p:cNvPr>
          <p:cNvSpPr>
            <a:spLocks noGrp="1"/>
          </p:cNvSpPr>
          <p:nvPr>
            <p:ph type="title"/>
          </p:nvPr>
        </p:nvSpPr>
        <p:spPr/>
        <p:txBody>
          <a:bodyPr/>
          <a:lstStyle/>
          <a:p>
            <a:r>
              <a:rPr lang="en-IT" dirty="0"/>
              <a:t>Rabi-Like Oscillation in NbSe</a:t>
            </a:r>
            <a:r>
              <a:rPr lang="en-IT" baseline="-25000" dirty="0"/>
              <a:t>2</a:t>
            </a:r>
            <a:r>
              <a:rPr lang="en-IT" dirty="0"/>
              <a:t> 3D qubit</a:t>
            </a:r>
          </a:p>
        </p:txBody>
      </p:sp>
      <p:sp>
        <p:nvSpPr>
          <p:cNvPr id="3" name="Slide Number Placeholder 2">
            <a:extLst>
              <a:ext uri="{FF2B5EF4-FFF2-40B4-BE49-F238E27FC236}">
                <a16:creationId xmlns:a16="http://schemas.microsoft.com/office/drawing/2014/main" id="{6D908008-5A10-9F77-BDF5-4A9B56D60576}"/>
              </a:ext>
            </a:extLst>
          </p:cNvPr>
          <p:cNvSpPr>
            <a:spLocks noGrp="1"/>
          </p:cNvSpPr>
          <p:nvPr>
            <p:ph type="sldNum" sz="quarter" idx="12"/>
          </p:nvPr>
        </p:nvSpPr>
        <p:spPr/>
        <p:txBody>
          <a:bodyPr/>
          <a:lstStyle/>
          <a:p>
            <a:fld id="{92D8F14A-D07F-FE4E-BFC8-EF61D4A45EFB}" type="slidenum">
              <a:rPr lang="en-IT" smtClean="0"/>
              <a:t>49</a:t>
            </a:fld>
            <a:endParaRPr lang="en-IT"/>
          </a:p>
        </p:txBody>
      </p:sp>
      <p:pic>
        <p:nvPicPr>
          <p:cNvPr id="4" name="Picture 3" descr="A logo with a hexagon and a letter&#10;&#10;AI-generated content may be incorrect.">
            <a:extLst>
              <a:ext uri="{FF2B5EF4-FFF2-40B4-BE49-F238E27FC236}">
                <a16:creationId xmlns:a16="http://schemas.microsoft.com/office/drawing/2014/main" id="{233FE145-CB93-4C87-193C-3AFF98DCD8A5}"/>
              </a:ext>
            </a:extLst>
          </p:cNvPr>
          <p:cNvPicPr>
            <a:picLocks noChangeAspect="1"/>
          </p:cNvPicPr>
          <p:nvPr/>
        </p:nvPicPr>
        <p:blipFill>
          <a:blip r:embed="rId2"/>
          <a:stretch>
            <a:fillRect/>
          </a:stretch>
        </p:blipFill>
        <p:spPr>
          <a:xfrm>
            <a:off x="337690" y="5708350"/>
            <a:ext cx="1828557" cy="648000"/>
          </a:xfrm>
          <a:prstGeom prst="rect">
            <a:avLst/>
          </a:prstGeom>
        </p:spPr>
      </p:pic>
      <p:pic>
        <p:nvPicPr>
          <p:cNvPr id="12" name="Picture 11">
            <a:extLst>
              <a:ext uri="{FF2B5EF4-FFF2-40B4-BE49-F238E27FC236}">
                <a16:creationId xmlns:a16="http://schemas.microsoft.com/office/drawing/2014/main" id="{39878F8D-6925-A3DD-03F5-F357DEA03779}"/>
              </a:ext>
            </a:extLst>
          </p:cNvPr>
          <p:cNvPicPr>
            <a:picLocks noChangeAspect="1"/>
          </p:cNvPicPr>
          <p:nvPr/>
        </p:nvPicPr>
        <p:blipFill>
          <a:blip r:embed="rId3"/>
          <a:stretch>
            <a:fillRect/>
          </a:stretch>
        </p:blipFill>
        <p:spPr>
          <a:xfrm>
            <a:off x="2352000" y="1352350"/>
            <a:ext cx="7488000" cy="4680000"/>
          </a:xfrm>
          <a:prstGeom prst="rect">
            <a:avLst/>
          </a:prstGeom>
        </p:spPr>
      </p:pic>
      <p:sp>
        <p:nvSpPr>
          <p:cNvPr id="8" name="TextBox 7">
            <a:extLst>
              <a:ext uri="{FF2B5EF4-FFF2-40B4-BE49-F238E27FC236}">
                <a16:creationId xmlns:a16="http://schemas.microsoft.com/office/drawing/2014/main" id="{8F98993B-3114-B1A1-0FDF-5763966C0630}"/>
              </a:ext>
            </a:extLst>
          </p:cNvPr>
          <p:cNvSpPr txBox="1"/>
          <p:nvPr/>
        </p:nvSpPr>
        <p:spPr>
          <a:xfrm>
            <a:off x="337690" y="6413698"/>
            <a:ext cx="3473002" cy="307777"/>
          </a:xfrm>
          <a:prstGeom prst="rect">
            <a:avLst/>
          </a:prstGeom>
          <a:noFill/>
        </p:spPr>
        <p:txBody>
          <a:bodyPr wrap="none" rtlCol="0">
            <a:spAutoFit/>
          </a:bodyPr>
          <a:lstStyle/>
          <a:p>
            <a:r>
              <a:rPr lang="en-IT" sz="1400" dirty="0"/>
              <a:t>Principal Investigator: A. D’Elia (LNF INFN)</a:t>
            </a:r>
          </a:p>
        </p:txBody>
      </p:sp>
      <p:pic>
        <p:nvPicPr>
          <p:cNvPr id="14" name="Picture 13" descr="A diagram of a diagram&#10;&#10;AI-generated content may be incorrect.">
            <a:extLst>
              <a:ext uri="{FF2B5EF4-FFF2-40B4-BE49-F238E27FC236}">
                <a16:creationId xmlns:a16="http://schemas.microsoft.com/office/drawing/2014/main" id="{FC362538-4FDB-1C97-FD22-18653E373AAF}"/>
              </a:ext>
            </a:extLst>
          </p:cNvPr>
          <p:cNvPicPr>
            <a:picLocks noChangeAspect="1"/>
          </p:cNvPicPr>
          <p:nvPr/>
        </p:nvPicPr>
        <p:blipFill>
          <a:blip r:embed="rId4"/>
          <a:stretch>
            <a:fillRect/>
          </a:stretch>
        </p:blipFill>
        <p:spPr>
          <a:xfrm>
            <a:off x="9345037" y="4200856"/>
            <a:ext cx="2503727" cy="1728000"/>
          </a:xfrm>
          <a:prstGeom prst="rect">
            <a:avLst/>
          </a:prstGeom>
        </p:spPr>
      </p:pic>
      <p:sp>
        <p:nvSpPr>
          <p:cNvPr id="15" name="TextBox 14">
            <a:extLst>
              <a:ext uri="{FF2B5EF4-FFF2-40B4-BE49-F238E27FC236}">
                <a16:creationId xmlns:a16="http://schemas.microsoft.com/office/drawing/2014/main" id="{FF276920-1090-F403-DDB0-13C0E21F8894}"/>
              </a:ext>
            </a:extLst>
          </p:cNvPr>
          <p:cNvSpPr txBox="1"/>
          <p:nvPr/>
        </p:nvSpPr>
        <p:spPr>
          <a:xfrm>
            <a:off x="9465949" y="5640352"/>
            <a:ext cx="2261901" cy="369332"/>
          </a:xfrm>
          <a:prstGeom prst="rect">
            <a:avLst/>
          </a:prstGeom>
          <a:noFill/>
        </p:spPr>
        <p:txBody>
          <a:bodyPr wrap="none" rtlCol="0">
            <a:spAutoFit/>
          </a:bodyPr>
          <a:lstStyle/>
          <a:p>
            <a:r>
              <a:rPr lang="en-IT" dirty="0"/>
              <a:t>Rabi pulse sequence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25FC634-0A22-FD4D-17C9-99A755FBB2B4}"/>
                  </a:ext>
                </a:extLst>
              </p:cNvPr>
              <p:cNvSpPr txBox="1"/>
              <p:nvPr/>
            </p:nvSpPr>
            <p:spPr>
              <a:xfrm>
                <a:off x="9345037" y="1884277"/>
                <a:ext cx="2480551" cy="7671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𝜈</m:t>
                          </m:r>
                        </m:e>
                        <m:sub>
                          <m:r>
                            <a:rPr lang="it-IT" sz="2400" b="0" i="1" smtClean="0">
                              <a:latin typeface="Cambria Math" panose="02040503050406030204" pitchFamily="18" charset="0"/>
                            </a:rPr>
                            <m:t>𝑞𝑢𝑏𝑖𝑡</m:t>
                          </m:r>
                        </m:sub>
                      </m:sSub>
                      <m:r>
                        <a:rPr lang="it-IT" sz="2400" b="0" i="1" smtClean="0">
                          <a:latin typeface="Cambria Math" panose="02040503050406030204" pitchFamily="18" charset="0"/>
                        </a:rPr>
                        <m:t>=12.6 </m:t>
                      </m:r>
                      <m:r>
                        <a:rPr lang="it-IT" sz="2400" b="0" i="1" smtClean="0">
                          <a:latin typeface="Cambria Math" panose="02040503050406030204" pitchFamily="18" charset="0"/>
                        </a:rPr>
                        <m:t>𝐺𝐻𝑧</m:t>
                      </m:r>
                    </m:oMath>
                  </m:oMathPara>
                </a14:m>
                <a:endParaRPr lang="it-IT" sz="2400" b="0" dirty="0"/>
              </a:p>
              <a:p>
                <a14:m>
                  <m:oMath xmlns:m="http://schemas.openxmlformats.org/officeDocument/2006/math">
                    <m:r>
                      <a:rPr lang="it-IT" sz="2400" b="0" i="1" smtClean="0">
                        <a:latin typeface="Cambria Math" panose="02040503050406030204" pitchFamily="18" charset="0"/>
                      </a:rPr>
                      <m:t>  </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1</m:t>
                        </m:r>
                      </m:sub>
                    </m:sSub>
                    <m:r>
                      <a:rPr lang="it-IT" sz="2400" b="0" i="1" smtClean="0">
                        <a:latin typeface="Cambria Math" panose="02040503050406030204" pitchFamily="18" charset="0"/>
                      </a:rPr>
                      <m:t>∼6</m:t>
                    </m:r>
                    <m:r>
                      <a:rPr lang="it-IT" sz="2400" b="0" i="1" smtClean="0">
                        <a:latin typeface="Cambria Math" panose="02040503050406030204" pitchFamily="18" charset="0"/>
                      </a:rPr>
                      <m:t>𝜇</m:t>
                    </m:r>
                    <m:r>
                      <a:rPr lang="it-IT" sz="2400" b="0" i="1" smtClean="0">
                        <a:latin typeface="Cambria Math" panose="02040503050406030204" pitchFamily="18" charset="0"/>
                      </a:rPr>
                      <m:t>𝑠</m:t>
                    </m:r>
                  </m:oMath>
                </a14:m>
                <a:r>
                  <a:rPr lang="en-IT" sz="2400" dirty="0"/>
                  <a:t> </a:t>
                </a:r>
              </a:p>
            </p:txBody>
          </p:sp>
        </mc:Choice>
        <mc:Fallback xmlns="">
          <p:sp>
            <p:nvSpPr>
              <p:cNvPr id="17" name="TextBox 16">
                <a:extLst>
                  <a:ext uri="{FF2B5EF4-FFF2-40B4-BE49-F238E27FC236}">
                    <a16:creationId xmlns:a16="http://schemas.microsoft.com/office/drawing/2014/main" id="{D25FC634-0A22-FD4D-17C9-99A755FBB2B4}"/>
                  </a:ext>
                </a:extLst>
              </p:cNvPr>
              <p:cNvSpPr txBox="1">
                <a:spLocks noRot="1" noChangeAspect="1" noMove="1" noResize="1" noEditPoints="1" noAdjustHandles="1" noChangeArrowheads="1" noChangeShapeType="1" noTextEdit="1"/>
              </p:cNvSpPr>
              <p:nvPr/>
            </p:nvSpPr>
            <p:spPr>
              <a:xfrm>
                <a:off x="9345037" y="1884277"/>
                <a:ext cx="2480551" cy="767198"/>
              </a:xfrm>
              <a:prstGeom prst="rect">
                <a:avLst/>
              </a:prstGeom>
              <a:blipFill>
                <a:blip r:embed="rId5"/>
                <a:stretch>
                  <a:fillRect l="-6091" t="-3279" r="-1523" b="-16393"/>
                </a:stretch>
              </a:blipFill>
            </p:spPr>
            <p:txBody>
              <a:bodyPr/>
              <a:lstStyle/>
              <a:p>
                <a:r>
                  <a:rPr lang="en-IT">
                    <a:noFill/>
                  </a:rPr>
                  <a:t> </a:t>
                </a:r>
              </a:p>
            </p:txBody>
          </p:sp>
        </mc:Fallback>
      </mc:AlternateContent>
    </p:spTree>
    <p:extLst>
      <p:ext uri="{BB962C8B-B14F-4D97-AF65-F5344CB8AC3E}">
        <p14:creationId xmlns:p14="http://schemas.microsoft.com/office/powerpoint/2010/main" val="2085244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7D1D5-28E3-DAFC-0485-71746CE837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8B1B8C-4D86-EA59-BB6C-6708AEA44FF8}"/>
              </a:ext>
            </a:extLst>
          </p:cNvPr>
          <p:cNvSpPr>
            <a:spLocks noGrp="1"/>
          </p:cNvSpPr>
          <p:nvPr>
            <p:ph type="title"/>
          </p:nvPr>
        </p:nvSpPr>
        <p:spPr/>
        <p:txBody>
          <a:bodyPr/>
          <a:lstStyle/>
          <a:p>
            <a:r>
              <a:rPr lang="en-IT" dirty="0"/>
              <a:t>Parametric Amplification</a:t>
            </a:r>
          </a:p>
        </p:txBody>
      </p:sp>
      <p:sp>
        <p:nvSpPr>
          <p:cNvPr id="46" name="Slide Number Placeholder 45">
            <a:extLst>
              <a:ext uri="{FF2B5EF4-FFF2-40B4-BE49-F238E27FC236}">
                <a16:creationId xmlns:a16="http://schemas.microsoft.com/office/drawing/2014/main" id="{BA2F76BC-86DA-345F-3825-425D768CA5FA}"/>
              </a:ext>
            </a:extLst>
          </p:cNvPr>
          <p:cNvSpPr>
            <a:spLocks noGrp="1"/>
          </p:cNvSpPr>
          <p:nvPr>
            <p:ph type="sldNum" sz="quarter" idx="12"/>
          </p:nvPr>
        </p:nvSpPr>
        <p:spPr/>
        <p:txBody>
          <a:bodyPr/>
          <a:lstStyle/>
          <a:p>
            <a:fld id="{D57F1E4F-1CFF-5643-939E-217C01CDF565}" type="slidenum">
              <a:rPr lang="en-US" smtClean="0"/>
              <a:pPr/>
              <a:t>5</a:t>
            </a:fld>
            <a:endParaRPr lang="en-US" dirty="0"/>
          </a:p>
        </p:txBody>
      </p:sp>
      <p:grpSp>
        <p:nvGrpSpPr>
          <p:cNvPr id="36" name="Group 35">
            <a:extLst>
              <a:ext uri="{FF2B5EF4-FFF2-40B4-BE49-F238E27FC236}">
                <a16:creationId xmlns:a16="http://schemas.microsoft.com/office/drawing/2014/main" id="{DBE54F0C-6E87-71CF-C47A-7B146BD0D581}"/>
              </a:ext>
            </a:extLst>
          </p:cNvPr>
          <p:cNvGrpSpPr>
            <a:grpSpLocks noChangeAspect="1"/>
          </p:cNvGrpSpPr>
          <p:nvPr/>
        </p:nvGrpSpPr>
        <p:grpSpPr>
          <a:xfrm>
            <a:off x="786085" y="2044877"/>
            <a:ext cx="2728706" cy="2664000"/>
            <a:chOff x="4320149" y="3734942"/>
            <a:chExt cx="2806236" cy="2739693"/>
          </a:xfrm>
        </p:grpSpPr>
        <mc:AlternateContent xmlns:mc="http://schemas.openxmlformats.org/markup-compatibility/2006" xmlns:p14="http://schemas.microsoft.com/office/powerpoint/2010/main">
          <mc:Choice Requires="p14">
            <p:contentPart p14:bwMode="auto" r:id="rId2">
              <p14:nvContentPartPr>
                <p14:cNvPr id="37" name="Ink 36">
                  <a:extLst>
                    <a:ext uri="{FF2B5EF4-FFF2-40B4-BE49-F238E27FC236}">
                      <a16:creationId xmlns:a16="http://schemas.microsoft.com/office/drawing/2014/main" id="{316DDA18-F1F4-7D75-A178-1036650E5795}"/>
                    </a:ext>
                  </a:extLst>
                </p14:cNvPr>
                <p14:cNvContentPartPr/>
                <p14:nvPr/>
              </p14:nvContentPartPr>
              <p14:xfrm>
                <a:off x="4963573" y="5532307"/>
                <a:ext cx="152640" cy="145440"/>
              </p14:xfrm>
            </p:contentPart>
          </mc:Choice>
          <mc:Fallback xmlns="">
            <p:pic>
              <p:nvPicPr>
                <p:cNvPr id="37" name="Ink 36">
                  <a:extLst>
                    <a:ext uri="{FF2B5EF4-FFF2-40B4-BE49-F238E27FC236}">
                      <a16:creationId xmlns:a16="http://schemas.microsoft.com/office/drawing/2014/main" id="{316DDA18-F1F4-7D75-A178-1036650E5795}"/>
                    </a:ext>
                  </a:extLst>
                </p:cNvPr>
                <p:cNvPicPr/>
                <p:nvPr/>
              </p:nvPicPr>
              <p:blipFill>
                <a:blip r:embed="rId3"/>
                <a:stretch>
                  <a:fillRect/>
                </a:stretch>
              </p:blipFill>
              <p:spPr>
                <a:xfrm>
                  <a:off x="4954311" y="5523055"/>
                  <a:ext cx="170794" cy="163574"/>
                </a:xfrm>
                <a:prstGeom prst="rect">
                  <a:avLst/>
                </a:prstGeom>
              </p:spPr>
            </p:pic>
          </mc:Fallback>
        </mc:AlternateContent>
        <p:sp>
          <p:nvSpPr>
            <p:cNvPr id="40" name="TextBox 39">
              <a:extLst>
                <a:ext uri="{FF2B5EF4-FFF2-40B4-BE49-F238E27FC236}">
                  <a16:creationId xmlns:a16="http://schemas.microsoft.com/office/drawing/2014/main" id="{6A36FA48-C182-20B5-9572-1AAF05CFC18A}"/>
                </a:ext>
              </a:extLst>
            </p:cNvPr>
            <p:cNvSpPr txBox="1"/>
            <p:nvPr/>
          </p:nvSpPr>
          <p:spPr>
            <a:xfrm>
              <a:off x="5060413" y="6105303"/>
              <a:ext cx="548548" cy="369332"/>
            </a:xfrm>
            <a:prstGeom prst="rect">
              <a:avLst/>
            </a:prstGeom>
            <a:noFill/>
          </p:spPr>
          <p:txBody>
            <a:bodyPr wrap="none" rtlCol="0">
              <a:spAutoFit/>
            </a:bodyPr>
            <a:lstStyle/>
            <a:p>
              <a:r>
                <a:rPr lang="en-IT" dirty="0"/>
                <a:t>-mg</a:t>
              </a:r>
            </a:p>
          </p:txBody>
        </p:sp>
        <p:sp>
          <p:nvSpPr>
            <p:cNvPr id="43" name="TextBox 42">
              <a:extLst>
                <a:ext uri="{FF2B5EF4-FFF2-40B4-BE49-F238E27FC236}">
                  <a16:creationId xmlns:a16="http://schemas.microsoft.com/office/drawing/2014/main" id="{084BF547-EC41-1F02-A419-854F747242B4}"/>
                </a:ext>
              </a:extLst>
            </p:cNvPr>
            <p:cNvSpPr txBox="1"/>
            <p:nvPr/>
          </p:nvSpPr>
          <p:spPr>
            <a:xfrm>
              <a:off x="4633199" y="5312904"/>
              <a:ext cx="369012" cy="369332"/>
            </a:xfrm>
            <a:prstGeom prst="rect">
              <a:avLst/>
            </a:prstGeom>
            <a:noFill/>
          </p:spPr>
          <p:txBody>
            <a:bodyPr wrap="none" rtlCol="0">
              <a:spAutoFit/>
            </a:bodyPr>
            <a:lstStyle/>
            <a:p>
              <a:r>
                <a:rPr lang="en-IT" dirty="0"/>
                <a:t>m</a:t>
              </a:r>
            </a:p>
          </p:txBody>
        </p:sp>
        <p:sp>
          <p:nvSpPr>
            <p:cNvPr id="47" name="TextBox 46">
              <a:extLst>
                <a:ext uri="{FF2B5EF4-FFF2-40B4-BE49-F238E27FC236}">
                  <a16:creationId xmlns:a16="http://schemas.microsoft.com/office/drawing/2014/main" id="{3EECDC44-FA64-9D54-7D34-BDD11C95EB2E}"/>
                </a:ext>
              </a:extLst>
            </p:cNvPr>
            <p:cNvSpPr txBox="1"/>
            <p:nvPr/>
          </p:nvSpPr>
          <p:spPr>
            <a:xfrm>
              <a:off x="5443996" y="5858324"/>
              <a:ext cx="290464" cy="369332"/>
            </a:xfrm>
            <a:prstGeom prst="rect">
              <a:avLst/>
            </a:prstGeom>
            <a:noFill/>
          </p:spPr>
          <p:txBody>
            <a:bodyPr wrap="none" rtlCol="0">
              <a:spAutoFit/>
            </a:bodyPr>
            <a:lstStyle/>
            <a:p>
              <a:r>
                <a:rPr lang="en-IT" dirty="0"/>
                <a:t>F</a:t>
              </a:r>
            </a:p>
          </p:txBody>
        </p:sp>
        <p:sp>
          <p:nvSpPr>
            <p:cNvPr id="48" name="TextBox 47">
              <a:extLst>
                <a:ext uri="{FF2B5EF4-FFF2-40B4-BE49-F238E27FC236}">
                  <a16:creationId xmlns:a16="http://schemas.microsoft.com/office/drawing/2014/main" id="{3AC342A9-9DDA-B304-0D27-EFE3AEAFFB97}"/>
                </a:ext>
              </a:extLst>
            </p:cNvPr>
            <p:cNvSpPr txBox="1"/>
            <p:nvPr/>
          </p:nvSpPr>
          <p:spPr>
            <a:xfrm>
              <a:off x="5696644" y="4511393"/>
              <a:ext cx="306494" cy="369332"/>
            </a:xfrm>
            <a:prstGeom prst="rect">
              <a:avLst/>
            </a:prstGeom>
            <a:noFill/>
          </p:spPr>
          <p:txBody>
            <a:bodyPr wrap="none" rtlCol="0">
              <a:spAutoFit/>
            </a:bodyPr>
            <a:lstStyle/>
            <a:p>
              <a:r>
                <a:rPr lang="en-IT" dirty="0">
                  <a:latin typeface="Symbol" pitchFamily="2" charset="2"/>
                </a:rPr>
                <a:t>q</a:t>
              </a:r>
            </a:p>
          </p:txBody>
        </p:sp>
        <p:sp>
          <p:nvSpPr>
            <p:cNvPr id="49" name="Oval 48">
              <a:extLst>
                <a:ext uri="{FF2B5EF4-FFF2-40B4-BE49-F238E27FC236}">
                  <a16:creationId xmlns:a16="http://schemas.microsoft.com/office/drawing/2014/main" id="{AFC262E9-5593-2594-3503-352515B2375F}"/>
                </a:ext>
              </a:extLst>
            </p:cNvPr>
            <p:cNvSpPr/>
            <p:nvPr/>
          </p:nvSpPr>
          <p:spPr>
            <a:xfrm>
              <a:off x="4947516" y="5511287"/>
              <a:ext cx="207067" cy="2062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50" name="Straight Arrow Connector 49">
              <a:extLst>
                <a:ext uri="{FF2B5EF4-FFF2-40B4-BE49-F238E27FC236}">
                  <a16:creationId xmlns:a16="http://schemas.microsoft.com/office/drawing/2014/main" id="{BFAB0FFD-0FA2-724C-82F9-127A714B47B6}"/>
                </a:ext>
              </a:extLst>
            </p:cNvPr>
            <p:cNvCxnSpPr>
              <a:stCxn id="49" idx="4"/>
            </p:cNvCxnSpPr>
            <p:nvPr/>
          </p:nvCxnSpPr>
          <p:spPr>
            <a:xfrm flipH="1">
              <a:off x="5039893" y="5717553"/>
              <a:ext cx="11157" cy="6179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0436332-1A9E-0F41-43C0-BDDB1792AA08}"/>
                </a:ext>
              </a:extLst>
            </p:cNvPr>
            <p:cNvCxnSpPr>
              <a:cxnSpLocks/>
            </p:cNvCxnSpPr>
            <p:nvPr/>
          </p:nvCxnSpPr>
          <p:spPr>
            <a:xfrm>
              <a:off x="5116213" y="5698767"/>
              <a:ext cx="318420" cy="2076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2DB2B7-69AF-1ABA-C30A-A023C4F41469}"/>
                </a:ext>
              </a:extLst>
            </p:cNvPr>
            <p:cNvSpPr txBox="1"/>
            <p:nvPr/>
          </p:nvSpPr>
          <p:spPr>
            <a:xfrm>
              <a:off x="4320149" y="4410098"/>
              <a:ext cx="1186543" cy="369332"/>
            </a:xfrm>
            <a:prstGeom prst="rect">
              <a:avLst/>
            </a:prstGeom>
            <a:noFill/>
          </p:spPr>
          <p:txBody>
            <a:bodyPr wrap="none" rtlCol="0">
              <a:spAutoFit/>
            </a:bodyPr>
            <a:lstStyle/>
            <a:p>
              <a:r>
                <a:rPr lang="en-IT" dirty="0"/>
                <a:t>L=L</a:t>
              </a:r>
              <a:r>
                <a:rPr lang="en-IT" baseline="-25000" dirty="0"/>
                <a:t>0</a:t>
              </a:r>
              <a:r>
                <a:rPr lang="en-IT" dirty="0"/>
                <a:t>+</a:t>
              </a:r>
              <a:r>
                <a:rPr lang="en-IT" dirty="0">
                  <a:latin typeface="Symbol" pitchFamily="2" charset="2"/>
                </a:rPr>
                <a:t>D</a:t>
              </a:r>
              <a:r>
                <a:rPr lang="en-IT" dirty="0"/>
                <a:t>L(t)</a:t>
              </a:r>
            </a:p>
          </p:txBody>
        </p:sp>
        <p:cxnSp>
          <p:nvCxnSpPr>
            <p:cNvPr id="53" name="Straight Connector 52">
              <a:extLst>
                <a:ext uri="{FF2B5EF4-FFF2-40B4-BE49-F238E27FC236}">
                  <a16:creationId xmlns:a16="http://schemas.microsoft.com/office/drawing/2014/main" id="{5666A989-DE3E-6541-E693-3B55F71E2176}"/>
                </a:ext>
              </a:extLst>
            </p:cNvPr>
            <p:cNvCxnSpPr>
              <a:cxnSpLocks/>
              <a:endCxn id="49" idx="7"/>
            </p:cNvCxnSpPr>
            <p:nvPr/>
          </p:nvCxnSpPr>
          <p:spPr>
            <a:xfrm flipH="1">
              <a:off x="5124259" y="3734942"/>
              <a:ext cx="1017855" cy="1806552"/>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E29BE24-1A8A-910A-6C65-3EEE484BFE25}"/>
                </a:ext>
              </a:extLst>
            </p:cNvPr>
            <p:cNvCxnSpPr>
              <a:cxnSpLocks/>
            </p:cNvCxnSpPr>
            <p:nvPr/>
          </p:nvCxnSpPr>
          <p:spPr>
            <a:xfrm>
              <a:off x="6142114" y="3734942"/>
              <a:ext cx="12631" cy="218583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F779B97B-FD44-17F9-00D9-1D496EB24221}"/>
                </a:ext>
              </a:extLst>
            </p:cNvPr>
            <p:cNvGrpSpPr/>
            <p:nvPr/>
          </p:nvGrpSpPr>
          <p:grpSpPr>
            <a:xfrm>
              <a:off x="5183105" y="5528372"/>
              <a:ext cx="1943280" cy="392400"/>
              <a:chOff x="5183105" y="5528372"/>
              <a:chExt cx="1943280" cy="392400"/>
            </a:xfrm>
          </p:grpSpPr>
          <mc:AlternateContent xmlns:mc="http://schemas.openxmlformats.org/markup-compatibility/2006" xmlns:p14="http://schemas.microsoft.com/office/powerpoint/2010/main">
            <mc:Choice Requires="p14">
              <p:contentPart p14:bwMode="auto" r:id="rId4">
                <p14:nvContentPartPr>
                  <p14:cNvPr id="57" name="Ink 56">
                    <a:extLst>
                      <a:ext uri="{FF2B5EF4-FFF2-40B4-BE49-F238E27FC236}">
                        <a16:creationId xmlns:a16="http://schemas.microsoft.com/office/drawing/2014/main" id="{BD59CDE9-3936-B641-2D3A-B04BBB98E0C1}"/>
                      </a:ext>
                    </a:extLst>
                  </p14:cNvPr>
                  <p14:cNvContentPartPr/>
                  <p14:nvPr/>
                </p14:nvContentPartPr>
                <p14:xfrm>
                  <a:off x="5183105" y="5528372"/>
                  <a:ext cx="1943280" cy="392400"/>
                </p14:xfrm>
              </p:contentPart>
            </mc:Choice>
            <mc:Fallback xmlns="">
              <p:pic>
                <p:nvPicPr>
                  <p:cNvPr id="57" name="Ink 56">
                    <a:extLst>
                      <a:ext uri="{FF2B5EF4-FFF2-40B4-BE49-F238E27FC236}">
                        <a16:creationId xmlns:a16="http://schemas.microsoft.com/office/drawing/2014/main" id="{BD59CDE9-3936-B641-2D3A-B04BBB98E0C1}"/>
                      </a:ext>
                    </a:extLst>
                  </p:cNvPr>
                  <p:cNvPicPr/>
                  <p:nvPr/>
                </p:nvPicPr>
                <p:blipFill>
                  <a:blip r:embed="rId5"/>
                  <a:stretch>
                    <a:fillRect/>
                  </a:stretch>
                </p:blipFill>
                <p:spPr>
                  <a:xfrm>
                    <a:off x="5173851" y="5519117"/>
                    <a:ext cx="1961417" cy="41053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8" name="Ink 57">
                    <a:extLst>
                      <a:ext uri="{FF2B5EF4-FFF2-40B4-BE49-F238E27FC236}">
                        <a16:creationId xmlns:a16="http://schemas.microsoft.com/office/drawing/2014/main" id="{460CBB62-E84A-C504-2788-99B4D112FBA2}"/>
                      </a:ext>
                    </a:extLst>
                  </p14:cNvPr>
                  <p14:cNvContentPartPr/>
                  <p14:nvPr/>
                </p14:nvContentPartPr>
                <p14:xfrm>
                  <a:off x="7126025" y="5528372"/>
                  <a:ext cx="360" cy="360"/>
                </p14:xfrm>
              </p:contentPart>
            </mc:Choice>
            <mc:Fallback xmlns="">
              <p:pic>
                <p:nvPicPr>
                  <p:cNvPr id="58" name="Ink 57">
                    <a:extLst>
                      <a:ext uri="{FF2B5EF4-FFF2-40B4-BE49-F238E27FC236}">
                        <a16:creationId xmlns:a16="http://schemas.microsoft.com/office/drawing/2014/main" id="{460CBB62-E84A-C504-2788-99B4D112FBA2}"/>
                      </a:ext>
                    </a:extLst>
                  </p:cNvPr>
                  <p:cNvPicPr/>
                  <p:nvPr/>
                </p:nvPicPr>
                <p:blipFill>
                  <a:blip r:embed="rId7"/>
                  <a:stretch>
                    <a:fillRect/>
                  </a:stretch>
                </p:blipFill>
                <p:spPr>
                  <a:xfrm>
                    <a:off x="7117025" y="5519372"/>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56" name="Ink 55">
                  <a:extLst>
                    <a:ext uri="{FF2B5EF4-FFF2-40B4-BE49-F238E27FC236}">
                      <a16:creationId xmlns:a16="http://schemas.microsoft.com/office/drawing/2014/main" id="{AF4792BB-161F-6DCB-B8C4-0B547DD2434E}"/>
                    </a:ext>
                  </a:extLst>
                </p14:cNvPr>
                <p14:cNvContentPartPr/>
                <p14:nvPr/>
              </p14:nvContentPartPr>
              <p14:xfrm>
                <a:off x="5916785" y="4187012"/>
                <a:ext cx="227520" cy="88200"/>
              </p14:xfrm>
            </p:contentPart>
          </mc:Choice>
          <mc:Fallback xmlns="">
            <p:pic>
              <p:nvPicPr>
                <p:cNvPr id="56" name="Ink 55">
                  <a:extLst>
                    <a:ext uri="{FF2B5EF4-FFF2-40B4-BE49-F238E27FC236}">
                      <a16:creationId xmlns:a16="http://schemas.microsoft.com/office/drawing/2014/main" id="{AF4792BB-161F-6DCB-B8C4-0B547DD2434E}"/>
                    </a:ext>
                  </a:extLst>
                </p:cNvPr>
                <p:cNvPicPr/>
                <p:nvPr/>
              </p:nvPicPr>
              <p:blipFill>
                <a:blip r:embed="rId9"/>
                <a:stretch>
                  <a:fillRect/>
                </a:stretch>
              </p:blipFill>
              <p:spPr>
                <a:xfrm>
                  <a:off x="5907521" y="4177786"/>
                  <a:ext cx="245677" cy="106283"/>
                </a:xfrm>
                <a:prstGeom prst="rect">
                  <a:avLst/>
                </a:prstGeom>
              </p:spPr>
            </p:pic>
          </mc:Fallback>
        </mc:AlternateContent>
      </p:grpSp>
      <p:sp>
        <p:nvSpPr>
          <p:cNvPr id="6" name="TextBox 5">
            <a:extLst>
              <a:ext uri="{FF2B5EF4-FFF2-40B4-BE49-F238E27FC236}">
                <a16:creationId xmlns:a16="http://schemas.microsoft.com/office/drawing/2014/main" id="{E46F771D-5032-9D79-FEDB-B31EBFCD9376}"/>
              </a:ext>
            </a:extLst>
          </p:cNvPr>
          <p:cNvSpPr txBox="1"/>
          <p:nvPr/>
        </p:nvSpPr>
        <p:spPr>
          <a:xfrm>
            <a:off x="4501324" y="3059668"/>
            <a:ext cx="615874" cy="369332"/>
          </a:xfrm>
          <a:prstGeom prst="rect">
            <a:avLst/>
          </a:prstGeom>
          <a:noFill/>
        </p:spPr>
        <p:txBody>
          <a:bodyPr wrap="none" rtlCol="0">
            <a:spAutoFit/>
          </a:bodyPr>
          <a:lstStyle/>
          <a:p>
            <a:r>
              <a:rPr lang="en-IT" dirty="0"/>
              <a:t>Gain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191192-5FB4-354D-0074-FBB037A10A93}"/>
                  </a:ext>
                </a:extLst>
              </p:cNvPr>
              <p:cNvSpPr txBox="1"/>
              <p:nvPr/>
            </p:nvSpPr>
            <p:spPr>
              <a:xfrm>
                <a:off x="5117198" y="1599402"/>
                <a:ext cx="4837222" cy="915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𝑆</m:t>
                              </m:r>
                            </m:e>
                          </m:d>
                        </m:e>
                        <m:sub>
                          <m:sSub>
                            <m:sSubPr>
                              <m:ctrlPr>
                                <a:rPr lang="it-IT" b="0" i="1" smtClean="0">
                                  <a:latin typeface="Cambria Math" panose="02040503050406030204" pitchFamily="18" charset="0"/>
                                </a:rPr>
                              </m:ctrlPr>
                            </m:sSubPr>
                            <m:e>
                              <m:r>
                                <a:rPr lang="it-IT" b="0" i="1" smtClean="0">
                                  <a:latin typeface="Cambria Math" panose="02040503050406030204" pitchFamily="18" charset="0"/>
                                </a:rPr>
                                <m:t>𝜔</m:t>
                              </m:r>
                            </m:e>
                            <m:sub>
                              <m:r>
                                <a:rPr lang="it-IT" b="0" i="1" smtClean="0">
                                  <a:latin typeface="Cambria Math" panose="02040503050406030204" pitchFamily="18" charset="0"/>
                                </a:rPr>
                                <m:t>𝑝</m:t>
                              </m:r>
                            </m:sub>
                          </m:sSub>
                          <m:r>
                            <a:rPr lang="it-IT" b="0" i="1" smtClean="0">
                              <a:latin typeface="Cambria Math" panose="02040503050406030204" pitchFamily="18" charset="0"/>
                            </a:rPr>
                            <m:t>→2</m:t>
                          </m:r>
                          <m:r>
                            <a:rPr lang="it-IT" b="0" i="1" smtClean="0">
                              <a:latin typeface="Cambria Math" panose="02040503050406030204" pitchFamily="18" charset="0"/>
                            </a:rPr>
                            <m:t>𝜔</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𝐹</m:t>
                          </m:r>
                        </m:num>
                        <m:den>
                          <m:r>
                            <a:rPr lang="it-IT" b="0" i="1" smtClean="0">
                              <a:latin typeface="Cambria Math" panose="02040503050406030204" pitchFamily="18" charset="0"/>
                            </a:rPr>
                            <m:t>𝑚</m:t>
                          </m:r>
                          <m:r>
                            <a:rPr lang="it-IT" b="0" i="1" smtClean="0">
                              <a:latin typeface="Cambria Math" panose="02040503050406030204" pitchFamily="18" charset="0"/>
                            </a:rPr>
                            <m:t> </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𝐿</m:t>
                              </m:r>
                            </m:e>
                            <m:sub>
                              <m:r>
                                <a:rPr lang="it-IT" b="0" i="1" smtClean="0">
                                  <a:latin typeface="Cambria Math" panose="02040503050406030204" pitchFamily="18" charset="0"/>
                                </a:rPr>
                                <m:t>0</m:t>
                              </m:r>
                            </m:sub>
                          </m:sSub>
                        </m:den>
                      </m:f>
                      <m:f>
                        <m:fPr>
                          <m:ctrlPr>
                            <a:rPr lang="it-IT" b="0" i="1" smtClean="0">
                              <a:latin typeface="Cambria Math" panose="02040503050406030204" pitchFamily="18" charset="0"/>
                            </a:rPr>
                          </m:ctrlPr>
                        </m:fPr>
                        <m:num>
                          <m:rad>
                            <m:radPr>
                              <m:degHide m:val="on"/>
                              <m:ctrlPr>
                                <a:rPr lang="it-IT" b="0" i="1" smtClean="0">
                                  <a:latin typeface="Cambria Math" panose="02040503050406030204" pitchFamily="18" charset="0"/>
                                </a:rPr>
                              </m:ctrlPr>
                            </m:radPr>
                            <m:deg/>
                            <m:e>
                              <m:sSup>
                                <m:sSupPr>
                                  <m:ctrlPr>
                                    <a:rPr lang="it-IT" i="1">
                                      <a:latin typeface="Cambria Math" panose="02040503050406030204" pitchFamily="18" charset="0"/>
                                    </a:rPr>
                                  </m:ctrlPr>
                                </m:sSupPr>
                                <m:e>
                                  <m:d>
                                    <m:dPr>
                                      <m:ctrlPr>
                                        <a:rPr lang="it-IT" i="1">
                                          <a:latin typeface="Cambria Math" panose="02040503050406030204" pitchFamily="18" charset="0"/>
                                        </a:rPr>
                                      </m:ctrlPr>
                                    </m:dPr>
                                    <m:e>
                                      <m:sSup>
                                        <m:sSupPr>
                                          <m:ctrlPr>
                                            <a:rPr lang="it-IT" i="1">
                                              <a:latin typeface="Cambria Math" panose="02040503050406030204" pitchFamily="18" charset="0"/>
                                            </a:rPr>
                                          </m:ctrlPr>
                                        </m:sSupPr>
                                        <m:e>
                                          <m:r>
                                            <a:rPr lang="it-IT" i="1">
                                              <a:latin typeface="Cambria Math" panose="02040503050406030204" pitchFamily="18" charset="0"/>
                                            </a:rPr>
                                            <m:t>𝜔</m:t>
                                          </m:r>
                                        </m:e>
                                        <m:sup>
                                          <m:r>
                                            <a:rPr lang="it-IT" i="1">
                                              <a:latin typeface="Cambria Math" panose="02040503050406030204" pitchFamily="18" charset="0"/>
                                            </a:rPr>
                                            <m:t>2</m:t>
                                          </m:r>
                                        </m:sup>
                                      </m:sSup>
                                      <m:r>
                                        <a:rPr lang="it-IT" i="1">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𝜔</m:t>
                                          </m:r>
                                        </m:e>
                                        <m:sub>
                                          <m:r>
                                            <a:rPr lang="it-IT" i="1">
                                              <a:latin typeface="Cambria Math" panose="02040503050406030204" pitchFamily="18" charset="0"/>
                                            </a:rPr>
                                            <m:t>0</m:t>
                                          </m:r>
                                        </m:sub>
                                        <m:sup>
                                          <m:r>
                                            <a:rPr lang="it-IT" i="1">
                                              <a:latin typeface="Cambria Math" panose="02040503050406030204" pitchFamily="18" charset="0"/>
                                            </a:rPr>
                                            <m:t>2</m:t>
                                          </m:r>
                                        </m:sup>
                                      </m:sSubSup>
                                    </m:e>
                                  </m:d>
                                </m:e>
                                <m:sup>
                                  <m:r>
                                    <a:rPr lang="it-IT" i="1">
                                      <a:latin typeface="Cambria Math" panose="02040503050406030204" pitchFamily="18" charset="0"/>
                                    </a:rPr>
                                    <m:t>2</m:t>
                                  </m:r>
                                </m:sup>
                              </m:sSup>
                              <m:r>
                                <a:rPr lang="it-IT" i="1">
                                  <a:latin typeface="Cambria Math" panose="02040503050406030204" pitchFamily="18" charset="0"/>
                                </a:rPr>
                                <m:t>+</m:t>
                              </m:r>
                              <m:sSup>
                                <m:sSupPr>
                                  <m:ctrlPr>
                                    <a:rPr lang="it-IT" i="1">
                                      <a:latin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rPr>
                                        <m:t>𝜔𝛾</m:t>
                                      </m:r>
                                    </m:e>
                                  </m:d>
                                </m:e>
                                <m:sup>
                                  <m:r>
                                    <a:rPr lang="it-IT" i="1">
                                      <a:latin typeface="Cambria Math" panose="02040503050406030204" pitchFamily="18" charset="0"/>
                                    </a:rPr>
                                    <m:t>2</m:t>
                                  </m:r>
                                </m:sup>
                              </m:sSup>
                            </m:e>
                          </m:rad>
                        </m:num>
                        <m:den>
                          <m:sSup>
                            <m:sSupPr>
                              <m:ctrlPr>
                                <a:rPr lang="it-IT" i="1">
                                  <a:latin typeface="Cambria Math" panose="02040503050406030204" pitchFamily="18" charset="0"/>
                                </a:rPr>
                              </m:ctrlPr>
                            </m:sSupPr>
                            <m:e>
                              <m:d>
                                <m:dPr>
                                  <m:ctrlPr>
                                    <a:rPr lang="it-IT" i="1">
                                      <a:latin typeface="Cambria Math" panose="02040503050406030204" pitchFamily="18" charset="0"/>
                                    </a:rPr>
                                  </m:ctrlPr>
                                </m:dPr>
                                <m:e>
                                  <m:sSup>
                                    <m:sSupPr>
                                      <m:ctrlPr>
                                        <a:rPr lang="it-IT" i="1">
                                          <a:latin typeface="Cambria Math" panose="02040503050406030204" pitchFamily="18" charset="0"/>
                                        </a:rPr>
                                      </m:ctrlPr>
                                    </m:sSupPr>
                                    <m:e>
                                      <m:r>
                                        <a:rPr lang="it-IT" i="1">
                                          <a:latin typeface="Cambria Math" panose="02040503050406030204" pitchFamily="18" charset="0"/>
                                        </a:rPr>
                                        <m:t>𝜔</m:t>
                                      </m:r>
                                    </m:e>
                                    <m:sup>
                                      <m:r>
                                        <a:rPr lang="it-IT" i="1">
                                          <a:latin typeface="Cambria Math" panose="02040503050406030204" pitchFamily="18" charset="0"/>
                                        </a:rPr>
                                        <m:t>2</m:t>
                                      </m:r>
                                    </m:sup>
                                  </m:sSup>
                                  <m:r>
                                    <a:rPr lang="it-IT" i="1">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𝜔</m:t>
                                      </m:r>
                                    </m:e>
                                    <m:sub>
                                      <m:r>
                                        <a:rPr lang="it-IT" i="1">
                                          <a:latin typeface="Cambria Math" panose="02040503050406030204" pitchFamily="18" charset="0"/>
                                        </a:rPr>
                                        <m:t>0</m:t>
                                      </m:r>
                                    </m:sub>
                                    <m:sup>
                                      <m:r>
                                        <a:rPr lang="it-IT" i="1">
                                          <a:latin typeface="Cambria Math" panose="02040503050406030204" pitchFamily="18" charset="0"/>
                                        </a:rPr>
                                        <m:t>2</m:t>
                                      </m:r>
                                    </m:sup>
                                  </m:sSubSup>
                                </m:e>
                              </m:d>
                            </m:e>
                            <m:sup>
                              <m:r>
                                <a:rPr lang="it-IT" i="1">
                                  <a:latin typeface="Cambria Math" panose="02040503050406030204" pitchFamily="18" charset="0"/>
                                </a:rPr>
                                <m:t>2</m:t>
                              </m:r>
                            </m:sup>
                          </m:sSup>
                          <m:r>
                            <a:rPr lang="it-IT" i="1">
                              <a:latin typeface="Cambria Math" panose="02040503050406030204" pitchFamily="18" charset="0"/>
                            </a:rPr>
                            <m:t>+</m:t>
                          </m:r>
                          <m:sSup>
                            <m:sSupPr>
                              <m:ctrlPr>
                                <a:rPr lang="it-IT" i="1">
                                  <a:latin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rPr>
                                    <m:t>𝜔𝛾</m:t>
                                  </m:r>
                                </m:e>
                              </m:d>
                            </m:e>
                            <m:sup>
                              <m:r>
                                <a:rPr lang="it-IT" i="1">
                                  <a:latin typeface="Cambria Math" panose="02040503050406030204" pitchFamily="18" charset="0"/>
                                </a:rPr>
                                <m:t>2</m:t>
                              </m:r>
                            </m:sup>
                          </m:sSup>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𝜔</m:t>
                                  </m:r>
                                </m:e>
                                <m:sub>
                                  <m:r>
                                    <a:rPr lang="it-IT" b="0" i="1" smtClean="0">
                                      <a:latin typeface="Cambria Math" panose="02040503050406030204" pitchFamily="18" charset="0"/>
                                    </a:rPr>
                                    <m:t>0</m:t>
                                  </m:r>
                                </m:sub>
                                <m:sup>
                                  <m:r>
                                    <a:rPr lang="it-IT" b="0" i="1" smtClean="0">
                                      <a:latin typeface="Cambria Math" panose="02040503050406030204" pitchFamily="18" charset="0"/>
                                    </a:rPr>
                                    <m:t>4</m:t>
                                  </m:r>
                                </m:sup>
                              </m:sSubSup>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𝑝</m:t>
                                  </m:r>
                                </m:e>
                              </m:d>
                            </m:e>
                            <m:sup>
                              <m:r>
                                <a:rPr lang="it-IT" b="0" i="1" smtClean="0">
                                  <a:latin typeface="Cambria Math" panose="02040503050406030204" pitchFamily="18" charset="0"/>
                                </a:rPr>
                                <m:t>2</m:t>
                              </m:r>
                            </m:sup>
                          </m:sSup>
                        </m:den>
                      </m:f>
                      <m:r>
                        <a:rPr lang="it-IT" b="0" i="1" smtClean="0">
                          <a:latin typeface="Cambria Math" panose="02040503050406030204" pitchFamily="18" charset="0"/>
                        </a:rPr>
                        <m:t> </m:t>
                      </m:r>
                    </m:oMath>
                  </m:oMathPara>
                </a14:m>
                <a:endParaRPr lang="en-IT" dirty="0"/>
              </a:p>
            </p:txBody>
          </p:sp>
        </mc:Choice>
        <mc:Fallback xmlns="">
          <p:sp>
            <p:nvSpPr>
              <p:cNvPr id="13" name="TextBox 12">
                <a:extLst>
                  <a:ext uri="{FF2B5EF4-FFF2-40B4-BE49-F238E27FC236}">
                    <a16:creationId xmlns:a16="http://schemas.microsoft.com/office/drawing/2014/main" id="{78191192-5FB4-354D-0074-FBB037A10A93}"/>
                  </a:ext>
                </a:extLst>
              </p:cNvPr>
              <p:cNvSpPr txBox="1">
                <a:spLocks noRot="1" noChangeAspect="1" noMove="1" noResize="1" noEditPoints="1" noAdjustHandles="1" noChangeArrowheads="1" noChangeShapeType="1" noTextEdit="1"/>
              </p:cNvSpPr>
              <p:nvPr/>
            </p:nvSpPr>
            <p:spPr>
              <a:xfrm>
                <a:off x="5117198" y="1599402"/>
                <a:ext cx="4837222" cy="915443"/>
              </a:xfrm>
              <a:prstGeom prst="rect">
                <a:avLst/>
              </a:prstGeom>
              <a:blipFill>
                <a:blip r:embed="rId10"/>
                <a:stretch>
                  <a:fillRect r="-785" b="-675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B1F8DF0-7D3B-C5EA-7D1F-9777960D7FF5}"/>
                  </a:ext>
                </a:extLst>
              </p:cNvPr>
              <p:cNvSpPr txBox="1"/>
              <p:nvPr/>
            </p:nvSpPr>
            <p:spPr>
              <a:xfrm>
                <a:off x="418769" y="5205048"/>
                <a:ext cx="3799117" cy="680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IT" sz="2000" i="1" smtClean="0">
                              <a:latin typeface="Cambria Math" panose="02040503050406030204" pitchFamily="18" charset="0"/>
                            </a:rPr>
                          </m:ctrlPr>
                        </m:accPr>
                        <m:e>
                          <m:r>
                            <a:rPr lang="it-IT" sz="2000" b="0" i="1" smtClean="0">
                              <a:latin typeface="Cambria Math" panose="02040503050406030204" pitchFamily="18" charset="0"/>
                            </a:rPr>
                            <m:t>𝜃</m:t>
                          </m:r>
                        </m:e>
                      </m:acc>
                      <m:r>
                        <a:rPr lang="it-IT" sz="2000" b="0" i="1" smtClean="0">
                          <a:latin typeface="Cambria Math" panose="02040503050406030204" pitchFamily="18" charset="0"/>
                        </a:rPr>
                        <m:t>+</m:t>
                      </m:r>
                      <m:r>
                        <a:rPr lang="it-IT" sz="2000" b="0" i="1" smtClean="0">
                          <a:latin typeface="Cambria Math" panose="02040503050406030204" pitchFamily="18" charset="0"/>
                        </a:rPr>
                        <m:t>𝛾</m:t>
                      </m:r>
                      <m:acc>
                        <m:accPr>
                          <m:chr m:val="̇"/>
                          <m:ctrlPr>
                            <a:rPr lang="it-IT" sz="2000" b="0" i="1" smtClean="0">
                              <a:latin typeface="Cambria Math" panose="02040503050406030204" pitchFamily="18" charset="0"/>
                            </a:rPr>
                          </m:ctrlPr>
                        </m:accPr>
                        <m:e>
                          <m:r>
                            <a:rPr lang="it-IT" sz="2000" b="0" i="1" smtClean="0">
                              <a:latin typeface="Cambria Math" panose="02040503050406030204" pitchFamily="18" charset="0"/>
                            </a:rPr>
                            <m:t>𝜃</m:t>
                          </m:r>
                        </m:e>
                      </m:acc>
                      <m:r>
                        <a:rPr lang="it-IT" sz="2000" b="0" i="1" smtClean="0">
                          <a:latin typeface="Cambria Math" panose="02040503050406030204" pitchFamily="18" charset="0"/>
                        </a:rPr>
                        <m:t>+</m:t>
                      </m:r>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𝜔</m:t>
                          </m:r>
                        </m:e>
                        <m:sub>
                          <m:r>
                            <a:rPr lang="it-IT" sz="2000" b="0" i="1" smtClean="0">
                              <a:latin typeface="Cambria Math" panose="02040503050406030204" pitchFamily="18" charset="0"/>
                            </a:rPr>
                            <m:t>0</m:t>
                          </m:r>
                        </m:sub>
                        <m:sup>
                          <m:r>
                            <a:rPr lang="it-IT" sz="2000" b="0" i="1" smtClean="0">
                              <a:latin typeface="Cambria Math" panose="02040503050406030204" pitchFamily="18" charset="0"/>
                            </a:rPr>
                            <m:t>2</m:t>
                          </m:r>
                        </m:sup>
                      </m:sSubSup>
                      <m:d>
                        <m:dPr>
                          <m:ctrlPr>
                            <a:rPr lang="it-IT" sz="2000" b="0" i="1" smtClean="0">
                              <a:latin typeface="Cambria Math" panose="02040503050406030204" pitchFamily="18" charset="0"/>
                            </a:rPr>
                          </m:ctrlPr>
                        </m:dPr>
                        <m:e>
                          <m:r>
                            <a:rPr lang="it-IT" sz="2000" i="1">
                              <a:latin typeface="Cambria Math" panose="02040503050406030204" pitchFamily="18" charset="0"/>
                            </a:rPr>
                            <m:t>1−</m:t>
                          </m:r>
                          <m:r>
                            <a:rPr lang="it-IT" sz="2000" b="0" i="1" smtClean="0">
                              <a:latin typeface="Cambria Math" panose="02040503050406030204" pitchFamily="18" charset="0"/>
                            </a:rPr>
                            <m:t>𝑝</m:t>
                          </m:r>
                          <m:r>
                            <a:rPr lang="it-IT" sz="2000" b="0" i="1" smtClean="0">
                              <a:latin typeface="Cambria Math" panose="02040503050406030204" pitchFamily="18" charset="0"/>
                            </a:rPr>
                            <m:t>(</m:t>
                          </m:r>
                          <m:r>
                            <a:rPr lang="it-IT" sz="2000" b="0" i="1" smtClean="0">
                              <a:latin typeface="Cambria Math" panose="02040503050406030204" pitchFamily="18" charset="0"/>
                            </a:rPr>
                            <m:t>𝑡</m:t>
                          </m:r>
                          <m:r>
                            <a:rPr lang="it-IT" sz="2000" b="0" i="1" smtClean="0">
                              <a:latin typeface="Cambria Math" panose="02040503050406030204" pitchFamily="18" charset="0"/>
                            </a:rPr>
                            <m:t>)</m:t>
                          </m:r>
                        </m:e>
                      </m:d>
                      <m:r>
                        <a:rPr lang="it-IT" sz="2000" b="0" i="1" smtClean="0">
                          <a:latin typeface="Cambria Math" panose="02040503050406030204" pitchFamily="18" charset="0"/>
                        </a:rPr>
                        <m:t>𝜃</m:t>
                      </m:r>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r>
                            <a:rPr lang="it-IT" sz="2000" b="0" i="1" smtClean="0">
                              <a:latin typeface="Cambria Math" panose="02040503050406030204" pitchFamily="18" charset="0"/>
                            </a:rPr>
                            <m:t>𝐹</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𝑒</m:t>
                              </m:r>
                            </m:e>
                            <m:sup>
                              <m:r>
                                <a:rPr lang="it-IT" sz="2000" b="0" i="1" smtClean="0">
                                  <a:latin typeface="Cambria Math" panose="02040503050406030204" pitchFamily="18" charset="0"/>
                                </a:rPr>
                                <m:t>−</m:t>
                              </m:r>
                              <m:r>
                                <a:rPr lang="it-IT" sz="2000" b="0" i="1" smtClean="0">
                                  <a:latin typeface="Cambria Math" panose="02040503050406030204" pitchFamily="18" charset="0"/>
                                </a:rPr>
                                <m:t>𝑖</m:t>
                              </m:r>
                              <m:r>
                                <a:rPr lang="it-IT" sz="2000" b="0" i="1" smtClean="0">
                                  <a:latin typeface="Cambria Math" panose="02040503050406030204" pitchFamily="18" charset="0"/>
                                </a:rPr>
                                <m:t>𝜔</m:t>
                              </m:r>
                              <m:r>
                                <a:rPr lang="it-IT" sz="2000" b="0" i="1" smtClean="0">
                                  <a:latin typeface="Cambria Math" panose="02040503050406030204" pitchFamily="18" charset="0"/>
                                </a:rPr>
                                <m:t>𝑡</m:t>
                              </m:r>
                            </m:sup>
                          </m:sSup>
                        </m:num>
                        <m:den>
                          <m:r>
                            <a:rPr lang="it-IT" sz="2000" b="0" i="1" smtClean="0">
                              <a:latin typeface="Cambria Math" panose="02040503050406030204" pitchFamily="18" charset="0"/>
                            </a:rPr>
                            <m:t>𝑚</m:t>
                          </m:r>
                          <m:r>
                            <a:rPr lang="it-IT" sz="2000" b="0" i="1" smtClean="0">
                              <a:latin typeface="Cambria Math" panose="02040503050406030204" pitchFamily="18" charset="0"/>
                            </a:rPr>
                            <m:t> </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𝐿</m:t>
                              </m:r>
                            </m:e>
                            <m:sub>
                              <m:r>
                                <a:rPr lang="it-IT" sz="2000" b="0" i="1" smtClean="0">
                                  <a:latin typeface="Cambria Math" panose="02040503050406030204" pitchFamily="18" charset="0"/>
                                </a:rPr>
                                <m:t>0</m:t>
                              </m:r>
                            </m:sub>
                          </m:sSub>
                        </m:den>
                      </m:f>
                    </m:oMath>
                  </m:oMathPara>
                </a14:m>
                <a:endParaRPr lang="en-IT" sz="2000" dirty="0"/>
              </a:p>
            </p:txBody>
          </p:sp>
        </mc:Choice>
        <mc:Fallback xmlns="">
          <p:sp>
            <p:nvSpPr>
              <p:cNvPr id="2" name="TextBox 1">
                <a:extLst>
                  <a:ext uri="{FF2B5EF4-FFF2-40B4-BE49-F238E27FC236}">
                    <a16:creationId xmlns:a16="http://schemas.microsoft.com/office/drawing/2014/main" id="{9B1F8DF0-7D3B-C5EA-7D1F-9777960D7FF5}"/>
                  </a:ext>
                </a:extLst>
              </p:cNvPr>
              <p:cNvSpPr txBox="1">
                <a:spLocks noRot="1" noChangeAspect="1" noMove="1" noResize="1" noEditPoints="1" noAdjustHandles="1" noChangeArrowheads="1" noChangeShapeType="1" noTextEdit="1"/>
              </p:cNvSpPr>
              <p:nvPr/>
            </p:nvSpPr>
            <p:spPr>
              <a:xfrm>
                <a:off x="418769" y="5205048"/>
                <a:ext cx="3799117" cy="680699"/>
              </a:xfrm>
              <a:prstGeom prst="rect">
                <a:avLst/>
              </a:prstGeom>
              <a:blipFill>
                <a:blip r:embed="rId12"/>
                <a:stretch>
                  <a:fillRect l="-1333" r="-333" b="-1636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A9E282D-16DE-F855-E519-D0B235FACCCA}"/>
                  </a:ext>
                </a:extLst>
              </p:cNvPr>
              <p:cNvSpPr txBox="1"/>
              <p:nvPr/>
            </p:nvSpPr>
            <p:spPr>
              <a:xfrm>
                <a:off x="416187" y="5999597"/>
                <a:ext cx="3098604" cy="539315"/>
              </a:xfrm>
              <a:prstGeom prst="rect">
                <a:avLst/>
              </a:prstGeom>
              <a:noFill/>
            </p:spPr>
            <p:txBody>
              <a:bodyPr wrap="square">
                <a:spAutoFit/>
              </a:bodyPr>
              <a:lstStyle/>
              <a:p>
                <a14:m>
                  <m:oMath xmlns:m="http://schemas.openxmlformats.org/officeDocument/2006/math">
                    <m:r>
                      <a:rPr lang="it-IT" sz="1800" b="0" i="1" smtClean="0">
                        <a:latin typeface="Cambria Math" panose="02040503050406030204" pitchFamily="18" charset="0"/>
                      </a:rPr>
                      <m:t>𝑝</m:t>
                    </m:r>
                    <m:d>
                      <m:dPr>
                        <m:ctrlPr>
                          <a:rPr lang="it-IT" sz="1800" b="0" i="1" smtClean="0">
                            <a:latin typeface="Cambria Math" panose="02040503050406030204" pitchFamily="18" charset="0"/>
                          </a:rPr>
                        </m:ctrlPr>
                      </m:dPr>
                      <m:e>
                        <m:r>
                          <a:rPr lang="it-IT" sz="1800" b="0" i="1" smtClean="0">
                            <a:latin typeface="Cambria Math" panose="02040503050406030204" pitchFamily="18" charset="0"/>
                          </a:rPr>
                          <m:t>𝑡</m:t>
                        </m:r>
                      </m:e>
                    </m:d>
                    <m:r>
                      <a:rPr lang="it-IT" sz="1800" b="0" i="1" smtClean="0">
                        <a:latin typeface="Cambria Math" panose="02040503050406030204" pitchFamily="18" charset="0"/>
                      </a:rPr>
                      <m:t>=</m:t>
                    </m:r>
                    <m:f>
                      <m:fPr>
                        <m:ctrlPr>
                          <a:rPr lang="it-IT" sz="1800" i="1" smtClean="0">
                            <a:latin typeface="Cambria Math" panose="02040503050406030204" pitchFamily="18" charset="0"/>
                          </a:rPr>
                        </m:ctrlPr>
                      </m:fPr>
                      <m:num>
                        <m:r>
                          <m:rPr>
                            <m:sty m:val="p"/>
                          </m:rPr>
                          <a:rPr lang="it-IT" sz="1800">
                            <a:latin typeface="Cambria Math" panose="02040503050406030204" pitchFamily="18" charset="0"/>
                          </a:rPr>
                          <m:t>Δ</m:t>
                        </m:r>
                        <m:r>
                          <m:rPr>
                            <m:sty m:val="p"/>
                          </m:rPr>
                          <a:rPr lang="it-IT" sz="1800" i="1">
                            <a:latin typeface="Cambria Math" panose="02040503050406030204" pitchFamily="18" charset="0"/>
                          </a:rPr>
                          <m:t>L</m:t>
                        </m:r>
                        <m:d>
                          <m:dPr>
                            <m:ctrlPr>
                              <a:rPr lang="it-IT" sz="1800" i="1">
                                <a:latin typeface="Cambria Math" panose="02040503050406030204" pitchFamily="18" charset="0"/>
                              </a:rPr>
                            </m:ctrlPr>
                          </m:dPr>
                          <m:e>
                            <m:r>
                              <a:rPr lang="it-IT" sz="1800" i="1">
                                <a:latin typeface="Cambria Math" panose="02040503050406030204" pitchFamily="18" charset="0"/>
                              </a:rPr>
                              <m:t>𝑡</m:t>
                            </m:r>
                          </m:e>
                        </m:d>
                      </m:num>
                      <m:den>
                        <m:sSub>
                          <m:sSubPr>
                            <m:ctrlPr>
                              <a:rPr lang="it-IT" sz="1800" i="1">
                                <a:latin typeface="Cambria Math" panose="02040503050406030204" pitchFamily="18" charset="0"/>
                              </a:rPr>
                            </m:ctrlPr>
                          </m:sSubPr>
                          <m:e>
                            <m:r>
                              <a:rPr lang="it-IT" sz="1800" i="1">
                                <a:latin typeface="Cambria Math" panose="02040503050406030204" pitchFamily="18" charset="0"/>
                              </a:rPr>
                              <m:t>𝐿</m:t>
                            </m:r>
                          </m:e>
                          <m:sub>
                            <m:r>
                              <a:rPr lang="it-IT" sz="1800" i="1">
                                <a:latin typeface="Cambria Math" panose="02040503050406030204" pitchFamily="18" charset="0"/>
                              </a:rPr>
                              <m:t>0</m:t>
                            </m:r>
                          </m:sub>
                        </m:sSub>
                      </m:den>
                    </m:f>
                    <m:r>
                      <a:rPr lang="it-IT" sz="1800" b="0" i="1" smtClean="0">
                        <a:latin typeface="Cambria Math" panose="02040503050406030204" pitchFamily="18" charset="0"/>
                      </a:rPr>
                      <m:t>=</m:t>
                    </m:r>
                    <m:r>
                      <a:rPr lang="it-IT" sz="1800" b="0" i="1" smtClean="0">
                        <a:latin typeface="Cambria Math" panose="02040503050406030204" pitchFamily="18" charset="0"/>
                      </a:rPr>
                      <m:t>𝑝</m:t>
                    </m:r>
                    <m:r>
                      <a:rPr lang="it-IT" sz="1800" b="0" i="1" smtClean="0">
                        <a:latin typeface="Cambria Math" panose="02040503050406030204" pitchFamily="18" charset="0"/>
                      </a:rPr>
                      <m:t> </m:t>
                    </m:r>
                    <m:sSup>
                      <m:sSupPr>
                        <m:ctrlPr>
                          <a:rPr lang="it-IT" sz="1800" b="0" i="1" smtClean="0">
                            <a:latin typeface="Cambria Math" panose="02040503050406030204" pitchFamily="18" charset="0"/>
                          </a:rPr>
                        </m:ctrlPr>
                      </m:sSupPr>
                      <m:e>
                        <m:r>
                          <a:rPr lang="it-IT" sz="1800" b="0" i="1" smtClean="0">
                            <a:latin typeface="Cambria Math" panose="02040503050406030204" pitchFamily="18" charset="0"/>
                          </a:rPr>
                          <m:t>𝑒</m:t>
                        </m:r>
                      </m:e>
                      <m:sup>
                        <m:r>
                          <a:rPr lang="it-IT" sz="1800" b="0" i="1" smtClean="0">
                            <a:latin typeface="Cambria Math" panose="02040503050406030204" pitchFamily="18" charset="0"/>
                          </a:rPr>
                          <m:t>−</m:t>
                        </m:r>
                        <m:r>
                          <a:rPr lang="it-IT" sz="1800" b="0" i="1" smtClean="0">
                            <a:latin typeface="Cambria Math" panose="02040503050406030204" pitchFamily="18" charset="0"/>
                          </a:rPr>
                          <m:t>𝑖</m:t>
                        </m:r>
                        <m:sSub>
                          <m:sSubPr>
                            <m:ctrlPr>
                              <a:rPr lang="it-IT" sz="1800" b="0" i="1" smtClean="0">
                                <a:latin typeface="Cambria Math" panose="02040503050406030204" pitchFamily="18" charset="0"/>
                              </a:rPr>
                            </m:ctrlPr>
                          </m:sSubPr>
                          <m:e>
                            <m:r>
                              <a:rPr lang="it-IT" sz="1800" b="0" i="1" smtClean="0">
                                <a:latin typeface="Cambria Math" panose="02040503050406030204" pitchFamily="18" charset="0"/>
                              </a:rPr>
                              <m:t>𝜔</m:t>
                            </m:r>
                          </m:e>
                          <m:sub>
                            <m:r>
                              <a:rPr lang="it-IT" sz="1800" b="0" i="1" smtClean="0">
                                <a:latin typeface="Cambria Math" panose="02040503050406030204" pitchFamily="18" charset="0"/>
                              </a:rPr>
                              <m:t>𝑝</m:t>
                            </m:r>
                          </m:sub>
                        </m:sSub>
                        <m:r>
                          <a:rPr lang="it-IT" sz="1800" b="0" i="1" smtClean="0">
                            <a:latin typeface="Cambria Math" panose="02040503050406030204" pitchFamily="18" charset="0"/>
                          </a:rPr>
                          <m:t>𝑡</m:t>
                        </m:r>
                      </m:sup>
                    </m:sSup>
                  </m:oMath>
                </a14:m>
                <a:r>
                  <a:rPr lang="en-IT" dirty="0"/>
                  <a:t>+c.c.</a:t>
                </a:r>
              </a:p>
            </p:txBody>
          </p:sp>
        </mc:Choice>
        <mc:Fallback xmlns="">
          <p:sp>
            <p:nvSpPr>
              <p:cNvPr id="3" name="TextBox 2">
                <a:extLst>
                  <a:ext uri="{FF2B5EF4-FFF2-40B4-BE49-F238E27FC236}">
                    <a16:creationId xmlns:a16="http://schemas.microsoft.com/office/drawing/2014/main" id="{DA9E282D-16DE-F855-E519-D0B235FACCCA}"/>
                  </a:ext>
                </a:extLst>
              </p:cNvPr>
              <p:cNvSpPr txBox="1">
                <a:spLocks noRot="1" noChangeAspect="1" noMove="1" noResize="1" noEditPoints="1" noAdjustHandles="1" noChangeArrowheads="1" noChangeShapeType="1" noTextEdit="1"/>
              </p:cNvSpPr>
              <p:nvPr/>
            </p:nvSpPr>
            <p:spPr>
              <a:xfrm>
                <a:off x="416187" y="5999597"/>
                <a:ext cx="3098604" cy="539315"/>
              </a:xfrm>
              <a:prstGeom prst="rect">
                <a:avLst/>
              </a:prstGeom>
              <a:blipFill>
                <a:blip r:embed="rId13"/>
                <a:stretch>
                  <a:fillRect/>
                </a:stretch>
              </a:blipFill>
            </p:spPr>
            <p:txBody>
              <a:bodyPr/>
              <a:lstStyle/>
              <a:p>
                <a:r>
                  <a:rPr lang="en-IT">
                    <a:noFill/>
                  </a:rPr>
                  <a:t> </a:t>
                </a:r>
              </a:p>
            </p:txBody>
          </p:sp>
        </mc:Fallback>
      </mc:AlternateContent>
      <p:sp>
        <p:nvSpPr>
          <p:cNvPr id="5" name="TextBox 4">
            <a:extLst>
              <a:ext uri="{FF2B5EF4-FFF2-40B4-BE49-F238E27FC236}">
                <a16:creationId xmlns:a16="http://schemas.microsoft.com/office/drawing/2014/main" id="{482C8264-4E7B-6BE7-524C-48A361421691}"/>
              </a:ext>
            </a:extLst>
          </p:cNvPr>
          <p:cNvSpPr txBox="1"/>
          <p:nvPr/>
        </p:nvSpPr>
        <p:spPr>
          <a:xfrm>
            <a:off x="2338610" y="4793331"/>
            <a:ext cx="765979" cy="369332"/>
          </a:xfrm>
          <a:prstGeom prst="rect">
            <a:avLst/>
          </a:prstGeom>
          <a:noFill/>
        </p:spPr>
        <p:txBody>
          <a:bodyPr wrap="none" rtlCol="0">
            <a:spAutoFit/>
          </a:bodyPr>
          <a:lstStyle/>
          <a:p>
            <a:r>
              <a:rPr lang="en-IT" dirty="0"/>
              <a:t>Pump</a:t>
            </a:r>
          </a:p>
        </p:txBody>
      </p:sp>
      <p:cxnSp>
        <p:nvCxnSpPr>
          <p:cNvPr id="8" name="Straight Arrow Connector 7">
            <a:extLst>
              <a:ext uri="{FF2B5EF4-FFF2-40B4-BE49-F238E27FC236}">
                <a16:creationId xmlns:a16="http://schemas.microsoft.com/office/drawing/2014/main" id="{93F1ACAE-605D-C6F4-DFA1-E86282CBD2EA}"/>
              </a:ext>
            </a:extLst>
          </p:cNvPr>
          <p:cNvCxnSpPr>
            <a:cxnSpLocks/>
            <a:stCxn id="5" idx="2"/>
          </p:cNvCxnSpPr>
          <p:nvPr/>
        </p:nvCxnSpPr>
        <p:spPr>
          <a:xfrm flipH="1">
            <a:off x="2569995" y="5162663"/>
            <a:ext cx="151605" cy="2399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8F58125-5B8A-26A4-4711-D4802255D482}"/>
              </a:ext>
            </a:extLst>
          </p:cNvPr>
          <p:cNvSpPr txBox="1"/>
          <p:nvPr/>
        </p:nvSpPr>
        <p:spPr>
          <a:xfrm>
            <a:off x="210690" y="4778791"/>
            <a:ext cx="651717" cy="369332"/>
          </a:xfrm>
          <a:prstGeom prst="rect">
            <a:avLst/>
          </a:prstGeom>
          <a:noFill/>
        </p:spPr>
        <p:txBody>
          <a:bodyPr wrap="none" rtlCol="0">
            <a:spAutoFit/>
          </a:bodyPr>
          <a:lstStyle/>
          <a:p>
            <a:r>
              <a:rPr lang="en-IT" dirty="0"/>
              <a:t>Loss</a:t>
            </a:r>
          </a:p>
        </p:txBody>
      </p:sp>
      <p:cxnSp>
        <p:nvCxnSpPr>
          <p:cNvPr id="15" name="Straight Arrow Connector 14">
            <a:extLst>
              <a:ext uri="{FF2B5EF4-FFF2-40B4-BE49-F238E27FC236}">
                <a16:creationId xmlns:a16="http://schemas.microsoft.com/office/drawing/2014/main" id="{E53B465C-2FB7-1ED1-C36C-094C588E1CEC}"/>
              </a:ext>
            </a:extLst>
          </p:cNvPr>
          <p:cNvCxnSpPr>
            <a:stCxn id="12" idx="2"/>
          </p:cNvCxnSpPr>
          <p:nvPr/>
        </p:nvCxnSpPr>
        <p:spPr>
          <a:xfrm>
            <a:off x="536549" y="5148123"/>
            <a:ext cx="401297" cy="2913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Picture 17" descr="A line graph of a line graph&#10;&#10;AI-generated content may be incorrect.">
            <a:extLst>
              <a:ext uri="{FF2B5EF4-FFF2-40B4-BE49-F238E27FC236}">
                <a16:creationId xmlns:a16="http://schemas.microsoft.com/office/drawing/2014/main" id="{413B8E1E-04ED-17A8-A73B-0F89BD12EC01}"/>
              </a:ext>
            </a:extLst>
          </p:cNvPr>
          <p:cNvPicPr>
            <a:picLocks noChangeAspect="1"/>
          </p:cNvPicPr>
          <p:nvPr/>
        </p:nvPicPr>
        <p:blipFill>
          <a:blip r:embed="rId14"/>
          <a:stretch>
            <a:fillRect/>
          </a:stretch>
        </p:blipFill>
        <p:spPr>
          <a:xfrm>
            <a:off x="5298853" y="2879171"/>
            <a:ext cx="5802661" cy="3276000"/>
          </a:xfrm>
          <a:prstGeom prst="rect">
            <a:avLst/>
          </a:prstGeom>
        </p:spPr>
      </p:pic>
    </p:spTree>
    <p:extLst>
      <p:ext uri="{BB962C8B-B14F-4D97-AF65-F5344CB8AC3E}">
        <p14:creationId xmlns:p14="http://schemas.microsoft.com/office/powerpoint/2010/main" val="3491519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BB0869A-0BE5-B3E9-F73D-2F3691E4D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7701D-5285-1E21-BADD-35605E95BFCC}"/>
              </a:ext>
            </a:extLst>
          </p:cNvPr>
          <p:cNvSpPr>
            <a:spLocks noGrp="1"/>
          </p:cNvSpPr>
          <p:nvPr>
            <p:ph type="title"/>
          </p:nvPr>
        </p:nvSpPr>
        <p:spPr>
          <a:xfrm>
            <a:off x="612647" y="915135"/>
            <a:ext cx="4621553" cy="1360728"/>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Towards an optimal detector for </a:t>
            </a:r>
            <a:r>
              <a:rPr lang="en-US" sz="3600" b="1" dirty="0"/>
              <a:t>Axions and HFGW</a:t>
            </a:r>
            <a:endParaRPr lang="en-US" sz="3600" b="1" kern="1200" dirty="0">
              <a:solidFill>
                <a:schemeClr val="tx1"/>
              </a:solidFill>
              <a:latin typeface="+mj-lt"/>
              <a:ea typeface="+mj-ea"/>
              <a:cs typeface="+mj-cs"/>
            </a:endParaRPr>
          </a:p>
        </p:txBody>
      </p:sp>
      <p:sp>
        <p:nvSpPr>
          <p:cNvPr id="8" name="TextBox 7">
            <a:extLst>
              <a:ext uri="{FF2B5EF4-FFF2-40B4-BE49-F238E27FC236}">
                <a16:creationId xmlns:a16="http://schemas.microsoft.com/office/drawing/2014/main" id="{A065B45F-1933-1B25-CAF7-9C6EA97E754F}"/>
              </a:ext>
            </a:extLst>
          </p:cNvPr>
          <p:cNvSpPr txBox="1"/>
          <p:nvPr/>
        </p:nvSpPr>
        <p:spPr>
          <a:xfrm>
            <a:off x="612648" y="2584058"/>
            <a:ext cx="4621553" cy="3159018"/>
          </a:xfrm>
          <a:prstGeom prst="rect">
            <a:avLst/>
          </a:prstGeom>
        </p:spPr>
        <p:txBody>
          <a:bodyPr vert="horz" lIns="91440" tIns="45720" rIns="91440" bIns="45720" rtlCol="0">
            <a:normAutofit/>
          </a:bodyPr>
          <a:lstStyle/>
          <a:p>
            <a:pPr indent="-228600">
              <a:lnSpc>
                <a:spcPct val="120000"/>
              </a:lnSpc>
              <a:spcAft>
                <a:spcPts val="600"/>
              </a:spcAft>
              <a:buFont typeface="Arial" panose="020B0604020202020204" pitchFamily="34" charset="0"/>
              <a:buChar char="•"/>
            </a:pPr>
            <a:r>
              <a:rPr lang="en-US" b="0" i="0" u="none" strike="noStrike" dirty="0">
                <a:effectLst/>
              </a:rPr>
              <a:t>An advanced quantum sensor leveraging superconducting qubits that utilizes entanglement, quantum error correction, and high-photon-number Fock states (large N) to significantly boost the sensitivity for detecting weak coherent states.</a:t>
            </a:r>
            <a:endParaRPr lang="en-US" dirty="0"/>
          </a:p>
        </p:txBody>
      </p:sp>
      <p:pic>
        <p:nvPicPr>
          <p:cNvPr id="6" name="Picture 5" descr="A diagram of a quantum sensor&#10;&#10;AI-generated content may be incorrect.">
            <a:extLst>
              <a:ext uri="{FF2B5EF4-FFF2-40B4-BE49-F238E27FC236}">
                <a16:creationId xmlns:a16="http://schemas.microsoft.com/office/drawing/2014/main" id="{A7686873-DD5F-8018-A8BE-5D4B840B72BE}"/>
              </a:ext>
            </a:extLst>
          </p:cNvPr>
          <p:cNvPicPr>
            <a:picLocks noChangeAspect="1"/>
          </p:cNvPicPr>
          <p:nvPr/>
        </p:nvPicPr>
        <p:blipFill>
          <a:blip r:embed="rId2"/>
          <a:stretch>
            <a:fillRect/>
          </a:stretch>
        </p:blipFill>
        <p:spPr>
          <a:xfrm>
            <a:off x="5691261" y="1480640"/>
            <a:ext cx="5837780" cy="3896718"/>
          </a:xfrm>
          <a:prstGeom prst="rect">
            <a:avLst/>
          </a:prstGeom>
        </p:spPr>
      </p:pic>
      <p:sp>
        <p:nvSpPr>
          <p:cNvPr id="4" name="TextBox 3">
            <a:extLst>
              <a:ext uri="{FF2B5EF4-FFF2-40B4-BE49-F238E27FC236}">
                <a16:creationId xmlns:a16="http://schemas.microsoft.com/office/drawing/2014/main" id="{70E23BB5-A89B-61A0-9DB8-DE8187C10AB5}"/>
              </a:ext>
            </a:extLst>
          </p:cNvPr>
          <p:cNvSpPr txBox="1"/>
          <p:nvPr/>
        </p:nvSpPr>
        <p:spPr>
          <a:xfrm>
            <a:off x="612648" y="2584058"/>
            <a:ext cx="4621553" cy="3159018"/>
          </a:xfrm>
          <a:prstGeom prst="rect">
            <a:avLst/>
          </a:prstGeom>
        </p:spPr>
        <p:txBody>
          <a:bodyPr vert="horz" lIns="91440" tIns="45720" rIns="91440" bIns="45720" rtlCol="0">
            <a:normAutofit/>
          </a:bodyPr>
          <a:lstStyle/>
          <a:p>
            <a:pPr>
              <a:lnSpc>
                <a:spcPct val="120000"/>
              </a:lnSpc>
              <a:spcAft>
                <a:spcPts val="600"/>
              </a:spcAft>
            </a:pPr>
            <a:endParaRPr 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31ED728-CF75-2D98-78DB-E9D9B85B6FE0}"/>
                  </a:ext>
                </a:extLst>
              </p:cNvPr>
              <p:cNvSpPr txBox="1"/>
              <p:nvPr/>
            </p:nvSpPr>
            <p:spPr>
              <a:xfrm>
                <a:off x="1124690" y="6051271"/>
                <a:ext cx="9133141" cy="485902"/>
              </a:xfrm>
              <a:prstGeom prst="rect">
                <a:avLst/>
              </a:prstGeom>
              <a:noFill/>
            </p:spPr>
            <p:txBody>
              <a:bodyPr wrap="none" lIns="0" tIns="0" rIns="0" bIns="0" rtlCol="0">
                <a:spAutoFit/>
              </a:bodyPr>
              <a:lstStyle/>
              <a:p>
                <a:r>
                  <a:rPr lang="it-IT" sz="2400" b="0" dirty="0">
                    <a:ea typeface="Cambria Math" panose="02040503050406030204" pitchFamily="18" charset="0"/>
                  </a:rPr>
                  <a:t>Signal </a:t>
                </a:r>
                <a14:m>
                  <m:oMath xmlns:m="http://schemas.openxmlformats.org/officeDocument/2006/math">
                    <m:r>
                      <a:rPr lang="it-IT" sz="2400" b="0" i="1" smtClean="0">
                        <a:latin typeface="Cambria Math" panose="02040503050406030204" pitchFamily="18" charset="0"/>
                        <a:ea typeface="Cambria Math" panose="02040503050406030204" pitchFamily="18" charset="0"/>
                      </a:rPr>
                      <m:t>∝</m:t>
                    </m:r>
                    <m:d>
                      <m:dPr>
                        <m:ctrlPr>
                          <a:rPr lang="it-IT" sz="2400" b="0" i="1" smtClean="0">
                            <a:latin typeface="Cambria Math" panose="02040503050406030204" pitchFamily="18" charset="0"/>
                            <a:ea typeface="Cambria Math" panose="02040503050406030204" pitchFamily="18" charset="0"/>
                          </a:rPr>
                        </m:ctrlPr>
                      </m:dPr>
                      <m:e>
                        <m:sSub>
                          <m:sSubPr>
                            <m:ctrlPr>
                              <a:rPr lang="it-IT" sz="2400" b="0" i="1" smtClean="0">
                                <a:latin typeface="Cambria Math" panose="02040503050406030204" pitchFamily="18" charset="0"/>
                                <a:ea typeface="Cambria Math" panose="02040503050406030204" pitchFamily="18" charset="0"/>
                              </a:rPr>
                            </m:ctrlPr>
                          </m:sSubPr>
                          <m:e>
                            <m:r>
                              <a:rPr lang="it-IT" sz="2400" b="0" i="1" smtClean="0">
                                <a:latin typeface="Cambria Math" panose="02040503050406030204" pitchFamily="18" charset="0"/>
                                <a:ea typeface="Cambria Math" panose="02040503050406030204" pitchFamily="18" charset="0"/>
                              </a:rPr>
                              <m:t>𝑛</m:t>
                            </m:r>
                          </m:e>
                          <m:sub>
                            <m:r>
                              <a:rPr lang="it-IT" sz="2400" b="0" i="1" smtClean="0">
                                <a:latin typeface="Cambria Math" panose="02040503050406030204" pitchFamily="18" charset="0"/>
                                <a:ea typeface="Cambria Math" panose="02040503050406030204" pitchFamily="18" charset="0"/>
                              </a:rPr>
                              <m:t>𝐹𝑜𝑐𝑘</m:t>
                            </m:r>
                          </m:sub>
                        </m:sSub>
                        <m:r>
                          <a:rPr lang="it-IT" sz="2400" b="0" i="1" smtClean="0">
                            <a:latin typeface="Cambria Math" panose="02040503050406030204" pitchFamily="18" charset="0"/>
                            <a:ea typeface="Cambria Math" panose="02040503050406030204" pitchFamily="18" charset="0"/>
                          </a:rPr>
                          <m:t>+1</m:t>
                        </m:r>
                      </m:e>
                    </m:d>
                    <m:sSubSup>
                      <m:sSubSupPr>
                        <m:ctrlPr>
                          <a:rPr lang="it-IT" sz="2400" b="0" i="1" smtClean="0">
                            <a:latin typeface="Cambria Math" panose="02040503050406030204" pitchFamily="18" charset="0"/>
                            <a:ea typeface="Cambria Math" panose="02040503050406030204" pitchFamily="18" charset="0"/>
                          </a:rPr>
                        </m:ctrlPr>
                      </m:sSubSupPr>
                      <m:e>
                        <m: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𝑛</m:t>
                        </m:r>
                      </m:e>
                      <m:sub>
                        <m:r>
                          <a:rPr lang="it-IT" sz="2400" b="0" i="1" smtClean="0">
                            <a:latin typeface="Cambria Math" panose="02040503050406030204" pitchFamily="18" charset="0"/>
                            <a:ea typeface="Cambria Math" panose="02040503050406030204" pitchFamily="18" charset="0"/>
                          </a:rPr>
                          <m:t>𝑞𝑢𝑏𝑖𝑡𝑠</m:t>
                        </m:r>
                      </m:sub>
                      <m:sup>
                        <m:r>
                          <a:rPr lang="it-IT" sz="2400" b="0" i="1" smtClean="0">
                            <a:latin typeface="Cambria Math" panose="02040503050406030204" pitchFamily="18" charset="0"/>
                            <a:ea typeface="Cambria Math" panose="02040503050406030204" pitchFamily="18" charset="0"/>
                          </a:rPr>
                          <m:t>2</m:t>
                        </m:r>
                      </m:sup>
                    </m:sSubSup>
                    <m:sSubSup>
                      <m:sSubSupPr>
                        <m:ctrlPr>
                          <a:rPr lang="it-IT" sz="2400" b="0" i="1" smtClean="0">
                            <a:latin typeface="Cambria Math" panose="02040503050406030204" pitchFamily="18" charset="0"/>
                            <a:ea typeface="Cambria Math" panose="02040503050406030204" pitchFamily="18" charset="0"/>
                          </a:rPr>
                        </m:ctrlPr>
                      </m:sSubSupPr>
                      <m:e>
                        <m: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𝑁</m:t>
                        </m:r>
                      </m:e>
                      <m:sub>
                        <m:r>
                          <a:rPr lang="it-IT" sz="2400" b="0" i="1" smtClean="0">
                            <a:latin typeface="Cambria Math" panose="02040503050406030204" pitchFamily="18" charset="0"/>
                            <a:ea typeface="Cambria Math" panose="02040503050406030204" pitchFamily="18" charset="0"/>
                          </a:rPr>
                          <m:t>𝐷𝑒𝑡𝑒𝑐𝑡𝑜𝑟𝑠</m:t>
                        </m:r>
                      </m:sub>
                      <m:sup>
                        <m:r>
                          <a:rPr lang="it-IT" sz="2400" b="0" i="1" smtClean="0">
                            <a:latin typeface="Cambria Math" panose="02040503050406030204" pitchFamily="18" charset="0"/>
                            <a:ea typeface="Cambria Math" panose="02040503050406030204" pitchFamily="18" charset="0"/>
                          </a:rPr>
                          <m:t> </m:t>
                        </m:r>
                        <m:d>
                          <m:dPr>
                            <m:ctrlPr>
                              <a:rPr lang="it-IT" sz="2400" b="0" i="1" smtClean="0">
                                <a:latin typeface="Cambria Math" panose="02040503050406030204" pitchFamily="18" charset="0"/>
                                <a:ea typeface="Cambria Math" panose="02040503050406030204" pitchFamily="18" charset="0"/>
                              </a:rPr>
                            </m:ctrlPr>
                          </m:dPr>
                          <m:e>
                            <m:r>
                              <a:rPr lang="it-IT" sz="2400" b="0" i="1" smtClean="0">
                                <a:latin typeface="Cambria Math" panose="02040503050406030204" pitchFamily="18" charset="0"/>
                                <a:ea typeface="Cambria Math" panose="02040503050406030204" pitchFamily="18" charset="0"/>
                              </a:rPr>
                              <m:t>2</m:t>
                            </m:r>
                          </m:e>
                        </m:d>
                      </m:sup>
                    </m:sSubSup>
                    <m:r>
                      <a:rPr lang="it-IT" sz="2400" b="0" i="1" smtClean="0">
                        <a:latin typeface="Cambria Math" panose="02040503050406030204" pitchFamily="18" charset="0"/>
                        <a:ea typeface="Cambria Math" panose="02040503050406030204" pitchFamily="18" charset="0"/>
                      </a:rPr>
                      <m:t>→</m:t>
                    </m:r>
                    <m:d>
                      <m:dPr>
                        <m:ctrlPr>
                          <a:rPr lang="it-IT" sz="2400" b="0" i="1" smtClean="0">
                            <a:latin typeface="Cambria Math" panose="02040503050406030204" pitchFamily="18" charset="0"/>
                            <a:ea typeface="Cambria Math" panose="02040503050406030204" pitchFamily="18" charset="0"/>
                          </a:rPr>
                        </m:ctrlPr>
                      </m:dPr>
                      <m:e>
                        <m:r>
                          <a:rPr lang="it-IT" sz="2400" b="0" i="1" smtClean="0">
                            <a:latin typeface="Cambria Math" panose="02040503050406030204" pitchFamily="18" charset="0"/>
                            <a:ea typeface="Cambria Math" panose="02040503050406030204" pitchFamily="18" charset="0"/>
                          </a:rPr>
                          <m:t>10+1</m:t>
                        </m:r>
                      </m:e>
                    </m:d>
                    <m:r>
                      <a:rPr lang="it-IT" sz="2400" b="0" i="1" smtClean="0">
                        <a:latin typeface="Cambria Math" panose="02040503050406030204" pitchFamily="18" charset="0"/>
                        <a:ea typeface="Cambria Math" panose="02040503050406030204" pitchFamily="18" charset="0"/>
                      </a:rPr>
                      <m:t>×100×100=</m:t>
                    </m:r>
                    <m:sSup>
                      <m:sSupPr>
                        <m:ctrlPr>
                          <a:rPr lang="it-IT" sz="2400" b="0" i="1" smtClean="0">
                            <a:latin typeface="Cambria Math" panose="02040503050406030204" pitchFamily="18" charset="0"/>
                            <a:ea typeface="Cambria Math" panose="02040503050406030204" pitchFamily="18" charset="0"/>
                          </a:rPr>
                        </m:ctrlPr>
                      </m:sSupPr>
                      <m:e>
                        <m:r>
                          <a:rPr lang="it-IT" sz="2400" b="0" i="1" smtClean="0">
                            <a:latin typeface="Cambria Math" panose="02040503050406030204" pitchFamily="18" charset="0"/>
                            <a:ea typeface="Cambria Math" panose="02040503050406030204" pitchFamily="18" charset="0"/>
                          </a:rPr>
                          <m:t>10</m:t>
                        </m:r>
                      </m:e>
                      <m:sup>
                        <m:r>
                          <a:rPr lang="it-IT" sz="2400" b="0" i="1" smtClean="0">
                            <a:latin typeface="Cambria Math" panose="02040503050406030204" pitchFamily="18" charset="0"/>
                            <a:ea typeface="Cambria Math" panose="02040503050406030204" pitchFamily="18" charset="0"/>
                          </a:rPr>
                          <m:t>5</m:t>
                        </m:r>
                      </m:sup>
                    </m:sSup>
                  </m:oMath>
                </a14:m>
                <a:endParaRPr lang="en-IT" sz="2400" dirty="0"/>
              </a:p>
            </p:txBody>
          </p:sp>
        </mc:Choice>
        <mc:Fallback xmlns="">
          <p:sp>
            <p:nvSpPr>
              <p:cNvPr id="9" name="TextBox 8">
                <a:extLst>
                  <a:ext uri="{FF2B5EF4-FFF2-40B4-BE49-F238E27FC236}">
                    <a16:creationId xmlns:a16="http://schemas.microsoft.com/office/drawing/2014/main" id="{E31ED728-CF75-2D98-78DB-E9D9B85B6FE0}"/>
                  </a:ext>
                </a:extLst>
              </p:cNvPr>
              <p:cNvSpPr txBox="1">
                <a:spLocks noRot="1" noChangeAspect="1" noMove="1" noResize="1" noEditPoints="1" noAdjustHandles="1" noChangeArrowheads="1" noChangeShapeType="1" noTextEdit="1"/>
              </p:cNvSpPr>
              <p:nvPr/>
            </p:nvSpPr>
            <p:spPr>
              <a:xfrm>
                <a:off x="1124690" y="6051271"/>
                <a:ext cx="9133141" cy="485902"/>
              </a:xfrm>
              <a:prstGeom prst="rect">
                <a:avLst/>
              </a:prstGeom>
              <a:blipFill>
                <a:blip r:embed="rId3"/>
                <a:stretch>
                  <a:fillRect l="-2083" t="-5128" b="-33333"/>
                </a:stretch>
              </a:blipFill>
            </p:spPr>
            <p:txBody>
              <a:bodyPr/>
              <a:lstStyle/>
              <a:p>
                <a:r>
                  <a:rPr lang="en-IT">
                    <a:noFill/>
                  </a:rPr>
                  <a:t> </a:t>
                </a:r>
              </a:p>
            </p:txBody>
          </p:sp>
        </mc:Fallback>
      </mc:AlternateContent>
      <p:sp>
        <p:nvSpPr>
          <p:cNvPr id="10" name="TextBox 9">
            <a:extLst>
              <a:ext uri="{FF2B5EF4-FFF2-40B4-BE49-F238E27FC236}">
                <a16:creationId xmlns:a16="http://schemas.microsoft.com/office/drawing/2014/main" id="{34CD8206-3062-E5C9-D219-B34C10F1FBB2}"/>
              </a:ext>
            </a:extLst>
          </p:cNvPr>
          <p:cNvSpPr txBox="1"/>
          <p:nvPr/>
        </p:nvSpPr>
        <p:spPr>
          <a:xfrm>
            <a:off x="612647" y="5281411"/>
            <a:ext cx="2626104" cy="461665"/>
          </a:xfrm>
          <a:prstGeom prst="rect">
            <a:avLst/>
          </a:prstGeom>
          <a:noFill/>
        </p:spPr>
        <p:txBody>
          <a:bodyPr wrap="none" rtlCol="0">
            <a:spAutoFit/>
          </a:bodyPr>
          <a:lstStyle/>
          <a:p>
            <a:r>
              <a:rPr lang="en-GB" sz="2400" dirty="0"/>
              <a:t>M</a:t>
            </a:r>
            <a:r>
              <a:rPr lang="en-IT" sz="2400" dirty="0"/>
              <a:t>aybe in 10 years:</a:t>
            </a:r>
          </a:p>
        </p:txBody>
      </p:sp>
    </p:spTree>
    <p:extLst>
      <p:ext uri="{BB962C8B-B14F-4D97-AF65-F5344CB8AC3E}">
        <p14:creationId xmlns:p14="http://schemas.microsoft.com/office/powerpoint/2010/main" val="115239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EDC84-6E9F-0CC0-81BE-6EE34BC900E2}"/>
            </a:ext>
          </a:extLst>
        </p:cNvPr>
        <p:cNvGrpSpPr/>
        <p:nvPr/>
      </p:nvGrpSpPr>
      <p:grpSpPr>
        <a:xfrm>
          <a:off x="0" y="0"/>
          <a:ext cx="0" cy="0"/>
          <a:chOff x="0" y="0"/>
          <a:chExt cx="0" cy="0"/>
        </a:xfrm>
      </p:grpSpPr>
      <p:pic>
        <p:nvPicPr>
          <p:cNvPr id="14" name="Picture 13" descr="A line graph of a line graph&#10;&#10;AI-generated content may be incorrect.">
            <a:extLst>
              <a:ext uri="{FF2B5EF4-FFF2-40B4-BE49-F238E27FC236}">
                <a16:creationId xmlns:a16="http://schemas.microsoft.com/office/drawing/2014/main" id="{C24F7CDA-AE4E-AA20-814B-A8CCFCA296CB}"/>
              </a:ext>
            </a:extLst>
          </p:cNvPr>
          <p:cNvPicPr>
            <a:picLocks noChangeAspect="1"/>
          </p:cNvPicPr>
          <p:nvPr/>
        </p:nvPicPr>
        <p:blipFill>
          <a:blip r:embed="rId2"/>
          <a:stretch>
            <a:fillRect/>
          </a:stretch>
        </p:blipFill>
        <p:spPr>
          <a:xfrm>
            <a:off x="5298853" y="2879171"/>
            <a:ext cx="5802661" cy="3276000"/>
          </a:xfrm>
          <a:prstGeom prst="rect">
            <a:avLst/>
          </a:prstGeom>
        </p:spPr>
      </p:pic>
      <p:sp>
        <p:nvSpPr>
          <p:cNvPr id="5" name="Rectangle 4">
            <a:extLst>
              <a:ext uri="{FF2B5EF4-FFF2-40B4-BE49-F238E27FC236}">
                <a16:creationId xmlns:a16="http://schemas.microsoft.com/office/drawing/2014/main" id="{9FF6CCD4-1C31-FAE4-AC85-52838B376E70}"/>
              </a:ext>
            </a:extLst>
          </p:cNvPr>
          <p:cNvSpPr/>
          <p:nvPr/>
        </p:nvSpPr>
        <p:spPr>
          <a:xfrm>
            <a:off x="8201548" y="2175886"/>
            <a:ext cx="1685247" cy="378005"/>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 name="Title 3">
            <a:extLst>
              <a:ext uri="{FF2B5EF4-FFF2-40B4-BE49-F238E27FC236}">
                <a16:creationId xmlns:a16="http://schemas.microsoft.com/office/drawing/2014/main" id="{C3E3425F-2480-4D91-293B-0D646C66B328}"/>
              </a:ext>
            </a:extLst>
          </p:cNvPr>
          <p:cNvSpPr>
            <a:spLocks noGrp="1"/>
          </p:cNvSpPr>
          <p:nvPr>
            <p:ph type="title"/>
          </p:nvPr>
        </p:nvSpPr>
        <p:spPr/>
        <p:txBody>
          <a:bodyPr/>
          <a:lstStyle/>
          <a:p>
            <a:r>
              <a:rPr lang="en-IT" dirty="0"/>
              <a:t>Parametric Amplification</a:t>
            </a:r>
          </a:p>
        </p:txBody>
      </p:sp>
      <p:sp>
        <p:nvSpPr>
          <p:cNvPr id="46" name="Slide Number Placeholder 45">
            <a:extLst>
              <a:ext uri="{FF2B5EF4-FFF2-40B4-BE49-F238E27FC236}">
                <a16:creationId xmlns:a16="http://schemas.microsoft.com/office/drawing/2014/main" id="{7F72CE2D-03B5-4E19-6158-7A1F013FAADE}"/>
              </a:ext>
            </a:extLst>
          </p:cNvPr>
          <p:cNvSpPr>
            <a:spLocks noGrp="1"/>
          </p:cNvSpPr>
          <p:nvPr>
            <p:ph type="sldNum" sz="quarter" idx="12"/>
          </p:nvPr>
        </p:nvSpPr>
        <p:spPr/>
        <p:txBody>
          <a:bodyPr/>
          <a:lstStyle/>
          <a:p>
            <a:fld id="{D57F1E4F-1CFF-5643-939E-217C01CDF565}" type="slidenum">
              <a:rPr lang="en-US" smtClean="0"/>
              <a:pPr/>
              <a:t>6</a:t>
            </a:fld>
            <a:endParaRPr lang="en-US" dirty="0"/>
          </a:p>
        </p:txBody>
      </p:sp>
      <p:grpSp>
        <p:nvGrpSpPr>
          <p:cNvPr id="36" name="Group 35">
            <a:extLst>
              <a:ext uri="{FF2B5EF4-FFF2-40B4-BE49-F238E27FC236}">
                <a16:creationId xmlns:a16="http://schemas.microsoft.com/office/drawing/2014/main" id="{5B2E5416-D3D1-DC16-7853-D7E34D618B6A}"/>
              </a:ext>
            </a:extLst>
          </p:cNvPr>
          <p:cNvGrpSpPr>
            <a:grpSpLocks noChangeAspect="1"/>
          </p:cNvGrpSpPr>
          <p:nvPr/>
        </p:nvGrpSpPr>
        <p:grpSpPr>
          <a:xfrm>
            <a:off x="786085" y="2044877"/>
            <a:ext cx="2728706" cy="2664000"/>
            <a:chOff x="4320149" y="3734942"/>
            <a:chExt cx="2806236" cy="2739693"/>
          </a:xfrm>
        </p:grpSpPr>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3C830713-BDCE-FA68-20A8-F468D0A9E5B6}"/>
                    </a:ext>
                  </a:extLst>
                </p14:cNvPr>
                <p14:cNvContentPartPr/>
                <p14:nvPr/>
              </p14:nvContentPartPr>
              <p14:xfrm>
                <a:off x="4963573" y="5532307"/>
                <a:ext cx="152640" cy="145440"/>
              </p14:xfrm>
            </p:contentPart>
          </mc:Choice>
          <mc:Fallback xmlns="">
            <p:pic>
              <p:nvPicPr>
                <p:cNvPr id="37" name="Ink 36">
                  <a:extLst>
                    <a:ext uri="{FF2B5EF4-FFF2-40B4-BE49-F238E27FC236}">
                      <a16:creationId xmlns:a16="http://schemas.microsoft.com/office/drawing/2014/main" id="{3C830713-BDCE-FA68-20A8-F468D0A9E5B6}"/>
                    </a:ext>
                  </a:extLst>
                </p:cNvPr>
                <p:cNvPicPr/>
                <p:nvPr/>
              </p:nvPicPr>
              <p:blipFill>
                <a:blip r:embed="rId4"/>
                <a:stretch>
                  <a:fillRect/>
                </a:stretch>
              </p:blipFill>
              <p:spPr>
                <a:xfrm>
                  <a:off x="4954311" y="5523055"/>
                  <a:ext cx="170794" cy="163574"/>
                </a:xfrm>
                <a:prstGeom prst="rect">
                  <a:avLst/>
                </a:prstGeom>
              </p:spPr>
            </p:pic>
          </mc:Fallback>
        </mc:AlternateContent>
        <p:sp>
          <p:nvSpPr>
            <p:cNvPr id="40" name="TextBox 39">
              <a:extLst>
                <a:ext uri="{FF2B5EF4-FFF2-40B4-BE49-F238E27FC236}">
                  <a16:creationId xmlns:a16="http://schemas.microsoft.com/office/drawing/2014/main" id="{191C89EA-DA6C-68AC-61CA-573FADEEA218}"/>
                </a:ext>
              </a:extLst>
            </p:cNvPr>
            <p:cNvSpPr txBox="1"/>
            <p:nvPr/>
          </p:nvSpPr>
          <p:spPr>
            <a:xfrm>
              <a:off x="5060413" y="6105303"/>
              <a:ext cx="548548" cy="369332"/>
            </a:xfrm>
            <a:prstGeom prst="rect">
              <a:avLst/>
            </a:prstGeom>
            <a:noFill/>
          </p:spPr>
          <p:txBody>
            <a:bodyPr wrap="none" rtlCol="0">
              <a:spAutoFit/>
            </a:bodyPr>
            <a:lstStyle/>
            <a:p>
              <a:r>
                <a:rPr lang="en-IT" dirty="0"/>
                <a:t>-mg</a:t>
              </a:r>
            </a:p>
          </p:txBody>
        </p:sp>
        <p:sp>
          <p:nvSpPr>
            <p:cNvPr id="43" name="TextBox 42">
              <a:extLst>
                <a:ext uri="{FF2B5EF4-FFF2-40B4-BE49-F238E27FC236}">
                  <a16:creationId xmlns:a16="http://schemas.microsoft.com/office/drawing/2014/main" id="{7AC5F859-215E-63A4-7821-F18B55F841F7}"/>
                </a:ext>
              </a:extLst>
            </p:cNvPr>
            <p:cNvSpPr txBox="1"/>
            <p:nvPr/>
          </p:nvSpPr>
          <p:spPr>
            <a:xfrm>
              <a:off x="4633199" y="5312904"/>
              <a:ext cx="369012" cy="369332"/>
            </a:xfrm>
            <a:prstGeom prst="rect">
              <a:avLst/>
            </a:prstGeom>
            <a:noFill/>
          </p:spPr>
          <p:txBody>
            <a:bodyPr wrap="none" rtlCol="0">
              <a:spAutoFit/>
            </a:bodyPr>
            <a:lstStyle/>
            <a:p>
              <a:r>
                <a:rPr lang="en-IT" dirty="0"/>
                <a:t>m</a:t>
              </a:r>
            </a:p>
          </p:txBody>
        </p:sp>
        <p:sp>
          <p:nvSpPr>
            <p:cNvPr id="47" name="TextBox 46">
              <a:extLst>
                <a:ext uri="{FF2B5EF4-FFF2-40B4-BE49-F238E27FC236}">
                  <a16:creationId xmlns:a16="http://schemas.microsoft.com/office/drawing/2014/main" id="{F1C144A4-3423-B96E-F93B-1B88300555ED}"/>
                </a:ext>
              </a:extLst>
            </p:cNvPr>
            <p:cNvSpPr txBox="1"/>
            <p:nvPr/>
          </p:nvSpPr>
          <p:spPr>
            <a:xfrm>
              <a:off x="5443996" y="5858324"/>
              <a:ext cx="290464" cy="369332"/>
            </a:xfrm>
            <a:prstGeom prst="rect">
              <a:avLst/>
            </a:prstGeom>
            <a:noFill/>
          </p:spPr>
          <p:txBody>
            <a:bodyPr wrap="none" rtlCol="0">
              <a:spAutoFit/>
            </a:bodyPr>
            <a:lstStyle/>
            <a:p>
              <a:r>
                <a:rPr lang="en-IT" dirty="0"/>
                <a:t>F</a:t>
              </a:r>
            </a:p>
          </p:txBody>
        </p:sp>
        <p:sp>
          <p:nvSpPr>
            <p:cNvPr id="48" name="TextBox 47">
              <a:extLst>
                <a:ext uri="{FF2B5EF4-FFF2-40B4-BE49-F238E27FC236}">
                  <a16:creationId xmlns:a16="http://schemas.microsoft.com/office/drawing/2014/main" id="{7F3F7A99-5BD2-6960-5E19-620F5FF620A2}"/>
                </a:ext>
              </a:extLst>
            </p:cNvPr>
            <p:cNvSpPr txBox="1"/>
            <p:nvPr/>
          </p:nvSpPr>
          <p:spPr>
            <a:xfrm>
              <a:off x="5696644" y="4511393"/>
              <a:ext cx="306494" cy="369332"/>
            </a:xfrm>
            <a:prstGeom prst="rect">
              <a:avLst/>
            </a:prstGeom>
            <a:noFill/>
          </p:spPr>
          <p:txBody>
            <a:bodyPr wrap="none" rtlCol="0">
              <a:spAutoFit/>
            </a:bodyPr>
            <a:lstStyle/>
            <a:p>
              <a:r>
                <a:rPr lang="en-IT" dirty="0">
                  <a:latin typeface="Symbol" pitchFamily="2" charset="2"/>
                </a:rPr>
                <a:t>q</a:t>
              </a:r>
            </a:p>
          </p:txBody>
        </p:sp>
        <p:sp>
          <p:nvSpPr>
            <p:cNvPr id="49" name="Oval 48">
              <a:extLst>
                <a:ext uri="{FF2B5EF4-FFF2-40B4-BE49-F238E27FC236}">
                  <a16:creationId xmlns:a16="http://schemas.microsoft.com/office/drawing/2014/main" id="{29AB1B28-91EB-DD8E-3776-364E9FB1A1F4}"/>
                </a:ext>
              </a:extLst>
            </p:cNvPr>
            <p:cNvSpPr/>
            <p:nvPr/>
          </p:nvSpPr>
          <p:spPr>
            <a:xfrm>
              <a:off x="4947516" y="5511287"/>
              <a:ext cx="207067" cy="2062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50" name="Straight Arrow Connector 49">
              <a:extLst>
                <a:ext uri="{FF2B5EF4-FFF2-40B4-BE49-F238E27FC236}">
                  <a16:creationId xmlns:a16="http://schemas.microsoft.com/office/drawing/2014/main" id="{A71378E6-C459-6C1E-59E0-160A622819F6}"/>
                </a:ext>
              </a:extLst>
            </p:cNvPr>
            <p:cNvCxnSpPr>
              <a:stCxn id="49" idx="4"/>
            </p:cNvCxnSpPr>
            <p:nvPr/>
          </p:nvCxnSpPr>
          <p:spPr>
            <a:xfrm flipH="1">
              <a:off x="5039893" y="5717553"/>
              <a:ext cx="11157" cy="6179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12814AD-1312-5578-9C26-931FD07035CD}"/>
                </a:ext>
              </a:extLst>
            </p:cNvPr>
            <p:cNvCxnSpPr>
              <a:cxnSpLocks/>
            </p:cNvCxnSpPr>
            <p:nvPr/>
          </p:nvCxnSpPr>
          <p:spPr>
            <a:xfrm>
              <a:off x="5116213" y="5698767"/>
              <a:ext cx="318420" cy="2076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DC4FD99-8030-024B-C2AF-794BE35254B5}"/>
                </a:ext>
              </a:extLst>
            </p:cNvPr>
            <p:cNvSpPr txBox="1"/>
            <p:nvPr/>
          </p:nvSpPr>
          <p:spPr>
            <a:xfrm>
              <a:off x="4320149" y="4410098"/>
              <a:ext cx="1186543" cy="369332"/>
            </a:xfrm>
            <a:prstGeom prst="rect">
              <a:avLst/>
            </a:prstGeom>
            <a:noFill/>
          </p:spPr>
          <p:txBody>
            <a:bodyPr wrap="none" rtlCol="0">
              <a:spAutoFit/>
            </a:bodyPr>
            <a:lstStyle/>
            <a:p>
              <a:r>
                <a:rPr lang="en-IT" dirty="0"/>
                <a:t>L=L</a:t>
              </a:r>
              <a:r>
                <a:rPr lang="en-IT" baseline="-25000" dirty="0"/>
                <a:t>0</a:t>
              </a:r>
              <a:r>
                <a:rPr lang="en-IT" dirty="0"/>
                <a:t>+</a:t>
              </a:r>
              <a:r>
                <a:rPr lang="en-IT" dirty="0">
                  <a:latin typeface="Symbol" pitchFamily="2" charset="2"/>
                </a:rPr>
                <a:t>D</a:t>
              </a:r>
              <a:r>
                <a:rPr lang="en-IT" dirty="0"/>
                <a:t>L(t)</a:t>
              </a:r>
            </a:p>
          </p:txBody>
        </p:sp>
        <p:cxnSp>
          <p:nvCxnSpPr>
            <p:cNvPr id="53" name="Straight Connector 52">
              <a:extLst>
                <a:ext uri="{FF2B5EF4-FFF2-40B4-BE49-F238E27FC236}">
                  <a16:creationId xmlns:a16="http://schemas.microsoft.com/office/drawing/2014/main" id="{64095518-2B79-DAF1-BA22-B093E216E852}"/>
                </a:ext>
              </a:extLst>
            </p:cNvPr>
            <p:cNvCxnSpPr>
              <a:cxnSpLocks/>
              <a:endCxn id="49" idx="7"/>
            </p:cNvCxnSpPr>
            <p:nvPr/>
          </p:nvCxnSpPr>
          <p:spPr>
            <a:xfrm flipH="1">
              <a:off x="5124259" y="3734942"/>
              <a:ext cx="1017855" cy="1806552"/>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715390-49CD-A3D8-A8CE-4E13DFF766C3}"/>
                </a:ext>
              </a:extLst>
            </p:cNvPr>
            <p:cNvCxnSpPr>
              <a:cxnSpLocks/>
            </p:cNvCxnSpPr>
            <p:nvPr/>
          </p:nvCxnSpPr>
          <p:spPr>
            <a:xfrm>
              <a:off x="6142114" y="3734942"/>
              <a:ext cx="12631" cy="218583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62D0AEB9-007E-753A-EEB5-2314EACD1070}"/>
                </a:ext>
              </a:extLst>
            </p:cNvPr>
            <p:cNvGrpSpPr/>
            <p:nvPr/>
          </p:nvGrpSpPr>
          <p:grpSpPr>
            <a:xfrm>
              <a:off x="5183105" y="5528372"/>
              <a:ext cx="1943280" cy="392400"/>
              <a:chOff x="5183105" y="5528372"/>
              <a:chExt cx="1943280" cy="392400"/>
            </a:xfrm>
          </p:grpSpPr>
          <mc:AlternateContent xmlns:mc="http://schemas.openxmlformats.org/markup-compatibility/2006" xmlns:p14="http://schemas.microsoft.com/office/powerpoint/2010/main">
            <mc:Choice Requires="p14">
              <p:contentPart p14:bwMode="auto" r:id="rId5">
                <p14:nvContentPartPr>
                  <p14:cNvPr id="57" name="Ink 56">
                    <a:extLst>
                      <a:ext uri="{FF2B5EF4-FFF2-40B4-BE49-F238E27FC236}">
                        <a16:creationId xmlns:a16="http://schemas.microsoft.com/office/drawing/2014/main" id="{2EEFFB79-46F6-11AC-0B03-4E23C0B0A997}"/>
                      </a:ext>
                    </a:extLst>
                  </p14:cNvPr>
                  <p14:cNvContentPartPr/>
                  <p14:nvPr/>
                </p14:nvContentPartPr>
                <p14:xfrm>
                  <a:off x="5183105" y="5528372"/>
                  <a:ext cx="1943280" cy="392400"/>
                </p14:xfrm>
              </p:contentPart>
            </mc:Choice>
            <mc:Fallback xmlns="">
              <p:pic>
                <p:nvPicPr>
                  <p:cNvPr id="57" name="Ink 56">
                    <a:extLst>
                      <a:ext uri="{FF2B5EF4-FFF2-40B4-BE49-F238E27FC236}">
                        <a16:creationId xmlns:a16="http://schemas.microsoft.com/office/drawing/2014/main" id="{2EEFFB79-46F6-11AC-0B03-4E23C0B0A997}"/>
                      </a:ext>
                    </a:extLst>
                  </p:cNvPr>
                  <p:cNvPicPr/>
                  <p:nvPr/>
                </p:nvPicPr>
                <p:blipFill>
                  <a:blip r:embed="rId6"/>
                  <a:stretch>
                    <a:fillRect/>
                  </a:stretch>
                </p:blipFill>
                <p:spPr>
                  <a:xfrm>
                    <a:off x="5173851" y="5519117"/>
                    <a:ext cx="1961417" cy="41053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8" name="Ink 57">
                    <a:extLst>
                      <a:ext uri="{FF2B5EF4-FFF2-40B4-BE49-F238E27FC236}">
                        <a16:creationId xmlns:a16="http://schemas.microsoft.com/office/drawing/2014/main" id="{FB173CFE-E16C-0EDB-26C0-E827CB3B3290}"/>
                      </a:ext>
                    </a:extLst>
                  </p14:cNvPr>
                  <p14:cNvContentPartPr/>
                  <p14:nvPr/>
                </p14:nvContentPartPr>
                <p14:xfrm>
                  <a:off x="7126025" y="5528372"/>
                  <a:ext cx="360" cy="360"/>
                </p14:xfrm>
              </p:contentPart>
            </mc:Choice>
            <mc:Fallback xmlns="">
              <p:pic>
                <p:nvPicPr>
                  <p:cNvPr id="58" name="Ink 57">
                    <a:extLst>
                      <a:ext uri="{FF2B5EF4-FFF2-40B4-BE49-F238E27FC236}">
                        <a16:creationId xmlns:a16="http://schemas.microsoft.com/office/drawing/2014/main" id="{FB173CFE-E16C-0EDB-26C0-E827CB3B3290}"/>
                      </a:ext>
                    </a:extLst>
                  </p:cNvPr>
                  <p:cNvPicPr/>
                  <p:nvPr/>
                </p:nvPicPr>
                <p:blipFill>
                  <a:blip r:embed="rId8"/>
                  <a:stretch>
                    <a:fillRect/>
                  </a:stretch>
                </p:blipFill>
                <p:spPr>
                  <a:xfrm>
                    <a:off x="7117025" y="5519372"/>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56" name="Ink 55">
                  <a:extLst>
                    <a:ext uri="{FF2B5EF4-FFF2-40B4-BE49-F238E27FC236}">
                      <a16:creationId xmlns:a16="http://schemas.microsoft.com/office/drawing/2014/main" id="{99889999-52FB-1797-E21E-61EA9D328942}"/>
                    </a:ext>
                  </a:extLst>
                </p14:cNvPr>
                <p14:cNvContentPartPr/>
                <p14:nvPr/>
              </p14:nvContentPartPr>
              <p14:xfrm>
                <a:off x="5916785" y="4187012"/>
                <a:ext cx="227520" cy="88200"/>
              </p14:xfrm>
            </p:contentPart>
          </mc:Choice>
          <mc:Fallback xmlns="">
            <p:pic>
              <p:nvPicPr>
                <p:cNvPr id="56" name="Ink 55">
                  <a:extLst>
                    <a:ext uri="{FF2B5EF4-FFF2-40B4-BE49-F238E27FC236}">
                      <a16:creationId xmlns:a16="http://schemas.microsoft.com/office/drawing/2014/main" id="{99889999-52FB-1797-E21E-61EA9D328942}"/>
                    </a:ext>
                  </a:extLst>
                </p:cNvPr>
                <p:cNvPicPr/>
                <p:nvPr/>
              </p:nvPicPr>
              <p:blipFill>
                <a:blip r:embed="rId10"/>
                <a:stretch>
                  <a:fillRect/>
                </a:stretch>
              </p:blipFill>
              <p:spPr>
                <a:xfrm>
                  <a:off x="5907521" y="4177786"/>
                  <a:ext cx="245677" cy="106283"/>
                </a:xfrm>
                <a:prstGeom prst="rect">
                  <a:avLst/>
                </a:prstGeom>
              </p:spPr>
            </p:pic>
          </mc:Fallback>
        </mc:AlternateContent>
      </p:grpSp>
      <p:sp>
        <p:nvSpPr>
          <p:cNvPr id="6" name="TextBox 5">
            <a:extLst>
              <a:ext uri="{FF2B5EF4-FFF2-40B4-BE49-F238E27FC236}">
                <a16:creationId xmlns:a16="http://schemas.microsoft.com/office/drawing/2014/main" id="{DE83CFBA-DB02-1377-0113-E5DAE19EB205}"/>
              </a:ext>
            </a:extLst>
          </p:cNvPr>
          <p:cNvSpPr txBox="1"/>
          <p:nvPr/>
        </p:nvSpPr>
        <p:spPr>
          <a:xfrm>
            <a:off x="4501324" y="3059668"/>
            <a:ext cx="615874" cy="369332"/>
          </a:xfrm>
          <a:prstGeom prst="rect">
            <a:avLst/>
          </a:prstGeom>
          <a:noFill/>
        </p:spPr>
        <p:txBody>
          <a:bodyPr wrap="none" rtlCol="0">
            <a:spAutoFit/>
          </a:bodyPr>
          <a:lstStyle/>
          <a:p>
            <a:r>
              <a:rPr lang="en-IT" dirty="0"/>
              <a:t>Gain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79BFF71-50AE-28C2-5532-DCA0104DA61D}"/>
                  </a:ext>
                </a:extLst>
              </p:cNvPr>
              <p:cNvSpPr txBox="1"/>
              <p:nvPr/>
            </p:nvSpPr>
            <p:spPr>
              <a:xfrm>
                <a:off x="5117198" y="1599402"/>
                <a:ext cx="4837222" cy="915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latin typeface="Cambria Math" panose="02040503050406030204" pitchFamily="18" charset="0"/>
                            </a:rPr>
                          </m:ctrlPr>
                        </m:sSubPr>
                        <m:e>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𝑆</m:t>
                              </m:r>
                            </m:e>
                          </m:d>
                        </m:e>
                        <m:sub>
                          <m:sSub>
                            <m:sSubPr>
                              <m:ctrlPr>
                                <a:rPr lang="it-IT" b="0" i="1" smtClean="0">
                                  <a:latin typeface="Cambria Math" panose="02040503050406030204" pitchFamily="18" charset="0"/>
                                </a:rPr>
                              </m:ctrlPr>
                            </m:sSubPr>
                            <m:e>
                              <m:r>
                                <a:rPr lang="it-IT" b="0" i="1" smtClean="0">
                                  <a:latin typeface="Cambria Math" panose="02040503050406030204" pitchFamily="18" charset="0"/>
                                </a:rPr>
                                <m:t>𝜔</m:t>
                              </m:r>
                            </m:e>
                            <m:sub>
                              <m:r>
                                <a:rPr lang="it-IT" b="0" i="1" smtClean="0">
                                  <a:latin typeface="Cambria Math" panose="02040503050406030204" pitchFamily="18" charset="0"/>
                                </a:rPr>
                                <m:t>𝑝</m:t>
                              </m:r>
                            </m:sub>
                          </m:sSub>
                          <m:r>
                            <a:rPr lang="it-IT" b="0" i="1" smtClean="0">
                              <a:latin typeface="Cambria Math" panose="02040503050406030204" pitchFamily="18" charset="0"/>
                            </a:rPr>
                            <m:t>→2</m:t>
                          </m:r>
                          <m:r>
                            <a:rPr lang="it-IT" b="0" i="1" smtClean="0">
                              <a:latin typeface="Cambria Math" panose="02040503050406030204" pitchFamily="18" charset="0"/>
                            </a:rPr>
                            <m:t>𝜔</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𝐹</m:t>
                          </m:r>
                        </m:num>
                        <m:den>
                          <m:r>
                            <a:rPr lang="it-IT" b="0" i="1" smtClean="0">
                              <a:latin typeface="Cambria Math" panose="02040503050406030204" pitchFamily="18" charset="0"/>
                            </a:rPr>
                            <m:t>𝑚</m:t>
                          </m:r>
                          <m:r>
                            <a:rPr lang="it-IT" b="0" i="1" smtClean="0">
                              <a:latin typeface="Cambria Math" panose="02040503050406030204" pitchFamily="18" charset="0"/>
                            </a:rPr>
                            <m:t> </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𝐿</m:t>
                              </m:r>
                            </m:e>
                            <m:sub>
                              <m:r>
                                <a:rPr lang="it-IT" b="0" i="1" smtClean="0">
                                  <a:latin typeface="Cambria Math" panose="02040503050406030204" pitchFamily="18" charset="0"/>
                                </a:rPr>
                                <m:t>0</m:t>
                              </m:r>
                            </m:sub>
                          </m:sSub>
                        </m:den>
                      </m:f>
                      <m:f>
                        <m:fPr>
                          <m:ctrlPr>
                            <a:rPr lang="it-IT" b="0" i="1" smtClean="0">
                              <a:latin typeface="Cambria Math" panose="02040503050406030204" pitchFamily="18" charset="0"/>
                            </a:rPr>
                          </m:ctrlPr>
                        </m:fPr>
                        <m:num>
                          <m:rad>
                            <m:radPr>
                              <m:degHide m:val="on"/>
                              <m:ctrlPr>
                                <a:rPr lang="it-IT" b="0" i="1" smtClean="0">
                                  <a:latin typeface="Cambria Math" panose="02040503050406030204" pitchFamily="18" charset="0"/>
                                </a:rPr>
                              </m:ctrlPr>
                            </m:radPr>
                            <m:deg/>
                            <m:e>
                              <m:sSup>
                                <m:sSupPr>
                                  <m:ctrlPr>
                                    <a:rPr lang="it-IT" i="1">
                                      <a:latin typeface="Cambria Math" panose="02040503050406030204" pitchFamily="18" charset="0"/>
                                    </a:rPr>
                                  </m:ctrlPr>
                                </m:sSupPr>
                                <m:e>
                                  <m:d>
                                    <m:dPr>
                                      <m:ctrlPr>
                                        <a:rPr lang="it-IT" i="1">
                                          <a:latin typeface="Cambria Math" panose="02040503050406030204" pitchFamily="18" charset="0"/>
                                        </a:rPr>
                                      </m:ctrlPr>
                                    </m:dPr>
                                    <m:e>
                                      <m:sSup>
                                        <m:sSupPr>
                                          <m:ctrlPr>
                                            <a:rPr lang="it-IT" i="1">
                                              <a:latin typeface="Cambria Math" panose="02040503050406030204" pitchFamily="18" charset="0"/>
                                            </a:rPr>
                                          </m:ctrlPr>
                                        </m:sSupPr>
                                        <m:e>
                                          <m:r>
                                            <a:rPr lang="it-IT" i="1">
                                              <a:latin typeface="Cambria Math" panose="02040503050406030204" pitchFamily="18" charset="0"/>
                                            </a:rPr>
                                            <m:t>𝜔</m:t>
                                          </m:r>
                                        </m:e>
                                        <m:sup>
                                          <m:r>
                                            <a:rPr lang="it-IT" i="1">
                                              <a:latin typeface="Cambria Math" panose="02040503050406030204" pitchFamily="18" charset="0"/>
                                            </a:rPr>
                                            <m:t>2</m:t>
                                          </m:r>
                                        </m:sup>
                                      </m:sSup>
                                      <m:r>
                                        <a:rPr lang="it-IT" i="1">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𝜔</m:t>
                                          </m:r>
                                        </m:e>
                                        <m:sub>
                                          <m:r>
                                            <a:rPr lang="it-IT" i="1">
                                              <a:latin typeface="Cambria Math" panose="02040503050406030204" pitchFamily="18" charset="0"/>
                                            </a:rPr>
                                            <m:t>0</m:t>
                                          </m:r>
                                        </m:sub>
                                        <m:sup>
                                          <m:r>
                                            <a:rPr lang="it-IT" i="1">
                                              <a:latin typeface="Cambria Math" panose="02040503050406030204" pitchFamily="18" charset="0"/>
                                            </a:rPr>
                                            <m:t>2</m:t>
                                          </m:r>
                                        </m:sup>
                                      </m:sSubSup>
                                    </m:e>
                                  </m:d>
                                </m:e>
                                <m:sup>
                                  <m:r>
                                    <a:rPr lang="it-IT" i="1">
                                      <a:latin typeface="Cambria Math" panose="02040503050406030204" pitchFamily="18" charset="0"/>
                                    </a:rPr>
                                    <m:t>2</m:t>
                                  </m:r>
                                </m:sup>
                              </m:sSup>
                              <m:r>
                                <a:rPr lang="it-IT" i="1">
                                  <a:latin typeface="Cambria Math" panose="02040503050406030204" pitchFamily="18" charset="0"/>
                                </a:rPr>
                                <m:t>+</m:t>
                              </m:r>
                              <m:sSup>
                                <m:sSupPr>
                                  <m:ctrlPr>
                                    <a:rPr lang="it-IT" i="1">
                                      <a:latin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rPr>
                                        <m:t>𝜔𝛾</m:t>
                                      </m:r>
                                    </m:e>
                                  </m:d>
                                </m:e>
                                <m:sup>
                                  <m:r>
                                    <a:rPr lang="it-IT" i="1">
                                      <a:latin typeface="Cambria Math" panose="02040503050406030204" pitchFamily="18" charset="0"/>
                                    </a:rPr>
                                    <m:t>2</m:t>
                                  </m:r>
                                </m:sup>
                              </m:sSup>
                            </m:e>
                          </m:rad>
                        </m:num>
                        <m:den>
                          <m:sSup>
                            <m:sSupPr>
                              <m:ctrlPr>
                                <a:rPr lang="it-IT" i="1">
                                  <a:latin typeface="Cambria Math" panose="02040503050406030204" pitchFamily="18" charset="0"/>
                                </a:rPr>
                              </m:ctrlPr>
                            </m:sSupPr>
                            <m:e>
                              <m:d>
                                <m:dPr>
                                  <m:ctrlPr>
                                    <a:rPr lang="it-IT" i="1">
                                      <a:latin typeface="Cambria Math" panose="02040503050406030204" pitchFamily="18" charset="0"/>
                                    </a:rPr>
                                  </m:ctrlPr>
                                </m:dPr>
                                <m:e>
                                  <m:sSup>
                                    <m:sSupPr>
                                      <m:ctrlPr>
                                        <a:rPr lang="it-IT" i="1">
                                          <a:latin typeface="Cambria Math" panose="02040503050406030204" pitchFamily="18" charset="0"/>
                                        </a:rPr>
                                      </m:ctrlPr>
                                    </m:sSupPr>
                                    <m:e>
                                      <m:r>
                                        <a:rPr lang="it-IT" i="1">
                                          <a:latin typeface="Cambria Math" panose="02040503050406030204" pitchFamily="18" charset="0"/>
                                        </a:rPr>
                                        <m:t>𝜔</m:t>
                                      </m:r>
                                    </m:e>
                                    <m:sup>
                                      <m:r>
                                        <a:rPr lang="it-IT" i="1">
                                          <a:latin typeface="Cambria Math" panose="02040503050406030204" pitchFamily="18" charset="0"/>
                                        </a:rPr>
                                        <m:t>2</m:t>
                                      </m:r>
                                    </m:sup>
                                  </m:sSup>
                                  <m:r>
                                    <a:rPr lang="it-IT" i="1">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𝜔</m:t>
                                      </m:r>
                                    </m:e>
                                    <m:sub>
                                      <m:r>
                                        <a:rPr lang="it-IT" i="1">
                                          <a:latin typeface="Cambria Math" panose="02040503050406030204" pitchFamily="18" charset="0"/>
                                        </a:rPr>
                                        <m:t>0</m:t>
                                      </m:r>
                                    </m:sub>
                                    <m:sup>
                                      <m:r>
                                        <a:rPr lang="it-IT" i="1">
                                          <a:latin typeface="Cambria Math" panose="02040503050406030204" pitchFamily="18" charset="0"/>
                                        </a:rPr>
                                        <m:t>2</m:t>
                                      </m:r>
                                    </m:sup>
                                  </m:sSubSup>
                                </m:e>
                              </m:d>
                            </m:e>
                            <m:sup>
                              <m:r>
                                <a:rPr lang="it-IT" i="1">
                                  <a:latin typeface="Cambria Math" panose="02040503050406030204" pitchFamily="18" charset="0"/>
                                </a:rPr>
                                <m:t>2</m:t>
                              </m:r>
                            </m:sup>
                          </m:sSup>
                          <m:r>
                            <a:rPr lang="it-IT" i="1">
                              <a:latin typeface="Cambria Math" panose="02040503050406030204" pitchFamily="18" charset="0"/>
                            </a:rPr>
                            <m:t>+</m:t>
                          </m:r>
                          <m:sSup>
                            <m:sSupPr>
                              <m:ctrlPr>
                                <a:rPr lang="it-IT" i="1">
                                  <a:latin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rPr>
                                    <m:t>𝜔𝛾</m:t>
                                  </m:r>
                                </m:e>
                              </m:d>
                            </m:e>
                            <m:sup>
                              <m:r>
                                <a:rPr lang="it-IT" i="1">
                                  <a:latin typeface="Cambria Math" panose="02040503050406030204" pitchFamily="18" charset="0"/>
                                </a:rPr>
                                <m:t>2</m:t>
                              </m:r>
                            </m:sup>
                          </m:sSup>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sSubSup>
                                <m:sSubSupPr>
                                  <m:ctrlPr>
                                    <a:rPr lang="it-IT" b="0" i="1" smtClean="0">
                                      <a:latin typeface="Cambria Math" panose="02040503050406030204" pitchFamily="18" charset="0"/>
                                    </a:rPr>
                                  </m:ctrlPr>
                                </m:sSubSupPr>
                                <m:e>
                                  <m:r>
                                    <a:rPr lang="it-IT" b="0" i="1" smtClean="0">
                                      <a:latin typeface="Cambria Math" panose="02040503050406030204" pitchFamily="18" charset="0"/>
                                    </a:rPr>
                                    <m:t>𝜔</m:t>
                                  </m:r>
                                </m:e>
                                <m:sub>
                                  <m:r>
                                    <a:rPr lang="it-IT" b="0" i="1" smtClean="0">
                                      <a:latin typeface="Cambria Math" panose="02040503050406030204" pitchFamily="18" charset="0"/>
                                    </a:rPr>
                                    <m:t>0</m:t>
                                  </m:r>
                                </m:sub>
                                <m:sup>
                                  <m:r>
                                    <a:rPr lang="it-IT" b="0" i="1" smtClean="0">
                                      <a:latin typeface="Cambria Math" panose="02040503050406030204" pitchFamily="18" charset="0"/>
                                    </a:rPr>
                                    <m:t>4</m:t>
                                  </m:r>
                                </m:sup>
                              </m:sSubSup>
                              <m:d>
                                <m:dPr>
                                  <m:begChr m:val="|"/>
                                  <m:endChr m:val="|"/>
                                  <m:ctrlPr>
                                    <a:rPr lang="it-IT" b="0" i="1" smtClean="0">
                                      <a:latin typeface="Cambria Math" panose="02040503050406030204" pitchFamily="18" charset="0"/>
                                    </a:rPr>
                                  </m:ctrlPr>
                                </m:dPr>
                                <m:e>
                                  <m:r>
                                    <a:rPr lang="it-IT" b="0" i="1" smtClean="0">
                                      <a:latin typeface="Cambria Math" panose="02040503050406030204" pitchFamily="18" charset="0"/>
                                    </a:rPr>
                                    <m:t>𝑝</m:t>
                                  </m:r>
                                </m:e>
                              </m:d>
                            </m:e>
                            <m:sup>
                              <m:r>
                                <a:rPr lang="it-IT" b="0" i="1" smtClean="0">
                                  <a:latin typeface="Cambria Math" panose="02040503050406030204" pitchFamily="18" charset="0"/>
                                </a:rPr>
                                <m:t>2</m:t>
                              </m:r>
                            </m:sup>
                          </m:sSup>
                        </m:den>
                      </m:f>
                      <m:r>
                        <a:rPr lang="it-IT" b="0" i="1" smtClean="0">
                          <a:latin typeface="Cambria Math" panose="02040503050406030204" pitchFamily="18" charset="0"/>
                        </a:rPr>
                        <m:t> </m:t>
                      </m:r>
                    </m:oMath>
                  </m:oMathPara>
                </a14:m>
                <a:endParaRPr lang="en-IT" dirty="0"/>
              </a:p>
            </p:txBody>
          </p:sp>
        </mc:Choice>
        <mc:Fallback xmlns="">
          <p:sp>
            <p:nvSpPr>
              <p:cNvPr id="13" name="TextBox 12">
                <a:extLst>
                  <a:ext uri="{FF2B5EF4-FFF2-40B4-BE49-F238E27FC236}">
                    <a16:creationId xmlns:a16="http://schemas.microsoft.com/office/drawing/2014/main" id="{179BFF71-50AE-28C2-5532-DCA0104DA61D}"/>
                  </a:ext>
                </a:extLst>
              </p:cNvPr>
              <p:cNvSpPr txBox="1">
                <a:spLocks noRot="1" noChangeAspect="1" noMove="1" noResize="1" noEditPoints="1" noAdjustHandles="1" noChangeArrowheads="1" noChangeShapeType="1" noTextEdit="1"/>
              </p:cNvSpPr>
              <p:nvPr/>
            </p:nvSpPr>
            <p:spPr>
              <a:xfrm>
                <a:off x="5117198" y="1599402"/>
                <a:ext cx="4837222" cy="915443"/>
              </a:xfrm>
              <a:prstGeom prst="rect">
                <a:avLst/>
              </a:prstGeom>
              <a:blipFill>
                <a:blip r:embed="rId11"/>
                <a:stretch>
                  <a:fillRect r="-785" b="-675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F1E4638-ED6E-AA4F-6AB3-3785541BBF2F}"/>
                  </a:ext>
                </a:extLst>
              </p:cNvPr>
              <p:cNvSpPr txBox="1"/>
              <p:nvPr/>
            </p:nvSpPr>
            <p:spPr>
              <a:xfrm>
                <a:off x="418769" y="5205048"/>
                <a:ext cx="3799117" cy="680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IT" sz="2000" i="1" smtClean="0">
                              <a:latin typeface="Cambria Math" panose="02040503050406030204" pitchFamily="18" charset="0"/>
                            </a:rPr>
                          </m:ctrlPr>
                        </m:accPr>
                        <m:e>
                          <m:r>
                            <a:rPr lang="it-IT" sz="2000" b="0" i="1" smtClean="0">
                              <a:latin typeface="Cambria Math" panose="02040503050406030204" pitchFamily="18" charset="0"/>
                            </a:rPr>
                            <m:t>𝜃</m:t>
                          </m:r>
                        </m:e>
                      </m:acc>
                      <m:r>
                        <a:rPr lang="it-IT" sz="2000" b="0" i="1" smtClean="0">
                          <a:latin typeface="Cambria Math" panose="02040503050406030204" pitchFamily="18" charset="0"/>
                        </a:rPr>
                        <m:t>+</m:t>
                      </m:r>
                      <m:r>
                        <a:rPr lang="it-IT" sz="2000" b="0" i="1" smtClean="0">
                          <a:latin typeface="Cambria Math" panose="02040503050406030204" pitchFamily="18" charset="0"/>
                        </a:rPr>
                        <m:t>𝛾</m:t>
                      </m:r>
                      <m:acc>
                        <m:accPr>
                          <m:chr m:val="̇"/>
                          <m:ctrlPr>
                            <a:rPr lang="it-IT" sz="2000" b="0" i="1" smtClean="0">
                              <a:latin typeface="Cambria Math" panose="02040503050406030204" pitchFamily="18" charset="0"/>
                            </a:rPr>
                          </m:ctrlPr>
                        </m:accPr>
                        <m:e>
                          <m:r>
                            <a:rPr lang="it-IT" sz="2000" b="0" i="1" smtClean="0">
                              <a:latin typeface="Cambria Math" panose="02040503050406030204" pitchFamily="18" charset="0"/>
                            </a:rPr>
                            <m:t>𝜃</m:t>
                          </m:r>
                        </m:e>
                      </m:acc>
                      <m:r>
                        <a:rPr lang="it-IT" sz="2000" b="0" i="1" smtClean="0">
                          <a:latin typeface="Cambria Math" panose="02040503050406030204" pitchFamily="18" charset="0"/>
                        </a:rPr>
                        <m:t>+</m:t>
                      </m:r>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𝜔</m:t>
                          </m:r>
                        </m:e>
                        <m:sub>
                          <m:r>
                            <a:rPr lang="it-IT" sz="2000" b="0" i="1" smtClean="0">
                              <a:latin typeface="Cambria Math" panose="02040503050406030204" pitchFamily="18" charset="0"/>
                            </a:rPr>
                            <m:t>0</m:t>
                          </m:r>
                        </m:sub>
                        <m:sup>
                          <m:r>
                            <a:rPr lang="it-IT" sz="2000" b="0" i="1" smtClean="0">
                              <a:latin typeface="Cambria Math" panose="02040503050406030204" pitchFamily="18" charset="0"/>
                            </a:rPr>
                            <m:t>2</m:t>
                          </m:r>
                        </m:sup>
                      </m:sSubSup>
                      <m:d>
                        <m:dPr>
                          <m:ctrlPr>
                            <a:rPr lang="it-IT" sz="2000" b="0" i="1" smtClean="0">
                              <a:latin typeface="Cambria Math" panose="02040503050406030204" pitchFamily="18" charset="0"/>
                            </a:rPr>
                          </m:ctrlPr>
                        </m:dPr>
                        <m:e>
                          <m:r>
                            <a:rPr lang="it-IT" sz="2000" i="1">
                              <a:latin typeface="Cambria Math" panose="02040503050406030204" pitchFamily="18" charset="0"/>
                            </a:rPr>
                            <m:t>1−</m:t>
                          </m:r>
                          <m:r>
                            <a:rPr lang="it-IT" sz="2000" b="0" i="1" smtClean="0">
                              <a:latin typeface="Cambria Math" panose="02040503050406030204" pitchFamily="18" charset="0"/>
                            </a:rPr>
                            <m:t>𝑝</m:t>
                          </m:r>
                          <m:r>
                            <a:rPr lang="it-IT" sz="2000" b="0" i="1" smtClean="0">
                              <a:latin typeface="Cambria Math" panose="02040503050406030204" pitchFamily="18" charset="0"/>
                            </a:rPr>
                            <m:t>(</m:t>
                          </m:r>
                          <m:r>
                            <a:rPr lang="it-IT" sz="2000" b="0" i="1" smtClean="0">
                              <a:latin typeface="Cambria Math" panose="02040503050406030204" pitchFamily="18" charset="0"/>
                            </a:rPr>
                            <m:t>𝑡</m:t>
                          </m:r>
                          <m:r>
                            <a:rPr lang="it-IT" sz="2000" b="0" i="1" smtClean="0">
                              <a:latin typeface="Cambria Math" panose="02040503050406030204" pitchFamily="18" charset="0"/>
                            </a:rPr>
                            <m:t>)</m:t>
                          </m:r>
                        </m:e>
                      </m:d>
                      <m:r>
                        <a:rPr lang="it-IT" sz="2000" b="0" i="1" smtClean="0">
                          <a:latin typeface="Cambria Math" panose="02040503050406030204" pitchFamily="18" charset="0"/>
                        </a:rPr>
                        <m:t>𝜃</m:t>
                      </m:r>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r>
                            <a:rPr lang="it-IT" sz="2000" b="0" i="1" smtClean="0">
                              <a:latin typeface="Cambria Math" panose="02040503050406030204" pitchFamily="18" charset="0"/>
                            </a:rPr>
                            <m:t>𝐹</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𝑒</m:t>
                              </m:r>
                            </m:e>
                            <m:sup>
                              <m:r>
                                <a:rPr lang="it-IT" sz="2000" b="0" i="1" smtClean="0">
                                  <a:latin typeface="Cambria Math" panose="02040503050406030204" pitchFamily="18" charset="0"/>
                                </a:rPr>
                                <m:t>−</m:t>
                              </m:r>
                              <m:r>
                                <a:rPr lang="it-IT" sz="2000" b="0" i="1" smtClean="0">
                                  <a:latin typeface="Cambria Math" panose="02040503050406030204" pitchFamily="18" charset="0"/>
                                </a:rPr>
                                <m:t>𝑖</m:t>
                              </m:r>
                              <m:r>
                                <a:rPr lang="it-IT" sz="2000" b="0" i="1" smtClean="0">
                                  <a:latin typeface="Cambria Math" panose="02040503050406030204" pitchFamily="18" charset="0"/>
                                </a:rPr>
                                <m:t>𝜔</m:t>
                              </m:r>
                              <m:r>
                                <a:rPr lang="it-IT" sz="2000" b="0" i="1" smtClean="0">
                                  <a:latin typeface="Cambria Math" panose="02040503050406030204" pitchFamily="18" charset="0"/>
                                </a:rPr>
                                <m:t>𝑡</m:t>
                              </m:r>
                            </m:sup>
                          </m:sSup>
                        </m:num>
                        <m:den>
                          <m:r>
                            <a:rPr lang="it-IT" sz="2000" b="0" i="1" smtClean="0">
                              <a:latin typeface="Cambria Math" panose="02040503050406030204" pitchFamily="18" charset="0"/>
                            </a:rPr>
                            <m:t>𝑚</m:t>
                          </m:r>
                          <m:r>
                            <a:rPr lang="it-IT" sz="2000" b="0" i="1" smtClean="0">
                              <a:latin typeface="Cambria Math" panose="02040503050406030204" pitchFamily="18" charset="0"/>
                            </a:rPr>
                            <m:t> </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𝐿</m:t>
                              </m:r>
                            </m:e>
                            <m:sub>
                              <m:r>
                                <a:rPr lang="it-IT" sz="2000" b="0" i="1" smtClean="0">
                                  <a:latin typeface="Cambria Math" panose="02040503050406030204" pitchFamily="18" charset="0"/>
                                </a:rPr>
                                <m:t>0</m:t>
                              </m:r>
                            </m:sub>
                          </m:sSub>
                        </m:den>
                      </m:f>
                    </m:oMath>
                  </m:oMathPara>
                </a14:m>
                <a:endParaRPr lang="en-IT" sz="2000" dirty="0"/>
              </a:p>
            </p:txBody>
          </p:sp>
        </mc:Choice>
        <mc:Fallback xmlns="">
          <p:sp>
            <p:nvSpPr>
              <p:cNvPr id="2" name="TextBox 1">
                <a:extLst>
                  <a:ext uri="{FF2B5EF4-FFF2-40B4-BE49-F238E27FC236}">
                    <a16:creationId xmlns:a16="http://schemas.microsoft.com/office/drawing/2014/main" id="{EF1E4638-ED6E-AA4F-6AB3-3785541BBF2F}"/>
                  </a:ext>
                </a:extLst>
              </p:cNvPr>
              <p:cNvSpPr txBox="1">
                <a:spLocks noRot="1" noChangeAspect="1" noMove="1" noResize="1" noEditPoints="1" noAdjustHandles="1" noChangeArrowheads="1" noChangeShapeType="1" noTextEdit="1"/>
              </p:cNvSpPr>
              <p:nvPr/>
            </p:nvSpPr>
            <p:spPr>
              <a:xfrm>
                <a:off x="418769" y="5205048"/>
                <a:ext cx="3799117" cy="680699"/>
              </a:xfrm>
              <a:prstGeom prst="rect">
                <a:avLst/>
              </a:prstGeom>
              <a:blipFill>
                <a:blip r:embed="rId12"/>
                <a:stretch>
                  <a:fillRect l="-1333" r="-333" b="-1636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AE7D2E7-F40D-5291-4119-73CAD1BA99A3}"/>
                  </a:ext>
                </a:extLst>
              </p:cNvPr>
              <p:cNvSpPr txBox="1"/>
              <p:nvPr/>
            </p:nvSpPr>
            <p:spPr>
              <a:xfrm>
                <a:off x="416187" y="5999597"/>
                <a:ext cx="3098604" cy="539315"/>
              </a:xfrm>
              <a:prstGeom prst="rect">
                <a:avLst/>
              </a:prstGeom>
              <a:noFill/>
            </p:spPr>
            <p:txBody>
              <a:bodyPr wrap="square">
                <a:spAutoFit/>
              </a:bodyPr>
              <a:lstStyle/>
              <a:p>
                <a14:m>
                  <m:oMath xmlns:m="http://schemas.openxmlformats.org/officeDocument/2006/math">
                    <m:r>
                      <a:rPr lang="it-IT" sz="1800" b="0" i="1" smtClean="0">
                        <a:latin typeface="Cambria Math" panose="02040503050406030204" pitchFamily="18" charset="0"/>
                      </a:rPr>
                      <m:t>𝑝</m:t>
                    </m:r>
                    <m:d>
                      <m:dPr>
                        <m:ctrlPr>
                          <a:rPr lang="it-IT" sz="1800" b="0" i="1" smtClean="0">
                            <a:latin typeface="Cambria Math" panose="02040503050406030204" pitchFamily="18" charset="0"/>
                          </a:rPr>
                        </m:ctrlPr>
                      </m:dPr>
                      <m:e>
                        <m:r>
                          <a:rPr lang="it-IT" sz="1800" b="0" i="1" smtClean="0">
                            <a:latin typeface="Cambria Math" panose="02040503050406030204" pitchFamily="18" charset="0"/>
                          </a:rPr>
                          <m:t>𝑡</m:t>
                        </m:r>
                      </m:e>
                    </m:d>
                    <m:r>
                      <a:rPr lang="it-IT" sz="1800" b="0" i="1" smtClean="0">
                        <a:latin typeface="Cambria Math" panose="02040503050406030204" pitchFamily="18" charset="0"/>
                      </a:rPr>
                      <m:t>=</m:t>
                    </m:r>
                    <m:f>
                      <m:fPr>
                        <m:ctrlPr>
                          <a:rPr lang="it-IT" sz="1800" i="1" smtClean="0">
                            <a:latin typeface="Cambria Math" panose="02040503050406030204" pitchFamily="18" charset="0"/>
                          </a:rPr>
                        </m:ctrlPr>
                      </m:fPr>
                      <m:num>
                        <m:r>
                          <m:rPr>
                            <m:sty m:val="p"/>
                          </m:rPr>
                          <a:rPr lang="it-IT" sz="1800">
                            <a:latin typeface="Cambria Math" panose="02040503050406030204" pitchFamily="18" charset="0"/>
                          </a:rPr>
                          <m:t>Δ</m:t>
                        </m:r>
                        <m:r>
                          <m:rPr>
                            <m:sty m:val="p"/>
                          </m:rPr>
                          <a:rPr lang="it-IT" sz="1800" i="1">
                            <a:latin typeface="Cambria Math" panose="02040503050406030204" pitchFamily="18" charset="0"/>
                          </a:rPr>
                          <m:t>L</m:t>
                        </m:r>
                        <m:d>
                          <m:dPr>
                            <m:ctrlPr>
                              <a:rPr lang="it-IT" sz="1800" i="1">
                                <a:latin typeface="Cambria Math" panose="02040503050406030204" pitchFamily="18" charset="0"/>
                              </a:rPr>
                            </m:ctrlPr>
                          </m:dPr>
                          <m:e>
                            <m:r>
                              <a:rPr lang="it-IT" sz="1800" i="1">
                                <a:latin typeface="Cambria Math" panose="02040503050406030204" pitchFamily="18" charset="0"/>
                              </a:rPr>
                              <m:t>𝑡</m:t>
                            </m:r>
                          </m:e>
                        </m:d>
                      </m:num>
                      <m:den>
                        <m:sSub>
                          <m:sSubPr>
                            <m:ctrlPr>
                              <a:rPr lang="it-IT" sz="1800" i="1">
                                <a:latin typeface="Cambria Math" panose="02040503050406030204" pitchFamily="18" charset="0"/>
                              </a:rPr>
                            </m:ctrlPr>
                          </m:sSubPr>
                          <m:e>
                            <m:r>
                              <a:rPr lang="it-IT" sz="1800" i="1">
                                <a:latin typeface="Cambria Math" panose="02040503050406030204" pitchFamily="18" charset="0"/>
                              </a:rPr>
                              <m:t>𝐿</m:t>
                            </m:r>
                          </m:e>
                          <m:sub>
                            <m:r>
                              <a:rPr lang="it-IT" sz="1800" i="1">
                                <a:latin typeface="Cambria Math" panose="02040503050406030204" pitchFamily="18" charset="0"/>
                              </a:rPr>
                              <m:t>0</m:t>
                            </m:r>
                          </m:sub>
                        </m:sSub>
                      </m:den>
                    </m:f>
                    <m:r>
                      <a:rPr lang="it-IT" sz="1800" b="0" i="1" smtClean="0">
                        <a:latin typeface="Cambria Math" panose="02040503050406030204" pitchFamily="18" charset="0"/>
                      </a:rPr>
                      <m:t>=</m:t>
                    </m:r>
                    <m:r>
                      <a:rPr lang="it-IT" sz="1800" b="0" i="1" smtClean="0">
                        <a:latin typeface="Cambria Math" panose="02040503050406030204" pitchFamily="18" charset="0"/>
                      </a:rPr>
                      <m:t>𝑝</m:t>
                    </m:r>
                    <m:r>
                      <a:rPr lang="it-IT" sz="1800" b="0" i="1" smtClean="0">
                        <a:latin typeface="Cambria Math" panose="02040503050406030204" pitchFamily="18" charset="0"/>
                      </a:rPr>
                      <m:t> </m:t>
                    </m:r>
                    <m:sSup>
                      <m:sSupPr>
                        <m:ctrlPr>
                          <a:rPr lang="it-IT" sz="1800" b="0" i="1" smtClean="0">
                            <a:latin typeface="Cambria Math" panose="02040503050406030204" pitchFamily="18" charset="0"/>
                          </a:rPr>
                        </m:ctrlPr>
                      </m:sSupPr>
                      <m:e>
                        <m:r>
                          <a:rPr lang="it-IT" sz="1800" b="0" i="1" smtClean="0">
                            <a:latin typeface="Cambria Math" panose="02040503050406030204" pitchFamily="18" charset="0"/>
                          </a:rPr>
                          <m:t>𝑒</m:t>
                        </m:r>
                      </m:e>
                      <m:sup>
                        <m:r>
                          <a:rPr lang="it-IT" sz="1800" b="0" i="1" smtClean="0">
                            <a:latin typeface="Cambria Math" panose="02040503050406030204" pitchFamily="18" charset="0"/>
                          </a:rPr>
                          <m:t>−</m:t>
                        </m:r>
                        <m:r>
                          <a:rPr lang="it-IT" sz="1800" b="0" i="1" smtClean="0">
                            <a:latin typeface="Cambria Math" panose="02040503050406030204" pitchFamily="18" charset="0"/>
                          </a:rPr>
                          <m:t>𝑖</m:t>
                        </m:r>
                        <m:sSub>
                          <m:sSubPr>
                            <m:ctrlPr>
                              <a:rPr lang="it-IT" sz="1800" b="0" i="1" smtClean="0">
                                <a:latin typeface="Cambria Math" panose="02040503050406030204" pitchFamily="18" charset="0"/>
                              </a:rPr>
                            </m:ctrlPr>
                          </m:sSubPr>
                          <m:e>
                            <m:r>
                              <a:rPr lang="it-IT" sz="1800" b="0" i="1" smtClean="0">
                                <a:latin typeface="Cambria Math" panose="02040503050406030204" pitchFamily="18" charset="0"/>
                              </a:rPr>
                              <m:t>𝜔</m:t>
                            </m:r>
                          </m:e>
                          <m:sub>
                            <m:r>
                              <a:rPr lang="it-IT" sz="1800" b="0" i="1" smtClean="0">
                                <a:latin typeface="Cambria Math" panose="02040503050406030204" pitchFamily="18" charset="0"/>
                              </a:rPr>
                              <m:t>𝑝</m:t>
                            </m:r>
                          </m:sub>
                        </m:sSub>
                        <m:r>
                          <a:rPr lang="it-IT" sz="1800" b="0" i="1" smtClean="0">
                            <a:latin typeface="Cambria Math" panose="02040503050406030204" pitchFamily="18" charset="0"/>
                          </a:rPr>
                          <m:t>𝑡</m:t>
                        </m:r>
                      </m:sup>
                    </m:sSup>
                  </m:oMath>
                </a14:m>
                <a:r>
                  <a:rPr lang="en-IT" dirty="0"/>
                  <a:t>+c.c.</a:t>
                </a:r>
              </a:p>
            </p:txBody>
          </p:sp>
        </mc:Choice>
        <mc:Fallback xmlns="">
          <p:sp>
            <p:nvSpPr>
              <p:cNvPr id="3" name="TextBox 2">
                <a:extLst>
                  <a:ext uri="{FF2B5EF4-FFF2-40B4-BE49-F238E27FC236}">
                    <a16:creationId xmlns:a16="http://schemas.microsoft.com/office/drawing/2014/main" id="{AAE7D2E7-F40D-5291-4119-73CAD1BA99A3}"/>
                  </a:ext>
                </a:extLst>
              </p:cNvPr>
              <p:cNvSpPr txBox="1">
                <a:spLocks noRot="1" noChangeAspect="1" noMove="1" noResize="1" noEditPoints="1" noAdjustHandles="1" noChangeArrowheads="1" noChangeShapeType="1" noTextEdit="1"/>
              </p:cNvSpPr>
              <p:nvPr/>
            </p:nvSpPr>
            <p:spPr>
              <a:xfrm>
                <a:off x="416187" y="5999597"/>
                <a:ext cx="3098604" cy="539315"/>
              </a:xfrm>
              <a:prstGeom prst="rect">
                <a:avLst/>
              </a:prstGeom>
              <a:blipFill>
                <a:blip r:embed="rId13"/>
                <a:stretch>
                  <a:fillRect/>
                </a:stretch>
              </a:blipFill>
            </p:spPr>
            <p:txBody>
              <a:bodyPr/>
              <a:lstStyle/>
              <a:p>
                <a:r>
                  <a:rPr lang="en-IT">
                    <a:noFill/>
                  </a:rPr>
                  <a:t> </a:t>
                </a:r>
              </a:p>
            </p:txBody>
          </p:sp>
        </mc:Fallback>
      </mc:AlternateContent>
      <p:sp>
        <p:nvSpPr>
          <p:cNvPr id="7" name="TextBox 6">
            <a:extLst>
              <a:ext uri="{FF2B5EF4-FFF2-40B4-BE49-F238E27FC236}">
                <a16:creationId xmlns:a16="http://schemas.microsoft.com/office/drawing/2014/main" id="{A2924FD8-062C-EFC6-536F-B09B810F1629}"/>
              </a:ext>
            </a:extLst>
          </p:cNvPr>
          <p:cNvSpPr txBox="1"/>
          <p:nvPr/>
        </p:nvSpPr>
        <p:spPr>
          <a:xfrm>
            <a:off x="8201548" y="2696868"/>
            <a:ext cx="2390078" cy="369332"/>
          </a:xfrm>
          <a:prstGeom prst="rect">
            <a:avLst/>
          </a:prstGeom>
          <a:noFill/>
        </p:spPr>
        <p:txBody>
          <a:bodyPr wrap="none" rtlCol="0">
            <a:spAutoFit/>
          </a:bodyPr>
          <a:lstStyle/>
          <a:p>
            <a:r>
              <a:rPr lang="en-IT" dirty="0"/>
              <a:t>Effective increase in Q</a:t>
            </a:r>
          </a:p>
        </p:txBody>
      </p:sp>
      <p:sp>
        <p:nvSpPr>
          <p:cNvPr id="8" name="TextBox 7">
            <a:extLst>
              <a:ext uri="{FF2B5EF4-FFF2-40B4-BE49-F238E27FC236}">
                <a16:creationId xmlns:a16="http://schemas.microsoft.com/office/drawing/2014/main" id="{EC003D87-65C4-9684-3CD1-4F7FA1AF1A06}"/>
              </a:ext>
            </a:extLst>
          </p:cNvPr>
          <p:cNvSpPr txBox="1"/>
          <p:nvPr/>
        </p:nvSpPr>
        <p:spPr>
          <a:xfrm>
            <a:off x="2338610" y="4793331"/>
            <a:ext cx="765979" cy="369332"/>
          </a:xfrm>
          <a:prstGeom prst="rect">
            <a:avLst/>
          </a:prstGeom>
          <a:noFill/>
        </p:spPr>
        <p:txBody>
          <a:bodyPr wrap="none" rtlCol="0">
            <a:spAutoFit/>
          </a:bodyPr>
          <a:lstStyle/>
          <a:p>
            <a:r>
              <a:rPr lang="en-IT" dirty="0"/>
              <a:t>Pump</a:t>
            </a:r>
          </a:p>
        </p:txBody>
      </p:sp>
      <p:cxnSp>
        <p:nvCxnSpPr>
          <p:cNvPr id="9" name="Straight Arrow Connector 8">
            <a:extLst>
              <a:ext uri="{FF2B5EF4-FFF2-40B4-BE49-F238E27FC236}">
                <a16:creationId xmlns:a16="http://schemas.microsoft.com/office/drawing/2014/main" id="{3D12FBAD-4508-D049-7755-7FDC5C8AB98A}"/>
              </a:ext>
            </a:extLst>
          </p:cNvPr>
          <p:cNvCxnSpPr>
            <a:cxnSpLocks/>
            <a:stCxn id="8" idx="2"/>
          </p:cNvCxnSpPr>
          <p:nvPr/>
        </p:nvCxnSpPr>
        <p:spPr>
          <a:xfrm flipH="1">
            <a:off x="2569995" y="5162663"/>
            <a:ext cx="151605" cy="2399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CC1E9BA-236B-ECFF-1BCF-EB6B5251FF65}"/>
              </a:ext>
            </a:extLst>
          </p:cNvPr>
          <p:cNvSpPr txBox="1"/>
          <p:nvPr/>
        </p:nvSpPr>
        <p:spPr>
          <a:xfrm>
            <a:off x="210690" y="4778791"/>
            <a:ext cx="651717" cy="369332"/>
          </a:xfrm>
          <a:prstGeom prst="rect">
            <a:avLst/>
          </a:prstGeom>
          <a:noFill/>
        </p:spPr>
        <p:txBody>
          <a:bodyPr wrap="none" rtlCol="0">
            <a:spAutoFit/>
          </a:bodyPr>
          <a:lstStyle/>
          <a:p>
            <a:r>
              <a:rPr lang="en-IT" dirty="0"/>
              <a:t>Loss</a:t>
            </a:r>
          </a:p>
        </p:txBody>
      </p:sp>
      <p:cxnSp>
        <p:nvCxnSpPr>
          <p:cNvPr id="12" name="Straight Arrow Connector 11">
            <a:extLst>
              <a:ext uri="{FF2B5EF4-FFF2-40B4-BE49-F238E27FC236}">
                <a16:creationId xmlns:a16="http://schemas.microsoft.com/office/drawing/2014/main" id="{A2E1017B-3E4D-5044-B6E9-32B51EEA274A}"/>
              </a:ext>
            </a:extLst>
          </p:cNvPr>
          <p:cNvCxnSpPr>
            <a:stCxn id="10" idx="2"/>
          </p:cNvCxnSpPr>
          <p:nvPr/>
        </p:nvCxnSpPr>
        <p:spPr>
          <a:xfrm>
            <a:off x="536549" y="5148123"/>
            <a:ext cx="401297" cy="2913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50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B375-7990-9640-8F78-BC7DBA7FE3CF}"/>
              </a:ext>
            </a:extLst>
          </p:cNvPr>
          <p:cNvSpPr>
            <a:spLocks noGrp="1"/>
          </p:cNvSpPr>
          <p:nvPr>
            <p:ph type="title"/>
          </p:nvPr>
        </p:nvSpPr>
        <p:spPr/>
        <p:txBody>
          <a:bodyPr/>
          <a:lstStyle/>
          <a:p>
            <a:r>
              <a:rPr lang="it-IT" cap="none" dirty="0" err="1"/>
              <a:t>Josephson</a:t>
            </a:r>
            <a:r>
              <a:rPr lang="it-IT" cap="none" dirty="0"/>
              <a:t> </a:t>
            </a:r>
            <a:r>
              <a:rPr lang="it-IT" cap="none" dirty="0" err="1"/>
              <a:t>Parametric</a:t>
            </a:r>
            <a:r>
              <a:rPr lang="it-IT" cap="none" dirty="0"/>
              <a:t> </a:t>
            </a:r>
            <a:r>
              <a:rPr lang="it-IT" cap="none" dirty="0" err="1"/>
              <a:t>Amplifier</a:t>
            </a:r>
            <a:r>
              <a:rPr lang="it-IT" cap="none" dirty="0"/>
              <a:t> </a:t>
            </a:r>
          </a:p>
        </p:txBody>
      </p:sp>
      <p:sp>
        <p:nvSpPr>
          <p:cNvPr id="4" name="Rectangle 3">
            <a:extLst>
              <a:ext uri="{FF2B5EF4-FFF2-40B4-BE49-F238E27FC236}">
                <a16:creationId xmlns:a16="http://schemas.microsoft.com/office/drawing/2014/main" id="{53506559-21F9-484B-A135-8F293EFF6A88}"/>
              </a:ext>
            </a:extLst>
          </p:cNvPr>
          <p:cNvSpPr/>
          <p:nvPr/>
        </p:nvSpPr>
        <p:spPr>
          <a:xfrm>
            <a:off x="575894" y="6075041"/>
            <a:ext cx="3219151" cy="246221"/>
          </a:xfrm>
          <a:prstGeom prst="rect">
            <a:avLst/>
          </a:prstGeom>
        </p:spPr>
        <p:txBody>
          <a:bodyPr wrap="none">
            <a:spAutoFit/>
          </a:bodyPr>
          <a:lstStyle/>
          <a:p>
            <a:r>
              <a:rPr lang="it-IT" sz="1000" dirty="0"/>
              <a:t>ROY DEVORET PHYSICAL REVIEW B 98, 045405 (2018)</a:t>
            </a:r>
            <a:endParaRPr lang="it-IT" sz="1000" dirty="0">
              <a:effectLst/>
            </a:endParaRPr>
          </a:p>
        </p:txBody>
      </p:sp>
      <p:pic>
        <p:nvPicPr>
          <p:cNvPr id="8" name="Picture 7">
            <a:extLst>
              <a:ext uri="{FF2B5EF4-FFF2-40B4-BE49-F238E27FC236}">
                <a16:creationId xmlns:a16="http://schemas.microsoft.com/office/drawing/2014/main" id="{37D3D610-A2C2-FF43-9747-A92D25FAF05C}"/>
              </a:ext>
            </a:extLst>
          </p:cNvPr>
          <p:cNvPicPr>
            <a:picLocks noChangeAspect="1"/>
          </p:cNvPicPr>
          <p:nvPr/>
        </p:nvPicPr>
        <p:blipFill>
          <a:blip r:embed="rId2"/>
          <a:stretch>
            <a:fillRect/>
          </a:stretch>
        </p:blipFill>
        <p:spPr>
          <a:xfrm>
            <a:off x="1698043" y="2836204"/>
            <a:ext cx="3297600" cy="1440000"/>
          </a:xfrm>
          <a:prstGeom prst="rect">
            <a:avLst/>
          </a:prstGeom>
        </p:spPr>
      </p:pic>
      <p:pic>
        <p:nvPicPr>
          <p:cNvPr id="10" name="Picture 9">
            <a:extLst>
              <a:ext uri="{FF2B5EF4-FFF2-40B4-BE49-F238E27FC236}">
                <a16:creationId xmlns:a16="http://schemas.microsoft.com/office/drawing/2014/main" id="{06F04BCE-AC27-1E4E-AA36-64659051F9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8258" y="2900517"/>
            <a:ext cx="4584256" cy="1440000"/>
          </a:xfrm>
          <a:prstGeom prst="rect">
            <a:avLst/>
          </a:prstGeom>
        </p:spPr>
      </p:pic>
      <p:sp>
        <p:nvSpPr>
          <p:cNvPr id="11" name="TextBox 10">
            <a:extLst>
              <a:ext uri="{FF2B5EF4-FFF2-40B4-BE49-F238E27FC236}">
                <a16:creationId xmlns:a16="http://schemas.microsoft.com/office/drawing/2014/main" id="{6B71EFEB-BECF-BF4D-9455-C06D78F142B9}"/>
              </a:ext>
            </a:extLst>
          </p:cNvPr>
          <p:cNvSpPr txBox="1"/>
          <p:nvPr/>
        </p:nvSpPr>
        <p:spPr>
          <a:xfrm>
            <a:off x="2552523" y="4119268"/>
            <a:ext cx="1656223" cy="369332"/>
          </a:xfrm>
          <a:prstGeom prst="rect">
            <a:avLst/>
          </a:prstGeom>
          <a:noFill/>
        </p:spPr>
        <p:txBody>
          <a:bodyPr wrap="none" rtlCol="0">
            <a:spAutoFit/>
          </a:bodyPr>
          <a:lstStyle/>
          <a:p>
            <a:r>
              <a:rPr lang="it-IT" dirty="0" err="1"/>
              <a:t>Current</a:t>
            </a:r>
            <a:r>
              <a:rPr lang="it-IT" dirty="0"/>
              <a:t> </a:t>
            </a:r>
            <a:r>
              <a:rPr lang="it-IT" dirty="0" err="1"/>
              <a:t>Driven</a:t>
            </a:r>
            <a:endParaRPr lang="it-IT" dirty="0"/>
          </a:p>
        </p:txBody>
      </p:sp>
      <p:sp>
        <p:nvSpPr>
          <p:cNvPr id="12" name="TextBox 11">
            <a:extLst>
              <a:ext uri="{FF2B5EF4-FFF2-40B4-BE49-F238E27FC236}">
                <a16:creationId xmlns:a16="http://schemas.microsoft.com/office/drawing/2014/main" id="{EF8C7DFF-E2DB-2D47-8443-5670520C2701}"/>
              </a:ext>
            </a:extLst>
          </p:cNvPr>
          <p:cNvSpPr txBox="1"/>
          <p:nvPr/>
        </p:nvSpPr>
        <p:spPr>
          <a:xfrm>
            <a:off x="7673431" y="4259814"/>
            <a:ext cx="1278107" cy="369332"/>
          </a:xfrm>
          <a:prstGeom prst="rect">
            <a:avLst/>
          </a:prstGeom>
          <a:noFill/>
        </p:spPr>
        <p:txBody>
          <a:bodyPr wrap="none" rtlCol="0">
            <a:spAutoFit/>
          </a:bodyPr>
          <a:lstStyle/>
          <a:p>
            <a:r>
              <a:rPr lang="it-IT" dirty="0" err="1"/>
              <a:t>Flux</a:t>
            </a:r>
            <a:r>
              <a:rPr lang="it-IT" dirty="0"/>
              <a:t> </a:t>
            </a:r>
            <a:r>
              <a:rPr lang="it-IT" dirty="0" err="1"/>
              <a:t>Driven</a:t>
            </a:r>
            <a:endParaRPr lang="it-IT" dirty="0"/>
          </a:p>
        </p:txBody>
      </p:sp>
      <p:sp>
        <p:nvSpPr>
          <p:cNvPr id="14" name="TextBox 13">
            <a:extLst>
              <a:ext uri="{FF2B5EF4-FFF2-40B4-BE49-F238E27FC236}">
                <a16:creationId xmlns:a16="http://schemas.microsoft.com/office/drawing/2014/main" id="{0E977CBF-BA2F-CF4D-B4C2-461FFA193FE9}"/>
              </a:ext>
            </a:extLst>
          </p:cNvPr>
          <p:cNvSpPr txBox="1"/>
          <p:nvPr/>
        </p:nvSpPr>
        <p:spPr>
          <a:xfrm>
            <a:off x="1964856" y="4516910"/>
            <a:ext cx="3014199" cy="738664"/>
          </a:xfrm>
          <a:prstGeom prst="rect">
            <a:avLst/>
          </a:prstGeom>
          <a:noFill/>
        </p:spPr>
        <p:txBody>
          <a:bodyPr wrap="square" rtlCol="0">
            <a:spAutoFit/>
          </a:bodyPr>
          <a:lstStyle/>
          <a:p>
            <a:r>
              <a:rPr lang="it-IT" sz="1400" dirty="0" err="1"/>
              <a:t>Parametric</a:t>
            </a:r>
            <a:r>
              <a:rPr lang="it-IT" sz="1400" dirty="0"/>
              <a:t> </a:t>
            </a:r>
            <a:r>
              <a:rPr lang="it-IT" sz="1400" dirty="0" err="1"/>
              <a:t>amplification</a:t>
            </a:r>
            <a:r>
              <a:rPr lang="it-IT" sz="1400" dirty="0"/>
              <a:t> </a:t>
            </a:r>
            <a:r>
              <a:rPr lang="it-IT" sz="1400" dirty="0" err="1"/>
              <a:t>achieved</a:t>
            </a:r>
            <a:r>
              <a:rPr lang="it-IT" sz="1400" dirty="0"/>
              <a:t> by </a:t>
            </a:r>
            <a:r>
              <a:rPr lang="it-IT" sz="1400" dirty="0" err="1"/>
              <a:t>modulating</a:t>
            </a:r>
            <a:r>
              <a:rPr lang="it-IT" sz="1400" dirty="0"/>
              <a:t> the </a:t>
            </a:r>
            <a:r>
              <a:rPr lang="it-IT" sz="1400" dirty="0" err="1"/>
              <a:t>bias</a:t>
            </a:r>
            <a:r>
              <a:rPr lang="it-IT" sz="1400" dirty="0"/>
              <a:t> </a:t>
            </a:r>
            <a:r>
              <a:rPr lang="it-IT" sz="1400" dirty="0" err="1"/>
              <a:t>current</a:t>
            </a:r>
            <a:r>
              <a:rPr lang="it-IT" sz="1400" dirty="0"/>
              <a:t> in the JJ:  </a:t>
            </a:r>
            <a:r>
              <a:rPr lang="it-IT" sz="1400" dirty="0" err="1">
                <a:latin typeface="Symbol" pitchFamily="2" charset="2"/>
              </a:rPr>
              <a:t>w</a:t>
            </a:r>
            <a:r>
              <a:rPr lang="it-IT" sz="1400" baseline="-25000" dirty="0" err="1"/>
              <a:t>pump</a:t>
            </a:r>
            <a:r>
              <a:rPr lang="it-IT" sz="1400" dirty="0" err="1"/>
              <a:t>~</a:t>
            </a:r>
            <a:r>
              <a:rPr lang="it-IT" sz="1400" dirty="0" err="1">
                <a:latin typeface="Symbol" pitchFamily="2" charset="2"/>
              </a:rPr>
              <a:t>w</a:t>
            </a:r>
            <a:r>
              <a:rPr lang="it-IT" sz="1400" baseline="-25000" dirty="0" err="1"/>
              <a:t>signal</a:t>
            </a:r>
            <a:r>
              <a:rPr lang="it-IT" sz="1400" baseline="-25000" dirty="0"/>
              <a:t>  </a:t>
            </a:r>
            <a:r>
              <a:rPr lang="it-IT" sz="1400" dirty="0"/>
              <a:t>4 </a:t>
            </a:r>
            <a:r>
              <a:rPr lang="it-IT" sz="1400" dirty="0" err="1"/>
              <a:t>wave</a:t>
            </a:r>
            <a:r>
              <a:rPr lang="it-IT" sz="1400" dirty="0"/>
              <a:t> mixing</a:t>
            </a:r>
          </a:p>
        </p:txBody>
      </p:sp>
      <p:sp>
        <p:nvSpPr>
          <p:cNvPr id="15" name="TextBox 14">
            <a:extLst>
              <a:ext uri="{FF2B5EF4-FFF2-40B4-BE49-F238E27FC236}">
                <a16:creationId xmlns:a16="http://schemas.microsoft.com/office/drawing/2014/main" id="{20E15C7C-B6AF-3045-874E-01D5BD372348}"/>
              </a:ext>
            </a:extLst>
          </p:cNvPr>
          <p:cNvSpPr txBox="1"/>
          <p:nvPr/>
        </p:nvSpPr>
        <p:spPr>
          <a:xfrm>
            <a:off x="7093286" y="4629146"/>
            <a:ext cx="3014199" cy="738664"/>
          </a:xfrm>
          <a:prstGeom prst="rect">
            <a:avLst/>
          </a:prstGeom>
          <a:noFill/>
        </p:spPr>
        <p:txBody>
          <a:bodyPr wrap="square" rtlCol="0">
            <a:spAutoFit/>
          </a:bodyPr>
          <a:lstStyle/>
          <a:p>
            <a:r>
              <a:rPr lang="it-IT" sz="1400" dirty="0" err="1"/>
              <a:t>Parametric</a:t>
            </a:r>
            <a:r>
              <a:rPr lang="it-IT" sz="1400" dirty="0"/>
              <a:t> </a:t>
            </a:r>
            <a:r>
              <a:rPr lang="it-IT" sz="1400" dirty="0" err="1"/>
              <a:t>amplification</a:t>
            </a:r>
            <a:r>
              <a:rPr lang="it-IT" sz="1400" dirty="0"/>
              <a:t> </a:t>
            </a:r>
            <a:r>
              <a:rPr lang="it-IT" sz="1400" dirty="0" err="1"/>
              <a:t>achieved</a:t>
            </a:r>
            <a:r>
              <a:rPr lang="it-IT" sz="1400" dirty="0"/>
              <a:t> by </a:t>
            </a:r>
            <a:r>
              <a:rPr lang="it-IT" sz="1400" dirty="0" err="1"/>
              <a:t>modulating</a:t>
            </a:r>
            <a:r>
              <a:rPr lang="it-IT" sz="1400" dirty="0"/>
              <a:t> the </a:t>
            </a:r>
            <a:r>
              <a:rPr lang="it-IT" sz="1400" dirty="0" err="1"/>
              <a:t>flux</a:t>
            </a:r>
            <a:r>
              <a:rPr lang="it-IT" sz="1400" dirty="0"/>
              <a:t> in the DC-</a:t>
            </a:r>
            <a:r>
              <a:rPr lang="it-IT" sz="1400" dirty="0" err="1"/>
              <a:t>Squid</a:t>
            </a:r>
            <a:r>
              <a:rPr lang="it-IT" sz="1400" dirty="0"/>
              <a:t>:  </a:t>
            </a:r>
            <a:r>
              <a:rPr lang="it-IT" sz="1400" dirty="0">
                <a:latin typeface="Symbol" pitchFamily="2" charset="2"/>
              </a:rPr>
              <a:t>w</a:t>
            </a:r>
            <a:r>
              <a:rPr lang="it-IT" sz="1400" baseline="-25000" dirty="0"/>
              <a:t>pump</a:t>
            </a:r>
            <a:r>
              <a:rPr lang="it-IT" sz="1400" dirty="0"/>
              <a:t>~2</a:t>
            </a:r>
            <a:r>
              <a:rPr lang="it-IT" sz="1400" dirty="0">
                <a:latin typeface="Symbol" pitchFamily="2" charset="2"/>
              </a:rPr>
              <a:t>w</a:t>
            </a:r>
            <a:r>
              <a:rPr lang="it-IT" sz="1400" baseline="-25000" dirty="0"/>
              <a:t>signal</a:t>
            </a:r>
            <a:r>
              <a:rPr lang="it-IT" sz="1400" dirty="0"/>
              <a:t>  3 </a:t>
            </a:r>
            <a:r>
              <a:rPr lang="it-IT" sz="1400" dirty="0" err="1"/>
              <a:t>wave</a:t>
            </a:r>
            <a:r>
              <a:rPr lang="it-IT" sz="1400" dirty="0"/>
              <a:t> mixing</a:t>
            </a:r>
            <a:endParaRPr lang="it-IT" sz="1400" baseline="-25000" dirty="0"/>
          </a:p>
        </p:txBody>
      </p:sp>
      <p:sp>
        <p:nvSpPr>
          <p:cNvPr id="3" name="Slide Number Placeholder 2">
            <a:extLst>
              <a:ext uri="{FF2B5EF4-FFF2-40B4-BE49-F238E27FC236}">
                <a16:creationId xmlns:a16="http://schemas.microsoft.com/office/drawing/2014/main" id="{D162380E-BA77-F34B-AD2F-9D58999AC07A}"/>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5" name="TextBox 4">
            <a:extLst>
              <a:ext uri="{FF2B5EF4-FFF2-40B4-BE49-F238E27FC236}">
                <a16:creationId xmlns:a16="http://schemas.microsoft.com/office/drawing/2014/main" id="{8EBFFFE8-F054-9145-B6D3-20CDBD2737C8}"/>
              </a:ext>
            </a:extLst>
          </p:cNvPr>
          <p:cNvSpPr txBox="1"/>
          <p:nvPr/>
        </p:nvSpPr>
        <p:spPr>
          <a:xfrm>
            <a:off x="451412" y="2045558"/>
            <a:ext cx="10911029" cy="646331"/>
          </a:xfrm>
          <a:prstGeom prst="rect">
            <a:avLst/>
          </a:prstGeom>
          <a:noFill/>
        </p:spPr>
        <p:txBody>
          <a:bodyPr wrap="square" rtlCol="0">
            <a:spAutoFit/>
          </a:bodyPr>
          <a:lstStyle/>
          <a:p>
            <a:r>
              <a:rPr lang="it-IT" dirty="0"/>
              <a:t>Quantum </a:t>
            </a:r>
            <a:r>
              <a:rPr lang="it-IT" dirty="0" err="1"/>
              <a:t>limited</a:t>
            </a:r>
            <a:r>
              <a:rPr lang="it-IT" dirty="0"/>
              <a:t> </a:t>
            </a:r>
            <a:r>
              <a:rPr lang="it-IT" dirty="0" err="1"/>
              <a:t>parametric</a:t>
            </a:r>
            <a:r>
              <a:rPr lang="it-IT" dirty="0"/>
              <a:t> </a:t>
            </a:r>
            <a:r>
              <a:rPr lang="it-IT" dirty="0" err="1"/>
              <a:t>amplification</a:t>
            </a:r>
            <a:r>
              <a:rPr lang="it-IT" dirty="0"/>
              <a:t> </a:t>
            </a:r>
            <a:r>
              <a:rPr lang="it-IT" dirty="0" err="1"/>
              <a:t>is</a:t>
            </a:r>
            <a:r>
              <a:rPr lang="it-IT" dirty="0"/>
              <a:t> </a:t>
            </a:r>
            <a:r>
              <a:rPr lang="it-IT" dirty="0" err="1"/>
              <a:t>obtained</a:t>
            </a:r>
            <a:r>
              <a:rPr lang="it-IT" dirty="0"/>
              <a:t> by </a:t>
            </a:r>
            <a:r>
              <a:rPr lang="it-IT" dirty="0" err="1"/>
              <a:t>driving</a:t>
            </a:r>
            <a:r>
              <a:rPr lang="it-IT" dirty="0"/>
              <a:t> non-linear non-dissipative </a:t>
            </a:r>
            <a:r>
              <a:rPr lang="it-IT" dirty="0" err="1"/>
              <a:t>elements</a:t>
            </a:r>
            <a:r>
              <a:rPr lang="it-IT" dirty="0"/>
              <a:t> </a:t>
            </a:r>
            <a:r>
              <a:rPr lang="it-IT" dirty="0" err="1"/>
              <a:t>such</a:t>
            </a:r>
            <a:r>
              <a:rPr lang="it-IT" dirty="0"/>
              <a:t> </a:t>
            </a:r>
            <a:r>
              <a:rPr lang="it-IT" dirty="0" err="1"/>
              <a:t>as</a:t>
            </a:r>
            <a:r>
              <a:rPr lang="it-IT" dirty="0"/>
              <a:t> </a:t>
            </a:r>
            <a:r>
              <a:rPr lang="it-IT" dirty="0" err="1"/>
              <a:t>Josephson</a:t>
            </a:r>
            <a:r>
              <a:rPr lang="it-IT" dirty="0"/>
              <a:t> </a:t>
            </a:r>
            <a:r>
              <a:rPr lang="it-IT" dirty="0" err="1"/>
              <a:t>junctions</a:t>
            </a:r>
            <a:endParaRPr lang="it-IT" dirty="0"/>
          </a:p>
        </p:txBody>
      </p:sp>
    </p:spTree>
    <p:extLst>
      <p:ext uri="{BB962C8B-B14F-4D97-AF65-F5344CB8AC3E}">
        <p14:creationId xmlns:p14="http://schemas.microsoft.com/office/powerpoint/2010/main" val="1674921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6F10-A01B-8E46-BC8C-130247D6B81F}"/>
              </a:ext>
            </a:extLst>
          </p:cNvPr>
          <p:cNvSpPr>
            <a:spLocks noGrp="1"/>
          </p:cNvSpPr>
          <p:nvPr>
            <p:ph type="title"/>
          </p:nvPr>
        </p:nvSpPr>
        <p:spPr/>
        <p:txBody>
          <a:bodyPr/>
          <a:lstStyle/>
          <a:p>
            <a:r>
              <a:rPr lang="it-IT" dirty="0"/>
              <a:t>IBS-CAPP – </a:t>
            </a:r>
            <a:r>
              <a:rPr lang="it-IT" dirty="0" err="1"/>
              <a:t>Flux</a:t>
            </a:r>
            <a:r>
              <a:rPr lang="it-IT" dirty="0"/>
              <a:t> </a:t>
            </a:r>
            <a:r>
              <a:rPr lang="it-IT" dirty="0" err="1"/>
              <a:t>Driven</a:t>
            </a:r>
            <a:r>
              <a:rPr lang="it-IT" dirty="0"/>
              <a:t> JPA</a:t>
            </a:r>
          </a:p>
        </p:txBody>
      </p:sp>
      <p:sp>
        <p:nvSpPr>
          <p:cNvPr id="3" name="Slide Number Placeholder 2">
            <a:extLst>
              <a:ext uri="{FF2B5EF4-FFF2-40B4-BE49-F238E27FC236}">
                <a16:creationId xmlns:a16="http://schemas.microsoft.com/office/drawing/2014/main" id="{150DB3E7-1473-0D44-A6F7-0790DA987F9D}"/>
              </a:ext>
            </a:extLst>
          </p:cNvPr>
          <p:cNvSpPr>
            <a:spLocks noGrp="1"/>
          </p:cNvSpPr>
          <p:nvPr>
            <p:ph type="sldNum" sz="quarter" idx="12"/>
          </p:nvPr>
        </p:nvSpPr>
        <p:spPr/>
        <p:txBody>
          <a:bodyPr/>
          <a:lstStyle/>
          <a:p>
            <a:fld id="{D57F1E4F-1CFF-5643-939E-217C01CDF565}" type="slidenum">
              <a:rPr lang="en-US" smtClean="0"/>
              <a:pPr/>
              <a:t>8</a:t>
            </a:fld>
            <a:endParaRPr lang="en-US" dirty="0"/>
          </a:p>
        </p:txBody>
      </p:sp>
      <p:graphicFrame>
        <p:nvGraphicFramePr>
          <p:cNvPr id="13" name="Table 12">
            <a:extLst>
              <a:ext uri="{FF2B5EF4-FFF2-40B4-BE49-F238E27FC236}">
                <a16:creationId xmlns:a16="http://schemas.microsoft.com/office/drawing/2014/main" id="{E0E5F5F9-8D1C-C441-8317-FF327AEA7744}"/>
              </a:ext>
            </a:extLst>
          </p:cNvPr>
          <p:cNvGraphicFramePr>
            <a:graphicFrameLocks noGrp="1"/>
          </p:cNvGraphicFramePr>
          <p:nvPr>
            <p:extLst>
              <p:ext uri="{D42A27DB-BD31-4B8C-83A1-F6EECF244321}">
                <p14:modId xmlns:p14="http://schemas.microsoft.com/office/powerpoint/2010/main" val="386498899"/>
              </p:ext>
            </p:extLst>
          </p:nvPr>
        </p:nvGraphicFramePr>
        <p:xfrm>
          <a:off x="7732621" y="4832127"/>
          <a:ext cx="2930980" cy="1706785"/>
        </p:xfrm>
        <a:graphic>
          <a:graphicData uri="http://schemas.openxmlformats.org/drawingml/2006/table">
            <a:tbl>
              <a:tblPr firstRow="1" bandRow="1">
                <a:tableStyleId>{D7AC3CCA-C797-4891-BE02-D94E43425B78}</a:tableStyleId>
              </a:tblPr>
              <a:tblGrid>
                <a:gridCol w="1347808">
                  <a:extLst>
                    <a:ext uri="{9D8B030D-6E8A-4147-A177-3AD203B41FA5}">
                      <a16:colId xmlns:a16="http://schemas.microsoft.com/office/drawing/2014/main" val="3225504652"/>
                    </a:ext>
                  </a:extLst>
                </a:gridCol>
                <a:gridCol w="1583172">
                  <a:extLst>
                    <a:ext uri="{9D8B030D-6E8A-4147-A177-3AD203B41FA5}">
                      <a16:colId xmlns:a16="http://schemas.microsoft.com/office/drawing/2014/main" val="1152974756"/>
                    </a:ext>
                  </a:extLst>
                </a:gridCol>
              </a:tblGrid>
              <a:tr h="341357">
                <a:tc>
                  <a:txBody>
                    <a:bodyPr/>
                    <a:lstStyle/>
                    <a:p>
                      <a:r>
                        <a:rPr lang="it-IT" sz="1600" b="0" dirty="0" err="1"/>
                        <a:t>T</a:t>
                      </a:r>
                      <a:r>
                        <a:rPr lang="it-IT" sz="1600" b="0" baseline="-25000" dirty="0" err="1"/>
                        <a:t>add</a:t>
                      </a:r>
                      <a:r>
                        <a:rPr lang="it-IT" sz="1600" b="0" baseline="-25000" dirty="0"/>
                        <a:t> </a:t>
                      </a:r>
                      <a:r>
                        <a:rPr lang="it-IT" sz="1600" b="0" baseline="-25000" dirty="0" err="1"/>
                        <a:t>noise</a:t>
                      </a:r>
                      <a:endParaRPr lang="it-IT" sz="1600" b="0" dirty="0"/>
                    </a:p>
                  </a:txBody>
                  <a:tcPr/>
                </a:tc>
                <a:tc>
                  <a:txBody>
                    <a:bodyPr/>
                    <a:lstStyle/>
                    <a:p>
                      <a:r>
                        <a:rPr lang="it-IT" sz="1600" b="0" dirty="0"/>
                        <a:t>120 </a:t>
                      </a:r>
                      <a:r>
                        <a:rPr lang="it-IT" sz="1600" b="0" dirty="0" err="1"/>
                        <a:t>mK</a:t>
                      </a:r>
                      <a:endParaRPr lang="it-IT" sz="1600" b="0" dirty="0"/>
                    </a:p>
                  </a:txBody>
                  <a:tcPr/>
                </a:tc>
                <a:extLst>
                  <a:ext uri="{0D108BD9-81ED-4DB2-BD59-A6C34878D82A}">
                    <a16:rowId xmlns:a16="http://schemas.microsoft.com/office/drawing/2014/main" val="760987535"/>
                  </a:ext>
                </a:extLst>
              </a:tr>
              <a:tr h="341357">
                <a:tc>
                  <a:txBody>
                    <a:bodyPr/>
                    <a:lstStyle/>
                    <a:p>
                      <a:r>
                        <a:rPr lang="it-IT" sz="1600" dirty="0"/>
                        <a:t>mixing</a:t>
                      </a:r>
                    </a:p>
                  </a:txBody>
                  <a:tcPr/>
                </a:tc>
                <a:tc>
                  <a:txBody>
                    <a:bodyPr/>
                    <a:lstStyle/>
                    <a:p>
                      <a:r>
                        <a:rPr lang="it-IT" sz="1600" dirty="0"/>
                        <a:t>3 </a:t>
                      </a:r>
                      <a:r>
                        <a:rPr lang="it-IT" sz="1600" dirty="0" err="1"/>
                        <a:t>wave</a:t>
                      </a:r>
                      <a:endParaRPr lang="it-IT" sz="1600" dirty="0"/>
                    </a:p>
                  </a:txBody>
                  <a:tcPr/>
                </a:tc>
                <a:extLst>
                  <a:ext uri="{0D108BD9-81ED-4DB2-BD59-A6C34878D82A}">
                    <a16:rowId xmlns:a16="http://schemas.microsoft.com/office/drawing/2014/main" val="2682919842"/>
                  </a:ext>
                </a:extLst>
              </a:tr>
              <a:tr h="341357">
                <a:tc>
                  <a:txBody>
                    <a:bodyPr/>
                    <a:lstStyle/>
                    <a:p>
                      <a:r>
                        <a:rPr lang="it-IT" sz="1600" dirty="0"/>
                        <a:t>Gain</a:t>
                      </a:r>
                    </a:p>
                  </a:txBody>
                  <a:tcPr/>
                </a:tc>
                <a:tc>
                  <a:txBody>
                    <a:bodyPr/>
                    <a:lstStyle/>
                    <a:p>
                      <a:r>
                        <a:rPr lang="it-IT" sz="1600" dirty="0"/>
                        <a:t>20 dB</a:t>
                      </a:r>
                    </a:p>
                  </a:txBody>
                  <a:tcPr/>
                </a:tc>
                <a:extLst>
                  <a:ext uri="{0D108BD9-81ED-4DB2-BD59-A6C34878D82A}">
                    <a16:rowId xmlns:a16="http://schemas.microsoft.com/office/drawing/2014/main" val="3992528836"/>
                  </a:ext>
                </a:extLst>
              </a:tr>
              <a:tr h="341357">
                <a:tc>
                  <a:txBody>
                    <a:bodyPr/>
                    <a:lstStyle/>
                    <a:p>
                      <a:r>
                        <a:rPr lang="it-IT" sz="1600" dirty="0"/>
                        <a:t>BW</a:t>
                      </a:r>
                    </a:p>
                  </a:txBody>
                  <a:tcPr/>
                </a:tc>
                <a:tc>
                  <a:txBody>
                    <a:bodyPr/>
                    <a:lstStyle/>
                    <a:p>
                      <a:r>
                        <a:rPr lang="it-IT" sz="1600" dirty="0"/>
                        <a:t>100 kHz</a:t>
                      </a:r>
                    </a:p>
                  </a:txBody>
                  <a:tcPr/>
                </a:tc>
                <a:extLst>
                  <a:ext uri="{0D108BD9-81ED-4DB2-BD59-A6C34878D82A}">
                    <a16:rowId xmlns:a16="http://schemas.microsoft.com/office/drawing/2014/main" val="3562702611"/>
                  </a:ext>
                </a:extLst>
              </a:tr>
              <a:tr h="341357">
                <a:tc>
                  <a:txBody>
                    <a:bodyPr/>
                    <a:lstStyle/>
                    <a:p>
                      <a:r>
                        <a:rPr lang="it-IT" sz="1600" dirty="0" err="1"/>
                        <a:t>Tunability</a:t>
                      </a:r>
                      <a:endParaRPr lang="it-IT" sz="1600" dirty="0"/>
                    </a:p>
                  </a:txBody>
                  <a:tcPr/>
                </a:tc>
                <a:tc>
                  <a:txBody>
                    <a:bodyPr/>
                    <a:lstStyle/>
                    <a:p>
                      <a:r>
                        <a:rPr lang="it-IT" sz="1600" dirty="0"/>
                        <a:t>100 MHz</a:t>
                      </a:r>
                    </a:p>
                  </a:txBody>
                  <a:tcPr/>
                </a:tc>
                <a:extLst>
                  <a:ext uri="{0D108BD9-81ED-4DB2-BD59-A6C34878D82A}">
                    <a16:rowId xmlns:a16="http://schemas.microsoft.com/office/drawing/2014/main" val="374194874"/>
                  </a:ext>
                </a:extLst>
              </a:tr>
            </a:tbl>
          </a:graphicData>
        </a:graphic>
      </p:graphicFrame>
      <p:sp>
        <p:nvSpPr>
          <p:cNvPr id="6" name="TextBox 5">
            <a:extLst>
              <a:ext uri="{FF2B5EF4-FFF2-40B4-BE49-F238E27FC236}">
                <a16:creationId xmlns:a16="http://schemas.microsoft.com/office/drawing/2014/main" id="{85825B4C-7C0F-1EC5-E7E2-8856BD4CB34B}"/>
              </a:ext>
            </a:extLst>
          </p:cNvPr>
          <p:cNvSpPr txBox="1"/>
          <p:nvPr/>
        </p:nvSpPr>
        <p:spPr>
          <a:xfrm>
            <a:off x="533116" y="6231135"/>
            <a:ext cx="4585149" cy="276999"/>
          </a:xfrm>
          <a:prstGeom prst="rect">
            <a:avLst/>
          </a:prstGeom>
          <a:noFill/>
        </p:spPr>
        <p:txBody>
          <a:bodyPr wrap="square">
            <a:spAutoFit/>
          </a:bodyPr>
          <a:lstStyle/>
          <a:p>
            <a:r>
              <a:rPr lang="en-GB" sz="1200" dirty="0"/>
              <a:t>Superconductor Science and Technology, Volume 34, Number 8</a:t>
            </a:r>
            <a:endParaRPr lang="en-IT" sz="1200" dirty="0"/>
          </a:p>
        </p:txBody>
      </p:sp>
      <p:pic>
        <p:nvPicPr>
          <p:cNvPr id="7" name="Picture 6">
            <a:extLst>
              <a:ext uri="{FF2B5EF4-FFF2-40B4-BE49-F238E27FC236}">
                <a16:creationId xmlns:a16="http://schemas.microsoft.com/office/drawing/2014/main" id="{A061F2AA-2236-0730-2A7E-56EFE76C3B20}"/>
              </a:ext>
            </a:extLst>
          </p:cNvPr>
          <p:cNvPicPr>
            <a:picLocks noChangeAspect="1"/>
          </p:cNvPicPr>
          <p:nvPr/>
        </p:nvPicPr>
        <p:blipFill>
          <a:blip r:embed="rId2"/>
          <a:stretch>
            <a:fillRect/>
          </a:stretch>
        </p:blipFill>
        <p:spPr>
          <a:xfrm>
            <a:off x="844469" y="2187023"/>
            <a:ext cx="5475271" cy="3240000"/>
          </a:xfrm>
          <a:prstGeom prst="rect">
            <a:avLst/>
          </a:prstGeom>
        </p:spPr>
      </p:pic>
      <p:sp>
        <p:nvSpPr>
          <p:cNvPr id="12" name="TextBox 11">
            <a:extLst>
              <a:ext uri="{FF2B5EF4-FFF2-40B4-BE49-F238E27FC236}">
                <a16:creationId xmlns:a16="http://schemas.microsoft.com/office/drawing/2014/main" id="{2610010C-3D3B-F4D7-1275-E72A9A5A6FBE}"/>
              </a:ext>
            </a:extLst>
          </p:cNvPr>
          <p:cNvSpPr txBox="1"/>
          <p:nvPr/>
        </p:nvSpPr>
        <p:spPr>
          <a:xfrm>
            <a:off x="533116" y="5923358"/>
            <a:ext cx="2930980" cy="276999"/>
          </a:xfrm>
          <a:prstGeom prst="rect">
            <a:avLst/>
          </a:prstGeom>
          <a:noFill/>
        </p:spPr>
        <p:txBody>
          <a:bodyPr wrap="square">
            <a:spAutoFit/>
          </a:bodyPr>
          <a:lstStyle/>
          <a:p>
            <a:r>
              <a:rPr lang="en-GB" sz="1200" dirty="0"/>
              <a:t>PHYSICAL REVIEW X 14, 031023 (2024)</a:t>
            </a:r>
          </a:p>
        </p:txBody>
      </p:sp>
      <p:pic>
        <p:nvPicPr>
          <p:cNvPr id="19" name="Picture 18" descr="A close-up of a graph&#10;&#10;AI-generated content may be incorrect.">
            <a:extLst>
              <a:ext uri="{FF2B5EF4-FFF2-40B4-BE49-F238E27FC236}">
                <a16:creationId xmlns:a16="http://schemas.microsoft.com/office/drawing/2014/main" id="{D6A7C5F2-A42B-07C8-3003-AA191CFFA509}"/>
              </a:ext>
            </a:extLst>
          </p:cNvPr>
          <p:cNvPicPr>
            <a:picLocks noChangeAspect="1"/>
          </p:cNvPicPr>
          <p:nvPr/>
        </p:nvPicPr>
        <p:blipFill>
          <a:blip r:embed="rId3"/>
          <a:stretch>
            <a:fillRect/>
          </a:stretch>
        </p:blipFill>
        <p:spPr>
          <a:xfrm>
            <a:off x="7048691" y="1690688"/>
            <a:ext cx="4298840" cy="2880000"/>
          </a:xfrm>
          <a:prstGeom prst="rect">
            <a:avLst/>
          </a:prstGeom>
        </p:spPr>
      </p:pic>
    </p:spTree>
    <p:extLst>
      <p:ext uri="{BB962C8B-B14F-4D97-AF65-F5344CB8AC3E}">
        <p14:creationId xmlns:p14="http://schemas.microsoft.com/office/powerpoint/2010/main" val="3350535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0B2B4-1B1E-DC44-8224-6F2D359ACADB}"/>
              </a:ext>
            </a:extLst>
          </p:cNvPr>
          <p:cNvSpPr>
            <a:spLocks noGrp="1"/>
          </p:cNvSpPr>
          <p:nvPr>
            <p:ph type="title"/>
          </p:nvPr>
        </p:nvSpPr>
        <p:spPr/>
        <p:txBody>
          <a:bodyPr/>
          <a:lstStyle/>
          <a:p>
            <a:r>
              <a:rPr lang="it-IT" dirty="0"/>
              <a:t>ADMX – JPA</a:t>
            </a:r>
          </a:p>
        </p:txBody>
      </p:sp>
      <p:sp>
        <p:nvSpPr>
          <p:cNvPr id="7" name="Rectangle 6">
            <a:extLst>
              <a:ext uri="{FF2B5EF4-FFF2-40B4-BE49-F238E27FC236}">
                <a16:creationId xmlns:a16="http://schemas.microsoft.com/office/drawing/2014/main" id="{D2A2692F-3954-544E-82AB-21D03B64F5D8}"/>
              </a:ext>
            </a:extLst>
          </p:cNvPr>
          <p:cNvSpPr/>
          <p:nvPr/>
        </p:nvSpPr>
        <p:spPr>
          <a:xfrm>
            <a:off x="463508" y="6246654"/>
            <a:ext cx="3502882" cy="246221"/>
          </a:xfrm>
          <a:prstGeom prst="rect">
            <a:avLst/>
          </a:prstGeom>
        </p:spPr>
        <p:txBody>
          <a:bodyPr wrap="none">
            <a:spAutoFit/>
          </a:bodyPr>
          <a:lstStyle/>
          <a:p>
            <a:r>
              <a:rPr lang="it-IT" sz="1000" dirty="0">
                <a:solidFill>
                  <a:srgbClr val="000000"/>
                </a:solidFill>
                <a:latin typeface="Lucida Grande" panose="020B0600040502020204" pitchFamily="34" charset="0"/>
              </a:rPr>
              <a:t>FERMILAB-PUB-20-331-AD-E-QIS Arxiv:2010.00169</a:t>
            </a:r>
            <a:endParaRPr lang="it-IT" sz="1000" dirty="0"/>
          </a:p>
        </p:txBody>
      </p:sp>
      <p:sp>
        <p:nvSpPr>
          <p:cNvPr id="11" name="Rectangle 10">
            <a:extLst>
              <a:ext uri="{FF2B5EF4-FFF2-40B4-BE49-F238E27FC236}">
                <a16:creationId xmlns:a16="http://schemas.microsoft.com/office/drawing/2014/main" id="{B3C410E7-7459-0D41-BBD8-1105CF540B93}"/>
              </a:ext>
            </a:extLst>
          </p:cNvPr>
          <p:cNvSpPr/>
          <p:nvPr/>
        </p:nvSpPr>
        <p:spPr>
          <a:xfrm>
            <a:off x="366160" y="1788722"/>
            <a:ext cx="2866165" cy="1569660"/>
          </a:xfrm>
          <a:prstGeom prst="rect">
            <a:avLst/>
          </a:prstGeom>
        </p:spPr>
        <p:txBody>
          <a:bodyPr wrap="square">
            <a:spAutoFit/>
          </a:bodyPr>
          <a:lstStyle/>
          <a:p>
            <a:r>
              <a:rPr lang="it-IT" sz="1600" dirty="0"/>
              <a:t>ADMX </a:t>
            </a:r>
            <a:r>
              <a:rPr lang="it-IT" sz="1600" dirty="0" err="1"/>
              <a:t>operates</a:t>
            </a:r>
            <a:r>
              <a:rPr lang="it-IT" sz="1600" dirty="0"/>
              <a:t> a 4 </a:t>
            </a:r>
            <a:r>
              <a:rPr lang="it-IT" sz="1600" dirty="0" err="1"/>
              <a:t>wave</a:t>
            </a:r>
            <a:r>
              <a:rPr lang="it-IT" sz="1600" dirty="0"/>
              <a:t> mixing JPA in a </a:t>
            </a:r>
            <a:r>
              <a:rPr lang="it-IT" sz="1600" dirty="0" err="1"/>
              <a:t>phase</a:t>
            </a:r>
            <a:r>
              <a:rPr lang="it-IT" sz="1600" dirty="0"/>
              <a:t> insensitive mode by </a:t>
            </a:r>
            <a:r>
              <a:rPr lang="it-IT" sz="1600" dirty="0" err="1"/>
              <a:t>pumping</a:t>
            </a:r>
            <a:r>
              <a:rPr lang="it-IT" sz="1600" dirty="0"/>
              <a:t> with a </a:t>
            </a:r>
            <a:r>
              <a:rPr lang="it-IT" sz="1600" dirty="0" err="1"/>
              <a:t>microwave</a:t>
            </a:r>
            <a:r>
              <a:rPr lang="it-IT" sz="1600" dirty="0"/>
              <a:t> </a:t>
            </a:r>
            <a:r>
              <a:rPr lang="it-IT" sz="1600" dirty="0" err="1"/>
              <a:t>tone</a:t>
            </a:r>
            <a:r>
              <a:rPr lang="it-IT" sz="1600" dirty="0"/>
              <a:t> 375 kHz </a:t>
            </a:r>
            <a:r>
              <a:rPr lang="it-IT" sz="1600" dirty="0" err="1"/>
              <a:t>detuned</a:t>
            </a:r>
            <a:r>
              <a:rPr lang="it-IT" sz="1600" dirty="0"/>
              <a:t> from the </a:t>
            </a:r>
            <a:r>
              <a:rPr lang="it-IT" sz="1600" dirty="0" err="1"/>
              <a:t>cavity</a:t>
            </a:r>
            <a:r>
              <a:rPr lang="it-IT" sz="1600" dirty="0"/>
              <a:t> </a:t>
            </a:r>
            <a:r>
              <a:rPr lang="it-IT" sz="1600" dirty="0" err="1"/>
              <a:t>resonance</a:t>
            </a:r>
            <a:r>
              <a:rPr lang="it-IT" sz="1600" dirty="0"/>
              <a:t>. </a:t>
            </a:r>
            <a:endParaRPr lang="it-IT" sz="1600" dirty="0">
              <a:effectLst/>
            </a:endParaRPr>
          </a:p>
        </p:txBody>
      </p:sp>
      <p:grpSp>
        <p:nvGrpSpPr>
          <p:cNvPr id="3" name="Group 2">
            <a:extLst>
              <a:ext uri="{FF2B5EF4-FFF2-40B4-BE49-F238E27FC236}">
                <a16:creationId xmlns:a16="http://schemas.microsoft.com/office/drawing/2014/main" id="{21550138-F662-3E73-1C0E-5E2F60D8285E}"/>
              </a:ext>
            </a:extLst>
          </p:cNvPr>
          <p:cNvGrpSpPr/>
          <p:nvPr/>
        </p:nvGrpSpPr>
        <p:grpSpPr>
          <a:xfrm>
            <a:off x="3232325" y="1543614"/>
            <a:ext cx="8496167" cy="2520000"/>
            <a:chOff x="3109343" y="1859856"/>
            <a:chExt cx="8496167" cy="2520000"/>
          </a:xfrm>
        </p:grpSpPr>
        <p:pic>
          <p:nvPicPr>
            <p:cNvPr id="4" name="Picture 3">
              <a:extLst>
                <a:ext uri="{FF2B5EF4-FFF2-40B4-BE49-F238E27FC236}">
                  <a16:creationId xmlns:a16="http://schemas.microsoft.com/office/drawing/2014/main" id="{B04E76E1-9856-314C-A5C8-1A2245E7F6CD}"/>
                </a:ext>
              </a:extLst>
            </p:cNvPr>
            <p:cNvPicPr>
              <a:picLocks noChangeAspect="1"/>
            </p:cNvPicPr>
            <p:nvPr/>
          </p:nvPicPr>
          <p:blipFill>
            <a:blip r:embed="rId2"/>
            <a:stretch>
              <a:fillRect/>
            </a:stretch>
          </p:blipFill>
          <p:spPr>
            <a:xfrm>
              <a:off x="3109343" y="1859856"/>
              <a:ext cx="8496167" cy="2520000"/>
            </a:xfrm>
            <a:prstGeom prst="rect">
              <a:avLst/>
            </a:prstGeom>
          </p:spPr>
        </p:pic>
        <p:sp>
          <p:nvSpPr>
            <p:cNvPr id="9" name="Rectangle 8">
              <a:extLst>
                <a:ext uri="{FF2B5EF4-FFF2-40B4-BE49-F238E27FC236}">
                  <a16:creationId xmlns:a16="http://schemas.microsoft.com/office/drawing/2014/main" id="{4C803B8C-748C-994F-9EB6-DD1CC992241C}"/>
                </a:ext>
              </a:extLst>
            </p:cNvPr>
            <p:cNvSpPr/>
            <p:nvPr/>
          </p:nvSpPr>
          <p:spPr>
            <a:xfrm>
              <a:off x="5191531" y="3800070"/>
              <a:ext cx="1066318" cy="307777"/>
            </a:xfrm>
            <a:prstGeom prst="rect">
              <a:avLst/>
            </a:prstGeom>
          </p:spPr>
          <p:txBody>
            <a:bodyPr wrap="none">
              <a:spAutoFit/>
            </a:bodyPr>
            <a:lstStyle/>
            <a:p>
              <a:r>
                <a:rPr lang="it-IT" sz="1400" dirty="0" err="1">
                  <a:solidFill>
                    <a:srgbClr val="231F20"/>
                  </a:solidFill>
                </a:rPr>
                <a:t>UCBerkeley</a:t>
              </a:r>
              <a:endParaRPr lang="it-IT" sz="1400" dirty="0">
                <a:solidFill>
                  <a:srgbClr val="231F20"/>
                </a:solidFill>
                <a:effectLst/>
              </a:endParaRPr>
            </a:p>
          </p:txBody>
        </p:sp>
        <p:sp>
          <p:nvSpPr>
            <p:cNvPr id="12" name="Rectangle 11">
              <a:extLst>
                <a:ext uri="{FF2B5EF4-FFF2-40B4-BE49-F238E27FC236}">
                  <a16:creationId xmlns:a16="http://schemas.microsoft.com/office/drawing/2014/main" id="{C12DACD9-97C2-F640-BCA8-1D33CFA2B08F}"/>
                </a:ext>
              </a:extLst>
            </p:cNvPr>
            <p:cNvSpPr/>
            <p:nvPr/>
          </p:nvSpPr>
          <p:spPr>
            <a:xfrm>
              <a:off x="5895383" y="1859856"/>
              <a:ext cx="5484194" cy="246221"/>
            </a:xfrm>
            <a:prstGeom prst="rect">
              <a:avLst/>
            </a:prstGeom>
          </p:spPr>
          <p:txBody>
            <a:bodyPr wrap="none">
              <a:spAutoFit/>
            </a:bodyPr>
            <a:lstStyle/>
            <a:p>
              <a:r>
                <a:rPr lang="it-IT" sz="1000" dirty="0" err="1">
                  <a:latin typeface="Helvetica" pitchFamily="2" charset="0"/>
                </a:rPr>
                <a:t>See</a:t>
              </a:r>
              <a:r>
                <a:rPr lang="it-IT" sz="1000" dirty="0">
                  <a:latin typeface="Helvetica" pitchFamily="2" charset="0"/>
                </a:rPr>
                <a:t> talk of </a:t>
              </a:r>
              <a:r>
                <a:rPr lang="it-IT" sz="1000" dirty="0" err="1">
                  <a:latin typeface="Helvetica" pitchFamily="2" charset="0"/>
                </a:rPr>
                <a:t>Yanjie</a:t>
              </a:r>
              <a:r>
                <a:rPr lang="it-IT" sz="1000" dirty="0">
                  <a:latin typeface="Helvetica" pitchFamily="2" charset="0"/>
                </a:rPr>
                <a:t> </a:t>
              </a:r>
              <a:r>
                <a:rPr lang="it-IT" sz="1000" dirty="0" err="1">
                  <a:latin typeface="Helvetica" pitchFamily="2" charset="0"/>
                </a:rPr>
                <a:t>Qiu</a:t>
              </a:r>
              <a:r>
                <a:rPr lang="it-IT" sz="1000" dirty="0">
                  <a:latin typeface="Helvetica" pitchFamily="2" charset="0"/>
                </a:rPr>
                <a:t> et al </a:t>
              </a:r>
              <a:r>
                <a:rPr lang="it-IT" sz="1000" dirty="0" err="1">
                  <a:latin typeface="Helvetica" pitchFamily="2" charset="0"/>
                </a:rPr>
                <a:t>at</a:t>
              </a:r>
              <a:r>
                <a:rPr lang="it-IT" sz="1000" dirty="0">
                  <a:latin typeface="Helvetica" pitchFamily="2" charset="0"/>
                </a:rPr>
                <a:t> </a:t>
              </a:r>
              <a:r>
                <a:rPr lang="it-IT" sz="1000" dirty="0"/>
                <a:t>Workshop on </a:t>
              </a:r>
              <a:r>
                <a:rPr lang="it-IT" sz="1000" dirty="0" err="1"/>
                <a:t>Microwave</a:t>
              </a:r>
              <a:r>
                <a:rPr lang="it-IT" sz="1000" dirty="0"/>
                <a:t> </a:t>
              </a:r>
              <a:r>
                <a:rPr lang="it-IT" sz="1000" dirty="0" err="1"/>
                <a:t>Cavities</a:t>
              </a:r>
              <a:r>
                <a:rPr lang="it-IT" sz="1000" dirty="0"/>
                <a:t> and Detectors for </a:t>
              </a:r>
              <a:r>
                <a:rPr lang="it-IT" sz="1000" dirty="0" err="1"/>
                <a:t>Axion</a:t>
              </a:r>
              <a:r>
                <a:rPr lang="it-IT" sz="1000" dirty="0"/>
                <a:t> </a:t>
              </a:r>
              <a:r>
                <a:rPr lang="it-IT" sz="1000" dirty="0" err="1"/>
                <a:t>Research</a:t>
              </a:r>
              <a:endParaRPr lang="it-IT" sz="1000" dirty="0"/>
            </a:p>
          </p:txBody>
        </p:sp>
      </p:grpSp>
      <p:sp>
        <p:nvSpPr>
          <p:cNvPr id="5" name="Slide Number Placeholder 4">
            <a:extLst>
              <a:ext uri="{FF2B5EF4-FFF2-40B4-BE49-F238E27FC236}">
                <a16:creationId xmlns:a16="http://schemas.microsoft.com/office/drawing/2014/main" id="{0FA78E95-2720-AF44-8924-069D7C309605}"/>
              </a:ext>
            </a:extLst>
          </p:cNvPr>
          <p:cNvSpPr>
            <a:spLocks noGrp="1"/>
          </p:cNvSpPr>
          <p:nvPr>
            <p:ph type="sldNum" sz="quarter" idx="12"/>
          </p:nvPr>
        </p:nvSpPr>
        <p:spPr/>
        <p:txBody>
          <a:bodyPr/>
          <a:lstStyle/>
          <a:p>
            <a:fld id="{D57F1E4F-1CFF-5643-939E-217C01CDF565}" type="slidenum">
              <a:rPr lang="en-US" smtClean="0"/>
              <a:pPr/>
              <a:t>9</a:t>
            </a:fld>
            <a:endParaRPr lang="en-US" dirty="0"/>
          </a:p>
        </p:txBody>
      </p:sp>
      <p:graphicFrame>
        <p:nvGraphicFramePr>
          <p:cNvPr id="8" name="Table 7">
            <a:extLst>
              <a:ext uri="{FF2B5EF4-FFF2-40B4-BE49-F238E27FC236}">
                <a16:creationId xmlns:a16="http://schemas.microsoft.com/office/drawing/2014/main" id="{68298D03-D13E-1F4D-BDCE-342DC7CB4BFA}"/>
              </a:ext>
            </a:extLst>
          </p:cNvPr>
          <p:cNvGraphicFramePr>
            <a:graphicFrameLocks noGrp="1"/>
          </p:cNvGraphicFramePr>
          <p:nvPr>
            <p:extLst>
              <p:ext uri="{D42A27DB-BD31-4B8C-83A1-F6EECF244321}">
                <p14:modId xmlns:p14="http://schemas.microsoft.com/office/powerpoint/2010/main" val="3987240166"/>
              </p:ext>
            </p:extLst>
          </p:nvPr>
        </p:nvGraphicFramePr>
        <p:xfrm>
          <a:off x="463508" y="4063614"/>
          <a:ext cx="3035407" cy="1706785"/>
        </p:xfrm>
        <a:graphic>
          <a:graphicData uri="http://schemas.openxmlformats.org/drawingml/2006/table">
            <a:tbl>
              <a:tblPr firstRow="1" bandRow="1">
                <a:tableStyleId>{D7AC3CCA-C797-4891-BE02-D94E43425B78}</a:tableStyleId>
              </a:tblPr>
              <a:tblGrid>
                <a:gridCol w="1347808">
                  <a:extLst>
                    <a:ext uri="{9D8B030D-6E8A-4147-A177-3AD203B41FA5}">
                      <a16:colId xmlns:a16="http://schemas.microsoft.com/office/drawing/2014/main" val="3225504652"/>
                    </a:ext>
                  </a:extLst>
                </a:gridCol>
                <a:gridCol w="1687599">
                  <a:extLst>
                    <a:ext uri="{9D8B030D-6E8A-4147-A177-3AD203B41FA5}">
                      <a16:colId xmlns:a16="http://schemas.microsoft.com/office/drawing/2014/main" val="1152974756"/>
                    </a:ext>
                  </a:extLst>
                </a:gridCol>
              </a:tblGrid>
              <a:tr h="341357">
                <a:tc>
                  <a:txBody>
                    <a:bodyPr/>
                    <a:lstStyle/>
                    <a:p>
                      <a:r>
                        <a:rPr lang="it-IT" sz="1600" b="0" dirty="0"/>
                        <a:t>T</a:t>
                      </a:r>
                      <a:r>
                        <a:rPr lang="it-IT" sz="1600" b="0" baseline="-25000" dirty="0"/>
                        <a:t>JPA</a:t>
                      </a:r>
                      <a:endParaRPr lang="it-IT" sz="1600" b="0" dirty="0"/>
                    </a:p>
                  </a:txBody>
                  <a:tcPr/>
                </a:tc>
                <a:tc>
                  <a:txBody>
                    <a:bodyPr/>
                    <a:lstStyle/>
                    <a:p>
                      <a:r>
                        <a:rPr lang="it-IT" sz="1600" b="0" dirty="0"/>
                        <a:t>250 </a:t>
                      </a:r>
                      <a:r>
                        <a:rPr lang="it-IT" sz="1600" b="0" dirty="0" err="1"/>
                        <a:t>mK</a:t>
                      </a:r>
                      <a:endParaRPr lang="it-IT" sz="1600" b="0" dirty="0"/>
                    </a:p>
                  </a:txBody>
                  <a:tcPr/>
                </a:tc>
                <a:extLst>
                  <a:ext uri="{0D108BD9-81ED-4DB2-BD59-A6C34878D82A}">
                    <a16:rowId xmlns:a16="http://schemas.microsoft.com/office/drawing/2014/main" val="760987535"/>
                  </a:ext>
                </a:extLst>
              </a:tr>
              <a:tr h="341357">
                <a:tc>
                  <a:txBody>
                    <a:bodyPr/>
                    <a:lstStyle/>
                    <a:p>
                      <a:r>
                        <a:rPr lang="it-IT" sz="1600" dirty="0"/>
                        <a:t>mixing</a:t>
                      </a:r>
                    </a:p>
                  </a:txBody>
                  <a:tcPr/>
                </a:tc>
                <a:tc>
                  <a:txBody>
                    <a:bodyPr/>
                    <a:lstStyle/>
                    <a:p>
                      <a:r>
                        <a:rPr lang="it-IT" sz="1600" dirty="0"/>
                        <a:t>4 </a:t>
                      </a:r>
                      <a:r>
                        <a:rPr lang="it-IT" sz="1600" dirty="0" err="1"/>
                        <a:t>wave</a:t>
                      </a:r>
                      <a:endParaRPr lang="it-IT" sz="1600" dirty="0"/>
                    </a:p>
                  </a:txBody>
                  <a:tcPr/>
                </a:tc>
                <a:extLst>
                  <a:ext uri="{0D108BD9-81ED-4DB2-BD59-A6C34878D82A}">
                    <a16:rowId xmlns:a16="http://schemas.microsoft.com/office/drawing/2014/main" val="2682919842"/>
                  </a:ext>
                </a:extLst>
              </a:tr>
              <a:tr h="341357">
                <a:tc>
                  <a:txBody>
                    <a:bodyPr/>
                    <a:lstStyle/>
                    <a:p>
                      <a:r>
                        <a:rPr lang="it-IT" sz="1600" dirty="0"/>
                        <a:t>Gain</a:t>
                      </a:r>
                    </a:p>
                  </a:txBody>
                  <a:tcPr/>
                </a:tc>
                <a:tc>
                  <a:txBody>
                    <a:bodyPr/>
                    <a:lstStyle/>
                    <a:p>
                      <a:r>
                        <a:rPr lang="it-IT" sz="1600" dirty="0"/>
                        <a:t>20 dB</a:t>
                      </a:r>
                    </a:p>
                  </a:txBody>
                  <a:tcPr/>
                </a:tc>
                <a:extLst>
                  <a:ext uri="{0D108BD9-81ED-4DB2-BD59-A6C34878D82A}">
                    <a16:rowId xmlns:a16="http://schemas.microsoft.com/office/drawing/2014/main" val="3992528836"/>
                  </a:ext>
                </a:extLst>
              </a:tr>
              <a:tr h="341357">
                <a:tc>
                  <a:txBody>
                    <a:bodyPr/>
                    <a:lstStyle/>
                    <a:p>
                      <a:r>
                        <a:rPr lang="it-IT" sz="1600" dirty="0"/>
                        <a:t>BW</a:t>
                      </a:r>
                    </a:p>
                  </a:txBody>
                  <a:tcPr/>
                </a:tc>
                <a:tc>
                  <a:txBody>
                    <a:bodyPr/>
                    <a:lstStyle/>
                    <a:p>
                      <a:r>
                        <a:rPr lang="it-IT" sz="1600" dirty="0"/>
                        <a:t>10 MHz</a:t>
                      </a:r>
                    </a:p>
                  </a:txBody>
                  <a:tcPr/>
                </a:tc>
                <a:extLst>
                  <a:ext uri="{0D108BD9-81ED-4DB2-BD59-A6C34878D82A}">
                    <a16:rowId xmlns:a16="http://schemas.microsoft.com/office/drawing/2014/main" val="3562702611"/>
                  </a:ext>
                </a:extLst>
              </a:tr>
              <a:tr h="341357">
                <a:tc>
                  <a:txBody>
                    <a:bodyPr/>
                    <a:lstStyle/>
                    <a:p>
                      <a:r>
                        <a:rPr lang="it-IT" sz="1600" dirty="0" err="1"/>
                        <a:t>Tunability</a:t>
                      </a:r>
                      <a:endParaRPr lang="it-IT" sz="1600" dirty="0"/>
                    </a:p>
                  </a:txBody>
                  <a:tcPr/>
                </a:tc>
                <a:tc>
                  <a:txBody>
                    <a:bodyPr/>
                    <a:lstStyle/>
                    <a:p>
                      <a:r>
                        <a:rPr lang="it-IT" sz="1600" dirty="0"/>
                        <a:t>500 MHz</a:t>
                      </a:r>
                    </a:p>
                  </a:txBody>
                  <a:tcPr/>
                </a:tc>
                <a:extLst>
                  <a:ext uri="{0D108BD9-81ED-4DB2-BD59-A6C34878D82A}">
                    <a16:rowId xmlns:a16="http://schemas.microsoft.com/office/drawing/2014/main" val="374194874"/>
                  </a:ext>
                </a:extLst>
              </a:tr>
            </a:tbl>
          </a:graphicData>
        </a:graphic>
      </p:graphicFrame>
      <p:sp>
        <p:nvSpPr>
          <p:cNvPr id="10" name="TextBox 9">
            <a:extLst>
              <a:ext uri="{FF2B5EF4-FFF2-40B4-BE49-F238E27FC236}">
                <a16:creationId xmlns:a16="http://schemas.microsoft.com/office/drawing/2014/main" id="{C7CEF0CA-48A3-5B08-670C-9399BB918523}"/>
              </a:ext>
            </a:extLst>
          </p:cNvPr>
          <p:cNvSpPr txBox="1"/>
          <p:nvPr/>
        </p:nvSpPr>
        <p:spPr>
          <a:xfrm>
            <a:off x="5847672" y="6307020"/>
            <a:ext cx="3377300" cy="276999"/>
          </a:xfrm>
          <a:prstGeom prst="rect">
            <a:avLst/>
          </a:prstGeom>
          <a:noFill/>
        </p:spPr>
        <p:txBody>
          <a:bodyPr wrap="square">
            <a:spAutoFit/>
          </a:bodyPr>
          <a:lstStyle/>
          <a:p>
            <a:r>
              <a:rPr lang="en-GB" sz="1200" dirty="0"/>
              <a:t>PHYSICAL REVIEW LETTERS 127, 261803 (2021)</a:t>
            </a:r>
          </a:p>
        </p:txBody>
      </p:sp>
      <p:pic>
        <p:nvPicPr>
          <p:cNvPr id="13" name="Picture 12">
            <a:extLst>
              <a:ext uri="{FF2B5EF4-FFF2-40B4-BE49-F238E27FC236}">
                <a16:creationId xmlns:a16="http://schemas.microsoft.com/office/drawing/2014/main" id="{7423C29F-CFB5-5CCD-9019-6ACCD664BE7D}"/>
              </a:ext>
            </a:extLst>
          </p:cNvPr>
          <p:cNvPicPr>
            <a:picLocks noChangeAspect="1"/>
          </p:cNvPicPr>
          <p:nvPr/>
        </p:nvPicPr>
        <p:blipFill>
          <a:blip r:embed="rId3"/>
          <a:stretch>
            <a:fillRect/>
          </a:stretch>
        </p:blipFill>
        <p:spPr>
          <a:xfrm>
            <a:off x="5847672" y="4063614"/>
            <a:ext cx="3322030" cy="2160000"/>
          </a:xfrm>
          <a:prstGeom prst="rect">
            <a:avLst/>
          </a:prstGeom>
        </p:spPr>
      </p:pic>
    </p:spTree>
    <p:extLst>
      <p:ext uri="{BB962C8B-B14F-4D97-AF65-F5344CB8AC3E}">
        <p14:creationId xmlns:p14="http://schemas.microsoft.com/office/powerpoint/2010/main" val="1264973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2187</TotalTime>
  <Words>1766</Words>
  <Application>Microsoft Macintosh PowerPoint</Application>
  <PresentationFormat>Widescreen</PresentationFormat>
  <Paragraphs>315</Paragraphs>
  <Slides>50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Aptos</vt:lpstr>
      <vt:lpstr>Aptos Display</vt:lpstr>
      <vt:lpstr>Arial</vt:lpstr>
      <vt:lpstr>Cambria Math</vt:lpstr>
      <vt:lpstr>Helvetica</vt:lpstr>
      <vt:lpstr>Lucida Grande</vt:lpstr>
      <vt:lpstr>Roboto</vt:lpstr>
      <vt:lpstr>Symbol</vt:lpstr>
      <vt:lpstr>Wingdings</vt:lpstr>
      <vt:lpstr>Office Theme</vt:lpstr>
      <vt:lpstr>High-sensitivity detectors and readout technologies for axions searches </vt:lpstr>
      <vt:lpstr>Outline</vt:lpstr>
      <vt:lpstr>Axion Interaction in a Microwave Cavity</vt:lpstr>
      <vt:lpstr>Parametric Amplification </vt:lpstr>
      <vt:lpstr>Parametric Amplification</vt:lpstr>
      <vt:lpstr>Parametric Amplification</vt:lpstr>
      <vt:lpstr>Josephson Parametric Amplifier </vt:lpstr>
      <vt:lpstr>IBS-CAPP – Flux Driven JPA</vt:lpstr>
      <vt:lpstr>ADMX – JPA</vt:lpstr>
      <vt:lpstr>Traveling Wave Parametric Amplifier</vt:lpstr>
      <vt:lpstr>Traveling Wave Parametric Amplifier</vt:lpstr>
      <vt:lpstr>QUAX - TWPA</vt:lpstr>
      <vt:lpstr>Beyond Quantum Limit #1: Squeezing</vt:lpstr>
      <vt:lpstr>HAYSTAC – A Squeezed State Receiver With JPA</vt:lpstr>
      <vt:lpstr>Beyond Quantum Limit #1: Quantum Sensing</vt:lpstr>
      <vt:lpstr>Single Qubit Sensors</vt:lpstr>
      <vt:lpstr>The Superconducting Qubit</vt:lpstr>
      <vt:lpstr>Superconducting Qubits</vt:lpstr>
      <vt:lpstr>Resolving Photon Number States in a Superconducting Circuit</vt:lpstr>
      <vt:lpstr>3D Qubit</vt:lpstr>
      <vt:lpstr>Resolving Photon Number States in a Superconducting Circuit</vt:lpstr>
      <vt:lpstr>Quantum Sensing</vt:lpstr>
      <vt:lpstr>Quantum Sensing</vt:lpstr>
      <vt:lpstr>Searching for Dark Matter with a Superconducting Qubit</vt:lpstr>
      <vt:lpstr>Searching for Dark Matter with a Superconducting Qubit</vt:lpstr>
      <vt:lpstr>Detecting Hidden Photon Dark Matter Using the Direct Excitation of Transmon Qubits</vt:lpstr>
      <vt:lpstr>Irreversible Qubit-Photon Coupling for the Detection of Itinerant Microwave Photons </vt:lpstr>
      <vt:lpstr>Quantum-Enhanced Sensing of Axion Dark Matter with a Transmon-Based Single Microwave Photon Counter</vt:lpstr>
      <vt:lpstr>Quantum Non-Demolition Detection of an Itinerant Microwave Photon</vt:lpstr>
      <vt:lpstr>Multi Qubit Sensors</vt:lpstr>
      <vt:lpstr>Error Correction with Two Qubits</vt:lpstr>
      <vt:lpstr>Sensing with Multiqubit Entangled States</vt:lpstr>
      <vt:lpstr>Quantum Enhancement in Dark Matter Detection with Quantum Computation</vt:lpstr>
      <vt:lpstr>Optimized Quantum Sensor Networks for Ultralight Dark Matter Detection</vt:lpstr>
      <vt:lpstr>Non Classical States</vt:lpstr>
      <vt:lpstr>Fock States</vt:lpstr>
      <vt:lpstr>Fock States</vt:lpstr>
      <vt:lpstr>Stimulated Emission of Signal Photons from Dark Matter Waves</vt:lpstr>
      <vt:lpstr>Stimulated Emission of Signal Photons from Dark Matter Waves</vt:lpstr>
      <vt:lpstr>Heisenberg-Limited Single-Mode Quantum Metrology in a Superconducting Circuit</vt:lpstr>
      <vt:lpstr>Quantum Sensing of Displacements with GKP States</vt:lpstr>
      <vt:lpstr>Combining Squeezing and Photon Counting</vt:lpstr>
      <vt:lpstr>Coherently Sum Signals</vt:lpstr>
      <vt:lpstr>Operating in a Strong Magnetic Field</vt:lpstr>
      <vt:lpstr>Superconducting Cavities</vt:lpstr>
      <vt:lpstr>Can we Build a Magnetically Resilient Qubit?</vt:lpstr>
      <vt:lpstr>NbSe2 van der Waals Josephson Junctions</vt:lpstr>
      <vt:lpstr>NbSe2 3D qubit</vt:lpstr>
      <vt:lpstr>Rabi-Like Oscillation in NbSe2 3D qubit</vt:lpstr>
      <vt:lpstr>Towards an optimal detector for Axions and HFGW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Claudio Gatti</dc:creator>
  <cp:lastModifiedBy>Claudio Gatti</cp:lastModifiedBy>
  <cp:revision>482</cp:revision>
  <dcterms:created xsi:type="dcterms:W3CDTF">2025-06-23T16:31:26Z</dcterms:created>
  <dcterms:modified xsi:type="dcterms:W3CDTF">2025-07-08T04:19:48Z</dcterms:modified>
</cp:coreProperties>
</file>