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27"/>
  </p:notesMasterIdLst>
  <p:sldIdLst>
    <p:sldId id="256" r:id="rId2"/>
    <p:sldId id="629" r:id="rId3"/>
    <p:sldId id="630" r:id="rId4"/>
    <p:sldId id="580" r:id="rId5"/>
    <p:sldId id="505" r:id="rId6"/>
    <p:sldId id="631" r:id="rId7"/>
    <p:sldId id="643" r:id="rId8"/>
    <p:sldId id="561" r:id="rId9"/>
    <p:sldId id="633" r:id="rId10"/>
    <p:sldId id="632" r:id="rId11"/>
    <p:sldId id="634" r:id="rId12"/>
    <p:sldId id="635" r:id="rId13"/>
    <p:sldId id="636" r:id="rId14"/>
    <p:sldId id="637" r:id="rId15"/>
    <p:sldId id="638" r:id="rId16"/>
    <p:sldId id="528" r:id="rId17"/>
    <p:sldId id="639" r:id="rId18"/>
    <p:sldId id="640" r:id="rId19"/>
    <p:sldId id="641" r:id="rId20"/>
    <p:sldId id="610" r:id="rId21"/>
    <p:sldId id="520" r:id="rId22"/>
    <p:sldId id="583" r:id="rId23"/>
    <p:sldId id="612" r:id="rId24"/>
    <p:sldId id="625" r:id="rId25"/>
    <p:sldId id="642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4CF"/>
    <a:srgbClr val="FDE2CC"/>
    <a:srgbClr val="969696"/>
    <a:srgbClr val="009900"/>
    <a:srgbClr val="009955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8" autoAdjust="0"/>
    <p:restoredTop sz="94656" autoAdjust="0"/>
  </p:normalViewPr>
  <p:slideViewPr>
    <p:cSldViewPr>
      <p:cViewPr varScale="1">
        <p:scale>
          <a:sx n="79" d="100"/>
          <a:sy n="79" d="100"/>
        </p:scale>
        <p:origin x="662" y="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69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E7BDB-8085-40BF-BB3A-43BCDC17DBC5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E5F41-D193-45FC-8274-01B633CB0A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5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2F9EA-1C1C-42F5-9C01-0B656418D9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AAF0B-72EB-4263-8D53-03E0644751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440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Palatino Linotype" pitchFamily="18" charset="0"/>
              </a:defRPr>
            </a:lvl1pPr>
            <a:lvl2pPr>
              <a:defRPr sz="2000">
                <a:latin typeface="Palatino Linotype" pitchFamily="18" charset="0"/>
              </a:defRPr>
            </a:lvl2pPr>
            <a:lvl3pPr>
              <a:defRPr sz="1800">
                <a:latin typeface="Palatino Linotype" pitchFamily="18" charset="0"/>
              </a:defRPr>
            </a:lvl3pPr>
            <a:lvl4pPr>
              <a:defRPr sz="1600">
                <a:latin typeface="Palatino Linotype" pitchFamily="18" charset="0"/>
              </a:defRPr>
            </a:lvl4pPr>
            <a:lvl5pPr>
              <a:defRPr sz="1400">
                <a:latin typeface="Palatino Linotype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1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60000">
              <a:srgbClr val="FBF0B7"/>
            </a:gs>
            <a:gs pos="90000">
              <a:srgbClr val="F9E891">
                <a:alpha val="72549"/>
              </a:srgbClr>
            </a:gs>
            <a:gs pos="100000">
              <a:srgbClr val="F5D537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2F9EA-1C1C-42F5-9C01-0B656418D9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AAF0B-72EB-4263-8D53-03E0644751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18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aramond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4.xml"/><Relationship Id="rId7" Type="http://schemas.openxmlformats.org/officeDocument/2006/relationships/image" Target="../media/image27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1.sv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600200"/>
            <a:ext cx="8686800" cy="1470025"/>
          </a:xfrm>
        </p:spPr>
        <p:txBody>
          <a:bodyPr>
            <a:normAutofit/>
          </a:bodyPr>
          <a:lstStyle/>
          <a:p>
            <a:r>
              <a:rPr lang="en-US" dirty="0"/>
              <a:t>Amplitudes for Gravitational Waves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3200400"/>
            <a:ext cx="8915400" cy="3505200"/>
          </a:xfrm>
        </p:spPr>
        <p:txBody>
          <a:bodyPr>
            <a:normAutofit/>
          </a:bodyPr>
          <a:lstStyle/>
          <a:p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David A. Kosower</a:t>
            </a:r>
            <a:b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</a:br>
            <a:r>
              <a:rPr kumimoji="1"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Institut</a:t>
            </a:r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 de Physique </a:t>
            </a:r>
            <a:r>
              <a:rPr kumimoji="1"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Th</a:t>
            </a:r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é</a:t>
            </a:r>
            <a:r>
              <a:rPr kumimoji="1" lang="fr-F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orique</a:t>
            </a:r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, CEA–</a:t>
            </a:r>
            <a:r>
              <a:rPr kumimoji="1"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Saclay</a:t>
            </a:r>
            <a:endParaRPr kumimoji="1"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Palatino Linotype" pitchFamily="18" charset="0"/>
            </a:endParaRPr>
          </a:p>
          <a:p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</a:b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Palatino Linotype" pitchFamily="18" charset="0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Amplitudes, Strong-Field Gravity, and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Resummation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, 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</a:b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Nordita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, Stockholm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April 13–17,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FB4F7-E2A3-BF59-3CB7-FBA289C85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730" y="5437778"/>
            <a:ext cx="1411011" cy="14110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950C1-DBB8-3BC2-2EE2-A06A1F1C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Pipelines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4A12D-F056-AB9D-5168-10282C9BA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en-US" sz="2000" dirty="0" err="1">
                <a:solidFill>
                  <a:srgbClr val="C00000"/>
                </a:solidFill>
              </a:rPr>
              <a:t>Vallisneri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Three dominant pipelines</a:t>
            </a:r>
          </a:p>
          <a:p>
            <a:pPr lvl="1"/>
            <a:r>
              <a:rPr lang="en-US" dirty="0"/>
              <a:t>Phenomenological: post-Newtonian (PN) based, Numerical Relativity (NR) calibrated</a:t>
            </a:r>
          </a:p>
          <a:p>
            <a:pPr lvl="1"/>
            <a:r>
              <a:rPr lang="en-US" dirty="0"/>
              <a:t>Surrogate: interpolated NR</a:t>
            </a:r>
          </a:p>
          <a:p>
            <a:pPr lvl="1"/>
            <a:r>
              <a:rPr lang="en-US" dirty="0"/>
              <a:t>Effective One-Body (EOB): </a:t>
            </a:r>
            <a:r>
              <a:rPr lang="en-US" dirty="0" err="1"/>
              <a:t>resummed</a:t>
            </a:r>
            <a:r>
              <a:rPr lang="en-US" dirty="0"/>
              <a:t> PN, NR calibrated, self-force (SF) matched</a:t>
            </a:r>
          </a:p>
          <a:p>
            <a:pPr lvl="1"/>
            <a:endParaRPr lang="en-US" dirty="0"/>
          </a:p>
          <a:p>
            <a:r>
              <a:rPr lang="en-US" dirty="0"/>
              <a:t>EOB only one (so far) to use relativistic perturbative (RP) information</a:t>
            </a:r>
          </a:p>
        </p:txBody>
      </p:sp>
    </p:spTree>
    <p:extLst>
      <p:ext uri="{BB962C8B-B14F-4D97-AF65-F5344CB8AC3E}">
        <p14:creationId xmlns:p14="http://schemas.microsoft.com/office/powerpoint/2010/main" val="2364923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BAD86-BFC5-6AA0-F696-E361020C6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the Pudding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995DC-0E46-6442-7127-0469AEF98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Incorporating input from RP gets binding energy predictions closer to the “gold standard” (NR)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r>
              <a:rPr lang="en-US" sz="2000" dirty="0">
                <a:solidFill>
                  <a:srgbClr val="C00000"/>
                </a:solidFill>
              </a:rPr>
              <a:t>Buonanno, Khalil, O’Connell, </a:t>
            </a:r>
            <a:r>
              <a:rPr lang="en-US" sz="2000" dirty="0" err="1">
                <a:solidFill>
                  <a:srgbClr val="C00000"/>
                </a:solidFill>
              </a:rPr>
              <a:t>Roiban</a:t>
            </a:r>
            <a:r>
              <a:rPr lang="en-US" sz="2000" dirty="0">
                <a:solidFill>
                  <a:srgbClr val="C00000"/>
                </a:solidFill>
              </a:rPr>
              <a:t>, Solon, Zeng (2022)</a:t>
            </a:r>
            <a:endParaRPr lang="en-US" sz="2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BB943D-07ED-C784-5D2D-FD0D972DC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514600"/>
            <a:ext cx="2816358" cy="217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86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19121-866A-2380-EB86-4979EC255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the Pudding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C429E-FC36-9EE9-702C-8A12FB4E3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Gets EOB </a:t>
            </a:r>
            <a:r>
              <a:rPr lang="en-US" dirty="0" err="1"/>
              <a:t>resummation</a:t>
            </a:r>
            <a:r>
              <a:rPr lang="en-US" dirty="0"/>
              <a:t> closer to the “gold standard” in scattering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r>
              <a:rPr lang="en-US" sz="2000" dirty="0">
                <a:solidFill>
                  <a:srgbClr val="C00000"/>
                </a:solidFill>
              </a:rPr>
              <a:t>Damour, </a:t>
            </a:r>
            <a:r>
              <a:rPr lang="en-US" sz="2000" dirty="0" err="1">
                <a:solidFill>
                  <a:srgbClr val="C00000"/>
                </a:solidFill>
              </a:rPr>
              <a:t>Rettegno</a:t>
            </a:r>
            <a:r>
              <a:rPr lang="en-US" sz="2000" dirty="0">
                <a:solidFill>
                  <a:srgbClr val="C00000"/>
                </a:solidFill>
              </a:rPr>
              <a:t> (2022)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7DAA7-4C8A-4858-B551-D28E34323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209800"/>
            <a:ext cx="3502158" cy="270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40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43195-9C2C-AB7F-1FC5-6831FC592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the Pudding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C546D-597B-B5BA-88CB-4EC0F7687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en-US" dirty="0"/>
              <a:t>Scattering angle residuals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r>
              <a:rPr lang="en-US" sz="2000" dirty="0">
                <a:solidFill>
                  <a:srgbClr val="C00000"/>
                </a:solidFill>
              </a:rPr>
              <a:t>Long, Pfeiffer, Kidder, &amp; Scheel (2025)</a:t>
            </a:r>
          </a:p>
          <a:p>
            <a:pPr marL="0" indent="0" algn="r">
              <a:buNone/>
            </a:pPr>
            <a:r>
              <a:rPr lang="en-US" dirty="0">
                <a:solidFill>
                  <a:srgbClr val="C00000"/>
                </a:solidFill>
                <a:sym typeface="Symbol" panose="05050102010706020507" pitchFamily="18" charset="2"/>
              </a:rPr>
              <a:t> Pfeiffer’s talk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863CA-8802-CE01-D337-7325CB158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761" y="2055454"/>
            <a:ext cx="4811239" cy="340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13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C3BF8-B814-E5CC-8D8C-144C62C78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the Pudding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9C762-E6C1-D7B6-C030-2BA8ED5E7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Emitted energy in scattering with (non-EOB) </a:t>
            </a:r>
            <a:r>
              <a:rPr lang="en-US" dirty="0" err="1"/>
              <a:t>resummation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r>
              <a:rPr lang="en-US" sz="2000" dirty="0">
                <a:solidFill>
                  <a:srgbClr val="C00000"/>
                </a:solidFill>
              </a:rPr>
              <a:t>Barack, Gonzo, Leather, Long, &amp; Warburton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A0883-F6D5-5B19-9F09-2EDD4E7F0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43" y="2209800"/>
            <a:ext cx="4276657" cy="3023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D49BF-5542-8B89-B47A-7A1C86913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543" y="2212848"/>
            <a:ext cx="4276657" cy="302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70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EF79E-B037-104C-2095-364A0C0FA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the Bound Domain?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E2FD5-F6B0-9439-378E-971249750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Towards waveform mapping</a:t>
            </a:r>
          </a:p>
          <a:p>
            <a:pPr marL="0" indent="0" algn="r">
              <a:buNone/>
            </a:pPr>
            <a:r>
              <a:rPr lang="en-US" sz="2000" dirty="0">
                <a:solidFill>
                  <a:srgbClr val="C00000"/>
                </a:solidFill>
              </a:rPr>
              <a:t>Gonzo and </a:t>
            </a:r>
            <a:r>
              <a:rPr lang="en-US" sz="2000" dirty="0" err="1">
                <a:solidFill>
                  <a:srgbClr val="C00000"/>
                </a:solidFill>
              </a:rPr>
              <a:t>Mogull</a:t>
            </a:r>
            <a:endParaRPr lang="en-US" sz="2000" dirty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/>
              <a:t>More to come in the next 6–12 months…</a:t>
            </a:r>
          </a:p>
        </p:txBody>
      </p:sp>
    </p:spTree>
    <p:extLst>
      <p:ext uri="{BB962C8B-B14F-4D97-AF65-F5344CB8AC3E}">
        <p14:creationId xmlns:p14="http://schemas.microsoft.com/office/powerpoint/2010/main" val="3640044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7542A-074F-45C2-A22F-4B020B36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A1D68-28FB-469A-AF19-96A927775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r>
              <a:rPr lang="en-US" dirty="0"/>
              <a:t>Scatter two massive objects, treated as point particles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6D1F6D-FE7B-5C76-6D74-5B930B92A481}"/>
              </a:ext>
            </a:extLst>
          </p:cNvPr>
          <p:cNvGrpSpPr/>
          <p:nvPr/>
        </p:nvGrpSpPr>
        <p:grpSpPr>
          <a:xfrm>
            <a:off x="1295400" y="2438400"/>
            <a:ext cx="4522600" cy="1539240"/>
            <a:chOff x="1295400" y="2438400"/>
            <a:chExt cx="4522600" cy="15392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161F170-2EFE-4ADD-8FF6-F6BFEB6713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9000" y="2884073"/>
              <a:ext cx="685800" cy="647700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99000">
                  <a:srgbClr val="FF0000"/>
                </a:gs>
                <a:gs pos="90000">
                  <a:srgbClr val="FF0000"/>
                </a:gs>
                <a:gs pos="100000">
                  <a:srgbClr val="FF0000"/>
                </a:gs>
              </a:gsLst>
              <a:lin ang="5400000" scaled="1"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8679EC0-842E-4A37-9B61-B193698CDC09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>
              <a:off x="1905000" y="2579273"/>
              <a:ext cx="1624433" cy="399653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8F828EE-EBBF-4AAA-ACA8-7253C62BBF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1952" y="3438405"/>
              <a:ext cx="1627632" cy="40233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EA1C1B3-B5A2-40B5-8D26-8DA7D6938E2A}"/>
                </a:ext>
              </a:extLst>
            </p:cNvPr>
            <p:cNvCxnSpPr>
              <a:cxnSpLocks/>
              <a:stCxn id="4" idx="7"/>
            </p:cNvCxnSpPr>
            <p:nvPr/>
          </p:nvCxnSpPr>
          <p:spPr>
            <a:xfrm flipV="1">
              <a:off x="4014367" y="2503073"/>
              <a:ext cx="1776833" cy="475853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C66BD3-6626-4B38-B46E-06EF05BC501C}"/>
                </a:ext>
              </a:extLst>
            </p:cNvPr>
            <p:cNvCxnSpPr>
              <a:cxnSpLocks/>
            </p:cNvCxnSpPr>
            <p:nvPr/>
          </p:nvCxnSpPr>
          <p:spPr>
            <a:xfrm>
              <a:off x="4041167" y="3416031"/>
              <a:ext cx="1776833" cy="47548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793C66B-85A2-AD8C-D9A2-4C1C88F012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6608" y="2438400"/>
              <a:ext cx="274320" cy="2743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01FB551-5B95-9D85-8A7F-4783B1C324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5400" y="3703320"/>
              <a:ext cx="274320" cy="2743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DBF4DB5-529C-EEDA-7D35-F81C14BE1826}"/>
              </a:ext>
            </a:extLst>
          </p:cNvPr>
          <p:cNvSpPr txBox="1"/>
          <p:nvPr/>
        </p:nvSpPr>
        <p:spPr>
          <a:xfrm flipH="1">
            <a:off x="6065536" y="2477869"/>
            <a:ext cx="3118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impact parameter </a:t>
            </a:r>
            <a:r>
              <a:rPr lang="en-US" i="1" dirty="0">
                <a:latin typeface="Palatino Linotype" panose="02040502050505030304" pitchFamily="18" charset="0"/>
              </a:rPr>
              <a:t>b</a:t>
            </a:r>
          </a:p>
          <a:p>
            <a:r>
              <a:rPr lang="en-US" dirty="0">
                <a:latin typeface="Palatino Linotype" panose="02040502050505030304" pitchFamily="18" charset="0"/>
              </a:rPr>
              <a:t>distinguishable particles</a:t>
            </a:r>
          </a:p>
        </p:txBody>
      </p:sp>
    </p:spTree>
    <p:extLst>
      <p:ext uri="{BB962C8B-B14F-4D97-AF65-F5344CB8AC3E}">
        <p14:creationId xmlns:p14="http://schemas.microsoft.com/office/powerpoint/2010/main" val="3864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BC8BF-9684-E384-B764-9A5DAD80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EFT Matching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BB51E7-B2DB-D603-865C-AEB688861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229600" cy="5486400"/>
              </a:xfrm>
            </p:spPr>
            <p:txBody>
              <a:bodyPr>
                <a:normAutofit/>
              </a:bodyPr>
              <a:lstStyle/>
              <a:p>
                <a:pPr marL="0" indent="0" algn="r">
                  <a:buNone/>
                </a:pPr>
                <a:r>
                  <a:rPr lang="en-US" sz="2000" dirty="0">
                    <a:solidFill>
                      <a:srgbClr val="C00000"/>
                    </a:solidFill>
                  </a:rPr>
                  <a:t>Cheung, Rothstein, Solon</a:t>
                </a:r>
              </a:p>
              <a:p>
                <a:r>
                  <a:rPr lang="en-US" dirty="0"/>
                  <a:t>Start with generic Hamiltonian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num>
                                  <m:den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Build amplitudes in this EFT</a:t>
                </a:r>
              </a:p>
              <a:p>
                <a:endParaRPr lang="en-US" dirty="0"/>
              </a:p>
              <a:p>
                <a:r>
                  <a:rPr lang="en-US" dirty="0"/>
                  <a:t>Match to classical limit of four-point amplitudes computed in perturbative gravity</a:t>
                </a:r>
              </a:p>
              <a:p>
                <a:endParaRPr lang="en-US" dirty="0"/>
              </a:p>
              <a:p>
                <a:r>
                  <a:rPr lang="en-US" dirty="0"/>
                  <a:t>Or match using world-line field theory computation</a:t>
                </a:r>
              </a:p>
              <a:p>
                <a:endParaRPr lang="en-US" dirty="0"/>
              </a:p>
              <a:p>
                <a:r>
                  <a:rPr lang="en-US" dirty="0"/>
                  <a:t>Gives conservative dynamics (scattering angle)</a:t>
                </a:r>
              </a:p>
              <a:p>
                <a:r>
                  <a:rPr lang="en-US" dirty="0"/>
                  <a:t>Feed back to bound-state predictions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BB51E7-B2DB-D603-865C-AEB688861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229600" cy="5486400"/>
              </a:xfrm>
              <a:blipFill>
                <a:blip r:embed="rId2"/>
                <a:stretch>
                  <a:fillRect l="-963" t="-556" r="-741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5438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70EA9-B8B1-221A-6702-393ACCDF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19200"/>
          </a:xfrm>
        </p:spPr>
        <p:txBody>
          <a:bodyPr/>
          <a:lstStyle/>
          <a:p>
            <a:r>
              <a:rPr lang="en-US" dirty="0"/>
              <a:t>Progress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AD9D70-627A-D7BB-F750-0D0C6C30B7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1066800"/>
                <a:ext cx="8686800" cy="5791200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: classical GR result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>
                    <a:solidFill>
                      <a:srgbClr val="C00000"/>
                    </a:solidFill>
                  </a:rPr>
                  <a:t>Westphal (1985)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First amplitudes contribution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>
                    <a:solidFill>
                      <a:srgbClr val="C00000"/>
                    </a:solidFill>
                  </a:rPr>
                  <a:t>Bern, Cheung,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Roiban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Shen, Solon, Zeng (2019)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 err="1">
                    <a:solidFill>
                      <a:srgbClr val="C00000"/>
                    </a:solidFill>
                  </a:rPr>
                  <a:t>Kälin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Liu, Porto (2021) 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>
                    <a:solidFill>
                      <a:srgbClr val="C00000"/>
                    </a:solidFill>
                  </a:rPr>
                  <a:t>Herrmann, Parra-Martinez, Zeng 2021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Industrialization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>
                    <a:solidFill>
                      <a:srgbClr val="C00000"/>
                    </a:solidFill>
                  </a:rPr>
                  <a:t>Bern, Parra-Martinez,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Roiban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Ruf, Shen, Solon, Zeng (2021)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 err="1">
                    <a:solidFill>
                      <a:srgbClr val="C00000"/>
                    </a:solidFill>
                  </a:rPr>
                  <a:t>Dlapa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Kälin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Liu, Porto (2021)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>
                    <a:solidFill>
                      <a:srgbClr val="C00000"/>
                    </a:solidFill>
                  </a:rPr>
                  <a:t>Jakobsen,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Mogull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Plefka, Sauer, Xu (2023)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Cutting edge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>
                    <a:solidFill>
                      <a:srgbClr val="C00000"/>
                    </a:solidFill>
                  </a:rPr>
                  <a:t>Driesse, Jakobsen, Klemm,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Mogull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Nega, Plefka, Sauer,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Usovitsch</a:t>
                </a:r>
                <a:r>
                  <a:rPr lang="en-US" sz="2000" dirty="0">
                    <a:solidFill>
                      <a:srgbClr val="C00000"/>
                    </a:solidFill>
                  </a:rPr>
                  <a:t> (2024–6)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 err="1">
                    <a:solidFill>
                      <a:srgbClr val="C00000"/>
                    </a:solidFill>
                  </a:rPr>
                  <a:t>Dlapa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Kälin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Liu, Porto (2025) [partial]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>
                    <a:solidFill>
                      <a:srgbClr val="C00000"/>
                    </a:solidFill>
                  </a:rPr>
                  <a:t>Bern, Herrmann,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Roiban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Ruf, Smirnov, Smith, Zeng (2025) [partial]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Boundary to Bound Mapping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>
                    <a:solidFill>
                      <a:srgbClr val="C00000"/>
                    </a:solidFill>
                  </a:rPr>
                  <a:t>Cho,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Kälin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&amp; Porto (2019––2021)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Also work on spin, which I won’t discuss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AD9D70-627A-D7BB-F750-0D0C6C30B7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066800"/>
                <a:ext cx="8686800" cy="5791200"/>
              </a:xfrm>
              <a:blipFill>
                <a:blip r:embed="rId2"/>
                <a:stretch>
                  <a:fillRect l="-982" t="-947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3567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63C06-3988-ACEE-F7CD-F74AC488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60AD5E-9478-A242-B6E9-969CFE52EC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Integrand Generation (</a:t>
                </a:r>
                <a:r>
                  <a:rPr lang="en-US" sz="2000" dirty="0"/>
                  <a:t>+classical limit</a:t>
                </a:r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r>
                  <a:rPr lang="en-US" dirty="0"/>
                  <a:t>Integration-by-Parts (</a:t>
                </a:r>
                <a:r>
                  <a:rPr lang="en-US" sz="2000" dirty="0"/>
                  <a:t>+tensor</a:t>
                </a:r>
                <a:r>
                  <a:rPr lang="en-US" dirty="0"/>
                  <a:t>) Reduction</a:t>
                </a:r>
              </a:p>
              <a:p>
                <a:pPr lvl="1"/>
                <a:r>
                  <a:rPr lang="en-US" dirty="0"/>
                  <a:t>Key difficulty</a:t>
                </a:r>
              </a:p>
              <a:p>
                <a:r>
                  <a:rPr lang="en-US" dirty="0"/>
                  <a:t>Integration (differential equations, boundary conditions)</a:t>
                </a:r>
              </a:p>
              <a:p>
                <a:pPr lvl="1"/>
                <a:r>
                  <a:rPr lang="en-US" dirty="0"/>
                  <a:t>Novel geometries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Observables (scattering angles)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60AD5E-9478-A242-B6E9-969CFE52EC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1078" r="-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127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C8DF7-A265-22F8-6883-AFCD51BC6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0F518-FACA-6C4E-F081-2844F7540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r>
              <a:rPr lang="en-US" dirty="0"/>
              <a:t>LIGO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53655-69F7-8F42-F324-79D2C0E7E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828800"/>
            <a:ext cx="56959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80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9534-C692-4DCF-B132-90986D40B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KMOC Approach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870218-27D3-46B3-BB4F-5D482C84C1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19200"/>
                <a:ext cx="8915400" cy="5410200"/>
              </a:xfrm>
            </p:spPr>
            <p:txBody>
              <a:bodyPr>
                <a:normAutofit/>
              </a:bodyPr>
              <a:lstStyle/>
              <a:p>
                <a:pPr marL="0" indent="0" algn="r">
                  <a:buNone/>
                </a:pPr>
                <a:r>
                  <a:rPr lang="en-US" sz="2000" dirty="0">
                    <a:solidFill>
                      <a:srgbClr val="C00000"/>
                    </a:solidFill>
                  </a:rPr>
                  <a:t>DAK, Maybee, O’Connell; 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Cristofoli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Gonzo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DAK, O’Connell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/>
                  <a:t>Start with physical observables in quantum theory</a:t>
                </a:r>
              </a:p>
              <a:p>
                <a:endParaRPr lang="en-US" dirty="0"/>
              </a:p>
              <a:p>
                <a:r>
                  <a:rPr lang="en-US" dirty="0"/>
                  <a:t>Initial state of two localized massive particles</a:t>
                </a:r>
              </a:p>
              <a:p>
                <a:endParaRPr lang="en-US" dirty="0"/>
              </a:p>
              <a:p>
                <a:r>
                  <a:rPr lang="en-US" dirty="0"/>
                  <a:t>Observables will have the form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Final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Initial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𝕆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All-orders master formula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    =          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(1)</m:t>
                          </m:r>
                        </m:sub>
                        <m:sup/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         +                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(2)</m:t>
                          </m:r>
                        </m:sub>
                        <m:sup/>
                      </m:sSub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                            loop                            cut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870218-27D3-46B3-BB4F-5D482C84C1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19200"/>
                <a:ext cx="8915400" cy="5410200"/>
              </a:xfrm>
              <a:blipFill>
                <a:blip r:embed="rId2"/>
                <a:stretch>
                  <a:fillRect l="-889" t="-563" r="-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4798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CD31D-3CFD-43A5-AAB3-0D5EC4305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Observables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DAF61-E644-4AAC-808B-B5B1FF9EF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Local radiation observable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Waveform is leading large-distance behavior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03481F1-6F02-412C-978A-9413E19C5F93}"/>
              </a:ext>
            </a:extLst>
          </p:cNvPr>
          <p:cNvSpPr/>
          <p:nvPr/>
        </p:nvSpPr>
        <p:spPr>
          <a:xfrm>
            <a:off x="2133600" y="2286000"/>
            <a:ext cx="1066800" cy="685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E817A6-E1C0-4F3F-9A4F-77815353EBC0}"/>
              </a:ext>
            </a:extLst>
          </p:cNvPr>
          <p:cNvCxnSpPr/>
          <p:nvPr/>
        </p:nvCxnSpPr>
        <p:spPr>
          <a:xfrm flipV="1">
            <a:off x="3505200" y="1905000"/>
            <a:ext cx="2743200" cy="533400"/>
          </a:xfrm>
          <a:prstGeom prst="line">
            <a:avLst/>
          </a:prstGeom>
          <a:ln w="28575">
            <a:solidFill>
              <a:srgbClr val="FF0000"/>
            </a:solidFill>
            <a:headEnd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Eyes">
            <a:extLst>
              <a:ext uri="{FF2B5EF4-FFF2-40B4-BE49-F238E27FC236}">
                <a16:creationId xmlns:a16="http://schemas.microsoft.com/office/drawing/2014/main" id="{CDEE281A-829F-4ED0-AC91-DDCE50C88D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9400" y="1295400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6DC700-3A79-459C-85CF-D7BACE9A1F23}"/>
              </a:ext>
            </a:extLst>
          </p:cNvPr>
          <p:cNvSpPr txBox="1"/>
          <p:nvPr/>
        </p:nvSpPr>
        <p:spPr>
          <a:xfrm>
            <a:off x="1676400" y="3124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Scattering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56567E-FBCE-4C45-908B-D543610CDF52}"/>
                  </a:ext>
                </a:extLst>
              </p:cNvPr>
              <p:cNvSpPr txBox="1"/>
              <p:nvPr/>
            </p:nvSpPr>
            <p:spPr>
              <a:xfrm>
                <a:off x="4419600" y="2362200"/>
                <a:ext cx="2438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Palatino Linotype" panose="02040502050505030304" pitchFamily="18" charset="0"/>
                  </a:rPr>
                  <a:t>Radiation propagates in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dirty="0">
                    <a:latin typeface="Palatino Linotype" panose="02040502050505030304" pitchFamily="18" charset="0"/>
                  </a:rPr>
                  <a:t> direction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56567E-FBCE-4C45-908B-D543610CD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362200"/>
                <a:ext cx="2438400" cy="646331"/>
              </a:xfrm>
              <a:prstGeom prst="rect">
                <a:avLst/>
              </a:prstGeom>
              <a:blipFill>
                <a:blip r:embed="rId7"/>
                <a:stretch>
                  <a:fillRect l="-2000" t="-5660" r="-100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2563681-79DD-4310-B2EC-3D3FB7B6CA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669245" y="3112980"/>
            <a:ext cx="569905" cy="324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F633ED-AF32-4FC6-AC56-CEEFA9440F0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1200" y="4267200"/>
            <a:ext cx="6453333" cy="7028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B0CBF50-7AFC-4CC2-AD1E-849DBC8BA6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76905" y="5678895"/>
            <a:ext cx="3038095" cy="72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1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52196-9A78-43FD-846D-09663EAA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2EE175-32AB-4869-95BE-25EA8B379E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" y="1600200"/>
                <a:ext cx="9067800" cy="4800600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dirty="0"/>
                  <a:t>Formally, the Riemann tensor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𝜆𝜎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b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𝜇𝜈𝜆𝜎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+2 </m:t>
                      </m:r>
                      <m:r>
                        <m:rPr>
                          <m:sty m:val="p"/>
                        </m:rPr>
                        <a:rPr lang="en-US" sz="2300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b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𝜇𝜈</m:t>
                                  </m:r>
                                  <m:r>
                                    <a:rPr lang="en-US" sz="2300" i="1">
                                      <a:latin typeface="Cambria Math" panose="02040503050406030204" pitchFamily="18" charset="0"/>
                                    </a:rPr>
                                    <m:t>𝜆𝜎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+⟨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b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𝜆𝜎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300" dirty="0"/>
              </a:p>
              <a:p>
                <a:pPr marL="0" indent="0">
                  <a:buNone/>
                </a:pPr>
                <a:endParaRPr lang="en-US" sz="2300" dirty="0"/>
              </a:p>
              <a:p>
                <a:r>
                  <a:rPr lang="en-US" dirty="0"/>
                  <a:t>At lowest order only the first term contributes [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]</a:t>
                </a:r>
              </a:p>
              <a:p>
                <a:endParaRPr lang="en-US" dirty="0"/>
              </a:p>
              <a:p>
                <a:r>
                  <a:rPr lang="en-US" dirty="0"/>
                  <a:t>The second term enters at next-to-leading order [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]</a:t>
                </a:r>
              </a:p>
              <a:p>
                <a:pPr marL="0" indent="0">
                  <a:buNone/>
                </a:pPr>
                <a:endParaRPr lang="en-US" sz="23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2EE175-32AB-4869-95BE-25EA8B379E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600200"/>
                <a:ext cx="9067800" cy="4800600"/>
              </a:xfrm>
              <a:blipFill>
                <a:blip r:embed="rId2"/>
                <a:stretch>
                  <a:fillRect l="-941" t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900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F93CE-5499-D5EB-B6BE-51A1BAED4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22E461-7AD2-5906-BF91-C3A47ED0CF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" y="1219200"/>
                <a:ext cx="8991600" cy="55626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LO: classical GR + reproduction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>
                    <a:solidFill>
                      <a:srgbClr val="C00000"/>
                    </a:solidFill>
                  </a:rPr>
                  <a:t>Kovacs &amp; Thorne (1978)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>
                    <a:solidFill>
                      <a:srgbClr val="C00000"/>
                    </a:solidFill>
                  </a:rPr>
                  <a:t>Jakobsen,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Mogull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Plefka, &amp; Steinhoff (2021)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it-IT" sz="2000" dirty="0" err="1">
                    <a:solidFill>
                      <a:srgbClr val="C00000"/>
                    </a:solidFill>
                  </a:rPr>
                  <a:t>Mougiakakos</a:t>
                </a:r>
                <a:r>
                  <a:rPr lang="it-IT" sz="2000" dirty="0">
                    <a:solidFill>
                      <a:srgbClr val="C00000"/>
                    </a:solidFill>
                  </a:rPr>
                  <a:t>, Riva, &amp; Vernizzi (2021)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</a:p>
              <a:p>
                <a:pPr>
                  <a:spcBef>
                    <a:spcPts val="0"/>
                  </a:spcBef>
                </a:pPr>
                <a:endParaRPr lang="en-US" dirty="0"/>
              </a:p>
              <a:p>
                <a:r>
                  <a:rPr lang="en-US" dirty="0"/>
                  <a:t>NLO &amp; related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 err="1">
                    <a:solidFill>
                      <a:srgbClr val="C00000"/>
                    </a:solidFill>
                  </a:rPr>
                  <a:t>Brandhuber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Brown, Chen, De Angelis, Gowdy, &amp; Travaglini (2023)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 err="1">
                    <a:solidFill>
                      <a:srgbClr val="C00000"/>
                    </a:solidFill>
                  </a:rPr>
                  <a:t>Herderschee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Roiban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&amp; Teng (2023)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 err="1">
                    <a:solidFill>
                      <a:srgbClr val="C00000"/>
                    </a:solidFill>
                  </a:rPr>
                  <a:t>Georgoudis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Heissenberg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&amp; Vazquez-Holm (2023)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>
                    <a:solidFill>
                      <a:srgbClr val="C00000"/>
                    </a:solidFill>
                  </a:rPr>
                  <a:t>Caron-Huot, Giroux, Hannesdottir, &amp; Mizera (2023)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de-DE" sz="2000" dirty="0">
                    <a:solidFill>
                      <a:srgbClr val="C00000"/>
                    </a:solidFill>
                  </a:rPr>
                  <a:t>Bohnenblust, Ita, Kraus, &amp; Schlenk (2023)</a:t>
                </a:r>
                <a:endParaRPr lang="en-US" sz="2000" dirty="0">
                  <a:solidFill>
                    <a:srgbClr val="C00000"/>
                  </a:solidFill>
                </a:endParaRP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 err="1">
                    <a:solidFill>
                      <a:srgbClr val="C00000"/>
                    </a:solidFill>
                  </a:rPr>
                  <a:t>Elkhidir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O'Connell,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Sergola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&amp; Vazquez-Holm (2023)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2000" dirty="0">
                    <a:solidFill>
                      <a:srgbClr val="C00000"/>
                    </a:solidFill>
                  </a:rPr>
                  <a:t>Brunello, De Angelis, &amp; DAK (2025)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Power spectrum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>
                  <a:spcBef>
                    <a:spcPts val="0"/>
                  </a:spcBef>
                </a:pPr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Additional information away from circular orbits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22E461-7AD2-5906-BF91-C3A47ED0CF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219200"/>
                <a:ext cx="8991600" cy="5562600"/>
              </a:xfrm>
              <a:blipFill>
                <a:blip r:embed="rId2"/>
                <a:stretch>
                  <a:fillRect l="-949" t="-876" r="-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7427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8CE47-34EA-A976-7444-DE8EF09B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91BFF8-7C95-A5BC-6FDD-924BADA4B1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229600" cy="4906963"/>
              </a:xfrm>
            </p:spPr>
            <p:txBody>
              <a:bodyPr/>
              <a:lstStyle/>
              <a:p>
                <a:r>
                  <a:rPr lang="en-US" dirty="0"/>
                  <a:t>LO vs NLO power spectra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𝒲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91BFF8-7C95-A5BC-6FDD-924BADA4B1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229600" cy="4906963"/>
              </a:xfrm>
              <a:blipFill>
                <a:blip r:embed="rId2"/>
                <a:stretch>
                  <a:fillRect l="-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C4BA825-0439-FB32-AADD-478011B0D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6341"/>
            <a:ext cx="9144000" cy="499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59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BD42-AFAC-48A3-40B6-39F01688F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Outlook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E231CA-AEEA-9F71-882C-9BF5ACC3C1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983162"/>
              </a:xfrm>
            </p:spPr>
            <p:txBody>
              <a:bodyPr/>
              <a:lstStyle/>
              <a:p>
                <a:r>
                  <a:rPr lang="en-US" dirty="0"/>
                  <a:t>Relativistic perturbation theory for gravitational waves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Challenges</a:t>
                </a:r>
              </a:p>
              <a:p>
                <a:r>
                  <a:rPr lang="en-US" dirty="0"/>
                  <a:t>Higher orders for scattering angle/matching</a:t>
                </a:r>
              </a:p>
              <a:p>
                <a:pPr lvl="1"/>
                <a:r>
                  <a:rPr lang="en-US" dirty="0"/>
                  <a:t>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in spin</a:t>
                </a:r>
              </a:p>
              <a:p>
                <a:r>
                  <a:rPr lang="en-US" dirty="0"/>
                  <a:t>Higher orders for waveforms</a:t>
                </a:r>
              </a:p>
              <a:p>
                <a:pPr lvl="1"/>
                <a:r>
                  <a:rPr lang="en-US" dirty="0"/>
                  <a:t>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 spin</a:t>
                </a:r>
              </a:p>
              <a:p>
                <a:r>
                  <a:rPr lang="en-US" dirty="0"/>
                  <a:t>Interpolating waveforms to bound states</a:t>
                </a:r>
              </a:p>
              <a:p>
                <a:r>
                  <a:rPr lang="en-US" dirty="0"/>
                  <a:t>New ideas for </a:t>
                </a:r>
                <a:r>
                  <a:rPr lang="en-US" dirty="0" err="1"/>
                  <a:t>resummation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E231CA-AEEA-9F71-882C-9BF5ACC3C1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983162"/>
              </a:xfrm>
              <a:blipFill>
                <a:blip r:embed="rId2"/>
                <a:stretch>
                  <a:fillRect l="-1111" t="-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4875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8C411-6A96-21ED-179B-CFE4D7BB5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5648-3629-BA6A-7681-718E67DD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Terrestrial GWOs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77564-9014-3269-746E-28740F87A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Path to higher precision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B9BC5F-A482-F6F2-E6BB-49ED1752851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0" y="1448282"/>
            <a:ext cx="7131206" cy="3961435"/>
            <a:chOff x="5269984" y="4267199"/>
            <a:chExt cx="4457004" cy="24758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BE3470-9B03-BC98-E22C-E5C54888C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9984" y="4267199"/>
              <a:ext cx="3822200" cy="24314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429E5A-AEF5-A563-AB0F-13FD451DDBA2}"/>
                </a:ext>
              </a:extLst>
            </p:cNvPr>
            <p:cNvSpPr txBox="1"/>
            <p:nvPr/>
          </p:nvSpPr>
          <p:spPr>
            <a:xfrm>
              <a:off x="8367588" y="6435319"/>
              <a:ext cx="1359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Barsotti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4185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31787-40E4-2F0A-AAC1-FB61B1ECE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A5FCD-2A91-6ED3-55B1-210881279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endParaRPr lang="en-US" sz="2000" dirty="0"/>
          </a:p>
          <a:p>
            <a:pPr marL="0" indent="0" algn="r">
              <a:buNone/>
            </a:pPr>
            <a:r>
              <a:rPr lang="en-US" sz="2000" dirty="0"/>
              <a:t>From LISA L3 Mission proposal </a:t>
            </a:r>
            <a:r>
              <a:rPr lang="en-US" dirty="0"/>
              <a:t>(</a:t>
            </a:r>
            <a:r>
              <a:rPr lang="en-US" sz="1800" dirty="0"/>
              <a:t>via Robson–Cornish–Liu [1803.01944]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7DC98-0842-3673-61F2-51214102A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143000"/>
            <a:ext cx="6035052" cy="46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61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8041E-EB5E-43A4-B195-3DDBAA9A9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CEF71-139B-4C51-A6C4-2E7F3E1F3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486400"/>
          </a:xfrm>
        </p:spPr>
        <p:txBody>
          <a:bodyPr>
            <a:normAutofit/>
          </a:bodyPr>
          <a:lstStyle/>
          <a:p>
            <a:r>
              <a:rPr lang="en-US" dirty="0"/>
              <a:t>Determine presence and distribution of heavy compact objects</a:t>
            </a:r>
          </a:p>
          <a:p>
            <a:pPr lvl="1"/>
            <a:r>
              <a:rPr lang="en-US" dirty="0"/>
              <a:t>Already discovered unexpected class of black hole binaries</a:t>
            </a:r>
          </a:p>
          <a:p>
            <a:pPr lvl="1"/>
            <a:r>
              <a:rPr lang="en-US" dirty="0"/>
              <a:t>More surprises?</a:t>
            </a:r>
          </a:p>
          <a:p>
            <a:r>
              <a:rPr lang="en-US" dirty="0"/>
              <a:t>Neutron stars</a:t>
            </a:r>
          </a:p>
          <a:p>
            <a:pPr lvl="1"/>
            <a:r>
              <a:rPr lang="en-US" dirty="0"/>
              <a:t>Determine equation of state</a:t>
            </a:r>
          </a:p>
          <a:p>
            <a:pPr lvl="1"/>
            <a:r>
              <a:rPr lang="en-US" dirty="0"/>
              <a:t>Contribution to </a:t>
            </a:r>
            <a:r>
              <a:rPr lang="en-US" dirty="0" err="1"/>
              <a:t>transferric</a:t>
            </a:r>
            <a:r>
              <a:rPr lang="en-US" dirty="0"/>
              <a:t> element production</a:t>
            </a:r>
          </a:p>
          <a:p>
            <a:r>
              <a:rPr lang="en-US" dirty="0"/>
              <a:t>Measure Hubble constant</a:t>
            </a:r>
          </a:p>
          <a:p>
            <a:pPr lvl="1"/>
            <a:r>
              <a:rPr lang="en-US" dirty="0"/>
              <a:t>Bright candles as individual events</a:t>
            </a:r>
          </a:p>
          <a:p>
            <a:pPr lvl="1"/>
            <a:r>
              <a:rPr lang="en-US" dirty="0"/>
              <a:t>Dark candles statistically</a:t>
            </a:r>
          </a:p>
          <a:p>
            <a:r>
              <a:rPr lang="en-US" dirty="0"/>
              <a:t>Limits on exotic compact objects</a:t>
            </a:r>
          </a:p>
          <a:p>
            <a:r>
              <a:rPr lang="en-US" dirty="0"/>
              <a:t>Precision strong-field tests of Einstein gravity</a:t>
            </a:r>
          </a:p>
          <a:p>
            <a:r>
              <a:rPr lang="en-US" dirty="0"/>
              <a:t>Insight into quantum gravity [in the LISA/</a:t>
            </a:r>
            <a:r>
              <a:rPr lang="en-US" dirty="0" err="1"/>
              <a:t>TaiJi</a:t>
            </a:r>
            <a:r>
              <a:rPr lang="en-US" dirty="0"/>
              <a:t> &amp; </a:t>
            </a:r>
            <a:r>
              <a:rPr lang="en-US" dirty="0" err="1"/>
              <a:t>TianQin</a:t>
            </a:r>
            <a:r>
              <a:rPr lang="en-US" dirty="0"/>
              <a:t> era]?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CC170-E53E-421C-8D6E-5119EB454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372" y="2099734"/>
            <a:ext cx="3276600" cy="121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46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93A5-3C9D-AD37-ED1A-002B264AB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638F3-16D9-793F-C552-82A70985F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Waveform Templates</a:t>
            </a:r>
          </a:p>
          <a:p>
            <a:endParaRPr lang="en-US" dirty="0"/>
          </a:p>
          <a:p>
            <a:r>
              <a:rPr lang="en-US" dirty="0"/>
              <a:t>Detection</a:t>
            </a:r>
          </a:p>
          <a:p>
            <a:pPr lvl="1"/>
            <a:r>
              <a:rPr lang="en-US" dirty="0"/>
              <a:t>Extended mass/spin range for standard events</a:t>
            </a:r>
          </a:p>
          <a:p>
            <a:pPr lvl="1"/>
            <a:r>
              <a:rPr lang="en-US" dirty="0"/>
              <a:t>Fainter events</a:t>
            </a:r>
          </a:p>
          <a:p>
            <a:pPr lvl="1"/>
            <a:r>
              <a:rPr lang="en-US" dirty="0"/>
              <a:t>New classes of events (IMRIs, EMRIs)</a:t>
            </a:r>
          </a:p>
          <a:p>
            <a:pPr lvl="1"/>
            <a:r>
              <a:rPr lang="en-US" dirty="0"/>
              <a:t>Exotic events (capture, early phase, supernovae, …)</a:t>
            </a:r>
          </a:p>
          <a:p>
            <a:pPr lvl="1"/>
            <a:endParaRPr lang="en-US" dirty="0"/>
          </a:p>
          <a:p>
            <a:r>
              <a:rPr lang="en-US" dirty="0"/>
              <a:t>Measurement</a:t>
            </a:r>
          </a:p>
          <a:p>
            <a:pPr lvl="1"/>
            <a:r>
              <a:rPr lang="en-US" dirty="0"/>
              <a:t>Parameter extraction</a:t>
            </a:r>
          </a:p>
        </p:txBody>
      </p:sp>
    </p:spTree>
    <p:extLst>
      <p:ext uri="{BB962C8B-B14F-4D97-AF65-F5344CB8AC3E}">
        <p14:creationId xmlns:p14="http://schemas.microsoft.com/office/powerpoint/2010/main" val="3993267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A874-8783-711B-2D24-59C28AF8E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Need?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2D8EC-D111-BD41-000B-71F8E5662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8768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Snowmass White Paper: Buonanno, Khalil, O’Connell, </a:t>
            </a:r>
            <a:r>
              <a:rPr lang="en-US" sz="2000" dirty="0" err="1">
                <a:solidFill>
                  <a:srgbClr val="C00000"/>
                </a:solidFill>
              </a:rPr>
              <a:t>Roiban</a:t>
            </a:r>
            <a:r>
              <a:rPr lang="en-US" sz="2000" dirty="0">
                <a:solidFill>
                  <a:srgbClr val="C00000"/>
                </a:solidFill>
              </a:rPr>
              <a:t>, Solon, Zeng (2022)</a:t>
            </a:r>
            <a:endParaRPr lang="en-US" sz="2000" dirty="0"/>
          </a:p>
          <a:p>
            <a:pPr marL="0" indent="0" algn="ctr">
              <a:buNone/>
            </a:pPr>
            <a:r>
              <a:rPr lang="en-US" sz="2600" dirty="0"/>
              <a:t>More is better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B9F76-0870-11A2-DEA3-A0385774C6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45578" y="1447800"/>
            <a:ext cx="5345822" cy="298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1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35BF4-0490-43B9-9C11-B6C160FDE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Setup in Mergers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7E124-28B6-4874-B79A-5BD9B4BC4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105400"/>
          </a:xfrm>
        </p:spPr>
        <p:txBody>
          <a:bodyPr>
            <a:normAutofit/>
          </a:bodyPr>
          <a:lstStyle/>
          <a:p>
            <a:r>
              <a:rPr lang="en-US" dirty="0"/>
              <a:t>Two slowly </a:t>
            </a:r>
            <a:r>
              <a:rPr lang="en-US" dirty="0" err="1"/>
              <a:t>inspiralling</a:t>
            </a:r>
            <a:br>
              <a:rPr lang="en-US" dirty="0"/>
            </a:br>
            <a:r>
              <a:rPr lang="en-US" dirty="0"/>
              <a:t>compact objects</a:t>
            </a:r>
          </a:p>
          <a:p>
            <a:pPr lvl="1"/>
            <a:r>
              <a:rPr lang="en-US" dirty="0"/>
              <a:t>Ringdown</a:t>
            </a:r>
          </a:p>
          <a:p>
            <a:pPr lvl="1"/>
            <a:r>
              <a:rPr lang="en-US" dirty="0"/>
              <a:t>Merger</a:t>
            </a:r>
          </a:p>
          <a:p>
            <a:r>
              <a:rPr lang="en-US" dirty="0" err="1"/>
              <a:t>Inspiral</a:t>
            </a:r>
            <a:endParaRPr lang="en-US" dirty="0"/>
          </a:p>
          <a:p>
            <a:pPr lvl="1"/>
            <a:r>
              <a:rPr lang="en-US" dirty="0"/>
              <a:t>Weak-field perturbation theory</a:t>
            </a:r>
          </a:p>
          <a:p>
            <a:endParaRPr lang="en-US" dirty="0"/>
          </a:p>
          <a:p>
            <a:r>
              <a:rPr lang="en-US" dirty="0"/>
              <a:t>Relativistic perturbative expansion in the scattering domain</a:t>
            </a:r>
          </a:p>
          <a:p>
            <a:endParaRPr lang="en-US" dirty="0"/>
          </a:p>
          <a:p>
            <a:r>
              <a:rPr lang="en-US" dirty="0"/>
              <a:t>“Post-</a:t>
            </a:r>
            <a:r>
              <a:rPr lang="en-US" dirty="0" err="1"/>
              <a:t>Minkowskian</a:t>
            </a:r>
            <a:r>
              <a:rPr lang="en-US" dirty="0"/>
              <a:t> Expansion”</a:t>
            </a:r>
          </a:p>
          <a:p>
            <a:endParaRPr lang="en-US" dirty="0"/>
          </a:p>
          <a:p>
            <a:r>
              <a:rPr lang="en-US" dirty="0"/>
              <a:t>Relativistic Perturbation Theory (RP)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AF505-F31A-4F98-AD05-87EF138FE6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82048" y="1285349"/>
            <a:ext cx="3580952" cy="20142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F40B68-0FBA-482F-8B92-92ABC15F724F}"/>
              </a:ext>
            </a:extLst>
          </p:cNvPr>
          <p:cNvSpPr txBox="1"/>
          <p:nvPr/>
        </p:nvSpPr>
        <p:spPr>
          <a:xfrm>
            <a:off x="7086600" y="3352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Antelis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ED652D-5850-5BDE-B163-B26746F405B2}"/>
              </a:ext>
            </a:extLst>
          </p:cNvPr>
          <p:cNvCxnSpPr/>
          <p:nvPr/>
        </p:nvCxnSpPr>
        <p:spPr>
          <a:xfrm>
            <a:off x="838200" y="5181600"/>
            <a:ext cx="4297680" cy="6096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E060B6A-2E76-CC2B-7894-561514B202C6}"/>
              </a:ext>
            </a:extLst>
          </p:cNvPr>
          <p:cNvCxnSpPr/>
          <p:nvPr/>
        </p:nvCxnSpPr>
        <p:spPr>
          <a:xfrm flipV="1">
            <a:off x="838200" y="5181600"/>
            <a:ext cx="4297680" cy="61264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34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2F33E-5AAD-5AC4-D46F-EDDDA0E5A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Amplitudes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C070D-8AE9-6A1E-5652-AADD8F6BB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Gravitation = General Relativity </a:t>
            </a:r>
            <a:r>
              <a:rPr lang="en-US" dirty="0">
                <a:sym typeface="Symbol" panose="05050102010706020507" pitchFamily="18" charset="2"/>
              </a:rPr>
              <a:t> geometry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Inspiration from Feynman</a:t>
            </a:r>
          </a:p>
          <a:p>
            <a:endParaRPr lang="en-US" dirty="0"/>
          </a:p>
          <a:p>
            <a:r>
              <a:rPr lang="en-US" dirty="0"/>
              <a:t>Gravitation = spin-2 field theory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3B6130-5D86-1267-0732-99876A525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779" y="1524000"/>
            <a:ext cx="1538021" cy="201960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F4D21C-DB09-AF7B-7B3A-F7B9810A718D}"/>
              </a:ext>
            </a:extLst>
          </p:cNvPr>
          <p:cNvCxnSpPr/>
          <p:nvPr/>
        </p:nvCxnSpPr>
        <p:spPr>
          <a:xfrm>
            <a:off x="1143000" y="1524000"/>
            <a:ext cx="5181600" cy="6096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79FFA3-111D-2BE5-69DD-5EB8AA80AD74}"/>
              </a:ext>
            </a:extLst>
          </p:cNvPr>
          <p:cNvCxnSpPr>
            <a:cxnSpLocks/>
          </p:cNvCxnSpPr>
          <p:nvPr/>
        </p:nvCxnSpPr>
        <p:spPr>
          <a:xfrm flipV="1">
            <a:off x="1143000" y="1520952"/>
            <a:ext cx="5105400" cy="61264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F7D9443-C5A5-42D4-919F-9F8D05833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657600"/>
            <a:ext cx="1466850" cy="207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11A30-2CE8-0525-7717-DFE24D95A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31" y="4333966"/>
            <a:ext cx="5699969" cy="3142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CE066E-1FA3-740E-50B9-57D814CB2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25" y="5867400"/>
            <a:ext cx="7206675" cy="78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4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article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True"/>
  <p:tag name="DEFAULTWORKAROUNDTRANSPARENCYBUG" val="False"/>
  <p:tag name="DEFAULTRESOLUTION" val="1200"/>
  <p:tag name="DEFAULTMAGNIFICATION" val="2"/>
  <p:tag name="DEFAULTFONTSIZE" val="10"/>
  <p:tag name="DEFAULTWIDTH" val="348"/>
  <p:tag name="DEFAULTHEIGHT" val="2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.73"/>
  <p:tag name="ORIGINALWIDTH" val="280.465"/>
  <p:tag name="OUTPUTDPI" val="1200"/>
  <p:tag name="LATEXADDIN" val="\documentclass{article}&#10;\usepackage{amsmath}&#10;\pagestyle{empty}&#10;\begin{document}&#10;&#10;\def\DB{I_{\textrm{DB}}}&#10;\def\eps{\epsilon}&#10;\def\Poly{\textsl{Poly}}&#10;\def\Denom{\textsl{Denom}}&#10;&#10;\begin{equation*}&#10;{\widetilde J}_{\vec\mu}(k)&#10;\end{equation*}&#10;&#10;&#10;\end{document}"/>
  <p:tag name="IGUANATEXSIZE" val="20"/>
  <p:tag name="IGUANATEXCURSOR" val="223"/>
  <p:tag name="TRANSPARENCY" val="True"/>
  <p:tag name="FILENAME" val=""/>
  <p:tag name="INPUTTYPE" val="0"/>
  <p:tag name="LATEXENGINEID" val="0"/>
  <p:tag name="TEMPFOLDER" val="c: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6.7154"/>
  <p:tag name="ORIGINALWIDTH" val="2540.682"/>
  <p:tag name="OUTPUTDPI" val="1200"/>
  <p:tag name="LATEXADDIN" val="\documentclass{article}&#10;\usepackage{amsmath}&#10;\pagestyle{empty}&#10;\begin{document}&#10;&#10;\def\DB{I_{\textrm{DB}}}&#10;\def\eps{\epsilon}&#10;\def\Poly{\textsl{Poly}}&#10;\def\Denom{\textsl{Denom}}&#10;&#10;\begin{equation*}&#10;R(x) = i \int d\Phi(k)\,\bigl[&#10;{\widetilde J}_{\vec\mu}(k) e^{-i k\cdot x}&#10;-{\widetilde J}_{\vec\mu}(-k) e^{+i k\cdot x}&#10;\bigr]&#10;\end{equation*}&#10;&#10;&#10;\end{document}"/>
  <p:tag name="IGUANATEXSIZE" val="20"/>
  <p:tag name="IGUANATEXCURSOR" val="316"/>
  <p:tag name="TRANSPARENCY" val="True"/>
  <p:tag name="FILENAME" val=""/>
  <p:tag name="INPUTTYPE" val="0"/>
  <p:tag name="LATEXENGINEID" val="0"/>
  <p:tag name="TEMPFOLDER" val="c:\temp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4.2145"/>
  <p:tag name="ORIGINALWIDTH" val="1196.1"/>
  <p:tag name="OUTPUTDPI" val="1200"/>
  <p:tag name="LATEXADDIN" val="\documentclass{article}&#10;\usepackage{amsmath}&#10;\usepackage{bm}&#10;\pagestyle{empty}&#10;\begin{document}&#10;&#10;\def\DB{I_{\textrm{DB}}}&#10;\def\eps{\epsilon}&#10;\def\Poly{\textsl{Poly}}&#10;\def\Denom{\textsl{Denom}}&#10;&#10;\begin{equation*}&#10;R(x) = \frac{1}{|\bm{x}|} W(t,\bm{\hat n};x_0)&#10;\end{equation*}&#10;&#10;&#10;\end{document}"/>
  <p:tag name="IGUANATEXSIZE" val="20"/>
  <p:tag name="IGUANATEXCURSOR" val="60"/>
  <p:tag name="TRANSPARENCY" val="True"/>
  <p:tag name="FILENAME" val="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1002</Words>
  <Application>Microsoft Office PowerPoint</Application>
  <PresentationFormat>On-screen Show (4:3)</PresentationFormat>
  <Paragraphs>261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Cambria Math</vt:lpstr>
      <vt:lpstr>Garamond</vt:lpstr>
      <vt:lpstr>Palatino Linotype</vt:lpstr>
      <vt:lpstr>Symbol</vt:lpstr>
      <vt:lpstr>Times New Roman</vt:lpstr>
      <vt:lpstr>2_Office Theme</vt:lpstr>
      <vt:lpstr>Amplitudes for Gravitational Waves</vt:lpstr>
      <vt:lpstr>Gravitational Waves</vt:lpstr>
      <vt:lpstr>Future Terrestrial GWOs</vt:lpstr>
      <vt:lpstr>LISA</vt:lpstr>
      <vt:lpstr>Science Goals</vt:lpstr>
      <vt:lpstr>Theorists</vt:lpstr>
      <vt:lpstr>What Do We Need?</vt:lpstr>
      <vt:lpstr>Basic Setup in Mergers</vt:lpstr>
      <vt:lpstr>Scattering Amplitudes Approach</vt:lpstr>
      <vt:lpstr>Analysis Pipelines</vt:lpstr>
      <vt:lpstr>Proof of the Pudding</vt:lpstr>
      <vt:lpstr>Proof of the Pudding</vt:lpstr>
      <vt:lpstr>Proof of the Pudding</vt:lpstr>
      <vt:lpstr>Proof of the Pudding</vt:lpstr>
      <vt:lpstr>What About the Bound Domain?</vt:lpstr>
      <vt:lpstr>Set-up</vt:lpstr>
      <vt:lpstr>EFT Matching</vt:lpstr>
      <vt:lpstr>Progress</vt:lpstr>
      <vt:lpstr>Workflow</vt:lpstr>
      <vt:lpstr>KMOC Approach</vt:lpstr>
      <vt:lpstr>Local Observables</vt:lpstr>
      <vt:lpstr>Waveform</vt:lpstr>
      <vt:lpstr>Waveform</vt:lpstr>
      <vt:lpstr>PowerPoint Presentation</vt:lpstr>
      <vt:lpstr>Summary &amp; 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A. Kosower</dc:creator>
  <cp:lastModifiedBy>David A. Kosower</cp:lastModifiedBy>
  <cp:revision>794</cp:revision>
  <dcterms:created xsi:type="dcterms:W3CDTF">2011-08-09T19:59:47Z</dcterms:created>
  <dcterms:modified xsi:type="dcterms:W3CDTF">2026-04-13T21:15:30Z</dcterms:modified>
</cp:coreProperties>
</file>