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8"/>
  </p:notesMasterIdLst>
  <p:sldIdLst>
    <p:sldId id="981" r:id="rId2"/>
    <p:sldId id="973" r:id="rId3"/>
    <p:sldId id="989" r:id="rId4"/>
    <p:sldId id="982" r:id="rId5"/>
    <p:sldId id="975" r:id="rId6"/>
    <p:sldId id="983" r:id="rId7"/>
    <p:sldId id="998" r:id="rId8"/>
    <p:sldId id="950" r:id="rId9"/>
    <p:sldId id="955" r:id="rId10"/>
    <p:sldId id="897" r:id="rId11"/>
    <p:sldId id="976" r:id="rId12"/>
    <p:sldId id="949" r:id="rId13"/>
    <p:sldId id="977" r:id="rId14"/>
    <p:sldId id="953" r:id="rId15"/>
    <p:sldId id="943" r:id="rId16"/>
    <p:sldId id="945" r:id="rId17"/>
    <p:sldId id="954" r:id="rId18"/>
    <p:sldId id="965" r:id="rId19"/>
    <p:sldId id="966" r:id="rId20"/>
    <p:sldId id="967" r:id="rId21"/>
    <p:sldId id="968" r:id="rId22"/>
    <p:sldId id="947" r:id="rId23"/>
    <p:sldId id="978" r:id="rId24"/>
    <p:sldId id="914" r:id="rId25"/>
    <p:sldId id="904" r:id="rId26"/>
    <p:sldId id="905" r:id="rId27"/>
    <p:sldId id="910" r:id="rId28"/>
    <p:sldId id="993" r:id="rId29"/>
    <p:sldId id="906" r:id="rId30"/>
    <p:sldId id="992" r:id="rId31"/>
    <p:sldId id="912" r:id="rId32"/>
    <p:sldId id="913" r:id="rId33"/>
    <p:sldId id="922" r:id="rId34"/>
    <p:sldId id="991" r:id="rId35"/>
    <p:sldId id="994" r:id="rId36"/>
    <p:sldId id="990" r:id="rId37"/>
    <p:sldId id="995" r:id="rId38"/>
    <p:sldId id="988" r:id="rId39"/>
    <p:sldId id="985" r:id="rId40"/>
    <p:sldId id="980" r:id="rId41"/>
    <p:sldId id="986" r:id="rId42"/>
    <p:sldId id="987" r:id="rId43"/>
    <p:sldId id="934" r:id="rId44"/>
    <p:sldId id="999" r:id="rId45"/>
    <p:sldId id="997" r:id="rId46"/>
    <p:sldId id="996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1600" kern="1200">
        <a:solidFill>
          <a:srgbClr val="0000FF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942092"/>
    <a:srgbClr val="6B6BCF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17" autoAdjust="0"/>
    <p:restoredTop sz="94184"/>
  </p:normalViewPr>
  <p:slideViewPr>
    <p:cSldViewPr snapToGrid="0" snapToObjects="1">
      <p:cViewPr varScale="1">
        <p:scale>
          <a:sx n="115" d="100"/>
          <a:sy n="115" d="100"/>
        </p:scale>
        <p:origin x="24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52" d="100"/>
        <a:sy n="5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FE9AF-65AD-C646-B948-82D452580EBC}" type="datetimeFigureOut">
              <a:t>6/23/26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632E6-459E-C54B-89D7-63F7D4B9B92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18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3824B-3107-D41D-DE6E-CFE69C269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F6829-477F-C1B9-C9B0-3DF65BD5D1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5F4D48-9209-C0B0-4A74-075354D59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1599F-3C6C-AEDE-4A1C-C58444621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632E6-459E-C54B-89D7-63F7D4B9B9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99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632E6-459E-C54B-89D7-63F7D4B9B9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93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632E6-459E-C54B-89D7-63F7D4B9B92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68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632E6-459E-C54B-89D7-63F7D4B9B92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99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E5DD9-B864-9749-BE2F-398E26C4A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9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353F8-8DFA-A84E-B2F5-31223B5AB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44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98AF-7955-F042-8E5D-37ACCBC95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2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A5AFB-D9E3-5B4D-9B8F-692CEEF0D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5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029DC-A81A-0049-B060-D14F227CC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4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BDE71-40C9-6547-B608-D66AA9328C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4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0754B-20ED-914F-A8EC-77889B3CF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51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432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ECD6A-8E2C-FA42-97DC-339E699F4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273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392B4-9D55-E34C-B8D6-F8EDA71B7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9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02F50-14A6-0E4A-90CC-A8DA9EC6D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7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51FBD-7A0C-4B48-92E6-AA90A7F44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93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6C71E11-A2EE-364D-8F52-8EA06BAFA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432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432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432F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432F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432F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432FF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2.emf"/><Relationship Id="rId7" Type="http://schemas.openxmlformats.org/officeDocument/2006/relationships/image" Target="../media/image46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8.emf"/><Relationship Id="rId7" Type="http://schemas.openxmlformats.org/officeDocument/2006/relationships/image" Target="../media/image50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Relationship Id="rId9" Type="http://schemas.openxmlformats.org/officeDocument/2006/relationships/image" Target="../media/image5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6.emf"/><Relationship Id="rId3" Type="http://schemas.openxmlformats.org/officeDocument/2006/relationships/image" Target="../media/image54.emf"/><Relationship Id="rId7" Type="http://schemas.openxmlformats.org/officeDocument/2006/relationships/image" Target="../media/image30.png"/><Relationship Id="rId12" Type="http://schemas.openxmlformats.org/officeDocument/2006/relationships/image" Target="../media/image8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70.png"/><Relationship Id="rId5" Type="http://schemas.openxmlformats.org/officeDocument/2006/relationships/image" Target="../media/image1.png"/><Relationship Id="rId10" Type="http://schemas.openxmlformats.org/officeDocument/2006/relationships/image" Target="../media/image60.png"/><Relationship Id="rId4" Type="http://schemas.openxmlformats.org/officeDocument/2006/relationships/image" Target="../media/image55.emf"/><Relationship Id="rId9" Type="http://schemas.openxmlformats.org/officeDocument/2006/relationships/image" Target="../media/image50.png"/><Relationship Id="rId14" Type="http://schemas.openxmlformats.org/officeDocument/2006/relationships/image" Target="../media/image57.em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60.emf"/><Relationship Id="rId17" Type="http://schemas.openxmlformats.org/officeDocument/2006/relationships/image" Target="../media/image59.emf"/><Relationship Id="rId16" Type="http://schemas.openxmlformats.org/officeDocument/2006/relationships/image" Target="../media/image58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15.png"/><Relationship Id="rId15" Type="http://schemas.openxmlformats.org/officeDocument/2006/relationships/image" Target="../media/image58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70.png"/><Relationship Id="rId1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3" Type="http://schemas.openxmlformats.org/officeDocument/2006/relationships/image" Target="../media/image79.emf"/><Relationship Id="rId7" Type="http://schemas.openxmlformats.org/officeDocument/2006/relationships/image" Target="../media/image83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Relationship Id="rId9" Type="http://schemas.openxmlformats.org/officeDocument/2006/relationships/image" Target="../media/image8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7" Type="http://schemas.openxmlformats.org/officeDocument/2006/relationships/image" Target="../media/image91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emf"/><Relationship Id="rId5" Type="http://schemas.openxmlformats.org/officeDocument/2006/relationships/image" Target="../media/image89.emf"/><Relationship Id="rId4" Type="http://schemas.openxmlformats.org/officeDocument/2006/relationships/image" Target="../media/image88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emf"/><Relationship Id="rId3" Type="http://schemas.openxmlformats.org/officeDocument/2006/relationships/image" Target="../media/image93.emf"/><Relationship Id="rId7" Type="http://schemas.openxmlformats.org/officeDocument/2006/relationships/image" Target="../media/image97.emf"/><Relationship Id="rId12" Type="http://schemas.openxmlformats.org/officeDocument/2006/relationships/image" Target="../media/image102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emf"/><Relationship Id="rId11" Type="http://schemas.openxmlformats.org/officeDocument/2006/relationships/image" Target="../media/image101.emf"/><Relationship Id="rId5" Type="http://schemas.openxmlformats.org/officeDocument/2006/relationships/image" Target="../media/image95.emf"/><Relationship Id="rId10" Type="http://schemas.openxmlformats.org/officeDocument/2006/relationships/image" Target="../media/image100.emf"/><Relationship Id="rId4" Type="http://schemas.openxmlformats.org/officeDocument/2006/relationships/image" Target="../media/image94.png"/><Relationship Id="rId9" Type="http://schemas.openxmlformats.org/officeDocument/2006/relationships/image" Target="../media/image99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7" Type="http://schemas.openxmlformats.org/officeDocument/2006/relationships/image" Target="../media/image98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emf"/><Relationship Id="rId5" Type="http://schemas.openxmlformats.org/officeDocument/2006/relationships/image" Target="../media/image106.emf"/><Relationship Id="rId4" Type="http://schemas.openxmlformats.org/officeDocument/2006/relationships/image" Target="../media/image10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7" Type="http://schemas.openxmlformats.org/officeDocument/2006/relationships/image" Target="../media/image1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emf"/><Relationship Id="rId5" Type="http://schemas.openxmlformats.org/officeDocument/2006/relationships/image" Target="../media/image112.emf"/><Relationship Id="rId4" Type="http://schemas.openxmlformats.org/officeDocument/2006/relationships/image" Target="../media/image111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emf"/><Relationship Id="rId3" Type="http://schemas.openxmlformats.org/officeDocument/2006/relationships/image" Target="../media/image116.emf"/><Relationship Id="rId7" Type="http://schemas.openxmlformats.org/officeDocument/2006/relationships/image" Target="../media/image120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9.emf"/><Relationship Id="rId5" Type="http://schemas.openxmlformats.org/officeDocument/2006/relationships/image" Target="../media/image118.emf"/><Relationship Id="rId4" Type="http://schemas.openxmlformats.org/officeDocument/2006/relationships/image" Target="../media/image117.emf"/><Relationship Id="rId9" Type="http://schemas.openxmlformats.org/officeDocument/2006/relationships/image" Target="../media/image122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7" Type="http://schemas.openxmlformats.org/officeDocument/2006/relationships/image" Target="../media/image128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7.emf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7" Type="http://schemas.openxmlformats.org/officeDocument/2006/relationships/image" Target="../media/image138.png"/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7.emf"/><Relationship Id="rId5" Type="http://schemas.openxmlformats.org/officeDocument/2006/relationships/image" Target="../media/image136.emf"/><Relationship Id="rId4" Type="http://schemas.openxmlformats.org/officeDocument/2006/relationships/image" Target="../media/image13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emf"/><Relationship Id="rId3" Type="http://schemas.openxmlformats.org/officeDocument/2006/relationships/image" Target="../media/image140.emf"/><Relationship Id="rId7" Type="http://schemas.openxmlformats.org/officeDocument/2006/relationships/image" Target="../media/image144.emf"/><Relationship Id="rId12" Type="http://schemas.openxmlformats.org/officeDocument/2006/relationships/image" Target="../media/image149.emf"/><Relationship Id="rId2" Type="http://schemas.openxmlformats.org/officeDocument/2006/relationships/image" Target="../media/image139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3.emf"/><Relationship Id="rId11" Type="http://schemas.openxmlformats.org/officeDocument/2006/relationships/image" Target="../media/image148.emf"/><Relationship Id="rId5" Type="http://schemas.openxmlformats.org/officeDocument/2006/relationships/image" Target="../media/image142.png"/><Relationship Id="rId10" Type="http://schemas.openxmlformats.org/officeDocument/2006/relationships/image" Target="../media/image147.emf"/><Relationship Id="rId4" Type="http://schemas.openxmlformats.org/officeDocument/2006/relationships/image" Target="../media/image141.emf"/><Relationship Id="rId9" Type="http://schemas.openxmlformats.org/officeDocument/2006/relationships/image" Target="../media/image14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5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3.emf"/><Relationship Id="rId5" Type="http://schemas.openxmlformats.org/officeDocument/2006/relationships/image" Target="../media/image152.png"/><Relationship Id="rId4" Type="http://schemas.openxmlformats.org/officeDocument/2006/relationships/image" Target="../media/image15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C6850-7E79-034E-7C88-F82693B7D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E41D3-15A6-8711-B14D-52235B035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7020" y="231768"/>
            <a:ext cx="9144000" cy="1143000"/>
          </a:xfrm>
        </p:spPr>
        <p:txBody>
          <a:bodyPr/>
          <a:lstStyle/>
          <a:p>
            <a:r>
              <a:rPr lang="en-US" dirty="0"/>
              <a:t>Strong-to-weak Symmetry Breaking (SW-SSB) </a:t>
            </a:r>
            <a:br>
              <a:rPr lang="en-US" dirty="0"/>
            </a:br>
            <a:r>
              <a:rPr lang="en-US" dirty="0"/>
              <a:t>in Dynamics of </a:t>
            </a:r>
            <a:r>
              <a:rPr lang="en-US"/>
              <a:t>Open Quantum Systems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DC6B8-9FB4-1324-742A-326EEE459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801" y="1996915"/>
            <a:ext cx="6248400" cy="28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sz="1400" dirty="0">
                <a:solidFill>
                  <a:srgbClr val="008000"/>
                </a:solidFill>
              </a:rPr>
              <a:t>MPA Fisher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8D40CE-3F70-7DF4-A74A-DEC2292445DE}"/>
              </a:ext>
            </a:extLst>
          </p:cNvPr>
          <p:cNvSpPr txBox="1"/>
          <p:nvPr/>
        </p:nvSpPr>
        <p:spPr>
          <a:xfrm>
            <a:off x="226451" y="2998202"/>
            <a:ext cx="79619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Dynamics of noisy (open) quantum system with U(1) symmetry: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Quantum mechanics lost at long times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But, can have finite-time (SW-SSB) transition as classical hydrodynamics emerges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64FEC8-0887-7ECA-5EEC-546179B5B129}"/>
              </a:ext>
            </a:extLst>
          </p:cNvPr>
          <p:cNvSpPr txBox="1"/>
          <p:nvPr/>
        </p:nvSpPr>
        <p:spPr>
          <a:xfrm>
            <a:off x="2137878" y="1430874"/>
            <a:ext cx="443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</a:t>
            </a:r>
            <a:r>
              <a:rPr lang="en-US" dirty="0" err="1"/>
              <a:t>Nordita</a:t>
            </a:r>
            <a:r>
              <a:rPr lang="en-US" dirty="0"/>
              <a:t> Workshop, Stockholm</a:t>
            </a:r>
          </a:p>
          <a:p>
            <a:r>
              <a:rPr lang="en-US" dirty="0"/>
              <a:t>                        6/23/26</a:t>
            </a:r>
          </a:p>
          <a:p>
            <a:r>
              <a:rPr lang="en-US" dirty="0"/>
              <a:t>                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591A04-6DB5-B4C0-472E-30A1A3AC31A3}"/>
              </a:ext>
            </a:extLst>
          </p:cNvPr>
          <p:cNvGrpSpPr/>
          <p:nvPr/>
        </p:nvGrpSpPr>
        <p:grpSpPr>
          <a:xfrm>
            <a:off x="351810" y="4675355"/>
            <a:ext cx="8335977" cy="1091089"/>
            <a:chOff x="351810" y="4675355"/>
            <a:chExt cx="8335977" cy="1091089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9F3F4FFA-6525-3F34-F95A-280A603BEAB6}"/>
                </a:ext>
              </a:extLst>
            </p:cNvPr>
            <p:cNvCxnSpPr/>
            <p:nvPr/>
          </p:nvCxnSpPr>
          <p:spPr bwMode="auto">
            <a:xfrm>
              <a:off x="1466831" y="4753731"/>
              <a:ext cx="4478383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303ADF-7153-1F8E-3AE4-2E4154AE7D3C}"/>
                </a:ext>
              </a:extLst>
            </p:cNvPr>
            <p:cNvSpPr txBox="1"/>
            <p:nvPr/>
          </p:nvSpPr>
          <p:spPr>
            <a:xfrm>
              <a:off x="1244884" y="4768416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7CABC87-3735-16C5-C3D7-3E2118A80416}"/>
                </a:ext>
              </a:extLst>
            </p:cNvPr>
            <p:cNvSpPr txBox="1"/>
            <p:nvPr/>
          </p:nvSpPr>
          <p:spPr>
            <a:xfrm>
              <a:off x="5934207" y="4729438"/>
              <a:ext cx="2423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FD31BDC-16A8-4833-3604-1F9D8D00830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0830" y="4675355"/>
              <a:ext cx="169278" cy="169278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B2CD7FC-149B-EFC6-6DE5-29D9494C4E8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551931" y="4842811"/>
              <a:ext cx="852229" cy="52432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83FD0B-4227-EC2E-358D-68F56DDD8EEC}"/>
                </a:ext>
              </a:extLst>
            </p:cNvPr>
            <p:cNvSpPr txBox="1"/>
            <p:nvPr/>
          </p:nvSpPr>
          <p:spPr>
            <a:xfrm>
              <a:off x="351810" y="5427890"/>
              <a:ext cx="29225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Short-time quantum-dynamics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9AB254B-26F4-B9D1-711B-5A61143649FE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4540278" y="4835920"/>
              <a:ext cx="956398" cy="4595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51B04C-E2C2-3A33-D68B-4FD1D9F3ACBC}"/>
                </a:ext>
              </a:extLst>
            </p:cNvPr>
            <p:cNvSpPr txBox="1"/>
            <p:nvPr/>
          </p:nvSpPr>
          <p:spPr>
            <a:xfrm>
              <a:off x="3976241" y="5377668"/>
              <a:ext cx="47115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Emergent classical hydrodynamics at long-times</a:t>
              </a: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3FB05C3-5E2F-325A-6134-71EF2CA94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01450" y="4990207"/>
              <a:ext cx="285759" cy="29210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6EA362-0BAD-7131-1B9B-E9A05CB1D18B}"/>
              </a:ext>
            </a:extLst>
          </p:cNvPr>
          <p:cNvGrpSpPr/>
          <p:nvPr/>
        </p:nvGrpSpPr>
        <p:grpSpPr>
          <a:xfrm>
            <a:off x="6059497" y="2045039"/>
            <a:ext cx="2536223" cy="1367030"/>
            <a:chOff x="5224405" y="1586898"/>
            <a:chExt cx="2536223" cy="13670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7AD4546-BFD7-1076-E9A3-8E5081524CE4}"/>
                </a:ext>
              </a:extLst>
            </p:cNvPr>
            <p:cNvCxnSpPr>
              <a:cxnSpLocks/>
            </p:cNvCxnSpPr>
            <p:nvPr/>
          </p:nvCxnSpPr>
          <p:spPr>
            <a:xfrm>
              <a:off x="5511035" y="2815852"/>
              <a:ext cx="224959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58DCAA1-0B65-1D7B-DD75-8A1C6264E543}"/>
                </a:ext>
              </a:extLst>
            </p:cNvPr>
            <p:cNvGrpSpPr/>
            <p:nvPr/>
          </p:nvGrpSpPr>
          <p:grpSpPr>
            <a:xfrm>
              <a:off x="5790716" y="2762914"/>
              <a:ext cx="1658101" cy="105877"/>
              <a:chOff x="952391" y="2537086"/>
              <a:chExt cx="2658990" cy="16978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6A3E0D54-3887-5B02-1813-5D09240FE3E5}"/>
                  </a:ext>
                </a:extLst>
              </p:cNvPr>
              <p:cNvSpPr/>
              <p:nvPr/>
            </p:nvSpPr>
            <p:spPr>
              <a:xfrm>
                <a:off x="952391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788AB07-B4D2-9992-EE69-36A225257DE6}"/>
                  </a:ext>
                </a:extLst>
              </p:cNvPr>
              <p:cNvSpPr/>
              <p:nvPr/>
            </p:nvSpPr>
            <p:spPr>
              <a:xfrm>
                <a:off x="1782125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8F2E3FF-0D72-6D3A-A94E-D960E91C8762}"/>
                  </a:ext>
                </a:extLst>
              </p:cNvPr>
              <p:cNvSpPr/>
              <p:nvPr/>
            </p:nvSpPr>
            <p:spPr>
              <a:xfrm>
                <a:off x="2611859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778172D7-55D0-B31C-3C51-47C26E38279E}"/>
                  </a:ext>
                </a:extLst>
              </p:cNvPr>
              <p:cNvSpPr/>
              <p:nvPr/>
            </p:nvSpPr>
            <p:spPr>
              <a:xfrm>
                <a:off x="3441593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673967D-C946-B342-90A4-3CC03767E6C7}"/>
                </a:ext>
              </a:extLst>
            </p:cNvPr>
            <p:cNvCxnSpPr>
              <a:cxnSpLocks/>
            </p:cNvCxnSpPr>
            <p:nvPr/>
          </p:nvCxnSpPr>
          <p:spPr>
            <a:xfrm>
              <a:off x="5511035" y="1756902"/>
              <a:ext cx="224959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42FCC63-1F48-C433-CDC5-60503115E0F5}"/>
                </a:ext>
              </a:extLst>
            </p:cNvPr>
            <p:cNvSpPr/>
            <p:nvPr/>
          </p:nvSpPr>
          <p:spPr>
            <a:xfrm>
              <a:off x="6511682" y="1756853"/>
              <a:ext cx="419025" cy="1024040"/>
            </a:xfrm>
            <a:custGeom>
              <a:avLst/>
              <a:gdLst>
                <a:gd name="connsiteX0" fmla="*/ 578657 w 671963"/>
                <a:gd name="connsiteY0" fmla="*/ 1604865 h 1604865"/>
                <a:gd name="connsiteX1" fmla="*/ 587988 w 671963"/>
                <a:gd name="connsiteY1" fmla="*/ 1539551 h 1604865"/>
                <a:gd name="connsiteX2" fmla="*/ 634641 w 671963"/>
                <a:gd name="connsiteY2" fmla="*/ 1502228 h 1604865"/>
                <a:gd name="connsiteX3" fmla="*/ 643972 w 671963"/>
                <a:gd name="connsiteY3" fmla="*/ 1418253 h 1604865"/>
                <a:gd name="connsiteX4" fmla="*/ 662633 w 671963"/>
                <a:gd name="connsiteY4" fmla="*/ 1362269 h 1604865"/>
                <a:gd name="connsiteX5" fmla="*/ 671963 w 671963"/>
                <a:gd name="connsiteY5" fmla="*/ 1334277 h 1604865"/>
                <a:gd name="connsiteX6" fmla="*/ 653302 w 671963"/>
                <a:gd name="connsiteY6" fmla="*/ 1259632 h 1604865"/>
                <a:gd name="connsiteX7" fmla="*/ 625310 w 671963"/>
                <a:gd name="connsiteY7" fmla="*/ 1240971 h 1604865"/>
                <a:gd name="connsiteX8" fmla="*/ 606649 w 671963"/>
                <a:gd name="connsiteY8" fmla="*/ 1175657 h 1604865"/>
                <a:gd name="connsiteX9" fmla="*/ 597319 w 671963"/>
                <a:gd name="connsiteY9" fmla="*/ 1147665 h 1604865"/>
                <a:gd name="connsiteX10" fmla="*/ 559996 w 671963"/>
                <a:gd name="connsiteY10" fmla="*/ 1091681 h 1604865"/>
                <a:gd name="connsiteX11" fmla="*/ 541335 w 671963"/>
                <a:gd name="connsiteY11" fmla="*/ 1063689 h 1604865"/>
                <a:gd name="connsiteX12" fmla="*/ 532004 w 671963"/>
                <a:gd name="connsiteY12" fmla="*/ 1035698 h 1604865"/>
                <a:gd name="connsiteX13" fmla="*/ 513343 w 671963"/>
                <a:gd name="connsiteY13" fmla="*/ 1017036 h 1604865"/>
                <a:gd name="connsiteX14" fmla="*/ 457359 w 671963"/>
                <a:gd name="connsiteY14" fmla="*/ 989045 h 1604865"/>
                <a:gd name="connsiteX15" fmla="*/ 429368 w 671963"/>
                <a:gd name="connsiteY15" fmla="*/ 970383 h 1604865"/>
                <a:gd name="connsiteX16" fmla="*/ 401376 w 671963"/>
                <a:gd name="connsiteY16" fmla="*/ 961053 h 1604865"/>
                <a:gd name="connsiteX17" fmla="*/ 382714 w 671963"/>
                <a:gd name="connsiteY17" fmla="*/ 942391 h 1604865"/>
                <a:gd name="connsiteX18" fmla="*/ 298739 w 671963"/>
                <a:gd name="connsiteY18" fmla="*/ 905069 h 1604865"/>
                <a:gd name="connsiteX19" fmla="*/ 261417 w 671963"/>
                <a:gd name="connsiteY19" fmla="*/ 858416 h 1604865"/>
                <a:gd name="connsiteX20" fmla="*/ 224094 w 671963"/>
                <a:gd name="connsiteY20" fmla="*/ 821093 h 1604865"/>
                <a:gd name="connsiteX21" fmla="*/ 168110 w 671963"/>
                <a:gd name="connsiteY21" fmla="*/ 746449 h 1604865"/>
                <a:gd name="connsiteX22" fmla="*/ 149449 w 671963"/>
                <a:gd name="connsiteY22" fmla="*/ 727787 h 1604865"/>
                <a:gd name="connsiteX23" fmla="*/ 168110 w 671963"/>
                <a:gd name="connsiteY23" fmla="*/ 634481 h 1604865"/>
                <a:gd name="connsiteX24" fmla="*/ 158780 w 671963"/>
                <a:gd name="connsiteY24" fmla="*/ 606489 h 1604865"/>
                <a:gd name="connsiteX25" fmla="*/ 121457 w 671963"/>
                <a:gd name="connsiteY25" fmla="*/ 559836 h 1604865"/>
                <a:gd name="connsiteX26" fmla="*/ 130788 w 671963"/>
                <a:gd name="connsiteY26" fmla="*/ 503853 h 1604865"/>
                <a:gd name="connsiteX27" fmla="*/ 158780 w 671963"/>
                <a:gd name="connsiteY27" fmla="*/ 438538 h 1604865"/>
                <a:gd name="connsiteX28" fmla="*/ 168110 w 671963"/>
                <a:gd name="connsiteY28" fmla="*/ 410547 h 1604865"/>
                <a:gd name="connsiteX29" fmla="*/ 149449 w 671963"/>
                <a:gd name="connsiteY29" fmla="*/ 354563 h 1604865"/>
                <a:gd name="connsiteX30" fmla="*/ 112127 w 671963"/>
                <a:gd name="connsiteY30" fmla="*/ 298579 h 1604865"/>
                <a:gd name="connsiteX31" fmla="*/ 74804 w 671963"/>
                <a:gd name="connsiteY31" fmla="*/ 251926 h 1604865"/>
                <a:gd name="connsiteX32" fmla="*/ 65474 w 671963"/>
                <a:gd name="connsiteY32" fmla="*/ 223934 h 1604865"/>
                <a:gd name="connsiteX33" fmla="*/ 18821 w 671963"/>
                <a:gd name="connsiteY33" fmla="*/ 186612 h 1604865"/>
                <a:gd name="connsiteX34" fmla="*/ 9490 w 671963"/>
                <a:gd name="connsiteY34" fmla="*/ 93306 h 1604865"/>
                <a:gd name="connsiteX35" fmla="*/ 56143 w 671963"/>
                <a:gd name="connsiteY35" fmla="*/ 9330 h 1604865"/>
                <a:gd name="connsiteX36" fmla="*/ 56143 w 671963"/>
                <a:gd name="connsiteY36" fmla="*/ 0 h 1604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71963" h="1604865">
                  <a:moveTo>
                    <a:pt x="578657" y="1604865"/>
                  </a:moveTo>
                  <a:cubicBezTo>
                    <a:pt x="581767" y="1583094"/>
                    <a:pt x="581033" y="1560415"/>
                    <a:pt x="587988" y="1539551"/>
                  </a:cubicBezTo>
                  <a:cubicBezTo>
                    <a:pt x="591787" y="1528153"/>
                    <a:pt x="628382" y="1506401"/>
                    <a:pt x="634641" y="1502228"/>
                  </a:cubicBezTo>
                  <a:cubicBezTo>
                    <a:pt x="637751" y="1474236"/>
                    <a:pt x="638449" y="1445870"/>
                    <a:pt x="643972" y="1418253"/>
                  </a:cubicBezTo>
                  <a:cubicBezTo>
                    <a:pt x="647830" y="1398964"/>
                    <a:pt x="656413" y="1380930"/>
                    <a:pt x="662633" y="1362269"/>
                  </a:cubicBezTo>
                  <a:lnTo>
                    <a:pt x="671963" y="1334277"/>
                  </a:lnTo>
                  <a:cubicBezTo>
                    <a:pt x="671498" y="1331951"/>
                    <a:pt x="660954" y="1269197"/>
                    <a:pt x="653302" y="1259632"/>
                  </a:cubicBezTo>
                  <a:cubicBezTo>
                    <a:pt x="646297" y="1250875"/>
                    <a:pt x="634641" y="1247191"/>
                    <a:pt x="625310" y="1240971"/>
                  </a:cubicBezTo>
                  <a:cubicBezTo>
                    <a:pt x="602940" y="1173856"/>
                    <a:pt x="630081" y="1257669"/>
                    <a:pt x="606649" y="1175657"/>
                  </a:cubicBezTo>
                  <a:cubicBezTo>
                    <a:pt x="603947" y="1166200"/>
                    <a:pt x="602095" y="1156263"/>
                    <a:pt x="597319" y="1147665"/>
                  </a:cubicBezTo>
                  <a:cubicBezTo>
                    <a:pt x="586427" y="1128059"/>
                    <a:pt x="572437" y="1110342"/>
                    <a:pt x="559996" y="1091681"/>
                  </a:cubicBezTo>
                  <a:cubicBezTo>
                    <a:pt x="553776" y="1082350"/>
                    <a:pt x="544881" y="1074327"/>
                    <a:pt x="541335" y="1063689"/>
                  </a:cubicBezTo>
                  <a:cubicBezTo>
                    <a:pt x="538225" y="1054359"/>
                    <a:pt x="537064" y="1044132"/>
                    <a:pt x="532004" y="1035698"/>
                  </a:cubicBezTo>
                  <a:cubicBezTo>
                    <a:pt x="527478" y="1028155"/>
                    <a:pt x="520212" y="1022532"/>
                    <a:pt x="513343" y="1017036"/>
                  </a:cubicBezTo>
                  <a:cubicBezTo>
                    <a:pt x="487504" y="996365"/>
                    <a:pt x="486924" y="998899"/>
                    <a:pt x="457359" y="989045"/>
                  </a:cubicBezTo>
                  <a:cubicBezTo>
                    <a:pt x="448029" y="982824"/>
                    <a:pt x="439398" y="975398"/>
                    <a:pt x="429368" y="970383"/>
                  </a:cubicBezTo>
                  <a:cubicBezTo>
                    <a:pt x="420571" y="965984"/>
                    <a:pt x="409810" y="966113"/>
                    <a:pt x="401376" y="961053"/>
                  </a:cubicBezTo>
                  <a:cubicBezTo>
                    <a:pt x="393832" y="956527"/>
                    <a:pt x="390583" y="946325"/>
                    <a:pt x="382714" y="942391"/>
                  </a:cubicBezTo>
                  <a:cubicBezTo>
                    <a:pt x="249461" y="875764"/>
                    <a:pt x="381084" y="959965"/>
                    <a:pt x="298739" y="905069"/>
                  </a:cubicBezTo>
                  <a:cubicBezTo>
                    <a:pt x="283041" y="857978"/>
                    <a:pt x="300807" y="892179"/>
                    <a:pt x="261417" y="858416"/>
                  </a:cubicBezTo>
                  <a:cubicBezTo>
                    <a:pt x="248059" y="846966"/>
                    <a:pt x="224094" y="821093"/>
                    <a:pt x="224094" y="821093"/>
                  </a:cubicBezTo>
                  <a:cubicBezTo>
                    <a:pt x="207808" y="772238"/>
                    <a:pt x="221718" y="800058"/>
                    <a:pt x="168110" y="746449"/>
                  </a:cubicBezTo>
                  <a:lnTo>
                    <a:pt x="149449" y="727787"/>
                  </a:lnTo>
                  <a:cubicBezTo>
                    <a:pt x="155616" y="703122"/>
                    <a:pt x="168110" y="657364"/>
                    <a:pt x="168110" y="634481"/>
                  </a:cubicBezTo>
                  <a:cubicBezTo>
                    <a:pt x="168110" y="624646"/>
                    <a:pt x="163178" y="615286"/>
                    <a:pt x="158780" y="606489"/>
                  </a:cubicBezTo>
                  <a:cubicBezTo>
                    <a:pt x="147011" y="582950"/>
                    <a:pt x="138813" y="577192"/>
                    <a:pt x="121457" y="559836"/>
                  </a:cubicBezTo>
                  <a:cubicBezTo>
                    <a:pt x="124567" y="541175"/>
                    <a:pt x="126684" y="522321"/>
                    <a:pt x="130788" y="503853"/>
                  </a:cubicBezTo>
                  <a:cubicBezTo>
                    <a:pt x="137521" y="473556"/>
                    <a:pt x="145616" y="469256"/>
                    <a:pt x="158780" y="438538"/>
                  </a:cubicBezTo>
                  <a:cubicBezTo>
                    <a:pt x="162654" y="429498"/>
                    <a:pt x="165000" y="419877"/>
                    <a:pt x="168110" y="410547"/>
                  </a:cubicBezTo>
                  <a:cubicBezTo>
                    <a:pt x="161890" y="391886"/>
                    <a:pt x="160360" y="370930"/>
                    <a:pt x="149449" y="354563"/>
                  </a:cubicBezTo>
                  <a:cubicBezTo>
                    <a:pt x="137008" y="335902"/>
                    <a:pt x="127986" y="314438"/>
                    <a:pt x="112127" y="298579"/>
                  </a:cubicBezTo>
                  <a:cubicBezTo>
                    <a:pt x="85535" y="271989"/>
                    <a:pt x="98345" y="287238"/>
                    <a:pt x="74804" y="251926"/>
                  </a:cubicBezTo>
                  <a:cubicBezTo>
                    <a:pt x="71694" y="242595"/>
                    <a:pt x="70534" y="232368"/>
                    <a:pt x="65474" y="223934"/>
                  </a:cubicBezTo>
                  <a:cubicBezTo>
                    <a:pt x="56612" y="209164"/>
                    <a:pt x="31532" y="195086"/>
                    <a:pt x="18821" y="186612"/>
                  </a:cubicBezTo>
                  <a:cubicBezTo>
                    <a:pt x="4756" y="144418"/>
                    <a:pt x="-10252" y="132791"/>
                    <a:pt x="9490" y="93306"/>
                  </a:cubicBezTo>
                  <a:cubicBezTo>
                    <a:pt x="44237" y="23812"/>
                    <a:pt x="43241" y="60935"/>
                    <a:pt x="56143" y="9330"/>
                  </a:cubicBezTo>
                  <a:cubicBezTo>
                    <a:pt x="56897" y="6313"/>
                    <a:pt x="56143" y="3110"/>
                    <a:pt x="56143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FEC2F92-1146-C612-EE7F-1F51BF2D46C2}"/>
                </a:ext>
              </a:extLst>
            </p:cNvPr>
            <p:cNvSpPr/>
            <p:nvPr/>
          </p:nvSpPr>
          <p:spPr>
            <a:xfrm>
              <a:off x="7384543" y="1762671"/>
              <a:ext cx="186189" cy="1012404"/>
            </a:xfrm>
            <a:custGeom>
              <a:avLst/>
              <a:gdLst>
                <a:gd name="connsiteX0" fmla="*/ 9331 w 298580"/>
                <a:gd name="connsiteY0" fmla="*/ 1623527 h 1623527"/>
                <a:gd name="connsiteX1" fmla="*/ 37323 w 298580"/>
                <a:gd name="connsiteY1" fmla="*/ 1520890 h 1623527"/>
                <a:gd name="connsiteX2" fmla="*/ 18661 w 298580"/>
                <a:gd name="connsiteY2" fmla="*/ 1492898 h 1623527"/>
                <a:gd name="connsiteX3" fmla="*/ 0 w 298580"/>
                <a:gd name="connsiteY3" fmla="*/ 1427584 h 1623527"/>
                <a:gd name="connsiteX4" fmla="*/ 18661 w 298580"/>
                <a:gd name="connsiteY4" fmla="*/ 1362270 h 1623527"/>
                <a:gd name="connsiteX5" fmla="*/ 37323 w 298580"/>
                <a:gd name="connsiteY5" fmla="*/ 1343608 h 1623527"/>
                <a:gd name="connsiteX6" fmla="*/ 74645 w 298580"/>
                <a:gd name="connsiteY6" fmla="*/ 1296955 h 1623527"/>
                <a:gd name="connsiteX7" fmla="*/ 93306 w 298580"/>
                <a:gd name="connsiteY7" fmla="*/ 1212980 h 1623527"/>
                <a:gd name="connsiteX8" fmla="*/ 111968 w 298580"/>
                <a:gd name="connsiteY8" fmla="*/ 1138335 h 1623527"/>
                <a:gd name="connsiteX9" fmla="*/ 130629 w 298580"/>
                <a:gd name="connsiteY9" fmla="*/ 1110343 h 1623527"/>
                <a:gd name="connsiteX10" fmla="*/ 139959 w 298580"/>
                <a:gd name="connsiteY10" fmla="*/ 1082351 h 1623527"/>
                <a:gd name="connsiteX11" fmla="*/ 158621 w 298580"/>
                <a:gd name="connsiteY11" fmla="*/ 1063690 h 1623527"/>
                <a:gd name="connsiteX12" fmla="*/ 186612 w 298580"/>
                <a:gd name="connsiteY12" fmla="*/ 961053 h 1623527"/>
                <a:gd name="connsiteX13" fmla="*/ 167951 w 298580"/>
                <a:gd name="connsiteY13" fmla="*/ 858417 h 1623527"/>
                <a:gd name="connsiteX14" fmla="*/ 158621 w 298580"/>
                <a:gd name="connsiteY14" fmla="*/ 821094 h 1623527"/>
                <a:gd name="connsiteX15" fmla="*/ 139959 w 298580"/>
                <a:gd name="connsiteY15" fmla="*/ 765110 h 1623527"/>
                <a:gd name="connsiteX16" fmla="*/ 121298 w 298580"/>
                <a:gd name="connsiteY16" fmla="*/ 699796 h 1623527"/>
                <a:gd name="connsiteX17" fmla="*/ 74645 w 298580"/>
                <a:gd name="connsiteY17" fmla="*/ 615821 h 1623527"/>
                <a:gd name="connsiteX18" fmla="*/ 93306 w 298580"/>
                <a:gd name="connsiteY18" fmla="*/ 429208 h 1623527"/>
                <a:gd name="connsiteX19" fmla="*/ 102637 w 298580"/>
                <a:gd name="connsiteY19" fmla="*/ 401217 h 1623527"/>
                <a:gd name="connsiteX20" fmla="*/ 139959 w 298580"/>
                <a:gd name="connsiteY20" fmla="*/ 354563 h 1623527"/>
                <a:gd name="connsiteX21" fmla="*/ 149290 w 298580"/>
                <a:gd name="connsiteY21" fmla="*/ 326572 h 1623527"/>
                <a:gd name="connsiteX22" fmla="*/ 167951 w 298580"/>
                <a:gd name="connsiteY22" fmla="*/ 307910 h 1623527"/>
                <a:gd name="connsiteX23" fmla="*/ 205274 w 298580"/>
                <a:gd name="connsiteY23" fmla="*/ 261257 h 1623527"/>
                <a:gd name="connsiteX24" fmla="*/ 214604 w 298580"/>
                <a:gd name="connsiteY24" fmla="*/ 223935 h 1623527"/>
                <a:gd name="connsiteX25" fmla="*/ 233266 w 298580"/>
                <a:gd name="connsiteY25" fmla="*/ 121298 h 1623527"/>
                <a:gd name="connsiteX26" fmla="*/ 242596 w 298580"/>
                <a:gd name="connsiteY26" fmla="*/ 93306 h 1623527"/>
                <a:gd name="connsiteX27" fmla="*/ 279919 w 298580"/>
                <a:gd name="connsiteY27" fmla="*/ 46653 h 1623527"/>
                <a:gd name="connsiteX28" fmla="*/ 298580 w 298580"/>
                <a:gd name="connsiteY28" fmla="*/ 0 h 1623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8580" h="1623527">
                  <a:moveTo>
                    <a:pt x="9331" y="1623527"/>
                  </a:moveTo>
                  <a:cubicBezTo>
                    <a:pt x="40713" y="1568607"/>
                    <a:pt x="59026" y="1571529"/>
                    <a:pt x="37323" y="1520890"/>
                  </a:cubicBezTo>
                  <a:cubicBezTo>
                    <a:pt x="32905" y="1510583"/>
                    <a:pt x="24882" y="1502229"/>
                    <a:pt x="18661" y="1492898"/>
                  </a:cubicBezTo>
                  <a:cubicBezTo>
                    <a:pt x="14262" y="1479701"/>
                    <a:pt x="0" y="1439296"/>
                    <a:pt x="0" y="1427584"/>
                  </a:cubicBezTo>
                  <a:cubicBezTo>
                    <a:pt x="0" y="1423520"/>
                    <a:pt x="14261" y="1369602"/>
                    <a:pt x="18661" y="1362270"/>
                  </a:cubicBezTo>
                  <a:cubicBezTo>
                    <a:pt x="23187" y="1354726"/>
                    <a:pt x="31827" y="1350478"/>
                    <a:pt x="37323" y="1343608"/>
                  </a:cubicBezTo>
                  <a:cubicBezTo>
                    <a:pt x="84411" y="1284749"/>
                    <a:pt x="29582" y="1342020"/>
                    <a:pt x="74645" y="1296955"/>
                  </a:cubicBezTo>
                  <a:cubicBezTo>
                    <a:pt x="94513" y="1237354"/>
                    <a:pt x="73600" y="1304942"/>
                    <a:pt x="93306" y="1212980"/>
                  </a:cubicBezTo>
                  <a:cubicBezTo>
                    <a:pt x="98680" y="1187902"/>
                    <a:pt x="97742" y="1159675"/>
                    <a:pt x="111968" y="1138335"/>
                  </a:cubicBezTo>
                  <a:lnTo>
                    <a:pt x="130629" y="1110343"/>
                  </a:lnTo>
                  <a:cubicBezTo>
                    <a:pt x="133739" y="1101012"/>
                    <a:pt x="134899" y="1090785"/>
                    <a:pt x="139959" y="1082351"/>
                  </a:cubicBezTo>
                  <a:cubicBezTo>
                    <a:pt x="144485" y="1074808"/>
                    <a:pt x="154687" y="1071558"/>
                    <a:pt x="158621" y="1063690"/>
                  </a:cubicBezTo>
                  <a:cubicBezTo>
                    <a:pt x="174405" y="1032122"/>
                    <a:pt x="179787" y="995181"/>
                    <a:pt x="186612" y="961053"/>
                  </a:cubicBezTo>
                  <a:cubicBezTo>
                    <a:pt x="179857" y="920519"/>
                    <a:pt x="176648" y="897556"/>
                    <a:pt x="167951" y="858417"/>
                  </a:cubicBezTo>
                  <a:cubicBezTo>
                    <a:pt x="165169" y="845899"/>
                    <a:pt x="162306" y="833377"/>
                    <a:pt x="158621" y="821094"/>
                  </a:cubicBezTo>
                  <a:cubicBezTo>
                    <a:pt x="152969" y="802253"/>
                    <a:pt x="144730" y="784194"/>
                    <a:pt x="139959" y="765110"/>
                  </a:cubicBezTo>
                  <a:cubicBezTo>
                    <a:pt x="135722" y="748160"/>
                    <a:pt x="128949" y="717010"/>
                    <a:pt x="121298" y="699796"/>
                  </a:cubicBezTo>
                  <a:cubicBezTo>
                    <a:pt x="99292" y="650284"/>
                    <a:pt x="98967" y="652303"/>
                    <a:pt x="74645" y="615821"/>
                  </a:cubicBezTo>
                  <a:cubicBezTo>
                    <a:pt x="81442" y="507071"/>
                    <a:pt x="72741" y="501185"/>
                    <a:pt x="93306" y="429208"/>
                  </a:cubicBezTo>
                  <a:cubicBezTo>
                    <a:pt x="96008" y="419751"/>
                    <a:pt x="98239" y="410014"/>
                    <a:pt x="102637" y="401217"/>
                  </a:cubicBezTo>
                  <a:cubicBezTo>
                    <a:pt x="114408" y="377676"/>
                    <a:pt x="122602" y="371921"/>
                    <a:pt x="139959" y="354563"/>
                  </a:cubicBezTo>
                  <a:cubicBezTo>
                    <a:pt x="143069" y="345233"/>
                    <a:pt x="144230" y="335006"/>
                    <a:pt x="149290" y="326572"/>
                  </a:cubicBezTo>
                  <a:cubicBezTo>
                    <a:pt x="153816" y="319029"/>
                    <a:pt x="162456" y="314779"/>
                    <a:pt x="167951" y="307910"/>
                  </a:cubicBezTo>
                  <a:cubicBezTo>
                    <a:pt x="215028" y="249063"/>
                    <a:pt x="160218" y="306313"/>
                    <a:pt x="205274" y="261257"/>
                  </a:cubicBezTo>
                  <a:cubicBezTo>
                    <a:pt x="208384" y="248816"/>
                    <a:pt x="212310" y="236552"/>
                    <a:pt x="214604" y="223935"/>
                  </a:cubicBezTo>
                  <a:cubicBezTo>
                    <a:pt x="227820" y="151246"/>
                    <a:pt x="217393" y="176855"/>
                    <a:pt x="233266" y="121298"/>
                  </a:cubicBezTo>
                  <a:cubicBezTo>
                    <a:pt x="235968" y="111841"/>
                    <a:pt x="238198" y="102103"/>
                    <a:pt x="242596" y="93306"/>
                  </a:cubicBezTo>
                  <a:cubicBezTo>
                    <a:pt x="254365" y="69767"/>
                    <a:pt x="262563" y="64009"/>
                    <a:pt x="279919" y="46653"/>
                  </a:cubicBezTo>
                  <a:cubicBezTo>
                    <a:pt x="291448" y="12063"/>
                    <a:pt x="284850" y="27458"/>
                    <a:pt x="298580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F6D7ECF-7EAB-02E0-7911-6687D3EFD870}"/>
                </a:ext>
              </a:extLst>
            </p:cNvPr>
            <p:cNvSpPr/>
            <p:nvPr/>
          </p:nvSpPr>
          <p:spPr>
            <a:xfrm>
              <a:off x="5813572" y="1762671"/>
              <a:ext cx="168734" cy="1047314"/>
            </a:xfrm>
            <a:custGeom>
              <a:avLst/>
              <a:gdLst>
                <a:gd name="connsiteX0" fmla="*/ 46653 w 270588"/>
                <a:gd name="connsiteY0" fmla="*/ 1660849 h 1660849"/>
                <a:gd name="connsiteX1" fmla="*/ 18661 w 270588"/>
                <a:gd name="connsiteY1" fmla="*/ 1595535 h 1660849"/>
                <a:gd name="connsiteX2" fmla="*/ 0 w 270588"/>
                <a:gd name="connsiteY2" fmla="*/ 1539551 h 1660849"/>
                <a:gd name="connsiteX3" fmla="*/ 9331 w 270588"/>
                <a:gd name="connsiteY3" fmla="*/ 1446245 h 1660849"/>
                <a:gd name="connsiteX4" fmla="*/ 27992 w 270588"/>
                <a:gd name="connsiteY4" fmla="*/ 1418254 h 1660849"/>
                <a:gd name="connsiteX5" fmla="*/ 74645 w 270588"/>
                <a:gd name="connsiteY5" fmla="*/ 1380931 h 1660849"/>
                <a:gd name="connsiteX6" fmla="*/ 102637 w 270588"/>
                <a:gd name="connsiteY6" fmla="*/ 1352939 h 1660849"/>
                <a:gd name="connsiteX7" fmla="*/ 130628 w 270588"/>
                <a:gd name="connsiteY7" fmla="*/ 1334278 h 1660849"/>
                <a:gd name="connsiteX8" fmla="*/ 186612 w 270588"/>
                <a:gd name="connsiteY8" fmla="*/ 1259633 h 1660849"/>
                <a:gd name="connsiteX9" fmla="*/ 205273 w 270588"/>
                <a:gd name="connsiteY9" fmla="*/ 1231641 h 1660849"/>
                <a:gd name="connsiteX10" fmla="*/ 214604 w 270588"/>
                <a:gd name="connsiteY10" fmla="*/ 1194319 h 1660849"/>
                <a:gd name="connsiteX11" fmla="*/ 195943 w 270588"/>
                <a:gd name="connsiteY11" fmla="*/ 998376 h 1660849"/>
                <a:gd name="connsiteX12" fmla="*/ 186612 w 270588"/>
                <a:gd name="connsiteY12" fmla="*/ 970384 h 1660849"/>
                <a:gd name="connsiteX13" fmla="*/ 177282 w 270588"/>
                <a:gd name="connsiteY13" fmla="*/ 858417 h 1660849"/>
                <a:gd name="connsiteX14" fmla="*/ 167951 w 270588"/>
                <a:gd name="connsiteY14" fmla="*/ 821094 h 1660849"/>
                <a:gd name="connsiteX15" fmla="*/ 195943 w 270588"/>
                <a:gd name="connsiteY15" fmla="*/ 681135 h 1660849"/>
                <a:gd name="connsiteX16" fmla="*/ 214604 w 270588"/>
                <a:gd name="connsiteY16" fmla="*/ 625151 h 1660849"/>
                <a:gd name="connsiteX17" fmla="*/ 233265 w 270588"/>
                <a:gd name="connsiteY17" fmla="*/ 597160 h 1660849"/>
                <a:gd name="connsiteX18" fmla="*/ 251926 w 270588"/>
                <a:gd name="connsiteY18" fmla="*/ 541176 h 1660849"/>
                <a:gd name="connsiteX19" fmla="*/ 233265 w 270588"/>
                <a:gd name="connsiteY19" fmla="*/ 373225 h 1660849"/>
                <a:gd name="connsiteX20" fmla="*/ 214604 w 270588"/>
                <a:gd name="connsiteY20" fmla="*/ 317241 h 1660849"/>
                <a:gd name="connsiteX21" fmla="*/ 205273 w 270588"/>
                <a:gd name="connsiteY21" fmla="*/ 289249 h 1660849"/>
                <a:gd name="connsiteX22" fmla="*/ 214604 w 270588"/>
                <a:gd name="connsiteY22" fmla="*/ 167951 h 1660849"/>
                <a:gd name="connsiteX23" fmla="*/ 242596 w 270588"/>
                <a:gd name="connsiteY23" fmla="*/ 83976 h 1660849"/>
                <a:gd name="connsiteX24" fmla="*/ 261257 w 270588"/>
                <a:gd name="connsiteY24" fmla="*/ 27992 h 1660849"/>
                <a:gd name="connsiteX25" fmla="*/ 270588 w 270588"/>
                <a:gd name="connsiteY25" fmla="*/ 0 h 1660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0588" h="1660849">
                  <a:moveTo>
                    <a:pt x="46653" y="1660849"/>
                  </a:moveTo>
                  <a:cubicBezTo>
                    <a:pt x="37322" y="1639078"/>
                    <a:pt x="27164" y="1617643"/>
                    <a:pt x="18661" y="1595535"/>
                  </a:cubicBezTo>
                  <a:cubicBezTo>
                    <a:pt x="11600" y="1577175"/>
                    <a:pt x="0" y="1539551"/>
                    <a:pt x="0" y="1539551"/>
                  </a:cubicBezTo>
                  <a:cubicBezTo>
                    <a:pt x="3110" y="1508449"/>
                    <a:pt x="2302" y="1476702"/>
                    <a:pt x="9331" y="1446245"/>
                  </a:cubicBezTo>
                  <a:cubicBezTo>
                    <a:pt x="11853" y="1435318"/>
                    <a:pt x="20987" y="1427010"/>
                    <a:pt x="27992" y="1418254"/>
                  </a:cubicBezTo>
                  <a:cubicBezTo>
                    <a:pt x="49712" y="1391104"/>
                    <a:pt x="45542" y="1405183"/>
                    <a:pt x="74645" y="1380931"/>
                  </a:cubicBezTo>
                  <a:cubicBezTo>
                    <a:pt x="84782" y="1372483"/>
                    <a:pt x="92500" y="1361387"/>
                    <a:pt x="102637" y="1352939"/>
                  </a:cubicBezTo>
                  <a:cubicBezTo>
                    <a:pt x="111252" y="1345760"/>
                    <a:pt x="121872" y="1341283"/>
                    <a:pt x="130628" y="1334278"/>
                  </a:cubicBezTo>
                  <a:cubicBezTo>
                    <a:pt x="155289" y="1314550"/>
                    <a:pt x="169549" y="1285227"/>
                    <a:pt x="186612" y="1259633"/>
                  </a:cubicBezTo>
                  <a:lnTo>
                    <a:pt x="205273" y="1231641"/>
                  </a:lnTo>
                  <a:cubicBezTo>
                    <a:pt x="208383" y="1219200"/>
                    <a:pt x="214604" y="1207143"/>
                    <a:pt x="214604" y="1194319"/>
                  </a:cubicBezTo>
                  <a:cubicBezTo>
                    <a:pt x="214604" y="1130574"/>
                    <a:pt x="211768" y="1061678"/>
                    <a:pt x="195943" y="998376"/>
                  </a:cubicBezTo>
                  <a:cubicBezTo>
                    <a:pt x="193558" y="988834"/>
                    <a:pt x="189722" y="979715"/>
                    <a:pt x="186612" y="970384"/>
                  </a:cubicBezTo>
                  <a:cubicBezTo>
                    <a:pt x="183502" y="933062"/>
                    <a:pt x="181927" y="895579"/>
                    <a:pt x="177282" y="858417"/>
                  </a:cubicBezTo>
                  <a:cubicBezTo>
                    <a:pt x="175691" y="845692"/>
                    <a:pt x="167951" y="833918"/>
                    <a:pt x="167951" y="821094"/>
                  </a:cubicBezTo>
                  <a:cubicBezTo>
                    <a:pt x="167951" y="752078"/>
                    <a:pt x="176410" y="739735"/>
                    <a:pt x="195943" y="681135"/>
                  </a:cubicBezTo>
                  <a:cubicBezTo>
                    <a:pt x="195945" y="681130"/>
                    <a:pt x="214601" y="625155"/>
                    <a:pt x="214604" y="625151"/>
                  </a:cubicBezTo>
                  <a:cubicBezTo>
                    <a:pt x="220824" y="615821"/>
                    <a:pt x="228711" y="607407"/>
                    <a:pt x="233265" y="597160"/>
                  </a:cubicBezTo>
                  <a:cubicBezTo>
                    <a:pt x="241254" y="579185"/>
                    <a:pt x="251926" y="541176"/>
                    <a:pt x="251926" y="541176"/>
                  </a:cubicBezTo>
                  <a:cubicBezTo>
                    <a:pt x="247692" y="486130"/>
                    <a:pt x="248081" y="427549"/>
                    <a:pt x="233265" y="373225"/>
                  </a:cubicBezTo>
                  <a:cubicBezTo>
                    <a:pt x="228089" y="354247"/>
                    <a:pt x="220824" y="335902"/>
                    <a:pt x="214604" y="317241"/>
                  </a:cubicBezTo>
                  <a:lnTo>
                    <a:pt x="205273" y="289249"/>
                  </a:lnTo>
                  <a:cubicBezTo>
                    <a:pt x="208383" y="248816"/>
                    <a:pt x="208279" y="208007"/>
                    <a:pt x="214604" y="167951"/>
                  </a:cubicBezTo>
                  <a:cubicBezTo>
                    <a:pt x="214605" y="167944"/>
                    <a:pt x="237930" y="97975"/>
                    <a:pt x="242596" y="83976"/>
                  </a:cubicBezTo>
                  <a:lnTo>
                    <a:pt x="261257" y="27992"/>
                  </a:lnTo>
                  <a:lnTo>
                    <a:pt x="270588" y="0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383FD2C-1AA5-E3A8-210D-4C451CC7DBEF}"/>
                </a:ext>
              </a:extLst>
            </p:cNvPr>
            <p:cNvSpPr/>
            <p:nvPr/>
          </p:nvSpPr>
          <p:spPr>
            <a:xfrm>
              <a:off x="6133585" y="1768490"/>
              <a:ext cx="279283" cy="1029859"/>
            </a:xfrm>
            <a:custGeom>
              <a:avLst/>
              <a:gdLst>
                <a:gd name="connsiteX0" fmla="*/ 335902 w 447869"/>
                <a:gd name="connsiteY0" fmla="*/ 1651518 h 1651518"/>
                <a:gd name="connsiteX1" fmla="*/ 317240 w 447869"/>
                <a:gd name="connsiteY1" fmla="*/ 1586204 h 1651518"/>
                <a:gd name="connsiteX2" fmla="*/ 307910 w 447869"/>
                <a:gd name="connsiteY2" fmla="*/ 1558212 h 1651518"/>
                <a:gd name="connsiteX3" fmla="*/ 298579 w 447869"/>
                <a:gd name="connsiteY3" fmla="*/ 1502228 h 1651518"/>
                <a:gd name="connsiteX4" fmla="*/ 279918 w 447869"/>
                <a:gd name="connsiteY4" fmla="*/ 1455575 h 1651518"/>
                <a:gd name="connsiteX5" fmla="*/ 261257 w 447869"/>
                <a:gd name="connsiteY5" fmla="*/ 1380930 h 1651518"/>
                <a:gd name="connsiteX6" fmla="*/ 251926 w 447869"/>
                <a:gd name="connsiteY6" fmla="*/ 1352939 h 1651518"/>
                <a:gd name="connsiteX7" fmla="*/ 233265 w 447869"/>
                <a:gd name="connsiteY7" fmla="*/ 1334277 h 1651518"/>
                <a:gd name="connsiteX8" fmla="*/ 195942 w 447869"/>
                <a:gd name="connsiteY8" fmla="*/ 1287624 h 1651518"/>
                <a:gd name="connsiteX9" fmla="*/ 102636 w 447869"/>
                <a:gd name="connsiteY9" fmla="*/ 1212979 h 1651518"/>
                <a:gd name="connsiteX10" fmla="*/ 93306 w 447869"/>
                <a:gd name="connsiteY10" fmla="*/ 1184988 h 1651518"/>
                <a:gd name="connsiteX11" fmla="*/ 74644 w 447869"/>
                <a:gd name="connsiteY11" fmla="*/ 1156996 h 1651518"/>
                <a:gd name="connsiteX12" fmla="*/ 55983 w 447869"/>
                <a:gd name="connsiteY12" fmla="*/ 1101012 h 1651518"/>
                <a:gd name="connsiteX13" fmla="*/ 46653 w 447869"/>
                <a:gd name="connsiteY13" fmla="*/ 1073020 h 1651518"/>
                <a:gd name="connsiteX14" fmla="*/ 37322 w 447869"/>
                <a:gd name="connsiteY14" fmla="*/ 1045028 h 1651518"/>
                <a:gd name="connsiteX15" fmla="*/ 27991 w 447869"/>
                <a:gd name="connsiteY15" fmla="*/ 933061 h 1651518"/>
                <a:gd name="connsiteX16" fmla="*/ 9330 w 447869"/>
                <a:gd name="connsiteY16" fmla="*/ 830424 h 1651518"/>
                <a:gd name="connsiteX17" fmla="*/ 0 w 447869"/>
                <a:gd name="connsiteY17" fmla="*/ 709126 h 1651518"/>
                <a:gd name="connsiteX18" fmla="*/ 27991 w 447869"/>
                <a:gd name="connsiteY18" fmla="*/ 541175 h 1651518"/>
                <a:gd name="connsiteX19" fmla="*/ 65314 w 447869"/>
                <a:gd name="connsiteY19" fmla="*/ 457200 h 1651518"/>
                <a:gd name="connsiteX20" fmla="*/ 74644 w 447869"/>
                <a:gd name="connsiteY20" fmla="*/ 429208 h 1651518"/>
                <a:gd name="connsiteX21" fmla="*/ 149289 w 447869"/>
                <a:gd name="connsiteY21" fmla="*/ 363894 h 1651518"/>
                <a:gd name="connsiteX22" fmla="*/ 186612 w 447869"/>
                <a:gd name="connsiteY22" fmla="*/ 317241 h 1651518"/>
                <a:gd name="connsiteX23" fmla="*/ 233265 w 447869"/>
                <a:gd name="connsiteY23" fmla="*/ 279918 h 1651518"/>
                <a:gd name="connsiteX24" fmla="*/ 289249 w 447869"/>
                <a:gd name="connsiteY24" fmla="*/ 223935 h 1651518"/>
                <a:gd name="connsiteX25" fmla="*/ 307910 w 447869"/>
                <a:gd name="connsiteY25" fmla="*/ 205273 h 1651518"/>
                <a:gd name="connsiteX26" fmla="*/ 335902 w 447869"/>
                <a:gd name="connsiteY26" fmla="*/ 158620 h 1651518"/>
                <a:gd name="connsiteX27" fmla="*/ 373224 w 447869"/>
                <a:gd name="connsiteY27" fmla="*/ 102637 h 1651518"/>
                <a:gd name="connsiteX28" fmla="*/ 410547 w 447869"/>
                <a:gd name="connsiteY28" fmla="*/ 65314 h 1651518"/>
                <a:gd name="connsiteX29" fmla="*/ 419877 w 447869"/>
                <a:gd name="connsiteY29" fmla="*/ 37322 h 1651518"/>
                <a:gd name="connsiteX30" fmla="*/ 447869 w 447869"/>
                <a:gd name="connsiteY30" fmla="*/ 0 h 165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47869" h="1651518">
                  <a:moveTo>
                    <a:pt x="335902" y="1651518"/>
                  </a:moveTo>
                  <a:cubicBezTo>
                    <a:pt x="329681" y="1629747"/>
                    <a:pt x="323746" y="1607892"/>
                    <a:pt x="317240" y="1586204"/>
                  </a:cubicBezTo>
                  <a:cubicBezTo>
                    <a:pt x="314414" y="1576783"/>
                    <a:pt x="310044" y="1567813"/>
                    <a:pt x="307910" y="1558212"/>
                  </a:cubicBezTo>
                  <a:cubicBezTo>
                    <a:pt x="303806" y="1539744"/>
                    <a:pt x="303557" y="1520480"/>
                    <a:pt x="298579" y="1502228"/>
                  </a:cubicBezTo>
                  <a:cubicBezTo>
                    <a:pt x="294172" y="1486069"/>
                    <a:pt x="284844" y="1471583"/>
                    <a:pt x="279918" y="1455575"/>
                  </a:cubicBezTo>
                  <a:cubicBezTo>
                    <a:pt x="272376" y="1431062"/>
                    <a:pt x="269368" y="1405261"/>
                    <a:pt x="261257" y="1380930"/>
                  </a:cubicBezTo>
                  <a:cubicBezTo>
                    <a:pt x="258147" y="1371600"/>
                    <a:pt x="256986" y="1361373"/>
                    <a:pt x="251926" y="1352939"/>
                  </a:cubicBezTo>
                  <a:cubicBezTo>
                    <a:pt x="247400" y="1345396"/>
                    <a:pt x="238760" y="1341146"/>
                    <a:pt x="233265" y="1334277"/>
                  </a:cubicBezTo>
                  <a:cubicBezTo>
                    <a:pt x="211712" y="1307336"/>
                    <a:pt x="220974" y="1307649"/>
                    <a:pt x="195942" y="1287624"/>
                  </a:cubicBezTo>
                  <a:cubicBezTo>
                    <a:pt x="93839" y="1205941"/>
                    <a:pt x="149067" y="1259410"/>
                    <a:pt x="102636" y="1212979"/>
                  </a:cubicBezTo>
                  <a:cubicBezTo>
                    <a:pt x="99526" y="1203649"/>
                    <a:pt x="97704" y="1193785"/>
                    <a:pt x="93306" y="1184988"/>
                  </a:cubicBezTo>
                  <a:cubicBezTo>
                    <a:pt x="88291" y="1174958"/>
                    <a:pt x="79199" y="1167244"/>
                    <a:pt x="74644" y="1156996"/>
                  </a:cubicBezTo>
                  <a:cubicBezTo>
                    <a:pt x="66655" y="1139021"/>
                    <a:pt x="62203" y="1119673"/>
                    <a:pt x="55983" y="1101012"/>
                  </a:cubicBezTo>
                  <a:lnTo>
                    <a:pt x="46653" y="1073020"/>
                  </a:lnTo>
                  <a:lnTo>
                    <a:pt x="37322" y="1045028"/>
                  </a:lnTo>
                  <a:cubicBezTo>
                    <a:pt x="34212" y="1007706"/>
                    <a:pt x="32127" y="970284"/>
                    <a:pt x="27991" y="933061"/>
                  </a:cubicBezTo>
                  <a:cubicBezTo>
                    <a:pt x="25005" y="906187"/>
                    <a:pt x="14868" y="858113"/>
                    <a:pt x="9330" y="830424"/>
                  </a:cubicBezTo>
                  <a:cubicBezTo>
                    <a:pt x="6220" y="789991"/>
                    <a:pt x="0" y="749678"/>
                    <a:pt x="0" y="709126"/>
                  </a:cubicBezTo>
                  <a:cubicBezTo>
                    <a:pt x="0" y="657932"/>
                    <a:pt x="11499" y="590650"/>
                    <a:pt x="27991" y="541175"/>
                  </a:cubicBezTo>
                  <a:cubicBezTo>
                    <a:pt x="50199" y="474554"/>
                    <a:pt x="35742" y="501559"/>
                    <a:pt x="65314" y="457200"/>
                  </a:cubicBezTo>
                  <a:cubicBezTo>
                    <a:pt x="68424" y="447869"/>
                    <a:pt x="68743" y="437076"/>
                    <a:pt x="74644" y="429208"/>
                  </a:cubicBezTo>
                  <a:cubicBezTo>
                    <a:pt x="117807" y="371657"/>
                    <a:pt x="108822" y="396268"/>
                    <a:pt x="149289" y="363894"/>
                  </a:cubicBezTo>
                  <a:cubicBezTo>
                    <a:pt x="174321" y="343868"/>
                    <a:pt x="165058" y="344183"/>
                    <a:pt x="186612" y="317241"/>
                  </a:cubicBezTo>
                  <a:cubicBezTo>
                    <a:pt x="211843" y="285702"/>
                    <a:pt x="199686" y="309766"/>
                    <a:pt x="233265" y="279918"/>
                  </a:cubicBezTo>
                  <a:cubicBezTo>
                    <a:pt x="252990" y="262385"/>
                    <a:pt x="270588" y="242596"/>
                    <a:pt x="289249" y="223935"/>
                  </a:cubicBezTo>
                  <a:lnTo>
                    <a:pt x="307910" y="205273"/>
                  </a:lnTo>
                  <a:cubicBezTo>
                    <a:pt x="325749" y="151751"/>
                    <a:pt x="305162" y="199606"/>
                    <a:pt x="335902" y="158620"/>
                  </a:cubicBezTo>
                  <a:cubicBezTo>
                    <a:pt x="349359" y="140678"/>
                    <a:pt x="357365" y="118496"/>
                    <a:pt x="373224" y="102637"/>
                  </a:cubicBezTo>
                  <a:lnTo>
                    <a:pt x="410547" y="65314"/>
                  </a:lnTo>
                  <a:cubicBezTo>
                    <a:pt x="413657" y="55983"/>
                    <a:pt x="415479" y="46119"/>
                    <a:pt x="419877" y="37322"/>
                  </a:cubicBezTo>
                  <a:cubicBezTo>
                    <a:pt x="430428" y="16219"/>
                    <a:pt x="434746" y="13122"/>
                    <a:pt x="447869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79FCE12-EFEF-E05C-CD2F-A7F5C95BC0F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425195" y="1586898"/>
              <a:ext cx="0" cy="128189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9658AE-9836-CB56-1C4A-786ED6BF3D0B}"/>
                </a:ext>
              </a:extLst>
            </p:cNvPr>
            <p:cNvSpPr txBox="1"/>
            <p:nvPr/>
          </p:nvSpPr>
          <p:spPr>
            <a:xfrm>
              <a:off x="5224405" y="2723619"/>
              <a:ext cx="192615" cy="230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A99EE0-0B29-2B81-F9EF-C3322AC7E645}"/>
                </a:ext>
              </a:extLst>
            </p:cNvPr>
            <p:cNvSpPr txBox="1"/>
            <p:nvPr/>
          </p:nvSpPr>
          <p:spPr>
            <a:xfrm>
              <a:off x="5226095" y="1649998"/>
              <a:ext cx="155139" cy="230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1C63F43-2B75-3C0E-4944-B98B45C0966B}"/>
              </a:ext>
            </a:extLst>
          </p:cNvPr>
          <p:cNvSpPr txBox="1"/>
          <p:nvPr/>
        </p:nvSpPr>
        <p:spPr>
          <a:xfrm>
            <a:off x="8636397" y="319825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26B424-E89E-A259-1B32-AF30282089EE}"/>
              </a:ext>
            </a:extLst>
          </p:cNvPr>
          <p:cNvSpPr txBox="1"/>
          <p:nvPr/>
        </p:nvSpPr>
        <p:spPr>
          <a:xfrm>
            <a:off x="226451" y="6051826"/>
            <a:ext cx="5461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Experimental observation of SW-SSB Phase Transition</a:t>
            </a:r>
          </a:p>
        </p:txBody>
      </p:sp>
    </p:spTree>
    <p:extLst>
      <p:ext uri="{BB962C8B-B14F-4D97-AF65-F5344CB8AC3E}">
        <p14:creationId xmlns:p14="http://schemas.microsoft.com/office/powerpoint/2010/main" val="3483656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52A30-75D5-002B-65B1-C732A9168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825" y="369816"/>
            <a:ext cx="7772400" cy="627017"/>
          </a:xfrm>
        </p:spPr>
        <p:txBody>
          <a:bodyPr/>
          <a:lstStyle/>
          <a:p>
            <a:r>
              <a:rPr lang="en-US" dirty="0"/>
              <a:t>Dynamics in Open system with Symmetry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2F5A66-4BAE-DB30-2CB7-81A15D07837D}"/>
              </a:ext>
            </a:extLst>
          </p:cNvPr>
          <p:cNvSpPr txBox="1"/>
          <p:nvPr/>
        </p:nvSpPr>
        <p:spPr>
          <a:xfrm>
            <a:off x="346313" y="1713636"/>
            <a:ext cx="4014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Unitary dynamics: </a:t>
            </a:r>
            <a:r>
              <a:rPr lang="en-US" sz="2000" dirty="0"/>
              <a:t> </a:t>
            </a:r>
            <a:r>
              <a:rPr lang="en-US" sz="2000" b="1" dirty="0"/>
              <a:t>Hamiltonian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FB7E2-BFA0-70B1-9A2C-0DB305243E0F}"/>
              </a:ext>
            </a:extLst>
          </p:cNvPr>
          <p:cNvSpPr txBox="1"/>
          <p:nvPr/>
        </p:nvSpPr>
        <p:spPr>
          <a:xfrm>
            <a:off x="6144612" y="1760008"/>
            <a:ext cx="23439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Strongly symmetric if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DB9C6B-D729-E585-5327-DCE74D857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909" y="2248897"/>
            <a:ext cx="1290320" cy="3594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4F15FE-DE91-650C-C2EC-A017CC7C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190" y="2231509"/>
            <a:ext cx="1592217" cy="31681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4D2F291-906D-FC39-DD6F-C4A6260A6B02}"/>
              </a:ext>
            </a:extLst>
          </p:cNvPr>
          <p:cNvSpPr txBox="1"/>
          <p:nvPr/>
        </p:nvSpPr>
        <p:spPr>
          <a:xfrm>
            <a:off x="346313" y="3151850"/>
            <a:ext cx="6122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Decohering (dissipative) dynamics: Lindblad equation</a:t>
            </a:r>
          </a:p>
          <a:p>
            <a:r>
              <a:rPr lang="en-US" sz="1800" b="1" dirty="0"/>
              <a:t>for mixed state density matrix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D593880-2C90-E354-FCE8-CCE69D6F7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994" y="4644196"/>
            <a:ext cx="6175992" cy="5001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42EF37-40F3-31F4-253C-E857E61E1243}"/>
              </a:ext>
            </a:extLst>
          </p:cNvPr>
          <p:cNvSpPr txBox="1"/>
          <p:nvPr/>
        </p:nvSpPr>
        <p:spPr>
          <a:xfrm>
            <a:off x="477336" y="4060937"/>
            <a:ext cx="1726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Jump operators,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92438A-833B-B4AA-F924-8E5DD553CB90}"/>
              </a:ext>
            </a:extLst>
          </p:cNvPr>
          <p:cNvSpPr txBox="1"/>
          <p:nvPr/>
        </p:nvSpPr>
        <p:spPr>
          <a:xfrm>
            <a:off x="774994" y="5585474"/>
            <a:ext cx="23439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Strongly symmetric if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7B9B8DB-E128-E706-851A-642E875D2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4569" y="6035253"/>
            <a:ext cx="2010069" cy="28300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B20E39D-4EB4-D3C3-F044-497456A675DC}"/>
              </a:ext>
            </a:extLst>
          </p:cNvPr>
          <p:cNvSpPr txBox="1"/>
          <p:nvPr/>
        </p:nvSpPr>
        <p:spPr>
          <a:xfrm>
            <a:off x="4352025" y="5585474"/>
            <a:ext cx="2215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Weakly symmetric if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537AB75-11B3-4CF4-97D4-CD089D25E7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4802" y="4070017"/>
            <a:ext cx="258631" cy="3378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CBF4E5-1775-3C87-8EFC-00E0D51DCA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5771" y="5971110"/>
            <a:ext cx="1109013" cy="30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46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8B6FC-1A49-546A-4B48-5CEFA581E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1AADF-78A5-1C84-17F9-0AE129286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05" y="235889"/>
            <a:ext cx="7772400" cy="1143000"/>
          </a:xfrm>
        </p:spPr>
        <p:txBody>
          <a:bodyPr/>
          <a:lstStyle/>
          <a:p>
            <a:r>
              <a:rPr lang="en-US" dirty="0"/>
              <a:t>Outline: Evidence for SW-SSB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C3B481-178E-E324-226A-9B807D02D635}"/>
              </a:ext>
            </a:extLst>
          </p:cNvPr>
          <p:cNvSpPr txBox="1"/>
          <p:nvPr/>
        </p:nvSpPr>
        <p:spPr>
          <a:xfrm>
            <a:off x="198784" y="1661823"/>
            <a:ext cx="749115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  <a:r>
              <a:rPr lang="en-US" sz="2000" b="1" dirty="0"/>
              <a:t>.)  </a:t>
            </a:r>
            <a:r>
              <a:rPr lang="en-US" sz="2000" b="1" dirty="0" err="1"/>
              <a:t>Lindbladian</a:t>
            </a:r>
            <a:r>
              <a:rPr lang="en-US" sz="2000" b="1" dirty="0"/>
              <a:t> dynamics s=1/2 Model with XY Symmetry 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      (Finite-time transition where “strong” U(1) symmetry spontaneously breaks)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8D9FA9-93B2-91D3-E6AC-75EA51F5DE2B}"/>
              </a:ext>
            </a:extLst>
          </p:cNvPr>
          <p:cNvSpPr txBox="1"/>
          <p:nvPr/>
        </p:nvSpPr>
        <p:spPr>
          <a:xfrm>
            <a:off x="280971" y="3221605"/>
            <a:ext cx="729077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2.) </a:t>
            </a:r>
            <a:r>
              <a:rPr lang="en-US" sz="2000" dirty="0" err="1"/>
              <a:t>Lindbladian</a:t>
            </a:r>
            <a:r>
              <a:rPr lang="en-US" sz="2000" dirty="0"/>
              <a:t> and coherent dynamics for Boson “rotor” model</a:t>
            </a:r>
            <a:endParaRPr lang="en-US" dirty="0"/>
          </a:p>
          <a:p>
            <a:endParaRPr lang="en-US" dirty="0"/>
          </a:p>
          <a:p>
            <a:r>
              <a:rPr lang="en-US" dirty="0"/>
              <a:t>     (Emergence of classical hydrodynamics at a finite time transition)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77A914-7D5C-7280-680D-D8960664DEAD}"/>
              </a:ext>
            </a:extLst>
          </p:cNvPr>
          <p:cNvSpPr/>
          <p:nvPr/>
        </p:nvSpPr>
        <p:spPr bwMode="auto">
          <a:xfrm>
            <a:off x="680224" y="1527717"/>
            <a:ext cx="7009713" cy="63562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FDD712-302B-CF6E-5BEB-B02F7F21B73B}"/>
              </a:ext>
            </a:extLst>
          </p:cNvPr>
          <p:cNvSpPr txBox="1"/>
          <p:nvPr/>
        </p:nvSpPr>
        <p:spPr>
          <a:xfrm>
            <a:off x="407505" y="4781387"/>
            <a:ext cx="4936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3.)  Experimental Observation of SW-SSB</a:t>
            </a:r>
          </a:p>
        </p:txBody>
      </p:sp>
    </p:spTree>
    <p:extLst>
      <p:ext uri="{BB962C8B-B14F-4D97-AF65-F5344CB8AC3E}">
        <p14:creationId xmlns:p14="http://schemas.microsoft.com/office/powerpoint/2010/main" val="3375417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472E6-FF32-3C1B-3450-7F3E4A648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r>
              <a:rPr lang="en-US" dirty="0"/>
              <a:t>Toy s=1/2 model w/ strong U(1) Symmetry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C2072-051B-A362-FF37-CA7E6F3EB9DF}"/>
              </a:ext>
            </a:extLst>
          </p:cNvPr>
          <p:cNvSpPr txBox="1"/>
          <p:nvPr/>
        </p:nvSpPr>
        <p:spPr>
          <a:xfrm>
            <a:off x="546254" y="1402700"/>
            <a:ext cx="7103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S=1/2 Model with XY symmetry (hard-core bosons hopping)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B8729D-903D-0774-A4A0-29DC95C12AF4}"/>
              </a:ext>
            </a:extLst>
          </p:cNvPr>
          <p:cNvSpPr txBox="1"/>
          <p:nvPr/>
        </p:nvSpPr>
        <p:spPr>
          <a:xfrm>
            <a:off x="571247" y="2559576"/>
            <a:ext cx="42114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Jump operators;  Incoherent Boson hopping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AFE701-C6FE-34EC-2513-1650FD97B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912" y="5563403"/>
            <a:ext cx="1657793" cy="6408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44A9E7-9F77-584D-439E-7EE087876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283" y="5563403"/>
            <a:ext cx="1961143" cy="4634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EA3ACC-CC3D-425F-3F0A-565E0FFB4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793" y="2559576"/>
            <a:ext cx="1520751" cy="4040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B8F872-EF89-C41C-7A38-50C20B0EEB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6225" y="2512660"/>
            <a:ext cx="1627520" cy="43238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ABC6A4F-B699-8017-C41A-3A6225DF4DEF}"/>
              </a:ext>
            </a:extLst>
          </p:cNvPr>
          <p:cNvSpPr txBox="1"/>
          <p:nvPr/>
        </p:nvSpPr>
        <p:spPr>
          <a:xfrm>
            <a:off x="546254" y="2133065"/>
            <a:ext cx="34579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Open system dynamics; Lindblad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24C306-3EC7-88CD-F63C-4A3DF5C7D49A}"/>
              </a:ext>
            </a:extLst>
          </p:cNvPr>
          <p:cNvGrpSpPr/>
          <p:nvPr/>
        </p:nvGrpSpPr>
        <p:grpSpPr>
          <a:xfrm>
            <a:off x="878622" y="3190298"/>
            <a:ext cx="5741581" cy="755764"/>
            <a:chOff x="901210" y="3732702"/>
            <a:chExt cx="5741581" cy="755764"/>
          </a:xfrm>
        </p:grpSpPr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4678B580-94B0-7DFE-74A9-351D8850163F}"/>
                </a:ext>
              </a:extLst>
            </p:cNvPr>
            <p:cNvSpPr/>
            <p:nvPr/>
          </p:nvSpPr>
          <p:spPr bwMode="auto">
            <a:xfrm rot="20977673">
              <a:off x="1963419" y="4153310"/>
              <a:ext cx="815163" cy="233916"/>
            </a:xfrm>
            <a:prstGeom prst="arc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818CAD9-C24D-A78E-2011-0AED82DECF4F}"/>
                </a:ext>
              </a:extLst>
            </p:cNvPr>
            <p:cNvCxnSpPr/>
            <p:nvPr/>
          </p:nvCxnSpPr>
          <p:spPr bwMode="auto">
            <a:xfrm>
              <a:off x="901210" y="4367964"/>
              <a:ext cx="5741581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67918B4-A269-B5BF-9AD0-5D51D69E894A}"/>
                </a:ext>
              </a:extLst>
            </p:cNvPr>
            <p:cNvCxnSpPr/>
            <p:nvPr/>
          </p:nvCxnSpPr>
          <p:spPr bwMode="auto">
            <a:xfrm>
              <a:off x="1145759" y="4272271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72B827-E9B1-7165-F3D8-7EEE3D5AB647}"/>
                </a:ext>
              </a:extLst>
            </p:cNvPr>
            <p:cNvCxnSpPr/>
            <p:nvPr/>
          </p:nvCxnSpPr>
          <p:spPr bwMode="auto">
            <a:xfrm>
              <a:off x="1723461" y="4272271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F674D1E-A4FD-6E86-2F22-1C43E32DAD91}"/>
                </a:ext>
              </a:extLst>
            </p:cNvPr>
            <p:cNvCxnSpPr/>
            <p:nvPr/>
          </p:nvCxnSpPr>
          <p:spPr bwMode="auto">
            <a:xfrm>
              <a:off x="2283637" y="4272271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BAEC41B-5B94-C491-242E-7A7D9B0D5345}"/>
                </a:ext>
              </a:extLst>
            </p:cNvPr>
            <p:cNvCxnSpPr/>
            <p:nvPr/>
          </p:nvCxnSpPr>
          <p:spPr bwMode="auto">
            <a:xfrm>
              <a:off x="2783172" y="4293536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9CCB838-862A-4CB3-81F7-8BEB464A873D}"/>
                </a:ext>
              </a:extLst>
            </p:cNvPr>
            <p:cNvCxnSpPr/>
            <p:nvPr/>
          </p:nvCxnSpPr>
          <p:spPr bwMode="auto">
            <a:xfrm>
              <a:off x="3243916" y="4293536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6A6246A-37B4-AC73-B540-937AF6737210}"/>
                </a:ext>
              </a:extLst>
            </p:cNvPr>
            <p:cNvCxnSpPr/>
            <p:nvPr/>
          </p:nvCxnSpPr>
          <p:spPr bwMode="auto">
            <a:xfrm>
              <a:off x="3672763" y="4293536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A22F436-CDAD-E601-E070-F94A1C0F1AFB}"/>
                </a:ext>
              </a:extLst>
            </p:cNvPr>
            <p:cNvCxnSpPr/>
            <p:nvPr/>
          </p:nvCxnSpPr>
          <p:spPr bwMode="auto">
            <a:xfrm>
              <a:off x="4122875" y="4282904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1B8A88A-C3A8-45B7-7991-E3CDAD04CCB4}"/>
                </a:ext>
              </a:extLst>
            </p:cNvPr>
            <p:cNvCxnSpPr/>
            <p:nvPr/>
          </p:nvCxnSpPr>
          <p:spPr bwMode="auto">
            <a:xfrm>
              <a:off x="4562354" y="4297080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A90E13A-02E5-B929-050D-566894EB91CF}"/>
                </a:ext>
              </a:extLst>
            </p:cNvPr>
            <p:cNvCxnSpPr/>
            <p:nvPr/>
          </p:nvCxnSpPr>
          <p:spPr bwMode="auto">
            <a:xfrm>
              <a:off x="4980567" y="4293536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4BA5DB9-1723-67C2-B89A-1D17DF79589E}"/>
                </a:ext>
              </a:extLst>
            </p:cNvPr>
            <p:cNvCxnSpPr/>
            <p:nvPr/>
          </p:nvCxnSpPr>
          <p:spPr bwMode="auto">
            <a:xfrm>
              <a:off x="5437767" y="4272271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05A9592-CC43-5A69-04A7-6301D0DDA4CE}"/>
                </a:ext>
              </a:extLst>
            </p:cNvPr>
            <p:cNvCxnSpPr/>
            <p:nvPr/>
          </p:nvCxnSpPr>
          <p:spPr bwMode="auto">
            <a:xfrm>
              <a:off x="5870158" y="4293536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8E4E5CC-EC2B-1DA8-8419-0EBAF8B8E748}"/>
                </a:ext>
              </a:extLst>
            </p:cNvPr>
            <p:cNvCxnSpPr/>
            <p:nvPr/>
          </p:nvCxnSpPr>
          <p:spPr bwMode="auto">
            <a:xfrm>
              <a:off x="6256474" y="4272271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5EE4DFC-F564-46F8-9A9A-1FCF8F8D11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13946" y="4268018"/>
              <a:ext cx="182880" cy="182880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F7A1702-EFF3-ED2D-B2B2-6791969714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80661" y="4287157"/>
              <a:ext cx="182880" cy="182880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9325D40-5C39-A1CE-617B-8BEEEB2C89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98335" y="4280777"/>
              <a:ext cx="182880" cy="182880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8EC2D45-A322-8A2C-8B9C-9106E648F1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52484" y="4265183"/>
              <a:ext cx="182880" cy="182880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7C69E5D-E3BF-4B32-82FE-CF989B446B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785806" y="4275815"/>
              <a:ext cx="182880" cy="182880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DF12A31-E748-6E5B-C399-3487C975C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18565" y="3732702"/>
              <a:ext cx="222249" cy="279399"/>
            </a:xfrm>
            <a:prstGeom prst="rect">
              <a:avLst/>
            </a:prstGeom>
          </p:spPr>
        </p:pic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FD80844B-7631-4A92-ED1D-55351D5213A3}"/>
              </a:ext>
            </a:extLst>
          </p:cNvPr>
          <p:cNvSpPr txBox="1"/>
          <p:nvPr/>
        </p:nvSpPr>
        <p:spPr>
          <a:xfrm>
            <a:off x="840368" y="5649792"/>
            <a:ext cx="222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Strong U(1) Symmetry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8C6E3C-F41D-C517-835E-C49DE93DF9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368" y="4429290"/>
            <a:ext cx="4533497" cy="7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62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D15BE-5351-97B0-A3D0-503141DD0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Transform to Double-Hilbert space representation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2A9A85-0781-F8CC-E6E3-02F80DA5C7BA}"/>
              </a:ext>
            </a:extLst>
          </p:cNvPr>
          <p:cNvSpPr txBox="1"/>
          <p:nvPr/>
        </p:nvSpPr>
        <p:spPr>
          <a:xfrm>
            <a:off x="476013" y="1249036"/>
            <a:ext cx="7678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Density operator represented as pure state in doubled space (Choi representation)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F8C519-8847-A6C3-93CE-BF387EA55563}"/>
              </a:ext>
            </a:extLst>
          </p:cNvPr>
          <p:cNvSpPr txBox="1"/>
          <p:nvPr/>
        </p:nvSpPr>
        <p:spPr>
          <a:xfrm>
            <a:off x="476011" y="2589865"/>
            <a:ext cx="6679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Lindbladian</a:t>
            </a:r>
            <a:r>
              <a:rPr lang="en-US" dirty="0"/>
              <a:t> dynamics gives “effective” Hamiltonian on 2-leg ladder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16C51B-EF63-8F0C-6CC7-E5A15B210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939" y="3085088"/>
            <a:ext cx="2537987" cy="3741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171508-63F6-15A6-909B-C7FD08B0A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439" y="3140905"/>
            <a:ext cx="1378992" cy="338555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B3F3F5E4-9339-9297-6A43-DB1E8B551D00}"/>
              </a:ext>
            </a:extLst>
          </p:cNvPr>
          <p:cNvGrpSpPr/>
          <p:nvPr/>
        </p:nvGrpSpPr>
        <p:grpSpPr>
          <a:xfrm>
            <a:off x="891059" y="3479460"/>
            <a:ext cx="4777372" cy="1354265"/>
            <a:chOff x="954081" y="4042981"/>
            <a:chExt cx="4777372" cy="1354265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C5CAB135-483E-A99C-2D55-E3A7692DBC5E}"/>
                </a:ext>
              </a:extLst>
            </p:cNvPr>
            <p:cNvGrpSpPr/>
            <p:nvPr/>
          </p:nvGrpSpPr>
          <p:grpSpPr>
            <a:xfrm>
              <a:off x="1663451" y="4509465"/>
              <a:ext cx="4068002" cy="449442"/>
              <a:chOff x="1663451" y="4509465"/>
              <a:chExt cx="4068002" cy="449442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FCEC0CB5-1D1B-A17B-F0A2-F68D0A653063}"/>
                  </a:ext>
                </a:extLst>
              </p:cNvPr>
              <p:cNvCxnSpPr/>
              <p:nvPr/>
            </p:nvCxnSpPr>
            <p:spPr bwMode="auto">
              <a:xfrm>
                <a:off x="1663452" y="4952815"/>
                <a:ext cx="4068001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5EC81201-FE27-2DB1-BFD3-2096CE66BC25}"/>
                  </a:ext>
                </a:extLst>
              </p:cNvPr>
              <p:cNvCxnSpPr/>
              <p:nvPr/>
            </p:nvCxnSpPr>
            <p:spPr bwMode="auto">
              <a:xfrm>
                <a:off x="1663451" y="4509470"/>
                <a:ext cx="4068001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2136E78-FE2D-CE7C-E604-82781F1740D7}"/>
                  </a:ext>
                </a:extLst>
              </p:cNvPr>
              <p:cNvCxnSpPr/>
              <p:nvPr/>
            </p:nvCxnSpPr>
            <p:spPr bwMode="auto">
              <a:xfrm>
                <a:off x="1904338" y="4509470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14D3C464-BB61-A526-3ED4-DED24A852249}"/>
                  </a:ext>
                </a:extLst>
              </p:cNvPr>
              <p:cNvCxnSpPr/>
              <p:nvPr/>
            </p:nvCxnSpPr>
            <p:spPr bwMode="auto">
              <a:xfrm>
                <a:off x="2227067" y="4509470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5698823-3EF6-287A-DFB2-5A8CAD8AADE9}"/>
                  </a:ext>
                </a:extLst>
              </p:cNvPr>
              <p:cNvCxnSpPr/>
              <p:nvPr/>
            </p:nvCxnSpPr>
            <p:spPr bwMode="auto">
              <a:xfrm>
                <a:off x="2540832" y="4509469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EDC3BDE2-C0B7-B685-2F89-00B708BF1BC2}"/>
                  </a:ext>
                </a:extLst>
              </p:cNvPr>
              <p:cNvCxnSpPr/>
              <p:nvPr/>
            </p:nvCxnSpPr>
            <p:spPr bwMode="auto">
              <a:xfrm>
                <a:off x="2809509" y="4509468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7EF4C9D-FBBE-D9B9-225C-572765150A03}"/>
                  </a:ext>
                </a:extLst>
              </p:cNvPr>
              <p:cNvCxnSpPr/>
              <p:nvPr/>
            </p:nvCxnSpPr>
            <p:spPr bwMode="auto">
              <a:xfrm>
                <a:off x="3078715" y="4509467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EEFFC43-371D-FE4A-7EE8-197768B70EB2}"/>
                  </a:ext>
                </a:extLst>
              </p:cNvPr>
              <p:cNvCxnSpPr/>
              <p:nvPr/>
            </p:nvCxnSpPr>
            <p:spPr bwMode="auto">
              <a:xfrm>
                <a:off x="3365586" y="4509466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866C4282-F0F6-6A59-BFE3-9DA1B41506B6}"/>
                  </a:ext>
                </a:extLst>
              </p:cNvPr>
              <p:cNvCxnSpPr/>
              <p:nvPr/>
            </p:nvCxnSpPr>
            <p:spPr bwMode="auto">
              <a:xfrm>
                <a:off x="3670557" y="4509466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0ABC336D-3A07-3BF4-7943-F1112C459BBA}"/>
                  </a:ext>
                </a:extLst>
              </p:cNvPr>
              <p:cNvCxnSpPr/>
              <p:nvPr/>
            </p:nvCxnSpPr>
            <p:spPr bwMode="auto">
              <a:xfrm>
                <a:off x="4002080" y="4515562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6498216B-D343-5F6D-FEEC-F40EC32F228E}"/>
                  </a:ext>
                </a:extLst>
              </p:cNvPr>
              <p:cNvCxnSpPr/>
              <p:nvPr/>
            </p:nvCxnSpPr>
            <p:spPr bwMode="auto">
              <a:xfrm>
                <a:off x="4306880" y="4509466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049BDF00-294D-1AB0-305F-D58F780CAB6D}"/>
                  </a:ext>
                </a:extLst>
              </p:cNvPr>
              <p:cNvCxnSpPr/>
              <p:nvPr/>
            </p:nvCxnSpPr>
            <p:spPr bwMode="auto">
              <a:xfrm>
                <a:off x="4638574" y="4509465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662EEC8-E4A7-8176-3D71-90D3F77E85EB}"/>
                  </a:ext>
                </a:extLst>
              </p:cNvPr>
              <p:cNvCxnSpPr/>
              <p:nvPr/>
            </p:nvCxnSpPr>
            <p:spPr bwMode="auto">
              <a:xfrm>
                <a:off x="4952338" y="4509465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6ADEB83F-CE2E-41D8-0600-3388530D0E66}"/>
                  </a:ext>
                </a:extLst>
              </p:cNvPr>
              <p:cNvCxnSpPr/>
              <p:nvPr/>
            </p:nvCxnSpPr>
            <p:spPr bwMode="auto">
              <a:xfrm>
                <a:off x="5266104" y="4509465"/>
                <a:ext cx="0" cy="44334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94209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F22092-595C-4309-BE8B-E5D03CF98A10}"/>
                </a:ext>
              </a:extLst>
            </p:cNvPr>
            <p:cNvSpPr txBox="1"/>
            <p:nvPr/>
          </p:nvSpPr>
          <p:spPr>
            <a:xfrm>
              <a:off x="956102" y="4769097"/>
              <a:ext cx="5036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Bra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FF3E59-BA01-C89C-1622-32F94AC0BC4D}"/>
                </a:ext>
              </a:extLst>
            </p:cNvPr>
            <p:cNvSpPr txBox="1"/>
            <p:nvPr/>
          </p:nvSpPr>
          <p:spPr>
            <a:xfrm>
              <a:off x="954081" y="4387901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Ket</a:t>
              </a: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10511C2E-9815-4A5D-82C8-B611C102C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1676" y="4042981"/>
              <a:ext cx="358311" cy="291374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03F0EAC-78DA-04AF-FC61-9DD4719BF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86781" y="5023021"/>
              <a:ext cx="415299" cy="374225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936E19B-5ADD-CC36-029C-914D6BC6DE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255" y="1777109"/>
            <a:ext cx="6326575" cy="62941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C8AB00-E39C-C98F-EF0D-63D73B3D2F23}"/>
              </a:ext>
            </a:extLst>
          </p:cNvPr>
          <p:cNvCxnSpPr/>
          <p:nvPr/>
        </p:nvCxnSpPr>
        <p:spPr bwMode="auto">
          <a:xfrm flipV="1">
            <a:off x="163322" y="4906081"/>
            <a:ext cx="8817355" cy="630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94B5673-2070-8BD8-A3AC-61D1EADC4EBB}"/>
              </a:ext>
            </a:extLst>
          </p:cNvPr>
          <p:cNvSpPr txBox="1"/>
          <p:nvPr/>
        </p:nvSpPr>
        <p:spPr>
          <a:xfrm>
            <a:off x="372485" y="5226784"/>
            <a:ext cx="385233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Strong symmetry transformation;</a:t>
            </a:r>
          </a:p>
          <a:p>
            <a:endParaRPr lang="en-US" sz="1800" b="1" dirty="0"/>
          </a:p>
          <a:p>
            <a:r>
              <a:rPr lang="en-US" dirty="0"/>
              <a:t>Forward path (</a:t>
            </a:r>
            <a:r>
              <a:rPr lang="en-US" dirty="0" err="1"/>
              <a:t>ket</a:t>
            </a:r>
            <a:r>
              <a:rPr lang="en-US" dirty="0"/>
              <a:t>) only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2FDAC9-76C3-6A21-0045-8FDEA380F0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322" y="6235244"/>
            <a:ext cx="1737976" cy="3656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06B831-E743-E543-73BF-9ACA8550AB47}"/>
              </a:ext>
            </a:extLst>
          </p:cNvPr>
          <p:cNvSpPr txBox="1"/>
          <p:nvPr/>
        </p:nvSpPr>
        <p:spPr>
          <a:xfrm>
            <a:off x="5203082" y="5208116"/>
            <a:ext cx="3655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Weak Symmetry transformation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D38604-E8E2-482A-F434-FF61519B18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8430" y="6210925"/>
            <a:ext cx="1826997" cy="3488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2A17C4-EBEE-65EF-E97D-C4322D9240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9213" y="5772034"/>
            <a:ext cx="1737976" cy="36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94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72EE0-927F-B880-8FEF-20235C0E2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DE44B-1C08-39E1-7888-63CCD8D9A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2400" dirty="0"/>
              <a:t>Explore </a:t>
            </a:r>
            <a:r>
              <a:rPr lang="en-US" sz="2400" dirty="0" err="1"/>
              <a:t>Lindbladian</a:t>
            </a:r>
            <a:r>
              <a:rPr lang="en-US" sz="2400" dirty="0"/>
              <a:t> Dynamics of Toy Model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B79D30-8E9D-44F3-94B9-C4F512AB4A32}"/>
              </a:ext>
            </a:extLst>
          </p:cNvPr>
          <p:cNvSpPr txBox="1"/>
          <p:nvPr/>
        </p:nvSpPr>
        <p:spPr>
          <a:xfrm>
            <a:off x="582221" y="1109094"/>
            <a:ext cx="7569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Lindbladian</a:t>
            </a:r>
            <a:r>
              <a:rPr lang="en-US" dirty="0"/>
              <a:t> dynamics gives “effective” </a:t>
            </a:r>
            <a:r>
              <a:rPr lang="en-US" b="1" dirty="0"/>
              <a:t>Hermitian</a:t>
            </a:r>
            <a:r>
              <a:rPr lang="en-US" dirty="0"/>
              <a:t> Hamiltonian on 2-leg ladder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E9FAED-B992-4DAD-DBAF-354C42C4D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081" y="1736548"/>
            <a:ext cx="2537987" cy="3741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2C0815-0CAB-FA94-2F72-850C8756D48B}"/>
              </a:ext>
            </a:extLst>
          </p:cNvPr>
          <p:cNvSpPr txBox="1"/>
          <p:nvPr/>
        </p:nvSpPr>
        <p:spPr>
          <a:xfrm>
            <a:off x="872426" y="5579629"/>
            <a:ext cx="4905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Gives 1d Ferromagnetic Heisenberg Hamiltonian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3AAD194-BE72-8F18-B966-B4382CE6C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494" y="4400402"/>
            <a:ext cx="1445825" cy="338554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48F0D90F-6AC0-0D42-BE7C-B3A255B81C97}"/>
              </a:ext>
            </a:extLst>
          </p:cNvPr>
          <p:cNvGrpSpPr/>
          <p:nvPr/>
        </p:nvGrpSpPr>
        <p:grpSpPr>
          <a:xfrm>
            <a:off x="4676261" y="1804345"/>
            <a:ext cx="4068002" cy="449442"/>
            <a:chOff x="1663451" y="4509465"/>
            <a:chExt cx="4068002" cy="449442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7F087D9-DDEF-6102-3185-E8C422AFA73C}"/>
                </a:ext>
              </a:extLst>
            </p:cNvPr>
            <p:cNvCxnSpPr/>
            <p:nvPr/>
          </p:nvCxnSpPr>
          <p:spPr bwMode="auto">
            <a:xfrm>
              <a:off x="1663452" y="4952815"/>
              <a:ext cx="4068001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FA03D5-EF89-2159-E379-D0E3923FAEF3}"/>
                </a:ext>
              </a:extLst>
            </p:cNvPr>
            <p:cNvCxnSpPr/>
            <p:nvPr/>
          </p:nvCxnSpPr>
          <p:spPr bwMode="auto">
            <a:xfrm>
              <a:off x="1663451" y="4509470"/>
              <a:ext cx="4068001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8E2F455-D897-8101-39A9-D9BBE9D6D017}"/>
                </a:ext>
              </a:extLst>
            </p:cNvPr>
            <p:cNvCxnSpPr/>
            <p:nvPr/>
          </p:nvCxnSpPr>
          <p:spPr bwMode="auto">
            <a:xfrm>
              <a:off x="1904338" y="4509470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55EB30C-1C8B-4C5E-6CBD-EF96C1B24EC8}"/>
                </a:ext>
              </a:extLst>
            </p:cNvPr>
            <p:cNvCxnSpPr/>
            <p:nvPr/>
          </p:nvCxnSpPr>
          <p:spPr bwMode="auto">
            <a:xfrm>
              <a:off x="2227067" y="4509470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4DBE30C-C95F-2B71-8EE1-60641AB1CC18}"/>
                </a:ext>
              </a:extLst>
            </p:cNvPr>
            <p:cNvCxnSpPr/>
            <p:nvPr/>
          </p:nvCxnSpPr>
          <p:spPr bwMode="auto">
            <a:xfrm>
              <a:off x="2540832" y="4509469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6BCFB6E-238D-A933-2907-89A3AA0C94C7}"/>
                </a:ext>
              </a:extLst>
            </p:cNvPr>
            <p:cNvCxnSpPr/>
            <p:nvPr/>
          </p:nvCxnSpPr>
          <p:spPr bwMode="auto">
            <a:xfrm>
              <a:off x="2809509" y="4509468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FE08C52-C23F-D93C-4D44-396F570ED959}"/>
                </a:ext>
              </a:extLst>
            </p:cNvPr>
            <p:cNvCxnSpPr/>
            <p:nvPr/>
          </p:nvCxnSpPr>
          <p:spPr bwMode="auto">
            <a:xfrm>
              <a:off x="3078715" y="4509467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D84EEB9-7AA6-F2DC-8CAD-46FB2591660F}"/>
                </a:ext>
              </a:extLst>
            </p:cNvPr>
            <p:cNvCxnSpPr/>
            <p:nvPr/>
          </p:nvCxnSpPr>
          <p:spPr bwMode="auto">
            <a:xfrm>
              <a:off x="3365586" y="4509466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66BA6F8-5489-4FD8-F8AF-C311726524BE}"/>
                </a:ext>
              </a:extLst>
            </p:cNvPr>
            <p:cNvCxnSpPr/>
            <p:nvPr/>
          </p:nvCxnSpPr>
          <p:spPr bwMode="auto">
            <a:xfrm>
              <a:off x="3670557" y="4509466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06082D8-A134-80E7-5E89-969F6A84D68F}"/>
                </a:ext>
              </a:extLst>
            </p:cNvPr>
            <p:cNvCxnSpPr/>
            <p:nvPr/>
          </p:nvCxnSpPr>
          <p:spPr bwMode="auto">
            <a:xfrm>
              <a:off x="4002080" y="4515562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1B945A7-CB9A-85E8-C46F-DD640C92F69B}"/>
                </a:ext>
              </a:extLst>
            </p:cNvPr>
            <p:cNvCxnSpPr/>
            <p:nvPr/>
          </p:nvCxnSpPr>
          <p:spPr bwMode="auto">
            <a:xfrm>
              <a:off x="4306880" y="4509466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A84F27C-6D82-A910-2758-C440AF57525E}"/>
                </a:ext>
              </a:extLst>
            </p:cNvPr>
            <p:cNvCxnSpPr/>
            <p:nvPr/>
          </p:nvCxnSpPr>
          <p:spPr bwMode="auto">
            <a:xfrm>
              <a:off x="4638574" y="4509465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F8E9D0F-157F-A6DD-9529-BCC6A888DF5F}"/>
                </a:ext>
              </a:extLst>
            </p:cNvPr>
            <p:cNvCxnSpPr/>
            <p:nvPr/>
          </p:nvCxnSpPr>
          <p:spPr bwMode="auto">
            <a:xfrm>
              <a:off x="4952338" y="4509465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B025514-2020-3CB3-7AD9-95B3C05EF1DA}"/>
                </a:ext>
              </a:extLst>
            </p:cNvPr>
            <p:cNvCxnSpPr/>
            <p:nvPr/>
          </p:nvCxnSpPr>
          <p:spPr bwMode="auto">
            <a:xfrm>
              <a:off x="5266104" y="4509465"/>
              <a:ext cx="0" cy="4433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4209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223FFF8-8C3E-0F00-BC14-6AB85BB2BE74}"/>
              </a:ext>
            </a:extLst>
          </p:cNvPr>
          <p:cNvSpPr txBox="1"/>
          <p:nvPr/>
        </p:nvSpPr>
        <p:spPr>
          <a:xfrm>
            <a:off x="3968912" y="2063977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27706A-C4A3-8281-2E4E-000CB31A05CC}"/>
              </a:ext>
            </a:extLst>
          </p:cNvPr>
          <p:cNvSpPr txBox="1"/>
          <p:nvPr/>
        </p:nvSpPr>
        <p:spPr>
          <a:xfrm>
            <a:off x="3966891" y="1682781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85595E0-B50D-595B-1FE4-756290C078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486" y="1337861"/>
            <a:ext cx="358311" cy="29137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F3BA849-3352-0CB0-6097-78AFAC6A19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0322" y="2277383"/>
            <a:ext cx="415299" cy="37422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2645E43-74F4-7313-9777-44584905E7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5646" y="4411590"/>
            <a:ext cx="1820122" cy="30963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779DEA1-F6CC-E6A4-AE96-C715AB5DA8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8843" y="6056221"/>
            <a:ext cx="2863222" cy="677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B5319-5874-3E48-2E05-777312AAF1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9884" y="2795827"/>
            <a:ext cx="6213124" cy="5946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B4FF4D-E5AF-542C-B721-B9EDCA3D4DDA}"/>
              </a:ext>
            </a:extLst>
          </p:cNvPr>
          <p:cNvSpPr txBox="1"/>
          <p:nvPr/>
        </p:nvSpPr>
        <p:spPr>
          <a:xfrm>
            <a:off x="845302" y="3822791"/>
            <a:ext cx="760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Project into diagonal Hilbert space (classical), which is closed under the dynamics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762C72A-C050-0ED0-E06F-EEF8FCF8A134}"/>
              </a:ext>
            </a:extLst>
          </p:cNvPr>
          <p:cNvSpPr>
            <a:spLocks noChangeAspect="1"/>
          </p:cNvSpPr>
          <p:nvPr/>
        </p:nvSpPr>
        <p:spPr bwMode="auto">
          <a:xfrm>
            <a:off x="4815028" y="2145338"/>
            <a:ext cx="182880" cy="182880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46BF2FE-BF10-1BDC-36AB-445B61518C03}"/>
              </a:ext>
            </a:extLst>
          </p:cNvPr>
          <p:cNvSpPr>
            <a:spLocks noChangeAspect="1"/>
          </p:cNvSpPr>
          <p:nvPr/>
        </p:nvSpPr>
        <p:spPr bwMode="auto">
          <a:xfrm>
            <a:off x="4797435" y="1740033"/>
            <a:ext cx="182880" cy="182880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D742BE8-467C-C588-5157-06AF3F1A3366}"/>
              </a:ext>
            </a:extLst>
          </p:cNvPr>
          <p:cNvSpPr>
            <a:spLocks noChangeAspect="1"/>
          </p:cNvSpPr>
          <p:nvPr/>
        </p:nvSpPr>
        <p:spPr bwMode="auto">
          <a:xfrm>
            <a:off x="6278201" y="2147823"/>
            <a:ext cx="182880" cy="182880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4198166-2A7A-BFA3-28ED-F1FDA8B4E4AA}"/>
              </a:ext>
            </a:extLst>
          </p:cNvPr>
          <p:cNvSpPr>
            <a:spLocks noChangeAspect="1"/>
          </p:cNvSpPr>
          <p:nvPr/>
        </p:nvSpPr>
        <p:spPr bwMode="auto">
          <a:xfrm>
            <a:off x="6294057" y="1740033"/>
            <a:ext cx="182880" cy="182880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764DEF0-044C-95D8-BD68-041705BF8AA6}"/>
              </a:ext>
            </a:extLst>
          </p:cNvPr>
          <p:cNvSpPr>
            <a:spLocks noChangeAspect="1"/>
          </p:cNvSpPr>
          <p:nvPr/>
        </p:nvSpPr>
        <p:spPr bwMode="auto">
          <a:xfrm>
            <a:off x="5742310" y="1707314"/>
            <a:ext cx="182880" cy="182880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FDCDD76-C64A-4D89-65A9-465DE0A847CF}"/>
              </a:ext>
            </a:extLst>
          </p:cNvPr>
          <p:cNvSpPr>
            <a:spLocks noChangeAspect="1"/>
          </p:cNvSpPr>
          <p:nvPr/>
        </p:nvSpPr>
        <p:spPr bwMode="auto">
          <a:xfrm>
            <a:off x="5739866" y="2126123"/>
            <a:ext cx="182880" cy="182880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4E6DFBC-8FD8-CE29-75A7-D7B04C091382}"/>
              </a:ext>
            </a:extLst>
          </p:cNvPr>
          <p:cNvSpPr>
            <a:spLocks noChangeAspect="1"/>
          </p:cNvSpPr>
          <p:nvPr/>
        </p:nvSpPr>
        <p:spPr bwMode="auto">
          <a:xfrm>
            <a:off x="7220182" y="1733389"/>
            <a:ext cx="182880" cy="182880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64A5A4E-ACB9-10D8-782F-3AF17B0FA40C}"/>
              </a:ext>
            </a:extLst>
          </p:cNvPr>
          <p:cNvSpPr>
            <a:spLocks noChangeAspect="1"/>
          </p:cNvSpPr>
          <p:nvPr/>
        </p:nvSpPr>
        <p:spPr bwMode="auto">
          <a:xfrm>
            <a:off x="7228250" y="2152956"/>
            <a:ext cx="182880" cy="182880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91483D-6A7B-34CE-7F86-3A6A8CE265CD}"/>
              </a:ext>
            </a:extLst>
          </p:cNvPr>
          <p:cNvSpPr txBox="1"/>
          <p:nvPr/>
        </p:nvSpPr>
        <p:spPr>
          <a:xfrm>
            <a:off x="903169" y="4303752"/>
            <a:ext cx="21226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Define “rung” Bosons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66DE5F2-E126-EDD1-E108-DAAFA3FC72F5}"/>
              </a:ext>
            </a:extLst>
          </p:cNvPr>
          <p:cNvGrpSpPr/>
          <p:nvPr/>
        </p:nvGrpSpPr>
        <p:grpSpPr>
          <a:xfrm>
            <a:off x="1661481" y="5083877"/>
            <a:ext cx="5741581" cy="238673"/>
            <a:chOff x="1273309" y="4180798"/>
            <a:chExt cx="5741581" cy="23867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DF79262-A53F-E6D8-9A3F-4984EAEB3A27}"/>
                </a:ext>
              </a:extLst>
            </p:cNvPr>
            <p:cNvCxnSpPr/>
            <p:nvPr/>
          </p:nvCxnSpPr>
          <p:spPr bwMode="auto">
            <a:xfrm>
              <a:off x="1273309" y="4276491"/>
              <a:ext cx="5741581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91A8709-6FBA-6F3E-D224-63DD610DECD7}"/>
                </a:ext>
              </a:extLst>
            </p:cNvPr>
            <p:cNvCxnSpPr/>
            <p:nvPr/>
          </p:nvCxnSpPr>
          <p:spPr bwMode="auto">
            <a:xfrm>
              <a:off x="1517858" y="4180798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FB3013C-1BB4-BBFC-1D83-A106F822ABCC}"/>
                </a:ext>
              </a:extLst>
            </p:cNvPr>
            <p:cNvCxnSpPr/>
            <p:nvPr/>
          </p:nvCxnSpPr>
          <p:spPr bwMode="auto">
            <a:xfrm>
              <a:off x="2095560" y="4180798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725B8B5-398D-1B34-25AF-8C8EE0AA4685}"/>
                </a:ext>
              </a:extLst>
            </p:cNvPr>
            <p:cNvCxnSpPr/>
            <p:nvPr/>
          </p:nvCxnSpPr>
          <p:spPr bwMode="auto">
            <a:xfrm>
              <a:off x="2655736" y="4180798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9DE981A-8E09-4D18-ECBB-FD5226F9BED5}"/>
                </a:ext>
              </a:extLst>
            </p:cNvPr>
            <p:cNvCxnSpPr/>
            <p:nvPr/>
          </p:nvCxnSpPr>
          <p:spPr bwMode="auto">
            <a:xfrm>
              <a:off x="3155271" y="4202063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30C404B-D7BF-70AD-6E33-08590B88B82C}"/>
                </a:ext>
              </a:extLst>
            </p:cNvPr>
            <p:cNvCxnSpPr/>
            <p:nvPr/>
          </p:nvCxnSpPr>
          <p:spPr bwMode="auto">
            <a:xfrm>
              <a:off x="3616015" y="4202063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C495447-4B72-126C-09A4-97111307B479}"/>
                </a:ext>
              </a:extLst>
            </p:cNvPr>
            <p:cNvCxnSpPr/>
            <p:nvPr/>
          </p:nvCxnSpPr>
          <p:spPr bwMode="auto">
            <a:xfrm>
              <a:off x="4044862" y="4202063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98B2718-6800-E8E0-2073-6AD9FA19DB0D}"/>
                </a:ext>
              </a:extLst>
            </p:cNvPr>
            <p:cNvCxnSpPr/>
            <p:nvPr/>
          </p:nvCxnSpPr>
          <p:spPr bwMode="auto">
            <a:xfrm>
              <a:off x="4494974" y="4191431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8ED7D55-31A1-A1F2-97B2-FDE65F3FCE46}"/>
                </a:ext>
              </a:extLst>
            </p:cNvPr>
            <p:cNvCxnSpPr/>
            <p:nvPr/>
          </p:nvCxnSpPr>
          <p:spPr bwMode="auto">
            <a:xfrm>
              <a:off x="4934453" y="4205607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3EA5238-E6A9-73F3-2F58-24D8339C43AA}"/>
                </a:ext>
              </a:extLst>
            </p:cNvPr>
            <p:cNvCxnSpPr/>
            <p:nvPr/>
          </p:nvCxnSpPr>
          <p:spPr bwMode="auto">
            <a:xfrm>
              <a:off x="5352666" y="4202063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9292883-CB22-8039-94AD-1B6865E7EB48}"/>
                </a:ext>
              </a:extLst>
            </p:cNvPr>
            <p:cNvCxnSpPr/>
            <p:nvPr/>
          </p:nvCxnSpPr>
          <p:spPr bwMode="auto">
            <a:xfrm>
              <a:off x="5809866" y="4180798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221ABC4-DBCE-2BC5-24DB-1620758239B8}"/>
                </a:ext>
              </a:extLst>
            </p:cNvPr>
            <p:cNvCxnSpPr/>
            <p:nvPr/>
          </p:nvCxnSpPr>
          <p:spPr bwMode="auto">
            <a:xfrm>
              <a:off x="6242257" y="4202063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300F43F-9A91-EE31-A160-00D5A3AA16D4}"/>
                </a:ext>
              </a:extLst>
            </p:cNvPr>
            <p:cNvCxnSpPr/>
            <p:nvPr/>
          </p:nvCxnSpPr>
          <p:spPr bwMode="auto">
            <a:xfrm>
              <a:off x="6628573" y="4180798"/>
              <a:ext cx="0" cy="1913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A43918-7174-D6E6-0FFD-3DB10C0A03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37670" y="4206898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8AC8A0-A3A6-6E05-71B9-DD8723A2473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03186" y="4214113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5B3CDA89-BE41-54B8-F08A-B358C25DEB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58481" y="4211134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7D1E874-7292-205F-A131-F9F9B81B3FA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76693" y="4205262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133C088-8158-9AD9-7AEF-BFF15DA996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753160" y="4236591"/>
              <a:ext cx="182880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</p:grpSp>
      <p:sp>
        <p:nvSpPr>
          <p:cNvPr id="53" name="Arc 52">
            <a:extLst>
              <a:ext uri="{FF2B5EF4-FFF2-40B4-BE49-F238E27FC236}">
                <a16:creationId xmlns:a16="http://schemas.microsoft.com/office/drawing/2014/main" id="{D8BC31FE-142B-7A5C-525E-628278EDB4B9}"/>
              </a:ext>
            </a:extLst>
          </p:cNvPr>
          <p:cNvSpPr/>
          <p:nvPr/>
        </p:nvSpPr>
        <p:spPr bwMode="auto">
          <a:xfrm rot="20977673">
            <a:off x="6918912" y="1685180"/>
            <a:ext cx="815163" cy="233916"/>
          </a:xfrm>
          <a:prstGeom prst="arc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59" name="Arc 58">
            <a:extLst>
              <a:ext uri="{FF2B5EF4-FFF2-40B4-BE49-F238E27FC236}">
                <a16:creationId xmlns:a16="http://schemas.microsoft.com/office/drawing/2014/main" id="{9D4BAEA4-D2E1-CD81-698F-213DFF29C9F2}"/>
              </a:ext>
            </a:extLst>
          </p:cNvPr>
          <p:cNvSpPr/>
          <p:nvPr/>
        </p:nvSpPr>
        <p:spPr bwMode="auto">
          <a:xfrm rot="9984365">
            <a:off x="7280558" y="2227767"/>
            <a:ext cx="815163" cy="233916"/>
          </a:xfrm>
          <a:prstGeom prst="arc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triangl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FE2251D-B894-F857-9011-49A4ABC432DB}"/>
              </a:ext>
            </a:extLst>
          </p:cNvPr>
          <p:cNvCxnSpPr/>
          <p:nvPr/>
        </p:nvCxnSpPr>
        <p:spPr bwMode="auto">
          <a:xfrm>
            <a:off x="338959" y="3618186"/>
            <a:ext cx="852126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3" name="Picture 62">
            <a:extLst>
              <a:ext uri="{FF2B5EF4-FFF2-40B4-BE49-F238E27FC236}">
                <a16:creationId xmlns:a16="http://schemas.microsoft.com/office/drawing/2014/main" id="{063F8AAF-8D7A-3A4B-3748-B537628BFD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31838" y="5424308"/>
            <a:ext cx="292725" cy="35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35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19DF8-FF99-B4A1-139C-1AED0BB9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83" y="0"/>
            <a:ext cx="7772400" cy="1143000"/>
          </a:xfrm>
        </p:spPr>
        <p:txBody>
          <a:bodyPr/>
          <a:lstStyle/>
          <a:p>
            <a:r>
              <a:rPr lang="en-US" dirty="0"/>
              <a:t>Classical diffusion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0D45C2-7A8D-492F-D658-F633349BABEF}"/>
              </a:ext>
            </a:extLst>
          </p:cNvPr>
          <p:cNvSpPr txBox="1"/>
          <p:nvPr/>
        </p:nvSpPr>
        <p:spPr>
          <a:xfrm>
            <a:off x="390009" y="1151349"/>
            <a:ext cx="3547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Define density-density correlation </a:t>
            </a:r>
            <a:r>
              <a:rPr lang="en-US" dirty="0" err="1"/>
              <a:t>fcn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F50F03-3944-97CC-B9BD-BC7359510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92" y="2426874"/>
            <a:ext cx="1437578" cy="2360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B17A45-278F-ED30-73E7-FB133E8E7F31}"/>
              </a:ext>
            </a:extLst>
          </p:cNvPr>
          <p:cNvSpPr txBox="1"/>
          <p:nvPr/>
        </p:nvSpPr>
        <p:spPr>
          <a:xfrm>
            <a:off x="466905" y="2422535"/>
            <a:ext cx="1883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w/ initial pure state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F3DFFB-055B-4D08-E907-E224FD0B4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97" y="1704911"/>
            <a:ext cx="5766637" cy="4367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05DEEE1-B491-EE81-A615-67C28E39C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151" y="2427264"/>
            <a:ext cx="1576813" cy="57757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61C8933-DE3E-4D78-3308-9316900F16D0}"/>
              </a:ext>
            </a:extLst>
          </p:cNvPr>
          <p:cNvSpPr txBox="1"/>
          <p:nvPr/>
        </p:nvSpPr>
        <p:spPr>
          <a:xfrm>
            <a:off x="4129008" y="2398828"/>
            <a:ext cx="30348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 maximally mixed final state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04421FA-1F24-DA5D-DC74-2E2E336A2CA2}"/>
              </a:ext>
            </a:extLst>
          </p:cNvPr>
          <p:cNvSpPr txBox="1"/>
          <p:nvPr/>
        </p:nvSpPr>
        <p:spPr>
          <a:xfrm>
            <a:off x="5325924" y="4719721"/>
            <a:ext cx="3764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Classical Diffusion </a:t>
            </a:r>
          </a:p>
          <a:p>
            <a:r>
              <a:rPr lang="en-US" dirty="0"/>
              <a:t>“Symmetric Exclusion Process” (SSEP)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23263F6-0E4E-52F5-0584-C504270177EC}"/>
              </a:ext>
            </a:extLst>
          </p:cNvPr>
          <p:cNvCxnSpPr>
            <a:cxnSpLocks/>
          </p:cNvCxnSpPr>
          <p:nvPr/>
        </p:nvCxnSpPr>
        <p:spPr bwMode="auto">
          <a:xfrm flipH="1">
            <a:off x="4237331" y="4998074"/>
            <a:ext cx="1088593" cy="2807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BC3F230-F5DC-51C7-F842-95DCF1687AF9}"/>
              </a:ext>
            </a:extLst>
          </p:cNvPr>
          <p:cNvCxnSpPr>
            <a:cxnSpLocks/>
          </p:cNvCxnSpPr>
          <p:nvPr/>
        </p:nvCxnSpPr>
        <p:spPr>
          <a:xfrm>
            <a:off x="695217" y="5875230"/>
            <a:ext cx="360752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9AEA2F-AA45-282D-1EA9-227E1C753282}"/>
              </a:ext>
            </a:extLst>
          </p:cNvPr>
          <p:cNvGrpSpPr/>
          <p:nvPr/>
        </p:nvGrpSpPr>
        <p:grpSpPr>
          <a:xfrm>
            <a:off x="695217" y="6045018"/>
            <a:ext cx="3556002" cy="369332"/>
            <a:chOff x="503885" y="2791768"/>
            <a:chExt cx="3556002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7E19A6A-87C2-B977-0577-496AD0F938E1}"/>
                    </a:ext>
                  </a:extLst>
                </p:cNvPr>
                <p:cNvSpPr txBox="1"/>
                <p:nvPr/>
              </p:nvSpPr>
              <p:spPr>
                <a:xfrm>
                  <a:off x="918752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E9AFC7B-3974-451C-2A2C-9DB631A686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752" y="2791768"/>
                  <a:ext cx="237066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F6931B26-9323-D4EA-BBBD-DE2CA9C66038}"/>
                    </a:ext>
                  </a:extLst>
                </p:cNvPr>
                <p:cNvSpPr txBox="1"/>
                <p:nvPr/>
              </p:nvSpPr>
              <p:spPr>
                <a:xfrm>
                  <a:off x="1333619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293A262-1191-A359-E2EE-C6F766A39D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3619" y="2791768"/>
                  <a:ext cx="237066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26316" r="-31579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0CD6A1B-383A-AF9E-35AA-77D55605C611}"/>
                    </a:ext>
                  </a:extLst>
                </p:cNvPr>
                <p:cNvSpPr txBox="1"/>
                <p:nvPr/>
              </p:nvSpPr>
              <p:spPr>
                <a:xfrm>
                  <a:off x="1748486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52E8A97-C2CA-A814-D291-C7EC0C11C3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8486" y="2791768"/>
                  <a:ext cx="237066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20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F7B39C85-D615-6C4E-8D2C-9384878E607C}"/>
                    </a:ext>
                  </a:extLst>
                </p:cNvPr>
                <p:cNvSpPr txBox="1"/>
                <p:nvPr/>
              </p:nvSpPr>
              <p:spPr>
                <a:xfrm>
                  <a:off x="2163353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6692248-AB19-97E4-809E-2A18539774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3353" y="2791768"/>
                  <a:ext cx="237066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6DC327D-2A64-7FF0-447E-8107E4D1E95D}"/>
                    </a:ext>
                  </a:extLst>
                </p:cNvPr>
                <p:cNvSpPr txBox="1"/>
                <p:nvPr/>
              </p:nvSpPr>
              <p:spPr>
                <a:xfrm>
                  <a:off x="2578220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8587653-8296-2AF7-B736-04C4D98345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8220" y="2791768"/>
                  <a:ext cx="237066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26316" r="-31579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60EA1E70-7BBE-3F3A-23FE-D04AB9EC77EC}"/>
                    </a:ext>
                  </a:extLst>
                </p:cNvPr>
                <p:cNvSpPr txBox="1"/>
                <p:nvPr/>
              </p:nvSpPr>
              <p:spPr>
                <a:xfrm>
                  <a:off x="2993087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D2EA991-551F-FF44-D05A-9DF3E21656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3087" y="2791768"/>
                  <a:ext cx="237066" cy="369332"/>
                </a:xfrm>
                <a:prstGeom prst="rect">
                  <a:avLst/>
                </a:prstGeom>
                <a:blipFill>
                  <a:blip r:embed="rId10"/>
                  <a:stretch>
                    <a:fillRect l="-31579" r="-26316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D0C9F7F-EF26-25F0-DADB-50F86F71F8C3}"/>
                    </a:ext>
                  </a:extLst>
                </p:cNvPr>
                <p:cNvSpPr txBox="1"/>
                <p:nvPr/>
              </p:nvSpPr>
              <p:spPr>
                <a:xfrm>
                  <a:off x="3407954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52210A68-F95A-717B-F3FD-6C676FF12B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7954" y="2791768"/>
                  <a:ext cx="237066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7AE14CF-AEBF-4BF4-C899-593BD9B8B836}"/>
                    </a:ext>
                  </a:extLst>
                </p:cNvPr>
                <p:cNvSpPr txBox="1"/>
                <p:nvPr/>
              </p:nvSpPr>
              <p:spPr>
                <a:xfrm>
                  <a:off x="503885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382B4F4B-742C-B8E4-F0D2-7E5EC39A51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885" y="2791768"/>
                  <a:ext cx="237066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20000" r="-3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B82A5F1E-C009-E178-31FD-247DCBA69F7E}"/>
                    </a:ext>
                  </a:extLst>
                </p:cNvPr>
                <p:cNvSpPr txBox="1"/>
                <p:nvPr/>
              </p:nvSpPr>
              <p:spPr>
                <a:xfrm>
                  <a:off x="3822821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D8370AC-4959-69C7-3756-B27CD08CDE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2821" y="2791768"/>
                  <a:ext cx="237066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20000" r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61942C2-8AB0-2F58-A808-1EB1E05D9EED}"/>
              </a:ext>
            </a:extLst>
          </p:cNvPr>
          <p:cNvGrpSpPr/>
          <p:nvPr/>
        </p:nvGrpSpPr>
        <p:grpSpPr>
          <a:xfrm>
            <a:off x="1143723" y="5790336"/>
            <a:ext cx="2658990" cy="169788"/>
            <a:chOff x="952391" y="2537086"/>
            <a:chExt cx="2658990" cy="16978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798B26F-56B6-EA95-60FB-2AA5B2A4D6C6}"/>
                </a:ext>
              </a:extLst>
            </p:cNvPr>
            <p:cNvSpPr/>
            <p:nvPr/>
          </p:nvSpPr>
          <p:spPr>
            <a:xfrm>
              <a:off x="952391" y="2537086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F6F6F8F-C6DD-38D1-4D9E-8DD05D7C39F3}"/>
                </a:ext>
              </a:extLst>
            </p:cNvPr>
            <p:cNvSpPr/>
            <p:nvPr/>
          </p:nvSpPr>
          <p:spPr>
            <a:xfrm>
              <a:off x="1782125" y="2537086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E7F0A43-56AE-3CCC-4CF6-91A042991CE1}"/>
                </a:ext>
              </a:extLst>
            </p:cNvPr>
            <p:cNvSpPr/>
            <p:nvPr/>
          </p:nvSpPr>
          <p:spPr>
            <a:xfrm>
              <a:off x="2611859" y="2537086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DA9AAE2-D796-998C-B4B5-65F3E0E61768}"/>
                </a:ext>
              </a:extLst>
            </p:cNvPr>
            <p:cNvSpPr/>
            <p:nvPr/>
          </p:nvSpPr>
          <p:spPr>
            <a:xfrm>
              <a:off x="3441593" y="2537086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B36BEAF-C471-D76E-D3F2-3622C9AB1886}"/>
              </a:ext>
            </a:extLst>
          </p:cNvPr>
          <p:cNvCxnSpPr>
            <a:cxnSpLocks/>
          </p:cNvCxnSpPr>
          <p:nvPr/>
        </p:nvCxnSpPr>
        <p:spPr>
          <a:xfrm>
            <a:off x="695217" y="4177059"/>
            <a:ext cx="360752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Freeform 24">
            <a:extLst>
              <a:ext uri="{FF2B5EF4-FFF2-40B4-BE49-F238E27FC236}">
                <a16:creationId xmlns:a16="http://schemas.microsoft.com/office/drawing/2014/main" id="{703EE01F-7A74-1ADE-C664-D1E951EB96DB}"/>
              </a:ext>
            </a:extLst>
          </p:cNvPr>
          <p:cNvSpPr/>
          <p:nvPr/>
        </p:nvSpPr>
        <p:spPr>
          <a:xfrm>
            <a:off x="2299891" y="4176981"/>
            <a:ext cx="671963" cy="1642187"/>
          </a:xfrm>
          <a:custGeom>
            <a:avLst/>
            <a:gdLst>
              <a:gd name="connsiteX0" fmla="*/ 578657 w 671963"/>
              <a:gd name="connsiteY0" fmla="*/ 1604865 h 1604865"/>
              <a:gd name="connsiteX1" fmla="*/ 587988 w 671963"/>
              <a:gd name="connsiteY1" fmla="*/ 1539551 h 1604865"/>
              <a:gd name="connsiteX2" fmla="*/ 634641 w 671963"/>
              <a:gd name="connsiteY2" fmla="*/ 1502228 h 1604865"/>
              <a:gd name="connsiteX3" fmla="*/ 643972 w 671963"/>
              <a:gd name="connsiteY3" fmla="*/ 1418253 h 1604865"/>
              <a:gd name="connsiteX4" fmla="*/ 662633 w 671963"/>
              <a:gd name="connsiteY4" fmla="*/ 1362269 h 1604865"/>
              <a:gd name="connsiteX5" fmla="*/ 671963 w 671963"/>
              <a:gd name="connsiteY5" fmla="*/ 1334277 h 1604865"/>
              <a:gd name="connsiteX6" fmla="*/ 653302 w 671963"/>
              <a:gd name="connsiteY6" fmla="*/ 1259632 h 1604865"/>
              <a:gd name="connsiteX7" fmla="*/ 625310 w 671963"/>
              <a:gd name="connsiteY7" fmla="*/ 1240971 h 1604865"/>
              <a:gd name="connsiteX8" fmla="*/ 606649 w 671963"/>
              <a:gd name="connsiteY8" fmla="*/ 1175657 h 1604865"/>
              <a:gd name="connsiteX9" fmla="*/ 597319 w 671963"/>
              <a:gd name="connsiteY9" fmla="*/ 1147665 h 1604865"/>
              <a:gd name="connsiteX10" fmla="*/ 559996 w 671963"/>
              <a:gd name="connsiteY10" fmla="*/ 1091681 h 1604865"/>
              <a:gd name="connsiteX11" fmla="*/ 541335 w 671963"/>
              <a:gd name="connsiteY11" fmla="*/ 1063689 h 1604865"/>
              <a:gd name="connsiteX12" fmla="*/ 532004 w 671963"/>
              <a:gd name="connsiteY12" fmla="*/ 1035698 h 1604865"/>
              <a:gd name="connsiteX13" fmla="*/ 513343 w 671963"/>
              <a:gd name="connsiteY13" fmla="*/ 1017036 h 1604865"/>
              <a:gd name="connsiteX14" fmla="*/ 457359 w 671963"/>
              <a:gd name="connsiteY14" fmla="*/ 989045 h 1604865"/>
              <a:gd name="connsiteX15" fmla="*/ 429368 w 671963"/>
              <a:gd name="connsiteY15" fmla="*/ 970383 h 1604865"/>
              <a:gd name="connsiteX16" fmla="*/ 401376 w 671963"/>
              <a:gd name="connsiteY16" fmla="*/ 961053 h 1604865"/>
              <a:gd name="connsiteX17" fmla="*/ 382714 w 671963"/>
              <a:gd name="connsiteY17" fmla="*/ 942391 h 1604865"/>
              <a:gd name="connsiteX18" fmla="*/ 298739 w 671963"/>
              <a:gd name="connsiteY18" fmla="*/ 905069 h 1604865"/>
              <a:gd name="connsiteX19" fmla="*/ 261417 w 671963"/>
              <a:gd name="connsiteY19" fmla="*/ 858416 h 1604865"/>
              <a:gd name="connsiteX20" fmla="*/ 224094 w 671963"/>
              <a:gd name="connsiteY20" fmla="*/ 821093 h 1604865"/>
              <a:gd name="connsiteX21" fmla="*/ 168110 w 671963"/>
              <a:gd name="connsiteY21" fmla="*/ 746449 h 1604865"/>
              <a:gd name="connsiteX22" fmla="*/ 149449 w 671963"/>
              <a:gd name="connsiteY22" fmla="*/ 727787 h 1604865"/>
              <a:gd name="connsiteX23" fmla="*/ 168110 w 671963"/>
              <a:gd name="connsiteY23" fmla="*/ 634481 h 1604865"/>
              <a:gd name="connsiteX24" fmla="*/ 158780 w 671963"/>
              <a:gd name="connsiteY24" fmla="*/ 606489 h 1604865"/>
              <a:gd name="connsiteX25" fmla="*/ 121457 w 671963"/>
              <a:gd name="connsiteY25" fmla="*/ 559836 h 1604865"/>
              <a:gd name="connsiteX26" fmla="*/ 130788 w 671963"/>
              <a:gd name="connsiteY26" fmla="*/ 503853 h 1604865"/>
              <a:gd name="connsiteX27" fmla="*/ 158780 w 671963"/>
              <a:gd name="connsiteY27" fmla="*/ 438538 h 1604865"/>
              <a:gd name="connsiteX28" fmla="*/ 168110 w 671963"/>
              <a:gd name="connsiteY28" fmla="*/ 410547 h 1604865"/>
              <a:gd name="connsiteX29" fmla="*/ 149449 w 671963"/>
              <a:gd name="connsiteY29" fmla="*/ 354563 h 1604865"/>
              <a:gd name="connsiteX30" fmla="*/ 112127 w 671963"/>
              <a:gd name="connsiteY30" fmla="*/ 298579 h 1604865"/>
              <a:gd name="connsiteX31" fmla="*/ 74804 w 671963"/>
              <a:gd name="connsiteY31" fmla="*/ 251926 h 1604865"/>
              <a:gd name="connsiteX32" fmla="*/ 65474 w 671963"/>
              <a:gd name="connsiteY32" fmla="*/ 223934 h 1604865"/>
              <a:gd name="connsiteX33" fmla="*/ 18821 w 671963"/>
              <a:gd name="connsiteY33" fmla="*/ 186612 h 1604865"/>
              <a:gd name="connsiteX34" fmla="*/ 9490 w 671963"/>
              <a:gd name="connsiteY34" fmla="*/ 93306 h 1604865"/>
              <a:gd name="connsiteX35" fmla="*/ 56143 w 671963"/>
              <a:gd name="connsiteY35" fmla="*/ 9330 h 1604865"/>
              <a:gd name="connsiteX36" fmla="*/ 56143 w 671963"/>
              <a:gd name="connsiteY36" fmla="*/ 0 h 1604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71963" h="1604865">
                <a:moveTo>
                  <a:pt x="578657" y="1604865"/>
                </a:moveTo>
                <a:cubicBezTo>
                  <a:pt x="581767" y="1583094"/>
                  <a:pt x="581033" y="1560415"/>
                  <a:pt x="587988" y="1539551"/>
                </a:cubicBezTo>
                <a:cubicBezTo>
                  <a:pt x="591787" y="1528153"/>
                  <a:pt x="628382" y="1506401"/>
                  <a:pt x="634641" y="1502228"/>
                </a:cubicBezTo>
                <a:cubicBezTo>
                  <a:pt x="637751" y="1474236"/>
                  <a:pt x="638449" y="1445870"/>
                  <a:pt x="643972" y="1418253"/>
                </a:cubicBezTo>
                <a:cubicBezTo>
                  <a:pt x="647830" y="1398964"/>
                  <a:pt x="656413" y="1380930"/>
                  <a:pt x="662633" y="1362269"/>
                </a:cubicBezTo>
                <a:lnTo>
                  <a:pt x="671963" y="1334277"/>
                </a:lnTo>
                <a:cubicBezTo>
                  <a:pt x="671498" y="1331951"/>
                  <a:pt x="660954" y="1269197"/>
                  <a:pt x="653302" y="1259632"/>
                </a:cubicBezTo>
                <a:cubicBezTo>
                  <a:pt x="646297" y="1250875"/>
                  <a:pt x="634641" y="1247191"/>
                  <a:pt x="625310" y="1240971"/>
                </a:cubicBezTo>
                <a:cubicBezTo>
                  <a:pt x="602940" y="1173856"/>
                  <a:pt x="630081" y="1257669"/>
                  <a:pt x="606649" y="1175657"/>
                </a:cubicBezTo>
                <a:cubicBezTo>
                  <a:pt x="603947" y="1166200"/>
                  <a:pt x="602095" y="1156263"/>
                  <a:pt x="597319" y="1147665"/>
                </a:cubicBezTo>
                <a:cubicBezTo>
                  <a:pt x="586427" y="1128059"/>
                  <a:pt x="572437" y="1110342"/>
                  <a:pt x="559996" y="1091681"/>
                </a:cubicBezTo>
                <a:cubicBezTo>
                  <a:pt x="553776" y="1082350"/>
                  <a:pt x="544881" y="1074327"/>
                  <a:pt x="541335" y="1063689"/>
                </a:cubicBezTo>
                <a:cubicBezTo>
                  <a:pt x="538225" y="1054359"/>
                  <a:pt x="537064" y="1044132"/>
                  <a:pt x="532004" y="1035698"/>
                </a:cubicBezTo>
                <a:cubicBezTo>
                  <a:pt x="527478" y="1028155"/>
                  <a:pt x="520212" y="1022532"/>
                  <a:pt x="513343" y="1017036"/>
                </a:cubicBezTo>
                <a:cubicBezTo>
                  <a:pt x="487504" y="996365"/>
                  <a:pt x="486924" y="998899"/>
                  <a:pt x="457359" y="989045"/>
                </a:cubicBezTo>
                <a:cubicBezTo>
                  <a:pt x="448029" y="982824"/>
                  <a:pt x="439398" y="975398"/>
                  <a:pt x="429368" y="970383"/>
                </a:cubicBezTo>
                <a:cubicBezTo>
                  <a:pt x="420571" y="965984"/>
                  <a:pt x="409810" y="966113"/>
                  <a:pt x="401376" y="961053"/>
                </a:cubicBezTo>
                <a:cubicBezTo>
                  <a:pt x="393832" y="956527"/>
                  <a:pt x="390583" y="946325"/>
                  <a:pt x="382714" y="942391"/>
                </a:cubicBezTo>
                <a:cubicBezTo>
                  <a:pt x="249461" y="875764"/>
                  <a:pt x="381084" y="959965"/>
                  <a:pt x="298739" y="905069"/>
                </a:cubicBezTo>
                <a:cubicBezTo>
                  <a:pt x="283041" y="857978"/>
                  <a:pt x="300807" y="892179"/>
                  <a:pt x="261417" y="858416"/>
                </a:cubicBezTo>
                <a:cubicBezTo>
                  <a:pt x="248059" y="846966"/>
                  <a:pt x="224094" y="821093"/>
                  <a:pt x="224094" y="821093"/>
                </a:cubicBezTo>
                <a:cubicBezTo>
                  <a:pt x="207808" y="772238"/>
                  <a:pt x="221718" y="800058"/>
                  <a:pt x="168110" y="746449"/>
                </a:cubicBezTo>
                <a:lnTo>
                  <a:pt x="149449" y="727787"/>
                </a:lnTo>
                <a:cubicBezTo>
                  <a:pt x="155616" y="703122"/>
                  <a:pt x="168110" y="657364"/>
                  <a:pt x="168110" y="634481"/>
                </a:cubicBezTo>
                <a:cubicBezTo>
                  <a:pt x="168110" y="624646"/>
                  <a:pt x="163178" y="615286"/>
                  <a:pt x="158780" y="606489"/>
                </a:cubicBezTo>
                <a:cubicBezTo>
                  <a:pt x="147011" y="582950"/>
                  <a:pt x="138813" y="577192"/>
                  <a:pt x="121457" y="559836"/>
                </a:cubicBezTo>
                <a:cubicBezTo>
                  <a:pt x="124567" y="541175"/>
                  <a:pt x="126684" y="522321"/>
                  <a:pt x="130788" y="503853"/>
                </a:cubicBezTo>
                <a:cubicBezTo>
                  <a:pt x="137521" y="473556"/>
                  <a:pt x="145616" y="469256"/>
                  <a:pt x="158780" y="438538"/>
                </a:cubicBezTo>
                <a:cubicBezTo>
                  <a:pt x="162654" y="429498"/>
                  <a:pt x="165000" y="419877"/>
                  <a:pt x="168110" y="410547"/>
                </a:cubicBezTo>
                <a:cubicBezTo>
                  <a:pt x="161890" y="391886"/>
                  <a:pt x="160360" y="370930"/>
                  <a:pt x="149449" y="354563"/>
                </a:cubicBezTo>
                <a:cubicBezTo>
                  <a:pt x="137008" y="335902"/>
                  <a:pt x="127986" y="314438"/>
                  <a:pt x="112127" y="298579"/>
                </a:cubicBezTo>
                <a:cubicBezTo>
                  <a:pt x="85535" y="271989"/>
                  <a:pt x="98345" y="287238"/>
                  <a:pt x="74804" y="251926"/>
                </a:cubicBezTo>
                <a:cubicBezTo>
                  <a:pt x="71694" y="242595"/>
                  <a:pt x="70534" y="232368"/>
                  <a:pt x="65474" y="223934"/>
                </a:cubicBezTo>
                <a:cubicBezTo>
                  <a:pt x="56612" y="209164"/>
                  <a:pt x="31532" y="195086"/>
                  <a:pt x="18821" y="186612"/>
                </a:cubicBezTo>
                <a:cubicBezTo>
                  <a:pt x="4756" y="144418"/>
                  <a:pt x="-10252" y="132791"/>
                  <a:pt x="9490" y="93306"/>
                </a:cubicBezTo>
                <a:cubicBezTo>
                  <a:pt x="44237" y="23812"/>
                  <a:pt x="43241" y="60935"/>
                  <a:pt x="56143" y="9330"/>
                </a:cubicBezTo>
                <a:cubicBezTo>
                  <a:pt x="56897" y="6313"/>
                  <a:pt x="56143" y="3110"/>
                  <a:pt x="56143" y="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42092"/>
              </a:solidFill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8B3A6C7B-B72A-40E2-E9C4-25A91CB77DD8}"/>
              </a:ext>
            </a:extLst>
          </p:cNvPr>
          <p:cNvSpPr/>
          <p:nvPr/>
        </p:nvSpPr>
        <p:spPr>
          <a:xfrm>
            <a:off x="3699642" y="4186311"/>
            <a:ext cx="298580" cy="1623527"/>
          </a:xfrm>
          <a:custGeom>
            <a:avLst/>
            <a:gdLst>
              <a:gd name="connsiteX0" fmla="*/ 9331 w 298580"/>
              <a:gd name="connsiteY0" fmla="*/ 1623527 h 1623527"/>
              <a:gd name="connsiteX1" fmla="*/ 37323 w 298580"/>
              <a:gd name="connsiteY1" fmla="*/ 1520890 h 1623527"/>
              <a:gd name="connsiteX2" fmla="*/ 18661 w 298580"/>
              <a:gd name="connsiteY2" fmla="*/ 1492898 h 1623527"/>
              <a:gd name="connsiteX3" fmla="*/ 0 w 298580"/>
              <a:gd name="connsiteY3" fmla="*/ 1427584 h 1623527"/>
              <a:gd name="connsiteX4" fmla="*/ 18661 w 298580"/>
              <a:gd name="connsiteY4" fmla="*/ 1362270 h 1623527"/>
              <a:gd name="connsiteX5" fmla="*/ 37323 w 298580"/>
              <a:gd name="connsiteY5" fmla="*/ 1343608 h 1623527"/>
              <a:gd name="connsiteX6" fmla="*/ 74645 w 298580"/>
              <a:gd name="connsiteY6" fmla="*/ 1296955 h 1623527"/>
              <a:gd name="connsiteX7" fmla="*/ 93306 w 298580"/>
              <a:gd name="connsiteY7" fmla="*/ 1212980 h 1623527"/>
              <a:gd name="connsiteX8" fmla="*/ 111968 w 298580"/>
              <a:gd name="connsiteY8" fmla="*/ 1138335 h 1623527"/>
              <a:gd name="connsiteX9" fmla="*/ 130629 w 298580"/>
              <a:gd name="connsiteY9" fmla="*/ 1110343 h 1623527"/>
              <a:gd name="connsiteX10" fmla="*/ 139959 w 298580"/>
              <a:gd name="connsiteY10" fmla="*/ 1082351 h 1623527"/>
              <a:gd name="connsiteX11" fmla="*/ 158621 w 298580"/>
              <a:gd name="connsiteY11" fmla="*/ 1063690 h 1623527"/>
              <a:gd name="connsiteX12" fmla="*/ 186612 w 298580"/>
              <a:gd name="connsiteY12" fmla="*/ 961053 h 1623527"/>
              <a:gd name="connsiteX13" fmla="*/ 167951 w 298580"/>
              <a:gd name="connsiteY13" fmla="*/ 858417 h 1623527"/>
              <a:gd name="connsiteX14" fmla="*/ 158621 w 298580"/>
              <a:gd name="connsiteY14" fmla="*/ 821094 h 1623527"/>
              <a:gd name="connsiteX15" fmla="*/ 139959 w 298580"/>
              <a:gd name="connsiteY15" fmla="*/ 765110 h 1623527"/>
              <a:gd name="connsiteX16" fmla="*/ 121298 w 298580"/>
              <a:gd name="connsiteY16" fmla="*/ 699796 h 1623527"/>
              <a:gd name="connsiteX17" fmla="*/ 74645 w 298580"/>
              <a:gd name="connsiteY17" fmla="*/ 615821 h 1623527"/>
              <a:gd name="connsiteX18" fmla="*/ 93306 w 298580"/>
              <a:gd name="connsiteY18" fmla="*/ 429208 h 1623527"/>
              <a:gd name="connsiteX19" fmla="*/ 102637 w 298580"/>
              <a:gd name="connsiteY19" fmla="*/ 401217 h 1623527"/>
              <a:gd name="connsiteX20" fmla="*/ 139959 w 298580"/>
              <a:gd name="connsiteY20" fmla="*/ 354563 h 1623527"/>
              <a:gd name="connsiteX21" fmla="*/ 149290 w 298580"/>
              <a:gd name="connsiteY21" fmla="*/ 326572 h 1623527"/>
              <a:gd name="connsiteX22" fmla="*/ 167951 w 298580"/>
              <a:gd name="connsiteY22" fmla="*/ 307910 h 1623527"/>
              <a:gd name="connsiteX23" fmla="*/ 205274 w 298580"/>
              <a:gd name="connsiteY23" fmla="*/ 261257 h 1623527"/>
              <a:gd name="connsiteX24" fmla="*/ 214604 w 298580"/>
              <a:gd name="connsiteY24" fmla="*/ 223935 h 1623527"/>
              <a:gd name="connsiteX25" fmla="*/ 233266 w 298580"/>
              <a:gd name="connsiteY25" fmla="*/ 121298 h 1623527"/>
              <a:gd name="connsiteX26" fmla="*/ 242596 w 298580"/>
              <a:gd name="connsiteY26" fmla="*/ 93306 h 1623527"/>
              <a:gd name="connsiteX27" fmla="*/ 279919 w 298580"/>
              <a:gd name="connsiteY27" fmla="*/ 46653 h 1623527"/>
              <a:gd name="connsiteX28" fmla="*/ 298580 w 298580"/>
              <a:gd name="connsiteY28" fmla="*/ 0 h 1623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8580" h="1623527">
                <a:moveTo>
                  <a:pt x="9331" y="1623527"/>
                </a:moveTo>
                <a:cubicBezTo>
                  <a:pt x="40713" y="1568607"/>
                  <a:pt x="59026" y="1571529"/>
                  <a:pt x="37323" y="1520890"/>
                </a:cubicBezTo>
                <a:cubicBezTo>
                  <a:pt x="32905" y="1510583"/>
                  <a:pt x="24882" y="1502229"/>
                  <a:pt x="18661" y="1492898"/>
                </a:cubicBezTo>
                <a:cubicBezTo>
                  <a:pt x="14262" y="1479701"/>
                  <a:pt x="0" y="1439296"/>
                  <a:pt x="0" y="1427584"/>
                </a:cubicBezTo>
                <a:cubicBezTo>
                  <a:pt x="0" y="1423520"/>
                  <a:pt x="14261" y="1369602"/>
                  <a:pt x="18661" y="1362270"/>
                </a:cubicBezTo>
                <a:cubicBezTo>
                  <a:pt x="23187" y="1354726"/>
                  <a:pt x="31827" y="1350478"/>
                  <a:pt x="37323" y="1343608"/>
                </a:cubicBezTo>
                <a:cubicBezTo>
                  <a:pt x="84411" y="1284749"/>
                  <a:pt x="29582" y="1342020"/>
                  <a:pt x="74645" y="1296955"/>
                </a:cubicBezTo>
                <a:cubicBezTo>
                  <a:pt x="94513" y="1237354"/>
                  <a:pt x="73600" y="1304942"/>
                  <a:pt x="93306" y="1212980"/>
                </a:cubicBezTo>
                <a:cubicBezTo>
                  <a:pt x="98680" y="1187902"/>
                  <a:pt x="97742" y="1159675"/>
                  <a:pt x="111968" y="1138335"/>
                </a:cubicBezTo>
                <a:lnTo>
                  <a:pt x="130629" y="1110343"/>
                </a:lnTo>
                <a:cubicBezTo>
                  <a:pt x="133739" y="1101012"/>
                  <a:pt x="134899" y="1090785"/>
                  <a:pt x="139959" y="1082351"/>
                </a:cubicBezTo>
                <a:cubicBezTo>
                  <a:pt x="144485" y="1074808"/>
                  <a:pt x="154687" y="1071558"/>
                  <a:pt x="158621" y="1063690"/>
                </a:cubicBezTo>
                <a:cubicBezTo>
                  <a:pt x="174405" y="1032122"/>
                  <a:pt x="179787" y="995181"/>
                  <a:pt x="186612" y="961053"/>
                </a:cubicBezTo>
                <a:cubicBezTo>
                  <a:pt x="179857" y="920519"/>
                  <a:pt x="176648" y="897556"/>
                  <a:pt x="167951" y="858417"/>
                </a:cubicBezTo>
                <a:cubicBezTo>
                  <a:pt x="165169" y="845899"/>
                  <a:pt x="162306" y="833377"/>
                  <a:pt x="158621" y="821094"/>
                </a:cubicBezTo>
                <a:cubicBezTo>
                  <a:pt x="152969" y="802253"/>
                  <a:pt x="144730" y="784194"/>
                  <a:pt x="139959" y="765110"/>
                </a:cubicBezTo>
                <a:cubicBezTo>
                  <a:pt x="135722" y="748160"/>
                  <a:pt x="128949" y="717010"/>
                  <a:pt x="121298" y="699796"/>
                </a:cubicBezTo>
                <a:cubicBezTo>
                  <a:pt x="99292" y="650284"/>
                  <a:pt x="98967" y="652303"/>
                  <a:pt x="74645" y="615821"/>
                </a:cubicBezTo>
                <a:cubicBezTo>
                  <a:pt x="81442" y="507071"/>
                  <a:pt x="72741" y="501185"/>
                  <a:pt x="93306" y="429208"/>
                </a:cubicBezTo>
                <a:cubicBezTo>
                  <a:pt x="96008" y="419751"/>
                  <a:pt x="98239" y="410014"/>
                  <a:pt x="102637" y="401217"/>
                </a:cubicBezTo>
                <a:cubicBezTo>
                  <a:pt x="114408" y="377676"/>
                  <a:pt x="122602" y="371921"/>
                  <a:pt x="139959" y="354563"/>
                </a:cubicBezTo>
                <a:cubicBezTo>
                  <a:pt x="143069" y="345233"/>
                  <a:pt x="144230" y="335006"/>
                  <a:pt x="149290" y="326572"/>
                </a:cubicBezTo>
                <a:cubicBezTo>
                  <a:pt x="153816" y="319029"/>
                  <a:pt x="162456" y="314779"/>
                  <a:pt x="167951" y="307910"/>
                </a:cubicBezTo>
                <a:cubicBezTo>
                  <a:pt x="215028" y="249063"/>
                  <a:pt x="160218" y="306313"/>
                  <a:pt x="205274" y="261257"/>
                </a:cubicBezTo>
                <a:cubicBezTo>
                  <a:pt x="208384" y="248816"/>
                  <a:pt x="212310" y="236552"/>
                  <a:pt x="214604" y="223935"/>
                </a:cubicBezTo>
                <a:cubicBezTo>
                  <a:pt x="227820" y="151246"/>
                  <a:pt x="217393" y="176855"/>
                  <a:pt x="233266" y="121298"/>
                </a:cubicBezTo>
                <a:cubicBezTo>
                  <a:pt x="235968" y="111841"/>
                  <a:pt x="238198" y="102103"/>
                  <a:pt x="242596" y="93306"/>
                </a:cubicBezTo>
                <a:cubicBezTo>
                  <a:pt x="254365" y="69767"/>
                  <a:pt x="262563" y="64009"/>
                  <a:pt x="279919" y="46653"/>
                </a:cubicBezTo>
                <a:cubicBezTo>
                  <a:pt x="291448" y="12063"/>
                  <a:pt x="284850" y="27458"/>
                  <a:pt x="298580" y="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42092"/>
              </a:solidFill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94CFA355-772F-AF30-F205-FC3C2263DD39}"/>
              </a:ext>
            </a:extLst>
          </p:cNvPr>
          <p:cNvSpPr/>
          <p:nvPr/>
        </p:nvSpPr>
        <p:spPr>
          <a:xfrm>
            <a:off x="1180377" y="4186311"/>
            <a:ext cx="270588" cy="1679510"/>
          </a:xfrm>
          <a:custGeom>
            <a:avLst/>
            <a:gdLst>
              <a:gd name="connsiteX0" fmla="*/ 46653 w 270588"/>
              <a:gd name="connsiteY0" fmla="*/ 1660849 h 1660849"/>
              <a:gd name="connsiteX1" fmla="*/ 18661 w 270588"/>
              <a:gd name="connsiteY1" fmla="*/ 1595535 h 1660849"/>
              <a:gd name="connsiteX2" fmla="*/ 0 w 270588"/>
              <a:gd name="connsiteY2" fmla="*/ 1539551 h 1660849"/>
              <a:gd name="connsiteX3" fmla="*/ 9331 w 270588"/>
              <a:gd name="connsiteY3" fmla="*/ 1446245 h 1660849"/>
              <a:gd name="connsiteX4" fmla="*/ 27992 w 270588"/>
              <a:gd name="connsiteY4" fmla="*/ 1418254 h 1660849"/>
              <a:gd name="connsiteX5" fmla="*/ 74645 w 270588"/>
              <a:gd name="connsiteY5" fmla="*/ 1380931 h 1660849"/>
              <a:gd name="connsiteX6" fmla="*/ 102637 w 270588"/>
              <a:gd name="connsiteY6" fmla="*/ 1352939 h 1660849"/>
              <a:gd name="connsiteX7" fmla="*/ 130628 w 270588"/>
              <a:gd name="connsiteY7" fmla="*/ 1334278 h 1660849"/>
              <a:gd name="connsiteX8" fmla="*/ 186612 w 270588"/>
              <a:gd name="connsiteY8" fmla="*/ 1259633 h 1660849"/>
              <a:gd name="connsiteX9" fmla="*/ 205273 w 270588"/>
              <a:gd name="connsiteY9" fmla="*/ 1231641 h 1660849"/>
              <a:gd name="connsiteX10" fmla="*/ 214604 w 270588"/>
              <a:gd name="connsiteY10" fmla="*/ 1194319 h 1660849"/>
              <a:gd name="connsiteX11" fmla="*/ 195943 w 270588"/>
              <a:gd name="connsiteY11" fmla="*/ 998376 h 1660849"/>
              <a:gd name="connsiteX12" fmla="*/ 186612 w 270588"/>
              <a:gd name="connsiteY12" fmla="*/ 970384 h 1660849"/>
              <a:gd name="connsiteX13" fmla="*/ 177282 w 270588"/>
              <a:gd name="connsiteY13" fmla="*/ 858417 h 1660849"/>
              <a:gd name="connsiteX14" fmla="*/ 167951 w 270588"/>
              <a:gd name="connsiteY14" fmla="*/ 821094 h 1660849"/>
              <a:gd name="connsiteX15" fmla="*/ 195943 w 270588"/>
              <a:gd name="connsiteY15" fmla="*/ 681135 h 1660849"/>
              <a:gd name="connsiteX16" fmla="*/ 214604 w 270588"/>
              <a:gd name="connsiteY16" fmla="*/ 625151 h 1660849"/>
              <a:gd name="connsiteX17" fmla="*/ 233265 w 270588"/>
              <a:gd name="connsiteY17" fmla="*/ 597160 h 1660849"/>
              <a:gd name="connsiteX18" fmla="*/ 251926 w 270588"/>
              <a:gd name="connsiteY18" fmla="*/ 541176 h 1660849"/>
              <a:gd name="connsiteX19" fmla="*/ 233265 w 270588"/>
              <a:gd name="connsiteY19" fmla="*/ 373225 h 1660849"/>
              <a:gd name="connsiteX20" fmla="*/ 214604 w 270588"/>
              <a:gd name="connsiteY20" fmla="*/ 317241 h 1660849"/>
              <a:gd name="connsiteX21" fmla="*/ 205273 w 270588"/>
              <a:gd name="connsiteY21" fmla="*/ 289249 h 1660849"/>
              <a:gd name="connsiteX22" fmla="*/ 214604 w 270588"/>
              <a:gd name="connsiteY22" fmla="*/ 167951 h 1660849"/>
              <a:gd name="connsiteX23" fmla="*/ 242596 w 270588"/>
              <a:gd name="connsiteY23" fmla="*/ 83976 h 1660849"/>
              <a:gd name="connsiteX24" fmla="*/ 261257 w 270588"/>
              <a:gd name="connsiteY24" fmla="*/ 27992 h 1660849"/>
              <a:gd name="connsiteX25" fmla="*/ 270588 w 270588"/>
              <a:gd name="connsiteY25" fmla="*/ 0 h 1660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70588" h="1660849">
                <a:moveTo>
                  <a:pt x="46653" y="1660849"/>
                </a:moveTo>
                <a:cubicBezTo>
                  <a:pt x="37322" y="1639078"/>
                  <a:pt x="27164" y="1617643"/>
                  <a:pt x="18661" y="1595535"/>
                </a:cubicBezTo>
                <a:cubicBezTo>
                  <a:pt x="11600" y="1577175"/>
                  <a:pt x="0" y="1539551"/>
                  <a:pt x="0" y="1539551"/>
                </a:cubicBezTo>
                <a:cubicBezTo>
                  <a:pt x="3110" y="1508449"/>
                  <a:pt x="2302" y="1476702"/>
                  <a:pt x="9331" y="1446245"/>
                </a:cubicBezTo>
                <a:cubicBezTo>
                  <a:pt x="11853" y="1435318"/>
                  <a:pt x="20987" y="1427010"/>
                  <a:pt x="27992" y="1418254"/>
                </a:cubicBezTo>
                <a:cubicBezTo>
                  <a:pt x="49712" y="1391104"/>
                  <a:pt x="45542" y="1405183"/>
                  <a:pt x="74645" y="1380931"/>
                </a:cubicBezTo>
                <a:cubicBezTo>
                  <a:pt x="84782" y="1372483"/>
                  <a:pt x="92500" y="1361387"/>
                  <a:pt x="102637" y="1352939"/>
                </a:cubicBezTo>
                <a:cubicBezTo>
                  <a:pt x="111252" y="1345760"/>
                  <a:pt x="121872" y="1341283"/>
                  <a:pt x="130628" y="1334278"/>
                </a:cubicBezTo>
                <a:cubicBezTo>
                  <a:pt x="155289" y="1314550"/>
                  <a:pt x="169549" y="1285227"/>
                  <a:pt x="186612" y="1259633"/>
                </a:cubicBezTo>
                <a:lnTo>
                  <a:pt x="205273" y="1231641"/>
                </a:lnTo>
                <a:cubicBezTo>
                  <a:pt x="208383" y="1219200"/>
                  <a:pt x="214604" y="1207143"/>
                  <a:pt x="214604" y="1194319"/>
                </a:cubicBezTo>
                <a:cubicBezTo>
                  <a:pt x="214604" y="1130574"/>
                  <a:pt x="211768" y="1061678"/>
                  <a:pt x="195943" y="998376"/>
                </a:cubicBezTo>
                <a:cubicBezTo>
                  <a:pt x="193558" y="988834"/>
                  <a:pt x="189722" y="979715"/>
                  <a:pt x="186612" y="970384"/>
                </a:cubicBezTo>
                <a:cubicBezTo>
                  <a:pt x="183502" y="933062"/>
                  <a:pt x="181927" y="895579"/>
                  <a:pt x="177282" y="858417"/>
                </a:cubicBezTo>
                <a:cubicBezTo>
                  <a:pt x="175691" y="845692"/>
                  <a:pt x="167951" y="833918"/>
                  <a:pt x="167951" y="821094"/>
                </a:cubicBezTo>
                <a:cubicBezTo>
                  <a:pt x="167951" y="752078"/>
                  <a:pt x="176410" y="739735"/>
                  <a:pt x="195943" y="681135"/>
                </a:cubicBezTo>
                <a:cubicBezTo>
                  <a:pt x="195945" y="681130"/>
                  <a:pt x="214601" y="625155"/>
                  <a:pt x="214604" y="625151"/>
                </a:cubicBezTo>
                <a:cubicBezTo>
                  <a:pt x="220824" y="615821"/>
                  <a:pt x="228711" y="607407"/>
                  <a:pt x="233265" y="597160"/>
                </a:cubicBezTo>
                <a:cubicBezTo>
                  <a:pt x="241254" y="579185"/>
                  <a:pt x="251926" y="541176"/>
                  <a:pt x="251926" y="541176"/>
                </a:cubicBezTo>
                <a:cubicBezTo>
                  <a:pt x="247692" y="486130"/>
                  <a:pt x="248081" y="427549"/>
                  <a:pt x="233265" y="373225"/>
                </a:cubicBezTo>
                <a:cubicBezTo>
                  <a:pt x="228089" y="354247"/>
                  <a:pt x="220824" y="335902"/>
                  <a:pt x="214604" y="317241"/>
                </a:cubicBezTo>
                <a:lnTo>
                  <a:pt x="205273" y="289249"/>
                </a:lnTo>
                <a:cubicBezTo>
                  <a:pt x="208383" y="248816"/>
                  <a:pt x="208279" y="208007"/>
                  <a:pt x="214604" y="167951"/>
                </a:cubicBezTo>
                <a:cubicBezTo>
                  <a:pt x="214605" y="167944"/>
                  <a:pt x="237930" y="97975"/>
                  <a:pt x="242596" y="83976"/>
                </a:cubicBezTo>
                <a:lnTo>
                  <a:pt x="261257" y="27992"/>
                </a:lnTo>
                <a:lnTo>
                  <a:pt x="270588" y="0"/>
                </a:ln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42092"/>
              </a:solidFill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34D16B53-BF0B-48E3-3777-530D8563C9DB}"/>
              </a:ext>
            </a:extLst>
          </p:cNvPr>
          <p:cNvSpPr/>
          <p:nvPr/>
        </p:nvSpPr>
        <p:spPr>
          <a:xfrm>
            <a:off x="1693561" y="4195642"/>
            <a:ext cx="447869" cy="1651518"/>
          </a:xfrm>
          <a:custGeom>
            <a:avLst/>
            <a:gdLst>
              <a:gd name="connsiteX0" fmla="*/ 335902 w 447869"/>
              <a:gd name="connsiteY0" fmla="*/ 1651518 h 1651518"/>
              <a:gd name="connsiteX1" fmla="*/ 317240 w 447869"/>
              <a:gd name="connsiteY1" fmla="*/ 1586204 h 1651518"/>
              <a:gd name="connsiteX2" fmla="*/ 307910 w 447869"/>
              <a:gd name="connsiteY2" fmla="*/ 1558212 h 1651518"/>
              <a:gd name="connsiteX3" fmla="*/ 298579 w 447869"/>
              <a:gd name="connsiteY3" fmla="*/ 1502228 h 1651518"/>
              <a:gd name="connsiteX4" fmla="*/ 279918 w 447869"/>
              <a:gd name="connsiteY4" fmla="*/ 1455575 h 1651518"/>
              <a:gd name="connsiteX5" fmla="*/ 261257 w 447869"/>
              <a:gd name="connsiteY5" fmla="*/ 1380930 h 1651518"/>
              <a:gd name="connsiteX6" fmla="*/ 251926 w 447869"/>
              <a:gd name="connsiteY6" fmla="*/ 1352939 h 1651518"/>
              <a:gd name="connsiteX7" fmla="*/ 233265 w 447869"/>
              <a:gd name="connsiteY7" fmla="*/ 1334277 h 1651518"/>
              <a:gd name="connsiteX8" fmla="*/ 195942 w 447869"/>
              <a:gd name="connsiteY8" fmla="*/ 1287624 h 1651518"/>
              <a:gd name="connsiteX9" fmla="*/ 102636 w 447869"/>
              <a:gd name="connsiteY9" fmla="*/ 1212979 h 1651518"/>
              <a:gd name="connsiteX10" fmla="*/ 93306 w 447869"/>
              <a:gd name="connsiteY10" fmla="*/ 1184988 h 1651518"/>
              <a:gd name="connsiteX11" fmla="*/ 74644 w 447869"/>
              <a:gd name="connsiteY11" fmla="*/ 1156996 h 1651518"/>
              <a:gd name="connsiteX12" fmla="*/ 55983 w 447869"/>
              <a:gd name="connsiteY12" fmla="*/ 1101012 h 1651518"/>
              <a:gd name="connsiteX13" fmla="*/ 46653 w 447869"/>
              <a:gd name="connsiteY13" fmla="*/ 1073020 h 1651518"/>
              <a:gd name="connsiteX14" fmla="*/ 37322 w 447869"/>
              <a:gd name="connsiteY14" fmla="*/ 1045028 h 1651518"/>
              <a:gd name="connsiteX15" fmla="*/ 27991 w 447869"/>
              <a:gd name="connsiteY15" fmla="*/ 933061 h 1651518"/>
              <a:gd name="connsiteX16" fmla="*/ 9330 w 447869"/>
              <a:gd name="connsiteY16" fmla="*/ 830424 h 1651518"/>
              <a:gd name="connsiteX17" fmla="*/ 0 w 447869"/>
              <a:gd name="connsiteY17" fmla="*/ 709126 h 1651518"/>
              <a:gd name="connsiteX18" fmla="*/ 27991 w 447869"/>
              <a:gd name="connsiteY18" fmla="*/ 541175 h 1651518"/>
              <a:gd name="connsiteX19" fmla="*/ 65314 w 447869"/>
              <a:gd name="connsiteY19" fmla="*/ 457200 h 1651518"/>
              <a:gd name="connsiteX20" fmla="*/ 74644 w 447869"/>
              <a:gd name="connsiteY20" fmla="*/ 429208 h 1651518"/>
              <a:gd name="connsiteX21" fmla="*/ 149289 w 447869"/>
              <a:gd name="connsiteY21" fmla="*/ 363894 h 1651518"/>
              <a:gd name="connsiteX22" fmla="*/ 186612 w 447869"/>
              <a:gd name="connsiteY22" fmla="*/ 317241 h 1651518"/>
              <a:gd name="connsiteX23" fmla="*/ 233265 w 447869"/>
              <a:gd name="connsiteY23" fmla="*/ 279918 h 1651518"/>
              <a:gd name="connsiteX24" fmla="*/ 289249 w 447869"/>
              <a:gd name="connsiteY24" fmla="*/ 223935 h 1651518"/>
              <a:gd name="connsiteX25" fmla="*/ 307910 w 447869"/>
              <a:gd name="connsiteY25" fmla="*/ 205273 h 1651518"/>
              <a:gd name="connsiteX26" fmla="*/ 335902 w 447869"/>
              <a:gd name="connsiteY26" fmla="*/ 158620 h 1651518"/>
              <a:gd name="connsiteX27" fmla="*/ 373224 w 447869"/>
              <a:gd name="connsiteY27" fmla="*/ 102637 h 1651518"/>
              <a:gd name="connsiteX28" fmla="*/ 410547 w 447869"/>
              <a:gd name="connsiteY28" fmla="*/ 65314 h 1651518"/>
              <a:gd name="connsiteX29" fmla="*/ 419877 w 447869"/>
              <a:gd name="connsiteY29" fmla="*/ 37322 h 1651518"/>
              <a:gd name="connsiteX30" fmla="*/ 447869 w 447869"/>
              <a:gd name="connsiteY30" fmla="*/ 0 h 165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47869" h="1651518">
                <a:moveTo>
                  <a:pt x="335902" y="1651518"/>
                </a:moveTo>
                <a:cubicBezTo>
                  <a:pt x="329681" y="1629747"/>
                  <a:pt x="323746" y="1607892"/>
                  <a:pt x="317240" y="1586204"/>
                </a:cubicBezTo>
                <a:cubicBezTo>
                  <a:pt x="314414" y="1576783"/>
                  <a:pt x="310044" y="1567813"/>
                  <a:pt x="307910" y="1558212"/>
                </a:cubicBezTo>
                <a:cubicBezTo>
                  <a:pt x="303806" y="1539744"/>
                  <a:pt x="303557" y="1520480"/>
                  <a:pt x="298579" y="1502228"/>
                </a:cubicBezTo>
                <a:cubicBezTo>
                  <a:pt x="294172" y="1486069"/>
                  <a:pt x="284844" y="1471583"/>
                  <a:pt x="279918" y="1455575"/>
                </a:cubicBezTo>
                <a:cubicBezTo>
                  <a:pt x="272376" y="1431062"/>
                  <a:pt x="269368" y="1405261"/>
                  <a:pt x="261257" y="1380930"/>
                </a:cubicBezTo>
                <a:cubicBezTo>
                  <a:pt x="258147" y="1371600"/>
                  <a:pt x="256986" y="1361373"/>
                  <a:pt x="251926" y="1352939"/>
                </a:cubicBezTo>
                <a:cubicBezTo>
                  <a:pt x="247400" y="1345396"/>
                  <a:pt x="238760" y="1341146"/>
                  <a:pt x="233265" y="1334277"/>
                </a:cubicBezTo>
                <a:cubicBezTo>
                  <a:pt x="211712" y="1307336"/>
                  <a:pt x="220974" y="1307649"/>
                  <a:pt x="195942" y="1287624"/>
                </a:cubicBezTo>
                <a:cubicBezTo>
                  <a:pt x="93839" y="1205941"/>
                  <a:pt x="149067" y="1259410"/>
                  <a:pt x="102636" y="1212979"/>
                </a:cubicBezTo>
                <a:cubicBezTo>
                  <a:pt x="99526" y="1203649"/>
                  <a:pt x="97704" y="1193785"/>
                  <a:pt x="93306" y="1184988"/>
                </a:cubicBezTo>
                <a:cubicBezTo>
                  <a:pt x="88291" y="1174958"/>
                  <a:pt x="79199" y="1167244"/>
                  <a:pt x="74644" y="1156996"/>
                </a:cubicBezTo>
                <a:cubicBezTo>
                  <a:pt x="66655" y="1139021"/>
                  <a:pt x="62203" y="1119673"/>
                  <a:pt x="55983" y="1101012"/>
                </a:cubicBezTo>
                <a:lnTo>
                  <a:pt x="46653" y="1073020"/>
                </a:lnTo>
                <a:lnTo>
                  <a:pt x="37322" y="1045028"/>
                </a:lnTo>
                <a:cubicBezTo>
                  <a:pt x="34212" y="1007706"/>
                  <a:pt x="32127" y="970284"/>
                  <a:pt x="27991" y="933061"/>
                </a:cubicBezTo>
                <a:cubicBezTo>
                  <a:pt x="25005" y="906187"/>
                  <a:pt x="14868" y="858113"/>
                  <a:pt x="9330" y="830424"/>
                </a:cubicBezTo>
                <a:cubicBezTo>
                  <a:pt x="6220" y="789991"/>
                  <a:pt x="0" y="749678"/>
                  <a:pt x="0" y="709126"/>
                </a:cubicBezTo>
                <a:cubicBezTo>
                  <a:pt x="0" y="657932"/>
                  <a:pt x="11499" y="590650"/>
                  <a:pt x="27991" y="541175"/>
                </a:cubicBezTo>
                <a:cubicBezTo>
                  <a:pt x="50199" y="474554"/>
                  <a:pt x="35742" y="501559"/>
                  <a:pt x="65314" y="457200"/>
                </a:cubicBezTo>
                <a:cubicBezTo>
                  <a:pt x="68424" y="447869"/>
                  <a:pt x="68743" y="437076"/>
                  <a:pt x="74644" y="429208"/>
                </a:cubicBezTo>
                <a:cubicBezTo>
                  <a:pt x="117807" y="371657"/>
                  <a:pt x="108822" y="396268"/>
                  <a:pt x="149289" y="363894"/>
                </a:cubicBezTo>
                <a:cubicBezTo>
                  <a:pt x="174321" y="343868"/>
                  <a:pt x="165058" y="344183"/>
                  <a:pt x="186612" y="317241"/>
                </a:cubicBezTo>
                <a:cubicBezTo>
                  <a:pt x="211843" y="285702"/>
                  <a:pt x="199686" y="309766"/>
                  <a:pt x="233265" y="279918"/>
                </a:cubicBezTo>
                <a:cubicBezTo>
                  <a:pt x="252990" y="262385"/>
                  <a:pt x="270588" y="242596"/>
                  <a:pt x="289249" y="223935"/>
                </a:cubicBezTo>
                <a:lnTo>
                  <a:pt x="307910" y="205273"/>
                </a:lnTo>
                <a:cubicBezTo>
                  <a:pt x="325749" y="151751"/>
                  <a:pt x="305162" y="199606"/>
                  <a:pt x="335902" y="158620"/>
                </a:cubicBezTo>
                <a:cubicBezTo>
                  <a:pt x="349359" y="140678"/>
                  <a:pt x="357365" y="118496"/>
                  <a:pt x="373224" y="102637"/>
                </a:cubicBezTo>
                <a:lnTo>
                  <a:pt x="410547" y="65314"/>
                </a:lnTo>
                <a:cubicBezTo>
                  <a:pt x="413657" y="55983"/>
                  <a:pt x="415479" y="46119"/>
                  <a:pt x="419877" y="37322"/>
                </a:cubicBezTo>
                <a:cubicBezTo>
                  <a:pt x="430428" y="16219"/>
                  <a:pt x="434746" y="13122"/>
                  <a:pt x="447869" y="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42092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F42B1AA-447B-F028-37DD-6A828C468329}"/>
              </a:ext>
            </a:extLst>
          </p:cNvPr>
          <p:cNvCxnSpPr>
            <a:cxnSpLocks/>
          </p:cNvCxnSpPr>
          <p:nvPr/>
        </p:nvCxnSpPr>
        <p:spPr bwMode="auto">
          <a:xfrm flipV="1">
            <a:off x="557561" y="3904435"/>
            <a:ext cx="0" cy="205568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70B0D3F4-0C0C-0096-63BD-9D4FE0A20B25}"/>
              </a:ext>
            </a:extLst>
          </p:cNvPr>
          <p:cNvSpPr txBox="1"/>
          <p:nvPr/>
        </p:nvSpPr>
        <p:spPr>
          <a:xfrm>
            <a:off x="235567" y="5727321"/>
            <a:ext cx="308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98EE59-A008-C3EA-8CA8-8644BFE8D93C}"/>
              </a:ext>
            </a:extLst>
          </p:cNvPr>
          <p:cNvSpPr txBox="1"/>
          <p:nvPr/>
        </p:nvSpPr>
        <p:spPr>
          <a:xfrm>
            <a:off x="238277" y="40056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t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50368595-0C19-26C4-594F-1685ED047D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9872" y="3717863"/>
            <a:ext cx="413473" cy="433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1355957-DBE0-5DB5-E8FB-30D2180170A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51112" y="3694017"/>
            <a:ext cx="351657" cy="42083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C886603-81BB-8F51-B37A-8EDE77431D85}"/>
              </a:ext>
            </a:extLst>
          </p:cNvPr>
          <p:cNvCxnSpPr>
            <a:cxnSpLocks/>
          </p:cNvCxnSpPr>
          <p:nvPr/>
        </p:nvCxnSpPr>
        <p:spPr bwMode="auto">
          <a:xfrm flipH="1">
            <a:off x="5854390" y="1405054"/>
            <a:ext cx="557561" cy="2007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7C7C4C1-1EBB-E9E5-5FA7-C38BFE3120AD}"/>
              </a:ext>
            </a:extLst>
          </p:cNvPr>
          <p:cNvSpPr txBox="1"/>
          <p:nvPr/>
        </p:nvSpPr>
        <p:spPr>
          <a:xfrm>
            <a:off x="6411951" y="1237761"/>
            <a:ext cx="2273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“imaginary” time dynamics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E223D-7458-C010-7C20-4B159151665A}"/>
              </a:ext>
            </a:extLst>
          </p:cNvPr>
          <p:cNvSpPr txBox="1"/>
          <p:nvPr/>
        </p:nvSpPr>
        <p:spPr>
          <a:xfrm>
            <a:off x="481847" y="3067589"/>
            <a:ext cx="4527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Boson World lines in “imaginary” time, </a:t>
            </a:r>
          </a:p>
        </p:txBody>
      </p:sp>
    </p:spTree>
    <p:extLst>
      <p:ext uri="{BB962C8B-B14F-4D97-AF65-F5344CB8AC3E}">
        <p14:creationId xmlns:p14="http://schemas.microsoft.com/office/powerpoint/2010/main" val="1698475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CC6FB-7951-A4BB-33D1-1C6537829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41B3B-786D-7E46-4881-CBCE6396E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83" y="0"/>
            <a:ext cx="7772400" cy="1143000"/>
          </a:xfrm>
        </p:spPr>
        <p:txBody>
          <a:bodyPr/>
          <a:lstStyle/>
          <a:p>
            <a:r>
              <a:rPr lang="en-US" dirty="0"/>
              <a:t>Strong-to-weak SSB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E8A904-97DC-0CFA-BD8D-5B1F5B41B532}"/>
              </a:ext>
            </a:extLst>
          </p:cNvPr>
          <p:cNvSpPr txBox="1"/>
          <p:nvPr/>
        </p:nvSpPr>
        <p:spPr>
          <a:xfrm>
            <a:off x="309236" y="1464410"/>
            <a:ext cx="3288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Renyi-2 strong-to-weak correlator </a:t>
            </a:r>
          </a:p>
          <a:p>
            <a:r>
              <a:rPr lang="en-US" dirty="0"/>
              <a:t>(in diagonal sector)</a:t>
            </a: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DAF627D7-5130-3B72-9537-05BB31C4E609}"/>
              </a:ext>
            </a:extLst>
          </p:cNvPr>
          <p:cNvSpPr/>
          <p:nvPr/>
        </p:nvSpPr>
        <p:spPr>
          <a:xfrm>
            <a:off x="1765773" y="3730449"/>
            <a:ext cx="108437" cy="651463"/>
          </a:xfrm>
          <a:custGeom>
            <a:avLst/>
            <a:gdLst>
              <a:gd name="connsiteX0" fmla="*/ 139959 w 139959"/>
              <a:gd name="connsiteY0" fmla="*/ 793102 h 793102"/>
              <a:gd name="connsiteX1" fmla="*/ 102636 w 139959"/>
              <a:gd name="connsiteY1" fmla="*/ 718457 h 793102"/>
              <a:gd name="connsiteX2" fmla="*/ 83975 w 139959"/>
              <a:gd name="connsiteY2" fmla="*/ 690465 h 793102"/>
              <a:gd name="connsiteX3" fmla="*/ 65314 w 139959"/>
              <a:gd name="connsiteY3" fmla="*/ 634482 h 793102"/>
              <a:gd name="connsiteX4" fmla="*/ 46653 w 139959"/>
              <a:gd name="connsiteY4" fmla="*/ 578498 h 793102"/>
              <a:gd name="connsiteX5" fmla="*/ 37322 w 139959"/>
              <a:gd name="connsiteY5" fmla="*/ 550506 h 793102"/>
              <a:gd name="connsiteX6" fmla="*/ 18661 w 139959"/>
              <a:gd name="connsiteY6" fmla="*/ 522514 h 793102"/>
              <a:gd name="connsiteX7" fmla="*/ 0 w 139959"/>
              <a:gd name="connsiteY7" fmla="*/ 457200 h 793102"/>
              <a:gd name="connsiteX8" fmla="*/ 18661 w 139959"/>
              <a:gd name="connsiteY8" fmla="*/ 307910 h 793102"/>
              <a:gd name="connsiteX9" fmla="*/ 37322 w 139959"/>
              <a:gd name="connsiteY9" fmla="*/ 251926 h 793102"/>
              <a:gd name="connsiteX10" fmla="*/ 46653 w 139959"/>
              <a:gd name="connsiteY10" fmla="*/ 214604 h 793102"/>
              <a:gd name="connsiteX11" fmla="*/ 74645 w 139959"/>
              <a:gd name="connsiteY11" fmla="*/ 130629 h 793102"/>
              <a:gd name="connsiteX12" fmla="*/ 83975 w 139959"/>
              <a:gd name="connsiteY12" fmla="*/ 102637 h 793102"/>
              <a:gd name="connsiteX13" fmla="*/ 93306 w 139959"/>
              <a:gd name="connsiteY13" fmla="*/ 0 h 79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959" h="793102">
                <a:moveTo>
                  <a:pt x="139959" y="793102"/>
                </a:moveTo>
                <a:cubicBezTo>
                  <a:pt x="127518" y="768220"/>
                  <a:pt x="115957" y="742879"/>
                  <a:pt x="102636" y="718457"/>
                </a:cubicBezTo>
                <a:cubicBezTo>
                  <a:pt x="97266" y="708612"/>
                  <a:pt x="88529" y="700712"/>
                  <a:pt x="83975" y="690465"/>
                </a:cubicBezTo>
                <a:cubicBezTo>
                  <a:pt x="75986" y="672490"/>
                  <a:pt x="71534" y="653143"/>
                  <a:pt x="65314" y="634482"/>
                </a:cubicBezTo>
                <a:lnTo>
                  <a:pt x="46653" y="578498"/>
                </a:lnTo>
                <a:cubicBezTo>
                  <a:pt x="43543" y="569167"/>
                  <a:pt x="42778" y="558690"/>
                  <a:pt x="37322" y="550506"/>
                </a:cubicBezTo>
                <a:cubicBezTo>
                  <a:pt x="31102" y="541175"/>
                  <a:pt x="23676" y="532544"/>
                  <a:pt x="18661" y="522514"/>
                </a:cubicBezTo>
                <a:cubicBezTo>
                  <a:pt x="11966" y="509125"/>
                  <a:pt x="2991" y="469163"/>
                  <a:pt x="0" y="457200"/>
                </a:cubicBezTo>
                <a:cubicBezTo>
                  <a:pt x="3245" y="424746"/>
                  <a:pt x="9013" y="346500"/>
                  <a:pt x="18661" y="307910"/>
                </a:cubicBezTo>
                <a:cubicBezTo>
                  <a:pt x="23432" y="288827"/>
                  <a:pt x="32551" y="271009"/>
                  <a:pt x="37322" y="251926"/>
                </a:cubicBezTo>
                <a:cubicBezTo>
                  <a:pt x="40432" y="239485"/>
                  <a:pt x="42968" y="226887"/>
                  <a:pt x="46653" y="214604"/>
                </a:cubicBezTo>
                <a:cubicBezTo>
                  <a:pt x="46677" y="214526"/>
                  <a:pt x="69967" y="144664"/>
                  <a:pt x="74645" y="130629"/>
                </a:cubicBezTo>
                <a:lnTo>
                  <a:pt x="83975" y="102637"/>
                </a:lnTo>
                <a:cubicBezTo>
                  <a:pt x="93993" y="12479"/>
                  <a:pt x="93306" y="46825"/>
                  <a:pt x="93306" y="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0F5689B2-7DB3-A683-D0F2-4AAD68B3AFFE}"/>
              </a:ext>
            </a:extLst>
          </p:cNvPr>
          <p:cNvSpPr/>
          <p:nvPr/>
        </p:nvSpPr>
        <p:spPr>
          <a:xfrm>
            <a:off x="1864442" y="3101979"/>
            <a:ext cx="638703" cy="1256940"/>
          </a:xfrm>
          <a:custGeom>
            <a:avLst/>
            <a:gdLst>
              <a:gd name="connsiteX0" fmla="*/ 21938 w 824370"/>
              <a:gd name="connsiteY0" fmla="*/ 0 h 1530220"/>
              <a:gd name="connsiteX1" fmla="*/ 12607 w 824370"/>
              <a:gd name="connsiteY1" fmla="*/ 195943 h 1530220"/>
              <a:gd name="connsiteX2" fmla="*/ 31268 w 824370"/>
              <a:gd name="connsiteY2" fmla="*/ 251926 h 1530220"/>
              <a:gd name="connsiteX3" fmla="*/ 77921 w 824370"/>
              <a:gd name="connsiteY3" fmla="*/ 289249 h 1530220"/>
              <a:gd name="connsiteX4" fmla="*/ 105913 w 824370"/>
              <a:gd name="connsiteY4" fmla="*/ 307910 h 1530220"/>
              <a:gd name="connsiteX5" fmla="*/ 133905 w 824370"/>
              <a:gd name="connsiteY5" fmla="*/ 335902 h 1530220"/>
              <a:gd name="connsiteX6" fmla="*/ 189889 w 824370"/>
              <a:gd name="connsiteY6" fmla="*/ 373224 h 1530220"/>
              <a:gd name="connsiteX7" fmla="*/ 217880 w 824370"/>
              <a:gd name="connsiteY7" fmla="*/ 391885 h 1530220"/>
              <a:gd name="connsiteX8" fmla="*/ 283195 w 824370"/>
              <a:gd name="connsiteY8" fmla="*/ 457200 h 1530220"/>
              <a:gd name="connsiteX9" fmla="*/ 311187 w 824370"/>
              <a:gd name="connsiteY9" fmla="*/ 485192 h 1530220"/>
              <a:gd name="connsiteX10" fmla="*/ 329848 w 824370"/>
              <a:gd name="connsiteY10" fmla="*/ 513183 h 1530220"/>
              <a:gd name="connsiteX11" fmla="*/ 376501 w 824370"/>
              <a:gd name="connsiteY11" fmla="*/ 559836 h 1530220"/>
              <a:gd name="connsiteX12" fmla="*/ 413823 w 824370"/>
              <a:gd name="connsiteY12" fmla="*/ 615820 h 1530220"/>
              <a:gd name="connsiteX13" fmla="*/ 423154 w 824370"/>
              <a:gd name="connsiteY13" fmla="*/ 643812 h 1530220"/>
              <a:gd name="connsiteX14" fmla="*/ 441815 w 824370"/>
              <a:gd name="connsiteY14" fmla="*/ 671804 h 1530220"/>
              <a:gd name="connsiteX15" fmla="*/ 460476 w 824370"/>
              <a:gd name="connsiteY15" fmla="*/ 727787 h 1530220"/>
              <a:gd name="connsiteX16" fmla="*/ 469807 w 824370"/>
              <a:gd name="connsiteY16" fmla="*/ 755779 h 1530220"/>
              <a:gd name="connsiteX17" fmla="*/ 488468 w 824370"/>
              <a:gd name="connsiteY17" fmla="*/ 783771 h 1530220"/>
              <a:gd name="connsiteX18" fmla="*/ 497799 w 824370"/>
              <a:gd name="connsiteY18" fmla="*/ 821094 h 1530220"/>
              <a:gd name="connsiteX19" fmla="*/ 516460 w 824370"/>
              <a:gd name="connsiteY19" fmla="*/ 877077 h 1530220"/>
              <a:gd name="connsiteX20" fmla="*/ 525791 w 824370"/>
              <a:gd name="connsiteY20" fmla="*/ 923730 h 1530220"/>
              <a:gd name="connsiteX21" fmla="*/ 535121 w 824370"/>
              <a:gd name="connsiteY21" fmla="*/ 961053 h 1530220"/>
              <a:gd name="connsiteX22" fmla="*/ 544452 w 824370"/>
              <a:gd name="connsiteY22" fmla="*/ 1026367 h 1530220"/>
              <a:gd name="connsiteX23" fmla="*/ 553782 w 824370"/>
              <a:gd name="connsiteY23" fmla="*/ 1063690 h 1530220"/>
              <a:gd name="connsiteX24" fmla="*/ 563113 w 824370"/>
              <a:gd name="connsiteY24" fmla="*/ 1119673 h 1530220"/>
              <a:gd name="connsiteX25" fmla="*/ 600436 w 824370"/>
              <a:gd name="connsiteY25" fmla="*/ 1250302 h 1530220"/>
              <a:gd name="connsiteX26" fmla="*/ 619097 w 824370"/>
              <a:gd name="connsiteY26" fmla="*/ 1306285 h 1530220"/>
              <a:gd name="connsiteX27" fmla="*/ 656419 w 824370"/>
              <a:gd name="connsiteY27" fmla="*/ 1362269 h 1530220"/>
              <a:gd name="connsiteX28" fmla="*/ 693742 w 824370"/>
              <a:gd name="connsiteY28" fmla="*/ 1408922 h 1530220"/>
              <a:gd name="connsiteX29" fmla="*/ 721733 w 824370"/>
              <a:gd name="connsiteY29" fmla="*/ 1418253 h 1530220"/>
              <a:gd name="connsiteX30" fmla="*/ 768387 w 824370"/>
              <a:gd name="connsiteY30" fmla="*/ 1446245 h 1530220"/>
              <a:gd name="connsiteX31" fmla="*/ 815040 w 824370"/>
              <a:gd name="connsiteY31" fmla="*/ 1502228 h 1530220"/>
              <a:gd name="connsiteX32" fmla="*/ 824370 w 824370"/>
              <a:gd name="connsiteY32" fmla="*/ 1530220 h 153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24370" h="1530220">
                <a:moveTo>
                  <a:pt x="21938" y="0"/>
                </a:moveTo>
                <a:cubicBezTo>
                  <a:pt x="-4623" y="92958"/>
                  <a:pt x="-6231" y="70356"/>
                  <a:pt x="12607" y="195943"/>
                </a:cubicBezTo>
                <a:cubicBezTo>
                  <a:pt x="15525" y="215396"/>
                  <a:pt x="14901" y="241015"/>
                  <a:pt x="31268" y="251926"/>
                </a:cubicBezTo>
                <a:cubicBezTo>
                  <a:pt x="117424" y="309362"/>
                  <a:pt x="11445" y="236067"/>
                  <a:pt x="77921" y="289249"/>
                </a:cubicBezTo>
                <a:cubicBezTo>
                  <a:pt x="86678" y="296254"/>
                  <a:pt x="97298" y="300731"/>
                  <a:pt x="105913" y="307910"/>
                </a:cubicBezTo>
                <a:cubicBezTo>
                  <a:pt x="116050" y="316358"/>
                  <a:pt x="123489" y="327801"/>
                  <a:pt x="133905" y="335902"/>
                </a:cubicBezTo>
                <a:cubicBezTo>
                  <a:pt x="151609" y="349671"/>
                  <a:pt x="171228" y="360783"/>
                  <a:pt x="189889" y="373224"/>
                </a:cubicBezTo>
                <a:cubicBezTo>
                  <a:pt x="199219" y="379444"/>
                  <a:pt x="209951" y="383956"/>
                  <a:pt x="217880" y="391885"/>
                </a:cubicBezTo>
                <a:lnTo>
                  <a:pt x="283195" y="457200"/>
                </a:lnTo>
                <a:cubicBezTo>
                  <a:pt x="292526" y="466531"/>
                  <a:pt x="303867" y="474213"/>
                  <a:pt x="311187" y="485192"/>
                </a:cubicBezTo>
                <a:cubicBezTo>
                  <a:pt x="317407" y="494522"/>
                  <a:pt x="322464" y="504744"/>
                  <a:pt x="329848" y="513183"/>
                </a:cubicBezTo>
                <a:cubicBezTo>
                  <a:pt x="344330" y="529734"/>
                  <a:pt x="364302" y="541537"/>
                  <a:pt x="376501" y="559836"/>
                </a:cubicBezTo>
                <a:cubicBezTo>
                  <a:pt x="388942" y="578497"/>
                  <a:pt x="406730" y="594543"/>
                  <a:pt x="413823" y="615820"/>
                </a:cubicBezTo>
                <a:cubicBezTo>
                  <a:pt x="416933" y="625151"/>
                  <a:pt x="418755" y="635015"/>
                  <a:pt x="423154" y="643812"/>
                </a:cubicBezTo>
                <a:cubicBezTo>
                  <a:pt x="428169" y="653842"/>
                  <a:pt x="437261" y="661557"/>
                  <a:pt x="441815" y="671804"/>
                </a:cubicBezTo>
                <a:cubicBezTo>
                  <a:pt x="449804" y="689779"/>
                  <a:pt x="454256" y="709126"/>
                  <a:pt x="460476" y="727787"/>
                </a:cubicBezTo>
                <a:cubicBezTo>
                  <a:pt x="463586" y="737118"/>
                  <a:pt x="464351" y="747595"/>
                  <a:pt x="469807" y="755779"/>
                </a:cubicBezTo>
                <a:lnTo>
                  <a:pt x="488468" y="783771"/>
                </a:lnTo>
                <a:cubicBezTo>
                  <a:pt x="491578" y="796212"/>
                  <a:pt x="494114" y="808811"/>
                  <a:pt x="497799" y="821094"/>
                </a:cubicBezTo>
                <a:cubicBezTo>
                  <a:pt x="503451" y="839935"/>
                  <a:pt x="512602" y="857789"/>
                  <a:pt x="516460" y="877077"/>
                </a:cubicBezTo>
                <a:cubicBezTo>
                  <a:pt x="519570" y="892628"/>
                  <a:pt x="522351" y="908249"/>
                  <a:pt x="525791" y="923730"/>
                </a:cubicBezTo>
                <a:cubicBezTo>
                  <a:pt x="528573" y="936248"/>
                  <a:pt x="532827" y="948436"/>
                  <a:pt x="535121" y="961053"/>
                </a:cubicBezTo>
                <a:cubicBezTo>
                  <a:pt x="539055" y="982691"/>
                  <a:pt x="540518" y="1004729"/>
                  <a:pt x="544452" y="1026367"/>
                </a:cubicBezTo>
                <a:cubicBezTo>
                  <a:pt x="546746" y="1038984"/>
                  <a:pt x="551267" y="1051115"/>
                  <a:pt x="553782" y="1063690"/>
                </a:cubicBezTo>
                <a:cubicBezTo>
                  <a:pt x="557492" y="1082241"/>
                  <a:pt x="559149" y="1101175"/>
                  <a:pt x="563113" y="1119673"/>
                </a:cubicBezTo>
                <a:cubicBezTo>
                  <a:pt x="577175" y="1185297"/>
                  <a:pt x="580849" y="1191542"/>
                  <a:pt x="600436" y="1250302"/>
                </a:cubicBezTo>
                <a:cubicBezTo>
                  <a:pt x="600438" y="1250307"/>
                  <a:pt x="619093" y="1306280"/>
                  <a:pt x="619097" y="1306285"/>
                </a:cubicBezTo>
                <a:lnTo>
                  <a:pt x="656419" y="1362269"/>
                </a:lnTo>
                <a:cubicBezTo>
                  <a:pt x="664897" y="1374986"/>
                  <a:pt x="678967" y="1400057"/>
                  <a:pt x="693742" y="1408922"/>
                </a:cubicBezTo>
                <a:cubicBezTo>
                  <a:pt x="702176" y="1413982"/>
                  <a:pt x="712403" y="1415143"/>
                  <a:pt x="721733" y="1418253"/>
                </a:cubicBezTo>
                <a:cubicBezTo>
                  <a:pt x="779855" y="1476372"/>
                  <a:pt x="695707" y="1397792"/>
                  <a:pt x="768387" y="1446245"/>
                </a:cubicBezTo>
                <a:cubicBezTo>
                  <a:pt x="789938" y="1460613"/>
                  <a:pt x="801271" y="1481575"/>
                  <a:pt x="815040" y="1502228"/>
                </a:cubicBezTo>
                <a:lnTo>
                  <a:pt x="824370" y="1530220"/>
                </a:ln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6ABF9E21-5602-36ED-DDD2-A689C997DAC8}"/>
              </a:ext>
            </a:extLst>
          </p:cNvPr>
          <p:cNvSpPr/>
          <p:nvPr/>
        </p:nvSpPr>
        <p:spPr>
          <a:xfrm>
            <a:off x="2481457" y="3041355"/>
            <a:ext cx="665081" cy="1317565"/>
          </a:xfrm>
          <a:custGeom>
            <a:avLst/>
            <a:gdLst>
              <a:gd name="connsiteX0" fmla="*/ 37323 w 858417"/>
              <a:gd name="connsiteY0" fmla="*/ 0 h 1530220"/>
              <a:gd name="connsiteX1" fmla="*/ 9331 w 858417"/>
              <a:gd name="connsiteY1" fmla="*/ 121298 h 1530220"/>
              <a:gd name="connsiteX2" fmla="*/ 0 w 858417"/>
              <a:gd name="connsiteY2" fmla="*/ 149290 h 1530220"/>
              <a:gd name="connsiteX3" fmla="*/ 18662 w 858417"/>
              <a:gd name="connsiteY3" fmla="*/ 279918 h 1530220"/>
              <a:gd name="connsiteX4" fmla="*/ 55984 w 858417"/>
              <a:gd name="connsiteY4" fmla="*/ 335902 h 1530220"/>
              <a:gd name="connsiteX5" fmla="*/ 74645 w 858417"/>
              <a:gd name="connsiteY5" fmla="*/ 363894 h 1530220"/>
              <a:gd name="connsiteX6" fmla="*/ 121298 w 858417"/>
              <a:gd name="connsiteY6" fmla="*/ 410547 h 1530220"/>
              <a:gd name="connsiteX7" fmla="*/ 139960 w 858417"/>
              <a:gd name="connsiteY7" fmla="*/ 429208 h 1530220"/>
              <a:gd name="connsiteX8" fmla="*/ 167951 w 858417"/>
              <a:gd name="connsiteY8" fmla="*/ 457200 h 1530220"/>
              <a:gd name="connsiteX9" fmla="*/ 195943 w 858417"/>
              <a:gd name="connsiteY9" fmla="*/ 475861 h 1530220"/>
              <a:gd name="connsiteX10" fmla="*/ 214604 w 858417"/>
              <a:gd name="connsiteY10" fmla="*/ 503853 h 1530220"/>
              <a:gd name="connsiteX11" fmla="*/ 242596 w 858417"/>
              <a:gd name="connsiteY11" fmla="*/ 522514 h 1530220"/>
              <a:gd name="connsiteX12" fmla="*/ 317241 w 858417"/>
              <a:gd name="connsiteY12" fmla="*/ 578498 h 1530220"/>
              <a:gd name="connsiteX13" fmla="*/ 345233 w 858417"/>
              <a:gd name="connsiteY13" fmla="*/ 606490 h 1530220"/>
              <a:gd name="connsiteX14" fmla="*/ 382555 w 858417"/>
              <a:gd name="connsiteY14" fmla="*/ 625151 h 1530220"/>
              <a:gd name="connsiteX15" fmla="*/ 429209 w 858417"/>
              <a:gd name="connsiteY15" fmla="*/ 653143 h 1530220"/>
              <a:gd name="connsiteX16" fmla="*/ 503853 w 858417"/>
              <a:gd name="connsiteY16" fmla="*/ 718457 h 1530220"/>
              <a:gd name="connsiteX17" fmla="*/ 531845 w 858417"/>
              <a:gd name="connsiteY17" fmla="*/ 737118 h 1530220"/>
              <a:gd name="connsiteX18" fmla="*/ 569168 w 858417"/>
              <a:gd name="connsiteY18" fmla="*/ 765110 h 1530220"/>
              <a:gd name="connsiteX19" fmla="*/ 597160 w 858417"/>
              <a:gd name="connsiteY19" fmla="*/ 783771 h 1530220"/>
              <a:gd name="connsiteX20" fmla="*/ 634482 w 858417"/>
              <a:gd name="connsiteY20" fmla="*/ 811763 h 1530220"/>
              <a:gd name="connsiteX21" fmla="*/ 653143 w 858417"/>
              <a:gd name="connsiteY21" fmla="*/ 839755 h 1530220"/>
              <a:gd name="connsiteX22" fmla="*/ 690466 w 858417"/>
              <a:gd name="connsiteY22" fmla="*/ 877077 h 1530220"/>
              <a:gd name="connsiteX23" fmla="*/ 709127 w 858417"/>
              <a:gd name="connsiteY23" fmla="*/ 905069 h 1530220"/>
              <a:gd name="connsiteX24" fmla="*/ 774441 w 858417"/>
              <a:gd name="connsiteY24" fmla="*/ 989045 h 1530220"/>
              <a:gd name="connsiteX25" fmla="*/ 793102 w 858417"/>
              <a:gd name="connsiteY25" fmla="*/ 1045028 h 1530220"/>
              <a:gd name="connsiteX26" fmla="*/ 802433 w 858417"/>
              <a:gd name="connsiteY26" fmla="*/ 1073020 h 1530220"/>
              <a:gd name="connsiteX27" fmla="*/ 821094 w 858417"/>
              <a:gd name="connsiteY27" fmla="*/ 1110343 h 1530220"/>
              <a:gd name="connsiteX28" fmla="*/ 830425 w 858417"/>
              <a:gd name="connsiteY28" fmla="*/ 1446245 h 1530220"/>
              <a:gd name="connsiteX29" fmla="*/ 849086 w 858417"/>
              <a:gd name="connsiteY29" fmla="*/ 1502228 h 1530220"/>
              <a:gd name="connsiteX30" fmla="*/ 858417 w 858417"/>
              <a:gd name="connsiteY30" fmla="*/ 1530220 h 153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58417" h="1530220">
                <a:moveTo>
                  <a:pt x="37323" y="0"/>
                </a:moveTo>
                <a:cubicBezTo>
                  <a:pt x="25210" y="84784"/>
                  <a:pt x="34946" y="44453"/>
                  <a:pt x="9331" y="121298"/>
                </a:cubicBezTo>
                <a:lnTo>
                  <a:pt x="0" y="149290"/>
                </a:lnTo>
                <a:cubicBezTo>
                  <a:pt x="1022" y="160526"/>
                  <a:pt x="1101" y="248308"/>
                  <a:pt x="18662" y="279918"/>
                </a:cubicBezTo>
                <a:cubicBezTo>
                  <a:pt x="29554" y="299524"/>
                  <a:pt x="43543" y="317241"/>
                  <a:pt x="55984" y="335902"/>
                </a:cubicBezTo>
                <a:cubicBezTo>
                  <a:pt x="62204" y="345233"/>
                  <a:pt x="66716" y="355965"/>
                  <a:pt x="74645" y="363894"/>
                </a:cubicBezTo>
                <a:lnTo>
                  <a:pt x="121298" y="410547"/>
                </a:lnTo>
                <a:lnTo>
                  <a:pt x="139960" y="429208"/>
                </a:lnTo>
                <a:cubicBezTo>
                  <a:pt x="149291" y="438539"/>
                  <a:pt x="156972" y="449881"/>
                  <a:pt x="167951" y="457200"/>
                </a:cubicBezTo>
                <a:lnTo>
                  <a:pt x="195943" y="475861"/>
                </a:lnTo>
                <a:cubicBezTo>
                  <a:pt x="202163" y="485192"/>
                  <a:pt x="206675" y="495924"/>
                  <a:pt x="214604" y="503853"/>
                </a:cubicBezTo>
                <a:cubicBezTo>
                  <a:pt x="222533" y="511782"/>
                  <a:pt x="233527" y="515918"/>
                  <a:pt x="242596" y="522514"/>
                </a:cubicBezTo>
                <a:cubicBezTo>
                  <a:pt x="267749" y="540807"/>
                  <a:pt x="295248" y="556505"/>
                  <a:pt x="317241" y="578498"/>
                </a:cubicBezTo>
                <a:cubicBezTo>
                  <a:pt x="326572" y="587829"/>
                  <a:pt x="334495" y="598820"/>
                  <a:pt x="345233" y="606490"/>
                </a:cubicBezTo>
                <a:cubicBezTo>
                  <a:pt x="356551" y="614575"/>
                  <a:pt x="370396" y="618396"/>
                  <a:pt x="382555" y="625151"/>
                </a:cubicBezTo>
                <a:cubicBezTo>
                  <a:pt x="398409" y="633958"/>
                  <a:pt x="414352" y="642743"/>
                  <a:pt x="429209" y="653143"/>
                </a:cubicBezTo>
                <a:cubicBezTo>
                  <a:pt x="522828" y="718675"/>
                  <a:pt x="437489" y="663153"/>
                  <a:pt x="503853" y="718457"/>
                </a:cubicBezTo>
                <a:cubicBezTo>
                  <a:pt x="512468" y="725636"/>
                  <a:pt x="522720" y="730600"/>
                  <a:pt x="531845" y="737118"/>
                </a:cubicBezTo>
                <a:cubicBezTo>
                  <a:pt x="544500" y="746157"/>
                  <a:pt x="556513" y="756071"/>
                  <a:pt x="569168" y="765110"/>
                </a:cubicBezTo>
                <a:cubicBezTo>
                  <a:pt x="578293" y="771628"/>
                  <a:pt x="588035" y="777253"/>
                  <a:pt x="597160" y="783771"/>
                </a:cubicBezTo>
                <a:cubicBezTo>
                  <a:pt x="609814" y="792810"/>
                  <a:pt x="623486" y="800767"/>
                  <a:pt x="634482" y="811763"/>
                </a:cubicBezTo>
                <a:cubicBezTo>
                  <a:pt x="642411" y="819693"/>
                  <a:pt x="645845" y="831241"/>
                  <a:pt x="653143" y="839755"/>
                </a:cubicBezTo>
                <a:cubicBezTo>
                  <a:pt x="664593" y="853113"/>
                  <a:pt x="679016" y="863719"/>
                  <a:pt x="690466" y="877077"/>
                </a:cubicBezTo>
                <a:cubicBezTo>
                  <a:pt x="697764" y="885591"/>
                  <a:pt x="701948" y="896454"/>
                  <a:pt x="709127" y="905069"/>
                </a:cubicBezTo>
                <a:cubicBezTo>
                  <a:pt x="735963" y="937273"/>
                  <a:pt x="758719" y="941878"/>
                  <a:pt x="774441" y="989045"/>
                </a:cubicBezTo>
                <a:lnTo>
                  <a:pt x="793102" y="1045028"/>
                </a:lnTo>
                <a:cubicBezTo>
                  <a:pt x="796212" y="1054359"/>
                  <a:pt x="798035" y="1064223"/>
                  <a:pt x="802433" y="1073020"/>
                </a:cubicBezTo>
                <a:lnTo>
                  <a:pt x="821094" y="1110343"/>
                </a:lnTo>
                <a:cubicBezTo>
                  <a:pt x="824204" y="1222310"/>
                  <a:pt x="822445" y="1334519"/>
                  <a:pt x="830425" y="1446245"/>
                </a:cubicBezTo>
                <a:cubicBezTo>
                  <a:pt x="831826" y="1465865"/>
                  <a:pt x="842866" y="1483567"/>
                  <a:pt x="849086" y="1502228"/>
                </a:cubicBezTo>
                <a:lnTo>
                  <a:pt x="858417" y="1530220"/>
                </a:ln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44EE1E7A-0491-67BC-6CBD-782C854C2E5F}"/>
              </a:ext>
            </a:extLst>
          </p:cNvPr>
          <p:cNvSpPr/>
          <p:nvPr/>
        </p:nvSpPr>
        <p:spPr>
          <a:xfrm>
            <a:off x="3160997" y="3086650"/>
            <a:ext cx="650642" cy="1279933"/>
          </a:xfrm>
          <a:custGeom>
            <a:avLst/>
            <a:gdLst>
              <a:gd name="connsiteX0" fmla="*/ 0 w 839780"/>
              <a:gd name="connsiteY0" fmla="*/ 0 h 1558212"/>
              <a:gd name="connsiteX1" fmla="*/ 9331 w 839780"/>
              <a:gd name="connsiteY1" fmla="*/ 93306 h 1558212"/>
              <a:gd name="connsiteX2" fmla="*/ 37322 w 839780"/>
              <a:gd name="connsiteY2" fmla="*/ 214604 h 1558212"/>
              <a:gd name="connsiteX3" fmla="*/ 55984 w 839780"/>
              <a:gd name="connsiteY3" fmla="*/ 261257 h 1558212"/>
              <a:gd name="connsiteX4" fmla="*/ 83975 w 839780"/>
              <a:gd name="connsiteY4" fmla="*/ 298579 h 1558212"/>
              <a:gd name="connsiteX5" fmla="*/ 130628 w 839780"/>
              <a:gd name="connsiteY5" fmla="*/ 373224 h 1558212"/>
              <a:gd name="connsiteX6" fmla="*/ 177282 w 839780"/>
              <a:gd name="connsiteY6" fmla="*/ 419877 h 1558212"/>
              <a:gd name="connsiteX7" fmla="*/ 195943 w 839780"/>
              <a:gd name="connsiteY7" fmla="*/ 457200 h 1558212"/>
              <a:gd name="connsiteX8" fmla="*/ 223935 w 839780"/>
              <a:gd name="connsiteY8" fmla="*/ 485191 h 1558212"/>
              <a:gd name="connsiteX9" fmla="*/ 261257 w 839780"/>
              <a:gd name="connsiteY9" fmla="*/ 531844 h 1558212"/>
              <a:gd name="connsiteX10" fmla="*/ 307910 w 839780"/>
              <a:gd name="connsiteY10" fmla="*/ 606489 h 1558212"/>
              <a:gd name="connsiteX11" fmla="*/ 354563 w 839780"/>
              <a:gd name="connsiteY11" fmla="*/ 671804 h 1558212"/>
              <a:gd name="connsiteX12" fmla="*/ 373224 w 839780"/>
              <a:gd name="connsiteY12" fmla="*/ 709126 h 1558212"/>
              <a:gd name="connsiteX13" fmla="*/ 401216 w 839780"/>
              <a:gd name="connsiteY13" fmla="*/ 737118 h 1558212"/>
              <a:gd name="connsiteX14" fmla="*/ 457200 w 839780"/>
              <a:gd name="connsiteY14" fmla="*/ 830424 h 1558212"/>
              <a:gd name="connsiteX15" fmla="*/ 494522 w 839780"/>
              <a:gd name="connsiteY15" fmla="*/ 886408 h 1558212"/>
              <a:gd name="connsiteX16" fmla="*/ 513184 w 839780"/>
              <a:gd name="connsiteY16" fmla="*/ 923730 h 1558212"/>
              <a:gd name="connsiteX17" fmla="*/ 559837 w 839780"/>
              <a:gd name="connsiteY17" fmla="*/ 989044 h 1558212"/>
              <a:gd name="connsiteX18" fmla="*/ 606490 w 839780"/>
              <a:gd name="connsiteY18" fmla="*/ 1045028 h 1558212"/>
              <a:gd name="connsiteX19" fmla="*/ 615820 w 839780"/>
              <a:gd name="connsiteY19" fmla="*/ 1073020 h 1558212"/>
              <a:gd name="connsiteX20" fmla="*/ 634482 w 839780"/>
              <a:gd name="connsiteY20" fmla="*/ 1091681 h 1558212"/>
              <a:gd name="connsiteX21" fmla="*/ 662473 w 839780"/>
              <a:gd name="connsiteY21" fmla="*/ 1175657 h 1558212"/>
              <a:gd name="connsiteX22" fmla="*/ 671804 w 839780"/>
              <a:gd name="connsiteY22" fmla="*/ 1203648 h 1558212"/>
              <a:gd name="connsiteX23" fmla="*/ 699796 w 839780"/>
              <a:gd name="connsiteY23" fmla="*/ 1259632 h 1558212"/>
              <a:gd name="connsiteX24" fmla="*/ 718457 w 839780"/>
              <a:gd name="connsiteY24" fmla="*/ 1287624 h 1558212"/>
              <a:gd name="connsiteX25" fmla="*/ 727788 w 839780"/>
              <a:gd name="connsiteY25" fmla="*/ 1315616 h 1558212"/>
              <a:gd name="connsiteX26" fmla="*/ 774441 w 839780"/>
              <a:gd name="connsiteY26" fmla="*/ 1371600 h 1558212"/>
              <a:gd name="connsiteX27" fmla="*/ 783771 w 839780"/>
              <a:gd name="connsiteY27" fmla="*/ 1399591 h 1558212"/>
              <a:gd name="connsiteX28" fmla="*/ 802433 w 839780"/>
              <a:gd name="connsiteY28" fmla="*/ 1418253 h 1558212"/>
              <a:gd name="connsiteX29" fmla="*/ 830424 w 839780"/>
              <a:gd name="connsiteY29" fmla="*/ 1520889 h 1558212"/>
              <a:gd name="connsiteX30" fmla="*/ 839755 w 839780"/>
              <a:gd name="connsiteY30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39780" h="1558212">
                <a:moveTo>
                  <a:pt x="0" y="0"/>
                </a:moveTo>
                <a:cubicBezTo>
                  <a:pt x="3110" y="31102"/>
                  <a:pt x="5454" y="62290"/>
                  <a:pt x="9331" y="93306"/>
                </a:cubicBezTo>
                <a:cubicBezTo>
                  <a:pt x="14469" y="134411"/>
                  <a:pt x="22737" y="175710"/>
                  <a:pt x="37322" y="214604"/>
                </a:cubicBezTo>
                <a:cubicBezTo>
                  <a:pt x="43203" y="230287"/>
                  <a:pt x="47850" y="246616"/>
                  <a:pt x="55984" y="261257"/>
                </a:cubicBezTo>
                <a:cubicBezTo>
                  <a:pt x="63536" y="274851"/>
                  <a:pt x="75733" y="285392"/>
                  <a:pt x="83975" y="298579"/>
                </a:cubicBezTo>
                <a:cubicBezTo>
                  <a:pt x="116903" y="351264"/>
                  <a:pt x="86117" y="323150"/>
                  <a:pt x="130628" y="373224"/>
                </a:cubicBezTo>
                <a:cubicBezTo>
                  <a:pt x="145239" y="389661"/>
                  <a:pt x="177282" y="419877"/>
                  <a:pt x="177282" y="419877"/>
                </a:cubicBezTo>
                <a:cubicBezTo>
                  <a:pt x="183502" y="432318"/>
                  <a:pt x="187858" y="445881"/>
                  <a:pt x="195943" y="457200"/>
                </a:cubicBezTo>
                <a:cubicBezTo>
                  <a:pt x="203613" y="467937"/>
                  <a:pt x="215246" y="475261"/>
                  <a:pt x="223935" y="485191"/>
                </a:cubicBezTo>
                <a:cubicBezTo>
                  <a:pt x="237049" y="500178"/>
                  <a:pt x="249921" y="515470"/>
                  <a:pt x="261257" y="531844"/>
                </a:cubicBezTo>
                <a:cubicBezTo>
                  <a:pt x="277958" y="555969"/>
                  <a:pt x="290305" y="583016"/>
                  <a:pt x="307910" y="606489"/>
                </a:cubicBezTo>
                <a:cubicBezTo>
                  <a:pt x="319927" y="622512"/>
                  <a:pt x="343647" y="652701"/>
                  <a:pt x="354563" y="671804"/>
                </a:cubicBezTo>
                <a:cubicBezTo>
                  <a:pt x="361464" y="683880"/>
                  <a:pt x="365139" y="697808"/>
                  <a:pt x="373224" y="709126"/>
                </a:cubicBezTo>
                <a:cubicBezTo>
                  <a:pt x="380894" y="719864"/>
                  <a:pt x="393115" y="726702"/>
                  <a:pt x="401216" y="737118"/>
                </a:cubicBezTo>
                <a:cubicBezTo>
                  <a:pt x="461399" y="814496"/>
                  <a:pt x="419117" y="766951"/>
                  <a:pt x="457200" y="830424"/>
                </a:cubicBezTo>
                <a:cubicBezTo>
                  <a:pt x="468739" y="849656"/>
                  <a:pt x="484491" y="866348"/>
                  <a:pt x="494522" y="886408"/>
                </a:cubicBezTo>
                <a:cubicBezTo>
                  <a:pt x="500743" y="898849"/>
                  <a:pt x="506283" y="911653"/>
                  <a:pt x="513184" y="923730"/>
                </a:cubicBezTo>
                <a:cubicBezTo>
                  <a:pt x="525754" y="945727"/>
                  <a:pt x="545525" y="969007"/>
                  <a:pt x="559837" y="989044"/>
                </a:cubicBezTo>
                <a:cubicBezTo>
                  <a:pt x="592315" y="1034513"/>
                  <a:pt x="562923" y="1001461"/>
                  <a:pt x="606490" y="1045028"/>
                </a:cubicBezTo>
                <a:cubicBezTo>
                  <a:pt x="609600" y="1054359"/>
                  <a:pt x="610760" y="1064586"/>
                  <a:pt x="615820" y="1073020"/>
                </a:cubicBezTo>
                <a:cubicBezTo>
                  <a:pt x="620346" y="1080563"/>
                  <a:pt x="630548" y="1083813"/>
                  <a:pt x="634482" y="1091681"/>
                </a:cubicBezTo>
                <a:cubicBezTo>
                  <a:pt x="634487" y="1091692"/>
                  <a:pt x="657806" y="1161655"/>
                  <a:pt x="662473" y="1175657"/>
                </a:cubicBezTo>
                <a:cubicBezTo>
                  <a:pt x="665583" y="1184987"/>
                  <a:pt x="666349" y="1195465"/>
                  <a:pt x="671804" y="1203648"/>
                </a:cubicBezTo>
                <a:cubicBezTo>
                  <a:pt x="725284" y="1283869"/>
                  <a:pt x="661165" y="1182371"/>
                  <a:pt x="699796" y="1259632"/>
                </a:cubicBezTo>
                <a:cubicBezTo>
                  <a:pt x="704811" y="1269662"/>
                  <a:pt x="713442" y="1277594"/>
                  <a:pt x="718457" y="1287624"/>
                </a:cubicBezTo>
                <a:cubicBezTo>
                  <a:pt x="722856" y="1296421"/>
                  <a:pt x="723389" y="1306819"/>
                  <a:pt x="727788" y="1315616"/>
                </a:cubicBezTo>
                <a:cubicBezTo>
                  <a:pt x="740779" y="1341598"/>
                  <a:pt x="753804" y="1350963"/>
                  <a:pt x="774441" y="1371600"/>
                </a:cubicBezTo>
                <a:cubicBezTo>
                  <a:pt x="777551" y="1380930"/>
                  <a:pt x="778711" y="1391158"/>
                  <a:pt x="783771" y="1399591"/>
                </a:cubicBezTo>
                <a:cubicBezTo>
                  <a:pt x="788297" y="1407135"/>
                  <a:pt x="798499" y="1410384"/>
                  <a:pt x="802433" y="1418253"/>
                </a:cubicBezTo>
                <a:cubicBezTo>
                  <a:pt x="822451" y="1458289"/>
                  <a:pt x="820185" y="1479934"/>
                  <a:pt x="830424" y="1520889"/>
                </a:cubicBezTo>
                <a:cubicBezTo>
                  <a:pt x="840739" y="1562148"/>
                  <a:pt x="839755" y="1535783"/>
                  <a:pt x="839755" y="1558212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60E9F09F-412E-7FA3-DDC5-91654A1C1935}"/>
              </a:ext>
            </a:extLst>
          </p:cNvPr>
          <p:cNvSpPr/>
          <p:nvPr/>
        </p:nvSpPr>
        <p:spPr>
          <a:xfrm>
            <a:off x="3732099" y="3063787"/>
            <a:ext cx="79540" cy="590020"/>
          </a:xfrm>
          <a:custGeom>
            <a:avLst/>
            <a:gdLst>
              <a:gd name="connsiteX0" fmla="*/ 55984 w 102896"/>
              <a:gd name="connsiteY0" fmla="*/ 0 h 671804"/>
              <a:gd name="connsiteX1" fmla="*/ 37323 w 102896"/>
              <a:gd name="connsiteY1" fmla="*/ 65314 h 671804"/>
              <a:gd name="connsiteX2" fmla="*/ 18662 w 102896"/>
              <a:gd name="connsiteY2" fmla="*/ 93306 h 671804"/>
              <a:gd name="connsiteX3" fmla="*/ 0 w 102896"/>
              <a:gd name="connsiteY3" fmla="*/ 149290 h 671804"/>
              <a:gd name="connsiteX4" fmla="*/ 9331 w 102896"/>
              <a:gd name="connsiteY4" fmla="*/ 270587 h 671804"/>
              <a:gd name="connsiteX5" fmla="*/ 18662 w 102896"/>
              <a:gd name="connsiteY5" fmla="*/ 307910 h 671804"/>
              <a:gd name="connsiteX6" fmla="*/ 37323 w 102896"/>
              <a:gd name="connsiteY6" fmla="*/ 363894 h 671804"/>
              <a:gd name="connsiteX7" fmla="*/ 55984 w 102896"/>
              <a:gd name="connsiteY7" fmla="*/ 419877 h 671804"/>
              <a:gd name="connsiteX8" fmla="*/ 83976 w 102896"/>
              <a:gd name="connsiteY8" fmla="*/ 503853 h 671804"/>
              <a:gd name="connsiteX9" fmla="*/ 93306 w 102896"/>
              <a:gd name="connsiteY9" fmla="*/ 531845 h 671804"/>
              <a:gd name="connsiteX10" fmla="*/ 102637 w 102896"/>
              <a:gd name="connsiteY10" fmla="*/ 671804 h 671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2896" h="671804">
                <a:moveTo>
                  <a:pt x="55984" y="0"/>
                </a:moveTo>
                <a:cubicBezTo>
                  <a:pt x="49764" y="21771"/>
                  <a:pt x="45732" y="44291"/>
                  <a:pt x="37323" y="65314"/>
                </a:cubicBezTo>
                <a:cubicBezTo>
                  <a:pt x="33158" y="75726"/>
                  <a:pt x="23216" y="83059"/>
                  <a:pt x="18662" y="93306"/>
                </a:cubicBezTo>
                <a:cubicBezTo>
                  <a:pt x="10673" y="111281"/>
                  <a:pt x="0" y="149290"/>
                  <a:pt x="0" y="149290"/>
                </a:cubicBezTo>
                <a:cubicBezTo>
                  <a:pt x="3110" y="189722"/>
                  <a:pt x="4593" y="230313"/>
                  <a:pt x="9331" y="270587"/>
                </a:cubicBezTo>
                <a:cubicBezTo>
                  <a:pt x="10829" y="283323"/>
                  <a:pt x="14977" y="295627"/>
                  <a:pt x="18662" y="307910"/>
                </a:cubicBezTo>
                <a:cubicBezTo>
                  <a:pt x="24314" y="326751"/>
                  <a:pt x="31103" y="345233"/>
                  <a:pt x="37323" y="363894"/>
                </a:cubicBezTo>
                <a:lnTo>
                  <a:pt x="55984" y="419877"/>
                </a:lnTo>
                <a:lnTo>
                  <a:pt x="83976" y="503853"/>
                </a:lnTo>
                <a:lnTo>
                  <a:pt x="93306" y="531845"/>
                </a:lnTo>
                <a:cubicBezTo>
                  <a:pt x="105338" y="628093"/>
                  <a:pt x="102637" y="581415"/>
                  <a:pt x="102637" y="671804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7171CD9-CA71-5A4F-4D21-B1FE5C9B812C}"/>
              </a:ext>
            </a:extLst>
          </p:cNvPr>
          <p:cNvGrpSpPr/>
          <p:nvPr/>
        </p:nvGrpSpPr>
        <p:grpSpPr>
          <a:xfrm>
            <a:off x="1454945" y="4559763"/>
            <a:ext cx="2755108" cy="303374"/>
            <a:chOff x="503885" y="2791768"/>
            <a:chExt cx="3556002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8BF07CEB-596E-FF88-69DB-D037DC02A89D}"/>
                    </a:ext>
                  </a:extLst>
                </p:cNvPr>
                <p:cNvSpPr txBox="1"/>
                <p:nvPr/>
              </p:nvSpPr>
              <p:spPr>
                <a:xfrm>
                  <a:off x="918752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F6534251-BA93-8980-1505-2FFE09B2BB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752" y="2791768"/>
                  <a:ext cx="2370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EEF53B3B-DDCB-8DD4-0881-9E312809F564}"/>
                    </a:ext>
                  </a:extLst>
                </p:cNvPr>
                <p:cNvSpPr txBox="1"/>
                <p:nvPr/>
              </p:nvSpPr>
              <p:spPr>
                <a:xfrm>
                  <a:off x="1333619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F88B5AD4-A83E-FB3F-94D4-B01655ECEA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3619" y="2791768"/>
                  <a:ext cx="237066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5000" r="-20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A6CAC8CD-23CE-F080-1D1F-C32F87E67EF1}"/>
                    </a:ext>
                  </a:extLst>
                </p:cNvPr>
                <p:cNvSpPr txBox="1"/>
                <p:nvPr/>
              </p:nvSpPr>
              <p:spPr>
                <a:xfrm>
                  <a:off x="1748486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26BA8B74-1ED0-5344-9AB8-913A19A2F0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8486" y="2791768"/>
                  <a:ext cx="2370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1579" r="-26316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7FA5A520-8482-568C-23E0-650DCD1E80C5}"/>
                    </a:ext>
                  </a:extLst>
                </p:cNvPr>
                <p:cNvSpPr txBox="1"/>
                <p:nvPr/>
              </p:nvSpPr>
              <p:spPr>
                <a:xfrm>
                  <a:off x="2163353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A454F513-574A-58D1-02AD-82061495ED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3353" y="2791768"/>
                  <a:ext cx="237066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D958EF29-C328-1369-EA86-9E6456B98810}"/>
                    </a:ext>
                  </a:extLst>
                </p:cNvPr>
                <p:cNvSpPr txBox="1"/>
                <p:nvPr/>
              </p:nvSpPr>
              <p:spPr>
                <a:xfrm>
                  <a:off x="2578220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5BC9B1A4-D6BD-5B39-54BD-08AD7377C7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8220" y="2791768"/>
                  <a:ext cx="237066" cy="369332"/>
                </a:xfrm>
                <a:prstGeom prst="rect">
                  <a:avLst/>
                </a:prstGeom>
                <a:blipFill>
                  <a:blip r:embed="rId13"/>
                  <a:stretch>
                    <a:fillRect l="-26316" r="-26316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41433D50-B0A2-A32C-545B-66F18E7DB7BE}"/>
                    </a:ext>
                  </a:extLst>
                </p:cNvPr>
                <p:cNvSpPr txBox="1"/>
                <p:nvPr/>
              </p:nvSpPr>
              <p:spPr>
                <a:xfrm>
                  <a:off x="2993087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F3BDC70E-E688-5893-05D5-E4ECDEDAFF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3087" y="2791768"/>
                  <a:ext cx="237066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4455A922-2D6B-FE2D-F1FC-B8A1CB6092F2}"/>
                    </a:ext>
                  </a:extLst>
                </p:cNvPr>
                <p:cNvSpPr txBox="1"/>
                <p:nvPr/>
              </p:nvSpPr>
              <p:spPr>
                <a:xfrm>
                  <a:off x="3407954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6958C54A-B016-55C1-6A52-7EB3B1DE14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7954" y="2791768"/>
                  <a:ext cx="2370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C5CAFFAA-A2AE-83B1-2CC7-6E9D02C4187E}"/>
                    </a:ext>
                  </a:extLst>
                </p:cNvPr>
                <p:cNvSpPr txBox="1"/>
                <p:nvPr/>
              </p:nvSpPr>
              <p:spPr>
                <a:xfrm>
                  <a:off x="503885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E6CD3758-F279-4CA8-CC40-45D9744D1D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885" y="2791768"/>
                  <a:ext cx="237066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26316"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C1828006-4453-CFED-080C-B732A1FB63BB}"/>
                    </a:ext>
                  </a:extLst>
                </p:cNvPr>
                <p:cNvSpPr txBox="1"/>
                <p:nvPr/>
              </p:nvSpPr>
              <p:spPr>
                <a:xfrm>
                  <a:off x="3822821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C5C38122-5482-821E-9A9B-C51C7ADE81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2821" y="2791768"/>
                  <a:ext cx="237066" cy="369332"/>
                </a:xfrm>
                <a:prstGeom prst="rect">
                  <a:avLst/>
                </a:prstGeom>
                <a:blipFill>
                  <a:blip r:embed="rId10"/>
                  <a:stretch>
                    <a:fillRect l="-26316" r="-368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CD7DB5D-F672-09A0-7D8D-B3EBA2DA8740}"/>
              </a:ext>
            </a:extLst>
          </p:cNvPr>
          <p:cNvGrpSpPr/>
          <p:nvPr/>
        </p:nvGrpSpPr>
        <p:grpSpPr>
          <a:xfrm>
            <a:off x="1454945" y="4350565"/>
            <a:ext cx="2795029" cy="139466"/>
            <a:chOff x="503885" y="2537086"/>
            <a:chExt cx="3607528" cy="169788"/>
          </a:xfrm>
        </p:grpSpPr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605885D-83F3-6544-6723-A43663112798}"/>
                </a:ext>
              </a:extLst>
            </p:cNvPr>
            <p:cNvCxnSpPr>
              <a:cxnSpLocks/>
            </p:cNvCxnSpPr>
            <p:nvPr/>
          </p:nvCxnSpPr>
          <p:spPr>
            <a:xfrm>
              <a:off x="503885" y="2621980"/>
              <a:ext cx="360752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A9DC017C-583D-D97D-512C-75D8A22B1E56}"/>
                </a:ext>
              </a:extLst>
            </p:cNvPr>
            <p:cNvSpPr/>
            <p:nvPr/>
          </p:nvSpPr>
          <p:spPr>
            <a:xfrm>
              <a:off x="952391" y="2537086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CFF12528-3BD5-D2AF-6759-3208A6465CCC}"/>
                </a:ext>
              </a:extLst>
            </p:cNvPr>
            <p:cNvSpPr/>
            <p:nvPr/>
          </p:nvSpPr>
          <p:spPr>
            <a:xfrm>
              <a:off x="1782125" y="2537086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CF4D375E-83C5-1B1D-0930-C51AF7145483}"/>
                </a:ext>
              </a:extLst>
            </p:cNvPr>
            <p:cNvSpPr/>
            <p:nvPr/>
          </p:nvSpPr>
          <p:spPr>
            <a:xfrm>
              <a:off x="2611859" y="2537086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6EF2B88-B892-5988-5554-2520E63BAC3B}"/>
                </a:ext>
              </a:extLst>
            </p:cNvPr>
            <p:cNvSpPr/>
            <p:nvPr/>
          </p:nvSpPr>
          <p:spPr>
            <a:xfrm>
              <a:off x="3441593" y="2537086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8E975FB-C72A-CEAB-E3CC-AAC2B4245591}"/>
                  </a:ext>
                </a:extLst>
              </p:cNvPr>
              <p:cNvSpPr txBox="1"/>
              <p:nvPr/>
            </p:nvSpPr>
            <p:spPr>
              <a:xfrm>
                <a:off x="4383768" y="2911571"/>
                <a:ext cx="400411" cy="2275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⟨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⟨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8E975FB-C72A-CEAB-E3CC-AAC2B4245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768" y="2911571"/>
                <a:ext cx="400411" cy="227530"/>
              </a:xfrm>
              <a:prstGeom prst="rect">
                <a:avLst/>
              </a:prstGeom>
              <a:blipFill>
                <a:blip r:embed="rId14"/>
                <a:stretch>
                  <a:fillRect l="-25000" r="-25000" b="-4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6090A8C-FD06-9B39-72DC-8907A336515C}"/>
                  </a:ext>
                </a:extLst>
              </p:cNvPr>
              <p:cNvSpPr txBox="1"/>
              <p:nvPr/>
            </p:nvSpPr>
            <p:spPr>
              <a:xfrm>
                <a:off x="4383768" y="4298803"/>
                <a:ext cx="400411" cy="2275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⟩⟩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6090A8C-FD06-9B39-72DC-8907A3365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768" y="4298803"/>
                <a:ext cx="400411" cy="227530"/>
              </a:xfrm>
              <a:prstGeom prst="rect">
                <a:avLst/>
              </a:prstGeom>
              <a:blipFill>
                <a:blip r:embed="rId15"/>
                <a:stretch>
                  <a:fillRect l="-25000" r="-25000" b="-4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9" name="Group 68">
            <a:extLst>
              <a:ext uri="{FF2B5EF4-FFF2-40B4-BE49-F238E27FC236}">
                <a16:creationId xmlns:a16="http://schemas.microsoft.com/office/drawing/2014/main" id="{7DB649C3-8DF1-4203-ACDE-4DCC96A324EF}"/>
              </a:ext>
            </a:extLst>
          </p:cNvPr>
          <p:cNvGrpSpPr/>
          <p:nvPr/>
        </p:nvGrpSpPr>
        <p:grpSpPr>
          <a:xfrm>
            <a:off x="1454945" y="2598516"/>
            <a:ext cx="2755108" cy="303374"/>
            <a:chOff x="503885" y="2791768"/>
            <a:chExt cx="3556002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0C94EBB1-1B56-2841-2450-EE182F49CBC5}"/>
                    </a:ext>
                  </a:extLst>
                </p:cNvPr>
                <p:cNvSpPr txBox="1"/>
                <p:nvPr/>
              </p:nvSpPr>
              <p:spPr>
                <a:xfrm>
                  <a:off x="918752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AE24C7D3-391B-8BEA-8BB0-44AA63BBDC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752" y="2791768"/>
                  <a:ext cx="2370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5EF9DDF7-B5BF-F733-B355-8E00E5225975}"/>
                    </a:ext>
                  </a:extLst>
                </p:cNvPr>
                <p:cNvSpPr txBox="1"/>
                <p:nvPr/>
              </p:nvSpPr>
              <p:spPr>
                <a:xfrm>
                  <a:off x="1333619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86FFDF1F-8CCA-800B-0080-3C462003FA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3619" y="2791768"/>
                  <a:ext cx="237066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5000" r="-20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2CEA083D-1A33-E08E-D50E-E37111917196}"/>
                    </a:ext>
                  </a:extLst>
                </p:cNvPr>
                <p:cNvSpPr txBox="1"/>
                <p:nvPr/>
              </p:nvSpPr>
              <p:spPr>
                <a:xfrm>
                  <a:off x="1748486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6927DB15-3EC6-7B06-74BE-1DE7549A46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8486" y="2791768"/>
                  <a:ext cx="2370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1579" r="-26316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CD199BB4-0E09-86A3-60EF-FECC4126D303}"/>
                    </a:ext>
                  </a:extLst>
                </p:cNvPr>
                <p:cNvSpPr txBox="1"/>
                <p:nvPr/>
              </p:nvSpPr>
              <p:spPr>
                <a:xfrm>
                  <a:off x="2163353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66502F02-3043-8434-3849-B3172A4727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3353" y="2791768"/>
                  <a:ext cx="237066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2862CE63-7100-EE48-D882-89AC85F3679B}"/>
                    </a:ext>
                  </a:extLst>
                </p:cNvPr>
                <p:cNvSpPr txBox="1"/>
                <p:nvPr/>
              </p:nvSpPr>
              <p:spPr>
                <a:xfrm>
                  <a:off x="2578220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CCCB7668-8089-1C11-851F-49B05B2ACA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8220" y="2791768"/>
                  <a:ext cx="237066" cy="369332"/>
                </a:xfrm>
                <a:prstGeom prst="rect">
                  <a:avLst/>
                </a:prstGeom>
                <a:blipFill>
                  <a:blip r:embed="rId13"/>
                  <a:stretch>
                    <a:fillRect l="-26316" r="-26316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3A6BDF2E-6C62-61EE-5A86-79A007F51FF0}"/>
                    </a:ext>
                  </a:extLst>
                </p:cNvPr>
                <p:cNvSpPr txBox="1"/>
                <p:nvPr/>
              </p:nvSpPr>
              <p:spPr>
                <a:xfrm>
                  <a:off x="2993087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C47DE0F9-C414-2083-0162-575A3722F1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3087" y="2791768"/>
                  <a:ext cx="237066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D32E43A2-0C4D-5DBC-25B8-731D4D7D9F7D}"/>
                    </a:ext>
                  </a:extLst>
                </p:cNvPr>
                <p:cNvSpPr txBox="1"/>
                <p:nvPr/>
              </p:nvSpPr>
              <p:spPr>
                <a:xfrm>
                  <a:off x="3407954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↑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835F5DFD-F7F5-567A-369D-AA73AD2DCC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7954" y="2791768"/>
                  <a:ext cx="2370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5000" r="-2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54009E0D-4919-6C5F-1312-29F88DC59D37}"/>
                    </a:ext>
                  </a:extLst>
                </p:cNvPr>
                <p:cNvSpPr txBox="1"/>
                <p:nvPr/>
              </p:nvSpPr>
              <p:spPr>
                <a:xfrm>
                  <a:off x="503885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0FEA3A4C-24E8-F04B-86D0-EFEC257528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885" y="2791768"/>
                  <a:ext cx="237066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26316"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BBF2CA84-538D-39CC-3FCB-718E6B4250D8}"/>
                    </a:ext>
                  </a:extLst>
                </p:cNvPr>
                <p:cNvSpPr txBox="1"/>
                <p:nvPr/>
              </p:nvSpPr>
              <p:spPr>
                <a:xfrm>
                  <a:off x="3822821" y="2791768"/>
                  <a:ext cx="23706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2400" b="1" i="1" dirty="0"/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A898C424-1D69-F1A0-2320-11A86F5A14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2821" y="2791768"/>
                  <a:ext cx="237066" cy="369332"/>
                </a:xfrm>
                <a:prstGeom prst="rect">
                  <a:avLst/>
                </a:prstGeom>
                <a:blipFill>
                  <a:blip r:embed="rId10"/>
                  <a:stretch>
                    <a:fillRect l="-26316" r="-368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8918F7A-D86B-297E-B223-569881F4A41D}"/>
              </a:ext>
            </a:extLst>
          </p:cNvPr>
          <p:cNvGrpSpPr/>
          <p:nvPr/>
        </p:nvGrpSpPr>
        <p:grpSpPr>
          <a:xfrm>
            <a:off x="1454945" y="2955699"/>
            <a:ext cx="2795029" cy="139466"/>
            <a:chOff x="503885" y="838954"/>
            <a:chExt cx="3607528" cy="169788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86E027C2-4364-2637-86E5-D17A29AA2683}"/>
                </a:ext>
              </a:extLst>
            </p:cNvPr>
            <p:cNvCxnSpPr>
              <a:cxnSpLocks/>
            </p:cNvCxnSpPr>
            <p:nvPr/>
          </p:nvCxnSpPr>
          <p:spPr>
            <a:xfrm>
              <a:off x="503885" y="923809"/>
              <a:ext cx="360752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691AE3A-15F3-DA5F-4A4C-B996E76053D2}"/>
                </a:ext>
              </a:extLst>
            </p:cNvPr>
            <p:cNvSpPr/>
            <p:nvPr/>
          </p:nvSpPr>
          <p:spPr>
            <a:xfrm>
              <a:off x="952391" y="838954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B5ECB3B7-C62F-F684-5B72-52A1893E3A26}"/>
                </a:ext>
              </a:extLst>
            </p:cNvPr>
            <p:cNvSpPr/>
            <p:nvPr/>
          </p:nvSpPr>
          <p:spPr>
            <a:xfrm>
              <a:off x="1782125" y="838954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1A6340A9-B4DE-4D7C-7066-87F3C21C022E}"/>
                </a:ext>
              </a:extLst>
            </p:cNvPr>
            <p:cNvSpPr/>
            <p:nvPr/>
          </p:nvSpPr>
          <p:spPr>
            <a:xfrm>
              <a:off x="2611859" y="838954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59BDD666-0C84-2F4C-F9FA-C765FC744A8D}"/>
                </a:ext>
              </a:extLst>
            </p:cNvPr>
            <p:cNvSpPr/>
            <p:nvPr/>
          </p:nvSpPr>
          <p:spPr>
            <a:xfrm>
              <a:off x="3441593" y="838954"/>
              <a:ext cx="169788" cy="1697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Multiply 70">
            <a:extLst>
              <a:ext uri="{FF2B5EF4-FFF2-40B4-BE49-F238E27FC236}">
                <a16:creationId xmlns:a16="http://schemas.microsoft.com/office/drawing/2014/main" id="{FECA862E-7202-B0F5-3F22-0C46FD2BA9EE}"/>
              </a:ext>
            </a:extLst>
          </p:cNvPr>
          <p:cNvSpPr/>
          <p:nvPr/>
        </p:nvSpPr>
        <p:spPr>
          <a:xfrm>
            <a:off x="1750372" y="3576834"/>
            <a:ext cx="209675" cy="222296"/>
          </a:xfrm>
          <a:prstGeom prst="mathMultipl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72" name="Multiply 71">
            <a:extLst>
              <a:ext uri="{FF2B5EF4-FFF2-40B4-BE49-F238E27FC236}">
                <a16:creationId xmlns:a16="http://schemas.microsoft.com/office/drawing/2014/main" id="{3F9B5769-4FDE-0D95-4E7A-6F13E5017846}"/>
              </a:ext>
            </a:extLst>
          </p:cNvPr>
          <p:cNvSpPr/>
          <p:nvPr/>
        </p:nvSpPr>
        <p:spPr>
          <a:xfrm>
            <a:off x="3706180" y="3576834"/>
            <a:ext cx="209675" cy="222296"/>
          </a:xfrm>
          <a:prstGeom prst="mathMultipl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C9CDD759-A638-257B-5491-3ABAF80B9AD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55581" y="3465512"/>
            <a:ext cx="468173" cy="390144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C72C6985-2D7A-B5DF-E019-037741EFEE8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34303" y="3358797"/>
            <a:ext cx="448438" cy="509867"/>
          </a:xfrm>
          <a:prstGeom prst="rect">
            <a:avLst/>
          </a:prstGeom>
        </p:spPr>
      </p:pic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867F31C-8D7C-A54D-9C0A-36C12DA9E3E3}"/>
              </a:ext>
            </a:extLst>
          </p:cNvPr>
          <p:cNvCxnSpPr/>
          <p:nvPr/>
        </p:nvCxnSpPr>
        <p:spPr bwMode="auto">
          <a:xfrm>
            <a:off x="1585216" y="3687982"/>
            <a:ext cx="270676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5DD587EE-7CD9-8D99-A908-391AB347004E}"/>
              </a:ext>
            </a:extLst>
          </p:cNvPr>
          <p:cNvSpPr txBox="1"/>
          <p:nvPr/>
        </p:nvSpPr>
        <p:spPr>
          <a:xfrm>
            <a:off x="1502662" y="5393590"/>
            <a:ext cx="3244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Off-diagonal correlator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B49C1-E525-A658-A7D2-5D5FFD54B7A7}"/>
              </a:ext>
            </a:extLst>
          </p:cNvPr>
          <p:cNvSpPr txBox="1"/>
          <p:nvPr/>
        </p:nvSpPr>
        <p:spPr>
          <a:xfrm>
            <a:off x="454307" y="1061755"/>
            <a:ext cx="17956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(Lee, Jian, Xu 2023)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C07E83-4F78-A144-2DC0-6F60CF7B025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66463" y="1346232"/>
            <a:ext cx="4359166" cy="753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11842D-C70A-BD63-BA87-2DC063BB84CF}"/>
              </a:ext>
            </a:extLst>
          </p:cNvPr>
          <p:cNvSpPr txBox="1"/>
          <p:nvPr/>
        </p:nvSpPr>
        <p:spPr>
          <a:xfrm>
            <a:off x="5422679" y="3323751"/>
            <a:ext cx="2465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Imaginary-time dynamics</a:t>
            </a:r>
          </a:p>
          <a:p>
            <a:r>
              <a:rPr lang="en-US" dirty="0"/>
              <a:t>w/ periodic </a:t>
            </a:r>
            <a:r>
              <a:rPr lang="en-US" dirty="0" err="1"/>
              <a:t>bc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757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089E7-2F1E-F6B7-904C-3D729D475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721" y="69434"/>
            <a:ext cx="7772400" cy="640484"/>
          </a:xfrm>
        </p:spPr>
        <p:txBody>
          <a:bodyPr/>
          <a:lstStyle/>
          <a:p>
            <a:r>
              <a:rPr lang="en-US" dirty="0"/>
              <a:t>ODLRO in “Particle” picture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120411-A2A8-74BC-5FF5-37B0DA18E3EB}"/>
              </a:ext>
            </a:extLst>
          </p:cNvPr>
          <p:cNvSpPr txBox="1"/>
          <p:nvPr/>
        </p:nvSpPr>
        <p:spPr>
          <a:xfrm>
            <a:off x="541138" y="758906"/>
            <a:ext cx="5099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 Density matrix diagonal in </a:t>
            </a:r>
            <a:r>
              <a:rPr lang="en-US" dirty="0" err="1"/>
              <a:t>S</a:t>
            </a:r>
            <a:r>
              <a:rPr lang="en-US" baseline="30000" dirty="0" err="1"/>
              <a:t>z</a:t>
            </a:r>
            <a:r>
              <a:rPr lang="en-US" dirty="0"/>
              <a:t> basis, describes a</a:t>
            </a:r>
          </a:p>
          <a:p>
            <a:r>
              <a:rPr lang="en-US" b="1" dirty="0"/>
              <a:t>Classical probability distribution function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89A143-F53B-9439-C83B-6EF4BD2DB8DB}"/>
              </a:ext>
            </a:extLst>
          </p:cNvPr>
          <p:cNvSpPr txBox="1"/>
          <p:nvPr/>
        </p:nvSpPr>
        <p:spPr>
          <a:xfrm>
            <a:off x="541138" y="1428833"/>
            <a:ext cx="7420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View classical probability distribution function as the square of a “wavefunction” </a:t>
            </a:r>
          </a:p>
          <a:p>
            <a:r>
              <a:rPr lang="en-US" dirty="0"/>
              <a:t>over the particle coordinates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B12D45-452C-E747-8AE6-3CCC2F0C7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968" y="4099590"/>
            <a:ext cx="6567953" cy="591743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AB5526C0-70B2-B306-FE57-61574AFB77B9}"/>
              </a:ext>
            </a:extLst>
          </p:cNvPr>
          <p:cNvGrpSpPr/>
          <p:nvPr/>
        </p:nvGrpSpPr>
        <p:grpSpPr>
          <a:xfrm>
            <a:off x="1165756" y="2098760"/>
            <a:ext cx="4067178" cy="2346183"/>
            <a:chOff x="1210657" y="3607460"/>
            <a:chExt cx="4067178" cy="2346183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4C06F81-0A42-4E8C-FC99-8E54C8A2E580}"/>
                </a:ext>
              </a:extLst>
            </p:cNvPr>
            <p:cNvCxnSpPr>
              <a:cxnSpLocks/>
            </p:cNvCxnSpPr>
            <p:nvPr/>
          </p:nvCxnSpPr>
          <p:spPr>
            <a:xfrm>
              <a:off x="1670307" y="5732220"/>
              <a:ext cx="360752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511A1A8-D710-6C0F-833C-D7D25C5464D4}"/>
                </a:ext>
              </a:extLst>
            </p:cNvPr>
            <p:cNvGrpSpPr/>
            <p:nvPr/>
          </p:nvGrpSpPr>
          <p:grpSpPr>
            <a:xfrm>
              <a:off x="2118813" y="5647326"/>
              <a:ext cx="2658990" cy="169788"/>
              <a:chOff x="952391" y="2537086"/>
              <a:chExt cx="2658990" cy="169788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09B2A696-FA28-DEEE-9EF3-218F81365362}"/>
                  </a:ext>
                </a:extLst>
              </p:cNvPr>
              <p:cNvSpPr/>
              <p:nvPr/>
            </p:nvSpPr>
            <p:spPr>
              <a:xfrm>
                <a:off x="952391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C23E94A-1B32-F4FB-DFAE-302698128397}"/>
                  </a:ext>
                </a:extLst>
              </p:cNvPr>
              <p:cNvSpPr/>
              <p:nvPr/>
            </p:nvSpPr>
            <p:spPr>
              <a:xfrm>
                <a:off x="1782125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8A9745A-6CD9-9E3F-E531-19ED9AA8CBD1}"/>
                  </a:ext>
                </a:extLst>
              </p:cNvPr>
              <p:cNvSpPr/>
              <p:nvPr/>
            </p:nvSpPr>
            <p:spPr>
              <a:xfrm>
                <a:off x="2611859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D51D64DF-00B8-83BF-5C19-6770222FD2D2}"/>
                  </a:ext>
                </a:extLst>
              </p:cNvPr>
              <p:cNvSpPr/>
              <p:nvPr/>
            </p:nvSpPr>
            <p:spPr>
              <a:xfrm>
                <a:off x="3441593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8A58902-1AEE-C0AD-48A5-A4ED32812EEC}"/>
                </a:ext>
              </a:extLst>
            </p:cNvPr>
            <p:cNvCxnSpPr>
              <a:cxnSpLocks/>
            </p:cNvCxnSpPr>
            <p:nvPr/>
          </p:nvCxnSpPr>
          <p:spPr>
            <a:xfrm>
              <a:off x="1670307" y="4034049"/>
              <a:ext cx="360752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5A63F94-2C8A-6304-2F97-45BE14A1E1C5}"/>
                </a:ext>
              </a:extLst>
            </p:cNvPr>
            <p:cNvSpPr/>
            <p:nvPr/>
          </p:nvSpPr>
          <p:spPr>
            <a:xfrm>
              <a:off x="3274981" y="4033971"/>
              <a:ext cx="671963" cy="1642187"/>
            </a:xfrm>
            <a:custGeom>
              <a:avLst/>
              <a:gdLst>
                <a:gd name="connsiteX0" fmla="*/ 578657 w 671963"/>
                <a:gd name="connsiteY0" fmla="*/ 1604865 h 1604865"/>
                <a:gd name="connsiteX1" fmla="*/ 587988 w 671963"/>
                <a:gd name="connsiteY1" fmla="*/ 1539551 h 1604865"/>
                <a:gd name="connsiteX2" fmla="*/ 634641 w 671963"/>
                <a:gd name="connsiteY2" fmla="*/ 1502228 h 1604865"/>
                <a:gd name="connsiteX3" fmla="*/ 643972 w 671963"/>
                <a:gd name="connsiteY3" fmla="*/ 1418253 h 1604865"/>
                <a:gd name="connsiteX4" fmla="*/ 662633 w 671963"/>
                <a:gd name="connsiteY4" fmla="*/ 1362269 h 1604865"/>
                <a:gd name="connsiteX5" fmla="*/ 671963 w 671963"/>
                <a:gd name="connsiteY5" fmla="*/ 1334277 h 1604865"/>
                <a:gd name="connsiteX6" fmla="*/ 653302 w 671963"/>
                <a:gd name="connsiteY6" fmla="*/ 1259632 h 1604865"/>
                <a:gd name="connsiteX7" fmla="*/ 625310 w 671963"/>
                <a:gd name="connsiteY7" fmla="*/ 1240971 h 1604865"/>
                <a:gd name="connsiteX8" fmla="*/ 606649 w 671963"/>
                <a:gd name="connsiteY8" fmla="*/ 1175657 h 1604865"/>
                <a:gd name="connsiteX9" fmla="*/ 597319 w 671963"/>
                <a:gd name="connsiteY9" fmla="*/ 1147665 h 1604865"/>
                <a:gd name="connsiteX10" fmla="*/ 559996 w 671963"/>
                <a:gd name="connsiteY10" fmla="*/ 1091681 h 1604865"/>
                <a:gd name="connsiteX11" fmla="*/ 541335 w 671963"/>
                <a:gd name="connsiteY11" fmla="*/ 1063689 h 1604865"/>
                <a:gd name="connsiteX12" fmla="*/ 532004 w 671963"/>
                <a:gd name="connsiteY12" fmla="*/ 1035698 h 1604865"/>
                <a:gd name="connsiteX13" fmla="*/ 513343 w 671963"/>
                <a:gd name="connsiteY13" fmla="*/ 1017036 h 1604865"/>
                <a:gd name="connsiteX14" fmla="*/ 457359 w 671963"/>
                <a:gd name="connsiteY14" fmla="*/ 989045 h 1604865"/>
                <a:gd name="connsiteX15" fmla="*/ 429368 w 671963"/>
                <a:gd name="connsiteY15" fmla="*/ 970383 h 1604865"/>
                <a:gd name="connsiteX16" fmla="*/ 401376 w 671963"/>
                <a:gd name="connsiteY16" fmla="*/ 961053 h 1604865"/>
                <a:gd name="connsiteX17" fmla="*/ 382714 w 671963"/>
                <a:gd name="connsiteY17" fmla="*/ 942391 h 1604865"/>
                <a:gd name="connsiteX18" fmla="*/ 298739 w 671963"/>
                <a:gd name="connsiteY18" fmla="*/ 905069 h 1604865"/>
                <a:gd name="connsiteX19" fmla="*/ 261417 w 671963"/>
                <a:gd name="connsiteY19" fmla="*/ 858416 h 1604865"/>
                <a:gd name="connsiteX20" fmla="*/ 224094 w 671963"/>
                <a:gd name="connsiteY20" fmla="*/ 821093 h 1604865"/>
                <a:gd name="connsiteX21" fmla="*/ 168110 w 671963"/>
                <a:gd name="connsiteY21" fmla="*/ 746449 h 1604865"/>
                <a:gd name="connsiteX22" fmla="*/ 149449 w 671963"/>
                <a:gd name="connsiteY22" fmla="*/ 727787 h 1604865"/>
                <a:gd name="connsiteX23" fmla="*/ 168110 w 671963"/>
                <a:gd name="connsiteY23" fmla="*/ 634481 h 1604865"/>
                <a:gd name="connsiteX24" fmla="*/ 158780 w 671963"/>
                <a:gd name="connsiteY24" fmla="*/ 606489 h 1604865"/>
                <a:gd name="connsiteX25" fmla="*/ 121457 w 671963"/>
                <a:gd name="connsiteY25" fmla="*/ 559836 h 1604865"/>
                <a:gd name="connsiteX26" fmla="*/ 130788 w 671963"/>
                <a:gd name="connsiteY26" fmla="*/ 503853 h 1604865"/>
                <a:gd name="connsiteX27" fmla="*/ 158780 w 671963"/>
                <a:gd name="connsiteY27" fmla="*/ 438538 h 1604865"/>
                <a:gd name="connsiteX28" fmla="*/ 168110 w 671963"/>
                <a:gd name="connsiteY28" fmla="*/ 410547 h 1604865"/>
                <a:gd name="connsiteX29" fmla="*/ 149449 w 671963"/>
                <a:gd name="connsiteY29" fmla="*/ 354563 h 1604865"/>
                <a:gd name="connsiteX30" fmla="*/ 112127 w 671963"/>
                <a:gd name="connsiteY30" fmla="*/ 298579 h 1604865"/>
                <a:gd name="connsiteX31" fmla="*/ 74804 w 671963"/>
                <a:gd name="connsiteY31" fmla="*/ 251926 h 1604865"/>
                <a:gd name="connsiteX32" fmla="*/ 65474 w 671963"/>
                <a:gd name="connsiteY32" fmla="*/ 223934 h 1604865"/>
                <a:gd name="connsiteX33" fmla="*/ 18821 w 671963"/>
                <a:gd name="connsiteY33" fmla="*/ 186612 h 1604865"/>
                <a:gd name="connsiteX34" fmla="*/ 9490 w 671963"/>
                <a:gd name="connsiteY34" fmla="*/ 93306 h 1604865"/>
                <a:gd name="connsiteX35" fmla="*/ 56143 w 671963"/>
                <a:gd name="connsiteY35" fmla="*/ 9330 h 1604865"/>
                <a:gd name="connsiteX36" fmla="*/ 56143 w 671963"/>
                <a:gd name="connsiteY36" fmla="*/ 0 h 1604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71963" h="1604865">
                  <a:moveTo>
                    <a:pt x="578657" y="1604865"/>
                  </a:moveTo>
                  <a:cubicBezTo>
                    <a:pt x="581767" y="1583094"/>
                    <a:pt x="581033" y="1560415"/>
                    <a:pt x="587988" y="1539551"/>
                  </a:cubicBezTo>
                  <a:cubicBezTo>
                    <a:pt x="591787" y="1528153"/>
                    <a:pt x="628382" y="1506401"/>
                    <a:pt x="634641" y="1502228"/>
                  </a:cubicBezTo>
                  <a:cubicBezTo>
                    <a:pt x="637751" y="1474236"/>
                    <a:pt x="638449" y="1445870"/>
                    <a:pt x="643972" y="1418253"/>
                  </a:cubicBezTo>
                  <a:cubicBezTo>
                    <a:pt x="647830" y="1398964"/>
                    <a:pt x="656413" y="1380930"/>
                    <a:pt x="662633" y="1362269"/>
                  </a:cubicBezTo>
                  <a:lnTo>
                    <a:pt x="671963" y="1334277"/>
                  </a:lnTo>
                  <a:cubicBezTo>
                    <a:pt x="671498" y="1331951"/>
                    <a:pt x="660954" y="1269197"/>
                    <a:pt x="653302" y="1259632"/>
                  </a:cubicBezTo>
                  <a:cubicBezTo>
                    <a:pt x="646297" y="1250875"/>
                    <a:pt x="634641" y="1247191"/>
                    <a:pt x="625310" y="1240971"/>
                  </a:cubicBezTo>
                  <a:cubicBezTo>
                    <a:pt x="602940" y="1173856"/>
                    <a:pt x="630081" y="1257669"/>
                    <a:pt x="606649" y="1175657"/>
                  </a:cubicBezTo>
                  <a:cubicBezTo>
                    <a:pt x="603947" y="1166200"/>
                    <a:pt x="602095" y="1156263"/>
                    <a:pt x="597319" y="1147665"/>
                  </a:cubicBezTo>
                  <a:cubicBezTo>
                    <a:pt x="586427" y="1128059"/>
                    <a:pt x="572437" y="1110342"/>
                    <a:pt x="559996" y="1091681"/>
                  </a:cubicBezTo>
                  <a:cubicBezTo>
                    <a:pt x="553776" y="1082350"/>
                    <a:pt x="544881" y="1074327"/>
                    <a:pt x="541335" y="1063689"/>
                  </a:cubicBezTo>
                  <a:cubicBezTo>
                    <a:pt x="538225" y="1054359"/>
                    <a:pt x="537064" y="1044132"/>
                    <a:pt x="532004" y="1035698"/>
                  </a:cubicBezTo>
                  <a:cubicBezTo>
                    <a:pt x="527478" y="1028155"/>
                    <a:pt x="520212" y="1022532"/>
                    <a:pt x="513343" y="1017036"/>
                  </a:cubicBezTo>
                  <a:cubicBezTo>
                    <a:pt x="487504" y="996365"/>
                    <a:pt x="486924" y="998899"/>
                    <a:pt x="457359" y="989045"/>
                  </a:cubicBezTo>
                  <a:cubicBezTo>
                    <a:pt x="448029" y="982824"/>
                    <a:pt x="439398" y="975398"/>
                    <a:pt x="429368" y="970383"/>
                  </a:cubicBezTo>
                  <a:cubicBezTo>
                    <a:pt x="420571" y="965984"/>
                    <a:pt x="409810" y="966113"/>
                    <a:pt x="401376" y="961053"/>
                  </a:cubicBezTo>
                  <a:cubicBezTo>
                    <a:pt x="393832" y="956527"/>
                    <a:pt x="390583" y="946325"/>
                    <a:pt x="382714" y="942391"/>
                  </a:cubicBezTo>
                  <a:cubicBezTo>
                    <a:pt x="249461" y="875764"/>
                    <a:pt x="381084" y="959965"/>
                    <a:pt x="298739" y="905069"/>
                  </a:cubicBezTo>
                  <a:cubicBezTo>
                    <a:pt x="283041" y="857978"/>
                    <a:pt x="300807" y="892179"/>
                    <a:pt x="261417" y="858416"/>
                  </a:cubicBezTo>
                  <a:cubicBezTo>
                    <a:pt x="248059" y="846966"/>
                    <a:pt x="224094" y="821093"/>
                    <a:pt x="224094" y="821093"/>
                  </a:cubicBezTo>
                  <a:cubicBezTo>
                    <a:pt x="207808" y="772238"/>
                    <a:pt x="221718" y="800058"/>
                    <a:pt x="168110" y="746449"/>
                  </a:cubicBezTo>
                  <a:lnTo>
                    <a:pt x="149449" y="727787"/>
                  </a:lnTo>
                  <a:cubicBezTo>
                    <a:pt x="155616" y="703122"/>
                    <a:pt x="168110" y="657364"/>
                    <a:pt x="168110" y="634481"/>
                  </a:cubicBezTo>
                  <a:cubicBezTo>
                    <a:pt x="168110" y="624646"/>
                    <a:pt x="163178" y="615286"/>
                    <a:pt x="158780" y="606489"/>
                  </a:cubicBezTo>
                  <a:cubicBezTo>
                    <a:pt x="147011" y="582950"/>
                    <a:pt x="138813" y="577192"/>
                    <a:pt x="121457" y="559836"/>
                  </a:cubicBezTo>
                  <a:cubicBezTo>
                    <a:pt x="124567" y="541175"/>
                    <a:pt x="126684" y="522321"/>
                    <a:pt x="130788" y="503853"/>
                  </a:cubicBezTo>
                  <a:cubicBezTo>
                    <a:pt x="137521" y="473556"/>
                    <a:pt x="145616" y="469256"/>
                    <a:pt x="158780" y="438538"/>
                  </a:cubicBezTo>
                  <a:cubicBezTo>
                    <a:pt x="162654" y="429498"/>
                    <a:pt x="165000" y="419877"/>
                    <a:pt x="168110" y="410547"/>
                  </a:cubicBezTo>
                  <a:cubicBezTo>
                    <a:pt x="161890" y="391886"/>
                    <a:pt x="160360" y="370930"/>
                    <a:pt x="149449" y="354563"/>
                  </a:cubicBezTo>
                  <a:cubicBezTo>
                    <a:pt x="137008" y="335902"/>
                    <a:pt x="127986" y="314438"/>
                    <a:pt x="112127" y="298579"/>
                  </a:cubicBezTo>
                  <a:cubicBezTo>
                    <a:pt x="85535" y="271989"/>
                    <a:pt x="98345" y="287238"/>
                    <a:pt x="74804" y="251926"/>
                  </a:cubicBezTo>
                  <a:cubicBezTo>
                    <a:pt x="71694" y="242595"/>
                    <a:pt x="70534" y="232368"/>
                    <a:pt x="65474" y="223934"/>
                  </a:cubicBezTo>
                  <a:cubicBezTo>
                    <a:pt x="56612" y="209164"/>
                    <a:pt x="31532" y="195086"/>
                    <a:pt x="18821" y="186612"/>
                  </a:cubicBezTo>
                  <a:cubicBezTo>
                    <a:pt x="4756" y="144418"/>
                    <a:pt x="-10252" y="132791"/>
                    <a:pt x="9490" y="93306"/>
                  </a:cubicBezTo>
                  <a:cubicBezTo>
                    <a:pt x="44237" y="23812"/>
                    <a:pt x="43241" y="60935"/>
                    <a:pt x="56143" y="9330"/>
                  </a:cubicBezTo>
                  <a:cubicBezTo>
                    <a:pt x="56897" y="6313"/>
                    <a:pt x="56143" y="3110"/>
                    <a:pt x="56143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B42907D-2472-84CA-F353-A911BEE0F367}"/>
                </a:ext>
              </a:extLst>
            </p:cNvPr>
            <p:cNvSpPr/>
            <p:nvPr/>
          </p:nvSpPr>
          <p:spPr>
            <a:xfrm>
              <a:off x="4674732" y="4043301"/>
              <a:ext cx="298580" cy="1623527"/>
            </a:xfrm>
            <a:custGeom>
              <a:avLst/>
              <a:gdLst>
                <a:gd name="connsiteX0" fmla="*/ 9331 w 298580"/>
                <a:gd name="connsiteY0" fmla="*/ 1623527 h 1623527"/>
                <a:gd name="connsiteX1" fmla="*/ 37323 w 298580"/>
                <a:gd name="connsiteY1" fmla="*/ 1520890 h 1623527"/>
                <a:gd name="connsiteX2" fmla="*/ 18661 w 298580"/>
                <a:gd name="connsiteY2" fmla="*/ 1492898 h 1623527"/>
                <a:gd name="connsiteX3" fmla="*/ 0 w 298580"/>
                <a:gd name="connsiteY3" fmla="*/ 1427584 h 1623527"/>
                <a:gd name="connsiteX4" fmla="*/ 18661 w 298580"/>
                <a:gd name="connsiteY4" fmla="*/ 1362270 h 1623527"/>
                <a:gd name="connsiteX5" fmla="*/ 37323 w 298580"/>
                <a:gd name="connsiteY5" fmla="*/ 1343608 h 1623527"/>
                <a:gd name="connsiteX6" fmla="*/ 74645 w 298580"/>
                <a:gd name="connsiteY6" fmla="*/ 1296955 h 1623527"/>
                <a:gd name="connsiteX7" fmla="*/ 93306 w 298580"/>
                <a:gd name="connsiteY7" fmla="*/ 1212980 h 1623527"/>
                <a:gd name="connsiteX8" fmla="*/ 111968 w 298580"/>
                <a:gd name="connsiteY8" fmla="*/ 1138335 h 1623527"/>
                <a:gd name="connsiteX9" fmla="*/ 130629 w 298580"/>
                <a:gd name="connsiteY9" fmla="*/ 1110343 h 1623527"/>
                <a:gd name="connsiteX10" fmla="*/ 139959 w 298580"/>
                <a:gd name="connsiteY10" fmla="*/ 1082351 h 1623527"/>
                <a:gd name="connsiteX11" fmla="*/ 158621 w 298580"/>
                <a:gd name="connsiteY11" fmla="*/ 1063690 h 1623527"/>
                <a:gd name="connsiteX12" fmla="*/ 186612 w 298580"/>
                <a:gd name="connsiteY12" fmla="*/ 961053 h 1623527"/>
                <a:gd name="connsiteX13" fmla="*/ 167951 w 298580"/>
                <a:gd name="connsiteY13" fmla="*/ 858417 h 1623527"/>
                <a:gd name="connsiteX14" fmla="*/ 158621 w 298580"/>
                <a:gd name="connsiteY14" fmla="*/ 821094 h 1623527"/>
                <a:gd name="connsiteX15" fmla="*/ 139959 w 298580"/>
                <a:gd name="connsiteY15" fmla="*/ 765110 h 1623527"/>
                <a:gd name="connsiteX16" fmla="*/ 121298 w 298580"/>
                <a:gd name="connsiteY16" fmla="*/ 699796 h 1623527"/>
                <a:gd name="connsiteX17" fmla="*/ 74645 w 298580"/>
                <a:gd name="connsiteY17" fmla="*/ 615821 h 1623527"/>
                <a:gd name="connsiteX18" fmla="*/ 93306 w 298580"/>
                <a:gd name="connsiteY18" fmla="*/ 429208 h 1623527"/>
                <a:gd name="connsiteX19" fmla="*/ 102637 w 298580"/>
                <a:gd name="connsiteY19" fmla="*/ 401217 h 1623527"/>
                <a:gd name="connsiteX20" fmla="*/ 139959 w 298580"/>
                <a:gd name="connsiteY20" fmla="*/ 354563 h 1623527"/>
                <a:gd name="connsiteX21" fmla="*/ 149290 w 298580"/>
                <a:gd name="connsiteY21" fmla="*/ 326572 h 1623527"/>
                <a:gd name="connsiteX22" fmla="*/ 167951 w 298580"/>
                <a:gd name="connsiteY22" fmla="*/ 307910 h 1623527"/>
                <a:gd name="connsiteX23" fmla="*/ 205274 w 298580"/>
                <a:gd name="connsiteY23" fmla="*/ 261257 h 1623527"/>
                <a:gd name="connsiteX24" fmla="*/ 214604 w 298580"/>
                <a:gd name="connsiteY24" fmla="*/ 223935 h 1623527"/>
                <a:gd name="connsiteX25" fmla="*/ 233266 w 298580"/>
                <a:gd name="connsiteY25" fmla="*/ 121298 h 1623527"/>
                <a:gd name="connsiteX26" fmla="*/ 242596 w 298580"/>
                <a:gd name="connsiteY26" fmla="*/ 93306 h 1623527"/>
                <a:gd name="connsiteX27" fmla="*/ 279919 w 298580"/>
                <a:gd name="connsiteY27" fmla="*/ 46653 h 1623527"/>
                <a:gd name="connsiteX28" fmla="*/ 298580 w 298580"/>
                <a:gd name="connsiteY28" fmla="*/ 0 h 1623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8580" h="1623527">
                  <a:moveTo>
                    <a:pt x="9331" y="1623527"/>
                  </a:moveTo>
                  <a:cubicBezTo>
                    <a:pt x="40713" y="1568607"/>
                    <a:pt x="59026" y="1571529"/>
                    <a:pt x="37323" y="1520890"/>
                  </a:cubicBezTo>
                  <a:cubicBezTo>
                    <a:pt x="32905" y="1510583"/>
                    <a:pt x="24882" y="1502229"/>
                    <a:pt x="18661" y="1492898"/>
                  </a:cubicBezTo>
                  <a:cubicBezTo>
                    <a:pt x="14262" y="1479701"/>
                    <a:pt x="0" y="1439296"/>
                    <a:pt x="0" y="1427584"/>
                  </a:cubicBezTo>
                  <a:cubicBezTo>
                    <a:pt x="0" y="1423520"/>
                    <a:pt x="14261" y="1369602"/>
                    <a:pt x="18661" y="1362270"/>
                  </a:cubicBezTo>
                  <a:cubicBezTo>
                    <a:pt x="23187" y="1354726"/>
                    <a:pt x="31827" y="1350478"/>
                    <a:pt x="37323" y="1343608"/>
                  </a:cubicBezTo>
                  <a:cubicBezTo>
                    <a:pt x="84411" y="1284749"/>
                    <a:pt x="29582" y="1342020"/>
                    <a:pt x="74645" y="1296955"/>
                  </a:cubicBezTo>
                  <a:cubicBezTo>
                    <a:pt x="94513" y="1237354"/>
                    <a:pt x="73600" y="1304942"/>
                    <a:pt x="93306" y="1212980"/>
                  </a:cubicBezTo>
                  <a:cubicBezTo>
                    <a:pt x="98680" y="1187902"/>
                    <a:pt x="97742" y="1159675"/>
                    <a:pt x="111968" y="1138335"/>
                  </a:cubicBezTo>
                  <a:lnTo>
                    <a:pt x="130629" y="1110343"/>
                  </a:lnTo>
                  <a:cubicBezTo>
                    <a:pt x="133739" y="1101012"/>
                    <a:pt x="134899" y="1090785"/>
                    <a:pt x="139959" y="1082351"/>
                  </a:cubicBezTo>
                  <a:cubicBezTo>
                    <a:pt x="144485" y="1074808"/>
                    <a:pt x="154687" y="1071558"/>
                    <a:pt x="158621" y="1063690"/>
                  </a:cubicBezTo>
                  <a:cubicBezTo>
                    <a:pt x="174405" y="1032122"/>
                    <a:pt x="179787" y="995181"/>
                    <a:pt x="186612" y="961053"/>
                  </a:cubicBezTo>
                  <a:cubicBezTo>
                    <a:pt x="179857" y="920519"/>
                    <a:pt x="176648" y="897556"/>
                    <a:pt x="167951" y="858417"/>
                  </a:cubicBezTo>
                  <a:cubicBezTo>
                    <a:pt x="165169" y="845899"/>
                    <a:pt x="162306" y="833377"/>
                    <a:pt x="158621" y="821094"/>
                  </a:cubicBezTo>
                  <a:cubicBezTo>
                    <a:pt x="152969" y="802253"/>
                    <a:pt x="144730" y="784194"/>
                    <a:pt x="139959" y="765110"/>
                  </a:cubicBezTo>
                  <a:cubicBezTo>
                    <a:pt x="135722" y="748160"/>
                    <a:pt x="128949" y="717010"/>
                    <a:pt x="121298" y="699796"/>
                  </a:cubicBezTo>
                  <a:cubicBezTo>
                    <a:pt x="99292" y="650284"/>
                    <a:pt x="98967" y="652303"/>
                    <a:pt x="74645" y="615821"/>
                  </a:cubicBezTo>
                  <a:cubicBezTo>
                    <a:pt x="81442" y="507071"/>
                    <a:pt x="72741" y="501185"/>
                    <a:pt x="93306" y="429208"/>
                  </a:cubicBezTo>
                  <a:cubicBezTo>
                    <a:pt x="96008" y="419751"/>
                    <a:pt x="98239" y="410014"/>
                    <a:pt x="102637" y="401217"/>
                  </a:cubicBezTo>
                  <a:cubicBezTo>
                    <a:pt x="114408" y="377676"/>
                    <a:pt x="122602" y="371921"/>
                    <a:pt x="139959" y="354563"/>
                  </a:cubicBezTo>
                  <a:cubicBezTo>
                    <a:pt x="143069" y="345233"/>
                    <a:pt x="144230" y="335006"/>
                    <a:pt x="149290" y="326572"/>
                  </a:cubicBezTo>
                  <a:cubicBezTo>
                    <a:pt x="153816" y="319029"/>
                    <a:pt x="162456" y="314779"/>
                    <a:pt x="167951" y="307910"/>
                  </a:cubicBezTo>
                  <a:cubicBezTo>
                    <a:pt x="215028" y="249063"/>
                    <a:pt x="160218" y="306313"/>
                    <a:pt x="205274" y="261257"/>
                  </a:cubicBezTo>
                  <a:cubicBezTo>
                    <a:pt x="208384" y="248816"/>
                    <a:pt x="212310" y="236552"/>
                    <a:pt x="214604" y="223935"/>
                  </a:cubicBezTo>
                  <a:cubicBezTo>
                    <a:pt x="227820" y="151246"/>
                    <a:pt x="217393" y="176855"/>
                    <a:pt x="233266" y="121298"/>
                  </a:cubicBezTo>
                  <a:cubicBezTo>
                    <a:pt x="235968" y="111841"/>
                    <a:pt x="238198" y="102103"/>
                    <a:pt x="242596" y="93306"/>
                  </a:cubicBezTo>
                  <a:cubicBezTo>
                    <a:pt x="254365" y="69767"/>
                    <a:pt x="262563" y="64009"/>
                    <a:pt x="279919" y="46653"/>
                  </a:cubicBezTo>
                  <a:cubicBezTo>
                    <a:pt x="291448" y="12063"/>
                    <a:pt x="284850" y="27458"/>
                    <a:pt x="298580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CDCF896-BFA5-B266-E0A9-4E003137594F}"/>
                </a:ext>
              </a:extLst>
            </p:cNvPr>
            <p:cNvSpPr/>
            <p:nvPr/>
          </p:nvSpPr>
          <p:spPr>
            <a:xfrm>
              <a:off x="2155467" y="4043301"/>
              <a:ext cx="270588" cy="1679510"/>
            </a:xfrm>
            <a:custGeom>
              <a:avLst/>
              <a:gdLst>
                <a:gd name="connsiteX0" fmla="*/ 46653 w 270588"/>
                <a:gd name="connsiteY0" fmla="*/ 1660849 h 1660849"/>
                <a:gd name="connsiteX1" fmla="*/ 18661 w 270588"/>
                <a:gd name="connsiteY1" fmla="*/ 1595535 h 1660849"/>
                <a:gd name="connsiteX2" fmla="*/ 0 w 270588"/>
                <a:gd name="connsiteY2" fmla="*/ 1539551 h 1660849"/>
                <a:gd name="connsiteX3" fmla="*/ 9331 w 270588"/>
                <a:gd name="connsiteY3" fmla="*/ 1446245 h 1660849"/>
                <a:gd name="connsiteX4" fmla="*/ 27992 w 270588"/>
                <a:gd name="connsiteY4" fmla="*/ 1418254 h 1660849"/>
                <a:gd name="connsiteX5" fmla="*/ 74645 w 270588"/>
                <a:gd name="connsiteY5" fmla="*/ 1380931 h 1660849"/>
                <a:gd name="connsiteX6" fmla="*/ 102637 w 270588"/>
                <a:gd name="connsiteY6" fmla="*/ 1352939 h 1660849"/>
                <a:gd name="connsiteX7" fmla="*/ 130628 w 270588"/>
                <a:gd name="connsiteY7" fmla="*/ 1334278 h 1660849"/>
                <a:gd name="connsiteX8" fmla="*/ 186612 w 270588"/>
                <a:gd name="connsiteY8" fmla="*/ 1259633 h 1660849"/>
                <a:gd name="connsiteX9" fmla="*/ 205273 w 270588"/>
                <a:gd name="connsiteY9" fmla="*/ 1231641 h 1660849"/>
                <a:gd name="connsiteX10" fmla="*/ 214604 w 270588"/>
                <a:gd name="connsiteY10" fmla="*/ 1194319 h 1660849"/>
                <a:gd name="connsiteX11" fmla="*/ 195943 w 270588"/>
                <a:gd name="connsiteY11" fmla="*/ 998376 h 1660849"/>
                <a:gd name="connsiteX12" fmla="*/ 186612 w 270588"/>
                <a:gd name="connsiteY12" fmla="*/ 970384 h 1660849"/>
                <a:gd name="connsiteX13" fmla="*/ 177282 w 270588"/>
                <a:gd name="connsiteY13" fmla="*/ 858417 h 1660849"/>
                <a:gd name="connsiteX14" fmla="*/ 167951 w 270588"/>
                <a:gd name="connsiteY14" fmla="*/ 821094 h 1660849"/>
                <a:gd name="connsiteX15" fmla="*/ 195943 w 270588"/>
                <a:gd name="connsiteY15" fmla="*/ 681135 h 1660849"/>
                <a:gd name="connsiteX16" fmla="*/ 214604 w 270588"/>
                <a:gd name="connsiteY16" fmla="*/ 625151 h 1660849"/>
                <a:gd name="connsiteX17" fmla="*/ 233265 w 270588"/>
                <a:gd name="connsiteY17" fmla="*/ 597160 h 1660849"/>
                <a:gd name="connsiteX18" fmla="*/ 251926 w 270588"/>
                <a:gd name="connsiteY18" fmla="*/ 541176 h 1660849"/>
                <a:gd name="connsiteX19" fmla="*/ 233265 w 270588"/>
                <a:gd name="connsiteY19" fmla="*/ 373225 h 1660849"/>
                <a:gd name="connsiteX20" fmla="*/ 214604 w 270588"/>
                <a:gd name="connsiteY20" fmla="*/ 317241 h 1660849"/>
                <a:gd name="connsiteX21" fmla="*/ 205273 w 270588"/>
                <a:gd name="connsiteY21" fmla="*/ 289249 h 1660849"/>
                <a:gd name="connsiteX22" fmla="*/ 214604 w 270588"/>
                <a:gd name="connsiteY22" fmla="*/ 167951 h 1660849"/>
                <a:gd name="connsiteX23" fmla="*/ 242596 w 270588"/>
                <a:gd name="connsiteY23" fmla="*/ 83976 h 1660849"/>
                <a:gd name="connsiteX24" fmla="*/ 261257 w 270588"/>
                <a:gd name="connsiteY24" fmla="*/ 27992 h 1660849"/>
                <a:gd name="connsiteX25" fmla="*/ 270588 w 270588"/>
                <a:gd name="connsiteY25" fmla="*/ 0 h 1660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0588" h="1660849">
                  <a:moveTo>
                    <a:pt x="46653" y="1660849"/>
                  </a:moveTo>
                  <a:cubicBezTo>
                    <a:pt x="37322" y="1639078"/>
                    <a:pt x="27164" y="1617643"/>
                    <a:pt x="18661" y="1595535"/>
                  </a:cubicBezTo>
                  <a:cubicBezTo>
                    <a:pt x="11600" y="1577175"/>
                    <a:pt x="0" y="1539551"/>
                    <a:pt x="0" y="1539551"/>
                  </a:cubicBezTo>
                  <a:cubicBezTo>
                    <a:pt x="3110" y="1508449"/>
                    <a:pt x="2302" y="1476702"/>
                    <a:pt x="9331" y="1446245"/>
                  </a:cubicBezTo>
                  <a:cubicBezTo>
                    <a:pt x="11853" y="1435318"/>
                    <a:pt x="20987" y="1427010"/>
                    <a:pt x="27992" y="1418254"/>
                  </a:cubicBezTo>
                  <a:cubicBezTo>
                    <a:pt x="49712" y="1391104"/>
                    <a:pt x="45542" y="1405183"/>
                    <a:pt x="74645" y="1380931"/>
                  </a:cubicBezTo>
                  <a:cubicBezTo>
                    <a:pt x="84782" y="1372483"/>
                    <a:pt x="92500" y="1361387"/>
                    <a:pt x="102637" y="1352939"/>
                  </a:cubicBezTo>
                  <a:cubicBezTo>
                    <a:pt x="111252" y="1345760"/>
                    <a:pt x="121872" y="1341283"/>
                    <a:pt x="130628" y="1334278"/>
                  </a:cubicBezTo>
                  <a:cubicBezTo>
                    <a:pt x="155289" y="1314550"/>
                    <a:pt x="169549" y="1285227"/>
                    <a:pt x="186612" y="1259633"/>
                  </a:cubicBezTo>
                  <a:lnTo>
                    <a:pt x="205273" y="1231641"/>
                  </a:lnTo>
                  <a:cubicBezTo>
                    <a:pt x="208383" y="1219200"/>
                    <a:pt x="214604" y="1207143"/>
                    <a:pt x="214604" y="1194319"/>
                  </a:cubicBezTo>
                  <a:cubicBezTo>
                    <a:pt x="214604" y="1130574"/>
                    <a:pt x="211768" y="1061678"/>
                    <a:pt x="195943" y="998376"/>
                  </a:cubicBezTo>
                  <a:cubicBezTo>
                    <a:pt x="193558" y="988834"/>
                    <a:pt x="189722" y="979715"/>
                    <a:pt x="186612" y="970384"/>
                  </a:cubicBezTo>
                  <a:cubicBezTo>
                    <a:pt x="183502" y="933062"/>
                    <a:pt x="181927" y="895579"/>
                    <a:pt x="177282" y="858417"/>
                  </a:cubicBezTo>
                  <a:cubicBezTo>
                    <a:pt x="175691" y="845692"/>
                    <a:pt x="167951" y="833918"/>
                    <a:pt x="167951" y="821094"/>
                  </a:cubicBezTo>
                  <a:cubicBezTo>
                    <a:pt x="167951" y="752078"/>
                    <a:pt x="176410" y="739735"/>
                    <a:pt x="195943" y="681135"/>
                  </a:cubicBezTo>
                  <a:cubicBezTo>
                    <a:pt x="195945" y="681130"/>
                    <a:pt x="214601" y="625155"/>
                    <a:pt x="214604" y="625151"/>
                  </a:cubicBezTo>
                  <a:cubicBezTo>
                    <a:pt x="220824" y="615821"/>
                    <a:pt x="228711" y="607407"/>
                    <a:pt x="233265" y="597160"/>
                  </a:cubicBezTo>
                  <a:cubicBezTo>
                    <a:pt x="241254" y="579185"/>
                    <a:pt x="251926" y="541176"/>
                    <a:pt x="251926" y="541176"/>
                  </a:cubicBezTo>
                  <a:cubicBezTo>
                    <a:pt x="247692" y="486130"/>
                    <a:pt x="248081" y="427549"/>
                    <a:pt x="233265" y="373225"/>
                  </a:cubicBezTo>
                  <a:cubicBezTo>
                    <a:pt x="228089" y="354247"/>
                    <a:pt x="220824" y="335902"/>
                    <a:pt x="214604" y="317241"/>
                  </a:cubicBezTo>
                  <a:lnTo>
                    <a:pt x="205273" y="289249"/>
                  </a:lnTo>
                  <a:cubicBezTo>
                    <a:pt x="208383" y="248816"/>
                    <a:pt x="208279" y="208007"/>
                    <a:pt x="214604" y="167951"/>
                  </a:cubicBezTo>
                  <a:cubicBezTo>
                    <a:pt x="214605" y="167944"/>
                    <a:pt x="237930" y="97975"/>
                    <a:pt x="242596" y="83976"/>
                  </a:cubicBezTo>
                  <a:lnTo>
                    <a:pt x="261257" y="27992"/>
                  </a:lnTo>
                  <a:lnTo>
                    <a:pt x="270588" y="0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401EEE-34DA-1217-9059-E46E26074028}"/>
                </a:ext>
              </a:extLst>
            </p:cNvPr>
            <p:cNvSpPr/>
            <p:nvPr/>
          </p:nvSpPr>
          <p:spPr>
            <a:xfrm>
              <a:off x="2668651" y="4052632"/>
              <a:ext cx="447869" cy="1651518"/>
            </a:xfrm>
            <a:custGeom>
              <a:avLst/>
              <a:gdLst>
                <a:gd name="connsiteX0" fmla="*/ 335902 w 447869"/>
                <a:gd name="connsiteY0" fmla="*/ 1651518 h 1651518"/>
                <a:gd name="connsiteX1" fmla="*/ 317240 w 447869"/>
                <a:gd name="connsiteY1" fmla="*/ 1586204 h 1651518"/>
                <a:gd name="connsiteX2" fmla="*/ 307910 w 447869"/>
                <a:gd name="connsiteY2" fmla="*/ 1558212 h 1651518"/>
                <a:gd name="connsiteX3" fmla="*/ 298579 w 447869"/>
                <a:gd name="connsiteY3" fmla="*/ 1502228 h 1651518"/>
                <a:gd name="connsiteX4" fmla="*/ 279918 w 447869"/>
                <a:gd name="connsiteY4" fmla="*/ 1455575 h 1651518"/>
                <a:gd name="connsiteX5" fmla="*/ 261257 w 447869"/>
                <a:gd name="connsiteY5" fmla="*/ 1380930 h 1651518"/>
                <a:gd name="connsiteX6" fmla="*/ 251926 w 447869"/>
                <a:gd name="connsiteY6" fmla="*/ 1352939 h 1651518"/>
                <a:gd name="connsiteX7" fmla="*/ 233265 w 447869"/>
                <a:gd name="connsiteY7" fmla="*/ 1334277 h 1651518"/>
                <a:gd name="connsiteX8" fmla="*/ 195942 w 447869"/>
                <a:gd name="connsiteY8" fmla="*/ 1287624 h 1651518"/>
                <a:gd name="connsiteX9" fmla="*/ 102636 w 447869"/>
                <a:gd name="connsiteY9" fmla="*/ 1212979 h 1651518"/>
                <a:gd name="connsiteX10" fmla="*/ 93306 w 447869"/>
                <a:gd name="connsiteY10" fmla="*/ 1184988 h 1651518"/>
                <a:gd name="connsiteX11" fmla="*/ 74644 w 447869"/>
                <a:gd name="connsiteY11" fmla="*/ 1156996 h 1651518"/>
                <a:gd name="connsiteX12" fmla="*/ 55983 w 447869"/>
                <a:gd name="connsiteY12" fmla="*/ 1101012 h 1651518"/>
                <a:gd name="connsiteX13" fmla="*/ 46653 w 447869"/>
                <a:gd name="connsiteY13" fmla="*/ 1073020 h 1651518"/>
                <a:gd name="connsiteX14" fmla="*/ 37322 w 447869"/>
                <a:gd name="connsiteY14" fmla="*/ 1045028 h 1651518"/>
                <a:gd name="connsiteX15" fmla="*/ 27991 w 447869"/>
                <a:gd name="connsiteY15" fmla="*/ 933061 h 1651518"/>
                <a:gd name="connsiteX16" fmla="*/ 9330 w 447869"/>
                <a:gd name="connsiteY16" fmla="*/ 830424 h 1651518"/>
                <a:gd name="connsiteX17" fmla="*/ 0 w 447869"/>
                <a:gd name="connsiteY17" fmla="*/ 709126 h 1651518"/>
                <a:gd name="connsiteX18" fmla="*/ 27991 w 447869"/>
                <a:gd name="connsiteY18" fmla="*/ 541175 h 1651518"/>
                <a:gd name="connsiteX19" fmla="*/ 65314 w 447869"/>
                <a:gd name="connsiteY19" fmla="*/ 457200 h 1651518"/>
                <a:gd name="connsiteX20" fmla="*/ 74644 w 447869"/>
                <a:gd name="connsiteY20" fmla="*/ 429208 h 1651518"/>
                <a:gd name="connsiteX21" fmla="*/ 149289 w 447869"/>
                <a:gd name="connsiteY21" fmla="*/ 363894 h 1651518"/>
                <a:gd name="connsiteX22" fmla="*/ 186612 w 447869"/>
                <a:gd name="connsiteY22" fmla="*/ 317241 h 1651518"/>
                <a:gd name="connsiteX23" fmla="*/ 233265 w 447869"/>
                <a:gd name="connsiteY23" fmla="*/ 279918 h 1651518"/>
                <a:gd name="connsiteX24" fmla="*/ 289249 w 447869"/>
                <a:gd name="connsiteY24" fmla="*/ 223935 h 1651518"/>
                <a:gd name="connsiteX25" fmla="*/ 307910 w 447869"/>
                <a:gd name="connsiteY25" fmla="*/ 205273 h 1651518"/>
                <a:gd name="connsiteX26" fmla="*/ 335902 w 447869"/>
                <a:gd name="connsiteY26" fmla="*/ 158620 h 1651518"/>
                <a:gd name="connsiteX27" fmla="*/ 373224 w 447869"/>
                <a:gd name="connsiteY27" fmla="*/ 102637 h 1651518"/>
                <a:gd name="connsiteX28" fmla="*/ 410547 w 447869"/>
                <a:gd name="connsiteY28" fmla="*/ 65314 h 1651518"/>
                <a:gd name="connsiteX29" fmla="*/ 419877 w 447869"/>
                <a:gd name="connsiteY29" fmla="*/ 37322 h 1651518"/>
                <a:gd name="connsiteX30" fmla="*/ 447869 w 447869"/>
                <a:gd name="connsiteY30" fmla="*/ 0 h 165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47869" h="1651518">
                  <a:moveTo>
                    <a:pt x="335902" y="1651518"/>
                  </a:moveTo>
                  <a:cubicBezTo>
                    <a:pt x="329681" y="1629747"/>
                    <a:pt x="323746" y="1607892"/>
                    <a:pt x="317240" y="1586204"/>
                  </a:cubicBezTo>
                  <a:cubicBezTo>
                    <a:pt x="314414" y="1576783"/>
                    <a:pt x="310044" y="1567813"/>
                    <a:pt x="307910" y="1558212"/>
                  </a:cubicBezTo>
                  <a:cubicBezTo>
                    <a:pt x="303806" y="1539744"/>
                    <a:pt x="303557" y="1520480"/>
                    <a:pt x="298579" y="1502228"/>
                  </a:cubicBezTo>
                  <a:cubicBezTo>
                    <a:pt x="294172" y="1486069"/>
                    <a:pt x="284844" y="1471583"/>
                    <a:pt x="279918" y="1455575"/>
                  </a:cubicBezTo>
                  <a:cubicBezTo>
                    <a:pt x="272376" y="1431062"/>
                    <a:pt x="269368" y="1405261"/>
                    <a:pt x="261257" y="1380930"/>
                  </a:cubicBezTo>
                  <a:cubicBezTo>
                    <a:pt x="258147" y="1371600"/>
                    <a:pt x="256986" y="1361373"/>
                    <a:pt x="251926" y="1352939"/>
                  </a:cubicBezTo>
                  <a:cubicBezTo>
                    <a:pt x="247400" y="1345396"/>
                    <a:pt x="238760" y="1341146"/>
                    <a:pt x="233265" y="1334277"/>
                  </a:cubicBezTo>
                  <a:cubicBezTo>
                    <a:pt x="211712" y="1307336"/>
                    <a:pt x="220974" y="1307649"/>
                    <a:pt x="195942" y="1287624"/>
                  </a:cubicBezTo>
                  <a:cubicBezTo>
                    <a:pt x="93839" y="1205941"/>
                    <a:pt x="149067" y="1259410"/>
                    <a:pt x="102636" y="1212979"/>
                  </a:cubicBezTo>
                  <a:cubicBezTo>
                    <a:pt x="99526" y="1203649"/>
                    <a:pt x="97704" y="1193785"/>
                    <a:pt x="93306" y="1184988"/>
                  </a:cubicBezTo>
                  <a:cubicBezTo>
                    <a:pt x="88291" y="1174958"/>
                    <a:pt x="79199" y="1167244"/>
                    <a:pt x="74644" y="1156996"/>
                  </a:cubicBezTo>
                  <a:cubicBezTo>
                    <a:pt x="66655" y="1139021"/>
                    <a:pt x="62203" y="1119673"/>
                    <a:pt x="55983" y="1101012"/>
                  </a:cubicBezTo>
                  <a:lnTo>
                    <a:pt x="46653" y="1073020"/>
                  </a:lnTo>
                  <a:lnTo>
                    <a:pt x="37322" y="1045028"/>
                  </a:lnTo>
                  <a:cubicBezTo>
                    <a:pt x="34212" y="1007706"/>
                    <a:pt x="32127" y="970284"/>
                    <a:pt x="27991" y="933061"/>
                  </a:cubicBezTo>
                  <a:cubicBezTo>
                    <a:pt x="25005" y="906187"/>
                    <a:pt x="14868" y="858113"/>
                    <a:pt x="9330" y="830424"/>
                  </a:cubicBezTo>
                  <a:cubicBezTo>
                    <a:pt x="6220" y="789991"/>
                    <a:pt x="0" y="749678"/>
                    <a:pt x="0" y="709126"/>
                  </a:cubicBezTo>
                  <a:cubicBezTo>
                    <a:pt x="0" y="657932"/>
                    <a:pt x="11499" y="590650"/>
                    <a:pt x="27991" y="541175"/>
                  </a:cubicBezTo>
                  <a:cubicBezTo>
                    <a:pt x="50199" y="474554"/>
                    <a:pt x="35742" y="501559"/>
                    <a:pt x="65314" y="457200"/>
                  </a:cubicBezTo>
                  <a:cubicBezTo>
                    <a:pt x="68424" y="447869"/>
                    <a:pt x="68743" y="437076"/>
                    <a:pt x="74644" y="429208"/>
                  </a:cubicBezTo>
                  <a:cubicBezTo>
                    <a:pt x="117807" y="371657"/>
                    <a:pt x="108822" y="396268"/>
                    <a:pt x="149289" y="363894"/>
                  </a:cubicBezTo>
                  <a:cubicBezTo>
                    <a:pt x="174321" y="343868"/>
                    <a:pt x="165058" y="344183"/>
                    <a:pt x="186612" y="317241"/>
                  </a:cubicBezTo>
                  <a:cubicBezTo>
                    <a:pt x="211843" y="285702"/>
                    <a:pt x="199686" y="309766"/>
                    <a:pt x="233265" y="279918"/>
                  </a:cubicBezTo>
                  <a:cubicBezTo>
                    <a:pt x="252990" y="262385"/>
                    <a:pt x="270588" y="242596"/>
                    <a:pt x="289249" y="223935"/>
                  </a:cubicBezTo>
                  <a:lnTo>
                    <a:pt x="307910" y="205273"/>
                  </a:lnTo>
                  <a:cubicBezTo>
                    <a:pt x="325749" y="151751"/>
                    <a:pt x="305162" y="199606"/>
                    <a:pt x="335902" y="158620"/>
                  </a:cubicBezTo>
                  <a:cubicBezTo>
                    <a:pt x="349359" y="140678"/>
                    <a:pt x="357365" y="118496"/>
                    <a:pt x="373224" y="102637"/>
                  </a:cubicBezTo>
                  <a:lnTo>
                    <a:pt x="410547" y="65314"/>
                  </a:lnTo>
                  <a:cubicBezTo>
                    <a:pt x="413657" y="55983"/>
                    <a:pt x="415479" y="46119"/>
                    <a:pt x="419877" y="37322"/>
                  </a:cubicBezTo>
                  <a:cubicBezTo>
                    <a:pt x="430428" y="16219"/>
                    <a:pt x="434746" y="13122"/>
                    <a:pt x="447869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DF315DC-AC04-2349-0794-B0133349729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532651" y="3761425"/>
              <a:ext cx="0" cy="205568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94C5107-11F1-5615-86E3-76A5BAA497B5}"/>
                </a:ext>
              </a:extLst>
            </p:cNvPr>
            <p:cNvSpPr txBox="1"/>
            <p:nvPr/>
          </p:nvSpPr>
          <p:spPr>
            <a:xfrm>
              <a:off x="1210657" y="5584311"/>
              <a:ext cx="308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1CF505-ECCB-2E39-D990-2FAB4A6EC6A3}"/>
                </a:ext>
              </a:extLst>
            </p:cNvPr>
            <p:cNvSpPr txBox="1"/>
            <p:nvPr/>
          </p:nvSpPr>
          <p:spPr>
            <a:xfrm>
              <a:off x="1213367" y="3862614"/>
              <a:ext cx="248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01E5E6C-0A2E-422A-F1F3-9BDC8424A9F4}"/>
                </a:ext>
              </a:extLst>
            </p:cNvPr>
            <p:cNvSpPr txBox="1"/>
            <p:nvPr/>
          </p:nvSpPr>
          <p:spPr>
            <a:xfrm>
              <a:off x="2261167" y="3607460"/>
              <a:ext cx="2996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x</a:t>
              </a:r>
              <a:r>
                <a:rPr lang="en-US" sz="2000" baseline="-25000" dirty="0"/>
                <a:t>1          </a:t>
              </a:r>
              <a:r>
                <a:rPr lang="en-US" sz="2000" dirty="0"/>
                <a:t>x</a:t>
              </a:r>
              <a:r>
                <a:rPr lang="en-US" sz="2000" baseline="-25000" dirty="0"/>
                <a:t>2</a:t>
              </a:r>
              <a:r>
                <a:rPr lang="en-US" sz="2000" dirty="0"/>
                <a:t>  x</a:t>
              </a:r>
              <a:r>
                <a:rPr lang="en-US" sz="2000" baseline="-25000" dirty="0"/>
                <a:t>3                           </a:t>
              </a:r>
              <a:r>
                <a:rPr lang="en-US" sz="2000" dirty="0"/>
                <a:t>x</a:t>
              </a:r>
              <a:r>
                <a:rPr lang="en-US" sz="2000" baseline="-25000" dirty="0"/>
                <a:t>4</a:t>
              </a:r>
              <a:endParaRPr lang="en-US" sz="2000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88D1E91-3BDA-3DED-FE4D-8C4A01AD3586}"/>
              </a:ext>
            </a:extLst>
          </p:cNvPr>
          <p:cNvSpPr txBox="1"/>
          <p:nvPr/>
        </p:nvSpPr>
        <p:spPr>
          <a:xfrm>
            <a:off x="698935" y="4689490"/>
            <a:ext cx="6626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“Familiar” Off-diagonal correlator in terms of real, positive wavefunction,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B0CA51-7C0A-1E51-30A7-72D04B1A0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8921" y="1800528"/>
            <a:ext cx="4315519" cy="2869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E32ED1-4C4D-BFC9-9B35-A1C7A1464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234" y="5201232"/>
            <a:ext cx="5724292" cy="5246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EB8748-4548-7666-B9E8-D97C786356D0}"/>
              </a:ext>
            </a:extLst>
          </p:cNvPr>
          <p:cNvSpPr txBox="1"/>
          <p:nvPr/>
        </p:nvSpPr>
        <p:spPr>
          <a:xfrm>
            <a:off x="981608" y="5965065"/>
            <a:ext cx="6061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ODLRO shows that moving a particle across system produces a </a:t>
            </a:r>
          </a:p>
          <a:p>
            <a:r>
              <a:rPr lang="en-US" dirty="0"/>
              <a:t>mixed state that is indistinguishable from the initial state</a:t>
            </a:r>
          </a:p>
        </p:txBody>
      </p:sp>
    </p:spTree>
    <p:extLst>
      <p:ext uri="{BB962C8B-B14F-4D97-AF65-F5344CB8AC3E}">
        <p14:creationId xmlns:p14="http://schemas.microsoft.com/office/powerpoint/2010/main" val="298636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8FCA9-AA75-1633-42DF-533D645AE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70" y="147588"/>
            <a:ext cx="7772400" cy="872690"/>
          </a:xfrm>
        </p:spPr>
        <p:txBody>
          <a:bodyPr/>
          <a:lstStyle/>
          <a:p>
            <a:r>
              <a:rPr lang="en-US" dirty="0"/>
              <a:t>Strong-to-weak SSB in 3d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407717-1CFE-A793-DF81-A94FFF72D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431" y="2394821"/>
            <a:ext cx="3239139" cy="4142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799E1A-A5ED-D735-6D5C-BE3CA9E06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70" y="2329655"/>
            <a:ext cx="3151675" cy="5445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A58CC9-3E80-1BA2-42C9-BF8D11038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830" y="1728074"/>
            <a:ext cx="796839" cy="370856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914B488-DB69-5447-1879-7445F93099F2}"/>
              </a:ext>
            </a:extLst>
          </p:cNvPr>
          <p:cNvCxnSpPr>
            <a:cxnSpLocks/>
          </p:cNvCxnSpPr>
          <p:nvPr/>
        </p:nvCxnSpPr>
        <p:spPr bwMode="auto">
          <a:xfrm>
            <a:off x="2244134" y="1694046"/>
            <a:ext cx="778199" cy="5101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1CB32E6-33DC-C7D5-1616-23DD15E6A8BB}"/>
              </a:ext>
            </a:extLst>
          </p:cNvPr>
          <p:cNvSpPr txBox="1"/>
          <p:nvPr/>
        </p:nvSpPr>
        <p:spPr>
          <a:xfrm>
            <a:off x="596766" y="1263704"/>
            <a:ext cx="2763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Imaginary-time dynamics for</a:t>
            </a:r>
          </a:p>
          <a:p>
            <a:r>
              <a:rPr lang="en-US" dirty="0"/>
              <a:t>Heisenberg FM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7D20F8-E552-0BDF-843A-FC7EB2C8FC65}"/>
              </a:ext>
            </a:extLst>
          </p:cNvPr>
          <p:cNvSpPr txBox="1"/>
          <p:nvPr/>
        </p:nvSpPr>
        <p:spPr>
          <a:xfrm>
            <a:off x="5149516" y="1366787"/>
            <a:ext cx="33937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sets the effective temperature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3741A0-26EA-04EB-EDF2-000B38017CED}"/>
              </a:ext>
            </a:extLst>
          </p:cNvPr>
          <p:cNvSpPr txBox="1"/>
          <p:nvPr/>
        </p:nvSpPr>
        <p:spPr>
          <a:xfrm>
            <a:off x="978053" y="3650209"/>
            <a:ext cx="5497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d=3;  Heisenberg FM orders at finite temperature, implying</a:t>
            </a:r>
          </a:p>
          <a:p>
            <a:r>
              <a:rPr lang="en-US" dirty="0"/>
              <a:t>a finite time transition where SW-SSB occurs, with ODLRO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B5D421B-0048-C45D-1451-73AF42E79702}"/>
              </a:ext>
            </a:extLst>
          </p:cNvPr>
          <p:cNvCxnSpPr>
            <a:cxnSpLocks/>
          </p:cNvCxnSpPr>
          <p:nvPr/>
        </p:nvCxnSpPr>
        <p:spPr bwMode="auto">
          <a:xfrm flipV="1">
            <a:off x="1200000" y="5313432"/>
            <a:ext cx="5051609" cy="2429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E6CBC60-92F7-2601-DBAF-278FE2829778}"/>
              </a:ext>
            </a:extLst>
          </p:cNvPr>
          <p:cNvSpPr txBox="1"/>
          <p:nvPr/>
        </p:nvSpPr>
        <p:spPr>
          <a:xfrm>
            <a:off x="978053" y="5352410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E9A8DC-7B00-9E0B-3F31-1426402E1053}"/>
              </a:ext>
            </a:extLst>
          </p:cNvPr>
          <p:cNvSpPr txBox="1"/>
          <p:nvPr/>
        </p:nvSpPr>
        <p:spPr>
          <a:xfrm>
            <a:off x="6262881" y="5076115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367FD87-417A-56C4-9C9B-6C9B9992CBD8}"/>
              </a:ext>
            </a:extLst>
          </p:cNvPr>
          <p:cNvSpPr>
            <a:spLocks noChangeAspect="1"/>
          </p:cNvSpPr>
          <p:nvPr/>
        </p:nvSpPr>
        <p:spPr bwMode="auto">
          <a:xfrm>
            <a:off x="3063999" y="5259349"/>
            <a:ext cx="169278" cy="169278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909791-3452-B68D-3FAA-F117866F9B19}"/>
              </a:ext>
            </a:extLst>
          </p:cNvPr>
          <p:cNvSpPr txBox="1"/>
          <p:nvPr/>
        </p:nvSpPr>
        <p:spPr>
          <a:xfrm>
            <a:off x="3003249" y="5411083"/>
            <a:ext cx="404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</a:t>
            </a:r>
            <a:r>
              <a:rPr lang="en-US" sz="2800" baseline="-25000" dirty="0" err="1"/>
              <a:t>c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02BAD3-3019-2F48-30ED-36A2B032E7AD}"/>
              </a:ext>
            </a:extLst>
          </p:cNvPr>
          <p:cNvSpPr txBox="1"/>
          <p:nvPr/>
        </p:nvSpPr>
        <p:spPr>
          <a:xfrm>
            <a:off x="2654355" y="4881952"/>
            <a:ext cx="988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SW-SSB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22A214-EDE4-6941-ABE9-5B0D29AA5725}"/>
              </a:ext>
            </a:extLst>
          </p:cNvPr>
          <p:cNvSpPr txBox="1"/>
          <p:nvPr/>
        </p:nvSpPr>
        <p:spPr>
          <a:xfrm>
            <a:off x="1430956" y="5491213"/>
            <a:ext cx="1154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Symmetric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4BC703-FCD0-1880-0728-093B99AEE626}"/>
              </a:ext>
            </a:extLst>
          </p:cNvPr>
          <p:cNvSpPr txBox="1"/>
          <p:nvPr/>
        </p:nvSpPr>
        <p:spPr>
          <a:xfrm>
            <a:off x="3643215" y="5482708"/>
            <a:ext cx="25487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Strong symmetry broken</a:t>
            </a:r>
          </a:p>
        </p:txBody>
      </p:sp>
    </p:spTree>
    <p:extLst>
      <p:ext uri="{BB962C8B-B14F-4D97-AF65-F5344CB8AC3E}">
        <p14:creationId xmlns:p14="http://schemas.microsoft.com/office/powerpoint/2010/main" val="1982949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D2E71-8EC5-D575-E31C-44160B2B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80210"/>
            <a:ext cx="7772400" cy="1143000"/>
          </a:xfrm>
        </p:spPr>
        <p:txBody>
          <a:bodyPr/>
          <a:lstStyle/>
          <a:p>
            <a:r>
              <a:rPr lang="en-US" dirty="0"/>
              <a:t>Renyi-2 Quasi-ODLRO in 2d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9C1612-680E-40E9-F203-1FC0485C9679}"/>
              </a:ext>
            </a:extLst>
          </p:cNvPr>
          <p:cNvSpPr txBox="1"/>
          <p:nvPr/>
        </p:nvSpPr>
        <p:spPr>
          <a:xfrm>
            <a:off x="502920" y="1137459"/>
            <a:ext cx="5703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d=2; Heisenberg FM does not order at any finite temperature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7CC703-F6DC-8E09-AE99-616AC884A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29" y="1722234"/>
            <a:ext cx="3151675" cy="5445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6E85B0-EE3D-6F27-72B9-644632257794}"/>
              </a:ext>
            </a:extLst>
          </p:cNvPr>
          <p:cNvSpPr txBox="1"/>
          <p:nvPr/>
        </p:nvSpPr>
        <p:spPr>
          <a:xfrm>
            <a:off x="696082" y="2559812"/>
            <a:ext cx="72585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But, initial state at t=0 breaks Heisenberg down to XY symmetry </a:t>
            </a:r>
          </a:p>
          <a:p>
            <a:endParaRPr lang="en-US" dirty="0"/>
          </a:p>
          <a:p>
            <a:r>
              <a:rPr lang="en-US" dirty="0"/>
              <a:t>Might expect a finite time </a:t>
            </a:r>
            <a:r>
              <a:rPr lang="en-US" dirty="0" err="1"/>
              <a:t>Kosterlitz</a:t>
            </a:r>
            <a:r>
              <a:rPr lang="en-US" dirty="0"/>
              <a:t>-Thouless “symmetry breaking” transition</a:t>
            </a:r>
          </a:p>
          <a:p>
            <a:r>
              <a:rPr lang="en-US" dirty="0"/>
              <a:t>into a phase with power law Quasi-ODLRO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126269-6EB1-6C88-F75B-E7B1A94CF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1" y="1722234"/>
            <a:ext cx="1437578" cy="2360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4E5CFF-3D48-2F73-DCF1-A6E2A14EB8C3}"/>
              </a:ext>
            </a:extLst>
          </p:cNvPr>
          <p:cNvSpPr txBox="1"/>
          <p:nvPr/>
        </p:nvSpPr>
        <p:spPr>
          <a:xfrm>
            <a:off x="696082" y="3690769"/>
            <a:ext cx="6639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Stochastic Series Expansion (Quantum Monte Carlo) result verifies this</a:t>
            </a:r>
          </a:p>
        </p:txBody>
      </p:sp>
      <p:pic>
        <p:nvPicPr>
          <p:cNvPr id="9" name="Picture 8" descr="A graph of a graph with numbers and lines&#10;&#10;AI-generated content may be incorrect.">
            <a:extLst>
              <a:ext uri="{FF2B5EF4-FFF2-40B4-BE49-F238E27FC236}">
                <a16:creationId xmlns:a16="http://schemas.microsoft.com/office/drawing/2014/main" id="{41C8B08E-462F-3846-5B2B-E50F861E9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423" y="4095185"/>
            <a:ext cx="3947984" cy="268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805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18C76-49B7-E970-C14D-A420554E6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0"/>
            <a:ext cx="7772400" cy="892629"/>
          </a:xfrm>
        </p:spPr>
        <p:txBody>
          <a:bodyPr/>
          <a:lstStyle/>
          <a:p>
            <a:r>
              <a:rPr lang="en-US" dirty="0"/>
              <a:t>Theory Collaborators (arXiv:2602.16045)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4C6AE6F-AD35-B771-278E-3F3BC6D55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512" y="914142"/>
            <a:ext cx="1334927" cy="1312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34A961-8B6B-CBC6-4CD9-69B1AA95A8A1}"/>
              </a:ext>
            </a:extLst>
          </p:cNvPr>
          <p:cNvSpPr txBox="1"/>
          <p:nvPr/>
        </p:nvSpPr>
        <p:spPr>
          <a:xfrm>
            <a:off x="5811398" y="2435068"/>
            <a:ext cx="1189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660066"/>
                </a:solidFill>
                <a:latin typeface="Arial"/>
                <a:cs typeface="Arial"/>
              </a:rPr>
              <a:t>Jake Hauser</a:t>
            </a:r>
          </a:p>
        </p:txBody>
      </p:sp>
      <p:pic>
        <p:nvPicPr>
          <p:cNvPr id="14" name="Picture 13" descr="A person wearing glasses and a blue shirt&#10;&#10;AI-generated content may be incorrect.">
            <a:extLst>
              <a:ext uri="{FF2B5EF4-FFF2-40B4-BE49-F238E27FC236}">
                <a16:creationId xmlns:a16="http://schemas.microsoft.com/office/drawing/2014/main" id="{A97FC8A0-0FD3-175D-2BF9-C967A40AC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025" y="5091748"/>
            <a:ext cx="1746250" cy="11620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8F23F18-2585-E3B1-9A87-4F54CA49785E}"/>
              </a:ext>
            </a:extLst>
          </p:cNvPr>
          <p:cNvSpPr txBox="1"/>
          <p:nvPr/>
        </p:nvSpPr>
        <p:spPr>
          <a:xfrm>
            <a:off x="1077806" y="6290179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942092"/>
                </a:solidFill>
              </a:rPr>
              <a:t>Cenke</a:t>
            </a:r>
            <a:r>
              <a:rPr lang="en-US" dirty="0">
                <a:solidFill>
                  <a:srgbClr val="942092"/>
                </a:solidFill>
              </a:rPr>
              <a:t> Xu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ED9C06-904B-7823-B04A-BEFF051A2CB0}"/>
              </a:ext>
            </a:extLst>
          </p:cNvPr>
          <p:cNvSpPr txBox="1"/>
          <p:nvPr/>
        </p:nvSpPr>
        <p:spPr>
          <a:xfrm>
            <a:off x="993318" y="2378238"/>
            <a:ext cx="1276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942092"/>
                </a:solidFill>
              </a:rPr>
              <a:t>Kaixiang</a:t>
            </a:r>
            <a:r>
              <a:rPr lang="en-US" dirty="0">
                <a:solidFill>
                  <a:srgbClr val="942092"/>
                </a:solidFill>
              </a:rPr>
              <a:t> Su</a:t>
            </a:r>
          </a:p>
        </p:txBody>
      </p:sp>
      <p:pic>
        <p:nvPicPr>
          <p:cNvPr id="8" name="Picture 7" descr="A person wearing glasses smiling&#10;&#10;AI-generated content may be incorrect.">
            <a:extLst>
              <a:ext uri="{FF2B5EF4-FFF2-40B4-BE49-F238E27FC236}">
                <a16:creationId xmlns:a16="http://schemas.microsoft.com/office/drawing/2014/main" id="{BB4DB527-6519-E17D-B097-E58442969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98" y="928236"/>
            <a:ext cx="1190731" cy="1373593"/>
          </a:xfrm>
          <a:prstGeom prst="rect">
            <a:avLst/>
          </a:prstGeom>
        </p:spPr>
      </p:pic>
      <p:pic>
        <p:nvPicPr>
          <p:cNvPr id="7" name="Picture 2" descr="Hyunsoo Ha">
            <a:extLst>
              <a:ext uri="{FF2B5EF4-FFF2-40B4-BE49-F238E27FC236}">
                <a16:creationId xmlns:a16="http://schemas.microsoft.com/office/drawing/2014/main" id="{41D659B0-7502-0E25-B2ED-B92315609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962" y="934734"/>
            <a:ext cx="1030195" cy="137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915E4A-25EF-6097-AC34-46BBEBDF5ECA}"/>
              </a:ext>
            </a:extLst>
          </p:cNvPr>
          <p:cNvSpPr txBox="1"/>
          <p:nvPr/>
        </p:nvSpPr>
        <p:spPr>
          <a:xfrm>
            <a:off x="3481237" y="2378238"/>
            <a:ext cx="1311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942092"/>
                </a:solidFill>
              </a:rPr>
              <a:t>Hyunsoo</a:t>
            </a:r>
            <a:r>
              <a:rPr lang="en-US" dirty="0">
                <a:solidFill>
                  <a:srgbClr val="942092"/>
                </a:solidFill>
              </a:rPr>
              <a:t> Ha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B1E572-835D-96AE-B874-7659A88751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6276" y="2974928"/>
            <a:ext cx="1270000" cy="127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42083F-F619-5547-8894-22F891F84B44}"/>
              </a:ext>
            </a:extLst>
          </p:cNvPr>
          <p:cNvSpPr txBox="1"/>
          <p:nvPr/>
        </p:nvSpPr>
        <p:spPr>
          <a:xfrm>
            <a:off x="3490864" y="4333787"/>
            <a:ext cx="14253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Thomas Kiely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71F151-C443-90C8-C3F4-0633C7CCB8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439" y="2980638"/>
            <a:ext cx="1270000" cy="127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4DE3FD-359B-6D19-4943-21B68B68B433}"/>
              </a:ext>
            </a:extLst>
          </p:cNvPr>
          <p:cNvSpPr txBox="1"/>
          <p:nvPr/>
        </p:nvSpPr>
        <p:spPr>
          <a:xfrm>
            <a:off x="5928239" y="4348522"/>
            <a:ext cx="125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Abhi Sarma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2E417E-E3D1-4172-27DF-00E01151BB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0169" y="4925009"/>
            <a:ext cx="995310" cy="13287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B20784-F1B7-6AD5-B2F1-F58AAE40FC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8512" y="4893067"/>
            <a:ext cx="1401472" cy="13607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277EF01-49BC-40CB-5B92-338D249934DD}"/>
              </a:ext>
            </a:extLst>
          </p:cNvPr>
          <p:cNvSpPr txBox="1"/>
          <p:nvPr/>
        </p:nvSpPr>
        <p:spPr>
          <a:xfrm>
            <a:off x="1214899" y="433560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Jerome Lloyd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D22AFC-761D-7D87-3191-0EC4D568F6E3}"/>
              </a:ext>
            </a:extLst>
          </p:cNvPr>
          <p:cNvSpPr txBox="1"/>
          <p:nvPr/>
        </p:nvSpPr>
        <p:spPr>
          <a:xfrm>
            <a:off x="3034809" y="633718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Sarang Gopalakrishnan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8B838E-BB1B-FD4E-6488-7481CB8C5F4C}"/>
              </a:ext>
            </a:extLst>
          </p:cNvPr>
          <p:cNvSpPr txBox="1"/>
          <p:nvPr/>
        </p:nvSpPr>
        <p:spPr>
          <a:xfrm>
            <a:off x="5978011" y="6327227"/>
            <a:ext cx="1684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Romain Vasseur</a:t>
            </a:r>
          </a:p>
        </p:txBody>
      </p:sp>
      <p:pic>
        <p:nvPicPr>
          <p:cNvPr id="16" name="Picture 15" descr="A person taking a selfie&#10;&#10;AI-generated content may be incorrect.">
            <a:extLst>
              <a:ext uri="{FF2B5EF4-FFF2-40B4-BE49-F238E27FC236}">
                <a16:creationId xmlns:a16="http://schemas.microsoft.com/office/drawing/2014/main" id="{877A5166-BF53-07B7-33BE-553CD24599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0417" y="3055774"/>
            <a:ext cx="1334927" cy="123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54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4420F-CDBC-FA7D-CC06-C90FD0487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5339"/>
            <a:ext cx="7772400" cy="593558"/>
          </a:xfrm>
        </p:spPr>
        <p:txBody>
          <a:bodyPr/>
          <a:lstStyle/>
          <a:p>
            <a:r>
              <a:rPr lang="en-US" dirty="0"/>
              <a:t>Renyi-2 Correlator in 1d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A7C0A5-2590-1CDD-DED5-8C0D90346F53}"/>
              </a:ext>
            </a:extLst>
          </p:cNvPr>
          <p:cNvSpPr txBox="1"/>
          <p:nvPr/>
        </p:nvSpPr>
        <p:spPr>
          <a:xfrm>
            <a:off x="375385" y="1164658"/>
            <a:ext cx="8491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1d Heisenberg/XY FM correlation length diverges only at zero temperature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12618E-83FB-25FB-AFF3-57746F030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02" y="1850001"/>
            <a:ext cx="5236143" cy="5029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A14F25-4865-2813-2672-5B941AFB09C1}"/>
              </a:ext>
            </a:extLst>
          </p:cNvPr>
          <p:cNvSpPr txBox="1"/>
          <p:nvPr/>
        </p:nvSpPr>
        <p:spPr>
          <a:xfrm>
            <a:off x="524513" y="2560590"/>
            <a:ext cx="73527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ballistic growth of correlation length; SW-SSB only in infinite-time steady-state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9858444-1347-9374-7BDE-2CF36A565DFE}"/>
              </a:ext>
            </a:extLst>
          </p:cNvPr>
          <p:cNvCxnSpPr/>
          <p:nvPr/>
        </p:nvCxnSpPr>
        <p:spPr bwMode="auto">
          <a:xfrm>
            <a:off x="144379" y="3176337"/>
            <a:ext cx="89322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665D77C-F3FD-54A7-A387-D6AA5E1588C8}"/>
              </a:ext>
            </a:extLst>
          </p:cNvPr>
          <p:cNvSpPr txBox="1"/>
          <p:nvPr/>
        </p:nvSpPr>
        <p:spPr>
          <a:xfrm>
            <a:off x="827773" y="3487891"/>
            <a:ext cx="6888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Connections with Conditional Mutual Information (CMI)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23A6B6-67DC-3E13-EDE3-327BEA18A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779" y="4168776"/>
            <a:ext cx="4167739" cy="39404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AC52F2-DF8A-C03A-7FD0-BB2996456E9D}"/>
              </a:ext>
            </a:extLst>
          </p:cNvPr>
          <p:cNvCxnSpPr/>
          <p:nvPr/>
        </p:nvCxnSpPr>
        <p:spPr bwMode="auto">
          <a:xfrm>
            <a:off x="721895" y="4966636"/>
            <a:ext cx="639117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240050-E20A-9B44-920A-8A1D27B097A1}"/>
              </a:ext>
            </a:extLst>
          </p:cNvPr>
          <p:cNvCxnSpPr/>
          <p:nvPr/>
        </p:nvCxnSpPr>
        <p:spPr bwMode="auto">
          <a:xfrm>
            <a:off x="2598821" y="4860758"/>
            <a:ext cx="0" cy="21175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FB4526-BC94-9E9D-41B9-0FB11CEC9792}"/>
              </a:ext>
            </a:extLst>
          </p:cNvPr>
          <p:cNvCxnSpPr/>
          <p:nvPr/>
        </p:nvCxnSpPr>
        <p:spPr bwMode="auto">
          <a:xfrm>
            <a:off x="4728199" y="4860758"/>
            <a:ext cx="0" cy="21175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DB11508-5A3E-E7EF-5D4E-EFEE15BB1862}"/>
              </a:ext>
            </a:extLst>
          </p:cNvPr>
          <p:cNvSpPr txBox="1"/>
          <p:nvPr/>
        </p:nvSpPr>
        <p:spPr>
          <a:xfrm>
            <a:off x="1465433" y="496663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C8DAE5-985D-E737-D54F-1DB39A82DE45}"/>
              </a:ext>
            </a:extLst>
          </p:cNvPr>
          <p:cNvSpPr txBox="1"/>
          <p:nvPr/>
        </p:nvSpPr>
        <p:spPr>
          <a:xfrm>
            <a:off x="3342359" y="494139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DE7791-1E34-CC9C-E64A-FD04582070CD}"/>
              </a:ext>
            </a:extLst>
          </p:cNvPr>
          <p:cNvSpPr txBox="1"/>
          <p:nvPr/>
        </p:nvSpPr>
        <p:spPr>
          <a:xfrm>
            <a:off x="5520448" y="494139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D79C19E-8AD1-408E-11D2-1F301FE958C9}"/>
              </a:ext>
            </a:extLst>
          </p:cNvPr>
          <p:cNvCxnSpPr>
            <a:cxnSpLocks/>
          </p:cNvCxnSpPr>
          <p:nvPr/>
        </p:nvCxnSpPr>
        <p:spPr bwMode="auto">
          <a:xfrm flipH="1">
            <a:off x="5322771" y="4301312"/>
            <a:ext cx="710637" cy="15518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F53EAC6-E297-526C-FE26-D9915EAE9A19}"/>
              </a:ext>
            </a:extLst>
          </p:cNvPr>
          <p:cNvSpPr txBox="1"/>
          <p:nvPr/>
        </p:nvSpPr>
        <p:spPr>
          <a:xfrm>
            <a:off x="6018057" y="3962585"/>
            <a:ext cx="2250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Markov length, expect </a:t>
            </a:r>
          </a:p>
          <a:p>
            <a:r>
              <a:rPr lang="en-US" dirty="0"/>
              <a:t>ballistic growth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C9F5AC8-D27F-0CF9-1556-FE298D75A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716" y="5816392"/>
            <a:ext cx="1130566" cy="25380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7AFB9E7-08CD-D09D-C7FD-AE598F870A53}"/>
              </a:ext>
            </a:extLst>
          </p:cNvPr>
          <p:cNvSpPr txBox="1"/>
          <p:nvPr/>
        </p:nvSpPr>
        <p:spPr>
          <a:xfrm>
            <a:off x="957713" y="5731639"/>
            <a:ext cx="3577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0CDDE4-9B53-3F42-CFE5-3F1358F23B02}"/>
              </a:ext>
            </a:extLst>
          </p:cNvPr>
          <p:cNvSpPr txBox="1"/>
          <p:nvPr/>
        </p:nvSpPr>
        <p:spPr>
          <a:xfrm>
            <a:off x="2641615" y="5774015"/>
            <a:ext cx="5859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 exists a Petz recovery map (reconstruct A w/out using C)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97B0DC7-9083-4DCD-EBB8-5C959F8A7F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9378" y="4321029"/>
            <a:ext cx="847090" cy="21257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1DE89C0-9508-1E13-C9B1-0CD68221F210}"/>
              </a:ext>
            </a:extLst>
          </p:cNvPr>
          <p:cNvSpPr txBox="1"/>
          <p:nvPr/>
        </p:nvSpPr>
        <p:spPr>
          <a:xfrm>
            <a:off x="931050" y="6271874"/>
            <a:ext cx="3421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Expect that </a:t>
            </a:r>
            <a:r>
              <a:rPr lang="en-US" dirty="0" err="1"/>
              <a:t>decodability</a:t>
            </a:r>
            <a:r>
              <a:rPr lang="en-US" dirty="0"/>
              <a:t> is possible </a:t>
            </a:r>
          </a:p>
        </p:txBody>
      </p:sp>
    </p:spTree>
    <p:extLst>
      <p:ext uri="{BB962C8B-B14F-4D97-AF65-F5344CB8AC3E}">
        <p14:creationId xmlns:p14="http://schemas.microsoft.com/office/powerpoint/2010/main" val="2960252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93793-4262-60D6-8515-20E5C4154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91966"/>
            <a:ext cx="7772400" cy="516555"/>
          </a:xfrm>
        </p:spPr>
        <p:txBody>
          <a:bodyPr/>
          <a:lstStyle/>
          <a:p>
            <a:r>
              <a:rPr lang="en-US" dirty="0" err="1"/>
              <a:t>Decodability</a:t>
            </a:r>
            <a:r>
              <a:rPr lang="en-US" dirty="0"/>
              <a:t> in 1d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4F9806-241B-BE69-BA04-21A5E6946227}"/>
              </a:ext>
            </a:extLst>
          </p:cNvPr>
          <p:cNvGrpSpPr/>
          <p:nvPr/>
        </p:nvGrpSpPr>
        <p:grpSpPr>
          <a:xfrm>
            <a:off x="4200228" y="766208"/>
            <a:ext cx="4584700" cy="2275534"/>
            <a:chOff x="4012196" y="1434672"/>
            <a:chExt cx="4584700" cy="2275534"/>
          </a:xfrm>
        </p:grpSpPr>
        <p:pic>
          <p:nvPicPr>
            <p:cNvPr id="4" name="Picture 3" descr="A diagram of a graph&#10;&#10;AI-generated content may be incorrect.">
              <a:extLst>
                <a:ext uri="{FF2B5EF4-FFF2-40B4-BE49-F238E27FC236}">
                  <a16:creationId xmlns:a16="http://schemas.microsoft.com/office/drawing/2014/main" id="{9D786612-65D9-D97A-C9DE-F457B8B1C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12196" y="1665506"/>
              <a:ext cx="4584700" cy="20447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861BF0-EBDA-73FD-91E6-D04103A60967}"/>
                </a:ext>
              </a:extLst>
            </p:cNvPr>
            <p:cNvSpPr txBox="1"/>
            <p:nvPr/>
          </p:nvSpPr>
          <p:spPr>
            <a:xfrm>
              <a:off x="5113408" y="1434672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FE61EB9-AD13-4F7F-1000-3069A3309DDB}"/>
                </a:ext>
              </a:extLst>
            </p:cNvPr>
            <p:cNvSpPr txBox="1"/>
            <p:nvPr/>
          </p:nvSpPr>
          <p:spPr>
            <a:xfrm>
              <a:off x="6391964" y="1434673"/>
              <a:ext cx="6719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B=r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7B1EBCF-3ABF-2436-1D09-A1594C60AB50}"/>
                </a:ext>
              </a:extLst>
            </p:cNvPr>
            <p:cNvSpPr txBox="1"/>
            <p:nvPr/>
          </p:nvSpPr>
          <p:spPr>
            <a:xfrm>
              <a:off x="7574267" y="143467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C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35FBCAF-931E-76D9-3704-CC0BC1591314}"/>
              </a:ext>
            </a:extLst>
          </p:cNvPr>
          <p:cNvSpPr txBox="1"/>
          <p:nvPr/>
        </p:nvSpPr>
        <p:spPr>
          <a:xfrm>
            <a:off x="477041" y="1111835"/>
            <a:ext cx="33984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Measure final positions of particles in B; </a:t>
            </a:r>
          </a:p>
          <a:p>
            <a:r>
              <a:rPr lang="en-US" sz="1400" dirty="0"/>
              <a:t>Infer how many particles left A?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A7D9DF-BA21-83D9-6A2F-8236322A09B8}"/>
              </a:ext>
            </a:extLst>
          </p:cNvPr>
          <p:cNvSpPr txBox="1"/>
          <p:nvPr/>
        </p:nvSpPr>
        <p:spPr>
          <a:xfrm>
            <a:off x="477041" y="1576846"/>
            <a:ext cx="3567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Use a “minimal-weight” matching scheme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B5D8B1-74EB-A69F-28F0-F9C8FF971187}"/>
              </a:ext>
            </a:extLst>
          </p:cNvPr>
          <p:cNvSpPr txBox="1"/>
          <p:nvPr/>
        </p:nvSpPr>
        <p:spPr>
          <a:xfrm>
            <a:off x="370974" y="2179853"/>
            <a:ext cx="3515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942092"/>
                </a:solidFill>
              </a:rPr>
              <a:t>MWPM decoder selects n consecutive </a:t>
            </a:r>
          </a:p>
          <a:p>
            <a:r>
              <a:rPr lang="en-US" sz="1200" dirty="0">
                <a:solidFill>
                  <a:srgbClr val="942092"/>
                </a:solidFill>
              </a:rPr>
              <a:t>sites  {x1, x1 + 2, ..., x1 + 2(n−1)} that best</a:t>
            </a:r>
          </a:p>
          <a:p>
            <a:r>
              <a:rPr lang="en-US" sz="1200" dirty="0">
                <a:solidFill>
                  <a:srgbClr val="942092"/>
                </a:solidFill>
              </a:rPr>
              <a:t>matches particles observed in B=r by minimizing </a:t>
            </a:r>
          </a:p>
          <a:p>
            <a:r>
              <a:rPr lang="en-US" sz="1200" dirty="0">
                <a:solidFill>
                  <a:srgbClr val="942092"/>
                </a:solidFill>
              </a:rPr>
              <a:t>total distance, D. 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86C40-FF90-61F6-A62D-24B743EEF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01" y="3103068"/>
            <a:ext cx="2971004" cy="6741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2C8D7C-45C1-A1D1-8230-FF6BBA4EB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014" y="3429000"/>
            <a:ext cx="3294540" cy="33063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3E7E77C-A710-5D8A-F16F-E54758AD4436}"/>
              </a:ext>
            </a:extLst>
          </p:cNvPr>
          <p:cNvSpPr txBox="1"/>
          <p:nvPr/>
        </p:nvSpPr>
        <p:spPr>
          <a:xfrm>
            <a:off x="629326" y="3898090"/>
            <a:ext cx="3163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Inset reveals that decoder length</a:t>
            </a:r>
          </a:p>
          <a:p>
            <a:r>
              <a:rPr lang="en-US" dirty="0"/>
              <a:t>grows ballistically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5E1855-41D1-67FE-7A33-3E91B3332DE8}"/>
              </a:ext>
            </a:extLst>
          </p:cNvPr>
          <p:cNvSpPr txBox="1"/>
          <p:nvPr/>
        </p:nvSpPr>
        <p:spPr>
          <a:xfrm>
            <a:off x="4237924" y="3568817"/>
            <a:ext cx="1117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Success </a:t>
            </a:r>
          </a:p>
          <a:p>
            <a:r>
              <a:rPr lang="en-US" dirty="0"/>
              <a:t>probability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383019-5EDC-BBD7-FA8D-8268B4118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887" y="4236552"/>
            <a:ext cx="1115662" cy="2910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C60387-745D-91F1-A241-CED608D78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418" y="5808990"/>
            <a:ext cx="3074317" cy="36941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8AE3473-E454-CF5E-6EDE-A50FF768FB09}"/>
              </a:ext>
            </a:extLst>
          </p:cNvPr>
          <p:cNvSpPr txBox="1"/>
          <p:nvPr/>
        </p:nvSpPr>
        <p:spPr>
          <a:xfrm>
            <a:off x="562543" y="5200828"/>
            <a:ext cx="35894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lengths grow ballistically with time!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60A814C-C236-FD59-6B0B-6572BE2D41F7}"/>
              </a:ext>
            </a:extLst>
          </p:cNvPr>
          <p:cNvSpPr/>
          <p:nvPr/>
        </p:nvSpPr>
        <p:spPr bwMode="auto">
          <a:xfrm>
            <a:off x="370037" y="5614714"/>
            <a:ext cx="3570973" cy="74705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7065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75507-2D9F-3866-07F1-D5773D4D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10" y="96644"/>
            <a:ext cx="9144000" cy="1143000"/>
          </a:xfrm>
        </p:spPr>
        <p:txBody>
          <a:bodyPr/>
          <a:lstStyle/>
          <a:p>
            <a:r>
              <a:rPr lang="en-US" dirty="0"/>
              <a:t>Summary: Dynamics Toy U(1) s=1/2 </a:t>
            </a:r>
            <a:r>
              <a:rPr lang="en-US" dirty="0" err="1"/>
              <a:t>Lindbladian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A76F3F-5BA0-6B8F-FB76-BF8368C6F45F}"/>
              </a:ext>
            </a:extLst>
          </p:cNvPr>
          <p:cNvSpPr txBox="1"/>
          <p:nvPr/>
        </p:nvSpPr>
        <p:spPr>
          <a:xfrm>
            <a:off x="495584" y="1495279"/>
            <a:ext cx="72715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      For d=2,3  a finite time, </a:t>
            </a:r>
            <a:r>
              <a:rPr lang="en-US" sz="2000" dirty="0" err="1"/>
              <a:t>t</a:t>
            </a:r>
            <a:r>
              <a:rPr lang="en-US" sz="2000" baseline="-25000" dirty="0" err="1"/>
              <a:t>c</a:t>
            </a:r>
            <a:r>
              <a:rPr lang="en-US" sz="2000" dirty="0"/>
              <a:t>,  strong-to-weak SSB transition;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2FB18D-E836-C266-A692-A52F462F297E}"/>
              </a:ext>
            </a:extLst>
          </p:cNvPr>
          <p:cNvGrpSpPr/>
          <p:nvPr/>
        </p:nvGrpSpPr>
        <p:grpSpPr>
          <a:xfrm>
            <a:off x="1327515" y="2517600"/>
            <a:ext cx="4931697" cy="674954"/>
            <a:chOff x="1316085" y="2230910"/>
            <a:chExt cx="4931697" cy="674954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2B7832A-40E9-CF13-67DD-53DAE6144EF1}"/>
                </a:ext>
              </a:extLst>
            </p:cNvPr>
            <p:cNvCxnSpPr/>
            <p:nvPr/>
          </p:nvCxnSpPr>
          <p:spPr bwMode="auto">
            <a:xfrm>
              <a:off x="1538032" y="2309286"/>
              <a:ext cx="4478383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33F6F6A-F028-082B-F36F-6C2E9AA091C1}"/>
                </a:ext>
              </a:extLst>
            </p:cNvPr>
            <p:cNvSpPr txBox="1"/>
            <p:nvPr/>
          </p:nvSpPr>
          <p:spPr>
            <a:xfrm>
              <a:off x="1316085" y="2323971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934F39-E3D0-0C04-4725-6B21320C1133}"/>
                </a:ext>
              </a:extLst>
            </p:cNvPr>
            <p:cNvSpPr txBox="1"/>
            <p:nvPr/>
          </p:nvSpPr>
          <p:spPr>
            <a:xfrm>
              <a:off x="6005408" y="2284993"/>
              <a:ext cx="2423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0C62B8D-1F65-C0C8-366E-46B7FE05534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2031" y="2230910"/>
              <a:ext cx="169278" cy="169278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9E2C091-D65A-886E-1154-28EBBEFCED2C}"/>
                </a:ext>
              </a:extLst>
            </p:cNvPr>
            <p:cNvSpPr txBox="1"/>
            <p:nvPr/>
          </p:nvSpPr>
          <p:spPr>
            <a:xfrm>
              <a:off x="3341281" y="2382644"/>
              <a:ext cx="4042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</a:t>
              </a:r>
              <a:r>
                <a:rPr lang="en-US" sz="2800" baseline="-25000" dirty="0" err="1"/>
                <a:t>c</a:t>
              </a:r>
              <a:endParaRPr lang="en-US" sz="28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DC0AC96-203B-F05A-468C-A854C0E6C9E0}"/>
              </a:ext>
            </a:extLst>
          </p:cNvPr>
          <p:cNvSpPr txBox="1"/>
          <p:nvPr/>
        </p:nvSpPr>
        <p:spPr>
          <a:xfrm>
            <a:off x="642039" y="3735334"/>
            <a:ext cx="2290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Classical particles</a:t>
            </a:r>
          </a:p>
          <a:p>
            <a:r>
              <a:rPr lang="en-US" b="1" dirty="0"/>
              <a:t>are distinguishable</a:t>
            </a:r>
          </a:p>
          <a:p>
            <a:r>
              <a:rPr lang="en-US" b="1" dirty="0"/>
              <a:t>(decodable)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8BC2AE-3ECB-2B94-510F-11625D99AE88}"/>
              </a:ext>
            </a:extLst>
          </p:cNvPr>
          <p:cNvSpPr txBox="1"/>
          <p:nvPr/>
        </p:nvSpPr>
        <p:spPr>
          <a:xfrm>
            <a:off x="5578942" y="3651016"/>
            <a:ext cx="24550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Classical particles</a:t>
            </a:r>
          </a:p>
          <a:p>
            <a:r>
              <a:rPr lang="en-US" b="1" dirty="0"/>
              <a:t> are indistinguishable</a:t>
            </a:r>
          </a:p>
          <a:p>
            <a:r>
              <a:rPr lang="en-US" b="1" dirty="0"/>
              <a:t>(exchanges important – not-decodable)</a:t>
            </a:r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1138328C-52EF-D8DD-FC09-8D206F463C30}"/>
              </a:ext>
            </a:extLst>
          </p:cNvPr>
          <p:cNvSpPr/>
          <p:nvPr/>
        </p:nvSpPr>
        <p:spPr bwMode="auto">
          <a:xfrm>
            <a:off x="3341281" y="3848300"/>
            <a:ext cx="1463040" cy="27432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B3D3CA-936B-390B-A724-CF120E3F2135}"/>
              </a:ext>
            </a:extLst>
          </p:cNvPr>
          <p:cNvSpPr txBox="1"/>
          <p:nvPr/>
        </p:nvSpPr>
        <p:spPr>
          <a:xfrm>
            <a:off x="3108010" y="4201538"/>
            <a:ext cx="2042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Strong-to-weak SSB</a:t>
            </a:r>
          </a:p>
        </p:txBody>
      </p:sp>
    </p:spTree>
    <p:extLst>
      <p:ext uri="{BB962C8B-B14F-4D97-AF65-F5344CB8AC3E}">
        <p14:creationId xmlns:p14="http://schemas.microsoft.com/office/powerpoint/2010/main" val="3323688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C69FA-994C-4D74-C120-5D97E792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3F2FC-B8FB-1A77-E7BB-9AE1EE8CE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05" y="235889"/>
            <a:ext cx="7772400" cy="1143000"/>
          </a:xfrm>
        </p:spPr>
        <p:txBody>
          <a:bodyPr/>
          <a:lstStyle/>
          <a:p>
            <a:r>
              <a:rPr lang="en-US" dirty="0"/>
              <a:t>Outline:  Evidence for SW-SSB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26ECB7-BE2E-7E3F-78E0-6CF6440F2D46}"/>
              </a:ext>
            </a:extLst>
          </p:cNvPr>
          <p:cNvSpPr txBox="1"/>
          <p:nvPr/>
        </p:nvSpPr>
        <p:spPr>
          <a:xfrm>
            <a:off x="198784" y="1661823"/>
            <a:ext cx="749115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  <a:r>
              <a:rPr lang="en-US" sz="2000" b="1" dirty="0"/>
              <a:t>.)  </a:t>
            </a:r>
            <a:r>
              <a:rPr lang="en-US" sz="2000" b="1" dirty="0" err="1"/>
              <a:t>Lindbladian</a:t>
            </a:r>
            <a:r>
              <a:rPr lang="en-US" sz="2000" b="1" dirty="0"/>
              <a:t> dynamics s=1/2 Model with XY Symmetry 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      (Finite-time transition where “strong” U(1) symmetry spontaneously breaks)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3CBB68-B152-6663-CBEE-78611337128F}"/>
              </a:ext>
            </a:extLst>
          </p:cNvPr>
          <p:cNvSpPr txBox="1"/>
          <p:nvPr/>
        </p:nvSpPr>
        <p:spPr>
          <a:xfrm>
            <a:off x="280971" y="3221605"/>
            <a:ext cx="729077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2.) </a:t>
            </a:r>
            <a:r>
              <a:rPr lang="en-US" sz="2000" dirty="0" err="1"/>
              <a:t>Lindbladian</a:t>
            </a:r>
            <a:r>
              <a:rPr lang="en-US" sz="2000" dirty="0"/>
              <a:t> and coherent dynamics for Boson “rotor” model</a:t>
            </a:r>
            <a:endParaRPr lang="en-US" dirty="0"/>
          </a:p>
          <a:p>
            <a:endParaRPr lang="en-US" dirty="0"/>
          </a:p>
          <a:p>
            <a:r>
              <a:rPr lang="en-US" dirty="0"/>
              <a:t>     (Emergence of classical hydrodynamics at a finite time transition)</a:t>
            </a:r>
          </a:p>
          <a:p>
            <a:r>
              <a:rPr lang="en-US" dirty="0"/>
              <a:t>      (Boson/Vortex duality description)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6A435B-BFE5-BDF2-2990-6ACCC671C9D4}"/>
              </a:ext>
            </a:extLst>
          </p:cNvPr>
          <p:cNvSpPr/>
          <p:nvPr/>
        </p:nvSpPr>
        <p:spPr bwMode="auto">
          <a:xfrm>
            <a:off x="680224" y="3111190"/>
            <a:ext cx="7009713" cy="63562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04BB4-D088-5DE8-98CB-1DF2596C0346}"/>
              </a:ext>
            </a:extLst>
          </p:cNvPr>
          <p:cNvSpPr txBox="1"/>
          <p:nvPr/>
        </p:nvSpPr>
        <p:spPr>
          <a:xfrm>
            <a:off x="407505" y="4781387"/>
            <a:ext cx="4936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3.)  Experimental Observation of SW-SSB</a:t>
            </a:r>
          </a:p>
        </p:txBody>
      </p:sp>
    </p:spTree>
    <p:extLst>
      <p:ext uri="{BB962C8B-B14F-4D97-AF65-F5344CB8AC3E}">
        <p14:creationId xmlns:p14="http://schemas.microsoft.com/office/powerpoint/2010/main" val="3356983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89716-83BC-9B4C-996A-B376C748A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2" y="377542"/>
            <a:ext cx="9063790" cy="1143000"/>
          </a:xfrm>
        </p:spPr>
        <p:txBody>
          <a:bodyPr/>
          <a:lstStyle/>
          <a:p>
            <a:r>
              <a:rPr lang="en-US" sz="2800" dirty="0"/>
              <a:t>Rotor model w/ decoherence and unitary dynamics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CDF880-BB3A-3853-6EF1-34CA1FB2CF04}"/>
              </a:ext>
            </a:extLst>
          </p:cNvPr>
          <p:cNvSpPr txBox="1"/>
          <p:nvPr/>
        </p:nvSpPr>
        <p:spPr>
          <a:xfrm>
            <a:off x="815391" y="3923031"/>
            <a:ext cx="57887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Set-up </a:t>
            </a:r>
            <a:r>
              <a:rPr lang="en-US" dirty="0" err="1"/>
              <a:t>Lindbladian</a:t>
            </a:r>
            <a:r>
              <a:rPr lang="en-US" dirty="0"/>
              <a:t> dynamics to target Gibbs steady-states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Express via </a:t>
            </a:r>
            <a:r>
              <a:rPr lang="en-US" dirty="0" err="1"/>
              <a:t>Keldysh</a:t>
            </a:r>
            <a:r>
              <a:rPr lang="en-US" dirty="0"/>
              <a:t> double path-integral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Explore  SW-SSB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6C4873-203B-F1F1-F9AD-412502149E7B}"/>
              </a:ext>
            </a:extLst>
          </p:cNvPr>
          <p:cNvSpPr txBox="1"/>
          <p:nvPr/>
        </p:nvSpPr>
        <p:spPr>
          <a:xfrm>
            <a:off x="852431" y="2129661"/>
            <a:ext cx="65053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Bose Hubbard Model (lattice 4-He/ cold-atoms);  Rotor representation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79AA2-0FE5-77D1-FA94-62E98F225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246" y="2589816"/>
            <a:ext cx="1512715" cy="3451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AE5FDB-2E9B-C264-FEC9-5915BDE05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91" y="2655203"/>
            <a:ext cx="3847171" cy="56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0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46901-8FB9-85B0-CB77-BB267EFFE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" y="0"/>
            <a:ext cx="7772400" cy="1143000"/>
          </a:xfrm>
        </p:spPr>
        <p:txBody>
          <a:bodyPr/>
          <a:lstStyle/>
          <a:p>
            <a:r>
              <a:rPr lang="en-US" dirty="0"/>
              <a:t>Add Decoherence to rotor dynamics</a:t>
            </a:r>
            <a:br>
              <a:rPr lang="en-US" dirty="0"/>
            </a:b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5FDA18-84D1-09F9-F37E-6607C9B57609}"/>
              </a:ext>
            </a:extLst>
          </p:cNvPr>
          <p:cNvSpPr txBox="1"/>
          <p:nvPr/>
        </p:nvSpPr>
        <p:spPr>
          <a:xfrm>
            <a:off x="441960" y="1150103"/>
            <a:ext cx="2899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(A) Target Gibbs steady state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9BEFEA-5B3A-9E20-A7D7-01959D372235}"/>
              </a:ext>
            </a:extLst>
          </p:cNvPr>
          <p:cNvSpPr txBox="1"/>
          <p:nvPr/>
        </p:nvSpPr>
        <p:spPr>
          <a:xfrm>
            <a:off x="819580" y="2318203"/>
            <a:ext cx="3501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Appropriate Lindblad jump operators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067BE57-03F6-7569-6BD8-9B8E9C037640}"/>
              </a:ext>
            </a:extLst>
          </p:cNvPr>
          <p:cNvCxnSpPr/>
          <p:nvPr/>
        </p:nvCxnSpPr>
        <p:spPr bwMode="auto">
          <a:xfrm flipH="1">
            <a:off x="4772183" y="2288972"/>
            <a:ext cx="1051560" cy="4286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3D688D4-47BB-E0C0-5BC6-53CB31A4DA4D}"/>
              </a:ext>
            </a:extLst>
          </p:cNvPr>
          <p:cNvSpPr txBox="1"/>
          <p:nvPr/>
        </p:nvSpPr>
        <p:spPr>
          <a:xfrm>
            <a:off x="5960903" y="1995273"/>
            <a:ext cx="691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Shifts</a:t>
            </a:r>
            <a:r>
              <a:rPr lang="en-US" dirty="0"/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0EAC7DF-90DD-8B7A-4791-E4E17C2B1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872" y="2028560"/>
            <a:ext cx="1244683" cy="26041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D5AC80-83A6-F15D-0B7D-66ACF53F5A6F}"/>
              </a:ext>
            </a:extLst>
          </p:cNvPr>
          <p:cNvSpPr txBox="1"/>
          <p:nvPr/>
        </p:nvSpPr>
        <p:spPr>
          <a:xfrm>
            <a:off x="5948276" y="2347630"/>
            <a:ext cx="2084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“weighted” by change in</a:t>
            </a:r>
          </a:p>
          <a:p>
            <a:r>
              <a:rPr lang="en-US" sz="1400" dirty="0"/>
              <a:t>“free-energy”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9B8F55-C509-AC61-19DB-E2ED27D27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202" y="2611691"/>
            <a:ext cx="290022" cy="27296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C23A266-36DB-3A8A-83A8-31E16D5E26F7}"/>
              </a:ext>
            </a:extLst>
          </p:cNvPr>
          <p:cNvCxnSpPr/>
          <p:nvPr/>
        </p:nvCxnSpPr>
        <p:spPr bwMode="auto">
          <a:xfrm flipV="1">
            <a:off x="0" y="3766753"/>
            <a:ext cx="8969829" cy="1028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9290A59-4D67-53E1-DC73-1654F9347F37}"/>
              </a:ext>
            </a:extLst>
          </p:cNvPr>
          <p:cNvSpPr txBox="1"/>
          <p:nvPr/>
        </p:nvSpPr>
        <p:spPr>
          <a:xfrm>
            <a:off x="571420" y="4441581"/>
            <a:ext cx="35597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(B) Target second Gibbs steady state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E7B255-24B9-A7D0-5757-BC30E089A7E9}"/>
              </a:ext>
            </a:extLst>
          </p:cNvPr>
          <p:cNvSpPr txBox="1"/>
          <p:nvPr/>
        </p:nvSpPr>
        <p:spPr>
          <a:xfrm>
            <a:off x="873345" y="4918261"/>
            <a:ext cx="3501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Appropriate Lindblad jump operators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C963952-3DEB-6EEB-F85C-67D60D8539A9}"/>
              </a:ext>
            </a:extLst>
          </p:cNvPr>
          <p:cNvCxnSpPr>
            <a:cxnSpLocks/>
          </p:cNvCxnSpPr>
          <p:nvPr/>
        </p:nvCxnSpPr>
        <p:spPr bwMode="auto">
          <a:xfrm flipH="1">
            <a:off x="4930964" y="5021962"/>
            <a:ext cx="738317" cy="4026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52634E6-C5AD-7B32-F045-1BC87BACE7FD}"/>
              </a:ext>
            </a:extLst>
          </p:cNvPr>
          <p:cNvSpPr txBox="1"/>
          <p:nvPr/>
        </p:nvSpPr>
        <p:spPr>
          <a:xfrm>
            <a:off x="5815091" y="4893109"/>
            <a:ext cx="2281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Hops a Boson, weighted</a:t>
            </a:r>
          </a:p>
          <a:p>
            <a:r>
              <a:rPr lang="en-US" sz="1400" dirty="0"/>
              <a:t>by change in “free-energy”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B2C0AD-B489-3740-D425-C82DAF2975CB}"/>
              </a:ext>
            </a:extLst>
          </p:cNvPr>
          <p:cNvSpPr txBox="1"/>
          <p:nvPr/>
        </p:nvSpPr>
        <p:spPr>
          <a:xfrm>
            <a:off x="7963280" y="5087538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baseline="-25000" dirty="0" err="1"/>
              <a:t>n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D673D2A-411E-2143-8217-16451E5B1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81" y="1655675"/>
            <a:ext cx="3051089" cy="28244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649E6CD-7F26-F724-E1C4-C2FBBAC5E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5584" y="1550256"/>
            <a:ext cx="2512803" cy="5109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3D6DF3F-2BAA-9DCF-B348-9F7A7D1D68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6997" y="4355212"/>
            <a:ext cx="2393606" cy="5040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5CFD38A-26F7-6FF9-E853-3EBD5BFC3B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3980" y="4361799"/>
            <a:ext cx="1218600" cy="456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E510F4-1C69-93B2-12A8-A5CC8CD4CB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023" y="2750655"/>
            <a:ext cx="4060759" cy="4501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ABA5A-4305-2639-AE43-5B506A17C4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112" y="5514823"/>
            <a:ext cx="5822765" cy="45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14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5E652-130A-5E43-E0CB-A4C1C8C8E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53"/>
            <a:ext cx="9144000" cy="844731"/>
          </a:xfrm>
        </p:spPr>
        <p:txBody>
          <a:bodyPr/>
          <a:lstStyle/>
          <a:p>
            <a:r>
              <a:rPr lang="en-US" sz="2800" dirty="0"/>
              <a:t> Full </a:t>
            </a:r>
            <a:r>
              <a:rPr lang="en-US" sz="2800" dirty="0" err="1"/>
              <a:t>Lindbladian</a:t>
            </a:r>
            <a:r>
              <a:rPr lang="en-US" sz="2800" dirty="0"/>
              <a:t> Dynamics with Strong U(1) Symmetry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591CD5-77D8-A1D7-5D86-30826CD3B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162" y="4817879"/>
            <a:ext cx="1840887" cy="3385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8BB8E4-AF87-4BBA-5E96-530A3266A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04" y="1440957"/>
            <a:ext cx="3611245" cy="338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13B34D-E7C4-90BE-2885-32AEA764C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04" y="2307331"/>
            <a:ext cx="4653235" cy="3253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44A5DF-36B1-2662-C8E5-1D80938EEB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009" y="3142659"/>
            <a:ext cx="4754426" cy="6195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187C0E-B764-57D0-73B1-74556B1B9E88}"/>
              </a:ext>
            </a:extLst>
          </p:cNvPr>
          <p:cNvSpPr txBox="1"/>
          <p:nvPr/>
        </p:nvSpPr>
        <p:spPr>
          <a:xfrm>
            <a:off x="539931" y="4340937"/>
            <a:ext cx="3607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Strongly U(1) Symmetric Dynamics</a:t>
            </a:r>
          </a:p>
          <a:p>
            <a:r>
              <a:rPr lang="en-US" b="1" dirty="0"/>
              <a:t> </a:t>
            </a:r>
            <a:r>
              <a:rPr lang="en-US" dirty="0"/>
              <a:t>since all jump operators </a:t>
            </a:r>
          </a:p>
          <a:p>
            <a:r>
              <a:rPr lang="en-US" dirty="0"/>
              <a:t>commute with symmetry generator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EB38C3-D5A4-FADD-81F0-61F468C44A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5829" y="2240108"/>
            <a:ext cx="1281538" cy="3017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614B6F-234A-8EED-4489-363CD90F37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5829" y="3142659"/>
            <a:ext cx="1415351" cy="31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28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2B4EF-C9B6-5E0F-A572-5FC9CD6F4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0" y="78377"/>
            <a:ext cx="9076509" cy="1143000"/>
          </a:xfrm>
        </p:spPr>
        <p:txBody>
          <a:bodyPr/>
          <a:lstStyle/>
          <a:p>
            <a:r>
              <a:rPr lang="en-US" sz="2400" dirty="0" err="1"/>
              <a:t>Lindbladian</a:t>
            </a:r>
            <a:r>
              <a:rPr lang="en-US" sz="2400" dirty="0"/>
              <a:t> Dynamics via (</a:t>
            </a:r>
            <a:r>
              <a:rPr lang="en-US" sz="2400" dirty="0" err="1"/>
              <a:t>Keldysh</a:t>
            </a:r>
            <a:r>
              <a:rPr lang="en-US" sz="2400" dirty="0"/>
              <a:t>) Double Path integral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B5B8C9-4D32-5351-B084-78B198E0334E}"/>
              </a:ext>
            </a:extLst>
          </p:cNvPr>
          <p:cNvSpPr txBox="1"/>
          <p:nvPr/>
        </p:nvSpPr>
        <p:spPr>
          <a:xfrm>
            <a:off x="5816183" y="227924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Forward/backward Paths </a:t>
            </a:r>
          </a:p>
          <a:p>
            <a:r>
              <a:rPr lang="en-US" sz="1400" dirty="0"/>
              <a:t>coupled by dissipation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FB8018-8A01-E9EC-3D3A-64C36B4E7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22" y="1709813"/>
            <a:ext cx="4572000" cy="5694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A35839-AA12-5867-273E-B2779C75F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22" y="1234084"/>
            <a:ext cx="1696539" cy="261006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D0C285-A253-DB71-DDAC-A8C7DA9A08E3}"/>
              </a:ext>
            </a:extLst>
          </p:cNvPr>
          <p:cNvCxnSpPr/>
          <p:nvPr/>
        </p:nvCxnSpPr>
        <p:spPr bwMode="auto">
          <a:xfrm>
            <a:off x="5604310" y="1575497"/>
            <a:ext cx="2712419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B899AD5-E363-4D40-C2F1-4AE238EC4EA4}"/>
              </a:ext>
            </a:extLst>
          </p:cNvPr>
          <p:cNvCxnSpPr>
            <a:cxnSpLocks/>
          </p:cNvCxnSpPr>
          <p:nvPr/>
        </p:nvCxnSpPr>
        <p:spPr bwMode="auto">
          <a:xfrm flipH="1">
            <a:off x="5644318" y="1752233"/>
            <a:ext cx="2712419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D7CFF328-868B-3977-1B9C-7349D7E543CE}"/>
              </a:ext>
            </a:extLst>
          </p:cNvPr>
          <p:cNvSpPr/>
          <p:nvPr/>
        </p:nvSpPr>
        <p:spPr bwMode="auto">
          <a:xfrm>
            <a:off x="5604310" y="1601233"/>
            <a:ext cx="2752427" cy="14308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641E5D-2B03-1E0E-C9C9-5AFA66933E77}"/>
              </a:ext>
            </a:extLst>
          </p:cNvPr>
          <p:cNvSpPr txBox="1"/>
          <p:nvPr/>
        </p:nvSpPr>
        <p:spPr>
          <a:xfrm>
            <a:off x="8365052" y="1372707"/>
            <a:ext cx="247726" cy="3792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E3BA64-5DC8-564A-F578-ABE445A78B4E}"/>
              </a:ext>
            </a:extLst>
          </p:cNvPr>
          <p:cNvSpPr txBox="1"/>
          <p:nvPr/>
        </p:nvSpPr>
        <p:spPr>
          <a:xfrm>
            <a:off x="454432" y="2431232"/>
            <a:ext cx="33810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Define Classical/Quantum fields: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3E4F010-E79F-5406-59B8-562AF9393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150" y="3245515"/>
            <a:ext cx="2632167" cy="2468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4CE746-84F9-41E1-C118-84077057B4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1385" y="1213722"/>
            <a:ext cx="832922" cy="2670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371D32-9D0D-58CA-0441-841E6A7074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5155" y="1808582"/>
            <a:ext cx="854054" cy="2895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08EB9-FBEE-8C53-C0A2-6C66DE4C14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792" y="2865496"/>
            <a:ext cx="3512058" cy="227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45AB54-B461-5549-38EB-E295BF98AF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566" y="4253803"/>
            <a:ext cx="5118282" cy="5694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35A6CE-35D6-6FEA-7160-A95D0BC15463}"/>
              </a:ext>
            </a:extLst>
          </p:cNvPr>
          <p:cNvSpPr txBox="1"/>
          <p:nvPr/>
        </p:nvSpPr>
        <p:spPr>
          <a:xfrm>
            <a:off x="535566" y="3830407"/>
            <a:ext cx="29502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Berry’s Phase term in action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859769-F4E0-6425-23AD-B1950655F5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8307" y="5035312"/>
            <a:ext cx="2702893" cy="2453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58C505-4314-2E9D-BED4-E6568CABFD88}"/>
              </a:ext>
            </a:extLst>
          </p:cNvPr>
          <p:cNvSpPr txBox="1"/>
          <p:nvPr/>
        </p:nvSpPr>
        <p:spPr>
          <a:xfrm>
            <a:off x="451088" y="4991017"/>
            <a:ext cx="2909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Canonically conjugate pairs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4FBE159-90E5-8D3A-B19C-61E99D06A6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6150" y="5491472"/>
            <a:ext cx="2426932" cy="32958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70DAB29-C2A7-A38E-137D-D4E8F2641427}"/>
              </a:ext>
            </a:extLst>
          </p:cNvPr>
          <p:cNvSpPr txBox="1"/>
          <p:nvPr/>
        </p:nvSpPr>
        <p:spPr>
          <a:xfrm>
            <a:off x="451088" y="5909080"/>
            <a:ext cx="2154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Classical-phi/quantum-n </a:t>
            </a:r>
          </a:p>
          <a:p>
            <a:r>
              <a:rPr lang="en-US" sz="1400" dirty="0"/>
              <a:t>Quantum-phi/classical-n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7DD25DB-98BD-1B92-706E-BBEE022B6C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66582" y="5518498"/>
            <a:ext cx="2416088" cy="31639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CCE144E-94EE-C56F-054B-CAE89DA60F9B}"/>
              </a:ext>
            </a:extLst>
          </p:cNvPr>
          <p:cNvSpPr txBox="1"/>
          <p:nvPr/>
        </p:nvSpPr>
        <p:spPr>
          <a:xfrm>
            <a:off x="4925544" y="5909080"/>
            <a:ext cx="2451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Classical/classical commute</a:t>
            </a:r>
          </a:p>
          <a:p>
            <a:r>
              <a:rPr lang="en-US" sz="1400" dirty="0"/>
              <a:t>Quantum/quantum commute</a:t>
            </a:r>
          </a:p>
        </p:txBody>
      </p:sp>
    </p:spTree>
    <p:extLst>
      <p:ext uri="{BB962C8B-B14F-4D97-AF65-F5344CB8AC3E}">
        <p14:creationId xmlns:p14="http://schemas.microsoft.com/office/powerpoint/2010/main" val="3069037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DFF01-A1E9-5651-3836-2A8CE1B8D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98" y="207229"/>
            <a:ext cx="7772400" cy="1143000"/>
          </a:xfrm>
        </p:spPr>
        <p:txBody>
          <a:bodyPr/>
          <a:lstStyle/>
          <a:p>
            <a:r>
              <a:rPr lang="en-US" dirty="0"/>
              <a:t>Symmetry Transformations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9F2A1A-FF96-7FFF-4970-1199A0D6A31A}"/>
              </a:ext>
            </a:extLst>
          </p:cNvPr>
          <p:cNvSpPr txBox="1"/>
          <p:nvPr/>
        </p:nvSpPr>
        <p:spPr>
          <a:xfrm>
            <a:off x="888960" y="3259723"/>
            <a:ext cx="3586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Strong Symmetry transformation: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59D4FC-79B3-33BF-C30A-663C31632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049" y="3299891"/>
            <a:ext cx="1527680" cy="2525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BC5F54-7834-109A-261E-FA5B682256A1}"/>
              </a:ext>
            </a:extLst>
          </p:cNvPr>
          <p:cNvSpPr txBox="1"/>
          <p:nvPr/>
        </p:nvSpPr>
        <p:spPr>
          <a:xfrm>
            <a:off x="873772" y="4378385"/>
            <a:ext cx="3342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Weak Symmetry transformation: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86D7FB-A837-756C-BCFE-4F45AF1F8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586" y="4313017"/>
            <a:ext cx="1527680" cy="2525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B440E3-ED23-D430-9887-C660A6D72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586" y="4660301"/>
            <a:ext cx="1572623" cy="265049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20EABF11-E0D0-5155-3698-5C1CE87A50BC}"/>
              </a:ext>
            </a:extLst>
          </p:cNvPr>
          <p:cNvSpPr/>
          <p:nvPr/>
        </p:nvSpPr>
        <p:spPr bwMode="auto">
          <a:xfrm>
            <a:off x="4171918" y="4333977"/>
            <a:ext cx="466668" cy="591373"/>
          </a:xfrm>
          <a:prstGeom prst="leftBrac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8F8E56-D900-4DF4-CE8B-F9C2FE623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827" y="5094921"/>
            <a:ext cx="2071197" cy="2843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5DED67-FBD1-A7A0-8181-79F514FF87BB}"/>
              </a:ext>
            </a:extLst>
          </p:cNvPr>
          <p:cNvSpPr txBox="1"/>
          <p:nvPr/>
        </p:nvSpPr>
        <p:spPr>
          <a:xfrm>
            <a:off x="939590" y="3697354"/>
            <a:ext cx="2582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(quantum field transforms)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D184DC-ED53-1466-32C3-DC97B405746F}"/>
              </a:ext>
            </a:extLst>
          </p:cNvPr>
          <p:cNvSpPr txBox="1"/>
          <p:nvPr/>
        </p:nvSpPr>
        <p:spPr>
          <a:xfrm>
            <a:off x="1014738" y="4740010"/>
            <a:ext cx="25683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(classical but not quantum</a:t>
            </a:r>
          </a:p>
          <a:p>
            <a:r>
              <a:rPr lang="en-US" dirty="0"/>
              <a:t>transform)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822545-514B-4250-BA52-A002983B8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270" y="3687255"/>
            <a:ext cx="1439459" cy="3804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085262-8121-D6D4-CDDF-04EBACB1651D}"/>
              </a:ext>
            </a:extLst>
          </p:cNvPr>
          <p:cNvSpPr txBox="1"/>
          <p:nvPr/>
        </p:nvSpPr>
        <p:spPr>
          <a:xfrm>
            <a:off x="899780" y="1435014"/>
            <a:ext cx="26965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Classical/Quantum fields: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D3DADC-0C9D-C5D6-52F2-F55D7FCA1A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498" y="2249297"/>
            <a:ext cx="2632167" cy="2468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F4F7DEC-FF36-CCBB-B81C-AA7FC1A19C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140" y="1869278"/>
            <a:ext cx="3512058" cy="2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98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C705B-DA74-C5D5-2B78-6B438AA0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Possible Symmetry Breaking Patterns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99F31A-FC4E-BCC1-EE16-43E71D460152}"/>
              </a:ext>
            </a:extLst>
          </p:cNvPr>
          <p:cNvSpPr txBox="1"/>
          <p:nvPr/>
        </p:nvSpPr>
        <p:spPr>
          <a:xfrm>
            <a:off x="365760" y="1567543"/>
            <a:ext cx="4886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Neither strong nor weak symmetry breaking: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BB3C76-0D04-7855-411A-2236815DE96F}"/>
              </a:ext>
            </a:extLst>
          </p:cNvPr>
          <p:cNvSpPr txBox="1"/>
          <p:nvPr/>
        </p:nvSpPr>
        <p:spPr>
          <a:xfrm>
            <a:off x="362410" y="3119858"/>
            <a:ext cx="46249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Strong, but not weak, symmetry breaking: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DDCC3E-E63F-D521-BF65-8FD148938832}"/>
              </a:ext>
            </a:extLst>
          </p:cNvPr>
          <p:cNvSpPr txBox="1"/>
          <p:nvPr/>
        </p:nvSpPr>
        <p:spPr>
          <a:xfrm>
            <a:off x="637808" y="3882955"/>
            <a:ext cx="5772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(Strong-to-weak SSB, via “condensing” quantum phase-field)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DD3BFD-BCBE-5920-DB98-8D4A867079BC}"/>
              </a:ext>
            </a:extLst>
          </p:cNvPr>
          <p:cNvSpPr txBox="1"/>
          <p:nvPr/>
        </p:nvSpPr>
        <p:spPr>
          <a:xfrm>
            <a:off x="362410" y="5131550"/>
            <a:ext cx="4177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(C) Strong and weak symmetry breaking: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4626D4-4122-3D7D-3E60-D5D884E2B6B0}"/>
              </a:ext>
            </a:extLst>
          </p:cNvPr>
          <p:cNvSpPr txBox="1"/>
          <p:nvPr/>
        </p:nvSpPr>
        <p:spPr>
          <a:xfrm>
            <a:off x="728170" y="5566978"/>
            <a:ext cx="3536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 ``classical” superfluid/condensate)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80F5842-27CC-3799-4DCF-C56372F83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580" y="2063826"/>
            <a:ext cx="488930" cy="3766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5518FC-7D94-45DD-FA30-7D7A82EF1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837" y="3359312"/>
            <a:ext cx="488930" cy="4492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60B8F9-5360-75C2-4091-FFCF695D9CD7}"/>
              </a:ext>
            </a:extLst>
          </p:cNvPr>
          <p:cNvSpPr txBox="1"/>
          <p:nvPr/>
        </p:nvSpPr>
        <p:spPr>
          <a:xfrm>
            <a:off x="5387546" y="1655805"/>
            <a:ext cx="2478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Short-range order in both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340D68-F75E-C0B7-3F09-F011D6BA163D}"/>
              </a:ext>
            </a:extLst>
          </p:cNvPr>
          <p:cNvSpPr txBox="1"/>
          <p:nvPr/>
        </p:nvSpPr>
        <p:spPr>
          <a:xfrm>
            <a:off x="6147489" y="2162432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4A0D1F-CDED-07BD-0C6B-3EECF31D14F3}"/>
              </a:ext>
            </a:extLst>
          </p:cNvPr>
          <p:cNvSpPr txBox="1"/>
          <p:nvPr/>
        </p:nvSpPr>
        <p:spPr>
          <a:xfrm>
            <a:off x="5308144" y="3414679"/>
            <a:ext cx="2044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Long-range order in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068AC5-793C-76C6-A3C7-3FA4F44AFC77}"/>
              </a:ext>
            </a:extLst>
          </p:cNvPr>
          <p:cNvSpPr txBox="1"/>
          <p:nvPr/>
        </p:nvSpPr>
        <p:spPr>
          <a:xfrm>
            <a:off x="5278756" y="3088281"/>
            <a:ext cx="2079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Short-range order in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4ABF034-D362-29F3-ED77-2EDA24B21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5068" y="3021353"/>
            <a:ext cx="488930" cy="3766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123C038-B404-77C5-E944-219021017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329" y="2040617"/>
            <a:ext cx="488930" cy="4492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9F67D1E-F9B6-0A6E-BA4E-69FF1F1C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068" y="5515058"/>
            <a:ext cx="488930" cy="37660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2B7129-4758-F458-0027-1636B96D3605}"/>
              </a:ext>
            </a:extLst>
          </p:cNvPr>
          <p:cNvSpPr txBox="1"/>
          <p:nvPr/>
        </p:nvSpPr>
        <p:spPr>
          <a:xfrm>
            <a:off x="5252034" y="5107037"/>
            <a:ext cx="24432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Long-range order in both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FBF0E2-01A2-0880-6752-68FE565E9EA4}"/>
              </a:ext>
            </a:extLst>
          </p:cNvPr>
          <p:cNvSpPr txBox="1"/>
          <p:nvPr/>
        </p:nvSpPr>
        <p:spPr>
          <a:xfrm>
            <a:off x="6100722" y="5602582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ADDE294-0E87-445B-45DA-FCA86042B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069" y="5491849"/>
            <a:ext cx="488930" cy="44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16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9C079-A4E7-0049-9166-A974599B0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59" y="367973"/>
            <a:ext cx="7772400" cy="1143000"/>
          </a:xfrm>
        </p:spPr>
        <p:txBody>
          <a:bodyPr/>
          <a:lstStyle/>
          <a:p>
            <a:r>
              <a:rPr lang="en-US" dirty="0"/>
              <a:t>Experimental Collaborators</a:t>
            </a:r>
          </a:p>
        </p:txBody>
      </p:sp>
      <p:pic>
        <p:nvPicPr>
          <p:cNvPr id="4" name="Picture 3" descr="A person wearing glasses and a blue suit&#10;&#10;AI-generated content may be incorrect.">
            <a:extLst>
              <a:ext uri="{FF2B5EF4-FFF2-40B4-BE49-F238E27FC236}">
                <a16:creationId xmlns:a16="http://schemas.microsoft.com/office/drawing/2014/main" id="{5DCF8DFB-A2E9-E7E5-F900-711D2FEED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329" y="2419002"/>
            <a:ext cx="1949745" cy="19497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424301-21C2-2AB3-62CA-D0DC8157ED85}"/>
              </a:ext>
            </a:extLst>
          </p:cNvPr>
          <p:cNvSpPr txBox="1"/>
          <p:nvPr/>
        </p:nvSpPr>
        <p:spPr>
          <a:xfrm>
            <a:off x="812638" y="1752600"/>
            <a:ext cx="48526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Immanuel Bloch and (some) members of his group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3E09FD-B3AB-7C85-AD8F-C9331F0A2DC3}"/>
              </a:ext>
            </a:extLst>
          </p:cNvPr>
          <p:cNvSpPr txBox="1"/>
          <p:nvPr/>
        </p:nvSpPr>
        <p:spPr>
          <a:xfrm>
            <a:off x="601159" y="5007407"/>
            <a:ext cx="717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I. Bloch, Si Wang, J. Obermeyer, M. Barendregt,  P. Bojovic, D. Tell, P. Preiss, T. Franz, </a:t>
            </a:r>
          </a:p>
          <a:p>
            <a:r>
              <a:rPr lang="en-US" sz="1400" dirty="0"/>
              <a:t>A. Sarma, T. Kieley, C. Xu, MPAF</a:t>
            </a:r>
            <a:r>
              <a:rPr lang="en-US" sz="1400" b="1" dirty="0"/>
              <a:t>, </a:t>
            </a:r>
            <a:r>
              <a:rPr lang="en-US" sz="1400" dirty="0"/>
              <a:t>arXiv:2604.16137</a:t>
            </a:r>
          </a:p>
        </p:txBody>
      </p:sp>
    </p:spTree>
    <p:extLst>
      <p:ext uri="{BB962C8B-B14F-4D97-AF65-F5344CB8AC3E}">
        <p14:creationId xmlns:p14="http://schemas.microsoft.com/office/powerpoint/2010/main" val="315833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BA115-64EB-D028-A0C0-6A59C7E4F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690" y="195868"/>
            <a:ext cx="7772400" cy="1143000"/>
          </a:xfrm>
        </p:spPr>
        <p:txBody>
          <a:bodyPr/>
          <a:lstStyle/>
          <a:p>
            <a:r>
              <a:rPr lang="en-US" dirty="0"/>
              <a:t>Behavior of rotor model with unitary and decohering dynamics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07E837-73D8-55FA-A56D-26E29841E260}"/>
              </a:ext>
            </a:extLst>
          </p:cNvPr>
          <p:cNvSpPr txBox="1"/>
          <p:nvPr/>
        </p:nvSpPr>
        <p:spPr>
          <a:xfrm>
            <a:off x="615555" y="2182080"/>
            <a:ext cx="622157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  </a:t>
            </a:r>
          </a:p>
          <a:p>
            <a:r>
              <a:rPr lang="en-US" dirty="0"/>
              <a:t>Initialize in pure state Mott insulator</a:t>
            </a:r>
          </a:p>
          <a:p>
            <a:endParaRPr lang="en-US" dirty="0"/>
          </a:p>
          <a:p>
            <a:r>
              <a:rPr lang="en-US" dirty="0"/>
              <a:t>For d=2,3  expect a finite time, t</a:t>
            </a:r>
            <a:r>
              <a:rPr lang="en-US" baseline="30000" dirty="0"/>
              <a:t>* </a:t>
            </a:r>
            <a:r>
              <a:rPr lang="en-US" dirty="0"/>
              <a:t>,  strong-to-weak SSB transition; 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5337BC6-CE39-C0E0-294E-138F48B34540}"/>
              </a:ext>
            </a:extLst>
          </p:cNvPr>
          <p:cNvCxnSpPr/>
          <p:nvPr/>
        </p:nvCxnSpPr>
        <p:spPr bwMode="auto">
          <a:xfrm>
            <a:off x="1625081" y="4586044"/>
            <a:ext cx="44783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4577F3B-8C9C-7FBA-C96B-B6416B7597D9}"/>
              </a:ext>
            </a:extLst>
          </p:cNvPr>
          <p:cNvSpPr txBox="1"/>
          <p:nvPr/>
        </p:nvSpPr>
        <p:spPr>
          <a:xfrm>
            <a:off x="1403134" y="4600729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8ACDCA-4994-CF19-9CBF-99EA510B7E36}"/>
              </a:ext>
            </a:extLst>
          </p:cNvPr>
          <p:cNvSpPr txBox="1"/>
          <p:nvPr/>
        </p:nvSpPr>
        <p:spPr>
          <a:xfrm>
            <a:off x="6092457" y="4561751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FA5826-1C0C-53F0-DFD5-4D2334B3DED6}"/>
              </a:ext>
            </a:extLst>
          </p:cNvPr>
          <p:cNvSpPr>
            <a:spLocks noChangeAspect="1"/>
          </p:cNvSpPr>
          <p:nvPr/>
        </p:nvSpPr>
        <p:spPr bwMode="auto">
          <a:xfrm>
            <a:off x="3489080" y="4507668"/>
            <a:ext cx="169278" cy="169278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1FA0734-868D-4570-E718-5439F21FF7CF}"/>
              </a:ext>
            </a:extLst>
          </p:cNvPr>
          <p:cNvCxnSpPr>
            <a:cxnSpLocks/>
          </p:cNvCxnSpPr>
          <p:nvPr/>
        </p:nvCxnSpPr>
        <p:spPr bwMode="auto">
          <a:xfrm flipV="1">
            <a:off x="1710181" y="4675124"/>
            <a:ext cx="852229" cy="8440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28A6962-165B-AA53-2330-04AA81B1C7A4}"/>
              </a:ext>
            </a:extLst>
          </p:cNvPr>
          <p:cNvSpPr txBox="1"/>
          <p:nvPr/>
        </p:nvSpPr>
        <p:spPr>
          <a:xfrm>
            <a:off x="705017" y="5552683"/>
            <a:ext cx="3063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Short-time “quantum”-dynamics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0292F98-BEC8-166C-BFFA-CF687010D3B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98528" y="4668233"/>
            <a:ext cx="747296" cy="6487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392E20B-62BD-7F6C-EC42-2E02E6E07793}"/>
              </a:ext>
            </a:extLst>
          </p:cNvPr>
          <p:cNvSpPr txBox="1"/>
          <p:nvPr/>
        </p:nvSpPr>
        <p:spPr>
          <a:xfrm>
            <a:off x="4188890" y="5493172"/>
            <a:ext cx="2544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Dynamics at long-times??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BFDC4E-6BA6-7256-60CE-8FD90A207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788" y="4778313"/>
            <a:ext cx="373648" cy="3819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BE43F8-C338-9770-0A7D-FED65A60FA6D}"/>
              </a:ext>
            </a:extLst>
          </p:cNvPr>
          <p:cNvSpPr txBox="1"/>
          <p:nvPr/>
        </p:nvSpPr>
        <p:spPr>
          <a:xfrm>
            <a:off x="821267" y="1670438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Expectation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2A9E905-E336-A7E2-2D1A-722D180871B3}"/>
              </a:ext>
            </a:extLst>
          </p:cNvPr>
          <p:cNvCxnSpPr>
            <a:cxnSpLocks/>
          </p:cNvCxnSpPr>
          <p:nvPr/>
        </p:nvCxnSpPr>
        <p:spPr bwMode="auto">
          <a:xfrm>
            <a:off x="783511" y="4055533"/>
            <a:ext cx="773735" cy="4521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F6735C4-62BA-B22E-C996-58FF3FFDABFA}"/>
              </a:ext>
            </a:extLst>
          </p:cNvPr>
          <p:cNvSpPr txBox="1"/>
          <p:nvPr/>
        </p:nvSpPr>
        <p:spPr>
          <a:xfrm>
            <a:off x="152400" y="3651717"/>
            <a:ext cx="2605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Mott insulator in pure state</a:t>
            </a:r>
          </a:p>
        </p:txBody>
      </p:sp>
    </p:spTree>
    <p:extLst>
      <p:ext uri="{BB962C8B-B14F-4D97-AF65-F5344CB8AC3E}">
        <p14:creationId xmlns:p14="http://schemas.microsoft.com/office/powerpoint/2010/main" val="906223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DC452-2727-6B14-A427-FCDB9B7BA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-76126"/>
            <a:ext cx="7772400" cy="1143000"/>
          </a:xfrm>
        </p:spPr>
        <p:txBody>
          <a:bodyPr/>
          <a:lstStyle/>
          <a:p>
            <a:r>
              <a:rPr lang="en-US" dirty="0"/>
              <a:t>Examine dynamics for t&gt;t</a:t>
            </a:r>
            <a:r>
              <a:rPr lang="en-US" baseline="30000" dirty="0"/>
              <a:t>*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DDAAA3-4666-33AA-0946-92ECDBE53AA3}"/>
              </a:ext>
            </a:extLst>
          </p:cNvPr>
          <p:cNvSpPr txBox="1"/>
          <p:nvPr/>
        </p:nvSpPr>
        <p:spPr>
          <a:xfrm>
            <a:off x="468086" y="1232159"/>
            <a:ext cx="1891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(a) Have SW-SSB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FAAC73-33BF-F691-3CD7-55A5A15B7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568" y="2110497"/>
            <a:ext cx="3113837" cy="2824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3D9F22-4936-7162-3F28-632171295DED}"/>
              </a:ext>
            </a:extLst>
          </p:cNvPr>
          <p:cNvSpPr txBox="1"/>
          <p:nvPr/>
        </p:nvSpPr>
        <p:spPr>
          <a:xfrm>
            <a:off x="468086" y="2081171"/>
            <a:ext cx="31951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(b) Perform spin-wave expansion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10970D-516D-1274-F7DF-10D319D0F6C9}"/>
              </a:ext>
            </a:extLst>
          </p:cNvPr>
          <p:cNvSpPr txBox="1"/>
          <p:nvPr/>
        </p:nvSpPr>
        <p:spPr>
          <a:xfrm>
            <a:off x="468086" y="3090446"/>
            <a:ext cx="44486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(c) Decouple terms by introducing noise fields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AFAEFD-D1BA-BF1E-A187-A5056A886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43" y="3564321"/>
            <a:ext cx="4472450" cy="527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6D4AEC-5D18-C7DA-3411-CFF28C77741A}"/>
              </a:ext>
            </a:extLst>
          </p:cNvPr>
          <p:cNvSpPr txBox="1"/>
          <p:nvPr/>
        </p:nvSpPr>
        <p:spPr>
          <a:xfrm>
            <a:off x="468086" y="4946635"/>
            <a:ext cx="1705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(d) Integrate out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FFA4E9-D551-941F-96EA-7C3272F27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4002" y="4989332"/>
            <a:ext cx="342108" cy="2531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F94C716-AA9B-D86F-B87F-80FAB8FC540D}"/>
              </a:ext>
            </a:extLst>
          </p:cNvPr>
          <p:cNvSpPr txBox="1"/>
          <p:nvPr/>
        </p:nvSpPr>
        <p:spPr>
          <a:xfrm>
            <a:off x="2601686" y="4946635"/>
            <a:ext cx="3703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giving two coupled Langevin equations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E0409D9-3917-3EDA-FB85-069A24976B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013482"/>
            <a:ext cx="4019967" cy="5630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0B5AE1-3A9A-CCD1-6DD7-BFA9A9829E8C}"/>
              </a:ext>
            </a:extLst>
          </p:cNvPr>
          <p:cNvSpPr txBox="1"/>
          <p:nvPr/>
        </p:nvSpPr>
        <p:spPr>
          <a:xfrm>
            <a:off x="1360148" y="5960429"/>
            <a:ext cx="4812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Quantum </a:t>
            </a:r>
            <a:r>
              <a:rPr lang="en-US" dirty="0" err="1"/>
              <a:t>Keldysh</a:t>
            </a:r>
            <a:r>
              <a:rPr lang="en-US" dirty="0"/>
              <a:t> to classical Martin-Siggia-Rose 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D48E816C-0260-3450-7AF7-FEB2AB3428A6}"/>
              </a:ext>
            </a:extLst>
          </p:cNvPr>
          <p:cNvSpPr>
            <a:spLocks noChangeAspect="1"/>
          </p:cNvSpPr>
          <p:nvPr/>
        </p:nvSpPr>
        <p:spPr bwMode="auto">
          <a:xfrm>
            <a:off x="704656" y="5993828"/>
            <a:ext cx="548640" cy="27175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D81211A-BFE9-B054-D98E-F2146A3D9F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8794" y="1142801"/>
            <a:ext cx="493628" cy="4536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473405F-1C60-FADB-E2FF-851B64742336}"/>
              </a:ext>
            </a:extLst>
          </p:cNvPr>
          <p:cNvSpPr txBox="1"/>
          <p:nvPr/>
        </p:nvSpPr>
        <p:spPr>
          <a:xfrm>
            <a:off x="3470576" y="1185852"/>
            <a:ext cx="2202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has long-ranged order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97FC03-BB99-4F27-52D9-11906C5D7ED0}"/>
              </a:ext>
            </a:extLst>
          </p:cNvPr>
          <p:cNvSpPr txBox="1"/>
          <p:nvPr/>
        </p:nvSpPr>
        <p:spPr>
          <a:xfrm>
            <a:off x="5921577" y="1185852"/>
            <a:ext cx="2637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(no vortices/vortex-loops in</a:t>
            </a:r>
          </a:p>
          <a:p>
            <a:r>
              <a:rPr lang="en-US" dirty="0"/>
              <a:t>quantum phase field)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338C3D-1E08-AB48-BF7E-46CA2A958EBA}"/>
              </a:ext>
            </a:extLst>
          </p:cNvPr>
          <p:cNvSpPr txBox="1"/>
          <p:nvPr/>
        </p:nvSpPr>
        <p:spPr>
          <a:xfrm>
            <a:off x="5352585" y="2488564"/>
            <a:ext cx="30663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Quantum Phase field becomes </a:t>
            </a:r>
          </a:p>
          <a:p>
            <a:r>
              <a:rPr lang="en-US" sz="1400" dirty="0"/>
              <a:t>non-compact, conjugate classical</a:t>
            </a:r>
          </a:p>
          <a:p>
            <a:r>
              <a:rPr lang="en-US" sz="1400" dirty="0"/>
              <a:t>density, n, lives on reals not integers</a:t>
            </a:r>
          </a:p>
        </p:txBody>
      </p:sp>
    </p:spTree>
    <p:extLst>
      <p:ext uri="{BB962C8B-B14F-4D97-AF65-F5344CB8AC3E}">
        <p14:creationId xmlns:p14="http://schemas.microsoft.com/office/powerpoint/2010/main" val="1948170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514F-29E5-5944-5DDB-D16746E42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400"/>
            <a:ext cx="9143999" cy="909865"/>
          </a:xfrm>
        </p:spPr>
        <p:txBody>
          <a:bodyPr/>
          <a:lstStyle/>
          <a:p>
            <a:r>
              <a:rPr lang="en-US" dirty="0"/>
              <a:t>Classical hydrodynamics emerges (Model F)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01FA0E-3D03-0EB5-3C14-0018DEA4E7E5}"/>
              </a:ext>
            </a:extLst>
          </p:cNvPr>
          <p:cNvSpPr/>
          <p:nvPr/>
        </p:nvSpPr>
        <p:spPr bwMode="auto">
          <a:xfrm>
            <a:off x="328750" y="1247273"/>
            <a:ext cx="5662748" cy="110598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C1BBF8-9BF3-2F16-96FA-1281F6F4F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198" y="2538082"/>
            <a:ext cx="2708366" cy="2569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7BFA29-C8B0-C68C-5EC1-19648CA3A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198" y="2913562"/>
            <a:ext cx="3113837" cy="2874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E945177-F565-4285-8297-A6D2C0824FED}"/>
              </a:ext>
            </a:extLst>
          </p:cNvPr>
          <p:cNvSpPr/>
          <p:nvPr/>
        </p:nvSpPr>
        <p:spPr bwMode="auto">
          <a:xfrm>
            <a:off x="316775" y="2360568"/>
            <a:ext cx="8522426" cy="110598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96D4A9-CF04-5425-0E10-9C26718A8214}"/>
              </a:ext>
            </a:extLst>
          </p:cNvPr>
          <p:cNvSpPr txBox="1"/>
          <p:nvPr/>
        </p:nvSpPr>
        <p:spPr>
          <a:xfrm>
            <a:off x="353658" y="3851711"/>
            <a:ext cx="4291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Classical steady-state distribution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“Normal” fluid: noisy diffusion equation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4C49AF-1E04-B226-EC4D-E285BB5D95A8}"/>
              </a:ext>
            </a:extLst>
          </p:cNvPr>
          <p:cNvSpPr txBox="1"/>
          <p:nvPr/>
        </p:nvSpPr>
        <p:spPr>
          <a:xfrm>
            <a:off x="386889" y="5431465"/>
            <a:ext cx="7734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Superfluid; Spin-wave expansion (weak SSB), under-damped Goldstone mode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1F2B205-07A3-A47D-918B-EADD8487E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27" y="5859854"/>
            <a:ext cx="4003410" cy="3385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998F61-230C-D9CD-9DBB-D561F73F0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032" y="1384484"/>
            <a:ext cx="4572000" cy="3399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A03438-C814-2FC0-FB34-334DDFBE38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264" y="1906444"/>
            <a:ext cx="4572000" cy="3463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72931A6-BD8A-C228-6AA5-8E26F75745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965" y="2592520"/>
            <a:ext cx="3759200" cy="6389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B2E735-620F-9522-8A95-A56784E21C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6717" y="3868599"/>
            <a:ext cx="2254182" cy="3611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5E61566-FD64-883E-31CC-C621FEE661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7945" y="4910318"/>
            <a:ext cx="3854133" cy="31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80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BCFBC-C10D-4FFD-1D06-5F6368494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4600"/>
            <a:ext cx="9087852" cy="792480"/>
          </a:xfrm>
        </p:spPr>
        <p:txBody>
          <a:bodyPr/>
          <a:lstStyle/>
          <a:p>
            <a:r>
              <a:rPr lang="en-US" sz="2800" dirty="0"/>
              <a:t>Summary: Emergent Hydrodynamics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EEC261-39FF-7CD0-6CA8-0DB824336E1E}"/>
              </a:ext>
            </a:extLst>
          </p:cNvPr>
          <p:cNvSpPr txBox="1"/>
          <p:nvPr/>
        </p:nvSpPr>
        <p:spPr>
          <a:xfrm>
            <a:off x="531223" y="1236617"/>
            <a:ext cx="71929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At long-times with decoherence present classical dynamics emerges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EFF626D-2DB1-258C-7DB1-0AADED778408}"/>
              </a:ext>
            </a:extLst>
          </p:cNvPr>
          <p:cNvCxnSpPr/>
          <p:nvPr/>
        </p:nvCxnSpPr>
        <p:spPr bwMode="auto">
          <a:xfrm>
            <a:off x="1379441" y="2145990"/>
            <a:ext cx="44783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72131FD-09A6-EF32-FF77-6A29B93B821D}"/>
              </a:ext>
            </a:extLst>
          </p:cNvPr>
          <p:cNvSpPr txBox="1"/>
          <p:nvPr/>
        </p:nvSpPr>
        <p:spPr>
          <a:xfrm>
            <a:off x="1157494" y="216067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C6BCB2-26CA-6421-9065-ACC7BF04DE6A}"/>
              </a:ext>
            </a:extLst>
          </p:cNvPr>
          <p:cNvSpPr txBox="1"/>
          <p:nvPr/>
        </p:nvSpPr>
        <p:spPr>
          <a:xfrm>
            <a:off x="5846817" y="2121697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FAB0183-A640-B727-BC8D-DAFD96B682D2}"/>
              </a:ext>
            </a:extLst>
          </p:cNvPr>
          <p:cNvSpPr>
            <a:spLocks noChangeAspect="1"/>
          </p:cNvSpPr>
          <p:nvPr/>
        </p:nvSpPr>
        <p:spPr bwMode="auto">
          <a:xfrm>
            <a:off x="3243440" y="2067614"/>
            <a:ext cx="169278" cy="169278"/>
          </a:xfrm>
          <a:prstGeom prst="ellipse">
            <a:avLst/>
          </a:prstGeom>
          <a:solidFill>
            <a:srgbClr val="043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DCFC217-5196-D8C5-9042-606E11A18A69}"/>
              </a:ext>
            </a:extLst>
          </p:cNvPr>
          <p:cNvCxnSpPr>
            <a:cxnSpLocks/>
          </p:cNvCxnSpPr>
          <p:nvPr/>
        </p:nvCxnSpPr>
        <p:spPr bwMode="auto">
          <a:xfrm flipV="1">
            <a:off x="1464541" y="2235070"/>
            <a:ext cx="852229" cy="8440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3216DE1-883B-6BC6-53C7-4A416E40AA4E}"/>
              </a:ext>
            </a:extLst>
          </p:cNvPr>
          <p:cNvSpPr txBox="1"/>
          <p:nvPr/>
        </p:nvSpPr>
        <p:spPr>
          <a:xfrm>
            <a:off x="320395" y="3097237"/>
            <a:ext cx="29803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Short-time quantum-dynamics,</a:t>
            </a:r>
          </a:p>
          <a:p>
            <a:r>
              <a:rPr lang="en-US" dirty="0"/>
              <a:t>no SSB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8AD7215-74E0-8947-9112-03CA8FCE951A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452888" y="2228179"/>
            <a:ext cx="747296" cy="6487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2E431BA-1E34-7194-DAC0-BC264C18B767}"/>
              </a:ext>
            </a:extLst>
          </p:cNvPr>
          <p:cNvSpPr txBox="1"/>
          <p:nvPr/>
        </p:nvSpPr>
        <p:spPr>
          <a:xfrm>
            <a:off x="531223" y="5062563"/>
            <a:ext cx="80826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Strong-to-weak SSB; </a:t>
            </a:r>
          </a:p>
          <a:p>
            <a:endParaRPr lang="en-US" sz="2000" b="1" dirty="0"/>
          </a:p>
          <a:p>
            <a:r>
              <a:rPr lang="en-US" sz="2000" b="1" dirty="0"/>
              <a:t>Finite time transition where classical hydrodynamics emerges!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D3BF4A-2FA0-6C5D-E5F9-C779582ED00C}"/>
              </a:ext>
            </a:extLst>
          </p:cNvPr>
          <p:cNvSpPr txBox="1"/>
          <p:nvPr/>
        </p:nvSpPr>
        <p:spPr>
          <a:xfrm>
            <a:off x="4702629" y="3004457"/>
            <a:ext cx="3294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Classical hydrodynamics emerges</a:t>
            </a:r>
          </a:p>
          <a:p>
            <a:r>
              <a:rPr lang="en-US" dirty="0"/>
              <a:t>after SW-SSB  (Model 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61D063-1398-7BB7-477F-0B6B90124CA4}"/>
              </a:ext>
            </a:extLst>
          </p:cNvPr>
          <p:cNvSpPr txBox="1"/>
          <p:nvPr/>
        </p:nvSpPr>
        <p:spPr>
          <a:xfrm>
            <a:off x="3101546" y="224627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</a:t>
            </a:r>
            <a:r>
              <a:rPr lang="en-US" sz="2400" baseline="30000" dirty="0"/>
              <a:t>*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1B2C4-E962-F41E-D163-9079CBF59227}"/>
              </a:ext>
            </a:extLst>
          </p:cNvPr>
          <p:cNvSpPr txBox="1"/>
          <p:nvPr/>
        </p:nvSpPr>
        <p:spPr>
          <a:xfrm>
            <a:off x="2833649" y="1663604"/>
            <a:ext cx="988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SW-SSB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5F1EF0-A144-5F63-F33F-790370EFCDC5}"/>
              </a:ext>
            </a:extLst>
          </p:cNvPr>
          <p:cNvSpPr txBox="1"/>
          <p:nvPr/>
        </p:nvSpPr>
        <p:spPr>
          <a:xfrm>
            <a:off x="461401" y="4088495"/>
            <a:ext cx="2989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Particle discreteness important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B53B6F-98A0-B5B5-E74E-9629635C7E9C}"/>
              </a:ext>
            </a:extLst>
          </p:cNvPr>
          <p:cNvSpPr txBox="1"/>
          <p:nvPr/>
        </p:nvSpPr>
        <p:spPr>
          <a:xfrm>
            <a:off x="4702629" y="4000141"/>
            <a:ext cx="2920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Particle density replaced by a </a:t>
            </a:r>
          </a:p>
          <a:p>
            <a:r>
              <a:rPr lang="en-US" dirty="0"/>
              <a:t>continuous field, n(x)</a:t>
            </a:r>
          </a:p>
        </p:txBody>
      </p:sp>
    </p:spTree>
    <p:extLst>
      <p:ext uri="{BB962C8B-B14F-4D97-AF65-F5344CB8AC3E}">
        <p14:creationId xmlns:p14="http://schemas.microsoft.com/office/powerpoint/2010/main" val="17157683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5184A-035F-2C10-C195-D44F0410D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56" y="0"/>
            <a:ext cx="7772400" cy="1143000"/>
          </a:xfrm>
        </p:spPr>
        <p:txBody>
          <a:bodyPr/>
          <a:lstStyle/>
          <a:p>
            <a:r>
              <a:rPr lang="en-US" sz="2800" dirty="0"/>
              <a:t>Model A Hydrodynamics for normal/superfluid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2BCA9D-3FD8-61DE-6FCE-CD26E75F5A78}"/>
              </a:ext>
            </a:extLst>
          </p:cNvPr>
          <p:cNvSpPr txBox="1"/>
          <p:nvPr/>
        </p:nvSpPr>
        <p:spPr>
          <a:xfrm>
            <a:off x="517569" y="1031281"/>
            <a:ext cx="2481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Recall Model A hydro</a:t>
            </a:r>
          </a:p>
          <a:p>
            <a:r>
              <a:rPr lang="en-US" sz="1400" dirty="0"/>
              <a:t>(has no conserved density):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C67BA9-3A28-FF96-9D95-20109A530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271" y="1115483"/>
            <a:ext cx="3386617" cy="368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79D0E7-CA26-6037-6220-B21CE071C81E}"/>
              </a:ext>
            </a:extLst>
          </p:cNvPr>
          <p:cNvSpPr txBox="1"/>
          <p:nvPr/>
        </p:nvSpPr>
        <p:spPr>
          <a:xfrm>
            <a:off x="541714" y="1673708"/>
            <a:ext cx="66751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 Normal fluid  - no slow mode; In superfluid -          diffuses (no Goldstone mode)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727A9-BBDF-18D4-58F1-13049B85B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901" y="1669839"/>
            <a:ext cx="195099" cy="338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65170E-410C-F74A-FBB1-96C22E4073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2570" y="1081168"/>
            <a:ext cx="1179298" cy="3385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1F7BEA-D17A-4ABD-35F2-8EA530B94A15}"/>
              </a:ext>
            </a:extLst>
          </p:cNvPr>
          <p:cNvSpPr txBox="1"/>
          <p:nvPr/>
        </p:nvSpPr>
        <p:spPr>
          <a:xfrm>
            <a:off x="517569" y="2181875"/>
            <a:ext cx="5430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Obtain Model A from quantum </a:t>
            </a:r>
            <a:r>
              <a:rPr lang="en-US" b="1" dirty="0" err="1"/>
              <a:t>Lindbladian</a:t>
            </a:r>
            <a:r>
              <a:rPr lang="en-US" b="1" dirty="0"/>
              <a:t> for rotors?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6D9B43-8437-E2C8-11DF-575AFB167BA7}"/>
              </a:ext>
            </a:extLst>
          </p:cNvPr>
          <p:cNvSpPr txBox="1"/>
          <p:nvPr/>
        </p:nvSpPr>
        <p:spPr>
          <a:xfrm>
            <a:off x="544631" y="2656654"/>
            <a:ext cx="36247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Add charge-non-conserving jump operators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3117B3-AFBA-186B-780F-F9A1BE49F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3656" y="2552886"/>
            <a:ext cx="1414949" cy="3807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D6D146-535C-7790-BD11-85BF36FBAB70}"/>
              </a:ext>
            </a:extLst>
          </p:cNvPr>
          <p:cNvSpPr txBox="1"/>
          <p:nvPr/>
        </p:nvSpPr>
        <p:spPr>
          <a:xfrm>
            <a:off x="530894" y="2936251"/>
            <a:ext cx="4993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Explicitly breaks strong down to weak U(1)</a:t>
            </a:r>
            <a:r>
              <a:rPr lang="en-US" sz="1400" baseline="-25000" dirty="0"/>
              <a:t>c </a:t>
            </a:r>
            <a:r>
              <a:rPr lang="en-US" sz="1400" dirty="0"/>
              <a:t>0-form symmetry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4F5F7-E076-5403-DEE9-F9E70A995E6D}"/>
              </a:ext>
            </a:extLst>
          </p:cNvPr>
          <p:cNvSpPr txBox="1"/>
          <p:nvPr/>
        </p:nvSpPr>
        <p:spPr>
          <a:xfrm>
            <a:off x="517569" y="3368150"/>
            <a:ext cx="72002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Perform  “spin-wave” expansion in </a:t>
            </a:r>
            <a:r>
              <a:rPr lang="en-US" sz="1400" dirty="0" err="1"/>
              <a:t>Keldysh</a:t>
            </a:r>
            <a:r>
              <a:rPr lang="en-US" sz="1400" dirty="0"/>
              <a:t> action</a:t>
            </a:r>
          </a:p>
          <a:p>
            <a:r>
              <a:rPr lang="en-US" sz="1400" dirty="0"/>
              <a:t> “recovers” normal phase of Model A - density relaxing quickly.</a:t>
            </a:r>
          </a:p>
          <a:p>
            <a:r>
              <a:rPr lang="en-US" sz="1400" dirty="0"/>
              <a:t>Transition into superfluid, WT-</a:t>
            </a:r>
            <a:r>
              <a:rPr lang="en-US" sz="1400" dirty="0" err="1"/>
              <a:t>SSB</a:t>
            </a:r>
            <a:r>
              <a:rPr lang="en-US" sz="1400" baseline="-25000" dirty="0" err="1"/>
              <a:t>c</a:t>
            </a:r>
            <a:r>
              <a:rPr lang="en-US" sz="1400" dirty="0"/>
              <a:t> , gives diffusion of      as in Model 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2C27AD-FE0E-7B9A-B893-3A28203BEA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3320447"/>
            <a:ext cx="2372765" cy="3268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DC6E06-0A86-1A7D-2C2F-BA3C02CEEB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7727" y="3831973"/>
            <a:ext cx="149701" cy="25977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97C19D6-CEC0-ED49-8052-F01A500599C3}"/>
              </a:ext>
            </a:extLst>
          </p:cNvPr>
          <p:cNvCxnSpPr/>
          <p:nvPr/>
        </p:nvCxnSpPr>
        <p:spPr bwMode="auto">
          <a:xfrm>
            <a:off x="1078207" y="4863729"/>
            <a:ext cx="44783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8E84F2C-4949-91C4-8657-27FF13D09B86}"/>
              </a:ext>
            </a:extLst>
          </p:cNvPr>
          <p:cNvSpPr txBox="1"/>
          <p:nvPr/>
        </p:nvSpPr>
        <p:spPr>
          <a:xfrm>
            <a:off x="697754" y="470831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4351B3-2A8B-57D3-5FCB-8352E3AFA415}"/>
              </a:ext>
            </a:extLst>
          </p:cNvPr>
          <p:cNvSpPr txBox="1"/>
          <p:nvPr/>
        </p:nvSpPr>
        <p:spPr>
          <a:xfrm>
            <a:off x="5573081" y="4646758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628E4-5B25-9B21-E933-9E6D641E6637}"/>
              </a:ext>
            </a:extLst>
          </p:cNvPr>
          <p:cNvSpPr txBox="1"/>
          <p:nvPr/>
        </p:nvSpPr>
        <p:spPr>
          <a:xfrm>
            <a:off x="810751" y="4388166"/>
            <a:ext cx="6205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Quantum-to-classical is a *crossover* for Model A (</a:t>
            </a:r>
            <a:r>
              <a:rPr lang="en-US" b="1" dirty="0" err="1"/>
              <a:t>cf</a:t>
            </a:r>
            <a:r>
              <a:rPr lang="en-US" b="1" dirty="0"/>
              <a:t> Model 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51ED80-78FF-3EA9-5C24-652D55EB4531}"/>
              </a:ext>
            </a:extLst>
          </p:cNvPr>
          <p:cNvSpPr txBox="1"/>
          <p:nvPr/>
        </p:nvSpPr>
        <p:spPr>
          <a:xfrm>
            <a:off x="697754" y="5469178"/>
            <a:ext cx="14173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Mott insulator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8CD7F6-5910-98B3-F511-2D4BB269B0D2}"/>
              </a:ext>
            </a:extLst>
          </p:cNvPr>
          <p:cNvSpPr txBox="1"/>
          <p:nvPr/>
        </p:nvSpPr>
        <p:spPr>
          <a:xfrm>
            <a:off x="2828314" y="5716688"/>
            <a:ext cx="1277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Normal fluid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B76A77B-C81F-7054-9D67-F25997B224F3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78207" y="4918193"/>
            <a:ext cx="680247" cy="55098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1375B1F-570A-1C03-0E26-EADE05CC5EAA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828314" y="4969420"/>
            <a:ext cx="489084" cy="66903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395550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8637A-6333-4A70-E1B4-6E88619EC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5FFFC-13FE-9E77-29F8-107B74532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44" y="0"/>
            <a:ext cx="9064256" cy="1143000"/>
          </a:xfrm>
        </p:spPr>
        <p:txBody>
          <a:bodyPr/>
          <a:lstStyle/>
          <a:p>
            <a:r>
              <a:rPr lang="en-US" sz="2800" dirty="0"/>
              <a:t>Boson-Vortex Duality for Emergent Hydrodynamics</a:t>
            </a:r>
          </a:p>
        </p:txBody>
      </p:sp>
      <p:sp>
        <p:nvSpPr>
          <p:cNvPr id="3" name="Left-Right Arrow 2">
            <a:extLst>
              <a:ext uri="{FF2B5EF4-FFF2-40B4-BE49-F238E27FC236}">
                <a16:creationId xmlns:a16="http://schemas.microsoft.com/office/drawing/2014/main" id="{94C19D2D-0F19-47E8-479B-9C430447A32B}"/>
              </a:ext>
            </a:extLst>
          </p:cNvPr>
          <p:cNvSpPr>
            <a:spLocks noChangeAspect="1"/>
          </p:cNvSpPr>
          <p:nvPr/>
        </p:nvSpPr>
        <p:spPr bwMode="auto">
          <a:xfrm>
            <a:off x="3190614" y="1071824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9B6AE5-23A4-1EEF-9F47-D03818107E76}"/>
              </a:ext>
            </a:extLst>
          </p:cNvPr>
          <p:cNvSpPr txBox="1"/>
          <p:nvPr/>
        </p:nvSpPr>
        <p:spPr>
          <a:xfrm>
            <a:off x="606241" y="991461"/>
            <a:ext cx="21996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2+1 D Bosons (rotors)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0AD208-0671-3164-355C-18847D58EF13}"/>
              </a:ext>
            </a:extLst>
          </p:cNvPr>
          <p:cNvSpPr txBox="1"/>
          <p:nvPr/>
        </p:nvSpPr>
        <p:spPr>
          <a:xfrm>
            <a:off x="3965944" y="973723"/>
            <a:ext cx="4103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2+1 D vortices – coupled to non-compact 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EB1884-7A60-3CB0-4F03-23F80D6779B8}"/>
              </a:ext>
            </a:extLst>
          </p:cNvPr>
          <p:cNvSpPr txBox="1"/>
          <p:nvPr/>
        </p:nvSpPr>
        <p:spPr>
          <a:xfrm>
            <a:off x="492046" y="1528765"/>
            <a:ext cx="1441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Symmetries: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2DB70B-1553-3EA4-2CD9-3A897CB3F435}"/>
              </a:ext>
            </a:extLst>
          </p:cNvPr>
          <p:cNvSpPr txBox="1"/>
          <p:nvPr/>
        </p:nvSpPr>
        <p:spPr>
          <a:xfrm>
            <a:off x="558788" y="1848741"/>
            <a:ext cx="1521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0-form charge </a:t>
            </a:r>
          </a:p>
        </p:txBody>
      </p:sp>
      <p:sp>
        <p:nvSpPr>
          <p:cNvPr id="12" name="Left-Right Arrow 11">
            <a:extLst>
              <a:ext uri="{FF2B5EF4-FFF2-40B4-BE49-F238E27FC236}">
                <a16:creationId xmlns:a16="http://schemas.microsoft.com/office/drawing/2014/main" id="{5DF06C75-E2B6-B835-F4AA-2A6457605C27}"/>
              </a:ext>
            </a:extLst>
          </p:cNvPr>
          <p:cNvSpPr>
            <a:spLocks noChangeAspect="1"/>
          </p:cNvSpPr>
          <p:nvPr/>
        </p:nvSpPr>
        <p:spPr bwMode="auto">
          <a:xfrm>
            <a:off x="3169349" y="1936622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90DA4A-7C5F-E2C2-AA55-ABA2A7884EC2}"/>
              </a:ext>
            </a:extLst>
          </p:cNvPr>
          <p:cNvSpPr txBox="1"/>
          <p:nvPr/>
        </p:nvSpPr>
        <p:spPr>
          <a:xfrm>
            <a:off x="5044070" y="1850594"/>
            <a:ext cx="3297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0-form vortex- “charge” symmetry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500E75-3882-E998-3C05-34AEAB904E58}"/>
              </a:ext>
            </a:extLst>
          </p:cNvPr>
          <p:cNvSpPr txBox="1"/>
          <p:nvPr/>
        </p:nvSpPr>
        <p:spPr>
          <a:xfrm>
            <a:off x="896525" y="2801420"/>
            <a:ext cx="1867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Both"/>
            </a:pPr>
            <a:r>
              <a:rPr lang="en-US" dirty="0"/>
              <a:t>Mott insulator, </a:t>
            </a:r>
          </a:p>
          <a:p>
            <a:r>
              <a:rPr lang="en-US" dirty="0"/>
              <a:t>      strong </a:t>
            </a:r>
          </a:p>
        </p:txBody>
      </p:sp>
      <p:sp>
        <p:nvSpPr>
          <p:cNvPr id="17" name="Left-Right Arrow 16">
            <a:extLst>
              <a:ext uri="{FF2B5EF4-FFF2-40B4-BE49-F238E27FC236}">
                <a16:creationId xmlns:a16="http://schemas.microsoft.com/office/drawing/2014/main" id="{EAC72F75-B02A-30D1-84F0-DCE28C33587D}"/>
              </a:ext>
            </a:extLst>
          </p:cNvPr>
          <p:cNvSpPr>
            <a:spLocks noChangeAspect="1"/>
          </p:cNvSpPr>
          <p:nvPr/>
        </p:nvSpPr>
        <p:spPr bwMode="auto">
          <a:xfrm>
            <a:off x="3214164" y="3149556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68816E-896B-7147-BB9A-DFC775E6E3D7}"/>
              </a:ext>
            </a:extLst>
          </p:cNvPr>
          <p:cNvSpPr txBox="1"/>
          <p:nvPr/>
        </p:nvSpPr>
        <p:spPr>
          <a:xfrm>
            <a:off x="4091886" y="3100210"/>
            <a:ext cx="2367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ST-</a:t>
            </a:r>
            <a:r>
              <a:rPr lang="en-US" dirty="0" err="1"/>
              <a:t>SSB</a:t>
            </a:r>
            <a:r>
              <a:rPr lang="en-US" baseline="-25000" dirty="0" err="1"/>
              <a:t>v</a:t>
            </a:r>
            <a:r>
              <a:rPr lang="en-US" dirty="0"/>
              <a:t> of  zero form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0F142C-C547-DD13-4D5B-18DA51C6EE41}"/>
              </a:ext>
            </a:extLst>
          </p:cNvPr>
          <p:cNvSpPr txBox="1"/>
          <p:nvPr/>
        </p:nvSpPr>
        <p:spPr>
          <a:xfrm>
            <a:off x="7020210" y="3129266"/>
            <a:ext cx="2169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symmetry </a:t>
            </a:r>
          </a:p>
          <a:p>
            <a:r>
              <a:rPr lang="en-US" dirty="0"/>
              <a:t>(vortex-condensation)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7BAFE3-04E8-FFE2-A77B-F7CBA37145C7}"/>
              </a:ext>
            </a:extLst>
          </p:cNvPr>
          <p:cNvSpPr txBox="1"/>
          <p:nvPr/>
        </p:nvSpPr>
        <p:spPr>
          <a:xfrm>
            <a:off x="558788" y="3985183"/>
            <a:ext cx="1654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(b) Normal Fluid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3C9340-4C2A-091C-2E3B-54A95D8E576B}"/>
              </a:ext>
            </a:extLst>
          </p:cNvPr>
          <p:cNvSpPr txBox="1"/>
          <p:nvPr/>
        </p:nvSpPr>
        <p:spPr>
          <a:xfrm>
            <a:off x="2117164" y="3985886"/>
            <a:ext cx="1096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SW-</a:t>
            </a:r>
            <a:r>
              <a:rPr lang="en-US" dirty="0" err="1"/>
              <a:t>SSB</a:t>
            </a:r>
            <a:r>
              <a:rPr lang="en-US" baseline="-25000" dirty="0" err="1"/>
              <a:t>c</a:t>
            </a:r>
            <a:r>
              <a:rPr lang="en-US" baseline="-25000" dirty="0"/>
              <a:t> 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D528C7-6C41-396B-6BFF-05804255DA4C}"/>
              </a:ext>
            </a:extLst>
          </p:cNvPr>
          <p:cNvSpPr txBox="1"/>
          <p:nvPr/>
        </p:nvSpPr>
        <p:spPr>
          <a:xfrm>
            <a:off x="849072" y="4275354"/>
            <a:ext cx="1628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Density diffuses</a:t>
            </a:r>
          </a:p>
        </p:txBody>
      </p:sp>
      <p:sp>
        <p:nvSpPr>
          <p:cNvPr id="24" name="Left-Right Arrow 23">
            <a:extLst>
              <a:ext uri="{FF2B5EF4-FFF2-40B4-BE49-F238E27FC236}">
                <a16:creationId xmlns:a16="http://schemas.microsoft.com/office/drawing/2014/main" id="{6E25A00E-CCCC-A7DF-325F-180D6A8F57A7}"/>
              </a:ext>
            </a:extLst>
          </p:cNvPr>
          <p:cNvSpPr>
            <a:spLocks noChangeAspect="1"/>
          </p:cNvSpPr>
          <p:nvPr/>
        </p:nvSpPr>
        <p:spPr bwMode="auto">
          <a:xfrm>
            <a:off x="3235868" y="4092474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823F32-A5DF-EA9E-84F2-E6BF569EA7A3}"/>
              </a:ext>
            </a:extLst>
          </p:cNvPr>
          <p:cNvSpPr txBox="1"/>
          <p:nvPr/>
        </p:nvSpPr>
        <p:spPr>
          <a:xfrm>
            <a:off x="4116251" y="4014637"/>
            <a:ext cx="10577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SW-</a:t>
            </a:r>
            <a:r>
              <a:rPr lang="en-US" dirty="0" err="1"/>
              <a:t>SSB</a:t>
            </a:r>
            <a:r>
              <a:rPr lang="en-US" baseline="-25000" dirty="0" err="1"/>
              <a:t>v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002A36-85CB-E409-75EF-A0CAA3C38100}"/>
              </a:ext>
            </a:extLst>
          </p:cNvPr>
          <p:cNvSpPr txBox="1"/>
          <p:nvPr/>
        </p:nvSpPr>
        <p:spPr>
          <a:xfrm>
            <a:off x="5174041" y="4391448"/>
            <a:ext cx="22103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Magnetic field diffuses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3E27B6-7B24-F216-E0B6-637186EDF57C}"/>
              </a:ext>
            </a:extLst>
          </p:cNvPr>
          <p:cNvSpPr txBox="1"/>
          <p:nvPr/>
        </p:nvSpPr>
        <p:spPr>
          <a:xfrm>
            <a:off x="606241" y="5324222"/>
            <a:ext cx="2258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(c) Superfluid ST-</a:t>
            </a:r>
            <a:r>
              <a:rPr lang="en-US" dirty="0" err="1"/>
              <a:t>SSB</a:t>
            </a:r>
            <a:r>
              <a:rPr lang="en-US" baseline="-25000" dirty="0" err="1"/>
              <a:t>c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CBAA28-EA86-FCAE-9C73-849AA55C17DD}"/>
              </a:ext>
            </a:extLst>
          </p:cNvPr>
          <p:cNvSpPr txBox="1"/>
          <p:nvPr/>
        </p:nvSpPr>
        <p:spPr>
          <a:xfrm>
            <a:off x="4163704" y="5276099"/>
            <a:ext cx="8467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Strong </a:t>
            </a:r>
          </a:p>
        </p:txBody>
      </p:sp>
      <p:sp>
        <p:nvSpPr>
          <p:cNvPr id="30" name="Left-Right Arrow 29">
            <a:extLst>
              <a:ext uri="{FF2B5EF4-FFF2-40B4-BE49-F238E27FC236}">
                <a16:creationId xmlns:a16="http://schemas.microsoft.com/office/drawing/2014/main" id="{D0B86659-79A2-9B1D-ADA7-E5657F0DB13E}"/>
              </a:ext>
            </a:extLst>
          </p:cNvPr>
          <p:cNvSpPr>
            <a:spLocks noChangeAspect="1"/>
          </p:cNvSpPr>
          <p:nvPr/>
        </p:nvSpPr>
        <p:spPr bwMode="auto">
          <a:xfrm>
            <a:off x="3342501" y="5402059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751D88-2602-C4FF-2ACD-160F8B6B564E}"/>
              </a:ext>
            </a:extLst>
          </p:cNvPr>
          <p:cNvSpPr txBox="1"/>
          <p:nvPr/>
        </p:nvSpPr>
        <p:spPr>
          <a:xfrm>
            <a:off x="1071748" y="5838200"/>
            <a:ext cx="1689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Goldstone Mode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410075-08AD-8496-F81D-2721C3184052}"/>
              </a:ext>
            </a:extLst>
          </p:cNvPr>
          <p:cNvSpPr txBox="1"/>
          <p:nvPr/>
        </p:nvSpPr>
        <p:spPr>
          <a:xfrm>
            <a:off x="4163704" y="5753523"/>
            <a:ext cx="14494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(Dual) Photon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5B3C7FB-A5E2-7D2B-6BAB-0BBA2B6E3CE7}"/>
              </a:ext>
            </a:extLst>
          </p:cNvPr>
          <p:cNvSpPr txBox="1"/>
          <p:nvPr/>
        </p:nvSpPr>
        <p:spPr>
          <a:xfrm>
            <a:off x="584976" y="2447241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Phases: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6ED33A-F9F1-A5A7-DEBB-D7E452A1F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340" y="1903926"/>
            <a:ext cx="625917" cy="27358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8E87F57-F5F1-D013-4CC8-98ACE5C88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729" y="3095910"/>
            <a:ext cx="625917" cy="2735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2013EB-D56C-53B9-D4B3-05887A84C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704" y="1880242"/>
            <a:ext cx="715497" cy="3106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F70C37-A478-122B-63E9-EBD2FC4D5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713" y="3137555"/>
            <a:ext cx="715497" cy="3106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3F1FF5-3C80-D8CC-52FC-7EA63618B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932" y="4042515"/>
            <a:ext cx="715497" cy="31067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AA2FD82-3792-8009-7E95-C5C156270283}"/>
              </a:ext>
            </a:extLst>
          </p:cNvPr>
          <p:cNvSpPr txBox="1"/>
          <p:nvPr/>
        </p:nvSpPr>
        <p:spPr>
          <a:xfrm>
            <a:off x="5209263" y="4014637"/>
            <a:ext cx="356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CF2A765-E6FA-6BE4-B702-F49564C53F14}"/>
              </a:ext>
            </a:extLst>
          </p:cNvPr>
          <p:cNvSpPr txBox="1"/>
          <p:nvPr/>
        </p:nvSpPr>
        <p:spPr>
          <a:xfrm>
            <a:off x="6562309" y="4028763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symmetry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66843B2-2C4C-67E4-F666-EAF1B38F3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560" y="5337974"/>
            <a:ext cx="715497" cy="31067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8F6DBFC-2EAA-CFC9-B2BA-6C53D13B33BB}"/>
              </a:ext>
            </a:extLst>
          </p:cNvPr>
          <p:cNvSpPr txBox="1"/>
          <p:nvPr/>
        </p:nvSpPr>
        <p:spPr>
          <a:xfrm>
            <a:off x="5960937" y="5324222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symmetry</a:t>
            </a:r>
          </a:p>
        </p:txBody>
      </p:sp>
    </p:spTree>
    <p:extLst>
      <p:ext uri="{BB962C8B-B14F-4D97-AF65-F5344CB8AC3E}">
        <p14:creationId xmlns:p14="http://schemas.microsoft.com/office/powerpoint/2010/main" val="41092258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BCC91-0C25-2541-37F9-0FF228D91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250" y="65832"/>
            <a:ext cx="9064256" cy="1143000"/>
          </a:xfrm>
        </p:spPr>
        <p:txBody>
          <a:bodyPr/>
          <a:lstStyle/>
          <a:p>
            <a:r>
              <a:rPr lang="en-US" sz="2800" dirty="0"/>
              <a:t>Dual Vortex Theory has electric 1-form symmetry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D9FF04-3C58-715C-024A-F7002B104C94}"/>
              </a:ext>
            </a:extLst>
          </p:cNvPr>
          <p:cNvSpPr txBox="1"/>
          <p:nvPr/>
        </p:nvSpPr>
        <p:spPr>
          <a:xfrm>
            <a:off x="492604" y="1284142"/>
            <a:ext cx="1441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Symmetries: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FA777B-7DA1-B06A-6226-DD64E3244A40}"/>
              </a:ext>
            </a:extLst>
          </p:cNvPr>
          <p:cNvSpPr txBox="1"/>
          <p:nvPr/>
        </p:nvSpPr>
        <p:spPr>
          <a:xfrm>
            <a:off x="559346" y="1604118"/>
            <a:ext cx="1521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0-form charge </a:t>
            </a:r>
          </a:p>
        </p:txBody>
      </p:sp>
      <p:sp>
        <p:nvSpPr>
          <p:cNvPr id="12" name="Left-Right Arrow 11">
            <a:extLst>
              <a:ext uri="{FF2B5EF4-FFF2-40B4-BE49-F238E27FC236}">
                <a16:creationId xmlns:a16="http://schemas.microsoft.com/office/drawing/2014/main" id="{43E7305C-8D93-4CA1-227E-83136C109F4F}"/>
              </a:ext>
            </a:extLst>
          </p:cNvPr>
          <p:cNvSpPr>
            <a:spLocks noChangeAspect="1"/>
          </p:cNvSpPr>
          <p:nvPr/>
        </p:nvSpPr>
        <p:spPr bwMode="auto">
          <a:xfrm>
            <a:off x="3169907" y="1691999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B8A858-EDBB-23F0-ADE7-329BA34BE890}"/>
              </a:ext>
            </a:extLst>
          </p:cNvPr>
          <p:cNvSpPr txBox="1"/>
          <p:nvPr/>
        </p:nvSpPr>
        <p:spPr>
          <a:xfrm>
            <a:off x="5044628" y="1605971"/>
            <a:ext cx="2688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1-form “electric” symmetry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4D5172-CEDA-FF4F-A9E2-354049E29532}"/>
              </a:ext>
            </a:extLst>
          </p:cNvPr>
          <p:cNvSpPr txBox="1"/>
          <p:nvPr/>
        </p:nvSpPr>
        <p:spPr>
          <a:xfrm>
            <a:off x="896525" y="2919526"/>
            <a:ext cx="1867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Both"/>
            </a:pPr>
            <a:r>
              <a:rPr lang="en-US" dirty="0"/>
              <a:t>Mott insulator, </a:t>
            </a:r>
          </a:p>
          <a:p>
            <a:r>
              <a:rPr lang="en-US" dirty="0"/>
              <a:t>      strong </a:t>
            </a:r>
          </a:p>
        </p:txBody>
      </p:sp>
      <p:sp>
        <p:nvSpPr>
          <p:cNvPr id="17" name="Left-Right Arrow 16">
            <a:extLst>
              <a:ext uri="{FF2B5EF4-FFF2-40B4-BE49-F238E27FC236}">
                <a16:creationId xmlns:a16="http://schemas.microsoft.com/office/drawing/2014/main" id="{F999A6E4-572A-882E-CAF8-EED4579A693D}"/>
              </a:ext>
            </a:extLst>
          </p:cNvPr>
          <p:cNvSpPr>
            <a:spLocks noChangeAspect="1"/>
          </p:cNvSpPr>
          <p:nvPr/>
        </p:nvSpPr>
        <p:spPr bwMode="auto">
          <a:xfrm>
            <a:off x="3214164" y="3267662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B861C8-7565-E5DC-60AC-193B5F371F1D}"/>
              </a:ext>
            </a:extLst>
          </p:cNvPr>
          <p:cNvSpPr txBox="1"/>
          <p:nvPr/>
        </p:nvSpPr>
        <p:spPr>
          <a:xfrm>
            <a:off x="4091886" y="3218316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E79E2-D3BE-E00B-06DA-BCE4863B5F36}"/>
              </a:ext>
            </a:extLst>
          </p:cNvPr>
          <p:cNvSpPr txBox="1"/>
          <p:nvPr/>
        </p:nvSpPr>
        <p:spPr>
          <a:xfrm>
            <a:off x="5460026" y="3189825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symmetry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4DC400-C122-9765-4AE7-E2EBA6ABF36F}"/>
              </a:ext>
            </a:extLst>
          </p:cNvPr>
          <p:cNvSpPr txBox="1"/>
          <p:nvPr/>
        </p:nvSpPr>
        <p:spPr>
          <a:xfrm>
            <a:off x="589401" y="4236430"/>
            <a:ext cx="1654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(b) Normal Fluid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EC333B-E9BB-CA9E-BCA6-60F9676A8EFB}"/>
              </a:ext>
            </a:extLst>
          </p:cNvPr>
          <p:cNvSpPr txBox="1"/>
          <p:nvPr/>
        </p:nvSpPr>
        <p:spPr>
          <a:xfrm>
            <a:off x="2147777" y="4237133"/>
            <a:ext cx="1096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SW-</a:t>
            </a:r>
            <a:r>
              <a:rPr lang="en-US" dirty="0" err="1"/>
              <a:t>SSB</a:t>
            </a:r>
            <a:r>
              <a:rPr lang="en-US" baseline="-25000" dirty="0" err="1"/>
              <a:t>c</a:t>
            </a:r>
            <a:r>
              <a:rPr lang="en-US" baseline="-25000" dirty="0"/>
              <a:t> 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70F4AD-DE0C-94CE-5ED9-760955998FEB}"/>
              </a:ext>
            </a:extLst>
          </p:cNvPr>
          <p:cNvSpPr txBox="1"/>
          <p:nvPr/>
        </p:nvSpPr>
        <p:spPr>
          <a:xfrm>
            <a:off x="879685" y="4526601"/>
            <a:ext cx="1628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Density diffuses</a:t>
            </a:r>
          </a:p>
        </p:txBody>
      </p:sp>
      <p:sp>
        <p:nvSpPr>
          <p:cNvPr id="24" name="Left-Right Arrow 23">
            <a:extLst>
              <a:ext uri="{FF2B5EF4-FFF2-40B4-BE49-F238E27FC236}">
                <a16:creationId xmlns:a16="http://schemas.microsoft.com/office/drawing/2014/main" id="{9F3802D5-DDEF-366F-ED53-2940E7AE8A11}"/>
              </a:ext>
            </a:extLst>
          </p:cNvPr>
          <p:cNvSpPr>
            <a:spLocks noChangeAspect="1"/>
          </p:cNvSpPr>
          <p:nvPr/>
        </p:nvSpPr>
        <p:spPr bwMode="auto">
          <a:xfrm>
            <a:off x="3266481" y="4343721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5EFA90-FA71-C985-2C8B-B6279E65B676}"/>
              </a:ext>
            </a:extLst>
          </p:cNvPr>
          <p:cNvSpPr txBox="1"/>
          <p:nvPr/>
        </p:nvSpPr>
        <p:spPr>
          <a:xfrm>
            <a:off x="4146864" y="4265884"/>
            <a:ext cx="1125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W*T-</a:t>
            </a:r>
            <a:r>
              <a:rPr lang="en-US" dirty="0" err="1"/>
              <a:t>SSB</a:t>
            </a:r>
            <a:r>
              <a:rPr lang="en-US" baseline="-25000" dirty="0" err="1"/>
              <a:t>e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152B4A-D217-1F6E-42C0-DF0EC7C6BB4B}"/>
              </a:ext>
            </a:extLst>
          </p:cNvPr>
          <p:cNvSpPr txBox="1"/>
          <p:nvPr/>
        </p:nvSpPr>
        <p:spPr>
          <a:xfrm>
            <a:off x="5403441" y="4265884"/>
            <a:ext cx="3562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Emergent weak 1-form SSB to trivial</a:t>
            </a:r>
          </a:p>
          <a:p>
            <a:r>
              <a:rPr lang="en-US" dirty="0"/>
              <a:t>Magnetic field diffuses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1F733-C2FB-591F-5771-EA686CEC6916}"/>
              </a:ext>
            </a:extLst>
          </p:cNvPr>
          <p:cNvSpPr txBox="1"/>
          <p:nvPr/>
        </p:nvSpPr>
        <p:spPr>
          <a:xfrm>
            <a:off x="559346" y="5376723"/>
            <a:ext cx="2258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(c) Superfluid ST-</a:t>
            </a:r>
            <a:r>
              <a:rPr lang="en-US" dirty="0" err="1"/>
              <a:t>SSB</a:t>
            </a:r>
            <a:r>
              <a:rPr lang="en-US" baseline="-25000" dirty="0" err="1"/>
              <a:t>c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AEED41-8A44-8FDF-7552-F592A1C12AEE}"/>
              </a:ext>
            </a:extLst>
          </p:cNvPr>
          <p:cNvSpPr txBox="1"/>
          <p:nvPr/>
        </p:nvSpPr>
        <p:spPr>
          <a:xfrm>
            <a:off x="4116809" y="5328600"/>
            <a:ext cx="1067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S*T-</a:t>
            </a:r>
            <a:r>
              <a:rPr lang="en-US" dirty="0" err="1"/>
              <a:t>SSB</a:t>
            </a:r>
            <a:r>
              <a:rPr lang="en-US" baseline="-25000" dirty="0" err="1"/>
              <a:t>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5B073C-E7F7-EAE0-B14D-4F86EDDD7AA9}"/>
              </a:ext>
            </a:extLst>
          </p:cNvPr>
          <p:cNvSpPr txBox="1"/>
          <p:nvPr/>
        </p:nvSpPr>
        <p:spPr>
          <a:xfrm>
            <a:off x="5227789" y="5298886"/>
            <a:ext cx="3586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Emergent strong 1-form SSB to trivial</a:t>
            </a:r>
          </a:p>
        </p:txBody>
      </p:sp>
      <p:sp>
        <p:nvSpPr>
          <p:cNvPr id="30" name="Left-Right Arrow 29">
            <a:extLst>
              <a:ext uri="{FF2B5EF4-FFF2-40B4-BE49-F238E27FC236}">
                <a16:creationId xmlns:a16="http://schemas.microsoft.com/office/drawing/2014/main" id="{B854732D-846C-15F7-A767-35F4CE901C4F}"/>
              </a:ext>
            </a:extLst>
          </p:cNvPr>
          <p:cNvSpPr>
            <a:spLocks noChangeAspect="1"/>
          </p:cNvSpPr>
          <p:nvPr/>
        </p:nvSpPr>
        <p:spPr bwMode="auto">
          <a:xfrm>
            <a:off x="3295606" y="5454560"/>
            <a:ext cx="625917" cy="182880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9316AE-BD76-0E41-A640-608D80D83092}"/>
              </a:ext>
            </a:extLst>
          </p:cNvPr>
          <p:cNvSpPr txBox="1"/>
          <p:nvPr/>
        </p:nvSpPr>
        <p:spPr>
          <a:xfrm>
            <a:off x="1024853" y="5890701"/>
            <a:ext cx="1689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Goldstone Mode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4930C2-C6C1-069B-20D4-0FDB8F8DE3AB}"/>
              </a:ext>
            </a:extLst>
          </p:cNvPr>
          <p:cNvSpPr txBox="1"/>
          <p:nvPr/>
        </p:nvSpPr>
        <p:spPr>
          <a:xfrm>
            <a:off x="4116809" y="5806024"/>
            <a:ext cx="14494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(Dual) Photon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16986EA-2F4A-B416-42DC-BF8212B50875}"/>
              </a:ext>
            </a:extLst>
          </p:cNvPr>
          <p:cNvSpPr txBox="1"/>
          <p:nvPr/>
        </p:nvSpPr>
        <p:spPr>
          <a:xfrm>
            <a:off x="606241" y="2396439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Phases: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822CA9-C3CF-2C33-4F0E-CA89C2B86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898" y="1659303"/>
            <a:ext cx="625917" cy="27358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06271BF-70B7-7A41-CE76-BFAFA8691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729" y="3214016"/>
            <a:ext cx="625917" cy="27358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EF30FEC-4634-EB23-023D-6D6069CC8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518" y="1596836"/>
            <a:ext cx="751306" cy="33391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988E722-0FAD-B126-6A13-B3AE52117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2135" y="3183849"/>
            <a:ext cx="751306" cy="33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54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4C015-8DAA-F43B-8D6D-3A1381B5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4298"/>
            <a:ext cx="9144000" cy="1143000"/>
          </a:xfrm>
        </p:spPr>
        <p:txBody>
          <a:bodyPr/>
          <a:lstStyle/>
          <a:p>
            <a:r>
              <a:rPr lang="en-US" dirty="0"/>
              <a:t>Boson-Vortex Duality for Model F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DBAB8C-7002-9A96-79BC-5E6D6317D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24" y="1276349"/>
            <a:ext cx="8506358" cy="471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09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F2D10-BF01-E5B2-7172-4FBF4708C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4F17-D46D-9A43-55F2-64C114D3B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05" y="235889"/>
            <a:ext cx="7772400" cy="1143000"/>
          </a:xfrm>
        </p:spPr>
        <p:txBody>
          <a:bodyPr/>
          <a:lstStyle/>
          <a:p>
            <a:r>
              <a:rPr lang="en-US" dirty="0"/>
              <a:t>Outline </a:t>
            </a:r>
            <a:r>
              <a:rPr lang="en-US"/>
              <a:t>Evidence for SW-SSB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442C5F-3921-FD89-8EAA-7F1A03D0CE39}"/>
              </a:ext>
            </a:extLst>
          </p:cNvPr>
          <p:cNvSpPr txBox="1"/>
          <p:nvPr/>
        </p:nvSpPr>
        <p:spPr>
          <a:xfrm>
            <a:off x="198784" y="1661823"/>
            <a:ext cx="749115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  <a:r>
              <a:rPr lang="en-US" sz="2000" b="1" dirty="0"/>
              <a:t>.)  </a:t>
            </a:r>
            <a:r>
              <a:rPr lang="en-US" sz="2000" b="1" dirty="0" err="1"/>
              <a:t>Lindbladian</a:t>
            </a:r>
            <a:r>
              <a:rPr lang="en-US" sz="2000" b="1" dirty="0"/>
              <a:t> dynamics s=1/2 Model with XY Symmetry 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      (Finite-time transition where “strong” U(1) symmetry spontaneously breaks)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DDC7E4-49AB-A2FE-1759-2EC42746B978}"/>
              </a:ext>
            </a:extLst>
          </p:cNvPr>
          <p:cNvSpPr txBox="1"/>
          <p:nvPr/>
        </p:nvSpPr>
        <p:spPr>
          <a:xfrm>
            <a:off x="280971" y="3221605"/>
            <a:ext cx="729077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2.) </a:t>
            </a:r>
            <a:r>
              <a:rPr lang="en-US" sz="2000" dirty="0" err="1"/>
              <a:t>Lindbladian</a:t>
            </a:r>
            <a:r>
              <a:rPr lang="en-US" sz="2000" dirty="0"/>
              <a:t> and coherent dynamics for Boson “rotor” model</a:t>
            </a:r>
            <a:endParaRPr lang="en-US" dirty="0"/>
          </a:p>
          <a:p>
            <a:endParaRPr lang="en-US" dirty="0"/>
          </a:p>
          <a:p>
            <a:r>
              <a:rPr lang="en-US" dirty="0"/>
              <a:t>     (Emergence of classical dynamics at a finite time transition)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D93F4E-59F1-2CE1-2DDB-28F1827181A6}"/>
              </a:ext>
            </a:extLst>
          </p:cNvPr>
          <p:cNvSpPr/>
          <p:nvPr/>
        </p:nvSpPr>
        <p:spPr bwMode="auto">
          <a:xfrm>
            <a:off x="876167" y="4663632"/>
            <a:ext cx="4467497" cy="63562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11A1D4-8168-2A94-187B-E305EFD14529}"/>
              </a:ext>
            </a:extLst>
          </p:cNvPr>
          <p:cNvSpPr txBox="1"/>
          <p:nvPr/>
        </p:nvSpPr>
        <p:spPr>
          <a:xfrm>
            <a:off x="407505" y="4781387"/>
            <a:ext cx="4936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3.)  Experimental Observation of SW-SSB</a:t>
            </a:r>
          </a:p>
        </p:txBody>
      </p:sp>
    </p:spTree>
    <p:extLst>
      <p:ext uri="{BB962C8B-B14F-4D97-AF65-F5344CB8AC3E}">
        <p14:creationId xmlns:p14="http://schemas.microsoft.com/office/powerpoint/2010/main" val="23408571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D7EA8-403C-EF83-9B1F-24C3297B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C59B8-1448-760E-531C-722BD77F9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1" y="42446"/>
            <a:ext cx="9006839" cy="1143000"/>
          </a:xfrm>
        </p:spPr>
        <p:txBody>
          <a:bodyPr/>
          <a:lstStyle/>
          <a:p>
            <a:r>
              <a:rPr lang="en-US" dirty="0"/>
              <a:t>SW-SSB in Experiment: Cold fermionic atoms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5FD4D9-EB13-D8E8-E81C-AF4E8BA39ED6}"/>
              </a:ext>
            </a:extLst>
          </p:cNvPr>
          <p:cNvSpPr txBox="1"/>
          <p:nvPr/>
        </p:nvSpPr>
        <p:spPr>
          <a:xfrm>
            <a:off x="746234" y="198987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C6B216-18EB-7F81-2DB1-66BFA18763F3}"/>
              </a:ext>
            </a:extLst>
          </p:cNvPr>
          <p:cNvSpPr txBox="1"/>
          <p:nvPr/>
        </p:nvSpPr>
        <p:spPr>
          <a:xfrm>
            <a:off x="377875" y="1212608"/>
            <a:ext cx="717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I. Bloch, Si Wang, J. Obermeyer, M. Barendregt,  P. Bojovic, D. Tell, P. Preiss, T. Franz, </a:t>
            </a:r>
          </a:p>
          <a:p>
            <a:r>
              <a:rPr lang="en-US" sz="1400" dirty="0"/>
              <a:t>A. Sarma, T. Kieley, C. Xu, MPAF</a:t>
            </a:r>
            <a:r>
              <a:rPr lang="en-US" sz="1400" b="1" dirty="0"/>
              <a:t>, </a:t>
            </a:r>
            <a:r>
              <a:rPr lang="en-US" sz="1400" dirty="0"/>
              <a:t>arXiv:2604.16137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B9F22C-34B9-0F95-C622-694B158D2BAC}"/>
              </a:ext>
            </a:extLst>
          </p:cNvPr>
          <p:cNvSpPr txBox="1"/>
          <p:nvPr/>
        </p:nvSpPr>
        <p:spPr>
          <a:xfrm>
            <a:off x="377875" y="2195851"/>
            <a:ext cx="77879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Weakly interacting spin-1/2 Fermi gas (Li-6) in optical lattice.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C0982C-795C-D9BA-DE94-0493AC4C286C}"/>
              </a:ext>
            </a:extLst>
          </p:cNvPr>
          <p:cNvSpPr txBox="1"/>
          <p:nvPr/>
        </p:nvSpPr>
        <p:spPr>
          <a:xfrm>
            <a:off x="428588" y="2543857"/>
            <a:ext cx="4048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Ideally, prepare a pure state for one-spin species</a:t>
            </a:r>
          </a:p>
          <a:p>
            <a:r>
              <a:rPr lang="en-US" sz="1400" dirty="0"/>
              <a:t>In practice a mixed state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DB593A-B809-2F7F-2525-1AFBA5629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582" y="2543857"/>
            <a:ext cx="1705997" cy="3101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6643C1-0EE8-31C5-3DEC-C441F31FD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111" y="2791413"/>
            <a:ext cx="327985" cy="35780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5E44181-F6DE-915F-7C11-2204835B641D}"/>
              </a:ext>
            </a:extLst>
          </p:cNvPr>
          <p:cNvSpPr txBox="1"/>
          <p:nvPr/>
        </p:nvSpPr>
        <p:spPr>
          <a:xfrm>
            <a:off x="340900" y="3338031"/>
            <a:ext cx="62520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Use quantum gas microscope to make site-resolved position measurements </a:t>
            </a:r>
          </a:p>
          <a:p>
            <a:r>
              <a:rPr lang="en-US" sz="1400" dirty="0"/>
              <a:t>of one spin species, and repeat – to obtain many “snapshots”, bit strings </a:t>
            </a:r>
          </a:p>
          <a:p>
            <a:endParaRPr lang="en-US" sz="1400" dirty="0"/>
          </a:p>
          <a:p>
            <a:r>
              <a:rPr lang="en-US" sz="1400" dirty="0"/>
              <a:t>Prepares a fully de-phased density matrix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E9081E5-6109-1A43-6094-DE3C39A35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889" y="4958141"/>
            <a:ext cx="2959395" cy="4478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67095AD-6328-11A1-6758-41D2CE909A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081" y="5662907"/>
            <a:ext cx="2576993" cy="4475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20FFF0D-C56C-62F2-C4D9-9EB9CB02AE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910" y="3571132"/>
            <a:ext cx="1172975" cy="330348"/>
          </a:xfrm>
          <a:prstGeom prst="rect">
            <a:avLst/>
          </a:prstGeom>
        </p:spPr>
      </p:pic>
      <p:pic>
        <p:nvPicPr>
          <p:cNvPr id="5" name="Picture 4" descr="A diagram of a liquid&#10;&#10;AI-generated content may be incorrect.">
            <a:extLst>
              <a:ext uri="{FF2B5EF4-FFF2-40B4-BE49-F238E27FC236}">
                <a16:creationId xmlns:a16="http://schemas.microsoft.com/office/drawing/2014/main" id="{040C35A2-BEB1-0430-8CBD-442855CF7B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499" y="4628470"/>
            <a:ext cx="3038329" cy="155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9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E2D4A-D1E8-E89D-10C1-6672D24F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37127-07B9-5868-DE72-649B61592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0509"/>
            <a:ext cx="9143999" cy="644434"/>
          </a:xfrm>
        </p:spPr>
        <p:txBody>
          <a:bodyPr/>
          <a:lstStyle/>
          <a:p>
            <a:r>
              <a:rPr lang="en-US" dirty="0"/>
              <a:t>Symmetry breaking in Open Quantum System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C7D644-C24F-D234-53A0-8EE05EBFE4C6}"/>
              </a:ext>
            </a:extLst>
          </p:cNvPr>
          <p:cNvSpPr txBox="1"/>
          <p:nvPr/>
        </p:nvSpPr>
        <p:spPr>
          <a:xfrm>
            <a:off x="2123259" y="2068966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73AA9C-5705-E1E5-CDF4-8E3C01396274}"/>
              </a:ext>
            </a:extLst>
          </p:cNvPr>
          <p:cNvSpPr>
            <a:spLocks noChangeAspect="1"/>
          </p:cNvSpPr>
          <p:nvPr/>
        </p:nvSpPr>
        <p:spPr bwMode="auto">
          <a:xfrm>
            <a:off x="1426303" y="2245740"/>
            <a:ext cx="1659418" cy="1659418"/>
          </a:xfrm>
          <a:prstGeom prst="ellipse">
            <a:avLst/>
          </a:prstGeom>
          <a:noFill/>
          <a:ln w="3810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245547E-C28B-87AF-7862-36AFC9DC9CAF}"/>
              </a:ext>
            </a:extLst>
          </p:cNvPr>
          <p:cNvSpPr>
            <a:spLocks noChangeAspect="1"/>
          </p:cNvSpPr>
          <p:nvPr/>
        </p:nvSpPr>
        <p:spPr bwMode="auto">
          <a:xfrm>
            <a:off x="5497157" y="2219554"/>
            <a:ext cx="1659418" cy="1659418"/>
          </a:xfrm>
          <a:prstGeom prst="ellipse">
            <a:avLst/>
          </a:prstGeom>
          <a:noFill/>
          <a:ln w="3810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AE3FA6-2E42-2CAA-00B7-E07A1F5BC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209" y="4464950"/>
            <a:ext cx="2410501" cy="561999"/>
          </a:xfrm>
          <a:prstGeom prst="rect">
            <a:avLst/>
          </a:prstGeom>
        </p:spPr>
      </p:pic>
      <p:sp>
        <p:nvSpPr>
          <p:cNvPr id="7" name="Bevel 6">
            <a:extLst>
              <a:ext uri="{FF2B5EF4-FFF2-40B4-BE49-F238E27FC236}">
                <a16:creationId xmlns:a16="http://schemas.microsoft.com/office/drawing/2014/main" id="{CF717847-6A7E-31C1-D5F4-07B40D26FF77}"/>
              </a:ext>
            </a:extLst>
          </p:cNvPr>
          <p:cNvSpPr/>
          <p:nvPr/>
        </p:nvSpPr>
        <p:spPr bwMode="auto">
          <a:xfrm>
            <a:off x="6266886" y="5296541"/>
            <a:ext cx="1017620" cy="667952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3" name="Lightning Bolt 12">
            <a:extLst>
              <a:ext uri="{FF2B5EF4-FFF2-40B4-BE49-F238E27FC236}">
                <a16:creationId xmlns:a16="http://schemas.microsoft.com/office/drawing/2014/main" id="{200840E7-7BB5-6B18-5CEC-C014B9E4F27C}"/>
              </a:ext>
            </a:extLst>
          </p:cNvPr>
          <p:cNvSpPr/>
          <p:nvPr/>
        </p:nvSpPr>
        <p:spPr bwMode="auto">
          <a:xfrm rot="21025417" flipH="1" flipV="1">
            <a:off x="5952029" y="5378905"/>
            <a:ext cx="1106909" cy="491425"/>
          </a:xfrm>
          <a:prstGeom prst="lightningBol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D578A0-A8DD-E209-670B-1EE5C02A5755}"/>
              </a:ext>
            </a:extLst>
          </p:cNvPr>
          <p:cNvSpPr txBox="1"/>
          <p:nvPr/>
        </p:nvSpPr>
        <p:spPr>
          <a:xfrm>
            <a:off x="5153331" y="5290255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Bath</a:t>
            </a:r>
          </a:p>
        </p:txBody>
      </p:sp>
      <p:sp>
        <p:nvSpPr>
          <p:cNvPr id="19" name="Bevel 18">
            <a:extLst>
              <a:ext uri="{FF2B5EF4-FFF2-40B4-BE49-F238E27FC236}">
                <a16:creationId xmlns:a16="http://schemas.microsoft.com/office/drawing/2014/main" id="{AE60CE3C-D9CB-E257-F03B-33D6D62B3EE4}"/>
              </a:ext>
            </a:extLst>
          </p:cNvPr>
          <p:cNvSpPr/>
          <p:nvPr/>
        </p:nvSpPr>
        <p:spPr bwMode="auto">
          <a:xfrm>
            <a:off x="1463118" y="5312607"/>
            <a:ext cx="1017620" cy="667952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424561-45AF-8C6A-8AE1-315472A50750}"/>
              </a:ext>
            </a:extLst>
          </p:cNvPr>
          <p:cNvSpPr txBox="1"/>
          <p:nvPr/>
        </p:nvSpPr>
        <p:spPr>
          <a:xfrm>
            <a:off x="1858056" y="2919801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Unitary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0CDE7E-5643-6B20-8237-E2D5D5544B5D}"/>
              </a:ext>
            </a:extLst>
          </p:cNvPr>
          <p:cNvSpPr txBox="1"/>
          <p:nvPr/>
        </p:nvSpPr>
        <p:spPr>
          <a:xfrm>
            <a:off x="5639690" y="2817118"/>
            <a:ext cx="1402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Decoherence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0AA4BCD-CC4D-D19C-1863-D259DE72F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207" y="4448910"/>
            <a:ext cx="2021317" cy="4798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F46E42-BB79-30E9-8087-C9116D3341B2}"/>
              </a:ext>
            </a:extLst>
          </p:cNvPr>
          <p:cNvSpPr txBox="1"/>
          <p:nvPr/>
        </p:nvSpPr>
        <p:spPr>
          <a:xfrm>
            <a:off x="2123258" y="1187951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42092"/>
                </a:solidFill>
              </a:rPr>
              <a:t>Focus: Global U(1) Symmetry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89B3F0-2FE3-AD57-EE84-0F4AF1649377}"/>
              </a:ext>
            </a:extLst>
          </p:cNvPr>
          <p:cNvSpPr txBox="1"/>
          <p:nvPr/>
        </p:nvSpPr>
        <p:spPr>
          <a:xfrm>
            <a:off x="4026527" y="2365803"/>
            <a:ext cx="67839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9628754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58-A949-037C-EEA5-135F12AF3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1" y="42446"/>
            <a:ext cx="9006839" cy="1143000"/>
          </a:xfrm>
        </p:spPr>
        <p:txBody>
          <a:bodyPr/>
          <a:lstStyle/>
          <a:p>
            <a:r>
              <a:rPr lang="en-US"/>
              <a:t>Renyi-Correlators for dephased density matrix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471D256-4626-362B-ECE4-4FFBA768A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374" y="1124465"/>
            <a:ext cx="3127995" cy="5847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B9FC8B8-CFE8-FC3E-F2E3-98A3EFCB2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82" y="1198879"/>
            <a:ext cx="3137691" cy="35404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CE37172-5503-10F4-ABAE-18D11F284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87" y="2265139"/>
            <a:ext cx="1410483" cy="3168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75C7D41-D5DB-056B-614E-51699A60DBA8}"/>
              </a:ext>
            </a:extLst>
          </p:cNvPr>
          <p:cNvSpPr txBox="1"/>
          <p:nvPr/>
        </p:nvSpPr>
        <p:spPr>
          <a:xfrm>
            <a:off x="454825" y="1870968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Obtain </a:t>
            </a:r>
            <a:r>
              <a:rPr lang="en-US" sz="1600" b="1" dirty="0"/>
              <a:t>n’ </a:t>
            </a:r>
            <a:r>
              <a:rPr lang="en-US" sz="1600" dirty="0"/>
              <a:t>from </a:t>
            </a:r>
            <a:r>
              <a:rPr lang="en-US" sz="1600" b="1" dirty="0"/>
              <a:t>n </a:t>
            </a:r>
            <a:r>
              <a:rPr lang="en-US" sz="1600" dirty="0"/>
              <a:t>by moving particle from </a:t>
            </a:r>
            <a:r>
              <a:rPr lang="en-US" sz="1600" dirty="0" err="1"/>
              <a:t>i</a:t>
            </a:r>
            <a:r>
              <a:rPr lang="en-US" sz="1600" dirty="0"/>
              <a:t> to j</a:t>
            </a:r>
          </a:p>
        </p:txBody>
      </p:sp>
      <p:pic>
        <p:nvPicPr>
          <p:cNvPr id="35" name="Picture 34" descr="A close-up of a dice&#10;&#10;AI-generated content may be incorrect.">
            <a:extLst>
              <a:ext uri="{FF2B5EF4-FFF2-40B4-BE49-F238E27FC236}">
                <a16:creationId xmlns:a16="http://schemas.microsoft.com/office/drawing/2014/main" id="{19DC51E0-419E-CB48-856F-EBBB69709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6825" y="1721755"/>
            <a:ext cx="2262831" cy="1143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34EE912-2B45-D008-E8E3-20C1BA1B05AB}"/>
              </a:ext>
            </a:extLst>
          </p:cNvPr>
          <p:cNvSpPr txBox="1"/>
          <p:nvPr/>
        </p:nvSpPr>
        <p:spPr>
          <a:xfrm>
            <a:off x="609473" y="2854581"/>
            <a:ext cx="4262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Quantum-Classical Cross correlators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9E30D68C-4D15-CFB0-7A65-945308EC08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212" y="4233783"/>
            <a:ext cx="341661" cy="29285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A3C2F88-2F67-62F9-397F-350ABE108B09}"/>
              </a:ext>
            </a:extLst>
          </p:cNvPr>
          <p:cNvSpPr txBox="1"/>
          <p:nvPr/>
        </p:nvSpPr>
        <p:spPr>
          <a:xfrm>
            <a:off x="311758" y="5829730"/>
            <a:ext cx="4230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Check for quality by comparing              with 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CF9904E8-03D4-5EAE-1475-05D48668AE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7829" y="5834580"/>
            <a:ext cx="489544" cy="32885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72F5EB1-DA87-4C46-6688-ACD9D35BDF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1826" y="5829730"/>
            <a:ext cx="489544" cy="3560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6B1BBE-0F91-98CD-198E-8C70B9C2F4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212" y="3710809"/>
            <a:ext cx="1632181" cy="2748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99BCD5-C319-0AE7-9893-21F35CDC16DE}"/>
              </a:ext>
            </a:extLst>
          </p:cNvPr>
          <p:cNvSpPr txBox="1"/>
          <p:nvPr/>
        </p:nvSpPr>
        <p:spPr>
          <a:xfrm>
            <a:off x="1167371" y="4209040"/>
            <a:ext cx="4176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Best Gaussian state prepared on classical computer, by minimizing KL Divergence,</a:t>
            </a:r>
          </a:p>
          <a:p>
            <a:r>
              <a:rPr lang="en-US" sz="1400" dirty="0"/>
              <a:t>using experimental snapshots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B70C48-CF3D-6BC1-B5C3-5127C501A1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374" y="3171569"/>
            <a:ext cx="2588704" cy="4447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4B38E0-F43E-0F15-5D8F-FED25FFA55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5204" y="3742810"/>
            <a:ext cx="2453856" cy="4593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185221-506C-8D83-EA80-231AC90558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2195" y="5119749"/>
            <a:ext cx="4328543" cy="3239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91BDBB-3BB7-DD3D-3228-7CE9CA4ADCB4}"/>
              </a:ext>
            </a:extLst>
          </p:cNvPr>
          <p:cNvSpPr txBox="1"/>
          <p:nvPr/>
        </p:nvSpPr>
        <p:spPr>
          <a:xfrm>
            <a:off x="1465086" y="3156858"/>
            <a:ext cx="28373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(Garrat, Weinstein, Altman, 2022)</a:t>
            </a:r>
          </a:p>
        </p:txBody>
      </p:sp>
    </p:spTree>
    <p:extLst>
      <p:ext uri="{BB962C8B-B14F-4D97-AF65-F5344CB8AC3E}">
        <p14:creationId xmlns:p14="http://schemas.microsoft.com/office/powerpoint/2010/main" val="7164065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9F4B-E1A3-DA5E-0250-889944D9B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75158" cy="1143000"/>
          </a:xfrm>
        </p:spPr>
        <p:txBody>
          <a:bodyPr/>
          <a:lstStyle/>
          <a:p>
            <a:r>
              <a:rPr lang="en-US" dirty="0"/>
              <a:t>Experimental Data for </a:t>
            </a:r>
            <a:r>
              <a:rPr lang="en-US" dirty="0" err="1"/>
              <a:t>Dephased</a:t>
            </a:r>
            <a:r>
              <a:rPr lang="en-US" dirty="0"/>
              <a:t> Fermi-sea</a:t>
            </a:r>
          </a:p>
        </p:txBody>
      </p:sp>
      <p:pic>
        <p:nvPicPr>
          <p:cNvPr id="4" name="Picture 3" descr="A comparison of graphs with numbers&#10;&#10;AI-generated content may be incorrect.">
            <a:extLst>
              <a:ext uri="{FF2B5EF4-FFF2-40B4-BE49-F238E27FC236}">
                <a16:creationId xmlns:a16="http://schemas.microsoft.com/office/drawing/2014/main" id="{57949684-CA31-CEAA-FE04-E685265B7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057" y="1033242"/>
            <a:ext cx="4405511" cy="2954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72CED8-B71D-7493-4D10-19A95868FF26}"/>
              </a:ext>
            </a:extLst>
          </p:cNvPr>
          <p:cNvSpPr txBox="1"/>
          <p:nvPr/>
        </p:nvSpPr>
        <p:spPr>
          <a:xfrm>
            <a:off x="442934" y="1426592"/>
            <a:ext cx="2334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Boxes/Dots:  QC-correlator</a:t>
            </a:r>
          </a:p>
          <a:p>
            <a:r>
              <a:rPr lang="en-US" sz="1400" dirty="0"/>
              <a:t>Solid lines:  CC-correlator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0A5BA0-4A1D-2339-824E-B14C38B19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21" y="3285462"/>
            <a:ext cx="2496779" cy="3762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58FD6A-D13D-2D8D-1281-828708309058}"/>
              </a:ext>
            </a:extLst>
          </p:cNvPr>
          <p:cNvSpPr txBox="1"/>
          <p:nvPr/>
        </p:nvSpPr>
        <p:spPr>
          <a:xfrm>
            <a:off x="408709" y="2799764"/>
            <a:ext cx="2413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Evidence for SW-SSB?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51D89A-0827-7D86-B421-D6CB7C8409D4}"/>
              </a:ext>
            </a:extLst>
          </p:cNvPr>
          <p:cNvSpPr txBox="1"/>
          <p:nvPr/>
        </p:nvSpPr>
        <p:spPr>
          <a:xfrm>
            <a:off x="414080" y="3987724"/>
            <a:ext cx="28392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Define Condensate Density</a:t>
            </a:r>
          </a:p>
        </p:txBody>
      </p:sp>
      <p:pic>
        <p:nvPicPr>
          <p:cNvPr id="11" name="Picture 10" descr="A graph of a function&#10;&#10;AI-generated content may be incorrect.">
            <a:extLst>
              <a:ext uri="{FF2B5EF4-FFF2-40B4-BE49-F238E27FC236}">
                <a16:creationId xmlns:a16="http://schemas.microsoft.com/office/drawing/2014/main" id="{0128EDF2-977C-F7D7-A1B3-8EFD611941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4565" y="3987415"/>
            <a:ext cx="4405511" cy="25039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D42A1B-E869-9DB6-2645-2F8FCD3A5BE0}"/>
              </a:ext>
            </a:extLst>
          </p:cNvPr>
          <p:cNvSpPr txBox="1"/>
          <p:nvPr/>
        </p:nvSpPr>
        <p:spPr>
          <a:xfrm>
            <a:off x="475021" y="5262131"/>
            <a:ext cx="18117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Finite-size scaling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31753F-4063-ED3A-CE41-765FD4A4D1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991" y="2113945"/>
            <a:ext cx="2186304" cy="3963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82CDB2-2A59-731A-A3F9-6123F3793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085" y="4566352"/>
            <a:ext cx="2717001" cy="35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21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413EF-7864-5832-CF3F-218385DF9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56" y="99237"/>
            <a:ext cx="7772400" cy="910856"/>
          </a:xfrm>
        </p:spPr>
        <p:txBody>
          <a:bodyPr/>
          <a:lstStyle/>
          <a:p>
            <a:r>
              <a:rPr lang="en-US" dirty="0"/>
              <a:t>SW-SSB *Phase Transition*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87B34B-F6EC-1A6D-E3CC-804E30C05FF3}"/>
              </a:ext>
            </a:extLst>
          </p:cNvPr>
          <p:cNvSpPr txBox="1"/>
          <p:nvPr/>
        </p:nvSpPr>
        <p:spPr>
          <a:xfrm>
            <a:off x="552893" y="1010093"/>
            <a:ext cx="6426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on a super-lattice potential of strength V with 4-sites per unit cell;</a:t>
            </a:r>
          </a:p>
          <a:p>
            <a:r>
              <a:rPr lang="en-US" dirty="0"/>
              <a:t>Tune through Fermi-sea to Band-Insulator State at ¼ filling</a:t>
            </a:r>
          </a:p>
        </p:txBody>
      </p:sp>
      <p:pic>
        <p:nvPicPr>
          <p:cNvPr id="7" name="Picture 6" descr="A group of graphs and diagrams&#10;&#10;AI-generated content may be incorrect.">
            <a:extLst>
              <a:ext uri="{FF2B5EF4-FFF2-40B4-BE49-F238E27FC236}">
                <a16:creationId xmlns:a16="http://schemas.microsoft.com/office/drawing/2014/main" id="{CA044CF4-5E2F-F7B9-374E-F0AC9403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950" y="2323230"/>
            <a:ext cx="3740211" cy="41626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E987B8-2D84-0A41-9C3E-5244312035A1}"/>
              </a:ext>
            </a:extLst>
          </p:cNvPr>
          <p:cNvSpPr txBox="1"/>
          <p:nvPr/>
        </p:nvSpPr>
        <p:spPr>
          <a:xfrm>
            <a:off x="3254081" y="1751672"/>
            <a:ext cx="4701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After measurement/dephasing;  </a:t>
            </a:r>
            <a:r>
              <a:rPr lang="en-US" dirty="0" err="1"/>
              <a:t>Renyi</a:t>
            </a:r>
            <a:r>
              <a:rPr lang="en-US" dirty="0"/>
              <a:t> Correlators</a:t>
            </a:r>
          </a:p>
        </p:txBody>
      </p:sp>
      <p:pic>
        <p:nvPicPr>
          <p:cNvPr id="6" name="Picture 5" descr="A graph of a graph of a number of squares&#10;&#10;AI-generated content may be incorrect.">
            <a:extLst>
              <a:ext uri="{FF2B5EF4-FFF2-40B4-BE49-F238E27FC236}">
                <a16:creationId xmlns:a16="http://schemas.microsoft.com/office/drawing/2014/main" id="{4A61B3C1-8232-5BED-B2C8-F5CA5AF5B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47" y="2002972"/>
            <a:ext cx="2337457" cy="33963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B4CEEC-F93D-5A63-BF48-9B7A38C0E056}"/>
              </a:ext>
            </a:extLst>
          </p:cNvPr>
          <p:cNvSpPr txBox="1"/>
          <p:nvPr/>
        </p:nvSpPr>
        <p:spPr>
          <a:xfrm>
            <a:off x="6428354" y="3087861"/>
            <a:ext cx="2572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Condensate Density</a:t>
            </a:r>
          </a:p>
          <a:p>
            <a:r>
              <a:rPr lang="en-US" dirty="0"/>
              <a:t>“vanishes” across</a:t>
            </a:r>
          </a:p>
          <a:p>
            <a:r>
              <a:rPr lang="en-US" dirty="0"/>
              <a:t>SW-SSB Phase Transition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E52E9A4-64B7-B569-B7BF-3885BE5E2A71}"/>
              </a:ext>
            </a:extLst>
          </p:cNvPr>
          <p:cNvCxnSpPr/>
          <p:nvPr/>
        </p:nvCxnSpPr>
        <p:spPr bwMode="auto">
          <a:xfrm flipH="1">
            <a:off x="6585527" y="4050583"/>
            <a:ext cx="1123468" cy="100148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lg" len="lg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319281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73689-4BDF-1CE2-B6B9-9DFECE55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768518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80C82-23ED-3A27-8D75-542E2E714ECB}"/>
              </a:ext>
            </a:extLst>
          </p:cNvPr>
          <p:cNvSpPr txBox="1"/>
          <p:nvPr/>
        </p:nvSpPr>
        <p:spPr>
          <a:xfrm>
            <a:off x="358876" y="4424727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Outlook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B4ED34-46BE-A7AA-6DE9-F398FEC9C70A}"/>
              </a:ext>
            </a:extLst>
          </p:cNvPr>
          <p:cNvSpPr txBox="1"/>
          <p:nvPr/>
        </p:nvSpPr>
        <p:spPr>
          <a:xfrm>
            <a:off x="128557" y="872184"/>
            <a:ext cx="83915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buAutoNum type="romanLcParenBoth"/>
            </a:pPr>
            <a:r>
              <a:rPr lang="en-US" dirty="0" err="1"/>
              <a:t>Lindbladian</a:t>
            </a:r>
            <a:r>
              <a:rPr lang="en-US" dirty="0"/>
              <a:t> dynamics for s=1/2 w/ XY symmetry; SW-SSB at </a:t>
            </a:r>
          </a:p>
          <a:p>
            <a:r>
              <a:rPr lang="en-US" dirty="0"/>
              <a:t>       finite time in classical probability distribution function</a:t>
            </a:r>
          </a:p>
          <a:p>
            <a:endParaRPr lang="en-US" dirty="0"/>
          </a:p>
          <a:p>
            <a:r>
              <a:rPr lang="en-US" dirty="0"/>
              <a:t>(ii) Rotor </a:t>
            </a:r>
            <a:r>
              <a:rPr lang="en-US" dirty="0" err="1"/>
              <a:t>Lindbladian</a:t>
            </a:r>
            <a:r>
              <a:rPr lang="en-US" dirty="0"/>
              <a:t> targeting classical steady state </a:t>
            </a:r>
          </a:p>
          <a:p>
            <a:r>
              <a:rPr lang="en-US" dirty="0"/>
              <a:t>     Finite-time SW-SSB transition signals emergence of classical (Model F) hydrodynamics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1EE5F0-449E-7B35-C59F-2EDE9BF241F8}"/>
              </a:ext>
            </a:extLst>
          </p:cNvPr>
          <p:cNvSpPr txBox="1"/>
          <p:nvPr/>
        </p:nvSpPr>
        <p:spPr>
          <a:xfrm>
            <a:off x="685800" y="5017945"/>
            <a:ext cx="69504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Further Connections with CMI and Markov length (power law in 2d?)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SW-SSB as a </a:t>
            </a:r>
            <a:r>
              <a:rPr lang="en-US" dirty="0" err="1"/>
              <a:t>decodability</a:t>
            </a:r>
            <a:r>
              <a:rPr lang="en-US" dirty="0"/>
              <a:t> transition in 2d and 3d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Emergent hydrodynamics for Non-Abelian symmetries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Emergent hydrodynamics for Navier-Stokes equation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 Experiments;  e.g. Dirac Fermions, dynamical growth of SW-SSB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050884-568A-7D38-3FCD-6C253DE20E33}"/>
              </a:ext>
            </a:extLst>
          </p:cNvPr>
          <p:cNvGrpSpPr/>
          <p:nvPr/>
        </p:nvGrpSpPr>
        <p:grpSpPr>
          <a:xfrm>
            <a:off x="6266853" y="394679"/>
            <a:ext cx="2536223" cy="1367030"/>
            <a:chOff x="5224405" y="1586898"/>
            <a:chExt cx="2536223" cy="13670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D215A4D-BAAF-F4CB-2170-A6075C780285}"/>
                </a:ext>
              </a:extLst>
            </p:cNvPr>
            <p:cNvCxnSpPr>
              <a:cxnSpLocks/>
            </p:cNvCxnSpPr>
            <p:nvPr/>
          </p:nvCxnSpPr>
          <p:spPr>
            <a:xfrm>
              <a:off x="5511035" y="2815852"/>
              <a:ext cx="224959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1B5F9B9-8980-E6B4-90A5-543538779C36}"/>
                </a:ext>
              </a:extLst>
            </p:cNvPr>
            <p:cNvGrpSpPr/>
            <p:nvPr/>
          </p:nvGrpSpPr>
          <p:grpSpPr>
            <a:xfrm>
              <a:off x="5790716" y="2762914"/>
              <a:ext cx="1658101" cy="105877"/>
              <a:chOff x="952391" y="2537086"/>
              <a:chExt cx="2658990" cy="16978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1F2923F-8C6A-E684-7902-3709B4345F02}"/>
                  </a:ext>
                </a:extLst>
              </p:cNvPr>
              <p:cNvSpPr/>
              <p:nvPr/>
            </p:nvSpPr>
            <p:spPr>
              <a:xfrm>
                <a:off x="952391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ED46ED2-47FC-6EFF-B26F-B95B5703E0DF}"/>
                  </a:ext>
                </a:extLst>
              </p:cNvPr>
              <p:cNvSpPr/>
              <p:nvPr/>
            </p:nvSpPr>
            <p:spPr>
              <a:xfrm>
                <a:off x="1782125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6117ABF-4CCF-D8B3-1978-3179086734E8}"/>
                  </a:ext>
                </a:extLst>
              </p:cNvPr>
              <p:cNvSpPr/>
              <p:nvPr/>
            </p:nvSpPr>
            <p:spPr>
              <a:xfrm>
                <a:off x="2611859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FB32BFA-D8DE-AFC4-FA23-C1C7953BCB5C}"/>
                  </a:ext>
                </a:extLst>
              </p:cNvPr>
              <p:cNvSpPr/>
              <p:nvPr/>
            </p:nvSpPr>
            <p:spPr>
              <a:xfrm>
                <a:off x="3441593" y="2537086"/>
                <a:ext cx="169788" cy="1697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42092"/>
                  </a:solidFill>
                </a:endParaRP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31D2912-9243-D245-67AB-CC940D0C438A}"/>
                </a:ext>
              </a:extLst>
            </p:cNvPr>
            <p:cNvCxnSpPr>
              <a:cxnSpLocks/>
            </p:cNvCxnSpPr>
            <p:nvPr/>
          </p:nvCxnSpPr>
          <p:spPr>
            <a:xfrm>
              <a:off x="5511035" y="1756902"/>
              <a:ext cx="224959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456F17B-4A50-7589-1BD1-85A942A31837}"/>
                </a:ext>
              </a:extLst>
            </p:cNvPr>
            <p:cNvSpPr/>
            <p:nvPr/>
          </p:nvSpPr>
          <p:spPr>
            <a:xfrm>
              <a:off x="6511682" y="1756853"/>
              <a:ext cx="419025" cy="1024040"/>
            </a:xfrm>
            <a:custGeom>
              <a:avLst/>
              <a:gdLst>
                <a:gd name="connsiteX0" fmla="*/ 578657 w 671963"/>
                <a:gd name="connsiteY0" fmla="*/ 1604865 h 1604865"/>
                <a:gd name="connsiteX1" fmla="*/ 587988 w 671963"/>
                <a:gd name="connsiteY1" fmla="*/ 1539551 h 1604865"/>
                <a:gd name="connsiteX2" fmla="*/ 634641 w 671963"/>
                <a:gd name="connsiteY2" fmla="*/ 1502228 h 1604865"/>
                <a:gd name="connsiteX3" fmla="*/ 643972 w 671963"/>
                <a:gd name="connsiteY3" fmla="*/ 1418253 h 1604865"/>
                <a:gd name="connsiteX4" fmla="*/ 662633 w 671963"/>
                <a:gd name="connsiteY4" fmla="*/ 1362269 h 1604865"/>
                <a:gd name="connsiteX5" fmla="*/ 671963 w 671963"/>
                <a:gd name="connsiteY5" fmla="*/ 1334277 h 1604865"/>
                <a:gd name="connsiteX6" fmla="*/ 653302 w 671963"/>
                <a:gd name="connsiteY6" fmla="*/ 1259632 h 1604865"/>
                <a:gd name="connsiteX7" fmla="*/ 625310 w 671963"/>
                <a:gd name="connsiteY7" fmla="*/ 1240971 h 1604865"/>
                <a:gd name="connsiteX8" fmla="*/ 606649 w 671963"/>
                <a:gd name="connsiteY8" fmla="*/ 1175657 h 1604865"/>
                <a:gd name="connsiteX9" fmla="*/ 597319 w 671963"/>
                <a:gd name="connsiteY9" fmla="*/ 1147665 h 1604865"/>
                <a:gd name="connsiteX10" fmla="*/ 559996 w 671963"/>
                <a:gd name="connsiteY10" fmla="*/ 1091681 h 1604865"/>
                <a:gd name="connsiteX11" fmla="*/ 541335 w 671963"/>
                <a:gd name="connsiteY11" fmla="*/ 1063689 h 1604865"/>
                <a:gd name="connsiteX12" fmla="*/ 532004 w 671963"/>
                <a:gd name="connsiteY12" fmla="*/ 1035698 h 1604865"/>
                <a:gd name="connsiteX13" fmla="*/ 513343 w 671963"/>
                <a:gd name="connsiteY13" fmla="*/ 1017036 h 1604865"/>
                <a:gd name="connsiteX14" fmla="*/ 457359 w 671963"/>
                <a:gd name="connsiteY14" fmla="*/ 989045 h 1604865"/>
                <a:gd name="connsiteX15" fmla="*/ 429368 w 671963"/>
                <a:gd name="connsiteY15" fmla="*/ 970383 h 1604865"/>
                <a:gd name="connsiteX16" fmla="*/ 401376 w 671963"/>
                <a:gd name="connsiteY16" fmla="*/ 961053 h 1604865"/>
                <a:gd name="connsiteX17" fmla="*/ 382714 w 671963"/>
                <a:gd name="connsiteY17" fmla="*/ 942391 h 1604865"/>
                <a:gd name="connsiteX18" fmla="*/ 298739 w 671963"/>
                <a:gd name="connsiteY18" fmla="*/ 905069 h 1604865"/>
                <a:gd name="connsiteX19" fmla="*/ 261417 w 671963"/>
                <a:gd name="connsiteY19" fmla="*/ 858416 h 1604865"/>
                <a:gd name="connsiteX20" fmla="*/ 224094 w 671963"/>
                <a:gd name="connsiteY20" fmla="*/ 821093 h 1604865"/>
                <a:gd name="connsiteX21" fmla="*/ 168110 w 671963"/>
                <a:gd name="connsiteY21" fmla="*/ 746449 h 1604865"/>
                <a:gd name="connsiteX22" fmla="*/ 149449 w 671963"/>
                <a:gd name="connsiteY22" fmla="*/ 727787 h 1604865"/>
                <a:gd name="connsiteX23" fmla="*/ 168110 w 671963"/>
                <a:gd name="connsiteY23" fmla="*/ 634481 h 1604865"/>
                <a:gd name="connsiteX24" fmla="*/ 158780 w 671963"/>
                <a:gd name="connsiteY24" fmla="*/ 606489 h 1604865"/>
                <a:gd name="connsiteX25" fmla="*/ 121457 w 671963"/>
                <a:gd name="connsiteY25" fmla="*/ 559836 h 1604865"/>
                <a:gd name="connsiteX26" fmla="*/ 130788 w 671963"/>
                <a:gd name="connsiteY26" fmla="*/ 503853 h 1604865"/>
                <a:gd name="connsiteX27" fmla="*/ 158780 w 671963"/>
                <a:gd name="connsiteY27" fmla="*/ 438538 h 1604865"/>
                <a:gd name="connsiteX28" fmla="*/ 168110 w 671963"/>
                <a:gd name="connsiteY28" fmla="*/ 410547 h 1604865"/>
                <a:gd name="connsiteX29" fmla="*/ 149449 w 671963"/>
                <a:gd name="connsiteY29" fmla="*/ 354563 h 1604865"/>
                <a:gd name="connsiteX30" fmla="*/ 112127 w 671963"/>
                <a:gd name="connsiteY30" fmla="*/ 298579 h 1604865"/>
                <a:gd name="connsiteX31" fmla="*/ 74804 w 671963"/>
                <a:gd name="connsiteY31" fmla="*/ 251926 h 1604865"/>
                <a:gd name="connsiteX32" fmla="*/ 65474 w 671963"/>
                <a:gd name="connsiteY32" fmla="*/ 223934 h 1604865"/>
                <a:gd name="connsiteX33" fmla="*/ 18821 w 671963"/>
                <a:gd name="connsiteY33" fmla="*/ 186612 h 1604865"/>
                <a:gd name="connsiteX34" fmla="*/ 9490 w 671963"/>
                <a:gd name="connsiteY34" fmla="*/ 93306 h 1604865"/>
                <a:gd name="connsiteX35" fmla="*/ 56143 w 671963"/>
                <a:gd name="connsiteY35" fmla="*/ 9330 h 1604865"/>
                <a:gd name="connsiteX36" fmla="*/ 56143 w 671963"/>
                <a:gd name="connsiteY36" fmla="*/ 0 h 1604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71963" h="1604865">
                  <a:moveTo>
                    <a:pt x="578657" y="1604865"/>
                  </a:moveTo>
                  <a:cubicBezTo>
                    <a:pt x="581767" y="1583094"/>
                    <a:pt x="581033" y="1560415"/>
                    <a:pt x="587988" y="1539551"/>
                  </a:cubicBezTo>
                  <a:cubicBezTo>
                    <a:pt x="591787" y="1528153"/>
                    <a:pt x="628382" y="1506401"/>
                    <a:pt x="634641" y="1502228"/>
                  </a:cubicBezTo>
                  <a:cubicBezTo>
                    <a:pt x="637751" y="1474236"/>
                    <a:pt x="638449" y="1445870"/>
                    <a:pt x="643972" y="1418253"/>
                  </a:cubicBezTo>
                  <a:cubicBezTo>
                    <a:pt x="647830" y="1398964"/>
                    <a:pt x="656413" y="1380930"/>
                    <a:pt x="662633" y="1362269"/>
                  </a:cubicBezTo>
                  <a:lnTo>
                    <a:pt x="671963" y="1334277"/>
                  </a:lnTo>
                  <a:cubicBezTo>
                    <a:pt x="671498" y="1331951"/>
                    <a:pt x="660954" y="1269197"/>
                    <a:pt x="653302" y="1259632"/>
                  </a:cubicBezTo>
                  <a:cubicBezTo>
                    <a:pt x="646297" y="1250875"/>
                    <a:pt x="634641" y="1247191"/>
                    <a:pt x="625310" y="1240971"/>
                  </a:cubicBezTo>
                  <a:cubicBezTo>
                    <a:pt x="602940" y="1173856"/>
                    <a:pt x="630081" y="1257669"/>
                    <a:pt x="606649" y="1175657"/>
                  </a:cubicBezTo>
                  <a:cubicBezTo>
                    <a:pt x="603947" y="1166200"/>
                    <a:pt x="602095" y="1156263"/>
                    <a:pt x="597319" y="1147665"/>
                  </a:cubicBezTo>
                  <a:cubicBezTo>
                    <a:pt x="586427" y="1128059"/>
                    <a:pt x="572437" y="1110342"/>
                    <a:pt x="559996" y="1091681"/>
                  </a:cubicBezTo>
                  <a:cubicBezTo>
                    <a:pt x="553776" y="1082350"/>
                    <a:pt x="544881" y="1074327"/>
                    <a:pt x="541335" y="1063689"/>
                  </a:cubicBezTo>
                  <a:cubicBezTo>
                    <a:pt x="538225" y="1054359"/>
                    <a:pt x="537064" y="1044132"/>
                    <a:pt x="532004" y="1035698"/>
                  </a:cubicBezTo>
                  <a:cubicBezTo>
                    <a:pt x="527478" y="1028155"/>
                    <a:pt x="520212" y="1022532"/>
                    <a:pt x="513343" y="1017036"/>
                  </a:cubicBezTo>
                  <a:cubicBezTo>
                    <a:pt x="487504" y="996365"/>
                    <a:pt x="486924" y="998899"/>
                    <a:pt x="457359" y="989045"/>
                  </a:cubicBezTo>
                  <a:cubicBezTo>
                    <a:pt x="448029" y="982824"/>
                    <a:pt x="439398" y="975398"/>
                    <a:pt x="429368" y="970383"/>
                  </a:cubicBezTo>
                  <a:cubicBezTo>
                    <a:pt x="420571" y="965984"/>
                    <a:pt x="409810" y="966113"/>
                    <a:pt x="401376" y="961053"/>
                  </a:cubicBezTo>
                  <a:cubicBezTo>
                    <a:pt x="393832" y="956527"/>
                    <a:pt x="390583" y="946325"/>
                    <a:pt x="382714" y="942391"/>
                  </a:cubicBezTo>
                  <a:cubicBezTo>
                    <a:pt x="249461" y="875764"/>
                    <a:pt x="381084" y="959965"/>
                    <a:pt x="298739" y="905069"/>
                  </a:cubicBezTo>
                  <a:cubicBezTo>
                    <a:pt x="283041" y="857978"/>
                    <a:pt x="300807" y="892179"/>
                    <a:pt x="261417" y="858416"/>
                  </a:cubicBezTo>
                  <a:cubicBezTo>
                    <a:pt x="248059" y="846966"/>
                    <a:pt x="224094" y="821093"/>
                    <a:pt x="224094" y="821093"/>
                  </a:cubicBezTo>
                  <a:cubicBezTo>
                    <a:pt x="207808" y="772238"/>
                    <a:pt x="221718" y="800058"/>
                    <a:pt x="168110" y="746449"/>
                  </a:cubicBezTo>
                  <a:lnTo>
                    <a:pt x="149449" y="727787"/>
                  </a:lnTo>
                  <a:cubicBezTo>
                    <a:pt x="155616" y="703122"/>
                    <a:pt x="168110" y="657364"/>
                    <a:pt x="168110" y="634481"/>
                  </a:cubicBezTo>
                  <a:cubicBezTo>
                    <a:pt x="168110" y="624646"/>
                    <a:pt x="163178" y="615286"/>
                    <a:pt x="158780" y="606489"/>
                  </a:cubicBezTo>
                  <a:cubicBezTo>
                    <a:pt x="147011" y="582950"/>
                    <a:pt x="138813" y="577192"/>
                    <a:pt x="121457" y="559836"/>
                  </a:cubicBezTo>
                  <a:cubicBezTo>
                    <a:pt x="124567" y="541175"/>
                    <a:pt x="126684" y="522321"/>
                    <a:pt x="130788" y="503853"/>
                  </a:cubicBezTo>
                  <a:cubicBezTo>
                    <a:pt x="137521" y="473556"/>
                    <a:pt x="145616" y="469256"/>
                    <a:pt x="158780" y="438538"/>
                  </a:cubicBezTo>
                  <a:cubicBezTo>
                    <a:pt x="162654" y="429498"/>
                    <a:pt x="165000" y="419877"/>
                    <a:pt x="168110" y="410547"/>
                  </a:cubicBezTo>
                  <a:cubicBezTo>
                    <a:pt x="161890" y="391886"/>
                    <a:pt x="160360" y="370930"/>
                    <a:pt x="149449" y="354563"/>
                  </a:cubicBezTo>
                  <a:cubicBezTo>
                    <a:pt x="137008" y="335902"/>
                    <a:pt x="127986" y="314438"/>
                    <a:pt x="112127" y="298579"/>
                  </a:cubicBezTo>
                  <a:cubicBezTo>
                    <a:pt x="85535" y="271989"/>
                    <a:pt x="98345" y="287238"/>
                    <a:pt x="74804" y="251926"/>
                  </a:cubicBezTo>
                  <a:cubicBezTo>
                    <a:pt x="71694" y="242595"/>
                    <a:pt x="70534" y="232368"/>
                    <a:pt x="65474" y="223934"/>
                  </a:cubicBezTo>
                  <a:cubicBezTo>
                    <a:pt x="56612" y="209164"/>
                    <a:pt x="31532" y="195086"/>
                    <a:pt x="18821" y="186612"/>
                  </a:cubicBezTo>
                  <a:cubicBezTo>
                    <a:pt x="4756" y="144418"/>
                    <a:pt x="-10252" y="132791"/>
                    <a:pt x="9490" y="93306"/>
                  </a:cubicBezTo>
                  <a:cubicBezTo>
                    <a:pt x="44237" y="23812"/>
                    <a:pt x="43241" y="60935"/>
                    <a:pt x="56143" y="9330"/>
                  </a:cubicBezTo>
                  <a:cubicBezTo>
                    <a:pt x="56897" y="6313"/>
                    <a:pt x="56143" y="3110"/>
                    <a:pt x="56143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C95A27F-F368-43F8-3B5C-C1E26BCD40E3}"/>
                </a:ext>
              </a:extLst>
            </p:cNvPr>
            <p:cNvSpPr/>
            <p:nvPr/>
          </p:nvSpPr>
          <p:spPr>
            <a:xfrm>
              <a:off x="7384543" y="1762671"/>
              <a:ext cx="186189" cy="1012404"/>
            </a:xfrm>
            <a:custGeom>
              <a:avLst/>
              <a:gdLst>
                <a:gd name="connsiteX0" fmla="*/ 9331 w 298580"/>
                <a:gd name="connsiteY0" fmla="*/ 1623527 h 1623527"/>
                <a:gd name="connsiteX1" fmla="*/ 37323 w 298580"/>
                <a:gd name="connsiteY1" fmla="*/ 1520890 h 1623527"/>
                <a:gd name="connsiteX2" fmla="*/ 18661 w 298580"/>
                <a:gd name="connsiteY2" fmla="*/ 1492898 h 1623527"/>
                <a:gd name="connsiteX3" fmla="*/ 0 w 298580"/>
                <a:gd name="connsiteY3" fmla="*/ 1427584 h 1623527"/>
                <a:gd name="connsiteX4" fmla="*/ 18661 w 298580"/>
                <a:gd name="connsiteY4" fmla="*/ 1362270 h 1623527"/>
                <a:gd name="connsiteX5" fmla="*/ 37323 w 298580"/>
                <a:gd name="connsiteY5" fmla="*/ 1343608 h 1623527"/>
                <a:gd name="connsiteX6" fmla="*/ 74645 w 298580"/>
                <a:gd name="connsiteY6" fmla="*/ 1296955 h 1623527"/>
                <a:gd name="connsiteX7" fmla="*/ 93306 w 298580"/>
                <a:gd name="connsiteY7" fmla="*/ 1212980 h 1623527"/>
                <a:gd name="connsiteX8" fmla="*/ 111968 w 298580"/>
                <a:gd name="connsiteY8" fmla="*/ 1138335 h 1623527"/>
                <a:gd name="connsiteX9" fmla="*/ 130629 w 298580"/>
                <a:gd name="connsiteY9" fmla="*/ 1110343 h 1623527"/>
                <a:gd name="connsiteX10" fmla="*/ 139959 w 298580"/>
                <a:gd name="connsiteY10" fmla="*/ 1082351 h 1623527"/>
                <a:gd name="connsiteX11" fmla="*/ 158621 w 298580"/>
                <a:gd name="connsiteY11" fmla="*/ 1063690 h 1623527"/>
                <a:gd name="connsiteX12" fmla="*/ 186612 w 298580"/>
                <a:gd name="connsiteY12" fmla="*/ 961053 h 1623527"/>
                <a:gd name="connsiteX13" fmla="*/ 167951 w 298580"/>
                <a:gd name="connsiteY13" fmla="*/ 858417 h 1623527"/>
                <a:gd name="connsiteX14" fmla="*/ 158621 w 298580"/>
                <a:gd name="connsiteY14" fmla="*/ 821094 h 1623527"/>
                <a:gd name="connsiteX15" fmla="*/ 139959 w 298580"/>
                <a:gd name="connsiteY15" fmla="*/ 765110 h 1623527"/>
                <a:gd name="connsiteX16" fmla="*/ 121298 w 298580"/>
                <a:gd name="connsiteY16" fmla="*/ 699796 h 1623527"/>
                <a:gd name="connsiteX17" fmla="*/ 74645 w 298580"/>
                <a:gd name="connsiteY17" fmla="*/ 615821 h 1623527"/>
                <a:gd name="connsiteX18" fmla="*/ 93306 w 298580"/>
                <a:gd name="connsiteY18" fmla="*/ 429208 h 1623527"/>
                <a:gd name="connsiteX19" fmla="*/ 102637 w 298580"/>
                <a:gd name="connsiteY19" fmla="*/ 401217 h 1623527"/>
                <a:gd name="connsiteX20" fmla="*/ 139959 w 298580"/>
                <a:gd name="connsiteY20" fmla="*/ 354563 h 1623527"/>
                <a:gd name="connsiteX21" fmla="*/ 149290 w 298580"/>
                <a:gd name="connsiteY21" fmla="*/ 326572 h 1623527"/>
                <a:gd name="connsiteX22" fmla="*/ 167951 w 298580"/>
                <a:gd name="connsiteY22" fmla="*/ 307910 h 1623527"/>
                <a:gd name="connsiteX23" fmla="*/ 205274 w 298580"/>
                <a:gd name="connsiteY23" fmla="*/ 261257 h 1623527"/>
                <a:gd name="connsiteX24" fmla="*/ 214604 w 298580"/>
                <a:gd name="connsiteY24" fmla="*/ 223935 h 1623527"/>
                <a:gd name="connsiteX25" fmla="*/ 233266 w 298580"/>
                <a:gd name="connsiteY25" fmla="*/ 121298 h 1623527"/>
                <a:gd name="connsiteX26" fmla="*/ 242596 w 298580"/>
                <a:gd name="connsiteY26" fmla="*/ 93306 h 1623527"/>
                <a:gd name="connsiteX27" fmla="*/ 279919 w 298580"/>
                <a:gd name="connsiteY27" fmla="*/ 46653 h 1623527"/>
                <a:gd name="connsiteX28" fmla="*/ 298580 w 298580"/>
                <a:gd name="connsiteY28" fmla="*/ 0 h 1623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8580" h="1623527">
                  <a:moveTo>
                    <a:pt x="9331" y="1623527"/>
                  </a:moveTo>
                  <a:cubicBezTo>
                    <a:pt x="40713" y="1568607"/>
                    <a:pt x="59026" y="1571529"/>
                    <a:pt x="37323" y="1520890"/>
                  </a:cubicBezTo>
                  <a:cubicBezTo>
                    <a:pt x="32905" y="1510583"/>
                    <a:pt x="24882" y="1502229"/>
                    <a:pt x="18661" y="1492898"/>
                  </a:cubicBezTo>
                  <a:cubicBezTo>
                    <a:pt x="14262" y="1479701"/>
                    <a:pt x="0" y="1439296"/>
                    <a:pt x="0" y="1427584"/>
                  </a:cubicBezTo>
                  <a:cubicBezTo>
                    <a:pt x="0" y="1423520"/>
                    <a:pt x="14261" y="1369602"/>
                    <a:pt x="18661" y="1362270"/>
                  </a:cubicBezTo>
                  <a:cubicBezTo>
                    <a:pt x="23187" y="1354726"/>
                    <a:pt x="31827" y="1350478"/>
                    <a:pt x="37323" y="1343608"/>
                  </a:cubicBezTo>
                  <a:cubicBezTo>
                    <a:pt x="84411" y="1284749"/>
                    <a:pt x="29582" y="1342020"/>
                    <a:pt x="74645" y="1296955"/>
                  </a:cubicBezTo>
                  <a:cubicBezTo>
                    <a:pt x="94513" y="1237354"/>
                    <a:pt x="73600" y="1304942"/>
                    <a:pt x="93306" y="1212980"/>
                  </a:cubicBezTo>
                  <a:cubicBezTo>
                    <a:pt x="98680" y="1187902"/>
                    <a:pt x="97742" y="1159675"/>
                    <a:pt x="111968" y="1138335"/>
                  </a:cubicBezTo>
                  <a:lnTo>
                    <a:pt x="130629" y="1110343"/>
                  </a:lnTo>
                  <a:cubicBezTo>
                    <a:pt x="133739" y="1101012"/>
                    <a:pt x="134899" y="1090785"/>
                    <a:pt x="139959" y="1082351"/>
                  </a:cubicBezTo>
                  <a:cubicBezTo>
                    <a:pt x="144485" y="1074808"/>
                    <a:pt x="154687" y="1071558"/>
                    <a:pt x="158621" y="1063690"/>
                  </a:cubicBezTo>
                  <a:cubicBezTo>
                    <a:pt x="174405" y="1032122"/>
                    <a:pt x="179787" y="995181"/>
                    <a:pt x="186612" y="961053"/>
                  </a:cubicBezTo>
                  <a:cubicBezTo>
                    <a:pt x="179857" y="920519"/>
                    <a:pt x="176648" y="897556"/>
                    <a:pt x="167951" y="858417"/>
                  </a:cubicBezTo>
                  <a:cubicBezTo>
                    <a:pt x="165169" y="845899"/>
                    <a:pt x="162306" y="833377"/>
                    <a:pt x="158621" y="821094"/>
                  </a:cubicBezTo>
                  <a:cubicBezTo>
                    <a:pt x="152969" y="802253"/>
                    <a:pt x="144730" y="784194"/>
                    <a:pt x="139959" y="765110"/>
                  </a:cubicBezTo>
                  <a:cubicBezTo>
                    <a:pt x="135722" y="748160"/>
                    <a:pt x="128949" y="717010"/>
                    <a:pt x="121298" y="699796"/>
                  </a:cubicBezTo>
                  <a:cubicBezTo>
                    <a:pt x="99292" y="650284"/>
                    <a:pt x="98967" y="652303"/>
                    <a:pt x="74645" y="615821"/>
                  </a:cubicBezTo>
                  <a:cubicBezTo>
                    <a:pt x="81442" y="507071"/>
                    <a:pt x="72741" y="501185"/>
                    <a:pt x="93306" y="429208"/>
                  </a:cubicBezTo>
                  <a:cubicBezTo>
                    <a:pt x="96008" y="419751"/>
                    <a:pt x="98239" y="410014"/>
                    <a:pt x="102637" y="401217"/>
                  </a:cubicBezTo>
                  <a:cubicBezTo>
                    <a:pt x="114408" y="377676"/>
                    <a:pt x="122602" y="371921"/>
                    <a:pt x="139959" y="354563"/>
                  </a:cubicBezTo>
                  <a:cubicBezTo>
                    <a:pt x="143069" y="345233"/>
                    <a:pt x="144230" y="335006"/>
                    <a:pt x="149290" y="326572"/>
                  </a:cubicBezTo>
                  <a:cubicBezTo>
                    <a:pt x="153816" y="319029"/>
                    <a:pt x="162456" y="314779"/>
                    <a:pt x="167951" y="307910"/>
                  </a:cubicBezTo>
                  <a:cubicBezTo>
                    <a:pt x="215028" y="249063"/>
                    <a:pt x="160218" y="306313"/>
                    <a:pt x="205274" y="261257"/>
                  </a:cubicBezTo>
                  <a:cubicBezTo>
                    <a:pt x="208384" y="248816"/>
                    <a:pt x="212310" y="236552"/>
                    <a:pt x="214604" y="223935"/>
                  </a:cubicBezTo>
                  <a:cubicBezTo>
                    <a:pt x="227820" y="151246"/>
                    <a:pt x="217393" y="176855"/>
                    <a:pt x="233266" y="121298"/>
                  </a:cubicBezTo>
                  <a:cubicBezTo>
                    <a:pt x="235968" y="111841"/>
                    <a:pt x="238198" y="102103"/>
                    <a:pt x="242596" y="93306"/>
                  </a:cubicBezTo>
                  <a:cubicBezTo>
                    <a:pt x="254365" y="69767"/>
                    <a:pt x="262563" y="64009"/>
                    <a:pt x="279919" y="46653"/>
                  </a:cubicBezTo>
                  <a:cubicBezTo>
                    <a:pt x="291448" y="12063"/>
                    <a:pt x="284850" y="27458"/>
                    <a:pt x="298580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A67B299-0DFC-7DFE-578F-502D7CEC8030}"/>
                </a:ext>
              </a:extLst>
            </p:cNvPr>
            <p:cNvSpPr/>
            <p:nvPr/>
          </p:nvSpPr>
          <p:spPr>
            <a:xfrm>
              <a:off x="5813572" y="1762671"/>
              <a:ext cx="168734" cy="1047314"/>
            </a:xfrm>
            <a:custGeom>
              <a:avLst/>
              <a:gdLst>
                <a:gd name="connsiteX0" fmla="*/ 46653 w 270588"/>
                <a:gd name="connsiteY0" fmla="*/ 1660849 h 1660849"/>
                <a:gd name="connsiteX1" fmla="*/ 18661 w 270588"/>
                <a:gd name="connsiteY1" fmla="*/ 1595535 h 1660849"/>
                <a:gd name="connsiteX2" fmla="*/ 0 w 270588"/>
                <a:gd name="connsiteY2" fmla="*/ 1539551 h 1660849"/>
                <a:gd name="connsiteX3" fmla="*/ 9331 w 270588"/>
                <a:gd name="connsiteY3" fmla="*/ 1446245 h 1660849"/>
                <a:gd name="connsiteX4" fmla="*/ 27992 w 270588"/>
                <a:gd name="connsiteY4" fmla="*/ 1418254 h 1660849"/>
                <a:gd name="connsiteX5" fmla="*/ 74645 w 270588"/>
                <a:gd name="connsiteY5" fmla="*/ 1380931 h 1660849"/>
                <a:gd name="connsiteX6" fmla="*/ 102637 w 270588"/>
                <a:gd name="connsiteY6" fmla="*/ 1352939 h 1660849"/>
                <a:gd name="connsiteX7" fmla="*/ 130628 w 270588"/>
                <a:gd name="connsiteY7" fmla="*/ 1334278 h 1660849"/>
                <a:gd name="connsiteX8" fmla="*/ 186612 w 270588"/>
                <a:gd name="connsiteY8" fmla="*/ 1259633 h 1660849"/>
                <a:gd name="connsiteX9" fmla="*/ 205273 w 270588"/>
                <a:gd name="connsiteY9" fmla="*/ 1231641 h 1660849"/>
                <a:gd name="connsiteX10" fmla="*/ 214604 w 270588"/>
                <a:gd name="connsiteY10" fmla="*/ 1194319 h 1660849"/>
                <a:gd name="connsiteX11" fmla="*/ 195943 w 270588"/>
                <a:gd name="connsiteY11" fmla="*/ 998376 h 1660849"/>
                <a:gd name="connsiteX12" fmla="*/ 186612 w 270588"/>
                <a:gd name="connsiteY12" fmla="*/ 970384 h 1660849"/>
                <a:gd name="connsiteX13" fmla="*/ 177282 w 270588"/>
                <a:gd name="connsiteY13" fmla="*/ 858417 h 1660849"/>
                <a:gd name="connsiteX14" fmla="*/ 167951 w 270588"/>
                <a:gd name="connsiteY14" fmla="*/ 821094 h 1660849"/>
                <a:gd name="connsiteX15" fmla="*/ 195943 w 270588"/>
                <a:gd name="connsiteY15" fmla="*/ 681135 h 1660849"/>
                <a:gd name="connsiteX16" fmla="*/ 214604 w 270588"/>
                <a:gd name="connsiteY16" fmla="*/ 625151 h 1660849"/>
                <a:gd name="connsiteX17" fmla="*/ 233265 w 270588"/>
                <a:gd name="connsiteY17" fmla="*/ 597160 h 1660849"/>
                <a:gd name="connsiteX18" fmla="*/ 251926 w 270588"/>
                <a:gd name="connsiteY18" fmla="*/ 541176 h 1660849"/>
                <a:gd name="connsiteX19" fmla="*/ 233265 w 270588"/>
                <a:gd name="connsiteY19" fmla="*/ 373225 h 1660849"/>
                <a:gd name="connsiteX20" fmla="*/ 214604 w 270588"/>
                <a:gd name="connsiteY20" fmla="*/ 317241 h 1660849"/>
                <a:gd name="connsiteX21" fmla="*/ 205273 w 270588"/>
                <a:gd name="connsiteY21" fmla="*/ 289249 h 1660849"/>
                <a:gd name="connsiteX22" fmla="*/ 214604 w 270588"/>
                <a:gd name="connsiteY22" fmla="*/ 167951 h 1660849"/>
                <a:gd name="connsiteX23" fmla="*/ 242596 w 270588"/>
                <a:gd name="connsiteY23" fmla="*/ 83976 h 1660849"/>
                <a:gd name="connsiteX24" fmla="*/ 261257 w 270588"/>
                <a:gd name="connsiteY24" fmla="*/ 27992 h 1660849"/>
                <a:gd name="connsiteX25" fmla="*/ 270588 w 270588"/>
                <a:gd name="connsiteY25" fmla="*/ 0 h 1660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0588" h="1660849">
                  <a:moveTo>
                    <a:pt x="46653" y="1660849"/>
                  </a:moveTo>
                  <a:cubicBezTo>
                    <a:pt x="37322" y="1639078"/>
                    <a:pt x="27164" y="1617643"/>
                    <a:pt x="18661" y="1595535"/>
                  </a:cubicBezTo>
                  <a:cubicBezTo>
                    <a:pt x="11600" y="1577175"/>
                    <a:pt x="0" y="1539551"/>
                    <a:pt x="0" y="1539551"/>
                  </a:cubicBezTo>
                  <a:cubicBezTo>
                    <a:pt x="3110" y="1508449"/>
                    <a:pt x="2302" y="1476702"/>
                    <a:pt x="9331" y="1446245"/>
                  </a:cubicBezTo>
                  <a:cubicBezTo>
                    <a:pt x="11853" y="1435318"/>
                    <a:pt x="20987" y="1427010"/>
                    <a:pt x="27992" y="1418254"/>
                  </a:cubicBezTo>
                  <a:cubicBezTo>
                    <a:pt x="49712" y="1391104"/>
                    <a:pt x="45542" y="1405183"/>
                    <a:pt x="74645" y="1380931"/>
                  </a:cubicBezTo>
                  <a:cubicBezTo>
                    <a:pt x="84782" y="1372483"/>
                    <a:pt x="92500" y="1361387"/>
                    <a:pt x="102637" y="1352939"/>
                  </a:cubicBezTo>
                  <a:cubicBezTo>
                    <a:pt x="111252" y="1345760"/>
                    <a:pt x="121872" y="1341283"/>
                    <a:pt x="130628" y="1334278"/>
                  </a:cubicBezTo>
                  <a:cubicBezTo>
                    <a:pt x="155289" y="1314550"/>
                    <a:pt x="169549" y="1285227"/>
                    <a:pt x="186612" y="1259633"/>
                  </a:cubicBezTo>
                  <a:lnTo>
                    <a:pt x="205273" y="1231641"/>
                  </a:lnTo>
                  <a:cubicBezTo>
                    <a:pt x="208383" y="1219200"/>
                    <a:pt x="214604" y="1207143"/>
                    <a:pt x="214604" y="1194319"/>
                  </a:cubicBezTo>
                  <a:cubicBezTo>
                    <a:pt x="214604" y="1130574"/>
                    <a:pt x="211768" y="1061678"/>
                    <a:pt x="195943" y="998376"/>
                  </a:cubicBezTo>
                  <a:cubicBezTo>
                    <a:pt x="193558" y="988834"/>
                    <a:pt x="189722" y="979715"/>
                    <a:pt x="186612" y="970384"/>
                  </a:cubicBezTo>
                  <a:cubicBezTo>
                    <a:pt x="183502" y="933062"/>
                    <a:pt x="181927" y="895579"/>
                    <a:pt x="177282" y="858417"/>
                  </a:cubicBezTo>
                  <a:cubicBezTo>
                    <a:pt x="175691" y="845692"/>
                    <a:pt x="167951" y="833918"/>
                    <a:pt x="167951" y="821094"/>
                  </a:cubicBezTo>
                  <a:cubicBezTo>
                    <a:pt x="167951" y="752078"/>
                    <a:pt x="176410" y="739735"/>
                    <a:pt x="195943" y="681135"/>
                  </a:cubicBezTo>
                  <a:cubicBezTo>
                    <a:pt x="195945" y="681130"/>
                    <a:pt x="214601" y="625155"/>
                    <a:pt x="214604" y="625151"/>
                  </a:cubicBezTo>
                  <a:cubicBezTo>
                    <a:pt x="220824" y="615821"/>
                    <a:pt x="228711" y="607407"/>
                    <a:pt x="233265" y="597160"/>
                  </a:cubicBezTo>
                  <a:cubicBezTo>
                    <a:pt x="241254" y="579185"/>
                    <a:pt x="251926" y="541176"/>
                    <a:pt x="251926" y="541176"/>
                  </a:cubicBezTo>
                  <a:cubicBezTo>
                    <a:pt x="247692" y="486130"/>
                    <a:pt x="248081" y="427549"/>
                    <a:pt x="233265" y="373225"/>
                  </a:cubicBezTo>
                  <a:cubicBezTo>
                    <a:pt x="228089" y="354247"/>
                    <a:pt x="220824" y="335902"/>
                    <a:pt x="214604" y="317241"/>
                  </a:cubicBezTo>
                  <a:lnTo>
                    <a:pt x="205273" y="289249"/>
                  </a:lnTo>
                  <a:cubicBezTo>
                    <a:pt x="208383" y="248816"/>
                    <a:pt x="208279" y="208007"/>
                    <a:pt x="214604" y="167951"/>
                  </a:cubicBezTo>
                  <a:cubicBezTo>
                    <a:pt x="214605" y="167944"/>
                    <a:pt x="237930" y="97975"/>
                    <a:pt x="242596" y="83976"/>
                  </a:cubicBezTo>
                  <a:lnTo>
                    <a:pt x="261257" y="27992"/>
                  </a:lnTo>
                  <a:lnTo>
                    <a:pt x="270588" y="0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4225124-351C-30C5-8865-A3BD8E569F06}"/>
                </a:ext>
              </a:extLst>
            </p:cNvPr>
            <p:cNvSpPr/>
            <p:nvPr/>
          </p:nvSpPr>
          <p:spPr>
            <a:xfrm>
              <a:off x="6133585" y="1768490"/>
              <a:ext cx="279283" cy="1029859"/>
            </a:xfrm>
            <a:custGeom>
              <a:avLst/>
              <a:gdLst>
                <a:gd name="connsiteX0" fmla="*/ 335902 w 447869"/>
                <a:gd name="connsiteY0" fmla="*/ 1651518 h 1651518"/>
                <a:gd name="connsiteX1" fmla="*/ 317240 w 447869"/>
                <a:gd name="connsiteY1" fmla="*/ 1586204 h 1651518"/>
                <a:gd name="connsiteX2" fmla="*/ 307910 w 447869"/>
                <a:gd name="connsiteY2" fmla="*/ 1558212 h 1651518"/>
                <a:gd name="connsiteX3" fmla="*/ 298579 w 447869"/>
                <a:gd name="connsiteY3" fmla="*/ 1502228 h 1651518"/>
                <a:gd name="connsiteX4" fmla="*/ 279918 w 447869"/>
                <a:gd name="connsiteY4" fmla="*/ 1455575 h 1651518"/>
                <a:gd name="connsiteX5" fmla="*/ 261257 w 447869"/>
                <a:gd name="connsiteY5" fmla="*/ 1380930 h 1651518"/>
                <a:gd name="connsiteX6" fmla="*/ 251926 w 447869"/>
                <a:gd name="connsiteY6" fmla="*/ 1352939 h 1651518"/>
                <a:gd name="connsiteX7" fmla="*/ 233265 w 447869"/>
                <a:gd name="connsiteY7" fmla="*/ 1334277 h 1651518"/>
                <a:gd name="connsiteX8" fmla="*/ 195942 w 447869"/>
                <a:gd name="connsiteY8" fmla="*/ 1287624 h 1651518"/>
                <a:gd name="connsiteX9" fmla="*/ 102636 w 447869"/>
                <a:gd name="connsiteY9" fmla="*/ 1212979 h 1651518"/>
                <a:gd name="connsiteX10" fmla="*/ 93306 w 447869"/>
                <a:gd name="connsiteY10" fmla="*/ 1184988 h 1651518"/>
                <a:gd name="connsiteX11" fmla="*/ 74644 w 447869"/>
                <a:gd name="connsiteY11" fmla="*/ 1156996 h 1651518"/>
                <a:gd name="connsiteX12" fmla="*/ 55983 w 447869"/>
                <a:gd name="connsiteY12" fmla="*/ 1101012 h 1651518"/>
                <a:gd name="connsiteX13" fmla="*/ 46653 w 447869"/>
                <a:gd name="connsiteY13" fmla="*/ 1073020 h 1651518"/>
                <a:gd name="connsiteX14" fmla="*/ 37322 w 447869"/>
                <a:gd name="connsiteY14" fmla="*/ 1045028 h 1651518"/>
                <a:gd name="connsiteX15" fmla="*/ 27991 w 447869"/>
                <a:gd name="connsiteY15" fmla="*/ 933061 h 1651518"/>
                <a:gd name="connsiteX16" fmla="*/ 9330 w 447869"/>
                <a:gd name="connsiteY16" fmla="*/ 830424 h 1651518"/>
                <a:gd name="connsiteX17" fmla="*/ 0 w 447869"/>
                <a:gd name="connsiteY17" fmla="*/ 709126 h 1651518"/>
                <a:gd name="connsiteX18" fmla="*/ 27991 w 447869"/>
                <a:gd name="connsiteY18" fmla="*/ 541175 h 1651518"/>
                <a:gd name="connsiteX19" fmla="*/ 65314 w 447869"/>
                <a:gd name="connsiteY19" fmla="*/ 457200 h 1651518"/>
                <a:gd name="connsiteX20" fmla="*/ 74644 w 447869"/>
                <a:gd name="connsiteY20" fmla="*/ 429208 h 1651518"/>
                <a:gd name="connsiteX21" fmla="*/ 149289 w 447869"/>
                <a:gd name="connsiteY21" fmla="*/ 363894 h 1651518"/>
                <a:gd name="connsiteX22" fmla="*/ 186612 w 447869"/>
                <a:gd name="connsiteY22" fmla="*/ 317241 h 1651518"/>
                <a:gd name="connsiteX23" fmla="*/ 233265 w 447869"/>
                <a:gd name="connsiteY23" fmla="*/ 279918 h 1651518"/>
                <a:gd name="connsiteX24" fmla="*/ 289249 w 447869"/>
                <a:gd name="connsiteY24" fmla="*/ 223935 h 1651518"/>
                <a:gd name="connsiteX25" fmla="*/ 307910 w 447869"/>
                <a:gd name="connsiteY25" fmla="*/ 205273 h 1651518"/>
                <a:gd name="connsiteX26" fmla="*/ 335902 w 447869"/>
                <a:gd name="connsiteY26" fmla="*/ 158620 h 1651518"/>
                <a:gd name="connsiteX27" fmla="*/ 373224 w 447869"/>
                <a:gd name="connsiteY27" fmla="*/ 102637 h 1651518"/>
                <a:gd name="connsiteX28" fmla="*/ 410547 w 447869"/>
                <a:gd name="connsiteY28" fmla="*/ 65314 h 1651518"/>
                <a:gd name="connsiteX29" fmla="*/ 419877 w 447869"/>
                <a:gd name="connsiteY29" fmla="*/ 37322 h 1651518"/>
                <a:gd name="connsiteX30" fmla="*/ 447869 w 447869"/>
                <a:gd name="connsiteY30" fmla="*/ 0 h 165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47869" h="1651518">
                  <a:moveTo>
                    <a:pt x="335902" y="1651518"/>
                  </a:moveTo>
                  <a:cubicBezTo>
                    <a:pt x="329681" y="1629747"/>
                    <a:pt x="323746" y="1607892"/>
                    <a:pt x="317240" y="1586204"/>
                  </a:cubicBezTo>
                  <a:cubicBezTo>
                    <a:pt x="314414" y="1576783"/>
                    <a:pt x="310044" y="1567813"/>
                    <a:pt x="307910" y="1558212"/>
                  </a:cubicBezTo>
                  <a:cubicBezTo>
                    <a:pt x="303806" y="1539744"/>
                    <a:pt x="303557" y="1520480"/>
                    <a:pt x="298579" y="1502228"/>
                  </a:cubicBezTo>
                  <a:cubicBezTo>
                    <a:pt x="294172" y="1486069"/>
                    <a:pt x="284844" y="1471583"/>
                    <a:pt x="279918" y="1455575"/>
                  </a:cubicBezTo>
                  <a:cubicBezTo>
                    <a:pt x="272376" y="1431062"/>
                    <a:pt x="269368" y="1405261"/>
                    <a:pt x="261257" y="1380930"/>
                  </a:cubicBezTo>
                  <a:cubicBezTo>
                    <a:pt x="258147" y="1371600"/>
                    <a:pt x="256986" y="1361373"/>
                    <a:pt x="251926" y="1352939"/>
                  </a:cubicBezTo>
                  <a:cubicBezTo>
                    <a:pt x="247400" y="1345396"/>
                    <a:pt x="238760" y="1341146"/>
                    <a:pt x="233265" y="1334277"/>
                  </a:cubicBezTo>
                  <a:cubicBezTo>
                    <a:pt x="211712" y="1307336"/>
                    <a:pt x="220974" y="1307649"/>
                    <a:pt x="195942" y="1287624"/>
                  </a:cubicBezTo>
                  <a:cubicBezTo>
                    <a:pt x="93839" y="1205941"/>
                    <a:pt x="149067" y="1259410"/>
                    <a:pt x="102636" y="1212979"/>
                  </a:cubicBezTo>
                  <a:cubicBezTo>
                    <a:pt x="99526" y="1203649"/>
                    <a:pt x="97704" y="1193785"/>
                    <a:pt x="93306" y="1184988"/>
                  </a:cubicBezTo>
                  <a:cubicBezTo>
                    <a:pt x="88291" y="1174958"/>
                    <a:pt x="79199" y="1167244"/>
                    <a:pt x="74644" y="1156996"/>
                  </a:cubicBezTo>
                  <a:cubicBezTo>
                    <a:pt x="66655" y="1139021"/>
                    <a:pt x="62203" y="1119673"/>
                    <a:pt x="55983" y="1101012"/>
                  </a:cubicBezTo>
                  <a:lnTo>
                    <a:pt x="46653" y="1073020"/>
                  </a:lnTo>
                  <a:lnTo>
                    <a:pt x="37322" y="1045028"/>
                  </a:lnTo>
                  <a:cubicBezTo>
                    <a:pt x="34212" y="1007706"/>
                    <a:pt x="32127" y="970284"/>
                    <a:pt x="27991" y="933061"/>
                  </a:cubicBezTo>
                  <a:cubicBezTo>
                    <a:pt x="25005" y="906187"/>
                    <a:pt x="14868" y="858113"/>
                    <a:pt x="9330" y="830424"/>
                  </a:cubicBezTo>
                  <a:cubicBezTo>
                    <a:pt x="6220" y="789991"/>
                    <a:pt x="0" y="749678"/>
                    <a:pt x="0" y="709126"/>
                  </a:cubicBezTo>
                  <a:cubicBezTo>
                    <a:pt x="0" y="657932"/>
                    <a:pt x="11499" y="590650"/>
                    <a:pt x="27991" y="541175"/>
                  </a:cubicBezTo>
                  <a:cubicBezTo>
                    <a:pt x="50199" y="474554"/>
                    <a:pt x="35742" y="501559"/>
                    <a:pt x="65314" y="457200"/>
                  </a:cubicBezTo>
                  <a:cubicBezTo>
                    <a:pt x="68424" y="447869"/>
                    <a:pt x="68743" y="437076"/>
                    <a:pt x="74644" y="429208"/>
                  </a:cubicBezTo>
                  <a:cubicBezTo>
                    <a:pt x="117807" y="371657"/>
                    <a:pt x="108822" y="396268"/>
                    <a:pt x="149289" y="363894"/>
                  </a:cubicBezTo>
                  <a:cubicBezTo>
                    <a:pt x="174321" y="343868"/>
                    <a:pt x="165058" y="344183"/>
                    <a:pt x="186612" y="317241"/>
                  </a:cubicBezTo>
                  <a:cubicBezTo>
                    <a:pt x="211843" y="285702"/>
                    <a:pt x="199686" y="309766"/>
                    <a:pt x="233265" y="279918"/>
                  </a:cubicBezTo>
                  <a:cubicBezTo>
                    <a:pt x="252990" y="262385"/>
                    <a:pt x="270588" y="242596"/>
                    <a:pt x="289249" y="223935"/>
                  </a:cubicBezTo>
                  <a:lnTo>
                    <a:pt x="307910" y="205273"/>
                  </a:lnTo>
                  <a:cubicBezTo>
                    <a:pt x="325749" y="151751"/>
                    <a:pt x="305162" y="199606"/>
                    <a:pt x="335902" y="158620"/>
                  </a:cubicBezTo>
                  <a:cubicBezTo>
                    <a:pt x="349359" y="140678"/>
                    <a:pt x="357365" y="118496"/>
                    <a:pt x="373224" y="102637"/>
                  </a:cubicBezTo>
                  <a:lnTo>
                    <a:pt x="410547" y="65314"/>
                  </a:lnTo>
                  <a:cubicBezTo>
                    <a:pt x="413657" y="55983"/>
                    <a:pt x="415479" y="46119"/>
                    <a:pt x="419877" y="37322"/>
                  </a:cubicBezTo>
                  <a:cubicBezTo>
                    <a:pt x="430428" y="16219"/>
                    <a:pt x="434746" y="13122"/>
                    <a:pt x="447869" y="0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42092"/>
                </a:solidFill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CBF4237-0E62-F0CF-19C8-6B736065B56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425195" y="1586898"/>
              <a:ext cx="0" cy="128189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F10A3F-F32A-726F-5C80-85489CB40CD4}"/>
                </a:ext>
              </a:extLst>
            </p:cNvPr>
            <p:cNvSpPr txBox="1"/>
            <p:nvPr/>
          </p:nvSpPr>
          <p:spPr>
            <a:xfrm>
              <a:off x="5224405" y="2723619"/>
              <a:ext cx="192615" cy="230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DF7E21-76A7-2659-400C-F6FB0506BFE3}"/>
                </a:ext>
              </a:extLst>
            </p:cNvPr>
            <p:cNvSpPr txBox="1"/>
            <p:nvPr/>
          </p:nvSpPr>
          <p:spPr>
            <a:xfrm>
              <a:off x="5226095" y="1649998"/>
              <a:ext cx="155139" cy="230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t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2A729DC-D497-54F4-CF0F-9E9B9312B266}"/>
              </a:ext>
            </a:extLst>
          </p:cNvPr>
          <p:cNvSpPr txBox="1"/>
          <p:nvPr/>
        </p:nvSpPr>
        <p:spPr>
          <a:xfrm>
            <a:off x="8683206" y="148763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4C96FCF-C53C-8A46-ED24-25D4C73A21BF}"/>
              </a:ext>
            </a:extLst>
          </p:cNvPr>
          <p:cNvGrpSpPr/>
          <p:nvPr/>
        </p:nvGrpSpPr>
        <p:grpSpPr>
          <a:xfrm>
            <a:off x="404609" y="2378606"/>
            <a:ext cx="8198119" cy="1091089"/>
            <a:chOff x="351810" y="4675355"/>
            <a:chExt cx="8198119" cy="1091089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5C745DE-259A-D3AC-D65C-0A101DBD5421}"/>
                </a:ext>
              </a:extLst>
            </p:cNvPr>
            <p:cNvCxnSpPr/>
            <p:nvPr/>
          </p:nvCxnSpPr>
          <p:spPr bwMode="auto">
            <a:xfrm>
              <a:off x="1466831" y="4753731"/>
              <a:ext cx="4478383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6C7EDD-B201-5DE5-E977-EF498E5B18FB}"/>
                </a:ext>
              </a:extLst>
            </p:cNvPr>
            <p:cNvSpPr txBox="1"/>
            <p:nvPr/>
          </p:nvSpPr>
          <p:spPr>
            <a:xfrm>
              <a:off x="1244884" y="4768416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6BAC2C-7747-BAA7-9183-44299A307B09}"/>
                </a:ext>
              </a:extLst>
            </p:cNvPr>
            <p:cNvSpPr txBox="1"/>
            <p:nvPr/>
          </p:nvSpPr>
          <p:spPr>
            <a:xfrm>
              <a:off x="5934207" y="4729438"/>
              <a:ext cx="2423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F453FD0-AFB0-6C53-A6FB-494F439353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0830" y="4675355"/>
              <a:ext cx="169278" cy="169278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B43846D9-BA55-8D34-FF0C-BE660490893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551931" y="4842811"/>
              <a:ext cx="852229" cy="52432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6EE6A3-6BB7-E486-7131-AB8485EC43AB}"/>
                </a:ext>
              </a:extLst>
            </p:cNvPr>
            <p:cNvSpPr txBox="1"/>
            <p:nvPr/>
          </p:nvSpPr>
          <p:spPr>
            <a:xfrm>
              <a:off x="351810" y="5427890"/>
              <a:ext cx="29225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Short-time quantum-dynamics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A97ACE6-69BA-95EB-DDDF-957248FBEFE2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4540278" y="4835920"/>
              <a:ext cx="956398" cy="4595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DD6871-3998-4D61-5225-59D68BB8E4D9}"/>
                </a:ext>
              </a:extLst>
            </p:cNvPr>
            <p:cNvSpPr txBox="1"/>
            <p:nvPr/>
          </p:nvSpPr>
          <p:spPr>
            <a:xfrm>
              <a:off x="3976241" y="5377668"/>
              <a:ext cx="45736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Emergent classical hydrodynamics at long-times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2F568EB-8E1F-8686-8DB4-449AAC1C5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1450" y="4990207"/>
              <a:ext cx="285759" cy="292109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4096515-4C2E-45ED-EB43-FFF2747076C5}"/>
              </a:ext>
            </a:extLst>
          </p:cNvPr>
          <p:cNvSpPr txBox="1"/>
          <p:nvPr/>
        </p:nvSpPr>
        <p:spPr>
          <a:xfrm>
            <a:off x="230571" y="3642848"/>
            <a:ext cx="8860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(iii) Rotor </a:t>
            </a:r>
            <a:r>
              <a:rPr lang="en-US" dirty="0" err="1"/>
              <a:t>Lindbladian</a:t>
            </a:r>
            <a:r>
              <a:rPr lang="en-US" dirty="0"/>
              <a:t> with charge-non-conserving jump operators (weakly symmetric dynamics)</a:t>
            </a:r>
          </a:p>
          <a:p>
            <a:r>
              <a:rPr lang="en-US" dirty="0"/>
              <a:t>      Emergence of classical Model A hydrodynamics is a </a:t>
            </a:r>
            <a:r>
              <a:rPr lang="en-US" b="1" dirty="0"/>
              <a:t>crossover</a:t>
            </a:r>
          </a:p>
        </p:txBody>
      </p:sp>
    </p:spTree>
    <p:extLst>
      <p:ext uri="{BB962C8B-B14F-4D97-AF65-F5344CB8AC3E}">
        <p14:creationId xmlns:p14="http://schemas.microsoft.com/office/powerpoint/2010/main" val="186977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C72AE-A210-33EA-5822-4972B0127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48D50-6726-7D15-83A3-536DE9794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63" y="8575"/>
            <a:ext cx="7772400" cy="1143000"/>
          </a:xfrm>
        </p:spPr>
        <p:txBody>
          <a:bodyPr/>
          <a:lstStyle/>
          <a:p>
            <a:r>
              <a:rPr lang="en-US" sz="4000" dirty="0"/>
              <a:t>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26C255-6DFD-560E-9F74-F27D09CEB499}"/>
              </a:ext>
            </a:extLst>
          </p:cNvPr>
          <p:cNvSpPr txBox="1"/>
          <p:nvPr/>
        </p:nvSpPr>
        <p:spPr>
          <a:xfrm>
            <a:off x="3490332" y="2856698"/>
            <a:ext cx="199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SW-SSB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4E7BCA-0A81-436A-274C-D684F46696B0}"/>
              </a:ext>
            </a:extLst>
          </p:cNvPr>
          <p:cNvSpPr txBox="1"/>
          <p:nvPr/>
        </p:nvSpPr>
        <p:spPr>
          <a:xfrm>
            <a:off x="1184494" y="2044247"/>
            <a:ext cx="1380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1. ODLRO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DB8558-5F33-522B-4E4A-CA558A5A8799}"/>
              </a:ext>
            </a:extLst>
          </p:cNvPr>
          <p:cNvSpPr txBox="1"/>
          <p:nvPr/>
        </p:nvSpPr>
        <p:spPr>
          <a:xfrm>
            <a:off x="879827" y="3807698"/>
            <a:ext cx="1989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2. </a:t>
            </a:r>
            <a:r>
              <a:rPr lang="en-US" sz="2000" dirty="0" err="1"/>
              <a:t>Decodability</a:t>
            </a:r>
            <a:r>
              <a:rPr lang="en-US" sz="2000" dirty="0"/>
              <a:t>, </a:t>
            </a:r>
          </a:p>
          <a:p>
            <a:r>
              <a:rPr lang="en-US" sz="2000" dirty="0"/>
              <a:t>    Learnability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11B4A3-2107-402C-270A-4D44F9EABDDE}"/>
              </a:ext>
            </a:extLst>
          </p:cNvPr>
          <p:cNvSpPr txBox="1"/>
          <p:nvPr/>
        </p:nvSpPr>
        <p:spPr>
          <a:xfrm>
            <a:off x="3203271" y="5045148"/>
            <a:ext cx="2672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3. Emergent</a:t>
            </a:r>
          </a:p>
          <a:p>
            <a:r>
              <a:rPr lang="en-US" sz="1800" dirty="0"/>
              <a:t>    Indistinguishability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FCBC4C-2F83-FBC5-C0EB-39E811807869}"/>
              </a:ext>
            </a:extLst>
          </p:cNvPr>
          <p:cNvSpPr txBox="1"/>
          <p:nvPr/>
        </p:nvSpPr>
        <p:spPr>
          <a:xfrm>
            <a:off x="5875281" y="3682783"/>
            <a:ext cx="3090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4. Emergence and duality</a:t>
            </a:r>
          </a:p>
          <a:p>
            <a:r>
              <a:rPr lang="en-US" sz="2000" dirty="0"/>
              <a:t>   of hydrodynamics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48B7B7-4378-20AA-D1FB-06F49D019194}"/>
              </a:ext>
            </a:extLst>
          </p:cNvPr>
          <p:cNvSpPr txBox="1"/>
          <p:nvPr/>
        </p:nvSpPr>
        <p:spPr>
          <a:xfrm>
            <a:off x="5875281" y="1918692"/>
            <a:ext cx="2084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5. Experiment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F28D4B-68B2-3211-5910-6B4CCCDF3FD0}"/>
              </a:ext>
            </a:extLst>
          </p:cNvPr>
          <p:cNvSpPr/>
          <p:nvPr/>
        </p:nvSpPr>
        <p:spPr bwMode="auto">
          <a:xfrm>
            <a:off x="3408928" y="2676943"/>
            <a:ext cx="2103120" cy="100584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9897BCE-D865-608B-7289-B1C9434360DF}"/>
              </a:ext>
            </a:extLst>
          </p:cNvPr>
          <p:cNvSpPr/>
          <p:nvPr/>
        </p:nvSpPr>
        <p:spPr bwMode="auto">
          <a:xfrm>
            <a:off x="1184494" y="1905241"/>
            <a:ext cx="1463040" cy="64008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BA485DD-AAC1-8054-8DBE-BDF882AAEA4F}"/>
              </a:ext>
            </a:extLst>
          </p:cNvPr>
          <p:cNvSpPr/>
          <p:nvPr/>
        </p:nvSpPr>
        <p:spPr bwMode="auto">
          <a:xfrm>
            <a:off x="879827" y="3807698"/>
            <a:ext cx="1920240" cy="73152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AE752D4-B6C7-A4B1-CA0C-6845D41DD437}"/>
              </a:ext>
            </a:extLst>
          </p:cNvPr>
          <p:cNvSpPr/>
          <p:nvPr/>
        </p:nvSpPr>
        <p:spPr bwMode="auto">
          <a:xfrm>
            <a:off x="3168963" y="5009308"/>
            <a:ext cx="2468880" cy="73152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7641A96-AAAF-D67B-2538-3FE0957F067F}"/>
              </a:ext>
            </a:extLst>
          </p:cNvPr>
          <p:cNvSpPr/>
          <p:nvPr/>
        </p:nvSpPr>
        <p:spPr bwMode="auto">
          <a:xfrm>
            <a:off x="5865833" y="3646418"/>
            <a:ext cx="3017520" cy="73152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38AD722-491C-9A2F-F61B-DF97FC2F071C}"/>
              </a:ext>
            </a:extLst>
          </p:cNvPr>
          <p:cNvSpPr/>
          <p:nvPr/>
        </p:nvSpPr>
        <p:spPr bwMode="auto">
          <a:xfrm>
            <a:off x="5865833" y="1918692"/>
            <a:ext cx="2103120" cy="54864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64383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F34B4-6310-A769-2B28-AD42D1185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2D762-7F10-FADC-6DCD-4CC3A6A69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4298"/>
            <a:ext cx="9144000" cy="1143000"/>
          </a:xfrm>
        </p:spPr>
        <p:txBody>
          <a:bodyPr/>
          <a:lstStyle/>
          <a:p>
            <a:r>
              <a:rPr lang="en-US" dirty="0"/>
              <a:t>Boson-Vortex Duality for Model F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C419C9-F118-FBFA-32DB-046F540E6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24" y="1276349"/>
            <a:ext cx="8506358" cy="471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08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261E0-A193-E657-2B08-7D2A74DD3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025E9-B516-7514-4F67-0583B48A8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4298"/>
            <a:ext cx="9144000" cy="1143000"/>
          </a:xfrm>
        </p:spPr>
        <p:txBody>
          <a:bodyPr/>
          <a:lstStyle/>
          <a:p>
            <a:r>
              <a:rPr lang="en-US" dirty="0"/>
              <a:t>Boson-Vortex Duality for Model F and Model 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FF732C-B06E-3347-D033-2F4F40C4C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5813"/>
            <a:ext cx="8753301" cy="253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CE0AD-A335-495D-91FA-F5CA4713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931" y="24697"/>
            <a:ext cx="9165931" cy="931232"/>
          </a:xfrm>
        </p:spPr>
        <p:txBody>
          <a:bodyPr/>
          <a:lstStyle/>
          <a:p>
            <a:r>
              <a:rPr lang="en-US" sz="3600" dirty="0"/>
              <a:t>Strong-vs-weak symmetries </a:t>
            </a:r>
            <a:r>
              <a:rPr lang="en-US" sz="2400" dirty="0"/>
              <a:t>(</a:t>
            </a:r>
            <a:r>
              <a:rPr lang="en-US" sz="2400" dirty="0" err="1"/>
              <a:t>Buca+Prosen</a:t>
            </a:r>
            <a:r>
              <a:rPr lang="en-US" sz="2400" dirty="0"/>
              <a:t> 2012)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76C06C-C60B-5FBF-2363-7C529CDBC4F8}"/>
              </a:ext>
            </a:extLst>
          </p:cNvPr>
          <p:cNvSpPr txBox="1"/>
          <p:nvPr/>
        </p:nvSpPr>
        <p:spPr>
          <a:xfrm>
            <a:off x="827133" y="1116090"/>
            <a:ext cx="3344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Unitary symmetry generator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C07EBD-32AA-AB7D-EABA-B2F0DA7BD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92" y="1168953"/>
            <a:ext cx="175816" cy="250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766731-45A9-54B8-D3AF-2BC9B72A3428}"/>
              </a:ext>
            </a:extLst>
          </p:cNvPr>
          <p:cNvSpPr txBox="1"/>
          <p:nvPr/>
        </p:nvSpPr>
        <p:spPr>
          <a:xfrm>
            <a:off x="4382605" y="1196756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Ex: U(1) for “rotors”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F0D3AF-0AAA-E847-074F-92AA00D99A2D}"/>
              </a:ext>
            </a:extLst>
          </p:cNvPr>
          <p:cNvSpPr txBox="1"/>
          <p:nvPr/>
        </p:nvSpPr>
        <p:spPr>
          <a:xfrm>
            <a:off x="364241" y="2166804"/>
            <a:ext cx="167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Pure state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7CE498-A9F5-D591-0C7A-355D53D3D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120" y="2241556"/>
            <a:ext cx="396287" cy="26419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13273EE-A042-277F-344B-EAE639CFEDF5}"/>
              </a:ext>
            </a:extLst>
          </p:cNvPr>
          <p:cNvSpPr txBox="1"/>
          <p:nvPr/>
        </p:nvSpPr>
        <p:spPr>
          <a:xfrm>
            <a:off x="547351" y="5547100"/>
            <a:ext cx="57302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(Strong symmetry implies weak symmetry, but not vice versa)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7CB765-68FF-442A-CB0A-9214B1D01A36}"/>
              </a:ext>
            </a:extLst>
          </p:cNvPr>
          <p:cNvSpPr txBox="1"/>
          <p:nvPr/>
        </p:nvSpPr>
        <p:spPr>
          <a:xfrm>
            <a:off x="353413" y="3266746"/>
            <a:ext cx="2066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Mixed States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922C4B5-839C-FDCC-4E53-FDFAC1DF5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120" y="3261985"/>
            <a:ext cx="2343838" cy="36933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8B3224E-886C-814A-3146-36B39E8866E7}"/>
              </a:ext>
            </a:extLst>
          </p:cNvPr>
          <p:cNvSpPr txBox="1"/>
          <p:nvPr/>
        </p:nvSpPr>
        <p:spPr>
          <a:xfrm>
            <a:off x="464021" y="4018264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Strong Symmetry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287F5C-E690-6FE3-58BB-24C99839E5DD}"/>
              </a:ext>
            </a:extLst>
          </p:cNvPr>
          <p:cNvSpPr txBox="1"/>
          <p:nvPr/>
        </p:nvSpPr>
        <p:spPr>
          <a:xfrm>
            <a:off x="4942464" y="3989212"/>
            <a:ext cx="4257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Mixture of pure states in the </a:t>
            </a:r>
          </a:p>
          <a:p>
            <a:r>
              <a:rPr lang="en-US" dirty="0"/>
              <a:t>same symmetry sector (canonical ensemble)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4956F5-DD7E-8239-8D4E-1F4820E31180}"/>
              </a:ext>
            </a:extLst>
          </p:cNvPr>
          <p:cNvSpPr txBox="1"/>
          <p:nvPr/>
        </p:nvSpPr>
        <p:spPr>
          <a:xfrm>
            <a:off x="489949" y="4791023"/>
            <a:ext cx="1963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Weak Symmetry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DDD135-EE23-57ED-7AF9-DF68BD04D510}"/>
              </a:ext>
            </a:extLst>
          </p:cNvPr>
          <p:cNvSpPr txBox="1"/>
          <p:nvPr/>
        </p:nvSpPr>
        <p:spPr>
          <a:xfrm>
            <a:off x="4930758" y="4598773"/>
            <a:ext cx="27606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Mixture of pure states in </a:t>
            </a:r>
          </a:p>
          <a:p>
            <a:r>
              <a:rPr lang="en-US" dirty="0"/>
              <a:t>different symmetry sectors</a:t>
            </a:r>
          </a:p>
          <a:p>
            <a:r>
              <a:rPr lang="en-US" dirty="0"/>
              <a:t>(Grand canonical ensemble)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7AAE24-A9B8-C47F-7414-C2ED5833EE3F}"/>
              </a:ext>
            </a:extLst>
          </p:cNvPr>
          <p:cNvSpPr/>
          <p:nvPr/>
        </p:nvSpPr>
        <p:spPr bwMode="auto">
          <a:xfrm>
            <a:off x="2911790" y="3927201"/>
            <a:ext cx="1679546" cy="58477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EEA704-3E94-7AC5-7B01-5FAE810675E5}"/>
              </a:ext>
            </a:extLst>
          </p:cNvPr>
          <p:cNvSpPr/>
          <p:nvPr/>
        </p:nvSpPr>
        <p:spPr bwMode="auto">
          <a:xfrm>
            <a:off x="2911789" y="4662291"/>
            <a:ext cx="1816351" cy="58477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2E59D02-21C7-CF38-2628-3A97E5D98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9964" y="2258203"/>
            <a:ext cx="1681112" cy="30213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82008CE-238E-E20C-72F6-7EF78FF4E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7047" y="4067279"/>
            <a:ext cx="1365558" cy="36933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B3BADA0-07D7-E0A0-2EC9-AB5DB7347C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4407" y="4768795"/>
            <a:ext cx="1411114" cy="39140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D6D25FC-3AC2-9105-A11F-AC7690132F6F}"/>
              </a:ext>
            </a:extLst>
          </p:cNvPr>
          <p:cNvSpPr txBox="1"/>
          <p:nvPr/>
        </p:nvSpPr>
        <p:spPr>
          <a:xfrm>
            <a:off x="547351" y="6253622"/>
            <a:ext cx="8103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These symmetries can be spontaneously broken (SSB) under dynamics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467A9B-A5D7-62BA-FD16-E6F31D2C5EA7}"/>
              </a:ext>
            </a:extLst>
          </p:cNvPr>
          <p:cNvCxnSpPr/>
          <p:nvPr/>
        </p:nvCxnSpPr>
        <p:spPr bwMode="auto">
          <a:xfrm>
            <a:off x="113209" y="2968879"/>
            <a:ext cx="848013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7C926B-AA8E-E59A-490C-3F05C7E29DD5}"/>
              </a:ext>
            </a:extLst>
          </p:cNvPr>
          <p:cNvCxnSpPr/>
          <p:nvPr/>
        </p:nvCxnSpPr>
        <p:spPr bwMode="auto">
          <a:xfrm>
            <a:off x="142539" y="6099241"/>
            <a:ext cx="848013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E93674A-C9D5-CBC7-4A7E-1B264776B189}"/>
              </a:ext>
            </a:extLst>
          </p:cNvPr>
          <p:cNvCxnSpPr/>
          <p:nvPr/>
        </p:nvCxnSpPr>
        <p:spPr bwMode="auto">
          <a:xfrm>
            <a:off x="113210" y="2051375"/>
            <a:ext cx="848013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639D0AE0-12A1-6DB5-8EBA-A4413E5F98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212" y="2294924"/>
            <a:ext cx="918210" cy="2305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08D4E6-DCC4-228C-7080-40B2BEA404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7131" y="1221980"/>
            <a:ext cx="1581727" cy="29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99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69201-C7FE-C660-0CE6-A96D253CB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" y="198120"/>
            <a:ext cx="7772400" cy="1143000"/>
          </a:xfrm>
        </p:spPr>
        <p:txBody>
          <a:bodyPr/>
          <a:lstStyle/>
          <a:p>
            <a:r>
              <a:rPr lang="en-US" dirty="0"/>
              <a:t>Focus: Strong-to-weak spontaneous symmetry breaking (SW-SSB)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FAF8E8-F997-C414-A338-44C0AB7FA9A3}"/>
              </a:ext>
            </a:extLst>
          </p:cNvPr>
          <p:cNvSpPr txBox="1"/>
          <p:nvPr/>
        </p:nvSpPr>
        <p:spPr>
          <a:xfrm>
            <a:off x="580018" y="1479729"/>
            <a:ext cx="67505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Density matrix of open system can undergo phase transition</a:t>
            </a:r>
          </a:p>
          <a:p>
            <a:r>
              <a:rPr lang="en-US" dirty="0"/>
              <a:t>where a strongly symmetric state evolves into a state with the strong – </a:t>
            </a:r>
          </a:p>
          <a:p>
            <a:r>
              <a:rPr lang="en-US" dirty="0"/>
              <a:t>but not weak – symmetry spontaneously broken (SW-SSB)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0EEAE06-CB5F-081B-782C-C0CCDF9FF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46194"/>
            <a:ext cx="23115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A19832-8CE4-41E1-1450-05644850F9C7}"/>
              </a:ext>
            </a:extLst>
          </p:cNvPr>
          <p:cNvSpPr txBox="1"/>
          <p:nvPr/>
        </p:nvSpPr>
        <p:spPr>
          <a:xfrm>
            <a:off x="742950" y="2526030"/>
            <a:ext cx="532107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SW-SSB transitions are</a:t>
            </a:r>
          </a:p>
          <a:p>
            <a:endParaRPr lang="en-US" dirty="0"/>
          </a:p>
          <a:p>
            <a:pPr marL="400050" indent="-400050">
              <a:buAutoNum type="romanLcParenBoth"/>
            </a:pPr>
            <a:r>
              <a:rPr lang="en-US" dirty="0"/>
              <a:t>Information-theoretic phase transitions (</a:t>
            </a:r>
            <a:r>
              <a:rPr lang="en-US" dirty="0" err="1"/>
              <a:t>cf</a:t>
            </a:r>
            <a:r>
              <a:rPr lang="en-US" dirty="0"/>
              <a:t> MIPT)</a:t>
            </a:r>
          </a:p>
          <a:p>
            <a:pPr marL="400050" indent="-400050">
              <a:buAutoNum type="romanLcParenBoth"/>
            </a:pPr>
            <a:endParaRPr lang="en-US" dirty="0"/>
          </a:p>
          <a:p>
            <a:pPr marL="400050" indent="-400050">
              <a:buAutoNum type="romanLcParenBoth"/>
            </a:pPr>
            <a:r>
              <a:rPr lang="en-US" dirty="0"/>
              <a:t>Transitions in </a:t>
            </a:r>
            <a:r>
              <a:rPr lang="en-US" dirty="0" err="1"/>
              <a:t>decodability</a:t>
            </a:r>
            <a:r>
              <a:rPr lang="en-US" dirty="0"/>
              <a:t> (</a:t>
            </a:r>
            <a:r>
              <a:rPr lang="en-US" dirty="0" err="1"/>
              <a:t>cf</a:t>
            </a:r>
            <a:r>
              <a:rPr lang="en-US" dirty="0"/>
              <a:t> QEC thresholds)</a:t>
            </a:r>
          </a:p>
          <a:p>
            <a:pPr marL="400050" indent="-400050">
              <a:buAutoNum type="romanLcParenBoth"/>
            </a:pPr>
            <a:endParaRPr lang="en-US" dirty="0"/>
          </a:p>
          <a:p>
            <a:pPr marL="400050" indent="-400050">
              <a:buAutoNum type="romanLcParenBoth"/>
            </a:pPr>
            <a:r>
              <a:rPr lang="en-US" dirty="0"/>
              <a:t>Transitions where classical hydrodynamics emerges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D94C532-9BC3-5075-4D53-769DF0271C70}"/>
              </a:ext>
            </a:extLst>
          </p:cNvPr>
          <p:cNvGrpSpPr/>
          <p:nvPr/>
        </p:nvGrpSpPr>
        <p:grpSpPr>
          <a:xfrm>
            <a:off x="404011" y="5154215"/>
            <a:ext cx="8335977" cy="1091089"/>
            <a:chOff x="351810" y="4675355"/>
            <a:chExt cx="8335977" cy="1091089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26A02E8-2654-C066-861E-1E97F150EBF6}"/>
                </a:ext>
              </a:extLst>
            </p:cNvPr>
            <p:cNvCxnSpPr/>
            <p:nvPr/>
          </p:nvCxnSpPr>
          <p:spPr bwMode="auto">
            <a:xfrm>
              <a:off x="1466831" y="4753731"/>
              <a:ext cx="4478383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94A37B-98D1-B860-F67E-ED63A8A8C270}"/>
                </a:ext>
              </a:extLst>
            </p:cNvPr>
            <p:cNvSpPr txBox="1"/>
            <p:nvPr/>
          </p:nvSpPr>
          <p:spPr>
            <a:xfrm>
              <a:off x="1244884" y="4768416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A66F6A-CD23-3968-14B0-037C9AFBF492}"/>
                </a:ext>
              </a:extLst>
            </p:cNvPr>
            <p:cNvSpPr txBox="1"/>
            <p:nvPr/>
          </p:nvSpPr>
          <p:spPr>
            <a:xfrm>
              <a:off x="5934207" y="4729438"/>
              <a:ext cx="2423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46BC8E9-84EC-A792-C621-F0BD79D2817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0830" y="4675355"/>
              <a:ext cx="169278" cy="169278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9288396-1E07-7F84-CF9C-5EAFF8302A4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551931" y="4842811"/>
              <a:ext cx="852229" cy="52432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F7A46E-3641-E169-2261-27C81D06BB3E}"/>
                </a:ext>
              </a:extLst>
            </p:cNvPr>
            <p:cNvSpPr txBox="1"/>
            <p:nvPr/>
          </p:nvSpPr>
          <p:spPr>
            <a:xfrm>
              <a:off x="351810" y="5427890"/>
              <a:ext cx="29225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Short-time quantum-dynamics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F5AA94C-6F64-295F-69D7-5F841C461769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4540278" y="4835920"/>
              <a:ext cx="956398" cy="4595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E61555-4D39-C454-1536-FE8C0CFCE986}"/>
                </a:ext>
              </a:extLst>
            </p:cNvPr>
            <p:cNvSpPr txBox="1"/>
            <p:nvPr/>
          </p:nvSpPr>
          <p:spPr>
            <a:xfrm>
              <a:off x="3976241" y="5377668"/>
              <a:ext cx="47115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Emergent classical hydrodynamics at long-times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BC474ED-2FC5-CA6C-46FD-67A222A66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1450" y="4990207"/>
              <a:ext cx="285759" cy="292109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C11972F-A7D3-6BAE-40A5-A33BD3A237D1}"/>
              </a:ext>
            </a:extLst>
          </p:cNvPr>
          <p:cNvSpPr txBox="1"/>
          <p:nvPr/>
        </p:nvSpPr>
        <p:spPr>
          <a:xfrm>
            <a:off x="2790971" y="4625317"/>
            <a:ext cx="193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SW-SSB Transition</a:t>
            </a:r>
          </a:p>
        </p:txBody>
      </p:sp>
    </p:spTree>
    <p:extLst>
      <p:ext uri="{BB962C8B-B14F-4D97-AF65-F5344CB8AC3E}">
        <p14:creationId xmlns:p14="http://schemas.microsoft.com/office/powerpoint/2010/main" val="200639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4CC8B-AF55-4DCC-A1C8-629731B8E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63" y="8575"/>
            <a:ext cx="7772400" cy="1143000"/>
          </a:xfrm>
        </p:spPr>
        <p:txBody>
          <a:bodyPr/>
          <a:lstStyle/>
          <a:p>
            <a:r>
              <a:rPr lang="en-US" sz="4000" dirty="0"/>
              <a:t>Road Map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09257A-CBDB-7AF7-9069-86613A7CC972}"/>
              </a:ext>
            </a:extLst>
          </p:cNvPr>
          <p:cNvSpPr txBox="1"/>
          <p:nvPr/>
        </p:nvSpPr>
        <p:spPr>
          <a:xfrm>
            <a:off x="3490332" y="2856698"/>
            <a:ext cx="199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SW-SSB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8CA2F5-3248-EA69-50C6-A3113682BE87}"/>
              </a:ext>
            </a:extLst>
          </p:cNvPr>
          <p:cNvSpPr txBox="1"/>
          <p:nvPr/>
        </p:nvSpPr>
        <p:spPr>
          <a:xfrm>
            <a:off x="1184494" y="2044247"/>
            <a:ext cx="1380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1. ODLRO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9692B7-BE3F-7628-1639-3C9D548CAC6E}"/>
              </a:ext>
            </a:extLst>
          </p:cNvPr>
          <p:cNvSpPr txBox="1"/>
          <p:nvPr/>
        </p:nvSpPr>
        <p:spPr>
          <a:xfrm>
            <a:off x="879827" y="3807698"/>
            <a:ext cx="1989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2. </a:t>
            </a:r>
            <a:r>
              <a:rPr lang="en-US" sz="2000" dirty="0" err="1"/>
              <a:t>Decodability</a:t>
            </a:r>
            <a:r>
              <a:rPr lang="en-US" sz="2000" dirty="0"/>
              <a:t>, </a:t>
            </a:r>
          </a:p>
          <a:p>
            <a:r>
              <a:rPr lang="en-US" sz="2000" dirty="0"/>
              <a:t>    Learnability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94CFE-0CCA-556C-B8E0-01EE731E1222}"/>
              </a:ext>
            </a:extLst>
          </p:cNvPr>
          <p:cNvSpPr txBox="1"/>
          <p:nvPr/>
        </p:nvSpPr>
        <p:spPr>
          <a:xfrm>
            <a:off x="3203271" y="5045148"/>
            <a:ext cx="2672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3. Emergent</a:t>
            </a:r>
          </a:p>
          <a:p>
            <a:r>
              <a:rPr lang="en-US" sz="1800" dirty="0"/>
              <a:t>    Indistinguishability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E3DB77-1ACC-F3DA-80DA-E32AF98C8738}"/>
              </a:ext>
            </a:extLst>
          </p:cNvPr>
          <p:cNvSpPr txBox="1"/>
          <p:nvPr/>
        </p:nvSpPr>
        <p:spPr>
          <a:xfrm>
            <a:off x="5875281" y="3682783"/>
            <a:ext cx="3090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4. Emergence and duality</a:t>
            </a:r>
          </a:p>
          <a:p>
            <a:r>
              <a:rPr lang="en-US" sz="2000" dirty="0"/>
              <a:t>   of hydrodynamics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81C9A7-C641-B98B-DD44-204B318E2D7D}"/>
              </a:ext>
            </a:extLst>
          </p:cNvPr>
          <p:cNvSpPr txBox="1"/>
          <p:nvPr/>
        </p:nvSpPr>
        <p:spPr>
          <a:xfrm>
            <a:off x="5875281" y="1918692"/>
            <a:ext cx="2084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5. Experiment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4555A06-9E0B-4E12-BA4A-13413DD8E4AF}"/>
              </a:ext>
            </a:extLst>
          </p:cNvPr>
          <p:cNvSpPr/>
          <p:nvPr/>
        </p:nvSpPr>
        <p:spPr bwMode="auto">
          <a:xfrm>
            <a:off x="3408928" y="2676943"/>
            <a:ext cx="2103120" cy="100584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25E1AD7-1002-4837-ACAE-A6DD7A099A2D}"/>
              </a:ext>
            </a:extLst>
          </p:cNvPr>
          <p:cNvSpPr/>
          <p:nvPr/>
        </p:nvSpPr>
        <p:spPr bwMode="auto">
          <a:xfrm>
            <a:off x="1184494" y="1905241"/>
            <a:ext cx="1463040" cy="64008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FA08CAB-7C4A-CBC5-3252-3C16BFCABBF2}"/>
              </a:ext>
            </a:extLst>
          </p:cNvPr>
          <p:cNvSpPr/>
          <p:nvPr/>
        </p:nvSpPr>
        <p:spPr bwMode="auto">
          <a:xfrm>
            <a:off x="879827" y="3807698"/>
            <a:ext cx="1920240" cy="73152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21764B8-CF5E-2838-7FF0-CB84034302FC}"/>
              </a:ext>
            </a:extLst>
          </p:cNvPr>
          <p:cNvSpPr/>
          <p:nvPr/>
        </p:nvSpPr>
        <p:spPr bwMode="auto">
          <a:xfrm>
            <a:off x="3168963" y="5009308"/>
            <a:ext cx="2468880" cy="73152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2E7D72A-D639-DC29-515D-0BB2549441A5}"/>
              </a:ext>
            </a:extLst>
          </p:cNvPr>
          <p:cNvSpPr/>
          <p:nvPr/>
        </p:nvSpPr>
        <p:spPr bwMode="auto">
          <a:xfrm>
            <a:off x="5865833" y="3646418"/>
            <a:ext cx="3017520" cy="73152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7DB5263-085A-0736-F1B5-BA5F51F79C94}"/>
              </a:ext>
            </a:extLst>
          </p:cNvPr>
          <p:cNvSpPr/>
          <p:nvPr/>
        </p:nvSpPr>
        <p:spPr bwMode="auto">
          <a:xfrm>
            <a:off x="5865833" y="1918692"/>
            <a:ext cx="2103120" cy="548640"/>
          </a:xfrm>
          <a:prstGeom prst="roundRect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7143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B811D-CF84-E31D-D188-D14B29250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9237"/>
            <a:ext cx="9143999" cy="1143000"/>
          </a:xfrm>
        </p:spPr>
        <p:txBody>
          <a:bodyPr/>
          <a:lstStyle/>
          <a:p>
            <a:r>
              <a:rPr lang="en-US" dirty="0"/>
              <a:t>Correlators for U(1) Symmetry Breaking (s=1/2)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A951D9-9225-96EA-5BE0-894AC5063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32" y="2584208"/>
            <a:ext cx="3061264" cy="5217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3BF7F8-E9B6-838F-CE9F-FCAC239EB0D6}"/>
              </a:ext>
            </a:extLst>
          </p:cNvPr>
          <p:cNvSpPr txBox="1"/>
          <p:nvPr/>
        </p:nvSpPr>
        <p:spPr>
          <a:xfrm>
            <a:off x="1160816" y="4316223"/>
            <a:ext cx="72391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Jong Yeon Lee, Chao-Ming Jian and </a:t>
            </a:r>
            <a:r>
              <a:rPr lang="en-US" dirty="0" err="1">
                <a:solidFill>
                  <a:srgbClr val="942092"/>
                </a:solidFill>
              </a:rPr>
              <a:t>Cenke</a:t>
            </a:r>
            <a:r>
              <a:rPr lang="en-US" dirty="0">
                <a:solidFill>
                  <a:srgbClr val="942092"/>
                </a:solidFill>
              </a:rPr>
              <a:t> Xu </a:t>
            </a:r>
            <a:r>
              <a:rPr lang="en-US" dirty="0" err="1">
                <a:solidFill>
                  <a:srgbClr val="942092"/>
                </a:solidFill>
              </a:rPr>
              <a:t>arXiv</a:t>
            </a:r>
            <a:r>
              <a:rPr lang="en-US" dirty="0">
                <a:solidFill>
                  <a:srgbClr val="942092"/>
                </a:solidFill>
              </a:rPr>
              <a:t> 2301:05238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829E55-AF8E-88EC-6B3E-9FF968B4E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544" y="5649846"/>
            <a:ext cx="3618161" cy="6548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1101CC-A184-5F40-CF57-904DC9FB1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521" y="2584208"/>
            <a:ext cx="2086088" cy="5215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3AEFC7-A6CA-84FB-A7DC-2E61C0EF62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3296" y="5597599"/>
            <a:ext cx="2140688" cy="5821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ACA3C4-9820-539D-43A3-6CD3ED95446E}"/>
              </a:ext>
            </a:extLst>
          </p:cNvPr>
          <p:cNvSpPr txBox="1"/>
          <p:nvPr/>
        </p:nvSpPr>
        <p:spPr>
          <a:xfrm>
            <a:off x="946298" y="1435395"/>
            <a:ext cx="6571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ODLRO:  Ordinary Spontaneous Symmetry Breaking (SSB)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AD5B7D-EE52-923C-07C0-8069E738307E}"/>
              </a:ext>
            </a:extLst>
          </p:cNvPr>
          <p:cNvSpPr txBox="1"/>
          <p:nvPr/>
        </p:nvSpPr>
        <p:spPr>
          <a:xfrm>
            <a:off x="946298" y="1939298"/>
            <a:ext cx="7218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Off-diagonal correlator linear in the density matrix, develops long-ranged order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55E24E-D032-170F-8942-27719029B590}"/>
              </a:ext>
            </a:extLst>
          </p:cNvPr>
          <p:cNvSpPr txBox="1"/>
          <p:nvPr/>
        </p:nvSpPr>
        <p:spPr>
          <a:xfrm>
            <a:off x="1057705" y="3752058"/>
            <a:ext cx="351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Strong to weak SSB (SW-SSB)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57EFD3-8430-8D7D-159A-F1DEDDA39DD1}"/>
              </a:ext>
            </a:extLst>
          </p:cNvPr>
          <p:cNvSpPr txBox="1"/>
          <p:nvPr/>
        </p:nvSpPr>
        <p:spPr>
          <a:xfrm>
            <a:off x="1160816" y="4884386"/>
            <a:ext cx="5739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Renyi-2 correlator (non-linear in the density matrix) develops </a:t>
            </a:r>
          </a:p>
          <a:p>
            <a:r>
              <a:rPr lang="en-US" dirty="0"/>
              <a:t>long-ranged order</a:t>
            </a:r>
          </a:p>
        </p:txBody>
      </p:sp>
    </p:spTree>
    <p:extLst>
      <p:ext uri="{BB962C8B-B14F-4D97-AF65-F5344CB8AC3E}">
        <p14:creationId xmlns:p14="http://schemas.microsoft.com/office/powerpoint/2010/main" val="813665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85152-272C-5065-1A82-4CA1A059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33D3-564C-F643-213A-F311E3BC8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47" y="99237"/>
            <a:ext cx="7772400" cy="1143000"/>
          </a:xfrm>
        </p:spPr>
        <p:txBody>
          <a:bodyPr/>
          <a:lstStyle/>
          <a:p>
            <a:r>
              <a:rPr lang="en-US" dirty="0"/>
              <a:t>Other (better) SW-SSB Correlators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062AE5-F2B8-D32C-07A2-2799BEB87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728" y="4712999"/>
            <a:ext cx="4515646" cy="510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14EC16-27F5-FA4E-E2C7-5F1BDC2E2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671" y="2894031"/>
            <a:ext cx="1924493" cy="300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0E8391-F613-BD3E-0B26-4FD152BEFB24}"/>
              </a:ext>
            </a:extLst>
          </p:cNvPr>
          <p:cNvSpPr txBox="1"/>
          <p:nvPr/>
        </p:nvSpPr>
        <p:spPr>
          <a:xfrm>
            <a:off x="1106718" y="2055521"/>
            <a:ext cx="73507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L.A. Lessa, R. Ma, JH Zhang, Z. Bi, </a:t>
            </a:r>
            <a:r>
              <a:rPr lang="en-US" dirty="0" err="1">
                <a:solidFill>
                  <a:srgbClr val="942092"/>
                </a:solidFill>
              </a:rPr>
              <a:t>M.Cheng</a:t>
            </a:r>
            <a:r>
              <a:rPr lang="en-US" dirty="0">
                <a:solidFill>
                  <a:srgbClr val="942092"/>
                </a:solidFill>
              </a:rPr>
              <a:t> and C. Wang  </a:t>
            </a:r>
            <a:r>
              <a:rPr lang="en-US" dirty="0" err="1">
                <a:solidFill>
                  <a:srgbClr val="942092"/>
                </a:solidFill>
              </a:rPr>
              <a:t>arXiv</a:t>
            </a:r>
            <a:r>
              <a:rPr lang="en-US" dirty="0">
                <a:solidFill>
                  <a:srgbClr val="942092"/>
                </a:solidFill>
              </a:rPr>
              <a:t> 2405.03639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8AE577-6EE1-2B57-B27F-498E521C9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815" y="2817658"/>
            <a:ext cx="3515018" cy="4529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62B6EE-9DC4-C10A-8E0A-DF84E3213719}"/>
              </a:ext>
            </a:extLst>
          </p:cNvPr>
          <p:cNvSpPr txBox="1"/>
          <p:nvPr/>
        </p:nvSpPr>
        <p:spPr>
          <a:xfrm>
            <a:off x="1106718" y="1418981"/>
            <a:ext cx="22092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Fidelity Correlator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62F4BC-C96A-0B41-AF63-7DDE0F018B99}"/>
              </a:ext>
            </a:extLst>
          </p:cNvPr>
          <p:cNvSpPr txBox="1"/>
          <p:nvPr/>
        </p:nvSpPr>
        <p:spPr>
          <a:xfrm>
            <a:off x="1064698" y="3587347"/>
            <a:ext cx="18598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Renyi-1 Correlator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0691E6-78EA-C7D4-A8ED-51606BE25356}"/>
              </a:ext>
            </a:extLst>
          </p:cNvPr>
          <p:cNvSpPr txBox="1"/>
          <p:nvPr/>
        </p:nvSpPr>
        <p:spPr>
          <a:xfrm>
            <a:off x="1106718" y="4077595"/>
            <a:ext cx="3361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42092"/>
                </a:solidFill>
              </a:rPr>
              <a:t>Zack Weinstein  </a:t>
            </a:r>
            <a:r>
              <a:rPr lang="en-US" dirty="0" err="1">
                <a:solidFill>
                  <a:srgbClr val="942092"/>
                </a:solidFill>
              </a:rPr>
              <a:t>arXiv</a:t>
            </a:r>
            <a:r>
              <a:rPr lang="en-US" dirty="0">
                <a:solidFill>
                  <a:srgbClr val="942092"/>
                </a:solidFill>
              </a:rPr>
              <a:t> 2410.23512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81AA97-1381-91A1-8E2E-221DF543A6DE}"/>
              </a:ext>
            </a:extLst>
          </p:cNvPr>
          <p:cNvSpPr txBox="1"/>
          <p:nvPr/>
        </p:nvSpPr>
        <p:spPr>
          <a:xfrm>
            <a:off x="980579" y="5694157"/>
            <a:ext cx="65654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Stability Theorem: A state with LRO in Fidelity and Renyi-1 Correlators</a:t>
            </a:r>
          </a:p>
          <a:p>
            <a:r>
              <a:rPr lang="en-US" dirty="0"/>
              <a:t>cannot be evolved into a state without LRO by a </a:t>
            </a:r>
          </a:p>
          <a:p>
            <a:r>
              <a:rPr lang="en-US" dirty="0"/>
              <a:t>strongly symmetric finite-depth channel (not true for Renyi-2)</a:t>
            </a:r>
          </a:p>
        </p:txBody>
      </p:sp>
    </p:spTree>
    <p:extLst>
      <p:ext uri="{BB962C8B-B14F-4D97-AF65-F5344CB8AC3E}">
        <p14:creationId xmlns:p14="http://schemas.microsoft.com/office/powerpoint/2010/main" val="175878069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rgbClr val="0000FF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rgbClr val="0000FF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11816</TotalTime>
  <Words>2455</Words>
  <Application>Microsoft Macintosh PowerPoint</Application>
  <PresentationFormat>On-screen Show (4:3)</PresentationFormat>
  <Paragraphs>490</Paragraphs>
  <Slides>46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Cambria Math</vt:lpstr>
      <vt:lpstr>Helvetica</vt:lpstr>
      <vt:lpstr>Default Theme</vt:lpstr>
      <vt:lpstr>Strong-to-weak Symmetry Breaking (SW-SSB)  in Dynamics of Open Quantum Systems</vt:lpstr>
      <vt:lpstr>Theory Collaborators (arXiv:2602.16045)</vt:lpstr>
      <vt:lpstr>Experimental Collaborators</vt:lpstr>
      <vt:lpstr>Symmetry breaking in Open Quantum System </vt:lpstr>
      <vt:lpstr>Strong-vs-weak symmetries (Buca+Prosen 2012)</vt:lpstr>
      <vt:lpstr>Focus: Strong-to-weak spontaneous symmetry breaking (SW-SSB)</vt:lpstr>
      <vt:lpstr>Road Map</vt:lpstr>
      <vt:lpstr>Correlators for U(1) Symmetry Breaking (s=1/2)</vt:lpstr>
      <vt:lpstr>Other (better) SW-SSB Correlators</vt:lpstr>
      <vt:lpstr>Dynamics in Open system with Symmetry</vt:lpstr>
      <vt:lpstr>Outline: Evidence for SW-SSB</vt:lpstr>
      <vt:lpstr>Toy s=1/2 model w/ strong U(1) Symmetry</vt:lpstr>
      <vt:lpstr>Transform to Double-Hilbert space representation</vt:lpstr>
      <vt:lpstr>Explore Lindbladian Dynamics of Toy Model</vt:lpstr>
      <vt:lpstr>Classical diffusion </vt:lpstr>
      <vt:lpstr>Strong-to-weak SSB </vt:lpstr>
      <vt:lpstr>ODLRO in “Particle” picture</vt:lpstr>
      <vt:lpstr>Strong-to-weak SSB in 3d</vt:lpstr>
      <vt:lpstr>Renyi-2 Quasi-ODLRO in 2d</vt:lpstr>
      <vt:lpstr>Renyi-2 Correlator in 1d</vt:lpstr>
      <vt:lpstr>Decodability in 1d </vt:lpstr>
      <vt:lpstr>Summary: Dynamics Toy U(1) s=1/2 Lindbladian</vt:lpstr>
      <vt:lpstr>Outline:  Evidence for SW-SSB</vt:lpstr>
      <vt:lpstr>Rotor model w/ decoherence and unitary dynamics </vt:lpstr>
      <vt:lpstr>Add Decoherence to rotor dynamics </vt:lpstr>
      <vt:lpstr> Full Lindbladian Dynamics with Strong U(1) Symmetry</vt:lpstr>
      <vt:lpstr>Lindbladian Dynamics via (Keldysh) Double Path integral</vt:lpstr>
      <vt:lpstr>Symmetry Transformations</vt:lpstr>
      <vt:lpstr>Possible Symmetry Breaking Patterns</vt:lpstr>
      <vt:lpstr>Behavior of rotor model with unitary and decohering dynamics</vt:lpstr>
      <vt:lpstr>Examine dynamics for t&gt;t*</vt:lpstr>
      <vt:lpstr>Classical hydrodynamics emerges (Model F)</vt:lpstr>
      <vt:lpstr>Summary: Emergent Hydrodynamics</vt:lpstr>
      <vt:lpstr>Model A Hydrodynamics for normal/superfluid</vt:lpstr>
      <vt:lpstr>Boson-Vortex Duality for Emergent Hydrodynamics</vt:lpstr>
      <vt:lpstr>Dual Vortex Theory has electric 1-form symmetry </vt:lpstr>
      <vt:lpstr>Boson-Vortex Duality for Model F </vt:lpstr>
      <vt:lpstr>Outline Evidence for SW-SSB</vt:lpstr>
      <vt:lpstr>SW-SSB in Experiment: Cold fermionic atoms</vt:lpstr>
      <vt:lpstr>Renyi-Correlators for dephased density matrix</vt:lpstr>
      <vt:lpstr>Experimental Data for Dephased Fermi-sea</vt:lpstr>
      <vt:lpstr>SW-SSB *Phase Transition*</vt:lpstr>
      <vt:lpstr>Summary</vt:lpstr>
      <vt:lpstr>Summary</vt:lpstr>
      <vt:lpstr>Boson-Vortex Duality for Model F </vt:lpstr>
      <vt:lpstr>Boson-Vortex Duality for Model F and Model A</vt:lpstr>
    </vt:vector>
  </TitlesOfParts>
  <Company>KITP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Thermalization  Breakdown in Quantum Many-Body Systems?</dc:title>
  <dc:creator>System Admin</dc:creator>
  <cp:lastModifiedBy>Microsoft Office User</cp:lastModifiedBy>
  <cp:revision>1496</cp:revision>
  <dcterms:created xsi:type="dcterms:W3CDTF">2014-09-16T16:02:11Z</dcterms:created>
  <dcterms:modified xsi:type="dcterms:W3CDTF">2026-06-23T07:24:37Z</dcterms:modified>
</cp:coreProperties>
</file>