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5"/>
  </p:notesMasterIdLst>
  <p:sldIdLst>
    <p:sldId id="259" r:id="rId2"/>
    <p:sldId id="437" r:id="rId3"/>
    <p:sldId id="423" r:id="rId4"/>
    <p:sldId id="348" r:id="rId5"/>
    <p:sldId id="349" r:id="rId6"/>
    <p:sldId id="438" r:id="rId7"/>
    <p:sldId id="258" r:id="rId8"/>
    <p:sldId id="334" r:id="rId9"/>
    <p:sldId id="416" r:id="rId10"/>
    <p:sldId id="421" r:id="rId11"/>
    <p:sldId id="424" r:id="rId12"/>
    <p:sldId id="427" r:id="rId13"/>
    <p:sldId id="425" r:id="rId14"/>
    <p:sldId id="426" r:id="rId15"/>
    <p:sldId id="430" r:id="rId16"/>
    <p:sldId id="433" r:id="rId17"/>
    <p:sldId id="405" r:id="rId18"/>
    <p:sldId id="411" r:id="rId19"/>
    <p:sldId id="372" r:id="rId20"/>
    <p:sldId id="406" r:id="rId21"/>
    <p:sldId id="415" r:id="rId22"/>
    <p:sldId id="407" r:id="rId23"/>
    <p:sldId id="351" r:id="rId24"/>
    <p:sldId id="378" r:id="rId25"/>
    <p:sldId id="379" r:id="rId26"/>
    <p:sldId id="380" r:id="rId27"/>
    <p:sldId id="434" r:id="rId28"/>
    <p:sldId id="408" r:id="rId29"/>
    <p:sldId id="435" r:id="rId30"/>
    <p:sldId id="439" r:id="rId31"/>
    <p:sldId id="436" r:id="rId32"/>
    <p:sldId id="440" r:id="rId33"/>
    <p:sldId id="410" r:id="rId3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7628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927B34"/>
    <a:srgbClr val="1F4E79"/>
    <a:srgbClr val="918239"/>
    <a:srgbClr val="DFE5E4"/>
    <a:srgbClr val="989084"/>
    <a:srgbClr val="B89C6F"/>
    <a:srgbClr val="937B31"/>
    <a:srgbClr val="917717"/>
    <a:srgbClr val="F6E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272" autoAdjust="0"/>
    <p:restoredTop sz="95388" autoAdjust="0"/>
  </p:normalViewPr>
  <p:slideViewPr>
    <p:cSldViewPr snapToGrid="0" showGuides="1">
      <p:cViewPr varScale="1">
        <p:scale>
          <a:sx n="79" d="100"/>
          <a:sy n="79" d="100"/>
        </p:scale>
        <p:origin x="110" y="288"/>
      </p:cViewPr>
      <p:guideLst>
        <p:guide pos="7628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8DA4B3-C64D-4947-AA07-E303B8F9FA98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AD6296-EAB5-4C9C-A48A-EBBC58C29CC4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66060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1408049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367610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53930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763056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7972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59313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3256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92633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657032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439276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1602832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34000">
              <a:srgbClr val="989084"/>
            </a:gs>
            <a:gs pos="16000">
              <a:srgbClr val="71A3D7"/>
            </a:gs>
            <a:gs pos="65728">
              <a:srgbClr val="8A7D4E"/>
            </a:gs>
            <a:gs pos="52000">
              <a:srgbClr val="937B31"/>
            </a:gs>
            <a:gs pos="76000">
              <a:srgbClr val="847E64"/>
            </a:gs>
            <a:gs pos="95000">
              <a:srgbClr val="484369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83875C-FEE2-4221-B5A3-00EB7281469C}" type="datetimeFigureOut">
              <a:rPr lang="en-AU" smtClean="0"/>
              <a:t>26/11/2025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DCAB48-261E-4978-9D66-9E1CD5E08A0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06350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61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33.png"/><Relationship Id="rId4" Type="http://schemas.microsoft.com/office/2007/relationships/hdphoto" Target="../media/hdphoto3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openxmlformats.org/officeDocument/2006/relationships/image" Target="../media/image36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microsoft.com/office/2007/relationships/hdphoto" Target="../media/hdphoto5.wdp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2.png"/><Relationship Id="rId2" Type="http://schemas.openxmlformats.org/officeDocument/2006/relationships/image" Target="../media/image30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3" Type="http://schemas.openxmlformats.org/officeDocument/2006/relationships/image" Target="../media/image220.png"/><Relationship Id="rId7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11" Type="http://schemas.microsoft.com/office/2007/relationships/hdphoto" Target="../media/hdphoto3.wdp"/><Relationship Id="rId5" Type="http://schemas.openxmlformats.org/officeDocument/2006/relationships/image" Target="../media/image240.png"/><Relationship Id="rId10" Type="http://schemas.openxmlformats.org/officeDocument/2006/relationships/image" Target="../media/image32.png"/><Relationship Id="rId4" Type="http://schemas.openxmlformats.org/officeDocument/2006/relationships/image" Target="../media/image23.png"/><Relationship Id="rId9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1.png"/><Relationship Id="rId3" Type="http://schemas.openxmlformats.org/officeDocument/2006/relationships/image" Target="../media/image121.png"/><Relationship Id="rId7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1.png"/><Relationship Id="rId5" Type="http://schemas.openxmlformats.org/officeDocument/2006/relationships/image" Target="../media/image322.png"/><Relationship Id="rId4" Type="http://schemas.openxmlformats.org/officeDocument/2006/relationships/image" Target="../media/image130.png"/><Relationship Id="rId9" Type="http://schemas.openxmlformats.org/officeDocument/2006/relationships/image" Target="../media/image36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3" Type="http://schemas.openxmlformats.org/officeDocument/2006/relationships/image" Target="../media/image121.png"/><Relationship Id="rId7" Type="http://schemas.openxmlformats.org/officeDocument/2006/relationships/image" Target="../media/image3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0.png"/><Relationship Id="rId5" Type="http://schemas.openxmlformats.org/officeDocument/2006/relationships/image" Target="../media/image41.png"/><Relationship Id="rId10" Type="http://schemas.openxmlformats.org/officeDocument/2006/relationships/image" Target="../media/image42.png"/><Relationship Id="rId4" Type="http://schemas.openxmlformats.org/officeDocument/2006/relationships/image" Target="../media/image130.png"/><Relationship Id="rId9" Type="http://schemas.openxmlformats.org/officeDocument/2006/relationships/image" Target="../media/image4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12" Type="http://schemas.openxmlformats.org/officeDocument/2006/relationships/image" Target="../media/image48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image" Target="../media/image1300.png"/><Relationship Id="rId10" Type="http://schemas.openxmlformats.org/officeDocument/2006/relationships/image" Target="../media/image28.jpeg"/><Relationship Id="rId4" Type="http://schemas.openxmlformats.org/officeDocument/2006/relationships/image" Target="../media/image120.png"/><Relationship Id="rId9" Type="http://schemas.openxmlformats.org/officeDocument/2006/relationships/image" Target="../media/image17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110.png"/><Relationship Id="rId7" Type="http://schemas.openxmlformats.org/officeDocument/2006/relationships/image" Target="../media/image150.png"/><Relationship Id="rId12" Type="http://schemas.openxmlformats.org/officeDocument/2006/relationships/image" Target="../media/image49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47.png"/><Relationship Id="rId5" Type="http://schemas.openxmlformats.org/officeDocument/2006/relationships/image" Target="../media/image1300.png"/><Relationship Id="rId10" Type="http://schemas.openxmlformats.org/officeDocument/2006/relationships/image" Target="../media/image28.jpeg"/><Relationship Id="rId4" Type="http://schemas.openxmlformats.org/officeDocument/2006/relationships/image" Target="../media/image120.png"/><Relationship Id="rId9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0.png"/><Relationship Id="rId2" Type="http://schemas.openxmlformats.org/officeDocument/2006/relationships/image" Target="../media/image4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7.png"/><Relationship Id="rId4" Type="http://schemas.openxmlformats.org/officeDocument/2006/relationships/image" Target="../media/image28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292.png"/><Relationship Id="rId7" Type="http://schemas.openxmlformats.org/officeDocument/2006/relationships/image" Target="../media/image330.png"/><Relationship Id="rId2" Type="http://schemas.openxmlformats.org/officeDocument/2006/relationships/image" Target="../media/image5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1.png"/><Relationship Id="rId11" Type="http://schemas.openxmlformats.org/officeDocument/2006/relationships/image" Target="../media/image360.png"/><Relationship Id="rId5" Type="http://schemas.openxmlformats.org/officeDocument/2006/relationships/image" Target="../media/image311.png"/><Relationship Id="rId10" Type="http://schemas.openxmlformats.org/officeDocument/2006/relationships/image" Target="../media/image350.png"/><Relationship Id="rId4" Type="http://schemas.openxmlformats.org/officeDocument/2006/relationships/image" Target="../media/image301.png"/><Relationship Id="rId9" Type="http://schemas.microsoft.com/office/2007/relationships/hdphoto" Target="../media/hdphoto6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100.png"/><Relationship Id="rId7" Type="http://schemas.openxmlformats.org/officeDocument/2006/relationships/image" Target="../media/image28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0.png"/><Relationship Id="rId5" Type="http://schemas.openxmlformats.org/officeDocument/2006/relationships/image" Target="../media/image120.png"/><Relationship Id="rId4" Type="http://schemas.openxmlformats.org/officeDocument/2006/relationships/image" Target="../media/image11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1311.png"/><Relationship Id="rId7" Type="http://schemas.openxmlformats.org/officeDocument/2006/relationships/image" Target="../media/image280.png"/><Relationship Id="rId2" Type="http://schemas.openxmlformats.org/officeDocument/2006/relationships/image" Target="../media/image1110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53.png"/><Relationship Id="rId4" Type="http://schemas.openxmlformats.org/officeDocument/2006/relationships/image" Target="../media/image260.png"/><Relationship Id="rId9" Type="http://schemas.openxmlformats.org/officeDocument/2006/relationships/image" Target="../media/image4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0.png"/><Relationship Id="rId7" Type="http://schemas.openxmlformats.org/officeDocument/2006/relationships/image" Target="../media/image54.png"/><Relationship Id="rId2" Type="http://schemas.openxmlformats.org/officeDocument/2006/relationships/image" Target="../media/image29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28.jpeg"/><Relationship Id="rId4" Type="http://schemas.openxmlformats.org/officeDocument/2006/relationships/image" Target="../media/image290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10.png"/><Relationship Id="rId7" Type="http://schemas.openxmlformats.org/officeDocument/2006/relationships/image" Target="../media/image28.jpeg"/><Relationship Id="rId2" Type="http://schemas.openxmlformats.org/officeDocument/2006/relationships/image" Target="../media/image27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0.png"/><Relationship Id="rId5" Type="http://schemas.openxmlformats.org/officeDocument/2006/relationships/image" Target="../media/image1311.png"/><Relationship Id="rId4" Type="http://schemas.openxmlformats.org/officeDocument/2006/relationships/image" Target="../media/image1110.png"/></Relationships>
</file>

<file path=ppt/slides/_rels/slide26.xml.rels><?xml version="1.0" encoding="UTF-8" standalone="yes"?>
<Relationships xmlns="http://schemas.openxmlformats.org/package/2006/relationships"><Relationship Id="rId12" Type="http://schemas.openxmlformats.org/officeDocument/2006/relationships/image" Target="../media/image58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57.png"/><Relationship Id="rId10" Type="http://schemas.openxmlformats.org/officeDocument/2006/relationships/image" Target="../media/image56.png"/><Relationship Id="rId9" Type="http://schemas.openxmlformats.org/officeDocument/2006/relationships/image" Target="../media/image136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Relationship Id="rId9" Type="http://schemas.openxmlformats.org/officeDocument/2006/relationships/image" Target="../media/image6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Relationship Id="rId9" Type="http://schemas.openxmlformats.org/officeDocument/2006/relationships/image" Target="../media/image13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3" Type="http://schemas.openxmlformats.org/officeDocument/2006/relationships/image" Target="../media/image74.png"/><Relationship Id="rId7" Type="http://schemas.openxmlformats.org/officeDocument/2006/relationships/image" Target="../media/image77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Relationship Id="rId9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image" Target="../media/image81.png"/><Relationship Id="rId7" Type="http://schemas.openxmlformats.org/officeDocument/2006/relationships/image" Target="../media/image85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8.png"/><Relationship Id="rId7" Type="http://schemas.openxmlformats.org/officeDocument/2006/relationships/image" Target="../media/image91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0.png"/><Relationship Id="rId9" Type="http://schemas.openxmlformats.org/officeDocument/2006/relationships/image" Target="../media/image9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93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0.png"/><Relationship Id="rId4" Type="http://schemas.openxmlformats.org/officeDocument/2006/relationships/image" Target="../media/image9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7" Type="http://schemas.openxmlformats.org/officeDocument/2006/relationships/image" Target="../media/image2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6000"/>
            <a:lum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E83C0708-CAEB-EA39-0264-3449A75C88B6}"/>
              </a:ext>
            </a:extLst>
          </p:cNvPr>
          <p:cNvSpPr txBox="1"/>
          <p:nvPr/>
        </p:nvSpPr>
        <p:spPr>
          <a:xfrm>
            <a:off x="-3" y="2246550"/>
            <a:ext cx="121920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800" b="1" dirty="0">
                <a:solidFill>
                  <a:srgbClr val="182B4C"/>
                </a:solidFill>
              </a:rPr>
              <a:t>Fabio Costa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1C85535-B216-EFD7-2734-6F49E58C635A}"/>
              </a:ext>
            </a:extLst>
          </p:cNvPr>
          <p:cNvSpPr txBox="1"/>
          <p:nvPr/>
        </p:nvSpPr>
        <p:spPr>
          <a:xfrm>
            <a:off x="1" y="253902"/>
            <a:ext cx="12191999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800" b="1" dirty="0"/>
              <a:t>Quantum causal structures</a:t>
            </a:r>
          </a:p>
          <a:p>
            <a:pPr algn="ctr"/>
            <a:r>
              <a:rPr lang="en-US" sz="5800" b="1" dirty="0"/>
              <a:t>and quantum memory</a:t>
            </a:r>
            <a:endParaRPr lang="en-AU" sz="5800" b="1" dirty="0"/>
          </a:p>
        </p:txBody>
      </p:sp>
      <p:pic>
        <p:nvPicPr>
          <p:cNvPr id="7" name="Picture 6" descr="A purple and black logo&#10;&#10;Description automatically generated">
            <a:extLst>
              <a:ext uri="{FF2B5EF4-FFF2-40B4-BE49-F238E27FC236}">
                <a16:creationId xmlns:a16="http://schemas.microsoft.com/office/drawing/2014/main" id="{D8A48C53-C573-AD45-CB16-81397BF327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390" y="4195951"/>
            <a:ext cx="8395979" cy="149957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240F531A-1AAE-80D5-1F0E-ECF723E0D255}"/>
              </a:ext>
            </a:extLst>
          </p:cNvPr>
          <p:cNvSpPr txBox="1"/>
          <p:nvPr/>
        </p:nvSpPr>
        <p:spPr>
          <a:xfrm>
            <a:off x="8229827" y="6050100"/>
            <a:ext cx="39621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Stockholm, </a:t>
            </a:r>
            <a:r>
              <a:rPr lang="en-AU" sz="3000" dirty="0">
                <a:solidFill>
                  <a:prstClr val="black"/>
                </a:solidFill>
                <a:latin typeface="Calibri" panose="020F0502020204030204"/>
              </a:rPr>
              <a:t>26</a:t>
            </a: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/11/2025</a:t>
            </a:r>
          </a:p>
        </p:txBody>
      </p:sp>
      <p:pic>
        <p:nvPicPr>
          <p:cNvPr id="10" name="Picture 9" descr="A logo with a black background&#10;&#10;Description automatically generated">
            <a:extLst>
              <a:ext uri="{FF2B5EF4-FFF2-40B4-BE49-F238E27FC236}">
                <a16:creationId xmlns:a16="http://schemas.microsoft.com/office/drawing/2014/main" id="{418219B6-42F1-82DD-7A06-E4F0F31274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7037" y="1392961"/>
            <a:ext cx="1873322" cy="227069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BFD8D4B-490C-F4EB-BA55-387607593368}"/>
              </a:ext>
            </a:extLst>
          </p:cNvPr>
          <p:cNvSpPr txBox="1"/>
          <p:nvPr/>
        </p:nvSpPr>
        <p:spPr>
          <a:xfrm>
            <a:off x="0" y="6040241"/>
            <a:ext cx="3196086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3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NoQIP</a:t>
            </a:r>
            <a:endParaRPr lang="en-AU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A2694AF-9E6D-5793-1D0D-F85609043C5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20869" y="1392961"/>
            <a:ext cx="2118648" cy="2026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3632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8B9407A-9A51-6E05-C1C4-D46DE7408285}"/>
              </a:ext>
            </a:extLst>
          </p:cNvPr>
          <p:cNvSpPr txBox="1"/>
          <p:nvPr/>
        </p:nvSpPr>
        <p:spPr>
          <a:xfrm>
            <a:off x="149927" y="734544"/>
            <a:ext cx="489980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Time-evolving state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E89409-F259-25B4-41E6-17A2B1EB4CBE}"/>
                  </a:ext>
                </a:extLst>
              </p:cNvPr>
              <p:cNvSpPr txBox="1"/>
              <p:nvPr/>
            </p:nvSpPr>
            <p:spPr>
              <a:xfrm>
                <a:off x="551056" y="2464321"/>
                <a:ext cx="3568926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↦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𝑋</m:t>
                      </m:r>
                      <m:d>
                        <m:d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DE89409-F259-25B4-41E6-17A2B1EB4CB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1056" y="2464321"/>
                <a:ext cx="3568926" cy="49244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 descr="A brown surface with rocks&#10;&#10;Description automatically generated">
            <a:extLst>
              <a:ext uri="{FF2B5EF4-FFF2-40B4-BE49-F238E27FC236}">
                <a16:creationId xmlns:a16="http://schemas.microsoft.com/office/drawing/2014/main" id="{87F7A167-FA08-BDE2-C1AE-6EC3D13FAA6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6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0000"/>
                    </a14:imgEffect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6704" y="1149371"/>
            <a:ext cx="3851292" cy="3851292"/>
          </a:xfrm>
          <a:prstGeom prst="rect">
            <a:avLst/>
          </a:prstGeom>
        </p:spPr>
      </p:pic>
      <p:pic>
        <p:nvPicPr>
          <p:cNvPr id="6" name="Picture 5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F07614E2-7D56-3DF0-E754-3C29D04248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453" b="93168" l="10000" r="94900">
                        <a14:foregroundMark x1="22150" y1="93468" x2="22150" y2="93468"/>
                        <a14:foregroundMark x1="70900" y1="3904" x2="70900" y2="3904"/>
                        <a14:foregroundMark x1="93200" y1="41066" x2="93200" y2="41066"/>
                        <a14:foregroundMark x1="94900" y1="59009" x2="94900" y2="59009"/>
                        <a14:foregroundMark x1="91550" y1="63664" x2="91550" y2="63664"/>
                        <a14:foregroundMark x1="91250" y1="63514" x2="91250" y2="63514"/>
                        <a14:foregroundMark x1="91000" y1="62913" x2="91000" y2="62913"/>
                        <a14:foregroundMark x1="94000" y1="59234" x2="94000" y2="59234"/>
                        <a14:foregroundMark x1="75150" y1="3453" x2="75150" y2="3453"/>
                        <a14:foregroundMark x1="71150" y1="3453" x2="71150" y2="3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78" y="3913010"/>
            <a:ext cx="1045053" cy="696005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16B347A5-563D-6C0E-52A1-643E6D029A92}"/>
              </a:ext>
            </a:extLst>
          </p:cNvPr>
          <p:cNvCxnSpPr>
            <a:cxnSpLocks/>
          </p:cNvCxnSpPr>
          <p:nvPr/>
        </p:nvCxnSpPr>
        <p:spPr>
          <a:xfrm flipH="1" flipV="1">
            <a:off x="7142270" y="734544"/>
            <a:ext cx="6153" cy="4618558"/>
          </a:xfrm>
          <a:prstGeom prst="straightConnector1">
            <a:avLst/>
          </a:prstGeom>
          <a:ln w="63500">
            <a:solidFill>
              <a:srgbClr val="002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1A6BE80E-D469-04BE-AE51-3F9E203E1A52}"/>
              </a:ext>
            </a:extLst>
          </p:cNvPr>
          <p:cNvCxnSpPr>
            <a:cxnSpLocks/>
          </p:cNvCxnSpPr>
          <p:nvPr/>
        </p:nvCxnSpPr>
        <p:spPr>
          <a:xfrm>
            <a:off x="7024777" y="5164347"/>
            <a:ext cx="4543246" cy="0"/>
          </a:xfrm>
          <a:prstGeom prst="straightConnector1">
            <a:avLst/>
          </a:prstGeom>
          <a:ln w="63500">
            <a:solidFill>
              <a:srgbClr val="002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02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0.02565 0.00741 L 0.06445 -0.00139 L 0.13203 -0.02269 L 0.13112 -0.08241 L -0.04648 -0.1757 L -0.0418 -0.32292 L 0.09401 -0.39074 L 0.16068 -0.37408 L 0.19779 -0.29398 L 0.06445 -0.25232 L 0.11016 -0.15787 " pathEditMode="relative" rAng="0" ptsTypes="AAAAAAAAAAAA">
                                      <p:cBhvr>
                                        <p:cTn id="6" dur="4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65" y="-1916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roup 102">
            <a:extLst>
              <a:ext uri="{FF2B5EF4-FFF2-40B4-BE49-F238E27FC236}">
                <a16:creationId xmlns:a16="http://schemas.microsoft.com/office/drawing/2014/main" id="{79546E85-D41E-0667-22B6-A231324664E0}"/>
              </a:ext>
            </a:extLst>
          </p:cNvPr>
          <p:cNvGrpSpPr/>
          <p:nvPr/>
        </p:nvGrpSpPr>
        <p:grpSpPr>
          <a:xfrm>
            <a:off x="7283570" y="1303888"/>
            <a:ext cx="4543246" cy="4618558"/>
            <a:chOff x="7283570" y="1303888"/>
            <a:chExt cx="4543246" cy="4618558"/>
          </a:xfrm>
        </p:grpSpPr>
        <p:pic>
          <p:nvPicPr>
            <p:cNvPr id="3" name="Picture 2" descr="A brown surface with rocks&#10;&#10;Description automatically generated">
              <a:extLst>
                <a:ext uri="{FF2B5EF4-FFF2-40B4-BE49-F238E27FC236}">
                  <a16:creationId xmlns:a16="http://schemas.microsoft.com/office/drawing/2014/main" id="{8E18B9C9-64CB-CA61-E803-6FE5D6F558B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alphaModFix amt="65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-20000"/>
                      </a14:imgEffect>
                      <a14:imgEffect>
                        <a14:colorTemperature colorTemp="66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5497" y="1718715"/>
              <a:ext cx="3851292" cy="3851292"/>
            </a:xfrm>
            <a:prstGeom prst="rect">
              <a:avLst/>
            </a:prstGeom>
          </p:spPr>
        </p:pic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E1147E13-D866-BA1D-7871-835F1B97DDE6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401063" y="1303888"/>
              <a:ext cx="6153" cy="4618558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Arrow Connector 5">
              <a:extLst>
                <a:ext uri="{FF2B5EF4-FFF2-40B4-BE49-F238E27FC236}">
                  <a16:creationId xmlns:a16="http://schemas.microsoft.com/office/drawing/2014/main" id="{D408F913-3BD0-DD34-A7AC-D5B338F44036}"/>
                </a:ext>
              </a:extLst>
            </p:cNvPr>
            <p:cNvCxnSpPr>
              <a:cxnSpLocks/>
            </p:cNvCxnSpPr>
            <p:nvPr/>
          </p:nvCxnSpPr>
          <p:spPr>
            <a:xfrm>
              <a:off x="7283570" y="5733691"/>
              <a:ext cx="4543246" cy="0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7B25A4D-DAEC-02B0-EB03-7A6D0966FA5C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Open systems</a:t>
            </a:r>
          </a:p>
        </p:txBody>
      </p:sp>
      <p:grpSp>
        <p:nvGrpSpPr>
          <p:cNvPr id="94" name="Group 93">
            <a:extLst>
              <a:ext uri="{FF2B5EF4-FFF2-40B4-BE49-F238E27FC236}">
                <a16:creationId xmlns:a16="http://schemas.microsoft.com/office/drawing/2014/main" id="{43E7F533-58E4-869B-CD01-50B1FD2B657A}"/>
              </a:ext>
            </a:extLst>
          </p:cNvPr>
          <p:cNvGrpSpPr/>
          <p:nvPr/>
        </p:nvGrpSpPr>
        <p:grpSpPr>
          <a:xfrm>
            <a:off x="7756161" y="4532965"/>
            <a:ext cx="1397977" cy="896956"/>
            <a:chOff x="2293607" y="3863580"/>
            <a:chExt cx="1397977" cy="896956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5413F5A-B249-ACE6-8C08-ABC902D0706D}"/>
                </a:ext>
              </a:extLst>
            </p:cNvPr>
            <p:cNvSpPr/>
            <p:nvPr/>
          </p:nvSpPr>
          <p:spPr>
            <a:xfrm>
              <a:off x="2293607" y="3863580"/>
              <a:ext cx="1397977" cy="896956"/>
            </a:xfrm>
            <a:prstGeom prst="ellipse">
              <a:avLst/>
            </a:pr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6E8D7412-CD43-8A69-EE12-450C1EA752BD}"/>
                </a:ext>
              </a:extLst>
            </p:cNvPr>
            <p:cNvGrpSpPr/>
            <p:nvPr/>
          </p:nvGrpSpPr>
          <p:grpSpPr>
            <a:xfrm>
              <a:off x="2491674" y="3982605"/>
              <a:ext cx="958119" cy="587986"/>
              <a:chOff x="5034394" y="4879544"/>
              <a:chExt cx="1225642" cy="679693"/>
            </a:xfrm>
          </p:grpSpPr>
          <p:pic>
            <p:nvPicPr>
              <p:cNvPr id="7" name="Picture 6" descr="A group of carrots on a white background&#10;&#10;Description automatically generated">
                <a:extLst>
                  <a:ext uri="{FF2B5EF4-FFF2-40B4-BE49-F238E27FC236}">
                    <a16:creationId xmlns:a16="http://schemas.microsoft.com/office/drawing/2014/main" id="{DB832C01-7122-8431-11CA-5F3A6BF14F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3" b="93168" l="10000" r="94900">
                            <a14:foregroundMark x1="22150" y1="93468" x2="22150" y2="93468"/>
                            <a14:foregroundMark x1="70900" y1="3904" x2="70900" y2="3904"/>
                            <a14:foregroundMark x1="93200" y1="41066" x2="93200" y2="41066"/>
                            <a14:foregroundMark x1="94900" y1="59009" x2="94900" y2="59009"/>
                            <a14:foregroundMark x1="91550" y1="63664" x2="91550" y2="63664"/>
                            <a14:foregroundMark x1="91250" y1="63514" x2="91250" y2="63514"/>
                            <a14:foregroundMark x1="91000" y1="62913" x2="91000" y2="62913"/>
                            <a14:foregroundMark x1="94000" y1="59234" x2="94000" y2="59234"/>
                            <a14:foregroundMark x1="75150" y1="3453" x2="75150" y2="3453"/>
                            <a14:foregroundMark x1="71150" y1="3453" x2="71150" y2="34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4394" y="4879544"/>
                <a:ext cx="748692" cy="498629"/>
              </a:xfrm>
              <a:prstGeom prst="rect">
                <a:avLst/>
              </a:prstGeom>
            </p:spPr>
          </p:pic>
          <p:pic>
            <p:nvPicPr>
              <p:cNvPr id="31" name="Picture 30" descr="A group of carrots on a white background&#10;&#10;Description automatically generated">
                <a:extLst>
                  <a:ext uri="{FF2B5EF4-FFF2-40B4-BE49-F238E27FC236}">
                    <a16:creationId xmlns:a16="http://schemas.microsoft.com/office/drawing/2014/main" id="{A6C15710-A418-8FF1-5B26-7B6C94EF60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3" b="93168" l="10000" r="94900">
                            <a14:foregroundMark x1="22150" y1="93468" x2="22150" y2="93468"/>
                            <a14:foregroundMark x1="70900" y1="3904" x2="70900" y2="3904"/>
                            <a14:foregroundMark x1="93200" y1="41066" x2="93200" y2="41066"/>
                            <a14:foregroundMark x1="94900" y1="59009" x2="94900" y2="59009"/>
                            <a14:foregroundMark x1="91550" y1="63664" x2="91550" y2="63664"/>
                            <a14:foregroundMark x1="91250" y1="63514" x2="91250" y2="63514"/>
                            <a14:foregroundMark x1="91000" y1="62913" x2="91000" y2="62913"/>
                            <a14:foregroundMark x1="94000" y1="59234" x2="94000" y2="59234"/>
                            <a14:foregroundMark x1="75150" y1="3453" x2="75150" y2="3453"/>
                            <a14:foregroundMark x1="71150" y1="3453" x2="71150" y2="34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1344" y="5060608"/>
                <a:ext cx="748692" cy="498629"/>
              </a:xfrm>
              <a:prstGeom prst="rect">
                <a:avLst/>
              </a:prstGeom>
            </p:spPr>
          </p:pic>
        </p:grp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D932681E-FCD8-9193-E495-3B9B2A7AEF16}"/>
              </a:ext>
            </a:extLst>
          </p:cNvPr>
          <p:cNvGrpSpPr/>
          <p:nvPr/>
        </p:nvGrpSpPr>
        <p:grpSpPr>
          <a:xfrm>
            <a:off x="8619710" y="3891068"/>
            <a:ext cx="1395797" cy="1231072"/>
            <a:chOff x="5393696" y="1912413"/>
            <a:chExt cx="1395797" cy="1231072"/>
          </a:xfrm>
        </p:grpSpPr>
        <p:sp>
          <p:nvSpPr>
            <p:cNvPr id="23" name="Oval 18">
              <a:extLst>
                <a:ext uri="{FF2B5EF4-FFF2-40B4-BE49-F238E27FC236}">
                  <a16:creationId xmlns:a16="http://schemas.microsoft.com/office/drawing/2014/main" id="{7ADD5081-7F21-265B-C8E3-CBA016407794}"/>
                </a:ext>
              </a:extLst>
            </p:cNvPr>
            <p:cNvSpPr/>
            <p:nvPr/>
          </p:nvSpPr>
          <p:spPr>
            <a:xfrm>
              <a:off x="5393696" y="1912413"/>
              <a:ext cx="1395797" cy="1231072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95797" h="1231072">
                  <a:moveTo>
                    <a:pt x="165" y="768616"/>
                  </a:moveTo>
                  <a:cubicBezTo>
                    <a:pt x="-6060" y="658438"/>
                    <a:pt x="165997" y="688343"/>
                    <a:pt x="245242" y="566183"/>
                  </a:cubicBezTo>
                  <a:cubicBezTo>
                    <a:pt x="324487" y="444023"/>
                    <a:pt x="285177" y="111986"/>
                    <a:pt x="475634" y="35658"/>
                  </a:cubicBezTo>
                  <a:cubicBezTo>
                    <a:pt x="666091" y="-40670"/>
                    <a:pt x="1327188" y="15834"/>
                    <a:pt x="1387983" y="108216"/>
                  </a:cubicBezTo>
                  <a:cubicBezTo>
                    <a:pt x="1448778" y="200598"/>
                    <a:pt x="1139780" y="381429"/>
                    <a:pt x="982642" y="488349"/>
                  </a:cubicBezTo>
                  <a:cubicBezTo>
                    <a:pt x="825504" y="595269"/>
                    <a:pt x="446340" y="1180543"/>
                    <a:pt x="282594" y="1227254"/>
                  </a:cubicBezTo>
                  <a:cubicBezTo>
                    <a:pt x="118848" y="1273965"/>
                    <a:pt x="6390" y="878794"/>
                    <a:pt x="165" y="768616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0" name="Picture 59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38528620-614A-3512-8F73-3E7BC4D42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8178" y="2469024"/>
              <a:ext cx="585274" cy="431352"/>
            </a:xfrm>
            <a:prstGeom prst="rect">
              <a:avLst/>
            </a:prstGeom>
          </p:spPr>
        </p:pic>
        <p:pic>
          <p:nvPicPr>
            <p:cNvPr id="61" name="Picture 60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7B755380-D52B-6AE4-F219-34EA0F6B838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13004" y="1954341"/>
              <a:ext cx="585274" cy="431352"/>
            </a:xfrm>
            <a:prstGeom prst="rect">
              <a:avLst/>
            </a:prstGeom>
          </p:spPr>
        </p:pic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93DBEB2-345A-17F4-E8F2-75C8D405C490}"/>
              </a:ext>
            </a:extLst>
          </p:cNvPr>
          <p:cNvGrpSpPr/>
          <p:nvPr/>
        </p:nvGrpSpPr>
        <p:grpSpPr>
          <a:xfrm>
            <a:off x="8356079" y="4411213"/>
            <a:ext cx="1469098" cy="749786"/>
            <a:chOff x="4790938" y="3228905"/>
            <a:chExt cx="1469098" cy="749786"/>
          </a:xfrm>
        </p:grpSpPr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AD71CBE5-02CC-3055-0EBA-A8CEE46FA329}"/>
                </a:ext>
              </a:extLst>
            </p:cNvPr>
            <p:cNvSpPr/>
            <p:nvPr/>
          </p:nvSpPr>
          <p:spPr>
            <a:xfrm>
              <a:off x="4790938" y="3228905"/>
              <a:ext cx="1469098" cy="749786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69098" h="749786">
                  <a:moveTo>
                    <a:pt x="0" y="300703"/>
                  </a:moveTo>
                  <a:cubicBezTo>
                    <a:pt x="0" y="178304"/>
                    <a:pt x="454139" y="31718"/>
                    <a:pt x="698989" y="14785"/>
                  </a:cubicBezTo>
                  <a:cubicBezTo>
                    <a:pt x="943839" y="-2148"/>
                    <a:pt x="1469098" y="-48585"/>
                    <a:pt x="1469098" y="199103"/>
                  </a:cubicBezTo>
                  <a:cubicBezTo>
                    <a:pt x="1469098" y="446791"/>
                    <a:pt x="943839" y="732248"/>
                    <a:pt x="698989" y="749181"/>
                  </a:cubicBezTo>
                  <a:cubicBezTo>
                    <a:pt x="454139" y="766114"/>
                    <a:pt x="0" y="423102"/>
                    <a:pt x="0" y="300703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3FA54923-8002-D9AF-E384-4DC88B194952}"/>
                </a:ext>
              </a:extLst>
            </p:cNvPr>
            <p:cNvGrpSpPr/>
            <p:nvPr/>
          </p:nvGrpSpPr>
          <p:grpSpPr>
            <a:xfrm>
              <a:off x="5006931" y="3320645"/>
              <a:ext cx="958119" cy="587986"/>
              <a:chOff x="5034394" y="4879544"/>
              <a:chExt cx="1225642" cy="679693"/>
            </a:xfrm>
          </p:grpSpPr>
          <p:pic>
            <p:nvPicPr>
              <p:cNvPr id="63" name="Picture 62" descr="A group of carrots on a white background&#10;&#10;Description automatically generated">
                <a:extLst>
                  <a:ext uri="{FF2B5EF4-FFF2-40B4-BE49-F238E27FC236}">
                    <a16:creationId xmlns:a16="http://schemas.microsoft.com/office/drawing/2014/main" id="{45F469C6-4E16-BE6B-4F0C-475BE866F9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3" b="93168" l="10000" r="94900">
                            <a14:foregroundMark x1="22150" y1="93468" x2="22150" y2="93468"/>
                            <a14:foregroundMark x1="70900" y1="3904" x2="70900" y2="3904"/>
                            <a14:foregroundMark x1="93200" y1="41066" x2="93200" y2="41066"/>
                            <a14:foregroundMark x1="94900" y1="59009" x2="94900" y2="59009"/>
                            <a14:foregroundMark x1="91550" y1="63664" x2="91550" y2="63664"/>
                            <a14:foregroundMark x1="91250" y1="63514" x2="91250" y2="63514"/>
                            <a14:foregroundMark x1="91000" y1="62913" x2="91000" y2="62913"/>
                            <a14:foregroundMark x1="94000" y1="59234" x2="94000" y2="59234"/>
                            <a14:foregroundMark x1="75150" y1="3453" x2="75150" y2="3453"/>
                            <a14:foregroundMark x1="71150" y1="3453" x2="71150" y2="34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4394" y="4879544"/>
                <a:ext cx="748692" cy="498629"/>
              </a:xfrm>
              <a:prstGeom prst="rect">
                <a:avLst/>
              </a:prstGeom>
            </p:spPr>
          </p:pic>
          <p:pic>
            <p:nvPicPr>
              <p:cNvPr id="64" name="Picture 63" descr="A group of carrots on a white background&#10;&#10;Description automatically generated">
                <a:extLst>
                  <a:ext uri="{FF2B5EF4-FFF2-40B4-BE49-F238E27FC236}">
                    <a16:creationId xmlns:a16="http://schemas.microsoft.com/office/drawing/2014/main" id="{457B853E-9E69-0D8A-88C1-C38951C8FF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3" b="93168" l="10000" r="94900">
                            <a14:foregroundMark x1="22150" y1="93468" x2="22150" y2="93468"/>
                            <a14:foregroundMark x1="70900" y1="3904" x2="70900" y2="3904"/>
                            <a14:foregroundMark x1="93200" y1="41066" x2="93200" y2="41066"/>
                            <a14:foregroundMark x1="94900" y1="59009" x2="94900" y2="59009"/>
                            <a14:foregroundMark x1="91550" y1="63664" x2="91550" y2="63664"/>
                            <a14:foregroundMark x1="91250" y1="63514" x2="91250" y2="63514"/>
                            <a14:foregroundMark x1="91000" y1="62913" x2="91000" y2="62913"/>
                            <a14:foregroundMark x1="94000" y1="59234" x2="94000" y2="59234"/>
                            <a14:foregroundMark x1="75150" y1="3453" x2="75150" y2="3453"/>
                            <a14:foregroundMark x1="71150" y1="3453" x2="71150" y2="34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1344" y="5060608"/>
                <a:ext cx="748692" cy="498629"/>
              </a:xfrm>
              <a:prstGeom prst="rect">
                <a:avLst/>
              </a:prstGeom>
            </p:spPr>
          </p:pic>
        </p:grp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853AA4CA-B7E8-CE77-7F2A-5E6069ACE6E4}"/>
              </a:ext>
            </a:extLst>
          </p:cNvPr>
          <p:cNvGrpSpPr/>
          <p:nvPr/>
        </p:nvGrpSpPr>
        <p:grpSpPr>
          <a:xfrm>
            <a:off x="8201908" y="4532965"/>
            <a:ext cx="1180977" cy="856059"/>
            <a:chOff x="3857871" y="3714532"/>
            <a:chExt cx="1180977" cy="856059"/>
          </a:xfrm>
        </p:grpSpPr>
        <p:sp>
          <p:nvSpPr>
            <p:cNvPr id="20" name="Oval 18">
              <a:extLst>
                <a:ext uri="{FF2B5EF4-FFF2-40B4-BE49-F238E27FC236}">
                  <a16:creationId xmlns:a16="http://schemas.microsoft.com/office/drawing/2014/main" id="{9965C598-9E45-EC9C-2A8C-CFA1CC36A8A1}"/>
                </a:ext>
              </a:extLst>
            </p:cNvPr>
            <p:cNvSpPr/>
            <p:nvPr/>
          </p:nvSpPr>
          <p:spPr>
            <a:xfrm>
              <a:off x="3857871" y="3714532"/>
              <a:ext cx="1180977" cy="856059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80977" h="856059">
                  <a:moveTo>
                    <a:pt x="6519" y="464391"/>
                  </a:moveTo>
                  <a:cubicBezTo>
                    <a:pt x="35306" y="326752"/>
                    <a:pt x="215125" y="68406"/>
                    <a:pt x="410868" y="26073"/>
                  </a:cubicBezTo>
                  <a:cubicBezTo>
                    <a:pt x="606611" y="-16260"/>
                    <a:pt x="1180977" y="-37297"/>
                    <a:pt x="1180977" y="210391"/>
                  </a:cubicBezTo>
                  <a:cubicBezTo>
                    <a:pt x="1180977" y="458079"/>
                    <a:pt x="433891" y="809576"/>
                    <a:pt x="238148" y="851909"/>
                  </a:cubicBezTo>
                  <a:cubicBezTo>
                    <a:pt x="42405" y="894242"/>
                    <a:pt x="-22268" y="602030"/>
                    <a:pt x="6519" y="464391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968EB0D-F57B-2958-D9F4-D37F2C9CA603}"/>
                </a:ext>
              </a:extLst>
            </p:cNvPr>
            <p:cNvGrpSpPr/>
            <p:nvPr/>
          </p:nvGrpSpPr>
          <p:grpSpPr>
            <a:xfrm>
              <a:off x="3931319" y="3751997"/>
              <a:ext cx="958119" cy="587986"/>
              <a:chOff x="5034394" y="4879544"/>
              <a:chExt cx="1225642" cy="679693"/>
            </a:xfrm>
          </p:grpSpPr>
          <p:pic>
            <p:nvPicPr>
              <p:cNvPr id="66" name="Picture 65" descr="A group of carrots on a white background&#10;&#10;Description automatically generated">
                <a:extLst>
                  <a:ext uri="{FF2B5EF4-FFF2-40B4-BE49-F238E27FC236}">
                    <a16:creationId xmlns:a16="http://schemas.microsoft.com/office/drawing/2014/main" id="{F7972C40-954C-3075-90CB-7901D3D3C8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3" b="93168" l="10000" r="94900">
                            <a14:foregroundMark x1="22150" y1="93468" x2="22150" y2="93468"/>
                            <a14:foregroundMark x1="70900" y1="3904" x2="70900" y2="3904"/>
                            <a14:foregroundMark x1="93200" y1="41066" x2="93200" y2="41066"/>
                            <a14:foregroundMark x1="94900" y1="59009" x2="94900" y2="59009"/>
                            <a14:foregroundMark x1="91550" y1="63664" x2="91550" y2="63664"/>
                            <a14:foregroundMark x1="91250" y1="63514" x2="91250" y2="63514"/>
                            <a14:foregroundMark x1="91000" y1="62913" x2="91000" y2="62913"/>
                            <a14:foregroundMark x1="94000" y1="59234" x2="94000" y2="59234"/>
                            <a14:foregroundMark x1="75150" y1="3453" x2="75150" y2="3453"/>
                            <a14:foregroundMark x1="71150" y1="3453" x2="71150" y2="34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34394" y="4879544"/>
                <a:ext cx="748692" cy="498629"/>
              </a:xfrm>
              <a:prstGeom prst="rect">
                <a:avLst/>
              </a:prstGeom>
            </p:spPr>
          </p:pic>
          <p:pic>
            <p:nvPicPr>
              <p:cNvPr id="67" name="Picture 66" descr="A group of carrots on a white background&#10;&#10;Description automatically generated">
                <a:extLst>
                  <a:ext uri="{FF2B5EF4-FFF2-40B4-BE49-F238E27FC236}">
                    <a16:creationId xmlns:a16="http://schemas.microsoft.com/office/drawing/2014/main" id="{12C00823-D281-F599-31CA-357C1DD8873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alphaModFix amt="50000"/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3453" b="93168" l="10000" r="94900">
                            <a14:foregroundMark x1="22150" y1="93468" x2="22150" y2="93468"/>
                            <a14:foregroundMark x1="70900" y1="3904" x2="70900" y2="3904"/>
                            <a14:foregroundMark x1="93200" y1="41066" x2="93200" y2="41066"/>
                            <a14:foregroundMark x1="94900" y1="59009" x2="94900" y2="59009"/>
                            <a14:foregroundMark x1="91550" y1="63664" x2="91550" y2="63664"/>
                            <a14:foregroundMark x1="91250" y1="63514" x2="91250" y2="63514"/>
                            <a14:foregroundMark x1="91000" y1="62913" x2="91000" y2="62913"/>
                            <a14:foregroundMark x1="94000" y1="59234" x2="94000" y2="59234"/>
                            <a14:foregroundMark x1="75150" y1="3453" x2="75150" y2="3453"/>
                            <a14:foregroundMark x1="71150" y1="3453" x2="71150" y2="345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11344" y="5060608"/>
                <a:ext cx="748692" cy="498629"/>
              </a:xfrm>
              <a:prstGeom prst="rect">
                <a:avLst/>
              </a:prstGeom>
            </p:spPr>
          </p:pic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590CA070-8E33-0D81-4370-CC24CCE64DCC}"/>
              </a:ext>
            </a:extLst>
          </p:cNvPr>
          <p:cNvGrpSpPr/>
          <p:nvPr/>
        </p:nvGrpSpPr>
        <p:grpSpPr>
          <a:xfrm>
            <a:off x="8234721" y="3765192"/>
            <a:ext cx="1252695" cy="1110071"/>
            <a:chOff x="4542798" y="1451832"/>
            <a:chExt cx="1252695" cy="1110071"/>
          </a:xfrm>
        </p:grpSpPr>
        <p:sp>
          <p:nvSpPr>
            <p:cNvPr id="21" name="Oval 18">
              <a:extLst>
                <a:ext uri="{FF2B5EF4-FFF2-40B4-BE49-F238E27FC236}">
                  <a16:creationId xmlns:a16="http://schemas.microsoft.com/office/drawing/2014/main" id="{9198D3A9-EE1E-BE2B-7DEB-F4449E31E7AC}"/>
                </a:ext>
              </a:extLst>
            </p:cNvPr>
            <p:cNvSpPr/>
            <p:nvPr/>
          </p:nvSpPr>
          <p:spPr>
            <a:xfrm>
              <a:off x="4542798" y="1451832"/>
              <a:ext cx="1252695" cy="1110071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252695" h="1110071">
                  <a:moveTo>
                    <a:pt x="270" y="757825"/>
                  </a:moveTo>
                  <a:cubicBezTo>
                    <a:pt x="-9890" y="577852"/>
                    <a:pt x="268143" y="116307"/>
                    <a:pt x="475739" y="24867"/>
                  </a:cubicBezTo>
                  <a:cubicBezTo>
                    <a:pt x="683335" y="-66573"/>
                    <a:pt x="1185053" y="116803"/>
                    <a:pt x="1245848" y="209185"/>
                  </a:cubicBezTo>
                  <a:cubicBezTo>
                    <a:pt x="1306643" y="301567"/>
                    <a:pt x="946845" y="401118"/>
                    <a:pt x="789707" y="508038"/>
                  </a:cubicBezTo>
                  <a:cubicBezTo>
                    <a:pt x="632569" y="614958"/>
                    <a:pt x="668272" y="1063072"/>
                    <a:pt x="536699" y="1104703"/>
                  </a:cubicBezTo>
                  <a:cubicBezTo>
                    <a:pt x="405126" y="1146334"/>
                    <a:pt x="10430" y="937798"/>
                    <a:pt x="270" y="757825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68" name="Picture 67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777336A2-422D-FFCE-B868-F8269472205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6801" y="1871820"/>
              <a:ext cx="585274" cy="431352"/>
            </a:xfrm>
            <a:prstGeom prst="rect">
              <a:avLst/>
            </a:prstGeom>
          </p:spPr>
        </p:pic>
        <p:pic>
          <p:nvPicPr>
            <p:cNvPr id="69" name="Picture 68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80152EDF-3644-6C82-D81B-6B06E5BF5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56041" y="1512214"/>
              <a:ext cx="585274" cy="431352"/>
            </a:xfrm>
            <a:prstGeom prst="rect">
              <a:avLst/>
            </a:prstGeom>
          </p:spPr>
        </p:pic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D1586A06-B301-91AE-FA6E-B8960DFF3268}"/>
              </a:ext>
            </a:extLst>
          </p:cNvPr>
          <p:cNvGrpSpPr/>
          <p:nvPr/>
        </p:nvGrpSpPr>
        <p:grpSpPr>
          <a:xfrm>
            <a:off x="7845816" y="3642744"/>
            <a:ext cx="1679292" cy="1266186"/>
            <a:chOff x="3163601" y="1229899"/>
            <a:chExt cx="1679292" cy="1266186"/>
          </a:xfrm>
        </p:grpSpPr>
        <p:sp>
          <p:nvSpPr>
            <p:cNvPr id="22" name="Oval 18">
              <a:extLst>
                <a:ext uri="{FF2B5EF4-FFF2-40B4-BE49-F238E27FC236}">
                  <a16:creationId xmlns:a16="http://schemas.microsoft.com/office/drawing/2014/main" id="{03412F21-B50F-BE28-C941-ADD852A32EEB}"/>
                </a:ext>
              </a:extLst>
            </p:cNvPr>
            <p:cNvSpPr/>
            <p:nvPr/>
          </p:nvSpPr>
          <p:spPr>
            <a:xfrm>
              <a:off x="3207463" y="1229899"/>
              <a:ext cx="1635430" cy="1266186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635430" h="1266186">
                  <a:moveTo>
                    <a:pt x="165" y="799951"/>
                  </a:moveTo>
                  <a:cubicBezTo>
                    <a:pt x="-6060" y="689773"/>
                    <a:pt x="165997" y="719678"/>
                    <a:pt x="245242" y="597518"/>
                  </a:cubicBezTo>
                  <a:cubicBezTo>
                    <a:pt x="324487" y="475358"/>
                    <a:pt x="244537" y="155174"/>
                    <a:pt x="475634" y="66993"/>
                  </a:cubicBezTo>
                  <a:cubicBezTo>
                    <a:pt x="706731" y="-21188"/>
                    <a:pt x="1571028" y="-23951"/>
                    <a:pt x="1631823" y="68431"/>
                  </a:cubicBezTo>
                  <a:cubicBezTo>
                    <a:pt x="1692618" y="160813"/>
                    <a:pt x="967060" y="280684"/>
                    <a:pt x="809922" y="387604"/>
                  </a:cubicBezTo>
                  <a:cubicBezTo>
                    <a:pt x="652784" y="494524"/>
                    <a:pt x="417553" y="1189865"/>
                    <a:pt x="282594" y="1258589"/>
                  </a:cubicBezTo>
                  <a:cubicBezTo>
                    <a:pt x="147635" y="1327313"/>
                    <a:pt x="6390" y="910129"/>
                    <a:pt x="165" y="799951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0" name="Picture 69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A0A2C88F-3ABB-D9EA-CECA-2FE38A42BF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3601" y="1840996"/>
              <a:ext cx="585274" cy="431352"/>
            </a:xfrm>
            <a:prstGeom prst="rect">
              <a:avLst/>
            </a:prstGeom>
          </p:spPr>
        </p:pic>
        <p:pic>
          <p:nvPicPr>
            <p:cNvPr id="71" name="Picture 70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0B14F7DA-4873-6523-9549-58A47BC1408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4262" y="1239877"/>
              <a:ext cx="585274" cy="431352"/>
            </a:xfrm>
            <a:prstGeom prst="rect">
              <a:avLst/>
            </a:prstGeom>
          </p:spPr>
        </p:pic>
      </p:grpSp>
      <p:grpSp>
        <p:nvGrpSpPr>
          <p:cNvPr id="88" name="Group 87">
            <a:extLst>
              <a:ext uri="{FF2B5EF4-FFF2-40B4-BE49-F238E27FC236}">
                <a16:creationId xmlns:a16="http://schemas.microsoft.com/office/drawing/2014/main" id="{2BDED282-B29F-AF23-E04D-EAD67C1953E1}"/>
              </a:ext>
            </a:extLst>
          </p:cNvPr>
          <p:cNvGrpSpPr/>
          <p:nvPr/>
        </p:nvGrpSpPr>
        <p:grpSpPr>
          <a:xfrm>
            <a:off x="8159665" y="3357651"/>
            <a:ext cx="1343294" cy="1243075"/>
            <a:chOff x="2137106" y="710193"/>
            <a:chExt cx="1343294" cy="1243075"/>
          </a:xfrm>
        </p:grpSpPr>
        <p:sp>
          <p:nvSpPr>
            <p:cNvPr id="24" name="Oval 18">
              <a:extLst>
                <a:ext uri="{FF2B5EF4-FFF2-40B4-BE49-F238E27FC236}">
                  <a16:creationId xmlns:a16="http://schemas.microsoft.com/office/drawing/2014/main" id="{28CA75CC-1EBD-AA7F-53C9-EF7671014DB3}"/>
                </a:ext>
              </a:extLst>
            </p:cNvPr>
            <p:cNvSpPr/>
            <p:nvPr/>
          </p:nvSpPr>
          <p:spPr>
            <a:xfrm>
              <a:off x="2137106" y="710193"/>
              <a:ext cx="1343294" cy="1243075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3294" h="1243075">
                  <a:moveTo>
                    <a:pt x="49262" y="1012837"/>
                  </a:moveTo>
                  <a:cubicBezTo>
                    <a:pt x="17637" y="880645"/>
                    <a:pt x="-38906" y="546484"/>
                    <a:pt x="40339" y="424324"/>
                  </a:cubicBezTo>
                  <a:cubicBezTo>
                    <a:pt x="119584" y="302164"/>
                    <a:pt x="207274" y="80194"/>
                    <a:pt x="423131" y="25879"/>
                  </a:cubicBezTo>
                  <a:cubicBezTo>
                    <a:pt x="638988" y="-28436"/>
                    <a:pt x="1274685" y="6055"/>
                    <a:pt x="1335480" y="98437"/>
                  </a:cubicBezTo>
                  <a:cubicBezTo>
                    <a:pt x="1396275" y="190819"/>
                    <a:pt x="1087277" y="371650"/>
                    <a:pt x="930139" y="478570"/>
                  </a:cubicBezTo>
                  <a:cubicBezTo>
                    <a:pt x="773001" y="585490"/>
                    <a:pt x="376904" y="1128431"/>
                    <a:pt x="230091" y="1217475"/>
                  </a:cubicBezTo>
                  <a:cubicBezTo>
                    <a:pt x="83278" y="1306519"/>
                    <a:pt x="80887" y="1145029"/>
                    <a:pt x="49262" y="1012837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2" name="Picture 71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C2DAAAF3-3ABB-9CD0-9C87-B6FE265CB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45065" y="1191064"/>
              <a:ext cx="585274" cy="431352"/>
            </a:xfrm>
            <a:prstGeom prst="rect">
              <a:avLst/>
            </a:prstGeom>
          </p:spPr>
        </p:pic>
        <p:pic>
          <p:nvPicPr>
            <p:cNvPr id="73" name="Picture 72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296ADB41-8332-7735-C83A-34FEF8412E2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78327" y="742444"/>
              <a:ext cx="585274" cy="431352"/>
            </a:xfrm>
            <a:prstGeom prst="rect">
              <a:avLst/>
            </a:prstGeom>
          </p:spPr>
        </p:pic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815E5509-BA47-AB01-61E3-D779280DC92D}"/>
              </a:ext>
            </a:extLst>
          </p:cNvPr>
          <p:cNvGrpSpPr/>
          <p:nvPr/>
        </p:nvGrpSpPr>
        <p:grpSpPr>
          <a:xfrm>
            <a:off x="8599186" y="3073824"/>
            <a:ext cx="1440942" cy="1230658"/>
            <a:chOff x="678073" y="1366485"/>
            <a:chExt cx="1440942" cy="1230658"/>
          </a:xfrm>
        </p:grpSpPr>
        <p:sp>
          <p:nvSpPr>
            <p:cNvPr id="25" name="Oval 18">
              <a:extLst>
                <a:ext uri="{FF2B5EF4-FFF2-40B4-BE49-F238E27FC236}">
                  <a16:creationId xmlns:a16="http://schemas.microsoft.com/office/drawing/2014/main" id="{7F761F34-CCC8-F43B-6C8F-002F2F5C9A91}"/>
                </a:ext>
              </a:extLst>
            </p:cNvPr>
            <p:cNvSpPr/>
            <p:nvPr/>
          </p:nvSpPr>
          <p:spPr>
            <a:xfrm>
              <a:off x="827820" y="1366485"/>
              <a:ext cx="1291195" cy="1230658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  <a:gd name="connsiteX0" fmla="*/ 49262 w 1339342"/>
                <a:gd name="connsiteY0" fmla="*/ 1012837 h 1230658"/>
                <a:gd name="connsiteX1" fmla="*/ 40339 w 1339342"/>
                <a:gd name="connsiteY1" fmla="*/ 424324 h 1230658"/>
                <a:gd name="connsiteX2" fmla="*/ 423131 w 1339342"/>
                <a:gd name="connsiteY2" fmla="*/ 25879 h 1230658"/>
                <a:gd name="connsiteX3" fmla="*/ 1335480 w 1339342"/>
                <a:gd name="connsiteY3" fmla="*/ 98437 h 1230658"/>
                <a:gd name="connsiteX4" fmla="*/ 564379 w 1339342"/>
                <a:gd name="connsiteY4" fmla="*/ 681770 h 1230658"/>
                <a:gd name="connsiteX5" fmla="*/ 230091 w 1339342"/>
                <a:gd name="connsiteY5" fmla="*/ 1217475 h 1230658"/>
                <a:gd name="connsiteX6" fmla="*/ 49262 w 1339342"/>
                <a:gd name="connsiteY6" fmla="*/ 1012837 h 1230658"/>
                <a:gd name="connsiteX0" fmla="*/ 1115 w 1291195"/>
                <a:gd name="connsiteY0" fmla="*/ 1012837 h 1230658"/>
                <a:gd name="connsiteX1" fmla="*/ 124272 w 1291195"/>
                <a:gd name="connsiteY1" fmla="*/ 424324 h 1230658"/>
                <a:gd name="connsiteX2" fmla="*/ 374984 w 1291195"/>
                <a:gd name="connsiteY2" fmla="*/ 25879 h 1230658"/>
                <a:gd name="connsiteX3" fmla="*/ 1287333 w 1291195"/>
                <a:gd name="connsiteY3" fmla="*/ 98437 h 1230658"/>
                <a:gd name="connsiteX4" fmla="*/ 516232 w 1291195"/>
                <a:gd name="connsiteY4" fmla="*/ 681770 h 1230658"/>
                <a:gd name="connsiteX5" fmla="*/ 181944 w 1291195"/>
                <a:gd name="connsiteY5" fmla="*/ 1217475 h 1230658"/>
                <a:gd name="connsiteX6" fmla="*/ 1115 w 1291195"/>
                <a:gd name="connsiteY6" fmla="*/ 1012837 h 12306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91195" h="1230658">
                  <a:moveTo>
                    <a:pt x="1115" y="1012837"/>
                  </a:moveTo>
                  <a:cubicBezTo>
                    <a:pt x="-8497" y="880645"/>
                    <a:pt x="45027" y="546484"/>
                    <a:pt x="124272" y="424324"/>
                  </a:cubicBezTo>
                  <a:cubicBezTo>
                    <a:pt x="203517" y="302164"/>
                    <a:pt x="181140" y="80194"/>
                    <a:pt x="374984" y="25879"/>
                  </a:cubicBezTo>
                  <a:cubicBezTo>
                    <a:pt x="568828" y="-28436"/>
                    <a:pt x="1226538" y="6055"/>
                    <a:pt x="1287333" y="98437"/>
                  </a:cubicBezTo>
                  <a:cubicBezTo>
                    <a:pt x="1348128" y="190819"/>
                    <a:pt x="673370" y="574850"/>
                    <a:pt x="516232" y="681770"/>
                  </a:cubicBezTo>
                  <a:cubicBezTo>
                    <a:pt x="359094" y="788690"/>
                    <a:pt x="267797" y="1162297"/>
                    <a:pt x="181944" y="1217475"/>
                  </a:cubicBezTo>
                  <a:cubicBezTo>
                    <a:pt x="96091" y="1272653"/>
                    <a:pt x="10727" y="1145029"/>
                    <a:pt x="1115" y="1012837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74" name="Picture 73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8F2635B4-4E40-EF5B-83AA-080FED0FFBB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73" y="1966515"/>
              <a:ext cx="585274" cy="431352"/>
            </a:xfrm>
            <a:prstGeom prst="rect">
              <a:avLst/>
            </a:prstGeom>
          </p:spPr>
        </p:pic>
        <p:pic>
          <p:nvPicPr>
            <p:cNvPr id="75" name="Picture 74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85264BD5-B7C2-E476-3CC0-D0D3BC58BC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32899" y="1451832"/>
              <a:ext cx="585274" cy="431352"/>
            </a:xfrm>
            <a:prstGeom prst="rect">
              <a:avLst/>
            </a:prstGeom>
          </p:spPr>
        </p:pic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685BE975-BC2C-80D2-8C47-17E7E32DE454}"/>
              </a:ext>
            </a:extLst>
          </p:cNvPr>
          <p:cNvGrpSpPr/>
          <p:nvPr/>
        </p:nvGrpSpPr>
        <p:grpSpPr>
          <a:xfrm>
            <a:off x="9041706" y="2984835"/>
            <a:ext cx="1409899" cy="1241485"/>
            <a:chOff x="71886" y="3131255"/>
            <a:chExt cx="1409899" cy="1241485"/>
          </a:xfrm>
        </p:grpSpPr>
        <p:sp>
          <p:nvSpPr>
            <p:cNvPr id="26" name="Oval 18">
              <a:extLst>
                <a:ext uri="{FF2B5EF4-FFF2-40B4-BE49-F238E27FC236}">
                  <a16:creationId xmlns:a16="http://schemas.microsoft.com/office/drawing/2014/main" id="{EC5D8033-5F17-ABB3-A7B7-70993122A22C}"/>
                </a:ext>
              </a:extLst>
            </p:cNvPr>
            <p:cNvSpPr/>
            <p:nvPr/>
          </p:nvSpPr>
          <p:spPr>
            <a:xfrm>
              <a:off x="139871" y="3131255"/>
              <a:ext cx="1341914" cy="1241485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  <a:gd name="connsiteX0" fmla="*/ 49262 w 1339342"/>
                <a:gd name="connsiteY0" fmla="*/ 1012837 h 1230658"/>
                <a:gd name="connsiteX1" fmla="*/ 40339 w 1339342"/>
                <a:gd name="connsiteY1" fmla="*/ 424324 h 1230658"/>
                <a:gd name="connsiteX2" fmla="*/ 423131 w 1339342"/>
                <a:gd name="connsiteY2" fmla="*/ 25879 h 1230658"/>
                <a:gd name="connsiteX3" fmla="*/ 1335480 w 1339342"/>
                <a:gd name="connsiteY3" fmla="*/ 98437 h 1230658"/>
                <a:gd name="connsiteX4" fmla="*/ 564379 w 1339342"/>
                <a:gd name="connsiteY4" fmla="*/ 681770 h 1230658"/>
                <a:gd name="connsiteX5" fmla="*/ 230091 w 1339342"/>
                <a:gd name="connsiteY5" fmla="*/ 1217475 h 1230658"/>
                <a:gd name="connsiteX6" fmla="*/ 49262 w 1339342"/>
                <a:gd name="connsiteY6" fmla="*/ 1012837 h 1230658"/>
                <a:gd name="connsiteX0" fmla="*/ 1115 w 1291195"/>
                <a:gd name="connsiteY0" fmla="*/ 1012837 h 1230658"/>
                <a:gd name="connsiteX1" fmla="*/ 124272 w 1291195"/>
                <a:gd name="connsiteY1" fmla="*/ 424324 h 1230658"/>
                <a:gd name="connsiteX2" fmla="*/ 374984 w 1291195"/>
                <a:gd name="connsiteY2" fmla="*/ 25879 h 1230658"/>
                <a:gd name="connsiteX3" fmla="*/ 1287333 w 1291195"/>
                <a:gd name="connsiteY3" fmla="*/ 98437 h 1230658"/>
                <a:gd name="connsiteX4" fmla="*/ 516232 w 1291195"/>
                <a:gd name="connsiteY4" fmla="*/ 681770 h 1230658"/>
                <a:gd name="connsiteX5" fmla="*/ 181944 w 1291195"/>
                <a:gd name="connsiteY5" fmla="*/ 1217475 h 1230658"/>
                <a:gd name="connsiteX6" fmla="*/ 1115 w 1291195"/>
                <a:gd name="connsiteY6" fmla="*/ 1012837 h 1230658"/>
                <a:gd name="connsiteX0" fmla="*/ 1115 w 1230592"/>
                <a:gd name="connsiteY0" fmla="*/ 1009760 h 1227581"/>
                <a:gd name="connsiteX1" fmla="*/ 124272 w 1230592"/>
                <a:gd name="connsiteY1" fmla="*/ 421247 h 1227581"/>
                <a:gd name="connsiteX2" fmla="*/ 374984 w 1230592"/>
                <a:gd name="connsiteY2" fmla="*/ 22802 h 1227581"/>
                <a:gd name="connsiteX3" fmla="*/ 1226373 w 1230592"/>
                <a:gd name="connsiteY3" fmla="*/ 105520 h 1227581"/>
                <a:gd name="connsiteX4" fmla="*/ 516232 w 1230592"/>
                <a:gd name="connsiteY4" fmla="*/ 678693 h 1227581"/>
                <a:gd name="connsiteX5" fmla="*/ 181944 w 1230592"/>
                <a:gd name="connsiteY5" fmla="*/ 1214398 h 1227581"/>
                <a:gd name="connsiteX6" fmla="*/ 1115 w 1230592"/>
                <a:gd name="connsiteY6" fmla="*/ 1009760 h 1227581"/>
                <a:gd name="connsiteX0" fmla="*/ 1115 w 1230868"/>
                <a:gd name="connsiteY0" fmla="*/ 1009760 h 1234248"/>
                <a:gd name="connsiteX1" fmla="*/ 124272 w 1230868"/>
                <a:gd name="connsiteY1" fmla="*/ 421247 h 1234248"/>
                <a:gd name="connsiteX2" fmla="*/ 374984 w 1230868"/>
                <a:gd name="connsiteY2" fmla="*/ 22802 h 1234248"/>
                <a:gd name="connsiteX3" fmla="*/ 1226373 w 1230868"/>
                <a:gd name="connsiteY3" fmla="*/ 105520 h 1234248"/>
                <a:gd name="connsiteX4" fmla="*/ 556872 w 1230868"/>
                <a:gd name="connsiteY4" fmla="*/ 566933 h 1234248"/>
                <a:gd name="connsiteX5" fmla="*/ 181944 w 1230868"/>
                <a:gd name="connsiteY5" fmla="*/ 1214398 h 1234248"/>
                <a:gd name="connsiteX6" fmla="*/ 1115 w 1230868"/>
                <a:gd name="connsiteY6" fmla="*/ 1009760 h 1234248"/>
                <a:gd name="connsiteX0" fmla="*/ 401 w 1341914"/>
                <a:gd name="connsiteY0" fmla="*/ 1050400 h 1241485"/>
                <a:gd name="connsiteX1" fmla="*/ 235318 w 1341914"/>
                <a:gd name="connsiteY1" fmla="*/ 421247 h 1241485"/>
                <a:gd name="connsiteX2" fmla="*/ 486030 w 1341914"/>
                <a:gd name="connsiteY2" fmla="*/ 22802 h 1241485"/>
                <a:gd name="connsiteX3" fmla="*/ 1337419 w 1341914"/>
                <a:gd name="connsiteY3" fmla="*/ 105520 h 1241485"/>
                <a:gd name="connsiteX4" fmla="*/ 667918 w 1341914"/>
                <a:gd name="connsiteY4" fmla="*/ 566933 h 1241485"/>
                <a:gd name="connsiteX5" fmla="*/ 292990 w 1341914"/>
                <a:gd name="connsiteY5" fmla="*/ 1214398 h 1241485"/>
                <a:gd name="connsiteX6" fmla="*/ 401 w 1341914"/>
                <a:gd name="connsiteY6" fmla="*/ 1050400 h 12414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341914" h="1241485">
                  <a:moveTo>
                    <a:pt x="401" y="1050400"/>
                  </a:moveTo>
                  <a:cubicBezTo>
                    <a:pt x="-9211" y="918208"/>
                    <a:pt x="156073" y="543407"/>
                    <a:pt x="235318" y="421247"/>
                  </a:cubicBezTo>
                  <a:cubicBezTo>
                    <a:pt x="314563" y="299087"/>
                    <a:pt x="302346" y="75423"/>
                    <a:pt x="486030" y="22802"/>
                  </a:cubicBezTo>
                  <a:cubicBezTo>
                    <a:pt x="669714" y="-29819"/>
                    <a:pt x="1276624" y="13138"/>
                    <a:pt x="1337419" y="105520"/>
                  </a:cubicBezTo>
                  <a:cubicBezTo>
                    <a:pt x="1398214" y="197902"/>
                    <a:pt x="825056" y="460013"/>
                    <a:pt x="667918" y="566933"/>
                  </a:cubicBezTo>
                  <a:cubicBezTo>
                    <a:pt x="510780" y="673853"/>
                    <a:pt x="404243" y="1133820"/>
                    <a:pt x="292990" y="1214398"/>
                  </a:cubicBezTo>
                  <a:cubicBezTo>
                    <a:pt x="181737" y="1294976"/>
                    <a:pt x="10013" y="1182592"/>
                    <a:pt x="401" y="1050400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b="1" dirty="0"/>
            </a:p>
          </p:txBody>
        </p:sp>
        <p:pic>
          <p:nvPicPr>
            <p:cNvPr id="78" name="Picture 77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CC282271-4B97-D3AC-CADB-7E55037A9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886" y="3750557"/>
              <a:ext cx="585274" cy="431352"/>
            </a:xfrm>
            <a:prstGeom prst="rect">
              <a:avLst/>
            </a:prstGeom>
          </p:spPr>
        </p:pic>
        <p:pic>
          <p:nvPicPr>
            <p:cNvPr id="79" name="Picture 78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D942279D-986B-032D-CEC5-ADC0694420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4212" y="3190739"/>
              <a:ext cx="585274" cy="431352"/>
            </a:xfrm>
            <a:prstGeom prst="rect">
              <a:avLst/>
            </a:prstGeom>
          </p:spPr>
        </p:pic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6D9E3E17-ABCC-CED7-3C1A-D028E8B06DE4}"/>
              </a:ext>
            </a:extLst>
          </p:cNvPr>
          <p:cNvGrpSpPr/>
          <p:nvPr/>
        </p:nvGrpSpPr>
        <p:grpSpPr>
          <a:xfrm>
            <a:off x="9421197" y="2845093"/>
            <a:ext cx="1277262" cy="1388140"/>
            <a:chOff x="328470" y="4292386"/>
            <a:chExt cx="1277262" cy="1388140"/>
          </a:xfrm>
        </p:grpSpPr>
        <p:sp>
          <p:nvSpPr>
            <p:cNvPr id="27" name="Oval 18">
              <a:extLst>
                <a:ext uri="{FF2B5EF4-FFF2-40B4-BE49-F238E27FC236}">
                  <a16:creationId xmlns:a16="http://schemas.microsoft.com/office/drawing/2014/main" id="{7460D259-D2E9-F376-656D-842ED139AF2F}"/>
                </a:ext>
              </a:extLst>
            </p:cNvPr>
            <p:cNvSpPr/>
            <p:nvPr/>
          </p:nvSpPr>
          <p:spPr>
            <a:xfrm>
              <a:off x="339835" y="4292386"/>
              <a:ext cx="1265897" cy="1388140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  <a:gd name="connsiteX0" fmla="*/ 49262 w 1339342"/>
                <a:gd name="connsiteY0" fmla="*/ 1012837 h 1230658"/>
                <a:gd name="connsiteX1" fmla="*/ 40339 w 1339342"/>
                <a:gd name="connsiteY1" fmla="*/ 424324 h 1230658"/>
                <a:gd name="connsiteX2" fmla="*/ 423131 w 1339342"/>
                <a:gd name="connsiteY2" fmla="*/ 25879 h 1230658"/>
                <a:gd name="connsiteX3" fmla="*/ 1335480 w 1339342"/>
                <a:gd name="connsiteY3" fmla="*/ 98437 h 1230658"/>
                <a:gd name="connsiteX4" fmla="*/ 564379 w 1339342"/>
                <a:gd name="connsiteY4" fmla="*/ 681770 h 1230658"/>
                <a:gd name="connsiteX5" fmla="*/ 230091 w 1339342"/>
                <a:gd name="connsiteY5" fmla="*/ 1217475 h 1230658"/>
                <a:gd name="connsiteX6" fmla="*/ 49262 w 1339342"/>
                <a:gd name="connsiteY6" fmla="*/ 1012837 h 1230658"/>
                <a:gd name="connsiteX0" fmla="*/ 1115 w 1291195"/>
                <a:gd name="connsiteY0" fmla="*/ 1012837 h 1230658"/>
                <a:gd name="connsiteX1" fmla="*/ 124272 w 1291195"/>
                <a:gd name="connsiteY1" fmla="*/ 424324 h 1230658"/>
                <a:gd name="connsiteX2" fmla="*/ 374984 w 1291195"/>
                <a:gd name="connsiteY2" fmla="*/ 25879 h 1230658"/>
                <a:gd name="connsiteX3" fmla="*/ 1287333 w 1291195"/>
                <a:gd name="connsiteY3" fmla="*/ 98437 h 1230658"/>
                <a:gd name="connsiteX4" fmla="*/ 516232 w 1291195"/>
                <a:gd name="connsiteY4" fmla="*/ 681770 h 1230658"/>
                <a:gd name="connsiteX5" fmla="*/ 181944 w 1291195"/>
                <a:gd name="connsiteY5" fmla="*/ 1217475 h 1230658"/>
                <a:gd name="connsiteX6" fmla="*/ 1115 w 1291195"/>
                <a:gd name="connsiteY6" fmla="*/ 1012837 h 1230658"/>
                <a:gd name="connsiteX0" fmla="*/ 1115 w 1230592"/>
                <a:gd name="connsiteY0" fmla="*/ 1009760 h 1227581"/>
                <a:gd name="connsiteX1" fmla="*/ 124272 w 1230592"/>
                <a:gd name="connsiteY1" fmla="*/ 421247 h 1227581"/>
                <a:gd name="connsiteX2" fmla="*/ 374984 w 1230592"/>
                <a:gd name="connsiteY2" fmla="*/ 22802 h 1227581"/>
                <a:gd name="connsiteX3" fmla="*/ 1226373 w 1230592"/>
                <a:gd name="connsiteY3" fmla="*/ 105520 h 1227581"/>
                <a:gd name="connsiteX4" fmla="*/ 516232 w 1230592"/>
                <a:gd name="connsiteY4" fmla="*/ 678693 h 1227581"/>
                <a:gd name="connsiteX5" fmla="*/ 181944 w 1230592"/>
                <a:gd name="connsiteY5" fmla="*/ 1214398 h 1227581"/>
                <a:gd name="connsiteX6" fmla="*/ 1115 w 1230592"/>
                <a:gd name="connsiteY6" fmla="*/ 1009760 h 1227581"/>
                <a:gd name="connsiteX0" fmla="*/ 1115 w 1230868"/>
                <a:gd name="connsiteY0" fmla="*/ 1009760 h 1234248"/>
                <a:gd name="connsiteX1" fmla="*/ 124272 w 1230868"/>
                <a:gd name="connsiteY1" fmla="*/ 421247 h 1234248"/>
                <a:gd name="connsiteX2" fmla="*/ 374984 w 1230868"/>
                <a:gd name="connsiteY2" fmla="*/ 22802 h 1234248"/>
                <a:gd name="connsiteX3" fmla="*/ 1226373 w 1230868"/>
                <a:gd name="connsiteY3" fmla="*/ 105520 h 1234248"/>
                <a:gd name="connsiteX4" fmla="*/ 556872 w 1230868"/>
                <a:gd name="connsiteY4" fmla="*/ 566933 h 1234248"/>
                <a:gd name="connsiteX5" fmla="*/ 181944 w 1230868"/>
                <a:gd name="connsiteY5" fmla="*/ 1214398 h 1234248"/>
                <a:gd name="connsiteX6" fmla="*/ 1115 w 1230868"/>
                <a:gd name="connsiteY6" fmla="*/ 1009760 h 1234248"/>
                <a:gd name="connsiteX0" fmla="*/ 401 w 1341914"/>
                <a:gd name="connsiteY0" fmla="*/ 1050400 h 1241485"/>
                <a:gd name="connsiteX1" fmla="*/ 235318 w 1341914"/>
                <a:gd name="connsiteY1" fmla="*/ 421247 h 1241485"/>
                <a:gd name="connsiteX2" fmla="*/ 486030 w 1341914"/>
                <a:gd name="connsiteY2" fmla="*/ 22802 h 1241485"/>
                <a:gd name="connsiteX3" fmla="*/ 1337419 w 1341914"/>
                <a:gd name="connsiteY3" fmla="*/ 105520 h 1241485"/>
                <a:gd name="connsiteX4" fmla="*/ 667918 w 1341914"/>
                <a:gd name="connsiteY4" fmla="*/ 566933 h 1241485"/>
                <a:gd name="connsiteX5" fmla="*/ 292990 w 1341914"/>
                <a:gd name="connsiteY5" fmla="*/ 1214398 h 1241485"/>
                <a:gd name="connsiteX6" fmla="*/ 401 w 1341914"/>
                <a:gd name="connsiteY6" fmla="*/ 1050400 h 1241485"/>
                <a:gd name="connsiteX0" fmla="*/ 401 w 1261313"/>
                <a:gd name="connsiteY0" fmla="*/ 1137768 h 1328853"/>
                <a:gd name="connsiteX1" fmla="*/ 235318 w 1261313"/>
                <a:gd name="connsiteY1" fmla="*/ 508615 h 1328853"/>
                <a:gd name="connsiteX2" fmla="*/ 486030 w 1261313"/>
                <a:gd name="connsiteY2" fmla="*/ 110170 h 1328853"/>
                <a:gd name="connsiteX3" fmla="*/ 1256139 w 1261313"/>
                <a:gd name="connsiteY3" fmla="*/ 40488 h 1328853"/>
                <a:gd name="connsiteX4" fmla="*/ 667918 w 1261313"/>
                <a:gd name="connsiteY4" fmla="*/ 654301 h 1328853"/>
                <a:gd name="connsiteX5" fmla="*/ 292990 w 1261313"/>
                <a:gd name="connsiteY5" fmla="*/ 1301766 h 1328853"/>
                <a:gd name="connsiteX6" fmla="*/ 401 w 1261313"/>
                <a:gd name="connsiteY6" fmla="*/ 1137768 h 1328853"/>
                <a:gd name="connsiteX0" fmla="*/ 3363 w 1264275"/>
                <a:gd name="connsiteY0" fmla="*/ 1135481 h 1328114"/>
                <a:gd name="connsiteX1" fmla="*/ 492280 w 1264275"/>
                <a:gd name="connsiteY1" fmla="*/ 435208 h 1328114"/>
                <a:gd name="connsiteX2" fmla="*/ 488992 w 1264275"/>
                <a:gd name="connsiteY2" fmla="*/ 107883 h 1328114"/>
                <a:gd name="connsiteX3" fmla="*/ 1259101 w 1264275"/>
                <a:gd name="connsiteY3" fmla="*/ 38201 h 1328114"/>
                <a:gd name="connsiteX4" fmla="*/ 670880 w 1264275"/>
                <a:gd name="connsiteY4" fmla="*/ 652014 h 1328114"/>
                <a:gd name="connsiteX5" fmla="*/ 295952 w 1264275"/>
                <a:gd name="connsiteY5" fmla="*/ 1299479 h 1328114"/>
                <a:gd name="connsiteX6" fmla="*/ 3363 w 1264275"/>
                <a:gd name="connsiteY6" fmla="*/ 1135481 h 1328114"/>
                <a:gd name="connsiteX0" fmla="*/ 3636 w 1265897"/>
                <a:gd name="connsiteY0" fmla="*/ 1135481 h 1312910"/>
                <a:gd name="connsiteX1" fmla="*/ 492553 w 1265897"/>
                <a:gd name="connsiteY1" fmla="*/ 435208 h 1312910"/>
                <a:gd name="connsiteX2" fmla="*/ 489265 w 1265897"/>
                <a:gd name="connsiteY2" fmla="*/ 107883 h 1312910"/>
                <a:gd name="connsiteX3" fmla="*/ 1259374 w 1265897"/>
                <a:gd name="connsiteY3" fmla="*/ 38201 h 1312910"/>
                <a:gd name="connsiteX4" fmla="*/ 782913 w 1265897"/>
                <a:gd name="connsiteY4" fmla="*/ 875534 h 1312910"/>
                <a:gd name="connsiteX5" fmla="*/ 296225 w 1265897"/>
                <a:gd name="connsiteY5" fmla="*/ 1299479 h 1312910"/>
                <a:gd name="connsiteX6" fmla="*/ 3636 w 1265897"/>
                <a:gd name="connsiteY6" fmla="*/ 1135481 h 1312910"/>
                <a:gd name="connsiteX0" fmla="*/ 3636 w 1265897"/>
                <a:gd name="connsiteY0" fmla="*/ 1308201 h 1388140"/>
                <a:gd name="connsiteX1" fmla="*/ 492553 w 1265897"/>
                <a:gd name="connsiteY1" fmla="*/ 435208 h 1388140"/>
                <a:gd name="connsiteX2" fmla="*/ 489265 w 1265897"/>
                <a:gd name="connsiteY2" fmla="*/ 107883 h 1388140"/>
                <a:gd name="connsiteX3" fmla="*/ 1259374 w 1265897"/>
                <a:gd name="connsiteY3" fmla="*/ 38201 h 1388140"/>
                <a:gd name="connsiteX4" fmla="*/ 782913 w 1265897"/>
                <a:gd name="connsiteY4" fmla="*/ 875534 h 1388140"/>
                <a:gd name="connsiteX5" fmla="*/ 296225 w 1265897"/>
                <a:gd name="connsiteY5" fmla="*/ 1299479 h 1388140"/>
                <a:gd name="connsiteX6" fmla="*/ 3636 w 1265897"/>
                <a:gd name="connsiteY6" fmla="*/ 1308201 h 13881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5897" h="1388140">
                  <a:moveTo>
                    <a:pt x="3636" y="1308201"/>
                  </a:moveTo>
                  <a:cubicBezTo>
                    <a:pt x="36357" y="1164156"/>
                    <a:pt x="413308" y="557368"/>
                    <a:pt x="492553" y="435208"/>
                  </a:cubicBezTo>
                  <a:cubicBezTo>
                    <a:pt x="571798" y="313048"/>
                    <a:pt x="361462" y="174051"/>
                    <a:pt x="489265" y="107883"/>
                  </a:cubicBezTo>
                  <a:cubicBezTo>
                    <a:pt x="617068" y="41715"/>
                    <a:pt x="1198579" y="-54181"/>
                    <a:pt x="1259374" y="38201"/>
                  </a:cubicBezTo>
                  <a:cubicBezTo>
                    <a:pt x="1320169" y="130583"/>
                    <a:pt x="940051" y="768614"/>
                    <a:pt x="782913" y="875534"/>
                  </a:cubicBezTo>
                  <a:cubicBezTo>
                    <a:pt x="625775" y="982454"/>
                    <a:pt x="426105" y="1227368"/>
                    <a:pt x="296225" y="1299479"/>
                  </a:cubicBezTo>
                  <a:cubicBezTo>
                    <a:pt x="166346" y="1371590"/>
                    <a:pt x="-29085" y="1452246"/>
                    <a:pt x="3636" y="1308201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0" name="Picture 79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057F5C95-497A-BE79-3321-EBDA74703D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470" y="4974816"/>
              <a:ext cx="585274" cy="431352"/>
            </a:xfrm>
            <a:prstGeom prst="rect">
              <a:avLst/>
            </a:prstGeom>
          </p:spPr>
        </p:pic>
        <p:pic>
          <p:nvPicPr>
            <p:cNvPr id="81" name="Picture 80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23E65B76-9265-B4A3-E60F-EDB909F87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3296" y="4460133"/>
              <a:ext cx="585274" cy="431352"/>
            </a:xfrm>
            <a:prstGeom prst="rect">
              <a:avLst/>
            </a:prstGeom>
          </p:spPr>
        </p:pic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2434FDE-BB39-1A46-D2C0-C2C68F0F07CA}"/>
              </a:ext>
            </a:extLst>
          </p:cNvPr>
          <p:cNvGrpSpPr/>
          <p:nvPr/>
        </p:nvGrpSpPr>
        <p:grpSpPr>
          <a:xfrm>
            <a:off x="9651006" y="2955401"/>
            <a:ext cx="1274895" cy="1394948"/>
            <a:chOff x="1007735" y="4981443"/>
            <a:chExt cx="1274895" cy="1394948"/>
          </a:xfrm>
        </p:grpSpPr>
        <p:sp>
          <p:nvSpPr>
            <p:cNvPr id="28" name="Oval 18">
              <a:extLst>
                <a:ext uri="{FF2B5EF4-FFF2-40B4-BE49-F238E27FC236}">
                  <a16:creationId xmlns:a16="http://schemas.microsoft.com/office/drawing/2014/main" id="{34910867-AB3A-42F0-2769-6A776D9F14B4}"/>
                </a:ext>
              </a:extLst>
            </p:cNvPr>
            <p:cNvSpPr/>
            <p:nvPr/>
          </p:nvSpPr>
          <p:spPr>
            <a:xfrm>
              <a:off x="1020231" y="4981443"/>
              <a:ext cx="1262399" cy="1394948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  <a:gd name="connsiteX0" fmla="*/ 49262 w 1339342"/>
                <a:gd name="connsiteY0" fmla="*/ 1012837 h 1230658"/>
                <a:gd name="connsiteX1" fmla="*/ 40339 w 1339342"/>
                <a:gd name="connsiteY1" fmla="*/ 424324 h 1230658"/>
                <a:gd name="connsiteX2" fmla="*/ 423131 w 1339342"/>
                <a:gd name="connsiteY2" fmla="*/ 25879 h 1230658"/>
                <a:gd name="connsiteX3" fmla="*/ 1335480 w 1339342"/>
                <a:gd name="connsiteY3" fmla="*/ 98437 h 1230658"/>
                <a:gd name="connsiteX4" fmla="*/ 564379 w 1339342"/>
                <a:gd name="connsiteY4" fmla="*/ 681770 h 1230658"/>
                <a:gd name="connsiteX5" fmla="*/ 230091 w 1339342"/>
                <a:gd name="connsiteY5" fmla="*/ 1217475 h 1230658"/>
                <a:gd name="connsiteX6" fmla="*/ 49262 w 1339342"/>
                <a:gd name="connsiteY6" fmla="*/ 1012837 h 1230658"/>
                <a:gd name="connsiteX0" fmla="*/ 1115 w 1291195"/>
                <a:gd name="connsiteY0" fmla="*/ 1012837 h 1230658"/>
                <a:gd name="connsiteX1" fmla="*/ 124272 w 1291195"/>
                <a:gd name="connsiteY1" fmla="*/ 424324 h 1230658"/>
                <a:gd name="connsiteX2" fmla="*/ 374984 w 1291195"/>
                <a:gd name="connsiteY2" fmla="*/ 25879 h 1230658"/>
                <a:gd name="connsiteX3" fmla="*/ 1287333 w 1291195"/>
                <a:gd name="connsiteY3" fmla="*/ 98437 h 1230658"/>
                <a:gd name="connsiteX4" fmla="*/ 516232 w 1291195"/>
                <a:gd name="connsiteY4" fmla="*/ 681770 h 1230658"/>
                <a:gd name="connsiteX5" fmla="*/ 181944 w 1291195"/>
                <a:gd name="connsiteY5" fmla="*/ 1217475 h 1230658"/>
                <a:gd name="connsiteX6" fmla="*/ 1115 w 1291195"/>
                <a:gd name="connsiteY6" fmla="*/ 1012837 h 1230658"/>
                <a:gd name="connsiteX0" fmla="*/ 1115 w 1230592"/>
                <a:gd name="connsiteY0" fmla="*/ 1009760 h 1227581"/>
                <a:gd name="connsiteX1" fmla="*/ 124272 w 1230592"/>
                <a:gd name="connsiteY1" fmla="*/ 421247 h 1227581"/>
                <a:gd name="connsiteX2" fmla="*/ 374984 w 1230592"/>
                <a:gd name="connsiteY2" fmla="*/ 22802 h 1227581"/>
                <a:gd name="connsiteX3" fmla="*/ 1226373 w 1230592"/>
                <a:gd name="connsiteY3" fmla="*/ 105520 h 1227581"/>
                <a:gd name="connsiteX4" fmla="*/ 516232 w 1230592"/>
                <a:gd name="connsiteY4" fmla="*/ 678693 h 1227581"/>
                <a:gd name="connsiteX5" fmla="*/ 181944 w 1230592"/>
                <a:gd name="connsiteY5" fmla="*/ 1214398 h 1227581"/>
                <a:gd name="connsiteX6" fmla="*/ 1115 w 1230592"/>
                <a:gd name="connsiteY6" fmla="*/ 1009760 h 1227581"/>
                <a:gd name="connsiteX0" fmla="*/ 1115 w 1230868"/>
                <a:gd name="connsiteY0" fmla="*/ 1009760 h 1234248"/>
                <a:gd name="connsiteX1" fmla="*/ 124272 w 1230868"/>
                <a:gd name="connsiteY1" fmla="*/ 421247 h 1234248"/>
                <a:gd name="connsiteX2" fmla="*/ 374984 w 1230868"/>
                <a:gd name="connsiteY2" fmla="*/ 22802 h 1234248"/>
                <a:gd name="connsiteX3" fmla="*/ 1226373 w 1230868"/>
                <a:gd name="connsiteY3" fmla="*/ 105520 h 1234248"/>
                <a:gd name="connsiteX4" fmla="*/ 556872 w 1230868"/>
                <a:gd name="connsiteY4" fmla="*/ 566933 h 1234248"/>
                <a:gd name="connsiteX5" fmla="*/ 181944 w 1230868"/>
                <a:gd name="connsiteY5" fmla="*/ 1214398 h 1234248"/>
                <a:gd name="connsiteX6" fmla="*/ 1115 w 1230868"/>
                <a:gd name="connsiteY6" fmla="*/ 1009760 h 1234248"/>
                <a:gd name="connsiteX0" fmla="*/ 401 w 1341914"/>
                <a:gd name="connsiteY0" fmla="*/ 1050400 h 1241485"/>
                <a:gd name="connsiteX1" fmla="*/ 235318 w 1341914"/>
                <a:gd name="connsiteY1" fmla="*/ 421247 h 1241485"/>
                <a:gd name="connsiteX2" fmla="*/ 486030 w 1341914"/>
                <a:gd name="connsiteY2" fmla="*/ 22802 h 1241485"/>
                <a:gd name="connsiteX3" fmla="*/ 1337419 w 1341914"/>
                <a:gd name="connsiteY3" fmla="*/ 105520 h 1241485"/>
                <a:gd name="connsiteX4" fmla="*/ 667918 w 1341914"/>
                <a:gd name="connsiteY4" fmla="*/ 566933 h 1241485"/>
                <a:gd name="connsiteX5" fmla="*/ 292990 w 1341914"/>
                <a:gd name="connsiteY5" fmla="*/ 1214398 h 1241485"/>
                <a:gd name="connsiteX6" fmla="*/ 401 w 1341914"/>
                <a:gd name="connsiteY6" fmla="*/ 1050400 h 1241485"/>
                <a:gd name="connsiteX0" fmla="*/ 401 w 1261313"/>
                <a:gd name="connsiteY0" fmla="*/ 1137768 h 1328853"/>
                <a:gd name="connsiteX1" fmla="*/ 235318 w 1261313"/>
                <a:gd name="connsiteY1" fmla="*/ 508615 h 1328853"/>
                <a:gd name="connsiteX2" fmla="*/ 486030 w 1261313"/>
                <a:gd name="connsiteY2" fmla="*/ 110170 h 1328853"/>
                <a:gd name="connsiteX3" fmla="*/ 1256139 w 1261313"/>
                <a:gd name="connsiteY3" fmla="*/ 40488 h 1328853"/>
                <a:gd name="connsiteX4" fmla="*/ 667918 w 1261313"/>
                <a:gd name="connsiteY4" fmla="*/ 654301 h 1328853"/>
                <a:gd name="connsiteX5" fmla="*/ 292990 w 1261313"/>
                <a:gd name="connsiteY5" fmla="*/ 1301766 h 1328853"/>
                <a:gd name="connsiteX6" fmla="*/ 401 w 1261313"/>
                <a:gd name="connsiteY6" fmla="*/ 1137768 h 1328853"/>
                <a:gd name="connsiteX0" fmla="*/ 3363 w 1264275"/>
                <a:gd name="connsiteY0" fmla="*/ 1135481 h 1328114"/>
                <a:gd name="connsiteX1" fmla="*/ 492280 w 1264275"/>
                <a:gd name="connsiteY1" fmla="*/ 435208 h 1328114"/>
                <a:gd name="connsiteX2" fmla="*/ 488992 w 1264275"/>
                <a:gd name="connsiteY2" fmla="*/ 107883 h 1328114"/>
                <a:gd name="connsiteX3" fmla="*/ 1259101 w 1264275"/>
                <a:gd name="connsiteY3" fmla="*/ 38201 h 1328114"/>
                <a:gd name="connsiteX4" fmla="*/ 670880 w 1264275"/>
                <a:gd name="connsiteY4" fmla="*/ 652014 h 1328114"/>
                <a:gd name="connsiteX5" fmla="*/ 295952 w 1264275"/>
                <a:gd name="connsiteY5" fmla="*/ 1299479 h 1328114"/>
                <a:gd name="connsiteX6" fmla="*/ 3363 w 1264275"/>
                <a:gd name="connsiteY6" fmla="*/ 1135481 h 1328114"/>
                <a:gd name="connsiteX0" fmla="*/ 3636 w 1265897"/>
                <a:gd name="connsiteY0" fmla="*/ 1135481 h 1312910"/>
                <a:gd name="connsiteX1" fmla="*/ 492553 w 1265897"/>
                <a:gd name="connsiteY1" fmla="*/ 435208 h 1312910"/>
                <a:gd name="connsiteX2" fmla="*/ 489265 w 1265897"/>
                <a:gd name="connsiteY2" fmla="*/ 107883 h 1312910"/>
                <a:gd name="connsiteX3" fmla="*/ 1259374 w 1265897"/>
                <a:gd name="connsiteY3" fmla="*/ 38201 h 1312910"/>
                <a:gd name="connsiteX4" fmla="*/ 782913 w 1265897"/>
                <a:gd name="connsiteY4" fmla="*/ 875534 h 1312910"/>
                <a:gd name="connsiteX5" fmla="*/ 296225 w 1265897"/>
                <a:gd name="connsiteY5" fmla="*/ 1299479 h 1312910"/>
                <a:gd name="connsiteX6" fmla="*/ 3636 w 1265897"/>
                <a:gd name="connsiteY6" fmla="*/ 1135481 h 1312910"/>
                <a:gd name="connsiteX0" fmla="*/ 3636 w 1265897"/>
                <a:gd name="connsiteY0" fmla="*/ 1308201 h 1388140"/>
                <a:gd name="connsiteX1" fmla="*/ 492553 w 1265897"/>
                <a:gd name="connsiteY1" fmla="*/ 435208 h 1388140"/>
                <a:gd name="connsiteX2" fmla="*/ 489265 w 1265897"/>
                <a:gd name="connsiteY2" fmla="*/ 107883 h 1388140"/>
                <a:gd name="connsiteX3" fmla="*/ 1259374 w 1265897"/>
                <a:gd name="connsiteY3" fmla="*/ 38201 h 1388140"/>
                <a:gd name="connsiteX4" fmla="*/ 782913 w 1265897"/>
                <a:gd name="connsiteY4" fmla="*/ 875534 h 1388140"/>
                <a:gd name="connsiteX5" fmla="*/ 296225 w 1265897"/>
                <a:gd name="connsiteY5" fmla="*/ 1299479 h 1388140"/>
                <a:gd name="connsiteX6" fmla="*/ 3636 w 1265897"/>
                <a:gd name="connsiteY6" fmla="*/ 1308201 h 1388140"/>
                <a:gd name="connsiteX0" fmla="*/ 138 w 1262399"/>
                <a:gd name="connsiteY0" fmla="*/ 1315655 h 1380472"/>
                <a:gd name="connsiteX1" fmla="*/ 326495 w 1262399"/>
                <a:gd name="connsiteY1" fmla="*/ 656022 h 1380472"/>
                <a:gd name="connsiteX2" fmla="*/ 485767 w 1262399"/>
                <a:gd name="connsiteY2" fmla="*/ 115337 h 1380472"/>
                <a:gd name="connsiteX3" fmla="*/ 1255876 w 1262399"/>
                <a:gd name="connsiteY3" fmla="*/ 45655 h 1380472"/>
                <a:gd name="connsiteX4" fmla="*/ 779415 w 1262399"/>
                <a:gd name="connsiteY4" fmla="*/ 882988 h 1380472"/>
                <a:gd name="connsiteX5" fmla="*/ 292727 w 1262399"/>
                <a:gd name="connsiteY5" fmla="*/ 1306933 h 1380472"/>
                <a:gd name="connsiteX6" fmla="*/ 138 w 1262399"/>
                <a:gd name="connsiteY6" fmla="*/ 1315655 h 1380472"/>
                <a:gd name="connsiteX0" fmla="*/ 138 w 1262399"/>
                <a:gd name="connsiteY0" fmla="*/ 1315655 h 1394948"/>
                <a:gd name="connsiteX1" fmla="*/ 326495 w 1262399"/>
                <a:gd name="connsiteY1" fmla="*/ 656022 h 1394948"/>
                <a:gd name="connsiteX2" fmla="*/ 485767 w 1262399"/>
                <a:gd name="connsiteY2" fmla="*/ 115337 h 1394948"/>
                <a:gd name="connsiteX3" fmla="*/ 1255876 w 1262399"/>
                <a:gd name="connsiteY3" fmla="*/ 45655 h 1394948"/>
                <a:gd name="connsiteX4" fmla="*/ 779415 w 1262399"/>
                <a:gd name="connsiteY4" fmla="*/ 628988 h 1394948"/>
                <a:gd name="connsiteX5" fmla="*/ 292727 w 1262399"/>
                <a:gd name="connsiteY5" fmla="*/ 1306933 h 1394948"/>
                <a:gd name="connsiteX6" fmla="*/ 138 w 1262399"/>
                <a:gd name="connsiteY6" fmla="*/ 1315655 h 139494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2399" h="1394948">
                  <a:moveTo>
                    <a:pt x="138" y="1315655"/>
                  </a:moveTo>
                  <a:cubicBezTo>
                    <a:pt x="5766" y="1207170"/>
                    <a:pt x="247250" y="778182"/>
                    <a:pt x="326495" y="656022"/>
                  </a:cubicBezTo>
                  <a:cubicBezTo>
                    <a:pt x="405740" y="533862"/>
                    <a:pt x="330870" y="217065"/>
                    <a:pt x="485767" y="115337"/>
                  </a:cubicBezTo>
                  <a:cubicBezTo>
                    <a:pt x="640664" y="13609"/>
                    <a:pt x="1195081" y="-46727"/>
                    <a:pt x="1255876" y="45655"/>
                  </a:cubicBezTo>
                  <a:cubicBezTo>
                    <a:pt x="1316671" y="138037"/>
                    <a:pt x="936553" y="522068"/>
                    <a:pt x="779415" y="628988"/>
                  </a:cubicBezTo>
                  <a:cubicBezTo>
                    <a:pt x="622277" y="735908"/>
                    <a:pt x="422607" y="1192489"/>
                    <a:pt x="292727" y="1306933"/>
                  </a:cubicBezTo>
                  <a:cubicBezTo>
                    <a:pt x="162848" y="1421378"/>
                    <a:pt x="-5490" y="1424140"/>
                    <a:pt x="138" y="1315655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82" name="Picture 81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E4F7C0C5-091D-1B6A-AA10-3973442E426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735" y="5762415"/>
              <a:ext cx="585274" cy="431352"/>
            </a:xfrm>
            <a:prstGeom prst="rect">
              <a:avLst/>
            </a:prstGeom>
          </p:spPr>
        </p:pic>
        <p:pic>
          <p:nvPicPr>
            <p:cNvPr id="83" name="Picture 82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74C274F6-DBED-E59D-D9FF-50BC4BFF6A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8335" y="5089456"/>
              <a:ext cx="585274" cy="431352"/>
            </a:xfrm>
            <a:prstGeom prst="rect">
              <a:avLst/>
            </a:prstGeom>
          </p:spPr>
        </p:pic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780A426C-F5FD-ABDF-5467-AC5A0BBA8C59}"/>
              </a:ext>
            </a:extLst>
          </p:cNvPr>
          <p:cNvGrpSpPr/>
          <p:nvPr/>
        </p:nvGrpSpPr>
        <p:grpSpPr>
          <a:xfrm>
            <a:off x="10051493" y="2330261"/>
            <a:ext cx="1198391" cy="1312483"/>
            <a:chOff x="2192581" y="5309923"/>
            <a:chExt cx="1198391" cy="1312483"/>
          </a:xfrm>
        </p:grpSpPr>
        <p:sp>
          <p:nvSpPr>
            <p:cNvPr id="29" name="Oval 18">
              <a:extLst>
                <a:ext uri="{FF2B5EF4-FFF2-40B4-BE49-F238E27FC236}">
                  <a16:creationId xmlns:a16="http://schemas.microsoft.com/office/drawing/2014/main" id="{B3A71AC1-132A-636E-C520-F3C3B0D5E27C}"/>
                </a:ext>
              </a:extLst>
            </p:cNvPr>
            <p:cNvSpPr/>
            <p:nvPr/>
          </p:nvSpPr>
          <p:spPr>
            <a:xfrm>
              <a:off x="2217258" y="5309923"/>
              <a:ext cx="1173714" cy="1312483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  <a:gd name="connsiteX0" fmla="*/ 49262 w 1339342"/>
                <a:gd name="connsiteY0" fmla="*/ 1012837 h 1230658"/>
                <a:gd name="connsiteX1" fmla="*/ 40339 w 1339342"/>
                <a:gd name="connsiteY1" fmla="*/ 424324 h 1230658"/>
                <a:gd name="connsiteX2" fmla="*/ 423131 w 1339342"/>
                <a:gd name="connsiteY2" fmla="*/ 25879 h 1230658"/>
                <a:gd name="connsiteX3" fmla="*/ 1335480 w 1339342"/>
                <a:gd name="connsiteY3" fmla="*/ 98437 h 1230658"/>
                <a:gd name="connsiteX4" fmla="*/ 564379 w 1339342"/>
                <a:gd name="connsiteY4" fmla="*/ 681770 h 1230658"/>
                <a:gd name="connsiteX5" fmla="*/ 230091 w 1339342"/>
                <a:gd name="connsiteY5" fmla="*/ 1217475 h 1230658"/>
                <a:gd name="connsiteX6" fmla="*/ 49262 w 1339342"/>
                <a:gd name="connsiteY6" fmla="*/ 1012837 h 1230658"/>
                <a:gd name="connsiteX0" fmla="*/ 1115 w 1291195"/>
                <a:gd name="connsiteY0" fmla="*/ 1012837 h 1230658"/>
                <a:gd name="connsiteX1" fmla="*/ 124272 w 1291195"/>
                <a:gd name="connsiteY1" fmla="*/ 424324 h 1230658"/>
                <a:gd name="connsiteX2" fmla="*/ 374984 w 1291195"/>
                <a:gd name="connsiteY2" fmla="*/ 25879 h 1230658"/>
                <a:gd name="connsiteX3" fmla="*/ 1287333 w 1291195"/>
                <a:gd name="connsiteY3" fmla="*/ 98437 h 1230658"/>
                <a:gd name="connsiteX4" fmla="*/ 516232 w 1291195"/>
                <a:gd name="connsiteY4" fmla="*/ 681770 h 1230658"/>
                <a:gd name="connsiteX5" fmla="*/ 181944 w 1291195"/>
                <a:gd name="connsiteY5" fmla="*/ 1217475 h 1230658"/>
                <a:gd name="connsiteX6" fmla="*/ 1115 w 1291195"/>
                <a:gd name="connsiteY6" fmla="*/ 1012837 h 1230658"/>
                <a:gd name="connsiteX0" fmla="*/ 1115 w 1230592"/>
                <a:gd name="connsiteY0" fmla="*/ 1009760 h 1227581"/>
                <a:gd name="connsiteX1" fmla="*/ 124272 w 1230592"/>
                <a:gd name="connsiteY1" fmla="*/ 421247 h 1227581"/>
                <a:gd name="connsiteX2" fmla="*/ 374984 w 1230592"/>
                <a:gd name="connsiteY2" fmla="*/ 22802 h 1227581"/>
                <a:gd name="connsiteX3" fmla="*/ 1226373 w 1230592"/>
                <a:gd name="connsiteY3" fmla="*/ 105520 h 1227581"/>
                <a:gd name="connsiteX4" fmla="*/ 516232 w 1230592"/>
                <a:gd name="connsiteY4" fmla="*/ 678693 h 1227581"/>
                <a:gd name="connsiteX5" fmla="*/ 181944 w 1230592"/>
                <a:gd name="connsiteY5" fmla="*/ 1214398 h 1227581"/>
                <a:gd name="connsiteX6" fmla="*/ 1115 w 1230592"/>
                <a:gd name="connsiteY6" fmla="*/ 1009760 h 1227581"/>
                <a:gd name="connsiteX0" fmla="*/ 1115 w 1230868"/>
                <a:gd name="connsiteY0" fmla="*/ 1009760 h 1234248"/>
                <a:gd name="connsiteX1" fmla="*/ 124272 w 1230868"/>
                <a:gd name="connsiteY1" fmla="*/ 421247 h 1234248"/>
                <a:gd name="connsiteX2" fmla="*/ 374984 w 1230868"/>
                <a:gd name="connsiteY2" fmla="*/ 22802 h 1234248"/>
                <a:gd name="connsiteX3" fmla="*/ 1226373 w 1230868"/>
                <a:gd name="connsiteY3" fmla="*/ 105520 h 1234248"/>
                <a:gd name="connsiteX4" fmla="*/ 556872 w 1230868"/>
                <a:gd name="connsiteY4" fmla="*/ 566933 h 1234248"/>
                <a:gd name="connsiteX5" fmla="*/ 181944 w 1230868"/>
                <a:gd name="connsiteY5" fmla="*/ 1214398 h 1234248"/>
                <a:gd name="connsiteX6" fmla="*/ 1115 w 1230868"/>
                <a:gd name="connsiteY6" fmla="*/ 1009760 h 1234248"/>
                <a:gd name="connsiteX0" fmla="*/ 401 w 1341914"/>
                <a:gd name="connsiteY0" fmla="*/ 1050400 h 1241485"/>
                <a:gd name="connsiteX1" fmla="*/ 235318 w 1341914"/>
                <a:gd name="connsiteY1" fmla="*/ 421247 h 1241485"/>
                <a:gd name="connsiteX2" fmla="*/ 486030 w 1341914"/>
                <a:gd name="connsiteY2" fmla="*/ 22802 h 1241485"/>
                <a:gd name="connsiteX3" fmla="*/ 1337419 w 1341914"/>
                <a:gd name="connsiteY3" fmla="*/ 105520 h 1241485"/>
                <a:gd name="connsiteX4" fmla="*/ 667918 w 1341914"/>
                <a:gd name="connsiteY4" fmla="*/ 566933 h 1241485"/>
                <a:gd name="connsiteX5" fmla="*/ 292990 w 1341914"/>
                <a:gd name="connsiteY5" fmla="*/ 1214398 h 1241485"/>
                <a:gd name="connsiteX6" fmla="*/ 401 w 1341914"/>
                <a:gd name="connsiteY6" fmla="*/ 1050400 h 1241485"/>
                <a:gd name="connsiteX0" fmla="*/ 401 w 1261313"/>
                <a:gd name="connsiteY0" fmla="*/ 1137768 h 1328853"/>
                <a:gd name="connsiteX1" fmla="*/ 235318 w 1261313"/>
                <a:gd name="connsiteY1" fmla="*/ 508615 h 1328853"/>
                <a:gd name="connsiteX2" fmla="*/ 486030 w 1261313"/>
                <a:gd name="connsiteY2" fmla="*/ 110170 h 1328853"/>
                <a:gd name="connsiteX3" fmla="*/ 1256139 w 1261313"/>
                <a:gd name="connsiteY3" fmla="*/ 40488 h 1328853"/>
                <a:gd name="connsiteX4" fmla="*/ 667918 w 1261313"/>
                <a:gd name="connsiteY4" fmla="*/ 654301 h 1328853"/>
                <a:gd name="connsiteX5" fmla="*/ 292990 w 1261313"/>
                <a:gd name="connsiteY5" fmla="*/ 1301766 h 1328853"/>
                <a:gd name="connsiteX6" fmla="*/ 401 w 1261313"/>
                <a:gd name="connsiteY6" fmla="*/ 1137768 h 1328853"/>
                <a:gd name="connsiteX0" fmla="*/ 3363 w 1264275"/>
                <a:gd name="connsiteY0" fmla="*/ 1135481 h 1328114"/>
                <a:gd name="connsiteX1" fmla="*/ 492280 w 1264275"/>
                <a:gd name="connsiteY1" fmla="*/ 435208 h 1328114"/>
                <a:gd name="connsiteX2" fmla="*/ 488992 w 1264275"/>
                <a:gd name="connsiteY2" fmla="*/ 107883 h 1328114"/>
                <a:gd name="connsiteX3" fmla="*/ 1259101 w 1264275"/>
                <a:gd name="connsiteY3" fmla="*/ 38201 h 1328114"/>
                <a:gd name="connsiteX4" fmla="*/ 670880 w 1264275"/>
                <a:gd name="connsiteY4" fmla="*/ 652014 h 1328114"/>
                <a:gd name="connsiteX5" fmla="*/ 295952 w 1264275"/>
                <a:gd name="connsiteY5" fmla="*/ 1299479 h 1328114"/>
                <a:gd name="connsiteX6" fmla="*/ 3363 w 1264275"/>
                <a:gd name="connsiteY6" fmla="*/ 1135481 h 1328114"/>
                <a:gd name="connsiteX0" fmla="*/ 3636 w 1265897"/>
                <a:gd name="connsiteY0" fmla="*/ 1135481 h 1312910"/>
                <a:gd name="connsiteX1" fmla="*/ 492553 w 1265897"/>
                <a:gd name="connsiteY1" fmla="*/ 435208 h 1312910"/>
                <a:gd name="connsiteX2" fmla="*/ 489265 w 1265897"/>
                <a:gd name="connsiteY2" fmla="*/ 107883 h 1312910"/>
                <a:gd name="connsiteX3" fmla="*/ 1259374 w 1265897"/>
                <a:gd name="connsiteY3" fmla="*/ 38201 h 1312910"/>
                <a:gd name="connsiteX4" fmla="*/ 782913 w 1265897"/>
                <a:gd name="connsiteY4" fmla="*/ 875534 h 1312910"/>
                <a:gd name="connsiteX5" fmla="*/ 296225 w 1265897"/>
                <a:gd name="connsiteY5" fmla="*/ 1299479 h 1312910"/>
                <a:gd name="connsiteX6" fmla="*/ 3636 w 1265897"/>
                <a:gd name="connsiteY6" fmla="*/ 1135481 h 1312910"/>
                <a:gd name="connsiteX0" fmla="*/ 3636 w 1265897"/>
                <a:gd name="connsiteY0" fmla="*/ 1308201 h 1388140"/>
                <a:gd name="connsiteX1" fmla="*/ 492553 w 1265897"/>
                <a:gd name="connsiteY1" fmla="*/ 435208 h 1388140"/>
                <a:gd name="connsiteX2" fmla="*/ 489265 w 1265897"/>
                <a:gd name="connsiteY2" fmla="*/ 107883 h 1388140"/>
                <a:gd name="connsiteX3" fmla="*/ 1259374 w 1265897"/>
                <a:gd name="connsiteY3" fmla="*/ 38201 h 1388140"/>
                <a:gd name="connsiteX4" fmla="*/ 782913 w 1265897"/>
                <a:gd name="connsiteY4" fmla="*/ 875534 h 1388140"/>
                <a:gd name="connsiteX5" fmla="*/ 296225 w 1265897"/>
                <a:gd name="connsiteY5" fmla="*/ 1299479 h 1388140"/>
                <a:gd name="connsiteX6" fmla="*/ 3636 w 1265897"/>
                <a:gd name="connsiteY6" fmla="*/ 1308201 h 1388140"/>
                <a:gd name="connsiteX0" fmla="*/ 138 w 1262399"/>
                <a:gd name="connsiteY0" fmla="*/ 1315655 h 1380472"/>
                <a:gd name="connsiteX1" fmla="*/ 326495 w 1262399"/>
                <a:gd name="connsiteY1" fmla="*/ 656022 h 1380472"/>
                <a:gd name="connsiteX2" fmla="*/ 485767 w 1262399"/>
                <a:gd name="connsiteY2" fmla="*/ 115337 h 1380472"/>
                <a:gd name="connsiteX3" fmla="*/ 1255876 w 1262399"/>
                <a:gd name="connsiteY3" fmla="*/ 45655 h 1380472"/>
                <a:gd name="connsiteX4" fmla="*/ 779415 w 1262399"/>
                <a:gd name="connsiteY4" fmla="*/ 882988 h 1380472"/>
                <a:gd name="connsiteX5" fmla="*/ 292727 w 1262399"/>
                <a:gd name="connsiteY5" fmla="*/ 1306933 h 1380472"/>
                <a:gd name="connsiteX6" fmla="*/ 138 w 1262399"/>
                <a:gd name="connsiteY6" fmla="*/ 1315655 h 1380472"/>
                <a:gd name="connsiteX0" fmla="*/ 138 w 1262399"/>
                <a:gd name="connsiteY0" fmla="*/ 1315655 h 1394948"/>
                <a:gd name="connsiteX1" fmla="*/ 326495 w 1262399"/>
                <a:gd name="connsiteY1" fmla="*/ 656022 h 1394948"/>
                <a:gd name="connsiteX2" fmla="*/ 485767 w 1262399"/>
                <a:gd name="connsiteY2" fmla="*/ 115337 h 1394948"/>
                <a:gd name="connsiteX3" fmla="*/ 1255876 w 1262399"/>
                <a:gd name="connsiteY3" fmla="*/ 45655 h 1394948"/>
                <a:gd name="connsiteX4" fmla="*/ 779415 w 1262399"/>
                <a:gd name="connsiteY4" fmla="*/ 628988 h 1394948"/>
                <a:gd name="connsiteX5" fmla="*/ 292727 w 1262399"/>
                <a:gd name="connsiteY5" fmla="*/ 1306933 h 1394948"/>
                <a:gd name="connsiteX6" fmla="*/ 138 w 1262399"/>
                <a:gd name="connsiteY6" fmla="*/ 1315655 h 1394948"/>
                <a:gd name="connsiteX0" fmla="*/ 138 w 1262557"/>
                <a:gd name="connsiteY0" fmla="*/ 1315655 h 1386579"/>
                <a:gd name="connsiteX1" fmla="*/ 326495 w 1262557"/>
                <a:gd name="connsiteY1" fmla="*/ 656022 h 1386579"/>
                <a:gd name="connsiteX2" fmla="*/ 485767 w 1262557"/>
                <a:gd name="connsiteY2" fmla="*/ 115337 h 1386579"/>
                <a:gd name="connsiteX3" fmla="*/ 1255876 w 1262557"/>
                <a:gd name="connsiteY3" fmla="*/ 45655 h 1386579"/>
                <a:gd name="connsiteX4" fmla="*/ 789575 w 1262557"/>
                <a:gd name="connsiteY4" fmla="*/ 771228 h 1386579"/>
                <a:gd name="connsiteX5" fmla="*/ 292727 w 1262557"/>
                <a:gd name="connsiteY5" fmla="*/ 1306933 h 1386579"/>
                <a:gd name="connsiteX6" fmla="*/ 138 w 1262557"/>
                <a:gd name="connsiteY6" fmla="*/ 1315655 h 1386579"/>
                <a:gd name="connsiteX0" fmla="*/ 138 w 1172971"/>
                <a:gd name="connsiteY0" fmla="*/ 1230704 h 1301628"/>
                <a:gd name="connsiteX1" fmla="*/ 326495 w 1172971"/>
                <a:gd name="connsiteY1" fmla="*/ 571071 h 1301628"/>
                <a:gd name="connsiteX2" fmla="*/ 485767 w 1172971"/>
                <a:gd name="connsiteY2" fmla="*/ 30386 h 1301628"/>
                <a:gd name="connsiteX3" fmla="*/ 1164436 w 1172971"/>
                <a:gd name="connsiteY3" fmla="*/ 123264 h 1301628"/>
                <a:gd name="connsiteX4" fmla="*/ 789575 w 1172971"/>
                <a:gd name="connsiteY4" fmla="*/ 686277 h 1301628"/>
                <a:gd name="connsiteX5" fmla="*/ 292727 w 1172971"/>
                <a:gd name="connsiteY5" fmla="*/ 1221982 h 1301628"/>
                <a:gd name="connsiteX6" fmla="*/ 138 w 1172971"/>
                <a:gd name="connsiteY6" fmla="*/ 1230704 h 1301628"/>
                <a:gd name="connsiteX0" fmla="*/ 881 w 1173714"/>
                <a:gd name="connsiteY0" fmla="*/ 1230704 h 1312483"/>
                <a:gd name="connsiteX1" fmla="*/ 327238 w 1173714"/>
                <a:gd name="connsiteY1" fmla="*/ 571071 h 1312483"/>
                <a:gd name="connsiteX2" fmla="*/ 486510 w 1173714"/>
                <a:gd name="connsiteY2" fmla="*/ 30386 h 1312483"/>
                <a:gd name="connsiteX3" fmla="*/ 1165179 w 1173714"/>
                <a:gd name="connsiteY3" fmla="*/ 123264 h 1312483"/>
                <a:gd name="connsiteX4" fmla="*/ 790318 w 1173714"/>
                <a:gd name="connsiteY4" fmla="*/ 686277 h 1312483"/>
                <a:gd name="connsiteX5" fmla="*/ 435710 w 1173714"/>
                <a:gd name="connsiteY5" fmla="*/ 1242302 h 1312483"/>
                <a:gd name="connsiteX6" fmla="*/ 881 w 1173714"/>
                <a:gd name="connsiteY6" fmla="*/ 1230704 h 13124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3714" h="1312483">
                  <a:moveTo>
                    <a:pt x="881" y="1230704"/>
                  </a:moveTo>
                  <a:cubicBezTo>
                    <a:pt x="-17198" y="1118832"/>
                    <a:pt x="247993" y="693231"/>
                    <a:pt x="327238" y="571071"/>
                  </a:cubicBezTo>
                  <a:cubicBezTo>
                    <a:pt x="406483" y="448911"/>
                    <a:pt x="346853" y="105020"/>
                    <a:pt x="486510" y="30386"/>
                  </a:cubicBezTo>
                  <a:cubicBezTo>
                    <a:pt x="626167" y="-44248"/>
                    <a:pt x="1104384" y="30882"/>
                    <a:pt x="1165179" y="123264"/>
                  </a:cubicBezTo>
                  <a:cubicBezTo>
                    <a:pt x="1225974" y="215646"/>
                    <a:pt x="947456" y="579357"/>
                    <a:pt x="790318" y="686277"/>
                  </a:cubicBezTo>
                  <a:cubicBezTo>
                    <a:pt x="633180" y="793197"/>
                    <a:pt x="567283" y="1151564"/>
                    <a:pt x="435710" y="1242302"/>
                  </a:cubicBezTo>
                  <a:cubicBezTo>
                    <a:pt x="304137" y="1333040"/>
                    <a:pt x="18960" y="1342576"/>
                    <a:pt x="881" y="1230704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5" name="Picture 94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12BE5A66-1932-AF6A-D0A4-E86665326D9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92581" y="6112518"/>
              <a:ext cx="585274" cy="431352"/>
            </a:xfrm>
            <a:prstGeom prst="rect">
              <a:avLst/>
            </a:prstGeom>
          </p:spPr>
        </p:pic>
        <p:pic>
          <p:nvPicPr>
            <p:cNvPr id="96" name="Picture 95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36B214CB-3F50-4270-CB69-17FEBAABCEE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60895" y="5413327"/>
              <a:ext cx="585274" cy="431352"/>
            </a:xfrm>
            <a:prstGeom prst="rect">
              <a:avLst/>
            </a:prstGeom>
          </p:spPr>
        </p:pic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63406CDA-3315-4C9D-BE33-29FC7E5D8589}"/>
              </a:ext>
            </a:extLst>
          </p:cNvPr>
          <p:cNvGrpSpPr/>
          <p:nvPr/>
        </p:nvGrpSpPr>
        <p:grpSpPr>
          <a:xfrm>
            <a:off x="9932830" y="1963106"/>
            <a:ext cx="1189665" cy="1304882"/>
            <a:chOff x="3420702" y="5122140"/>
            <a:chExt cx="1189665" cy="1304882"/>
          </a:xfrm>
        </p:grpSpPr>
        <p:sp>
          <p:nvSpPr>
            <p:cNvPr id="30" name="Oval 18">
              <a:extLst>
                <a:ext uri="{FF2B5EF4-FFF2-40B4-BE49-F238E27FC236}">
                  <a16:creationId xmlns:a16="http://schemas.microsoft.com/office/drawing/2014/main" id="{68F9B985-3892-74A3-D707-1B2CF2174D85}"/>
                </a:ext>
              </a:extLst>
            </p:cNvPr>
            <p:cNvSpPr/>
            <p:nvPr/>
          </p:nvSpPr>
          <p:spPr>
            <a:xfrm>
              <a:off x="3439989" y="5122140"/>
              <a:ext cx="1170378" cy="1304882"/>
            </a:xfrm>
            <a:custGeom>
              <a:avLst/>
              <a:gdLst>
                <a:gd name="connsiteX0" fmla="*/ 0 w 1397977"/>
                <a:gd name="connsiteY0" fmla="*/ 448478 h 896956"/>
                <a:gd name="connsiteX1" fmla="*/ 698989 w 1397977"/>
                <a:gd name="connsiteY1" fmla="*/ 0 h 896956"/>
                <a:gd name="connsiteX2" fmla="*/ 1397978 w 1397977"/>
                <a:gd name="connsiteY2" fmla="*/ 448478 h 896956"/>
                <a:gd name="connsiteX3" fmla="*/ 698989 w 1397977"/>
                <a:gd name="connsiteY3" fmla="*/ 896956 h 896956"/>
                <a:gd name="connsiteX4" fmla="*/ 0 w 1397977"/>
                <a:gd name="connsiteY4" fmla="*/ 448478 h 896956"/>
                <a:gd name="connsiteX0" fmla="*/ 0 w 1397978"/>
                <a:gd name="connsiteY0" fmla="*/ 285918 h 734396"/>
                <a:gd name="connsiteX1" fmla="*/ 698989 w 1397978"/>
                <a:gd name="connsiteY1" fmla="*/ 0 h 734396"/>
                <a:gd name="connsiteX2" fmla="*/ 1397978 w 1397978"/>
                <a:gd name="connsiteY2" fmla="*/ 285918 h 734396"/>
                <a:gd name="connsiteX3" fmla="*/ 698989 w 1397978"/>
                <a:gd name="connsiteY3" fmla="*/ 734396 h 734396"/>
                <a:gd name="connsiteX4" fmla="*/ 0 w 1397978"/>
                <a:gd name="connsiteY4" fmla="*/ 285918 h 734396"/>
                <a:gd name="connsiteX0" fmla="*/ 0 w 1469098"/>
                <a:gd name="connsiteY0" fmla="*/ 300703 h 749786"/>
                <a:gd name="connsiteX1" fmla="*/ 698989 w 1469098"/>
                <a:gd name="connsiteY1" fmla="*/ 14785 h 749786"/>
                <a:gd name="connsiteX2" fmla="*/ 1469098 w 1469098"/>
                <a:gd name="connsiteY2" fmla="*/ 199103 h 749786"/>
                <a:gd name="connsiteX3" fmla="*/ 698989 w 1469098"/>
                <a:gd name="connsiteY3" fmla="*/ 749181 h 749786"/>
                <a:gd name="connsiteX4" fmla="*/ 0 w 1469098"/>
                <a:gd name="connsiteY4" fmla="*/ 300703 h 749786"/>
                <a:gd name="connsiteX0" fmla="*/ 1865 w 1470963"/>
                <a:gd name="connsiteY0" fmla="*/ 300703 h 841119"/>
                <a:gd name="connsiteX1" fmla="*/ 700854 w 1470963"/>
                <a:gd name="connsiteY1" fmla="*/ 14785 h 841119"/>
                <a:gd name="connsiteX2" fmla="*/ 1470963 w 1470963"/>
                <a:gd name="connsiteY2" fmla="*/ 199103 h 841119"/>
                <a:gd name="connsiteX3" fmla="*/ 528134 w 1470963"/>
                <a:gd name="connsiteY3" fmla="*/ 840621 h 841119"/>
                <a:gd name="connsiteX4" fmla="*/ 1865 w 1470963"/>
                <a:gd name="connsiteY4" fmla="*/ 300703 h 841119"/>
                <a:gd name="connsiteX0" fmla="*/ 6519 w 1180977"/>
                <a:gd name="connsiteY0" fmla="*/ 464391 h 856059"/>
                <a:gd name="connsiteX1" fmla="*/ 410868 w 1180977"/>
                <a:gd name="connsiteY1" fmla="*/ 26073 h 856059"/>
                <a:gd name="connsiteX2" fmla="*/ 1180977 w 1180977"/>
                <a:gd name="connsiteY2" fmla="*/ 210391 h 856059"/>
                <a:gd name="connsiteX3" fmla="*/ 238148 w 1180977"/>
                <a:gd name="connsiteY3" fmla="*/ 851909 h 856059"/>
                <a:gd name="connsiteX4" fmla="*/ 6519 w 1180977"/>
                <a:gd name="connsiteY4" fmla="*/ 464391 h 856059"/>
                <a:gd name="connsiteX0" fmla="*/ 3794 w 1185099"/>
                <a:gd name="connsiteY0" fmla="*/ 446355 h 834041"/>
                <a:gd name="connsiteX1" fmla="*/ 408143 w 1185099"/>
                <a:gd name="connsiteY1" fmla="*/ 8037 h 834041"/>
                <a:gd name="connsiteX2" fmla="*/ 1178252 w 1185099"/>
                <a:gd name="connsiteY2" fmla="*/ 192355 h 834041"/>
                <a:gd name="connsiteX3" fmla="*/ 722111 w 1185099"/>
                <a:gd name="connsiteY3" fmla="*/ 491208 h 834041"/>
                <a:gd name="connsiteX4" fmla="*/ 235423 w 1185099"/>
                <a:gd name="connsiteY4" fmla="*/ 833873 h 834041"/>
                <a:gd name="connsiteX5" fmla="*/ 3794 w 1185099"/>
                <a:gd name="connsiteY5" fmla="*/ 446355 h 834041"/>
                <a:gd name="connsiteX0" fmla="*/ 341 w 1181646"/>
                <a:gd name="connsiteY0" fmla="*/ 446355 h 1087956"/>
                <a:gd name="connsiteX1" fmla="*/ 404690 w 1181646"/>
                <a:gd name="connsiteY1" fmla="*/ 8037 h 1087956"/>
                <a:gd name="connsiteX2" fmla="*/ 1174799 w 1181646"/>
                <a:gd name="connsiteY2" fmla="*/ 192355 h 1087956"/>
                <a:gd name="connsiteX3" fmla="*/ 718658 w 1181646"/>
                <a:gd name="connsiteY3" fmla="*/ 491208 h 1087956"/>
                <a:gd name="connsiteX4" fmla="*/ 465650 w 1181646"/>
                <a:gd name="connsiteY4" fmla="*/ 1087873 h 1087956"/>
                <a:gd name="connsiteX5" fmla="*/ 341 w 1181646"/>
                <a:gd name="connsiteY5" fmla="*/ 446355 h 1087956"/>
                <a:gd name="connsiteX0" fmla="*/ 270 w 1252695"/>
                <a:gd name="connsiteY0" fmla="*/ 757825 h 1110071"/>
                <a:gd name="connsiteX1" fmla="*/ 475739 w 1252695"/>
                <a:gd name="connsiteY1" fmla="*/ 24867 h 1110071"/>
                <a:gd name="connsiteX2" fmla="*/ 1245848 w 1252695"/>
                <a:gd name="connsiteY2" fmla="*/ 209185 h 1110071"/>
                <a:gd name="connsiteX3" fmla="*/ 789707 w 1252695"/>
                <a:gd name="connsiteY3" fmla="*/ 508038 h 1110071"/>
                <a:gd name="connsiteX4" fmla="*/ 536699 w 1252695"/>
                <a:gd name="connsiteY4" fmla="*/ 1104703 h 1110071"/>
                <a:gd name="connsiteX5" fmla="*/ 270 w 1252695"/>
                <a:gd name="connsiteY5" fmla="*/ 757825 h 1110071"/>
                <a:gd name="connsiteX0" fmla="*/ 7077 w 1259502"/>
                <a:gd name="connsiteY0" fmla="*/ 745831 h 1096684"/>
                <a:gd name="connsiteX1" fmla="*/ 252154 w 1259502"/>
                <a:gd name="connsiteY1" fmla="*/ 543398 h 1096684"/>
                <a:gd name="connsiteX2" fmla="*/ 482546 w 1259502"/>
                <a:gd name="connsiteY2" fmla="*/ 12873 h 1096684"/>
                <a:gd name="connsiteX3" fmla="*/ 1252655 w 1259502"/>
                <a:gd name="connsiteY3" fmla="*/ 197191 h 1096684"/>
                <a:gd name="connsiteX4" fmla="*/ 796514 w 1259502"/>
                <a:gd name="connsiteY4" fmla="*/ 496044 h 1096684"/>
                <a:gd name="connsiteX5" fmla="*/ 543506 w 1259502"/>
                <a:gd name="connsiteY5" fmla="*/ 1092709 h 1096684"/>
                <a:gd name="connsiteX6" fmla="*/ 7077 w 1259502"/>
                <a:gd name="connsiteY6" fmla="*/ 745831 h 1096684"/>
                <a:gd name="connsiteX0" fmla="*/ 7077 w 1259859"/>
                <a:gd name="connsiteY0" fmla="*/ 745831 h 1102197"/>
                <a:gd name="connsiteX1" fmla="*/ 252154 w 1259859"/>
                <a:gd name="connsiteY1" fmla="*/ 543398 h 1102197"/>
                <a:gd name="connsiteX2" fmla="*/ 482546 w 1259859"/>
                <a:gd name="connsiteY2" fmla="*/ 12873 h 1102197"/>
                <a:gd name="connsiteX3" fmla="*/ 1252655 w 1259859"/>
                <a:gd name="connsiteY3" fmla="*/ 197191 h 1102197"/>
                <a:gd name="connsiteX4" fmla="*/ 816834 w 1259859"/>
                <a:gd name="connsiteY4" fmla="*/ 333484 h 1102197"/>
                <a:gd name="connsiteX5" fmla="*/ 543506 w 1259859"/>
                <a:gd name="connsiteY5" fmla="*/ 1092709 h 1102197"/>
                <a:gd name="connsiteX6" fmla="*/ 7077 w 1259859"/>
                <a:gd name="connsiteY6" fmla="*/ 745831 h 1102197"/>
                <a:gd name="connsiteX0" fmla="*/ 7077 w 1642342"/>
                <a:gd name="connsiteY0" fmla="*/ 799951 h 1156317"/>
                <a:gd name="connsiteX1" fmla="*/ 252154 w 1642342"/>
                <a:gd name="connsiteY1" fmla="*/ 597518 h 1156317"/>
                <a:gd name="connsiteX2" fmla="*/ 482546 w 1642342"/>
                <a:gd name="connsiteY2" fmla="*/ 66993 h 1156317"/>
                <a:gd name="connsiteX3" fmla="*/ 1638735 w 1642342"/>
                <a:gd name="connsiteY3" fmla="*/ 68431 h 1156317"/>
                <a:gd name="connsiteX4" fmla="*/ 816834 w 1642342"/>
                <a:gd name="connsiteY4" fmla="*/ 387604 h 1156317"/>
                <a:gd name="connsiteX5" fmla="*/ 543506 w 1642342"/>
                <a:gd name="connsiteY5" fmla="*/ 1146829 h 1156317"/>
                <a:gd name="connsiteX6" fmla="*/ 7077 w 1642342"/>
                <a:gd name="connsiteY6" fmla="*/ 799951 h 1156317"/>
                <a:gd name="connsiteX0" fmla="*/ 165 w 1635430"/>
                <a:gd name="connsiteY0" fmla="*/ 799951 h 1266186"/>
                <a:gd name="connsiteX1" fmla="*/ 245242 w 1635430"/>
                <a:gd name="connsiteY1" fmla="*/ 597518 h 1266186"/>
                <a:gd name="connsiteX2" fmla="*/ 475634 w 1635430"/>
                <a:gd name="connsiteY2" fmla="*/ 66993 h 1266186"/>
                <a:gd name="connsiteX3" fmla="*/ 1631823 w 1635430"/>
                <a:gd name="connsiteY3" fmla="*/ 68431 h 1266186"/>
                <a:gd name="connsiteX4" fmla="*/ 809922 w 1635430"/>
                <a:gd name="connsiteY4" fmla="*/ 387604 h 1266186"/>
                <a:gd name="connsiteX5" fmla="*/ 282594 w 1635430"/>
                <a:gd name="connsiteY5" fmla="*/ 1258589 h 1266186"/>
                <a:gd name="connsiteX6" fmla="*/ 165 w 1635430"/>
                <a:gd name="connsiteY6" fmla="*/ 799951 h 1266186"/>
                <a:gd name="connsiteX0" fmla="*/ 165 w 1393256"/>
                <a:gd name="connsiteY0" fmla="*/ 768616 h 1234851"/>
                <a:gd name="connsiteX1" fmla="*/ 245242 w 1393256"/>
                <a:gd name="connsiteY1" fmla="*/ 566183 h 1234851"/>
                <a:gd name="connsiteX2" fmla="*/ 475634 w 1393256"/>
                <a:gd name="connsiteY2" fmla="*/ 35658 h 1234851"/>
                <a:gd name="connsiteX3" fmla="*/ 1387983 w 1393256"/>
                <a:gd name="connsiteY3" fmla="*/ 108216 h 1234851"/>
                <a:gd name="connsiteX4" fmla="*/ 809922 w 1393256"/>
                <a:gd name="connsiteY4" fmla="*/ 356269 h 1234851"/>
                <a:gd name="connsiteX5" fmla="*/ 282594 w 1393256"/>
                <a:gd name="connsiteY5" fmla="*/ 1227254 h 1234851"/>
                <a:gd name="connsiteX6" fmla="*/ 165 w 1393256"/>
                <a:gd name="connsiteY6" fmla="*/ 768616 h 1234851"/>
                <a:gd name="connsiteX0" fmla="*/ 165 w 1395797"/>
                <a:gd name="connsiteY0" fmla="*/ 768616 h 1231072"/>
                <a:gd name="connsiteX1" fmla="*/ 245242 w 1395797"/>
                <a:gd name="connsiteY1" fmla="*/ 566183 h 1231072"/>
                <a:gd name="connsiteX2" fmla="*/ 475634 w 1395797"/>
                <a:gd name="connsiteY2" fmla="*/ 35658 h 1231072"/>
                <a:gd name="connsiteX3" fmla="*/ 1387983 w 1395797"/>
                <a:gd name="connsiteY3" fmla="*/ 108216 h 1231072"/>
                <a:gd name="connsiteX4" fmla="*/ 982642 w 1395797"/>
                <a:gd name="connsiteY4" fmla="*/ 488349 h 1231072"/>
                <a:gd name="connsiteX5" fmla="*/ 282594 w 1395797"/>
                <a:gd name="connsiteY5" fmla="*/ 1227254 h 1231072"/>
                <a:gd name="connsiteX6" fmla="*/ 165 w 1395797"/>
                <a:gd name="connsiteY6" fmla="*/ 768616 h 1231072"/>
                <a:gd name="connsiteX0" fmla="*/ 384 w 1294416"/>
                <a:gd name="connsiteY0" fmla="*/ 1022616 h 1250879"/>
                <a:gd name="connsiteX1" fmla="*/ 143861 w 1294416"/>
                <a:gd name="connsiteY1" fmla="*/ 566183 h 1250879"/>
                <a:gd name="connsiteX2" fmla="*/ 374253 w 1294416"/>
                <a:gd name="connsiteY2" fmla="*/ 35658 h 1250879"/>
                <a:gd name="connsiteX3" fmla="*/ 1286602 w 1294416"/>
                <a:gd name="connsiteY3" fmla="*/ 108216 h 1250879"/>
                <a:gd name="connsiteX4" fmla="*/ 881261 w 1294416"/>
                <a:gd name="connsiteY4" fmla="*/ 488349 h 1250879"/>
                <a:gd name="connsiteX5" fmla="*/ 181213 w 1294416"/>
                <a:gd name="connsiteY5" fmla="*/ 1227254 h 1250879"/>
                <a:gd name="connsiteX6" fmla="*/ 384 w 1294416"/>
                <a:gd name="connsiteY6" fmla="*/ 1022616 h 1250879"/>
                <a:gd name="connsiteX0" fmla="*/ 49262 w 1343294"/>
                <a:gd name="connsiteY0" fmla="*/ 1012837 h 1243075"/>
                <a:gd name="connsiteX1" fmla="*/ 40339 w 1343294"/>
                <a:gd name="connsiteY1" fmla="*/ 424324 h 1243075"/>
                <a:gd name="connsiteX2" fmla="*/ 423131 w 1343294"/>
                <a:gd name="connsiteY2" fmla="*/ 25879 h 1243075"/>
                <a:gd name="connsiteX3" fmla="*/ 1335480 w 1343294"/>
                <a:gd name="connsiteY3" fmla="*/ 98437 h 1243075"/>
                <a:gd name="connsiteX4" fmla="*/ 930139 w 1343294"/>
                <a:gd name="connsiteY4" fmla="*/ 478570 h 1243075"/>
                <a:gd name="connsiteX5" fmla="*/ 230091 w 1343294"/>
                <a:gd name="connsiteY5" fmla="*/ 1217475 h 1243075"/>
                <a:gd name="connsiteX6" fmla="*/ 49262 w 1343294"/>
                <a:gd name="connsiteY6" fmla="*/ 1012837 h 1243075"/>
                <a:gd name="connsiteX0" fmla="*/ 49262 w 1339342"/>
                <a:gd name="connsiteY0" fmla="*/ 1012837 h 1230658"/>
                <a:gd name="connsiteX1" fmla="*/ 40339 w 1339342"/>
                <a:gd name="connsiteY1" fmla="*/ 424324 h 1230658"/>
                <a:gd name="connsiteX2" fmla="*/ 423131 w 1339342"/>
                <a:gd name="connsiteY2" fmla="*/ 25879 h 1230658"/>
                <a:gd name="connsiteX3" fmla="*/ 1335480 w 1339342"/>
                <a:gd name="connsiteY3" fmla="*/ 98437 h 1230658"/>
                <a:gd name="connsiteX4" fmla="*/ 564379 w 1339342"/>
                <a:gd name="connsiteY4" fmla="*/ 681770 h 1230658"/>
                <a:gd name="connsiteX5" fmla="*/ 230091 w 1339342"/>
                <a:gd name="connsiteY5" fmla="*/ 1217475 h 1230658"/>
                <a:gd name="connsiteX6" fmla="*/ 49262 w 1339342"/>
                <a:gd name="connsiteY6" fmla="*/ 1012837 h 1230658"/>
                <a:gd name="connsiteX0" fmla="*/ 1115 w 1291195"/>
                <a:gd name="connsiteY0" fmla="*/ 1012837 h 1230658"/>
                <a:gd name="connsiteX1" fmla="*/ 124272 w 1291195"/>
                <a:gd name="connsiteY1" fmla="*/ 424324 h 1230658"/>
                <a:gd name="connsiteX2" fmla="*/ 374984 w 1291195"/>
                <a:gd name="connsiteY2" fmla="*/ 25879 h 1230658"/>
                <a:gd name="connsiteX3" fmla="*/ 1287333 w 1291195"/>
                <a:gd name="connsiteY3" fmla="*/ 98437 h 1230658"/>
                <a:gd name="connsiteX4" fmla="*/ 516232 w 1291195"/>
                <a:gd name="connsiteY4" fmla="*/ 681770 h 1230658"/>
                <a:gd name="connsiteX5" fmla="*/ 181944 w 1291195"/>
                <a:gd name="connsiteY5" fmla="*/ 1217475 h 1230658"/>
                <a:gd name="connsiteX6" fmla="*/ 1115 w 1291195"/>
                <a:gd name="connsiteY6" fmla="*/ 1012837 h 1230658"/>
                <a:gd name="connsiteX0" fmla="*/ 1115 w 1230592"/>
                <a:gd name="connsiteY0" fmla="*/ 1009760 h 1227581"/>
                <a:gd name="connsiteX1" fmla="*/ 124272 w 1230592"/>
                <a:gd name="connsiteY1" fmla="*/ 421247 h 1227581"/>
                <a:gd name="connsiteX2" fmla="*/ 374984 w 1230592"/>
                <a:gd name="connsiteY2" fmla="*/ 22802 h 1227581"/>
                <a:gd name="connsiteX3" fmla="*/ 1226373 w 1230592"/>
                <a:gd name="connsiteY3" fmla="*/ 105520 h 1227581"/>
                <a:gd name="connsiteX4" fmla="*/ 516232 w 1230592"/>
                <a:gd name="connsiteY4" fmla="*/ 678693 h 1227581"/>
                <a:gd name="connsiteX5" fmla="*/ 181944 w 1230592"/>
                <a:gd name="connsiteY5" fmla="*/ 1214398 h 1227581"/>
                <a:gd name="connsiteX6" fmla="*/ 1115 w 1230592"/>
                <a:gd name="connsiteY6" fmla="*/ 1009760 h 1227581"/>
                <a:gd name="connsiteX0" fmla="*/ 1115 w 1230868"/>
                <a:gd name="connsiteY0" fmla="*/ 1009760 h 1234248"/>
                <a:gd name="connsiteX1" fmla="*/ 124272 w 1230868"/>
                <a:gd name="connsiteY1" fmla="*/ 421247 h 1234248"/>
                <a:gd name="connsiteX2" fmla="*/ 374984 w 1230868"/>
                <a:gd name="connsiteY2" fmla="*/ 22802 h 1234248"/>
                <a:gd name="connsiteX3" fmla="*/ 1226373 w 1230868"/>
                <a:gd name="connsiteY3" fmla="*/ 105520 h 1234248"/>
                <a:gd name="connsiteX4" fmla="*/ 556872 w 1230868"/>
                <a:gd name="connsiteY4" fmla="*/ 566933 h 1234248"/>
                <a:gd name="connsiteX5" fmla="*/ 181944 w 1230868"/>
                <a:gd name="connsiteY5" fmla="*/ 1214398 h 1234248"/>
                <a:gd name="connsiteX6" fmla="*/ 1115 w 1230868"/>
                <a:gd name="connsiteY6" fmla="*/ 1009760 h 1234248"/>
                <a:gd name="connsiteX0" fmla="*/ 401 w 1341914"/>
                <a:gd name="connsiteY0" fmla="*/ 1050400 h 1241485"/>
                <a:gd name="connsiteX1" fmla="*/ 235318 w 1341914"/>
                <a:gd name="connsiteY1" fmla="*/ 421247 h 1241485"/>
                <a:gd name="connsiteX2" fmla="*/ 486030 w 1341914"/>
                <a:gd name="connsiteY2" fmla="*/ 22802 h 1241485"/>
                <a:gd name="connsiteX3" fmla="*/ 1337419 w 1341914"/>
                <a:gd name="connsiteY3" fmla="*/ 105520 h 1241485"/>
                <a:gd name="connsiteX4" fmla="*/ 667918 w 1341914"/>
                <a:gd name="connsiteY4" fmla="*/ 566933 h 1241485"/>
                <a:gd name="connsiteX5" fmla="*/ 292990 w 1341914"/>
                <a:gd name="connsiteY5" fmla="*/ 1214398 h 1241485"/>
                <a:gd name="connsiteX6" fmla="*/ 401 w 1341914"/>
                <a:gd name="connsiteY6" fmla="*/ 1050400 h 1241485"/>
                <a:gd name="connsiteX0" fmla="*/ 401 w 1261313"/>
                <a:gd name="connsiteY0" fmla="*/ 1137768 h 1328853"/>
                <a:gd name="connsiteX1" fmla="*/ 235318 w 1261313"/>
                <a:gd name="connsiteY1" fmla="*/ 508615 h 1328853"/>
                <a:gd name="connsiteX2" fmla="*/ 486030 w 1261313"/>
                <a:gd name="connsiteY2" fmla="*/ 110170 h 1328853"/>
                <a:gd name="connsiteX3" fmla="*/ 1256139 w 1261313"/>
                <a:gd name="connsiteY3" fmla="*/ 40488 h 1328853"/>
                <a:gd name="connsiteX4" fmla="*/ 667918 w 1261313"/>
                <a:gd name="connsiteY4" fmla="*/ 654301 h 1328853"/>
                <a:gd name="connsiteX5" fmla="*/ 292990 w 1261313"/>
                <a:gd name="connsiteY5" fmla="*/ 1301766 h 1328853"/>
                <a:gd name="connsiteX6" fmla="*/ 401 w 1261313"/>
                <a:gd name="connsiteY6" fmla="*/ 1137768 h 1328853"/>
                <a:gd name="connsiteX0" fmla="*/ 3363 w 1264275"/>
                <a:gd name="connsiteY0" fmla="*/ 1135481 h 1328114"/>
                <a:gd name="connsiteX1" fmla="*/ 492280 w 1264275"/>
                <a:gd name="connsiteY1" fmla="*/ 435208 h 1328114"/>
                <a:gd name="connsiteX2" fmla="*/ 488992 w 1264275"/>
                <a:gd name="connsiteY2" fmla="*/ 107883 h 1328114"/>
                <a:gd name="connsiteX3" fmla="*/ 1259101 w 1264275"/>
                <a:gd name="connsiteY3" fmla="*/ 38201 h 1328114"/>
                <a:gd name="connsiteX4" fmla="*/ 670880 w 1264275"/>
                <a:gd name="connsiteY4" fmla="*/ 652014 h 1328114"/>
                <a:gd name="connsiteX5" fmla="*/ 295952 w 1264275"/>
                <a:gd name="connsiteY5" fmla="*/ 1299479 h 1328114"/>
                <a:gd name="connsiteX6" fmla="*/ 3363 w 1264275"/>
                <a:gd name="connsiteY6" fmla="*/ 1135481 h 1328114"/>
                <a:gd name="connsiteX0" fmla="*/ 3636 w 1265897"/>
                <a:gd name="connsiteY0" fmla="*/ 1135481 h 1312910"/>
                <a:gd name="connsiteX1" fmla="*/ 492553 w 1265897"/>
                <a:gd name="connsiteY1" fmla="*/ 435208 h 1312910"/>
                <a:gd name="connsiteX2" fmla="*/ 489265 w 1265897"/>
                <a:gd name="connsiteY2" fmla="*/ 107883 h 1312910"/>
                <a:gd name="connsiteX3" fmla="*/ 1259374 w 1265897"/>
                <a:gd name="connsiteY3" fmla="*/ 38201 h 1312910"/>
                <a:gd name="connsiteX4" fmla="*/ 782913 w 1265897"/>
                <a:gd name="connsiteY4" fmla="*/ 875534 h 1312910"/>
                <a:gd name="connsiteX5" fmla="*/ 296225 w 1265897"/>
                <a:gd name="connsiteY5" fmla="*/ 1299479 h 1312910"/>
                <a:gd name="connsiteX6" fmla="*/ 3636 w 1265897"/>
                <a:gd name="connsiteY6" fmla="*/ 1135481 h 1312910"/>
                <a:gd name="connsiteX0" fmla="*/ 3636 w 1265897"/>
                <a:gd name="connsiteY0" fmla="*/ 1308201 h 1388140"/>
                <a:gd name="connsiteX1" fmla="*/ 492553 w 1265897"/>
                <a:gd name="connsiteY1" fmla="*/ 435208 h 1388140"/>
                <a:gd name="connsiteX2" fmla="*/ 489265 w 1265897"/>
                <a:gd name="connsiteY2" fmla="*/ 107883 h 1388140"/>
                <a:gd name="connsiteX3" fmla="*/ 1259374 w 1265897"/>
                <a:gd name="connsiteY3" fmla="*/ 38201 h 1388140"/>
                <a:gd name="connsiteX4" fmla="*/ 782913 w 1265897"/>
                <a:gd name="connsiteY4" fmla="*/ 875534 h 1388140"/>
                <a:gd name="connsiteX5" fmla="*/ 296225 w 1265897"/>
                <a:gd name="connsiteY5" fmla="*/ 1299479 h 1388140"/>
                <a:gd name="connsiteX6" fmla="*/ 3636 w 1265897"/>
                <a:gd name="connsiteY6" fmla="*/ 1308201 h 1388140"/>
                <a:gd name="connsiteX0" fmla="*/ 138 w 1262399"/>
                <a:gd name="connsiteY0" fmla="*/ 1315655 h 1380472"/>
                <a:gd name="connsiteX1" fmla="*/ 326495 w 1262399"/>
                <a:gd name="connsiteY1" fmla="*/ 656022 h 1380472"/>
                <a:gd name="connsiteX2" fmla="*/ 485767 w 1262399"/>
                <a:gd name="connsiteY2" fmla="*/ 115337 h 1380472"/>
                <a:gd name="connsiteX3" fmla="*/ 1255876 w 1262399"/>
                <a:gd name="connsiteY3" fmla="*/ 45655 h 1380472"/>
                <a:gd name="connsiteX4" fmla="*/ 779415 w 1262399"/>
                <a:gd name="connsiteY4" fmla="*/ 882988 h 1380472"/>
                <a:gd name="connsiteX5" fmla="*/ 292727 w 1262399"/>
                <a:gd name="connsiteY5" fmla="*/ 1306933 h 1380472"/>
                <a:gd name="connsiteX6" fmla="*/ 138 w 1262399"/>
                <a:gd name="connsiteY6" fmla="*/ 1315655 h 1380472"/>
                <a:gd name="connsiteX0" fmla="*/ 138 w 1262399"/>
                <a:gd name="connsiteY0" fmla="*/ 1315655 h 1394948"/>
                <a:gd name="connsiteX1" fmla="*/ 326495 w 1262399"/>
                <a:gd name="connsiteY1" fmla="*/ 656022 h 1394948"/>
                <a:gd name="connsiteX2" fmla="*/ 485767 w 1262399"/>
                <a:gd name="connsiteY2" fmla="*/ 115337 h 1394948"/>
                <a:gd name="connsiteX3" fmla="*/ 1255876 w 1262399"/>
                <a:gd name="connsiteY3" fmla="*/ 45655 h 1394948"/>
                <a:gd name="connsiteX4" fmla="*/ 779415 w 1262399"/>
                <a:gd name="connsiteY4" fmla="*/ 628988 h 1394948"/>
                <a:gd name="connsiteX5" fmla="*/ 292727 w 1262399"/>
                <a:gd name="connsiteY5" fmla="*/ 1306933 h 1394948"/>
                <a:gd name="connsiteX6" fmla="*/ 138 w 1262399"/>
                <a:gd name="connsiteY6" fmla="*/ 1315655 h 1394948"/>
                <a:gd name="connsiteX0" fmla="*/ 138 w 1262557"/>
                <a:gd name="connsiteY0" fmla="*/ 1315655 h 1386579"/>
                <a:gd name="connsiteX1" fmla="*/ 326495 w 1262557"/>
                <a:gd name="connsiteY1" fmla="*/ 656022 h 1386579"/>
                <a:gd name="connsiteX2" fmla="*/ 485767 w 1262557"/>
                <a:gd name="connsiteY2" fmla="*/ 115337 h 1386579"/>
                <a:gd name="connsiteX3" fmla="*/ 1255876 w 1262557"/>
                <a:gd name="connsiteY3" fmla="*/ 45655 h 1386579"/>
                <a:gd name="connsiteX4" fmla="*/ 789575 w 1262557"/>
                <a:gd name="connsiteY4" fmla="*/ 771228 h 1386579"/>
                <a:gd name="connsiteX5" fmla="*/ 292727 w 1262557"/>
                <a:gd name="connsiteY5" fmla="*/ 1306933 h 1386579"/>
                <a:gd name="connsiteX6" fmla="*/ 138 w 1262557"/>
                <a:gd name="connsiteY6" fmla="*/ 1315655 h 1386579"/>
                <a:gd name="connsiteX0" fmla="*/ 138 w 1172971"/>
                <a:gd name="connsiteY0" fmla="*/ 1230704 h 1301628"/>
                <a:gd name="connsiteX1" fmla="*/ 326495 w 1172971"/>
                <a:gd name="connsiteY1" fmla="*/ 571071 h 1301628"/>
                <a:gd name="connsiteX2" fmla="*/ 485767 w 1172971"/>
                <a:gd name="connsiteY2" fmla="*/ 30386 h 1301628"/>
                <a:gd name="connsiteX3" fmla="*/ 1164436 w 1172971"/>
                <a:gd name="connsiteY3" fmla="*/ 123264 h 1301628"/>
                <a:gd name="connsiteX4" fmla="*/ 789575 w 1172971"/>
                <a:gd name="connsiteY4" fmla="*/ 686277 h 1301628"/>
                <a:gd name="connsiteX5" fmla="*/ 292727 w 1172971"/>
                <a:gd name="connsiteY5" fmla="*/ 1221982 h 1301628"/>
                <a:gd name="connsiteX6" fmla="*/ 138 w 1172971"/>
                <a:gd name="connsiteY6" fmla="*/ 1230704 h 1301628"/>
                <a:gd name="connsiteX0" fmla="*/ 881 w 1173714"/>
                <a:gd name="connsiteY0" fmla="*/ 1230704 h 1312483"/>
                <a:gd name="connsiteX1" fmla="*/ 327238 w 1173714"/>
                <a:gd name="connsiteY1" fmla="*/ 571071 h 1312483"/>
                <a:gd name="connsiteX2" fmla="*/ 486510 w 1173714"/>
                <a:gd name="connsiteY2" fmla="*/ 30386 h 1312483"/>
                <a:gd name="connsiteX3" fmla="*/ 1165179 w 1173714"/>
                <a:gd name="connsiteY3" fmla="*/ 123264 h 1312483"/>
                <a:gd name="connsiteX4" fmla="*/ 790318 w 1173714"/>
                <a:gd name="connsiteY4" fmla="*/ 686277 h 1312483"/>
                <a:gd name="connsiteX5" fmla="*/ 435710 w 1173714"/>
                <a:gd name="connsiteY5" fmla="*/ 1242302 h 1312483"/>
                <a:gd name="connsiteX6" fmla="*/ 881 w 1173714"/>
                <a:gd name="connsiteY6" fmla="*/ 1230704 h 1312483"/>
                <a:gd name="connsiteX0" fmla="*/ 268 w 1173101"/>
                <a:gd name="connsiteY0" fmla="*/ 1221859 h 1311396"/>
                <a:gd name="connsiteX1" fmla="*/ 499345 w 1173101"/>
                <a:gd name="connsiteY1" fmla="*/ 440306 h 1311396"/>
                <a:gd name="connsiteX2" fmla="*/ 485897 w 1173101"/>
                <a:gd name="connsiteY2" fmla="*/ 21541 h 1311396"/>
                <a:gd name="connsiteX3" fmla="*/ 1164566 w 1173101"/>
                <a:gd name="connsiteY3" fmla="*/ 114419 h 1311396"/>
                <a:gd name="connsiteX4" fmla="*/ 789705 w 1173101"/>
                <a:gd name="connsiteY4" fmla="*/ 677432 h 1311396"/>
                <a:gd name="connsiteX5" fmla="*/ 435097 w 1173101"/>
                <a:gd name="connsiteY5" fmla="*/ 1233457 h 1311396"/>
                <a:gd name="connsiteX6" fmla="*/ 268 w 1173101"/>
                <a:gd name="connsiteY6" fmla="*/ 1221859 h 1311396"/>
                <a:gd name="connsiteX0" fmla="*/ 248 w 1170378"/>
                <a:gd name="connsiteY0" fmla="*/ 1221859 h 1304882"/>
                <a:gd name="connsiteX1" fmla="*/ 499325 w 1170378"/>
                <a:gd name="connsiteY1" fmla="*/ 440306 h 1304882"/>
                <a:gd name="connsiteX2" fmla="*/ 485877 w 1170378"/>
                <a:gd name="connsiteY2" fmla="*/ 21541 h 1304882"/>
                <a:gd name="connsiteX3" fmla="*/ 1164546 w 1170378"/>
                <a:gd name="connsiteY3" fmla="*/ 114419 h 1304882"/>
                <a:gd name="connsiteX4" fmla="*/ 637285 w 1170378"/>
                <a:gd name="connsiteY4" fmla="*/ 789192 h 1304882"/>
                <a:gd name="connsiteX5" fmla="*/ 435077 w 1170378"/>
                <a:gd name="connsiteY5" fmla="*/ 1233457 h 1304882"/>
                <a:gd name="connsiteX6" fmla="*/ 248 w 1170378"/>
                <a:gd name="connsiteY6" fmla="*/ 1221859 h 1304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170378" h="1304882">
                  <a:moveTo>
                    <a:pt x="248" y="1221859"/>
                  </a:moveTo>
                  <a:cubicBezTo>
                    <a:pt x="10956" y="1089667"/>
                    <a:pt x="420080" y="562466"/>
                    <a:pt x="499325" y="440306"/>
                  </a:cubicBezTo>
                  <a:cubicBezTo>
                    <a:pt x="578570" y="318146"/>
                    <a:pt x="375007" y="75855"/>
                    <a:pt x="485877" y="21541"/>
                  </a:cubicBezTo>
                  <a:cubicBezTo>
                    <a:pt x="596747" y="-32773"/>
                    <a:pt x="1103751" y="22037"/>
                    <a:pt x="1164546" y="114419"/>
                  </a:cubicBezTo>
                  <a:cubicBezTo>
                    <a:pt x="1225341" y="206801"/>
                    <a:pt x="794423" y="682272"/>
                    <a:pt x="637285" y="789192"/>
                  </a:cubicBezTo>
                  <a:cubicBezTo>
                    <a:pt x="480147" y="896112"/>
                    <a:pt x="541250" y="1161346"/>
                    <a:pt x="435077" y="1233457"/>
                  </a:cubicBezTo>
                  <a:cubicBezTo>
                    <a:pt x="328904" y="1305568"/>
                    <a:pt x="-10460" y="1354051"/>
                    <a:pt x="248" y="1221859"/>
                  </a:cubicBezTo>
                  <a:close/>
                </a:path>
              </a:pathLst>
            </a:custGeom>
            <a:pattFill prst="pct50">
              <a:fgClr>
                <a:schemeClr val="accent1"/>
              </a:fgClr>
              <a:bgClr>
                <a:schemeClr val="bg1"/>
              </a:bgClr>
            </a:patt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pic>
          <p:nvPicPr>
            <p:cNvPr id="97" name="Picture 96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F2D8EA87-3A92-2226-706E-6453F7C928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0702" y="5877985"/>
              <a:ext cx="585274" cy="431352"/>
            </a:xfrm>
            <a:prstGeom prst="rect">
              <a:avLst/>
            </a:prstGeom>
          </p:spPr>
        </p:pic>
        <p:pic>
          <p:nvPicPr>
            <p:cNvPr id="98" name="Picture 97" descr="A group of carrots on a white background&#10;&#10;Description automatically generated">
              <a:extLst>
                <a:ext uri="{FF2B5EF4-FFF2-40B4-BE49-F238E27FC236}">
                  <a16:creationId xmlns:a16="http://schemas.microsoft.com/office/drawing/2014/main" id="{6DAAA8B3-0E6A-F4F7-128B-0A9D7D229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alphaModFix amt="50000"/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3453" b="93168" l="10000" r="94900">
                          <a14:foregroundMark x1="22150" y1="93468" x2="22150" y2="93468"/>
                          <a14:foregroundMark x1="70900" y1="3904" x2="70900" y2="3904"/>
                          <a14:foregroundMark x1="93200" y1="41066" x2="93200" y2="41066"/>
                          <a14:foregroundMark x1="94900" y1="59009" x2="94900" y2="59009"/>
                          <a14:foregroundMark x1="91550" y1="63664" x2="91550" y2="63664"/>
                          <a14:foregroundMark x1="91250" y1="63514" x2="91250" y2="63514"/>
                          <a14:foregroundMark x1="91000" y1="62913" x2="91000" y2="62913"/>
                          <a14:foregroundMark x1="94000" y1="59234" x2="94000" y2="59234"/>
                          <a14:foregroundMark x1="75150" y1="3453" x2="75150" y2="3453"/>
                          <a14:foregroundMark x1="71150" y1="3453" x2="71150" y2="34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7156" y="5199049"/>
              <a:ext cx="585274" cy="431352"/>
            </a:xfrm>
            <a:prstGeom prst="rect">
              <a:avLst/>
            </a:prstGeom>
          </p:spPr>
        </p:pic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B34AA78-B861-5583-98AF-2D082C9EF8DD}"/>
                  </a:ext>
                </a:extLst>
              </p:cNvPr>
              <p:cNvSpPr txBox="1"/>
              <p:nvPr/>
            </p:nvSpPr>
            <p:spPr>
              <a:xfrm>
                <a:off x="596932" y="1116918"/>
                <a:ext cx="5204328" cy="49244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lvl="0"/>
                <a:r>
                  <a:rPr lang="en-AU" sz="3200" b="0" dirty="0"/>
                  <a:t>State: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P</m:t>
                    </m:r>
                    <m:r>
                      <a:rPr lang="en-AU" sz="320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en-AU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𝑋</m:t>
                    </m:r>
                    <m:r>
                      <a:rPr lang="en-AU" sz="32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AU" sz="32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101" name="TextBox 100">
                <a:extLst>
                  <a:ext uri="{FF2B5EF4-FFF2-40B4-BE49-F238E27FC236}">
                    <a16:creationId xmlns:a16="http://schemas.microsoft.com/office/drawing/2014/main" id="{1B34AA78-B861-5583-98AF-2D082C9EF8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6932" y="1116918"/>
                <a:ext cx="5204328" cy="492443"/>
              </a:xfrm>
              <a:prstGeom prst="rect">
                <a:avLst/>
              </a:prstGeom>
              <a:blipFill>
                <a:blip r:embed="rId6"/>
                <a:stretch>
                  <a:fillRect l="-4801" t="-23457" b="-5061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DEB3A1-07A0-0C50-BAF5-17B3BDD9BC7A}"/>
                  </a:ext>
                </a:extLst>
              </p:cNvPr>
              <p:cNvSpPr txBox="1"/>
              <p:nvPr/>
            </p:nvSpPr>
            <p:spPr>
              <a:xfrm>
                <a:off x="475449" y="1886592"/>
                <a:ext cx="6094378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A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rPr>
                  <a:t>Time-evolving state: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AU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P</m:t>
                    </m:r>
                    <m:r>
                      <a:rPr kumimoji="0" lang="en-AU" sz="32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(</m:t>
                    </m:r>
                    <m:sSub>
                      <m:sSubPr>
                        <m:ctrlPr>
                          <a:rPr kumimoji="0" lang="en-A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en-A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𝑋</m:t>
                        </m:r>
                      </m:e>
                      <m:sub>
                        <m:r>
                          <a:rPr kumimoji="0" lang="en-A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𝑡</m:t>
                        </m:r>
                      </m:sub>
                    </m:sSub>
                    <m:r>
                      <a:rPr kumimoji="0" lang="en-A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)</m:t>
                    </m:r>
                  </m:oMath>
                </a14:m>
                <a:endParaRPr kumimoji="0" lang="en-AU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2BDEB3A1-07A0-0C50-BAF5-17B3BDD9BC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5449" y="1886592"/>
                <a:ext cx="6094378" cy="584775"/>
              </a:xfrm>
              <a:prstGeom prst="rect">
                <a:avLst/>
              </a:prstGeom>
              <a:blipFill>
                <a:blip r:embed="rId7"/>
                <a:stretch>
                  <a:fillRect l="-2600" t="-12500" b="-343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993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7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4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1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1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100"/>
                            </p:stCondLst>
                            <p:childTnLst>
                              <p:par>
                                <p:cTn id="38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8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800"/>
                            </p:stCondLst>
                            <p:childTnLst>
                              <p:par>
                                <p:cTn id="44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200"/>
                            </p:stCondLst>
                            <p:childTnLst>
                              <p:par>
                                <p:cTn id="5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900"/>
                            </p:stCondLst>
                            <p:childTnLst>
                              <p:par>
                                <p:cTn id="5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9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600"/>
                            </p:stCondLst>
                            <p:childTnLst>
                              <p:par>
                                <p:cTn id="6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6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3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300"/>
                            </p:stCondLst>
                            <p:childTnLst>
                              <p:par>
                                <p:cTn id="74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000"/>
                            </p:stCondLst>
                            <p:childTnLst>
                              <p:par>
                                <p:cTn id="80" presetID="1" presetClass="exit" presetSubtype="0" fill="hold" nodeType="after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7700"/>
                            </p:stCondLst>
                            <p:childTnLst>
                              <p:par>
                                <p:cTn id="8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1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hteck 6"/>
              <p:cNvSpPr/>
              <p:nvPr/>
            </p:nvSpPr>
            <p:spPr>
              <a:xfrm>
                <a:off x="1337238" y="1806101"/>
                <a:ext cx="8565230" cy="55399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  <m: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,…,</m:t>
                          </m:r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e>
                      </m:d>
                      <m:r>
                        <a:rPr lang="en-GB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…</m:t>
                      </m:r>
                      <m:r>
                        <a:rPr lang="en-GB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|</m:t>
                          </m:r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  <m:r>
                        <a:rPr lang="en-GB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GB" sz="3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Rechtec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238" y="1806101"/>
                <a:ext cx="8565230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AA1E5072-954A-EEEA-DE94-A256D0C18E30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Markov condition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hteck 6">
                <a:extLst>
                  <a:ext uri="{FF2B5EF4-FFF2-40B4-BE49-F238E27FC236}">
                    <a16:creationId xmlns:a16="http://schemas.microsoft.com/office/drawing/2014/main" id="{19C65C4D-F97F-31FB-7ED3-14E0E8BC6684}"/>
                  </a:ext>
                </a:extLst>
              </p:cNvPr>
              <p:cNvSpPr/>
              <p:nvPr/>
            </p:nvSpPr>
            <p:spPr>
              <a:xfrm>
                <a:off x="1337238" y="4170396"/>
                <a:ext cx="5860707" cy="126983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00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e>
                      </m:d>
                      <m:r>
                        <a:rPr lang="en-GB" sz="3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sSub>
                            <m:sSubPr>
                              <m:ctrlP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  <m:r>
                                <a:rPr lang="en-AU" sz="3000" b="0" i="1" smtClean="0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−1</m:t>
                              </m:r>
                            </m:sub>
                          </m:sSub>
                        </m:sub>
                        <m:sup/>
                        <m:e>
                          <m:r>
                            <a:rPr lang="en-GB" sz="3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AU" sz="3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  <m:r>
                                <a:rPr lang="en-GB" sz="3000" i="1">
                                  <a:solidFill>
                                    <a:srgbClr val="000000"/>
                                  </a:solidFill>
                                  <a:latin typeface="Cambria Math" panose="02040503050406030204" pitchFamily="18" charset="0"/>
                                </a:rPr>
                                <m:t>|</m:t>
                              </m:r>
                              <m:sSub>
                                <m:sSubPr>
                                  <m:ctrlPr>
                                    <a:rPr lang="en-GB" sz="3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000" i="1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AU" sz="3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AU" sz="3000" b="0" i="1" smtClean="0">
                                      <a:solidFill>
                                        <a:srgbClr val="00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e>
                          </m:d>
                        </m:e>
                      </m:nary>
                      <m:r>
                        <a:rPr lang="en-AU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AU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  <m:r>
                            <a:rPr lang="en-AU" sz="3000" b="0" i="1" smtClean="0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en-AU" sz="3000" b="0" i="1" smtClean="0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3000" dirty="0">
                  <a:solidFill>
                    <a:srgbClr val="000000"/>
                  </a:solidFill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4" name="Rechteck 6">
                <a:extLst>
                  <a:ext uri="{FF2B5EF4-FFF2-40B4-BE49-F238E27FC236}">
                    <a16:creationId xmlns:a16="http://schemas.microsoft.com/office/drawing/2014/main" id="{19C65C4D-F97F-31FB-7ED3-14E0E8BC668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37238" y="4170396"/>
                <a:ext cx="5860707" cy="126983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9B6AF7A-4C1B-E2C0-60A9-60696849F423}"/>
              </a:ext>
            </a:extLst>
          </p:cNvPr>
          <p:cNvCxnSpPr>
            <a:cxnSpLocks/>
          </p:cNvCxnSpPr>
          <p:nvPr/>
        </p:nvCxnSpPr>
        <p:spPr>
          <a:xfrm>
            <a:off x="1465940" y="3381370"/>
            <a:ext cx="1518248" cy="0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ABEF87E4-A303-8363-B9C2-2D7C0912555B}"/>
              </a:ext>
            </a:extLst>
          </p:cNvPr>
          <p:cNvSpPr txBox="1"/>
          <p:nvPr/>
        </p:nvSpPr>
        <p:spPr>
          <a:xfrm>
            <a:off x="3581321" y="3104371"/>
            <a:ext cx="3725392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3600" b="0" dirty="0"/>
              <a:t>“state evolution”:</a:t>
            </a:r>
          </a:p>
        </p:txBody>
      </p:sp>
    </p:spTree>
    <p:extLst>
      <p:ext uri="{BB962C8B-B14F-4D97-AF65-F5344CB8AC3E}">
        <p14:creationId xmlns:p14="http://schemas.microsoft.com/office/powerpoint/2010/main" val="12932956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361A50-51D3-D47B-F552-8FE9BC7475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CC5DB57-226E-D682-E9A1-902EA9671844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Open systems with memory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7054F05-9D4D-81E8-76B1-7AD753A497E2}"/>
              </a:ext>
            </a:extLst>
          </p:cNvPr>
          <p:cNvSpPr txBox="1"/>
          <p:nvPr/>
        </p:nvSpPr>
        <p:spPr>
          <a:xfrm>
            <a:off x="1401085" y="2118866"/>
            <a:ext cx="557364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600" b="0" dirty="0"/>
              <a:t>Multi-time correlations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AU" sz="3600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600" b="0" dirty="0"/>
              <a:t>Causal influence</a:t>
            </a:r>
          </a:p>
        </p:txBody>
      </p:sp>
    </p:spTree>
    <p:extLst>
      <p:ext uri="{BB962C8B-B14F-4D97-AF65-F5344CB8AC3E}">
        <p14:creationId xmlns:p14="http://schemas.microsoft.com/office/powerpoint/2010/main" val="218773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553C5F-D3F1-7A91-2364-8F12375EB8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2A237F7-E57C-1496-ACB2-94DBB73935E6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Multi-time correlations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F97041-991D-3ABC-AD64-D6B60A748F6E}"/>
              </a:ext>
            </a:extLst>
          </p:cNvPr>
          <p:cNvSpPr txBox="1"/>
          <p:nvPr/>
        </p:nvSpPr>
        <p:spPr>
          <a:xfrm>
            <a:off x="391795" y="948587"/>
            <a:ext cx="537065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3600" b="0" dirty="0"/>
              <a:t>Example: walk with memory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587CE04-9A5A-8F71-F8E4-AB6E271B1FEC}"/>
              </a:ext>
            </a:extLst>
          </p:cNvPr>
          <p:cNvGrpSpPr/>
          <p:nvPr/>
        </p:nvGrpSpPr>
        <p:grpSpPr>
          <a:xfrm>
            <a:off x="6616615" y="1045952"/>
            <a:ext cx="4094517" cy="2050149"/>
            <a:chOff x="6616615" y="1045952"/>
            <a:chExt cx="4094517" cy="2050149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DF2440F-0117-63FC-886F-79320ECDCDA4}"/>
                </a:ext>
              </a:extLst>
            </p:cNvPr>
            <p:cNvGrpSpPr/>
            <p:nvPr/>
          </p:nvGrpSpPr>
          <p:grpSpPr>
            <a:xfrm>
              <a:off x="9303707" y="1045952"/>
              <a:ext cx="1407425" cy="1407481"/>
              <a:chOff x="7371391" y="1283057"/>
              <a:chExt cx="1407425" cy="1407481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A37AD93F-D07D-74E7-1CC2-7E067C1392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7371391" y="1283057"/>
                <a:ext cx="1407425" cy="1116044"/>
              </a:xfrm>
              <a:prstGeom prst="flowChartInternalStorage">
                <a:avLst/>
              </a:prstGeom>
            </p:spPr>
          </p:pic>
          <p:sp>
            <p:nvSpPr>
              <p:cNvPr id="9" name="Arrow: Right 8">
                <a:extLst>
                  <a:ext uri="{FF2B5EF4-FFF2-40B4-BE49-F238E27FC236}">
                    <a16:creationId xmlns:a16="http://schemas.microsoft.com/office/drawing/2014/main" id="{BD6B0CC3-B90F-19D8-813B-9E7CB33BC4D1}"/>
                  </a:ext>
                </a:extLst>
              </p:cNvPr>
              <p:cNvSpPr/>
              <p:nvPr/>
            </p:nvSpPr>
            <p:spPr>
              <a:xfrm>
                <a:off x="7644444" y="2423119"/>
                <a:ext cx="888521" cy="267419"/>
              </a:xfrm>
              <a:prstGeom prst="rightArrow">
                <a:avLst>
                  <a:gd name="adj1" fmla="val 50000"/>
                  <a:gd name="adj2" fmla="val 91935"/>
                </a:avLst>
              </a:prstGeom>
              <a:solidFill>
                <a:srgbClr val="002060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78D936C5-3C67-446E-20DD-F4044EBE5EFD}"/>
                </a:ext>
              </a:extLst>
            </p:cNvPr>
            <p:cNvGrpSpPr/>
            <p:nvPr/>
          </p:nvGrpSpPr>
          <p:grpSpPr>
            <a:xfrm>
              <a:off x="7401464" y="1045952"/>
              <a:ext cx="1407425" cy="1442265"/>
              <a:chOff x="6563383" y="2714556"/>
              <a:chExt cx="1407425" cy="1442265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09EBD998-C5E7-5356-11C3-6CAAD1A5D6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563383" y="2714556"/>
                <a:ext cx="1407425" cy="1116044"/>
              </a:xfrm>
              <a:prstGeom prst="flowChartInternalStorage">
                <a:avLst/>
              </a:prstGeom>
            </p:spPr>
          </p:pic>
          <p:sp>
            <p:nvSpPr>
              <p:cNvPr id="10" name="Arrow: Right 9">
                <a:extLst>
                  <a:ext uri="{FF2B5EF4-FFF2-40B4-BE49-F238E27FC236}">
                    <a16:creationId xmlns:a16="http://schemas.microsoft.com/office/drawing/2014/main" id="{A1AC875E-DD82-BCB3-0BE1-E2F88F9E1788}"/>
                  </a:ext>
                </a:extLst>
              </p:cNvPr>
              <p:cNvSpPr/>
              <p:nvPr/>
            </p:nvSpPr>
            <p:spPr>
              <a:xfrm rot="10800000">
                <a:off x="6708477" y="3889402"/>
                <a:ext cx="888521" cy="267419"/>
              </a:xfrm>
              <a:prstGeom prst="rightArrow">
                <a:avLst>
                  <a:gd name="adj1" fmla="val 50000"/>
                  <a:gd name="adj2" fmla="val 91935"/>
                </a:avLst>
              </a:prstGeom>
              <a:solidFill>
                <a:srgbClr val="002060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10F821-2A18-4598-DD2A-AAF9C8AD323E}"/>
                    </a:ext>
                  </a:extLst>
                </p:cNvPr>
                <p:cNvSpPr txBox="1"/>
                <p:nvPr/>
              </p:nvSpPr>
              <p:spPr>
                <a:xfrm>
                  <a:off x="6616615" y="2603658"/>
                  <a:ext cx="92994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=</m:t>
                        </m:r>
                      </m:oMath>
                    </m:oMathPara>
                  </a14:m>
                  <a:endParaRPr lang="en-AU" sz="3200" dirty="0"/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EA10F821-2A18-4598-DD2A-AAF9C8AD323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616615" y="2603658"/>
                  <a:ext cx="929943" cy="492443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C219CC2-84DA-8496-209E-207192131844}"/>
                    </a:ext>
                  </a:extLst>
                </p:cNvPr>
                <p:cNvSpPr txBox="1"/>
                <p:nvPr/>
              </p:nvSpPr>
              <p:spPr>
                <a:xfrm>
                  <a:off x="7546558" y="2600735"/>
                  <a:ext cx="92994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−1</m:t>
                        </m:r>
                      </m:oMath>
                    </m:oMathPara>
                  </a14:m>
                  <a:endParaRPr lang="en-AU" sz="3200" dirty="0"/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2C219CC2-84DA-8496-209E-207192131844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546558" y="2600735"/>
                  <a:ext cx="929943" cy="492443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128005F-BE49-E80B-F931-233116E5E006}"/>
                    </a:ext>
                  </a:extLst>
                </p:cNvPr>
                <p:cNvSpPr txBox="1"/>
                <p:nvPr/>
              </p:nvSpPr>
              <p:spPr>
                <a:xfrm>
                  <a:off x="9542447" y="2600735"/>
                  <a:ext cx="929943" cy="492443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200" i="1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a:rPr lang="en-AU" sz="32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oMath>
                    </m:oMathPara>
                  </a14:m>
                  <a:endParaRPr lang="en-AU" sz="3200" dirty="0"/>
                </a:p>
              </p:txBody>
            </p:sp>
          </mc:Choice>
          <mc:Fallback xmlns="">
            <p:sp>
              <p:nvSpPr>
                <p:cNvPr id="15" name="TextBox 14">
                  <a:extLst>
                    <a:ext uri="{FF2B5EF4-FFF2-40B4-BE49-F238E27FC236}">
                      <a16:creationId xmlns:a16="http://schemas.microsoft.com/office/drawing/2014/main" id="{8128005F-BE49-E80B-F931-233116E5E006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42447" y="2600735"/>
                  <a:ext cx="929943" cy="49244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3E3212-6883-5BF5-B6AF-4AE8CE74DAEB}"/>
                  </a:ext>
                </a:extLst>
              </p:cNvPr>
              <p:cNvSpPr txBox="1"/>
              <p:nvPr/>
            </p:nvSpPr>
            <p:spPr>
              <a:xfrm>
                <a:off x="575828" y="1760636"/>
                <a:ext cx="4030894" cy="864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b>
                          </m:sSub>
                        </m:e>
                      </m:d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493E3212-6883-5BF5-B6AF-4AE8CE74DAE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28" y="1760636"/>
                <a:ext cx="4030894" cy="86433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4B5B6-7DB2-315D-208A-EC3C8285FB9F}"/>
                  </a:ext>
                </a:extLst>
              </p:cNvPr>
              <p:cNvSpPr txBox="1"/>
              <p:nvPr/>
            </p:nvSpPr>
            <p:spPr>
              <a:xfrm>
                <a:off x="293694" y="2768619"/>
                <a:ext cx="4525262" cy="148630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  <m:sub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=−</m:t>
                      </m:r>
                      <m:r>
                        <m:rPr>
                          <m:sty m:val="p"/>
                        </m:rPr>
                        <a:rPr lang="en-AU" sz="3000" b="0" i="0" smtClean="0">
                          <a:latin typeface="Cambria Math" panose="02040503050406030204" pitchFamily="18" charset="0"/>
                        </a:rPr>
                        <m:t>sgn</m:t>
                      </m:r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⁡</m:t>
                      </m:r>
                      <m:d>
                        <m:d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nary>
                            <m:naryPr>
                              <m:chr m:val="∑"/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naryPr>
                            <m:sub>
                              <m:r>
                                <m:rPr>
                                  <m:brk m:alnAt="23"/>
                                </m:r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𝑗</m:t>
                              </m:r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sub>
                            <m:sup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sup>
                            <m:e>
                              <m:sSub>
                                <m:sSubPr>
                                  <m:ctrlPr>
                                    <a:rPr lang="en-AU" sz="30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0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AU" sz="3000" b="0" i="1" smtClean="0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  <m:r>
                                    <a:rPr lang="en-AU" sz="3000" b="0" i="1" smtClean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AU" sz="3000" b="0" i="1" smtClean="0">
                                      <a:latin typeface="Cambria Math" panose="02040503050406030204" pitchFamily="18" charset="0"/>
                                    </a:rPr>
                                    <m:t>𝑗</m:t>
                                  </m:r>
                                </m:sub>
                              </m:sSub>
                            </m:e>
                          </m:nary>
                        </m:e>
                      </m:d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EF24B5B6-7DB2-315D-208A-EC3C8285FB9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694" y="2768619"/>
                <a:ext cx="4525262" cy="14863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FC5946-1EC8-DD66-2F19-13F632D6A385}"/>
                  </a:ext>
                </a:extLst>
              </p:cNvPr>
              <p:cNvSpPr txBox="1"/>
              <p:nvPr/>
            </p:nvSpPr>
            <p:spPr>
              <a:xfrm>
                <a:off x="512564" y="4454128"/>
                <a:ext cx="2825859" cy="86433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AU" sz="3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3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srgbClr val="002060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  <m:r>
                            <a:rPr lang="en-AU" sz="3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=±1</m:t>
                          </m:r>
                        </m:e>
                      </m:d>
                      <m:r>
                        <a:rPr lang="en-AU" sz="3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AU" sz="3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AU" sz="3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AU" sz="3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AU" sz="3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9FC5946-1EC8-DD66-2F19-13F632D6A3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564" y="4454128"/>
                <a:ext cx="2825859" cy="86433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696484-C61C-55DB-0F6B-0A7FBFC2262D}"/>
                  </a:ext>
                </a:extLst>
              </p:cNvPr>
              <p:cNvSpPr txBox="1"/>
              <p:nvPr/>
            </p:nvSpPr>
            <p:spPr>
              <a:xfrm>
                <a:off x="575828" y="5626406"/>
                <a:ext cx="4243128" cy="651973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r>
                  <a:rPr lang="en-AU" sz="3000" dirty="0">
                    <a:solidFill>
                      <a:srgbClr val="002060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a:rPr lang="en-AU" sz="3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sz="3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sz="3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|</m:t>
                        </m:r>
                        <m:sSub>
                          <m:sSubPr>
                            <m:ctrlPr>
                              <a:rPr lang="en-AU" sz="3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AU" sz="3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AU" sz="3000" i="1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−1</m:t>
                            </m:r>
                          </m:sub>
                        </m:sSub>
                        <m:r>
                          <a:rPr lang="en-AU" sz="3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AU" sz="3000" b="0" i="1" smtClean="0">
                                <a:solidFill>
                                  <a:srgbClr val="002060"/>
                                </a:solidFill>
                                <a:latin typeface="Cambria Math" panose="02040503050406030204" pitchFamily="18" charset="0"/>
                              </a:rPr>
                              <m:t>−2</m:t>
                            </m:r>
                          </m:sub>
                        </m:sSub>
                      </m:e>
                    </m:d>
                    <m:r>
                      <a:rPr lang="en-AU" sz="3000" b="0" i="1" smtClean="0">
                        <a:solidFill>
                          <a:srgbClr val="002060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AU" sz="3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AU" sz="3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AU" sz="3000" b="0" i="1" smtClean="0">
                            <a:solidFill>
                              <a:srgbClr val="00206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endParaRPr lang="en-AU" sz="3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07696484-C61C-55DB-0F6B-0A7FBFC2262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5828" y="5626406"/>
                <a:ext cx="4243128" cy="651973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" name="Picture 2" descr="A brown surface with rocks">
            <a:extLst>
              <a:ext uri="{FF2B5EF4-FFF2-40B4-BE49-F238E27FC236}">
                <a16:creationId xmlns:a16="http://schemas.microsoft.com/office/drawing/2014/main" id="{B422074D-4E6B-9158-2562-15BEC03B2E72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9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-20000"/>
                    </a14:imgEffect>
                    <a14:imgEffect>
                      <a14:colorTemperature colorTemp="66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9235" y="0"/>
            <a:ext cx="6805538" cy="680553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48DC6AF-22AD-C39F-2A54-E8B4DAF9441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170804" y="84917"/>
            <a:ext cx="1407425" cy="1116044"/>
          </a:xfrm>
          <a:prstGeom prst="flowChartInternalStorage">
            <a:avLst/>
          </a:prstGeom>
        </p:spPr>
      </p:pic>
      <p:sp>
        <p:nvSpPr>
          <p:cNvPr id="24" name="Arrow: Right 23">
            <a:extLst>
              <a:ext uri="{FF2B5EF4-FFF2-40B4-BE49-F238E27FC236}">
                <a16:creationId xmlns:a16="http://schemas.microsoft.com/office/drawing/2014/main" id="{2B8C26C0-BEC2-DBB0-7795-5F1416F9BF31}"/>
              </a:ext>
            </a:extLst>
          </p:cNvPr>
          <p:cNvSpPr/>
          <p:nvPr/>
        </p:nvSpPr>
        <p:spPr>
          <a:xfrm>
            <a:off x="5653210" y="1138448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3997992-EF0D-51BC-35E5-CCC02AC1F08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74377" y="646006"/>
            <a:ext cx="1407425" cy="1116044"/>
          </a:xfrm>
          <a:prstGeom prst="flowChartInternalStorage">
            <a:avLst/>
          </a:prstGeom>
        </p:spPr>
      </p:pic>
      <p:sp>
        <p:nvSpPr>
          <p:cNvPr id="31" name="Arrow: Right 30">
            <a:extLst>
              <a:ext uri="{FF2B5EF4-FFF2-40B4-BE49-F238E27FC236}">
                <a16:creationId xmlns:a16="http://schemas.microsoft.com/office/drawing/2014/main" id="{17569849-ADE7-1B3E-9531-17BB414C77F1}"/>
              </a:ext>
            </a:extLst>
          </p:cNvPr>
          <p:cNvSpPr/>
          <p:nvPr/>
        </p:nvSpPr>
        <p:spPr>
          <a:xfrm>
            <a:off x="5671740" y="1677088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9D2662A8-9800-1D40-22AD-162B856655A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66304" y="1202614"/>
            <a:ext cx="1407425" cy="1116044"/>
          </a:xfrm>
          <a:prstGeom prst="flowChartInternalStorage">
            <a:avLst/>
          </a:prstGeom>
        </p:spPr>
      </p:pic>
      <p:sp>
        <p:nvSpPr>
          <p:cNvPr id="33" name="Arrow: Right 32">
            <a:extLst>
              <a:ext uri="{FF2B5EF4-FFF2-40B4-BE49-F238E27FC236}">
                <a16:creationId xmlns:a16="http://schemas.microsoft.com/office/drawing/2014/main" id="{3A83020F-4E6B-21E3-4BA5-EE15DC44B54E}"/>
              </a:ext>
            </a:extLst>
          </p:cNvPr>
          <p:cNvSpPr/>
          <p:nvPr/>
        </p:nvSpPr>
        <p:spPr>
          <a:xfrm flipH="1">
            <a:off x="5671740" y="2216751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8FC7D108-9C4A-3390-A628-55434ACC591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8301" y="1752332"/>
            <a:ext cx="1407425" cy="1116044"/>
          </a:xfrm>
          <a:prstGeom prst="flowChartInternalStorage">
            <a:avLst/>
          </a:prstGeom>
        </p:spPr>
      </p:pic>
      <p:sp>
        <p:nvSpPr>
          <p:cNvPr id="35" name="Arrow: Right 34">
            <a:extLst>
              <a:ext uri="{FF2B5EF4-FFF2-40B4-BE49-F238E27FC236}">
                <a16:creationId xmlns:a16="http://schemas.microsoft.com/office/drawing/2014/main" id="{23F78607-A20C-363F-379D-53D2E24B5159}"/>
              </a:ext>
            </a:extLst>
          </p:cNvPr>
          <p:cNvSpPr/>
          <p:nvPr/>
        </p:nvSpPr>
        <p:spPr>
          <a:xfrm flipH="1">
            <a:off x="5653210" y="2797349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C125E54-99E9-1F7C-BEF2-E0365249388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357" y="2318353"/>
            <a:ext cx="1407425" cy="1116044"/>
          </a:xfrm>
          <a:prstGeom prst="flowChartInternalStorage">
            <a:avLst/>
          </a:prstGeom>
        </p:spPr>
      </p:pic>
      <p:sp>
        <p:nvSpPr>
          <p:cNvPr id="37" name="Arrow: Right 36">
            <a:extLst>
              <a:ext uri="{FF2B5EF4-FFF2-40B4-BE49-F238E27FC236}">
                <a16:creationId xmlns:a16="http://schemas.microsoft.com/office/drawing/2014/main" id="{27DFBD70-E335-D97B-1790-A03DA037771A}"/>
              </a:ext>
            </a:extLst>
          </p:cNvPr>
          <p:cNvSpPr/>
          <p:nvPr/>
        </p:nvSpPr>
        <p:spPr>
          <a:xfrm rot="10800000" flipH="1">
            <a:off x="5671740" y="3335989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E7C96885-B659-AF9A-01FB-D4BB227A4C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69887" y="2868376"/>
            <a:ext cx="1407425" cy="1116044"/>
          </a:xfrm>
          <a:prstGeom prst="flowChartInternalStorage">
            <a:avLst/>
          </a:prstGeom>
        </p:spPr>
      </p:pic>
      <p:sp>
        <p:nvSpPr>
          <p:cNvPr id="39" name="Arrow: Right 38">
            <a:extLst>
              <a:ext uri="{FF2B5EF4-FFF2-40B4-BE49-F238E27FC236}">
                <a16:creationId xmlns:a16="http://schemas.microsoft.com/office/drawing/2014/main" id="{5E954FF9-C924-929C-6561-F96934F52179}"/>
              </a:ext>
            </a:extLst>
          </p:cNvPr>
          <p:cNvSpPr/>
          <p:nvPr/>
        </p:nvSpPr>
        <p:spPr>
          <a:xfrm>
            <a:off x="5671740" y="3875652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1E197629-F018-8C17-7296-32EE522D1A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547962" y="3435745"/>
            <a:ext cx="1407425" cy="1116044"/>
          </a:xfrm>
          <a:prstGeom prst="flowChartInternalStorage">
            <a:avLst/>
          </a:prstGeom>
        </p:spPr>
      </p:pic>
      <p:sp>
        <p:nvSpPr>
          <p:cNvPr id="41" name="Arrow: Right 40">
            <a:extLst>
              <a:ext uri="{FF2B5EF4-FFF2-40B4-BE49-F238E27FC236}">
                <a16:creationId xmlns:a16="http://schemas.microsoft.com/office/drawing/2014/main" id="{14F8A34C-E6C4-9C6D-357F-7DBDCA938688}"/>
              </a:ext>
            </a:extLst>
          </p:cNvPr>
          <p:cNvSpPr/>
          <p:nvPr/>
        </p:nvSpPr>
        <p:spPr>
          <a:xfrm rot="10800000">
            <a:off x="5641424" y="4487928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90E0B4A5-61A7-FA0D-446C-3F713643DCD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862591" y="3995486"/>
            <a:ext cx="1407425" cy="1116044"/>
          </a:xfrm>
          <a:prstGeom prst="flowChartInternalStorage">
            <a:avLst/>
          </a:prstGeom>
        </p:spPr>
      </p:pic>
      <p:sp>
        <p:nvSpPr>
          <p:cNvPr id="43" name="Arrow: Right 42">
            <a:extLst>
              <a:ext uri="{FF2B5EF4-FFF2-40B4-BE49-F238E27FC236}">
                <a16:creationId xmlns:a16="http://schemas.microsoft.com/office/drawing/2014/main" id="{BA4AE475-F134-DE99-72B2-E0B1AC307019}"/>
              </a:ext>
            </a:extLst>
          </p:cNvPr>
          <p:cNvSpPr/>
          <p:nvPr/>
        </p:nvSpPr>
        <p:spPr>
          <a:xfrm rot="10800000">
            <a:off x="5659954" y="5026568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26AA2178-BF8B-AC2D-BC91-19B9B677D8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17356" y="4510362"/>
            <a:ext cx="1407425" cy="1116044"/>
          </a:xfrm>
          <a:prstGeom prst="flowChartInternalStorage">
            <a:avLst/>
          </a:prstGeom>
        </p:spPr>
      </p:pic>
      <p:sp>
        <p:nvSpPr>
          <p:cNvPr id="45" name="Arrow: Right 44">
            <a:extLst>
              <a:ext uri="{FF2B5EF4-FFF2-40B4-BE49-F238E27FC236}">
                <a16:creationId xmlns:a16="http://schemas.microsoft.com/office/drawing/2014/main" id="{CCCD0C0D-E65F-3D59-6815-5D6ED9BEB6B1}"/>
              </a:ext>
            </a:extLst>
          </p:cNvPr>
          <p:cNvSpPr/>
          <p:nvPr/>
        </p:nvSpPr>
        <p:spPr>
          <a:xfrm rot="10800000" flipH="1">
            <a:off x="5659954" y="5566231"/>
            <a:ext cx="888521" cy="267419"/>
          </a:xfrm>
          <a:prstGeom prst="rightArrow">
            <a:avLst>
              <a:gd name="adj1" fmla="val 50000"/>
              <a:gd name="adj2" fmla="val 91935"/>
            </a:avLst>
          </a:prstGeom>
          <a:solidFill>
            <a:srgbClr val="00206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5CBE45FD-767A-F4BA-0E20-598F612A59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69886" y="5095950"/>
            <a:ext cx="1407425" cy="1116044"/>
          </a:xfrm>
          <a:prstGeom prst="flowChartInternalStorage">
            <a:avLst/>
          </a:prstGeom>
        </p:spPr>
      </p:pic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ADE3DBF8-1B7C-AC8B-A2A9-214427628684}"/>
              </a:ext>
            </a:extLst>
          </p:cNvPr>
          <p:cNvSpPr/>
          <p:nvPr/>
        </p:nvSpPr>
        <p:spPr>
          <a:xfrm>
            <a:off x="6913610" y="1908172"/>
            <a:ext cx="4973251" cy="2370011"/>
          </a:xfrm>
          <a:prstGeom prst="roundRect">
            <a:avLst/>
          </a:prstGeom>
          <a:solidFill>
            <a:srgbClr val="91823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800" b="0" dirty="0">
                <a:solidFill>
                  <a:schemeClr val="accent5">
                    <a:lumMod val="50000"/>
                  </a:schemeClr>
                </a:solidFill>
              </a:rPr>
              <a:t>Memory visible only in multi-time correlations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1D540CB0-B038-6AAE-19BB-E2BFE129F3A6}"/>
              </a:ext>
            </a:extLst>
          </p:cNvPr>
          <p:cNvCxnSpPr>
            <a:cxnSpLocks/>
          </p:cNvCxnSpPr>
          <p:nvPr/>
        </p:nvCxnSpPr>
        <p:spPr>
          <a:xfrm>
            <a:off x="5309235" y="2624975"/>
            <a:ext cx="1509576" cy="0"/>
          </a:xfrm>
          <a:prstGeom prst="line">
            <a:avLst/>
          </a:prstGeom>
          <a:ln w="571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46978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4" grpId="0" animBg="1"/>
      <p:bldP spid="31" grpId="0" animBg="1"/>
      <p:bldP spid="33" grpId="0" animBg="1"/>
      <p:bldP spid="35" grpId="0" animBg="1"/>
      <p:bldP spid="37" grpId="0" animBg="1"/>
      <p:bldP spid="39" grpId="0" animBg="1"/>
      <p:bldP spid="41" grpId="0" animBg="1"/>
      <p:bldP spid="43" grpId="0" animBg="1"/>
      <p:bldP spid="45" grpId="0" animBg="1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/>
          <p:cNvGrpSpPr/>
          <p:nvPr/>
        </p:nvGrpSpPr>
        <p:grpSpPr>
          <a:xfrm>
            <a:off x="1472119" y="1767163"/>
            <a:ext cx="2808312" cy="1494165"/>
            <a:chOff x="306253" y="1677774"/>
            <a:chExt cx="2808312" cy="1494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Würfel 11"/>
                <p:cNvSpPr/>
                <p:nvPr/>
              </p:nvSpPr>
              <p:spPr>
                <a:xfrm>
                  <a:off x="306253" y="1677774"/>
                  <a:ext cx="1440160" cy="1494165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3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GB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Würfe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53" y="1677774"/>
                  <a:ext cx="1440160" cy="1494165"/>
                </a:xfrm>
                <a:prstGeom prst="cub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Zylinder 12"/>
            <p:cNvSpPr/>
            <p:nvPr/>
          </p:nvSpPr>
          <p:spPr>
            <a:xfrm rot="5400000">
              <a:off x="1712708" y="2492697"/>
              <a:ext cx="139418" cy="64807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Würfel 10"/>
                <p:cNvSpPr/>
                <p:nvPr/>
              </p:nvSpPr>
              <p:spPr>
                <a:xfrm>
                  <a:off x="2034445" y="2131954"/>
                  <a:ext cx="1080120" cy="1008112"/>
                </a:xfrm>
                <a:prstGeom prst="cube">
                  <a:avLst/>
                </a:prstGeom>
                <a:solidFill>
                  <a:srgbClr val="FF3C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11" name="Würfe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4445" y="2131954"/>
                  <a:ext cx="1080120" cy="1008112"/>
                </a:xfrm>
                <a:prstGeom prst="cub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feld 13"/>
              <p:cNvSpPr txBox="1"/>
              <p:nvPr/>
            </p:nvSpPr>
            <p:spPr>
              <a:xfrm>
                <a:off x="5686860" y="4881769"/>
                <a:ext cx="3433889" cy="11012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sz="32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3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4" name="Textfeld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6860" y="4881769"/>
                <a:ext cx="3433889" cy="1101264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feld 14"/>
              <p:cNvSpPr txBox="1"/>
              <p:nvPr/>
            </p:nvSpPr>
            <p:spPr>
              <a:xfrm>
                <a:off x="5555838" y="3551142"/>
                <a:ext cx="6110519" cy="80675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GB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0</m:t>
                                  </m:r>
                                </m:sub>
                              </m:sSub>
                            </m:e>
                          </m:d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d>
                      <m:r>
                        <a:rPr lang="en-GB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GB" sz="3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5" name="Textfeld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55838" y="3551142"/>
                <a:ext cx="6110519" cy="806759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Textfeld 25"/>
          <p:cNvSpPr txBox="1"/>
          <p:nvPr/>
        </p:nvSpPr>
        <p:spPr>
          <a:xfrm>
            <a:off x="5555838" y="2613734"/>
            <a:ext cx="206697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Markovian:</a:t>
            </a:r>
            <a:endParaRPr lang="en-GB" sz="3200" dirty="0">
              <a:latin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8C2CD7C-D5EE-B9DE-4798-851D352671A1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Causal influence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340E20C-4720-183D-015E-D7A5138F860D}"/>
              </a:ext>
            </a:extLst>
          </p:cNvPr>
          <p:cNvSpPr txBox="1"/>
          <p:nvPr/>
        </p:nvSpPr>
        <p:spPr>
          <a:xfrm>
            <a:off x="391795" y="948587"/>
            <a:ext cx="1032808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3600" b="0" dirty="0"/>
              <a:t>Example:</a:t>
            </a:r>
            <a:r>
              <a:rPr lang="en-GB" sz="3600" dirty="0">
                <a:latin typeface="Calibri" panose="020F0502020204030204" pitchFamily="34" charset="0"/>
              </a:rPr>
              <a:t> system with </a:t>
            </a:r>
            <a:r>
              <a:rPr lang="en-GB" sz="3600" i="1" u="sng" dirty="0">
                <a:latin typeface="Calibri" panose="020F0502020204030204" pitchFamily="34" charset="0"/>
              </a:rPr>
              <a:t>finite</a:t>
            </a:r>
            <a:r>
              <a:rPr lang="en-GB" sz="3600" dirty="0">
                <a:latin typeface="Calibri" panose="020F0502020204030204" pitchFamily="34" charset="0"/>
              </a:rPr>
              <a:t> thermal bath</a:t>
            </a:r>
          </a:p>
          <a:p>
            <a:endParaRPr lang="en-AU" sz="3600" b="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3C11EBF-7A9C-1785-6E1D-66BE478BECD4}"/>
              </a:ext>
            </a:extLst>
          </p:cNvPr>
          <p:cNvGrpSpPr/>
          <p:nvPr/>
        </p:nvGrpSpPr>
        <p:grpSpPr>
          <a:xfrm>
            <a:off x="572060" y="3551142"/>
            <a:ext cx="4216137" cy="2895618"/>
            <a:chOff x="572060" y="3551142"/>
            <a:chExt cx="4216137" cy="2895618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5141B68-C59E-5F54-A8EC-F6D8192865AB}"/>
                </a:ext>
              </a:extLst>
            </p:cNvPr>
            <p:cNvGrpSpPr/>
            <p:nvPr/>
          </p:nvGrpSpPr>
          <p:grpSpPr>
            <a:xfrm>
              <a:off x="572060" y="3565733"/>
              <a:ext cx="4216137" cy="2881027"/>
              <a:chOff x="572060" y="3565733"/>
              <a:chExt cx="4216137" cy="2881027"/>
            </a:xfrm>
          </p:grpSpPr>
          <p:pic>
            <p:nvPicPr>
              <p:cNvPr id="5" name="Grafik 4"/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72060" y="3565733"/>
                <a:ext cx="4216137" cy="2881027"/>
              </a:xfrm>
              <a:prstGeom prst="rect">
                <a:avLst/>
              </a:prstGeom>
            </p:spPr>
          </p:pic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671253D1-E5FD-F4EB-5A9D-4091BFED8E8A}"/>
                  </a:ext>
                </a:extLst>
              </p:cNvPr>
              <p:cNvSpPr/>
              <p:nvPr/>
            </p:nvSpPr>
            <p:spPr>
              <a:xfrm>
                <a:off x="579400" y="3598907"/>
                <a:ext cx="422910" cy="2415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C4F834CC-7E6C-3127-E141-F4E5AFADDD20}"/>
                  </a:ext>
                </a:extLst>
              </p:cNvPr>
              <p:cNvSpPr/>
              <p:nvPr/>
            </p:nvSpPr>
            <p:spPr>
              <a:xfrm>
                <a:off x="4652290" y="6166847"/>
                <a:ext cx="135907" cy="24157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DFF6857-013B-DFB0-97D6-1DF15E7BAFE1}"/>
                    </a:ext>
                  </a:extLst>
                </p:cNvPr>
                <p:cNvSpPr txBox="1"/>
                <p:nvPr/>
              </p:nvSpPr>
              <p:spPr>
                <a:xfrm>
                  <a:off x="621210" y="3551142"/>
                  <a:ext cx="388440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6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oMath>
                    </m:oMathPara>
                  </a14:m>
                  <a:endParaRPr lang="en-AU" sz="3600" dirty="0"/>
                </a:p>
              </p:txBody>
            </p:sp>
          </mc:Choice>
          <mc:Fallback xmlns="">
            <p:sp>
              <p:nvSpPr>
                <p:cNvPr id="4" name="TextBox 3">
                  <a:extLst>
                    <a:ext uri="{FF2B5EF4-FFF2-40B4-BE49-F238E27FC236}">
                      <a16:creationId xmlns:a16="http://schemas.microsoft.com/office/drawing/2014/main" id="{9DFF6857-013B-DFB0-97D6-1DF15E7BAFE1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21210" y="3551142"/>
                  <a:ext cx="388440" cy="553998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9C9BBF1-33EF-E339-0B07-AD9131A52C8F}"/>
                    </a:ext>
                  </a:extLst>
                </p:cNvPr>
                <p:cNvSpPr txBox="1"/>
                <p:nvPr/>
              </p:nvSpPr>
              <p:spPr>
                <a:xfrm>
                  <a:off x="4469005" y="5742577"/>
                  <a:ext cx="298222" cy="553998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6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AU" sz="3600" dirty="0"/>
                </a:p>
              </p:txBody>
            </p:sp>
          </mc:Choice>
          <mc:Fallback xmlns="">
            <p:sp>
              <p:nvSpPr>
                <p:cNvPr id="9" name="TextBox 8">
                  <a:extLst>
                    <a:ext uri="{FF2B5EF4-FFF2-40B4-BE49-F238E27FC236}">
                      <a16:creationId xmlns:a16="http://schemas.microsoft.com/office/drawing/2014/main" id="{E9C9BBF1-33EF-E339-0B07-AD9131A52C8F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469005" y="5742577"/>
                  <a:ext cx="298222" cy="55399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307297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A19F9E-61CC-01E9-89CB-2866AC7A07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1E3FF787-C5DE-A50A-DBEB-86BD7D6CC7FD}"/>
              </a:ext>
            </a:extLst>
          </p:cNvPr>
          <p:cNvGrpSpPr/>
          <p:nvPr/>
        </p:nvGrpSpPr>
        <p:grpSpPr>
          <a:xfrm>
            <a:off x="1472119" y="1767163"/>
            <a:ext cx="2808312" cy="1494165"/>
            <a:chOff x="306253" y="1677774"/>
            <a:chExt cx="2808312" cy="1494165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2" name="Würfel 11">
                  <a:extLst>
                    <a:ext uri="{FF2B5EF4-FFF2-40B4-BE49-F238E27FC236}">
                      <a16:creationId xmlns:a16="http://schemas.microsoft.com/office/drawing/2014/main" id="{0B902DD7-1BED-5324-DBEB-B9794C6BD270}"/>
                    </a:ext>
                  </a:extLst>
                </p:cNvPr>
                <p:cNvSpPr/>
                <p:nvPr/>
              </p:nvSpPr>
              <p:spPr>
                <a:xfrm>
                  <a:off x="306253" y="1677774"/>
                  <a:ext cx="1440160" cy="1494165"/>
                </a:xfrm>
                <a:prstGeom prst="cube">
                  <a:avLst/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GB" sz="320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𝐵</m:t>
                            </m:r>
                          </m:sub>
                        </m:sSub>
                      </m:oMath>
                    </m:oMathPara>
                  </a14:m>
                  <a:endParaRPr lang="en-GB" sz="32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2" name="Würfel 1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6253" y="1677774"/>
                  <a:ext cx="1440160" cy="1494165"/>
                </a:xfrm>
                <a:prstGeom prst="cube">
                  <a:avLst/>
                </a:prstGeom>
                <a:blipFill rotWithShape="0"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3" name="Zylinder 12">
              <a:extLst>
                <a:ext uri="{FF2B5EF4-FFF2-40B4-BE49-F238E27FC236}">
                  <a16:creationId xmlns:a16="http://schemas.microsoft.com/office/drawing/2014/main" id="{6263D21D-1F7A-A875-1C8E-262B9C189F3E}"/>
                </a:ext>
              </a:extLst>
            </p:cNvPr>
            <p:cNvSpPr/>
            <p:nvPr/>
          </p:nvSpPr>
          <p:spPr>
            <a:xfrm rot="5400000">
              <a:off x="1712708" y="2492697"/>
              <a:ext cx="139418" cy="648072"/>
            </a:xfrm>
            <a:prstGeom prst="ca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20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Würfel 10">
                  <a:extLst>
                    <a:ext uri="{FF2B5EF4-FFF2-40B4-BE49-F238E27FC236}">
                      <a16:creationId xmlns:a16="http://schemas.microsoft.com/office/drawing/2014/main" id="{6451FACF-12EB-8892-6A0D-27BE88FF2CE2}"/>
                    </a:ext>
                  </a:extLst>
                </p:cNvPr>
                <p:cNvSpPr/>
                <p:nvPr/>
              </p:nvSpPr>
              <p:spPr>
                <a:xfrm>
                  <a:off x="2034445" y="2131954"/>
                  <a:ext cx="1080120" cy="1008112"/>
                </a:xfrm>
                <a:prstGeom prst="cube">
                  <a:avLst/>
                </a:prstGeom>
                <a:solidFill>
                  <a:srgbClr val="FF3C5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3200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𝑆</m:t>
                            </m:r>
                          </m:sub>
                        </m:sSub>
                      </m:oMath>
                    </m:oMathPara>
                  </a14:m>
                  <a:endParaRPr lang="en-GB" sz="3200" dirty="0"/>
                </a:p>
              </p:txBody>
            </p:sp>
          </mc:Choice>
          <mc:Fallback xmlns="">
            <p:sp>
              <p:nvSpPr>
                <p:cNvPr id="11" name="Würfel 1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034445" y="2131954"/>
                  <a:ext cx="1080120" cy="1008112"/>
                </a:xfrm>
                <a:prstGeom prst="cube">
                  <a:avLst/>
                </a:prstGeom>
                <a:blipFill rotWithShape="0"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180EEA-83DD-7E22-FED7-816B8E76D488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Causal influence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00E0977-A7F5-A456-3EED-3EC160CF508F}"/>
              </a:ext>
            </a:extLst>
          </p:cNvPr>
          <p:cNvSpPr txBox="1"/>
          <p:nvPr/>
        </p:nvSpPr>
        <p:spPr>
          <a:xfrm>
            <a:off x="391795" y="948587"/>
            <a:ext cx="10328086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AU" sz="3600" b="0" dirty="0"/>
              <a:t>Example:</a:t>
            </a:r>
            <a:r>
              <a:rPr lang="en-GB" sz="3600" b="0" dirty="0">
                <a:latin typeface="Calibri" panose="020F0502020204030204" pitchFamily="34" charset="0"/>
              </a:rPr>
              <a:t> s</a:t>
            </a:r>
            <a:r>
              <a:rPr lang="en-GB" sz="3600" dirty="0">
                <a:latin typeface="Calibri" panose="020F0502020204030204" pitchFamily="34" charset="0"/>
              </a:rPr>
              <a:t>ystem with </a:t>
            </a:r>
            <a:r>
              <a:rPr lang="en-GB" sz="3600" i="1" u="sng" dirty="0">
                <a:latin typeface="Calibri" panose="020F0502020204030204" pitchFamily="34" charset="0"/>
              </a:rPr>
              <a:t>finite</a:t>
            </a:r>
            <a:r>
              <a:rPr lang="en-GB" sz="3600" dirty="0">
                <a:latin typeface="Calibri" panose="020F0502020204030204" pitchFamily="34" charset="0"/>
              </a:rPr>
              <a:t> thermal bath</a:t>
            </a:r>
          </a:p>
          <a:p>
            <a:endParaRPr lang="en-AU" sz="3600" b="0" dirty="0"/>
          </a:p>
        </p:txBody>
      </p:sp>
      <p:pic>
        <p:nvPicPr>
          <p:cNvPr id="10" name="Grafik 2">
            <a:extLst>
              <a:ext uri="{FF2B5EF4-FFF2-40B4-BE49-F238E27FC236}">
                <a16:creationId xmlns:a16="http://schemas.microsoft.com/office/drawing/2014/main" id="{5887C9F3-C5FC-5BD1-0481-512F92B050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462" y="3656896"/>
            <a:ext cx="4476176" cy="30256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feld 18">
                <a:extLst>
                  <a:ext uri="{FF2B5EF4-FFF2-40B4-BE49-F238E27FC236}">
                    <a16:creationId xmlns:a16="http://schemas.microsoft.com/office/drawing/2014/main" id="{133AD6F0-4126-4431-98F4-BEE177D59654}"/>
                  </a:ext>
                </a:extLst>
              </p:cNvPr>
              <p:cNvSpPr txBox="1"/>
              <p:nvPr/>
            </p:nvSpPr>
            <p:spPr>
              <a:xfrm>
                <a:off x="8508825" y="3789148"/>
                <a:ext cx="3222292" cy="9627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GB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  <m:r>
                        <a:rPr lang="en-GB" sz="26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GB" sz="2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acc>
                            <m:accPr>
                              <m:chr m:val="̅"/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2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  <m:r>
                            <a:rPr lang="en-GB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(</m:t>
                          </m:r>
                          <m:acc>
                            <m:accPr>
                              <m:chr m:val="̅"/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acc>
                          <m:r>
                            <a:rPr lang="en-GB" sz="2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)</m:t>
                          </m:r>
                        </m:num>
                        <m:den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GB" sz="2600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GB" sz="2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GB" sz="2600" i="1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GB" sz="26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8" name="Textfeld 18">
                <a:extLst>
                  <a:ext uri="{FF2B5EF4-FFF2-40B4-BE49-F238E27FC236}">
                    <a16:creationId xmlns:a16="http://schemas.microsoft.com/office/drawing/2014/main" id="{133AD6F0-4126-4431-98F4-BEE177D5965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08825" y="3789148"/>
                <a:ext cx="3222292" cy="962764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feld 17">
                <a:extLst>
                  <a:ext uri="{FF2B5EF4-FFF2-40B4-BE49-F238E27FC236}">
                    <a16:creationId xmlns:a16="http://schemas.microsoft.com/office/drawing/2014/main" id="{38F51F76-A16B-3A75-334D-DD58836208E6}"/>
                  </a:ext>
                </a:extLst>
              </p:cNvPr>
              <p:cNvSpPr txBox="1"/>
              <p:nvPr/>
            </p:nvSpPr>
            <p:spPr>
              <a:xfrm>
                <a:off x="5374869" y="2818098"/>
                <a:ext cx="5273560" cy="85151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GB" sz="3200" i="1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acc>
                                <m:accPr>
                                  <m:chr m:val="̅"/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</m:acc>
                            </m:num>
                            <m:den>
                              <m:r>
                                <a:rPr lang="en-GB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𝜏</m:t>
                              </m:r>
                            </m:den>
                          </m:f>
                        </m:sup>
                      </m:sSup>
                      <m:d>
                        <m:d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acc>
                            <m:accPr>
                              <m:chr m:val="̅"/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sSub>
                                <m:sSubPr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𝑠</m:t>
                                  </m:r>
                                </m:sub>
                              </m:sSub>
                            </m:e>
                          </m:acc>
                          <m:r>
                            <a:rPr lang="en-GB" sz="32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̅"/>
                                  <m:ctrlP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GB" sz="3200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GB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∞</m:t>
                              </m:r>
                            </m:sub>
                          </m:sSub>
                        </m:e>
                      </m:d>
                      <m:r>
                        <a:rPr lang="en-GB" sz="3200" i="1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GB" sz="32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acc>
                            <m:accPr>
                              <m:chr m:val="̅"/>
                              <m:ctrlPr>
                                <a:rPr lang="en-GB" sz="32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GB" sz="32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</m:acc>
                        </m:e>
                        <m:sub>
                          <m:r>
                            <a:rPr lang="en-GB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∞</m:t>
                          </m:r>
                        </m:sub>
                      </m:sSub>
                    </m:oMath>
                  </m:oMathPara>
                </a14:m>
                <a:endParaRPr lang="en-GB" sz="3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0" name="Textfeld 17">
                <a:extLst>
                  <a:ext uri="{FF2B5EF4-FFF2-40B4-BE49-F238E27FC236}">
                    <a16:creationId xmlns:a16="http://schemas.microsoft.com/office/drawing/2014/main" id="{38F51F76-A16B-3A75-334D-DD58836208E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4869" y="2818098"/>
                <a:ext cx="5273560" cy="85151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feld 16">
                <a:extLst>
                  <a:ext uri="{FF2B5EF4-FFF2-40B4-BE49-F238E27FC236}">
                    <a16:creationId xmlns:a16="http://schemas.microsoft.com/office/drawing/2014/main" id="{BB7BFC3E-CE9B-EFED-A666-74B0CEF03B52}"/>
                  </a:ext>
                </a:extLst>
              </p:cNvPr>
              <p:cNvSpPr txBox="1"/>
              <p:nvPr/>
            </p:nvSpPr>
            <p:spPr>
              <a:xfrm>
                <a:off x="5276925" y="1681731"/>
                <a:ext cx="5803255" cy="107721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3200" dirty="0">
                    <a:latin typeface="Calibri" panose="020F0502020204030204" pitchFamily="34" charset="0"/>
                  </a:rPr>
                  <a:t>Intervention:</a:t>
                </a:r>
              </a:p>
              <a:p>
                <a:r>
                  <a:rPr lang="en-GB" sz="3200" dirty="0">
                    <a:latin typeface="Calibri" panose="020F0502020204030204" pitchFamily="34" charset="0"/>
                  </a:rPr>
                  <a:t>Set new temperature</a:t>
                </a:r>
                <a14:m>
                  <m:oMath xmlns:m="http://schemas.openxmlformats.org/officeDocument/2006/math">
                    <m:r>
                      <a:rPr lang="en-GB" sz="3200">
                        <a:latin typeface="Cambria Math" panose="02040503050406030204" pitchFamily="18" charset="0"/>
                      </a:rPr>
                      <m:t> </m:t>
                    </m:r>
                    <m:acc>
                      <m:accPr>
                        <m:chr m:val="̅"/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sSub>
                          <m:sSubPr>
                            <m:ctrlPr>
                              <a:rPr lang="en-GB" sz="3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200" i="1"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GB" sz="32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</m:e>
                    </m:acc>
                  </m:oMath>
                </a14:m>
                <a:r>
                  <a:rPr lang="en-GB" sz="3200" dirty="0">
                    <a:latin typeface="Calibri" panose="020F0502020204030204" pitchFamily="34" charset="0"/>
                  </a:rPr>
                  <a:t> at time </a:t>
                </a:r>
                <a14:m>
                  <m:oMath xmlns:m="http://schemas.openxmlformats.org/officeDocument/2006/math">
                    <m:acc>
                      <m:accPr>
                        <m:chr m:val="̅"/>
                        <m:ctrlPr>
                          <a:rPr lang="en-GB" sz="3200" i="1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GB" sz="32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acc>
                  </m:oMath>
                </a14:m>
                <a:endParaRPr lang="en-GB" sz="3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1" name="Textfeld 16">
                <a:extLst>
                  <a:ext uri="{FF2B5EF4-FFF2-40B4-BE49-F238E27FC236}">
                    <a16:creationId xmlns:a16="http://schemas.microsoft.com/office/drawing/2014/main" id="{BB7BFC3E-CE9B-EFED-A666-74B0CEF03B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76925" y="1681731"/>
                <a:ext cx="5803255" cy="1077218"/>
              </a:xfrm>
              <a:prstGeom prst="rect">
                <a:avLst/>
              </a:prstGeom>
              <a:blipFill>
                <a:blip r:embed="rId8"/>
                <a:stretch>
                  <a:fillRect l="-2731" t="-7345" b="-18079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DE7BCD-62AE-2789-39AA-C7CD13FEBEB6}"/>
                  </a:ext>
                </a:extLst>
              </p:cNvPr>
              <p:cNvSpPr txBox="1"/>
              <p:nvPr/>
            </p:nvSpPr>
            <p:spPr>
              <a:xfrm>
                <a:off x="4417032" y="6004228"/>
                <a:ext cx="298222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𝑡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13DE7BCD-62AE-2789-39AA-C7CD13FEBE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7032" y="6004228"/>
                <a:ext cx="298222" cy="553998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id="{90933D43-EAC8-F225-589B-93B09427AFBC}"/>
              </a:ext>
            </a:extLst>
          </p:cNvPr>
          <p:cNvSpPr/>
          <p:nvPr/>
        </p:nvSpPr>
        <p:spPr>
          <a:xfrm>
            <a:off x="261462" y="3675627"/>
            <a:ext cx="422910" cy="241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291CCFF3-D757-C572-96F1-C704A034A4B2}"/>
              </a:ext>
            </a:extLst>
          </p:cNvPr>
          <p:cNvSpPr/>
          <p:nvPr/>
        </p:nvSpPr>
        <p:spPr>
          <a:xfrm>
            <a:off x="4588527" y="6433889"/>
            <a:ext cx="149111" cy="2486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3761385-9416-FCF3-BFCE-CCEEF78CF5C3}"/>
                  </a:ext>
                </a:extLst>
              </p:cNvPr>
              <p:cNvSpPr txBox="1"/>
              <p:nvPr/>
            </p:nvSpPr>
            <p:spPr>
              <a:xfrm>
                <a:off x="295932" y="3640201"/>
                <a:ext cx="388440" cy="5539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53761385-9416-FCF3-BFCE-CCEEF78CF5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5932" y="3640201"/>
                <a:ext cx="388440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B0A60227-85EE-0261-2AF1-ACD914A91E27}"/>
              </a:ext>
            </a:extLst>
          </p:cNvPr>
          <p:cNvSpPr/>
          <p:nvPr/>
        </p:nvSpPr>
        <p:spPr>
          <a:xfrm>
            <a:off x="5165294" y="4871447"/>
            <a:ext cx="4578140" cy="1319602"/>
          </a:xfrm>
          <a:prstGeom prst="roundRect">
            <a:avLst/>
          </a:prstGeom>
          <a:solidFill>
            <a:srgbClr val="918239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AU" sz="3800" b="0" dirty="0">
                <a:solidFill>
                  <a:schemeClr val="accent5">
                    <a:lumMod val="50000"/>
                  </a:schemeClr>
                </a:solidFill>
              </a:rPr>
              <a:t>Memory visible only  through intervention!</a:t>
            </a:r>
          </a:p>
        </p:txBody>
      </p:sp>
    </p:spTree>
    <p:extLst>
      <p:ext uri="{BB962C8B-B14F-4D97-AF65-F5344CB8AC3E}">
        <p14:creationId xmlns:p14="http://schemas.microsoft.com/office/powerpoint/2010/main" val="483455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4" grpId="0"/>
      <p:bldP spid="27" grpId="0" animBg="1"/>
      <p:bldP spid="28" grpId="0" animBg="1"/>
      <p:bldP spid="23" grpId="0"/>
      <p:bldP spid="3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41CD051-4D51-4F76-AFA8-06D78E10B387}"/>
                  </a:ext>
                </a:extLst>
              </p:cNvPr>
              <p:cNvSpPr/>
              <p:nvPr/>
            </p:nvSpPr>
            <p:spPr>
              <a:xfrm>
                <a:off x="7047781" y="2745361"/>
                <a:ext cx="2898475" cy="101566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AU" sz="3000" dirty="0">
                    <a:solidFill>
                      <a:prstClr val="black"/>
                    </a:solidFill>
                  </a:rPr>
                  <a:t>Born rule: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3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sz="3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Tr</m:t>
                      </m:r>
                      <m:sSub>
                        <m:sSub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𝜌</m:t>
                      </m:r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6" name="Rectangle 5">
                <a:extLst>
                  <a:ext uri="{FF2B5EF4-FFF2-40B4-BE49-F238E27FC236}">
                    <a16:creationId xmlns:a16="http://schemas.microsoft.com/office/drawing/2014/main" id="{241CD051-4D51-4F76-AFA8-06D78E10B387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47781" y="2745361"/>
                <a:ext cx="2898475" cy="1015663"/>
              </a:xfrm>
              <a:prstGeom prst="rect">
                <a:avLst/>
              </a:prstGeom>
              <a:blipFill>
                <a:blip r:embed="rId2"/>
                <a:stretch>
                  <a:fillRect l="-4832" t="-718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Box 14">
            <a:extLst>
              <a:ext uri="{FF2B5EF4-FFF2-40B4-BE49-F238E27FC236}">
                <a16:creationId xmlns:a16="http://schemas.microsoft.com/office/drawing/2014/main" id="{70DBEB23-17B3-4E2D-89B8-10D414EBEDC8}"/>
              </a:ext>
            </a:extLst>
          </p:cNvPr>
          <p:cNvSpPr txBox="1"/>
          <p:nvPr/>
        </p:nvSpPr>
        <p:spPr>
          <a:xfrm>
            <a:off x="0" y="180975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Quantum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C44CDC-7E2E-F28D-8632-C5AF64D5F7A7}"/>
                  </a:ext>
                </a:extLst>
              </p:cNvPr>
              <p:cNvSpPr txBox="1"/>
              <p:nvPr/>
            </p:nvSpPr>
            <p:spPr>
              <a:xfrm>
                <a:off x="508233" y="1903484"/>
                <a:ext cx="3362291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:r>
                  <a:rPr lang="en-AU" sz="3000" dirty="0"/>
                  <a:t>States: </a:t>
                </a:r>
                <a:br>
                  <a:rPr lang="en-AU" sz="3000" dirty="0"/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≥0, </m:t>
                      </m:r>
                      <m:r>
                        <a:rPr lang="en-AU" sz="3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AU" sz="3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Tr</m:t>
                      </m:r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𝜌</m:t>
                      </m:r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88C44CDC-7E2E-F28D-8632-C5AF64D5F7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3" y="1903484"/>
                <a:ext cx="3362291" cy="1015663"/>
              </a:xfrm>
              <a:prstGeom prst="rect">
                <a:avLst/>
              </a:prstGeom>
              <a:blipFill>
                <a:blip r:embed="rId3"/>
                <a:stretch>
                  <a:fillRect l="-4167" t="-718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A635BA-AE08-0E59-8078-667D81CF0F2E}"/>
                  </a:ext>
                </a:extLst>
              </p:cNvPr>
              <p:cNvSpPr txBox="1"/>
              <p:nvPr/>
            </p:nvSpPr>
            <p:spPr>
              <a:xfrm>
                <a:off x="508232" y="1126868"/>
                <a:ext cx="5587767" cy="61555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400" dirty="0"/>
                  <a:t>Operators on Hilbert space </a:t>
                </a:r>
                <a14:m>
                  <m:oMath xmlns:m="http://schemas.openxmlformats.org/officeDocument/2006/math">
                    <m:r>
                      <a:rPr lang="en-AU" sz="3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ℋ</m:t>
                    </m:r>
                  </m:oMath>
                </a14:m>
                <a:r>
                  <a:rPr lang="en-AU" sz="3400" dirty="0"/>
                  <a:t> 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49A635BA-AE08-0E59-8078-667D81CF0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2" y="1126868"/>
                <a:ext cx="5587767" cy="615553"/>
              </a:xfrm>
              <a:prstGeom prst="rect">
                <a:avLst/>
              </a:prstGeom>
              <a:blipFill>
                <a:blip r:embed="rId4"/>
                <a:stretch>
                  <a:fillRect l="-3053" t="-12871" b="-3465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96F323-0594-1DEC-2A6E-181F02C5A0B0}"/>
                  </a:ext>
                </a:extLst>
              </p:cNvPr>
              <p:cNvSpPr txBox="1"/>
              <p:nvPr/>
            </p:nvSpPr>
            <p:spPr>
              <a:xfrm>
                <a:off x="508232" y="3217144"/>
                <a:ext cx="4253548" cy="167180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000" dirty="0"/>
                  <a:t>Measurements (POVMs) 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≥0, </m:t>
                      </m:r>
                      <m:r>
                        <a:rPr lang="en-AU" sz="3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/>
                        <m:e>
                          <m:sSub>
                            <m:sSubPr>
                              <m:ctrlP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𝐸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𝑎</m:t>
                              </m:r>
                            </m:sub>
                          </m:sSub>
                        </m:e>
                      </m:nary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 </m:t>
                      </m:r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𝕀</m:t>
                      </m:r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596F323-0594-1DEC-2A6E-181F02C5A0B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8232" y="3217144"/>
                <a:ext cx="4253548" cy="1671804"/>
              </a:xfrm>
              <a:prstGeom prst="rect">
                <a:avLst/>
              </a:prstGeom>
              <a:blipFill>
                <a:blip r:embed="rId5"/>
                <a:stretch>
                  <a:fillRect l="-3295" t="-4380" r="-114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0C09FFD-0DC7-526F-2606-0939E48FF4F3}"/>
              </a:ext>
            </a:extLst>
          </p:cNvPr>
          <p:cNvCxnSpPr>
            <a:cxnSpLocks/>
          </p:cNvCxnSpPr>
          <p:nvPr/>
        </p:nvCxnSpPr>
        <p:spPr>
          <a:xfrm>
            <a:off x="4784233" y="2634475"/>
            <a:ext cx="1892612" cy="284672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485102-7FAF-BF1C-A0BA-9B75D37ADEEE}"/>
              </a:ext>
            </a:extLst>
          </p:cNvPr>
          <p:cNvCxnSpPr>
            <a:cxnSpLocks/>
          </p:cNvCxnSpPr>
          <p:nvPr/>
        </p:nvCxnSpPr>
        <p:spPr>
          <a:xfrm flipV="1">
            <a:off x="4873375" y="3510951"/>
            <a:ext cx="1803470" cy="500147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5679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/>
      <p:bldP spid="1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AF81001-18DE-4DA9-A30A-059F485304FD}"/>
              </a:ext>
            </a:extLst>
          </p:cNvPr>
          <p:cNvGrpSpPr/>
          <p:nvPr/>
        </p:nvGrpSpPr>
        <p:grpSpPr>
          <a:xfrm>
            <a:off x="10035017" y="1100756"/>
            <a:ext cx="1674872" cy="5299860"/>
            <a:chOff x="10035017" y="1100756"/>
            <a:chExt cx="1674872" cy="5299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F2F916-7E91-44B1-810D-3D107DC26040}"/>
                </a:ext>
              </a:extLst>
            </p:cNvPr>
            <p:cNvGrpSpPr/>
            <p:nvPr/>
          </p:nvGrpSpPr>
          <p:grpSpPr>
            <a:xfrm>
              <a:off x="10660726" y="1100756"/>
              <a:ext cx="1049163" cy="5299860"/>
              <a:chOff x="8579945" y="1284383"/>
              <a:chExt cx="1049163" cy="52998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E57128D8-0707-4C3A-9933-5F41CAC2078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5666419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E57128D8-0707-4C3A-9933-5F41CAC207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5666419"/>
                    <a:ext cx="389467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B3F5E9D-4BC4-4FD7-BA66-AF79A05FC545}"/>
                  </a:ext>
                </a:extLst>
              </p:cNvPr>
              <p:cNvGrpSpPr/>
              <p:nvPr/>
            </p:nvGrpSpPr>
            <p:grpSpPr>
              <a:xfrm rot="16200000">
                <a:off x="6136366" y="3727962"/>
                <a:ext cx="5299860" cy="412702"/>
                <a:chOff x="532395" y="2910318"/>
                <a:chExt cx="6310489" cy="569499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41AB7D32-6787-455C-8124-442BD7235627}"/>
                    </a:ext>
                  </a:extLst>
                </p:cNvPr>
                <p:cNvCxnSpPr/>
                <p:nvPr/>
              </p:nvCxnSpPr>
              <p:spPr>
                <a:xfrm flipV="1">
                  <a:off x="532395" y="3193995"/>
                  <a:ext cx="6310489" cy="0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21A02199-134C-4ACC-863B-DB9F9D7BD945}"/>
                    </a:ext>
                  </a:extLst>
                </p:cNvPr>
                <p:cNvCxnSpPr/>
                <p:nvPr/>
              </p:nvCxnSpPr>
              <p:spPr>
                <a:xfrm flipV="1">
                  <a:off x="1313444" y="2910318"/>
                  <a:ext cx="298" cy="569499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D7F6E1E1-1075-4A83-B5CA-CB74E642551D}"/>
                    </a:ext>
                  </a:extLst>
                </p:cNvPr>
                <p:cNvCxnSpPr/>
                <p:nvPr/>
              </p:nvCxnSpPr>
              <p:spPr>
                <a:xfrm flipV="1">
                  <a:off x="5892780" y="2910318"/>
                  <a:ext cx="298" cy="569498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667695E8-DECF-40C6-9EE8-3312C23D67B8}"/>
                    </a:ext>
                  </a:extLst>
                </p:cNvPr>
                <p:cNvCxnSpPr/>
                <p:nvPr/>
              </p:nvCxnSpPr>
              <p:spPr>
                <a:xfrm flipV="1">
                  <a:off x="2842427" y="2910318"/>
                  <a:ext cx="298" cy="569498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429EFA4-0A34-4D75-A32F-560987C0A1CB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1816414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429EFA4-0A34-4D75-A32F-560987C0A1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1816414"/>
                    <a:ext cx="389467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0475080-EF34-4024-8FC5-6457483BA4AE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4368200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0475080-EF34-4024-8FC5-6457483BA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4368200"/>
                    <a:ext cx="389467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21522C-966A-4825-9C26-A1F48B1BDB37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9218931" y="3117517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21522C-966A-4825-9C26-A1F48B1BDB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9218931" y="3117517"/>
                    <a:ext cx="389467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E0F1EEE-4581-4F45-99ED-DF95CA6A819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5666420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E0F1EEE-4581-4F45-99ED-DF95CA6A81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5666420"/>
                    <a:ext cx="389467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E07FEA6-230B-49D8-A3D4-94D3EEF5A851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4368201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E07FEA6-230B-49D8-A3D4-94D3EEF5A8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4368201"/>
                    <a:ext cx="389467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DD75229-DA01-4072-9918-CA5C0E955486}"/>
                </a:ext>
              </a:extLst>
            </p:cNvPr>
            <p:cNvGrpSpPr/>
            <p:nvPr/>
          </p:nvGrpSpPr>
          <p:grpSpPr>
            <a:xfrm>
              <a:off x="10094194" y="5524570"/>
              <a:ext cx="302044" cy="439664"/>
              <a:chOff x="830862" y="2764872"/>
              <a:chExt cx="302044" cy="439664"/>
            </a:xfrm>
          </p:grpSpPr>
          <p:cxnSp>
            <p:nvCxnSpPr>
              <p:cNvPr id="21" name="Gerade Verbindung mit Pfeil 21">
                <a:extLst>
                  <a:ext uri="{FF2B5EF4-FFF2-40B4-BE49-F238E27FC236}">
                    <a16:creationId xmlns:a16="http://schemas.microsoft.com/office/drawing/2014/main" id="{38E7E328-FECD-42DD-BBFA-7796A472C1C9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AC1897C-AE7C-4D74-BCAF-6FA4AE9A343F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D9B485-F0ED-4ED8-B1D0-C83F5F071777}"/>
                </a:ext>
              </a:extLst>
            </p:cNvPr>
            <p:cNvGrpSpPr/>
            <p:nvPr/>
          </p:nvGrpSpPr>
          <p:grpSpPr>
            <a:xfrm rot="9748696">
              <a:off x="10035017" y="1748086"/>
              <a:ext cx="302044" cy="439664"/>
              <a:chOff x="830862" y="2764872"/>
              <a:chExt cx="302044" cy="439664"/>
            </a:xfrm>
          </p:grpSpPr>
          <p:cxnSp>
            <p:nvCxnSpPr>
              <p:cNvPr id="19" name="Gerade Verbindung mit Pfeil 21">
                <a:extLst>
                  <a:ext uri="{FF2B5EF4-FFF2-40B4-BE49-F238E27FC236}">
                    <a16:creationId xmlns:a16="http://schemas.microsoft.com/office/drawing/2014/main" id="{65A773D7-B2D4-4EF1-8DAF-676DB97D2296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9114A01-8DF7-4DC5-B11C-C02A8EFC75AA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F3CEE9-C07A-4696-A3E9-B2BA4CC67622}"/>
                </a:ext>
              </a:extLst>
            </p:cNvPr>
            <p:cNvGrpSpPr/>
            <p:nvPr/>
          </p:nvGrpSpPr>
          <p:grpSpPr>
            <a:xfrm rot="2847699">
              <a:off x="10120489" y="4228060"/>
              <a:ext cx="302044" cy="439664"/>
              <a:chOff x="830862" y="2764872"/>
              <a:chExt cx="302044" cy="439664"/>
            </a:xfrm>
          </p:grpSpPr>
          <p:cxnSp>
            <p:nvCxnSpPr>
              <p:cNvPr id="17" name="Gerade Verbindung mit Pfeil 21">
                <a:extLst>
                  <a:ext uri="{FF2B5EF4-FFF2-40B4-BE49-F238E27FC236}">
                    <a16:creationId xmlns:a16="http://schemas.microsoft.com/office/drawing/2014/main" id="{8F18B937-D1F9-4FB1-AC18-A8D5B3C26F3C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C6F9B56-125B-4DCF-B5E9-F396876AD612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8E8E21-E206-48DD-81F2-7E66D4563EDD}"/>
              </a:ext>
            </a:extLst>
          </p:cNvPr>
          <p:cNvGrpSpPr/>
          <p:nvPr/>
        </p:nvGrpSpPr>
        <p:grpSpPr>
          <a:xfrm>
            <a:off x="8942987" y="1668303"/>
            <a:ext cx="877472" cy="4280893"/>
            <a:chOff x="9269312" y="1553404"/>
            <a:chExt cx="877472" cy="4280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905CBB6-AE96-41A7-9579-53DD3AA3F4BE}"/>
                    </a:ext>
                  </a:extLst>
                </p:cNvPr>
                <p:cNvSpPr txBox="1"/>
                <p:nvPr/>
              </p:nvSpPr>
              <p:spPr>
                <a:xfrm>
                  <a:off x="9269312" y="1553404"/>
                  <a:ext cx="8774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AU" sz="28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905CBB6-AE96-41A7-9579-53DD3AA3F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312" y="1553404"/>
                  <a:ext cx="877472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D18257-3E0E-4ABE-9968-F7DA6C79FCE3}"/>
                    </a:ext>
                  </a:extLst>
                </p:cNvPr>
                <p:cNvSpPr txBox="1"/>
                <p:nvPr/>
              </p:nvSpPr>
              <p:spPr>
                <a:xfrm>
                  <a:off x="9269312" y="5403410"/>
                  <a:ext cx="8774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GB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AU" sz="28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D18257-3E0E-4ABE-9968-F7DA6C79F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312" y="5403410"/>
                  <a:ext cx="877472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99CFEC3-B70A-4978-A8AB-E08BF58A79A7}"/>
                    </a:ext>
                  </a:extLst>
                </p:cNvPr>
                <p:cNvSpPr txBox="1"/>
                <p:nvPr/>
              </p:nvSpPr>
              <p:spPr>
                <a:xfrm>
                  <a:off x="9269312" y="4105191"/>
                  <a:ext cx="8774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GB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AU" sz="28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99CFEC3-B70A-4978-A8AB-E08BF58A7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312" y="4105191"/>
                  <a:ext cx="877472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CD7A4B6D-8D1A-4771-B77E-A55870EE9B5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48386" y="5229949"/>
            <a:ext cx="1559570" cy="1236690"/>
          </a:xfrm>
          <a:prstGeom prst="flowChartInternalStorag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E6FC4567-FE6B-4391-87B3-16112532769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22160" y="1248671"/>
            <a:ext cx="1559570" cy="1236690"/>
          </a:xfrm>
          <a:prstGeom prst="flowChartInternalStorage">
            <a:avLst/>
          </a:prstGeom>
        </p:spPr>
      </p:pic>
      <p:pic>
        <p:nvPicPr>
          <p:cNvPr id="42" name="Picture 41">
            <a:hlinkClick r:id="" action="ppaction://noaction" highlightClick="1"/>
            <a:extLst>
              <a:ext uri="{FF2B5EF4-FFF2-40B4-BE49-F238E27FC236}">
                <a16:creationId xmlns:a16="http://schemas.microsoft.com/office/drawing/2014/main" id="{D4532513-FA46-47F2-B8F4-E9753DD263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22160" y="3680769"/>
            <a:ext cx="1559570" cy="1236690"/>
          </a:xfrm>
          <a:prstGeom prst="flowChartInternalStorage">
            <a:avLst/>
          </a:prstGeom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7DB7994C-31B5-49E4-B8D3-36280D34AEE3}"/>
              </a:ext>
            </a:extLst>
          </p:cNvPr>
          <p:cNvSpPr txBox="1"/>
          <p:nvPr/>
        </p:nvSpPr>
        <p:spPr>
          <a:xfrm>
            <a:off x="0" y="1420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/>
              <a:t>Time evolving quantum state: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4EBDF1-5244-D78E-FC0F-94BDC68F8F1C}"/>
                  </a:ext>
                </a:extLst>
              </p:cNvPr>
              <p:cNvSpPr txBox="1"/>
              <p:nvPr/>
            </p:nvSpPr>
            <p:spPr>
              <a:xfrm>
                <a:off x="229948" y="2968685"/>
                <a:ext cx="47198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000" dirty="0"/>
                  <a:t>“Markov” </a:t>
                </a:r>
                <a14:m>
                  <m:oMath xmlns:m="http://schemas.openxmlformats.org/officeDocument/2006/math">
                    <m:r>
                      <a:rPr lang="en-AU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sz="3000" dirty="0"/>
                  <a:t> </a:t>
                </a:r>
                <a14:m>
                  <m:oMath xmlns:m="http://schemas.openxmlformats.org/officeDocument/2006/math">
                    <m:r>
                      <a:rPr lang="en-GB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d>
                      <m:dPr>
                        <m:ctrlP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e>
                    </m:d>
                  </m:oMath>
                </a14:m>
                <a:br>
                  <a:rPr lang="en-AU" sz="3000" dirty="0"/>
                </a:br>
                <a:r>
                  <a:rPr lang="en-AU" sz="3000" dirty="0"/>
                  <a:t>full story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94EBDF1-5244-D78E-FC0F-94BDC68F8F1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8" y="2968685"/>
                <a:ext cx="4719837" cy="1015663"/>
              </a:xfrm>
              <a:prstGeom prst="rect">
                <a:avLst/>
              </a:prstGeom>
              <a:blipFill>
                <a:blip r:embed="rId12"/>
                <a:stretch>
                  <a:fillRect l="-3101" t="-7186" b="-179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590AD139-50AE-8DD9-0451-E3B3920F396D}"/>
              </a:ext>
            </a:extLst>
          </p:cNvPr>
          <p:cNvSpPr txBox="1"/>
          <p:nvPr/>
        </p:nvSpPr>
        <p:spPr>
          <a:xfrm>
            <a:off x="229948" y="1311251"/>
            <a:ext cx="4506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One measurement per experiment</a:t>
            </a:r>
            <a:endParaRPr lang="en-AU" sz="3000" dirty="0"/>
          </a:p>
        </p:txBody>
      </p:sp>
    </p:spTree>
    <p:extLst>
      <p:ext uri="{BB962C8B-B14F-4D97-AF65-F5344CB8AC3E}">
        <p14:creationId xmlns:p14="http://schemas.microsoft.com/office/powerpoint/2010/main" val="1345954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>
            <a:extLst>
              <a:ext uri="{FF2B5EF4-FFF2-40B4-BE49-F238E27FC236}">
                <a16:creationId xmlns:a16="http://schemas.microsoft.com/office/drawing/2014/main" id="{4AF81001-18DE-4DA9-A30A-059F485304FD}"/>
              </a:ext>
            </a:extLst>
          </p:cNvPr>
          <p:cNvGrpSpPr/>
          <p:nvPr/>
        </p:nvGrpSpPr>
        <p:grpSpPr>
          <a:xfrm>
            <a:off x="10035017" y="1100756"/>
            <a:ext cx="1674872" cy="5299860"/>
            <a:chOff x="10035017" y="1100756"/>
            <a:chExt cx="1674872" cy="5299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F2F916-7E91-44B1-810D-3D107DC26040}"/>
                </a:ext>
              </a:extLst>
            </p:cNvPr>
            <p:cNvGrpSpPr/>
            <p:nvPr/>
          </p:nvGrpSpPr>
          <p:grpSpPr>
            <a:xfrm>
              <a:off x="10660726" y="1100756"/>
              <a:ext cx="1049163" cy="5299860"/>
              <a:chOff x="8579945" y="1284383"/>
              <a:chExt cx="1049163" cy="52998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E57128D8-0707-4C3A-9933-5F41CAC2078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5666419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E57128D8-0707-4C3A-9933-5F41CAC207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5666419"/>
                    <a:ext cx="389467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B3F5E9D-4BC4-4FD7-BA66-AF79A05FC545}"/>
                  </a:ext>
                </a:extLst>
              </p:cNvPr>
              <p:cNvGrpSpPr/>
              <p:nvPr/>
            </p:nvGrpSpPr>
            <p:grpSpPr>
              <a:xfrm rot="16200000">
                <a:off x="6136366" y="3727962"/>
                <a:ext cx="5299860" cy="412702"/>
                <a:chOff x="532395" y="2910318"/>
                <a:chExt cx="6310489" cy="569499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41AB7D32-6787-455C-8124-442BD7235627}"/>
                    </a:ext>
                  </a:extLst>
                </p:cNvPr>
                <p:cNvCxnSpPr/>
                <p:nvPr/>
              </p:nvCxnSpPr>
              <p:spPr>
                <a:xfrm flipV="1">
                  <a:off x="532395" y="3193995"/>
                  <a:ext cx="6310489" cy="0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21A02199-134C-4ACC-863B-DB9F9D7BD945}"/>
                    </a:ext>
                  </a:extLst>
                </p:cNvPr>
                <p:cNvCxnSpPr/>
                <p:nvPr/>
              </p:nvCxnSpPr>
              <p:spPr>
                <a:xfrm flipV="1">
                  <a:off x="1313444" y="2910318"/>
                  <a:ext cx="298" cy="569499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D7F6E1E1-1075-4A83-B5CA-CB74E642551D}"/>
                    </a:ext>
                  </a:extLst>
                </p:cNvPr>
                <p:cNvCxnSpPr/>
                <p:nvPr/>
              </p:nvCxnSpPr>
              <p:spPr>
                <a:xfrm flipV="1">
                  <a:off x="5892780" y="2910318"/>
                  <a:ext cx="298" cy="569498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667695E8-DECF-40C6-9EE8-3312C23D67B8}"/>
                    </a:ext>
                  </a:extLst>
                </p:cNvPr>
                <p:cNvCxnSpPr/>
                <p:nvPr/>
              </p:nvCxnSpPr>
              <p:spPr>
                <a:xfrm flipV="1">
                  <a:off x="2842427" y="2910318"/>
                  <a:ext cx="298" cy="569498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429EFA4-0A34-4D75-A32F-560987C0A1CB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1816414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429EFA4-0A34-4D75-A32F-560987C0A1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1816414"/>
                    <a:ext cx="389467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0475080-EF34-4024-8FC5-6457483BA4AE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4368200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0475080-EF34-4024-8FC5-6457483BA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4368200"/>
                    <a:ext cx="389467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21522C-966A-4825-9C26-A1F48B1BDB37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9218931" y="3117517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21522C-966A-4825-9C26-A1F48B1BDB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9218931" y="3117517"/>
                    <a:ext cx="389467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E0F1EEE-4581-4F45-99ED-DF95CA6A819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5666420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E0F1EEE-4581-4F45-99ED-DF95CA6A81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5666420"/>
                    <a:ext cx="389467" cy="430887"/>
                  </a:xfrm>
                  <a:prstGeom prst="rect">
                    <a:avLst/>
                  </a:prstGeom>
                  <a:blipFill>
                    <a:blip r:embed="rId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E07FEA6-230B-49D8-A3D4-94D3EEF5A851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4368201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E07FEA6-230B-49D8-A3D4-94D3EEF5A8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4368201"/>
                    <a:ext cx="389467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DD75229-DA01-4072-9918-CA5C0E955486}"/>
                </a:ext>
              </a:extLst>
            </p:cNvPr>
            <p:cNvGrpSpPr/>
            <p:nvPr/>
          </p:nvGrpSpPr>
          <p:grpSpPr>
            <a:xfrm>
              <a:off x="10094194" y="5524570"/>
              <a:ext cx="302044" cy="439664"/>
              <a:chOff x="830862" y="2764872"/>
              <a:chExt cx="302044" cy="439664"/>
            </a:xfrm>
          </p:grpSpPr>
          <p:cxnSp>
            <p:nvCxnSpPr>
              <p:cNvPr id="21" name="Gerade Verbindung mit Pfeil 21">
                <a:extLst>
                  <a:ext uri="{FF2B5EF4-FFF2-40B4-BE49-F238E27FC236}">
                    <a16:creationId xmlns:a16="http://schemas.microsoft.com/office/drawing/2014/main" id="{38E7E328-FECD-42DD-BBFA-7796A472C1C9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AC1897C-AE7C-4D74-BCAF-6FA4AE9A343F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D9B485-F0ED-4ED8-B1D0-C83F5F071777}"/>
                </a:ext>
              </a:extLst>
            </p:cNvPr>
            <p:cNvGrpSpPr/>
            <p:nvPr/>
          </p:nvGrpSpPr>
          <p:grpSpPr>
            <a:xfrm rot="9748696">
              <a:off x="10035017" y="1748086"/>
              <a:ext cx="302044" cy="439664"/>
              <a:chOff x="830862" y="2764872"/>
              <a:chExt cx="302044" cy="439664"/>
            </a:xfrm>
          </p:grpSpPr>
          <p:cxnSp>
            <p:nvCxnSpPr>
              <p:cNvPr id="19" name="Gerade Verbindung mit Pfeil 21">
                <a:extLst>
                  <a:ext uri="{FF2B5EF4-FFF2-40B4-BE49-F238E27FC236}">
                    <a16:creationId xmlns:a16="http://schemas.microsoft.com/office/drawing/2014/main" id="{65A773D7-B2D4-4EF1-8DAF-676DB97D2296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9114A01-8DF7-4DC5-B11C-C02A8EFC75AA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F3CEE9-C07A-4696-A3E9-B2BA4CC67622}"/>
                </a:ext>
              </a:extLst>
            </p:cNvPr>
            <p:cNvGrpSpPr/>
            <p:nvPr/>
          </p:nvGrpSpPr>
          <p:grpSpPr>
            <a:xfrm rot="2847699">
              <a:off x="10120489" y="4228060"/>
              <a:ext cx="302044" cy="439664"/>
              <a:chOff x="830862" y="2764872"/>
              <a:chExt cx="302044" cy="439664"/>
            </a:xfrm>
          </p:grpSpPr>
          <p:cxnSp>
            <p:nvCxnSpPr>
              <p:cNvPr id="17" name="Gerade Verbindung mit Pfeil 21">
                <a:extLst>
                  <a:ext uri="{FF2B5EF4-FFF2-40B4-BE49-F238E27FC236}">
                    <a16:creationId xmlns:a16="http://schemas.microsoft.com/office/drawing/2014/main" id="{8F18B937-D1F9-4FB1-AC18-A8D5B3C26F3C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C6F9B56-125B-4DCF-B5E9-F396876AD612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28E8E21-E206-48DD-81F2-7E66D4563EDD}"/>
              </a:ext>
            </a:extLst>
          </p:cNvPr>
          <p:cNvGrpSpPr/>
          <p:nvPr/>
        </p:nvGrpSpPr>
        <p:grpSpPr>
          <a:xfrm>
            <a:off x="8942987" y="1668303"/>
            <a:ext cx="877472" cy="4280893"/>
            <a:chOff x="9269312" y="1553404"/>
            <a:chExt cx="877472" cy="428089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905CBB6-AE96-41A7-9579-53DD3AA3F4BE}"/>
                    </a:ext>
                  </a:extLst>
                </p:cNvPr>
                <p:cNvSpPr txBox="1"/>
                <p:nvPr/>
              </p:nvSpPr>
              <p:spPr>
                <a:xfrm>
                  <a:off x="9269312" y="1553404"/>
                  <a:ext cx="8774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𝑡</m:t>
                            </m:r>
                          </m:e>
                          <m:sub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AU" sz="2800" dirty="0"/>
                </a:p>
              </p:txBody>
            </p:sp>
          </mc:Choice>
          <mc:Fallback xmlns="">
            <p:sp>
              <p:nvSpPr>
                <p:cNvPr id="30" name="TextBox 29">
                  <a:extLst>
                    <a:ext uri="{FF2B5EF4-FFF2-40B4-BE49-F238E27FC236}">
                      <a16:creationId xmlns:a16="http://schemas.microsoft.com/office/drawing/2014/main" id="{2905CBB6-AE96-41A7-9579-53DD3AA3F4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312" y="1553404"/>
                  <a:ext cx="877472" cy="430887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D18257-3E0E-4ABE-9968-F7DA6C79FCE3}"/>
                    </a:ext>
                  </a:extLst>
                </p:cNvPr>
                <p:cNvSpPr txBox="1"/>
                <p:nvPr/>
              </p:nvSpPr>
              <p:spPr>
                <a:xfrm>
                  <a:off x="9269312" y="5403410"/>
                  <a:ext cx="8774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GB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AU" sz="2800" dirty="0"/>
                </a:p>
              </p:txBody>
            </p:sp>
          </mc:Choice>
          <mc:Fallback xmlns="">
            <p:sp>
              <p:nvSpPr>
                <p:cNvPr id="31" name="TextBox 30">
                  <a:extLst>
                    <a:ext uri="{FF2B5EF4-FFF2-40B4-BE49-F238E27FC236}">
                      <a16:creationId xmlns:a16="http://schemas.microsoft.com/office/drawing/2014/main" id="{F6D18257-3E0E-4ABE-9968-F7DA6C79FCE3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312" y="5403410"/>
                  <a:ext cx="877472" cy="430887"/>
                </a:xfrm>
                <a:prstGeom prst="rect">
                  <a:avLst/>
                </a:prstGeom>
                <a:blipFill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99CFEC3-B70A-4978-A8AB-E08BF58A79A7}"/>
                    </a:ext>
                  </a:extLst>
                </p:cNvPr>
                <p:cNvSpPr txBox="1"/>
                <p:nvPr/>
              </p:nvSpPr>
              <p:spPr>
                <a:xfrm>
                  <a:off x="9269312" y="4105191"/>
                  <a:ext cx="877472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  <m:d>
                          <m:dPr>
                            <m:ctrlPr>
                              <a:rPr lang="en-GB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2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  <a:endParaRPr lang="en-AU" sz="2800" dirty="0"/>
                </a:p>
              </p:txBody>
            </p:sp>
          </mc:Choice>
          <mc:Fallback xmlns=""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699CFEC3-B70A-4978-A8AB-E08BF58A79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269312" y="4105191"/>
                  <a:ext cx="877472" cy="43088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35" name="Picture 34">
            <a:extLst>
              <a:ext uri="{FF2B5EF4-FFF2-40B4-BE49-F238E27FC236}">
                <a16:creationId xmlns:a16="http://schemas.microsoft.com/office/drawing/2014/main" id="{9219FDB2-0E3A-49CB-B7E7-55277557CB4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48386" y="5229949"/>
            <a:ext cx="1559570" cy="1236690"/>
          </a:xfrm>
          <a:prstGeom prst="flowChartInternalStorag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40858F-2084-4E01-8963-850D27989C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48386" y="1280104"/>
            <a:ext cx="1559570" cy="1236690"/>
          </a:xfrm>
          <a:prstGeom prst="flowChartInternalStorage">
            <a:avLst/>
          </a:prstGeom>
          <a:blipFill>
            <a:blip r:embed="rId11"/>
            <a:stretch>
              <a:fillRect/>
            </a:stretch>
          </a:blip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C0A0CE-48B6-4A42-91A1-275F6038B51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148386" y="3678960"/>
            <a:ext cx="1559570" cy="1236690"/>
          </a:xfrm>
          <a:prstGeom prst="flowChartInternalStorage">
            <a:avLst/>
          </a:prstGeom>
          <a:blipFill>
            <a:blip r:embed="rId11"/>
            <a:stretch>
              <a:fillRect/>
            </a:stretch>
          </a:blipFill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326AC04-90DD-A727-0F6F-32C33A5A6F77}"/>
              </a:ext>
            </a:extLst>
          </p:cNvPr>
          <p:cNvSpPr txBox="1"/>
          <p:nvPr/>
        </p:nvSpPr>
        <p:spPr>
          <a:xfrm>
            <a:off x="0" y="142063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800" dirty="0"/>
              <a:t>Time evolving state: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450111-FACE-3AD3-2F95-C42D455DD6CA}"/>
                  </a:ext>
                </a:extLst>
              </p:cNvPr>
              <p:cNvSpPr txBox="1"/>
              <p:nvPr/>
            </p:nvSpPr>
            <p:spPr>
              <a:xfrm>
                <a:off x="229948" y="2968685"/>
                <a:ext cx="471983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000" dirty="0"/>
                  <a:t>“Markov” </a:t>
                </a:r>
                <a14:m>
                  <m:oMath xmlns:m="http://schemas.openxmlformats.org/officeDocument/2006/math">
                    <m:r>
                      <a:rPr lang="en-AU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sz="3000" dirty="0"/>
                  <a:t> </a:t>
                </a:r>
                <a14:m>
                  <m:oMath xmlns:m="http://schemas.openxmlformats.org/officeDocument/2006/math">
                    <m:r>
                      <a:rPr lang="en-GB" sz="3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  <m:d>
                      <m:dPr>
                        <m:ctrlP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AU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sSub>
                      <m:sSubPr>
                        <m:ctrlP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ℰ</m:t>
                        </m:r>
                      </m:e>
                      <m:sub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𝑡</m:t>
                        </m:r>
                      </m:sub>
                    </m:sSub>
                    <m:r>
                      <a:rPr lang="en-AU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𝜌</m:t>
                        </m:r>
                      </m:e>
                      <m:sub>
                        <m:r>
                          <a:rPr lang="en-AU" sz="3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AU" sz="30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AU" sz="3000" dirty="0"/>
                  <a:t> full story</a:t>
                </a:r>
              </a:p>
            </p:txBody>
          </p:sp>
        </mc:Choice>
        <mc:Fallback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57450111-FACE-3AD3-2F95-C42D455DD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948" y="2968685"/>
                <a:ext cx="4719837" cy="1015663"/>
              </a:xfrm>
              <a:prstGeom prst="rect">
                <a:avLst/>
              </a:prstGeom>
              <a:blipFill>
                <a:blip r:embed="rId12"/>
                <a:stretch>
                  <a:fillRect l="-3101" t="-7186" r="-388" b="-1796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>
            <a:extLst>
              <a:ext uri="{FF2B5EF4-FFF2-40B4-BE49-F238E27FC236}">
                <a16:creationId xmlns:a16="http://schemas.microsoft.com/office/drawing/2014/main" id="{69951027-5243-91C0-D111-0A355ADEDE54}"/>
              </a:ext>
            </a:extLst>
          </p:cNvPr>
          <p:cNvSpPr txBox="1"/>
          <p:nvPr/>
        </p:nvSpPr>
        <p:spPr>
          <a:xfrm>
            <a:off x="229948" y="1311251"/>
            <a:ext cx="450664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/>
              <a:t>One measurement per experiment</a:t>
            </a:r>
            <a:endParaRPr lang="en-AU" sz="3000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36DE808-B114-DCD7-CC6B-DD97DE0A7B8C}"/>
              </a:ext>
            </a:extLst>
          </p:cNvPr>
          <p:cNvSpPr txBox="1"/>
          <p:nvPr/>
        </p:nvSpPr>
        <p:spPr>
          <a:xfrm>
            <a:off x="229948" y="4294034"/>
            <a:ext cx="420447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/>
              <a:t>Multi-time correlations?</a:t>
            </a:r>
          </a:p>
        </p:txBody>
      </p:sp>
    </p:spTree>
    <p:extLst>
      <p:ext uri="{BB962C8B-B14F-4D97-AF65-F5344CB8AC3E}">
        <p14:creationId xmlns:p14="http://schemas.microsoft.com/office/powerpoint/2010/main" val="29602147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7242618-B852-83DD-5C59-62A214EA7E4E}"/>
              </a:ext>
            </a:extLst>
          </p:cNvPr>
          <p:cNvSpPr txBox="1"/>
          <p:nvPr/>
        </p:nvSpPr>
        <p:spPr>
          <a:xfrm>
            <a:off x="5565932" y="5488453"/>
            <a:ext cx="620666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Memory in open quantum systems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6DFCD77-1128-6CB7-4D38-E8523D7D3C63}"/>
              </a:ext>
            </a:extLst>
          </p:cNvPr>
          <p:cNvSpPr txBox="1"/>
          <p:nvPr/>
        </p:nvSpPr>
        <p:spPr>
          <a:xfrm>
            <a:off x="932146" y="606759"/>
            <a:ext cx="51638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Foundations of causality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FC638C9-1693-8C3B-8769-42749B0E202E}"/>
              </a:ext>
            </a:extLst>
          </p:cNvPr>
          <p:cNvSpPr txBox="1"/>
          <p:nvPr/>
        </p:nvSpPr>
        <p:spPr>
          <a:xfrm>
            <a:off x="8159196" y="1734789"/>
            <a:ext cx="36133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Quantum spacetime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D294A1D-59FC-D75F-113F-1E783F7C79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926" y="1532467"/>
            <a:ext cx="2652834" cy="242621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18BAF8B-55FA-103D-0485-F88CBCB37849}"/>
              </a:ext>
            </a:extLst>
          </p:cNvPr>
          <p:cNvSpPr txBox="1"/>
          <p:nvPr/>
        </p:nvSpPr>
        <p:spPr>
          <a:xfrm>
            <a:off x="553652" y="4369133"/>
            <a:ext cx="38906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/>
              <a:t>Time travel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006E714-5305-D392-5264-D5241FCBFB5E}"/>
              </a:ext>
            </a:extLst>
          </p:cNvPr>
          <p:cNvSpPr txBox="1"/>
          <p:nvPr/>
        </p:nvSpPr>
        <p:spPr>
          <a:xfrm>
            <a:off x="2886030" y="3958677"/>
            <a:ext cx="6579558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4500" dirty="0"/>
              <a:t>“Process matrix formalism”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5360FF5-C4DA-B09D-8C68-54D60F7BED33}"/>
              </a:ext>
            </a:extLst>
          </p:cNvPr>
          <p:cNvSpPr txBox="1"/>
          <p:nvPr/>
        </p:nvSpPr>
        <p:spPr>
          <a:xfrm>
            <a:off x="3343603" y="1964725"/>
            <a:ext cx="4711418" cy="1631216"/>
          </a:xfrm>
          <a:prstGeom prst="rect">
            <a:avLst/>
          </a:prstGeom>
          <a:solidFill>
            <a:srgbClr val="5B9BD5"/>
          </a:solidFill>
        </p:spPr>
        <p:txBody>
          <a:bodyPr wrap="none" rtlCol="0">
            <a:spAutoFit/>
          </a:bodyPr>
          <a:lstStyle/>
          <a:p>
            <a:pPr algn="ctr"/>
            <a:r>
              <a:rPr lang="en-AU" sz="5000" dirty="0"/>
              <a:t>Quantum</a:t>
            </a:r>
            <a:br>
              <a:rPr lang="en-AU" sz="5000" dirty="0"/>
            </a:br>
            <a:r>
              <a:rPr lang="en-AU" sz="5000" dirty="0"/>
              <a:t> causal structures</a:t>
            </a:r>
          </a:p>
        </p:txBody>
      </p:sp>
    </p:spTree>
    <p:extLst>
      <p:ext uri="{BB962C8B-B14F-4D97-AF65-F5344CB8AC3E}">
        <p14:creationId xmlns:p14="http://schemas.microsoft.com/office/powerpoint/2010/main" val="658960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  <p:bldP spid="2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AE373A-24C0-4C59-B7CD-E2376A581DB3}"/>
              </a:ext>
            </a:extLst>
          </p:cNvPr>
          <p:cNvGrpSpPr/>
          <p:nvPr/>
        </p:nvGrpSpPr>
        <p:grpSpPr>
          <a:xfrm>
            <a:off x="676895" y="2106334"/>
            <a:ext cx="8940634" cy="879919"/>
            <a:chOff x="676895" y="2106334"/>
            <a:chExt cx="8940634" cy="87991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1AD556D-61F7-4AFC-AAF3-4A74A46E8262}"/>
                    </a:ext>
                  </a:extLst>
                </p:cNvPr>
                <p:cNvSpPr/>
                <p:nvPr/>
              </p:nvSpPr>
              <p:spPr>
                <a:xfrm>
                  <a:off x="676895" y="2383333"/>
                  <a:ext cx="3003323" cy="553998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AU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AU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AU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sz="3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AU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AU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US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  <m:r>
                          <a:rPr lang="en-AU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AU" sz="3000" dirty="0"/>
                </a:p>
              </p:txBody>
            </p:sp>
          </mc:Choice>
          <mc:Fallback xmlns="">
            <p:sp>
              <p:nvSpPr>
                <p:cNvPr id="7" name="Rectangle 6">
                  <a:extLst>
                    <a:ext uri="{FF2B5EF4-FFF2-40B4-BE49-F238E27FC236}">
                      <a16:creationId xmlns:a16="http://schemas.microsoft.com/office/drawing/2014/main" id="{11AD556D-61F7-4AFC-AAF3-4A74A46E8262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76895" y="2383333"/>
                  <a:ext cx="3003323" cy="553998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76CD454-EAC9-4B54-A24F-5ACDF34A22F6}"/>
                    </a:ext>
                  </a:extLst>
                </p:cNvPr>
                <p:cNvSpPr/>
                <p:nvPr/>
              </p:nvSpPr>
              <p:spPr>
                <a:xfrm>
                  <a:off x="7169257" y="2411800"/>
                  <a:ext cx="2448272" cy="574453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lvl="0"/>
                  <a14:m>
                    <m:oMath xmlns:m="http://schemas.openxmlformats.org/officeDocument/2006/math">
                      <m:sSup>
                        <m:sSup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sSub>
                            <m:sSubPr>
                              <m:ctrlP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…</m:t>
                          </m:r>
                          <m:sSub>
                            <m:sSubPr>
                              <m:ctrlP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sup>
                      </m:sSup>
                    </m:oMath>
                  </a14:m>
                  <a:r>
                    <a:rPr lang="en-GB" sz="3000" dirty="0">
                      <a:solidFill>
                        <a:prstClr val="black"/>
                      </a:solidFill>
                      <a:latin typeface="Calibri" panose="020F0502020204030204" pitchFamily="34" charset="0"/>
                    </a:rPr>
                    <a:t>   ??</a:t>
                  </a:r>
                </a:p>
              </p:txBody>
            </p:sp>
          </mc:Choice>
          <mc:Fallback xmlns="">
            <p:sp>
              <p:nvSpPr>
                <p:cNvPr id="8" name="Rectangle 7">
                  <a:extLst>
                    <a:ext uri="{FF2B5EF4-FFF2-40B4-BE49-F238E27FC236}">
                      <a16:creationId xmlns:a16="http://schemas.microsoft.com/office/drawing/2014/main" id="{B76CD454-EAC9-4B54-A24F-5ACDF34A22F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169257" y="2411800"/>
                  <a:ext cx="2448272" cy="574453"/>
                </a:xfrm>
                <a:prstGeom prst="rect">
                  <a:avLst/>
                </a:prstGeom>
                <a:blipFill>
                  <a:blip r:embed="rId3"/>
                  <a:stretch>
                    <a:fillRect t="-12766" r="-1244" b="-29787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Gerade Verbindung mit Pfeil 12">
              <a:extLst>
                <a:ext uri="{FF2B5EF4-FFF2-40B4-BE49-F238E27FC236}">
                  <a16:creationId xmlns:a16="http://schemas.microsoft.com/office/drawing/2014/main" id="{0E50E7CD-814B-4FC0-88B9-98ADA840C61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274599" y="2702192"/>
              <a:ext cx="2448272" cy="0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extfeld 14">
              <a:extLst>
                <a:ext uri="{FF2B5EF4-FFF2-40B4-BE49-F238E27FC236}">
                  <a16:creationId xmlns:a16="http://schemas.microsoft.com/office/drawing/2014/main" id="{65CA9B0B-2317-4F56-901A-F83F2F12EDE5}"/>
                </a:ext>
              </a:extLst>
            </p:cNvPr>
            <p:cNvSpPr txBox="1"/>
            <p:nvPr/>
          </p:nvSpPr>
          <p:spPr>
            <a:xfrm>
              <a:off x="4339012" y="2106334"/>
              <a:ext cx="2448271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3000" dirty="0">
                  <a:solidFill>
                    <a:srgbClr val="2D2D8A"/>
                  </a:solidFill>
                  <a:latin typeface="Calibri" panose="020F0502020204030204" pitchFamily="34" charset="0"/>
                </a:rPr>
                <a:t>Classical limit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70DBEB23-17B3-4E2D-89B8-10D414EBEDC8}"/>
              </a:ext>
            </a:extLst>
          </p:cNvPr>
          <p:cNvSpPr txBox="1"/>
          <p:nvPr/>
        </p:nvSpPr>
        <p:spPr>
          <a:xfrm>
            <a:off x="0" y="180975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What is a quantum (stochastic) process?</a:t>
            </a:r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5431D26-0802-4C46-AD53-3356EC1BBFF6}"/>
              </a:ext>
            </a:extLst>
          </p:cNvPr>
          <p:cNvGrpSpPr/>
          <p:nvPr/>
        </p:nvGrpSpPr>
        <p:grpSpPr>
          <a:xfrm>
            <a:off x="6617487" y="1300574"/>
            <a:ext cx="3375498" cy="1082760"/>
            <a:chOff x="6617487" y="1106020"/>
            <a:chExt cx="3375498" cy="1082760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645E2F6-7681-4D1D-ACEA-25A681684F05}"/>
                </a:ext>
              </a:extLst>
            </p:cNvPr>
            <p:cNvSpPr txBox="1"/>
            <p:nvPr/>
          </p:nvSpPr>
          <p:spPr>
            <a:xfrm>
              <a:off x="6617487" y="1106020"/>
              <a:ext cx="337549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800" dirty="0"/>
                <a:t>State </a:t>
              </a:r>
              <a:r>
                <a:rPr lang="en-AU" sz="2800" u="sng" dirty="0"/>
                <a:t>at a given time</a:t>
              </a:r>
            </a:p>
          </p:txBody>
        </p:sp>
        <p:cxnSp>
          <p:nvCxnSpPr>
            <p:cNvPr id="17" name="Gerade Verbindung mit Pfeil 12">
              <a:extLst>
                <a:ext uri="{FF2B5EF4-FFF2-40B4-BE49-F238E27FC236}">
                  <a16:creationId xmlns:a16="http://schemas.microsoft.com/office/drawing/2014/main" id="{A6BA9F7D-34AB-4FF4-BE50-528B5088349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242815" y="1703299"/>
              <a:ext cx="0" cy="485481"/>
            </a:xfrm>
            <a:prstGeom prst="straightConnector1">
              <a:avLst/>
            </a:prstGeom>
            <a:ln w="28575">
              <a:solidFill>
                <a:srgbClr val="C00000"/>
              </a:solidFill>
              <a:headEnd type="none" w="med" len="lg"/>
              <a:tailEnd type="triangle" w="med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EE1EC868-ACBE-4A6D-9867-4693FB7DE1A7}"/>
              </a:ext>
            </a:extLst>
          </p:cNvPr>
          <p:cNvGrpSpPr/>
          <p:nvPr/>
        </p:nvGrpSpPr>
        <p:grpSpPr>
          <a:xfrm>
            <a:off x="5217762" y="4236822"/>
            <a:ext cx="302044" cy="439664"/>
            <a:chOff x="830862" y="2764872"/>
            <a:chExt cx="302044" cy="439664"/>
          </a:xfrm>
        </p:grpSpPr>
        <p:cxnSp>
          <p:nvCxnSpPr>
            <p:cNvPr id="61" name="Gerade Verbindung mit Pfeil 21">
              <a:extLst>
                <a:ext uri="{FF2B5EF4-FFF2-40B4-BE49-F238E27FC236}">
                  <a16:creationId xmlns:a16="http://schemas.microsoft.com/office/drawing/2014/main" id="{59AC8D23-1176-449E-96A1-A2C1836A2B19}"/>
                </a:ext>
              </a:extLst>
            </p:cNvPr>
            <p:cNvCxnSpPr/>
            <p:nvPr/>
          </p:nvCxnSpPr>
          <p:spPr bwMode="auto">
            <a:xfrm flipH="1" flipV="1">
              <a:off x="830862" y="2764872"/>
              <a:ext cx="302044" cy="439664"/>
            </a:xfrm>
            <a:prstGeom prst="straightConnector1">
              <a:avLst/>
            </a:prstGeom>
            <a:noFill/>
            <a:ln w="4445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980283A6-A081-4D8D-BFB1-8C82A6E16D25}"/>
                </a:ext>
              </a:extLst>
            </p:cNvPr>
            <p:cNvSpPr/>
            <p:nvPr/>
          </p:nvSpPr>
          <p:spPr>
            <a:xfrm>
              <a:off x="883454" y="2911997"/>
              <a:ext cx="249452" cy="235590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4343"/>
                </a:gs>
                <a:gs pos="100000">
                  <a:srgbClr val="FFA3A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00"/>
            </a:p>
          </p:txBody>
        </p:sp>
      </p:grpSp>
      <p:pic>
        <p:nvPicPr>
          <p:cNvPr id="74" name="Picture 73">
            <a:extLst>
              <a:ext uri="{FF2B5EF4-FFF2-40B4-BE49-F238E27FC236}">
                <a16:creationId xmlns:a16="http://schemas.microsoft.com/office/drawing/2014/main" id="{39DC0C52-0588-4323-B2F9-83A3A7EDBE6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779442" y="3730931"/>
            <a:ext cx="1559570" cy="1236690"/>
          </a:xfrm>
          <a:prstGeom prst="flowChartInternalStorage">
            <a:avLst/>
          </a:prstGeom>
          <a:blipFill>
            <a:blip r:embed="rId5"/>
            <a:stretch>
              <a:fillRect/>
            </a:stretch>
          </a:blipFill>
        </p:spPr>
      </p:pic>
      <p:sp>
        <p:nvSpPr>
          <p:cNvPr id="75" name="TextBox 74">
            <a:extLst>
              <a:ext uri="{FF2B5EF4-FFF2-40B4-BE49-F238E27FC236}">
                <a16:creationId xmlns:a16="http://schemas.microsoft.com/office/drawing/2014/main" id="{E7463E57-CD8E-4B5D-86DA-244521CB9B85}"/>
              </a:ext>
            </a:extLst>
          </p:cNvPr>
          <p:cNvSpPr txBox="1"/>
          <p:nvPr/>
        </p:nvSpPr>
        <p:spPr>
          <a:xfrm>
            <a:off x="6871201" y="3961926"/>
            <a:ext cx="222194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/>
              <a:t>“collapse”!!!</a:t>
            </a:r>
          </a:p>
        </p:txBody>
      </p:sp>
      <p:pic>
        <p:nvPicPr>
          <p:cNvPr id="76" name="Picture 75" descr="A picture containing outdoor, building, sky, pollution&#10;&#10;Description automatically generated">
            <a:extLst>
              <a:ext uri="{FF2B5EF4-FFF2-40B4-BE49-F238E27FC236}">
                <a16:creationId xmlns:a16="http://schemas.microsoft.com/office/drawing/2014/main" id="{C243CBC0-352E-4C59-B5AF-DE5CA9DD601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023" y="3623554"/>
            <a:ext cx="2009848" cy="1451445"/>
          </a:xfrm>
          <a:prstGeom prst="rect">
            <a:avLst/>
          </a:prstGeom>
        </p:spPr>
      </p:pic>
      <p:sp>
        <p:nvSpPr>
          <p:cNvPr id="80" name="Multiplication Sign 79">
            <a:extLst>
              <a:ext uri="{FF2B5EF4-FFF2-40B4-BE49-F238E27FC236}">
                <a16:creationId xmlns:a16="http://schemas.microsoft.com/office/drawing/2014/main" id="{6FE509B5-4E1E-400E-BFFB-D3A36614FD8C}"/>
              </a:ext>
            </a:extLst>
          </p:cNvPr>
          <p:cNvSpPr/>
          <p:nvPr/>
        </p:nvSpPr>
        <p:spPr>
          <a:xfrm>
            <a:off x="6871201" y="2112869"/>
            <a:ext cx="2743228" cy="1172314"/>
          </a:xfrm>
          <a:prstGeom prst="mathMultiply">
            <a:avLst>
              <a:gd name="adj1" fmla="val 10243"/>
            </a:avLst>
          </a:prstGeom>
          <a:solidFill>
            <a:srgbClr val="C00000"/>
          </a:solidFill>
          <a:ln>
            <a:solidFill>
              <a:srgbClr val="1F4E7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2138FD93-9B22-4F9D-8B19-30820A6DAE81}"/>
              </a:ext>
            </a:extLst>
          </p:cNvPr>
          <p:cNvSpPr txBox="1"/>
          <p:nvPr/>
        </p:nvSpPr>
        <p:spPr>
          <a:xfrm>
            <a:off x="493211" y="5545197"/>
            <a:ext cx="5005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/>
              <a:t>Measurements disturb system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B4A73DB-AC7E-4905-BF2C-CE4E47F1FA50}"/>
              </a:ext>
            </a:extLst>
          </p:cNvPr>
          <p:cNvSpPr txBox="1"/>
          <p:nvPr/>
        </p:nvSpPr>
        <p:spPr>
          <a:xfrm>
            <a:off x="544669" y="1170417"/>
            <a:ext cx="2234773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solidFill>
                  <a:srgbClr val="2D2D8A"/>
                </a:solidFill>
              </a:rPr>
              <a:t>Problems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092F86-2F4E-49A0-86D2-1D5B4E088E4A}"/>
              </a:ext>
            </a:extLst>
          </p:cNvPr>
          <p:cNvSpPr txBox="1"/>
          <p:nvPr/>
        </p:nvSpPr>
        <p:spPr>
          <a:xfrm>
            <a:off x="6177065" y="5545197"/>
            <a:ext cx="50055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>
                <a:solidFill>
                  <a:srgbClr val="002060"/>
                </a:solidFill>
              </a:rPr>
              <a:t>Must include causal influence</a:t>
            </a:r>
          </a:p>
        </p:txBody>
      </p:sp>
    </p:spTree>
    <p:extLst>
      <p:ext uri="{BB962C8B-B14F-4D97-AF65-F5344CB8AC3E}">
        <p14:creationId xmlns:p14="http://schemas.microsoft.com/office/powerpoint/2010/main" val="1402579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6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80" grpId="0" animBg="1"/>
      <p:bldP spid="82" grpId="0"/>
      <p:bldP spid="18" grpId="0"/>
      <p:bldP spid="2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feld 41">
            <a:extLst>
              <a:ext uri="{FF2B5EF4-FFF2-40B4-BE49-F238E27FC236}">
                <a16:creationId xmlns:a16="http://schemas.microsoft.com/office/drawing/2014/main" id="{C4547BB5-8950-405F-AFAC-D165821334D9}"/>
              </a:ext>
            </a:extLst>
          </p:cNvPr>
          <p:cNvSpPr txBox="1"/>
          <p:nvPr/>
        </p:nvSpPr>
        <p:spPr>
          <a:xfrm>
            <a:off x="-333375" y="-4318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General quantum process</a:t>
            </a:r>
            <a:endParaRPr lang="en-GB" sz="2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654273-F777-434B-8E01-705656B058A7}"/>
                  </a:ext>
                </a:extLst>
              </p:cNvPr>
              <p:cNvSpPr txBox="1"/>
              <p:nvPr/>
            </p:nvSpPr>
            <p:spPr>
              <a:xfrm>
                <a:off x="175851" y="1224378"/>
                <a:ext cx="6826370" cy="10520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000" dirty="0"/>
                  <a:t>Theory: system-meter-environment model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met</m:t>
                          </m:r>
                        </m:sub>
                      </m:sSub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env</m:t>
                          </m:r>
                        </m:sub>
                      </m:sSub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8C654273-F777-434B-8E01-705656B058A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51" y="1224378"/>
                <a:ext cx="6826370" cy="1052083"/>
              </a:xfrm>
              <a:prstGeom prst="rect">
                <a:avLst/>
              </a:prstGeom>
              <a:blipFill>
                <a:blip r:embed="rId2"/>
                <a:stretch>
                  <a:fillRect l="-2143" t="-6977" r="-8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6" name="TextBox 125">
            <a:extLst>
              <a:ext uri="{FF2B5EF4-FFF2-40B4-BE49-F238E27FC236}">
                <a16:creationId xmlns:a16="http://schemas.microsoft.com/office/drawing/2014/main" id="{6464C23D-8A4F-4A3B-BBE3-E8085F659D48}"/>
              </a:ext>
            </a:extLst>
          </p:cNvPr>
          <p:cNvSpPr txBox="1"/>
          <p:nvPr/>
        </p:nvSpPr>
        <p:spPr>
          <a:xfrm>
            <a:off x="188219" y="2903380"/>
            <a:ext cx="46533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/>
              <a:t>Tomography? Of what?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D08EB01-0E9C-481E-9E0B-AC254FCFCCB1}"/>
                  </a:ext>
                </a:extLst>
              </p:cNvPr>
              <p:cNvSpPr txBox="1"/>
              <p:nvPr/>
            </p:nvSpPr>
            <p:spPr>
              <a:xfrm>
                <a:off x="175851" y="4231035"/>
                <a:ext cx="4653322" cy="109087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000" dirty="0"/>
                  <a:t>Goal: model-free formula for</a:t>
                </a:r>
                <a:br>
                  <a:rPr lang="en-AU" sz="3000" dirty="0"/>
                </a:br>
                <a14:m>
                  <m:oMath xmlns:m="http://schemas.openxmlformats.org/officeDocument/2006/math">
                    <m:r>
                      <a:rPr lang="en-AU" sz="3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AU" sz="3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AU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</m:sSub>
                        <m:r>
                          <a:rPr lang="en-AU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AU" sz="300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</m:sub>
                        </m:sSub>
                        <m:r>
                          <a:rPr lang="en-AU" sz="3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AU" sz="3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sSub>
                              <m:sSubPr>
                                <m:ctrlP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𝑡</m:t>
                                </m:r>
                              </m:e>
                              <m:sub>
                                <m:r>
                                  <a:rPr lang="en-AU" sz="3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</m:sub>
                        </m:sSub>
                      </m:e>
                    </m:d>
                  </m:oMath>
                </a14:m>
                <a:r>
                  <a:rPr lang="en-AU" sz="3000" dirty="0"/>
                  <a:t> </a:t>
                </a:r>
              </a:p>
            </p:txBody>
          </p:sp>
        </mc:Choice>
        <mc:Fallback xmlns="">
          <p:sp>
            <p:nvSpPr>
              <p:cNvPr id="127" name="TextBox 126">
                <a:extLst>
                  <a:ext uri="{FF2B5EF4-FFF2-40B4-BE49-F238E27FC236}">
                    <a16:creationId xmlns:a16="http://schemas.microsoft.com/office/drawing/2014/main" id="{3D08EB01-0E9C-481E-9E0B-AC254FCFCC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5851" y="4231035"/>
                <a:ext cx="4653322" cy="1090876"/>
              </a:xfrm>
              <a:prstGeom prst="rect">
                <a:avLst/>
              </a:prstGeom>
              <a:blipFill>
                <a:blip r:embed="rId3"/>
                <a:stretch>
                  <a:fillRect l="-3145" t="-6704" r="-262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4" name="Group 73">
            <a:extLst>
              <a:ext uri="{FF2B5EF4-FFF2-40B4-BE49-F238E27FC236}">
                <a16:creationId xmlns:a16="http://schemas.microsoft.com/office/drawing/2014/main" id="{9543D4EB-D588-4AD0-BB3C-A6A01EAE8A45}"/>
              </a:ext>
            </a:extLst>
          </p:cNvPr>
          <p:cNvGrpSpPr/>
          <p:nvPr/>
        </p:nvGrpSpPr>
        <p:grpSpPr>
          <a:xfrm>
            <a:off x="7209891" y="25134"/>
            <a:ext cx="4846641" cy="6497316"/>
            <a:chOff x="7209891" y="25134"/>
            <a:chExt cx="4846641" cy="6497316"/>
          </a:xfrm>
        </p:grpSpPr>
        <p:grpSp>
          <p:nvGrpSpPr>
            <p:cNvPr id="181" name="Group 180">
              <a:extLst>
                <a:ext uri="{FF2B5EF4-FFF2-40B4-BE49-F238E27FC236}">
                  <a16:creationId xmlns:a16="http://schemas.microsoft.com/office/drawing/2014/main" id="{22C82013-0600-45B3-AFEC-79204DCF579E}"/>
                </a:ext>
              </a:extLst>
            </p:cNvPr>
            <p:cNvGrpSpPr/>
            <p:nvPr/>
          </p:nvGrpSpPr>
          <p:grpSpPr>
            <a:xfrm rot="16200000">
              <a:off x="9565345" y="6151596"/>
              <a:ext cx="302044" cy="439664"/>
              <a:chOff x="830862" y="2764872"/>
              <a:chExt cx="302044" cy="439664"/>
            </a:xfrm>
          </p:grpSpPr>
          <p:cxnSp>
            <p:nvCxnSpPr>
              <p:cNvPr id="222" name="Gerade Verbindung mit Pfeil 21">
                <a:extLst>
                  <a:ext uri="{FF2B5EF4-FFF2-40B4-BE49-F238E27FC236}">
                    <a16:creationId xmlns:a16="http://schemas.microsoft.com/office/drawing/2014/main" id="{EB5FB375-A4E2-4F3D-95B7-1152196D1007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23" name="Oval 222">
                <a:extLst>
                  <a:ext uri="{FF2B5EF4-FFF2-40B4-BE49-F238E27FC236}">
                    <a16:creationId xmlns:a16="http://schemas.microsoft.com/office/drawing/2014/main" id="{7B0B2157-B854-4FC0-8E57-3DC00618831F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</p:grpSp>
        <p:sp>
          <p:nvSpPr>
            <p:cNvPr id="182" name="Oval 181">
              <a:extLst>
                <a:ext uri="{FF2B5EF4-FFF2-40B4-BE49-F238E27FC236}">
                  <a16:creationId xmlns:a16="http://schemas.microsoft.com/office/drawing/2014/main" id="{C800687E-6836-458F-A063-247194044B75}"/>
                </a:ext>
              </a:extLst>
            </p:cNvPr>
            <p:cNvSpPr/>
            <p:nvPr/>
          </p:nvSpPr>
          <p:spPr>
            <a:xfrm rot="16200000">
              <a:off x="10538603" y="5063753"/>
              <a:ext cx="191612" cy="2620687"/>
            </a:xfrm>
            <a:prstGeom prst="ellipse">
              <a:avLst/>
            </a:prstGeom>
            <a:solidFill>
              <a:schemeClr val="accent1">
                <a:alpha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C438C16F-0B1A-4801-AA61-304A300413C2}"/>
                </a:ext>
              </a:extLst>
            </p:cNvPr>
            <p:cNvGrpSpPr/>
            <p:nvPr/>
          </p:nvGrpSpPr>
          <p:grpSpPr>
            <a:xfrm>
              <a:off x="7209891" y="25134"/>
              <a:ext cx="4846641" cy="6378223"/>
              <a:chOff x="7209891" y="25134"/>
              <a:chExt cx="4846641" cy="6378223"/>
            </a:xfrm>
          </p:grpSpPr>
          <p:cxnSp>
            <p:nvCxnSpPr>
              <p:cNvPr id="124" name="Straight Arrow Connector 123">
                <a:extLst>
                  <a:ext uri="{FF2B5EF4-FFF2-40B4-BE49-F238E27FC236}">
                    <a16:creationId xmlns:a16="http://schemas.microsoft.com/office/drawing/2014/main" id="{E891E367-54BB-4913-AA49-4504551D47A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823354" y="5043666"/>
                <a:ext cx="0" cy="1172372"/>
              </a:xfrm>
              <a:prstGeom prst="straightConnector1">
                <a:avLst/>
              </a:prstGeom>
              <a:ln w="38100">
                <a:solidFill>
                  <a:srgbClr val="002060"/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8" name="Straight Arrow Connector 177">
                <a:extLst>
                  <a:ext uri="{FF2B5EF4-FFF2-40B4-BE49-F238E27FC236}">
                    <a16:creationId xmlns:a16="http://schemas.microsoft.com/office/drawing/2014/main" id="{0843AB64-CCC9-461B-9E54-A5878CE49938}"/>
                  </a:ext>
                </a:extLst>
              </p:cNvPr>
              <p:cNvCxnSpPr/>
              <p:nvPr/>
            </p:nvCxnSpPr>
            <p:spPr>
              <a:xfrm rot="16200000" flipV="1">
                <a:off x="8466180" y="3180379"/>
                <a:ext cx="6310489" cy="0"/>
              </a:xfrm>
              <a:prstGeom prst="straightConnector1">
                <a:avLst/>
              </a:prstGeom>
              <a:ln w="25400">
                <a:solidFill>
                  <a:schemeClr val="accent2">
                    <a:lumMod val="50000"/>
                  </a:schemeClr>
                </a:solidFill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A251F155-80C3-43B3-8F52-2B201E30F5AC}"/>
                      </a:ext>
                    </a:extLst>
                  </p:cNvPr>
                  <p:cNvSpPr txBox="1"/>
                  <p:nvPr/>
                </p:nvSpPr>
                <p:spPr>
                  <a:xfrm>
                    <a:off x="10312641" y="5412958"/>
                    <a:ext cx="389467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400" dirty="0"/>
                  </a:p>
                </p:txBody>
              </p:sp>
            </mc:Choice>
            <mc:Fallback xmlns="">
              <p:sp>
                <p:nvSpPr>
                  <p:cNvPr id="179" name="TextBox 178">
                    <a:extLst>
                      <a:ext uri="{FF2B5EF4-FFF2-40B4-BE49-F238E27FC236}">
                        <a16:creationId xmlns:a16="http://schemas.microsoft.com/office/drawing/2014/main" id="{A251F155-80C3-43B3-8F52-2B201E30F5AC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12641" y="5412958"/>
                    <a:ext cx="389467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 l="-7813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80" name="Straight Arrow Connector 179">
                <a:extLst>
                  <a:ext uri="{FF2B5EF4-FFF2-40B4-BE49-F238E27FC236}">
                    <a16:creationId xmlns:a16="http://schemas.microsoft.com/office/drawing/2014/main" id="{D63EEB18-97ED-4093-B5A7-D242DE3EC7B3}"/>
                  </a:ext>
                </a:extLst>
              </p:cNvPr>
              <p:cNvCxnSpPr/>
              <p:nvPr/>
            </p:nvCxnSpPr>
            <p:spPr>
              <a:xfrm rot="16200000" flipV="1">
                <a:off x="6619788" y="3248113"/>
                <a:ext cx="6310489" cy="0"/>
              </a:xfrm>
              <a:prstGeom prst="straightConnector1">
                <a:avLst/>
              </a:prstGeom>
              <a:ln w="63500">
                <a:tailEnd type="stealth" w="lg" len="lg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83" name="Rectangle 182">
                <a:extLst>
                  <a:ext uri="{FF2B5EF4-FFF2-40B4-BE49-F238E27FC236}">
                    <a16:creationId xmlns:a16="http://schemas.microsoft.com/office/drawing/2014/main" id="{29388412-0937-456B-86A5-D6CD4C614AAA}"/>
                  </a:ext>
                </a:extLst>
              </p:cNvPr>
              <p:cNvSpPr/>
              <p:nvPr/>
            </p:nvSpPr>
            <p:spPr>
              <a:xfrm rot="16200000">
                <a:off x="10383632" y="3337211"/>
                <a:ext cx="481262" cy="279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4" name="Rectangle 183">
                <a:extLst>
                  <a:ext uri="{FF2B5EF4-FFF2-40B4-BE49-F238E27FC236}">
                    <a16:creationId xmlns:a16="http://schemas.microsoft.com/office/drawing/2014/main" id="{F96CFD21-74C0-4C14-8229-F9C65F1DE247}"/>
                  </a:ext>
                </a:extLst>
              </p:cNvPr>
              <p:cNvSpPr/>
              <p:nvPr/>
            </p:nvSpPr>
            <p:spPr>
              <a:xfrm rot="16200000">
                <a:off x="10418901" y="-612170"/>
                <a:ext cx="481262" cy="279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p:sp>
            <p:nvSpPr>
              <p:cNvPr id="185" name="Rectangle 184">
                <a:extLst>
                  <a:ext uri="{FF2B5EF4-FFF2-40B4-BE49-F238E27FC236}">
                    <a16:creationId xmlns:a16="http://schemas.microsoft.com/office/drawing/2014/main" id="{F2A096EB-2F1E-4D14-9C57-208B921870C8}"/>
                  </a:ext>
                </a:extLst>
              </p:cNvPr>
              <p:cNvSpPr/>
              <p:nvPr/>
            </p:nvSpPr>
            <p:spPr>
              <a:xfrm rot="16200000">
                <a:off x="10383632" y="1508259"/>
                <a:ext cx="481262" cy="279400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CC6EA41A-366E-4926-8933-D4D0C767FE80}"/>
                      </a:ext>
                    </a:extLst>
                  </p:cNvPr>
                  <p:cNvSpPr txBox="1"/>
                  <p:nvPr/>
                </p:nvSpPr>
                <p:spPr>
                  <a:xfrm>
                    <a:off x="10193545" y="1750557"/>
                    <a:ext cx="389467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AU" sz="2400" dirty="0"/>
                  </a:p>
                </p:txBody>
              </p:sp>
            </mc:Choice>
            <mc:Fallback xmlns="">
              <p:sp>
                <p:nvSpPr>
                  <p:cNvPr id="186" name="TextBox 185">
                    <a:extLst>
                      <a:ext uri="{FF2B5EF4-FFF2-40B4-BE49-F238E27FC236}">
                        <a16:creationId xmlns:a16="http://schemas.microsoft.com/office/drawing/2014/main" id="{CC6EA41A-366E-4926-8933-D4D0C767FE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193545" y="1750557"/>
                    <a:ext cx="389467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 l="-9375" b="-9836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97C5462E-8D80-4FDD-82E0-9A77EFD5B367}"/>
                      </a:ext>
                    </a:extLst>
                  </p:cNvPr>
                  <p:cNvSpPr txBox="1"/>
                  <p:nvPr/>
                </p:nvSpPr>
                <p:spPr>
                  <a:xfrm>
                    <a:off x="10301323" y="3550843"/>
                    <a:ext cx="333767" cy="369332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400" dirty="0"/>
                  </a:p>
                </p:txBody>
              </p:sp>
            </mc:Choice>
            <mc:Fallback xmlns="">
              <p:sp>
                <p:nvSpPr>
                  <p:cNvPr id="187" name="TextBox 186">
                    <a:extLst>
                      <a:ext uri="{FF2B5EF4-FFF2-40B4-BE49-F238E27FC236}">
                        <a16:creationId xmlns:a16="http://schemas.microsoft.com/office/drawing/2014/main" id="{97C5462E-8D80-4FDD-82E0-9A77EFD5B36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301323" y="3550843"/>
                    <a:ext cx="333767" cy="369332"/>
                  </a:xfrm>
                  <a:prstGeom prst="rect">
                    <a:avLst/>
                  </a:prstGeom>
                  <a:blipFill>
                    <a:blip r:embed="rId6"/>
                    <a:stretch>
                      <a:fillRect l="-18182" r="-5455" b="-13115"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23" name="Würfel 31">
                <a:extLst>
                  <a:ext uri="{FF2B5EF4-FFF2-40B4-BE49-F238E27FC236}">
                    <a16:creationId xmlns:a16="http://schemas.microsoft.com/office/drawing/2014/main" id="{84A576C7-BEB1-47F3-BF6A-7899FE251DAC}"/>
                  </a:ext>
                </a:extLst>
              </p:cNvPr>
              <p:cNvSpPr/>
              <p:nvPr/>
            </p:nvSpPr>
            <p:spPr bwMode="auto">
              <a:xfrm>
                <a:off x="8554192" y="5321911"/>
                <a:ext cx="1560293" cy="551426"/>
              </a:xfrm>
              <a:prstGeom prst="cube">
                <a:avLst>
                  <a:gd name="adj" fmla="val 24199"/>
                </a:avLst>
              </a:prstGeom>
              <a:solidFill>
                <a:sysClr val="window" lastClr="FFFFFF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3764C531-D69B-4131-A09C-49E27D1187AE}"/>
                      </a:ext>
                    </a:extLst>
                  </p:cNvPr>
                  <p:cNvSpPr txBox="1"/>
                  <p:nvPr/>
                </p:nvSpPr>
                <p:spPr>
                  <a:xfrm>
                    <a:off x="7233888" y="4578381"/>
                    <a:ext cx="611981" cy="593752"/>
                  </a:xfrm>
                  <a:prstGeom prst="rect">
                    <a:avLst/>
                  </a:prstGeom>
                  <a:noFill/>
                </p:spPr>
                <p:txBody>
                  <a:bodyPr wrap="squar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kumimoji="0" lang="en-AU" sz="3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sSubPr>
                            <m:e>
                              <m:r>
                                <a:rPr kumimoji="0" lang="en-AU" sz="3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kumimoji="0" lang="en-AU" sz="3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sSubPr>
                                <m:e>
                                  <m:r>
                                    <a:rPr kumimoji="0" lang="en-AU" sz="3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kumimoji="0" lang="en-AU" sz="3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sub>
                              </m:sSub>
                            </m:sub>
                          </m:sSub>
                        </m:oMath>
                      </m:oMathPara>
                    </a14:m>
                    <a:endParaRPr lang="en-AU" dirty="0"/>
                  </a:p>
                </p:txBody>
              </p:sp>
            </mc:Choice>
            <mc:Fallback xmlns="">
              <p:sp>
                <p:nvSpPr>
                  <p:cNvPr id="131" name="TextBox 130">
                    <a:extLst>
                      <a:ext uri="{FF2B5EF4-FFF2-40B4-BE49-F238E27FC236}">
                        <a16:creationId xmlns:a16="http://schemas.microsoft.com/office/drawing/2014/main" id="{3764C531-D69B-4131-A09C-49E27D1187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7233888" y="4578381"/>
                    <a:ext cx="611981" cy="593752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142" name="Gerade Verbindung mit Pfeil 66">
                <a:extLst>
                  <a:ext uri="{FF2B5EF4-FFF2-40B4-BE49-F238E27FC236}">
                    <a16:creationId xmlns:a16="http://schemas.microsoft.com/office/drawing/2014/main" id="{A6085592-CAD7-423F-9472-7AA7CC106FE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7851505" y="4954029"/>
                <a:ext cx="585635" cy="4500"/>
              </a:xfrm>
              <a:prstGeom prst="straightConnector1">
                <a:avLst/>
              </a:prstGeom>
              <a:ln w="28575">
                <a:solidFill>
                  <a:srgbClr val="0070C0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43" name="Chord 142">
                <a:extLst>
                  <a:ext uri="{FF2B5EF4-FFF2-40B4-BE49-F238E27FC236}">
                    <a16:creationId xmlns:a16="http://schemas.microsoft.com/office/drawing/2014/main" id="{A5290077-16C9-4A9B-A0BB-A446D4FBF319}"/>
                  </a:ext>
                </a:extLst>
              </p:cNvPr>
              <p:cNvSpPr/>
              <p:nvPr/>
            </p:nvSpPr>
            <p:spPr>
              <a:xfrm>
                <a:off x="8650190" y="5798371"/>
                <a:ext cx="327139" cy="530068"/>
              </a:xfrm>
              <a:prstGeom prst="chord">
                <a:avLst>
                  <a:gd name="adj1" fmla="val 338506"/>
                  <a:gd name="adj2" fmla="val 10443188"/>
                </a:avLst>
              </a:prstGeom>
              <a:solidFill>
                <a:schemeClr val="accent1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  <a:p>
                <a:pPr algn="ctr"/>
                <a:endParaRPr lang="en-AU" b="0" i="1" dirty="0">
                  <a:solidFill>
                    <a:schemeClr val="tx1"/>
                  </a:solidFill>
                  <a:latin typeface="Cambria Math" panose="02040503050406030204" pitchFamily="18" charset="0"/>
                </a:endParaRPr>
              </a:p>
            </p:txBody>
          </p:sp>
          <p:pic>
            <p:nvPicPr>
              <p:cNvPr id="43" name="Picture 42" descr="A colorful meter with a needle&#10;&#10;Description automatically generated">
                <a:extLst>
                  <a:ext uri="{FF2B5EF4-FFF2-40B4-BE49-F238E27FC236}">
                    <a16:creationId xmlns:a16="http://schemas.microsoft.com/office/drawing/2014/main" id="{6176FC89-52EC-48E8-B7AC-3D9318A6B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ackgroundRemoval t="10000" b="90000" l="10000" r="90000">
                            <a14:foregroundMark x1="29688" y1="55556" x2="29688" y2="55556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234804" y="4599645"/>
                <a:ext cx="1047562" cy="589253"/>
              </a:xfrm>
              <a:prstGeom prst="rect">
                <a:avLst/>
              </a:prstGeom>
            </p:spPr>
          </p:pic>
          <p:grpSp>
            <p:nvGrpSpPr>
              <p:cNvPr id="225" name="Group 224">
                <a:extLst>
                  <a:ext uri="{FF2B5EF4-FFF2-40B4-BE49-F238E27FC236}">
                    <a16:creationId xmlns:a16="http://schemas.microsoft.com/office/drawing/2014/main" id="{04239C5A-382F-4818-9E09-FD89318829FA}"/>
                  </a:ext>
                </a:extLst>
              </p:cNvPr>
              <p:cNvGrpSpPr/>
              <p:nvPr/>
            </p:nvGrpSpPr>
            <p:grpSpPr>
              <a:xfrm>
                <a:off x="7233888" y="2688916"/>
                <a:ext cx="2880597" cy="1750058"/>
                <a:chOff x="7238062" y="4575609"/>
                <a:chExt cx="2880597" cy="1750058"/>
              </a:xfrm>
            </p:grpSpPr>
            <p:cxnSp>
              <p:nvCxnSpPr>
                <p:cNvPr id="226" name="Straight Arrow Connector 225">
                  <a:extLst>
                    <a:ext uri="{FF2B5EF4-FFF2-40B4-BE49-F238E27FC236}">
                      <a16:creationId xmlns:a16="http://schemas.microsoft.com/office/drawing/2014/main" id="{F8924FAB-7007-47E9-AA9C-295E07F5E6F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27528" y="5040894"/>
                  <a:ext cx="0" cy="1172372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27" name="Würfel 31">
                  <a:extLst>
                    <a:ext uri="{FF2B5EF4-FFF2-40B4-BE49-F238E27FC236}">
                      <a16:creationId xmlns:a16="http://schemas.microsoft.com/office/drawing/2014/main" id="{4E69B5E7-E66B-481E-A7C9-105FAE598EC2}"/>
                    </a:ext>
                  </a:extLst>
                </p:cNvPr>
                <p:cNvSpPr/>
                <p:nvPr/>
              </p:nvSpPr>
              <p:spPr bwMode="auto">
                <a:xfrm>
                  <a:off x="8558366" y="5319139"/>
                  <a:ext cx="1560293" cy="551426"/>
                </a:xfrm>
                <a:prstGeom prst="cube">
                  <a:avLst>
                    <a:gd name="adj" fmla="val 24199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28" name="TextBox 227">
                      <a:extLst>
                        <a:ext uri="{FF2B5EF4-FFF2-40B4-BE49-F238E27FC236}">
                          <a16:creationId xmlns:a16="http://schemas.microsoft.com/office/drawing/2014/main" id="{3C4433E2-D9B4-44D6-BDE5-EB091AD7D50E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38062" y="4575609"/>
                      <a:ext cx="611981" cy="6117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AU" sz="3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AU" sz="3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0" lang="en-AU" sz="3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AU" sz="3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0" lang="en-AU" sz="3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sub>
                                </m:sSub>
                              </m:sub>
                            </m:sSub>
                          </m:oMath>
                        </m:oMathPara>
                      </a14:m>
                      <a:endParaRPr lang="en-AU" dirty="0"/>
                    </a:p>
                  </p:txBody>
                </p:sp>
              </mc:Choice>
              <mc:Fallback xmlns="">
                <p:sp>
                  <p:nvSpPr>
                    <p:cNvPr id="228" name="TextBox 227">
                      <a:extLst>
                        <a:ext uri="{FF2B5EF4-FFF2-40B4-BE49-F238E27FC236}">
                          <a16:creationId xmlns:a16="http://schemas.microsoft.com/office/drawing/2014/main" id="{3C4433E2-D9B4-44D6-BDE5-EB091AD7D50E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38062" y="4575609"/>
                      <a:ext cx="611981" cy="611771"/>
                    </a:xfrm>
                    <a:prstGeom prst="rect">
                      <a:avLst/>
                    </a:prstGeom>
                    <a:blipFill>
                      <a:blip r:embed="rId10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29" name="Gerade Verbindung mit Pfeil 66">
                  <a:extLst>
                    <a:ext uri="{FF2B5EF4-FFF2-40B4-BE49-F238E27FC236}">
                      <a16:creationId xmlns:a16="http://schemas.microsoft.com/office/drawing/2014/main" id="{5BC9C70B-43D6-434A-9DED-983FC2AE4AA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55679" y="4951257"/>
                  <a:ext cx="585635" cy="4500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0" name="Chord 229">
                  <a:extLst>
                    <a:ext uri="{FF2B5EF4-FFF2-40B4-BE49-F238E27FC236}">
                      <a16:creationId xmlns:a16="http://schemas.microsoft.com/office/drawing/2014/main" id="{08DCA827-677E-42AD-9226-CAA580B8A421}"/>
                    </a:ext>
                  </a:extLst>
                </p:cNvPr>
                <p:cNvSpPr/>
                <p:nvPr/>
              </p:nvSpPr>
              <p:spPr>
                <a:xfrm>
                  <a:off x="8654364" y="5795599"/>
                  <a:ext cx="327139" cy="530068"/>
                </a:xfrm>
                <a:prstGeom prst="chord">
                  <a:avLst>
                    <a:gd name="adj1" fmla="val 338506"/>
                    <a:gd name="adj2" fmla="val 10443188"/>
                  </a:avLst>
                </a:prstGeom>
                <a:solidFill>
                  <a:schemeClr val="accent1"/>
                </a:solidFill>
                <a:ln>
                  <a:solidFill>
                    <a:srgbClr val="1F4E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:endParaRPr lang="en-AU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  <p:pic>
              <p:nvPicPr>
                <p:cNvPr id="231" name="Picture 230" descr="A colorful meter with a needle&#10;&#10;Description automatically generated">
                  <a:extLst>
                    <a:ext uri="{FF2B5EF4-FFF2-40B4-BE49-F238E27FC236}">
                      <a16:creationId xmlns:a16="http://schemas.microsoft.com/office/drawing/2014/main" id="{10B78B3B-8D86-4B3A-BC9C-C68B64F9571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>
                              <a14:foregroundMark x1="29688" y1="55556" x2="29688" y2="55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8978" y="4596873"/>
                  <a:ext cx="1047562" cy="589253"/>
                </a:xfrm>
                <a:prstGeom prst="rect">
                  <a:avLst/>
                </a:prstGeom>
              </p:spPr>
            </p:pic>
          </p:grpSp>
          <p:grpSp>
            <p:nvGrpSpPr>
              <p:cNvPr id="232" name="Group 231">
                <a:extLst>
                  <a:ext uri="{FF2B5EF4-FFF2-40B4-BE49-F238E27FC236}">
                    <a16:creationId xmlns:a16="http://schemas.microsoft.com/office/drawing/2014/main" id="{BFEB4E4D-0D4D-42A3-BAC4-9D7973732CCA}"/>
                  </a:ext>
                </a:extLst>
              </p:cNvPr>
              <p:cNvGrpSpPr/>
              <p:nvPr/>
            </p:nvGrpSpPr>
            <p:grpSpPr>
              <a:xfrm>
                <a:off x="7209891" y="811954"/>
                <a:ext cx="2880597" cy="1750058"/>
                <a:chOff x="7238062" y="4575609"/>
                <a:chExt cx="2880597" cy="1750058"/>
              </a:xfrm>
            </p:grpSpPr>
            <p:cxnSp>
              <p:nvCxnSpPr>
                <p:cNvPr id="233" name="Straight Arrow Connector 232">
                  <a:extLst>
                    <a:ext uri="{FF2B5EF4-FFF2-40B4-BE49-F238E27FC236}">
                      <a16:creationId xmlns:a16="http://schemas.microsoft.com/office/drawing/2014/main" id="{0C6B7904-5221-4C28-9F91-643CF344EE8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8827528" y="5040894"/>
                  <a:ext cx="0" cy="1172372"/>
                </a:xfrm>
                <a:prstGeom prst="straightConnector1">
                  <a:avLst/>
                </a:prstGeom>
                <a:ln w="38100">
                  <a:solidFill>
                    <a:srgbClr val="00206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4" name="Würfel 31">
                  <a:extLst>
                    <a:ext uri="{FF2B5EF4-FFF2-40B4-BE49-F238E27FC236}">
                      <a16:creationId xmlns:a16="http://schemas.microsoft.com/office/drawing/2014/main" id="{C1E20060-AF6B-4FDA-BDB1-9B57CA8C53D0}"/>
                    </a:ext>
                  </a:extLst>
                </p:cNvPr>
                <p:cNvSpPr/>
                <p:nvPr/>
              </p:nvSpPr>
              <p:spPr bwMode="auto">
                <a:xfrm>
                  <a:off x="8558366" y="5319139"/>
                  <a:ext cx="1560293" cy="551426"/>
                </a:xfrm>
                <a:prstGeom prst="cube">
                  <a:avLst>
                    <a:gd name="adj" fmla="val 24199"/>
                  </a:avLst>
                </a:prstGeom>
                <a:solidFill>
                  <a:sysClr val="window" lastClr="FFFFFF"/>
                </a:solidFill>
                <a:ln w="25400" cap="flat" cmpd="sng" algn="ctr">
                  <a:solidFill>
                    <a:srgbClr val="4F81BD">
                      <a:shade val="50000"/>
                    </a:srgbClr>
                  </a:solidFill>
                  <a:prstDash val="solid"/>
                </a:ln>
                <a:effectLst/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de-DE" sz="1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35" name="TextBox 234">
                      <a:extLst>
                        <a:ext uri="{FF2B5EF4-FFF2-40B4-BE49-F238E27FC236}">
                          <a16:creationId xmlns:a16="http://schemas.microsoft.com/office/drawing/2014/main" id="{F9B3429B-9672-4330-84E7-93E588307E1F}"/>
                        </a:ext>
                      </a:extLst>
                    </p:cNvPr>
                    <p:cNvSpPr txBox="1"/>
                    <p:nvPr/>
                  </p:nvSpPr>
                  <p:spPr>
                    <a:xfrm>
                      <a:off x="7238062" y="4575609"/>
                      <a:ext cx="611981" cy="611771"/>
                    </a:xfrm>
                    <a:prstGeom prst="rect">
                      <a:avLst/>
                    </a:prstGeom>
                    <a:noFill/>
                  </p:spPr>
                  <p:txBody>
                    <a:bodyPr wrap="squar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sSub>
                              <m:sSubPr>
                                <m:ctrlPr>
                                  <a:rPr kumimoji="0" lang="en-AU" sz="3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sSubPr>
                              <m:e>
                                <m:r>
                                  <a:rPr kumimoji="0" lang="en-AU" sz="3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𝑎</m:t>
                                </m:r>
                              </m:e>
                              <m:sub>
                                <m:sSub>
                                  <m:sSubPr>
                                    <m:ctrlPr>
                                      <a:rPr kumimoji="0" lang="en-AU" sz="3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sSubPr>
                                  <m:e>
                                    <m:r>
                                      <a:rPr kumimoji="0" lang="en-AU" sz="3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𝑡</m:t>
                                    </m:r>
                                  </m:e>
                                  <m:sub>
                                    <m:r>
                                      <a:rPr kumimoji="0" lang="en-AU" sz="3000" b="0" i="1" u="none" strike="noStrike" kern="1200" cap="none" spc="0" normalizeH="0" baseline="0" noProof="0" smtClean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𝑛</m:t>
                                    </m:r>
                                  </m:sub>
                                </m:sSub>
                              </m:sub>
                            </m:sSub>
                          </m:oMath>
                        </m:oMathPara>
                      </a14:m>
                      <a:endParaRPr lang="en-AU" dirty="0"/>
                    </a:p>
                  </p:txBody>
                </p:sp>
              </mc:Choice>
              <mc:Fallback xmlns="">
                <p:sp>
                  <p:nvSpPr>
                    <p:cNvPr id="235" name="TextBox 234">
                      <a:extLst>
                        <a:ext uri="{FF2B5EF4-FFF2-40B4-BE49-F238E27FC236}">
                          <a16:creationId xmlns:a16="http://schemas.microsoft.com/office/drawing/2014/main" id="{F9B3429B-9672-4330-84E7-93E588307E1F}"/>
                        </a:ext>
                      </a:extLst>
                    </p:cNvPr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7238062" y="4575609"/>
                      <a:ext cx="611981" cy="611771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cxnSp>
              <p:nvCxnSpPr>
                <p:cNvPr id="236" name="Gerade Verbindung mit Pfeil 66">
                  <a:extLst>
                    <a:ext uri="{FF2B5EF4-FFF2-40B4-BE49-F238E27FC236}">
                      <a16:creationId xmlns:a16="http://schemas.microsoft.com/office/drawing/2014/main" id="{4F474DFA-0881-4B2B-8252-A80060E1316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7855679" y="4951257"/>
                  <a:ext cx="585635" cy="4500"/>
                </a:xfrm>
                <a:prstGeom prst="straightConnector1">
                  <a:avLst/>
                </a:prstGeom>
                <a:ln w="28575">
                  <a:solidFill>
                    <a:srgbClr val="0070C0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237" name="Chord 236">
                  <a:extLst>
                    <a:ext uri="{FF2B5EF4-FFF2-40B4-BE49-F238E27FC236}">
                      <a16:creationId xmlns:a16="http://schemas.microsoft.com/office/drawing/2014/main" id="{9D717D8F-42E4-4E71-8D4A-67C26E80CBB8}"/>
                    </a:ext>
                  </a:extLst>
                </p:cNvPr>
                <p:cNvSpPr/>
                <p:nvPr/>
              </p:nvSpPr>
              <p:spPr>
                <a:xfrm>
                  <a:off x="8654364" y="5795599"/>
                  <a:ext cx="327139" cy="530068"/>
                </a:xfrm>
                <a:prstGeom prst="chord">
                  <a:avLst>
                    <a:gd name="adj1" fmla="val 338506"/>
                    <a:gd name="adj2" fmla="val 10443188"/>
                  </a:avLst>
                </a:prstGeom>
                <a:solidFill>
                  <a:schemeClr val="accent1"/>
                </a:solidFill>
                <a:ln>
                  <a:solidFill>
                    <a:srgbClr val="1F4E79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  <a:p>
                  <a:pPr algn="ctr"/>
                  <a:endParaRPr lang="en-AU" b="0" i="1" dirty="0">
                    <a:solidFill>
                      <a:schemeClr val="tx1"/>
                    </a:solidFill>
                    <a:latin typeface="Cambria Math" panose="02040503050406030204" pitchFamily="18" charset="0"/>
                  </a:endParaRPr>
                </a:p>
              </p:txBody>
            </p:sp>
            <p:pic>
              <p:nvPicPr>
                <p:cNvPr id="238" name="Picture 237" descr="A colorful meter with a needle&#10;&#10;Description automatically generated">
                  <a:extLst>
                    <a:ext uri="{FF2B5EF4-FFF2-40B4-BE49-F238E27FC236}">
                      <a16:creationId xmlns:a16="http://schemas.microsoft.com/office/drawing/2014/main" id="{FE7C09B7-0886-4C52-9BC9-52D43FFC03F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BEBA8EAE-BF5A-486C-A8C5-ECC9F3942E4B}">
                      <a14:imgProps xmlns:a14="http://schemas.microsoft.com/office/drawing/2010/main">
                        <a14:imgLayer r:embed="rId9">
                          <a14:imgEffect>
                            <a14:backgroundRemoval t="10000" b="90000" l="10000" r="90000">
                              <a14:foregroundMark x1="29688" y1="55556" x2="29688" y2="55556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238978" y="4596873"/>
                  <a:ext cx="1047562" cy="589253"/>
                </a:xfrm>
                <a:prstGeom prst="rect">
                  <a:avLst/>
                </a:prstGeom>
              </p:spPr>
            </p:pic>
          </p:grpSp>
        </p:grpSp>
      </p:grpSp>
      <p:sp>
        <p:nvSpPr>
          <p:cNvPr id="47" name="TextBox 46">
            <a:extLst>
              <a:ext uri="{FF2B5EF4-FFF2-40B4-BE49-F238E27FC236}">
                <a16:creationId xmlns:a16="http://schemas.microsoft.com/office/drawing/2014/main" id="{91816A81-68D9-4D25-AF02-C406E109EDF1}"/>
              </a:ext>
            </a:extLst>
          </p:cNvPr>
          <p:cNvSpPr txBox="1"/>
          <p:nvPr/>
        </p:nvSpPr>
        <p:spPr>
          <a:xfrm>
            <a:off x="440266" y="5985205"/>
            <a:ext cx="44619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400" dirty="0">
                <a:solidFill>
                  <a:srgbClr val="002060"/>
                </a:solidFill>
              </a:rPr>
              <a:t>Outcomes of quantum operations</a:t>
            </a:r>
          </a:p>
        </p:txBody>
      </p:sp>
      <p:cxnSp>
        <p:nvCxnSpPr>
          <p:cNvPr id="58" name="Connector: Curved 57">
            <a:extLst>
              <a:ext uri="{FF2B5EF4-FFF2-40B4-BE49-F238E27FC236}">
                <a16:creationId xmlns:a16="http://schemas.microsoft.com/office/drawing/2014/main" id="{F7B2BE3F-49B9-4AFC-A568-105824FB0BB9}"/>
              </a:ext>
            </a:extLst>
          </p:cNvPr>
          <p:cNvCxnSpPr>
            <a:cxnSpLocks/>
          </p:cNvCxnSpPr>
          <p:nvPr/>
        </p:nvCxnSpPr>
        <p:spPr>
          <a:xfrm rot="16200000" flipH="1">
            <a:off x="1964360" y="5415482"/>
            <a:ext cx="709185" cy="465043"/>
          </a:xfrm>
          <a:prstGeom prst="curvedConnector3">
            <a:avLst>
              <a:gd name="adj1" fmla="val 50000"/>
            </a:avLst>
          </a:prstGeom>
          <a:ln w="127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5286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26" grpId="0"/>
      <p:bldP spid="127" grpId="0"/>
      <p:bldP spid="4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E283CD8-32C5-4EAA-A009-0B55B93F6A23}"/>
                  </a:ext>
                </a:extLst>
              </p:cNvPr>
              <p:cNvSpPr/>
              <p:nvPr/>
            </p:nvSpPr>
            <p:spPr>
              <a:xfrm>
                <a:off x="479862" y="3064481"/>
                <a:ext cx="4064918" cy="5539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AU" sz="3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b>
                        <m:sSub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sSub>
                        <m:sSub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,…,</m:t>
                      </m:r>
                      <m:sSub>
                        <m:sSub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49" name="Rectangle 48">
                <a:extLst>
                  <a:ext uri="{FF2B5EF4-FFF2-40B4-BE49-F238E27FC236}">
                    <a16:creationId xmlns:a16="http://schemas.microsoft.com/office/drawing/2014/main" id="{0E283CD8-32C5-4EAA-A009-0B55B93F6A23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9862" y="3064481"/>
                <a:ext cx="4064918" cy="55399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Box 1">
            <a:extLst>
              <a:ext uri="{FF2B5EF4-FFF2-40B4-BE49-F238E27FC236}">
                <a16:creationId xmlns:a16="http://schemas.microsoft.com/office/drawing/2014/main" id="{78F5BFA9-24CD-482E-A1C9-58F3C01BCBF5}"/>
              </a:ext>
            </a:extLst>
          </p:cNvPr>
          <p:cNvSpPr txBox="1"/>
          <p:nvPr/>
        </p:nvSpPr>
        <p:spPr>
          <a:xfrm>
            <a:off x="523531" y="1505959"/>
            <a:ext cx="32410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000" dirty="0"/>
              <a:t>Causal influence: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4AF81001-18DE-4DA9-A30A-059F485304FD}"/>
              </a:ext>
            </a:extLst>
          </p:cNvPr>
          <p:cNvGrpSpPr/>
          <p:nvPr/>
        </p:nvGrpSpPr>
        <p:grpSpPr>
          <a:xfrm>
            <a:off x="10035017" y="1100756"/>
            <a:ext cx="1674872" cy="5299860"/>
            <a:chOff x="10035017" y="1100756"/>
            <a:chExt cx="1674872" cy="5299860"/>
          </a:xfrm>
        </p:grpSpPr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08F2F916-7E91-44B1-810D-3D107DC26040}"/>
                </a:ext>
              </a:extLst>
            </p:cNvPr>
            <p:cNvGrpSpPr/>
            <p:nvPr/>
          </p:nvGrpSpPr>
          <p:grpSpPr>
            <a:xfrm>
              <a:off x="10660726" y="1100756"/>
              <a:ext cx="1049163" cy="5299860"/>
              <a:chOff x="8579945" y="1284383"/>
              <a:chExt cx="1049163" cy="5299860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E57128D8-0707-4C3A-9933-5F41CAC2078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5666419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6" name="TextBox 5">
                    <a:extLst>
                      <a:ext uri="{FF2B5EF4-FFF2-40B4-BE49-F238E27FC236}">
                        <a16:creationId xmlns:a16="http://schemas.microsoft.com/office/drawing/2014/main" id="{E57128D8-0707-4C3A-9933-5F41CAC2078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5666419"/>
                    <a:ext cx="389467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4B3F5E9D-4BC4-4FD7-BA66-AF79A05FC545}"/>
                  </a:ext>
                </a:extLst>
              </p:cNvPr>
              <p:cNvGrpSpPr/>
              <p:nvPr/>
            </p:nvGrpSpPr>
            <p:grpSpPr>
              <a:xfrm rot="16200000">
                <a:off x="6136366" y="3727962"/>
                <a:ext cx="5299860" cy="412702"/>
                <a:chOff x="532395" y="2910318"/>
                <a:chExt cx="6310489" cy="569499"/>
              </a:xfrm>
            </p:grpSpPr>
            <p:cxnSp>
              <p:nvCxnSpPr>
                <p:cNvPr id="7" name="Straight Arrow Connector 6">
                  <a:extLst>
                    <a:ext uri="{FF2B5EF4-FFF2-40B4-BE49-F238E27FC236}">
                      <a16:creationId xmlns:a16="http://schemas.microsoft.com/office/drawing/2014/main" id="{41AB7D32-6787-455C-8124-442BD7235627}"/>
                    </a:ext>
                  </a:extLst>
                </p:cNvPr>
                <p:cNvCxnSpPr/>
                <p:nvPr/>
              </p:nvCxnSpPr>
              <p:spPr>
                <a:xfrm flipV="1">
                  <a:off x="532395" y="3193995"/>
                  <a:ext cx="6310489" cy="0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stealth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Arrow Connector 7">
                  <a:extLst>
                    <a:ext uri="{FF2B5EF4-FFF2-40B4-BE49-F238E27FC236}">
                      <a16:creationId xmlns:a16="http://schemas.microsoft.com/office/drawing/2014/main" id="{21A02199-134C-4ACC-863B-DB9F9D7BD945}"/>
                    </a:ext>
                  </a:extLst>
                </p:cNvPr>
                <p:cNvCxnSpPr/>
                <p:nvPr/>
              </p:nvCxnSpPr>
              <p:spPr>
                <a:xfrm flipV="1">
                  <a:off x="1313444" y="2910318"/>
                  <a:ext cx="298" cy="569499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9" name="Straight Arrow Connector 8">
                  <a:extLst>
                    <a:ext uri="{FF2B5EF4-FFF2-40B4-BE49-F238E27FC236}">
                      <a16:creationId xmlns:a16="http://schemas.microsoft.com/office/drawing/2014/main" id="{D7F6E1E1-1075-4A83-B5CA-CB74E642551D}"/>
                    </a:ext>
                  </a:extLst>
                </p:cNvPr>
                <p:cNvCxnSpPr/>
                <p:nvPr/>
              </p:nvCxnSpPr>
              <p:spPr>
                <a:xfrm flipV="1">
                  <a:off x="5892780" y="2910318"/>
                  <a:ext cx="298" cy="569498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0" name="Straight Arrow Connector 9">
                  <a:extLst>
                    <a:ext uri="{FF2B5EF4-FFF2-40B4-BE49-F238E27FC236}">
                      <a16:creationId xmlns:a16="http://schemas.microsoft.com/office/drawing/2014/main" id="{667695E8-DECF-40C6-9EE8-3312C23D67B8}"/>
                    </a:ext>
                  </a:extLst>
                </p:cNvPr>
                <p:cNvCxnSpPr/>
                <p:nvPr/>
              </p:nvCxnSpPr>
              <p:spPr>
                <a:xfrm flipV="1">
                  <a:off x="2842427" y="2910318"/>
                  <a:ext cx="298" cy="569498"/>
                </a:xfrm>
                <a:prstGeom prst="straightConnector1">
                  <a:avLst/>
                </a:prstGeom>
                <a:ln w="63500">
                  <a:solidFill>
                    <a:srgbClr val="002060"/>
                  </a:solidFill>
                  <a:tailEnd type="none" w="lg" len="lg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429EFA4-0A34-4D75-A32F-560987C0A1CB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1816414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1" name="TextBox 10">
                    <a:extLst>
                      <a:ext uri="{FF2B5EF4-FFF2-40B4-BE49-F238E27FC236}">
                        <a16:creationId xmlns:a16="http://schemas.microsoft.com/office/drawing/2014/main" id="{C429EFA4-0A34-4D75-A32F-560987C0A1CB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1816414"/>
                    <a:ext cx="389467" cy="430887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0475080-EF34-4024-8FC5-6457483BA4AE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4368200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2" name="TextBox 11">
                    <a:extLst>
                      <a:ext uri="{FF2B5EF4-FFF2-40B4-BE49-F238E27FC236}">
                        <a16:creationId xmlns:a16="http://schemas.microsoft.com/office/drawing/2014/main" id="{50475080-EF34-4024-8FC5-6457483BA4AE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4368200"/>
                    <a:ext cx="389467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21522C-966A-4825-9C26-A1F48B1BDB37}"/>
                      </a:ext>
                    </a:extLst>
                  </p:cNvPr>
                  <p:cNvSpPr txBox="1"/>
                  <p:nvPr/>
                </p:nvSpPr>
                <p:spPr>
                  <a:xfrm rot="5400000">
                    <a:off x="9218931" y="3117517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13" name="TextBox 12">
                    <a:extLst>
                      <a:ext uri="{FF2B5EF4-FFF2-40B4-BE49-F238E27FC236}">
                        <a16:creationId xmlns:a16="http://schemas.microsoft.com/office/drawing/2014/main" id="{E621522C-966A-4825-9C26-A1F48B1BDB3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5400000">
                    <a:off x="9218931" y="3117517"/>
                    <a:ext cx="389467" cy="430887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E0F1EEE-4581-4F45-99ED-DF95CA6A8197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5666420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27" name="TextBox 26">
                    <a:extLst>
                      <a:ext uri="{FF2B5EF4-FFF2-40B4-BE49-F238E27FC236}">
                        <a16:creationId xmlns:a16="http://schemas.microsoft.com/office/drawing/2014/main" id="{BE0F1EEE-4581-4F45-99ED-DF95CA6A8197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5666420"/>
                    <a:ext cx="389467" cy="430887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E07FEA6-230B-49D8-A3D4-94D3EEF5A851}"/>
                      </a:ext>
                    </a:extLst>
                  </p:cNvPr>
                  <p:cNvSpPr txBox="1"/>
                  <p:nvPr/>
                </p:nvSpPr>
                <p:spPr>
                  <a:xfrm>
                    <a:off x="9198221" y="4368201"/>
                    <a:ext cx="389467" cy="430887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sSub>
                            <m:sSubPr>
                              <m:ctrlP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  <m:sub>
                              <m:r>
                                <a:rPr lang="en-AU" sz="28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28" name="TextBox 27">
                    <a:extLst>
                      <a:ext uri="{FF2B5EF4-FFF2-40B4-BE49-F238E27FC236}">
                        <a16:creationId xmlns:a16="http://schemas.microsoft.com/office/drawing/2014/main" id="{BE07FEA6-230B-49D8-A3D4-94D3EEF5A851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198221" y="4368201"/>
                    <a:ext cx="389467" cy="430887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6DD75229-DA01-4072-9918-CA5C0E955486}"/>
                </a:ext>
              </a:extLst>
            </p:cNvPr>
            <p:cNvGrpSpPr/>
            <p:nvPr/>
          </p:nvGrpSpPr>
          <p:grpSpPr>
            <a:xfrm>
              <a:off x="10094194" y="5524570"/>
              <a:ext cx="302044" cy="439664"/>
              <a:chOff x="830862" y="2764872"/>
              <a:chExt cx="302044" cy="439664"/>
            </a:xfrm>
          </p:grpSpPr>
          <p:cxnSp>
            <p:nvCxnSpPr>
              <p:cNvPr id="21" name="Gerade Verbindung mit Pfeil 21">
                <a:extLst>
                  <a:ext uri="{FF2B5EF4-FFF2-40B4-BE49-F238E27FC236}">
                    <a16:creationId xmlns:a16="http://schemas.microsoft.com/office/drawing/2014/main" id="{38E7E328-FECD-42DD-BBFA-7796A472C1C9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DAC1897C-AE7C-4D74-BCAF-6FA4AE9A343F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BFD9B485-F0ED-4ED8-B1D0-C83F5F071777}"/>
                </a:ext>
              </a:extLst>
            </p:cNvPr>
            <p:cNvGrpSpPr/>
            <p:nvPr/>
          </p:nvGrpSpPr>
          <p:grpSpPr>
            <a:xfrm rot="9748696">
              <a:off x="10035017" y="1748086"/>
              <a:ext cx="302044" cy="439664"/>
              <a:chOff x="830862" y="2764872"/>
              <a:chExt cx="302044" cy="439664"/>
            </a:xfrm>
          </p:grpSpPr>
          <p:cxnSp>
            <p:nvCxnSpPr>
              <p:cNvPr id="19" name="Gerade Verbindung mit Pfeil 21">
                <a:extLst>
                  <a:ext uri="{FF2B5EF4-FFF2-40B4-BE49-F238E27FC236}">
                    <a16:creationId xmlns:a16="http://schemas.microsoft.com/office/drawing/2014/main" id="{65A773D7-B2D4-4EF1-8DAF-676DB97D2296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20" name="Oval 19">
                <a:extLst>
                  <a:ext uri="{FF2B5EF4-FFF2-40B4-BE49-F238E27FC236}">
                    <a16:creationId xmlns:a16="http://schemas.microsoft.com/office/drawing/2014/main" id="{59114A01-8DF7-4DC5-B11C-C02A8EFC75AA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7F3CEE9-C07A-4696-A3E9-B2BA4CC67622}"/>
                </a:ext>
              </a:extLst>
            </p:cNvPr>
            <p:cNvGrpSpPr/>
            <p:nvPr/>
          </p:nvGrpSpPr>
          <p:grpSpPr>
            <a:xfrm rot="2847699">
              <a:off x="10120489" y="4228060"/>
              <a:ext cx="302044" cy="439664"/>
              <a:chOff x="830862" y="2764872"/>
              <a:chExt cx="302044" cy="439664"/>
            </a:xfrm>
          </p:grpSpPr>
          <p:cxnSp>
            <p:nvCxnSpPr>
              <p:cNvPr id="17" name="Gerade Verbindung mit Pfeil 21">
                <a:extLst>
                  <a:ext uri="{FF2B5EF4-FFF2-40B4-BE49-F238E27FC236}">
                    <a16:creationId xmlns:a16="http://schemas.microsoft.com/office/drawing/2014/main" id="{8F18B937-D1F9-4FB1-AC18-A8D5B3C26F3C}"/>
                  </a:ext>
                </a:extLst>
              </p:cNvPr>
              <p:cNvCxnSpPr/>
              <p:nvPr/>
            </p:nvCxnSpPr>
            <p:spPr bwMode="auto">
              <a:xfrm flipH="1" flipV="1">
                <a:off x="830862" y="2764872"/>
                <a:ext cx="302044" cy="439664"/>
              </a:xfrm>
              <a:prstGeom prst="straightConnector1">
                <a:avLst/>
              </a:prstGeom>
              <a:noFill/>
              <a:ln w="44450" cap="flat" cmpd="sng" algn="ctr">
                <a:solidFill>
                  <a:srgbClr val="C00000"/>
                </a:solidFill>
                <a:prstDash val="solid"/>
                <a:tailEnd type="arrow"/>
              </a:ln>
              <a:effectLst/>
            </p:spPr>
          </p:cxn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AC6F9B56-125B-4DCF-B5E9-F396876AD612}"/>
                  </a:ext>
                </a:extLst>
              </p:cNvPr>
              <p:cNvSpPr/>
              <p:nvPr/>
            </p:nvSpPr>
            <p:spPr>
              <a:xfrm>
                <a:off x="883454" y="2911997"/>
                <a:ext cx="249452" cy="235590"/>
              </a:xfrm>
              <a:prstGeom prst="ellipse">
                <a:avLst/>
              </a:prstGeom>
              <a:gradFill flip="none" rotWithShape="1">
                <a:gsLst>
                  <a:gs pos="0">
                    <a:srgbClr val="C00000"/>
                  </a:gs>
                  <a:gs pos="50000">
                    <a:srgbClr val="FF4343"/>
                  </a:gs>
                  <a:gs pos="100000">
                    <a:srgbClr val="FFA3A3"/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800"/>
              </a:p>
            </p:txBody>
          </p:sp>
        </p:grp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EF7EE251-21E2-4C44-9D27-A0924E89FAAE}"/>
              </a:ext>
            </a:extLst>
          </p:cNvPr>
          <p:cNvSpPr txBox="1"/>
          <p:nvPr/>
        </p:nvSpPr>
        <p:spPr>
          <a:xfrm>
            <a:off x="0" y="180975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What is a quantum (stochastic) process?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219FDB2-0E3A-49CB-B7E7-55277557CB4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77797" y="5299418"/>
            <a:ext cx="1559570" cy="1236690"/>
          </a:xfrm>
          <a:prstGeom prst="flowChartInternalStorag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7940858F-2084-4E01-8963-850D27989C3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77797" y="1349573"/>
            <a:ext cx="1559570" cy="1236690"/>
          </a:xfrm>
          <a:prstGeom prst="flowChartInternalStorage">
            <a:avLst/>
          </a:prstGeom>
          <a:blipFill>
            <a:blip r:embed="rId8"/>
            <a:stretch>
              <a:fillRect/>
            </a:stretch>
          </a:blipFill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62C0A0CE-48B6-4A42-91A1-275F6038B5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7977797" y="3748429"/>
            <a:ext cx="1559570" cy="1236690"/>
          </a:xfrm>
          <a:prstGeom prst="flowChartInternalStorage">
            <a:avLst/>
          </a:prstGeom>
          <a:blipFill>
            <a:blip r:embed="rId8"/>
            <a:stretch>
              <a:fillRect/>
            </a:stretch>
          </a:blipFill>
        </p:spPr>
      </p:pic>
      <p:cxnSp>
        <p:nvCxnSpPr>
          <p:cNvPr id="43" name="Gerade Verbindung mit Pfeil 12">
            <a:extLst>
              <a:ext uri="{FF2B5EF4-FFF2-40B4-BE49-F238E27FC236}">
                <a16:creationId xmlns:a16="http://schemas.microsoft.com/office/drawing/2014/main" id="{31EE646A-8907-4B89-A5D8-6CBFA8D57D15}"/>
              </a:ext>
            </a:extLst>
          </p:cNvPr>
          <p:cNvCxnSpPr>
            <a:cxnSpLocks/>
          </p:cNvCxnSpPr>
          <p:nvPr/>
        </p:nvCxnSpPr>
        <p:spPr>
          <a:xfrm flipH="1">
            <a:off x="4751908" y="3512099"/>
            <a:ext cx="2241297" cy="0"/>
          </a:xfrm>
          <a:prstGeom prst="straightConnector1">
            <a:avLst/>
          </a:prstGeom>
          <a:ln w="28575">
            <a:solidFill>
              <a:srgbClr val="C00000"/>
            </a:solidFill>
            <a:headEnd type="none" w="med" len="lg"/>
            <a:tailEnd type="triangle" w="med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feld 14">
            <a:extLst>
              <a:ext uri="{FF2B5EF4-FFF2-40B4-BE49-F238E27FC236}">
                <a16:creationId xmlns:a16="http://schemas.microsoft.com/office/drawing/2014/main" id="{F6B47011-7E93-45D1-8297-E08671E94548}"/>
              </a:ext>
            </a:extLst>
          </p:cNvPr>
          <p:cNvSpPr txBox="1"/>
          <p:nvPr/>
        </p:nvSpPr>
        <p:spPr>
          <a:xfrm>
            <a:off x="4699328" y="2954600"/>
            <a:ext cx="294789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000" dirty="0">
                <a:solidFill>
                  <a:srgbClr val="2D2D8A"/>
                </a:solidFill>
                <a:latin typeface="Calibri" panose="020F0502020204030204" pitchFamily="34" charset="0"/>
              </a:rPr>
              <a:t>Classical limit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B08054DE-05BB-487D-A19F-AE00EBCDE5A3}"/>
              </a:ext>
            </a:extLst>
          </p:cNvPr>
          <p:cNvSpPr txBox="1"/>
          <p:nvPr/>
        </p:nvSpPr>
        <p:spPr>
          <a:xfrm>
            <a:off x="533467" y="4791586"/>
            <a:ext cx="50835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Quantum intervention:</a:t>
            </a:r>
          </a:p>
          <a:p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Choice</a:t>
            </a:r>
            <a:r>
              <a:rPr kumimoji="0" lang="en-AU" sz="3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of</a:t>
            </a: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 quantum</a:t>
            </a:r>
            <a:r>
              <a:rPr lang="en-AU" sz="3000" dirty="0">
                <a:solidFill>
                  <a:prstClr val="black"/>
                </a:solidFill>
              </a:rPr>
              <a:t> </a:t>
            </a:r>
            <a:r>
              <a:rPr kumimoji="0" lang="en-AU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operation</a:t>
            </a:r>
            <a:endParaRPr lang="en-AU" dirty="0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FB5FED73-08A5-4F37-9237-EA6BB56327B0}"/>
              </a:ext>
            </a:extLst>
          </p:cNvPr>
          <p:cNvSpPr txBox="1"/>
          <p:nvPr/>
        </p:nvSpPr>
        <p:spPr>
          <a:xfrm>
            <a:off x="819814" y="3708909"/>
            <a:ext cx="4157464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/>
              <a:t>“Classical causal model”</a:t>
            </a:r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57FC72E0-1354-4424-8E6F-B07B40508074}"/>
              </a:ext>
            </a:extLst>
          </p:cNvPr>
          <p:cNvSpPr/>
          <p:nvPr/>
        </p:nvSpPr>
        <p:spPr>
          <a:xfrm rot="16200000">
            <a:off x="3276486" y="2343372"/>
            <a:ext cx="378848" cy="1265765"/>
          </a:xfrm>
          <a:prstGeom prst="rightBrace">
            <a:avLst>
              <a:gd name="adj1" fmla="val 30114"/>
              <a:gd name="adj2" fmla="val 51275"/>
            </a:avLst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0019BD3-075B-4BE2-9ED9-6446BA49E3A1}"/>
              </a:ext>
            </a:extLst>
          </p:cNvPr>
          <p:cNvSpPr txBox="1"/>
          <p:nvPr/>
        </p:nvSpPr>
        <p:spPr>
          <a:xfrm>
            <a:off x="2074384" y="2353889"/>
            <a:ext cx="338044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600" dirty="0"/>
              <a:t>Choice of intervention</a:t>
            </a:r>
          </a:p>
        </p:txBody>
      </p:sp>
    </p:spTree>
    <p:extLst>
      <p:ext uri="{BB962C8B-B14F-4D97-AF65-F5344CB8AC3E}">
        <p14:creationId xmlns:p14="http://schemas.microsoft.com/office/powerpoint/2010/main" val="156389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44" grpId="0"/>
      <p:bldP spid="47" grpId="0"/>
      <p:bldP spid="50" grpId="0"/>
      <p:bldP spid="51" grpId="0" animBg="1"/>
      <p:bldP spid="5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uppieren 78">
            <a:extLst>
              <a:ext uri="{FF2B5EF4-FFF2-40B4-BE49-F238E27FC236}">
                <a16:creationId xmlns:a16="http://schemas.microsoft.com/office/drawing/2014/main" id="{DD88B57D-E162-49B6-9DE8-6A3150D50E5F}"/>
              </a:ext>
            </a:extLst>
          </p:cNvPr>
          <p:cNvGrpSpPr/>
          <p:nvPr/>
        </p:nvGrpSpPr>
        <p:grpSpPr>
          <a:xfrm>
            <a:off x="10228447" y="1009703"/>
            <a:ext cx="1357485" cy="2267632"/>
            <a:chOff x="7701965" y="3133508"/>
            <a:chExt cx="869521" cy="1587358"/>
          </a:xfrm>
        </p:grpSpPr>
        <p:grpSp>
          <p:nvGrpSpPr>
            <p:cNvPr id="21" name="Gruppieren 44">
              <a:extLst>
                <a:ext uri="{FF2B5EF4-FFF2-40B4-BE49-F238E27FC236}">
                  <a16:creationId xmlns:a16="http://schemas.microsoft.com/office/drawing/2014/main" id="{A8AB1C70-E302-4580-8771-87949328EC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3442" y="3472763"/>
              <a:ext cx="689603" cy="916505"/>
              <a:chOff x="1214741" y="1657157"/>
              <a:chExt cx="886086" cy="1295523"/>
            </a:xfrm>
          </p:grpSpPr>
          <p:sp>
            <p:nvSpPr>
              <p:cNvPr id="24" name="Würfel 43">
                <a:extLst>
                  <a:ext uri="{FF2B5EF4-FFF2-40B4-BE49-F238E27FC236}">
                    <a16:creationId xmlns:a16="http://schemas.microsoft.com/office/drawing/2014/main" id="{9A51A169-47C5-4930-82AA-84FAAAA82A47}"/>
                  </a:ext>
                </a:extLst>
              </p:cNvPr>
              <p:cNvSpPr/>
              <p:nvPr/>
            </p:nvSpPr>
            <p:spPr>
              <a:xfrm>
                <a:off x="1214741" y="1885939"/>
                <a:ext cx="886086" cy="779467"/>
              </a:xfrm>
              <a:prstGeom prst="cube">
                <a:avLst>
                  <a:gd name="adj" fmla="val 241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5" name="Ellipse 44">
                <a:extLst>
                  <a:ext uri="{FF2B5EF4-FFF2-40B4-BE49-F238E27FC236}">
                    <a16:creationId xmlns:a16="http://schemas.microsoft.com/office/drawing/2014/main" id="{AC58C05D-8A62-4CDB-BD5E-369392FBCFD4}"/>
                  </a:ext>
                </a:extLst>
              </p:cNvPr>
              <p:cNvSpPr/>
              <p:nvPr/>
            </p:nvSpPr>
            <p:spPr>
              <a:xfrm>
                <a:off x="1308433" y="2252655"/>
                <a:ext cx="46051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6" name="Ellipse 45">
                <a:extLst>
                  <a:ext uri="{FF2B5EF4-FFF2-40B4-BE49-F238E27FC236}">
                    <a16:creationId xmlns:a16="http://schemas.microsoft.com/office/drawing/2014/main" id="{75F3C371-544A-48D2-A110-4D85B960B7F1}"/>
                  </a:ext>
                </a:extLst>
              </p:cNvPr>
              <p:cNvSpPr/>
              <p:nvPr/>
            </p:nvSpPr>
            <p:spPr>
              <a:xfrm>
                <a:off x="1448174" y="2162166"/>
                <a:ext cx="46051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7" name="Ellipse 46">
                <a:extLst>
                  <a:ext uri="{FF2B5EF4-FFF2-40B4-BE49-F238E27FC236}">
                    <a16:creationId xmlns:a16="http://schemas.microsoft.com/office/drawing/2014/main" id="{B6D70C87-9379-40DB-8138-33AFBB0DA212}"/>
                  </a:ext>
                </a:extLst>
              </p:cNvPr>
              <p:cNvSpPr/>
              <p:nvPr/>
            </p:nvSpPr>
            <p:spPr>
              <a:xfrm>
                <a:off x="1773707" y="2252655"/>
                <a:ext cx="47639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8" name="Ellipse 47">
                <a:extLst>
                  <a:ext uri="{FF2B5EF4-FFF2-40B4-BE49-F238E27FC236}">
                    <a16:creationId xmlns:a16="http://schemas.microsoft.com/office/drawing/2014/main" id="{97F37645-CFB0-435E-BE3C-3C500164508B}"/>
                  </a:ext>
                </a:extLst>
              </p:cNvPr>
              <p:cNvSpPr/>
              <p:nvPr/>
            </p:nvSpPr>
            <p:spPr>
              <a:xfrm>
                <a:off x="1633966" y="2162166"/>
                <a:ext cx="47639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29" name="Ellipse 48">
                <a:extLst>
                  <a:ext uri="{FF2B5EF4-FFF2-40B4-BE49-F238E27FC236}">
                    <a16:creationId xmlns:a16="http://schemas.microsoft.com/office/drawing/2014/main" id="{1D8EADEE-9051-447B-885A-5B8352F92094}"/>
                  </a:ext>
                </a:extLst>
              </p:cNvPr>
              <p:cNvSpPr/>
              <p:nvPr/>
            </p:nvSpPr>
            <p:spPr>
              <a:xfrm>
                <a:off x="1540276" y="2573332"/>
                <a:ext cx="47639" cy="460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Pfeil nach oben 49">
                <a:extLst>
                  <a:ext uri="{FF2B5EF4-FFF2-40B4-BE49-F238E27FC236}">
                    <a16:creationId xmlns:a16="http://schemas.microsoft.com/office/drawing/2014/main" id="{CE153298-F907-42FB-8B95-2B8A2F2A3FAD}"/>
                  </a:ext>
                </a:extLst>
              </p:cNvPr>
              <p:cNvSpPr/>
              <p:nvPr/>
            </p:nvSpPr>
            <p:spPr>
              <a:xfrm>
                <a:off x="1494225" y="1657157"/>
                <a:ext cx="277200" cy="274818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1" name="Pfeil nach oben 50">
                <a:extLst>
                  <a:ext uri="{FF2B5EF4-FFF2-40B4-BE49-F238E27FC236}">
                    <a16:creationId xmlns:a16="http://schemas.microsoft.com/office/drawing/2014/main" id="{350666A7-320B-4F81-A61D-A9E3320DA59C}"/>
                  </a:ext>
                </a:extLst>
              </p:cNvPr>
              <p:cNvSpPr/>
              <p:nvPr/>
            </p:nvSpPr>
            <p:spPr>
              <a:xfrm>
                <a:off x="1494226" y="2692177"/>
                <a:ext cx="277200" cy="260503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Flussdiagramm: Verzweigung 51">
                <a:extLst>
                  <a:ext uri="{FF2B5EF4-FFF2-40B4-BE49-F238E27FC236}">
                    <a16:creationId xmlns:a16="http://schemas.microsoft.com/office/drawing/2014/main" id="{FA44EEB5-E0E1-435B-9F92-C9990C419D72}"/>
                  </a:ext>
                </a:extLst>
              </p:cNvPr>
              <p:cNvSpPr/>
              <p:nvPr/>
            </p:nvSpPr>
            <p:spPr>
              <a:xfrm>
                <a:off x="1604437" y="2253021"/>
                <a:ext cx="29857" cy="366349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06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Textfeld 68">
                  <a:extLst>
                    <a:ext uri="{FF2B5EF4-FFF2-40B4-BE49-F238E27FC236}">
                      <a16:creationId xmlns:a16="http://schemas.microsoft.com/office/drawing/2014/main" id="{7B9F83CF-6236-4304-81F3-64BB00F0AF5E}"/>
                    </a:ext>
                  </a:extLst>
                </p:cNvPr>
                <p:cNvSpPr txBox="1"/>
                <p:nvPr/>
              </p:nvSpPr>
              <p:spPr>
                <a:xfrm>
                  <a:off x="7701965" y="4414439"/>
                  <a:ext cx="832558" cy="306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2200" dirty="0">
                            <a:latin typeface="Lucida Calligraphy" panose="03010101010101010101" pitchFamily="66" charset="0"/>
                          </a:rPr>
                          <m:t>L</m:t>
                        </m:r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2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GB" sz="2200" dirty="0">
                                <a:latin typeface="Lucida Calligraphy" panose="03010101010101010101" pitchFamily="66" charset="0"/>
                              </a:rPr>
                              <m:t>H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sup>
                        </m:sSup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2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feld 68">
                  <a:extLst>
                    <a:ext uri="{FF2B5EF4-FFF2-40B4-BE49-F238E27FC236}">
                      <a16:creationId xmlns:a16="http://schemas.microsoft.com/office/drawing/2014/main" id="{7B9F83CF-6236-4304-81F3-64BB00F0A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965" y="4414439"/>
                  <a:ext cx="832558" cy="306427"/>
                </a:xfrm>
                <a:prstGeom prst="rect">
                  <a:avLst/>
                </a:prstGeom>
                <a:blipFill>
                  <a:blip r:embed="rId2"/>
                  <a:stretch>
                    <a:fillRect b="-1527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feld 69">
                  <a:extLst>
                    <a:ext uri="{FF2B5EF4-FFF2-40B4-BE49-F238E27FC236}">
                      <a16:creationId xmlns:a16="http://schemas.microsoft.com/office/drawing/2014/main" id="{DE19D02C-5757-4245-80CC-2CFB6A468DF5}"/>
                    </a:ext>
                  </a:extLst>
                </p:cNvPr>
                <p:cNvSpPr txBox="1"/>
                <p:nvPr/>
              </p:nvSpPr>
              <p:spPr>
                <a:xfrm>
                  <a:off x="7701965" y="3133508"/>
                  <a:ext cx="869521" cy="306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2200" dirty="0">
                            <a:latin typeface="Lucida Calligraphy" panose="03010101010101010101" pitchFamily="66" charset="0"/>
                          </a:rPr>
                          <m:t>L</m:t>
                        </m:r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2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GB" sz="2200" dirty="0">
                                <a:latin typeface="Lucida Calligraphy" panose="03010101010101010101" pitchFamily="66" charset="0"/>
                              </a:rPr>
                              <m:t>H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sub>
                            </m:sSub>
                          </m:sup>
                        </m:sSup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2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feld 69">
                  <a:extLst>
                    <a:ext uri="{FF2B5EF4-FFF2-40B4-BE49-F238E27FC236}">
                      <a16:creationId xmlns:a16="http://schemas.microsoft.com/office/drawing/2014/main" id="{DE19D02C-5757-4245-80CC-2CFB6A468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965" y="3133508"/>
                  <a:ext cx="869521" cy="306427"/>
                </a:xfrm>
                <a:prstGeom prst="rect">
                  <a:avLst/>
                </a:prstGeom>
                <a:blipFill>
                  <a:blip r:embed="rId3"/>
                  <a:stretch>
                    <a:fillRect r="-450" b="-16901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2" name="Textfeld 41"/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Quantum operations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205124" y="1489386"/>
            <a:ext cx="306141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CP map</a:t>
            </a:r>
          </a:p>
          <a:p>
            <a:r>
              <a:rPr lang="en-GB" sz="2600" dirty="0"/>
              <a:t>(</a:t>
            </a:r>
            <a:r>
              <a:rPr lang="en-GB" sz="2600" b="1" dirty="0"/>
              <a:t>C</a:t>
            </a:r>
            <a:r>
              <a:rPr lang="en-GB" sz="2600" dirty="0"/>
              <a:t>ompletely </a:t>
            </a:r>
            <a:r>
              <a:rPr lang="en-GB" sz="2600" b="1" dirty="0"/>
              <a:t>P</a:t>
            </a:r>
            <a:r>
              <a:rPr lang="en-GB" sz="2600" dirty="0"/>
              <a:t>ositive)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hteck 74">
                <a:extLst>
                  <a:ext uri="{FF2B5EF4-FFF2-40B4-BE49-F238E27FC236}">
                    <a16:creationId xmlns:a16="http://schemas.microsoft.com/office/drawing/2014/main" id="{1A13A81C-28F6-4651-A1DF-1FD7A9A37CC9}"/>
                  </a:ext>
                </a:extLst>
              </p:cNvPr>
              <p:cNvSpPr/>
              <p:nvPr/>
            </p:nvSpPr>
            <p:spPr>
              <a:xfrm>
                <a:off x="205124" y="2671993"/>
                <a:ext cx="4850880" cy="114871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2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solidFill>
                                <a:prstClr val="black"/>
                              </a:solidFill>
                              <a:latin typeface="Lucida Calligraphy" panose="03010101010101010101" pitchFamily="66" charset="0"/>
                            </a:rPr>
                            <m:t>M</m:t>
                          </m:r>
                        </m:e>
                        <m:sub>
                          <m:r>
                            <a:rPr lang="en-AU" sz="3200" b="0" i="1" dirty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32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GB" sz="3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32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GB" sz="3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pl-PL" sz="1000" i="1" dirty="0">
                    <a:latin typeface="Cambria Math" panose="02040503050406030204" pitchFamily="18" charset="0"/>
                  </a:rPr>
                </a:br>
                <a:br>
                  <a:rPr lang="en-GB" sz="1000" i="1" dirty="0"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𝜌</m:t>
                      </m:r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0</m:t>
                      </m:r>
                      <m:r>
                        <a:rPr lang="en-AU" sz="26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m:rPr>
                          <m:nor/>
                        </m:rPr>
                        <a:rPr lang="en-GB" sz="2600" dirty="0">
                          <a:solidFill>
                            <a:prstClr val="black"/>
                          </a:solidFill>
                          <a:latin typeface="Lucida Calligraphy" panose="03010101010101010101" pitchFamily="66" charset="0"/>
                        </a:rPr>
                        <m:t>M</m:t>
                      </m:r>
                      <m:r>
                        <a:rPr lang="en-AU" sz="2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r>
                        <m:rPr>
                          <m:nor/>
                        </m:rPr>
                        <a:rPr lang="en-AU" sz="2600" b="0" i="0" dirty="0" smtClean="0">
                          <a:solidFill>
                            <a:prstClr val="black"/>
                          </a:solidFill>
                          <a:latin typeface="Lucida Calligraphy" panose="03010101010101010101" pitchFamily="66" charset="0"/>
                        </a:rPr>
                        <m:t>I</m:t>
                      </m:r>
                      <m:r>
                        <m:rPr>
                          <m:nor/>
                        </m:rPr>
                        <a:rPr lang="en-AU" sz="26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m:rPr>
                          <m:sty m:val="p"/>
                        </m:rPr>
                        <a:rPr lang="en-AU" sz="2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ρ</m:t>
                      </m:r>
                      <m:r>
                        <m:rPr>
                          <m:nor/>
                        </m:rPr>
                        <a:rPr lang="en-AU" sz="2600" b="0" i="0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)</m:t>
                      </m:r>
                      <m:r>
                        <a:rPr lang="en-AU" sz="2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≥</m:t>
                      </m:r>
                      <m:r>
                        <a:rPr lang="en-AU" sz="26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GB" sz="2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hteck 74">
                <a:extLst>
                  <a:ext uri="{FF2B5EF4-FFF2-40B4-BE49-F238E27FC236}">
                    <a16:creationId xmlns:a16="http://schemas.microsoft.com/office/drawing/2014/main" id="{1A13A81C-28F6-4651-A1DF-1FD7A9A37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24" y="2671993"/>
                <a:ext cx="4850880" cy="1148712"/>
              </a:xfrm>
              <a:prstGeom prst="rect">
                <a:avLst/>
              </a:prstGeom>
              <a:blipFill>
                <a:blip r:embed="rId4"/>
                <a:stretch>
                  <a:fillRect l="-503" b="-7937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5" name="Gerade Verbindung mit Pfeil 66">
            <a:extLst>
              <a:ext uri="{FF2B5EF4-FFF2-40B4-BE49-F238E27FC236}">
                <a16:creationId xmlns:a16="http://schemas.microsoft.com/office/drawing/2014/main" id="{B1C95D06-FCC0-44DF-8691-D1A8CF12672B}"/>
              </a:ext>
            </a:extLst>
          </p:cNvPr>
          <p:cNvCxnSpPr>
            <a:cxnSpLocks/>
          </p:cNvCxnSpPr>
          <p:nvPr/>
        </p:nvCxnSpPr>
        <p:spPr>
          <a:xfrm flipH="1">
            <a:off x="9749808" y="2177152"/>
            <a:ext cx="585635" cy="45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0AF8DDD-DA8C-491B-8833-B43379CDBED8}"/>
                  </a:ext>
                </a:extLst>
              </p:cNvPr>
              <p:cNvSpPr txBox="1"/>
              <p:nvPr/>
            </p:nvSpPr>
            <p:spPr>
              <a:xfrm>
                <a:off x="9859106" y="1725559"/>
                <a:ext cx="31072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10AF8DDD-DA8C-491B-8833-B43379CDBED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9106" y="1725559"/>
                <a:ext cx="310726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4" name="Picture 33">
            <a:extLst>
              <a:ext uri="{FF2B5EF4-FFF2-40B4-BE49-F238E27FC236}">
                <a16:creationId xmlns:a16="http://schemas.microsoft.com/office/drawing/2014/main" id="{12720E16-858E-4D0C-BE49-DCCE1C8172E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0451" y="1620594"/>
            <a:ext cx="1559570" cy="1236690"/>
          </a:xfrm>
          <a:prstGeom prst="flowChartInternalStorage">
            <a:avLst/>
          </a:prstGeom>
          <a:blipFill>
            <a:blip r:embed="rId9"/>
            <a:stretch>
              <a:fillRect/>
            </a:stretch>
          </a:blip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139D82B-5DCD-9801-1C14-ADBA0C3D80B5}"/>
                  </a:ext>
                </a:extLst>
              </p:cNvPr>
              <p:cNvSpPr/>
              <p:nvPr/>
            </p:nvSpPr>
            <p:spPr>
              <a:xfrm>
                <a:off x="2651375" y="4066306"/>
                <a:ext cx="6148861" cy="1831113"/>
              </a:xfrm>
              <a:prstGeom prst="roundRect">
                <a:avLst/>
              </a:prstGeom>
              <a:solidFill>
                <a:srgbClr val="918239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AU" sz="3800" b="0" dirty="0">
                    <a:solidFill>
                      <a:schemeClr val="tx1"/>
                    </a:solidFill>
                  </a:rPr>
                  <a:t>CJ</a:t>
                </a:r>
                <a:r>
                  <a:rPr lang="en-AU" sz="3800" b="0" baseline="30000" dirty="0">
                    <a:solidFill>
                      <a:schemeClr val="tx1"/>
                    </a:solidFill>
                  </a:rPr>
                  <a:t>*</a:t>
                </a:r>
                <a:r>
                  <a:rPr lang="en-AU" sz="3800" b="0" dirty="0">
                    <a:solidFill>
                      <a:schemeClr val="tx1"/>
                    </a:solidFill>
                  </a:rPr>
                  <a:t> representation: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GB" sz="3200" dirty="0">
                          <a:solidFill>
                            <a:schemeClr val="tx1"/>
                          </a:solidFill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200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solidFill>
                                <a:schemeClr val="tx1"/>
                              </a:solidFill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AU" sz="3200" b="0" i="1" dirty="0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GB" sz="3200" i="1" dirty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solidFill>
                                <a:schemeClr val="tx1"/>
                              </a:solidFill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i="1" dirty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  <m:r>
                        <a:rPr lang="en-GB" sz="3200" i="1" dirty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38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≥</m:t>
                      </m:r>
                      <m:r>
                        <a:rPr lang="en-AU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0</m:t>
                      </m:r>
                    </m:oMath>
                  </m:oMathPara>
                </a14:m>
                <a:endParaRPr lang="en-AU" sz="3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3" name="Rectangle: Rounded Corners 2">
                <a:extLst>
                  <a:ext uri="{FF2B5EF4-FFF2-40B4-BE49-F238E27FC236}">
                    <a16:creationId xmlns:a16="http://schemas.microsoft.com/office/drawing/2014/main" id="{A139D82B-5DCD-9801-1C14-ADBA0C3D80B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375" y="4066306"/>
                <a:ext cx="6148861" cy="1831113"/>
              </a:xfrm>
              <a:prstGeom prst="roundRect">
                <a:avLst/>
              </a:prstGeom>
              <a:blipFill>
                <a:blip r:embed="rId10"/>
                <a:stretch>
                  <a:fillRect l="-1682" t="-4636"/>
                </a:stretch>
              </a:blipFill>
              <a:ln>
                <a:solidFill>
                  <a:srgbClr val="1F4E79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9152DC08-EF80-3D92-F215-DEAD20C2CC96}"/>
              </a:ext>
            </a:extLst>
          </p:cNvPr>
          <p:cNvSpPr txBox="1"/>
          <p:nvPr/>
        </p:nvSpPr>
        <p:spPr>
          <a:xfrm>
            <a:off x="8646146" y="6132073"/>
            <a:ext cx="31646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/>
              <a:t>*</a:t>
            </a:r>
            <a:r>
              <a:rPr lang="en-AU" sz="2800" dirty="0"/>
              <a:t>Choi-</a:t>
            </a:r>
            <a:r>
              <a:rPr lang="en-AU" sz="2800" dirty="0" err="1"/>
              <a:t>Jamio</a:t>
            </a:r>
            <a:r>
              <a:rPr lang="pl-PL" sz="2800" dirty="0"/>
              <a:t>ł</a:t>
            </a:r>
            <a:r>
              <a:rPr lang="en-AU" sz="2800" dirty="0" err="1"/>
              <a:t>kovski</a:t>
            </a:r>
            <a:endParaRPr lang="en-AU" sz="2800" dirty="0"/>
          </a:p>
        </p:txBody>
      </p:sp>
    </p:spTree>
    <p:extLst>
      <p:ext uri="{BB962C8B-B14F-4D97-AF65-F5344CB8AC3E}">
        <p14:creationId xmlns:p14="http://schemas.microsoft.com/office/powerpoint/2010/main" val="2566068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" grpId="0" animBg="1"/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Würfel 43">
            <a:extLst>
              <a:ext uri="{FF2B5EF4-FFF2-40B4-BE49-F238E27FC236}">
                <a16:creationId xmlns:a16="http://schemas.microsoft.com/office/drawing/2014/main" id="{9A51A169-47C5-4930-82AA-84FAAAA82A47}"/>
              </a:ext>
            </a:extLst>
          </p:cNvPr>
          <p:cNvSpPr/>
          <p:nvPr/>
        </p:nvSpPr>
        <p:spPr bwMode="auto">
          <a:xfrm>
            <a:off x="10433707" y="1725559"/>
            <a:ext cx="1076599" cy="787744"/>
          </a:xfrm>
          <a:prstGeom prst="cube">
            <a:avLst>
              <a:gd name="adj" fmla="val 24199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0" name="Pfeil nach oben 49">
            <a:extLst>
              <a:ext uri="{FF2B5EF4-FFF2-40B4-BE49-F238E27FC236}">
                <a16:creationId xmlns:a16="http://schemas.microsoft.com/office/drawing/2014/main" id="{CE153298-F907-42FB-8B95-2B8A2F2A3FAD}"/>
              </a:ext>
            </a:extLst>
          </p:cNvPr>
          <p:cNvSpPr/>
          <p:nvPr/>
        </p:nvSpPr>
        <p:spPr bwMode="auto">
          <a:xfrm>
            <a:off x="10773281" y="1494348"/>
            <a:ext cx="336799" cy="277736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p:sp>
        <p:nvSpPr>
          <p:cNvPr id="31" name="Pfeil nach oben 50">
            <a:extLst>
              <a:ext uri="{FF2B5EF4-FFF2-40B4-BE49-F238E27FC236}">
                <a16:creationId xmlns:a16="http://schemas.microsoft.com/office/drawing/2014/main" id="{350666A7-320B-4F81-A61D-A9E3320DA59C}"/>
              </a:ext>
            </a:extLst>
          </p:cNvPr>
          <p:cNvSpPr/>
          <p:nvPr/>
        </p:nvSpPr>
        <p:spPr bwMode="auto">
          <a:xfrm>
            <a:off x="10773283" y="2540359"/>
            <a:ext cx="336799" cy="263269"/>
          </a:xfrm>
          <a:prstGeom prst="upArrow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de-DE" dirty="0">
              <a:solidFill>
                <a:prstClr val="white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feld 68">
                <a:extLst>
                  <a:ext uri="{FF2B5EF4-FFF2-40B4-BE49-F238E27FC236}">
                    <a16:creationId xmlns:a16="http://schemas.microsoft.com/office/drawing/2014/main" id="{7B9F83CF-6236-4304-81F3-64BB00F0AF5E}"/>
                  </a:ext>
                </a:extLst>
              </p:cNvPr>
              <p:cNvSpPr txBox="1"/>
              <p:nvPr/>
            </p:nvSpPr>
            <p:spPr>
              <a:xfrm>
                <a:off x="10228447" y="2839586"/>
                <a:ext cx="1299779" cy="43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2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2" name="Textfeld 68">
                <a:extLst>
                  <a:ext uri="{FF2B5EF4-FFF2-40B4-BE49-F238E27FC236}">
                    <a16:creationId xmlns:a16="http://schemas.microsoft.com/office/drawing/2014/main" id="{7B9F83CF-6236-4304-81F3-64BB00F0AF5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447" y="2839586"/>
                <a:ext cx="1299779" cy="437749"/>
              </a:xfrm>
              <a:prstGeom prst="rect">
                <a:avLst/>
              </a:prstGeom>
              <a:blipFill>
                <a:blip r:embed="rId2"/>
                <a:stretch>
                  <a:fillRect b="-1527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feld 69">
                <a:extLst>
                  <a:ext uri="{FF2B5EF4-FFF2-40B4-BE49-F238E27FC236}">
                    <a16:creationId xmlns:a16="http://schemas.microsoft.com/office/drawing/2014/main" id="{DE19D02C-5757-4245-80CC-2CFB6A468DF5}"/>
                  </a:ext>
                </a:extLst>
              </p:cNvPr>
              <p:cNvSpPr txBox="1"/>
              <p:nvPr/>
            </p:nvSpPr>
            <p:spPr>
              <a:xfrm>
                <a:off x="10228447" y="1009703"/>
                <a:ext cx="1357485" cy="43774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2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2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2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2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GB" sz="2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  <m:r>
                        <a:rPr lang="en-GB" sz="2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sz="2200" dirty="0">
                  <a:latin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23" name="Textfeld 69">
                <a:extLst>
                  <a:ext uri="{FF2B5EF4-FFF2-40B4-BE49-F238E27FC236}">
                    <a16:creationId xmlns:a16="http://schemas.microsoft.com/office/drawing/2014/main" id="{DE19D02C-5757-4245-80CC-2CFB6A468D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8447" y="1009703"/>
                <a:ext cx="1357485" cy="437749"/>
              </a:xfrm>
              <a:prstGeom prst="rect">
                <a:avLst/>
              </a:prstGeom>
              <a:blipFill>
                <a:blip r:embed="rId3"/>
                <a:stretch>
                  <a:fillRect b="-16901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extfeld 41"/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Deterministic quantum operations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205124" y="1489386"/>
            <a:ext cx="5352106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CPTP map</a:t>
            </a:r>
          </a:p>
          <a:p>
            <a:r>
              <a:rPr lang="en-GB" sz="2600" dirty="0"/>
              <a:t>(</a:t>
            </a:r>
            <a:r>
              <a:rPr lang="en-GB" sz="2600" b="1" dirty="0"/>
              <a:t>C</a:t>
            </a:r>
            <a:r>
              <a:rPr lang="en-GB" sz="2600" dirty="0"/>
              <a:t>ompletely </a:t>
            </a:r>
            <a:r>
              <a:rPr lang="en-GB" sz="2600" b="1" dirty="0"/>
              <a:t>P</a:t>
            </a:r>
            <a:r>
              <a:rPr lang="en-GB" sz="2600" dirty="0"/>
              <a:t>ositive </a:t>
            </a:r>
            <a:r>
              <a:rPr lang="en-GB" sz="2600" b="1" dirty="0"/>
              <a:t>T</a:t>
            </a:r>
            <a:r>
              <a:rPr lang="en-GB" sz="2600" dirty="0"/>
              <a:t>race </a:t>
            </a:r>
            <a:r>
              <a:rPr lang="en-GB" sz="2600" b="1" dirty="0"/>
              <a:t>P</a:t>
            </a:r>
            <a:r>
              <a:rPr lang="en-GB" sz="2600" dirty="0"/>
              <a:t>reserving)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hteck 74">
                <a:extLst>
                  <a:ext uri="{FF2B5EF4-FFF2-40B4-BE49-F238E27FC236}">
                    <a16:creationId xmlns:a16="http://schemas.microsoft.com/office/drawing/2014/main" id="{1A13A81C-28F6-4651-A1DF-1FD7A9A37CC9}"/>
                  </a:ext>
                </a:extLst>
              </p:cNvPr>
              <p:cNvSpPr/>
              <p:nvPr/>
            </p:nvSpPr>
            <p:spPr>
              <a:xfrm>
                <a:off x="205124" y="2671993"/>
                <a:ext cx="4638962" cy="118372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GB" sz="3200" dirty="0" smtClean="0">
                          <a:solidFill>
                            <a:prstClr val="black"/>
                          </a:solidFill>
                          <a:latin typeface="Lucida Calligraphy" panose="03010101010101010101" pitchFamily="66" charset="0"/>
                        </a:rPr>
                        <m:t>M</m:t>
                      </m:r>
                      <m:r>
                        <a:rPr lang="en-AU" sz="3200" b="0" i="1" dirty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:</m:t>
                      </m:r>
                      <m:r>
                        <m:rPr>
                          <m:nor/>
                        </m:rPr>
                        <a:rPr lang="en-GB" sz="3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3200" i="1" dirty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→</m:t>
                      </m:r>
                      <m:r>
                        <m:rPr>
                          <m:nor/>
                        </m:rPr>
                        <a:rPr lang="en-GB" sz="3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pl-PL" sz="1000" i="1" dirty="0">
                    <a:latin typeface="Cambria Math" panose="02040503050406030204" pitchFamily="18" charset="0"/>
                  </a:rPr>
                </a:br>
                <a:br>
                  <a:rPr lang="en-GB" sz="1000" i="1" dirty="0">
                    <a:latin typeface="Cambria Math" panose="02040503050406030204" pitchFamily="18" charset="0"/>
                  </a:rPr>
                </a:b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6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</a:rPr>
                  <a:t> </a:t>
                </a: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GB" sz="2800" dirty="0">
                        <a:solidFill>
                          <a:prstClr val="black"/>
                        </a:solidFill>
                        <a:latin typeface="Lucida Calligraphy" panose="03010101010101010101" pitchFamily="66" charset="0"/>
                      </a:rPr>
                      <m:t>M</m:t>
                    </m:r>
                    <m:r>
                      <m:rPr>
                        <m:nor/>
                      </m:rPr>
                      <a:rPr lang="en-AU" sz="2800" b="0" i="0" dirty="0" smtClean="0">
                        <a:solidFill>
                          <a:prstClr val="black"/>
                        </a:solidFill>
                        <a:latin typeface="Lucida Calligraphy" panose="03010101010101010101" pitchFamily="66" charset="0"/>
                      </a:rPr>
                      <m:t>(</m:t>
                    </m:r>
                    <m:r>
                      <m:rPr>
                        <m:sty m:val="p"/>
                      </m:rPr>
                      <a:rPr lang="en-AU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ρ</m:t>
                    </m:r>
                    <m:r>
                      <m:rPr>
                        <m:nor/>
                      </m:rPr>
                      <a:rPr lang="en-AU" sz="2800" b="0" i="0" dirty="0" smtClean="0">
                        <a:solidFill>
                          <a:prstClr val="black"/>
                        </a:solidFill>
                        <a:latin typeface="Lucida Calligraphy" panose="03010101010101010101" pitchFamily="66" charset="0"/>
                      </a:rPr>
                      <m:t>) </m:t>
                    </m:r>
                    <m:r>
                      <m:rPr>
                        <m:nor/>
                      </m:rPr>
                      <a:rPr lang="en-AU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 </m:t>
                    </m:r>
                    <m:r>
                      <m:rPr>
                        <m:nor/>
                      </m:rPr>
                      <a:rPr lang="en-AU" sz="2800" b="0" i="0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Tr</m:t>
                    </m:r>
                    <m:r>
                      <a:rPr lang="en-AU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AU" sz="2800" b="0" i="1" dirty="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𝜌</m:t>
                    </m:r>
                  </m:oMath>
                </a14:m>
                <a:endParaRPr lang="en-GB" sz="2600" dirty="0"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3" name="Rechteck 74">
                <a:extLst>
                  <a:ext uri="{FF2B5EF4-FFF2-40B4-BE49-F238E27FC236}">
                    <a16:creationId xmlns:a16="http://schemas.microsoft.com/office/drawing/2014/main" id="{1A13A81C-28F6-4651-A1DF-1FD7A9A37CC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124" y="2671993"/>
                <a:ext cx="4638962" cy="118372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6" name="Picture 35">
            <a:extLst>
              <a:ext uri="{FF2B5EF4-FFF2-40B4-BE49-F238E27FC236}">
                <a16:creationId xmlns:a16="http://schemas.microsoft.com/office/drawing/2014/main" id="{71B68DC6-C9AA-44FD-B576-EB66DF4534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0451" y="1620594"/>
            <a:ext cx="1559570" cy="1236690"/>
          </a:xfrm>
          <a:prstGeom prst="flowChartInternalStorage">
            <a:avLst/>
          </a:prstGeom>
          <a:blipFill>
            <a:blip r:embed="rId6"/>
            <a:stretch>
              <a:fillRect/>
            </a:stretch>
          </a:blipFill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51B89DB-FFE1-AFC0-55AE-9D16BC7BFF9F}"/>
                  </a:ext>
                </a:extLst>
              </p:cNvPr>
              <p:cNvSpPr/>
              <p:nvPr/>
            </p:nvSpPr>
            <p:spPr>
              <a:xfrm>
                <a:off x="2651375" y="4066306"/>
                <a:ext cx="6148861" cy="1831113"/>
              </a:xfrm>
              <a:prstGeom prst="roundRect">
                <a:avLst/>
              </a:prstGeom>
              <a:solidFill>
                <a:srgbClr val="918239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AU" sz="3800" b="0" dirty="0">
                    <a:solidFill>
                      <a:schemeClr val="tx1"/>
                    </a:solidFill>
                  </a:rPr>
                  <a:t>CJ</a:t>
                </a:r>
                <a:r>
                  <a:rPr lang="en-AU" sz="3800" b="0" baseline="30000" dirty="0">
                    <a:solidFill>
                      <a:schemeClr val="tx1"/>
                    </a:solidFill>
                  </a:rPr>
                  <a:t>*</a:t>
                </a:r>
                <a:r>
                  <a:rPr lang="en-AU" sz="3800" b="0" dirty="0">
                    <a:solidFill>
                      <a:schemeClr val="tx1"/>
                    </a:solidFill>
                  </a:rPr>
                  <a:t> representation: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en-AU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≥0</m:t>
                      </m:r>
                    </m:oMath>
                  </m:oMathPara>
                </a14:m>
                <a:endParaRPr lang="pl-PL" sz="3800" b="0" dirty="0">
                  <a:solidFill>
                    <a:schemeClr val="tx1"/>
                  </a:solidFill>
                </a:endParaRPr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pl-PL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pl-PL" sz="3800" b="0" i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Tr</m:t>
                          </m:r>
                        </m:e>
                        <m:sub>
                          <m:sSub>
                            <m:sSubPr>
                              <m:ctrlPr>
                                <a:rPr lang="pl-PL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l-PL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b>
                      </m:sSub>
                      <m:sSub>
                        <m:sSubPr>
                          <m:ctrlP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3800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sub>
                      </m:sSub>
                      <m:r>
                        <a:rPr lang="pl-PL" sz="38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pl-PL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pl-PL" sz="3800" b="0" i="1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𝕀</m:t>
                          </m:r>
                        </m:e>
                        <m:sup>
                          <m:sSub>
                            <m:sSubPr>
                              <m:ctrlPr>
                                <a:rPr lang="pl-PL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pl-PL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pl-PL" sz="3800" b="0" i="1" smtClean="0">
                                  <a:solidFill>
                                    <a:schemeClr val="tx1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</m:oMath>
                  </m:oMathPara>
                </a14:m>
                <a:endParaRPr lang="en-AU" sz="3800" b="0" dirty="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51B89DB-FFE1-AFC0-55AE-9D16BC7BFF9F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51375" y="4066306"/>
                <a:ext cx="6148861" cy="1831113"/>
              </a:xfrm>
              <a:prstGeom prst="roundRect">
                <a:avLst/>
              </a:prstGeom>
              <a:blipFill>
                <a:blip r:embed="rId7"/>
                <a:stretch>
                  <a:fillRect l="-1682" t="-6954"/>
                </a:stretch>
              </a:blipFill>
              <a:ln>
                <a:solidFill>
                  <a:srgbClr val="1F4E79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442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feld 41"/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Quantum operations</a:t>
            </a:r>
          </a:p>
        </p:txBody>
      </p:sp>
      <p:sp>
        <p:nvSpPr>
          <p:cNvPr id="53" name="Textfeld 52"/>
          <p:cNvSpPr txBox="1"/>
          <p:nvPr/>
        </p:nvSpPr>
        <p:spPr>
          <a:xfrm>
            <a:off x="134668" y="2087218"/>
            <a:ext cx="591309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3200" dirty="0"/>
              <a:t>Choi-</a:t>
            </a:r>
            <a:r>
              <a:rPr lang="en-GB" sz="3200" dirty="0" err="1"/>
              <a:t>Jamio</a:t>
            </a:r>
            <a:r>
              <a:rPr lang="pl-PL" sz="3200" dirty="0"/>
              <a:t>łkowski</a:t>
            </a:r>
            <a:r>
              <a:rPr lang="en-GB" sz="3200" dirty="0"/>
              <a:t> </a:t>
            </a:r>
            <a:r>
              <a:rPr lang="pl-PL" sz="3200" dirty="0"/>
              <a:t>re</a:t>
            </a:r>
            <a:r>
              <a:rPr lang="en-GB" sz="3200" dirty="0"/>
              <a:t>presentation</a:t>
            </a:r>
            <a:r>
              <a:rPr lang="pl-PL" sz="3200" dirty="0"/>
              <a:t>:</a:t>
            </a:r>
            <a:endParaRPr lang="en-GB" sz="3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48C362-BF33-4719-93E4-AEEBA4155409}"/>
                  </a:ext>
                </a:extLst>
              </p:cNvPr>
              <p:cNvSpPr/>
              <p:nvPr/>
            </p:nvSpPr>
            <p:spPr>
              <a:xfrm>
                <a:off x="3976104" y="3277335"/>
                <a:ext cx="4891852" cy="66858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𝑀</m:t>
                          </m:r>
                        </m:e>
                        <m:sub>
                          <m:r>
                            <a:rPr lang="en-AU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𝑎</m:t>
                          </m:r>
                        </m:sub>
                        <m:sup>
                          <m:sSub>
                            <m:sSubPr>
                              <m:ctrlPr>
                                <a:rPr lang="en-AU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bSup>
                      <m:r>
                        <a:rPr lang="en-AU" sz="32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GB" sz="32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2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AU" sz="3200" b="0" i="1" dirty="0" smtClean="0"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GB" sz="32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2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2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  <m:r>
                        <a:rPr lang="en-GB" sz="32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AU" sz="3200" i="1" dirty="0">
                    <a:latin typeface="Cambria Math" panose="02040503050406030204" pitchFamily="18" charset="0"/>
                  </a:rPr>
                </a:br>
                <a:endParaRPr lang="en-AU" sz="3200" dirty="0"/>
              </a:p>
            </p:txBody>
          </p:sp>
        </mc:Choice>
        <mc:Fallback xmlns=""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4A48C362-BF33-4719-93E4-AEEBA415540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76104" y="3277335"/>
                <a:ext cx="4891852" cy="668581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3695673-8204-4AFA-8C60-0FF8860CF561}"/>
                  </a:ext>
                </a:extLst>
              </p:cNvPr>
              <p:cNvSpPr txBox="1"/>
              <p:nvPr/>
            </p:nvSpPr>
            <p:spPr>
              <a:xfrm>
                <a:off x="263490" y="3998062"/>
                <a:ext cx="9000000" cy="143699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800" dirty="0">
                    <a:solidFill>
                      <a:prstClr val="black"/>
                    </a:solidFill>
                    <a:ea typeface="Cambria Math" panose="02040503050406030204" pitchFamily="18" charset="0"/>
                  </a:rPr>
                  <a:t>		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=(</m:t>
                    </m:r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ℐ</m:t>
                    </m:r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b>
                      <m:sSubPr>
                        <m:ctrlP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28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ℳ</m:t>
                        </m:r>
                      </m:e>
                      <m:sub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sub>
                    </m:sSub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)(|</m:t>
                    </m:r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+⟩⟨</m:t>
                    </m:r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𝜙</m:t>
                    </m:r>
                    <m:r>
                      <a:rPr lang="en-AU" sz="28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+|)</m:t>
                    </m:r>
                  </m:oMath>
                </a14:m>
                <a:endParaRPr lang="en-AU" sz="2800" dirty="0"/>
              </a:p>
              <a:p>
                <a:r>
                  <a:rPr lang="en-AU" sz="2800" b="1" dirty="0"/>
                  <a:t>C</a:t>
                </a:r>
                <a:r>
                  <a:rPr lang="en-AU" sz="2800" dirty="0"/>
                  <a:t>ompletely </a:t>
                </a:r>
                <a:r>
                  <a:rPr lang="en-AU" sz="2800" b="1" dirty="0"/>
                  <a:t>P</a:t>
                </a:r>
                <a:r>
                  <a:rPr lang="en-AU" sz="2800" dirty="0"/>
                  <a:t>ositive</a:t>
                </a:r>
                <a:r>
                  <a:rPr lang="pl-PL" sz="2800" dirty="0"/>
                  <a:t>:</a:t>
                </a:r>
                <a:r>
                  <a:rPr lang="en-AU" sz="2800" dirty="0"/>
                  <a:t>	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sSub>
                          <m:sSubPr>
                            <m:ctrlP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sSub>
                          <m:sSubPr>
                            <m:ctrlP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sup>
                    </m:sSup>
                    <m:r>
                      <a:rPr lang="en-AU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≥0</m:t>
                    </m:r>
                  </m:oMath>
                </a14:m>
                <a:endParaRPr lang="en-AU" sz="2800" dirty="0"/>
              </a:p>
              <a:p>
                <a:r>
                  <a:rPr lang="en-AU" sz="2800" b="1" dirty="0"/>
                  <a:t>T</a:t>
                </a:r>
                <a:r>
                  <a:rPr lang="en-AU" sz="2800" dirty="0"/>
                  <a:t>race </a:t>
                </a:r>
                <a:r>
                  <a:rPr lang="en-AU" sz="2800" b="1" dirty="0"/>
                  <a:t>P</a:t>
                </a:r>
                <a:r>
                  <a:rPr lang="en-AU" sz="2800" dirty="0"/>
                  <a:t>reserving</a:t>
                </a:r>
                <a:r>
                  <a:rPr lang="pl-PL" sz="2800" dirty="0"/>
                  <a:t>:</a:t>
                </a:r>
                <a:r>
                  <a:rPr lang="en-AU" sz="2800" dirty="0"/>
                  <a:t>		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AU" sz="2800" b="0" i="0" smtClean="0">
                            <a:latin typeface="Cambria Math" panose="02040503050406030204" pitchFamily="18" charset="0"/>
                          </a:rPr>
                          <m:t>Tr</m:t>
                        </m:r>
                      </m:e>
                      <m:sub>
                        <m:sSub>
                          <m:sSubPr>
                            <m:ctrlP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800" b="0" i="1" smtClean="0">
                                <a:latin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sub>
                    </m:sSub>
                    <m:sSup>
                      <m:sSupPr>
                        <m:ctrlP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𝑀</m:t>
                        </m:r>
                      </m:e>
                      <m:sup>
                        <m:sSub>
                          <m:sSubPr>
                            <m:ctrlP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  <m:sSub>
                          <m:sSubPr>
                            <m:ctrlP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sup>
                    </m:sSup>
                    <m:r>
                      <a:rPr lang="en-AU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28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𝕀</m:t>
                        </m:r>
                      </m:e>
                      <m:sup>
                        <m:sSub>
                          <m:sSubPr>
                            <m:ctrlPr>
                              <a:rPr lang="en-AU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28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sup>
                    </m:sSup>
                  </m:oMath>
                </a14:m>
                <a:endParaRPr lang="en-AU" sz="28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73695673-8204-4AFA-8C60-0FF8860CF56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3490" y="3998062"/>
                <a:ext cx="9000000" cy="1436996"/>
              </a:xfrm>
              <a:prstGeom prst="rect">
                <a:avLst/>
              </a:prstGeom>
              <a:blipFill>
                <a:blip r:embed="rId3"/>
                <a:stretch>
                  <a:fillRect l="-1354" b="-84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3" name="Gruppieren 78">
            <a:extLst>
              <a:ext uri="{FF2B5EF4-FFF2-40B4-BE49-F238E27FC236}">
                <a16:creationId xmlns:a16="http://schemas.microsoft.com/office/drawing/2014/main" id="{7D2543D2-3718-4F9E-9F17-BE0D5170E368}"/>
              </a:ext>
            </a:extLst>
          </p:cNvPr>
          <p:cNvGrpSpPr/>
          <p:nvPr/>
        </p:nvGrpSpPr>
        <p:grpSpPr>
          <a:xfrm>
            <a:off x="10228447" y="1009703"/>
            <a:ext cx="1357485" cy="2267632"/>
            <a:chOff x="7701965" y="3133508"/>
            <a:chExt cx="869521" cy="1587358"/>
          </a:xfrm>
        </p:grpSpPr>
        <p:grpSp>
          <p:nvGrpSpPr>
            <p:cNvPr id="37" name="Gruppieren 44">
              <a:extLst>
                <a:ext uri="{FF2B5EF4-FFF2-40B4-BE49-F238E27FC236}">
                  <a16:creationId xmlns:a16="http://schemas.microsoft.com/office/drawing/2014/main" id="{9DF54ED1-C7D6-4667-8EDF-08EBB6CD80C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833442" y="3472763"/>
              <a:ext cx="689603" cy="916505"/>
              <a:chOff x="1214741" y="1657157"/>
              <a:chExt cx="886086" cy="1295523"/>
            </a:xfrm>
          </p:grpSpPr>
          <p:sp>
            <p:nvSpPr>
              <p:cNvPr id="40" name="Würfel 43">
                <a:extLst>
                  <a:ext uri="{FF2B5EF4-FFF2-40B4-BE49-F238E27FC236}">
                    <a16:creationId xmlns:a16="http://schemas.microsoft.com/office/drawing/2014/main" id="{9CC3D333-F471-4D88-A588-927BD04F52DD}"/>
                  </a:ext>
                </a:extLst>
              </p:cNvPr>
              <p:cNvSpPr/>
              <p:nvPr/>
            </p:nvSpPr>
            <p:spPr>
              <a:xfrm>
                <a:off x="1214741" y="1885939"/>
                <a:ext cx="886086" cy="779467"/>
              </a:xfrm>
              <a:prstGeom prst="cube">
                <a:avLst>
                  <a:gd name="adj" fmla="val 241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1" name="Ellipse 44">
                <a:extLst>
                  <a:ext uri="{FF2B5EF4-FFF2-40B4-BE49-F238E27FC236}">
                    <a16:creationId xmlns:a16="http://schemas.microsoft.com/office/drawing/2014/main" id="{4AB8101F-D441-454F-BBCE-1122E6C5BC18}"/>
                  </a:ext>
                </a:extLst>
              </p:cNvPr>
              <p:cNvSpPr/>
              <p:nvPr/>
            </p:nvSpPr>
            <p:spPr>
              <a:xfrm>
                <a:off x="1308433" y="2252655"/>
                <a:ext cx="46051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5" name="Ellipse 45">
                <a:extLst>
                  <a:ext uri="{FF2B5EF4-FFF2-40B4-BE49-F238E27FC236}">
                    <a16:creationId xmlns:a16="http://schemas.microsoft.com/office/drawing/2014/main" id="{44F8F338-8AFC-498A-8969-569C68E56C29}"/>
                  </a:ext>
                </a:extLst>
              </p:cNvPr>
              <p:cNvSpPr/>
              <p:nvPr/>
            </p:nvSpPr>
            <p:spPr>
              <a:xfrm>
                <a:off x="1448174" y="2162166"/>
                <a:ext cx="46051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6" name="Ellipse 46">
                <a:extLst>
                  <a:ext uri="{FF2B5EF4-FFF2-40B4-BE49-F238E27FC236}">
                    <a16:creationId xmlns:a16="http://schemas.microsoft.com/office/drawing/2014/main" id="{C5969016-2FD8-4E22-BB39-101A44352183}"/>
                  </a:ext>
                </a:extLst>
              </p:cNvPr>
              <p:cNvSpPr/>
              <p:nvPr/>
            </p:nvSpPr>
            <p:spPr>
              <a:xfrm>
                <a:off x="1773707" y="2252655"/>
                <a:ext cx="47639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7" name="Ellipse 47">
                <a:extLst>
                  <a:ext uri="{FF2B5EF4-FFF2-40B4-BE49-F238E27FC236}">
                    <a16:creationId xmlns:a16="http://schemas.microsoft.com/office/drawing/2014/main" id="{990527EB-555A-4E41-B89D-1EB4C264AED7}"/>
                  </a:ext>
                </a:extLst>
              </p:cNvPr>
              <p:cNvSpPr/>
              <p:nvPr/>
            </p:nvSpPr>
            <p:spPr>
              <a:xfrm>
                <a:off x="1633966" y="2162166"/>
                <a:ext cx="47639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8" name="Ellipse 48">
                <a:extLst>
                  <a:ext uri="{FF2B5EF4-FFF2-40B4-BE49-F238E27FC236}">
                    <a16:creationId xmlns:a16="http://schemas.microsoft.com/office/drawing/2014/main" id="{0A5E66EC-02A3-4BBE-BE3A-D78B85A3CD4D}"/>
                  </a:ext>
                </a:extLst>
              </p:cNvPr>
              <p:cNvSpPr/>
              <p:nvPr/>
            </p:nvSpPr>
            <p:spPr>
              <a:xfrm>
                <a:off x="1540276" y="2573332"/>
                <a:ext cx="47639" cy="460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49" name="Pfeil nach oben 49">
                <a:extLst>
                  <a:ext uri="{FF2B5EF4-FFF2-40B4-BE49-F238E27FC236}">
                    <a16:creationId xmlns:a16="http://schemas.microsoft.com/office/drawing/2014/main" id="{A1E53B56-6EF2-4ADF-91D5-F86C44DBB7FA}"/>
                  </a:ext>
                </a:extLst>
              </p:cNvPr>
              <p:cNvSpPr/>
              <p:nvPr/>
            </p:nvSpPr>
            <p:spPr>
              <a:xfrm>
                <a:off x="1494225" y="1657157"/>
                <a:ext cx="277200" cy="274818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Pfeil nach oben 50">
                <a:extLst>
                  <a:ext uri="{FF2B5EF4-FFF2-40B4-BE49-F238E27FC236}">
                    <a16:creationId xmlns:a16="http://schemas.microsoft.com/office/drawing/2014/main" id="{792C4D69-D496-48A1-863B-E8681CA81A94}"/>
                  </a:ext>
                </a:extLst>
              </p:cNvPr>
              <p:cNvSpPr/>
              <p:nvPr/>
            </p:nvSpPr>
            <p:spPr>
              <a:xfrm>
                <a:off x="1494226" y="2692177"/>
                <a:ext cx="277200" cy="260503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Flussdiagramm: Verzweigung 51">
                <a:extLst>
                  <a:ext uri="{FF2B5EF4-FFF2-40B4-BE49-F238E27FC236}">
                    <a16:creationId xmlns:a16="http://schemas.microsoft.com/office/drawing/2014/main" id="{BEC44053-FAC4-4C3F-8FDE-EDDDDCF66171}"/>
                  </a:ext>
                </a:extLst>
              </p:cNvPr>
              <p:cNvSpPr/>
              <p:nvPr/>
            </p:nvSpPr>
            <p:spPr>
              <a:xfrm>
                <a:off x="1604437" y="2253021"/>
                <a:ext cx="29857" cy="366349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06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Textfeld 68">
                  <a:extLst>
                    <a:ext uri="{FF2B5EF4-FFF2-40B4-BE49-F238E27FC236}">
                      <a16:creationId xmlns:a16="http://schemas.microsoft.com/office/drawing/2014/main" id="{CC8BBD6D-204C-4AB0-B0E0-8BC7EEC6FC56}"/>
                    </a:ext>
                  </a:extLst>
                </p:cNvPr>
                <p:cNvSpPr txBox="1"/>
                <p:nvPr/>
              </p:nvSpPr>
              <p:spPr>
                <a:xfrm>
                  <a:off x="7701965" y="4414439"/>
                  <a:ext cx="832558" cy="306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2200" dirty="0">
                            <a:latin typeface="Lucida Calligraphy" panose="03010101010101010101" pitchFamily="66" charset="0"/>
                          </a:rPr>
                          <m:t>L</m:t>
                        </m:r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2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GB" sz="2200" dirty="0">
                                <a:latin typeface="Lucida Calligraphy" panose="03010101010101010101" pitchFamily="66" charset="0"/>
                              </a:rPr>
                              <m:t>H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</m:sSub>
                          </m:sup>
                        </m:sSup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2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2" name="Textfeld 68">
                  <a:extLst>
                    <a:ext uri="{FF2B5EF4-FFF2-40B4-BE49-F238E27FC236}">
                      <a16:creationId xmlns:a16="http://schemas.microsoft.com/office/drawing/2014/main" id="{7B9F83CF-6236-4304-81F3-64BB00F0AF5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965" y="4414439"/>
                  <a:ext cx="832558" cy="306427"/>
                </a:xfrm>
                <a:prstGeom prst="rect">
                  <a:avLst/>
                </a:prstGeom>
                <a:blipFill>
                  <a:blip r:embed="rId4"/>
                  <a:stretch>
                    <a:fillRect b="-15278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9" name="Textfeld 69">
                  <a:extLst>
                    <a:ext uri="{FF2B5EF4-FFF2-40B4-BE49-F238E27FC236}">
                      <a16:creationId xmlns:a16="http://schemas.microsoft.com/office/drawing/2014/main" id="{335AF6B1-F87D-4953-8A9E-EE0440423963}"/>
                    </a:ext>
                  </a:extLst>
                </p:cNvPr>
                <p:cNvSpPr txBox="1"/>
                <p:nvPr/>
              </p:nvSpPr>
              <p:spPr>
                <a:xfrm>
                  <a:off x="7701965" y="3133508"/>
                  <a:ext cx="869521" cy="30642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GB" sz="2200" dirty="0">
                            <a:latin typeface="Lucida Calligraphy" panose="03010101010101010101" pitchFamily="66" charset="0"/>
                          </a:rPr>
                          <m:t>L</m:t>
                        </m:r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200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(</m:t>
                        </m:r>
                        <m:sSup>
                          <m:sSupPr>
                            <m:ctrlPr>
                              <a:rPr lang="en-GB" sz="2200" i="1" dirty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GB" sz="2200" dirty="0">
                                <a:latin typeface="Lucida Calligraphy" panose="03010101010101010101" pitchFamily="66" charset="0"/>
                              </a:rPr>
                              <m:t>H</m:t>
                            </m:r>
                          </m:e>
                          <m:sup>
                            <m:sSub>
                              <m:sSubPr>
                                <m:ctrlP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GB" sz="2200" i="1" dirty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𝑂</m:t>
                                </m:r>
                              </m:sub>
                            </m:sSub>
                          </m:sup>
                        </m:sSup>
                        <m:r>
                          <a:rPr lang="en-GB" sz="2200" i="1" dirty="0"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GB" sz="2200" dirty="0">
                    <a:latin typeface="Calibri" panose="020F0502020204030204" pitchFamily="34" charset="0"/>
                  </a:endParaRPr>
                </a:p>
              </p:txBody>
            </p:sp>
          </mc:Choice>
          <mc:Fallback xmlns="">
            <p:sp>
              <p:nvSpPr>
                <p:cNvPr id="23" name="Textfeld 69">
                  <a:extLst>
                    <a:ext uri="{FF2B5EF4-FFF2-40B4-BE49-F238E27FC236}">
                      <a16:creationId xmlns:a16="http://schemas.microsoft.com/office/drawing/2014/main" id="{DE19D02C-5757-4245-80CC-2CFB6A468DF5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701965" y="3133508"/>
                  <a:ext cx="869521" cy="306427"/>
                </a:xfrm>
                <a:prstGeom prst="rect">
                  <a:avLst/>
                </a:prstGeom>
                <a:blipFill>
                  <a:blip r:embed="rId5"/>
                  <a:stretch>
                    <a:fillRect r="-450" b="-16901"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52" name="Gerade Verbindung mit Pfeil 66">
            <a:extLst>
              <a:ext uri="{FF2B5EF4-FFF2-40B4-BE49-F238E27FC236}">
                <a16:creationId xmlns:a16="http://schemas.microsoft.com/office/drawing/2014/main" id="{7F1C4F77-79BA-491D-A940-00A0EED80C12}"/>
              </a:ext>
            </a:extLst>
          </p:cNvPr>
          <p:cNvCxnSpPr>
            <a:cxnSpLocks/>
          </p:cNvCxnSpPr>
          <p:nvPr/>
        </p:nvCxnSpPr>
        <p:spPr>
          <a:xfrm flipH="1">
            <a:off x="9749808" y="2177152"/>
            <a:ext cx="585635" cy="45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28B2EDE-C906-48B6-B5C3-029FF5576966}"/>
                  </a:ext>
                </a:extLst>
              </p:cNvPr>
              <p:cNvSpPr txBox="1"/>
              <p:nvPr/>
            </p:nvSpPr>
            <p:spPr>
              <a:xfrm>
                <a:off x="9859106" y="1725559"/>
                <a:ext cx="310726" cy="461665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B28B2EDE-C906-48B6-B5C3-029FF55769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59106" y="1725559"/>
                <a:ext cx="310726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5" name="Picture 54">
            <a:extLst>
              <a:ext uri="{FF2B5EF4-FFF2-40B4-BE49-F238E27FC236}">
                <a16:creationId xmlns:a16="http://schemas.microsoft.com/office/drawing/2014/main" id="{1928B65D-EAE9-4ED5-AA64-386A983558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020451" y="1620594"/>
            <a:ext cx="1559570" cy="1236690"/>
          </a:xfrm>
          <a:prstGeom prst="flowChartInternalStorage">
            <a:avLst/>
          </a:prstGeom>
          <a:blipFill>
            <a:blip r:embed="rId8"/>
            <a:stretch>
              <a:fillRect/>
            </a:stretch>
          </a:blipFill>
        </p:spPr>
      </p:pic>
    </p:spTree>
    <p:extLst>
      <p:ext uri="{BB962C8B-B14F-4D97-AF65-F5344CB8AC3E}">
        <p14:creationId xmlns:p14="http://schemas.microsoft.com/office/powerpoint/2010/main" val="3936877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Textfeld 41">
            <a:extLst>
              <a:ext uri="{FF2B5EF4-FFF2-40B4-BE49-F238E27FC236}">
                <a16:creationId xmlns:a16="http://schemas.microsoft.com/office/drawing/2014/main" id="{C4547BB5-8950-405F-AFAC-D165821334D9}"/>
              </a:ext>
            </a:extLst>
          </p:cNvPr>
          <p:cNvSpPr txBox="1"/>
          <p:nvPr/>
        </p:nvSpPr>
        <p:spPr>
          <a:xfrm>
            <a:off x="0" y="0"/>
            <a:ext cx="12192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Quantum process</a:t>
            </a:r>
            <a:br>
              <a:rPr lang="en-GB" sz="4500" dirty="0">
                <a:latin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</a:rPr>
              <a:t>(causally ordered, discrete time)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4919B0-4236-4261-BA38-2697B2AC93DA}"/>
                  </a:ext>
                </a:extLst>
              </p:cNvPr>
              <p:cNvSpPr txBox="1"/>
              <p:nvPr/>
            </p:nvSpPr>
            <p:spPr>
              <a:xfrm>
                <a:off x="285078" y="1396845"/>
                <a:ext cx="8694288" cy="31082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3000" b="1" i="1" smtClean="0">
                          <a:latin typeface="Cambria Math" panose="02040503050406030204" pitchFamily="18" charset="0"/>
                        </a:rPr>
                        <m:t>𝑷</m:t>
                      </m:r>
                      <m:d>
                        <m:dPr>
                          <m:ctrlPr>
                            <a:rPr lang="en-AU" sz="3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AU" sz="3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AU" sz="3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𝟏</m:t>
                              </m:r>
                            </m:sub>
                          </m:sSub>
                          <m:r>
                            <a:rPr lang="en-AU" sz="3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sSub>
                            <m:sSubPr>
                              <m:ctrlPr>
                                <a:rPr lang="en-AU" sz="3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𝒂</m:t>
                              </m:r>
                            </m:e>
                            <m:sub>
                              <m:r>
                                <a:rPr lang="en-AU" sz="3000" b="1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𝟐</m:t>
                              </m:r>
                            </m:sub>
                          </m:sSub>
                          <m:r>
                            <a:rPr lang="en-AU" sz="3000" b="1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,…</m:t>
                          </m:r>
                        </m:e>
                      </m:d>
                      <m:r>
                        <a:rPr lang="en-AU" sz="3000" b="1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AU" sz="3000" b="1" i="1" smtClean="0">
                          <a:latin typeface="Cambria Math" panose="02040503050406030204" pitchFamily="18" charset="0"/>
                        </a:rPr>
                        <m:t>𝐓𝐫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3000" b="1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AU" sz="3000" b="1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AU" sz="3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3000" b="1" i="1" smtClean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l-PL" sz="3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3000" b="1" i="1" smtClean="0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en-AU" sz="3000" b="1" i="1" smtClean="0">
                                          <a:latin typeface="Cambria Math" panose="02040503050406030204" pitchFamily="18" charset="0"/>
                                        </a:rPr>
                                        <m:t>𝟏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AU" sz="30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bSup>
                              <m:r>
                                <a:rPr lang="en-AU" sz="3000" b="1" i="1" smtClean="0">
                                  <a:latin typeface="Cambria Math" panose="02040503050406030204" pitchFamily="18" charset="0"/>
                                </a:rPr>
                                <m:t>⊗</m:t>
                              </m:r>
                              <m:sSubSup>
                                <m:sSubSupPr>
                                  <m:ctrlPr>
                                    <a:rPr lang="en-AU" sz="3000" b="1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3000" b="1" i="1" smtClean="0">
                                      <a:latin typeface="Cambria Math" panose="02040503050406030204" pitchFamily="18" charset="0"/>
                                    </a:rPr>
                                    <m:t>𝑴</m:t>
                                  </m:r>
                                </m:e>
                                <m:sub>
                                  <m:sSub>
                                    <m:sSubPr>
                                      <m:ctrlPr>
                                        <a:rPr lang="pl-PL" sz="3000" b="1" i="1" smtClean="0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pl-PL" sz="3000" b="1" i="1" smtClean="0">
                                          <a:latin typeface="Cambria Math" panose="02040503050406030204" pitchFamily="18" charset="0"/>
                                        </a:rPr>
                                        <m:t>𝒂</m:t>
                                      </m:r>
                                    </m:e>
                                    <m:sub>
                                      <m:r>
                                        <a:rPr lang="pl-PL" sz="3000" b="1" i="1" smtClean="0">
                                          <a:latin typeface="Cambria Math" panose="02040503050406030204" pitchFamily="18" charset="0"/>
                                        </a:rPr>
                                        <m:t>𝟐</m:t>
                                      </m:r>
                                    </m:sub>
                                  </m:sSub>
                                </m:sub>
                                <m:sup>
                                  <m:r>
                                    <a:rPr lang="en-AU" sz="3000" b="1" i="1" smtClean="0">
                                      <a:latin typeface="Cambria Math" panose="02040503050406030204" pitchFamily="18" charset="0"/>
                                    </a:rPr>
                                    <m:t>𝑻</m:t>
                                  </m:r>
                                </m:sup>
                              </m:sSubSup>
                              <m:r>
                                <a:rPr lang="en-AU" sz="3000" b="1" i="1" smtClean="0">
                                  <a:latin typeface="Cambria Math" panose="02040503050406030204" pitchFamily="18" charset="0"/>
                                </a:rPr>
                                <m:t>⊗…</m:t>
                              </m:r>
                            </m:e>
                          </m:d>
                          <m:r>
                            <a:rPr lang="en-AU" sz="3000" b="1" i="1" smtClean="0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en-AU" sz="3000" b="1" i="1" smtClean="0">
                              <a:latin typeface="Cambria Math" panose="02040503050406030204" pitchFamily="18" charset="0"/>
                            </a:rPr>
                            <m:t>𝑾</m:t>
                          </m:r>
                        </m:e>
                      </m:d>
                    </m:oMath>
                  </m:oMathPara>
                </a14:m>
                <a:endParaRPr lang="en-AU" sz="1500" b="1" dirty="0"/>
              </a:p>
              <a:p>
                <a:br>
                  <a:rPr lang="en-AU" sz="1500" b="0" dirty="0"/>
                </a:br>
                <a14:m>
                  <m:oMath xmlns:m="http://schemas.openxmlformats.org/officeDocument/2006/math">
                    <m:r>
                      <m:rPr>
                        <m:nor/>
                      </m:rPr>
                      <a:rPr lang="en-AU" sz="3000" b="1" dirty="0">
                        <a:solidFill>
                          <a:srgbClr val="002060"/>
                        </a:solidFill>
                      </a:rPr>
                      <m:t>Process</m:t>
                    </m:r>
                    <m:r>
                      <m:rPr>
                        <m:nor/>
                      </m:rPr>
                      <a:rPr lang="en-AU" sz="3000" b="1" dirty="0">
                        <a:solidFill>
                          <a:srgbClr val="002060"/>
                        </a:solidFill>
                      </a:rPr>
                      <m:t> </m:t>
                    </m:r>
                    <m:r>
                      <m:rPr>
                        <m:nor/>
                      </m:rPr>
                      <a:rPr lang="en-AU" sz="3000" b="1" dirty="0">
                        <a:solidFill>
                          <a:srgbClr val="002060"/>
                        </a:solidFill>
                      </a:rPr>
                      <m:t>Matrix</m:t>
                    </m:r>
                  </m:oMath>
                </a14:m>
                <a:r>
                  <a:rPr lang="en-AU" sz="3000" b="1" dirty="0">
                    <a:solidFill>
                      <a:srgbClr val="002060"/>
                    </a:solidFill>
                  </a:rPr>
                  <a:t>:</a:t>
                </a:r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AU" sz="3000" b="0" i="0" dirty="0" smtClean="0">
                          <a:latin typeface="Cambria Math" panose="02040503050406030204" pitchFamily="18" charset="0"/>
                        </a:rPr>
                        <m:t>W</m:t>
                      </m:r>
                      <m:r>
                        <a:rPr lang="en-AU" sz="3000" b="0" i="1" dirty="0" smtClean="0">
                          <a:latin typeface="Cambria Math" panose="02040503050406030204" pitchFamily="18" charset="0"/>
                        </a:rPr>
                        <m:t>∈</m:t>
                      </m:r>
                      <m:r>
                        <m:rPr>
                          <m:nor/>
                        </m:rPr>
                        <a:rPr lang="en-GB" sz="3000" dirty="0">
                          <a:latin typeface="Lucida Calligraphy" panose="03010101010101010101" pitchFamily="66" charset="0"/>
                        </a:rPr>
                        <m:t>L</m:t>
                      </m:r>
                      <m:r>
                        <a:rPr lang="en-GB" sz="3000" i="1" dirty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GB" sz="3000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GB" sz="3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0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AU" sz="3000" i="1" dirty="0"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GB" sz="3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0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</m:sup>
                      </m:sSup>
                      <m:r>
                        <a:rPr lang="en-AU" sz="3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GB" sz="3000" i="1" dirty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GB" sz="3000" dirty="0">
                              <a:latin typeface="Lucida Calligraphy" panose="03010101010101010101" pitchFamily="66" charset="0"/>
                            </a:rPr>
                            <m:t>H</m:t>
                          </m:r>
                        </m:e>
                        <m:sup>
                          <m:sSub>
                            <m:sSubPr>
                              <m:ctrlP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en-AU" sz="3000" b="0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AU" sz="3000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AU" sz="3000" b="0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⋯</m:t>
                      </m:r>
                      <m:r>
                        <a:rPr lang="en-GB" sz="3000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br>
                  <a:rPr lang="en-AU" sz="1500" i="1" dirty="0">
                    <a:latin typeface="Cambria Math" panose="02040503050406030204" pitchFamily="18" charset="0"/>
                  </a:rPr>
                </a:br>
                <a:endParaRPr lang="en-AU" sz="1500" i="1" dirty="0">
                  <a:latin typeface="Cambria Math" panose="02040503050406030204" pitchFamily="18" charset="0"/>
                </a:endParaRPr>
              </a:p>
              <a:p>
                <a:endParaRPr lang="en-AU" sz="1500" i="1" dirty="0">
                  <a:latin typeface="Cambria Math" panose="02040503050406030204" pitchFamily="18" charset="0"/>
                </a:endParaRP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3000" dirty="0">
                        <a:latin typeface="Cambria Math" panose="02040503050406030204" pitchFamily="18" charset="0"/>
                      </a:rPr>
                      <m:t>W</m:t>
                    </m:r>
                    <m:r>
                      <a:rPr lang="en-AU" sz="3000" i="1" dirty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AU" sz="3000" dirty="0">
                    <a:latin typeface="Cambria Math" panose="02040503050406030204" pitchFamily="18" charset="0"/>
                  </a:rPr>
                  <a:t>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3000" dirty="0">
                    <a:latin typeface="Cambria Math" panose="02040503050406030204" pitchFamily="18" charset="0"/>
                  </a:rPr>
                  <a:t>Linear constraints (causal order)</a:t>
                </a:r>
                <a:endParaRPr lang="en-AU" sz="1500" dirty="0">
                  <a:latin typeface="Cambria Math" panose="02040503050406030204" pitchFamily="18" charset="0"/>
                </a:endParaRPr>
              </a:p>
              <a:p>
                <a:endParaRPr lang="en-AU" sz="1500" dirty="0"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4919B0-4236-4261-BA38-2697B2AC9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5078" y="1396845"/>
                <a:ext cx="8694288" cy="3108287"/>
              </a:xfrm>
              <a:prstGeom prst="rect">
                <a:avLst/>
              </a:prstGeom>
              <a:blipFill>
                <a:blip r:embed="rId2"/>
                <a:stretch>
                  <a:fillRect l="-252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335D6165-E4BB-4924-8C72-D5DCF2D8B01D}"/>
              </a:ext>
            </a:extLst>
          </p:cNvPr>
          <p:cNvGrpSpPr/>
          <p:nvPr/>
        </p:nvGrpSpPr>
        <p:grpSpPr>
          <a:xfrm>
            <a:off x="9287570" y="1031439"/>
            <a:ext cx="2834128" cy="5048502"/>
            <a:chOff x="9287570" y="1031439"/>
            <a:chExt cx="2834128" cy="5048502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6B5AB724-AB26-4C2F-990A-66F3B8CB0658}"/>
                </a:ext>
              </a:extLst>
            </p:cNvPr>
            <p:cNvGrpSpPr/>
            <p:nvPr/>
          </p:nvGrpSpPr>
          <p:grpSpPr>
            <a:xfrm>
              <a:off x="9691536" y="1031439"/>
              <a:ext cx="2430162" cy="5048502"/>
              <a:chOff x="9540603" y="1064746"/>
              <a:chExt cx="2430162" cy="5048502"/>
            </a:xfrm>
          </p:grpSpPr>
          <p:grpSp>
            <p:nvGrpSpPr>
              <p:cNvPr id="4" name="Group 3">
                <a:extLst>
                  <a:ext uri="{FF2B5EF4-FFF2-40B4-BE49-F238E27FC236}">
                    <a16:creationId xmlns:a16="http://schemas.microsoft.com/office/drawing/2014/main" id="{3D6D2681-1281-4CE2-AF6D-6C71B8B18826}"/>
                  </a:ext>
                </a:extLst>
              </p:cNvPr>
              <p:cNvGrpSpPr/>
              <p:nvPr/>
            </p:nvGrpSpPr>
            <p:grpSpPr>
              <a:xfrm>
                <a:off x="9862129" y="4499710"/>
                <a:ext cx="486034" cy="1329916"/>
                <a:chOff x="9797972" y="4336703"/>
                <a:chExt cx="486034" cy="1329916"/>
              </a:xfrm>
            </p:grpSpPr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87F1C5A7-0C4E-4DC8-B348-6CD0F9D5ED99}"/>
                    </a:ext>
                  </a:extLst>
                </p:cNvPr>
                <p:cNvSpPr/>
                <p:nvPr/>
              </p:nvSpPr>
              <p:spPr>
                <a:xfrm>
                  <a:off x="9797972" y="4781680"/>
                  <a:ext cx="486034" cy="479569"/>
                </a:xfrm>
                <a:prstGeom prst="rect">
                  <a:avLst/>
                </a:prstGeom>
                <a:noFill/>
                <a:ln w="25400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200" dirty="0"/>
                </a:p>
              </p:txBody>
            </p: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04A2A275-E56E-4BD2-B504-3561DCF8901C}"/>
                    </a:ext>
                  </a:extLst>
                </p:cNvPr>
                <p:cNvCxnSpPr/>
                <p:nvPr/>
              </p:nvCxnSpPr>
              <p:spPr>
                <a:xfrm>
                  <a:off x="10040989" y="4336703"/>
                  <a:ext cx="0" cy="403545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Straight Connector 27">
                  <a:extLst>
                    <a:ext uri="{FF2B5EF4-FFF2-40B4-BE49-F238E27FC236}">
                      <a16:creationId xmlns:a16="http://schemas.microsoft.com/office/drawing/2014/main" id="{1580B62F-7EFA-4CB7-B16C-6E0AB3D0E1C1}"/>
                    </a:ext>
                  </a:extLst>
                </p:cNvPr>
                <p:cNvCxnSpPr/>
                <p:nvPr/>
              </p:nvCxnSpPr>
              <p:spPr>
                <a:xfrm>
                  <a:off x="10040989" y="5263074"/>
                  <a:ext cx="0" cy="403545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" name="Group 4">
                <a:extLst>
                  <a:ext uri="{FF2B5EF4-FFF2-40B4-BE49-F238E27FC236}">
                    <a16:creationId xmlns:a16="http://schemas.microsoft.com/office/drawing/2014/main" id="{C1360B29-33BB-48BA-B5A0-2B0E5B468A83}"/>
                  </a:ext>
                </a:extLst>
              </p:cNvPr>
              <p:cNvGrpSpPr/>
              <p:nvPr/>
            </p:nvGrpSpPr>
            <p:grpSpPr>
              <a:xfrm>
                <a:off x="9821619" y="1316362"/>
                <a:ext cx="486034" cy="1329916"/>
                <a:chOff x="9600814" y="3190132"/>
                <a:chExt cx="486034" cy="1329916"/>
              </a:xfrm>
            </p:grpSpPr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3BDC0E0A-7E81-4AD4-8A47-89719F2E63D2}"/>
                    </a:ext>
                  </a:extLst>
                </p:cNvPr>
                <p:cNvSpPr/>
                <p:nvPr/>
              </p:nvSpPr>
              <p:spPr>
                <a:xfrm>
                  <a:off x="9600814" y="3635109"/>
                  <a:ext cx="486034" cy="479569"/>
                </a:xfrm>
                <a:prstGeom prst="rect">
                  <a:avLst/>
                </a:prstGeom>
                <a:noFill/>
                <a:ln w="25400"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 sz="2200" dirty="0"/>
                </a:p>
              </p:txBody>
            </p:sp>
            <p:cxnSp>
              <p:nvCxnSpPr>
                <p:cNvPr id="24" name="Straight Connector 23">
                  <a:extLst>
                    <a:ext uri="{FF2B5EF4-FFF2-40B4-BE49-F238E27FC236}">
                      <a16:creationId xmlns:a16="http://schemas.microsoft.com/office/drawing/2014/main" id="{93F70641-9B00-42B7-B77D-01CB12313902}"/>
                    </a:ext>
                  </a:extLst>
                </p:cNvPr>
                <p:cNvCxnSpPr/>
                <p:nvPr/>
              </p:nvCxnSpPr>
              <p:spPr>
                <a:xfrm>
                  <a:off x="9843831" y="3190132"/>
                  <a:ext cx="0" cy="403545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483E8C02-CEAC-4980-8D69-9E78D93318F1}"/>
                    </a:ext>
                  </a:extLst>
                </p:cNvPr>
                <p:cNvCxnSpPr/>
                <p:nvPr/>
              </p:nvCxnSpPr>
              <p:spPr>
                <a:xfrm>
                  <a:off x="9843831" y="4116503"/>
                  <a:ext cx="0" cy="403545"/>
                </a:xfrm>
                <a:prstGeom prst="line">
                  <a:avLst/>
                </a:prstGeom>
                <a:ln w="254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" name="Group 5">
                <a:extLst>
                  <a:ext uri="{FF2B5EF4-FFF2-40B4-BE49-F238E27FC236}">
                    <a16:creationId xmlns:a16="http://schemas.microsoft.com/office/drawing/2014/main" id="{C8E61AF7-E93C-4163-BE9C-0EBD4B388629}"/>
                  </a:ext>
                </a:extLst>
              </p:cNvPr>
              <p:cNvGrpSpPr/>
              <p:nvPr/>
            </p:nvGrpSpPr>
            <p:grpSpPr>
              <a:xfrm>
                <a:off x="9540603" y="1064746"/>
                <a:ext cx="2430162" cy="5048502"/>
                <a:chOff x="6780927" y="1262454"/>
                <a:chExt cx="2430162" cy="5048502"/>
              </a:xfrm>
            </p:grpSpPr>
            <p:grpSp>
              <p:nvGrpSpPr>
                <p:cNvPr id="10" name="Group 9">
                  <a:extLst>
                    <a:ext uri="{FF2B5EF4-FFF2-40B4-BE49-F238E27FC236}">
                      <a16:creationId xmlns:a16="http://schemas.microsoft.com/office/drawing/2014/main" id="{1C3C4B13-2CCE-4B90-B57D-02D85010E997}"/>
                    </a:ext>
                  </a:extLst>
                </p:cNvPr>
                <p:cNvGrpSpPr/>
                <p:nvPr/>
              </p:nvGrpSpPr>
              <p:grpSpPr>
                <a:xfrm>
                  <a:off x="6780927" y="1262454"/>
                  <a:ext cx="2430162" cy="5048502"/>
                  <a:chOff x="9505952" y="825729"/>
                  <a:chExt cx="2430162" cy="5048502"/>
                </a:xfrm>
              </p:grpSpPr>
              <p:grpSp>
                <p:nvGrpSpPr>
                  <p:cNvPr id="12" name="Group 11">
                    <a:extLst>
                      <a:ext uri="{FF2B5EF4-FFF2-40B4-BE49-F238E27FC236}">
                        <a16:creationId xmlns:a16="http://schemas.microsoft.com/office/drawing/2014/main" id="{8236576C-D52F-45AE-8D1E-61332FD23D07}"/>
                      </a:ext>
                    </a:extLst>
                  </p:cNvPr>
                  <p:cNvGrpSpPr/>
                  <p:nvPr/>
                </p:nvGrpSpPr>
                <p:grpSpPr>
                  <a:xfrm>
                    <a:off x="9505952" y="825729"/>
                    <a:ext cx="2194796" cy="5048500"/>
                    <a:chOff x="9505952" y="825729"/>
                    <a:chExt cx="2194796" cy="5048500"/>
                  </a:xfrm>
                </p:grpSpPr>
                <p:sp>
                  <p:nvSpPr>
                    <p:cNvPr id="16" name="Rectangle 15">
                      <a:extLst>
                        <a:ext uri="{FF2B5EF4-FFF2-40B4-BE49-F238E27FC236}">
                          <a16:creationId xmlns:a16="http://schemas.microsoft.com/office/drawing/2014/main" id="{B97287F5-2B91-4128-919D-1CB116EDD8C8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0347587" y="4551332"/>
                      <a:ext cx="481262" cy="2164532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/>
                    </a:p>
                  </p:txBody>
                </p:sp>
                <p:sp>
                  <p:nvSpPr>
                    <p:cNvPr id="17" name="Rectangle 16">
                      <a:extLst>
                        <a:ext uri="{FF2B5EF4-FFF2-40B4-BE49-F238E27FC236}">
                          <a16:creationId xmlns:a16="http://schemas.microsoft.com/office/drawing/2014/main" id="{6766A553-CC55-44DD-A61D-E52DC3ADC6ED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0347587" y="1455279"/>
                      <a:ext cx="481262" cy="2068738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/>
                    </a:p>
                  </p:txBody>
                </p:sp>
                <p:grpSp>
                  <p:nvGrpSpPr>
                    <p:cNvPr id="18" name="Group 17">
                      <a:extLst>
                        <a:ext uri="{FF2B5EF4-FFF2-40B4-BE49-F238E27FC236}">
                          <a16:creationId xmlns:a16="http://schemas.microsoft.com/office/drawing/2014/main" id="{6EBB5121-306A-4E03-A06D-7B8F0D3FA80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797402" y="2722105"/>
                      <a:ext cx="486034" cy="1329916"/>
                      <a:chOff x="9600814" y="3190132"/>
                      <a:chExt cx="486034" cy="1329916"/>
                    </a:xfrm>
                  </p:grpSpPr>
                  <p:sp>
                    <p:nvSpPr>
                      <p:cNvPr id="20" name="Rectangle 19">
                        <a:extLst>
                          <a:ext uri="{FF2B5EF4-FFF2-40B4-BE49-F238E27FC236}">
                            <a16:creationId xmlns:a16="http://schemas.microsoft.com/office/drawing/2014/main" id="{DE759DBC-C11C-4FED-9AB4-FE108313B7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600814" y="3635109"/>
                        <a:ext cx="486034" cy="479569"/>
                      </a:xfrm>
                      <a:prstGeom prst="rect">
                        <a:avLst/>
                      </a:prstGeom>
                      <a:noFill/>
                      <a:ln w="25400">
                        <a:prstDash val="dash"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lang="en-AU" sz="2200" dirty="0"/>
                      </a:p>
                    </p:txBody>
                  </p:sp>
                  <p:cxnSp>
                    <p:nvCxnSpPr>
                      <p:cNvPr id="21" name="Straight Connector 20">
                        <a:extLst>
                          <a:ext uri="{FF2B5EF4-FFF2-40B4-BE49-F238E27FC236}">
                            <a16:creationId xmlns:a16="http://schemas.microsoft.com/office/drawing/2014/main" id="{D03DE6C6-A903-4EAD-B1E7-D7770363E59A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843831" y="3190132"/>
                        <a:ext cx="0" cy="403545"/>
                      </a:xfrm>
                      <a:prstGeom prst="line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22" name="Straight Connector 21">
                        <a:extLst>
                          <a:ext uri="{FF2B5EF4-FFF2-40B4-BE49-F238E27FC236}">
                            <a16:creationId xmlns:a16="http://schemas.microsoft.com/office/drawing/2014/main" id="{3CC5BFE1-E550-41D0-A45D-032429B35702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9843831" y="4116503"/>
                        <a:ext cx="0" cy="403545"/>
                      </a:xfrm>
                      <a:prstGeom prst="line">
                        <a:avLst/>
                      </a:prstGeom>
                      <a:ln w="25400"/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19" name="Rectangle 18">
                      <a:extLst>
                        <a:ext uri="{FF2B5EF4-FFF2-40B4-BE49-F238E27FC236}">
                          <a16:creationId xmlns:a16="http://schemas.microsoft.com/office/drawing/2014/main" id="{CEBC4B7B-714A-4634-8832-6D59C5456E5A}"/>
                        </a:ext>
                      </a:extLst>
                    </p:cNvPr>
                    <p:cNvSpPr/>
                    <p:nvPr/>
                  </p:nvSpPr>
                  <p:spPr>
                    <a:xfrm rot="16200000">
                      <a:off x="10395485" y="1728"/>
                      <a:ext cx="481262" cy="2129264"/>
                    </a:xfrm>
                    <a:prstGeom prst="rect">
                      <a:avLst/>
                    </a:prstGeom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/>
                    </a:p>
                  </p:txBody>
                </p:sp>
              </p:grpSp>
              <p:sp>
                <p:nvSpPr>
                  <p:cNvPr id="13" name="Rectangle 12">
                    <a:extLst>
                      <a:ext uri="{FF2B5EF4-FFF2-40B4-BE49-F238E27FC236}">
                        <a16:creationId xmlns:a16="http://schemas.microsoft.com/office/drawing/2014/main" id="{243395A1-83D4-404F-8DB7-91F23D118B8C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47587" y="3181087"/>
                    <a:ext cx="481262" cy="206873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4" name="Rectangle 13">
                    <a:extLst>
                      <a:ext uri="{FF2B5EF4-FFF2-40B4-BE49-F238E27FC236}">
                        <a16:creationId xmlns:a16="http://schemas.microsoft.com/office/drawing/2014/main" id="{194CB8DB-E6F6-4B58-9063-DC38E159A1B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95485" y="1728"/>
                    <a:ext cx="481262" cy="2129264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15" name="Rectangle 14">
                    <a:extLst>
                      <a:ext uri="{FF2B5EF4-FFF2-40B4-BE49-F238E27FC236}">
                        <a16:creationId xmlns:a16="http://schemas.microsoft.com/office/drawing/2014/main" id="{44389C0B-08FE-4D64-A0A2-9704242FA210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8772210" y="2710326"/>
                    <a:ext cx="5048502" cy="1279307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11" name="Rectangle 10">
                      <a:extLst>
                        <a:ext uri="{FF2B5EF4-FFF2-40B4-BE49-F238E27FC236}">
                          <a16:creationId xmlns:a16="http://schemas.microsoft.com/office/drawing/2014/main" id="{BCC1ACD0-021B-4353-B6A1-7B3729430A21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8187358" y="3523768"/>
                      <a:ext cx="621901" cy="523220"/>
                    </a:xfrm>
                    <a:prstGeom prst="rect">
                      <a:avLst/>
                    </a:prstGeom>
                  </p:spPr>
                  <p:txBody>
                    <a:bodyPr wrap="none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GB" sz="2800" i="1" ker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𝑊</m:t>
                            </m:r>
                          </m:oMath>
                        </m:oMathPara>
                      </a14:m>
                      <a:endParaRPr lang="en-AU" sz="2800" dirty="0"/>
                    </a:p>
                  </p:txBody>
                </p:sp>
              </mc:Choice>
              <mc:Fallback xmlns="">
                <p:sp>
                  <p:nvSpPr>
                    <p:cNvPr id="55" name="Rectangle 54"/>
                    <p:cNvSpPr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8187358" y="3523768"/>
                      <a:ext cx="621901" cy="523220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AU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</p:grpSp>
        </p:grpSp>
        <p:grpSp>
          <p:nvGrpSpPr>
            <p:cNvPr id="46" name="Gruppieren 44">
              <a:extLst>
                <a:ext uri="{FF2B5EF4-FFF2-40B4-BE49-F238E27FC236}">
                  <a16:creationId xmlns:a16="http://schemas.microsoft.com/office/drawing/2014/main" id="{DA6CDD97-6BC5-4829-A94E-B9980FB5B2B9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900954" y="4646117"/>
              <a:ext cx="779916" cy="981567"/>
              <a:chOff x="1214741" y="1657157"/>
              <a:chExt cx="886086" cy="1295523"/>
            </a:xfrm>
          </p:grpSpPr>
          <p:sp>
            <p:nvSpPr>
              <p:cNvPr id="49" name="Würfel 43">
                <a:extLst>
                  <a:ext uri="{FF2B5EF4-FFF2-40B4-BE49-F238E27FC236}">
                    <a16:creationId xmlns:a16="http://schemas.microsoft.com/office/drawing/2014/main" id="{28390C5A-885D-4FC3-9242-357F4B9E36C9}"/>
                  </a:ext>
                </a:extLst>
              </p:cNvPr>
              <p:cNvSpPr/>
              <p:nvPr/>
            </p:nvSpPr>
            <p:spPr>
              <a:xfrm>
                <a:off x="1214741" y="1885939"/>
                <a:ext cx="886086" cy="779467"/>
              </a:xfrm>
              <a:prstGeom prst="cube">
                <a:avLst>
                  <a:gd name="adj" fmla="val 241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0" name="Ellipse 44">
                <a:extLst>
                  <a:ext uri="{FF2B5EF4-FFF2-40B4-BE49-F238E27FC236}">
                    <a16:creationId xmlns:a16="http://schemas.microsoft.com/office/drawing/2014/main" id="{49EAA183-F0DF-4325-8641-33F14D74A450}"/>
                  </a:ext>
                </a:extLst>
              </p:cNvPr>
              <p:cNvSpPr/>
              <p:nvPr/>
            </p:nvSpPr>
            <p:spPr>
              <a:xfrm>
                <a:off x="1308433" y="2252655"/>
                <a:ext cx="46051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1" name="Ellipse 45">
                <a:extLst>
                  <a:ext uri="{FF2B5EF4-FFF2-40B4-BE49-F238E27FC236}">
                    <a16:creationId xmlns:a16="http://schemas.microsoft.com/office/drawing/2014/main" id="{34D1E80A-ACB9-4409-808C-907C375C1257}"/>
                  </a:ext>
                </a:extLst>
              </p:cNvPr>
              <p:cNvSpPr/>
              <p:nvPr/>
            </p:nvSpPr>
            <p:spPr>
              <a:xfrm>
                <a:off x="1448174" y="2162166"/>
                <a:ext cx="46051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2" name="Ellipse 46">
                <a:extLst>
                  <a:ext uri="{FF2B5EF4-FFF2-40B4-BE49-F238E27FC236}">
                    <a16:creationId xmlns:a16="http://schemas.microsoft.com/office/drawing/2014/main" id="{B37C9D5C-93EF-419A-8F81-A3AFE19C03A4}"/>
                  </a:ext>
                </a:extLst>
              </p:cNvPr>
              <p:cNvSpPr/>
              <p:nvPr/>
            </p:nvSpPr>
            <p:spPr>
              <a:xfrm>
                <a:off x="1773707" y="2252655"/>
                <a:ext cx="47639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3" name="Ellipse 47">
                <a:extLst>
                  <a:ext uri="{FF2B5EF4-FFF2-40B4-BE49-F238E27FC236}">
                    <a16:creationId xmlns:a16="http://schemas.microsoft.com/office/drawing/2014/main" id="{DD2BF796-D562-4641-B3BB-235A13F891B3}"/>
                  </a:ext>
                </a:extLst>
              </p:cNvPr>
              <p:cNvSpPr/>
              <p:nvPr/>
            </p:nvSpPr>
            <p:spPr>
              <a:xfrm>
                <a:off x="1633966" y="2162166"/>
                <a:ext cx="47639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4" name="Ellipse 48">
                <a:extLst>
                  <a:ext uri="{FF2B5EF4-FFF2-40B4-BE49-F238E27FC236}">
                    <a16:creationId xmlns:a16="http://schemas.microsoft.com/office/drawing/2014/main" id="{2B928018-434D-4DDA-8BB3-049F15111850}"/>
                  </a:ext>
                </a:extLst>
              </p:cNvPr>
              <p:cNvSpPr/>
              <p:nvPr/>
            </p:nvSpPr>
            <p:spPr>
              <a:xfrm>
                <a:off x="1540276" y="2573332"/>
                <a:ext cx="47639" cy="460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5" name="Pfeil nach oben 49">
                <a:extLst>
                  <a:ext uri="{FF2B5EF4-FFF2-40B4-BE49-F238E27FC236}">
                    <a16:creationId xmlns:a16="http://schemas.microsoft.com/office/drawing/2014/main" id="{E50E7D02-7A73-4A02-8F48-077DDDC4AFEA}"/>
                  </a:ext>
                </a:extLst>
              </p:cNvPr>
              <p:cNvSpPr/>
              <p:nvPr/>
            </p:nvSpPr>
            <p:spPr>
              <a:xfrm>
                <a:off x="1494225" y="1657157"/>
                <a:ext cx="277200" cy="274818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6" name="Pfeil nach oben 50">
                <a:extLst>
                  <a:ext uri="{FF2B5EF4-FFF2-40B4-BE49-F238E27FC236}">
                    <a16:creationId xmlns:a16="http://schemas.microsoft.com/office/drawing/2014/main" id="{B40FCAB2-59F3-41E9-BDB5-08D9482690BF}"/>
                  </a:ext>
                </a:extLst>
              </p:cNvPr>
              <p:cNvSpPr/>
              <p:nvPr/>
            </p:nvSpPr>
            <p:spPr>
              <a:xfrm>
                <a:off x="1494226" y="2692177"/>
                <a:ext cx="277200" cy="260503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57" name="Flussdiagramm: Verzweigung 51">
                <a:extLst>
                  <a:ext uri="{FF2B5EF4-FFF2-40B4-BE49-F238E27FC236}">
                    <a16:creationId xmlns:a16="http://schemas.microsoft.com/office/drawing/2014/main" id="{8C029A94-EDB0-4F25-9246-367BB1E58944}"/>
                  </a:ext>
                </a:extLst>
              </p:cNvPr>
              <p:cNvSpPr/>
              <p:nvPr/>
            </p:nvSpPr>
            <p:spPr>
              <a:xfrm>
                <a:off x="1604437" y="2253021"/>
                <a:ext cx="29857" cy="366349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06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59" name="Gerade Verbindung mit Pfeil 66">
              <a:extLst>
                <a:ext uri="{FF2B5EF4-FFF2-40B4-BE49-F238E27FC236}">
                  <a16:creationId xmlns:a16="http://schemas.microsoft.com/office/drawing/2014/main" id="{953A3835-9777-4B4F-952A-8A7C480BFD5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323962" y="5205791"/>
              <a:ext cx="585635" cy="450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EF02ED5-F0B8-4D89-BBFE-8BE4E44F4099}"/>
                    </a:ext>
                  </a:extLst>
                </p:cNvPr>
                <p:cNvSpPr txBox="1"/>
                <p:nvPr/>
              </p:nvSpPr>
              <p:spPr>
                <a:xfrm>
                  <a:off x="9382073" y="4630763"/>
                  <a:ext cx="414852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3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30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AU" sz="3000" dirty="0"/>
                </a:p>
              </p:txBody>
            </p:sp>
          </mc:Choice>
          <mc:Fallback xmlns="">
            <p:sp>
              <p:nvSpPr>
                <p:cNvPr id="60" name="TextBox 59">
                  <a:extLst>
                    <a:ext uri="{FF2B5EF4-FFF2-40B4-BE49-F238E27FC236}">
                      <a16:creationId xmlns:a16="http://schemas.microsoft.com/office/drawing/2014/main" id="{6EF02ED5-F0B8-4D89-BBFE-8BE4E44F4099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82073" y="4630763"/>
                  <a:ext cx="414852" cy="461665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62" name="Gruppieren 44">
              <a:extLst>
                <a:ext uri="{FF2B5EF4-FFF2-40B4-BE49-F238E27FC236}">
                  <a16:creationId xmlns:a16="http://schemas.microsoft.com/office/drawing/2014/main" id="{D529DDAF-6993-47B4-99A8-16D9390D4C7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9877006" y="3158324"/>
              <a:ext cx="779916" cy="981567"/>
              <a:chOff x="1214741" y="1657157"/>
              <a:chExt cx="886086" cy="1295523"/>
            </a:xfrm>
          </p:grpSpPr>
          <p:sp>
            <p:nvSpPr>
              <p:cNvPr id="63" name="Würfel 43">
                <a:extLst>
                  <a:ext uri="{FF2B5EF4-FFF2-40B4-BE49-F238E27FC236}">
                    <a16:creationId xmlns:a16="http://schemas.microsoft.com/office/drawing/2014/main" id="{5510D78B-0464-4ABB-948E-98F0A5B1BC58}"/>
                  </a:ext>
                </a:extLst>
              </p:cNvPr>
              <p:cNvSpPr/>
              <p:nvPr/>
            </p:nvSpPr>
            <p:spPr>
              <a:xfrm>
                <a:off x="1214741" y="1885939"/>
                <a:ext cx="886086" cy="779468"/>
              </a:xfrm>
              <a:prstGeom prst="cube">
                <a:avLst>
                  <a:gd name="adj" fmla="val 241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4" name="Ellipse 44">
                <a:extLst>
                  <a:ext uri="{FF2B5EF4-FFF2-40B4-BE49-F238E27FC236}">
                    <a16:creationId xmlns:a16="http://schemas.microsoft.com/office/drawing/2014/main" id="{1A60EA2D-C4E8-4C75-BAA9-957DB836BE8D}"/>
                  </a:ext>
                </a:extLst>
              </p:cNvPr>
              <p:cNvSpPr/>
              <p:nvPr/>
            </p:nvSpPr>
            <p:spPr>
              <a:xfrm>
                <a:off x="1308433" y="2252655"/>
                <a:ext cx="46051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Ellipse 45">
                <a:extLst>
                  <a:ext uri="{FF2B5EF4-FFF2-40B4-BE49-F238E27FC236}">
                    <a16:creationId xmlns:a16="http://schemas.microsoft.com/office/drawing/2014/main" id="{532D1944-32AF-44D9-A55A-5AAB1801BC2D}"/>
                  </a:ext>
                </a:extLst>
              </p:cNvPr>
              <p:cNvSpPr/>
              <p:nvPr/>
            </p:nvSpPr>
            <p:spPr>
              <a:xfrm>
                <a:off x="1448174" y="2162166"/>
                <a:ext cx="46051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6" name="Ellipse 46">
                <a:extLst>
                  <a:ext uri="{FF2B5EF4-FFF2-40B4-BE49-F238E27FC236}">
                    <a16:creationId xmlns:a16="http://schemas.microsoft.com/office/drawing/2014/main" id="{FBB1AE9D-8B2F-4C7A-AF4C-E56B07607A43}"/>
                  </a:ext>
                </a:extLst>
              </p:cNvPr>
              <p:cNvSpPr/>
              <p:nvPr/>
            </p:nvSpPr>
            <p:spPr>
              <a:xfrm>
                <a:off x="1773707" y="2252655"/>
                <a:ext cx="47639" cy="46037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7" name="Ellipse 47">
                <a:extLst>
                  <a:ext uri="{FF2B5EF4-FFF2-40B4-BE49-F238E27FC236}">
                    <a16:creationId xmlns:a16="http://schemas.microsoft.com/office/drawing/2014/main" id="{001B7230-5DBF-491F-A7FD-384A1F031EE9}"/>
                  </a:ext>
                </a:extLst>
              </p:cNvPr>
              <p:cNvSpPr/>
              <p:nvPr/>
            </p:nvSpPr>
            <p:spPr>
              <a:xfrm>
                <a:off x="1633966" y="2162166"/>
                <a:ext cx="47639" cy="4445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8" name="Ellipse 48">
                <a:extLst>
                  <a:ext uri="{FF2B5EF4-FFF2-40B4-BE49-F238E27FC236}">
                    <a16:creationId xmlns:a16="http://schemas.microsoft.com/office/drawing/2014/main" id="{057E53EE-1DBA-47BA-ADA6-6A758175AE1E}"/>
                  </a:ext>
                </a:extLst>
              </p:cNvPr>
              <p:cNvSpPr/>
              <p:nvPr/>
            </p:nvSpPr>
            <p:spPr>
              <a:xfrm>
                <a:off x="1540276" y="2573332"/>
                <a:ext cx="47639" cy="46037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69" name="Pfeil nach oben 49">
                <a:extLst>
                  <a:ext uri="{FF2B5EF4-FFF2-40B4-BE49-F238E27FC236}">
                    <a16:creationId xmlns:a16="http://schemas.microsoft.com/office/drawing/2014/main" id="{250B4E49-E078-4C5D-9B52-1C0B3F64E479}"/>
                  </a:ext>
                </a:extLst>
              </p:cNvPr>
              <p:cNvSpPr/>
              <p:nvPr/>
            </p:nvSpPr>
            <p:spPr>
              <a:xfrm>
                <a:off x="1494225" y="1657157"/>
                <a:ext cx="277200" cy="274818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0" name="Pfeil nach oben 50">
                <a:extLst>
                  <a:ext uri="{FF2B5EF4-FFF2-40B4-BE49-F238E27FC236}">
                    <a16:creationId xmlns:a16="http://schemas.microsoft.com/office/drawing/2014/main" id="{E2E5444D-1621-4B31-A334-667821A55645}"/>
                  </a:ext>
                </a:extLst>
              </p:cNvPr>
              <p:cNvSpPr/>
              <p:nvPr/>
            </p:nvSpPr>
            <p:spPr>
              <a:xfrm>
                <a:off x="1494226" y="2692177"/>
                <a:ext cx="277200" cy="260503"/>
              </a:xfrm>
              <a:prstGeom prst="upArrow">
                <a:avLst/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71" name="Flussdiagramm: Verzweigung 51">
                <a:extLst>
                  <a:ext uri="{FF2B5EF4-FFF2-40B4-BE49-F238E27FC236}">
                    <a16:creationId xmlns:a16="http://schemas.microsoft.com/office/drawing/2014/main" id="{A988D889-092A-4F84-AA31-06B097FD7895}"/>
                  </a:ext>
                </a:extLst>
              </p:cNvPr>
              <p:cNvSpPr/>
              <p:nvPr/>
            </p:nvSpPr>
            <p:spPr>
              <a:xfrm>
                <a:off x="1604437" y="2253021"/>
                <a:ext cx="29857" cy="366349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06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89" name="Pfeil nach oben 49">
              <a:extLst>
                <a:ext uri="{FF2B5EF4-FFF2-40B4-BE49-F238E27FC236}">
                  <a16:creationId xmlns:a16="http://schemas.microsoft.com/office/drawing/2014/main" id="{04C10738-65E4-4BFB-914E-680305058E61}"/>
                </a:ext>
              </a:extLst>
            </p:cNvPr>
            <p:cNvSpPr/>
            <p:nvPr/>
          </p:nvSpPr>
          <p:spPr bwMode="auto">
            <a:xfrm>
              <a:off x="10108813" y="1473608"/>
              <a:ext cx="243986" cy="208219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90" name="Pfeil nach oben 50">
              <a:extLst>
                <a:ext uri="{FF2B5EF4-FFF2-40B4-BE49-F238E27FC236}">
                  <a16:creationId xmlns:a16="http://schemas.microsoft.com/office/drawing/2014/main" id="{05F8E15B-DE58-45A5-B436-40B3DBEAA8B2}"/>
                </a:ext>
              </a:extLst>
            </p:cNvPr>
            <p:cNvSpPr/>
            <p:nvPr/>
          </p:nvSpPr>
          <p:spPr bwMode="auto">
            <a:xfrm>
              <a:off x="10108814" y="2257803"/>
              <a:ext cx="243986" cy="197373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A6489F3E-D3D6-4CCB-ADC0-43787036D321}"/>
                </a:ext>
              </a:extLst>
            </p:cNvPr>
            <p:cNvGrpSpPr/>
            <p:nvPr/>
          </p:nvGrpSpPr>
          <p:grpSpPr>
            <a:xfrm>
              <a:off x="9862817" y="1646948"/>
              <a:ext cx="779916" cy="590572"/>
              <a:chOff x="9862817" y="1646948"/>
              <a:chExt cx="779916" cy="590572"/>
            </a:xfrm>
          </p:grpSpPr>
          <p:sp>
            <p:nvSpPr>
              <p:cNvPr id="83" name="Würfel 43">
                <a:extLst>
                  <a:ext uri="{FF2B5EF4-FFF2-40B4-BE49-F238E27FC236}">
                    <a16:creationId xmlns:a16="http://schemas.microsoft.com/office/drawing/2014/main" id="{972754A0-39A7-453F-8916-D18C44FF925C}"/>
                  </a:ext>
                </a:extLst>
              </p:cNvPr>
              <p:cNvSpPr/>
              <p:nvPr/>
            </p:nvSpPr>
            <p:spPr bwMode="auto">
              <a:xfrm>
                <a:off x="9862817" y="1646948"/>
                <a:ext cx="779916" cy="590572"/>
              </a:xfrm>
              <a:prstGeom prst="cube">
                <a:avLst>
                  <a:gd name="adj" fmla="val 24199"/>
                </a:avLst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Ellipse 44">
                <a:extLst>
                  <a:ext uri="{FF2B5EF4-FFF2-40B4-BE49-F238E27FC236}">
                    <a16:creationId xmlns:a16="http://schemas.microsoft.com/office/drawing/2014/main" id="{90A9B000-65C4-4960-BF23-70CC280F6AD9}"/>
                  </a:ext>
                </a:extLst>
              </p:cNvPr>
              <p:cNvSpPr/>
              <p:nvPr/>
            </p:nvSpPr>
            <p:spPr bwMode="auto">
              <a:xfrm>
                <a:off x="9959472" y="1927253"/>
                <a:ext cx="40533" cy="3488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5" name="Ellipse 45">
                <a:extLst>
                  <a:ext uri="{FF2B5EF4-FFF2-40B4-BE49-F238E27FC236}">
                    <a16:creationId xmlns:a16="http://schemas.microsoft.com/office/drawing/2014/main" id="{86864817-E623-44DE-804C-F89FF904A8B4}"/>
                  </a:ext>
                </a:extLst>
              </p:cNvPr>
              <p:cNvSpPr/>
              <p:nvPr/>
            </p:nvSpPr>
            <p:spPr bwMode="auto">
              <a:xfrm>
                <a:off x="10082470" y="1858693"/>
                <a:ext cx="40533" cy="33678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6" name="Ellipse 46">
                <a:extLst>
                  <a:ext uri="{FF2B5EF4-FFF2-40B4-BE49-F238E27FC236}">
                    <a16:creationId xmlns:a16="http://schemas.microsoft.com/office/drawing/2014/main" id="{CF990357-AE22-433A-A7E5-DEECD1B07E6C}"/>
                  </a:ext>
                </a:extLst>
              </p:cNvPr>
              <p:cNvSpPr/>
              <p:nvPr/>
            </p:nvSpPr>
            <p:spPr bwMode="auto">
              <a:xfrm>
                <a:off x="10368998" y="1927253"/>
                <a:ext cx="41931" cy="34880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7" name="Ellipse 47">
                <a:extLst>
                  <a:ext uri="{FF2B5EF4-FFF2-40B4-BE49-F238E27FC236}">
                    <a16:creationId xmlns:a16="http://schemas.microsoft.com/office/drawing/2014/main" id="{E51EBAE1-4BA0-4E65-9645-06E50003040D}"/>
                  </a:ext>
                </a:extLst>
              </p:cNvPr>
              <p:cNvSpPr/>
              <p:nvPr/>
            </p:nvSpPr>
            <p:spPr bwMode="auto">
              <a:xfrm>
                <a:off x="10246000" y="1858693"/>
                <a:ext cx="41931" cy="33678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88" name="Ellipse 48">
                <a:extLst>
                  <a:ext uri="{FF2B5EF4-FFF2-40B4-BE49-F238E27FC236}">
                    <a16:creationId xmlns:a16="http://schemas.microsoft.com/office/drawing/2014/main" id="{41198A74-345B-4B5C-B26F-B92221417CB3}"/>
                  </a:ext>
                </a:extLst>
              </p:cNvPr>
              <p:cNvSpPr/>
              <p:nvPr/>
            </p:nvSpPr>
            <p:spPr bwMode="auto">
              <a:xfrm>
                <a:off x="10163536" y="2170217"/>
                <a:ext cx="41931" cy="34880"/>
              </a:xfrm>
              <a:prstGeom prst="ellipse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91" name="Flussdiagramm: Verzweigung 51">
                <a:extLst>
                  <a:ext uri="{FF2B5EF4-FFF2-40B4-BE49-F238E27FC236}">
                    <a16:creationId xmlns:a16="http://schemas.microsoft.com/office/drawing/2014/main" id="{29DD5906-95BF-4C0C-ABCB-34A3CFCD2008}"/>
                  </a:ext>
                </a:extLst>
              </p:cNvPr>
              <p:cNvSpPr/>
              <p:nvPr/>
            </p:nvSpPr>
            <p:spPr bwMode="auto">
              <a:xfrm>
                <a:off x="10220009" y="1927530"/>
                <a:ext cx="26280" cy="277568"/>
              </a:xfrm>
              <a:prstGeom prst="flowChartDecision">
                <a:avLst/>
              </a:prstGeom>
              <a:solidFill>
                <a:schemeClr val="tx1"/>
              </a:solidFill>
              <a:ln>
                <a:solidFill>
                  <a:schemeClr val="tx1"/>
                </a:solidFill>
              </a:ln>
              <a:scene3d>
                <a:camera prst="orthographicFront">
                  <a:rot lat="0" lon="0" rev="20699999"/>
                </a:camera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de-DE" dirty="0">
                  <a:solidFill>
                    <a:prstClr val="white"/>
                  </a:solidFill>
                </a:endParaRPr>
              </a:p>
            </p:txBody>
          </p:sp>
        </p:grpSp>
        <p:cxnSp>
          <p:nvCxnSpPr>
            <p:cNvPr id="118" name="Gerade Verbindung mit Pfeil 66">
              <a:extLst>
                <a:ext uri="{FF2B5EF4-FFF2-40B4-BE49-F238E27FC236}">
                  <a16:creationId xmlns:a16="http://schemas.microsoft.com/office/drawing/2014/main" id="{00758810-6004-4647-AE5F-FF2BBABB610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287570" y="3667450"/>
              <a:ext cx="585635" cy="4500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E8E4B332-A27D-442F-BF35-5FCA796380A7}"/>
                    </a:ext>
                  </a:extLst>
                </p:cNvPr>
                <p:cNvSpPr txBox="1"/>
                <p:nvPr/>
              </p:nvSpPr>
              <p:spPr>
                <a:xfrm>
                  <a:off x="9345855" y="3025888"/>
                  <a:ext cx="414852" cy="461665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300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3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AU" sz="300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AU" sz="3000" dirty="0"/>
                </a:p>
              </p:txBody>
            </p:sp>
          </mc:Choice>
          <mc:Fallback xmlns="">
            <p:sp>
              <p:nvSpPr>
                <p:cNvPr id="119" name="TextBox 118">
                  <a:extLst>
                    <a:ext uri="{FF2B5EF4-FFF2-40B4-BE49-F238E27FC236}">
                      <a16:creationId xmlns:a16="http://schemas.microsoft.com/office/drawing/2014/main" id="{E8E4B332-A27D-442F-BF35-5FCA796380A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345855" y="3025888"/>
                  <a:ext cx="414852" cy="46166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12" name="TextBox 111">
            <a:extLst>
              <a:ext uri="{FF2B5EF4-FFF2-40B4-BE49-F238E27FC236}">
                <a16:creationId xmlns:a16="http://schemas.microsoft.com/office/drawing/2014/main" id="{8475F9AD-EBE3-4D60-BE31-CAAFE51A9736}"/>
              </a:ext>
            </a:extLst>
          </p:cNvPr>
          <p:cNvSpPr txBox="1"/>
          <p:nvPr/>
        </p:nvSpPr>
        <p:spPr>
          <a:xfrm>
            <a:off x="519155" y="4773122"/>
            <a:ext cx="304762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/>
              <a:t>Quantum strategy</a:t>
            </a:r>
          </a:p>
          <a:p>
            <a:r>
              <a:rPr lang="en-AU" sz="2400" dirty="0"/>
              <a:t>Comb</a:t>
            </a:r>
            <a:br>
              <a:rPr lang="en-AU" sz="2400" dirty="0"/>
            </a:br>
            <a:r>
              <a:rPr lang="en-AU" sz="2400" dirty="0"/>
              <a:t>Multi-time process</a:t>
            </a:r>
          </a:p>
          <a:p>
            <a:r>
              <a:rPr lang="en-AU" sz="2400" dirty="0"/>
              <a:t>Superdensity operator</a:t>
            </a:r>
          </a:p>
          <a:p>
            <a:r>
              <a:rPr lang="en-AU" sz="2400" dirty="0"/>
              <a:t>…</a:t>
            </a:r>
          </a:p>
        </p:txBody>
      </p:sp>
      <p:cxnSp>
        <p:nvCxnSpPr>
          <p:cNvPr id="7" name="Gerade Verbindung mit Pfeil 66">
            <a:extLst>
              <a:ext uri="{FF2B5EF4-FFF2-40B4-BE49-F238E27FC236}">
                <a16:creationId xmlns:a16="http://schemas.microsoft.com/office/drawing/2014/main" id="{0E3A2021-9907-2B95-78F1-62CD29963898}"/>
              </a:ext>
            </a:extLst>
          </p:cNvPr>
          <p:cNvCxnSpPr>
            <a:cxnSpLocks/>
          </p:cNvCxnSpPr>
          <p:nvPr/>
        </p:nvCxnSpPr>
        <p:spPr>
          <a:xfrm flipH="1">
            <a:off x="9257879" y="1984373"/>
            <a:ext cx="585635" cy="45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5BDE12-3A4C-73E3-82A6-6B2478D7EA5A}"/>
                  </a:ext>
                </a:extLst>
              </p:cNvPr>
              <p:cNvSpPr txBox="1"/>
              <p:nvPr/>
            </p:nvSpPr>
            <p:spPr>
              <a:xfrm>
                <a:off x="9316164" y="1342811"/>
                <a:ext cx="41485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l-PL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F85BDE12-3A4C-73E3-82A6-6B2478D7EA5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316164" y="1342811"/>
                <a:ext cx="414852" cy="461665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0263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2B2CA531-A68D-BAA4-2981-6AF2D74BCE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FAA95C-ECBB-1B9A-4A37-954E9BB61E07}"/>
                  </a:ext>
                </a:extLst>
              </p:cNvPr>
              <p:cNvSpPr txBox="1"/>
              <p:nvPr/>
            </p:nvSpPr>
            <p:spPr>
              <a:xfrm>
                <a:off x="248527" y="1727099"/>
                <a:ext cx="6826370" cy="110825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3000" b="1" dirty="0"/>
                  <a:t>Model</a:t>
                </a:r>
                <a:r>
                  <a:rPr lang="en-AU" sz="3000" dirty="0"/>
                  <a:t>: system-environment </a:t>
                </a:r>
                <a:r>
                  <a:rPr lang="pl-PL" sz="3000" dirty="0"/>
                  <a:t>interaction</a:t>
                </a:r>
                <a:endParaRPr lang="en-AU" sz="300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𝑆𝐸</m:t>
                          </m:r>
                        </m:sup>
                      </m:sSup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sys</m:t>
                          </m:r>
                        </m:sub>
                      </m:sSub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env</m:t>
                          </m:r>
                        </m:sub>
                      </m:sSub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AU" sz="3000" b="0" i="0" smtClean="0">
                              <a:latin typeface="Cambria Math" panose="02040503050406030204" pitchFamily="18" charset="0"/>
                            </a:rPr>
                            <m:t>int</m:t>
                          </m:r>
                        </m:sub>
                      </m:sSub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F7FAA95C-ECBB-1B9A-4A37-954E9BB61E0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8527" y="1727099"/>
                <a:ext cx="6826370" cy="1108252"/>
              </a:xfrm>
              <a:prstGeom prst="rect">
                <a:avLst/>
              </a:prstGeom>
              <a:blipFill>
                <a:blip r:embed="rId2"/>
                <a:stretch>
                  <a:fillRect l="-2143" t="-6593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22" name="Gerade Verbindung mit Pfeil 21">
            <a:extLst>
              <a:ext uri="{FF2B5EF4-FFF2-40B4-BE49-F238E27FC236}">
                <a16:creationId xmlns:a16="http://schemas.microsoft.com/office/drawing/2014/main" id="{4AAF5FE1-5AE5-30A0-2B27-E093AE7896A3}"/>
              </a:ext>
            </a:extLst>
          </p:cNvPr>
          <p:cNvCxnSpPr/>
          <p:nvPr/>
        </p:nvCxnSpPr>
        <p:spPr bwMode="auto">
          <a:xfrm rot="16200000" flipH="1" flipV="1">
            <a:off x="9565345" y="6151596"/>
            <a:ext cx="302044" cy="439664"/>
          </a:xfrm>
          <a:prstGeom prst="straightConnector1">
            <a:avLst/>
          </a:prstGeom>
          <a:noFill/>
          <a:ln w="44450" cap="flat" cmpd="sng" algn="ctr">
            <a:solidFill>
              <a:srgbClr val="C00000"/>
            </a:solidFill>
            <a:prstDash val="solid"/>
            <a:tailEnd type="arrow"/>
          </a:ln>
          <a:effectLst/>
        </p:spPr>
      </p:cxnSp>
      <p:sp>
        <p:nvSpPr>
          <p:cNvPr id="223" name="Oval 222">
            <a:extLst>
              <a:ext uri="{FF2B5EF4-FFF2-40B4-BE49-F238E27FC236}">
                <a16:creationId xmlns:a16="http://schemas.microsoft.com/office/drawing/2014/main" id="{2694A0ED-822D-D6E6-A0FE-A971D29BED95}"/>
              </a:ext>
            </a:extLst>
          </p:cNvPr>
          <p:cNvSpPr/>
          <p:nvPr/>
        </p:nvSpPr>
        <p:spPr>
          <a:xfrm rot="16200000">
            <a:off x="9636729" y="6227337"/>
            <a:ext cx="249452" cy="235590"/>
          </a:xfrm>
          <a:prstGeom prst="ellipse">
            <a:avLst/>
          </a:prstGeom>
          <a:gradFill flip="none" rotWithShape="1">
            <a:gsLst>
              <a:gs pos="0">
                <a:srgbClr val="C00000"/>
              </a:gs>
              <a:gs pos="50000">
                <a:srgbClr val="FF4343"/>
              </a:gs>
              <a:gs pos="100000">
                <a:srgbClr val="FFA3A3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2" name="Oval 181">
            <a:extLst>
              <a:ext uri="{FF2B5EF4-FFF2-40B4-BE49-F238E27FC236}">
                <a16:creationId xmlns:a16="http://schemas.microsoft.com/office/drawing/2014/main" id="{B205DADB-D1E8-53FB-8440-17F5FBC4788E}"/>
              </a:ext>
            </a:extLst>
          </p:cNvPr>
          <p:cNvSpPr/>
          <p:nvPr/>
        </p:nvSpPr>
        <p:spPr>
          <a:xfrm rot="16200000">
            <a:off x="10538603" y="5063753"/>
            <a:ext cx="191612" cy="2620687"/>
          </a:xfrm>
          <a:prstGeom prst="ellipse">
            <a:avLst/>
          </a:prstGeom>
          <a:solidFill>
            <a:schemeClr val="accent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cxnSp>
        <p:nvCxnSpPr>
          <p:cNvPr id="178" name="Straight Arrow Connector 177">
            <a:extLst>
              <a:ext uri="{FF2B5EF4-FFF2-40B4-BE49-F238E27FC236}">
                <a16:creationId xmlns:a16="http://schemas.microsoft.com/office/drawing/2014/main" id="{306CFC36-63C9-36B2-C962-772F2493AAB1}"/>
              </a:ext>
            </a:extLst>
          </p:cNvPr>
          <p:cNvCxnSpPr/>
          <p:nvPr/>
        </p:nvCxnSpPr>
        <p:spPr>
          <a:xfrm rot="16200000" flipV="1">
            <a:off x="8466180" y="3180379"/>
            <a:ext cx="6310489" cy="0"/>
          </a:xfrm>
          <a:prstGeom prst="straightConnector1">
            <a:avLst/>
          </a:prstGeom>
          <a:ln w="25400">
            <a:solidFill>
              <a:schemeClr val="accent2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2047FEE9-C370-61FA-2498-B53EC3EC8951}"/>
                  </a:ext>
                </a:extLst>
              </p:cNvPr>
              <p:cNvSpPr txBox="1"/>
              <p:nvPr/>
            </p:nvSpPr>
            <p:spPr>
              <a:xfrm>
                <a:off x="10312641" y="5412958"/>
                <a:ext cx="38946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79" name="TextBox 178">
                <a:extLst>
                  <a:ext uri="{FF2B5EF4-FFF2-40B4-BE49-F238E27FC236}">
                    <a16:creationId xmlns:a16="http://schemas.microsoft.com/office/drawing/2014/main" id="{2047FEE9-C370-61FA-2498-B53EC3EC89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12641" y="5412958"/>
                <a:ext cx="389467" cy="369332"/>
              </a:xfrm>
              <a:prstGeom prst="rect">
                <a:avLst/>
              </a:prstGeom>
              <a:blipFill>
                <a:blip r:embed="rId3"/>
                <a:stretch>
                  <a:fillRect l="-7813"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80" name="Straight Arrow Connector 179">
            <a:extLst>
              <a:ext uri="{FF2B5EF4-FFF2-40B4-BE49-F238E27FC236}">
                <a16:creationId xmlns:a16="http://schemas.microsoft.com/office/drawing/2014/main" id="{E5441024-DFAF-E2BB-2521-3C1EBF577859}"/>
              </a:ext>
            </a:extLst>
          </p:cNvPr>
          <p:cNvCxnSpPr/>
          <p:nvPr/>
        </p:nvCxnSpPr>
        <p:spPr>
          <a:xfrm rot="16200000" flipV="1">
            <a:off x="6619788" y="3248113"/>
            <a:ext cx="6310489" cy="0"/>
          </a:xfrm>
          <a:prstGeom prst="straightConnector1">
            <a:avLst/>
          </a:prstGeom>
          <a:ln w="63500"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3" name="Rectangle 182">
            <a:extLst>
              <a:ext uri="{FF2B5EF4-FFF2-40B4-BE49-F238E27FC236}">
                <a16:creationId xmlns:a16="http://schemas.microsoft.com/office/drawing/2014/main" id="{A82AB037-20A4-BF6C-8029-381C0858164F}"/>
              </a:ext>
            </a:extLst>
          </p:cNvPr>
          <p:cNvSpPr/>
          <p:nvPr/>
        </p:nvSpPr>
        <p:spPr>
          <a:xfrm rot="16200000">
            <a:off x="10383632" y="3337211"/>
            <a:ext cx="481262" cy="279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4" name="Rectangle 183">
            <a:extLst>
              <a:ext uri="{FF2B5EF4-FFF2-40B4-BE49-F238E27FC236}">
                <a16:creationId xmlns:a16="http://schemas.microsoft.com/office/drawing/2014/main" id="{902A0349-0E46-A8E6-715E-B50785395DEF}"/>
              </a:ext>
            </a:extLst>
          </p:cNvPr>
          <p:cNvSpPr/>
          <p:nvPr/>
        </p:nvSpPr>
        <p:spPr>
          <a:xfrm rot="16200000">
            <a:off x="10418901" y="-612170"/>
            <a:ext cx="481262" cy="279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185" name="Rectangle 184">
            <a:extLst>
              <a:ext uri="{FF2B5EF4-FFF2-40B4-BE49-F238E27FC236}">
                <a16:creationId xmlns:a16="http://schemas.microsoft.com/office/drawing/2014/main" id="{099D136B-021D-206B-D728-6F8E99F55696}"/>
              </a:ext>
            </a:extLst>
          </p:cNvPr>
          <p:cNvSpPr/>
          <p:nvPr/>
        </p:nvSpPr>
        <p:spPr>
          <a:xfrm rot="16200000">
            <a:off x="10383632" y="1508259"/>
            <a:ext cx="481262" cy="2794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B18F2ADC-7CD4-8EC6-6FC0-4C50362A66CA}"/>
                  </a:ext>
                </a:extLst>
              </p:cNvPr>
              <p:cNvSpPr txBox="1"/>
              <p:nvPr/>
            </p:nvSpPr>
            <p:spPr>
              <a:xfrm>
                <a:off x="10226487" y="1593600"/>
                <a:ext cx="38946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86" name="TextBox 185">
                <a:extLst>
                  <a:ext uri="{FF2B5EF4-FFF2-40B4-BE49-F238E27FC236}">
                    <a16:creationId xmlns:a16="http://schemas.microsoft.com/office/drawing/2014/main" id="{B18F2ADC-7CD4-8EC6-6FC0-4C50362A66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6487" y="1593600"/>
                <a:ext cx="389467" cy="369332"/>
              </a:xfrm>
              <a:prstGeom prst="rect">
                <a:avLst/>
              </a:prstGeom>
              <a:blipFill>
                <a:blip r:embed="rId4"/>
                <a:stretch>
                  <a:fillRect l="-11111" b="-98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E9A92489-DBFA-DCB5-435D-4EE5FFF44992}"/>
                  </a:ext>
                </a:extLst>
              </p:cNvPr>
              <p:cNvSpPr txBox="1"/>
              <p:nvPr/>
            </p:nvSpPr>
            <p:spPr>
              <a:xfrm>
                <a:off x="10301323" y="3550843"/>
                <a:ext cx="333767" cy="369332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4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AU" sz="24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sz="2400" dirty="0"/>
              </a:p>
            </p:txBody>
          </p:sp>
        </mc:Choice>
        <mc:Fallback xmlns="">
          <p:sp>
            <p:nvSpPr>
              <p:cNvPr id="187" name="TextBox 186">
                <a:extLst>
                  <a:ext uri="{FF2B5EF4-FFF2-40B4-BE49-F238E27FC236}">
                    <a16:creationId xmlns:a16="http://schemas.microsoft.com/office/drawing/2014/main" id="{E9A92489-DBFA-DCB5-435D-4EE5FFF449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01323" y="3550843"/>
                <a:ext cx="333767" cy="369332"/>
              </a:xfrm>
              <a:prstGeom prst="rect">
                <a:avLst/>
              </a:prstGeom>
              <a:blipFill>
                <a:blip r:embed="rId5"/>
                <a:stretch>
                  <a:fillRect l="-18182" r="-5455" b="-1311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6" name="Gruppieren 44">
            <a:extLst>
              <a:ext uri="{FF2B5EF4-FFF2-40B4-BE49-F238E27FC236}">
                <a16:creationId xmlns:a16="http://schemas.microsoft.com/office/drawing/2014/main" id="{DFA92613-6D18-6FE2-5A8D-00BBDFD95FDF}"/>
              </a:ext>
            </a:extLst>
          </p:cNvPr>
          <p:cNvGrpSpPr>
            <a:grpSpLocks/>
          </p:cNvGrpSpPr>
          <p:nvPr/>
        </p:nvGrpSpPr>
        <p:grpSpPr bwMode="auto">
          <a:xfrm>
            <a:off x="9392428" y="5111435"/>
            <a:ext cx="779916" cy="981567"/>
            <a:chOff x="1214741" y="1657157"/>
            <a:chExt cx="886086" cy="1295523"/>
          </a:xfrm>
        </p:grpSpPr>
        <p:sp>
          <p:nvSpPr>
            <p:cNvPr id="49" name="Würfel 43">
              <a:extLst>
                <a:ext uri="{FF2B5EF4-FFF2-40B4-BE49-F238E27FC236}">
                  <a16:creationId xmlns:a16="http://schemas.microsoft.com/office/drawing/2014/main" id="{BF28A3AB-1FD7-EA52-E395-A628F8626CB3}"/>
                </a:ext>
              </a:extLst>
            </p:cNvPr>
            <p:cNvSpPr/>
            <p:nvPr/>
          </p:nvSpPr>
          <p:spPr>
            <a:xfrm>
              <a:off x="1214741" y="1885939"/>
              <a:ext cx="886086" cy="779467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0" name="Ellipse 44">
              <a:extLst>
                <a:ext uri="{FF2B5EF4-FFF2-40B4-BE49-F238E27FC236}">
                  <a16:creationId xmlns:a16="http://schemas.microsoft.com/office/drawing/2014/main" id="{06347C5D-35A8-D9EE-408E-41E05CC1333D}"/>
                </a:ext>
              </a:extLst>
            </p:cNvPr>
            <p:cNvSpPr/>
            <p:nvPr/>
          </p:nvSpPr>
          <p:spPr>
            <a:xfrm>
              <a:off x="1308433" y="2252655"/>
              <a:ext cx="46051" cy="4603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1" name="Ellipse 45">
              <a:extLst>
                <a:ext uri="{FF2B5EF4-FFF2-40B4-BE49-F238E27FC236}">
                  <a16:creationId xmlns:a16="http://schemas.microsoft.com/office/drawing/2014/main" id="{650F78EE-6C20-4317-5EEA-C67D9AD57132}"/>
                </a:ext>
              </a:extLst>
            </p:cNvPr>
            <p:cNvSpPr/>
            <p:nvPr/>
          </p:nvSpPr>
          <p:spPr>
            <a:xfrm>
              <a:off x="1448174" y="2162166"/>
              <a:ext cx="46051" cy="4445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2" name="Ellipse 46">
              <a:extLst>
                <a:ext uri="{FF2B5EF4-FFF2-40B4-BE49-F238E27FC236}">
                  <a16:creationId xmlns:a16="http://schemas.microsoft.com/office/drawing/2014/main" id="{6C2CC466-4745-6497-9D02-7CA76D8353AE}"/>
                </a:ext>
              </a:extLst>
            </p:cNvPr>
            <p:cNvSpPr/>
            <p:nvPr/>
          </p:nvSpPr>
          <p:spPr>
            <a:xfrm>
              <a:off x="1773707" y="2252655"/>
              <a:ext cx="47639" cy="4603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3" name="Ellipse 47">
              <a:extLst>
                <a:ext uri="{FF2B5EF4-FFF2-40B4-BE49-F238E27FC236}">
                  <a16:creationId xmlns:a16="http://schemas.microsoft.com/office/drawing/2014/main" id="{439BC4B1-8A6F-2CF9-7B9F-B85035F8F4DD}"/>
                </a:ext>
              </a:extLst>
            </p:cNvPr>
            <p:cNvSpPr/>
            <p:nvPr/>
          </p:nvSpPr>
          <p:spPr>
            <a:xfrm>
              <a:off x="1633966" y="2162166"/>
              <a:ext cx="47639" cy="4445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4" name="Ellipse 48">
              <a:extLst>
                <a:ext uri="{FF2B5EF4-FFF2-40B4-BE49-F238E27FC236}">
                  <a16:creationId xmlns:a16="http://schemas.microsoft.com/office/drawing/2014/main" id="{C7AF6610-414D-6C2F-7A88-50475EF756CB}"/>
                </a:ext>
              </a:extLst>
            </p:cNvPr>
            <p:cNvSpPr/>
            <p:nvPr/>
          </p:nvSpPr>
          <p:spPr>
            <a:xfrm>
              <a:off x="1540276" y="2573332"/>
              <a:ext cx="47639" cy="460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5" name="Pfeil nach oben 49">
              <a:extLst>
                <a:ext uri="{FF2B5EF4-FFF2-40B4-BE49-F238E27FC236}">
                  <a16:creationId xmlns:a16="http://schemas.microsoft.com/office/drawing/2014/main" id="{71CCE48D-83D9-9703-1C1C-5030FFFBB3D5}"/>
                </a:ext>
              </a:extLst>
            </p:cNvPr>
            <p:cNvSpPr/>
            <p:nvPr/>
          </p:nvSpPr>
          <p:spPr>
            <a:xfrm>
              <a:off x="1494225" y="1657157"/>
              <a:ext cx="277200" cy="27481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6" name="Pfeil nach oben 50">
              <a:extLst>
                <a:ext uri="{FF2B5EF4-FFF2-40B4-BE49-F238E27FC236}">
                  <a16:creationId xmlns:a16="http://schemas.microsoft.com/office/drawing/2014/main" id="{970AE2D1-A7AD-4313-3CF0-539C38DB1280}"/>
                </a:ext>
              </a:extLst>
            </p:cNvPr>
            <p:cNvSpPr/>
            <p:nvPr/>
          </p:nvSpPr>
          <p:spPr>
            <a:xfrm>
              <a:off x="1494226" y="2692177"/>
              <a:ext cx="277200" cy="260503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7" name="Flussdiagramm: Verzweigung 51">
              <a:extLst>
                <a:ext uri="{FF2B5EF4-FFF2-40B4-BE49-F238E27FC236}">
                  <a16:creationId xmlns:a16="http://schemas.microsoft.com/office/drawing/2014/main" id="{4D9A9BF3-0EB9-6E91-56B8-A20F558640F2}"/>
                </a:ext>
              </a:extLst>
            </p:cNvPr>
            <p:cNvSpPr/>
            <p:nvPr/>
          </p:nvSpPr>
          <p:spPr>
            <a:xfrm>
              <a:off x="1604437" y="2253021"/>
              <a:ext cx="29857" cy="366349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59" name="Gerade Verbindung mit Pfeil 66">
            <a:extLst>
              <a:ext uri="{FF2B5EF4-FFF2-40B4-BE49-F238E27FC236}">
                <a16:creationId xmlns:a16="http://schemas.microsoft.com/office/drawing/2014/main" id="{B4761258-09A1-A9D7-B342-C3648D0D0E65}"/>
              </a:ext>
            </a:extLst>
          </p:cNvPr>
          <p:cNvCxnSpPr>
            <a:cxnSpLocks/>
          </p:cNvCxnSpPr>
          <p:nvPr/>
        </p:nvCxnSpPr>
        <p:spPr>
          <a:xfrm flipH="1">
            <a:off x="8815436" y="5671109"/>
            <a:ext cx="585635" cy="45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6DD55FC-8075-C490-CE73-0186270567AA}"/>
                  </a:ext>
                </a:extLst>
              </p:cNvPr>
              <p:cNvSpPr txBox="1"/>
              <p:nvPr/>
            </p:nvSpPr>
            <p:spPr>
              <a:xfrm>
                <a:off x="8873547" y="5096081"/>
                <a:ext cx="41485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A6DD55FC-8075-C490-CE73-0186270567A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73547" y="5096081"/>
                <a:ext cx="414852" cy="4616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uppieren 44">
            <a:extLst>
              <a:ext uri="{FF2B5EF4-FFF2-40B4-BE49-F238E27FC236}">
                <a16:creationId xmlns:a16="http://schemas.microsoft.com/office/drawing/2014/main" id="{E1A81DC5-195D-0931-EFA2-3F7A5D9D1279}"/>
              </a:ext>
            </a:extLst>
          </p:cNvPr>
          <p:cNvGrpSpPr>
            <a:grpSpLocks/>
          </p:cNvGrpSpPr>
          <p:nvPr/>
        </p:nvGrpSpPr>
        <p:grpSpPr bwMode="auto">
          <a:xfrm>
            <a:off x="9392428" y="3364345"/>
            <a:ext cx="779916" cy="981567"/>
            <a:chOff x="1214741" y="1657157"/>
            <a:chExt cx="886086" cy="1295523"/>
          </a:xfrm>
        </p:grpSpPr>
        <p:sp>
          <p:nvSpPr>
            <p:cNvPr id="63" name="Würfel 43">
              <a:extLst>
                <a:ext uri="{FF2B5EF4-FFF2-40B4-BE49-F238E27FC236}">
                  <a16:creationId xmlns:a16="http://schemas.microsoft.com/office/drawing/2014/main" id="{B618A377-8C75-1251-EAC9-0DC4C3EDF5DB}"/>
                </a:ext>
              </a:extLst>
            </p:cNvPr>
            <p:cNvSpPr/>
            <p:nvPr/>
          </p:nvSpPr>
          <p:spPr>
            <a:xfrm>
              <a:off x="1214741" y="1885939"/>
              <a:ext cx="886086" cy="779468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4" name="Ellipse 44">
              <a:extLst>
                <a:ext uri="{FF2B5EF4-FFF2-40B4-BE49-F238E27FC236}">
                  <a16:creationId xmlns:a16="http://schemas.microsoft.com/office/drawing/2014/main" id="{053727C9-1E44-94DA-CAA8-0A7E3CF93320}"/>
                </a:ext>
              </a:extLst>
            </p:cNvPr>
            <p:cNvSpPr/>
            <p:nvPr/>
          </p:nvSpPr>
          <p:spPr>
            <a:xfrm>
              <a:off x="1308433" y="2252655"/>
              <a:ext cx="46051" cy="4603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5" name="Ellipse 45">
              <a:extLst>
                <a:ext uri="{FF2B5EF4-FFF2-40B4-BE49-F238E27FC236}">
                  <a16:creationId xmlns:a16="http://schemas.microsoft.com/office/drawing/2014/main" id="{9C354D9A-597B-3392-AF18-D16899CE98E5}"/>
                </a:ext>
              </a:extLst>
            </p:cNvPr>
            <p:cNvSpPr/>
            <p:nvPr/>
          </p:nvSpPr>
          <p:spPr>
            <a:xfrm>
              <a:off x="1448174" y="2162166"/>
              <a:ext cx="46051" cy="4445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6" name="Ellipse 46">
              <a:extLst>
                <a:ext uri="{FF2B5EF4-FFF2-40B4-BE49-F238E27FC236}">
                  <a16:creationId xmlns:a16="http://schemas.microsoft.com/office/drawing/2014/main" id="{999AE2CE-DEC2-1F09-6FE5-B2D593F43CEC}"/>
                </a:ext>
              </a:extLst>
            </p:cNvPr>
            <p:cNvSpPr/>
            <p:nvPr/>
          </p:nvSpPr>
          <p:spPr>
            <a:xfrm>
              <a:off x="1773707" y="2252655"/>
              <a:ext cx="47639" cy="4603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7" name="Ellipse 47">
              <a:extLst>
                <a:ext uri="{FF2B5EF4-FFF2-40B4-BE49-F238E27FC236}">
                  <a16:creationId xmlns:a16="http://schemas.microsoft.com/office/drawing/2014/main" id="{44820AF7-7FCA-D1FC-A0C7-5A6BF48895DB}"/>
                </a:ext>
              </a:extLst>
            </p:cNvPr>
            <p:cNvSpPr/>
            <p:nvPr/>
          </p:nvSpPr>
          <p:spPr>
            <a:xfrm>
              <a:off x="1633966" y="2162166"/>
              <a:ext cx="47639" cy="4445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8" name="Ellipse 48">
              <a:extLst>
                <a:ext uri="{FF2B5EF4-FFF2-40B4-BE49-F238E27FC236}">
                  <a16:creationId xmlns:a16="http://schemas.microsoft.com/office/drawing/2014/main" id="{BFF7FDB0-AC9E-0454-73AF-57614EA9919A}"/>
                </a:ext>
              </a:extLst>
            </p:cNvPr>
            <p:cNvSpPr/>
            <p:nvPr/>
          </p:nvSpPr>
          <p:spPr>
            <a:xfrm>
              <a:off x="1540276" y="2573332"/>
              <a:ext cx="47639" cy="460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9" name="Pfeil nach oben 49">
              <a:extLst>
                <a:ext uri="{FF2B5EF4-FFF2-40B4-BE49-F238E27FC236}">
                  <a16:creationId xmlns:a16="http://schemas.microsoft.com/office/drawing/2014/main" id="{F51FA75D-CAD0-9EEF-5772-0A45A511C3A4}"/>
                </a:ext>
              </a:extLst>
            </p:cNvPr>
            <p:cNvSpPr/>
            <p:nvPr/>
          </p:nvSpPr>
          <p:spPr>
            <a:xfrm>
              <a:off x="1494225" y="1657157"/>
              <a:ext cx="277200" cy="27481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0" name="Pfeil nach oben 50">
              <a:extLst>
                <a:ext uri="{FF2B5EF4-FFF2-40B4-BE49-F238E27FC236}">
                  <a16:creationId xmlns:a16="http://schemas.microsoft.com/office/drawing/2014/main" id="{AF2523B9-F6A2-08C7-A368-9D74868B3270}"/>
                </a:ext>
              </a:extLst>
            </p:cNvPr>
            <p:cNvSpPr/>
            <p:nvPr/>
          </p:nvSpPr>
          <p:spPr>
            <a:xfrm>
              <a:off x="1494226" y="2692177"/>
              <a:ext cx="277200" cy="260503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1" name="Flussdiagramm: Verzweigung 51">
              <a:extLst>
                <a:ext uri="{FF2B5EF4-FFF2-40B4-BE49-F238E27FC236}">
                  <a16:creationId xmlns:a16="http://schemas.microsoft.com/office/drawing/2014/main" id="{FF6E4428-0614-EC36-7AA7-B280363C0FBE}"/>
                </a:ext>
              </a:extLst>
            </p:cNvPr>
            <p:cNvSpPr/>
            <p:nvPr/>
          </p:nvSpPr>
          <p:spPr>
            <a:xfrm>
              <a:off x="1604437" y="2253021"/>
              <a:ext cx="29857" cy="366349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18" name="Gerade Verbindung mit Pfeil 66">
            <a:extLst>
              <a:ext uri="{FF2B5EF4-FFF2-40B4-BE49-F238E27FC236}">
                <a16:creationId xmlns:a16="http://schemas.microsoft.com/office/drawing/2014/main" id="{D501EAC9-E807-17FA-39E0-8383B5822048}"/>
              </a:ext>
            </a:extLst>
          </p:cNvPr>
          <p:cNvCxnSpPr>
            <a:cxnSpLocks/>
          </p:cNvCxnSpPr>
          <p:nvPr/>
        </p:nvCxnSpPr>
        <p:spPr>
          <a:xfrm flipH="1">
            <a:off x="8802992" y="3873471"/>
            <a:ext cx="585635" cy="45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427449A-476B-6BCF-A786-51232D3ED339}"/>
                  </a:ext>
                </a:extLst>
              </p:cNvPr>
              <p:cNvSpPr txBox="1"/>
              <p:nvPr/>
            </p:nvSpPr>
            <p:spPr>
              <a:xfrm>
                <a:off x="8861277" y="3231909"/>
                <a:ext cx="41485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en-AU" sz="300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119" name="TextBox 118">
                <a:extLst>
                  <a:ext uri="{FF2B5EF4-FFF2-40B4-BE49-F238E27FC236}">
                    <a16:creationId xmlns:a16="http://schemas.microsoft.com/office/drawing/2014/main" id="{3427449A-476B-6BCF-A786-51232D3ED33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277" y="3231909"/>
                <a:ext cx="414852" cy="46166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" name="Gruppieren 44">
            <a:extLst>
              <a:ext uri="{FF2B5EF4-FFF2-40B4-BE49-F238E27FC236}">
                <a16:creationId xmlns:a16="http://schemas.microsoft.com/office/drawing/2014/main" id="{190E00A4-84AE-0123-AF7F-570F0B785CEC}"/>
              </a:ext>
            </a:extLst>
          </p:cNvPr>
          <p:cNvGrpSpPr>
            <a:grpSpLocks/>
          </p:cNvGrpSpPr>
          <p:nvPr/>
        </p:nvGrpSpPr>
        <p:grpSpPr bwMode="auto">
          <a:xfrm>
            <a:off x="9397887" y="1344473"/>
            <a:ext cx="779916" cy="981567"/>
            <a:chOff x="1214741" y="1657157"/>
            <a:chExt cx="886086" cy="1295523"/>
          </a:xfrm>
        </p:grpSpPr>
        <p:sp>
          <p:nvSpPr>
            <p:cNvPr id="3" name="Würfel 43">
              <a:extLst>
                <a:ext uri="{FF2B5EF4-FFF2-40B4-BE49-F238E27FC236}">
                  <a16:creationId xmlns:a16="http://schemas.microsoft.com/office/drawing/2014/main" id="{2860D655-EEE6-0715-475A-AC2B6CBC71A2}"/>
                </a:ext>
              </a:extLst>
            </p:cNvPr>
            <p:cNvSpPr/>
            <p:nvPr/>
          </p:nvSpPr>
          <p:spPr>
            <a:xfrm>
              <a:off x="1214741" y="1885939"/>
              <a:ext cx="886086" cy="779468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" name="Ellipse 44">
              <a:extLst>
                <a:ext uri="{FF2B5EF4-FFF2-40B4-BE49-F238E27FC236}">
                  <a16:creationId xmlns:a16="http://schemas.microsoft.com/office/drawing/2014/main" id="{6475C854-0AFD-9489-6C23-0299D8A42D65}"/>
                </a:ext>
              </a:extLst>
            </p:cNvPr>
            <p:cNvSpPr/>
            <p:nvPr/>
          </p:nvSpPr>
          <p:spPr>
            <a:xfrm>
              <a:off x="1308433" y="2252655"/>
              <a:ext cx="46051" cy="4603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" name="Ellipse 45">
              <a:extLst>
                <a:ext uri="{FF2B5EF4-FFF2-40B4-BE49-F238E27FC236}">
                  <a16:creationId xmlns:a16="http://schemas.microsoft.com/office/drawing/2014/main" id="{675EA6D6-DC3F-D58E-8980-899C8DDAD0EF}"/>
                </a:ext>
              </a:extLst>
            </p:cNvPr>
            <p:cNvSpPr/>
            <p:nvPr/>
          </p:nvSpPr>
          <p:spPr>
            <a:xfrm>
              <a:off x="1448174" y="2162166"/>
              <a:ext cx="46051" cy="4445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" name="Ellipse 46">
              <a:extLst>
                <a:ext uri="{FF2B5EF4-FFF2-40B4-BE49-F238E27FC236}">
                  <a16:creationId xmlns:a16="http://schemas.microsoft.com/office/drawing/2014/main" id="{ED29FD49-D9CA-662B-0233-1F346E5B3830}"/>
                </a:ext>
              </a:extLst>
            </p:cNvPr>
            <p:cNvSpPr/>
            <p:nvPr/>
          </p:nvSpPr>
          <p:spPr>
            <a:xfrm>
              <a:off x="1773707" y="2252655"/>
              <a:ext cx="47639" cy="4603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" name="Ellipse 47">
              <a:extLst>
                <a:ext uri="{FF2B5EF4-FFF2-40B4-BE49-F238E27FC236}">
                  <a16:creationId xmlns:a16="http://schemas.microsoft.com/office/drawing/2014/main" id="{39E1AD5A-0D9F-0EED-2C35-AC33DDC09824}"/>
                </a:ext>
              </a:extLst>
            </p:cNvPr>
            <p:cNvSpPr/>
            <p:nvPr/>
          </p:nvSpPr>
          <p:spPr>
            <a:xfrm>
              <a:off x="1633966" y="2162166"/>
              <a:ext cx="47639" cy="4445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" name="Ellipse 48">
              <a:extLst>
                <a:ext uri="{FF2B5EF4-FFF2-40B4-BE49-F238E27FC236}">
                  <a16:creationId xmlns:a16="http://schemas.microsoft.com/office/drawing/2014/main" id="{34C5143B-8B40-CD87-584F-F067C7FA8AA3}"/>
                </a:ext>
              </a:extLst>
            </p:cNvPr>
            <p:cNvSpPr/>
            <p:nvPr/>
          </p:nvSpPr>
          <p:spPr>
            <a:xfrm>
              <a:off x="1540276" y="2573332"/>
              <a:ext cx="47639" cy="46037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9" name="Pfeil nach oben 49">
              <a:extLst>
                <a:ext uri="{FF2B5EF4-FFF2-40B4-BE49-F238E27FC236}">
                  <a16:creationId xmlns:a16="http://schemas.microsoft.com/office/drawing/2014/main" id="{51C284B2-DAFF-BF26-288A-F66ADF3C78D7}"/>
                </a:ext>
              </a:extLst>
            </p:cNvPr>
            <p:cNvSpPr/>
            <p:nvPr/>
          </p:nvSpPr>
          <p:spPr>
            <a:xfrm>
              <a:off x="1494225" y="1657157"/>
              <a:ext cx="277200" cy="274818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0" name="Pfeil nach oben 50">
              <a:extLst>
                <a:ext uri="{FF2B5EF4-FFF2-40B4-BE49-F238E27FC236}">
                  <a16:creationId xmlns:a16="http://schemas.microsoft.com/office/drawing/2014/main" id="{AFF7BC14-0AF9-2B1E-1A07-6D8295AA0E61}"/>
                </a:ext>
              </a:extLst>
            </p:cNvPr>
            <p:cNvSpPr/>
            <p:nvPr/>
          </p:nvSpPr>
          <p:spPr>
            <a:xfrm>
              <a:off x="1494226" y="2692177"/>
              <a:ext cx="277200" cy="260503"/>
            </a:xfrm>
            <a:prstGeom prst="upArrow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1" name="Flussdiagramm: Verzweigung 51">
              <a:extLst>
                <a:ext uri="{FF2B5EF4-FFF2-40B4-BE49-F238E27FC236}">
                  <a16:creationId xmlns:a16="http://schemas.microsoft.com/office/drawing/2014/main" id="{9FECFA2D-081B-6B53-4C82-0A9668A26D2C}"/>
                </a:ext>
              </a:extLst>
            </p:cNvPr>
            <p:cNvSpPr/>
            <p:nvPr/>
          </p:nvSpPr>
          <p:spPr>
            <a:xfrm>
              <a:off x="1604437" y="2253021"/>
              <a:ext cx="29857" cy="366349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cxnSp>
        <p:nvCxnSpPr>
          <p:cNvPr id="12" name="Gerade Verbindung mit Pfeil 66">
            <a:extLst>
              <a:ext uri="{FF2B5EF4-FFF2-40B4-BE49-F238E27FC236}">
                <a16:creationId xmlns:a16="http://schemas.microsoft.com/office/drawing/2014/main" id="{973E7C82-FA83-4A44-39EF-876E7B03D81C}"/>
              </a:ext>
            </a:extLst>
          </p:cNvPr>
          <p:cNvCxnSpPr>
            <a:cxnSpLocks/>
          </p:cNvCxnSpPr>
          <p:nvPr/>
        </p:nvCxnSpPr>
        <p:spPr>
          <a:xfrm flipH="1">
            <a:off x="8808451" y="1853599"/>
            <a:ext cx="585635" cy="4500"/>
          </a:xfrm>
          <a:prstGeom prst="straightConnector1">
            <a:avLst/>
          </a:prstGeom>
          <a:ln w="28575">
            <a:solidFill>
              <a:srgbClr val="0070C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D853B0-4CC1-D0EE-8A8A-BB319F71E572}"/>
                  </a:ext>
                </a:extLst>
              </p:cNvPr>
              <p:cNvSpPr txBox="1"/>
              <p:nvPr/>
            </p:nvSpPr>
            <p:spPr>
              <a:xfrm>
                <a:off x="8866736" y="1212037"/>
                <a:ext cx="414852" cy="461665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30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b>
                          <m:r>
                            <a:rPr lang="pl-PL" sz="30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</m:oMath>
                  </m:oMathPara>
                </a14:m>
                <a:endParaRPr lang="en-AU" sz="3000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DAD853B0-4CC1-D0EE-8A8A-BB319F71E5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6736" y="1212037"/>
                <a:ext cx="414852" cy="461665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E53037-1476-50D1-26FA-27CE4B36AE2A}"/>
                  </a:ext>
                </a:extLst>
              </p:cNvPr>
              <p:cNvSpPr txBox="1"/>
              <p:nvPr/>
            </p:nvSpPr>
            <p:spPr>
              <a:xfrm>
                <a:off x="170736" y="3967537"/>
                <a:ext cx="7981219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pl-PL" sz="3000" dirty="0"/>
                  <a:t>Goal</a:t>
                </a:r>
                <a:r>
                  <a:rPr lang="en-US" sz="3000" dirty="0"/>
                  <a:t>:</a:t>
                </a:r>
                <a:r>
                  <a:rPr lang="pl-PL" sz="3000" dirty="0"/>
                  <a:t> relate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𝑆𝐸</m:t>
                        </m:r>
                      </m:sup>
                    </m:sSup>
                    <m:r>
                      <a:rPr lang="pl-PL" sz="3000" i="1">
                        <a:latin typeface="Cambria Math" panose="02040503050406030204" pitchFamily="18" charset="0"/>
                      </a:rPr>
                      <m:t>↔</m:t>
                    </m:r>
                    <m:r>
                      <a:rPr lang="pl-PL" sz="3000" i="1">
                        <a:latin typeface="Cambria Math" panose="02040503050406030204" pitchFamily="18" charset="0"/>
                      </a:rPr>
                      <m:t>𝑊</m:t>
                    </m:r>
                    <m:r>
                      <a:rPr lang="pl-PL" sz="3000" i="1">
                        <a:latin typeface="Cambria Math" panose="02040503050406030204" pitchFamily="18" charset="0"/>
                      </a:rPr>
                      <m:t>↔</m:t>
                    </m:r>
                  </m:oMath>
                </a14:m>
                <a:r>
                  <a:rPr lang="pl-PL" sz="3000" dirty="0"/>
                  <a:t> type of memory</a:t>
                </a:r>
                <a:br>
                  <a:rPr lang="pl-PL" sz="3000" dirty="0"/>
                </a:br>
                <a:r>
                  <a:rPr lang="pl-PL" sz="3000" dirty="0"/>
                  <a:t>(Markov, classical memory, quantum memory)</a:t>
                </a:r>
                <a:endParaRPr lang="en-AU" sz="3000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BBE53037-1476-50D1-26FA-27CE4B36AE2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0736" y="3967537"/>
                <a:ext cx="7981219" cy="1015663"/>
              </a:xfrm>
              <a:prstGeom prst="rect">
                <a:avLst/>
              </a:prstGeom>
              <a:blipFill>
                <a:blip r:embed="rId9"/>
                <a:stretch>
                  <a:fillRect l="-1757" t="-7229" b="-186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Textfeld 41">
            <a:extLst>
              <a:ext uri="{FF2B5EF4-FFF2-40B4-BE49-F238E27FC236}">
                <a16:creationId xmlns:a16="http://schemas.microsoft.com/office/drawing/2014/main" id="{4B3CF2C9-7B65-6BD6-4975-BA73D7823070}"/>
              </a:ext>
            </a:extLst>
          </p:cNvPr>
          <p:cNvSpPr txBox="1"/>
          <p:nvPr/>
        </p:nvSpPr>
        <p:spPr>
          <a:xfrm>
            <a:off x="0" y="0"/>
            <a:ext cx="121920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Quantum process</a:t>
            </a:r>
            <a:br>
              <a:rPr lang="en-GB" sz="4500" dirty="0">
                <a:latin typeface="Calibri" panose="020F0502020204030204" pitchFamily="34" charset="0"/>
              </a:rPr>
            </a:br>
            <a:r>
              <a:rPr lang="en-GB" sz="2400" dirty="0">
                <a:latin typeface="Calibri" panose="020F0502020204030204" pitchFamily="34" charset="0"/>
              </a:rPr>
              <a:t>(causally ordered, discrete time)</a:t>
            </a:r>
          </a:p>
        </p:txBody>
      </p:sp>
    </p:spTree>
    <p:extLst>
      <p:ext uri="{BB962C8B-B14F-4D97-AF65-F5344CB8AC3E}">
        <p14:creationId xmlns:p14="http://schemas.microsoft.com/office/powerpoint/2010/main" val="330460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4919B0-4236-4261-BA38-2697B2AC93DA}"/>
                  </a:ext>
                </a:extLst>
              </p:cNvPr>
              <p:cNvSpPr txBox="1"/>
              <p:nvPr/>
            </p:nvSpPr>
            <p:spPr>
              <a:xfrm>
                <a:off x="446722" y="1153796"/>
                <a:ext cx="6411278" cy="3527056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pl-PL" sz="3000" b="0" i="1" dirty="0" smtClean="0">
                        <a:latin typeface="Cambria Math" panose="02040503050406030204" pitchFamily="18" charset="0"/>
                      </a:rPr>
                      <m:t>𝑊</m:t>
                    </m:r>
                    <m:r>
                      <a:rPr lang="pl-PL" sz="3000" b="0" i="1" dirty="0" smtClean="0">
                        <a:latin typeface="Cambria Math" panose="02040503050406030204" pitchFamily="18" charset="0"/>
                      </a:rPr>
                      <m:t>∈</m:t>
                    </m:r>
                    <m:r>
                      <m:rPr>
                        <m:nor/>
                      </m:rPr>
                      <a:rPr lang="en-GB" sz="3000" dirty="0">
                        <a:latin typeface="Lucida Calligraphy" panose="03010101010101010101" pitchFamily="66" charset="0"/>
                      </a:rPr>
                      <m:t>L</m:t>
                    </m:r>
                    <m:r>
                      <a:rPr lang="en-GB" sz="3000" i="1" dirty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GB" sz="3000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(</m:t>
                    </m:r>
                    <m:sSup>
                      <m:sSupPr>
                        <m:ctrlPr>
                          <a:rPr lang="en-GB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3000" dirty="0">
                            <a:latin typeface="Lucida Calligraphy" panose="03010101010101010101" pitchFamily="66" charset="0"/>
                          </a:rPr>
                          <m:t>H</m:t>
                        </m:r>
                      </m:e>
                      <m:sup>
                        <m:sSub>
                          <m:sSubPr>
                            <m:ctrlP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sup>
                    </m:sSup>
                    <m:r>
                      <a:rPr lang="en-AU" sz="3000" i="1" dirty="0">
                        <a:latin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GB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3000" dirty="0">
                            <a:latin typeface="Lucida Calligraphy" panose="03010101010101010101" pitchFamily="66" charset="0"/>
                          </a:rPr>
                          <m:t>H</m:t>
                        </m:r>
                      </m:e>
                      <m:sup>
                        <m:sSub>
                          <m:sSubPr>
                            <m:ctrlP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𝐴</m:t>
                            </m:r>
                          </m:e>
                          <m:sub>
                            <m:r>
                              <a:rPr lang="en-AU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𝑂</m:t>
                            </m:r>
                          </m:sub>
                        </m:sSub>
                      </m:sup>
                    </m:sSup>
                    <m:r>
                      <a:rPr lang="en-AU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⊗</m:t>
                    </m:r>
                    <m:sSup>
                      <m:sSupPr>
                        <m:ctrlPr>
                          <a:rPr lang="en-GB" sz="3000" i="1" dirty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GB" sz="3000" dirty="0">
                            <a:latin typeface="Lucida Calligraphy" panose="03010101010101010101" pitchFamily="66" charset="0"/>
                          </a:rPr>
                          <m:t>H</m:t>
                        </m:r>
                      </m:e>
                      <m:sup>
                        <m:sSub>
                          <m:sSubPr>
                            <m:ctrlP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</m:t>
                            </m:r>
                            <m:r>
                              <a:rPr lang="en-AU" sz="3000" b="0" i="1" dirty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𝐵</m:t>
                            </m:r>
                          </m:e>
                          <m:sub>
                            <m:r>
                              <a:rPr lang="en-AU" sz="3000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𝐼</m:t>
                            </m:r>
                          </m:sub>
                        </m:sSub>
                      </m:sup>
                    </m:sSup>
                    <m:r>
                      <a:rPr lang="en-AU" sz="30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⋯</m:t>
                    </m:r>
                    <m:r>
                      <a:rPr lang="en-GB" sz="3000" i="1" dirty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GB" sz="3000" i="1" dirty="0">
                    <a:latin typeface="Cambria Math" panose="02040503050406030204" pitchFamily="18" charset="0"/>
                  </a:rPr>
                  <a:t> </a:t>
                </a:r>
              </a:p>
              <a:p>
                <a:endParaRPr lang="en-GB" sz="3000" dirty="0">
                  <a:latin typeface="Cambria Math" panose="02040503050406030204" pitchFamily="18" charset="0"/>
                </a:endParaRPr>
              </a:p>
              <a:p>
                <a:r>
                  <a:rPr lang="en-GB" sz="3000" b="1" dirty="0"/>
                  <a:t>Markovian</a:t>
                </a:r>
                <a:r>
                  <a:rPr lang="en-GB" sz="3000" dirty="0"/>
                  <a:t>:</a:t>
                </a:r>
                <a:endParaRPr lang="en-GB" sz="1000" dirty="0"/>
              </a:p>
              <a:p>
                <a:endParaRPr lang="en-GB" sz="1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p>
                          <m:sSub>
                            <m:sSubPr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p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  <m:sup>
                          <m:sSub>
                            <m:sSubPr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bSup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⊗</m:t>
                      </m:r>
                      <m:sSubSup>
                        <m:sSubSupPr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𝑇</m:t>
                          </m:r>
                        </m:e>
                        <m:sub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  <m:sup>
                          <m:sSub>
                            <m:sSubPr>
                              <m:ctrlPr>
                                <a:rPr lang="en-A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𝐵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𝑂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AU" sz="30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AU" sz="3000" b="0" i="1" smtClean="0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sub>
                          </m:sSub>
                        </m:sup>
                      </m:sSubSup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⊗⋯</m:t>
                      </m:r>
                    </m:oMath>
                  </m:oMathPara>
                </a14:m>
                <a:endParaRPr lang="en-AU" sz="3000" b="0" dirty="0"/>
              </a:p>
              <a:p>
                <a:endParaRPr lang="en-GB" sz="3000" dirty="0"/>
              </a:p>
              <a:p>
                <a14:m>
                  <m:oMath xmlns:m="http://schemas.openxmlformats.org/officeDocument/2006/math">
                    <m:r>
                      <a:rPr lang="en-AU" sz="3000" b="0" i="1" smtClean="0">
                        <a:latin typeface="Cambria Math" panose="02040503050406030204" pitchFamily="18" charset="0"/>
                      </a:rPr>
                      <m:t>𝜌</m:t>
                    </m:r>
                  </m:oMath>
                </a14:m>
                <a:r>
                  <a:rPr lang="en-GB" sz="3000" dirty="0"/>
                  <a:t>: initial state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𝑇</m:t>
                        </m:r>
                      </m:e>
                      <m:sub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𝑗</m:t>
                        </m:r>
                      </m:sub>
                    </m:sSub>
                    <m:r>
                      <a:rPr lang="en-AU" sz="3000" b="0" i="1" smtClean="0">
                        <a:latin typeface="Cambria Math" panose="02040503050406030204" pitchFamily="18" charset="0"/>
                      </a:rPr>
                      <m:t>:</m:t>
                    </m:r>
                  </m:oMath>
                </a14:m>
                <a:r>
                  <a:rPr lang="en-GB" sz="3000" dirty="0"/>
                  <a:t> Evolution between time steps (CPTP)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34919B0-4236-4261-BA38-2697B2AC93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6722" y="1153796"/>
                <a:ext cx="6411278" cy="3527056"/>
              </a:xfrm>
              <a:prstGeom prst="rect">
                <a:avLst/>
              </a:prstGeom>
              <a:blipFill>
                <a:blip r:embed="rId2"/>
                <a:stretch>
                  <a:fillRect l="-3612" r="-190" b="-483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48FBD04-4387-8BCF-A569-AB2413A2E4DB}"/>
              </a:ext>
            </a:extLst>
          </p:cNvPr>
          <p:cNvGrpSpPr/>
          <p:nvPr/>
        </p:nvGrpSpPr>
        <p:grpSpPr>
          <a:xfrm>
            <a:off x="9761041" y="794933"/>
            <a:ext cx="908864" cy="5372084"/>
            <a:chOff x="9661011" y="710984"/>
            <a:chExt cx="908864" cy="53720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87F1C5A7-0C4E-4DC8-B348-6CD0F9D5ED99}"/>
                </a:ext>
              </a:extLst>
            </p:cNvPr>
            <p:cNvSpPr/>
            <p:nvPr/>
          </p:nvSpPr>
          <p:spPr>
            <a:xfrm>
              <a:off x="9907792" y="4817676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04A2A275-E56E-4BD2-B504-3561DCF8901C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4372699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1580B62F-7EFA-4CB7-B16C-6E0AB3D0E1C1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5299070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3BDC0E0A-7E81-4AD4-8A47-89719F2E63D2}"/>
                </a:ext>
              </a:extLst>
            </p:cNvPr>
            <p:cNvSpPr/>
            <p:nvPr/>
          </p:nvSpPr>
          <p:spPr>
            <a:xfrm>
              <a:off x="9867282" y="1634328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93F70641-9B00-42B7-B77D-01CB12313902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1189351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483E8C02-CEAC-4980-8D69-9E78D93318F1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2115722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7287F5-2B91-4128-919D-1CB116EDD8C8}"/>
                    </a:ext>
                  </a:extLst>
                </p:cNvPr>
                <p:cNvSpPr/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AU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oMath>
                    </m:oMathPara>
                  </a14:m>
                  <a:endParaRPr lang="en-AU" sz="2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97287F5-2B91-4128-919D-1CB116EDD8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766A553-CC55-44DD-A61D-E52DC3ADC6ED}"/>
                    </a:ext>
                  </a:extLst>
                </p:cNvPr>
                <p:cNvSpPr/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6766A553-CC55-44DD-A61D-E52DC3ADC6E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6EBB5121-306A-4E03-A06D-7B8F0D3FA80C}"/>
                </a:ext>
              </a:extLst>
            </p:cNvPr>
            <p:cNvGrpSpPr/>
            <p:nvPr/>
          </p:nvGrpSpPr>
          <p:grpSpPr>
            <a:xfrm>
              <a:off x="9877717" y="2834111"/>
              <a:ext cx="486034" cy="1329916"/>
              <a:chOff x="9600814" y="3190132"/>
              <a:chExt cx="486034" cy="132991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DE759DBC-C11C-4FED-9AB4-FE108313B70D}"/>
                  </a:ext>
                </a:extLst>
              </p:cNvPr>
              <p:cNvSpPr/>
              <p:nvPr/>
            </p:nvSpPr>
            <p:spPr>
              <a:xfrm>
                <a:off x="9600814" y="3635109"/>
                <a:ext cx="486034" cy="479569"/>
              </a:xfrm>
              <a:prstGeom prst="rect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D03DE6C6-A903-4EAD-B1E7-D7770363E59A}"/>
                  </a:ext>
                </a:extLst>
              </p:cNvPr>
              <p:cNvCxnSpPr/>
              <p:nvPr/>
            </p:nvCxnSpPr>
            <p:spPr>
              <a:xfrm>
                <a:off x="9843831" y="3190132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3CC5BFE1-E550-41D0-A45D-032429B35702}"/>
                  </a:ext>
                </a:extLst>
              </p:cNvPr>
              <p:cNvCxnSpPr/>
              <p:nvPr/>
            </p:nvCxnSpPr>
            <p:spPr>
              <a:xfrm>
                <a:off x="9843831" y="4116503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3395A1-83D4-404F-8DB7-91F23D118B8C}"/>
                    </a:ext>
                  </a:extLst>
                </p:cNvPr>
                <p:cNvSpPr/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43395A1-83D4-404F-8DB7-91F23D118B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94CB8DB-E6F6-4B58-9063-DC38E159A1B0}"/>
                    </a:ext>
                  </a:extLst>
                </p:cNvPr>
                <p:cNvSpPr/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194CB8DB-E6F6-4B58-9063-DC38E159A1B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3367870-1160-45AA-98DE-042D6F3D8E8D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733" y="710984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feld 41">
            <a:extLst>
              <a:ext uri="{FF2B5EF4-FFF2-40B4-BE49-F238E27FC236}">
                <a16:creationId xmlns:a16="http://schemas.microsoft.com/office/drawing/2014/main" id="{C4547BB5-8950-405F-AFAC-D165821334D9}"/>
              </a:ext>
            </a:extLst>
          </p:cNvPr>
          <p:cNvSpPr txBox="1"/>
          <p:nvPr/>
        </p:nvSpPr>
        <p:spPr>
          <a:xfrm>
            <a:off x="0" y="10103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Process matrix</a:t>
            </a:r>
            <a:endParaRPr lang="en-GB" sz="2400" dirty="0">
              <a:latin typeface="Calibri" panose="020F0502020204030204" pitchFamily="34" charset="0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7E6CC319-F227-5782-4C0B-7D158AD7450B}"/>
              </a:ext>
            </a:extLst>
          </p:cNvPr>
          <p:cNvGrpSpPr/>
          <p:nvPr/>
        </p:nvGrpSpPr>
        <p:grpSpPr>
          <a:xfrm>
            <a:off x="9678576" y="1025334"/>
            <a:ext cx="2430162" cy="5048502"/>
            <a:chOff x="9540603" y="1064746"/>
            <a:chExt cx="2430162" cy="5048502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CF28E4D6-CD24-0A63-BCE3-B7C3FCA37D8D}"/>
                </a:ext>
              </a:extLst>
            </p:cNvPr>
            <p:cNvGrpSpPr/>
            <p:nvPr/>
          </p:nvGrpSpPr>
          <p:grpSpPr>
            <a:xfrm>
              <a:off x="9862129" y="4499710"/>
              <a:ext cx="486034" cy="1329916"/>
              <a:chOff x="9797972" y="4336703"/>
              <a:chExt cx="486034" cy="1329916"/>
            </a:xfrm>
          </p:grpSpPr>
          <p:sp>
            <p:nvSpPr>
              <p:cNvPr id="102" name="Rectangle 101">
                <a:extLst>
                  <a:ext uri="{FF2B5EF4-FFF2-40B4-BE49-F238E27FC236}">
                    <a16:creationId xmlns:a16="http://schemas.microsoft.com/office/drawing/2014/main" id="{49AF3104-F3AB-A555-4D4B-6D3B431E96D3}"/>
                  </a:ext>
                </a:extLst>
              </p:cNvPr>
              <p:cNvSpPr/>
              <p:nvPr/>
            </p:nvSpPr>
            <p:spPr>
              <a:xfrm>
                <a:off x="9797972" y="4781680"/>
                <a:ext cx="486034" cy="479569"/>
              </a:xfrm>
              <a:prstGeom prst="rect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200" dirty="0"/>
              </a:p>
            </p:txBody>
          </p:sp>
          <p:cxnSp>
            <p:nvCxnSpPr>
              <p:cNvPr id="103" name="Straight Connector 102">
                <a:extLst>
                  <a:ext uri="{FF2B5EF4-FFF2-40B4-BE49-F238E27FC236}">
                    <a16:creationId xmlns:a16="http://schemas.microsoft.com/office/drawing/2014/main" id="{FD15FE46-EC99-9A0F-820A-8359239C9892}"/>
                  </a:ext>
                </a:extLst>
              </p:cNvPr>
              <p:cNvCxnSpPr/>
              <p:nvPr/>
            </p:nvCxnSpPr>
            <p:spPr>
              <a:xfrm>
                <a:off x="10040989" y="4336703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4" name="Straight Connector 103">
                <a:extLst>
                  <a:ext uri="{FF2B5EF4-FFF2-40B4-BE49-F238E27FC236}">
                    <a16:creationId xmlns:a16="http://schemas.microsoft.com/office/drawing/2014/main" id="{A61D46B4-DB1C-D6D7-B3C1-4B70A7E01FC5}"/>
                  </a:ext>
                </a:extLst>
              </p:cNvPr>
              <p:cNvCxnSpPr/>
              <p:nvPr/>
            </p:nvCxnSpPr>
            <p:spPr>
              <a:xfrm>
                <a:off x="10040989" y="5263074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8B093FB9-93AD-9E31-CFE2-304ED13829DD}"/>
                </a:ext>
              </a:extLst>
            </p:cNvPr>
            <p:cNvGrpSpPr/>
            <p:nvPr/>
          </p:nvGrpSpPr>
          <p:grpSpPr>
            <a:xfrm>
              <a:off x="9821619" y="1316362"/>
              <a:ext cx="486034" cy="1329916"/>
              <a:chOff x="9600814" y="3190132"/>
              <a:chExt cx="486034" cy="1329916"/>
            </a:xfrm>
          </p:grpSpPr>
          <p:sp>
            <p:nvSpPr>
              <p:cNvPr id="99" name="Rectangle 98">
                <a:extLst>
                  <a:ext uri="{FF2B5EF4-FFF2-40B4-BE49-F238E27FC236}">
                    <a16:creationId xmlns:a16="http://schemas.microsoft.com/office/drawing/2014/main" id="{DD812C85-33F9-36E7-F5E6-5BF807E7EE49}"/>
                  </a:ext>
                </a:extLst>
              </p:cNvPr>
              <p:cNvSpPr/>
              <p:nvPr/>
            </p:nvSpPr>
            <p:spPr>
              <a:xfrm>
                <a:off x="9600814" y="3635109"/>
                <a:ext cx="486034" cy="479569"/>
              </a:xfrm>
              <a:prstGeom prst="rect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200" dirty="0"/>
              </a:p>
            </p:txBody>
          </p:sp>
          <p:cxnSp>
            <p:nvCxnSpPr>
              <p:cNvPr id="100" name="Straight Connector 99">
                <a:extLst>
                  <a:ext uri="{FF2B5EF4-FFF2-40B4-BE49-F238E27FC236}">
                    <a16:creationId xmlns:a16="http://schemas.microsoft.com/office/drawing/2014/main" id="{9F01049F-3956-1930-6F4C-0FBA9BBB6AB4}"/>
                  </a:ext>
                </a:extLst>
              </p:cNvPr>
              <p:cNvCxnSpPr/>
              <p:nvPr/>
            </p:nvCxnSpPr>
            <p:spPr>
              <a:xfrm>
                <a:off x="9843831" y="3190132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1" name="Straight Connector 100">
                <a:extLst>
                  <a:ext uri="{FF2B5EF4-FFF2-40B4-BE49-F238E27FC236}">
                    <a16:creationId xmlns:a16="http://schemas.microsoft.com/office/drawing/2014/main" id="{106786F9-42DA-CCCF-6BF8-0027AD4F2E07}"/>
                  </a:ext>
                </a:extLst>
              </p:cNvPr>
              <p:cNvCxnSpPr/>
              <p:nvPr/>
            </p:nvCxnSpPr>
            <p:spPr>
              <a:xfrm>
                <a:off x="9843831" y="4116503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F6BB1245-A63C-84B1-1AB2-D624541DAEB7}"/>
                </a:ext>
              </a:extLst>
            </p:cNvPr>
            <p:cNvGrpSpPr/>
            <p:nvPr/>
          </p:nvGrpSpPr>
          <p:grpSpPr>
            <a:xfrm>
              <a:off x="9540603" y="1064746"/>
              <a:ext cx="2430162" cy="5048502"/>
              <a:chOff x="6780927" y="1262454"/>
              <a:chExt cx="2430162" cy="5048502"/>
            </a:xfrm>
          </p:grpSpPr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3B023881-902D-0FC2-5976-B53E5443805E}"/>
                  </a:ext>
                </a:extLst>
              </p:cNvPr>
              <p:cNvGrpSpPr/>
              <p:nvPr/>
            </p:nvGrpSpPr>
            <p:grpSpPr>
              <a:xfrm>
                <a:off x="6780927" y="1262454"/>
                <a:ext cx="2430162" cy="5048502"/>
                <a:chOff x="9505952" y="825729"/>
                <a:chExt cx="2430162" cy="5048502"/>
              </a:xfrm>
            </p:grpSpPr>
            <p:grpSp>
              <p:nvGrpSpPr>
                <p:cNvPr id="88" name="Group 87">
                  <a:extLst>
                    <a:ext uri="{FF2B5EF4-FFF2-40B4-BE49-F238E27FC236}">
                      <a16:creationId xmlns:a16="http://schemas.microsoft.com/office/drawing/2014/main" id="{223CF67C-6D38-E01E-AE8E-84E0B0A8B9C5}"/>
                    </a:ext>
                  </a:extLst>
                </p:cNvPr>
                <p:cNvGrpSpPr/>
                <p:nvPr/>
              </p:nvGrpSpPr>
              <p:grpSpPr>
                <a:xfrm>
                  <a:off x="9505952" y="825729"/>
                  <a:ext cx="2194796" cy="5048500"/>
                  <a:chOff x="9505952" y="825729"/>
                  <a:chExt cx="2194796" cy="5048500"/>
                </a:xfrm>
              </p:grpSpPr>
              <p:sp>
                <p:nvSpPr>
                  <p:cNvPr id="92" name="Rectangle 91">
                    <a:extLst>
                      <a:ext uri="{FF2B5EF4-FFF2-40B4-BE49-F238E27FC236}">
                        <a16:creationId xmlns:a16="http://schemas.microsoft.com/office/drawing/2014/main" id="{7F95FA74-09A3-5B34-D0FB-DDC48A7EDB04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47587" y="4551332"/>
                    <a:ext cx="481262" cy="2164532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sp>
                <p:nvSpPr>
                  <p:cNvPr id="93" name="Rectangle 92">
                    <a:extLst>
                      <a:ext uri="{FF2B5EF4-FFF2-40B4-BE49-F238E27FC236}">
                        <a16:creationId xmlns:a16="http://schemas.microsoft.com/office/drawing/2014/main" id="{689DB5C1-D880-4A29-3111-A6298897D6CB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47587" y="1455279"/>
                    <a:ext cx="481262" cy="2068738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  <p:grpSp>
                <p:nvGrpSpPr>
                  <p:cNvPr id="94" name="Group 93">
                    <a:extLst>
                      <a:ext uri="{FF2B5EF4-FFF2-40B4-BE49-F238E27FC236}">
                        <a16:creationId xmlns:a16="http://schemas.microsoft.com/office/drawing/2014/main" id="{C7EAA73F-ADBD-F762-B332-7F06E026A5CA}"/>
                      </a:ext>
                    </a:extLst>
                  </p:cNvPr>
                  <p:cNvGrpSpPr/>
                  <p:nvPr/>
                </p:nvGrpSpPr>
                <p:grpSpPr>
                  <a:xfrm>
                    <a:off x="9797402" y="2722105"/>
                    <a:ext cx="486034" cy="1329916"/>
                    <a:chOff x="9600814" y="3190132"/>
                    <a:chExt cx="486034" cy="1329916"/>
                  </a:xfrm>
                </p:grpSpPr>
                <p:sp>
                  <p:nvSpPr>
                    <p:cNvPr id="96" name="Rectangle 95">
                      <a:extLst>
                        <a:ext uri="{FF2B5EF4-FFF2-40B4-BE49-F238E27FC236}">
                          <a16:creationId xmlns:a16="http://schemas.microsoft.com/office/drawing/2014/main" id="{999DB558-5764-AF9C-E5E6-8393FEABE01B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600814" y="3635109"/>
                      <a:ext cx="486034" cy="479569"/>
                    </a:xfrm>
                    <a:prstGeom prst="rect">
                      <a:avLst/>
                    </a:prstGeom>
                    <a:noFill/>
                    <a:ln w="25400">
                      <a:prstDash val="dash"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lang="en-AU" sz="2200" dirty="0"/>
                    </a:p>
                  </p:txBody>
                </p:sp>
                <p:cxnSp>
                  <p:nvCxnSpPr>
                    <p:cNvPr id="97" name="Straight Connector 96">
                      <a:extLst>
                        <a:ext uri="{FF2B5EF4-FFF2-40B4-BE49-F238E27FC236}">
                          <a16:creationId xmlns:a16="http://schemas.microsoft.com/office/drawing/2014/main" id="{9F2371BA-37B5-FD4E-2238-BD265579BA2A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843831" y="3190132"/>
                      <a:ext cx="0" cy="403545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" name="Straight Connector 97">
                      <a:extLst>
                        <a:ext uri="{FF2B5EF4-FFF2-40B4-BE49-F238E27FC236}">
                          <a16:creationId xmlns:a16="http://schemas.microsoft.com/office/drawing/2014/main" id="{902D493C-CCB7-8AC7-CCD1-9F3F67A9C53B}"/>
                        </a:ext>
                      </a:extLst>
                    </p:cNvPr>
                    <p:cNvCxnSpPr/>
                    <p:nvPr/>
                  </p:nvCxnSpPr>
                  <p:spPr>
                    <a:xfrm>
                      <a:off x="9843831" y="4116503"/>
                      <a:ext cx="0" cy="403545"/>
                    </a:xfrm>
                    <a:prstGeom prst="line">
                      <a:avLst/>
                    </a:prstGeom>
                    <a:ln w="25400"/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sp>
                <p:nvSpPr>
                  <p:cNvPr id="95" name="Rectangle 94">
                    <a:extLst>
                      <a:ext uri="{FF2B5EF4-FFF2-40B4-BE49-F238E27FC236}">
                        <a16:creationId xmlns:a16="http://schemas.microsoft.com/office/drawing/2014/main" id="{73DCE5BA-4C36-80BF-3BA9-95C6047C5778}"/>
                      </a:ext>
                    </a:extLst>
                  </p:cNvPr>
                  <p:cNvSpPr/>
                  <p:nvPr/>
                </p:nvSpPr>
                <p:spPr>
                  <a:xfrm rot="16200000">
                    <a:off x="10395485" y="1728"/>
                    <a:ext cx="481262" cy="2129264"/>
                  </a:xfrm>
                  <a:prstGeom prst="rect">
                    <a:avLst/>
                  </a:prstGeom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AU"/>
                  </a:p>
                </p:txBody>
              </p:sp>
            </p:grpSp>
            <p:sp>
              <p:nvSpPr>
                <p:cNvPr id="89" name="Rectangle 88">
                  <a:extLst>
                    <a:ext uri="{FF2B5EF4-FFF2-40B4-BE49-F238E27FC236}">
                      <a16:creationId xmlns:a16="http://schemas.microsoft.com/office/drawing/2014/main" id="{168ED202-967B-5A4E-353B-B03E541CBB21}"/>
                    </a:ext>
                  </a:extLst>
                </p:cNvPr>
                <p:cNvSpPr/>
                <p:nvPr/>
              </p:nvSpPr>
              <p:spPr>
                <a:xfrm rot="16200000">
                  <a:off x="10347587" y="3181087"/>
                  <a:ext cx="481262" cy="2068738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90" name="Rectangle 89">
                  <a:extLst>
                    <a:ext uri="{FF2B5EF4-FFF2-40B4-BE49-F238E27FC236}">
                      <a16:creationId xmlns:a16="http://schemas.microsoft.com/office/drawing/2014/main" id="{261DE019-2270-81EB-9E90-6E4D6F1AB548}"/>
                    </a:ext>
                  </a:extLst>
                </p:cNvPr>
                <p:cNvSpPr/>
                <p:nvPr/>
              </p:nvSpPr>
              <p:spPr>
                <a:xfrm rot="16200000">
                  <a:off x="10395485" y="1728"/>
                  <a:ext cx="481262" cy="2129264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  <p:sp>
              <p:nvSpPr>
                <p:cNvPr id="91" name="Rectangle 90">
                  <a:extLst>
                    <a:ext uri="{FF2B5EF4-FFF2-40B4-BE49-F238E27FC236}">
                      <a16:creationId xmlns:a16="http://schemas.microsoft.com/office/drawing/2014/main" id="{722F772C-6EC7-9194-B7A3-37897E4B2553}"/>
                    </a:ext>
                  </a:extLst>
                </p:cNvPr>
                <p:cNvSpPr/>
                <p:nvPr/>
              </p:nvSpPr>
              <p:spPr>
                <a:xfrm rot="16200000">
                  <a:off x="8772210" y="2710326"/>
                  <a:ext cx="5048502" cy="1279307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AU"/>
                </a:p>
              </p:txBody>
            </p:sp>
          </p:grp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87" name="Rectangle 86">
                    <a:extLst>
                      <a:ext uri="{FF2B5EF4-FFF2-40B4-BE49-F238E27FC236}">
                        <a16:creationId xmlns:a16="http://schemas.microsoft.com/office/drawing/2014/main" id="{94F43DE8-80EA-83AC-012F-A3B8939C2F7A}"/>
                      </a:ext>
                    </a:extLst>
                  </p:cNvPr>
                  <p:cNvSpPr/>
                  <p:nvPr/>
                </p:nvSpPr>
                <p:spPr>
                  <a:xfrm>
                    <a:off x="8187358" y="3523768"/>
                    <a:ext cx="621901" cy="523220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sz="28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𝑊</m:t>
                          </m:r>
                        </m:oMath>
                      </m:oMathPara>
                    </a14:m>
                    <a:endParaRPr lang="en-AU" sz="2800" dirty="0"/>
                  </a:p>
                </p:txBody>
              </p:sp>
            </mc:Choice>
            <mc:Fallback xmlns="">
              <p:sp>
                <p:nvSpPr>
                  <p:cNvPr id="55" name="Rectangle 5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8187358" y="3523768"/>
                    <a:ext cx="621901" cy="523220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AU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90344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866506-DBFF-C004-240E-32B26DA9D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A6289EF-7ACA-4534-0F93-4CCCD16D25C8}"/>
              </a:ext>
            </a:extLst>
          </p:cNvPr>
          <p:cNvCxnSpPr>
            <a:cxnSpLocks/>
          </p:cNvCxnSpPr>
          <p:nvPr/>
        </p:nvCxnSpPr>
        <p:spPr>
          <a:xfrm flipV="1">
            <a:off x="11724764" y="938876"/>
            <a:ext cx="0" cy="52410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69440538-D0A2-8DF1-3C33-B3165F410933}"/>
              </a:ext>
            </a:extLst>
          </p:cNvPr>
          <p:cNvGrpSpPr/>
          <p:nvPr/>
        </p:nvGrpSpPr>
        <p:grpSpPr>
          <a:xfrm>
            <a:off x="9264931" y="460509"/>
            <a:ext cx="908864" cy="5372084"/>
            <a:chOff x="9661011" y="710984"/>
            <a:chExt cx="908864" cy="53720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ECD20602-DEB7-C6FA-7799-C0745A735D70}"/>
                </a:ext>
              </a:extLst>
            </p:cNvPr>
            <p:cNvSpPr/>
            <p:nvPr/>
          </p:nvSpPr>
          <p:spPr>
            <a:xfrm>
              <a:off x="9907792" y="4817676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65AF851-400F-0196-A4B8-951F8CB97756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4372699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95B33638-2C65-6454-B3A0-0A082D0F27D5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5299070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C242F16-5929-F290-EEA1-636EA8B00B23}"/>
                </a:ext>
              </a:extLst>
            </p:cNvPr>
            <p:cNvSpPr/>
            <p:nvPr/>
          </p:nvSpPr>
          <p:spPr>
            <a:xfrm>
              <a:off x="9867282" y="1634328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593C15A8-DEB1-E343-1283-A0C8C51FA123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1189351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35E11BA-4E3F-304F-8AC8-DA953E3620B9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2115722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BAC1030-B2F3-3BA1-837B-D29C8C3DBFD6}"/>
                    </a:ext>
                  </a:extLst>
                </p:cNvPr>
                <p:cNvSpPr/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AU" sz="2600" b="0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ρ</m:t>
                        </m:r>
                      </m:oMath>
                    </m:oMathPara>
                  </a14:m>
                  <a:endParaRPr lang="en-AU" sz="2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3BAC1030-B2F3-3BA1-837B-D29C8C3DBFD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00FF50B-067F-E918-A4FE-8F600DFFA0A0}"/>
                    </a:ext>
                  </a:extLst>
                </p:cNvPr>
                <p:cNvSpPr/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00FF50B-067F-E918-A4FE-8F600DFFA0A0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C712D57F-CE6C-6B52-1805-0CD87FF055DC}"/>
                </a:ext>
              </a:extLst>
            </p:cNvPr>
            <p:cNvGrpSpPr/>
            <p:nvPr/>
          </p:nvGrpSpPr>
          <p:grpSpPr>
            <a:xfrm>
              <a:off x="9877717" y="2834111"/>
              <a:ext cx="486034" cy="1329916"/>
              <a:chOff x="9600814" y="3190132"/>
              <a:chExt cx="486034" cy="132991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2767A6E6-4A37-70AB-2CEA-456851BF632F}"/>
                  </a:ext>
                </a:extLst>
              </p:cNvPr>
              <p:cNvSpPr/>
              <p:nvPr/>
            </p:nvSpPr>
            <p:spPr>
              <a:xfrm>
                <a:off x="9600814" y="3635109"/>
                <a:ext cx="486034" cy="479569"/>
              </a:xfrm>
              <a:prstGeom prst="rect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56B9B158-74C9-F888-F83F-D342FD29FE22}"/>
                  </a:ext>
                </a:extLst>
              </p:cNvPr>
              <p:cNvCxnSpPr/>
              <p:nvPr/>
            </p:nvCxnSpPr>
            <p:spPr>
              <a:xfrm>
                <a:off x="9843831" y="3190132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D1561367-3DFC-ED1D-04AA-47D28CBB8A1A}"/>
                  </a:ext>
                </a:extLst>
              </p:cNvPr>
              <p:cNvCxnSpPr/>
              <p:nvPr/>
            </p:nvCxnSpPr>
            <p:spPr>
              <a:xfrm>
                <a:off x="9843831" y="4116503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081039F-2A8D-8CFC-23C9-4BE3353C577E}"/>
                    </a:ext>
                  </a:extLst>
                </p:cNvPr>
                <p:cNvSpPr/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1081039F-2A8D-8CFC-23C9-4BE3353C577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D73A095-F70C-6120-46E0-12AC98864041}"/>
                    </a:ext>
                  </a:extLst>
                </p:cNvPr>
                <p:cNvSpPr/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b>
                        </m:sSub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3D73A095-F70C-6120-46E0-12AC98864041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E6AA919-B24F-1720-878E-1DC130E3AC7A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733" y="710984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feld 41">
            <a:extLst>
              <a:ext uri="{FF2B5EF4-FFF2-40B4-BE49-F238E27FC236}">
                <a16:creationId xmlns:a16="http://schemas.microsoft.com/office/drawing/2014/main" id="{8ADB7C48-12A8-B67C-976E-81B8AF6DD27C}"/>
              </a:ext>
            </a:extLst>
          </p:cNvPr>
          <p:cNvSpPr txBox="1"/>
          <p:nvPr/>
        </p:nvSpPr>
        <p:spPr>
          <a:xfrm>
            <a:off x="0" y="10103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4500" dirty="0">
                <a:latin typeface="Calibri" panose="020F0502020204030204" pitchFamily="34" charset="0"/>
              </a:rPr>
              <a:t>Classical memory</a:t>
            </a:r>
            <a:endParaRPr lang="en-GB" sz="2400" dirty="0">
              <a:latin typeface="Calibri" panose="020F0502020204030204" pitchFamily="34" charset="0"/>
            </a:endParaRPr>
          </a:p>
        </p:txBody>
      </p:sp>
      <p:pic>
        <p:nvPicPr>
          <p:cNvPr id="4" name="Grafik 5">
            <a:extLst>
              <a:ext uri="{FF2B5EF4-FFF2-40B4-BE49-F238E27FC236}">
                <a16:creationId xmlns:a16="http://schemas.microsoft.com/office/drawing/2014/main" id="{AD1CDE55-FC05-8150-EF2D-465EC62975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615" y="5199098"/>
            <a:ext cx="742299" cy="725949"/>
          </a:xfrm>
          <a:prstGeom prst="rect">
            <a:avLst/>
          </a:prstGeom>
        </p:spPr>
      </p:pic>
      <p:pic>
        <p:nvPicPr>
          <p:cNvPr id="5" name="Grafik 5">
            <a:extLst>
              <a:ext uri="{FF2B5EF4-FFF2-40B4-BE49-F238E27FC236}">
                <a16:creationId xmlns:a16="http://schemas.microsoft.com/office/drawing/2014/main" id="{8E74A32B-0A3B-81C2-EE42-C5C16F7760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615" y="3792657"/>
            <a:ext cx="742299" cy="725949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237FF3F-A45E-A3C3-1056-FDC21DF08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3615" y="2016241"/>
            <a:ext cx="742299" cy="725949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3BDD2DB6-F904-F8F8-891A-5FC6965EA999}"/>
              </a:ext>
            </a:extLst>
          </p:cNvPr>
          <p:cNvCxnSpPr>
            <a:cxnSpLocks/>
          </p:cNvCxnSpPr>
          <p:nvPr/>
        </p:nvCxnSpPr>
        <p:spPr>
          <a:xfrm>
            <a:off x="10273444" y="5748588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A361423-A2EF-7BF8-8E27-A9F15F86A88C}"/>
              </a:ext>
            </a:extLst>
          </p:cNvPr>
          <p:cNvCxnSpPr>
            <a:cxnSpLocks/>
          </p:cNvCxnSpPr>
          <p:nvPr/>
        </p:nvCxnSpPr>
        <p:spPr>
          <a:xfrm flipH="1">
            <a:off x="10273444" y="5518641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A2408C4-0EFD-4F8E-7E66-6426FD85891A}"/>
              </a:ext>
            </a:extLst>
          </p:cNvPr>
          <p:cNvCxnSpPr>
            <a:cxnSpLocks/>
          </p:cNvCxnSpPr>
          <p:nvPr/>
        </p:nvCxnSpPr>
        <p:spPr>
          <a:xfrm>
            <a:off x="10273444" y="4275332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E1D3AE6-99AD-6EE5-A563-063F9BAEF910}"/>
              </a:ext>
            </a:extLst>
          </p:cNvPr>
          <p:cNvCxnSpPr>
            <a:cxnSpLocks/>
          </p:cNvCxnSpPr>
          <p:nvPr/>
        </p:nvCxnSpPr>
        <p:spPr>
          <a:xfrm flipH="1">
            <a:off x="10273444" y="4045385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B139F76-46F0-C0AD-75E5-6338AF456371}"/>
              </a:ext>
            </a:extLst>
          </p:cNvPr>
          <p:cNvCxnSpPr>
            <a:cxnSpLocks/>
          </p:cNvCxnSpPr>
          <p:nvPr/>
        </p:nvCxnSpPr>
        <p:spPr>
          <a:xfrm>
            <a:off x="10273444" y="2504492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3B55965E-A9EC-8070-EA66-ED7F2A912C31}"/>
              </a:ext>
            </a:extLst>
          </p:cNvPr>
          <p:cNvCxnSpPr>
            <a:cxnSpLocks/>
          </p:cNvCxnSpPr>
          <p:nvPr/>
        </p:nvCxnSpPr>
        <p:spPr>
          <a:xfrm flipH="1">
            <a:off x="10273444" y="2274545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039576-A4C0-6626-9217-DD964294F17A}"/>
                  </a:ext>
                </a:extLst>
              </p:cNvPr>
              <p:cNvSpPr txBox="1"/>
              <p:nvPr/>
            </p:nvSpPr>
            <p:spPr>
              <a:xfrm>
                <a:off x="503505" y="1365626"/>
                <a:ext cx="7328302" cy="86934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 xmlns:m="http://schemas.openxmlformats.org/officeDocument/2006/math">
                    <m:r>
                      <a:rPr kumimoji="0" lang="en-A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𝑊</m:t>
                    </m:r>
                    <m:r>
                      <a:rPr kumimoji="0" lang="en-AU" sz="32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</a:rPr>
                      <m:t>=</m:t>
                    </m:r>
                    <m:nary>
                      <m:naryPr>
                        <m:chr m:val="∑"/>
                        <m:supHide m:val="on"/>
                        <m:ctrlPr>
                          <a:rPr kumimoji="0" lang="en-AU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</m:ctrlPr>
                      </m:naryPr>
                      <m:sub>
                        <m:sSub>
                          <m:sSubPr>
                            <m:ctrlPr>
                              <a:rPr kumimoji="0" lang="pl-P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pl-P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pl-P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kumimoji="0" lang="pl-PL" sz="32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</a:rPr>
                          <m:t>…</m:t>
                        </m:r>
                        <m:sSub>
                          <m:sSubPr>
                            <m:ctrlPr>
                              <a:rPr kumimoji="0" lang="pl-P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kumimoji="0" lang="pl-P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𝑚</m:t>
                            </m:r>
                          </m:e>
                          <m:sub>
                            <m:r>
                              <a:rPr kumimoji="0" lang="pl-PL" sz="32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sub>
                      <m:sup/>
                      <m:e>
                        <m:sSubSup>
                          <m:sSubSupPr>
                            <m:ctrlPr>
                              <a:rPr lang="en-AU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</m:e>
                          <m:sub>
                            <m:sSub>
                              <m:sSubPr>
                                <m:ctrlP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</m:sub>
                          <m:sup>
                            <m:sSubSup>
                              <m:sSubSupPr>
                                <m:ctrlP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p>
                            </m:sSubSup>
                          </m:sup>
                        </m:sSubSup>
                        <m:r>
                          <a:rPr lang="en-AU" sz="32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⊗⋯⊗</m:t>
                        </m:r>
                        <m:sSubSup>
                          <m:sSubSupPr>
                            <m:ctrlPr>
                              <a:rPr lang="en-AU" sz="32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pl-PL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  <m:sub>
                            <m:sSub>
                              <m:sSubPr>
                                <m:ctrlP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b>
                            </m:sSub>
                            <m:r>
                              <a:rPr lang="pl-PL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|</m:t>
                            </m:r>
                            <m:sSub>
                              <m:sSubPr>
                                <m:ctrlP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pl-PL" sz="32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</a:rPr>
                              <m:t>…</m:t>
                            </m:r>
                            <m:sSub>
                              <m:sSubPr>
                                <m:ctrlP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b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b>
                            </m:sSub>
                          </m:sub>
                          <m:sup>
                            <m:sSubSup>
                              <m:sSubSupPr>
                                <m:ctrlP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𝑂</m:t>
                                </m:r>
                              </m:sub>
                              <m:sup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  <m:sSubSup>
                              <m:sSubSupPr>
                                <m:ctrlP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bSupPr>
                              <m:e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</m:e>
                              <m:sub>
                                <m:r>
                                  <a:rPr lang="en-AU" sz="32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𝐼</m:t>
                                </m:r>
                              </m:sub>
                              <m:sup>
                                <m:r>
                                  <a:rPr lang="pl-PL" sz="32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</a:rPr>
                                  <m:t>𝑛</m:t>
                                </m:r>
                              </m:sup>
                            </m:sSubSup>
                          </m:sup>
                        </m:sSubSup>
                      </m:e>
                    </m:nary>
                  </m:oMath>
                </a14:m>
                <a:r>
                  <a:rPr kumimoji="0" lang="en-AU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 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CE039576-A4C0-6626-9217-DD964294F17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505" y="1365626"/>
                <a:ext cx="7328302" cy="869341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B7FAEA-E436-5E4C-46B3-4DCFE3ABB409}"/>
                  </a:ext>
                </a:extLst>
              </p:cNvPr>
              <p:cNvSpPr txBox="1"/>
              <p:nvPr/>
            </p:nvSpPr>
            <p:spPr>
              <a:xfrm>
                <a:off x="467235" y="2666346"/>
                <a:ext cx="642021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3200" dirty="0"/>
                  <a:t>Quantum memory </a:t>
                </a:r>
                <a14:m>
                  <m:oMath xmlns:m="http://schemas.openxmlformats.org/officeDocument/2006/math">
                    <m:r>
                      <a:rPr lang="en-AU" sz="32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⟵</m:t>
                    </m:r>
                  </m:oMath>
                </a14:m>
                <a:r>
                  <a:rPr lang="en-AU" sz="3200" b="0" dirty="0"/>
                  <a:t> Entanglement</a:t>
                </a:r>
                <a:endParaRPr lang="en-AU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EEB7FAEA-E436-5E4C-46B3-4DCFE3ABB4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7235" y="2666346"/>
                <a:ext cx="6420211" cy="584775"/>
              </a:xfrm>
              <a:prstGeom prst="rect">
                <a:avLst/>
              </a:prstGeom>
              <a:blipFill>
                <a:blip r:embed="rId8"/>
                <a:stretch>
                  <a:fillRect l="-2469" t="-12500" b="-3437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TextBox 30">
            <a:extLst>
              <a:ext uri="{FF2B5EF4-FFF2-40B4-BE49-F238E27FC236}">
                <a16:creationId xmlns:a16="http://schemas.microsoft.com/office/drawing/2014/main" id="{DEDE618F-41B2-8477-C29B-3074D9AB7B99}"/>
              </a:ext>
            </a:extLst>
          </p:cNvPr>
          <p:cNvSpPr txBox="1"/>
          <p:nvPr/>
        </p:nvSpPr>
        <p:spPr>
          <a:xfrm>
            <a:off x="198705" y="6229052"/>
            <a:ext cx="4756472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/>
              <a:t>C Giarmatzi, FC, </a:t>
            </a:r>
            <a:r>
              <a:rPr lang="en-AU" sz="2200" i="1" dirty="0"/>
              <a:t>Quantum</a:t>
            </a:r>
            <a:r>
              <a:rPr lang="en-AU" sz="2200" dirty="0"/>
              <a:t> </a:t>
            </a:r>
            <a:r>
              <a:rPr lang="en-AU" sz="2200" b="1" dirty="0"/>
              <a:t>5</a:t>
            </a:r>
            <a:r>
              <a:rPr lang="en-AU" sz="2200" dirty="0"/>
              <a:t>, 440 (2021).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107E8E5B-9ED7-F86E-ACDF-2CD29DB2CE1F}"/>
              </a:ext>
            </a:extLst>
          </p:cNvPr>
          <p:cNvSpPr txBox="1"/>
          <p:nvPr/>
        </p:nvSpPr>
        <p:spPr>
          <a:xfrm>
            <a:off x="467235" y="3606880"/>
            <a:ext cx="5141798" cy="4924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600" dirty="0">
                <a:solidFill>
                  <a:srgbClr val="002060"/>
                </a:solidFill>
              </a:rPr>
              <a:t>from</a:t>
            </a:r>
            <a:r>
              <a:rPr lang="en-AU" sz="2600" dirty="0"/>
              <a:t> </a:t>
            </a:r>
            <a:r>
              <a:rPr lang="en-AU" sz="2600" dirty="0">
                <a:solidFill>
                  <a:schemeClr val="bg1"/>
                </a:solidFill>
              </a:rPr>
              <a:t>entanglement</a:t>
            </a:r>
            <a:r>
              <a:rPr lang="en-AU" sz="2600" dirty="0"/>
              <a:t> </a:t>
            </a:r>
            <a:r>
              <a:rPr lang="en-AU" sz="2600" dirty="0">
                <a:solidFill>
                  <a:srgbClr val="002060"/>
                </a:solidFill>
              </a:rPr>
              <a:t>import</a:t>
            </a:r>
            <a:r>
              <a:rPr lang="en-AU" sz="2600" dirty="0"/>
              <a:t> </a:t>
            </a:r>
            <a:r>
              <a:rPr lang="en-AU" sz="2600" dirty="0">
                <a:solidFill>
                  <a:schemeClr val="bg1"/>
                </a:solidFill>
              </a:rPr>
              <a:t>witness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2C0363-B3CF-CD6B-9A5E-CF6DC7A4B6C7}"/>
                  </a:ext>
                </a:extLst>
              </p:cNvPr>
              <p:cNvSpPr txBox="1"/>
              <p:nvPr/>
            </p:nvSpPr>
            <p:spPr>
              <a:xfrm>
                <a:off x="512970" y="4336368"/>
                <a:ext cx="6292941" cy="86177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𝑆</m:t>
                    </m:r>
                  </m:oMath>
                </a14:m>
                <a:r>
                  <a:rPr lang="en-AU" sz="2800" b="0" dirty="0"/>
                  <a:t> </a:t>
                </a:r>
                <a:r>
                  <a:rPr lang="en-AU" sz="2800" b="0" dirty="0" err="1"/>
                  <a:t>s.t.</a:t>
                </a:r>
                <a:r>
                  <a:rPr lang="en-AU" sz="2800" b="0" dirty="0"/>
                  <a:t>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800" b="0" i="0" smtClean="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AU" sz="28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b="0" i="1" smtClean="0">
                            <a:latin typeface="Cambria Math" panose="02040503050406030204" pitchFamily="18" charset="0"/>
                          </a:rPr>
                          <m:t>𝑆𝑊</m:t>
                        </m:r>
                      </m:e>
                    </m:d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≥0</m:t>
                    </m:r>
                  </m:oMath>
                </a14:m>
                <a:r>
                  <a:rPr lang="en-AU" sz="2800" dirty="0"/>
                  <a:t> if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𝑊</m:t>
                    </m:r>
                  </m:oMath>
                </a14:m>
                <a:r>
                  <a:rPr lang="en-AU" sz="2800" dirty="0"/>
                  <a:t> classical memory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AU" sz="2800">
                        <a:latin typeface="Cambria Math" panose="02040503050406030204" pitchFamily="18" charset="0"/>
                      </a:rPr>
                      <m:t>Tr</m:t>
                    </m:r>
                    <m:d>
                      <m:dPr>
                        <m:ctrlPr>
                          <a:rPr lang="en-AU" sz="28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2800" i="1">
                            <a:latin typeface="Cambria Math" panose="02040503050406030204" pitchFamily="18" charset="0"/>
                          </a:rPr>
                          <m:t>𝑆𝑊</m:t>
                        </m:r>
                      </m:e>
                    </m:d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&lt;0⇒</m:t>
                    </m:r>
                  </m:oMath>
                </a14:m>
                <a:r>
                  <a:rPr lang="en-AU" sz="2800" dirty="0"/>
                  <a:t> quantum memory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id="{782C0363-B3CF-CD6B-9A5E-CF6DC7A4B6C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2970" y="4336368"/>
                <a:ext cx="6292941" cy="861774"/>
              </a:xfrm>
              <a:prstGeom prst="rect">
                <a:avLst/>
              </a:prstGeom>
              <a:blipFill>
                <a:blip r:embed="rId9"/>
                <a:stretch>
                  <a:fillRect t="-11972" r="-2326" b="-2464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6150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2" grpId="0"/>
      <p:bldP spid="38" grpId="0"/>
      <p:bldP spid="3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7997EAC-D433-31CD-2569-4B52376D621D}"/>
              </a:ext>
            </a:extLst>
          </p:cNvPr>
          <p:cNvGrpSpPr/>
          <p:nvPr/>
        </p:nvGrpSpPr>
        <p:grpSpPr>
          <a:xfrm>
            <a:off x="4899804" y="2168454"/>
            <a:ext cx="5957575" cy="3568114"/>
            <a:chOff x="3317452" y="978169"/>
            <a:chExt cx="7027817" cy="4094319"/>
          </a:xfrm>
        </p:grpSpPr>
        <p:sp>
          <p:nvSpPr>
            <p:cNvPr id="3" name="Rechteck 1">
              <a:extLst>
                <a:ext uri="{FF2B5EF4-FFF2-40B4-BE49-F238E27FC236}">
                  <a16:creationId xmlns:a16="http://schemas.microsoft.com/office/drawing/2014/main" id="{060E8F32-A3BB-F5FB-5F5C-A92FC65CA868}"/>
                </a:ext>
              </a:extLst>
            </p:cNvPr>
            <p:cNvSpPr/>
            <p:nvPr/>
          </p:nvSpPr>
          <p:spPr>
            <a:xfrm>
              <a:off x="3317452" y="978169"/>
              <a:ext cx="6252313" cy="3739154"/>
            </a:xfrm>
            <a:prstGeom prst="rect">
              <a:avLst/>
            </a:prstGeom>
            <a:blipFill>
              <a:blip r:embed="rId2"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4" name="Rechteck 6">
              <a:extLst>
                <a:ext uri="{FF2B5EF4-FFF2-40B4-BE49-F238E27FC236}">
                  <a16:creationId xmlns:a16="http://schemas.microsoft.com/office/drawing/2014/main" id="{E1D87B3D-2580-F36A-28E2-01D0DD274BED}"/>
                </a:ext>
              </a:extLst>
            </p:cNvPr>
            <p:cNvSpPr/>
            <p:nvPr/>
          </p:nvSpPr>
          <p:spPr>
            <a:xfrm>
              <a:off x="4092956" y="1333334"/>
              <a:ext cx="6252313" cy="3739154"/>
            </a:xfrm>
            <a:prstGeom prst="rect">
              <a:avLst/>
            </a:prstGeom>
            <a:blipFill dpi="0" rotWithShape="1">
              <a:blip r:embed="rId2">
                <a:alphaModFix amt="37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113E130C-133F-725C-11F1-B38515B87457}"/>
              </a:ext>
            </a:extLst>
          </p:cNvPr>
          <p:cNvSpPr txBox="1"/>
          <p:nvPr/>
        </p:nvSpPr>
        <p:spPr>
          <a:xfrm>
            <a:off x="0" y="337729"/>
            <a:ext cx="48998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000" dirty="0"/>
              <a:t>Quantum + gravity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BD2E86E-25F9-5E2F-F02B-8A51ACF7A5B8}"/>
              </a:ext>
            </a:extLst>
          </p:cNvPr>
          <p:cNvSpPr txBox="1"/>
          <p:nvPr/>
        </p:nvSpPr>
        <p:spPr>
          <a:xfrm>
            <a:off x="6763108" y="376201"/>
            <a:ext cx="4899804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3500" dirty="0"/>
              <a:t>Indefinite causal structure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23E2734-CB0F-1EF5-3366-29EF2BAEB8F6}"/>
              </a:ext>
            </a:extLst>
          </p:cNvPr>
          <p:cNvCxnSpPr>
            <a:cxnSpLocks/>
          </p:cNvCxnSpPr>
          <p:nvPr/>
        </p:nvCxnSpPr>
        <p:spPr>
          <a:xfrm>
            <a:off x="4899804" y="691672"/>
            <a:ext cx="1518248" cy="0"/>
          </a:xfrm>
          <a:prstGeom prst="straightConnector1">
            <a:avLst/>
          </a:prstGeom>
          <a:ln w="63500">
            <a:solidFill>
              <a:schemeClr val="accent1">
                <a:lumMod val="50000"/>
              </a:schemeClr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5688740D-F164-C3EF-4278-63AF54C71D86}"/>
              </a:ext>
            </a:extLst>
          </p:cNvPr>
          <p:cNvGrpSpPr/>
          <p:nvPr/>
        </p:nvGrpSpPr>
        <p:grpSpPr>
          <a:xfrm>
            <a:off x="2352487" y="1217614"/>
            <a:ext cx="2014988" cy="4889416"/>
            <a:chOff x="2352487" y="1217614"/>
            <a:chExt cx="2014988" cy="4889416"/>
          </a:xfrm>
        </p:grpSpPr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F85110CF-BF76-1BB5-4ADC-2F2E6FE8906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820838" y="1475117"/>
              <a:ext cx="833887" cy="4631913"/>
            </a:xfrm>
            <a:prstGeom prst="straightConnector1">
              <a:avLst/>
            </a:prstGeom>
            <a:ln w="63500">
              <a:solidFill>
                <a:srgbClr val="002060"/>
              </a:solidFill>
              <a:tailEnd type="stealth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1A00A65-A405-65B1-1023-446B99FD26EC}"/>
                    </a:ext>
                  </a:extLst>
                </p:cNvPr>
                <p:cNvSpPr txBox="1"/>
                <p:nvPr/>
              </p:nvSpPr>
              <p:spPr>
                <a:xfrm>
                  <a:off x="2352487" y="1376007"/>
                  <a:ext cx="288284" cy="53860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AU" sz="3500" b="0" i="1" smtClean="0">
                            <a:latin typeface="Cambria Math" panose="02040503050406030204" pitchFamily="18" charset="0"/>
                          </a:rPr>
                          <m:t>𝑡</m:t>
                        </m:r>
                      </m:oMath>
                    </m:oMathPara>
                  </a14:m>
                  <a:endParaRPr lang="en-AU" sz="3500" dirty="0"/>
                </a:p>
              </p:txBody>
            </p:sp>
          </mc:Choice>
          <mc:Fallback xmlns="">
            <p:sp>
              <p:nvSpPr>
                <p:cNvPr id="19" name="TextBox 18">
                  <a:extLst>
                    <a:ext uri="{FF2B5EF4-FFF2-40B4-BE49-F238E27FC236}">
                      <a16:creationId xmlns:a16="http://schemas.microsoft.com/office/drawing/2014/main" id="{21A00A65-A405-65B1-1023-446B99FD26E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352487" y="1376007"/>
                  <a:ext cx="288284" cy="538609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9C88B404-2A23-7893-B7E7-D976B586A00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 amt="50000"/>
            </a:blip>
            <a:stretch>
              <a:fillRect/>
            </a:stretch>
          </p:blipFill>
          <p:spPr>
            <a:xfrm>
              <a:off x="3404224" y="1217614"/>
              <a:ext cx="963251" cy="48894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55151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7CE182-4C81-C417-D883-DC42CB0521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3A2AD60-E247-D104-420A-A47D771EACDE}"/>
              </a:ext>
            </a:extLst>
          </p:cNvPr>
          <p:cNvCxnSpPr>
            <a:cxnSpLocks/>
          </p:cNvCxnSpPr>
          <p:nvPr/>
        </p:nvCxnSpPr>
        <p:spPr>
          <a:xfrm flipV="1">
            <a:off x="11550592" y="690910"/>
            <a:ext cx="0" cy="52410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12DCCBC5-03F4-4162-6813-D6E8D8213F66}"/>
              </a:ext>
            </a:extLst>
          </p:cNvPr>
          <p:cNvGrpSpPr/>
          <p:nvPr/>
        </p:nvGrpSpPr>
        <p:grpSpPr>
          <a:xfrm>
            <a:off x="9264931" y="460509"/>
            <a:ext cx="908864" cy="5372084"/>
            <a:chOff x="9661011" y="710984"/>
            <a:chExt cx="908864" cy="5372084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35FF2F1-3A18-2CA2-AD80-6EC087651065}"/>
                </a:ext>
              </a:extLst>
            </p:cNvPr>
            <p:cNvSpPr/>
            <p:nvPr/>
          </p:nvSpPr>
          <p:spPr>
            <a:xfrm>
              <a:off x="9907792" y="4817676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1B3DE1-430B-6E4F-95AC-99B15EEE6C9B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4372699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05678D61-6563-5513-5239-3A950FF196E0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5299070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A317045-7048-328F-0BDA-6E30D2C27D9B}"/>
                </a:ext>
              </a:extLst>
            </p:cNvPr>
            <p:cNvSpPr/>
            <p:nvPr/>
          </p:nvSpPr>
          <p:spPr>
            <a:xfrm>
              <a:off x="9867282" y="1634328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F1277D4-01A3-CCEC-B62D-DA0397E8183D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1189351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71AB5FA9-05D7-D6F1-39F2-8F2BF9EB446C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2115722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29F0438-B51C-CD1A-9A58-D4C0895923CD}"/>
                    </a:ext>
                  </a:extLst>
                </p:cNvPr>
                <p:cNvSpPr/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</m:sSub>
                      </m:oMath>
                    </m:oMathPara>
                  </a14:m>
                  <a:endParaRPr lang="en-AU" sz="2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6" name="Rectangle 15">
                  <a:extLst>
                    <a:ext uri="{FF2B5EF4-FFF2-40B4-BE49-F238E27FC236}">
                      <a16:creationId xmlns:a16="http://schemas.microsoft.com/office/drawing/2014/main" id="{B29F0438-B51C-CD1A-9A58-D4C0895923CD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75B741D-3C91-23C5-4646-28391010533A}"/>
                    </a:ext>
                  </a:extLst>
                </p:cNvPr>
                <p:cNvSpPr/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75B741D-3C91-23C5-4646-28391010533A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F23DD42C-EA6A-2CFB-D3F3-9CA9085FCFA1}"/>
                </a:ext>
              </a:extLst>
            </p:cNvPr>
            <p:cNvGrpSpPr/>
            <p:nvPr/>
          </p:nvGrpSpPr>
          <p:grpSpPr>
            <a:xfrm>
              <a:off x="9877717" y="2834111"/>
              <a:ext cx="486034" cy="1329916"/>
              <a:chOff x="9600814" y="3190132"/>
              <a:chExt cx="486034" cy="132991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10D1A231-F8D8-F7D2-3F8C-71BB2A6282BE}"/>
                  </a:ext>
                </a:extLst>
              </p:cNvPr>
              <p:cNvSpPr/>
              <p:nvPr/>
            </p:nvSpPr>
            <p:spPr>
              <a:xfrm>
                <a:off x="9600814" y="3635109"/>
                <a:ext cx="486034" cy="479569"/>
              </a:xfrm>
              <a:prstGeom prst="rect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FF15027E-AF9A-8C4D-3A6A-72FD6A8356A6}"/>
                  </a:ext>
                </a:extLst>
              </p:cNvPr>
              <p:cNvCxnSpPr/>
              <p:nvPr/>
            </p:nvCxnSpPr>
            <p:spPr>
              <a:xfrm>
                <a:off x="9843831" y="3190132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214AC1F7-4C21-B45D-850A-1C5ABF65F2B7}"/>
                  </a:ext>
                </a:extLst>
              </p:cNvPr>
              <p:cNvCxnSpPr/>
              <p:nvPr/>
            </p:nvCxnSpPr>
            <p:spPr>
              <a:xfrm>
                <a:off x="9843831" y="4116503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1A1D164-4578-0749-3855-784AA6FF038C}"/>
                    </a:ext>
                  </a:extLst>
                </p:cNvPr>
                <p:cNvSpPr/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21A1D164-4578-0749-3855-784AA6FF038C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B51C926-E53F-5AC7-99FC-C931A028D9EE}"/>
                    </a:ext>
                  </a:extLst>
                </p:cNvPr>
                <p:cNvSpPr/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𝜈</m:t>
                            </m:r>
                          </m:sub>
                          <m:sup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CB51C926-E53F-5AC7-99FC-C931A028D9EE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83418CBD-21DC-FCBB-5147-29EE4C92EEE1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733" y="710984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6" name="Textfeld 41">
            <a:extLst>
              <a:ext uri="{FF2B5EF4-FFF2-40B4-BE49-F238E27FC236}">
                <a16:creationId xmlns:a16="http://schemas.microsoft.com/office/drawing/2014/main" id="{5305C6FA-CDB5-8061-EE86-FBB93710EACE}"/>
              </a:ext>
            </a:extLst>
          </p:cNvPr>
          <p:cNvSpPr txBox="1"/>
          <p:nvPr/>
        </p:nvSpPr>
        <p:spPr>
          <a:xfrm>
            <a:off x="0" y="10103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>
                <a:latin typeface="Calibri" panose="020F0502020204030204" pitchFamily="34" charset="0"/>
              </a:rPr>
              <a:t>Hamiltonian characterisation</a:t>
            </a:r>
            <a:endParaRPr lang="en-GB" sz="2400" dirty="0">
              <a:latin typeface="Calibri" panose="020F0502020204030204" pitchFamily="34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198E74D-7603-0D9C-1E83-8DC9847965E7}"/>
              </a:ext>
            </a:extLst>
          </p:cNvPr>
          <p:cNvCxnSpPr>
            <a:cxnSpLocks/>
          </p:cNvCxnSpPr>
          <p:nvPr/>
        </p:nvCxnSpPr>
        <p:spPr>
          <a:xfrm flipH="1">
            <a:off x="10273444" y="5518641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EEB9BE9-B148-3F4F-6F4F-0C0B35C145FD}"/>
              </a:ext>
            </a:extLst>
          </p:cNvPr>
          <p:cNvCxnSpPr>
            <a:cxnSpLocks/>
          </p:cNvCxnSpPr>
          <p:nvPr/>
        </p:nvCxnSpPr>
        <p:spPr>
          <a:xfrm flipH="1">
            <a:off x="10273444" y="4045385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BEE5715-B004-6BCD-676A-C7EAACB79345}"/>
              </a:ext>
            </a:extLst>
          </p:cNvPr>
          <p:cNvCxnSpPr>
            <a:cxnSpLocks/>
          </p:cNvCxnSpPr>
          <p:nvPr/>
        </p:nvCxnSpPr>
        <p:spPr>
          <a:xfrm flipH="1">
            <a:off x="10273444" y="2274545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B6CD8B9-F03A-CFCD-2F54-EF3C19659EF4}"/>
                  </a:ext>
                </a:extLst>
              </p:cNvPr>
              <p:cNvSpPr/>
              <p:nvPr/>
            </p:nvSpPr>
            <p:spPr>
              <a:xfrm>
                <a:off x="222729" y="849090"/>
                <a:ext cx="4510101" cy="1831113"/>
              </a:xfrm>
              <a:prstGeom prst="roundRect">
                <a:avLst/>
              </a:prstGeom>
              <a:solidFill>
                <a:srgbClr val="918239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2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2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𝑆𝐸</m:t>
                          </m:r>
                        </m:sup>
                      </m:sSup>
                      <m:r>
                        <a:rPr lang="en-AU" sz="32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pl-PL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pl-PL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/>
                        <m:e>
                          <m:sSubSup>
                            <m:sSubSupPr>
                              <m:ctrlP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𝐻</m:t>
                              </m:r>
                            </m:e>
                            <m:sub>
                              <m: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sub>
                            <m:sup>
                              <m: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p>
                          </m:sSubSup>
                          <m:r>
                            <a:rPr lang="pl-PL" sz="32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⊗</m:t>
                          </m:r>
                          <m:d>
                            <m:dPr>
                              <m:begChr m:val="|"/>
                              <m:endChr m:val="⟩"/>
                              <m:ctrlP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𝜈</m:t>
                              </m:r>
                            </m:e>
                          </m:d>
                          <m:sSup>
                            <m:sSupPr>
                              <m:ctrlP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begChr m:val="⟨"/>
                                  <m:endChr m:val="|"/>
                                  <m:ctrlPr>
                                    <a:rPr lang="pl-PL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pl-PL" sz="32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e>
                              </m:d>
                            </m:e>
                            <m:sup>
                              <m:r>
                                <a:rPr lang="pl-PL" sz="32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𝐸</m:t>
                              </m:r>
                            </m:sup>
                          </m:sSup>
                        </m:e>
                      </m:nary>
                    </m:oMath>
                  </m:oMathPara>
                </a14:m>
                <a:endParaRPr lang="pl-PL" sz="3200" dirty="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4B6CD8B9-F03A-CFCD-2F54-EF3C19659EF4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2729" y="849090"/>
                <a:ext cx="4510101" cy="1831113"/>
              </a:xfrm>
              <a:prstGeom prst="roundRect">
                <a:avLst/>
              </a:prstGeom>
              <a:blipFill>
                <a:blip r:embed="rId6"/>
                <a:stretch>
                  <a:fillRect/>
                </a:stretch>
              </a:blipFill>
              <a:ln>
                <a:solidFill>
                  <a:srgbClr val="1F4E79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47FC8562-7E3D-91E7-32E9-EB6B50342729}"/>
              </a:ext>
            </a:extLst>
          </p:cNvPr>
          <p:cNvSpPr txBox="1"/>
          <p:nvPr/>
        </p:nvSpPr>
        <p:spPr>
          <a:xfrm>
            <a:off x="5032625" y="1112912"/>
            <a:ext cx="378331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“</a:t>
            </a:r>
            <a:r>
              <a:rPr kumimoji="0" lang="pl-PL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Q</a:t>
            </a:r>
            <a:r>
              <a:rPr kumimoji="0" lang="en-AU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uantum</a:t>
            </a: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controlled” Hamiltonian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7A3BCB-A53D-6FE1-AFCA-E45F8A51D705}"/>
                  </a:ext>
                </a:extLst>
              </p:cNvPr>
              <p:cNvSpPr txBox="1"/>
              <p:nvPr/>
            </p:nvSpPr>
            <p:spPr>
              <a:xfrm>
                <a:off x="96086" y="2915739"/>
                <a:ext cx="8030725" cy="128734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⇒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supHide m:val="on"/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  <m:sup/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</m:nary>
                      <m:sSub>
                        <m:sSubPr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</m:e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⊗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sz="32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⊗⋯⊗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32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AU" sz="32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Sup>
                                <m:sSubSup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AU" sz="3200" i="1">
                                      <a:latin typeface="Cambria Math" panose="02040503050406030204" pitchFamily="18" charset="0"/>
                                    </a:rPr>
                                    <m:t>𝑈</m:t>
                                  </m:r>
                                </m:e>
                                <m:sub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𝜈</m:t>
                                  </m:r>
                                </m:sub>
                                <m:sup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sup>
                              </m:sSubSup>
                            </m:e>
                          </m:d>
                        </m:e>
                      </m:d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F57A3BCB-A53D-6FE1-AFCA-E45F8A51D70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86" y="2915739"/>
                <a:ext cx="8030725" cy="1287340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C92A96-6F61-FE40-4874-80AE1C27B6F9}"/>
                  </a:ext>
                </a:extLst>
              </p:cNvPr>
              <p:cNvSpPr txBox="1"/>
              <p:nvPr/>
            </p:nvSpPr>
            <p:spPr>
              <a:xfrm>
                <a:off x="11154352" y="5816225"/>
                <a:ext cx="7924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5AC92A96-6F61-FE40-4874-80AE1C27B6F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54352" y="5816225"/>
                <a:ext cx="79248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id="{B3C28462-178E-DC6D-840A-E644CC120FB2}"/>
              </a:ext>
            </a:extLst>
          </p:cNvPr>
          <p:cNvSpPr txBox="1"/>
          <p:nvPr/>
        </p:nvSpPr>
        <p:spPr>
          <a:xfrm>
            <a:off x="245168" y="6139390"/>
            <a:ext cx="5574685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/>
              <a:t>K Goswami et al, arXiv:2412.01998 [quant-</a:t>
            </a:r>
            <a:r>
              <a:rPr lang="en-AU" sz="2200" dirty="0" err="1"/>
              <a:t>ph</a:t>
            </a:r>
            <a:r>
              <a:rPr lang="en-AU" sz="2200" dirty="0"/>
              <a:t>]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F6D2DB57-0E07-916D-AFC6-7DB2AB88A660}"/>
              </a:ext>
            </a:extLst>
          </p:cNvPr>
          <p:cNvSpPr txBox="1"/>
          <p:nvPr/>
        </p:nvSpPr>
        <p:spPr>
          <a:xfrm>
            <a:off x="641407" y="4525769"/>
            <a:ext cx="40320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en-AU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“classical</a:t>
            </a:r>
            <a:r>
              <a:rPr kumimoji="0" lang="en-AU" sz="2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common cause” </a:t>
            </a:r>
            <a:endParaRPr kumimoji="0" lang="en-AU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777828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7457AC-6CE9-76D2-EAA1-6A32A6D57B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0648E9A-6CCF-196A-26B1-33123634194B}"/>
                  </a:ext>
                </a:extLst>
              </p:cNvPr>
              <p:cNvSpPr/>
              <p:nvPr/>
            </p:nvSpPr>
            <p:spPr>
              <a:xfrm>
                <a:off x="113315" y="881447"/>
                <a:ext cx="5120020" cy="1221199"/>
              </a:xfrm>
              <a:prstGeom prst="roundRect">
                <a:avLst/>
              </a:prstGeom>
              <a:solidFill>
                <a:srgbClr val="918239"/>
              </a:solidFill>
              <a:ln>
                <a:solidFill>
                  <a:srgbClr val="1F4E79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𝑆𝐸</m:t>
                          </m:r>
                        </m:sup>
                      </m:sSup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p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⊗</m:t>
                      </m:r>
                      <m:sSup>
                        <m:sSupPr>
                          <m:ctrlP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p>
                    </m:oMath>
                  </m:oMathPara>
                </a14:m>
                <a:endParaRPr lang="pl-PL" sz="3000" dirty="0">
                  <a:solidFill>
                    <a:prstClr val="black"/>
                  </a:solidFill>
                </a:endParaRPr>
              </a:p>
            </p:txBody>
          </p:sp>
        </mc:Choice>
        <mc:Fallback>
          <p:sp>
            <p:nvSpPr>
              <p:cNvPr id="40" name="Rectangle: Rounded Corners 39">
                <a:extLst>
                  <a:ext uri="{FF2B5EF4-FFF2-40B4-BE49-F238E27FC236}">
                    <a16:creationId xmlns:a16="http://schemas.microsoft.com/office/drawing/2014/main" id="{00648E9A-6CCF-196A-26B1-33123634194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315" y="881447"/>
                <a:ext cx="5120020" cy="1221199"/>
              </a:xfrm>
              <a:prstGeom prst="roundRect">
                <a:avLst/>
              </a:prstGeom>
              <a:blipFill>
                <a:blip r:embed="rId2"/>
                <a:stretch>
                  <a:fillRect/>
                </a:stretch>
              </a:blipFill>
              <a:ln>
                <a:solidFill>
                  <a:srgbClr val="1F4E79"/>
                </a:solidFill>
              </a:ln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23E6286-75E8-13D0-05C4-95AD8090CF30}"/>
                  </a:ext>
                </a:extLst>
              </p:cNvPr>
              <p:cNvSpPr txBox="1"/>
              <p:nvPr/>
            </p:nvSpPr>
            <p:spPr>
              <a:xfrm>
                <a:off x="221792" y="3579563"/>
                <a:ext cx="8879821" cy="14892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:r>
                  <a:rPr kumimoji="0" lang="en-AU" sz="30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</a:rPr>
                  <a:t>e.g.:</a:t>
                </a:r>
                <a:endParaRPr lang="en-AU" sz="1400" dirty="0">
                  <a:solidFill>
                    <a:prstClr val="black"/>
                  </a:solidFill>
                  <a:latin typeface="Calibri" panose="020F0502020204030204"/>
                </a:endParaRPr>
              </a:p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𝑆𝐸</m:t>
                          </m:r>
                        </m:sup>
                      </m:sSup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AU" sz="3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Ω</m:t>
                      </m:r>
                      <m:r>
                        <m:rPr>
                          <m:nor/>
                        </m:rPr>
                        <a:rPr lang="en-AU" sz="3000" dirty="0">
                          <a:solidFill>
                            <a:prstClr val="black"/>
                          </a:solidFill>
                        </a:rPr>
                        <m:t> </m:t>
                      </m:r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AU" sz="3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3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  <m:sup>
                              <m:r>
                                <a:rPr lang="en-AU" sz="3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𝑏</m:t>
                          </m:r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 </m:t>
                      </m:r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𝜔</m:t>
                          </m:r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sSup>
                            <m:sSupPr>
                              <m:ctrlP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  <m:sup>
                              <m:r>
                                <a:rPr lang="en-AU" sz="3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†</m:t>
                              </m:r>
                            </m:sup>
                          </m:s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</m:e>
                        <m:sup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sup>
                      </m:sSup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)(</m:t>
                      </m:r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𝑏</m:t>
                          </m:r>
                        </m:e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†</m:t>
                          </m:r>
                        </m:sup>
                      </m:sSup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𝑏</m:t>
                      </m:r>
                      <m:r>
                        <a:rPr lang="en-AU" sz="3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AU" sz="3000" b="0" dirty="0">
                  <a:solidFill>
                    <a:prstClr val="black"/>
                  </a:solidFill>
                </a:endParaRPr>
              </a:p>
              <a:p>
                <a:pPr>
                  <a:defRPr/>
                </a:pPr>
                <a:r>
                  <a:rPr lang="en-AU" sz="3000" dirty="0">
                    <a:solidFill>
                      <a:prstClr val="black"/>
                    </a:solidFill>
                  </a:rPr>
                  <a:t>(radiation pressure)</a:t>
                </a:r>
                <a:endParaRPr lang="en-AU" sz="3000" dirty="0">
                  <a:solidFill>
                    <a:prstClr val="black"/>
                  </a:solidFill>
                  <a:latin typeface="Calibri" panose="020F0502020204030204"/>
                </a:endParaRPr>
              </a:p>
            </p:txBody>
          </p:sp>
        </mc:Choice>
        <mc:Fallback>
          <p:sp>
            <p:nvSpPr>
              <p:cNvPr id="41" name="TextBox 40">
                <a:extLst>
                  <a:ext uri="{FF2B5EF4-FFF2-40B4-BE49-F238E27FC236}">
                    <a16:creationId xmlns:a16="http://schemas.microsoft.com/office/drawing/2014/main" id="{B23E6286-75E8-13D0-05C4-95AD8090CF3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1792" y="3579563"/>
                <a:ext cx="8879821" cy="1489254"/>
              </a:xfrm>
              <a:prstGeom prst="rect">
                <a:avLst/>
              </a:prstGeom>
              <a:blipFill>
                <a:blip r:embed="rId3"/>
                <a:stretch>
                  <a:fillRect l="-1579" t="-4918" b="-1188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6" name="TextBox 55">
            <a:extLst>
              <a:ext uri="{FF2B5EF4-FFF2-40B4-BE49-F238E27FC236}">
                <a16:creationId xmlns:a16="http://schemas.microsoft.com/office/drawing/2014/main" id="{F2CB045C-6791-2680-25DB-B561E0B479B6}"/>
              </a:ext>
            </a:extLst>
          </p:cNvPr>
          <p:cNvSpPr txBox="1"/>
          <p:nvPr/>
        </p:nvSpPr>
        <p:spPr>
          <a:xfrm>
            <a:off x="243043" y="5265936"/>
            <a:ext cx="809805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002060"/>
                </a:solidFill>
              </a:rPr>
              <a:t>Strong non-</a:t>
            </a:r>
            <a:r>
              <a:rPr lang="en-AU" sz="3000" dirty="0" err="1">
                <a:solidFill>
                  <a:srgbClr val="002060"/>
                </a:solidFill>
              </a:rPr>
              <a:t>Markovianty</a:t>
            </a:r>
            <a:r>
              <a:rPr lang="en-AU" sz="3000" dirty="0">
                <a:solidFill>
                  <a:srgbClr val="002060"/>
                </a:solidFill>
              </a:rPr>
              <a:t> </a:t>
            </a:r>
            <a:r>
              <a:rPr lang="en-AU" sz="2000" dirty="0">
                <a:solidFill>
                  <a:srgbClr val="002060"/>
                </a:solidFill>
              </a:rPr>
              <a:t>(Lindblad ME poor approximation)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AU" sz="3000" dirty="0">
                <a:solidFill>
                  <a:srgbClr val="002060"/>
                </a:solidFill>
              </a:rPr>
              <a:t>Simple:  random (multi-time) unitary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74C8198-FF28-F0D2-6C97-1BA4B4A83F1B}"/>
              </a:ext>
            </a:extLst>
          </p:cNvPr>
          <p:cNvCxnSpPr>
            <a:cxnSpLocks/>
          </p:cNvCxnSpPr>
          <p:nvPr/>
        </p:nvCxnSpPr>
        <p:spPr>
          <a:xfrm flipV="1">
            <a:off x="11848963" y="1139916"/>
            <a:ext cx="0" cy="5241067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>
            <a:extLst>
              <a:ext uri="{FF2B5EF4-FFF2-40B4-BE49-F238E27FC236}">
                <a16:creationId xmlns:a16="http://schemas.microsoft.com/office/drawing/2014/main" id="{C0D7CB5A-F977-235C-B934-939EE0F121CB}"/>
              </a:ext>
            </a:extLst>
          </p:cNvPr>
          <p:cNvGrpSpPr/>
          <p:nvPr/>
        </p:nvGrpSpPr>
        <p:grpSpPr>
          <a:xfrm>
            <a:off x="9563302" y="909515"/>
            <a:ext cx="908864" cy="5372084"/>
            <a:chOff x="9661011" y="710984"/>
            <a:chExt cx="908864" cy="5372084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D62A39C-A10C-C227-34AC-DDFCDDF7A150}"/>
                </a:ext>
              </a:extLst>
            </p:cNvPr>
            <p:cNvSpPr/>
            <p:nvPr/>
          </p:nvSpPr>
          <p:spPr>
            <a:xfrm>
              <a:off x="9907792" y="4817676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F37B9653-BDBD-B073-ECAC-BCD89D2D0C86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4372699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90E7ED7-9B78-C90B-0E2E-DDA70C8FC780}"/>
                </a:ext>
              </a:extLst>
            </p:cNvPr>
            <p:cNvCxnSpPr>
              <a:cxnSpLocks/>
            </p:cNvCxnSpPr>
            <p:nvPr/>
          </p:nvCxnSpPr>
          <p:spPr>
            <a:xfrm>
              <a:off x="10150809" y="5299070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2175A63-6312-E1E0-D1F7-10E535CAE298}"/>
                </a:ext>
              </a:extLst>
            </p:cNvPr>
            <p:cNvSpPr/>
            <p:nvPr/>
          </p:nvSpPr>
          <p:spPr>
            <a:xfrm>
              <a:off x="9867282" y="1634328"/>
              <a:ext cx="486034" cy="479569"/>
            </a:xfrm>
            <a:prstGeom prst="rect">
              <a:avLst/>
            </a:prstGeom>
            <a:noFill/>
            <a:ln w="25400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600" dirty="0">
                <a:solidFill>
                  <a:schemeClr val="tx1"/>
                </a:solidFill>
              </a:endParaRP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D8B3A7D-9844-81CB-67A0-18571A88774A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1189351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04101BD4-EDFE-48DC-B31F-428C50ABF4AB}"/>
                </a:ext>
              </a:extLst>
            </p:cNvPr>
            <p:cNvCxnSpPr>
              <a:cxnSpLocks/>
            </p:cNvCxnSpPr>
            <p:nvPr/>
          </p:nvCxnSpPr>
          <p:spPr>
            <a:xfrm>
              <a:off x="10110299" y="2115722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E11344B-A80D-3149-A631-DC3DBAA8AD18}"/>
                    </a:ext>
                  </a:extLst>
                </p:cNvPr>
                <p:cNvSpPr/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m:rPr>
                                <m:sty m:val="p"/>
                              </m:r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ρ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oMath>
                    </m:oMathPara>
                  </a14:m>
                  <a:endParaRPr lang="en-AU" sz="2600" b="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Rectangle 13">
                  <a:extLst>
                    <a:ext uri="{FF2B5EF4-FFF2-40B4-BE49-F238E27FC236}">
                      <a16:creationId xmlns:a16="http://schemas.microsoft.com/office/drawing/2014/main" id="{2E11344B-A80D-3149-A631-DC3DBAA8AD1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5535788"/>
                  <a:ext cx="898285" cy="547280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2632AA8-ECFD-C71D-F557-4C34DDFF3D76}"/>
                    </a:ext>
                  </a:extLst>
                </p:cNvPr>
                <p:cNvSpPr/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bSup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5" name="Rectangle 14">
                  <a:extLst>
                    <a:ext uri="{FF2B5EF4-FFF2-40B4-BE49-F238E27FC236}">
                      <a16:creationId xmlns:a16="http://schemas.microsoft.com/office/drawing/2014/main" id="{62632AA8-ECFD-C71D-F557-4C34DDFF3D76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2368161"/>
                  <a:ext cx="898285" cy="52306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0B2EABA3-931C-A317-BE38-69299A9703BF}"/>
                </a:ext>
              </a:extLst>
            </p:cNvPr>
            <p:cNvGrpSpPr/>
            <p:nvPr/>
          </p:nvGrpSpPr>
          <p:grpSpPr>
            <a:xfrm>
              <a:off x="9877717" y="2834111"/>
              <a:ext cx="486034" cy="1329916"/>
              <a:chOff x="9600814" y="3190132"/>
              <a:chExt cx="486034" cy="1329916"/>
            </a:xfrm>
          </p:grpSpPr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7E14E43B-C725-EFB1-F2B3-D14A0A40AEB5}"/>
                  </a:ext>
                </a:extLst>
              </p:cNvPr>
              <p:cNvSpPr/>
              <p:nvPr/>
            </p:nvSpPr>
            <p:spPr>
              <a:xfrm>
                <a:off x="9600814" y="3635109"/>
                <a:ext cx="486034" cy="479569"/>
              </a:xfrm>
              <a:prstGeom prst="rect">
                <a:avLst/>
              </a:prstGeom>
              <a:noFill/>
              <a:ln w="25400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AU" sz="2600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21" name="Straight Connector 20">
                <a:extLst>
                  <a:ext uri="{FF2B5EF4-FFF2-40B4-BE49-F238E27FC236}">
                    <a16:creationId xmlns:a16="http://schemas.microsoft.com/office/drawing/2014/main" id="{930FED75-8741-D992-5815-9CCA7B27894D}"/>
                  </a:ext>
                </a:extLst>
              </p:cNvPr>
              <p:cNvCxnSpPr/>
              <p:nvPr/>
            </p:nvCxnSpPr>
            <p:spPr>
              <a:xfrm>
                <a:off x="9843831" y="3190132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Straight Connector 21">
                <a:extLst>
                  <a:ext uri="{FF2B5EF4-FFF2-40B4-BE49-F238E27FC236}">
                    <a16:creationId xmlns:a16="http://schemas.microsoft.com/office/drawing/2014/main" id="{EF2377D6-DBFE-5DD3-4C09-0BB1E0B0CFEA}"/>
                  </a:ext>
                </a:extLst>
              </p:cNvPr>
              <p:cNvCxnSpPr/>
              <p:nvPr/>
            </p:nvCxnSpPr>
            <p:spPr>
              <a:xfrm>
                <a:off x="9843831" y="4116503"/>
                <a:ext cx="0" cy="403545"/>
              </a:xfrm>
              <a:prstGeom prst="line">
                <a:avLst/>
              </a:prstGeom>
              <a:ln w="254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C5EA46D-1855-7969-4C21-4624646688C8}"/>
                    </a:ext>
                  </a:extLst>
                </p:cNvPr>
                <p:cNvSpPr/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1</m:t>
                            </m:r>
                          </m:sup>
                        </m:sSubSup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7" name="Rectangle 16">
                  <a:extLst>
                    <a:ext uri="{FF2B5EF4-FFF2-40B4-BE49-F238E27FC236}">
                      <a16:creationId xmlns:a16="http://schemas.microsoft.com/office/drawing/2014/main" id="{3C5EA46D-1855-7969-4C21-4624646688C8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61011" y="4093969"/>
                  <a:ext cx="898285" cy="523060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8BE74ED-843A-0F11-958C-308CBCD305D7}"/>
                    </a:ext>
                  </a:extLst>
                </p:cNvPr>
                <p:cNvSpPr/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Sup>
                          <m:sSubSupPr>
                            <m:ctrlP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SupPr>
                          <m:e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𝑈</m:t>
                            </m:r>
                          </m:e>
                          <m:sub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  <m:sup>
                            <m:r>
                              <a:rPr lang="en-AU" sz="2600" b="0" i="1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3</m:t>
                            </m:r>
                          </m:sup>
                        </m:sSubSup>
                      </m:oMath>
                    </m:oMathPara>
                  </a14:m>
                  <a:endParaRPr lang="en-AU" sz="2600" dirty="0">
                    <a:solidFill>
                      <a:schemeClr val="tx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Rectangle 17">
                  <a:extLst>
                    <a:ext uri="{FF2B5EF4-FFF2-40B4-BE49-F238E27FC236}">
                      <a16:creationId xmlns:a16="http://schemas.microsoft.com/office/drawing/2014/main" id="{D8BE74ED-843A-0F11-958C-308CBCD305D7}"/>
                    </a:ext>
                  </a:extLst>
                </p:cNvPr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671590" y="941385"/>
                  <a:ext cx="898285" cy="519491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  <a:ln>
                  <a:noFill/>
                </a:ln>
              </p:spPr>
              <p:txBody>
                <a:bodyPr/>
                <a:lstStyle/>
                <a:p>
                  <a:r>
                    <a:rPr lang="en-AU">
                      <a:noFill/>
                    </a:rPr>
                    <a:t> </a:t>
                  </a:r>
                </a:p>
              </p:txBody>
            </p:sp>
          </mc:Fallback>
        </mc:AlternateContent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21C25F0-52B3-C6E1-7494-139180A94F07}"/>
                </a:ext>
              </a:extLst>
            </p:cNvPr>
            <p:cNvCxnSpPr>
              <a:cxnSpLocks/>
            </p:cNvCxnSpPr>
            <p:nvPr/>
          </p:nvCxnSpPr>
          <p:spPr>
            <a:xfrm>
              <a:off x="10120733" y="710984"/>
              <a:ext cx="0" cy="403545"/>
            </a:xfrm>
            <a:prstGeom prst="line">
              <a:avLst/>
            </a:prstGeom>
            <a:ln w="2540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EC9A4551-897E-A346-5E07-2732FE22A846}"/>
              </a:ext>
            </a:extLst>
          </p:cNvPr>
          <p:cNvCxnSpPr>
            <a:cxnSpLocks/>
          </p:cNvCxnSpPr>
          <p:nvPr/>
        </p:nvCxnSpPr>
        <p:spPr>
          <a:xfrm flipH="1">
            <a:off x="10571815" y="5967647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94F04D44-6896-EA73-A261-23159E2F3C09}"/>
              </a:ext>
            </a:extLst>
          </p:cNvPr>
          <p:cNvCxnSpPr>
            <a:cxnSpLocks/>
          </p:cNvCxnSpPr>
          <p:nvPr/>
        </p:nvCxnSpPr>
        <p:spPr>
          <a:xfrm flipH="1">
            <a:off x="10571815" y="4494391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099C3AB6-446A-8B02-EC5E-912C602B5838}"/>
              </a:ext>
            </a:extLst>
          </p:cNvPr>
          <p:cNvCxnSpPr>
            <a:cxnSpLocks/>
          </p:cNvCxnSpPr>
          <p:nvPr/>
        </p:nvCxnSpPr>
        <p:spPr>
          <a:xfrm flipH="1">
            <a:off x="10571815" y="2723551"/>
            <a:ext cx="948906" cy="0"/>
          </a:xfrm>
          <a:prstGeom prst="straightConnector1">
            <a:avLst/>
          </a:prstGeom>
          <a:ln w="158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81360C-C842-8666-133A-E3C04D6EA481}"/>
                  </a:ext>
                </a:extLst>
              </p:cNvPr>
              <p:cNvSpPr txBox="1"/>
              <p:nvPr/>
            </p:nvSpPr>
            <p:spPr>
              <a:xfrm>
                <a:off x="11452723" y="6265231"/>
                <a:ext cx="792480" cy="64633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600" b="0" i="1" smtClean="0">
                          <a:latin typeface="Cambria Math" panose="02040503050406030204" pitchFamily="18" charset="0"/>
                        </a:rPr>
                        <m:t>𝜈</m:t>
                      </m:r>
                    </m:oMath>
                  </m:oMathPara>
                </a14:m>
                <a:endParaRPr lang="en-AU" sz="3600" dirty="0"/>
              </a:p>
            </p:txBody>
          </p:sp>
        </mc:Choice>
        <mc:Fallback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F81360C-C842-8666-133A-E3C04D6EA4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452723" y="6265231"/>
                <a:ext cx="792480" cy="64633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41">
            <a:extLst>
              <a:ext uri="{FF2B5EF4-FFF2-40B4-BE49-F238E27FC236}">
                <a16:creationId xmlns:a16="http://schemas.microsoft.com/office/drawing/2014/main" id="{777DA8C0-E823-05E8-2559-60A0D3D20787}"/>
              </a:ext>
            </a:extLst>
          </p:cNvPr>
          <p:cNvSpPr txBox="1"/>
          <p:nvPr/>
        </p:nvSpPr>
        <p:spPr>
          <a:xfrm>
            <a:off x="0" y="10103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>
                <a:latin typeface="Calibri" panose="020F0502020204030204" pitchFamily="34" charset="0"/>
              </a:rPr>
              <a:t>Hamiltonian characterisation - example</a:t>
            </a:r>
            <a:endParaRPr lang="en-GB" sz="2400" dirty="0">
              <a:latin typeface="Calibri" panose="020F0502020204030204" pitchFamily="34" charset="0"/>
            </a:endParaRP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474845-B681-397C-01FB-454A0517CF2E}"/>
                  </a:ext>
                </a:extLst>
              </p:cNvPr>
              <p:cNvSpPr txBox="1"/>
              <p:nvPr/>
            </p:nvSpPr>
            <p:spPr>
              <a:xfrm>
                <a:off x="321452" y="2299765"/>
                <a:ext cx="4124085" cy="1171026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defRPr/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Sup>
                        <m:sSubSupPr>
                          <m:ctrlPr>
                            <a:rPr lang="en-AU" sz="3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bSup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sub>
                      </m:sSub>
                      <m:sSup>
                        <m:sSupPr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𝐿</m:t>
                          </m:r>
                        </m:e>
                        <m:sup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𝑆</m:t>
                          </m:r>
                        </m:sup>
                      </m:sSup>
                      <m:r>
                        <a:rPr lang="en-AU" sz="3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</m:oMath>
                  </m:oMathPara>
                </a14:m>
                <a:endParaRPr lang="en-AU" sz="1000" i="1" dirty="0">
                  <a:solidFill>
                    <a:prstClr val="black"/>
                  </a:solidFill>
                  <a:latin typeface="Cambria Math" panose="02040503050406030204" pitchFamily="18" charset="0"/>
                </a:endParaRPr>
              </a:p>
              <a:p>
                <a:pPr>
                  <a:defRPr/>
                </a:pPr>
                <a:br>
                  <a:rPr lang="en-AU" sz="1000" i="1" dirty="0">
                    <a:solidFill>
                      <a:prstClr val="black"/>
                    </a:solidFill>
                    <a:latin typeface="Cambria Math" panose="02040503050406030204" pitchFamily="18" charset="0"/>
                  </a:rPr>
                </a:b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kumimoji="0" lang="en-AU" sz="3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r>
                                <a:rPr kumimoji="0" lang="en-AU" sz="30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𝜓</m:t>
                              </m:r>
                            </m:e>
                          </m:d>
                        </m:e>
                        <m:sup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sup>
                      </m:sSup>
                      <m:r>
                        <a:rPr kumimoji="0" lang="en-AU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→</m:t>
                      </m:r>
                      <m:r>
                        <a:rPr kumimoji="0" lang="en-AU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𝑃</m:t>
                      </m:r>
                      <m:d>
                        <m:dPr>
                          <m:ctrlP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</m:d>
                      <m:r>
                        <a:rPr kumimoji="0" lang="en-AU" sz="3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p>
                        <m:sSupPr>
                          <m:ctrlP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d>
                            <m:dPr>
                              <m:begChr m:val="|"/>
                              <m:endChr m:val="|"/>
                              <m:ctrlPr>
                                <a:rPr kumimoji="0" lang="en-AU" sz="3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d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kumimoji="0" lang="en-AU" sz="3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r>
                                    <a:rPr kumimoji="0" lang="en-AU" sz="3000" b="0" i="1" u="none" strike="noStrike" kern="1200" cap="none" spc="0" normalizeH="0" baseline="0" noProof="0" smtClean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𝜈</m:t>
                                  </m:r>
                                </m:e>
                                <m:e>
                                  <m:r>
                                    <a:rPr kumimoji="0" lang="en-AU" sz="3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𝜓</m:t>
                                  </m:r>
                                </m:e>
                              </m:d>
                            </m:e>
                          </m:d>
                        </m:e>
                        <m:sup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kumimoji="0" lang="en-AU" sz="3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mc:Choice>
        <mc:Fallback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81474845-B681-397C-01FB-454A0517CF2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452" y="2299765"/>
                <a:ext cx="4124085" cy="117102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77BB09-D711-FEFE-1952-089C20D14160}"/>
                  </a:ext>
                </a:extLst>
              </p:cNvPr>
              <p:cNvSpPr txBox="1"/>
              <p:nvPr/>
            </p:nvSpPr>
            <p:spPr>
              <a:xfrm>
                <a:off x="5695024" y="1110431"/>
                <a:ext cx="2499504" cy="55399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pPr>
                        <m:e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𝐻</m:t>
                          </m:r>
                        </m:e>
                        <m:sup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</m:e>
                      </m:d>
                      <m:r>
                        <a:rPr kumimoji="0" lang="en-AU" sz="3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sSub>
                        <m:sSubPr>
                          <m:ctrlP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sSubPr>
                        <m:e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𝐸</m:t>
                          </m:r>
                        </m:e>
                        <m:sub>
                          <m:r>
                            <a:rPr kumimoji="0" lang="en-AU" sz="30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𝜈</m:t>
                          </m:r>
                        </m:sub>
                      </m:sSub>
                      <m:d>
                        <m:dPr>
                          <m:begChr m:val="|"/>
                          <m:endChr m:val="⟩"/>
                          <m:ctrlP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𝜈</m:t>
                          </m:r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9A77BB09-D711-FEFE-1952-089C20D1416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5024" y="1110431"/>
                <a:ext cx="2499504" cy="55399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72070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6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41">
            <a:extLst>
              <a:ext uri="{FF2B5EF4-FFF2-40B4-BE49-F238E27FC236}">
                <a16:creationId xmlns:a16="http://schemas.microsoft.com/office/drawing/2014/main" id="{F9D7D53B-ADA7-E29C-693E-C32E53B65913}"/>
              </a:ext>
            </a:extLst>
          </p:cNvPr>
          <p:cNvSpPr txBox="1"/>
          <p:nvPr/>
        </p:nvSpPr>
        <p:spPr>
          <a:xfrm>
            <a:off x="0" y="10103"/>
            <a:ext cx="12192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4500" dirty="0">
                <a:latin typeface="Calibri" panose="020F0502020204030204" pitchFamily="34" charset="0"/>
              </a:rPr>
              <a:t>Teaser:</a:t>
            </a:r>
            <a:br>
              <a:rPr lang="en-AU" sz="4500" dirty="0">
                <a:latin typeface="Calibri" panose="020F0502020204030204" pitchFamily="34" charset="0"/>
              </a:rPr>
            </a:br>
            <a:r>
              <a:rPr lang="en-AU" sz="4500" dirty="0">
                <a:latin typeface="Calibri" panose="020F0502020204030204" pitchFamily="34" charset="0"/>
              </a:rPr>
              <a:t>Continuous operations and processes</a:t>
            </a:r>
            <a:endParaRPr lang="en-GB" sz="2400" dirty="0">
              <a:latin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22C022E-1A5D-10AE-DF07-50CFF76782CD}"/>
              </a:ext>
            </a:extLst>
          </p:cNvPr>
          <p:cNvSpPr txBox="1"/>
          <p:nvPr/>
        </p:nvSpPr>
        <p:spPr>
          <a:xfrm>
            <a:off x="262587" y="6200350"/>
            <a:ext cx="3482100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/>
              <a:t>FC, Jing Yang, coming soon</a:t>
            </a:r>
          </a:p>
        </p:txBody>
      </p: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6F7650DA-1815-F504-4FF4-FD5EC2DCB006}"/>
              </a:ext>
            </a:extLst>
          </p:cNvPr>
          <p:cNvCxnSpPr/>
          <p:nvPr/>
        </p:nvCxnSpPr>
        <p:spPr>
          <a:xfrm rot="16200000" flipV="1">
            <a:off x="8809037" y="3666020"/>
            <a:ext cx="5299860" cy="0"/>
          </a:xfrm>
          <a:prstGeom prst="straightConnector1">
            <a:avLst/>
          </a:prstGeom>
          <a:ln w="63500">
            <a:solidFill>
              <a:srgbClr val="002060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FA610F-D7D0-CFBC-66B4-EC40AA06A0B8}"/>
                  </a:ext>
                </a:extLst>
              </p:cNvPr>
              <p:cNvSpPr txBox="1"/>
              <p:nvPr/>
            </p:nvSpPr>
            <p:spPr>
              <a:xfrm>
                <a:off x="11609777" y="1182432"/>
                <a:ext cx="389467" cy="465384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sub>
                      </m:sSub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AFFA610F-D7D0-CFBC-66B4-EC40AA06A0B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09777" y="1182432"/>
                <a:ext cx="389467" cy="465384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22C80FF-863E-A307-D28B-08DA67A7784D}"/>
              </a:ext>
            </a:extLst>
          </p:cNvPr>
          <p:cNvGrpSpPr/>
          <p:nvPr/>
        </p:nvGrpSpPr>
        <p:grpSpPr>
          <a:xfrm>
            <a:off x="11255566" y="2273586"/>
            <a:ext cx="302044" cy="439664"/>
            <a:chOff x="830862" y="2764872"/>
            <a:chExt cx="302044" cy="439664"/>
          </a:xfrm>
        </p:grpSpPr>
        <p:cxnSp>
          <p:nvCxnSpPr>
            <p:cNvPr id="14" name="Gerade Verbindung mit Pfeil 21">
              <a:extLst>
                <a:ext uri="{FF2B5EF4-FFF2-40B4-BE49-F238E27FC236}">
                  <a16:creationId xmlns:a16="http://schemas.microsoft.com/office/drawing/2014/main" id="{25F8BE0C-2EC3-77AA-C406-CCF107543EE5}"/>
                </a:ext>
              </a:extLst>
            </p:cNvPr>
            <p:cNvCxnSpPr/>
            <p:nvPr/>
          </p:nvCxnSpPr>
          <p:spPr bwMode="auto">
            <a:xfrm flipH="1" flipV="1">
              <a:off x="830862" y="2764872"/>
              <a:ext cx="302044" cy="439664"/>
            </a:xfrm>
            <a:prstGeom prst="straightConnector1">
              <a:avLst/>
            </a:prstGeom>
            <a:noFill/>
            <a:ln w="44450" cap="flat" cmpd="sng" algn="ctr">
              <a:solidFill>
                <a:srgbClr val="C00000"/>
              </a:solidFill>
              <a:prstDash val="solid"/>
              <a:tailEnd type="arrow"/>
            </a:ln>
            <a:effectLst/>
          </p:spPr>
        </p:cxn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682708C0-88CD-A78F-0FB7-DAC14CAD8E0A}"/>
                </a:ext>
              </a:extLst>
            </p:cNvPr>
            <p:cNvSpPr/>
            <p:nvPr/>
          </p:nvSpPr>
          <p:spPr>
            <a:xfrm>
              <a:off x="883454" y="2911997"/>
              <a:ext cx="249452" cy="235590"/>
            </a:xfrm>
            <a:prstGeom prst="ellipse">
              <a:avLst/>
            </a:prstGeom>
            <a:gradFill flip="none" rotWithShape="1">
              <a:gsLst>
                <a:gs pos="0">
                  <a:srgbClr val="C00000"/>
                </a:gs>
                <a:gs pos="50000">
                  <a:srgbClr val="FF4343"/>
                </a:gs>
                <a:gs pos="100000">
                  <a:srgbClr val="FFA3A3"/>
                </a:gs>
              </a:gsLst>
              <a:path path="circle">
                <a:fillToRect l="100000" t="100000"/>
              </a:path>
              <a:tileRect r="-100000" b="-10000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sz="2800"/>
            </a:p>
          </p:txBody>
        </p:sp>
      </p:grpSp>
      <p:pic>
        <p:nvPicPr>
          <p:cNvPr id="28" name="Picture 27" descr="A graph with purple lines&#10;&#10;Description automatically generated">
            <a:extLst>
              <a:ext uri="{FF2B5EF4-FFF2-40B4-BE49-F238E27FC236}">
                <a16:creationId xmlns:a16="http://schemas.microsoft.com/office/drawing/2014/main" id="{0E8024EC-C6A0-DCBE-7102-2D8C54A7474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9" t="8696" r="42832" b="7298"/>
          <a:stretch/>
        </p:blipFill>
        <p:spPr>
          <a:xfrm>
            <a:off x="7467443" y="4055824"/>
            <a:ext cx="3788123" cy="2527208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1858B73D-CEA0-6D31-D068-DB12A740DC94}"/>
              </a:ext>
            </a:extLst>
          </p:cNvPr>
          <p:cNvGrpSpPr/>
          <p:nvPr/>
        </p:nvGrpSpPr>
        <p:grpSpPr>
          <a:xfrm rot="1056441">
            <a:off x="10138991" y="1640407"/>
            <a:ext cx="1111796" cy="551505"/>
            <a:chOff x="224221" y="2361325"/>
            <a:chExt cx="1111796" cy="551505"/>
          </a:xfrm>
        </p:grpSpPr>
        <p:sp>
          <p:nvSpPr>
            <p:cNvPr id="33" name="Partial Circle 32">
              <a:extLst>
                <a:ext uri="{FF2B5EF4-FFF2-40B4-BE49-F238E27FC236}">
                  <a16:creationId xmlns:a16="http://schemas.microsoft.com/office/drawing/2014/main" id="{8457F030-0B91-CE0A-5368-837796881899}"/>
                </a:ext>
              </a:extLst>
            </p:cNvPr>
            <p:cNvSpPr/>
            <p:nvPr/>
          </p:nvSpPr>
          <p:spPr>
            <a:xfrm>
              <a:off x="655149" y="2481943"/>
              <a:ext cx="680868" cy="430887"/>
            </a:xfrm>
            <a:prstGeom prst="pie">
              <a:avLst>
                <a:gd name="adj1" fmla="val 5400000"/>
                <a:gd name="adj2" fmla="val 16200000"/>
              </a:avLst>
            </a:prstGeom>
            <a:solidFill>
              <a:schemeClr val="bg1">
                <a:lumMod val="50000"/>
              </a:schemeClr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>
                <a:solidFill>
                  <a:schemeClr val="tx1"/>
                </a:solidFill>
              </a:endParaRP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06FB6FE2-1A12-E0DE-56E0-8EED6AA254F2}"/>
                </a:ext>
              </a:extLst>
            </p:cNvPr>
            <p:cNvSpPr/>
            <p:nvPr/>
          </p:nvSpPr>
          <p:spPr>
            <a:xfrm>
              <a:off x="923109" y="2481943"/>
              <a:ext cx="182880" cy="430887"/>
            </a:xfrm>
            <a:prstGeom prst="ellipse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cxnSp>
          <p:nvCxnSpPr>
            <p:cNvPr id="35" name="Connector: Curved 34">
              <a:extLst>
                <a:ext uri="{FF2B5EF4-FFF2-40B4-BE49-F238E27FC236}">
                  <a16:creationId xmlns:a16="http://schemas.microsoft.com/office/drawing/2014/main" id="{45E16904-0C28-E6A3-E82E-0E394BBD7E71}"/>
                </a:ext>
              </a:extLst>
            </p:cNvPr>
            <p:cNvCxnSpPr>
              <a:cxnSpLocks/>
              <a:stCxn id="33" idx="2"/>
            </p:cNvCxnSpPr>
            <p:nvPr/>
          </p:nvCxnSpPr>
          <p:spPr>
            <a:xfrm rot="10800000">
              <a:off x="224221" y="2361325"/>
              <a:ext cx="430928" cy="336063"/>
            </a:xfrm>
            <a:prstGeom prst="curvedConnector3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EAF7F83-7B93-A92A-43EF-7A401A166E75}"/>
                  </a:ext>
                </a:extLst>
              </p:cNvPr>
              <p:cNvSpPr txBox="1"/>
              <p:nvPr/>
            </p:nvSpPr>
            <p:spPr>
              <a:xfrm>
                <a:off x="153624" y="1707482"/>
                <a:ext cx="9035872" cy="20588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AU" sz="3200" dirty="0"/>
                  <a:t>Functional Born rule</a:t>
                </a:r>
                <a:br>
                  <a:rPr lang="en-AU" sz="3200" dirty="0"/>
                </a:br>
                <a:r>
                  <a:rPr lang="en-AU" sz="3200" dirty="0"/>
                  <a:t>(coherent states): </a:t>
                </a:r>
                <a:br>
                  <a:rPr lang="en-AU" sz="1000" dirty="0"/>
                </a:br>
                <a:endParaRPr lang="en-AU" sz="1000" dirty="0"/>
              </a:p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32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</a:rPr>
                            <m:t>𝑟</m:t>
                          </m:r>
                        </m:e>
                      </m:d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=∫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𝔇</m:t>
                      </m:r>
                      <m:d>
                        <m:dPr>
                          <m:begChr m:val="["/>
                          <m:endChr m:val="]"/>
                          <m:ctrlP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,</m:t>
                          </m:r>
                          <m:acc>
                            <m:accPr>
                              <m:chr m:val="̅"/>
                              <m:ctrlPr>
                                <a:rPr lang="en-AU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AU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</m:e>
                          </m:acc>
                        </m:e>
                      </m:d>
                      <m:sSup>
                        <m:sSupPr>
                          <m:ctrlP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AU" sz="3200" b="0" i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e</m:t>
                          </m:r>
                        </m:e>
                        <m:sup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𝑖</m:t>
                          </m:r>
                          <m:nary>
                            <m:naryPr>
                              <m:ctrlPr>
                                <a:rPr lang="en-AU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naryPr>
                            <m:sub>
                              <m:sSub>
                                <m:sSub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brk m:alnAt="23"/>
                                    </m:rP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𝑖</m:t>
                                  </m:r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 </m:t>
                                  </m:r>
                                </m:sub>
                              </m:sSub>
                            </m:sub>
                            <m:sup>
                              <m:sSub>
                                <m:sSub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𝑡</m:t>
                                  </m:r>
                                </m:e>
                                <m:sub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𝑓</m:t>
                                  </m:r>
                                </m:sub>
                              </m:sSub>
                            </m:sup>
                            <m:e>
                              <m:r>
                                <m:rPr>
                                  <m:sty m:val="p"/>
                                </m:rPr>
                                <a:rPr lang="en-AU" sz="32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Im</m:t>
                              </m:r>
                              <m:r>
                                <a:rPr lang="en-AU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[</m:t>
                              </m:r>
                              <m:sSup>
                                <m:sSup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AU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AU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  <m:t>𝛼</m:t>
                                      </m:r>
                                    </m:e>
                                  </m:acc>
                                </m:e>
                                <m:sup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r>
                                <a:rPr lang="en-AU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𝛼</m:t>
                              </m:r>
                              <m:r>
                                <a:rPr lang="en-AU" sz="32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acc>
                                    <m:accPr>
                                      <m:chr m:val="̇"/>
                                      <m:ctrlPr>
                                        <a:rPr lang="en-AU" sz="3200" b="0" i="1" smtClean="0">
                                          <a:latin typeface="Cambria Math" panose="02040503050406030204" pitchFamily="18" charset="0"/>
                                          <a:ea typeface="Cambria Math" panose="02040503050406030204" pitchFamily="18" charset="0"/>
                                        </a:rPr>
                                      </m:ctrlPr>
                                    </m:accPr>
                                    <m:e>
                                      <m:acc>
                                        <m:accPr>
                                          <m:chr m:val="̅"/>
                                          <m:ctrlPr>
                                            <a:rPr lang="en-AU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</m:ctrlPr>
                                        </m:accPr>
                                        <m:e>
                                          <m:r>
                                            <a:rPr lang="en-AU" sz="3200" i="1">
                                              <a:latin typeface="Cambria Math" panose="02040503050406030204" pitchFamily="18" charset="0"/>
                                              <a:ea typeface="Cambria Math" panose="02040503050406030204" pitchFamily="18" charset="0"/>
                                            </a:rPr>
                                            <m:t>𝛼</m:t>
                                          </m:r>
                                        </m:e>
                                      </m:acc>
                                    </m:e>
                                  </m:acc>
                                </m:e>
                                <m:sup>
                                  <m: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∗</m:t>
                                  </m:r>
                                </m:sup>
                              </m:sSup>
                              <m:acc>
                                <m:accPr>
                                  <m:chr m:val="̅"/>
                                  <m:ctrlPr>
                                    <a:rPr lang="en-AU" sz="32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AU" sz="32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𝛼</m:t>
                                  </m:r>
                                </m:e>
                              </m:acc>
                              <m:r>
                                <a:rPr lang="en-AU" sz="32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]</m:t>
                              </m:r>
                            </m:e>
                          </m:nary>
                        </m:sup>
                      </m:sSup>
                      <m:sSub>
                        <m:sSubPr>
                          <m:ctrlP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ℳ</m:t>
                          </m:r>
                        </m:e>
                        <m:sub>
                          <m:r>
                            <a:rPr lang="en-AU" sz="32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AU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𝒲</m:t>
                      </m:r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[</m:t>
                      </m:r>
                      <m:r>
                        <a:rPr lang="en-A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𝛼</m:t>
                      </m:r>
                      <m:r>
                        <a:rPr lang="en-AU" sz="32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,</m:t>
                      </m:r>
                      <m:acc>
                        <m:accPr>
                          <m:chr m:val="̅"/>
                          <m:ctrlPr>
                            <a:rPr lang="en-AU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AU" sz="32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𝛼</m:t>
                          </m:r>
                        </m:e>
                      </m:acc>
                      <m:r>
                        <a:rPr lang="en-AU" sz="32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CEAF7F83-7B93-A92A-43EF-7A401A166E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3624" y="1707482"/>
                <a:ext cx="9035872" cy="2058897"/>
              </a:xfrm>
              <a:prstGeom prst="rect">
                <a:avLst/>
              </a:prstGeom>
              <a:blipFill>
                <a:blip r:embed="rId4"/>
                <a:stretch>
                  <a:fillRect l="-1687" t="-3846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extBox 39">
            <a:extLst>
              <a:ext uri="{FF2B5EF4-FFF2-40B4-BE49-F238E27FC236}">
                <a16:creationId xmlns:a16="http://schemas.microsoft.com/office/drawing/2014/main" id="{0EC10146-33C5-BCD0-8AC5-62A8DC7B131C}"/>
              </a:ext>
            </a:extLst>
          </p:cNvPr>
          <p:cNvSpPr txBox="1"/>
          <p:nvPr/>
        </p:nvSpPr>
        <p:spPr>
          <a:xfrm>
            <a:off x="6857026" y="1999008"/>
            <a:ext cx="267804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002060"/>
                </a:solidFill>
              </a:rPr>
              <a:t>Process functional</a:t>
            </a:r>
            <a:br>
              <a:rPr lang="en-AU" sz="2400" dirty="0">
                <a:solidFill>
                  <a:srgbClr val="002060"/>
                </a:solidFill>
              </a:rPr>
            </a:br>
            <a:r>
              <a:rPr lang="en-AU" sz="2400" dirty="0">
                <a:solidFill>
                  <a:srgbClr val="002060"/>
                </a:solidFill>
              </a:rPr>
              <a:t>(Feynmann-Vernon)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6076C7-D46A-678A-23B2-92B045AD39DA}"/>
                  </a:ext>
                </a:extLst>
              </p:cNvPr>
              <p:cNvSpPr txBox="1"/>
              <p:nvPr/>
            </p:nvSpPr>
            <p:spPr>
              <a:xfrm>
                <a:off x="11637547" y="5781587"/>
                <a:ext cx="389467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AU" sz="28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AU" sz="280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  <m:sub>
                          <m:r>
                            <a:rPr lang="en-AU" sz="2800" b="0" i="1" smtClean="0"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AU" sz="28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716076C7-D46A-678A-23B2-92B045AD39D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37547" y="5781587"/>
                <a:ext cx="389467" cy="430887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Connector: Curved 7">
            <a:extLst>
              <a:ext uri="{FF2B5EF4-FFF2-40B4-BE49-F238E27FC236}">
                <a16:creationId xmlns:a16="http://schemas.microsoft.com/office/drawing/2014/main" id="{801E301E-9388-23C8-9539-81547AF23D7F}"/>
              </a:ext>
            </a:extLst>
          </p:cNvPr>
          <p:cNvCxnSpPr/>
          <p:nvPr/>
        </p:nvCxnSpPr>
        <p:spPr>
          <a:xfrm rot="5400000" flipH="1" flipV="1">
            <a:off x="7642127" y="2887066"/>
            <a:ext cx="379562" cy="318080"/>
          </a:xfrm>
          <a:prstGeom prst="curvedConnector3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282B990D-7E77-3CA1-6472-C9A34F50E651}"/>
              </a:ext>
            </a:extLst>
          </p:cNvPr>
          <p:cNvSpPr txBox="1"/>
          <p:nvPr/>
        </p:nvSpPr>
        <p:spPr>
          <a:xfrm>
            <a:off x="4091021" y="4417707"/>
            <a:ext cx="2778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2400" dirty="0">
                <a:solidFill>
                  <a:srgbClr val="002060"/>
                </a:solidFill>
              </a:rPr>
              <a:t>Operation functional</a:t>
            </a:r>
          </a:p>
        </p:txBody>
      </p:sp>
      <p:cxnSp>
        <p:nvCxnSpPr>
          <p:cNvPr id="10" name="Connector: Curved 9">
            <a:extLst>
              <a:ext uri="{FF2B5EF4-FFF2-40B4-BE49-F238E27FC236}">
                <a16:creationId xmlns:a16="http://schemas.microsoft.com/office/drawing/2014/main" id="{E2DF6678-1AF4-8D99-DFB3-874AE18BAB5D}"/>
              </a:ext>
            </a:extLst>
          </p:cNvPr>
          <p:cNvCxnSpPr>
            <a:cxnSpLocks/>
          </p:cNvCxnSpPr>
          <p:nvPr/>
        </p:nvCxnSpPr>
        <p:spPr>
          <a:xfrm rot="5400000">
            <a:off x="5426960" y="3741803"/>
            <a:ext cx="702106" cy="649701"/>
          </a:xfrm>
          <a:prstGeom prst="curvedConnector3">
            <a:avLst/>
          </a:prstGeom>
          <a:ln w="15875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293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8" grpId="0"/>
      <p:bldP spid="40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A34942-ABA1-4E7A-975F-806F45FA6608}"/>
                  </a:ext>
                </a:extLst>
              </p:cNvPr>
              <p:cNvSpPr txBox="1"/>
              <p:nvPr/>
            </p:nvSpPr>
            <p:spPr>
              <a:xfrm>
                <a:off x="102202" y="784830"/>
                <a:ext cx="11031165" cy="6155531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Quantum theory without time-evolving states: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Process matrices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Indefinite causal order/non-</a:t>
                </a:r>
                <a:r>
                  <a:rPr lang="en-AU" sz="2800" dirty="0" err="1"/>
                  <a:t>markovian</a:t>
                </a:r>
                <a:r>
                  <a:rPr lang="en-AU" sz="2800" dirty="0"/>
                  <a:t> processes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AU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Characterisation of non-Markovianity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No memory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AU" sz="2800" dirty="0"/>
                  <a:t> product states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Classical memory </a:t>
                </a:r>
                <a14:m>
                  <m:oMath xmlns:m="http://schemas.openxmlformats.org/officeDocument/2006/math">
                    <m:r>
                      <a:rPr lang="en-AU" sz="2800" i="1"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AU" sz="2800" dirty="0"/>
                  <a:t> separable states</a:t>
                </a:r>
              </a:p>
              <a:p>
                <a:pPr marL="1371600" lvl="2" indent="-457200">
                  <a:buFont typeface="Arial" panose="020B0604020202020204" pitchFamily="34" charset="0"/>
                  <a:buChar char="•"/>
                </a:pPr>
                <a:endParaRPr lang="en-AU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Hamiltonian characterisation: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/>
                  <a:t>Quantum control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AU" sz="2800" dirty="0"/>
                  <a:t> classical memory </a:t>
                </a:r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endParaRPr lang="en-AU" sz="12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rgbClr val="002060"/>
                    </a:solidFill>
                  </a:rPr>
                  <a:t>In progress: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rgbClr val="002060"/>
                    </a:solidFill>
                  </a:rPr>
                  <a:t>Multi-time </a:t>
                </a:r>
                <a:r>
                  <a:rPr lang="en-AU" sz="2800" dirty="0" err="1">
                    <a:solidFill>
                      <a:srgbClr val="002060"/>
                    </a:solidFill>
                  </a:rPr>
                  <a:t>quantumness</a:t>
                </a:r>
                <a:r>
                  <a:rPr lang="en-AU" sz="2800" dirty="0">
                    <a:solidFill>
                      <a:srgbClr val="002060"/>
                    </a:solidFill>
                  </a:rPr>
                  <a:t>—experiments 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rgbClr val="002060"/>
                    </a:solidFill>
                  </a:rPr>
                  <a:t>Continuous-time operations/processes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rgbClr val="002060"/>
                    </a:solidFill>
                  </a:rPr>
                  <a:t>Causality in QFT measurements</a:t>
                </a:r>
              </a:p>
              <a:p>
                <a:pPr marL="914400" lvl="1" indent="-457200">
                  <a:buFont typeface="Arial" panose="020B0604020202020204" pitchFamily="34" charset="0"/>
                  <a:buChar char="•"/>
                </a:pPr>
                <a:r>
                  <a:rPr lang="en-AU" sz="2800" dirty="0">
                    <a:solidFill>
                      <a:srgbClr val="002060"/>
                    </a:solidFill>
                  </a:rPr>
                  <a:t>…</a:t>
                </a: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B0A34942-ABA1-4E7A-975F-806F45FA660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202" y="784830"/>
                <a:ext cx="11031165" cy="6155531"/>
              </a:xfrm>
              <a:prstGeom prst="rect">
                <a:avLst/>
              </a:prstGeom>
              <a:blipFill>
                <a:blip r:embed="rId2"/>
                <a:stretch>
                  <a:fillRect l="-1824" t="-1683" b="-2574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Textfeld 41">
            <a:extLst>
              <a:ext uri="{FF2B5EF4-FFF2-40B4-BE49-F238E27FC236}">
                <a16:creationId xmlns:a16="http://schemas.microsoft.com/office/drawing/2014/main" id="{10DD0CC4-5B7A-4E80-A180-1E19976B77C3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latin typeface="Calibri" panose="020F0502020204030204" pitchFamily="34" charset="0"/>
              </a:rPr>
              <a:t>Outlook</a:t>
            </a:r>
            <a:endParaRPr lang="en-GB" sz="2400" dirty="0">
              <a:latin typeface="Calibri" panose="020F0502020204030204" pitchFamily="34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C8092C-8821-E91D-3A13-698932EA1159}"/>
              </a:ext>
            </a:extLst>
          </p:cNvPr>
          <p:cNvGrpSpPr/>
          <p:nvPr/>
        </p:nvGrpSpPr>
        <p:grpSpPr>
          <a:xfrm>
            <a:off x="7314351" y="246500"/>
            <a:ext cx="4685821" cy="5544104"/>
            <a:chOff x="7403977" y="1313896"/>
            <a:chExt cx="4685821" cy="5544104"/>
          </a:xfrm>
        </p:grpSpPr>
        <p:sp>
          <p:nvSpPr>
            <p:cNvPr id="16" name="Rectangle: Rounded Corners 15">
              <a:extLst>
                <a:ext uri="{FF2B5EF4-FFF2-40B4-BE49-F238E27FC236}">
                  <a16:creationId xmlns:a16="http://schemas.microsoft.com/office/drawing/2014/main" id="{16D41956-704A-39CE-D88F-0745BF418D3C}"/>
                </a:ext>
              </a:extLst>
            </p:cNvPr>
            <p:cNvSpPr/>
            <p:nvPr/>
          </p:nvSpPr>
          <p:spPr>
            <a:xfrm>
              <a:off x="7403977" y="1313896"/>
              <a:ext cx="4685821" cy="5544104"/>
            </a:xfrm>
            <a:prstGeom prst="roundRect">
              <a:avLst>
                <a:gd name="adj" fmla="val 7762"/>
              </a:avLst>
            </a:prstGeom>
            <a:solidFill>
              <a:schemeClr val="accent5">
                <a:lumMod val="40000"/>
                <a:lumOff val="60000"/>
              </a:schemeClr>
            </a:solidFill>
            <a:ln>
              <a:solidFill>
                <a:srgbClr val="1F4E7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/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2D917F2A-93B0-E49F-96DA-DC6B006E62A3}"/>
                </a:ext>
              </a:extLst>
            </p:cNvPr>
            <p:cNvGrpSpPr/>
            <p:nvPr/>
          </p:nvGrpSpPr>
          <p:grpSpPr>
            <a:xfrm>
              <a:off x="7476034" y="1406268"/>
              <a:ext cx="4613764" cy="5284785"/>
              <a:chOff x="7476034" y="1406268"/>
              <a:chExt cx="4613764" cy="5284785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4757B055-F94B-1519-8A5E-606B3B93E6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628145" y="3465746"/>
                <a:ext cx="2607424" cy="2607424"/>
              </a:xfrm>
              <a:prstGeom prst="rect">
                <a:avLst/>
              </a:prstGeom>
            </p:spPr>
          </p:pic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1960968-9059-BE04-61A4-420550A833BB}"/>
                  </a:ext>
                </a:extLst>
              </p:cNvPr>
              <p:cNvSpPr/>
              <p:nvPr/>
            </p:nvSpPr>
            <p:spPr>
              <a:xfrm>
                <a:off x="7476034" y="1406268"/>
                <a:ext cx="4613764" cy="92333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  <a:scene3d>
                  <a:camera prst="orthographicFront"/>
                  <a:lightRig rig="threePt" dir="t"/>
                </a:scene3d>
                <a:sp3d extrusionH="57150">
                  <a:bevelT w="38100" h="38100"/>
                </a:sp3d>
              </a:bodyPr>
              <a:lstStyle/>
              <a:p>
                <a:pPr algn="ctr"/>
                <a:r>
                  <a:rPr lang="en-GB" sz="5400" b="1" dirty="0">
                    <a:ln w="12700" cmpd="sng">
                      <a:solidFill>
                        <a:schemeClr val="accent4"/>
                      </a:solidFill>
                      <a:prstDash val="solid"/>
                    </a:ln>
                    <a:gradFill>
                      <a:gsLst>
                        <a:gs pos="0">
                          <a:schemeClr val="accent4"/>
                        </a:gs>
                        <a:gs pos="4000">
                          <a:schemeClr val="accent4">
                            <a:lumMod val="60000"/>
                            <a:lumOff val="40000"/>
                          </a:schemeClr>
                        </a:gs>
                        <a:gs pos="87000">
                          <a:schemeClr val="accent4">
                            <a:lumMod val="20000"/>
                            <a:lumOff val="80000"/>
                          </a:schemeClr>
                        </a:gs>
                      </a:gsLst>
                      <a:lin ang="5400000"/>
                    </a:gradFill>
                    <a:effectLst>
                      <a:glow rad="63500">
                        <a:schemeClr val="accent1">
                          <a:satMod val="175000"/>
                          <a:alpha val="40000"/>
                        </a:schemeClr>
                      </a:glow>
                    </a:effectLst>
                  </a:rPr>
                  <a:t>Join the action!</a:t>
                </a: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5BC5C7AA-7914-3907-A7CA-ADA11F218ECC}"/>
                  </a:ext>
                </a:extLst>
              </p:cNvPr>
              <p:cNvSpPr txBox="1"/>
              <p:nvPr/>
            </p:nvSpPr>
            <p:spPr>
              <a:xfrm>
                <a:off x="7566889" y="2510473"/>
                <a:ext cx="4432053" cy="83099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AU" sz="2400" b="1" dirty="0">
                    <a:solidFill>
                      <a:srgbClr val="002060"/>
                    </a:solidFill>
                  </a:rPr>
                  <a:t>CA23115 – </a:t>
                </a:r>
                <a:br>
                  <a:rPr lang="en-AU" sz="2400" b="1" dirty="0">
                    <a:solidFill>
                      <a:srgbClr val="002060"/>
                    </a:solidFill>
                  </a:rPr>
                </a:br>
                <a:r>
                  <a:rPr lang="en-AU" sz="2400" b="1" dirty="0">
                    <a:solidFill>
                      <a:srgbClr val="002060"/>
                    </a:solidFill>
                  </a:rPr>
                  <a:t>Relativistic Quantum Information</a:t>
                </a:r>
              </a:p>
            </p:txBody>
          </p:sp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8FF55289-833C-B8A0-0C8B-4BC6C5CF9AB4}"/>
                  </a:ext>
                </a:extLst>
              </p:cNvPr>
              <p:cNvSpPr txBox="1"/>
              <p:nvPr/>
            </p:nvSpPr>
            <p:spPr>
              <a:xfrm>
                <a:off x="7905320" y="6321721"/>
                <a:ext cx="3990999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AU" dirty="0"/>
                  <a:t>https://www.cost.eu/actions/CA23115/</a:t>
                </a:r>
              </a:p>
            </p:txBody>
          </p:sp>
        </p:grp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4C4050B8-4BC5-76DF-C9AE-766DF2434824}"/>
              </a:ext>
            </a:extLst>
          </p:cNvPr>
          <p:cNvSpPr txBox="1"/>
          <p:nvPr/>
        </p:nvSpPr>
        <p:spPr>
          <a:xfrm>
            <a:off x="7279895" y="5872208"/>
            <a:ext cx="4826790" cy="8925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600" dirty="0"/>
              <a:t>WG3: Time, causality, and memory in quantum physics </a:t>
            </a:r>
            <a:endParaRPr lang="en-AU" sz="2600" dirty="0"/>
          </a:p>
        </p:txBody>
      </p:sp>
    </p:spTree>
    <p:extLst>
      <p:ext uri="{BB962C8B-B14F-4D97-AF65-F5344CB8AC3E}">
        <p14:creationId xmlns:p14="http://schemas.microsoft.com/office/powerpoint/2010/main" val="3964677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0988A-2EE3-4816-9869-59C4EFB05C31}"/>
              </a:ext>
            </a:extLst>
          </p:cNvPr>
          <p:cNvSpPr txBox="1"/>
          <p:nvPr/>
        </p:nvSpPr>
        <p:spPr>
          <a:xfrm flipH="1">
            <a:off x="0" y="23513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700" dirty="0"/>
              <a:t>Quantum theory without global causal structure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8C4835-3A6A-4911-BB6A-0DD857C41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861" y="1384026"/>
            <a:ext cx="4186112" cy="41861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B2A28E-F1A9-4488-B7CD-A544486A8CFC}"/>
              </a:ext>
            </a:extLst>
          </p:cNvPr>
          <p:cNvSpPr txBox="1"/>
          <p:nvPr/>
        </p:nvSpPr>
        <p:spPr>
          <a:xfrm>
            <a:off x="0" y="1384026"/>
            <a:ext cx="719942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AU" sz="2800" b="1" dirty="0"/>
              <a:t>Events:</a:t>
            </a:r>
            <a:br>
              <a:rPr lang="en-AU" sz="2800" b="1" dirty="0"/>
            </a:br>
            <a:endParaRPr lang="en-AU" sz="2800" b="1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b="1" dirty="0"/>
              <a:t>Geometric: </a:t>
            </a:r>
            <a:br>
              <a:rPr lang="en-AU" sz="2800" dirty="0"/>
            </a:br>
            <a:r>
              <a:rPr lang="en-AU" sz="2800" dirty="0"/>
              <a:t>locations in spacetime</a:t>
            </a:r>
            <a:br>
              <a:rPr lang="en-AU" sz="2800" dirty="0"/>
            </a:br>
            <a:endParaRPr lang="en-AU" sz="2800" dirty="0"/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AU" sz="2800" b="1" dirty="0"/>
              <a:t>Operational:</a:t>
            </a:r>
            <a:br>
              <a:rPr lang="en-AU" sz="2800" dirty="0"/>
            </a:br>
            <a:r>
              <a:rPr lang="en-AU" sz="2800" dirty="0"/>
              <a:t>“something that happens”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822A61-C441-4AE2-9CD5-3C67CCC6EFDC}"/>
              </a:ext>
            </a:extLst>
          </p:cNvPr>
          <p:cNvGrpSpPr/>
          <p:nvPr/>
        </p:nvGrpSpPr>
        <p:grpSpPr>
          <a:xfrm>
            <a:off x="7932420" y="1623755"/>
            <a:ext cx="3382993" cy="3610490"/>
            <a:chOff x="8003876" y="1622867"/>
            <a:chExt cx="3382993" cy="3610490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C371EC4D-D625-4E60-8BA6-BD75B954910E}"/>
                </a:ext>
              </a:extLst>
            </p:cNvPr>
            <p:cNvSpPr/>
            <p:nvPr/>
          </p:nvSpPr>
          <p:spPr>
            <a:xfrm>
              <a:off x="8498457" y="3864633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DEE9456-2A80-4231-A373-ECFEF0F75DD4}"/>
                </a:ext>
              </a:extLst>
            </p:cNvPr>
            <p:cNvSpPr/>
            <p:nvPr/>
          </p:nvSpPr>
          <p:spPr>
            <a:xfrm>
              <a:off x="9315798" y="2962813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7B7D3CDB-E040-49D1-BA0B-53022D7BE31B}"/>
                </a:ext>
              </a:extLst>
            </p:cNvPr>
            <p:cNvSpPr/>
            <p:nvPr/>
          </p:nvSpPr>
          <p:spPr>
            <a:xfrm>
              <a:off x="10754549" y="2962813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8E6F60DB-0A7A-49B5-9A08-CE02725C4F22}"/>
                </a:ext>
              </a:extLst>
            </p:cNvPr>
            <p:cNvSpPr/>
            <p:nvPr/>
          </p:nvSpPr>
          <p:spPr>
            <a:xfrm>
              <a:off x="11188461" y="1622867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41D8B50-7FE5-4B3C-833E-BE4DC2277DB4}"/>
                </a:ext>
              </a:extLst>
            </p:cNvPr>
            <p:cNvSpPr/>
            <p:nvPr/>
          </p:nvSpPr>
          <p:spPr>
            <a:xfrm>
              <a:off x="8502770" y="2053086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711841D2-26E7-4516-AACA-523F44DBADB4}"/>
                </a:ext>
              </a:extLst>
            </p:cNvPr>
            <p:cNvSpPr/>
            <p:nvPr/>
          </p:nvSpPr>
          <p:spPr>
            <a:xfrm>
              <a:off x="9545106" y="4297031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BF8F348A-0496-41A2-86A5-F2677224F301}"/>
                </a:ext>
              </a:extLst>
            </p:cNvPr>
            <p:cNvSpPr/>
            <p:nvPr/>
          </p:nvSpPr>
          <p:spPr>
            <a:xfrm>
              <a:off x="10509403" y="3538267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D40E4FCE-200C-4A33-B151-F50913DCD0EC}"/>
                </a:ext>
              </a:extLst>
            </p:cNvPr>
            <p:cNvSpPr/>
            <p:nvPr/>
          </p:nvSpPr>
          <p:spPr>
            <a:xfrm>
              <a:off x="8003876" y="5043576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FF372BE6-819B-4C0B-8195-A28B074F6918}"/>
                </a:ext>
              </a:extLst>
            </p:cNvPr>
            <p:cNvSpPr/>
            <p:nvPr/>
          </p:nvSpPr>
          <p:spPr>
            <a:xfrm>
              <a:off x="10892573" y="4853795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2A109-0669-4E44-B757-6FCB73F7B5EE}"/>
              </a:ext>
            </a:extLst>
          </p:cNvPr>
          <p:cNvGrpSpPr/>
          <p:nvPr/>
        </p:nvGrpSpPr>
        <p:grpSpPr>
          <a:xfrm>
            <a:off x="10769320" y="4733157"/>
            <a:ext cx="446889" cy="389052"/>
            <a:chOff x="10217307" y="2626827"/>
            <a:chExt cx="1099148" cy="846226"/>
          </a:xfrm>
        </p:grpSpPr>
        <p:sp>
          <p:nvSpPr>
            <p:cNvPr id="16" name="Würfel 43">
              <a:extLst>
                <a:ext uri="{FF2B5EF4-FFF2-40B4-BE49-F238E27FC236}">
                  <a16:creationId xmlns:a16="http://schemas.microsoft.com/office/drawing/2014/main" id="{690CE7A8-EA7F-412E-80CC-252CFC14DE2E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7" name="Ellipse 44">
              <a:extLst>
                <a:ext uri="{FF2B5EF4-FFF2-40B4-BE49-F238E27FC236}">
                  <a16:creationId xmlns:a16="http://schemas.microsoft.com/office/drawing/2014/main" id="{902DFFB7-970E-499A-86C4-E390D6A71B52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8" name="Ellipse 45">
              <a:extLst>
                <a:ext uri="{FF2B5EF4-FFF2-40B4-BE49-F238E27FC236}">
                  <a16:creationId xmlns:a16="http://schemas.microsoft.com/office/drawing/2014/main" id="{FAF11E58-3BBF-4B33-B60D-1E7308243117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9" name="Ellipse 46">
              <a:extLst>
                <a:ext uri="{FF2B5EF4-FFF2-40B4-BE49-F238E27FC236}">
                  <a16:creationId xmlns:a16="http://schemas.microsoft.com/office/drawing/2014/main" id="{A1088A0C-B54C-4224-BA6E-350464D5D33E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0" name="Ellipse 47">
              <a:extLst>
                <a:ext uri="{FF2B5EF4-FFF2-40B4-BE49-F238E27FC236}">
                  <a16:creationId xmlns:a16="http://schemas.microsoft.com/office/drawing/2014/main" id="{20638C27-D157-47B3-820C-2716A9686558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1" name="Ellipse 48">
              <a:extLst>
                <a:ext uri="{FF2B5EF4-FFF2-40B4-BE49-F238E27FC236}">
                  <a16:creationId xmlns:a16="http://schemas.microsoft.com/office/drawing/2014/main" id="{A26DC3E8-442A-456B-A8D5-EF241E7B0364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2" name="Flussdiagramm: Verzweigung 51">
              <a:extLst>
                <a:ext uri="{FF2B5EF4-FFF2-40B4-BE49-F238E27FC236}">
                  <a16:creationId xmlns:a16="http://schemas.microsoft.com/office/drawing/2014/main" id="{8DBAFF0E-F9D9-469D-8C2E-932423E7B256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B1AC3-D15A-4E65-A3F9-3356FA3BDDD1}"/>
              </a:ext>
            </a:extLst>
          </p:cNvPr>
          <p:cNvGrpSpPr/>
          <p:nvPr/>
        </p:nvGrpSpPr>
        <p:grpSpPr>
          <a:xfrm>
            <a:off x="10973389" y="1524119"/>
            <a:ext cx="446889" cy="389052"/>
            <a:chOff x="10217307" y="2626827"/>
            <a:chExt cx="1099148" cy="846226"/>
          </a:xfrm>
        </p:grpSpPr>
        <p:sp>
          <p:nvSpPr>
            <p:cNvPr id="24" name="Würfel 43">
              <a:extLst>
                <a:ext uri="{FF2B5EF4-FFF2-40B4-BE49-F238E27FC236}">
                  <a16:creationId xmlns:a16="http://schemas.microsoft.com/office/drawing/2014/main" id="{201FBDB4-3B6E-46A8-A7A4-0BA4516A5545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5" name="Ellipse 44">
              <a:extLst>
                <a:ext uri="{FF2B5EF4-FFF2-40B4-BE49-F238E27FC236}">
                  <a16:creationId xmlns:a16="http://schemas.microsoft.com/office/drawing/2014/main" id="{CB91AE3D-C7B4-443D-82E4-109A9D263349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009B5314-6AA3-41F9-A803-A4DA277DBE92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7" name="Ellipse 46">
              <a:extLst>
                <a:ext uri="{FF2B5EF4-FFF2-40B4-BE49-F238E27FC236}">
                  <a16:creationId xmlns:a16="http://schemas.microsoft.com/office/drawing/2014/main" id="{5B7D1A90-5854-4890-9F87-F091B3225CBA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8" name="Ellipse 47">
              <a:extLst>
                <a:ext uri="{FF2B5EF4-FFF2-40B4-BE49-F238E27FC236}">
                  <a16:creationId xmlns:a16="http://schemas.microsoft.com/office/drawing/2014/main" id="{51BD466C-1406-4DEF-9A56-79ECAB6ED0B5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E766F81F-9CAE-4887-AEF8-545090B5605D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0" name="Flussdiagramm: Verzweigung 51">
              <a:extLst>
                <a:ext uri="{FF2B5EF4-FFF2-40B4-BE49-F238E27FC236}">
                  <a16:creationId xmlns:a16="http://schemas.microsoft.com/office/drawing/2014/main" id="{17177553-8266-4B62-9505-F98F2E84D6B3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F3A1D4-7269-40C6-A027-8AAC856957B0}"/>
              </a:ext>
            </a:extLst>
          </p:cNvPr>
          <p:cNvGrpSpPr/>
          <p:nvPr/>
        </p:nvGrpSpPr>
        <p:grpSpPr>
          <a:xfrm>
            <a:off x="8346906" y="1954338"/>
            <a:ext cx="446889" cy="389052"/>
            <a:chOff x="10217307" y="2626827"/>
            <a:chExt cx="1099148" cy="846226"/>
          </a:xfrm>
        </p:grpSpPr>
        <p:sp>
          <p:nvSpPr>
            <p:cNvPr id="32" name="Würfel 43">
              <a:extLst>
                <a:ext uri="{FF2B5EF4-FFF2-40B4-BE49-F238E27FC236}">
                  <a16:creationId xmlns:a16="http://schemas.microsoft.com/office/drawing/2014/main" id="{C5EF094E-3538-446F-9961-C3CE8AA8D1A3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3" name="Ellipse 44">
              <a:extLst>
                <a:ext uri="{FF2B5EF4-FFF2-40B4-BE49-F238E27FC236}">
                  <a16:creationId xmlns:a16="http://schemas.microsoft.com/office/drawing/2014/main" id="{1B670707-C8F5-4EDD-B032-E2A1B7679F59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4" name="Ellipse 45">
              <a:extLst>
                <a:ext uri="{FF2B5EF4-FFF2-40B4-BE49-F238E27FC236}">
                  <a16:creationId xmlns:a16="http://schemas.microsoft.com/office/drawing/2014/main" id="{198000F2-614A-45CA-A489-EE1754385061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5" name="Ellipse 46">
              <a:extLst>
                <a:ext uri="{FF2B5EF4-FFF2-40B4-BE49-F238E27FC236}">
                  <a16:creationId xmlns:a16="http://schemas.microsoft.com/office/drawing/2014/main" id="{59C02AC4-81B7-4CB0-B141-941326A94448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6" name="Ellipse 47">
              <a:extLst>
                <a:ext uri="{FF2B5EF4-FFF2-40B4-BE49-F238E27FC236}">
                  <a16:creationId xmlns:a16="http://schemas.microsoft.com/office/drawing/2014/main" id="{A48F95EB-3F59-4B24-857B-80B553914629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7" name="Ellipse 48">
              <a:extLst>
                <a:ext uri="{FF2B5EF4-FFF2-40B4-BE49-F238E27FC236}">
                  <a16:creationId xmlns:a16="http://schemas.microsoft.com/office/drawing/2014/main" id="{FCCD17BF-88EE-4AEE-BD08-750F5254FD40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8" name="Flussdiagramm: Verzweigung 51">
              <a:extLst>
                <a:ext uri="{FF2B5EF4-FFF2-40B4-BE49-F238E27FC236}">
                  <a16:creationId xmlns:a16="http://schemas.microsoft.com/office/drawing/2014/main" id="{FFF9236C-4DBE-497C-BA0A-811DCDA1D18C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408D37-653F-4FC4-BE93-581A6046F592}"/>
              </a:ext>
            </a:extLst>
          </p:cNvPr>
          <p:cNvGrpSpPr/>
          <p:nvPr/>
        </p:nvGrpSpPr>
        <p:grpSpPr>
          <a:xfrm>
            <a:off x="9167715" y="2860794"/>
            <a:ext cx="446889" cy="389052"/>
            <a:chOff x="10217307" y="2626827"/>
            <a:chExt cx="1099148" cy="846226"/>
          </a:xfrm>
        </p:grpSpPr>
        <p:sp>
          <p:nvSpPr>
            <p:cNvPr id="40" name="Würfel 43">
              <a:extLst>
                <a:ext uri="{FF2B5EF4-FFF2-40B4-BE49-F238E27FC236}">
                  <a16:creationId xmlns:a16="http://schemas.microsoft.com/office/drawing/2014/main" id="{08869BE5-C1F7-493C-A3BF-F1DBAB289B9B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1" name="Ellipse 44">
              <a:extLst>
                <a:ext uri="{FF2B5EF4-FFF2-40B4-BE49-F238E27FC236}">
                  <a16:creationId xmlns:a16="http://schemas.microsoft.com/office/drawing/2014/main" id="{737228B0-BFCD-4768-AE6D-0AA962E6FE29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2" name="Ellipse 45">
              <a:extLst>
                <a:ext uri="{FF2B5EF4-FFF2-40B4-BE49-F238E27FC236}">
                  <a16:creationId xmlns:a16="http://schemas.microsoft.com/office/drawing/2014/main" id="{A37F10B7-624F-4B32-9569-D7E6946A8E5E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3" name="Ellipse 46">
              <a:extLst>
                <a:ext uri="{FF2B5EF4-FFF2-40B4-BE49-F238E27FC236}">
                  <a16:creationId xmlns:a16="http://schemas.microsoft.com/office/drawing/2014/main" id="{AD267D32-01EC-4B7F-BC13-8AE7FE575455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4" name="Ellipse 47">
              <a:extLst>
                <a:ext uri="{FF2B5EF4-FFF2-40B4-BE49-F238E27FC236}">
                  <a16:creationId xmlns:a16="http://schemas.microsoft.com/office/drawing/2014/main" id="{4B8AFB9E-0FA7-4D45-8F74-5C5D39C791EE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5" name="Ellipse 48">
              <a:extLst>
                <a:ext uri="{FF2B5EF4-FFF2-40B4-BE49-F238E27FC236}">
                  <a16:creationId xmlns:a16="http://schemas.microsoft.com/office/drawing/2014/main" id="{A2E23E25-0B16-467A-AC7F-4E98E63FA657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6" name="Flussdiagramm: Verzweigung 51">
              <a:extLst>
                <a:ext uri="{FF2B5EF4-FFF2-40B4-BE49-F238E27FC236}">
                  <a16:creationId xmlns:a16="http://schemas.microsoft.com/office/drawing/2014/main" id="{4C47C0B5-CB98-4AE9-A390-830567FDCCB4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720CF7-642D-49F6-BF1D-B1BD2892C5D5}"/>
              </a:ext>
            </a:extLst>
          </p:cNvPr>
          <p:cNvGrpSpPr/>
          <p:nvPr/>
        </p:nvGrpSpPr>
        <p:grpSpPr>
          <a:xfrm>
            <a:off x="10608218" y="2780673"/>
            <a:ext cx="446889" cy="389052"/>
            <a:chOff x="10217307" y="2626827"/>
            <a:chExt cx="1099148" cy="846226"/>
          </a:xfrm>
        </p:grpSpPr>
        <p:sp>
          <p:nvSpPr>
            <p:cNvPr id="48" name="Würfel 43">
              <a:extLst>
                <a:ext uri="{FF2B5EF4-FFF2-40B4-BE49-F238E27FC236}">
                  <a16:creationId xmlns:a16="http://schemas.microsoft.com/office/drawing/2014/main" id="{BF0A79D2-BE33-477B-9474-947545C37F76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9" name="Ellipse 44">
              <a:extLst>
                <a:ext uri="{FF2B5EF4-FFF2-40B4-BE49-F238E27FC236}">
                  <a16:creationId xmlns:a16="http://schemas.microsoft.com/office/drawing/2014/main" id="{F260CC95-CBDE-4E2F-9085-CFAF2D996DA6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0" name="Ellipse 45">
              <a:extLst>
                <a:ext uri="{FF2B5EF4-FFF2-40B4-BE49-F238E27FC236}">
                  <a16:creationId xmlns:a16="http://schemas.microsoft.com/office/drawing/2014/main" id="{865A8480-3F96-4235-809D-3BB82A7CDA3D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1" name="Ellipse 46">
              <a:extLst>
                <a:ext uri="{FF2B5EF4-FFF2-40B4-BE49-F238E27FC236}">
                  <a16:creationId xmlns:a16="http://schemas.microsoft.com/office/drawing/2014/main" id="{7992D754-B9A4-46B6-A035-BCB908691688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2" name="Ellipse 47">
              <a:extLst>
                <a:ext uri="{FF2B5EF4-FFF2-40B4-BE49-F238E27FC236}">
                  <a16:creationId xmlns:a16="http://schemas.microsoft.com/office/drawing/2014/main" id="{89760053-014A-4BDF-900A-9E9786D3BF34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3" name="Ellipse 48">
              <a:extLst>
                <a:ext uri="{FF2B5EF4-FFF2-40B4-BE49-F238E27FC236}">
                  <a16:creationId xmlns:a16="http://schemas.microsoft.com/office/drawing/2014/main" id="{407B2E1A-309F-44BA-842D-D21718FFEAF6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4" name="Flussdiagramm: Verzweigung 51">
              <a:extLst>
                <a:ext uri="{FF2B5EF4-FFF2-40B4-BE49-F238E27FC236}">
                  <a16:creationId xmlns:a16="http://schemas.microsoft.com/office/drawing/2014/main" id="{C563FC3B-F9BD-4CD2-A121-DFDAF548932A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88E2C6-EAA3-49E8-A3D2-EBFF2886FDA9}"/>
              </a:ext>
            </a:extLst>
          </p:cNvPr>
          <p:cNvGrpSpPr/>
          <p:nvPr/>
        </p:nvGrpSpPr>
        <p:grpSpPr>
          <a:xfrm>
            <a:off x="10326731" y="3426590"/>
            <a:ext cx="446889" cy="389052"/>
            <a:chOff x="10217307" y="2626827"/>
            <a:chExt cx="1099148" cy="846226"/>
          </a:xfrm>
        </p:grpSpPr>
        <p:sp>
          <p:nvSpPr>
            <p:cNvPr id="56" name="Würfel 43">
              <a:extLst>
                <a:ext uri="{FF2B5EF4-FFF2-40B4-BE49-F238E27FC236}">
                  <a16:creationId xmlns:a16="http://schemas.microsoft.com/office/drawing/2014/main" id="{3E65011E-C531-4580-A207-1C3DFEFEF0BD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7" name="Ellipse 44">
              <a:extLst>
                <a:ext uri="{FF2B5EF4-FFF2-40B4-BE49-F238E27FC236}">
                  <a16:creationId xmlns:a16="http://schemas.microsoft.com/office/drawing/2014/main" id="{43C752A3-B583-4F5E-827D-5588823925D0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8" name="Ellipse 45">
              <a:extLst>
                <a:ext uri="{FF2B5EF4-FFF2-40B4-BE49-F238E27FC236}">
                  <a16:creationId xmlns:a16="http://schemas.microsoft.com/office/drawing/2014/main" id="{0F8A5530-B6E1-4898-AC17-FEBF9A9F12B2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9" name="Ellipse 46">
              <a:extLst>
                <a:ext uri="{FF2B5EF4-FFF2-40B4-BE49-F238E27FC236}">
                  <a16:creationId xmlns:a16="http://schemas.microsoft.com/office/drawing/2014/main" id="{A6A541B2-B6E3-4F71-AA5D-22092545C96E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0" name="Ellipse 47">
              <a:extLst>
                <a:ext uri="{FF2B5EF4-FFF2-40B4-BE49-F238E27FC236}">
                  <a16:creationId xmlns:a16="http://schemas.microsoft.com/office/drawing/2014/main" id="{EB346646-920F-447B-8DA6-70FAE63E82BF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1" name="Ellipse 48">
              <a:extLst>
                <a:ext uri="{FF2B5EF4-FFF2-40B4-BE49-F238E27FC236}">
                  <a16:creationId xmlns:a16="http://schemas.microsoft.com/office/drawing/2014/main" id="{8AFBC6F2-55EF-4C8F-8CBE-143329C8C8EE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2" name="Flussdiagramm: Verzweigung 51">
              <a:extLst>
                <a:ext uri="{FF2B5EF4-FFF2-40B4-BE49-F238E27FC236}">
                  <a16:creationId xmlns:a16="http://schemas.microsoft.com/office/drawing/2014/main" id="{976ABCD4-20B0-41CF-8042-C0662785CAEB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B4B32D-8B78-4350-8A0C-6645BB810F56}"/>
              </a:ext>
            </a:extLst>
          </p:cNvPr>
          <p:cNvGrpSpPr/>
          <p:nvPr/>
        </p:nvGrpSpPr>
        <p:grpSpPr>
          <a:xfrm>
            <a:off x="9250205" y="4167284"/>
            <a:ext cx="446889" cy="389052"/>
            <a:chOff x="10217307" y="2626827"/>
            <a:chExt cx="1099148" cy="846226"/>
          </a:xfrm>
        </p:grpSpPr>
        <p:sp>
          <p:nvSpPr>
            <p:cNvPr id="64" name="Würfel 43">
              <a:extLst>
                <a:ext uri="{FF2B5EF4-FFF2-40B4-BE49-F238E27FC236}">
                  <a16:creationId xmlns:a16="http://schemas.microsoft.com/office/drawing/2014/main" id="{5E4D9B54-3501-48D1-A603-7DB2B1A44474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5" name="Ellipse 44">
              <a:extLst>
                <a:ext uri="{FF2B5EF4-FFF2-40B4-BE49-F238E27FC236}">
                  <a16:creationId xmlns:a16="http://schemas.microsoft.com/office/drawing/2014/main" id="{52B7711A-2E9B-4B76-9923-DC13D5B73C77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6" name="Ellipse 45">
              <a:extLst>
                <a:ext uri="{FF2B5EF4-FFF2-40B4-BE49-F238E27FC236}">
                  <a16:creationId xmlns:a16="http://schemas.microsoft.com/office/drawing/2014/main" id="{655DD1FB-CF72-4E82-979A-9C76104487F3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7" name="Ellipse 46">
              <a:extLst>
                <a:ext uri="{FF2B5EF4-FFF2-40B4-BE49-F238E27FC236}">
                  <a16:creationId xmlns:a16="http://schemas.microsoft.com/office/drawing/2014/main" id="{9C654E7C-3639-4827-8148-1130C2735DD9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8" name="Ellipse 47">
              <a:extLst>
                <a:ext uri="{FF2B5EF4-FFF2-40B4-BE49-F238E27FC236}">
                  <a16:creationId xmlns:a16="http://schemas.microsoft.com/office/drawing/2014/main" id="{4D8D6985-C564-4FF6-A009-5C0D5F62C7F9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9" name="Ellipse 48">
              <a:extLst>
                <a:ext uri="{FF2B5EF4-FFF2-40B4-BE49-F238E27FC236}">
                  <a16:creationId xmlns:a16="http://schemas.microsoft.com/office/drawing/2014/main" id="{848AF68A-5AB7-4E47-B738-AC1281ED31E2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0" name="Flussdiagramm: Verzweigung 51">
              <a:extLst>
                <a:ext uri="{FF2B5EF4-FFF2-40B4-BE49-F238E27FC236}">
                  <a16:creationId xmlns:a16="http://schemas.microsoft.com/office/drawing/2014/main" id="{A7DCBD5A-F130-4B29-81C1-C472C38E33F5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CD3081A-D4D0-4208-B46A-2F9CB98918F5}"/>
              </a:ext>
            </a:extLst>
          </p:cNvPr>
          <p:cNvGrpSpPr/>
          <p:nvPr/>
        </p:nvGrpSpPr>
        <p:grpSpPr>
          <a:xfrm>
            <a:off x="8302760" y="3728936"/>
            <a:ext cx="446889" cy="389052"/>
            <a:chOff x="10217307" y="2626827"/>
            <a:chExt cx="1099148" cy="846226"/>
          </a:xfrm>
        </p:grpSpPr>
        <p:sp>
          <p:nvSpPr>
            <p:cNvPr id="72" name="Würfel 43">
              <a:extLst>
                <a:ext uri="{FF2B5EF4-FFF2-40B4-BE49-F238E27FC236}">
                  <a16:creationId xmlns:a16="http://schemas.microsoft.com/office/drawing/2014/main" id="{BCBB9765-4CEC-4669-B51D-284BC15EEDBE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3" name="Ellipse 44">
              <a:extLst>
                <a:ext uri="{FF2B5EF4-FFF2-40B4-BE49-F238E27FC236}">
                  <a16:creationId xmlns:a16="http://schemas.microsoft.com/office/drawing/2014/main" id="{20C55093-0C45-4762-B9B6-3A6B8E8A9950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4" name="Ellipse 45">
              <a:extLst>
                <a:ext uri="{FF2B5EF4-FFF2-40B4-BE49-F238E27FC236}">
                  <a16:creationId xmlns:a16="http://schemas.microsoft.com/office/drawing/2014/main" id="{ACD0566B-3A20-467A-A21C-B19226CB08CC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5" name="Ellipse 46">
              <a:extLst>
                <a:ext uri="{FF2B5EF4-FFF2-40B4-BE49-F238E27FC236}">
                  <a16:creationId xmlns:a16="http://schemas.microsoft.com/office/drawing/2014/main" id="{EAF3DEEF-3609-4429-87BD-74027EAF6D27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6" name="Ellipse 47">
              <a:extLst>
                <a:ext uri="{FF2B5EF4-FFF2-40B4-BE49-F238E27FC236}">
                  <a16:creationId xmlns:a16="http://schemas.microsoft.com/office/drawing/2014/main" id="{3C64198D-8343-4705-ABEE-0B77A595BC64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7" name="Ellipse 48">
              <a:extLst>
                <a:ext uri="{FF2B5EF4-FFF2-40B4-BE49-F238E27FC236}">
                  <a16:creationId xmlns:a16="http://schemas.microsoft.com/office/drawing/2014/main" id="{66991736-5E1A-406F-A48F-E120C5E7D38F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8" name="Flussdiagramm: Verzweigung 51">
              <a:extLst>
                <a:ext uri="{FF2B5EF4-FFF2-40B4-BE49-F238E27FC236}">
                  <a16:creationId xmlns:a16="http://schemas.microsoft.com/office/drawing/2014/main" id="{7E5A8D6D-CE59-4FA2-AA6D-CBE9E9B004D1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F51C25-975D-4392-AAD1-1CF304E06556}"/>
              </a:ext>
            </a:extLst>
          </p:cNvPr>
          <p:cNvGrpSpPr/>
          <p:nvPr/>
        </p:nvGrpSpPr>
        <p:grpSpPr>
          <a:xfrm>
            <a:off x="7808179" y="4854683"/>
            <a:ext cx="446889" cy="389052"/>
            <a:chOff x="10217307" y="2626827"/>
            <a:chExt cx="1099148" cy="846226"/>
          </a:xfrm>
        </p:grpSpPr>
        <p:sp>
          <p:nvSpPr>
            <p:cNvPr id="80" name="Würfel 43">
              <a:extLst>
                <a:ext uri="{FF2B5EF4-FFF2-40B4-BE49-F238E27FC236}">
                  <a16:creationId xmlns:a16="http://schemas.microsoft.com/office/drawing/2014/main" id="{11B3E366-D4E2-42F4-9ECB-C458654BA1B7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1" name="Ellipse 44">
              <a:extLst>
                <a:ext uri="{FF2B5EF4-FFF2-40B4-BE49-F238E27FC236}">
                  <a16:creationId xmlns:a16="http://schemas.microsoft.com/office/drawing/2014/main" id="{5F682235-0EDD-4578-A5D3-4474823B43E0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2" name="Ellipse 45">
              <a:extLst>
                <a:ext uri="{FF2B5EF4-FFF2-40B4-BE49-F238E27FC236}">
                  <a16:creationId xmlns:a16="http://schemas.microsoft.com/office/drawing/2014/main" id="{C751DF86-BE02-4D07-B693-EDE4854BADC8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3" name="Ellipse 46">
              <a:extLst>
                <a:ext uri="{FF2B5EF4-FFF2-40B4-BE49-F238E27FC236}">
                  <a16:creationId xmlns:a16="http://schemas.microsoft.com/office/drawing/2014/main" id="{6D71C9AA-05A4-44E9-B8C0-D7DC4F8DD552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4" name="Ellipse 47">
              <a:extLst>
                <a:ext uri="{FF2B5EF4-FFF2-40B4-BE49-F238E27FC236}">
                  <a16:creationId xmlns:a16="http://schemas.microsoft.com/office/drawing/2014/main" id="{60DA99F6-D346-454F-9640-D82A29BE939E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5" name="Ellipse 48">
              <a:extLst>
                <a:ext uri="{FF2B5EF4-FFF2-40B4-BE49-F238E27FC236}">
                  <a16:creationId xmlns:a16="http://schemas.microsoft.com/office/drawing/2014/main" id="{51AE25A3-1EB0-4D90-B4FA-B2FAA9010C5A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6" name="Flussdiagramm: Verzweigung 51">
              <a:extLst>
                <a:ext uri="{FF2B5EF4-FFF2-40B4-BE49-F238E27FC236}">
                  <a16:creationId xmlns:a16="http://schemas.microsoft.com/office/drawing/2014/main" id="{35802EAF-2876-422D-8896-E769B61A2815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7540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8FF0988A-2EE3-4816-9869-59C4EFB05C31}"/>
              </a:ext>
            </a:extLst>
          </p:cNvPr>
          <p:cNvSpPr txBox="1"/>
          <p:nvPr/>
        </p:nvSpPr>
        <p:spPr>
          <a:xfrm flipH="1">
            <a:off x="0" y="23513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700" dirty="0"/>
              <a:t>Quantum theory without global causal structure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0B2A28E-F1A9-4488-B7CD-A544486A8CFC}"/>
              </a:ext>
            </a:extLst>
          </p:cNvPr>
          <p:cNvSpPr txBox="1"/>
          <p:nvPr/>
        </p:nvSpPr>
        <p:spPr>
          <a:xfrm>
            <a:off x="0" y="1384026"/>
            <a:ext cx="719942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Local quantum theory:</a:t>
            </a:r>
          </a:p>
          <a:p>
            <a:pPr lvl="1"/>
            <a:r>
              <a:rPr lang="en-AU" sz="2800" dirty="0"/>
              <a:t>events as in ordinary quantum theory</a:t>
            </a:r>
            <a:br>
              <a:rPr lang="en-AU" sz="2800" dirty="0"/>
            </a:br>
            <a:r>
              <a:rPr lang="en-AU" sz="2800" dirty="0"/>
              <a:t>(quantum operations),</a:t>
            </a:r>
            <a:br>
              <a:rPr lang="en-AU" sz="2800" dirty="0"/>
            </a:br>
            <a:r>
              <a:rPr lang="en-AU" sz="2800" dirty="0"/>
              <a:t>no given background.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87822A61-C441-4AE2-9CD5-3C67CCC6EFDC}"/>
              </a:ext>
            </a:extLst>
          </p:cNvPr>
          <p:cNvGrpSpPr/>
          <p:nvPr/>
        </p:nvGrpSpPr>
        <p:grpSpPr>
          <a:xfrm>
            <a:off x="7932420" y="1623755"/>
            <a:ext cx="3382993" cy="3610490"/>
            <a:chOff x="8003876" y="1622867"/>
            <a:chExt cx="3382993" cy="3610490"/>
          </a:xfrm>
        </p:grpSpPr>
        <p:sp>
          <p:nvSpPr>
            <p:cNvPr id="6" name="Flowchart: Connector 5">
              <a:extLst>
                <a:ext uri="{FF2B5EF4-FFF2-40B4-BE49-F238E27FC236}">
                  <a16:creationId xmlns:a16="http://schemas.microsoft.com/office/drawing/2014/main" id="{C371EC4D-D625-4E60-8BA6-BD75B954910E}"/>
                </a:ext>
              </a:extLst>
            </p:cNvPr>
            <p:cNvSpPr/>
            <p:nvPr/>
          </p:nvSpPr>
          <p:spPr>
            <a:xfrm>
              <a:off x="8498457" y="3864633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7" name="Flowchart: Connector 6">
              <a:extLst>
                <a:ext uri="{FF2B5EF4-FFF2-40B4-BE49-F238E27FC236}">
                  <a16:creationId xmlns:a16="http://schemas.microsoft.com/office/drawing/2014/main" id="{9DEE9456-2A80-4231-A373-ECFEF0F75DD4}"/>
                </a:ext>
              </a:extLst>
            </p:cNvPr>
            <p:cNvSpPr/>
            <p:nvPr/>
          </p:nvSpPr>
          <p:spPr>
            <a:xfrm>
              <a:off x="9315798" y="2962813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8" name="Flowchart: Connector 7">
              <a:extLst>
                <a:ext uri="{FF2B5EF4-FFF2-40B4-BE49-F238E27FC236}">
                  <a16:creationId xmlns:a16="http://schemas.microsoft.com/office/drawing/2014/main" id="{7B7D3CDB-E040-49D1-BA0B-53022D7BE31B}"/>
                </a:ext>
              </a:extLst>
            </p:cNvPr>
            <p:cNvSpPr/>
            <p:nvPr/>
          </p:nvSpPr>
          <p:spPr>
            <a:xfrm>
              <a:off x="10754549" y="2962813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9" name="Flowchart: Connector 8">
              <a:extLst>
                <a:ext uri="{FF2B5EF4-FFF2-40B4-BE49-F238E27FC236}">
                  <a16:creationId xmlns:a16="http://schemas.microsoft.com/office/drawing/2014/main" id="{8E6F60DB-0A7A-49B5-9A08-CE02725C4F22}"/>
                </a:ext>
              </a:extLst>
            </p:cNvPr>
            <p:cNvSpPr/>
            <p:nvPr/>
          </p:nvSpPr>
          <p:spPr>
            <a:xfrm>
              <a:off x="11188461" y="1622867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0" name="Flowchart: Connector 9">
              <a:extLst>
                <a:ext uri="{FF2B5EF4-FFF2-40B4-BE49-F238E27FC236}">
                  <a16:creationId xmlns:a16="http://schemas.microsoft.com/office/drawing/2014/main" id="{941D8B50-7FE5-4B3C-833E-BE4DC2277DB4}"/>
                </a:ext>
              </a:extLst>
            </p:cNvPr>
            <p:cNvSpPr/>
            <p:nvPr/>
          </p:nvSpPr>
          <p:spPr>
            <a:xfrm>
              <a:off x="8502770" y="2053086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1" name="Flowchart: Connector 10">
              <a:extLst>
                <a:ext uri="{FF2B5EF4-FFF2-40B4-BE49-F238E27FC236}">
                  <a16:creationId xmlns:a16="http://schemas.microsoft.com/office/drawing/2014/main" id="{711841D2-26E7-4516-AACA-523F44DBADB4}"/>
                </a:ext>
              </a:extLst>
            </p:cNvPr>
            <p:cNvSpPr/>
            <p:nvPr/>
          </p:nvSpPr>
          <p:spPr>
            <a:xfrm>
              <a:off x="9545106" y="4297031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2" name="Flowchart: Connector 11">
              <a:extLst>
                <a:ext uri="{FF2B5EF4-FFF2-40B4-BE49-F238E27FC236}">
                  <a16:creationId xmlns:a16="http://schemas.microsoft.com/office/drawing/2014/main" id="{BF8F348A-0496-41A2-86A5-F2677224F301}"/>
                </a:ext>
              </a:extLst>
            </p:cNvPr>
            <p:cNvSpPr/>
            <p:nvPr/>
          </p:nvSpPr>
          <p:spPr>
            <a:xfrm>
              <a:off x="10509403" y="3538267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3" name="Flowchart: Connector 12">
              <a:extLst>
                <a:ext uri="{FF2B5EF4-FFF2-40B4-BE49-F238E27FC236}">
                  <a16:creationId xmlns:a16="http://schemas.microsoft.com/office/drawing/2014/main" id="{D40E4FCE-200C-4A33-B151-F50913DCD0EC}"/>
                </a:ext>
              </a:extLst>
            </p:cNvPr>
            <p:cNvSpPr/>
            <p:nvPr/>
          </p:nvSpPr>
          <p:spPr>
            <a:xfrm>
              <a:off x="8003876" y="5043576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  <p:sp>
          <p:nvSpPr>
            <p:cNvPr id="14" name="Flowchart: Connector 13">
              <a:extLst>
                <a:ext uri="{FF2B5EF4-FFF2-40B4-BE49-F238E27FC236}">
                  <a16:creationId xmlns:a16="http://schemas.microsoft.com/office/drawing/2014/main" id="{FF372BE6-819B-4C0B-8195-A28B074F6918}"/>
                </a:ext>
              </a:extLst>
            </p:cNvPr>
            <p:cNvSpPr/>
            <p:nvPr/>
          </p:nvSpPr>
          <p:spPr>
            <a:xfrm>
              <a:off x="10892573" y="4853795"/>
              <a:ext cx="198408" cy="189781"/>
            </a:xfrm>
            <a:prstGeom prst="flowChartConnector">
              <a:avLst/>
            </a:prstGeom>
            <a:solidFill>
              <a:schemeClr val="accent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AU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B722A109-0669-4E44-B757-6FCB73F7B5EE}"/>
              </a:ext>
            </a:extLst>
          </p:cNvPr>
          <p:cNvGrpSpPr/>
          <p:nvPr/>
        </p:nvGrpSpPr>
        <p:grpSpPr>
          <a:xfrm>
            <a:off x="10769320" y="4733157"/>
            <a:ext cx="446889" cy="389052"/>
            <a:chOff x="10217307" y="2626827"/>
            <a:chExt cx="1099148" cy="846226"/>
          </a:xfrm>
        </p:grpSpPr>
        <p:sp>
          <p:nvSpPr>
            <p:cNvPr id="16" name="Würfel 43">
              <a:extLst>
                <a:ext uri="{FF2B5EF4-FFF2-40B4-BE49-F238E27FC236}">
                  <a16:creationId xmlns:a16="http://schemas.microsoft.com/office/drawing/2014/main" id="{690CE7A8-EA7F-412E-80CC-252CFC14DE2E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7" name="Ellipse 44">
              <a:extLst>
                <a:ext uri="{FF2B5EF4-FFF2-40B4-BE49-F238E27FC236}">
                  <a16:creationId xmlns:a16="http://schemas.microsoft.com/office/drawing/2014/main" id="{902DFFB7-970E-499A-86C4-E390D6A71B52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8" name="Ellipse 45">
              <a:extLst>
                <a:ext uri="{FF2B5EF4-FFF2-40B4-BE49-F238E27FC236}">
                  <a16:creationId xmlns:a16="http://schemas.microsoft.com/office/drawing/2014/main" id="{FAF11E58-3BBF-4B33-B60D-1E7308243117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9" name="Ellipse 46">
              <a:extLst>
                <a:ext uri="{FF2B5EF4-FFF2-40B4-BE49-F238E27FC236}">
                  <a16:creationId xmlns:a16="http://schemas.microsoft.com/office/drawing/2014/main" id="{A1088A0C-B54C-4224-BA6E-350464D5D33E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0" name="Ellipse 47">
              <a:extLst>
                <a:ext uri="{FF2B5EF4-FFF2-40B4-BE49-F238E27FC236}">
                  <a16:creationId xmlns:a16="http://schemas.microsoft.com/office/drawing/2014/main" id="{20638C27-D157-47B3-820C-2716A9686558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1" name="Ellipse 48">
              <a:extLst>
                <a:ext uri="{FF2B5EF4-FFF2-40B4-BE49-F238E27FC236}">
                  <a16:creationId xmlns:a16="http://schemas.microsoft.com/office/drawing/2014/main" id="{A26DC3E8-442A-456B-A8D5-EF241E7B0364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2" name="Flussdiagramm: Verzweigung 51">
              <a:extLst>
                <a:ext uri="{FF2B5EF4-FFF2-40B4-BE49-F238E27FC236}">
                  <a16:creationId xmlns:a16="http://schemas.microsoft.com/office/drawing/2014/main" id="{8DBAFF0E-F9D9-469D-8C2E-932423E7B256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2BB1AC3-D15A-4E65-A3F9-3356FA3BDDD1}"/>
              </a:ext>
            </a:extLst>
          </p:cNvPr>
          <p:cNvGrpSpPr/>
          <p:nvPr/>
        </p:nvGrpSpPr>
        <p:grpSpPr>
          <a:xfrm>
            <a:off x="10973389" y="1524119"/>
            <a:ext cx="446889" cy="389052"/>
            <a:chOff x="10217307" y="2626827"/>
            <a:chExt cx="1099148" cy="846226"/>
          </a:xfrm>
        </p:grpSpPr>
        <p:sp>
          <p:nvSpPr>
            <p:cNvPr id="24" name="Würfel 43">
              <a:extLst>
                <a:ext uri="{FF2B5EF4-FFF2-40B4-BE49-F238E27FC236}">
                  <a16:creationId xmlns:a16="http://schemas.microsoft.com/office/drawing/2014/main" id="{201FBDB4-3B6E-46A8-A7A4-0BA4516A5545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5" name="Ellipse 44">
              <a:extLst>
                <a:ext uri="{FF2B5EF4-FFF2-40B4-BE49-F238E27FC236}">
                  <a16:creationId xmlns:a16="http://schemas.microsoft.com/office/drawing/2014/main" id="{CB91AE3D-C7B4-443D-82E4-109A9D263349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6" name="Ellipse 45">
              <a:extLst>
                <a:ext uri="{FF2B5EF4-FFF2-40B4-BE49-F238E27FC236}">
                  <a16:creationId xmlns:a16="http://schemas.microsoft.com/office/drawing/2014/main" id="{009B5314-6AA3-41F9-A803-A4DA277DBE92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7" name="Ellipse 46">
              <a:extLst>
                <a:ext uri="{FF2B5EF4-FFF2-40B4-BE49-F238E27FC236}">
                  <a16:creationId xmlns:a16="http://schemas.microsoft.com/office/drawing/2014/main" id="{5B7D1A90-5854-4890-9F87-F091B3225CBA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8" name="Ellipse 47">
              <a:extLst>
                <a:ext uri="{FF2B5EF4-FFF2-40B4-BE49-F238E27FC236}">
                  <a16:creationId xmlns:a16="http://schemas.microsoft.com/office/drawing/2014/main" id="{51BD466C-1406-4DEF-9A56-79ECAB6ED0B5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29" name="Ellipse 48">
              <a:extLst>
                <a:ext uri="{FF2B5EF4-FFF2-40B4-BE49-F238E27FC236}">
                  <a16:creationId xmlns:a16="http://schemas.microsoft.com/office/drawing/2014/main" id="{E766F81F-9CAE-4887-AEF8-545090B5605D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0" name="Flussdiagramm: Verzweigung 51">
              <a:extLst>
                <a:ext uri="{FF2B5EF4-FFF2-40B4-BE49-F238E27FC236}">
                  <a16:creationId xmlns:a16="http://schemas.microsoft.com/office/drawing/2014/main" id="{17177553-8266-4B62-9505-F98F2E84D6B3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AF3A1D4-7269-40C6-A027-8AAC856957B0}"/>
              </a:ext>
            </a:extLst>
          </p:cNvPr>
          <p:cNvGrpSpPr/>
          <p:nvPr/>
        </p:nvGrpSpPr>
        <p:grpSpPr>
          <a:xfrm>
            <a:off x="8346906" y="1954338"/>
            <a:ext cx="446889" cy="389052"/>
            <a:chOff x="10217307" y="2626827"/>
            <a:chExt cx="1099148" cy="846226"/>
          </a:xfrm>
        </p:grpSpPr>
        <p:sp>
          <p:nvSpPr>
            <p:cNvPr id="32" name="Würfel 43">
              <a:extLst>
                <a:ext uri="{FF2B5EF4-FFF2-40B4-BE49-F238E27FC236}">
                  <a16:creationId xmlns:a16="http://schemas.microsoft.com/office/drawing/2014/main" id="{C5EF094E-3538-446F-9961-C3CE8AA8D1A3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3" name="Ellipse 44">
              <a:extLst>
                <a:ext uri="{FF2B5EF4-FFF2-40B4-BE49-F238E27FC236}">
                  <a16:creationId xmlns:a16="http://schemas.microsoft.com/office/drawing/2014/main" id="{1B670707-C8F5-4EDD-B032-E2A1B7679F59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4" name="Ellipse 45">
              <a:extLst>
                <a:ext uri="{FF2B5EF4-FFF2-40B4-BE49-F238E27FC236}">
                  <a16:creationId xmlns:a16="http://schemas.microsoft.com/office/drawing/2014/main" id="{198000F2-614A-45CA-A489-EE1754385061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5" name="Ellipse 46">
              <a:extLst>
                <a:ext uri="{FF2B5EF4-FFF2-40B4-BE49-F238E27FC236}">
                  <a16:creationId xmlns:a16="http://schemas.microsoft.com/office/drawing/2014/main" id="{59C02AC4-81B7-4CB0-B141-941326A94448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6" name="Ellipse 47">
              <a:extLst>
                <a:ext uri="{FF2B5EF4-FFF2-40B4-BE49-F238E27FC236}">
                  <a16:creationId xmlns:a16="http://schemas.microsoft.com/office/drawing/2014/main" id="{A48F95EB-3F59-4B24-857B-80B553914629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7" name="Ellipse 48">
              <a:extLst>
                <a:ext uri="{FF2B5EF4-FFF2-40B4-BE49-F238E27FC236}">
                  <a16:creationId xmlns:a16="http://schemas.microsoft.com/office/drawing/2014/main" id="{FCCD17BF-88EE-4AEE-BD08-750F5254FD40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38" name="Flussdiagramm: Verzweigung 51">
              <a:extLst>
                <a:ext uri="{FF2B5EF4-FFF2-40B4-BE49-F238E27FC236}">
                  <a16:creationId xmlns:a16="http://schemas.microsoft.com/office/drawing/2014/main" id="{FFF9236C-4DBE-497C-BA0A-811DCDA1D18C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0B408D37-653F-4FC4-BE93-581A6046F592}"/>
              </a:ext>
            </a:extLst>
          </p:cNvPr>
          <p:cNvGrpSpPr/>
          <p:nvPr/>
        </p:nvGrpSpPr>
        <p:grpSpPr>
          <a:xfrm>
            <a:off x="9167715" y="2860794"/>
            <a:ext cx="446889" cy="389052"/>
            <a:chOff x="10217307" y="2626827"/>
            <a:chExt cx="1099148" cy="846226"/>
          </a:xfrm>
        </p:grpSpPr>
        <p:sp>
          <p:nvSpPr>
            <p:cNvPr id="40" name="Würfel 43">
              <a:extLst>
                <a:ext uri="{FF2B5EF4-FFF2-40B4-BE49-F238E27FC236}">
                  <a16:creationId xmlns:a16="http://schemas.microsoft.com/office/drawing/2014/main" id="{08869BE5-C1F7-493C-A3BF-F1DBAB289B9B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1" name="Ellipse 44">
              <a:extLst>
                <a:ext uri="{FF2B5EF4-FFF2-40B4-BE49-F238E27FC236}">
                  <a16:creationId xmlns:a16="http://schemas.microsoft.com/office/drawing/2014/main" id="{737228B0-BFCD-4768-AE6D-0AA962E6FE29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2" name="Ellipse 45">
              <a:extLst>
                <a:ext uri="{FF2B5EF4-FFF2-40B4-BE49-F238E27FC236}">
                  <a16:creationId xmlns:a16="http://schemas.microsoft.com/office/drawing/2014/main" id="{A37F10B7-624F-4B32-9569-D7E6946A8E5E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3" name="Ellipse 46">
              <a:extLst>
                <a:ext uri="{FF2B5EF4-FFF2-40B4-BE49-F238E27FC236}">
                  <a16:creationId xmlns:a16="http://schemas.microsoft.com/office/drawing/2014/main" id="{AD267D32-01EC-4B7F-BC13-8AE7FE575455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4" name="Ellipse 47">
              <a:extLst>
                <a:ext uri="{FF2B5EF4-FFF2-40B4-BE49-F238E27FC236}">
                  <a16:creationId xmlns:a16="http://schemas.microsoft.com/office/drawing/2014/main" id="{4B8AFB9E-0FA7-4D45-8F74-5C5D39C791EE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5" name="Ellipse 48">
              <a:extLst>
                <a:ext uri="{FF2B5EF4-FFF2-40B4-BE49-F238E27FC236}">
                  <a16:creationId xmlns:a16="http://schemas.microsoft.com/office/drawing/2014/main" id="{A2E23E25-0B16-467A-AC7F-4E98E63FA657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6" name="Flussdiagramm: Verzweigung 51">
              <a:extLst>
                <a:ext uri="{FF2B5EF4-FFF2-40B4-BE49-F238E27FC236}">
                  <a16:creationId xmlns:a16="http://schemas.microsoft.com/office/drawing/2014/main" id="{4C47C0B5-CB98-4AE9-A390-830567FDCCB4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94720CF7-642D-49F6-BF1D-B1BD2892C5D5}"/>
              </a:ext>
            </a:extLst>
          </p:cNvPr>
          <p:cNvGrpSpPr/>
          <p:nvPr/>
        </p:nvGrpSpPr>
        <p:grpSpPr>
          <a:xfrm>
            <a:off x="10608218" y="2780673"/>
            <a:ext cx="446889" cy="389052"/>
            <a:chOff x="10217307" y="2626827"/>
            <a:chExt cx="1099148" cy="846226"/>
          </a:xfrm>
        </p:grpSpPr>
        <p:sp>
          <p:nvSpPr>
            <p:cNvPr id="48" name="Würfel 43">
              <a:extLst>
                <a:ext uri="{FF2B5EF4-FFF2-40B4-BE49-F238E27FC236}">
                  <a16:creationId xmlns:a16="http://schemas.microsoft.com/office/drawing/2014/main" id="{BF0A79D2-BE33-477B-9474-947545C37F76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49" name="Ellipse 44">
              <a:extLst>
                <a:ext uri="{FF2B5EF4-FFF2-40B4-BE49-F238E27FC236}">
                  <a16:creationId xmlns:a16="http://schemas.microsoft.com/office/drawing/2014/main" id="{F260CC95-CBDE-4E2F-9085-CFAF2D996DA6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0" name="Ellipse 45">
              <a:extLst>
                <a:ext uri="{FF2B5EF4-FFF2-40B4-BE49-F238E27FC236}">
                  <a16:creationId xmlns:a16="http://schemas.microsoft.com/office/drawing/2014/main" id="{865A8480-3F96-4235-809D-3BB82A7CDA3D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1" name="Ellipse 46">
              <a:extLst>
                <a:ext uri="{FF2B5EF4-FFF2-40B4-BE49-F238E27FC236}">
                  <a16:creationId xmlns:a16="http://schemas.microsoft.com/office/drawing/2014/main" id="{7992D754-B9A4-46B6-A035-BCB908691688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2" name="Ellipse 47">
              <a:extLst>
                <a:ext uri="{FF2B5EF4-FFF2-40B4-BE49-F238E27FC236}">
                  <a16:creationId xmlns:a16="http://schemas.microsoft.com/office/drawing/2014/main" id="{89760053-014A-4BDF-900A-9E9786D3BF34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3" name="Ellipse 48">
              <a:extLst>
                <a:ext uri="{FF2B5EF4-FFF2-40B4-BE49-F238E27FC236}">
                  <a16:creationId xmlns:a16="http://schemas.microsoft.com/office/drawing/2014/main" id="{407B2E1A-309F-44BA-842D-D21718FFEAF6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4" name="Flussdiagramm: Verzweigung 51">
              <a:extLst>
                <a:ext uri="{FF2B5EF4-FFF2-40B4-BE49-F238E27FC236}">
                  <a16:creationId xmlns:a16="http://schemas.microsoft.com/office/drawing/2014/main" id="{C563FC3B-F9BD-4CD2-A121-DFDAF548932A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ED88E2C6-EAA3-49E8-A3D2-EBFF2886FDA9}"/>
              </a:ext>
            </a:extLst>
          </p:cNvPr>
          <p:cNvGrpSpPr/>
          <p:nvPr/>
        </p:nvGrpSpPr>
        <p:grpSpPr>
          <a:xfrm>
            <a:off x="10326731" y="3426590"/>
            <a:ext cx="446889" cy="389052"/>
            <a:chOff x="10217307" y="2626827"/>
            <a:chExt cx="1099148" cy="846226"/>
          </a:xfrm>
        </p:grpSpPr>
        <p:sp>
          <p:nvSpPr>
            <p:cNvPr id="56" name="Würfel 43">
              <a:extLst>
                <a:ext uri="{FF2B5EF4-FFF2-40B4-BE49-F238E27FC236}">
                  <a16:creationId xmlns:a16="http://schemas.microsoft.com/office/drawing/2014/main" id="{3E65011E-C531-4580-A207-1C3DFEFEF0BD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7" name="Ellipse 44">
              <a:extLst>
                <a:ext uri="{FF2B5EF4-FFF2-40B4-BE49-F238E27FC236}">
                  <a16:creationId xmlns:a16="http://schemas.microsoft.com/office/drawing/2014/main" id="{43C752A3-B583-4F5E-827D-5588823925D0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8" name="Ellipse 45">
              <a:extLst>
                <a:ext uri="{FF2B5EF4-FFF2-40B4-BE49-F238E27FC236}">
                  <a16:creationId xmlns:a16="http://schemas.microsoft.com/office/drawing/2014/main" id="{0F8A5530-B6E1-4898-AC17-FEBF9A9F12B2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59" name="Ellipse 46">
              <a:extLst>
                <a:ext uri="{FF2B5EF4-FFF2-40B4-BE49-F238E27FC236}">
                  <a16:creationId xmlns:a16="http://schemas.microsoft.com/office/drawing/2014/main" id="{A6A541B2-B6E3-4F71-AA5D-22092545C96E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0" name="Ellipse 47">
              <a:extLst>
                <a:ext uri="{FF2B5EF4-FFF2-40B4-BE49-F238E27FC236}">
                  <a16:creationId xmlns:a16="http://schemas.microsoft.com/office/drawing/2014/main" id="{EB346646-920F-447B-8DA6-70FAE63E82BF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1" name="Ellipse 48">
              <a:extLst>
                <a:ext uri="{FF2B5EF4-FFF2-40B4-BE49-F238E27FC236}">
                  <a16:creationId xmlns:a16="http://schemas.microsoft.com/office/drawing/2014/main" id="{8AFBC6F2-55EF-4C8F-8CBE-143329C8C8EE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2" name="Flussdiagramm: Verzweigung 51">
              <a:extLst>
                <a:ext uri="{FF2B5EF4-FFF2-40B4-BE49-F238E27FC236}">
                  <a16:creationId xmlns:a16="http://schemas.microsoft.com/office/drawing/2014/main" id="{976ABCD4-20B0-41CF-8042-C0662785CAEB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18B4B32D-8B78-4350-8A0C-6645BB810F56}"/>
              </a:ext>
            </a:extLst>
          </p:cNvPr>
          <p:cNvGrpSpPr/>
          <p:nvPr/>
        </p:nvGrpSpPr>
        <p:grpSpPr>
          <a:xfrm>
            <a:off x="9250205" y="4167284"/>
            <a:ext cx="446889" cy="389052"/>
            <a:chOff x="10217307" y="2626827"/>
            <a:chExt cx="1099148" cy="846226"/>
          </a:xfrm>
        </p:grpSpPr>
        <p:sp>
          <p:nvSpPr>
            <p:cNvPr id="64" name="Würfel 43">
              <a:extLst>
                <a:ext uri="{FF2B5EF4-FFF2-40B4-BE49-F238E27FC236}">
                  <a16:creationId xmlns:a16="http://schemas.microsoft.com/office/drawing/2014/main" id="{5E4D9B54-3501-48D1-A603-7DB2B1A44474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5" name="Ellipse 44">
              <a:extLst>
                <a:ext uri="{FF2B5EF4-FFF2-40B4-BE49-F238E27FC236}">
                  <a16:creationId xmlns:a16="http://schemas.microsoft.com/office/drawing/2014/main" id="{52B7711A-2E9B-4B76-9923-DC13D5B73C77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6" name="Ellipse 45">
              <a:extLst>
                <a:ext uri="{FF2B5EF4-FFF2-40B4-BE49-F238E27FC236}">
                  <a16:creationId xmlns:a16="http://schemas.microsoft.com/office/drawing/2014/main" id="{655DD1FB-CF72-4E82-979A-9C76104487F3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7" name="Ellipse 46">
              <a:extLst>
                <a:ext uri="{FF2B5EF4-FFF2-40B4-BE49-F238E27FC236}">
                  <a16:creationId xmlns:a16="http://schemas.microsoft.com/office/drawing/2014/main" id="{9C654E7C-3639-4827-8148-1130C2735DD9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8" name="Ellipse 47">
              <a:extLst>
                <a:ext uri="{FF2B5EF4-FFF2-40B4-BE49-F238E27FC236}">
                  <a16:creationId xmlns:a16="http://schemas.microsoft.com/office/drawing/2014/main" id="{4D8D6985-C564-4FF6-A009-5C0D5F62C7F9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9" name="Ellipse 48">
              <a:extLst>
                <a:ext uri="{FF2B5EF4-FFF2-40B4-BE49-F238E27FC236}">
                  <a16:creationId xmlns:a16="http://schemas.microsoft.com/office/drawing/2014/main" id="{848AF68A-5AB7-4E47-B738-AC1281ED31E2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0" name="Flussdiagramm: Verzweigung 51">
              <a:extLst>
                <a:ext uri="{FF2B5EF4-FFF2-40B4-BE49-F238E27FC236}">
                  <a16:creationId xmlns:a16="http://schemas.microsoft.com/office/drawing/2014/main" id="{A7DCBD5A-F130-4B29-81C1-C472C38E33F5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6CD3081A-D4D0-4208-B46A-2F9CB98918F5}"/>
              </a:ext>
            </a:extLst>
          </p:cNvPr>
          <p:cNvGrpSpPr/>
          <p:nvPr/>
        </p:nvGrpSpPr>
        <p:grpSpPr>
          <a:xfrm>
            <a:off x="8302760" y="3728936"/>
            <a:ext cx="446889" cy="389052"/>
            <a:chOff x="10217307" y="2626827"/>
            <a:chExt cx="1099148" cy="846226"/>
          </a:xfrm>
        </p:grpSpPr>
        <p:sp>
          <p:nvSpPr>
            <p:cNvPr id="72" name="Würfel 43">
              <a:extLst>
                <a:ext uri="{FF2B5EF4-FFF2-40B4-BE49-F238E27FC236}">
                  <a16:creationId xmlns:a16="http://schemas.microsoft.com/office/drawing/2014/main" id="{BCBB9765-4CEC-4669-B51D-284BC15EEDBE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3" name="Ellipse 44">
              <a:extLst>
                <a:ext uri="{FF2B5EF4-FFF2-40B4-BE49-F238E27FC236}">
                  <a16:creationId xmlns:a16="http://schemas.microsoft.com/office/drawing/2014/main" id="{20C55093-0C45-4762-B9B6-3A6B8E8A9950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4" name="Ellipse 45">
              <a:extLst>
                <a:ext uri="{FF2B5EF4-FFF2-40B4-BE49-F238E27FC236}">
                  <a16:creationId xmlns:a16="http://schemas.microsoft.com/office/drawing/2014/main" id="{ACD0566B-3A20-467A-A21C-B19226CB08CC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5" name="Ellipse 46">
              <a:extLst>
                <a:ext uri="{FF2B5EF4-FFF2-40B4-BE49-F238E27FC236}">
                  <a16:creationId xmlns:a16="http://schemas.microsoft.com/office/drawing/2014/main" id="{EAF3DEEF-3609-4429-87BD-74027EAF6D27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6" name="Ellipse 47">
              <a:extLst>
                <a:ext uri="{FF2B5EF4-FFF2-40B4-BE49-F238E27FC236}">
                  <a16:creationId xmlns:a16="http://schemas.microsoft.com/office/drawing/2014/main" id="{3C64198D-8343-4705-ABEE-0B77A595BC64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7" name="Ellipse 48">
              <a:extLst>
                <a:ext uri="{FF2B5EF4-FFF2-40B4-BE49-F238E27FC236}">
                  <a16:creationId xmlns:a16="http://schemas.microsoft.com/office/drawing/2014/main" id="{66991736-5E1A-406F-A48F-E120C5E7D38F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8" name="Flussdiagramm: Verzweigung 51">
              <a:extLst>
                <a:ext uri="{FF2B5EF4-FFF2-40B4-BE49-F238E27FC236}">
                  <a16:creationId xmlns:a16="http://schemas.microsoft.com/office/drawing/2014/main" id="{7E5A8D6D-CE59-4FA2-AA6D-CBE9E9B004D1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E7F51C25-975D-4392-AAD1-1CF304E06556}"/>
              </a:ext>
            </a:extLst>
          </p:cNvPr>
          <p:cNvGrpSpPr/>
          <p:nvPr/>
        </p:nvGrpSpPr>
        <p:grpSpPr>
          <a:xfrm>
            <a:off x="7808179" y="4854683"/>
            <a:ext cx="446889" cy="389052"/>
            <a:chOff x="10217307" y="2626827"/>
            <a:chExt cx="1099148" cy="846226"/>
          </a:xfrm>
        </p:grpSpPr>
        <p:sp>
          <p:nvSpPr>
            <p:cNvPr id="80" name="Würfel 43">
              <a:extLst>
                <a:ext uri="{FF2B5EF4-FFF2-40B4-BE49-F238E27FC236}">
                  <a16:creationId xmlns:a16="http://schemas.microsoft.com/office/drawing/2014/main" id="{11B3E366-D4E2-42F4-9ECB-C458654BA1B7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1" name="Ellipse 44">
              <a:extLst>
                <a:ext uri="{FF2B5EF4-FFF2-40B4-BE49-F238E27FC236}">
                  <a16:creationId xmlns:a16="http://schemas.microsoft.com/office/drawing/2014/main" id="{5F682235-0EDD-4578-A5D3-4474823B43E0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2" name="Ellipse 45">
              <a:extLst>
                <a:ext uri="{FF2B5EF4-FFF2-40B4-BE49-F238E27FC236}">
                  <a16:creationId xmlns:a16="http://schemas.microsoft.com/office/drawing/2014/main" id="{C751DF86-BE02-4D07-B693-EDE4854BADC8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3" name="Ellipse 46">
              <a:extLst>
                <a:ext uri="{FF2B5EF4-FFF2-40B4-BE49-F238E27FC236}">
                  <a16:creationId xmlns:a16="http://schemas.microsoft.com/office/drawing/2014/main" id="{6D71C9AA-05A4-44E9-B8C0-D7DC4F8DD552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4" name="Ellipse 47">
              <a:extLst>
                <a:ext uri="{FF2B5EF4-FFF2-40B4-BE49-F238E27FC236}">
                  <a16:creationId xmlns:a16="http://schemas.microsoft.com/office/drawing/2014/main" id="{60DA99F6-D346-454F-9640-D82A29BE939E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5" name="Ellipse 48">
              <a:extLst>
                <a:ext uri="{FF2B5EF4-FFF2-40B4-BE49-F238E27FC236}">
                  <a16:creationId xmlns:a16="http://schemas.microsoft.com/office/drawing/2014/main" id="{51AE25A3-1EB0-4D90-B4FA-B2FAA9010C5A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6" name="Flussdiagramm: Verzweigung 51">
              <a:extLst>
                <a:ext uri="{FF2B5EF4-FFF2-40B4-BE49-F238E27FC236}">
                  <a16:creationId xmlns:a16="http://schemas.microsoft.com/office/drawing/2014/main" id="{35802EAF-2876-422D-8896-E769B61A2815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EA475D-0E77-D02C-8F87-F226C99B6ED2}"/>
                  </a:ext>
                </a:extLst>
              </p:cNvPr>
              <p:cNvSpPr txBox="1"/>
              <p:nvPr/>
            </p:nvSpPr>
            <p:spPr>
              <a:xfrm rot="5400000">
                <a:off x="1281652" y="3546850"/>
                <a:ext cx="1442703" cy="123110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8000" b="0" i="1" smtClean="0">
                          <a:solidFill>
                            <a:srgbClr val="00206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⟹</m:t>
                      </m:r>
                    </m:oMath>
                  </m:oMathPara>
                </a14:m>
                <a:endParaRPr lang="en-AU" sz="8000" dirty="0">
                  <a:solidFill>
                    <a:srgbClr val="002060"/>
                  </a:solidFill>
                </a:endParaRPr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93EA475D-0E77-D02C-8F87-F226C99B6E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 rot="5400000">
                <a:off x="1281652" y="3546850"/>
                <a:ext cx="1442703" cy="1231106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7" name="TextBox 86">
            <a:extLst>
              <a:ext uri="{FF2B5EF4-FFF2-40B4-BE49-F238E27FC236}">
                <a16:creationId xmlns:a16="http://schemas.microsoft.com/office/drawing/2014/main" id="{E44AA2C8-7C4A-F440-7AA2-BBDACFE7BC86}"/>
              </a:ext>
            </a:extLst>
          </p:cNvPr>
          <p:cNvSpPr txBox="1"/>
          <p:nvPr/>
        </p:nvSpPr>
        <p:spPr>
          <a:xfrm>
            <a:off x="2390832" y="3539155"/>
            <a:ext cx="562975" cy="12464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7500" dirty="0">
                <a:latin typeface="Papyrus" panose="03070502060502030205" pitchFamily="66" charset="0"/>
              </a:rPr>
              <a:t>?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50AA30D-A01D-C9F1-4FCB-09FF05D1560B}"/>
              </a:ext>
            </a:extLst>
          </p:cNvPr>
          <p:cNvSpPr txBox="1"/>
          <p:nvPr/>
        </p:nvSpPr>
        <p:spPr>
          <a:xfrm>
            <a:off x="517360" y="4948297"/>
            <a:ext cx="3207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2800" b="1" dirty="0"/>
              <a:t>Global causal order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1B61F059-A5C4-5DF9-9B81-153CB1CE8510}"/>
              </a:ext>
            </a:extLst>
          </p:cNvPr>
          <p:cNvSpPr txBox="1"/>
          <p:nvPr/>
        </p:nvSpPr>
        <p:spPr>
          <a:xfrm>
            <a:off x="503027" y="5878579"/>
            <a:ext cx="33244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/>
              <a:t>O Oreshkov, FC, Č Brukner</a:t>
            </a:r>
            <a:br>
              <a:rPr lang="en-AU" sz="2200" dirty="0"/>
            </a:br>
            <a:r>
              <a:rPr lang="fr-FR" sz="2200" i="1" dirty="0"/>
              <a:t>Nat </a:t>
            </a:r>
            <a:r>
              <a:rPr lang="fr-FR" sz="2200" i="1" dirty="0" err="1"/>
              <a:t>Comm</a:t>
            </a:r>
            <a:r>
              <a:rPr lang="fr-FR" sz="2200" dirty="0"/>
              <a:t> </a:t>
            </a:r>
            <a:r>
              <a:rPr lang="fr-FR" sz="2200" b="1" dirty="0"/>
              <a:t>3</a:t>
            </a:r>
            <a:r>
              <a:rPr lang="fr-FR" sz="2200" dirty="0"/>
              <a:t>, 1092 (2012) </a:t>
            </a:r>
            <a:endParaRPr lang="en-AU" sz="2200" dirty="0"/>
          </a:p>
        </p:txBody>
      </p:sp>
      <p:sp>
        <p:nvSpPr>
          <p:cNvPr id="94" name="Multiplication Sign 93">
            <a:extLst>
              <a:ext uri="{FF2B5EF4-FFF2-40B4-BE49-F238E27FC236}">
                <a16:creationId xmlns:a16="http://schemas.microsoft.com/office/drawing/2014/main" id="{B607CB0F-8922-C6F7-2088-BA427801BC30}"/>
              </a:ext>
            </a:extLst>
          </p:cNvPr>
          <p:cNvSpPr/>
          <p:nvPr/>
        </p:nvSpPr>
        <p:spPr>
          <a:xfrm>
            <a:off x="1225415" y="2811105"/>
            <a:ext cx="1446904" cy="2617052"/>
          </a:xfrm>
          <a:prstGeom prst="mathMultiply">
            <a:avLst>
              <a:gd name="adj1" fmla="val 4848"/>
            </a:avLst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>
              <a:ln>
                <a:solidFill>
                  <a:srgbClr val="C00000"/>
                </a:solidFill>
              </a:ln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1560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7" grpId="0"/>
      <p:bldP spid="87" grpId="1"/>
      <p:bldP spid="89" grpId="0"/>
      <p:bldP spid="93" grpId="0"/>
      <p:bldP spid="9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Free-form: Shape 40">
            <a:extLst>
              <a:ext uri="{FF2B5EF4-FFF2-40B4-BE49-F238E27FC236}">
                <a16:creationId xmlns:a16="http://schemas.microsoft.com/office/drawing/2014/main" id="{4C263334-AE30-B710-F20D-FA4CC9BB7201}"/>
              </a:ext>
            </a:extLst>
          </p:cNvPr>
          <p:cNvSpPr/>
          <p:nvPr/>
        </p:nvSpPr>
        <p:spPr>
          <a:xfrm flipH="1">
            <a:off x="9462126" y="1443918"/>
            <a:ext cx="1838858" cy="2899954"/>
          </a:xfrm>
          <a:custGeom>
            <a:avLst/>
            <a:gdLst>
              <a:gd name="connsiteX0" fmla="*/ 859130 w 1838858"/>
              <a:gd name="connsiteY0" fmla="*/ 2899954 h 2899954"/>
              <a:gd name="connsiteX1" fmla="*/ 702376 w 1838858"/>
              <a:gd name="connsiteY1" fmla="*/ 2595154 h 2899954"/>
              <a:gd name="connsiteX2" fmla="*/ 145027 w 1838858"/>
              <a:gd name="connsiteY2" fmla="*/ 2429691 h 2899954"/>
              <a:gd name="connsiteX3" fmla="*/ 40524 w 1838858"/>
              <a:gd name="connsiteY3" fmla="*/ 1053737 h 2899954"/>
              <a:gd name="connsiteX4" fmla="*/ 719793 w 1838858"/>
              <a:gd name="connsiteY4" fmla="*/ 1254034 h 2899954"/>
              <a:gd name="connsiteX5" fmla="*/ 1198764 w 1838858"/>
              <a:gd name="connsiteY5" fmla="*/ 2420983 h 2899954"/>
              <a:gd name="connsiteX6" fmla="*/ 1747404 w 1838858"/>
              <a:gd name="connsiteY6" fmla="*/ 2673531 h 2899954"/>
              <a:gd name="connsiteX7" fmla="*/ 1764822 w 1838858"/>
              <a:gd name="connsiteY7" fmla="*/ 1018903 h 2899954"/>
              <a:gd name="connsiteX8" fmla="*/ 1015884 w 1838858"/>
              <a:gd name="connsiteY8" fmla="*/ 679269 h 2899954"/>
              <a:gd name="connsiteX9" fmla="*/ 885256 w 1838858"/>
              <a:gd name="connsiteY9" fmla="*/ 0 h 289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8858" h="2899954">
                <a:moveTo>
                  <a:pt x="859130" y="2899954"/>
                </a:moveTo>
                <a:cubicBezTo>
                  <a:pt x="840261" y="2786742"/>
                  <a:pt x="821393" y="2673531"/>
                  <a:pt x="702376" y="2595154"/>
                </a:cubicBezTo>
                <a:cubicBezTo>
                  <a:pt x="583359" y="2516777"/>
                  <a:pt x="255336" y="2686594"/>
                  <a:pt x="145027" y="2429691"/>
                </a:cubicBezTo>
                <a:cubicBezTo>
                  <a:pt x="34718" y="2172788"/>
                  <a:pt x="-55270" y="1249680"/>
                  <a:pt x="40524" y="1053737"/>
                </a:cubicBezTo>
                <a:cubicBezTo>
                  <a:pt x="136318" y="857794"/>
                  <a:pt x="526753" y="1026160"/>
                  <a:pt x="719793" y="1254034"/>
                </a:cubicBezTo>
                <a:cubicBezTo>
                  <a:pt x="912833" y="1481908"/>
                  <a:pt x="1027496" y="2184400"/>
                  <a:pt x="1198764" y="2420983"/>
                </a:cubicBezTo>
                <a:cubicBezTo>
                  <a:pt x="1370032" y="2657566"/>
                  <a:pt x="1653061" y="2907211"/>
                  <a:pt x="1747404" y="2673531"/>
                </a:cubicBezTo>
                <a:cubicBezTo>
                  <a:pt x="1841747" y="2439851"/>
                  <a:pt x="1886742" y="1351280"/>
                  <a:pt x="1764822" y="1018903"/>
                </a:cubicBezTo>
                <a:cubicBezTo>
                  <a:pt x="1642902" y="686526"/>
                  <a:pt x="1162478" y="849086"/>
                  <a:pt x="1015884" y="679269"/>
                </a:cubicBezTo>
                <a:cubicBezTo>
                  <a:pt x="869290" y="509452"/>
                  <a:pt x="877273" y="254726"/>
                  <a:pt x="885256" y="0"/>
                </a:cubicBezTo>
              </a:path>
            </a:pathLst>
          </a:custGeom>
          <a:noFill/>
          <a:ln w="38100">
            <a:solidFill>
              <a:srgbClr val="1F4E79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40" name="Free-form: Shape 39">
            <a:extLst>
              <a:ext uri="{FF2B5EF4-FFF2-40B4-BE49-F238E27FC236}">
                <a16:creationId xmlns:a16="http://schemas.microsoft.com/office/drawing/2014/main" id="{AFED44AB-E76E-0A5A-5FE1-B27F12E8AF9C}"/>
              </a:ext>
            </a:extLst>
          </p:cNvPr>
          <p:cNvSpPr/>
          <p:nvPr/>
        </p:nvSpPr>
        <p:spPr>
          <a:xfrm>
            <a:off x="9573738" y="1436914"/>
            <a:ext cx="1838858" cy="2899954"/>
          </a:xfrm>
          <a:custGeom>
            <a:avLst/>
            <a:gdLst>
              <a:gd name="connsiteX0" fmla="*/ 859130 w 1838858"/>
              <a:gd name="connsiteY0" fmla="*/ 2899954 h 2899954"/>
              <a:gd name="connsiteX1" fmla="*/ 702376 w 1838858"/>
              <a:gd name="connsiteY1" fmla="*/ 2595154 h 2899954"/>
              <a:gd name="connsiteX2" fmla="*/ 145027 w 1838858"/>
              <a:gd name="connsiteY2" fmla="*/ 2429691 h 2899954"/>
              <a:gd name="connsiteX3" fmla="*/ 40524 w 1838858"/>
              <a:gd name="connsiteY3" fmla="*/ 1053737 h 2899954"/>
              <a:gd name="connsiteX4" fmla="*/ 719793 w 1838858"/>
              <a:gd name="connsiteY4" fmla="*/ 1254034 h 2899954"/>
              <a:gd name="connsiteX5" fmla="*/ 1198764 w 1838858"/>
              <a:gd name="connsiteY5" fmla="*/ 2420983 h 2899954"/>
              <a:gd name="connsiteX6" fmla="*/ 1747404 w 1838858"/>
              <a:gd name="connsiteY6" fmla="*/ 2673531 h 2899954"/>
              <a:gd name="connsiteX7" fmla="*/ 1764822 w 1838858"/>
              <a:gd name="connsiteY7" fmla="*/ 1018903 h 2899954"/>
              <a:gd name="connsiteX8" fmla="*/ 1015884 w 1838858"/>
              <a:gd name="connsiteY8" fmla="*/ 679269 h 2899954"/>
              <a:gd name="connsiteX9" fmla="*/ 885256 w 1838858"/>
              <a:gd name="connsiteY9" fmla="*/ 0 h 28999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838858" h="2899954">
                <a:moveTo>
                  <a:pt x="859130" y="2899954"/>
                </a:moveTo>
                <a:cubicBezTo>
                  <a:pt x="840261" y="2786742"/>
                  <a:pt x="821393" y="2673531"/>
                  <a:pt x="702376" y="2595154"/>
                </a:cubicBezTo>
                <a:cubicBezTo>
                  <a:pt x="583359" y="2516777"/>
                  <a:pt x="255336" y="2686594"/>
                  <a:pt x="145027" y="2429691"/>
                </a:cubicBezTo>
                <a:cubicBezTo>
                  <a:pt x="34718" y="2172788"/>
                  <a:pt x="-55270" y="1249680"/>
                  <a:pt x="40524" y="1053737"/>
                </a:cubicBezTo>
                <a:cubicBezTo>
                  <a:pt x="136318" y="857794"/>
                  <a:pt x="526753" y="1026160"/>
                  <a:pt x="719793" y="1254034"/>
                </a:cubicBezTo>
                <a:cubicBezTo>
                  <a:pt x="912833" y="1481908"/>
                  <a:pt x="1027496" y="2184400"/>
                  <a:pt x="1198764" y="2420983"/>
                </a:cubicBezTo>
                <a:cubicBezTo>
                  <a:pt x="1370032" y="2657566"/>
                  <a:pt x="1653061" y="2907211"/>
                  <a:pt x="1747404" y="2673531"/>
                </a:cubicBezTo>
                <a:cubicBezTo>
                  <a:pt x="1841747" y="2439851"/>
                  <a:pt x="1886742" y="1351280"/>
                  <a:pt x="1764822" y="1018903"/>
                </a:cubicBezTo>
                <a:cubicBezTo>
                  <a:pt x="1642902" y="686526"/>
                  <a:pt x="1162478" y="849086"/>
                  <a:pt x="1015884" y="679269"/>
                </a:cubicBezTo>
                <a:cubicBezTo>
                  <a:pt x="869290" y="509452"/>
                  <a:pt x="877273" y="254726"/>
                  <a:pt x="885256" y="0"/>
                </a:cubicBezTo>
              </a:path>
            </a:pathLst>
          </a:custGeom>
          <a:noFill/>
          <a:ln w="38100">
            <a:solidFill>
              <a:srgbClr val="1F4E79"/>
            </a:solidFill>
            <a:tailEnd type="stealth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78D1510-7088-47B7-F50A-CB9A3BBD7E94}"/>
              </a:ext>
            </a:extLst>
          </p:cNvPr>
          <p:cNvSpPr txBox="1"/>
          <p:nvPr/>
        </p:nvSpPr>
        <p:spPr>
          <a:xfrm flipH="1">
            <a:off x="0" y="235132"/>
            <a:ext cx="12192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700" dirty="0"/>
              <a:t>Quantum switch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69562A-FF3D-6C30-7320-8052F3132BB4}"/>
                  </a:ext>
                </a:extLst>
              </p:cNvPr>
              <p:cNvSpPr txBox="1"/>
              <p:nvPr/>
            </p:nvSpPr>
            <p:spPr>
              <a:xfrm>
                <a:off x="139338" y="960135"/>
                <a:ext cx="5384359" cy="471385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3000" dirty="0"/>
                  <a:t>Initial target: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endParaRPr lang="en-AU" sz="300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3000" dirty="0"/>
                  <a:t>Local operations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r>
                      <a:rPr lang="en-AU" sz="3000" b="0" i="1" smtClean="0">
                        <a:latin typeface="Cambria Math" panose="02040503050406030204" pitchFamily="18" charset="0"/>
                      </a:rPr>
                      <m:t>, </m:t>
                    </m:r>
                    <m:sSup>
                      <m:sSupPr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</m:oMath>
                </a14:m>
                <a:endParaRPr lang="en-AU" sz="3000" b="0" dirty="0"/>
              </a:p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AU" sz="3000" dirty="0"/>
                  <a:t>Two-level control:</a:t>
                </a:r>
                <a:endParaRPr lang="en-AU" sz="3000" b="0" i="1" dirty="0">
                  <a:latin typeface="Cambria Math" panose="02040503050406030204" pitchFamily="18" charset="0"/>
                </a:endParaRP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sz="3000" b="0" i="1" smtClean="0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  <m:sSup>
                      <m:sSupPr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𝑈</m:t>
                        </m:r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AU" sz="30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sz="3000" b="0" i="1" dirty="0">
                    <a:latin typeface="Cambria Math" panose="02040503050406030204" pitchFamily="18" charset="0"/>
                  </a:rPr>
                  <a:t> 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|"/>
                        <m:endChr m:val="⟩"/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</m:d>
                    <m:d>
                      <m:dPr>
                        <m:begChr m:val="|"/>
                        <m:endChr m:val="⟩"/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  <m:r>
                      <a:rPr lang="en-AU" sz="3000" i="1">
                        <a:latin typeface="Cambria Math" panose="02040503050406030204" pitchFamily="18" charset="0"/>
                      </a:rPr>
                      <m:t>↦</m:t>
                    </m:r>
                    <m:sSup>
                      <m:sSupPr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sup>
                    </m:sSup>
                    <m:sSup>
                      <m:sSupPr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AU" sz="3000" i="1"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  <m:sup>
                        <m:r>
                          <a:rPr lang="en-AU" sz="3000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sup>
                    </m:sSup>
                    <m:d>
                      <m:dPr>
                        <m:begChr m:val="|"/>
                        <m:endChr m:val="⟩"/>
                        <m:ctrlPr>
                          <a:rPr lang="en-AU" sz="30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AU" sz="3000" i="1">
                            <a:latin typeface="Cambria Math" panose="02040503050406030204" pitchFamily="18" charset="0"/>
                          </a:rPr>
                          <m:t>𝜓</m:t>
                        </m:r>
                      </m:e>
                    </m:d>
                  </m:oMath>
                </a14:m>
                <a:r>
                  <a:rPr lang="en-AU" sz="3000" b="0" dirty="0"/>
                  <a:t> </a:t>
                </a:r>
                <a:br>
                  <a:rPr lang="en-AU" sz="3000" b="0" dirty="0"/>
                </a:br>
                <a:endParaRPr lang="en-AU" sz="3000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⟩"/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|"/>
                              <m:endChr m:val="⟩"/>
                              <m:ctrlPr>
                                <a:rPr lang="en-AU" sz="3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AU" sz="3000" i="1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e>
                          </m:d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+</m:t>
                          </m:r>
                        </m:e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1</m:t>
                          </m:r>
                        </m:e>
                      </m:d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)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  <m:oMath xmlns:m="http://schemas.openxmlformats.org/officeDocument/2006/math"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↦</m:t>
                      </m:r>
                      <m:d>
                        <m:dPr>
                          <m:begChr m:val="|"/>
                          <m:endChr m:val="⟩"/>
                          <m:ctrlPr>
                            <a:rPr lang="en-AU" sz="30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sSup>
                        <m:sSupPr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sSup>
                        <m:sSupPr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AU" sz="3000" i="1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AU" sz="3000" b="0" i="1" smtClean="0">
                          <a:latin typeface="Cambria Math" panose="02040503050406030204" pitchFamily="18" charset="0"/>
                        </a:rPr>
                        <m:t>1</m:t>
                      </m:r>
                      <m:r>
                        <a:rPr lang="en-AU" sz="3000" i="1">
                          <a:latin typeface="Cambria Math" panose="02040503050406030204" pitchFamily="18" charset="0"/>
                        </a:rPr>
                        <m:t>⟩</m:t>
                      </m:r>
                      <m:sSup>
                        <m:sSupPr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p>
                      </m:sSup>
                      <m:sSup>
                        <m:sSupPr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  <m:sup>
                          <m:r>
                            <a:rPr lang="en-AU" sz="3000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p>
                      </m:sSup>
                      <m:d>
                        <m:dPr>
                          <m:begChr m:val="|"/>
                          <m:endChr m:val="⟩"/>
                          <m:ctrlPr>
                            <a:rPr lang="en-AU" sz="3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AU" sz="3000" i="1">
                              <a:latin typeface="Cambria Math" panose="02040503050406030204" pitchFamily="18" charset="0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AU" sz="3000" b="0" dirty="0"/>
              </a:p>
              <a:p>
                <a:br>
                  <a:rPr lang="en-AU" sz="3000" i="1" dirty="0"/>
                </a:br>
                <a:r>
                  <a:rPr lang="en-AU" sz="3000" i="1" dirty="0"/>
                  <a:t>Indefinite causal order</a:t>
                </a:r>
                <a:endParaRPr lang="en-AU" sz="3000" dirty="0"/>
              </a:p>
            </p:txBody>
          </p:sp>
        </mc:Choice>
        <mc:Fallback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7B69562A-FF3D-6C30-7320-8052F3132BB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338" y="960135"/>
                <a:ext cx="5384359" cy="4713855"/>
              </a:xfrm>
              <a:prstGeom prst="rect">
                <a:avLst/>
              </a:prstGeom>
              <a:blipFill>
                <a:blip r:embed="rId2"/>
                <a:stretch>
                  <a:fillRect l="-2718" t="-1552" b="-3105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" name="Group 3">
            <a:extLst>
              <a:ext uri="{FF2B5EF4-FFF2-40B4-BE49-F238E27FC236}">
                <a16:creationId xmlns:a16="http://schemas.microsoft.com/office/drawing/2014/main" id="{19D57F59-EE21-1ACB-6895-C5D07A438BE0}"/>
              </a:ext>
            </a:extLst>
          </p:cNvPr>
          <p:cNvGrpSpPr/>
          <p:nvPr/>
        </p:nvGrpSpPr>
        <p:grpSpPr>
          <a:xfrm>
            <a:off x="9322265" y="2773070"/>
            <a:ext cx="594594" cy="568206"/>
            <a:chOff x="10217307" y="2626827"/>
            <a:chExt cx="1099148" cy="846226"/>
          </a:xfrm>
        </p:grpSpPr>
        <p:sp>
          <p:nvSpPr>
            <p:cNvPr id="5" name="Würfel 43">
              <a:extLst>
                <a:ext uri="{FF2B5EF4-FFF2-40B4-BE49-F238E27FC236}">
                  <a16:creationId xmlns:a16="http://schemas.microsoft.com/office/drawing/2014/main" id="{95EAF5FF-93A1-F6E6-33B5-FC270CA7725F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6" name="Ellipse 44">
              <a:extLst>
                <a:ext uri="{FF2B5EF4-FFF2-40B4-BE49-F238E27FC236}">
                  <a16:creationId xmlns:a16="http://schemas.microsoft.com/office/drawing/2014/main" id="{32D0B9C8-4BA3-FBA1-7CD5-3A73DD669805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7" name="Ellipse 45">
              <a:extLst>
                <a:ext uri="{FF2B5EF4-FFF2-40B4-BE49-F238E27FC236}">
                  <a16:creationId xmlns:a16="http://schemas.microsoft.com/office/drawing/2014/main" id="{95DA065A-5EBC-19CA-E0BE-774598189AE0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8" name="Ellipse 46">
              <a:extLst>
                <a:ext uri="{FF2B5EF4-FFF2-40B4-BE49-F238E27FC236}">
                  <a16:creationId xmlns:a16="http://schemas.microsoft.com/office/drawing/2014/main" id="{1B634281-49D5-EEDB-2B3F-A63C62F3A2D8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9" name="Ellipse 47">
              <a:extLst>
                <a:ext uri="{FF2B5EF4-FFF2-40B4-BE49-F238E27FC236}">
                  <a16:creationId xmlns:a16="http://schemas.microsoft.com/office/drawing/2014/main" id="{CA507C6A-277A-9222-2B9E-FAFB088A2B76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0" name="Ellipse 48">
              <a:extLst>
                <a:ext uri="{FF2B5EF4-FFF2-40B4-BE49-F238E27FC236}">
                  <a16:creationId xmlns:a16="http://schemas.microsoft.com/office/drawing/2014/main" id="{9249D71E-99DA-454E-6E41-C9CFA2B41505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1" name="Flussdiagramm: Verzweigung 51">
              <a:extLst>
                <a:ext uri="{FF2B5EF4-FFF2-40B4-BE49-F238E27FC236}">
                  <a16:creationId xmlns:a16="http://schemas.microsoft.com/office/drawing/2014/main" id="{581E0220-77AB-B31E-727B-68E1D74A79A3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C97760-7304-6C37-C790-9195A02E476A}"/>
              </a:ext>
            </a:extLst>
          </p:cNvPr>
          <p:cNvGrpSpPr/>
          <p:nvPr/>
        </p:nvGrpSpPr>
        <p:grpSpPr>
          <a:xfrm>
            <a:off x="11083599" y="2756291"/>
            <a:ext cx="594594" cy="568206"/>
            <a:chOff x="10217307" y="2626827"/>
            <a:chExt cx="1099148" cy="846226"/>
          </a:xfrm>
        </p:grpSpPr>
        <p:sp>
          <p:nvSpPr>
            <p:cNvPr id="13" name="Würfel 43">
              <a:extLst>
                <a:ext uri="{FF2B5EF4-FFF2-40B4-BE49-F238E27FC236}">
                  <a16:creationId xmlns:a16="http://schemas.microsoft.com/office/drawing/2014/main" id="{E7500B95-6A69-37EC-5D67-D69F608DE5DA}"/>
                </a:ext>
              </a:extLst>
            </p:cNvPr>
            <p:cNvSpPr/>
            <p:nvPr/>
          </p:nvSpPr>
          <p:spPr bwMode="auto">
            <a:xfrm>
              <a:off x="10217307" y="2626827"/>
              <a:ext cx="1099148" cy="846226"/>
            </a:xfrm>
            <a:prstGeom prst="cube">
              <a:avLst>
                <a:gd name="adj" fmla="val 24199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4" name="Ellipse 44">
              <a:extLst>
                <a:ext uri="{FF2B5EF4-FFF2-40B4-BE49-F238E27FC236}">
                  <a16:creationId xmlns:a16="http://schemas.microsoft.com/office/drawing/2014/main" id="{1D73B482-BDC3-53A9-4E17-C51ACB9E0EA2}"/>
                </a:ext>
              </a:extLst>
            </p:cNvPr>
            <p:cNvSpPr/>
            <p:nvPr/>
          </p:nvSpPr>
          <p:spPr bwMode="auto">
            <a:xfrm>
              <a:off x="10333528" y="3024951"/>
              <a:ext cx="5712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5" name="Ellipse 45">
              <a:extLst>
                <a:ext uri="{FF2B5EF4-FFF2-40B4-BE49-F238E27FC236}">
                  <a16:creationId xmlns:a16="http://schemas.microsoft.com/office/drawing/2014/main" id="{81401AFD-26D6-748B-6262-082D469B6222}"/>
                </a:ext>
              </a:extLst>
            </p:cNvPr>
            <p:cNvSpPr/>
            <p:nvPr/>
          </p:nvSpPr>
          <p:spPr bwMode="auto">
            <a:xfrm>
              <a:off x="10506870" y="2926712"/>
              <a:ext cx="5712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6" name="Ellipse 46">
              <a:extLst>
                <a:ext uri="{FF2B5EF4-FFF2-40B4-BE49-F238E27FC236}">
                  <a16:creationId xmlns:a16="http://schemas.microsoft.com/office/drawing/2014/main" id="{D3EEC977-26C6-F296-7D43-82221A11E314}"/>
                </a:ext>
              </a:extLst>
            </p:cNvPr>
            <p:cNvSpPr/>
            <p:nvPr/>
          </p:nvSpPr>
          <p:spPr bwMode="auto">
            <a:xfrm>
              <a:off x="10910678" y="3024951"/>
              <a:ext cx="59094" cy="49980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7" name="Ellipse 47">
              <a:extLst>
                <a:ext uri="{FF2B5EF4-FFF2-40B4-BE49-F238E27FC236}">
                  <a16:creationId xmlns:a16="http://schemas.microsoft.com/office/drawing/2014/main" id="{55822B18-8FE4-2702-FA76-9971E4AE0F6C}"/>
                </a:ext>
              </a:extLst>
            </p:cNvPr>
            <p:cNvSpPr/>
            <p:nvPr/>
          </p:nvSpPr>
          <p:spPr bwMode="auto">
            <a:xfrm>
              <a:off x="10737336" y="2926712"/>
              <a:ext cx="59094" cy="48257"/>
            </a:xfrm>
            <a:prstGeom prst="ellipse">
              <a:avLst/>
            </a:prstGeom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8" name="Ellipse 48">
              <a:extLst>
                <a:ext uri="{FF2B5EF4-FFF2-40B4-BE49-F238E27FC236}">
                  <a16:creationId xmlns:a16="http://schemas.microsoft.com/office/drawing/2014/main" id="{28134EF2-74EC-C1F1-EC3A-8A492AE50664}"/>
                </a:ext>
              </a:extLst>
            </p:cNvPr>
            <p:cNvSpPr/>
            <p:nvPr/>
          </p:nvSpPr>
          <p:spPr bwMode="auto">
            <a:xfrm>
              <a:off x="10621118" y="3373093"/>
              <a:ext cx="59094" cy="49980"/>
            </a:xfrm>
            <a:prstGeom prst="ellipse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  <p:sp>
          <p:nvSpPr>
            <p:cNvPr id="19" name="Flussdiagramm: Verzweigung 51">
              <a:extLst>
                <a:ext uri="{FF2B5EF4-FFF2-40B4-BE49-F238E27FC236}">
                  <a16:creationId xmlns:a16="http://schemas.microsoft.com/office/drawing/2014/main" id="{EF6C4F54-DD55-4CB2-0A2C-9F1F3E25AD88}"/>
                </a:ext>
              </a:extLst>
            </p:cNvPr>
            <p:cNvSpPr/>
            <p:nvPr/>
          </p:nvSpPr>
          <p:spPr bwMode="auto">
            <a:xfrm>
              <a:off x="10700707" y="3025348"/>
              <a:ext cx="37036" cy="397726"/>
            </a:xfrm>
            <a:prstGeom prst="flowChartDecision">
              <a:avLst/>
            </a:prstGeom>
            <a:solidFill>
              <a:schemeClr val="tx1"/>
            </a:solidFill>
            <a:ln>
              <a:solidFill>
                <a:schemeClr val="tx1"/>
              </a:solidFill>
            </a:ln>
            <a:scene3d>
              <a:camera prst="orthographicFront">
                <a:rot lat="0" lon="0" rev="20699999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de-DE" dirty="0">
                <a:solidFill>
                  <a:prstClr val="white"/>
                </a:solidFill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4FC7A7-07B7-C64A-FC19-49CB1730B4F6}"/>
                  </a:ext>
                </a:extLst>
              </p:cNvPr>
              <p:cNvSpPr txBox="1"/>
              <p:nvPr/>
            </p:nvSpPr>
            <p:spPr>
              <a:xfrm>
                <a:off x="9839754" y="4361665"/>
                <a:ext cx="1243845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2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𝜓</m:t>
                          </m:r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04FC7A7-07B7-C64A-FC19-49CB1730B4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39754" y="4361665"/>
                <a:ext cx="1243845" cy="52322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260EB016-625F-E21E-BBF7-2CCB6CF6FE46}"/>
              </a:ext>
            </a:extLst>
          </p:cNvPr>
          <p:cNvSpPr txBox="1"/>
          <p:nvPr/>
        </p:nvSpPr>
        <p:spPr>
          <a:xfrm>
            <a:off x="213528" y="5853427"/>
            <a:ext cx="567346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/>
              <a:t>G Chiribella, G M </a:t>
            </a:r>
            <a:r>
              <a:rPr lang="en-AU" sz="2200" dirty="0" err="1"/>
              <a:t>D’Ariano</a:t>
            </a:r>
            <a:r>
              <a:rPr lang="en-AU" sz="2200" dirty="0"/>
              <a:t>, P </a:t>
            </a:r>
            <a:r>
              <a:rPr lang="en-AU" sz="2200" dirty="0" err="1"/>
              <a:t>Perinotti</a:t>
            </a:r>
            <a:r>
              <a:rPr lang="en-AU" sz="2200" dirty="0"/>
              <a:t>, B </a:t>
            </a:r>
            <a:r>
              <a:rPr lang="en-AU" sz="2200" dirty="0" err="1"/>
              <a:t>Valiron</a:t>
            </a:r>
            <a:br>
              <a:rPr lang="en-AU" sz="2200" dirty="0"/>
            </a:br>
            <a:r>
              <a:rPr lang="en-US" sz="2200" dirty="0"/>
              <a:t>Phys. Rev. A </a:t>
            </a:r>
            <a:r>
              <a:rPr lang="en-US" sz="2200" b="1" dirty="0"/>
              <a:t>88</a:t>
            </a:r>
            <a:r>
              <a:rPr lang="en-US" sz="2200" dirty="0"/>
              <a:t>, 022318 (2013)</a:t>
            </a:r>
            <a:endParaRPr lang="en-AU" sz="22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23D6B0-02B0-DC65-E3E1-9D6D211626D1}"/>
                  </a:ext>
                </a:extLst>
              </p:cNvPr>
              <p:cNvSpPr txBox="1"/>
              <p:nvPr/>
            </p:nvSpPr>
            <p:spPr>
              <a:xfrm>
                <a:off x="7731203" y="4433089"/>
                <a:ext cx="71370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0</m:t>
                          </m:r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0423D6B0-02B0-DC65-E3E1-9D6D211626D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31203" y="4433089"/>
                <a:ext cx="713709" cy="523220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0C27C3EB-C0F1-5238-2D75-20AC38ED552D}"/>
              </a:ext>
            </a:extLst>
          </p:cNvPr>
          <p:cNvCxnSpPr>
            <a:stCxn id="32" idx="0"/>
          </p:cNvCxnSpPr>
          <p:nvPr/>
        </p:nvCxnSpPr>
        <p:spPr>
          <a:xfrm flipH="1" flipV="1">
            <a:off x="8078491" y="1482212"/>
            <a:ext cx="9567" cy="2950877"/>
          </a:xfrm>
          <a:prstGeom prst="straightConnector1">
            <a:avLst/>
          </a:prstGeom>
          <a:ln w="38100">
            <a:solidFill>
              <a:srgbClr val="1F4E79"/>
            </a:solidFill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A060BF-65B6-18BF-AD70-EADACB8A2C94}"/>
                  </a:ext>
                </a:extLst>
              </p:cNvPr>
              <p:cNvSpPr txBox="1"/>
              <p:nvPr/>
            </p:nvSpPr>
            <p:spPr>
              <a:xfrm>
                <a:off x="7721636" y="4440879"/>
                <a:ext cx="713709" cy="52322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⟩"/>
                          <m:ctrlP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r>
                            <a:rPr kumimoji="0" lang="en-AU" sz="28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</m:t>
                          </m:r>
                        </m:e>
                      </m:d>
                    </m:oMath>
                  </m:oMathPara>
                </a14:m>
                <a:endParaRPr lang="en-AU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EAA060BF-65B6-18BF-AD70-EADACB8A2C9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21636" y="4440879"/>
                <a:ext cx="713709" cy="52322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068B8E8-A570-4347-8AA2-0A5AB4A2C4FD}"/>
                  </a:ext>
                </a:extLst>
              </p:cNvPr>
              <p:cNvSpPr txBox="1"/>
              <p:nvPr/>
            </p:nvSpPr>
            <p:spPr>
              <a:xfrm>
                <a:off x="8949586" y="2846306"/>
                <a:ext cx="356700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𝐴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8068B8E8-A570-4347-8AA2-0A5AB4A2C4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49586" y="2846306"/>
                <a:ext cx="356700" cy="49244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5AE6CD-EC6D-4F9C-363C-CF72C92A0145}"/>
                  </a:ext>
                </a:extLst>
              </p:cNvPr>
              <p:cNvSpPr txBox="1"/>
              <p:nvPr/>
            </p:nvSpPr>
            <p:spPr>
              <a:xfrm>
                <a:off x="11709984" y="2773070"/>
                <a:ext cx="373307" cy="492443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AU" sz="3200" b="0" i="1" smtClean="0">
                          <a:latin typeface="Cambria Math" panose="02040503050406030204" pitchFamily="18" charset="0"/>
                        </a:rPr>
                        <m:t>𝐵</m:t>
                      </m:r>
                    </m:oMath>
                  </m:oMathPara>
                </a14:m>
                <a:endParaRPr lang="en-AU" sz="3200" dirty="0"/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E95AE6CD-EC6D-4F9C-363C-CF72C92A014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09984" y="2773070"/>
                <a:ext cx="373307" cy="492443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671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40" grpId="0" animBg="1"/>
      <p:bldP spid="40" grpId="1" animBg="1"/>
      <p:bldP spid="23" grpId="0"/>
      <p:bldP spid="32" grpId="0"/>
      <p:bldP spid="32" grpId="1"/>
      <p:bldP spid="4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feld 5"/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solidFill>
                  <a:prstClr val="black"/>
                </a:solidFill>
                <a:latin typeface="Calibri"/>
              </a:rPr>
              <a:t>Gravitational quantum switch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-12191" y="763487"/>
            <a:ext cx="1219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800" dirty="0">
                <a:solidFill>
                  <a:prstClr val="black"/>
                </a:solidFill>
                <a:latin typeface="Calibri"/>
              </a:rPr>
              <a:t>Events at fixed clock time</a:t>
            </a:r>
            <a:endParaRPr lang="en-GB" sz="2800" i="1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5" name="Gruppieren 4"/>
          <p:cNvGrpSpPr/>
          <p:nvPr/>
        </p:nvGrpSpPr>
        <p:grpSpPr>
          <a:xfrm>
            <a:off x="1958542" y="1636111"/>
            <a:ext cx="2956889" cy="2413500"/>
            <a:chOff x="1877600" y="1698998"/>
            <a:chExt cx="2956889" cy="2413500"/>
          </a:xfrm>
        </p:grpSpPr>
        <p:pic>
          <p:nvPicPr>
            <p:cNvPr id="66" name="Bild 792" descr="earth-ic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56665" y="2807671"/>
              <a:ext cx="877824" cy="877824"/>
            </a:xfrm>
            <a:prstGeom prst="rect">
              <a:avLst/>
            </a:prstGeom>
            <a:noFill/>
          </p:spPr>
        </p:pic>
        <p:grpSp>
          <p:nvGrpSpPr>
            <p:cNvPr id="180" name="Gruppieren 179"/>
            <p:cNvGrpSpPr/>
            <p:nvPr/>
          </p:nvGrpSpPr>
          <p:grpSpPr>
            <a:xfrm>
              <a:off x="1877600" y="2724822"/>
              <a:ext cx="1833155" cy="710510"/>
              <a:chOff x="5099012" y="3429000"/>
              <a:chExt cx="1833155" cy="710510"/>
            </a:xfrm>
          </p:grpSpPr>
          <p:sp>
            <p:nvSpPr>
              <p:cNvPr id="181" name="Gleichschenkliges Dreieck 180"/>
              <p:cNvSpPr/>
              <p:nvPr/>
            </p:nvSpPr>
            <p:spPr>
              <a:xfrm flipV="1">
                <a:off x="5099012" y="3511554"/>
                <a:ext cx="1833155" cy="627956"/>
              </a:xfrm>
              <a:prstGeom prst="triangle">
                <a:avLst>
                  <a:gd name="adj" fmla="val 4935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82" name="Ellipse 181"/>
              <p:cNvSpPr/>
              <p:nvPr/>
            </p:nvSpPr>
            <p:spPr>
              <a:xfrm>
                <a:off x="5099012" y="3429000"/>
                <a:ext cx="1833155" cy="144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83" name="Gruppieren 182"/>
            <p:cNvGrpSpPr/>
            <p:nvPr/>
          </p:nvGrpSpPr>
          <p:grpSpPr>
            <a:xfrm>
              <a:off x="3301562" y="1698998"/>
              <a:ext cx="265176" cy="2245751"/>
              <a:chOff x="3707904" y="2479393"/>
              <a:chExt cx="265176" cy="2245751"/>
            </a:xfrm>
          </p:grpSpPr>
          <p:cxnSp>
            <p:nvCxnSpPr>
              <p:cNvPr id="184" name="Gerade Verbindung 710"/>
              <p:cNvCxnSpPr/>
              <p:nvPr/>
            </p:nvCxnSpPr>
            <p:spPr bwMode="auto">
              <a:xfrm>
                <a:off x="3840492" y="2479393"/>
                <a:ext cx="11428" cy="22457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185" name="Gerade Verbindung 715"/>
              <p:cNvCxnSpPr/>
              <p:nvPr/>
            </p:nvCxnSpPr>
            <p:spPr bwMode="auto">
              <a:xfrm>
                <a:off x="3707904" y="451772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86" name="Gerade Verbindung 708"/>
              <p:cNvCxnSpPr/>
              <p:nvPr/>
            </p:nvCxnSpPr>
            <p:spPr bwMode="auto">
              <a:xfrm>
                <a:off x="3707904" y="2708920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87" name="Gruppieren 186"/>
              <p:cNvGrpSpPr/>
              <p:nvPr/>
            </p:nvGrpSpPr>
            <p:grpSpPr>
              <a:xfrm>
                <a:off x="3707904" y="3501008"/>
                <a:ext cx="265176" cy="154471"/>
                <a:chOff x="3707904" y="3619091"/>
                <a:chExt cx="265176" cy="154471"/>
              </a:xfrm>
            </p:grpSpPr>
            <p:cxnSp>
              <p:nvCxnSpPr>
                <p:cNvPr id="188" name="Gerade Verbindung 708"/>
                <p:cNvCxnSpPr/>
                <p:nvPr/>
              </p:nvCxnSpPr>
              <p:spPr bwMode="auto">
                <a:xfrm>
                  <a:off x="3707904" y="3690937"/>
                  <a:ext cx="265176" cy="1382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189" name="Picture 4" descr="C:\Program Files (x86)\Microsoft Office\MEDIA\OFFICE14\Bullets\BD21312_.gif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3715" y="3619091"/>
                  <a:ext cx="154471" cy="1544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90" name="Gruppieren 189"/>
            <p:cNvGrpSpPr/>
            <p:nvPr/>
          </p:nvGrpSpPr>
          <p:grpSpPr>
            <a:xfrm>
              <a:off x="2661589" y="1698998"/>
              <a:ext cx="266152" cy="2245751"/>
              <a:chOff x="4393739" y="2479393"/>
              <a:chExt cx="266152" cy="2245751"/>
            </a:xfrm>
          </p:grpSpPr>
          <p:cxnSp>
            <p:nvCxnSpPr>
              <p:cNvPr id="191" name="Gerade Verbindung 706"/>
              <p:cNvCxnSpPr/>
              <p:nvPr/>
            </p:nvCxnSpPr>
            <p:spPr bwMode="auto">
              <a:xfrm>
                <a:off x="4393739" y="422267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2" name="Gerade Verbindung 707"/>
              <p:cNvCxnSpPr/>
              <p:nvPr/>
            </p:nvCxnSpPr>
            <p:spPr bwMode="auto">
              <a:xfrm>
                <a:off x="4393739" y="3956113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3" name="Gerade Verbindung 708"/>
              <p:cNvCxnSpPr/>
              <p:nvPr/>
            </p:nvCxnSpPr>
            <p:spPr bwMode="auto">
              <a:xfrm>
                <a:off x="4393739" y="369093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4" name="Gerade Verbindung 710"/>
              <p:cNvCxnSpPr/>
              <p:nvPr/>
            </p:nvCxnSpPr>
            <p:spPr bwMode="auto">
              <a:xfrm>
                <a:off x="4514899" y="2479393"/>
                <a:ext cx="1" cy="22457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195" name="Gerade Verbindung 715"/>
              <p:cNvCxnSpPr/>
              <p:nvPr/>
            </p:nvCxnSpPr>
            <p:spPr bwMode="auto">
              <a:xfrm>
                <a:off x="4393739" y="451772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6" name="Gerade Verbindung 707"/>
              <p:cNvCxnSpPr/>
              <p:nvPr/>
            </p:nvCxnSpPr>
            <p:spPr bwMode="auto">
              <a:xfrm>
                <a:off x="4394715" y="342202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97" name="Gerade Verbindung 708"/>
              <p:cNvCxnSpPr/>
              <p:nvPr/>
            </p:nvCxnSpPr>
            <p:spPr bwMode="auto">
              <a:xfrm>
                <a:off x="4394715" y="315685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98" name="Picture 4" descr="C:\Program Files (x86)\Microsoft Office\MEDIA\OFFICE14\Bullets\BD21312_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649" y="4149969"/>
                <a:ext cx="154471" cy="154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99" name="Gerade Verbindung 708"/>
              <p:cNvCxnSpPr/>
              <p:nvPr/>
            </p:nvCxnSpPr>
            <p:spPr bwMode="auto">
              <a:xfrm>
                <a:off x="4393739" y="2893805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200" name="Bild 7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3649915" y="3715414"/>
              <a:ext cx="377299" cy="3787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201" name="Bild 7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2199873" y="3729809"/>
              <a:ext cx="381242" cy="382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3" name="Textfeld 202"/>
            <p:cNvSpPr txBox="1"/>
            <p:nvPr/>
          </p:nvSpPr>
          <p:spPr>
            <a:xfrm>
              <a:off x="3661079" y="2565961"/>
              <a:ext cx="380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Viner Hand ITC" panose="03070502030502020203" pitchFamily="66" charset="0"/>
                </a:rPr>
                <a:t>B</a:t>
              </a:r>
            </a:p>
          </p:txBody>
        </p:sp>
        <p:sp>
          <p:nvSpPr>
            <p:cNvPr id="204" name="Textfeld 203"/>
            <p:cNvSpPr txBox="1"/>
            <p:nvPr/>
          </p:nvSpPr>
          <p:spPr>
            <a:xfrm>
              <a:off x="2152181" y="3242220"/>
              <a:ext cx="38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Viner Hand ITC" panose="03070502030502020203" pitchFamily="66" charset="0"/>
                </a:rPr>
                <a:t>A</a:t>
              </a:r>
            </a:p>
          </p:txBody>
        </p:sp>
        <p:pic>
          <p:nvPicPr>
            <p:cNvPr id="206" name="Picture 6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653" y="1748645"/>
              <a:ext cx="792088" cy="2748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uppieren 11"/>
          <p:cNvGrpSpPr/>
          <p:nvPr/>
        </p:nvGrpSpPr>
        <p:grpSpPr>
          <a:xfrm>
            <a:off x="7185054" y="1612690"/>
            <a:ext cx="3060995" cy="2412591"/>
            <a:chOff x="7104112" y="1675577"/>
            <a:chExt cx="3060995" cy="2412591"/>
          </a:xfrm>
        </p:grpSpPr>
        <p:pic>
          <p:nvPicPr>
            <p:cNvPr id="61" name="Bild 7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9400751" y="3691084"/>
              <a:ext cx="377299" cy="3787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65" name="Bild 791" descr="earth-icon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104112" y="2831758"/>
              <a:ext cx="877824" cy="877824"/>
            </a:xfrm>
            <a:prstGeom prst="rect">
              <a:avLst/>
            </a:prstGeom>
            <a:noFill/>
          </p:spPr>
        </p:pic>
        <p:grpSp>
          <p:nvGrpSpPr>
            <p:cNvPr id="175" name="Gruppieren 174"/>
            <p:cNvGrpSpPr/>
            <p:nvPr/>
          </p:nvGrpSpPr>
          <p:grpSpPr>
            <a:xfrm>
              <a:off x="8331952" y="2701401"/>
              <a:ext cx="1833155" cy="710510"/>
              <a:chOff x="5099012" y="3429000"/>
              <a:chExt cx="1833155" cy="710510"/>
            </a:xfrm>
          </p:grpSpPr>
          <p:sp>
            <p:nvSpPr>
              <p:cNvPr id="159" name="Gleichschenkliges Dreieck 158"/>
              <p:cNvSpPr/>
              <p:nvPr/>
            </p:nvSpPr>
            <p:spPr>
              <a:xfrm flipV="1">
                <a:off x="5099012" y="3511554"/>
                <a:ext cx="1833155" cy="627956"/>
              </a:xfrm>
              <a:prstGeom prst="triangle">
                <a:avLst>
                  <a:gd name="adj" fmla="val 49351"/>
                </a:avLst>
              </a:prstGeom>
              <a:noFill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160" name="Ellipse 159"/>
              <p:cNvSpPr/>
              <p:nvPr/>
            </p:nvSpPr>
            <p:spPr>
              <a:xfrm>
                <a:off x="5099012" y="3429000"/>
                <a:ext cx="1833155" cy="14415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77" name="Gruppieren 176"/>
            <p:cNvGrpSpPr/>
            <p:nvPr/>
          </p:nvGrpSpPr>
          <p:grpSpPr>
            <a:xfrm>
              <a:off x="8430106" y="1675577"/>
              <a:ext cx="265176" cy="2245751"/>
              <a:chOff x="3707904" y="2479393"/>
              <a:chExt cx="265176" cy="2245751"/>
            </a:xfrm>
          </p:grpSpPr>
          <p:cxnSp>
            <p:nvCxnSpPr>
              <p:cNvPr id="135" name="Gerade Verbindung 710"/>
              <p:cNvCxnSpPr/>
              <p:nvPr/>
            </p:nvCxnSpPr>
            <p:spPr bwMode="auto">
              <a:xfrm>
                <a:off x="3840492" y="2479393"/>
                <a:ext cx="11428" cy="22457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136" name="Gerade Verbindung 715"/>
              <p:cNvCxnSpPr/>
              <p:nvPr/>
            </p:nvCxnSpPr>
            <p:spPr bwMode="auto">
              <a:xfrm>
                <a:off x="3707904" y="451772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5" name="Gerade Verbindung 708"/>
              <p:cNvCxnSpPr/>
              <p:nvPr/>
            </p:nvCxnSpPr>
            <p:spPr bwMode="auto">
              <a:xfrm>
                <a:off x="3707904" y="2708920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grpSp>
            <p:nvGrpSpPr>
              <p:cNvPr id="168" name="Gruppieren 167"/>
              <p:cNvGrpSpPr/>
              <p:nvPr/>
            </p:nvGrpSpPr>
            <p:grpSpPr>
              <a:xfrm>
                <a:off x="3707904" y="3501008"/>
                <a:ext cx="265176" cy="154471"/>
                <a:chOff x="3707904" y="3619091"/>
                <a:chExt cx="265176" cy="154471"/>
              </a:xfrm>
            </p:grpSpPr>
            <p:cxnSp>
              <p:nvCxnSpPr>
                <p:cNvPr id="134" name="Gerade Verbindung 708"/>
                <p:cNvCxnSpPr/>
                <p:nvPr/>
              </p:nvCxnSpPr>
              <p:spPr bwMode="auto">
                <a:xfrm>
                  <a:off x="3707904" y="3690937"/>
                  <a:ext cx="265176" cy="1382"/>
                </a:xfrm>
                <a:prstGeom prst="line">
                  <a:avLst/>
                </a:prstGeom>
                <a:solidFill>
                  <a:schemeClr val="accent1"/>
                </a:solidFill>
                <a:ln w="31750" cap="flat" cmpd="sng" algn="ctr">
                  <a:solidFill>
                    <a:srgbClr val="5F5F5F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157" name="Picture 4" descr="C:\Program Files (x86)\Microsoft Office\MEDIA\OFFICE14\Bullets\BD21312_.gif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763715" y="3619091"/>
                  <a:ext cx="154471" cy="15447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176" name="Gruppieren 175"/>
            <p:cNvGrpSpPr/>
            <p:nvPr/>
          </p:nvGrpSpPr>
          <p:grpSpPr>
            <a:xfrm>
              <a:off x="9115941" y="1675577"/>
              <a:ext cx="266152" cy="2245751"/>
              <a:chOff x="4393739" y="2479393"/>
              <a:chExt cx="266152" cy="2245751"/>
            </a:xfrm>
          </p:grpSpPr>
          <p:cxnSp>
            <p:nvCxnSpPr>
              <p:cNvPr id="45" name="Gerade Verbindung 706"/>
              <p:cNvCxnSpPr/>
              <p:nvPr/>
            </p:nvCxnSpPr>
            <p:spPr bwMode="auto">
              <a:xfrm>
                <a:off x="4393739" y="422267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6" name="Gerade Verbindung 707"/>
              <p:cNvCxnSpPr/>
              <p:nvPr/>
            </p:nvCxnSpPr>
            <p:spPr bwMode="auto">
              <a:xfrm>
                <a:off x="4393739" y="3956113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7" name="Gerade Verbindung 708"/>
              <p:cNvCxnSpPr/>
              <p:nvPr/>
            </p:nvCxnSpPr>
            <p:spPr bwMode="auto">
              <a:xfrm>
                <a:off x="4393739" y="369093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49" name="Gerade Verbindung 710"/>
              <p:cNvCxnSpPr/>
              <p:nvPr/>
            </p:nvCxnSpPr>
            <p:spPr bwMode="auto">
              <a:xfrm>
                <a:off x="4514899" y="2479393"/>
                <a:ext cx="1" cy="22457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54" name="Gerade Verbindung 715"/>
              <p:cNvCxnSpPr/>
              <p:nvPr/>
            </p:nvCxnSpPr>
            <p:spPr bwMode="auto">
              <a:xfrm>
                <a:off x="4393739" y="451772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1" name="Gerade Verbindung 707"/>
              <p:cNvCxnSpPr/>
              <p:nvPr/>
            </p:nvCxnSpPr>
            <p:spPr bwMode="auto">
              <a:xfrm>
                <a:off x="4394715" y="342202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52" name="Gerade Verbindung 708"/>
              <p:cNvCxnSpPr/>
              <p:nvPr/>
            </p:nvCxnSpPr>
            <p:spPr bwMode="auto">
              <a:xfrm>
                <a:off x="4394715" y="315685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58" name="Picture 4" descr="C:\Program Files (x86)\Microsoft Office\MEDIA\OFFICE14\Bullets\BD21312_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649" y="4149969"/>
                <a:ext cx="154471" cy="154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74" name="Gerade Verbindung 708"/>
              <p:cNvCxnSpPr/>
              <p:nvPr/>
            </p:nvCxnSpPr>
            <p:spPr bwMode="auto">
              <a:xfrm>
                <a:off x="4393739" y="2893805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179" name="Bild 7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7950709" y="3705479"/>
              <a:ext cx="381242" cy="382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202" name="Textfeld 201"/>
            <p:cNvSpPr txBox="1"/>
            <p:nvPr/>
          </p:nvSpPr>
          <p:spPr>
            <a:xfrm>
              <a:off x="8125369" y="2428862"/>
              <a:ext cx="38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Viner Hand ITC" panose="03070502030502020203" pitchFamily="66" charset="0"/>
                </a:rPr>
                <a:t>A</a:t>
              </a:r>
            </a:p>
          </p:txBody>
        </p:sp>
        <p:sp>
          <p:nvSpPr>
            <p:cNvPr id="205" name="Textfeld 204"/>
            <p:cNvSpPr txBox="1"/>
            <p:nvPr/>
          </p:nvSpPr>
          <p:spPr>
            <a:xfrm>
              <a:off x="9399283" y="3255535"/>
              <a:ext cx="380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Viner Hand ITC" panose="03070502030502020203" pitchFamily="66" charset="0"/>
                </a:rPr>
                <a:t>B</a:t>
              </a:r>
            </a:p>
          </p:txBody>
        </p:sp>
        <p:pic>
          <p:nvPicPr>
            <p:cNvPr id="207" name="Grafik 20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7353943" y="1785556"/>
              <a:ext cx="825070" cy="269335"/>
            </a:xfrm>
            <a:prstGeom prst="rect">
              <a:avLst/>
            </a:prstGeom>
          </p:spPr>
        </p:pic>
      </p:grpSp>
      <p:sp>
        <p:nvSpPr>
          <p:cNvPr id="75" name="Textfeld 74"/>
          <p:cNvSpPr txBox="1"/>
          <p:nvPr/>
        </p:nvSpPr>
        <p:spPr>
          <a:xfrm>
            <a:off x="0" y="4995480"/>
            <a:ext cx="121980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prstClr val="black"/>
                </a:solidFill>
                <a:latin typeface="Calibri"/>
              </a:rPr>
              <a:t>Causal relations </a:t>
            </a:r>
            <a:r>
              <a:rPr lang="pl-PL" sz="2800" dirty="0">
                <a:solidFill>
                  <a:prstClr val="black"/>
                </a:solidFill>
                <a:latin typeface="Calibri"/>
              </a:rPr>
              <a:t>depend</a:t>
            </a:r>
            <a:r>
              <a:rPr lang="en-GB" sz="2800" dirty="0">
                <a:solidFill>
                  <a:prstClr val="black"/>
                </a:solidFill>
                <a:latin typeface="Calibri"/>
              </a:rPr>
              <a:t> on </a:t>
            </a:r>
            <a:r>
              <a:rPr lang="pl-PL" sz="2800" dirty="0">
                <a:solidFill>
                  <a:prstClr val="black"/>
                </a:solidFill>
                <a:latin typeface="Calibri"/>
              </a:rPr>
              <a:t>position of mass</a:t>
            </a:r>
            <a:endParaRPr lang="en-GB" sz="2800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" name="Gruppieren 1"/>
          <p:cNvGrpSpPr/>
          <p:nvPr/>
        </p:nvGrpSpPr>
        <p:grpSpPr>
          <a:xfrm>
            <a:off x="5263802" y="1639572"/>
            <a:ext cx="1880124" cy="2416965"/>
            <a:chOff x="5182860" y="1432293"/>
            <a:chExt cx="1880124" cy="2416965"/>
          </a:xfrm>
        </p:grpSpPr>
        <p:grpSp>
          <p:nvGrpSpPr>
            <p:cNvPr id="86" name="Gruppieren 85"/>
            <p:cNvGrpSpPr/>
            <p:nvPr/>
          </p:nvGrpSpPr>
          <p:grpSpPr>
            <a:xfrm>
              <a:off x="5692268" y="1435758"/>
              <a:ext cx="266152" cy="2245751"/>
              <a:chOff x="4393739" y="2479393"/>
              <a:chExt cx="266152" cy="2245751"/>
            </a:xfrm>
          </p:grpSpPr>
          <p:cxnSp>
            <p:nvCxnSpPr>
              <p:cNvPr id="87" name="Gerade Verbindung 706"/>
              <p:cNvCxnSpPr/>
              <p:nvPr/>
            </p:nvCxnSpPr>
            <p:spPr bwMode="auto">
              <a:xfrm>
                <a:off x="4393739" y="422267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8" name="Gerade Verbindung 707"/>
              <p:cNvCxnSpPr/>
              <p:nvPr/>
            </p:nvCxnSpPr>
            <p:spPr bwMode="auto">
              <a:xfrm>
                <a:off x="4393739" y="3956113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9" name="Gerade Verbindung 708"/>
              <p:cNvCxnSpPr/>
              <p:nvPr/>
            </p:nvCxnSpPr>
            <p:spPr bwMode="auto">
              <a:xfrm>
                <a:off x="4393739" y="369093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0" name="Gerade Verbindung 710"/>
              <p:cNvCxnSpPr/>
              <p:nvPr/>
            </p:nvCxnSpPr>
            <p:spPr bwMode="auto">
              <a:xfrm>
                <a:off x="4514899" y="2479393"/>
                <a:ext cx="1" cy="22457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91" name="Gerade Verbindung 715"/>
              <p:cNvCxnSpPr/>
              <p:nvPr/>
            </p:nvCxnSpPr>
            <p:spPr bwMode="auto">
              <a:xfrm>
                <a:off x="4393739" y="451772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2" name="Gerade Verbindung 707"/>
              <p:cNvCxnSpPr/>
              <p:nvPr/>
            </p:nvCxnSpPr>
            <p:spPr bwMode="auto">
              <a:xfrm>
                <a:off x="4394715" y="342202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93" name="Gerade Verbindung 708"/>
              <p:cNvCxnSpPr/>
              <p:nvPr/>
            </p:nvCxnSpPr>
            <p:spPr bwMode="auto">
              <a:xfrm>
                <a:off x="4394715" y="315685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94" name="Picture 4" descr="C:\Program Files (x86)\Microsoft Office\MEDIA\OFFICE14\Bullets\BD21312_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649" y="4149969"/>
                <a:ext cx="154471" cy="154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95" name="Gerade Verbindung 708"/>
              <p:cNvCxnSpPr/>
              <p:nvPr/>
            </p:nvCxnSpPr>
            <p:spPr bwMode="auto">
              <a:xfrm>
                <a:off x="4393739" y="2893805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  <p:pic>
          <p:nvPicPr>
            <p:cNvPr id="96" name="Bild 7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6680594" y="3452174"/>
              <a:ext cx="377299" cy="378731"/>
            </a:xfrm>
            <a:prstGeom prst="rect">
              <a:avLst/>
            </a:prstGeom>
            <a:solidFill>
              <a:schemeClr val="bg1"/>
            </a:solidFill>
          </p:spPr>
        </p:pic>
        <p:pic>
          <p:nvPicPr>
            <p:cNvPr id="97" name="Bild 722"/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alphaModFix/>
            </a:blip>
            <a:stretch>
              <a:fillRect/>
            </a:stretch>
          </p:blipFill>
          <p:spPr>
            <a:xfrm>
              <a:off x="5230552" y="3466569"/>
              <a:ext cx="381242" cy="382689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98" name="Textfeld 97"/>
            <p:cNvSpPr txBox="1"/>
            <p:nvPr/>
          </p:nvSpPr>
          <p:spPr>
            <a:xfrm>
              <a:off x="6682752" y="2971590"/>
              <a:ext cx="38023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Viner Hand ITC" panose="03070502030502020203" pitchFamily="66" charset="0"/>
                </a:rPr>
                <a:t>B</a:t>
              </a:r>
            </a:p>
          </p:txBody>
        </p:sp>
        <p:sp>
          <p:nvSpPr>
            <p:cNvPr id="99" name="Textfeld 98"/>
            <p:cNvSpPr txBox="1"/>
            <p:nvPr/>
          </p:nvSpPr>
          <p:spPr>
            <a:xfrm>
              <a:off x="5182860" y="2978980"/>
              <a:ext cx="3882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000" b="1" dirty="0">
                  <a:solidFill>
                    <a:prstClr val="black"/>
                  </a:solidFill>
                  <a:latin typeface="Viner Hand ITC" panose="03070502030502020203" pitchFamily="66" charset="0"/>
                </a:rPr>
                <a:t>A</a:t>
              </a:r>
            </a:p>
          </p:txBody>
        </p:sp>
        <p:grpSp>
          <p:nvGrpSpPr>
            <p:cNvPr id="100" name="Gruppieren 99"/>
            <p:cNvGrpSpPr/>
            <p:nvPr/>
          </p:nvGrpSpPr>
          <p:grpSpPr>
            <a:xfrm>
              <a:off x="6322654" y="1432293"/>
              <a:ext cx="266152" cy="2245751"/>
              <a:chOff x="4393739" y="2479393"/>
              <a:chExt cx="266152" cy="2245751"/>
            </a:xfrm>
          </p:grpSpPr>
          <p:cxnSp>
            <p:nvCxnSpPr>
              <p:cNvPr id="101" name="Gerade Verbindung 706"/>
              <p:cNvCxnSpPr/>
              <p:nvPr/>
            </p:nvCxnSpPr>
            <p:spPr bwMode="auto">
              <a:xfrm>
                <a:off x="4393739" y="422267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2" name="Gerade Verbindung 707"/>
              <p:cNvCxnSpPr/>
              <p:nvPr/>
            </p:nvCxnSpPr>
            <p:spPr bwMode="auto">
              <a:xfrm>
                <a:off x="4393739" y="3956113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3" name="Gerade Verbindung 708"/>
              <p:cNvCxnSpPr/>
              <p:nvPr/>
            </p:nvCxnSpPr>
            <p:spPr bwMode="auto">
              <a:xfrm>
                <a:off x="4393739" y="369093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4" name="Gerade Verbindung 710"/>
              <p:cNvCxnSpPr/>
              <p:nvPr/>
            </p:nvCxnSpPr>
            <p:spPr bwMode="auto">
              <a:xfrm>
                <a:off x="4514899" y="2479393"/>
                <a:ext cx="1" cy="2245751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chemeClr val="tx2"/>
                </a:solidFill>
                <a:prstDash val="solid"/>
                <a:round/>
                <a:headEnd type="arrow" w="med" len="med"/>
                <a:tailEnd type="none" w="med" len="med"/>
              </a:ln>
              <a:effectLst/>
            </p:spPr>
          </p:cxnSp>
          <p:cxnSp>
            <p:nvCxnSpPr>
              <p:cNvPr id="105" name="Gerade Verbindung 715"/>
              <p:cNvCxnSpPr/>
              <p:nvPr/>
            </p:nvCxnSpPr>
            <p:spPr bwMode="auto">
              <a:xfrm>
                <a:off x="4393739" y="451772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6" name="Gerade Verbindung 707"/>
              <p:cNvCxnSpPr/>
              <p:nvPr/>
            </p:nvCxnSpPr>
            <p:spPr bwMode="auto">
              <a:xfrm>
                <a:off x="4394715" y="3422027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107" name="Gerade Verbindung 708"/>
              <p:cNvCxnSpPr/>
              <p:nvPr/>
            </p:nvCxnSpPr>
            <p:spPr bwMode="auto">
              <a:xfrm>
                <a:off x="4394715" y="3156851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  <p:pic>
            <p:nvPicPr>
              <p:cNvPr id="108" name="Picture 4" descr="C:\Program Files (x86)\Microsoft Office\MEDIA\OFFICE14\Bullets\BD21312_.gif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441649" y="4149969"/>
                <a:ext cx="154471" cy="15447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cxnSp>
            <p:nvCxnSpPr>
              <p:cNvPr id="109" name="Gerade Verbindung 708"/>
              <p:cNvCxnSpPr/>
              <p:nvPr/>
            </p:nvCxnSpPr>
            <p:spPr bwMode="auto">
              <a:xfrm>
                <a:off x="4393739" y="2893805"/>
                <a:ext cx="265176" cy="1382"/>
              </a:xfrm>
              <a:prstGeom prst="line">
                <a:avLst/>
              </a:prstGeom>
              <a:solidFill>
                <a:schemeClr val="accent1"/>
              </a:solidFill>
              <a:ln w="31750" cap="flat" cmpd="sng" algn="ctr">
                <a:solidFill>
                  <a:srgbClr val="5F5F5F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110" name="Textfeld 109"/>
          <p:cNvSpPr txBox="1"/>
          <p:nvPr/>
        </p:nvSpPr>
        <p:spPr>
          <a:xfrm>
            <a:off x="-12191" y="4332016"/>
            <a:ext cx="121798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>
                <a:solidFill>
                  <a:prstClr val="black"/>
                </a:solidFill>
                <a:latin typeface="Calibri"/>
              </a:rPr>
              <a:t>M</a:t>
            </a:r>
            <a:r>
              <a:rPr lang="en-GB" sz="2800" dirty="0">
                <a:solidFill>
                  <a:prstClr val="black"/>
                </a:solidFill>
                <a:latin typeface="Calibri"/>
              </a:rPr>
              <a:t>ass slows down clocks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feld 74">
                <a:extLst>
                  <a:ext uri="{FF2B5EF4-FFF2-40B4-BE49-F238E27FC236}">
                    <a16:creationId xmlns:a16="http://schemas.microsoft.com/office/drawing/2014/main" id="{DCA0B377-A038-CDCE-27E6-B6A55A5D4618}"/>
                  </a:ext>
                </a:extLst>
              </p:cNvPr>
              <p:cNvSpPr txBox="1"/>
              <p:nvPr/>
            </p:nvSpPr>
            <p:spPr>
              <a:xfrm>
                <a:off x="0" y="5638126"/>
                <a:ext cx="1217980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AU" sz="2800" dirty="0">
                    <a:solidFill>
                      <a:prstClr val="black"/>
                    </a:solidFill>
                    <a:latin typeface="Calibri"/>
                  </a:rPr>
                  <a:t>Superposition of masses </a:t>
                </a:r>
                <a14:m>
                  <m:oMath xmlns:m="http://schemas.openxmlformats.org/officeDocument/2006/math">
                    <m:r>
                      <a:rPr lang="en-AU" sz="2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→ </m:t>
                    </m:r>
                  </m:oMath>
                </a14:m>
                <a:r>
                  <a:rPr lang="en-GB" sz="2800" dirty="0">
                    <a:solidFill>
                      <a:prstClr val="black"/>
                    </a:solidFill>
                    <a:latin typeface="Calibri"/>
                  </a:rPr>
                  <a:t>quantum switch </a:t>
                </a:r>
              </a:p>
            </p:txBody>
          </p:sp>
        </mc:Choice>
        <mc:Fallback xmlns="">
          <p:sp>
            <p:nvSpPr>
              <p:cNvPr id="3" name="Textfeld 74">
                <a:extLst>
                  <a:ext uri="{FF2B5EF4-FFF2-40B4-BE49-F238E27FC236}">
                    <a16:creationId xmlns:a16="http://schemas.microsoft.com/office/drawing/2014/main" id="{DCA0B377-A038-CDCE-27E6-B6A55A5D461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0" y="5638126"/>
                <a:ext cx="12179809" cy="523220"/>
              </a:xfrm>
              <a:prstGeom prst="rect">
                <a:avLst/>
              </a:prstGeom>
              <a:blipFill>
                <a:blip r:embed="rId7"/>
                <a:stretch>
                  <a:fillRect l="-1001" t="-11628" b="-32558"/>
                </a:stretch>
              </a:blipFill>
            </p:spPr>
            <p:txBody>
              <a:bodyPr/>
              <a:lstStyle/>
              <a:p>
                <a:r>
                  <a:rPr lang="en-A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3A059C68-D80E-6B4C-2ACA-CCCAB30CBA61}"/>
              </a:ext>
            </a:extLst>
          </p:cNvPr>
          <p:cNvSpPr txBox="1"/>
          <p:nvPr/>
        </p:nvSpPr>
        <p:spPr>
          <a:xfrm>
            <a:off x="7829175" y="5799555"/>
            <a:ext cx="4059634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AU" sz="2200" dirty="0"/>
              <a:t>M Zych, FC, I Pikovski, Č Brukner</a:t>
            </a:r>
            <a:br>
              <a:rPr lang="en-AU" sz="2200" dirty="0"/>
            </a:br>
            <a:r>
              <a:rPr lang="fr-FR" sz="2400" i="1" dirty="0"/>
              <a:t>Nat </a:t>
            </a:r>
            <a:r>
              <a:rPr lang="fr-FR" sz="2400" i="1" dirty="0" err="1"/>
              <a:t>Comm</a:t>
            </a:r>
            <a:r>
              <a:rPr lang="fr-FR" sz="2400" dirty="0"/>
              <a:t> </a:t>
            </a:r>
            <a:r>
              <a:rPr lang="fr-FR" sz="2400" b="1" dirty="0"/>
              <a:t>10</a:t>
            </a:r>
            <a:r>
              <a:rPr lang="fr-FR" sz="2400" dirty="0"/>
              <a:t>, 3772 (2019)</a:t>
            </a:r>
            <a:endParaRPr lang="en-AU" sz="2200" dirty="0"/>
          </a:p>
        </p:txBody>
      </p:sp>
    </p:spTree>
    <p:extLst>
      <p:ext uri="{BB962C8B-B14F-4D97-AF65-F5344CB8AC3E}">
        <p14:creationId xmlns:p14="http://schemas.microsoft.com/office/powerpoint/2010/main" val="370363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75" grpId="0"/>
      <p:bldP spid="110" grpId="0"/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feld 5">
            <a:extLst>
              <a:ext uri="{FF2B5EF4-FFF2-40B4-BE49-F238E27FC236}">
                <a16:creationId xmlns:a16="http://schemas.microsoft.com/office/drawing/2014/main" id="{EA85F2D7-9F74-4778-8792-DAF06276392A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500" dirty="0">
                <a:solidFill>
                  <a:prstClr val="black"/>
                </a:solidFill>
                <a:latin typeface="Calibri"/>
              </a:rPr>
              <a:t>Quantum switch in the lab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9B933B9-9757-0089-FDCF-EC48F4FF7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2209" y="902525"/>
            <a:ext cx="6892632" cy="4031611"/>
          </a:xfrm>
          <a:prstGeom prst="rect">
            <a:avLst/>
          </a:prstGeom>
        </p:spPr>
      </p:pic>
      <p:pic>
        <p:nvPicPr>
          <p:cNvPr id="3" name="Grafik 4">
            <a:extLst>
              <a:ext uri="{FF2B5EF4-FFF2-40B4-BE49-F238E27FC236}">
                <a16:creationId xmlns:a16="http://schemas.microsoft.com/office/drawing/2014/main" id="{39970341-E8C6-9E25-380B-9AD5EC416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24" y="3069234"/>
            <a:ext cx="6012476" cy="20651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81DD8C4-68A8-B404-B236-301BBC757C08}"/>
              </a:ext>
            </a:extLst>
          </p:cNvPr>
          <p:cNvSpPr txBox="1"/>
          <p:nvPr/>
        </p:nvSpPr>
        <p:spPr>
          <a:xfrm>
            <a:off x="1341119" y="5783566"/>
            <a:ext cx="934691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3200" dirty="0"/>
              <a:t>Potential resource for quantum information processing</a:t>
            </a:r>
          </a:p>
        </p:txBody>
      </p:sp>
    </p:spTree>
    <p:extLst>
      <p:ext uri="{BB962C8B-B14F-4D97-AF65-F5344CB8AC3E}">
        <p14:creationId xmlns:p14="http://schemas.microsoft.com/office/powerpoint/2010/main" val="545501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pot with steam coming out of it&#10;&#10;Description automatically generated">
            <a:extLst>
              <a:ext uri="{FF2B5EF4-FFF2-40B4-BE49-F238E27FC236}">
                <a16:creationId xmlns:a16="http://schemas.microsoft.com/office/drawing/2014/main" id="{A0F5C0B7-AB0E-47CC-9659-95D143E3BF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686" y="3242829"/>
            <a:ext cx="2955941" cy="2955941"/>
          </a:xfrm>
          <a:prstGeom prst="rect">
            <a:avLst/>
          </a:prstGeom>
        </p:spPr>
      </p:pic>
      <p:pic>
        <p:nvPicPr>
          <p:cNvPr id="4" name="Picture 3" descr="A group of carrots on a white background&#10;&#10;Description automatically generated">
            <a:extLst>
              <a:ext uri="{FF2B5EF4-FFF2-40B4-BE49-F238E27FC236}">
                <a16:creationId xmlns:a16="http://schemas.microsoft.com/office/drawing/2014/main" id="{E8C71917-9444-4D45-BA57-0A4764C03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453" b="93168" l="10000" r="94900">
                        <a14:foregroundMark x1="22150" y1="93468" x2="22150" y2="93468"/>
                        <a14:foregroundMark x1="70900" y1="3904" x2="70900" y2="3904"/>
                        <a14:foregroundMark x1="93200" y1="41066" x2="93200" y2="41066"/>
                        <a14:foregroundMark x1="94900" y1="59009" x2="94900" y2="59009"/>
                        <a14:foregroundMark x1="91550" y1="63664" x2="91550" y2="63664"/>
                        <a14:foregroundMark x1="91250" y1="63514" x2="91250" y2="63514"/>
                        <a14:foregroundMark x1="91000" y1="62913" x2="91000" y2="62913"/>
                        <a14:foregroundMark x1="94000" y1="59234" x2="94000" y2="59234"/>
                        <a14:foregroundMark x1="75150" y1="3453" x2="75150" y2="3453"/>
                        <a14:foregroundMark x1="71150" y1="3453" x2="71150" y2="34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77" y="2043955"/>
            <a:ext cx="2955941" cy="19686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87C363E-AE49-4AA0-AE1A-86E9890659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49247" y="2337689"/>
            <a:ext cx="2378140" cy="1885790"/>
          </a:xfrm>
          <a:prstGeom prst="flowChartInternalStorage">
            <a:avLst/>
          </a:prstGeom>
        </p:spPr>
      </p:pic>
      <p:pic>
        <p:nvPicPr>
          <p:cNvPr id="9" name="Picture 8" descr="A close-up of a magnifying glass&#10;&#10;Description automatically generated">
            <a:extLst>
              <a:ext uri="{FF2B5EF4-FFF2-40B4-BE49-F238E27FC236}">
                <a16:creationId xmlns:a16="http://schemas.microsoft.com/office/drawing/2014/main" id="{02237697-156B-4C8E-9142-F94888472BE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246" b="92459" l="4000" r="90000">
                        <a14:foregroundMark x1="27333" y1="55082" x2="27333" y2="55082"/>
                        <a14:foregroundMark x1="6000" y1="38033" x2="6000" y2="38033"/>
                        <a14:foregroundMark x1="50000" y1="47213" x2="50000" y2="47213"/>
                        <a14:foregroundMark x1="49667" y1="53115" x2="49667" y2="53115"/>
                        <a14:foregroundMark x1="79333" y1="84590" x2="79333" y2="84590"/>
                        <a14:foregroundMark x1="37667" y1="6885" x2="37667" y2="6885"/>
                        <a14:foregroundMark x1="47000" y1="10492" x2="47000" y2="10492"/>
                        <a14:foregroundMark x1="33667" y1="5246" x2="33667" y2="5246"/>
                        <a14:foregroundMark x1="14000" y1="9836" x2="14000" y2="9836"/>
                        <a14:foregroundMark x1="12000" y1="12787" x2="12000" y2="12787"/>
                        <a14:foregroundMark x1="7333" y1="20656" x2="7333" y2="20656"/>
                        <a14:foregroundMark x1="4000" y1="31148" x2="4000" y2="31148"/>
                        <a14:foregroundMark x1="4667" y1="25246" x2="4667" y2="25246"/>
                        <a14:foregroundMark x1="5000" y1="22951" x2="5000" y2="22951"/>
                        <a14:foregroundMark x1="6000" y1="20656" x2="6000" y2="20656"/>
                        <a14:foregroundMark x1="6333" y1="19344" x2="6333" y2="19344"/>
                        <a14:foregroundMark x1="7000" y1="17377" x2="7000" y2="17377"/>
                        <a14:foregroundMark x1="8333" y1="15738" x2="8333" y2="15738"/>
                        <a14:foregroundMark x1="11333" y1="12787" x2="11333" y2="12787"/>
                        <a14:foregroundMark x1="81000" y1="92459" x2="81000" y2="924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866" y="2337689"/>
            <a:ext cx="1770541" cy="1800050"/>
          </a:xfrm>
          <a:prstGeom prst="rect">
            <a:avLst/>
          </a:prstGeom>
        </p:spPr>
      </p:pic>
      <p:pic>
        <p:nvPicPr>
          <p:cNvPr id="14" name="Picture 13" descr="A cloud with raindrops&#10;&#10;Description automatically generated">
            <a:extLst>
              <a:ext uri="{FF2B5EF4-FFF2-40B4-BE49-F238E27FC236}">
                <a16:creationId xmlns:a16="http://schemas.microsoft.com/office/drawing/2014/main" id="{A3496039-AFC4-48F8-B07A-06C4113B248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227" y="392415"/>
            <a:ext cx="2590910" cy="24213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DAA8319-DA3E-4FDF-9A5B-422C2BDBE873}"/>
              </a:ext>
            </a:extLst>
          </p:cNvPr>
          <p:cNvSpPr txBox="1"/>
          <p:nvPr/>
        </p:nvSpPr>
        <p:spPr>
          <a:xfrm>
            <a:off x="0" y="0"/>
            <a:ext cx="121920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AU" sz="4500" dirty="0"/>
              <a:t>Open systems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A1CBE10-FA26-42F5-B17C-087571A2416D}"/>
              </a:ext>
            </a:extLst>
          </p:cNvPr>
          <p:cNvGrpSpPr/>
          <p:nvPr/>
        </p:nvGrpSpPr>
        <p:grpSpPr>
          <a:xfrm>
            <a:off x="5827387" y="986418"/>
            <a:ext cx="6388762" cy="3654640"/>
            <a:chOff x="5827387" y="1519969"/>
            <a:chExt cx="6388762" cy="3654640"/>
          </a:xfrm>
        </p:grpSpPr>
        <p:pic>
          <p:nvPicPr>
            <p:cNvPr id="6" name="Picture 5" descr="A graph with purple lines&#10;&#10;Description automatically generated">
              <a:extLst>
                <a:ext uri="{FF2B5EF4-FFF2-40B4-BE49-F238E27FC236}">
                  <a16:creationId xmlns:a16="http://schemas.microsoft.com/office/drawing/2014/main" id="{4BF70361-D0DD-4AA2-8DB9-BA3E7EE5876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09" t="8696" r="42832" b="7298"/>
            <a:stretch/>
          </p:blipFill>
          <p:spPr>
            <a:xfrm>
              <a:off x="6329222" y="2033763"/>
              <a:ext cx="5385092" cy="271967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C528BF3-C1BA-4D1D-B765-7D5FF26DC286}"/>
                </a:ext>
              </a:extLst>
            </p:cNvPr>
            <p:cNvSpPr txBox="1"/>
            <p:nvPr/>
          </p:nvSpPr>
          <p:spPr>
            <a:xfrm>
              <a:off x="11335617" y="4682166"/>
              <a:ext cx="880532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600" dirty="0"/>
                <a:t>time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E8AACAA-BBD5-4459-BEBE-C91D54715CB8}"/>
                </a:ext>
              </a:extLst>
            </p:cNvPr>
            <p:cNvSpPr txBox="1"/>
            <p:nvPr/>
          </p:nvSpPr>
          <p:spPr>
            <a:xfrm>
              <a:off x="5827387" y="1519969"/>
              <a:ext cx="1938866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AU" sz="2600" dirty="0" err="1"/>
                <a:t>carrotness</a:t>
              </a:r>
              <a:endParaRPr lang="en-AU" sz="2600" dirty="0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B1A218AB-FDF9-4082-BD97-DCB9A4F981D6}"/>
              </a:ext>
            </a:extLst>
          </p:cNvPr>
          <p:cNvSpPr txBox="1"/>
          <p:nvPr/>
        </p:nvSpPr>
        <p:spPr>
          <a:xfrm>
            <a:off x="6632918" y="4825728"/>
            <a:ext cx="32342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3200" dirty="0">
                <a:solidFill>
                  <a:srgbClr val="002060"/>
                </a:solidFill>
              </a:rPr>
              <a:t>Best description?</a:t>
            </a:r>
          </a:p>
        </p:txBody>
      </p:sp>
    </p:spTree>
    <p:extLst>
      <p:ext uri="{BB962C8B-B14F-4D97-AF65-F5344CB8AC3E}">
        <p14:creationId xmlns:p14="http://schemas.microsoft.com/office/powerpoint/2010/main" val="4129388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solidFill>
            <a:srgbClr val="1F4E79"/>
          </a:solidFill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rtlCol="0">
        <a:spAutoFit/>
      </a:bodyPr>
      <a:lstStyle>
        <a:defPPr>
          <a:defRPr sz="24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6606</TotalTime>
  <Words>1257</Words>
  <Application>Microsoft Office PowerPoint</Application>
  <PresentationFormat>Widescreen</PresentationFormat>
  <Paragraphs>303</Paragraphs>
  <Slides>33</Slides>
  <Notes>0</Notes>
  <HiddenSlides>5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1" baseType="lpstr">
      <vt:lpstr>Arial</vt:lpstr>
      <vt:lpstr>Calibri</vt:lpstr>
      <vt:lpstr>Calibri Light</vt:lpstr>
      <vt:lpstr>Cambria Math</vt:lpstr>
      <vt:lpstr>Lucida Calligraphy</vt:lpstr>
      <vt:lpstr>Papyrus</vt:lpstr>
      <vt:lpstr>Viner Hand ITC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The University of Queensland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Fabio Costa</dc:creator>
  <cp:lastModifiedBy>Fabio Costa</cp:lastModifiedBy>
  <cp:revision>292</cp:revision>
  <dcterms:created xsi:type="dcterms:W3CDTF">2019-06-19T00:09:27Z</dcterms:created>
  <dcterms:modified xsi:type="dcterms:W3CDTF">2025-11-26T13:33:33Z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0f488380-630a-4f55-a077-a19445e3f360_Enabled">
    <vt:lpwstr>true</vt:lpwstr>
  </property>
  <property fmtid="{D5CDD505-2E9C-101B-9397-08002B2CF9AE}" pid="3" name="MSIP_Label_0f488380-630a-4f55-a077-a19445e3f360_SetDate">
    <vt:lpwstr>2023-05-17T00:16:02Z</vt:lpwstr>
  </property>
  <property fmtid="{D5CDD505-2E9C-101B-9397-08002B2CF9AE}" pid="4" name="MSIP_Label_0f488380-630a-4f55-a077-a19445e3f360_Method">
    <vt:lpwstr>Standard</vt:lpwstr>
  </property>
  <property fmtid="{D5CDD505-2E9C-101B-9397-08002B2CF9AE}" pid="5" name="MSIP_Label_0f488380-630a-4f55-a077-a19445e3f360_Name">
    <vt:lpwstr>OFFICIAL - INTERNAL</vt:lpwstr>
  </property>
  <property fmtid="{D5CDD505-2E9C-101B-9397-08002B2CF9AE}" pid="6" name="MSIP_Label_0f488380-630a-4f55-a077-a19445e3f360_SiteId">
    <vt:lpwstr>b6e377cf-9db3-46cb-91a2-fad9605bb15c</vt:lpwstr>
  </property>
  <property fmtid="{D5CDD505-2E9C-101B-9397-08002B2CF9AE}" pid="7" name="MSIP_Label_0f488380-630a-4f55-a077-a19445e3f360_ActionId">
    <vt:lpwstr>6b84b373-c5b6-4372-aeb3-845ff7fd3418</vt:lpwstr>
  </property>
  <property fmtid="{D5CDD505-2E9C-101B-9397-08002B2CF9AE}" pid="8" name="MSIP_Label_0f488380-630a-4f55-a077-a19445e3f360_ContentBits">
    <vt:lpwstr>0</vt:lpwstr>
  </property>
</Properties>
</file>