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1457" r:id="rId2"/>
    <p:sldId id="1510" r:id="rId3"/>
    <p:sldId id="1511" r:id="rId4"/>
    <p:sldId id="1512" r:id="rId5"/>
    <p:sldId id="1514" r:id="rId6"/>
    <p:sldId id="1513" r:id="rId7"/>
    <p:sldId id="1498" r:id="rId8"/>
    <p:sldId id="1504" r:id="rId9"/>
    <p:sldId id="1519" r:id="rId10"/>
    <p:sldId id="1517" r:id="rId11"/>
    <p:sldId id="1520" r:id="rId12"/>
    <p:sldId id="1521" r:id="rId13"/>
    <p:sldId id="1522" r:id="rId14"/>
    <p:sldId id="1524" r:id="rId15"/>
    <p:sldId id="1526" r:id="rId16"/>
    <p:sldId id="1527" r:id="rId17"/>
    <p:sldId id="1528" r:id="rId18"/>
    <p:sldId id="1530" r:id="rId19"/>
    <p:sldId id="1505" r:id="rId20"/>
    <p:sldId id="259" r:id="rId21"/>
    <p:sldId id="1529" r:id="rId22"/>
    <p:sldId id="273" r:id="rId23"/>
    <p:sldId id="291" r:id="rId24"/>
    <p:sldId id="264" r:id="rId25"/>
    <p:sldId id="270" r:id="rId26"/>
    <p:sldId id="286" r:id="rId27"/>
    <p:sldId id="1508" r:id="rId28"/>
    <p:sldId id="1499" r:id="rId29"/>
    <p:sldId id="1500" r:id="rId30"/>
    <p:sldId id="1502" r:id="rId31"/>
    <p:sldId id="1486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3030"/>
    <a:srgbClr val="E54FE9"/>
    <a:srgbClr val="0000FF"/>
    <a:srgbClr val="C60AA7"/>
    <a:srgbClr val="C8C8C8"/>
    <a:srgbClr val="C709C2"/>
    <a:srgbClr val="983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955"/>
    <p:restoredTop sz="95380"/>
  </p:normalViewPr>
  <p:slideViewPr>
    <p:cSldViewPr snapToGrid="0">
      <p:cViewPr>
        <p:scale>
          <a:sx n="82" d="100"/>
          <a:sy n="82" d="100"/>
        </p:scale>
        <p:origin x="-368" y="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8F32E-3898-408B-8B15-BCCB0F075476}" type="datetimeFigureOut">
              <a:rPr lang="en-US" smtClean="0"/>
              <a:t>6/18/26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5A8F2-6FEE-4B51-89D2-4A9AFB88A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31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Axion</a:t>
            </a:r>
            <a:r>
              <a:rPr lang="en-US" baseline="0" dirty="0"/>
              <a:t> insulator (theta=pi, preserve P or T), Dynamical Axion (theta &lt; pi), theta can be modulate, </a:t>
            </a:r>
            <a:r>
              <a:rPr lang="en-US" baseline="0" dirty="0" err="1"/>
              <a:t>xy</a:t>
            </a:r>
            <a:r>
              <a:rPr lang="en-US" baseline="0" dirty="0"/>
              <a:t> plot  (P, T break), </a:t>
            </a:r>
          </a:p>
          <a:p>
            <a:r>
              <a:rPr lang="en-US" baseline="0" dirty="0"/>
              <a:t>Bulk MBT 			 Thin MBT, coherent mode</a:t>
            </a:r>
          </a:p>
          <a:p>
            <a:endParaRPr lang="en-US" baseline="0" dirty="0"/>
          </a:p>
          <a:p>
            <a:r>
              <a:rPr lang="en-US" baseline="0" dirty="0"/>
              <a:t>Axion detector, real particle, hit on MBT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5A8F2-6FEE-4B51-89D2-4A9AFB88A5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83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A8F2-6FEE-4B51-89D2-4A9AFB88A5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86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Lifetime of high energy mode   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A8F2-6FEE-4B51-89D2-4A9AFB88A5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62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Dynamical axion quasiparticles, exist the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A8F2-6FEE-4B51-89D2-4A9AFB88A5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16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Can generalize to other materials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A8F2-6FEE-4B51-89D2-4A9AFB88A5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88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Can generalize to other materials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A8F2-6FEE-4B51-89D2-4A9AFB88A5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62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Can generalize to other materials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A8F2-6FEE-4B51-89D2-4A9AFB88A5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36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A8F2-6FEE-4B51-89D2-4A9AFB88A5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38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9E529-CA5B-EDD0-E367-7CDFEEDA7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294031-EA70-4ADD-8303-C8B2DFBAD5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E0A77A-F49D-3A09-B3CB-5CA61919C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21EC9-29E0-0F60-A5DB-B2BFB07371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A8F2-6FEE-4B51-89D2-4A9AFB88A5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0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C7C4A-D176-2734-4DB6-AE8413CCD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F288DA-86B2-15AA-E998-D4202E264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FDFB9D-03A8-1359-1D9E-5C9D93CC2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C72F98-497B-78B9-EF3A-88B1A34B14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A8F2-6FEE-4B51-89D2-4A9AFB88A5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42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FC1AD-0A30-EB71-E0D1-AAA24642C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373A48-3D15-B7D2-820D-C921A9D0CA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CA8216-735D-6BC0-CA4D-820B8F71B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81FAA-9924-E5E9-6F96-A7A1C4229B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A8F2-6FEE-4B51-89D2-4A9AFB88A5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5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87C84-59F5-B91C-D5BD-D9CD4A1D1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19FE97-886A-B10F-19B8-DC178A6F23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C09C6F-F5B6-4F2E-8739-E1DE8B654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B17ED-C78E-6CEE-72C2-F405E40D23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A8F2-6FEE-4B51-89D2-4A9AFB88A5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22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F39FA-CB76-67AC-6AB1-DB0A5B0E3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8A1A97-EB4D-9AF8-0DC9-53D4EE37E6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4946C7-5581-19EE-AD2A-C7976930D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776C5-2325-5CB3-2426-17EA050C51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A8F2-6FEE-4B51-89D2-4A9AFB88A5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26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CB553-18CB-1091-3B05-B162D8178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658C30-94D0-7C44-3D7D-A4536558B2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B5A2E-5D0A-F5CA-87CD-43142DF135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DF8B25-18BC-A66B-36CC-E13BFA50C0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A8F2-6FEE-4B51-89D2-4A9AFB88A5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19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A8F2-6FEE-4B51-89D2-4A9AFB88A5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27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BF41-D6FF-4C46-B957-DEDBC6A7ABF4}" type="datetime1">
              <a:rPr lang="en-US" altLang="zh-CN" smtClean="0"/>
              <a:t>6/18/26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BA76-F437-7446-8F29-A91807E4867E}" type="datetime1">
              <a:rPr lang="en-US" altLang="zh-CN" smtClean="0"/>
              <a:t>6/18/26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AA77-470A-1248-84A3-2AF5BACBF852}" type="datetime1">
              <a:rPr lang="en-US" altLang="zh-CN" smtClean="0"/>
              <a:t>6/18/26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7827-294D-1945-B8D6-3D8E71DB5825}" type="datetime1">
              <a:rPr lang="en-US" altLang="zh-CN" smtClean="0"/>
              <a:t>6/18/26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9AF-6944-9F4A-A638-7585AFE8F649}" type="datetime1">
              <a:rPr lang="en-US" altLang="zh-CN" smtClean="0"/>
              <a:t>6/18/26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7839-687B-DD4D-A960-0210EC791E67}" type="datetime1">
              <a:rPr lang="en-US" altLang="zh-CN" smtClean="0"/>
              <a:t>6/18/26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27FAF-0EF7-E342-A7CA-CB0EA4EE76EA}" type="datetime1">
              <a:rPr lang="en-US" altLang="zh-CN" smtClean="0"/>
              <a:t>6/18/26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7969-80B6-5940-ADFC-62163CD30801}" type="datetime1">
              <a:rPr lang="en-US" altLang="zh-CN" smtClean="0"/>
              <a:t>6/18/26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FA97A-139B-B84A-B8E7-A9D68FD72F82}" type="datetime1">
              <a:rPr lang="en-US" altLang="zh-CN" smtClean="0"/>
              <a:t>6/18/26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0CB-39BE-614D-8B17-C08039D4FF7C}" type="datetime1">
              <a:rPr lang="en-US" altLang="zh-CN" smtClean="0"/>
              <a:t>6/18/26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FC792-B59A-7A40-9FF6-EAF1B528710F}" type="datetime1">
              <a:rPr lang="en-US" altLang="zh-CN" smtClean="0"/>
              <a:t>6/18/26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7A224-0F6F-FA4E-9839-C5890A75F92D}" type="datetime1">
              <a:rPr lang="en-US" altLang="zh-CN" smtClean="0"/>
              <a:t>6/18/26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2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4.jpeg"/><Relationship Id="rId15" Type="http://schemas.openxmlformats.org/officeDocument/2006/relationships/image" Target="../media/image39.png"/><Relationship Id="rId10" Type="http://schemas.openxmlformats.org/officeDocument/2006/relationships/image" Target="../media/image180.pn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34.jpe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52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3.png"/><Relationship Id="rId5" Type="http://schemas.openxmlformats.org/officeDocument/2006/relationships/image" Target="../media/image34.jpeg"/><Relationship Id="rId10" Type="http://schemas.openxmlformats.org/officeDocument/2006/relationships/image" Target="../media/image40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80.png"/><Relationship Id="rId7" Type="http://schemas.openxmlformats.org/officeDocument/2006/relationships/image" Target="../media/image711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130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0.png"/><Relationship Id="rId3" Type="http://schemas.openxmlformats.org/officeDocument/2006/relationships/image" Target="../media/image82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1.png"/><Relationship Id="rId5" Type="http://schemas.openxmlformats.org/officeDocument/2006/relationships/image" Target="../media/image761.png"/><Relationship Id="rId10" Type="http://schemas.openxmlformats.org/officeDocument/2006/relationships/image" Target="../media/image800.png"/><Relationship Id="rId4" Type="http://schemas.openxmlformats.org/officeDocument/2006/relationships/image" Target="../media/image77.png"/><Relationship Id="rId9" Type="http://schemas.openxmlformats.org/officeDocument/2006/relationships/image" Target="../media/image1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1.png"/><Relationship Id="rId5" Type="http://schemas.openxmlformats.org/officeDocument/2006/relationships/image" Target="../media/image451.png"/><Relationship Id="rId4" Type="http://schemas.openxmlformats.org/officeDocument/2006/relationships/image" Target="../media/image4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490.pn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510.png"/><Relationship Id="rId10" Type="http://schemas.openxmlformats.org/officeDocument/2006/relationships/image" Target="../media/image560.png"/><Relationship Id="rId4" Type="http://schemas.openxmlformats.org/officeDocument/2006/relationships/image" Target="../media/image85.png"/><Relationship Id="rId9" Type="http://schemas.openxmlformats.org/officeDocument/2006/relationships/image" Target="../media/image5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svg"/><Relationship Id="rId4" Type="http://schemas.openxmlformats.org/officeDocument/2006/relationships/image" Target="../media/image8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3" Type="http://schemas.openxmlformats.org/officeDocument/2006/relationships/image" Target="../media/image21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0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7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1.png"/><Relationship Id="rId4" Type="http://schemas.openxmlformats.org/officeDocument/2006/relationships/image" Target="../media/image4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730.png"/><Relationship Id="rId7" Type="http://schemas.openxmlformats.org/officeDocument/2006/relationships/image" Target="../media/image7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0.png"/><Relationship Id="rId5" Type="http://schemas.openxmlformats.org/officeDocument/2006/relationships/image" Target="../media/image750.png"/><Relationship Id="rId4" Type="http://schemas.openxmlformats.org/officeDocument/2006/relationships/image" Target="../media/image7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0.png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97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12" Type="http://schemas.openxmlformats.org/officeDocument/2006/relationships/image" Target="../media/image96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8.png"/><Relationship Id="rId5" Type="http://schemas.openxmlformats.org/officeDocument/2006/relationships/image" Target="../media/image102.jpe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jpeg"/><Relationship Id="rId1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0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A7F12E4-7C4A-5911-3467-960C5C892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13" y="1426681"/>
            <a:ext cx="11658600" cy="1928211"/>
          </a:xfrm>
        </p:spPr>
        <p:txBody>
          <a:bodyPr>
            <a:no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Axion quasiparticles in MnBi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4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5BE068D-55DD-363F-9854-398D39A63C54}"/>
              </a:ext>
            </a:extLst>
          </p:cNvPr>
          <p:cNvGrpSpPr/>
          <p:nvPr/>
        </p:nvGrpSpPr>
        <p:grpSpPr>
          <a:xfrm>
            <a:off x="2788362" y="4710652"/>
            <a:ext cx="2504922" cy="1530094"/>
            <a:chOff x="6959798" y="1137501"/>
            <a:chExt cx="2504922" cy="153009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9AA2DA4-DE3A-378A-3D0A-6EDCD99C756D}"/>
                </a:ext>
              </a:extLst>
            </p:cNvPr>
            <p:cNvGrpSpPr/>
            <p:nvPr/>
          </p:nvGrpSpPr>
          <p:grpSpPr>
            <a:xfrm>
              <a:off x="7193486" y="1587275"/>
              <a:ext cx="2130470" cy="1080320"/>
              <a:chOff x="5133570" y="1062670"/>
              <a:chExt cx="2225003" cy="1128256"/>
            </a:xfrm>
          </p:grpSpPr>
          <p:pic>
            <p:nvPicPr>
              <p:cNvPr id="13" name="Picture 8" descr="Can Axions Be Dark Matter? - YouTube">
                <a:extLst>
                  <a:ext uri="{FF2B5EF4-FFF2-40B4-BE49-F238E27FC236}">
                    <a16:creationId xmlns:a16="http://schemas.microsoft.com/office/drawing/2014/main" id="{6C171651-F188-9774-1CDC-DA865B7D77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463" b="2273"/>
              <a:stretch/>
            </p:blipFill>
            <p:spPr bwMode="auto">
              <a:xfrm>
                <a:off x="5133570" y="1211084"/>
                <a:ext cx="2225003" cy="9798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8FEF399-E106-97FE-23E9-6E7A3E904EE3}"/>
                  </a:ext>
                </a:extLst>
              </p:cNvPr>
              <p:cNvSpPr/>
              <p:nvPr/>
            </p:nvSpPr>
            <p:spPr>
              <a:xfrm>
                <a:off x="5133570" y="1062670"/>
                <a:ext cx="2225003" cy="18885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71046B-6281-6D46-0467-08D8EE180DAF}"/>
                </a:ext>
              </a:extLst>
            </p:cNvPr>
            <p:cNvSpPr txBox="1"/>
            <p:nvPr/>
          </p:nvSpPr>
          <p:spPr>
            <a:xfrm>
              <a:off x="6959798" y="1137501"/>
              <a:ext cx="25049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Axion particle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4B33682-83C3-4B3E-970A-71B2FEA4A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956" y="5103712"/>
            <a:ext cx="1022444" cy="115227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CD23226-D47D-EB49-542A-E1CB65774EA1}"/>
              </a:ext>
            </a:extLst>
          </p:cNvPr>
          <p:cNvSpPr txBox="1"/>
          <p:nvPr/>
        </p:nvSpPr>
        <p:spPr>
          <a:xfrm>
            <a:off x="7265310" y="4705521"/>
            <a:ext cx="2504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Axion quasiparticle</a:t>
            </a:r>
          </a:p>
        </p:txBody>
      </p:sp>
    </p:spTree>
    <p:extLst>
      <p:ext uri="{BB962C8B-B14F-4D97-AF65-F5344CB8AC3E}">
        <p14:creationId xmlns:p14="http://schemas.microsoft.com/office/powerpoint/2010/main" val="2614370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72917-C055-6CA4-BAB2-FCA3624D0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 descr="First Antiferromagnetic Topological Quantum Material Discovered by  Scientists">
            <a:extLst>
              <a:ext uri="{FF2B5EF4-FFF2-40B4-BE49-F238E27FC236}">
                <a16:creationId xmlns:a16="http://schemas.microsoft.com/office/drawing/2014/main" id="{6AE30B21-7A2D-3E77-09B4-C71D7BFD6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657" y="2491540"/>
            <a:ext cx="3312695" cy="248452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18C9E51-7FF6-9D4D-C9D1-8A6B68DF21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179"/>
          <a:stretch/>
        </p:blipFill>
        <p:spPr>
          <a:xfrm>
            <a:off x="543012" y="5416170"/>
            <a:ext cx="2452863" cy="11064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575B0CA-DE67-DB42-DF39-5EB4C1FE41AA}"/>
              </a:ext>
            </a:extLst>
          </p:cNvPr>
          <p:cNvGrpSpPr/>
          <p:nvPr/>
        </p:nvGrpSpPr>
        <p:grpSpPr>
          <a:xfrm>
            <a:off x="484045" y="1553955"/>
            <a:ext cx="2863973" cy="3754131"/>
            <a:chOff x="282251" y="1409701"/>
            <a:chExt cx="2863973" cy="3754131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E685012-71EE-63BD-2EB2-A436D0B3BB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0179"/>
            <a:stretch/>
          </p:blipFill>
          <p:spPr>
            <a:xfrm>
              <a:off x="282251" y="2708291"/>
              <a:ext cx="2452863" cy="1106424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C459431-C719-0938-0D9A-1EB143251CA8}"/>
                </a:ext>
              </a:extLst>
            </p:cNvPr>
            <p:cNvGrpSpPr/>
            <p:nvPr/>
          </p:nvGrpSpPr>
          <p:grpSpPr>
            <a:xfrm>
              <a:off x="318733" y="1409701"/>
              <a:ext cx="2827491" cy="3754131"/>
              <a:chOff x="0" y="1521914"/>
              <a:chExt cx="4436925" cy="6225591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C4354DE0-45CC-7DE5-BAE9-B53D4A8B0B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80179"/>
              <a:stretch/>
            </p:blipFill>
            <p:spPr>
              <a:xfrm>
                <a:off x="0" y="1521914"/>
                <a:ext cx="3844352" cy="1832575"/>
              </a:xfrm>
              <a:prstGeom prst="rect">
                <a:avLst/>
              </a:prstGeom>
            </p:spPr>
          </p:pic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C2BABAB-E504-396E-7EA3-DF0429878B46}"/>
                  </a:ext>
                </a:extLst>
              </p:cNvPr>
              <p:cNvCxnSpPr/>
              <p:nvPr/>
            </p:nvCxnSpPr>
            <p:spPr>
              <a:xfrm>
                <a:off x="283637" y="5634390"/>
                <a:ext cx="3995714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7F1E983-893C-9689-FF19-A41765A342FA}"/>
                  </a:ext>
                </a:extLst>
              </p:cNvPr>
              <p:cNvCxnSpPr/>
              <p:nvPr/>
            </p:nvCxnSpPr>
            <p:spPr>
              <a:xfrm>
                <a:off x="279559" y="7747505"/>
                <a:ext cx="3995714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A80B707-4EEF-17F4-B919-B3F27A5F49E1}"/>
                  </a:ext>
                </a:extLst>
              </p:cNvPr>
              <p:cNvCxnSpPr/>
              <p:nvPr/>
            </p:nvCxnSpPr>
            <p:spPr>
              <a:xfrm>
                <a:off x="441211" y="3482905"/>
                <a:ext cx="3995714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7EA1520-EAC9-22C7-1DE4-92F1C83FE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0179"/>
            <a:stretch/>
          </p:blipFill>
          <p:spPr>
            <a:xfrm>
              <a:off x="314201" y="4011426"/>
              <a:ext cx="2452863" cy="1106424"/>
            </a:xfrm>
            <a:prstGeom prst="rect">
              <a:avLst/>
            </a:prstGeom>
          </p:spPr>
        </p:pic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D1FAE526-D7E2-BDA0-DB22-B7421FC05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994" y="100845"/>
            <a:ext cx="8260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MnBi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--  Intrinsic,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vdW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antiferromagnetic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</a:t>
            </a:r>
            <a:endParaRPr 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6C23AB-4C6A-483D-C07B-3FD3B8D38B4A}"/>
              </a:ext>
            </a:extLst>
          </p:cNvPr>
          <p:cNvSpPr txBox="1"/>
          <p:nvPr/>
        </p:nvSpPr>
        <p:spPr bwMode="auto">
          <a:xfrm>
            <a:off x="2088548" y="1489764"/>
            <a:ext cx="14161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Te</a:t>
            </a:r>
            <a:endParaRPr lang="en-US" b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0AEADC2-FBB6-871F-99C7-DACF3F6CC79B}"/>
              </a:ext>
            </a:extLst>
          </p:cNvPr>
          <p:cNvSpPr txBox="1"/>
          <p:nvPr/>
        </p:nvSpPr>
        <p:spPr bwMode="auto">
          <a:xfrm>
            <a:off x="2078810" y="1698984"/>
            <a:ext cx="14161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Bi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62B543F-755A-6F50-C05C-27120FFD8511}"/>
              </a:ext>
            </a:extLst>
          </p:cNvPr>
          <p:cNvSpPr txBox="1"/>
          <p:nvPr/>
        </p:nvSpPr>
        <p:spPr bwMode="auto">
          <a:xfrm>
            <a:off x="2069072" y="1900949"/>
            <a:ext cx="14161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Mn</a:t>
            </a:r>
            <a:endParaRPr lang="en-US" b="1" dirty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FDFE6F-26A0-A756-96E6-92AFC4A7A606}"/>
              </a:ext>
            </a:extLst>
          </p:cNvPr>
          <p:cNvGrpSpPr/>
          <p:nvPr/>
        </p:nvGrpSpPr>
        <p:grpSpPr>
          <a:xfrm>
            <a:off x="715447" y="1768870"/>
            <a:ext cx="45719" cy="4681646"/>
            <a:chOff x="779122" y="1624617"/>
            <a:chExt cx="42748" cy="4914296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8B3D5AD-E8DF-F42D-4134-A3799B45B8E8}"/>
                </a:ext>
              </a:extLst>
            </p:cNvPr>
            <p:cNvCxnSpPr/>
            <p:nvPr/>
          </p:nvCxnSpPr>
          <p:spPr>
            <a:xfrm flipV="1">
              <a:off x="821870" y="1624617"/>
              <a:ext cx="0" cy="685800"/>
            </a:xfrm>
            <a:prstGeom prst="straightConnector1">
              <a:avLst/>
            </a:prstGeom>
            <a:ln w="1270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8C2A0B4-9444-24E3-5CB5-8C10C3D026F3}"/>
                </a:ext>
              </a:extLst>
            </p:cNvPr>
            <p:cNvCxnSpPr/>
            <p:nvPr/>
          </p:nvCxnSpPr>
          <p:spPr>
            <a:xfrm>
              <a:off x="805541" y="3058715"/>
              <a:ext cx="0" cy="685800"/>
            </a:xfrm>
            <a:prstGeom prst="straightConnector1">
              <a:avLst/>
            </a:prstGeom>
            <a:ln w="1270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1BCE2EE-2393-8F48-14EF-057B12243062}"/>
                </a:ext>
              </a:extLst>
            </p:cNvPr>
            <p:cNvCxnSpPr/>
            <p:nvPr/>
          </p:nvCxnSpPr>
          <p:spPr>
            <a:xfrm flipV="1">
              <a:off x="779122" y="4395164"/>
              <a:ext cx="0" cy="685800"/>
            </a:xfrm>
            <a:prstGeom prst="straightConnector1">
              <a:avLst/>
            </a:prstGeom>
            <a:ln w="1270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2963D863-44AE-BC8C-FD3C-D53B53DF6EFE}"/>
                </a:ext>
              </a:extLst>
            </p:cNvPr>
            <p:cNvCxnSpPr/>
            <p:nvPr/>
          </p:nvCxnSpPr>
          <p:spPr>
            <a:xfrm>
              <a:off x="779122" y="5853113"/>
              <a:ext cx="0" cy="685800"/>
            </a:xfrm>
            <a:prstGeom prst="straightConnector1">
              <a:avLst/>
            </a:prstGeom>
            <a:ln w="1270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59E3AE8-88A6-26D2-5F1D-C7FD6772F857}"/>
              </a:ext>
            </a:extLst>
          </p:cNvPr>
          <p:cNvSpPr txBox="1"/>
          <p:nvPr/>
        </p:nvSpPr>
        <p:spPr>
          <a:xfrm>
            <a:off x="3504656" y="2491540"/>
            <a:ext cx="111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1mm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FCD96-8D60-EF35-7A66-CC4B60CB6C64}"/>
              </a:ext>
            </a:extLst>
          </p:cNvPr>
          <p:cNvGrpSpPr/>
          <p:nvPr/>
        </p:nvGrpSpPr>
        <p:grpSpPr>
          <a:xfrm>
            <a:off x="8216348" y="1402264"/>
            <a:ext cx="3734351" cy="1256763"/>
            <a:chOff x="8216348" y="1402264"/>
            <a:chExt cx="3734351" cy="125676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166015C-D8CC-55D5-9023-172BEC1CFAE8}"/>
                </a:ext>
              </a:extLst>
            </p:cNvPr>
            <p:cNvSpPr/>
            <p:nvPr/>
          </p:nvSpPr>
          <p:spPr>
            <a:xfrm>
              <a:off x="8216348" y="1403015"/>
              <a:ext cx="3734351" cy="12560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080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D527144A-6637-27C7-5666-EE9AF10B4386}"/>
                    </a:ext>
                  </a:extLst>
                </p:cNvPr>
                <p:cNvSpPr txBox="1"/>
                <p:nvPr/>
              </p:nvSpPr>
              <p:spPr>
                <a:xfrm>
                  <a:off x="8315864" y="1402264"/>
                  <a:ext cx="3594652" cy="1222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Odd layer</a:t>
                  </a:r>
                </a:p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Quantum anomalous Hall insulator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𝑥𝑦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oMath>
                    </m:oMathPara>
                  </a14:m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D527144A-6637-27C7-5666-EE9AF10B43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5864" y="1402264"/>
                  <a:ext cx="3594652" cy="1222258"/>
                </a:xfrm>
                <a:prstGeom prst="rect">
                  <a:avLst/>
                </a:prstGeom>
                <a:blipFill>
                  <a:blip r:embed="rId4"/>
                  <a:stretch>
                    <a:fillRect t="-2062" b="-20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C88403-D490-90E7-E36C-45CD0F2D9A93}"/>
              </a:ext>
            </a:extLst>
          </p:cNvPr>
          <p:cNvGrpSpPr/>
          <p:nvPr/>
        </p:nvGrpSpPr>
        <p:grpSpPr>
          <a:xfrm>
            <a:off x="8216348" y="3209384"/>
            <a:ext cx="3734351" cy="1550000"/>
            <a:chOff x="8216348" y="3209384"/>
            <a:chExt cx="3734351" cy="15500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E41339C-7ADD-1060-1210-56D6D8930B27}"/>
                </a:ext>
              </a:extLst>
            </p:cNvPr>
            <p:cNvSpPr/>
            <p:nvPr/>
          </p:nvSpPr>
          <p:spPr>
            <a:xfrm>
              <a:off x="8216348" y="3260127"/>
              <a:ext cx="3734351" cy="149925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4A64F11-9815-E9DD-6A16-A25CA3AC352D}"/>
                    </a:ext>
                  </a:extLst>
                </p:cNvPr>
                <p:cNvSpPr txBox="1"/>
                <p:nvPr/>
              </p:nvSpPr>
              <p:spPr>
                <a:xfrm>
                  <a:off x="8825947" y="3209384"/>
                  <a:ext cx="2570922" cy="14992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Even layer</a:t>
                  </a:r>
                </a:p>
                <a:p>
                  <a:pPr algn="ctr"/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Axion insulator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𝑥𝑦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i="1" dirty="0">
                    <a:latin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4A64F11-9815-E9DD-6A16-A25CA3AC3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25947" y="3209384"/>
                  <a:ext cx="2570922" cy="1499257"/>
                </a:xfrm>
                <a:prstGeom prst="rect">
                  <a:avLst/>
                </a:prstGeom>
                <a:blipFill>
                  <a:blip r:embed="rId5"/>
                  <a:stretch>
                    <a:fillRect t="-16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0259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3F079-1AFA-F2C7-DDBA-434C8B8B9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C04A2DE-9B67-C9C4-A7D6-4B3F5557CA67}"/>
              </a:ext>
            </a:extLst>
          </p:cNvPr>
          <p:cNvGrpSpPr/>
          <p:nvPr/>
        </p:nvGrpSpPr>
        <p:grpSpPr>
          <a:xfrm>
            <a:off x="1501996" y="2647631"/>
            <a:ext cx="2316969" cy="3134599"/>
            <a:chOff x="4406561" y="1330824"/>
            <a:chExt cx="5780600" cy="7820508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CA26DF60-4680-A800-82DE-96507C244E25}"/>
                </a:ext>
              </a:extLst>
            </p:cNvPr>
            <p:cNvGrpSpPr/>
            <p:nvPr/>
          </p:nvGrpSpPr>
          <p:grpSpPr>
            <a:xfrm>
              <a:off x="4406561" y="1330824"/>
              <a:ext cx="5765750" cy="7820508"/>
              <a:chOff x="14303597" y="2621742"/>
              <a:chExt cx="5765750" cy="7820508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BFC584C2-18E5-178A-D619-537C109965DB}"/>
                  </a:ext>
                </a:extLst>
              </p:cNvPr>
              <p:cNvGrpSpPr/>
              <p:nvPr/>
            </p:nvGrpSpPr>
            <p:grpSpPr>
              <a:xfrm>
                <a:off x="14303597" y="2621742"/>
                <a:ext cx="5765750" cy="7820508"/>
                <a:chOff x="5726344" y="3014165"/>
                <a:chExt cx="1929081" cy="2616554"/>
              </a:xfrm>
            </p:grpSpPr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E619AFA7-F57D-33FF-D486-BE0B9779DC59}"/>
                    </a:ext>
                  </a:extLst>
                </p:cNvPr>
                <p:cNvSpPr/>
                <p:nvPr/>
              </p:nvSpPr>
              <p:spPr>
                <a:xfrm>
                  <a:off x="6615092" y="3303515"/>
                  <a:ext cx="142101" cy="14210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251A0A2A-B206-2A3B-B63D-D20FE15EA2DC}"/>
                    </a:ext>
                  </a:extLst>
                </p:cNvPr>
                <p:cNvSpPr/>
                <p:nvPr/>
              </p:nvSpPr>
              <p:spPr>
                <a:xfrm>
                  <a:off x="6615091" y="5242503"/>
                  <a:ext cx="142101" cy="142101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214CD878-527D-1F4C-A309-0D674EFA7A5C}"/>
                    </a:ext>
                  </a:extLst>
                </p:cNvPr>
                <p:cNvSpPr/>
                <p:nvPr/>
              </p:nvSpPr>
              <p:spPr>
                <a:xfrm>
                  <a:off x="5726344" y="3376306"/>
                  <a:ext cx="1929081" cy="1929081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4" name="TextBox 143">
                      <a:extLst>
                        <a:ext uri="{FF2B5EF4-FFF2-40B4-BE49-F238E27FC236}">
                          <a16:creationId xmlns:a16="http://schemas.microsoft.com/office/drawing/2014/main" id="{882FC025-1E09-31BC-BF05-8C4707DD760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79064" y="3014165"/>
                      <a:ext cx="1031443" cy="25372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44" name="TextBox 143">
                      <a:extLst>
                        <a:ext uri="{FF2B5EF4-FFF2-40B4-BE49-F238E27FC236}">
                          <a16:creationId xmlns:a16="http://schemas.microsoft.com/office/drawing/2014/main" id="{882FC025-1E09-31BC-BF05-8C4707DD760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79064" y="3014165"/>
                      <a:ext cx="1031443" cy="253725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t="-132000" b="-22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5" name="TextBox 144">
                      <a:extLst>
                        <a:ext uri="{FF2B5EF4-FFF2-40B4-BE49-F238E27FC236}">
                          <a16:creationId xmlns:a16="http://schemas.microsoft.com/office/drawing/2014/main" id="{8BAA970E-1AD3-89A0-F418-1AFE23A432A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64661" y="5376994"/>
                      <a:ext cx="1031443" cy="25372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02" name="TextBox 101">
                      <a:extLst>
                        <a:ext uri="{FF2B5EF4-FFF2-40B4-BE49-F238E27FC236}">
                          <a16:creationId xmlns:a16="http://schemas.microsoft.com/office/drawing/2014/main" id="{7943BE92-AF5F-9B43-09F4-238A6629637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64661" y="5376994"/>
                      <a:ext cx="1031443" cy="253725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t="-185000" b="-311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98B8D0AB-5389-B502-1C76-6F5BBE955C31}"/>
                  </a:ext>
                </a:extLst>
              </p:cNvPr>
              <p:cNvGrpSpPr/>
              <p:nvPr/>
            </p:nvGrpSpPr>
            <p:grpSpPr>
              <a:xfrm>
                <a:off x="15523064" y="3687968"/>
                <a:ext cx="4532526" cy="3817179"/>
                <a:chOff x="15517510" y="7722774"/>
                <a:chExt cx="3689345" cy="3107073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7BA670B9-5934-A491-5D71-42B095E1A51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6883565" y="10163775"/>
                  <a:ext cx="2323290" cy="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E853C29D-980D-EC6D-A66F-FD2401220AE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15517510" y="10157951"/>
                  <a:ext cx="1339534" cy="671896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582DCCE3-CADF-D27A-3DCB-CECA03D66CEB}"/>
                    </a:ext>
                  </a:extLst>
                </p:cNvPr>
                <p:cNvCxnSpPr/>
                <p:nvPr/>
              </p:nvCxnSpPr>
              <p:spPr bwMode="auto">
                <a:xfrm flipV="1">
                  <a:off x="16857045" y="7722774"/>
                  <a:ext cx="0" cy="242316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24CCE9D-4050-FA45-D150-92CDAC381F1D}"/>
                </a:ext>
              </a:extLst>
            </p:cNvPr>
            <p:cNvSpPr/>
            <p:nvPr/>
          </p:nvSpPr>
          <p:spPr>
            <a:xfrm>
              <a:off x="4421411" y="4157727"/>
              <a:ext cx="5765750" cy="2295772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96576BB-5C2D-8F77-A507-584A83191B03}"/>
              </a:ext>
            </a:extLst>
          </p:cNvPr>
          <p:cNvGrpSpPr/>
          <p:nvPr/>
        </p:nvGrpSpPr>
        <p:grpSpPr>
          <a:xfrm>
            <a:off x="7884251" y="2782358"/>
            <a:ext cx="2316969" cy="3217225"/>
            <a:chOff x="4406561" y="1287779"/>
            <a:chExt cx="5780600" cy="8026650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DF169226-A05F-3B5B-CFCB-E236062C4BA2}"/>
                </a:ext>
              </a:extLst>
            </p:cNvPr>
            <p:cNvGrpSpPr/>
            <p:nvPr/>
          </p:nvGrpSpPr>
          <p:grpSpPr>
            <a:xfrm>
              <a:off x="4406561" y="1287779"/>
              <a:ext cx="5765750" cy="8026650"/>
              <a:chOff x="14303597" y="2578697"/>
              <a:chExt cx="5765750" cy="8026650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F320E115-7FEB-4579-B3D7-7332846CAA03}"/>
                  </a:ext>
                </a:extLst>
              </p:cNvPr>
              <p:cNvGrpSpPr/>
              <p:nvPr/>
            </p:nvGrpSpPr>
            <p:grpSpPr>
              <a:xfrm>
                <a:off x="14303597" y="2578697"/>
                <a:ext cx="5765750" cy="8026650"/>
                <a:chOff x="5726344" y="2999763"/>
                <a:chExt cx="1929081" cy="2685524"/>
              </a:xfrm>
            </p:grpSpPr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C1F9A3FE-07E5-D225-E8D7-40C4F027E167}"/>
                    </a:ext>
                  </a:extLst>
                </p:cNvPr>
                <p:cNvSpPr/>
                <p:nvPr/>
              </p:nvSpPr>
              <p:spPr>
                <a:xfrm>
                  <a:off x="6615092" y="3303515"/>
                  <a:ext cx="142101" cy="14210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35A25201-F044-7594-92E9-9BB8E1092647}"/>
                    </a:ext>
                  </a:extLst>
                </p:cNvPr>
                <p:cNvSpPr/>
                <p:nvPr/>
              </p:nvSpPr>
              <p:spPr>
                <a:xfrm>
                  <a:off x="6615091" y="5242503"/>
                  <a:ext cx="142101" cy="142101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4408AF4D-C1FC-41C7-942A-7CFC188CD272}"/>
                    </a:ext>
                  </a:extLst>
                </p:cNvPr>
                <p:cNvSpPr/>
                <p:nvPr/>
              </p:nvSpPr>
              <p:spPr>
                <a:xfrm>
                  <a:off x="5726344" y="3376306"/>
                  <a:ext cx="1929081" cy="1929081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9" name="TextBox 158">
                      <a:extLst>
                        <a:ext uri="{FF2B5EF4-FFF2-40B4-BE49-F238E27FC236}">
                          <a16:creationId xmlns:a16="http://schemas.microsoft.com/office/drawing/2014/main" id="{08402715-9693-9F5D-5EF7-1B015E5390E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64662" y="2999763"/>
                      <a:ext cx="1031443" cy="308293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59" name="TextBox 158">
                      <a:extLst>
                        <a:ext uri="{FF2B5EF4-FFF2-40B4-BE49-F238E27FC236}">
                          <a16:creationId xmlns:a16="http://schemas.microsoft.com/office/drawing/2014/main" id="{08402715-9693-9F5D-5EF7-1B015E5390E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64662" y="2999763"/>
                      <a:ext cx="1031443" cy="308293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t="-106452" b="-16129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0" name="TextBox 159">
                      <a:extLst>
                        <a:ext uri="{FF2B5EF4-FFF2-40B4-BE49-F238E27FC236}">
                          <a16:creationId xmlns:a16="http://schemas.microsoft.com/office/drawing/2014/main" id="{E462207B-928E-A7DC-4A75-8F4D49CA472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64661" y="5376994"/>
                      <a:ext cx="1031443" cy="308293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</m:t>
                                </m:r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60" name="TextBox 159">
                      <a:extLst>
                        <a:ext uri="{FF2B5EF4-FFF2-40B4-BE49-F238E27FC236}">
                          <a16:creationId xmlns:a16="http://schemas.microsoft.com/office/drawing/2014/main" id="{E462207B-928E-A7DC-4A75-8F4D49CA472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64661" y="5376994"/>
                      <a:ext cx="1031443" cy="308293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t="-113333" b="-16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D9B37FFB-D394-0E7E-D3D1-D252CF1FE3E7}"/>
                  </a:ext>
                </a:extLst>
              </p:cNvPr>
              <p:cNvGrpSpPr/>
              <p:nvPr/>
            </p:nvGrpSpPr>
            <p:grpSpPr>
              <a:xfrm>
                <a:off x="15523064" y="3687968"/>
                <a:ext cx="4532526" cy="3817179"/>
                <a:chOff x="15517510" y="7722774"/>
                <a:chExt cx="3689345" cy="3107073"/>
              </a:xfrm>
            </p:grpSpPr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632EA84-BC8F-D946-C217-529594137B3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6883565" y="10163775"/>
                  <a:ext cx="2323290" cy="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55F9880-8A8D-5CC6-8A68-0EB83937A13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15517510" y="10157951"/>
                  <a:ext cx="1339534" cy="671896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EE3E4BFB-E557-4DAC-7B82-E8548349A27A}"/>
                    </a:ext>
                  </a:extLst>
                </p:cNvPr>
                <p:cNvCxnSpPr/>
                <p:nvPr/>
              </p:nvCxnSpPr>
              <p:spPr bwMode="auto">
                <a:xfrm flipV="1">
                  <a:off x="16857045" y="7722774"/>
                  <a:ext cx="0" cy="2423160"/>
                </a:xfrm>
                <a:prstGeom prst="line">
                  <a:avLst/>
                </a:prstGeom>
                <a:blipFill dpi="0" rotWithShape="0">
                  <a:blip r:embed="rId11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CB218BBE-71B8-BD0C-C736-AB85317F589A}"/>
                </a:ext>
              </a:extLst>
            </p:cNvPr>
            <p:cNvSpPr/>
            <p:nvPr/>
          </p:nvSpPr>
          <p:spPr>
            <a:xfrm>
              <a:off x="4421411" y="4157727"/>
              <a:ext cx="5765750" cy="2295772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1" name="TextBox 160">
            <a:extLst>
              <a:ext uri="{FF2B5EF4-FFF2-40B4-BE49-F238E27FC236}">
                <a16:creationId xmlns:a16="http://schemas.microsoft.com/office/drawing/2014/main" id="{70905B62-D920-C430-52D1-309A4657747E}"/>
              </a:ext>
            </a:extLst>
          </p:cNvPr>
          <p:cNvSpPr txBox="1"/>
          <p:nvPr/>
        </p:nvSpPr>
        <p:spPr>
          <a:xfrm>
            <a:off x="404304" y="1427444"/>
            <a:ext cx="46652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Quantum geometry 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in graphene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55D8DC0-7007-7D13-98D9-A85A7471C4B0}"/>
              </a:ext>
            </a:extLst>
          </p:cNvPr>
          <p:cNvSpPr txBox="1"/>
          <p:nvPr/>
        </p:nvSpPr>
        <p:spPr>
          <a:xfrm>
            <a:off x="5990624" y="1423367"/>
            <a:ext cx="57869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Quantum geometry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in topological insulator</a:t>
            </a:r>
          </a:p>
        </p:txBody>
      </p:sp>
      <p:sp>
        <p:nvSpPr>
          <p:cNvPr id="163" name="Right Arrow 162">
            <a:extLst>
              <a:ext uri="{FF2B5EF4-FFF2-40B4-BE49-F238E27FC236}">
                <a16:creationId xmlns:a16="http://schemas.microsoft.com/office/drawing/2014/main" id="{543D971A-BDD1-0A0E-4D45-0B64106A5568}"/>
              </a:ext>
            </a:extLst>
          </p:cNvPr>
          <p:cNvSpPr/>
          <p:nvPr/>
        </p:nvSpPr>
        <p:spPr>
          <a:xfrm>
            <a:off x="4696548" y="3671352"/>
            <a:ext cx="2622430" cy="920187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C397ED82-3B1F-B622-9950-19908393D89D}"/>
                  </a:ext>
                </a:extLst>
              </p:cNvPr>
              <p:cNvSpPr txBox="1"/>
              <p:nvPr/>
            </p:nvSpPr>
            <p:spPr>
              <a:xfrm>
                <a:off x="1044247" y="6103649"/>
                <a:ext cx="36523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C397ED82-3B1F-B622-9950-19908393D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247" y="6103649"/>
                <a:ext cx="3652301" cy="369332"/>
              </a:xfrm>
              <a:prstGeom prst="rect">
                <a:avLst/>
              </a:prstGeom>
              <a:blipFill>
                <a:blip r:embed="rId14"/>
                <a:stretch>
                  <a:fillRect t="-110000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494437EC-712A-A7EB-9E55-4DFFA537E115}"/>
                  </a:ext>
                </a:extLst>
              </p:cNvPr>
              <p:cNvSpPr txBox="1"/>
              <p:nvPr/>
            </p:nvSpPr>
            <p:spPr>
              <a:xfrm>
                <a:off x="7122809" y="6100306"/>
                <a:ext cx="36523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494437EC-712A-A7EB-9E55-4DFFA537E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809" y="6100306"/>
                <a:ext cx="3652301" cy="369332"/>
              </a:xfrm>
              <a:prstGeom prst="rect">
                <a:avLst/>
              </a:prstGeom>
              <a:blipFill>
                <a:blip r:embed="rId15"/>
                <a:stretch>
                  <a:fillRect t="-113333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7425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9EE70-6C69-92F1-11D2-EE0B370C1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331AF0A7-171D-5DB8-009F-BED3E2BFB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994" y="100845"/>
            <a:ext cx="8260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Nonmagnetic TI quantum geometry</a:t>
            </a:r>
            <a:endParaRPr 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1CBA4839-5134-9B50-3B3B-32A2352FE931}"/>
              </a:ext>
            </a:extLst>
          </p:cNvPr>
          <p:cNvSpPr/>
          <p:nvPr/>
        </p:nvSpPr>
        <p:spPr>
          <a:xfrm>
            <a:off x="387128" y="3233835"/>
            <a:ext cx="2908300" cy="1836330"/>
          </a:xfrm>
          <a:prstGeom prst="cub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 descr="Two-dimensional gas of massless Dirac fermions in graphene">
            <a:extLst>
              <a:ext uri="{FF2B5EF4-FFF2-40B4-BE49-F238E27FC236}">
                <a16:creationId xmlns:a16="http://schemas.microsoft.com/office/drawing/2014/main" id="{14569F91-CCE4-F8DE-4AE6-E713F2B2C29D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l="54762"/>
          <a:stretch>
            <a:fillRect/>
          </a:stretch>
        </p:blipFill>
        <p:spPr>
          <a:xfrm>
            <a:off x="1615742" y="1666564"/>
            <a:ext cx="797841" cy="1399721"/>
          </a:xfrm>
          <a:prstGeom prst="rect">
            <a:avLst/>
          </a:prstGeom>
        </p:spPr>
      </p:pic>
      <p:pic>
        <p:nvPicPr>
          <p:cNvPr id="76" name="Picture 75" descr="Two-dimensional gas of massless Dirac fermions in graphene">
            <a:extLst>
              <a:ext uri="{FF2B5EF4-FFF2-40B4-BE49-F238E27FC236}">
                <a16:creationId xmlns:a16="http://schemas.microsoft.com/office/drawing/2014/main" id="{D3528EA8-692A-D4EF-F7F0-8E3FF6B99093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l="54762"/>
          <a:stretch>
            <a:fillRect/>
          </a:stretch>
        </p:blipFill>
        <p:spPr>
          <a:xfrm>
            <a:off x="1442357" y="5458279"/>
            <a:ext cx="797841" cy="1399721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D84C55EB-1A48-6A79-579F-01D4DBD65922}"/>
              </a:ext>
            </a:extLst>
          </p:cNvPr>
          <p:cNvSpPr txBox="1"/>
          <p:nvPr/>
        </p:nvSpPr>
        <p:spPr>
          <a:xfrm>
            <a:off x="934300" y="3233835"/>
            <a:ext cx="147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Top surface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A0F6071-D002-3B52-99E7-C457D169D9C4}"/>
              </a:ext>
            </a:extLst>
          </p:cNvPr>
          <p:cNvGrpSpPr/>
          <p:nvPr/>
        </p:nvGrpSpPr>
        <p:grpSpPr>
          <a:xfrm>
            <a:off x="9659834" y="100845"/>
            <a:ext cx="998673" cy="1783068"/>
            <a:chOff x="5726344" y="2646161"/>
            <a:chExt cx="1929081" cy="3444250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1CE80E9B-B039-2E70-7E9E-3A54737C3E6F}"/>
                </a:ext>
              </a:extLst>
            </p:cNvPr>
            <p:cNvSpPr/>
            <p:nvPr/>
          </p:nvSpPr>
          <p:spPr>
            <a:xfrm>
              <a:off x="6615092" y="3303515"/>
              <a:ext cx="142101" cy="14210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81560DF2-46CD-CE3F-956A-7E2CBCBE8478}"/>
                </a:ext>
              </a:extLst>
            </p:cNvPr>
            <p:cNvSpPr/>
            <p:nvPr/>
          </p:nvSpPr>
          <p:spPr>
            <a:xfrm>
              <a:off x="6615091" y="5242503"/>
              <a:ext cx="142101" cy="14210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6BF8A6F-A5F4-DE3C-3835-C65F7E293C68}"/>
                </a:ext>
              </a:extLst>
            </p:cNvPr>
            <p:cNvSpPr/>
            <p:nvPr/>
          </p:nvSpPr>
          <p:spPr>
            <a:xfrm>
              <a:off x="5726344" y="3376306"/>
              <a:ext cx="1929081" cy="1929081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284D80A9-5562-A497-D56A-184FE0F8389D}"/>
                    </a:ext>
                  </a:extLst>
                </p:cNvPr>
                <p:cNvSpPr txBox="1"/>
                <p:nvPr/>
              </p:nvSpPr>
              <p:spPr>
                <a:xfrm>
                  <a:off x="6099369" y="2646161"/>
                  <a:ext cx="1031443" cy="7134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284D80A9-5562-A497-D56A-184FE0F838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9369" y="2646161"/>
                  <a:ext cx="1031443" cy="713417"/>
                </a:xfrm>
                <a:prstGeom prst="rect">
                  <a:avLst/>
                </a:prstGeom>
                <a:blipFill>
                  <a:blip r:embed="rId5"/>
                  <a:stretch>
                    <a:fillRect l="-11628" t="-117241" r="-41860" b="-1724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72C396D2-1D92-6422-E29C-8F141AA1ABBF}"/>
                    </a:ext>
                  </a:extLst>
                </p:cNvPr>
                <p:cNvSpPr txBox="1"/>
                <p:nvPr/>
              </p:nvSpPr>
              <p:spPr>
                <a:xfrm>
                  <a:off x="6164661" y="5376994"/>
                  <a:ext cx="1031443" cy="7134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72C396D2-1D92-6422-E29C-8F141AA1AB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4661" y="5376994"/>
                  <a:ext cx="1031443" cy="713417"/>
                </a:xfrm>
                <a:prstGeom prst="rect">
                  <a:avLst/>
                </a:prstGeom>
                <a:blipFill>
                  <a:blip r:embed="rId6"/>
                  <a:stretch>
                    <a:fillRect l="-11628" t="-113333" r="-41860" b="-16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F2C47A26-021F-28A2-8251-2F8DA1611691}"/>
              </a:ext>
            </a:extLst>
          </p:cNvPr>
          <p:cNvCxnSpPr>
            <a:cxnSpLocks/>
          </p:cNvCxnSpPr>
          <p:nvPr/>
        </p:nvCxnSpPr>
        <p:spPr bwMode="auto">
          <a:xfrm flipV="1">
            <a:off x="10156101" y="358062"/>
            <a:ext cx="0" cy="633609"/>
          </a:xfrm>
          <a:prstGeom prst="line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0A0B2BAE-E185-0997-8595-64F6C0F74B56}"/>
              </a:ext>
            </a:extLst>
          </p:cNvPr>
          <p:cNvCxnSpPr>
            <a:cxnSpLocks/>
          </p:cNvCxnSpPr>
          <p:nvPr/>
        </p:nvCxnSpPr>
        <p:spPr bwMode="auto">
          <a:xfrm>
            <a:off x="10161743" y="995468"/>
            <a:ext cx="622693" cy="0"/>
          </a:xfrm>
          <a:prstGeom prst="line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58D43174-8721-785C-E192-2B5BAFE2E274}"/>
              </a:ext>
            </a:extLst>
          </p:cNvPr>
          <p:cNvCxnSpPr>
            <a:cxnSpLocks/>
          </p:cNvCxnSpPr>
          <p:nvPr/>
        </p:nvCxnSpPr>
        <p:spPr bwMode="auto">
          <a:xfrm flipH="1">
            <a:off x="9533904" y="994229"/>
            <a:ext cx="622195" cy="312087"/>
          </a:xfrm>
          <a:prstGeom prst="line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4" name="Oval 133">
            <a:extLst>
              <a:ext uri="{FF2B5EF4-FFF2-40B4-BE49-F238E27FC236}">
                <a16:creationId xmlns:a16="http://schemas.microsoft.com/office/drawing/2014/main" id="{3C2FA50E-5CDE-5F9A-492F-FF05ED2D7FA3}"/>
              </a:ext>
            </a:extLst>
          </p:cNvPr>
          <p:cNvSpPr/>
          <p:nvPr/>
        </p:nvSpPr>
        <p:spPr>
          <a:xfrm flipV="1">
            <a:off x="9659835" y="805102"/>
            <a:ext cx="998174" cy="397447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216AA2-F3EE-1B05-726B-869A4367E1B4}"/>
              </a:ext>
            </a:extLst>
          </p:cNvPr>
          <p:cNvSpPr txBox="1"/>
          <p:nvPr/>
        </p:nvSpPr>
        <p:spPr>
          <a:xfrm>
            <a:off x="934300" y="5006770"/>
            <a:ext cx="179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Bottom surface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F56E469-6660-DEF5-F98B-F84912017EC0}"/>
              </a:ext>
            </a:extLst>
          </p:cNvPr>
          <p:cNvGrpSpPr/>
          <p:nvPr/>
        </p:nvGrpSpPr>
        <p:grpSpPr>
          <a:xfrm>
            <a:off x="5273258" y="4569805"/>
            <a:ext cx="1748469" cy="2187266"/>
            <a:chOff x="5273258" y="4569805"/>
            <a:chExt cx="1748469" cy="2187266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15043B9-DD7A-8856-01B8-16294CE00A9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53571" y="6040141"/>
              <a:ext cx="0" cy="716930"/>
            </a:xfrm>
            <a:prstGeom prst="straightConnector1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B5EC83E-A690-5F6F-13C5-F859055317E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21727" y="5202439"/>
              <a:ext cx="0" cy="716930"/>
            </a:xfrm>
            <a:prstGeom prst="straightConnector1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  <a:effectLst/>
            <a:scene3d>
              <a:camera prst="orthographicFront">
                <a:rot lat="0" lon="0" rev="8100000"/>
              </a:camera>
              <a:lightRig rig="threePt" dir="t"/>
            </a:scene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6CF036F-7687-57D4-5AEE-A7DAA2C0DA5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24254" y="4942109"/>
              <a:ext cx="0" cy="716930"/>
            </a:xfrm>
            <a:prstGeom prst="straightConnector1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triangle" w="lg" len="lg"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EE40ECB-8861-55CB-3F93-471E8CDACC0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68647" y="4569805"/>
              <a:ext cx="0" cy="716930"/>
            </a:xfrm>
            <a:prstGeom prst="straightConnector1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triangle" w="lg" len="lg"/>
              <a:tailEnd type="none" w="lg" len="lg"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275074A-990B-616B-E027-15A8324B88E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26776" y="4946281"/>
              <a:ext cx="713232" cy="0"/>
            </a:xfrm>
            <a:prstGeom prst="straightConnector1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triangle" w="lg" len="lg"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9C0A22D-DC48-E19F-0915-C3084E51213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73258" y="5242842"/>
              <a:ext cx="0" cy="716930"/>
            </a:xfrm>
            <a:prstGeom prst="straightConnector1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triangle" w="lg" len="lg"/>
              <a:tailEnd type="none" w="lg" len="lg"/>
            </a:ln>
            <a:effectLst/>
            <a:scene3d>
              <a:camera prst="orthographicFront">
                <a:rot lat="0" lon="0" rev="8100000"/>
              </a:camera>
              <a:lightRig rig="threePt" dir="t"/>
            </a:scene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3CD1942-7277-00F2-771B-A3A2366073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13696" y="5586897"/>
              <a:ext cx="0" cy="716930"/>
            </a:xfrm>
            <a:prstGeom prst="straightConnector1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F7EEB72-B88C-0443-86C1-397F373F9CE8}"/>
              </a:ext>
            </a:extLst>
          </p:cNvPr>
          <p:cNvGrpSpPr/>
          <p:nvPr/>
        </p:nvGrpSpPr>
        <p:grpSpPr>
          <a:xfrm>
            <a:off x="4560032" y="865833"/>
            <a:ext cx="2651652" cy="2949752"/>
            <a:chOff x="4560032" y="865833"/>
            <a:chExt cx="2651652" cy="2949752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0DC94BF-8A67-A9F4-2750-259795CD7DC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62221" y="1767429"/>
              <a:ext cx="0" cy="716930"/>
            </a:xfrm>
            <a:prstGeom prst="straightConnector1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3CBB38EA-5C56-3A81-5244-5630431DFE2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3552" y="1666564"/>
              <a:ext cx="713232" cy="0"/>
            </a:xfrm>
            <a:prstGeom prst="straightConnector1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B8B0C7A-0922-2BCC-4A03-08A4987FC5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63557" y="1050499"/>
              <a:ext cx="0" cy="716930"/>
            </a:xfrm>
            <a:prstGeom prst="straightConnector1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  <a:effectLst/>
            <a:scene3d>
              <a:camera prst="orthographicFront">
                <a:rot lat="0" lon="0" rev="8100000"/>
              </a:camera>
              <a:lightRig rig="threePt" dir="t"/>
            </a:scene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A1732BE-301C-707A-C1D9-E4E59B2F94D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21026" y="1704567"/>
              <a:ext cx="0" cy="716930"/>
            </a:xfrm>
            <a:prstGeom prst="straightConnector1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triangle" w="lg" len="lg"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C2EA36BD-4C37-3A0D-9D12-A39D876C0C0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58719" y="2125894"/>
              <a:ext cx="0" cy="716930"/>
            </a:xfrm>
            <a:prstGeom prst="straightConnector1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triangle" w="lg" len="lg"/>
              <a:tailEnd type="none" w="lg" len="lg"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B3D8F3F-D2C5-D0B3-2525-922EC73EE5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21026" y="3088965"/>
              <a:ext cx="713232" cy="0"/>
            </a:xfrm>
            <a:prstGeom prst="straightConnector1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triangle" w="lg" len="lg"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92114754-8AE7-1FA8-B70E-40C803B7BB5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0918" y="3040470"/>
              <a:ext cx="0" cy="716930"/>
            </a:xfrm>
            <a:prstGeom prst="straightConnector1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triangle" w="lg" len="lg"/>
              <a:tailEnd type="none" w="lg" len="lg"/>
            </a:ln>
            <a:effectLst/>
            <a:scene3d>
              <a:camera prst="orthographicFront">
                <a:rot lat="0" lon="0" rev="8100000"/>
              </a:camera>
              <a:lightRig rig="threePt" dir="t"/>
            </a:scene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BAFA9BD-A8C4-F147-36D4-986EDF58E39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05424" y="2349355"/>
              <a:ext cx="0" cy="716930"/>
            </a:xfrm>
            <a:prstGeom prst="straightConnector1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50800" cap="flat" cmpd="sng" algn="ctr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1B8B452-5E6C-8E2A-A227-AC5BDD1A8504}"/>
                </a:ext>
              </a:extLst>
            </p:cNvPr>
            <p:cNvSpPr/>
            <p:nvPr/>
          </p:nvSpPr>
          <p:spPr bwMode="auto">
            <a:xfrm>
              <a:off x="5421026" y="1704567"/>
              <a:ext cx="1384398" cy="1384398"/>
            </a:xfrm>
            <a:prstGeom prst="ellipse">
              <a:avLst/>
            </a:prstGeom>
            <a:noFill/>
            <a:ln w="635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F2A305-DC1F-ACD1-A20C-FDC412B6A82B}"/>
                </a:ext>
              </a:extLst>
            </p:cNvPr>
            <p:cNvSpPr/>
            <p:nvPr/>
          </p:nvSpPr>
          <p:spPr>
            <a:xfrm>
              <a:off x="4968816" y="1276745"/>
              <a:ext cx="2242868" cy="22428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B4CC6A-463C-7AB6-A39E-4D422830235D}"/>
                </a:ext>
              </a:extLst>
            </p:cNvPr>
            <p:cNvSpPr txBox="1"/>
            <p:nvPr/>
          </p:nvSpPr>
          <p:spPr>
            <a:xfrm>
              <a:off x="5328571" y="865833"/>
              <a:ext cx="14792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Top surface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3727104-522E-3DC4-7627-D3FDB662E85F}"/>
                </a:ext>
              </a:extLst>
            </p:cNvPr>
            <p:cNvSpPr txBox="1"/>
            <p:nvPr/>
          </p:nvSpPr>
          <p:spPr>
            <a:xfrm>
              <a:off x="5986853" y="3446253"/>
              <a:ext cx="672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kx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57C2B6-4965-CECF-2504-2F39548087EB}"/>
                </a:ext>
              </a:extLst>
            </p:cNvPr>
            <p:cNvSpPr txBox="1"/>
            <p:nvPr/>
          </p:nvSpPr>
          <p:spPr>
            <a:xfrm>
              <a:off x="4560032" y="2159047"/>
              <a:ext cx="672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ky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69A1A82-502F-1BEE-701C-B5235E21399A}"/>
              </a:ext>
            </a:extLst>
          </p:cNvPr>
          <p:cNvSpPr txBox="1"/>
          <p:nvPr/>
        </p:nvSpPr>
        <p:spPr>
          <a:xfrm>
            <a:off x="5986853" y="6733046"/>
            <a:ext cx="672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kx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489B598-B4CD-D37F-9B23-775F5BDE0C6A}"/>
              </a:ext>
            </a:extLst>
          </p:cNvPr>
          <p:cNvGrpSpPr/>
          <p:nvPr/>
        </p:nvGrpSpPr>
        <p:grpSpPr>
          <a:xfrm>
            <a:off x="4560032" y="4138895"/>
            <a:ext cx="2657402" cy="2618260"/>
            <a:chOff x="4560032" y="4138895"/>
            <a:chExt cx="2657402" cy="26182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53C429-A770-6CA5-90B1-952DC9B01BC1}"/>
                </a:ext>
              </a:extLst>
            </p:cNvPr>
            <p:cNvSpPr txBox="1"/>
            <p:nvPr/>
          </p:nvSpPr>
          <p:spPr>
            <a:xfrm>
              <a:off x="5158719" y="4138895"/>
              <a:ext cx="1791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Bottom surface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D02FCF1-7246-0116-2CBC-9CE97770D542}"/>
                </a:ext>
              </a:extLst>
            </p:cNvPr>
            <p:cNvSpPr/>
            <p:nvPr/>
          </p:nvSpPr>
          <p:spPr bwMode="auto">
            <a:xfrm>
              <a:off x="5426776" y="4942109"/>
              <a:ext cx="1384398" cy="1384398"/>
            </a:xfrm>
            <a:prstGeom prst="ellipse">
              <a:avLst/>
            </a:prstGeom>
            <a:noFill/>
            <a:ln w="635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8946FCA-8BFF-5110-7FDB-802C9197B1B3}"/>
                </a:ext>
              </a:extLst>
            </p:cNvPr>
            <p:cNvSpPr/>
            <p:nvPr/>
          </p:nvSpPr>
          <p:spPr>
            <a:xfrm>
              <a:off x="4974566" y="4514287"/>
              <a:ext cx="2242868" cy="22428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9B4EE04-B4C9-7E73-7D9F-8089AF92F07E}"/>
                </a:ext>
              </a:extLst>
            </p:cNvPr>
            <p:cNvSpPr txBox="1"/>
            <p:nvPr/>
          </p:nvSpPr>
          <p:spPr>
            <a:xfrm>
              <a:off x="4560032" y="5445840"/>
              <a:ext cx="672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ky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C596AA9-3720-ECFF-7DBF-B48B2B9616B2}"/>
              </a:ext>
            </a:extLst>
          </p:cNvPr>
          <p:cNvGrpSpPr/>
          <p:nvPr/>
        </p:nvGrpSpPr>
        <p:grpSpPr>
          <a:xfrm>
            <a:off x="5978519" y="931441"/>
            <a:ext cx="2997348" cy="6250793"/>
            <a:chOff x="5978519" y="931441"/>
            <a:chExt cx="2997348" cy="625079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9D02216-7237-981D-5B39-F593962CD832}"/>
                </a:ext>
              </a:extLst>
            </p:cNvPr>
            <p:cNvGrpSpPr/>
            <p:nvPr/>
          </p:nvGrpSpPr>
          <p:grpSpPr>
            <a:xfrm>
              <a:off x="5978519" y="1562805"/>
              <a:ext cx="2997348" cy="3444422"/>
              <a:chOff x="-492162" y="5546059"/>
              <a:chExt cx="2997348" cy="344442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C0B65DF-F525-429A-14C6-B4A5ADB4B402}"/>
                  </a:ext>
                </a:extLst>
              </p:cNvPr>
              <p:cNvSpPr/>
              <p:nvPr/>
            </p:nvSpPr>
            <p:spPr bwMode="auto">
              <a:xfrm>
                <a:off x="-492162" y="5546059"/>
                <a:ext cx="277132" cy="277132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460C599-C009-A94D-940D-96F5F63F0A09}"/>
                  </a:ext>
                </a:extLst>
              </p:cNvPr>
              <p:cNvSpPr txBox="1"/>
              <p:nvPr/>
            </p:nvSpPr>
            <p:spPr>
              <a:xfrm rot="5400000">
                <a:off x="1271486" y="7756782"/>
                <a:ext cx="20980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Space inversion</a:t>
                </a:r>
              </a:p>
            </p:txBody>
          </p:sp>
        </p:grp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D8333BC-3CA5-357B-1D32-19317F6E6CB1}"/>
                </a:ext>
              </a:extLst>
            </p:cNvPr>
            <p:cNvSpPr/>
            <p:nvPr/>
          </p:nvSpPr>
          <p:spPr>
            <a:xfrm>
              <a:off x="6142008" y="931441"/>
              <a:ext cx="2456777" cy="6250793"/>
            </a:xfrm>
            <a:custGeom>
              <a:avLst/>
              <a:gdLst>
                <a:gd name="csX0" fmla="*/ 0 w 2456777"/>
                <a:gd name="csY0" fmla="*/ 673072 h 6250793"/>
                <a:gd name="csX1" fmla="*/ 1880558 w 2456777"/>
                <a:gd name="csY1" fmla="*/ 362521 h 6250793"/>
                <a:gd name="csX2" fmla="*/ 2398143 w 2456777"/>
                <a:gd name="csY2" fmla="*/ 5072544 h 6250793"/>
                <a:gd name="csX3" fmla="*/ 724618 w 2456777"/>
                <a:gd name="csY3" fmla="*/ 6245736 h 6250793"/>
                <a:gd name="csX4" fmla="*/ 34505 w 2456777"/>
                <a:gd name="csY4" fmla="*/ 5417601 h 62507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456777" h="6250793">
                  <a:moveTo>
                    <a:pt x="0" y="673072"/>
                  </a:moveTo>
                  <a:cubicBezTo>
                    <a:pt x="740434" y="151174"/>
                    <a:pt x="1480868" y="-370724"/>
                    <a:pt x="1880558" y="362521"/>
                  </a:cubicBezTo>
                  <a:cubicBezTo>
                    <a:pt x="2280248" y="1095766"/>
                    <a:pt x="2590800" y="4092008"/>
                    <a:pt x="2398143" y="5072544"/>
                  </a:cubicBezTo>
                  <a:cubicBezTo>
                    <a:pt x="2205486" y="6053080"/>
                    <a:pt x="1118558" y="6188226"/>
                    <a:pt x="724618" y="6245736"/>
                  </a:cubicBezTo>
                  <a:cubicBezTo>
                    <a:pt x="330678" y="6303246"/>
                    <a:pt x="182591" y="5860423"/>
                    <a:pt x="34505" y="5417601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DF813D9-0DB3-A88A-A99D-53D77E0DF512}"/>
                </a:ext>
              </a:extLst>
            </p:cNvPr>
            <p:cNvSpPr/>
            <p:nvPr/>
          </p:nvSpPr>
          <p:spPr bwMode="auto">
            <a:xfrm>
              <a:off x="5991515" y="6165261"/>
              <a:ext cx="277132" cy="277132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41" name="TextBox 3">
            <a:extLst>
              <a:ext uri="{FF2B5EF4-FFF2-40B4-BE49-F238E27FC236}">
                <a16:creationId xmlns:a16="http://schemas.microsoft.com/office/drawing/2014/main" id="{E51C0509-D6CE-F7F8-5F8C-7F97B0316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5302" y="655793"/>
            <a:ext cx="455278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 is characterized by spin-momentum locking</a:t>
            </a:r>
            <a:endParaRPr 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F146277-FB64-EF95-01B0-3C256B61B29E}"/>
              </a:ext>
            </a:extLst>
          </p:cNvPr>
          <p:cNvCxnSpPr>
            <a:cxnSpLocks/>
          </p:cNvCxnSpPr>
          <p:nvPr/>
        </p:nvCxnSpPr>
        <p:spPr bwMode="auto">
          <a:xfrm>
            <a:off x="6079302" y="6336090"/>
            <a:ext cx="713232" cy="0"/>
          </a:xfrm>
          <a:prstGeom prst="straightConnector1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50800" cap="flat" cmpd="sng" algn="ctr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A64804-1127-4D6C-D2F2-B434C6EF78A9}"/>
              </a:ext>
            </a:extLst>
          </p:cNvPr>
          <p:cNvGrpSpPr/>
          <p:nvPr/>
        </p:nvGrpSpPr>
        <p:grpSpPr>
          <a:xfrm>
            <a:off x="1635625" y="1814041"/>
            <a:ext cx="527666" cy="265728"/>
            <a:chOff x="1635625" y="1814041"/>
            <a:chExt cx="527666" cy="265728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C059C4C-EDB9-8385-B3D7-B61871F517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34452" y="1948802"/>
              <a:ext cx="128839" cy="1309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6ED8FEC-E99B-4221-6A1C-9EE174A878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5625" y="1814041"/>
              <a:ext cx="128839" cy="13096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B24E66-0F20-825A-D078-7D2920E4320A}"/>
              </a:ext>
            </a:extLst>
          </p:cNvPr>
          <p:cNvGrpSpPr/>
          <p:nvPr/>
        </p:nvGrpSpPr>
        <p:grpSpPr>
          <a:xfrm>
            <a:off x="1673941" y="1864348"/>
            <a:ext cx="500732" cy="187400"/>
            <a:chOff x="1673941" y="1864348"/>
            <a:chExt cx="500732" cy="18740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6CC2278-C1CB-FE77-D06E-9342EB1CCD6C}"/>
                </a:ext>
              </a:extLst>
            </p:cNvPr>
            <p:cNvCxnSpPr>
              <a:cxnSpLocks/>
            </p:cNvCxnSpPr>
            <p:nvPr/>
          </p:nvCxnSpPr>
          <p:spPr>
            <a:xfrm>
              <a:off x="1956575" y="1864348"/>
              <a:ext cx="21809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6CB2B42-190F-5434-EA6E-3941EE644A15}"/>
                </a:ext>
              </a:extLst>
            </p:cNvPr>
            <p:cNvCxnSpPr>
              <a:cxnSpLocks/>
            </p:cNvCxnSpPr>
            <p:nvPr/>
          </p:nvCxnSpPr>
          <p:spPr>
            <a:xfrm>
              <a:off x="1673941" y="2051748"/>
              <a:ext cx="21809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98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6896F-8CFC-D1DF-A262-DED3673B1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3D3AA8D6-DAA8-67CA-8417-9448D4ED7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994" y="100845"/>
            <a:ext cx="8260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Odd layer MnBi2Te4 quantum geometry</a:t>
            </a:r>
            <a:endParaRPr 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600E227-402C-D457-3173-2934102A0F1B}"/>
              </a:ext>
            </a:extLst>
          </p:cNvPr>
          <p:cNvGrpSpPr/>
          <p:nvPr/>
        </p:nvGrpSpPr>
        <p:grpSpPr>
          <a:xfrm>
            <a:off x="8339757" y="1130269"/>
            <a:ext cx="1889021" cy="3107956"/>
            <a:chOff x="8897939" y="2062970"/>
            <a:chExt cx="998673" cy="164309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4A783B0C-48DD-6BCE-C17E-3A72F1BB1F18}"/>
                </a:ext>
              </a:extLst>
            </p:cNvPr>
            <p:cNvGrpSpPr/>
            <p:nvPr/>
          </p:nvGrpSpPr>
          <p:grpSpPr>
            <a:xfrm>
              <a:off x="8897939" y="2062970"/>
              <a:ext cx="998673" cy="1643090"/>
              <a:chOff x="5726344" y="2916548"/>
              <a:chExt cx="1929081" cy="3173863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45F605AE-E3EA-7901-B4FA-738B68772F88}"/>
                  </a:ext>
                </a:extLst>
              </p:cNvPr>
              <p:cNvSpPr/>
              <p:nvPr/>
            </p:nvSpPr>
            <p:spPr>
              <a:xfrm>
                <a:off x="6615092" y="3303515"/>
                <a:ext cx="142101" cy="14210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630DCFB6-A8F5-A980-BB8B-E9952E2AC210}"/>
                  </a:ext>
                </a:extLst>
              </p:cNvPr>
              <p:cNvSpPr/>
              <p:nvPr/>
            </p:nvSpPr>
            <p:spPr>
              <a:xfrm>
                <a:off x="6615091" y="5242503"/>
                <a:ext cx="142101" cy="14210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C8D0E747-35BA-27B2-B49E-C6EDCC36D9CA}"/>
                  </a:ext>
                </a:extLst>
              </p:cNvPr>
              <p:cNvSpPr/>
              <p:nvPr/>
            </p:nvSpPr>
            <p:spPr>
              <a:xfrm>
                <a:off x="5726344" y="3376306"/>
                <a:ext cx="1929081" cy="1929081"/>
              </a:xfrm>
              <a:prstGeom prst="ellips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1931FFB9-7131-D8C1-2A76-5906099D02F7}"/>
                      </a:ext>
                    </a:extLst>
                  </p:cNvPr>
                  <p:cNvSpPr txBox="1"/>
                  <p:nvPr/>
                </p:nvSpPr>
                <p:spPr>
                  <a:xfrm>
                    <a:off x="6221832" y="2916548"/>
                    <a:ext cx="971835" cy="37716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1931FFB9-7131-D8C1-2A76-5906099D02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1832" y="2916548"/>
                    <a:ext cx="971835" cy="37716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106452" r="-1333" b="-1580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AFBB16D6-D819-8E64-5AB8-35AC2D8CDB51}"/>
                      </a:ext>
                    </a:extLst>
                  </p:cNvPr>
                  <p:cNvSpPr txBox="1"/>
                  <p:nvPr/>
                </p:nvSpPr>
                <p:spPr>
                  <a:xfrm>
                    <a:off x="6164661" y="5376994"/>
                    <a:ext cx="1031443" cy="71341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AFBB16D6-D819-8E64-5AB8-35AC2D8CDB5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4661" y="5376994"/>
                    <a:ext cx="1031443" cy="7134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58929" b="-428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6E7E868C-340D-39F3-F2CA-76FDE5A3F71A}"/>
                </a:ext>
              </a:extLst>
            </p:cNvPr>
            <p:cNvSpPr/>
            <p:nvPr/>
          </p:nvSpPr>
          <p:spPr>
            <a:xfrm flipV="1">
              <a:off x="8897940" y="2627249"/>
              <a:ext cx="998174" cy="39744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3370696-6660-428A-B9B9-74C2A1D768C6}"/>
              </a:ext>
            </a:extLst>
          </p:cNvPr>
          <p:cNvSpPr/>
          <p:nvPr/>
        </p:nvSpPr>
        <p:spPr>
          <a:xfrm>
            <a:off x="435778" y="3020390"/>
            <a:ext cx="2908300" cy="1836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8E9896-7CAF-9F77-F378-3FA0D20ED939}"/>
              </a:ext>
            </a:extLst>
          </p:cNvPr>
          <p:cNvGrpSpPr/>
          <p:nvPr/>
        </p:nvGrpSpPr>
        <p:grpSpPr>
          <a:xfrm>
            <a:off x="1624133" y="1922992"/>
            <a:ext cx="531590" cy="997010"/>
            <a:chOff x="16833319" y="6340272"/>
            <a:chExt cx="2066686" cy="38761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F51750-454C-7DD9-7FAD-063807F244F7}"/>
                </a:ext>
              </a:extLst>
            </p:cNvPr>
            <p:cNvGrpSpPr/>
            <p:nvPr/>
          </p:nvGrpSpPr>
          <p:grpSpPr>
            <a:xfrm>
              <a:off x="16859094" y="6340272"/>
              <a:ext cx="2040911" cy="1431235"/>
              <a:chOff x="3260035" y="7454348"/>
              <a:chExt cx="2040911" cy="1431235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09D75E7B-66A4-9E00-4A8F-D7C5CDD052D5}"/>
                  </a:ext>
                </a:extLst>
              </p:cNvPr>
              <p:cNvSpPr/>
              <p:nvPr/>
            </p:nvSpPr>
            <p:spPr bwMode="auto">
              <a:xfrm>
                <a:off x="3260035" y="7454348"/>
                <a:ext cx="1013791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74774EF0-13F4-9D43-C693-D6B1E9A438C4}"/>
                  </a:ext>
                </a:extLst>
              </p:cNvPr>
              <p:cNvSpPr/>
              <p:nvPr/>
            </p:nvSpPr>
            <p:spPr bwMode="auto">
              <a:xfrm flipH="1">
                <a:off x="4285962" y="7454348"/>
                <a:ext cx="1014984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AA16C75-9EEE-BEF4-2746-27835DDA9709}"/>
                </a:ext>
              </a:extLst>
            </p:cNvPr>
            <p:cNvGrpSpPr/>
            <p:nvPr/>
          </p:nvGrpSpPr>
          <p:grpSpPr>
            <a:xfrm rot="10800000">
              <a:off x="16833319" y="8785159"/>
              <a:ext cx="2040911" cy="1431235"/>
              <a:chOff x="3260035" y="7454348"/>
              <a:chExt cx="2040911" cy="1431235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757A48FB-2679-1B1A-47B4-D5D64D846D81}"/>
                  </a:ext>
                </a:extLst>
              </p:cNvPr>
              <p:cNvSpPr/>
              <p:nvPr/>
            </p:nvSpPr>
            <p:spPr bwMode="auto">
              <a:xfrm>
                <a:off x="3260035" y="7454348"/>
                <a:ext cx="1013791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E0A84092-A466-9AA3-7549-B3BD4437E259}"/>
                  </a:ext>
                </a:extLst>
              </p:cNvPr>
              <p:cNvSpPr/>
              <p:nvPr/>
            </p:nvSpPr>
            <p:spPr bwMode="auto">
              <a:xfrm flipH="1">
                <a:off x="4285962" y="7454348"/>
                <a:ext cx="1014984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AFFBC1A-2752-024C-7F5B-FB9345240B96}"/>
                </a:ext>
              </a:extLst>
            </p:cNvPr>
            <p:cNvCxnSpPr/>
            <p:nvPr/>
          </p:nvCxnSpPr>
          <p:spPr bwMode="auto">
            <a:xfrm>
              <a:off x="16837335" y="6369693"/>
              <a:ext cx="2049031" cy="3816424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>
                  <a:alpha val="23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974C782-5533-66FC-2645-0A2263741E7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6837335" y="6369693"/>
              <a:ext cx="2049031" cy="3816424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>
                  <a:alpha val="23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D5F4C64-87F4-AB8B-8F4C-864F06FDD9BB}"/>
              </a:ext>
            </a:extLst>
          </p:cNvPr>
          <p:cNvGrpSpPr/>
          <p:nvPr/>
        </p:nvGrpSpPr>
        <p:grpSpPr>
          <a:xfrm>
            <a:off x="1624133" y="4981193"/>
            <a:ext cx="531590" cy="997010"/>
            <a:chOff x="16833319" y="6340272"/>
            <a:chExt cx="2066686" cy="387612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7C2F27A-8ED8-911A-A503-E69F215FE1FE}"/>
                </a:ext>
              </a:extLst>
            </p:cNvPr>
            <p:cNvGrpSpPr/>
            <p:nvPr/>
          </p:nvGrpSpPr>
          <p:grpSpPr>
            <a:xfrm>
              <a:off x="16859094" y="6340272"/>
              <a:ext cx="2040911" cy="1431235"/>
              <a:chOff x="3260035" y="7454348"/>
              <a:chExt cx="2040911" cy="1431235"/>
            </a:xfrm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F63DED8F-ABD4-DB46-D09C-35A760DDE847}"/>
                  </a:ext>
                </a:extLst>
              </p:cNvPr>
              <p:cNvSpPr/>
              <p:nvPr/>
            </p:nvSpPr>
            <p:spPr bwMode="auto">
              <a:xfrm>
                <a:off x="3260035" y="7454348"/>
                <a:ext cx="1013791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B8499201-9147-F56B-6368-B87A64D8306C}"/>
                  </a:ext>
                </a:extLst>
              </p:cNvPr>
              <p:cNvSpPr/>
              <p:nvPr/>
            </p:nvSpPr>
            <p:spPr bwMode="auto">
              <a:xfrm flipH="1">
                <a:off x="4285962" y="7454348"/>
                <a:ext cx="1014984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9999E3C-D55B-9806-6795-F6DAC9D49AFE}"/>
                </a:ext>
              </a:extLst>
            </p:cNvPr>
            <p:cNvGrpSpPr/>
            <p:nvPr/>
          </p:nvGrpSpPr>
          <p:grpSpPr>
            <a:xfrm rot="10800000">
              <a:off x="16833319" y="8785159"/>
              <a:ext cx="2040911" cy="1431235"/>
              <a:chOff x="3260035" y="7454348"/>
              <a:chExt cx="2040911" cy="1431235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FE4E2834-7D07-6299-70A6-668A36B8F43D}"/>
                  </a:ext>
                </a:extLst>
              </p:cNvPr>
              <p:cNvSpPr/>
              <p:nvPr/>
            </p:nvSpPr>
            <p:spPr bwMode="auto">
              <a:xfrm>
                <a:off x="3260035" y="7454348"/>
                <a:ext cx="1013791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D31A03C0-1F6D-027B-4BF6-B3195C8BA09B}"/>
                  </a:ext>
                </a:extLst>
              </p:cNvPr>
              <p:cNvSpPr/>
              <p:nvPr/>
            </p:nvSpPr>
            <p:spPr bwMode="auto">
              <a:xfrm flipH="1">
                <a:off x="4285962" y="7454348"/>
                <a:ext cx="1014984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87642BB-11FE-9E9B-AFAD-3BD97B9E71F7}"/>
                </a:ext>
              </a:extLst>
            </p:cNvPr>
            <p:cNvCxnSpPr/>
            <p:nvPr/>
          </p:nvCxnSpPr>
          <p:spPr bwMode="auto">
            <a:xfrm>
              <a:off x="16837335" y="6369693"/>
              <a:ext cx="2049031" cy="3816424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>
                  <a:alpha val="23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AF73932-4C80-07E9-8826-5D7AE5E5F76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6837335" y="6369693"/>
              <a:ext cx="2049031" cy="3816424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>
                  <a:alpha val="23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EFA37E4-7547-DCB4-7FE5-E7E6E8E0587F}"/>
              </a:ext>
            </a:extLst>
          </p:cNvPr>
          <p:cNvGrpSpPr/>
          <p:nvPr/>
        </p:nvGrpSpPr>
        <p:grpSpPr>
          <a:xfrm>
            <a:off x="5289823" y="1306315"/>
            <a:ext cx="1106683" cy="2075611"/>
            <a:chOff x="16833319" y="6340272"/>
            <a:chExt cx="2066686" cy="3876122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441E347-BC22-8F4F-F86C-41DB3A7B56F8}"/>
                </a:ext>
              </a:extLst>
            </p:cNvPr>
            <p:cNvGrpSpPr/>
            <p:nvPr/>
          </p:nvGrpSpPr>
          <p:grpSpPr>
            <a:xfrm>
              <a:off x="16859094" y="6340272"/>
              <a:ext cx="2040911" cy="1431235"/>
              <a:chOff x="3260035" y="7454348"/>
              <a:chExt cx="2040911" cy="1431235"/>
            </a:xfrm>
          </p:grpSpPr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5F43ABBE-F6BE-5668-2440-7AA1581A5950}"/>
                  </a:ext>
                </a:extLst>
              </p:cNvPr>
              <p:cNvSpPr/>
              <p:nvPr/>
            </p:nvSpPr>
            <p:spPr bwMode="auto">
              <a:xfrm>
                <a:off x="3260035" y="7454348"/>
                <a:ext cx="1013791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0D485D0F-AB01-C0C5-D704-F2B574C77E09}"/>
                  </a:ext>
                </a:extLst>
              </p:cNvPr>
              <p:cNvSpPr/>
              <p:nvPr/>
            </p:nvSpPr>
            <p:spPr bwMode="auto">
              <a:xfrm flipH="1">
                <a:off x="4285962" y="7454348"/>
                <a:ext cx="1014984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4CE54D1-6CE1-E703-0CEC-3C94A0ED6E29}"/>
                </a:ext>
              </a:extLst>
            </p:cNvPr>
            <p:cNvGrpSpPr/>
            <p:nvPr/>
          </p:nvGrpSpPr>
          <p:grpSpPr>
            <a:xfrm rot="10800000">
              <a:off x="16833319" y="8785159"/>
              <a:ext cx="2040911" cy="1431235"/>
              <a:chOff x="3260035" y="7454348"/>
              <a:chExt cx="2040911" cy="1431235"/>
            </a:xfrm>
          </p:grpSpPr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8DE8F549-CB65-A53C-639E-539D941DCC78}"/>
                  </a:ext>
                </a:extLst>
              </p:cNvPr>
              <p:cNvSpPr/>
              <p:nvPr/>
            </p:nvSpPr>
            <p:spPr bwMode="auto">
              <a:xfrm>
                <a:off x="3260035" y="7454348"/>
                <a:ext cx="1013791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699A9E10-B542-94B5-05F3-EE326233CE55}"/>
                  </a:ext>
                </a:extLst>
              </p:cNvPr>
              <p:cNvSpPr/>
              <p:nvPr/>
            </p:nvSpPr>
            <p:spPr bwMode="auto">
              <a:xfrm flipH="1">
                <a:off x="4285962" y="7454348"/>
                <a:ext cx="1014984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786EA99A-FBDA-9B47-D062-46727DF71491}"/>
              </a:ext>
            </a:extLst>
          </p:cNvPr>
          <p:cNvSpPr txBox="1"/>
          <p:nvPr/>
        </p:nvSpPr>
        <p:spPr>
          <a:xfrm>
            <a:off x="1145564" y="2996382"/>
            <a:ext cx="147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Top surface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559FB36-8F53-3290-04D6-E9563B232DC8}"/>
              </a:ext>
            </a:extLst>
          </p:cNvPr>
          <p:cNvSpPr txBox="1"/>
          <p:nvPr/>
        </p:nvSpPr>
        <p:spPr>
          <a:xfrm>
            <a:off x="989381" y="4502791"/>
            <a:ext cx="179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Bottom surface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6C8A2D5-A5A7-16BA-917A-BA06C207432A}"/>
              </a:ext>
            </a:extLst>
          </p:cNvPr>
          <p:cNvCxnSpPr/>
          <p:nvPr/>
        </p:nvCxnSpPr>
        <p:spPr>
          <a:xfrm flipV="1">
            <a:off x="5833334" y="2291132"/>
            <a:ext cx="0" cy="32438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1C10BF82-9119-35EB-C084-7012B6D2D538}"/>
              </a:ext>
            </a:extLst>
          </p:cNvPr>
          <p:cNvGrpSpPr/>
          <p:nvPr/>
        </p:nvGrpSpPr>
        <p:grpSpPr>
          <a:xfrm>
            <a:off x="5282922" y="3127320"/>
            <a:ext cx="1099782" cy="483826"/>
            <a:chOff x="5282922" y="3127320"/>
            <a:chExt cx="1099782" cy="483826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126FBFB-4641-C47D-5D7A-839AF16B453C}"/>
                </a:ext>
              </a:extLst>
            </p:cNvPr>
            <p:cNvSpPr/>
            <p:nvPr/>
          </p:nvSpPr>
          <p:spPr bwMode="auto">
            <a:xfrm>
              <a:off x="5303624" y="3244802"/>
              <a:ext cx="1055043" cy="307531"/>
            </a:xfrm>
            <a:prstGeom prst="ellipse">
              <a:avLst/>
            </a:prstGeom>
            <a:noFill/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206BD875-AB33-155F-E8B8-7E2F5E274C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39582" y="3127320"/>
              <a:ext cx="266930" cy="1211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757B68D8-878D-5A1E-F039-2BC108AF44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70555" y="3141976"/>
              <a:ext cx="212149" cy="239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842AC062-3EB8-BE5B-F7D7-8AFCAC7FEB44}"/>
                </a:ext>
              </a:extLst>
            </p:cNvPr>
            <p:cNvCxnSpPr>
              <a:cxnSpLocks/>
            </p:cNvCxnSpPr>
            <p:nvPr/>
          </p:nvCxnSpPr>
          <p:spPr>
            <a:xfrm>
              <a:off x="5282922" y="3348726"/>
              <a:ext cx="81690" cy="26242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DB4E8559-8068-328B-8343-4A8F08925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7420" y="3452313"/>
              <a:ext cx="261536" cy="1277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B22070D3-7286-A304-C1C5-C133CE980892}"/>
              </a:ext>
            </a:extLst>
          </p:cNvPr>
          <p:cNvGrpSpPr/>
          <p:nvPr/>
        </p:nvGrpSpPr>
        <p:grpSpPr>
          <a:xfrm>
            <a:off x="4883134" y="2282490"/>
            <a:ext cx="1066279" cy="1748148"/>
            <a:chOff x="4883134" y="2282490"/>
            <a:chExt cx="1066279" cy="1748148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D7A1BFD-BB21-E83A-CCD7-F9CA8B16932B}"/>
                </a:ext>
              </a:extLst>
            </p:cNvPr>
            <p:cNvCxnSpPr>
              <a:stCxn id="72" idx="2"/>
              <a:endCxn id="81" idx="2"/>
            </p:cNvCxnSpPr>
            <p:nvPr/>
          </p:nvCxnSpPr>
          <p:spPr>
            <a:xfrm flipH="1">
              <a:off x="5303624" y="2615519"/>
              <a:ext cx="536208" cy="783049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65DF6F0-FAA1-DE06-B281-F805227E4C64}"/>
                </a:ext>
              </a:extLst>
            </p:cNvPr>
            <p:cNvSpPr txBox="1"/>
            <p:nvPr/>
          </p:nvSpPr>
          <p:spPr>
            <a:xfrm>
              <a:off x="5410245" y="2282490"/>
              <a:ext cx="333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0957CD1-6AC3-D461-39A5-989ED0043098}"/>
                </a:ext>
              </a:extLst>
            </p:cNvPr>
            <p:cNvSpPr txBox="1"/>
            <p:nvPr/>
          </p:nvSpPr>
          <p:spPr>
            <a:xfrm>
              <a:off x="4883134" y="3177092"/>
              <a:ext cx="333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DB7FE88-23D1-0466-1C68-C1B7D058BFF3}"/>
                </a:ext>
              </a:extLst>
            </p:cNvPr>
            <p:cNvSpPr txBox="1"/>
            <p:nvPr/>
          </p:nvSpPr>
          <p:spPr>
            <a:xfrm>
              <a:off x="5615549" y="3568973"/>
              <a:ext cx="333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C000"/>
                  </a:solidFill>
                </a:rPr>
                <a:t>3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0BD48C7-9D1C-0D55-459B-D8E5706B07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53012" y="3412986"/>
              <a:ext cx="486570" cy="167101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3AB17F09-0A28-2C92-2FDD-246FEBBED4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5450" y="2617851"/>
              <a:ext cx="124232" cy="929224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0E2EB2E5-BB0B-D36F-E50E-BBBF94B6FB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0335" y="2920002"/>
              <a:ext cx="164178" cy="257090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082ED381-752E-3D16-88D0-7747899F9131}"/>
                </a:ext>
              </a:extLst>
            </p:cNvPr>
            <p:cNvCxnSpPr>
              <a:cxnSpLocks/>
            </p:cNvCxnSpPr>
            <p:nvPr/>
          </p:nvCxnSpPr>
          <p:spPr>
            <a:xfrm>
              <a:off x="5389424" y="3450679"/>
              <a:ext cx="225926" cy="123736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1F3465C3-0590-59C0-3C09-86DD345ADC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8231" y="3005797"/>
              <a:ext cx="42993" cy="320654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DD46289C-1F7D-E288-67B1-0F513071D10E}"/>
              </a:ext>
            </a:extLst>
          </p:cNvPr>
          <p:cNvGrpSpPr/>
          <p:nvPr/>
        </p:nvGrpSpPr>
        <p:grpSpPr>
          <a:xfrm>
            <a:off x="9283797" y="1576836"/>
            <a:ext cx="939576" cy="1244681"/>
            <a:chOff x="9283797" y="1576836"/>
            <a:chExt cx="939576" cy="1244681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53A9801-B942-7737-A395-7DD4478049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3797" y="1576836"/>
              <a:ext cx="21383" cy="1244681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011B8EC0-C7CC-0444-6B5F-57ECA078BE68}"/>
                </a:ext>
              </a:extLst>
            </p:cNvPr>
            <p:cNvSpPr/>
            <p:nvPr/>
          </p:nvSpPr>
          <p:spPr>
            <a:xfrm>
              <a:off x="9289923" y="2433638"/>
              <a:ext cx="933450" cy="381000"/>
            </a:xfrm>
            <a:custGeom>
              <a:avLst/>
              <a:gdLst>
                <a:gd name="csX0" fmla="*/ 0 w 933450"/>
                <a:gd name="csY0" fmla="*/ 381000 h 381000"/>
                <a:gd name="csX1" fmla="*/ 581025 w 933450"/>
                <a:gd name="csY1" fmla="*/ 295275 h 381000"/>
                <a:gd name="csX2" fmla="*/ 933450 w 933450"/>
                <a:gd name="csY2" fmla="*/ 0 h 381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933450" h="381000">
                  <a:moveTo>
                    <a:pt x="0" y="381000"/>
                  </a:moveTo>
                  <a:cubicBezTo>
                    <a:pt x="212725" y="369887"/>
                    <a:pt x="425450" y="358775"/>
                    <a:pt x="581025" y="295275"/>
                  </a:cubicBezTo>
                  <a:cubicBezTo>
                    <a:pt x="736600" y="231775"/>
                    <a:pt x="924719" y="138112"/>
                    <a:pt x="933450" y="0"/>
                  </a:cubicBezTo>
                </a:path>
              </a:pathLst>
            </a:custGeom>
            <a:noFill/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62F08842-04D8-0270-D3F1-A4F5D409C2E9}"/>
                </a:ext>
              </a:extLst>
            </p:cNvPr>
            <p:cNvSpPr/>
            <p:nvPr/>
          </p:nvSpPr>
          <p:spPr>
            <a:xfrm>
              <a:off x="9356598" y="1581150"/>
              <a:ext cx="866775" cy="876300"/>
            </a:xfrm>
            <a:custGeom>
              <a:avLst/>
              <a:gdLst>
                <a:gd name="csX0" fmla="*/ 866775 w 866775"/>
                <a:gd name="csY0" fmla="*/ 876300 h 876300"/>
                <a:gd name="csX1" fmla="*/ 595312 w 866775"/>
                <a:gd name="csY1" fmla="*/ 276225 h 876300"/>
                <a:gd name="csX2" fmla="*/ 0 w 866775"/>
                <a:gd name="csY2" fmla="*/ 0 h 8763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866775" h="876300">
                  <a:moveTo>
                    <a:pt x="866775" y="876300"/>
                  </a:moveTo>
                  <a:cubicBezTo>
                    <a:pt x="803274" y="649287"/>
                    <a:pt x="739774" y="422275"/>
                    <a:pt x="595312" y="276225"/>
                  </a:cubicBezTo>
                  <a:cubicBezTo>
                    <a:pt x="450850" y="130175"/>
                    <a:pt x="225425" y="65087"/>
                    <a:pt x="0" y="0"/>
                  </a:cubicBezTo>
                </a:path>
              </a:pathLst>
            </a:custGeom>
            <a:noFill/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F678137A-4D75-3D62-7080-A8628A7FF8A7}"/>
                </a:ext>
              </a:extLst>
            </p:cNvPr>
            <p:cNvCxnSpPr>
              <a:cxnSpLocks/>
            </p:cNvCxnSpPr>
            <p:nvPr/>
          </p:nvCxnSpPr>
          <p:spPr>
            <a:xfrm>
              <a:off x="9294331" y="2157328"/>
              <a:ext cx="0" cy="308891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6DE9E27E-93C8-5F64-8D6C-BA1324E9E7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93699" y="2679878"/>
              <a:ext cx="309917" cy="112107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42EF324B-6F65-E267-31EE-6BFB159F36A3}"/>
                </a:ext>
              </a:extLst>
            </p:cNvPr>
            <p:cNvCxnSpPr>
              <a:cxnSpLocks/>
              <a:endCxn id="135" idx="1"/>
            </p:cNvCxnSpPr>
            <p:nvPr/>
          </p:nvCxnSpPr>
          <p:spPr>
            <a:xfrm flipH="1" flipV="1">
              <a:off x="9951910" y="1857375"/>
              <a:ext cx="143919" cy="229925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CF4CDFBB-0B01-C210-30AD-B851FB182A6A}"/>
                  </a:ext>
                </a:extLst>
              </p:cNvPr>
              <p:cNvSpPr txBox="1"/>
              <p:nvPr/>
            </p:nvSpPr>
            <p:spPr>
              <a:xfrm>
                <a:off x="10063834" y="2380663"/>
                <a:ext cx="23313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Top Berry curv.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CF4CDFBB-0B01-C210-30AD-B851FB182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3834" y="2380663"/>
                <a:ext cx="2331306" cy="646331"/>
              </a:xfrm>
              <a:prstGeom prst="rect">
                <a:avLst/>
              </a:prstGeom>
              <a:blipFill>
                <a:blip r:embed="rId6"/>
                <a:stretch>
                  <a:fillRect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A16C752E-8B2C-296E-289E-7EC89D5BD42B}"/>
                  </a:ext>
                </a:extLst>
              </p:cNvPr>
              <p:cNvSpPr txBox="1"/>
              <p:nvPr/>
            </p:nvSpPr>
            <p:spPr>
              <a:xfrm>
                <a:off x="10038298" y="5056949"/>
                <a:ext cx="23313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Bottom Berry curv.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A16C752E-8B2C-296E-289E-7EC89D5BD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8298" y="5056949"/>
                <a:ext cx="2331306" cy="646331"/>
              </a:xfrm>
              <a:prstGeom prst="rect">
                <a:avLst/>
              </a:prstGeom>
              <a:blipFill>
                <a:blip r:embed="rId7"/>
                <a:stretch>
                  <a:fillRect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1" name="Group 190">
            <a:extLst>
              <a:ext uri="{FF2B5EF4-FFF2-40B4-BE49-F238E27FC236}">
                <a16:creationId xmlns:a16="http://schemas.microsoft.com/office/drawing/2014/main" id="{FC19B6F1-9F89-9C7B-31B7-2EC62AF6256E}"/>
              </a:ext>
            </a:extLst>
          </p:cNvPr>
          <p:cNvGrpSpPr/>
          <p:nvPr/>
        </p:nvGrpSpPr>
        <p:grpSpPr>
          <a:xfrm>
            <a:off x="5216998" y="4096344"/>
            <a:ext cx="4889474" cy="3077627"/>
            <a:chOff x="5216998" y="4096344"/>
            <a:chExt cx="4889474" cy="3077627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3646AA8E-8727-DCB2-6778-585766999897}"/>
                </a:ext>
              </a:extLst>
            </p:cNvPr>
            <p:cNvGrpSpPr/>
            <p:nvPr/>
          </p:nvGrpSpPr>
          <p:grpSpPr>
            <a:xfrm>
              <a:off x="5216998" y="4502791"/>
              <a:ext cx="1187450" cy="2308642"/>
              <a:chOff x="5216998" y="4502791"/>
              <a:chExt cx="1187450" cy="2308642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6D70CA63-F23F-37E2-2AC4-A194DCA75988}"/>
                  </a:ext>
                </a:extLst>
              </p:cNvPr>
              <p:cNvGrpSpPr/>
              <p:nvPr/>
            </p:nvGrpSpPr>
            <p:grpSpPr>
              <a:xfrm>
                <a:off x="5289823" y="4502791"/>
                <a:ext cx="1106683" cy="2075611"/>
                <a:chOff x="16833319" y="6340272"/>
                <a:chExt cx="2066686" cy="3876122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8A873B61-F632-5722-385E-D6D4F1B673A0}"/>
                    </a:ext>
                  </a:extLst>
                </p:cNvPr>
                <p:cNvGrpSpPr/>
                <p:nvPr/>
              </p:nvGrpSpPr>
              <p:grpSpPr>
                <a:xfrm>
                  <a:off x="16859094" y="6340272"/>
                  <a:ext cx="2040911" cy="1431235"/>
                  <a:chOff x="3260035" y="7454348"/>
                  <a:chExt cx="2040911" cy="1431235"/>
                </a:xfrm>
              </p:grpSpPr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70CE5491-9B10-9329-8AF7-126AFDD8C92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260035" y="7454348"/>
                    <a:ext cx="1013791" cy="1431235"/>
                  </a:xfrm>
                  <a:custGeom>
                    <a:avLst/>
                    <a:gdLst>
                      <a:gd name="connsiteX0" fmla="*/ 0 w 1013791"/>
                      <a:gd name="connsiteY0" fmla="*/ 0 h 1431235"/>
                      <a:gd name="connsiteX1" fmla="*/ 675861 w 1013791"/>
                      <a:gd name="connsiteY1" fmla="*/ 1133061 h 1431235"/>
                      <a:gd name="connsiteX2" fmla="*/ 1013791 w 1013791"/>
                      <a:gd name="connsiteY2" fmla="*/ 1431235 h 1431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13791" h="1431235">
                        <a:moveTo>
                          <a:pt x="0" y="0"/>
                        </a:moveTo>
                        <a:cubicBezTo>
                          <a:pt x="253448" y="447261"/>
                          <a:pt x="506896" y="894522"/>
                          <a:pt x="675861" y="1133061"/>
                        </a:cubicBezTo>
                        <a:cubicBezTo>
                          <a:pt x="844826" y="1371600"/>
                          <a:pt x="929308" y="1401417"/>
                          <a:pt x="1013791" y="1431235"/>
                        </a:cubicBezTo>
                      </a:path>
                    </a:pathLst>
                  </a:custGeom>
                  <a:noFill/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56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endParaRPr>
                  </a:p>
                </p:txBody>
              </p:sp>
              <p:sp>
                <p:nvSpPr>
                  <p:cNvPr id="91" name="Freeform 90">
                    <a:extLst>
                      <a:ext uri="{FF2B5EF4-FFF2-40B4-BE49-F238E27FC236}">
                        <a16:creationId xmlns:a16="http://schemas.microsoft.com/office/drawing/2014/main" id="{37A57B3F-66E1-4E57-4980-2EA6DF8CCBC6}"/>
                      </a:ext>
                    </a:extLst>
                  </p:cNvPr>
                  <p:cNvSpPr/>
                  <p:nvPr/>
                </p:nvSpPr>
                <p:spPr bwMode="auto">
                  <a:xfrm flipH="1">
                    <a:off x="4285962" y="7454348"/>
                    <a:ext cx="1014984" cy="1431235"/>
                  </a:xfrm>
                  <a:custGeom>
                    <a:avLst/>
                    <a:gdLst>
                      <a:gd name="connsiteX0" fmla="*/ 0 w 1013791"/>
                      <a:gd name="connsiteY0" fmla="*/ 0 h 1431235"/>
                      <a:gd name="connsiteX1" fmla="*/ 675861 w 1013791"/>
                      <a:gd name="connsiteY1" fmla="*/ 1133061 h 1431235"/>
                      <a:gd name="connsiteX2" fmla="*/ 1013791 w 1013791"/>
                      <a:gd name="connsiteY2" fmla="*/ 1431235 h 1431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13791" h="1431235">
                        <a:moveTo>
                          <a:pt x="0" y="0"/>
                        </a:moveTo>
                        <a:cubicBezTo>
                          <a:pt x="253448" y="447261"/>
                          <a:pt x="506896" y="894522"/>
                          <a:pt x="675861" y="1133061"/>
                        </a:cubicBezTo>
                        <a:cubicBezTo>
                          <a:pt x="844826" y="1371600"/>
                          <a:pt x="929308" y="1401417"/>
                          <a:pt x="1013791" y="1431235"/>
                        </a:cubicBezTo>
                      </a:path>
                    </a:pathLst>
                  </a:custGeom>
                  <a:noFill/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56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endParaRPr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7066168C-5537-873C-F1FF-1967FBDB4AF1}"/>
                    </a:ext>
                  </a:extLst>
                </p:cNvPr>
                <p:cNvGrpSpPr/>
                <p:nvPr/>
              </p:nvGrpSpPr>
              <p:grpSpPr>
                <a:xfrm rot="10800000">
                  <a:off x="16833319" y="8785159"/>
                  <a:ext cx="2040911" cy="1431235"/>
                  <a:chOff x="3260035" y="7454348"/>
                  <a:chExt cx="2040911" cy="1431235"/>
                </a:xfrm>
              </p:grpSpPr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39EC76F9-57AD-6046-5A8D-F090DC42DFC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260035" y="7454348"/>
                    <a:ext cx="1013791" cy="1431235"/>
                  </a:xfrm>
                  <a:custGeom>
                    <a:avLst/>
                    <a:gdLst>
                      <a:gd name="connsiteX0" fmla="*/ 0 w 1013791"/>
                      <a:gd name="connsiteY0" fmla="*/ 0 h 1431235"/>
                      <a:gd name="connsiteX1" fmla="*/ 675861 w 1013791"/>
                      <a:gd name="connsiteY1" fmla="*/ 1133061 h 1431235"/>
                      <a:gd name="connsiteX2" fmla="*/ 1013791 w 1013791"/>
                      <a:gd name="connsiteY2" fmla="*/ 1431235 h 1431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13791" h="1431235">
                        <a:moveTo>
                          <a:pt x="0" y="0"/>
                        </a:moveTo>
                        <a:cubicBezTo>
                          <a:pt x="253448" y="447261"/>
                          <a:pt x="506896" y="894522"/>
                          <a:pt x="675861" y="1133061"/>
                        </a:cubicBezTo>
                        <a:cubicBezTo>
                          <a:pt x="844826" y="1371600"/>
                          <a:pt x="929308" y="1401417"/>
                          <a:pt x="1013791" y="1431235"/>
                        </a:cubicBezTo>
                      </a:path>
                    </a:pathLst>
                  </a:custGeom>
                  <a:noFill/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56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endParaRPr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68D49AC4-E570-FAB1-0EE0-7E153A04316D}"/>
                      </a:ext>
                    </a:extLst>
                  </p:cNvPr>
                  <p:cNvSpPr/>
                  <p:nvPr/>
                </p:nvSpPr>
                <p:spPr bwMode="auto">
                  <a:xfrm flipH="1">
                    <a:off x="4285962" y="7454348"/>
                    <a:ext cx="1014984" cy="1431235"/>
                  </a:xfrm>
                  <a:custGeom>
                    <a:avLst/>
                    <a:gdLst>
                      <a:gd name="connsiteX0" fmla="*/ 0 w 1013791"/>
                      <a:gd name="connsiteY0" fmla="*/ 0 h 1431235"/>
                      <a:gd name="connsiteX1" fmla="*/ 675861 w 1013791"/>
                      <a:gd name="connsiteY1" fmla="*/ 1133061 h 1431235"/>
                      <a:gd name="connsiteX2" fmla="*/ 1013791 w 1013791"/>
                      <a:gd name="connsiteY2" fmla="*/ 1431235 h 1431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13791" h="1431235">
                        <a:moveTo>
                          <a:pt x="0" y="0"/>
                        </a:moveTo>
                        <a:cubicBezTo>
                          <a:pt x="253448" y="447261"/>
                          <a:pt x="506896" y="894522"/>
                          <a:pt x="675861" y="1133061"/>
                        </a:cubicBezTo>
                        <a:cubicBezTo>
                          <a:pt x="844826" y="1371600"/>
                          <a:pt x="929308" y="1401417"/>
                          <a:pt x="1013791" y="1431235"/>
                        </a:cubicBezTo>
                      </a:path>
                    </a:pathLst>
                  </a:custGeom>
                  <a:noFill/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56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endParaRPr>
                  </a:p>
                </p:txBody>
              </p:sp>
            </p:grpSp>
          </p:grp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9DF7453-22D4-BF16-56CB-D275979D3139}"/>
                  </a:ext>
                </a:extLst>
              </p:cNvPr>
              <p:cNvSpPr/>
              <p:nvPr/>
            </p:nvSpPr>
            <p:spPr bwMode="auto">
              <a:xfrm>
                <a:off x="5303624" y="6441278"/>
                <a:ext cx="1055043" cy="307531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DCC0C412-8B6D-6468-44AD-F2137164DA4A}"/>
                  </a:ext>
                </a:extLst>
              </p:cNvPr>
              <p:cNvCxnSpPr/>
              <p:nvPr/>
            </p:nvCxnSpPr>
            <p:spPr>
              <a:xfrm flipV="1">
                <a:off x="5833334" y="5487608"/>
                <a:ext cx="0" cy="32438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BFAE4C51-A8FD-5438-78E1-318BDE5A01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6998" y="6335807"/>
                <a:ext cx="92391" cy="30421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>
                <a:extLst>
                  <a:ext uri="{FF2B5EF4-FFF2-40B4-BE49-F238E27FC236}">
                    <a16:creationId xmlns:a16="http://schemas.microsoft.com/office/drawing/2014/main" id="{03B8E477-4990-F814-A7F8-B59AD46D1F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42424" y="6595043"/>
                <a:ext cx="266930" cy="12115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>
                <a:extLst>
                  <a:ext uri="{FF2B5EF4-FFF2-40B4-BE49-F238E27FC236}">
                    <a16:creationId xmlns:a16="http://schemas.microsoft.com/office/drawing/2014/main" id="{63543E16-EF77-19A3-2214-C41C07166E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76629" y="6578403"/>
                <a:ext cx="127819" cy="23303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>
                <a:extLst>
                  <a:ext uri="{FF2B5EF4-FFF2-40B4-BE49-F238E27FC236}">
                    <a16:creationId xmlns:a16="http://schemas.microsoft.com/office/drawing/2014/main" id="{4AA62CA0-7A1F-BCC8-6240-5F03BB4221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09354" y="6314767"/>
                <a:ext cx="261536" cy="12777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C48348C-51C6-6D11-A656-D3E1CC5A15A1}"/>
                </a:ext>
              </a:extLst>
            </p:cNvPr>
            <p:cNvGrpSpPr/>
            <p:nvPr/>
          </p:nvGrpSpPr>
          <p:grpSpPr>
            <a:xfrm>
              <a:off x="8217451" y="4096344"/>
              <a:ext cx="1889021" cy="3077627"/>
              <a:chOff x="8897939" y="2079004"/>
              <a:chExt cx="998673" cy="1627056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33855E72-38FF-E1E2-7195-5AD0E07701C0}"/>
                  </a:ext>
                </a:extLst>
              </p:cNvPr>
              <p:cNvGrpSpPr/>
              <p:nvPr/>
            </p:nvGrpSpPr>
            <p:grpSpPr>
              <a:xfrm>
                <a:off x="8897939" y="2079004"/>
                <a:ext cx="998673" cy="1627056"/>
                <a:chOff x="5726344" y="2947520"/>
                <a:chExt cx="1929081" cy="3142891"/>
              </a:xfrm>
            </p:grpSpPr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242801CE-D315-5036-BC1E-21CFFDF38824}"/>
                    </a:ext>
                  </a:extLst>
                </p:cNvPr>
                <p:cNvSpPr/>
                <p:nvPr/>
              </p:nvSpPr>
              <p:spPr>
                <a:xfrm>
                  <a:off x="6615092" y="3303515"/>
                  <a:ext cx="142101" cy="14210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B8C4BC7B-FA13-29C5-1EBC-768380422B77}"/>
                    </a:ext>
                  </a:extLst>
                </p:cNvPr>
                <p:cNvSpPr/>
                <p:nvPr/>
              </p:nvSpPr>
              <p:spPr>
                <a:xfrm>
                  <a:off x="6615091" y="5242503"/>
                  <a:ext cx="142101" cy="142101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743DF6F8-B961-1653-F699-34877B00D3F5}"/>
                    </a:ext>
                  </a:extLst>
                </p:cNvPr>
                <p:cNvSpPr/>
                <p:nvPr/>
              </p:nvSpPr>
              <p:spPr>
                <a:xfrm>
                  <a:off x="5726344" y="3376306"/>
                  <a:ext cx="1929081" cy="1929081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6" name="TextBox 165">
                      <a:extLst>
                        <a:ext uri="{FF2B5EF4-FFF2-40B4-BE49-F238E27FC236}">
                          <a16:creationId xmlns:a16="http://schemas.microsoft.com/office/drawing/2014/main" id="{DA5C109F-53F3-359D-8A25-6690CA2E34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99368" y="2947520"/>
                      <a:ext cx="1251480" cy="37716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66" name="TextBox 165">
                      <a:extLst>
                        <a:ext uri="{FF2B5EF4-FFF2-40B4-BE49-F238E27FC236}">
                          <a16:creationId xmlns:a16="http://schemas.microsoft.com/office/drawing/2014/main" id="{DA5C109F-53F3-359D-8A25-6690CA2E346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99368" y="2947520"/>
                      <a:ext cx="1251480" cy="37716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t="-113333" b="-16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7" name="TextBox 166">
                      <a:extLst>
                        <a:ext uri="{FF2B5EF4-FFF2-40B4-BE49-F238E27FC236}">
                          <a16:creationId xmlns:a16="http://schemas.microsoft.com/office/drawing/2014/main" id="{20A26CC2-0FF7-DC47-7F00-E470D84D94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64661" y="5376994"/>
                      <a:ext cx="1031443" cy="71341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</m:t>
                                </m:r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67" name="TextBox 166">
                      <a:extLst>
                        <a:ext uri="{FF2B5EF4-FFF2-40B4-BE49-F238E27FC236}">
                          <a16:creationId xmlns:a16="http://schemas.microsoft.com/office/drawing/2014/main" id="{20A26CC2-0FF7-DC47-7F00-E470D84D941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64661" y="5376994"/>
                      <a:ext cx="1031443" cy="713417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t="-58929" b="-428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D0DDAF9A-F163-BE43-EFC0-1F32CC45653E}"/>
                  </a:ext>
                </a:extLst>
              </p:cNvPr>
              <p:cNvSpPr/>
              <p:nvPr/>
            </p:nvSpPr>
            <p:spPr>
              <a:xfrm flipV="1">
                <a:off x="8897940" y="2627249"/>
                <a:ext cx="998174" cy="39744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0A927C15-8B4B-1DE7-B5D1-CFFB9C64A6B3}"/>
              </a:ext>
            </a:extLst>
          </p:cNvPr>
          <p:cNvGrpSpPr/>
          <p:nvPr/>
        </p:nvGrpSpPr>
        <p:grpSpPr>
          <a:xfrm>
            <a:off x="4906553" y="5470953"/>
            <a:ext cx="1066279" cy="1748148"/>
            <a:chOff x="4883134" y="2282490"/>
            <a:chExt cx="1066279" cy="1748148"/>
          </a:xfrm>
        </p:grpSpPr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7176D9AF-6260-48D5-BD34-BCD419758F08}"/>
                </a:ext>
              </a:extLst>
            </p:cNvPr>
            <p:cNvCxnSpPr/>
            <p:nvPr/>
          </p:nvCxnSpPr>
          <p:spPr>
            <a:xfrm flipH="1">
              <a:off x="5303624" y="2615519"/>
              <a:ext cx="536208" cy="783049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3520661-32B5-85B6-9634-4B17C5538C25}"/>
                </a:ext>
              </a:extLst>
            </p:cNvPr>
            <p:cNvSpPr txBox="1"/>
            <p:nvPr/>
          </p:nvSpPr>
          <p:spPr>
            <a:xfrm>
              <a:off x="5410245" y="2282490"/>
              <a:ext cx="333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5B1EE342-4DB6-8397-8C1C-F3A880D19B60}"/>
                </a:ext>
              </a:extLst>
            </p:cNvPr>
            <p:cNvSpPr txBox="1"/>
            <p:nvPr/>
          </p:nvSpPr>
          <p:spPr>
            <a:xfrm>
              <a:off x="4883134" y="3177092"/>
              <a:ext cx="333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5C46BC0C-06DB-4EF6-C1B0-4DBA5A7B23EB}"/>
                </a:ext>
              </a:extLst>
            </p:cNvPr>
            <p:cNvSpPr txBox="1"/>
            <p:nvPr/>
          </p:nvSpPr>
          <p:spPr>
            <a:xfrm>
              <a:off x="5615549" y="3568973"/>
              <a:ext cx="333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C000"/>
                  </a:solidFill>
                </a:rPr>
                <a:t>3</a:t>
              </a:r>
            </a:p>
          </p:txBody>
        </p: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952F578F-BDA8-4C6A-04F9-F496100279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53012" y="3412986"/>
              <a:ext cx="486570" cy="167101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A49F496F-BCEE-ECE0-34C0-776DD3DD55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5450" y="2617851"/>
              <a:ext cx="124232" cy="929224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B23E26FC-824C-600A-CA9A-2201ED83AA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0335" y="2920002"/>
              <a:ext cx="164178" cy="257090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63F1F092-C285-1C06-E827-5BA26BA05D50}"/>
                </a:ext>
              </a:extLst>
            </p:cNvPr>
            <p:cNvCxnSpPr>
              <a:cxnSpLocks/>
            </p:cNvCxnSpPr>
            <p:nvPr/>
          </p:nvCxnSpPr>
          <p:spPr>
            <a:xfrm>
              <a:off x="5389424" y="3450679"/>
              <a:ext cx="225926" cy="123736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5D6373F9-B239-781A-CEDD-2946726735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8231" y="3005797"/>
              <a:ext cx="42993" cy="320654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DD9E5C4-2419-F82A-758D-38F7147CF2B9}"/>
              </a:ext>
            </a:extLst>
          </p:cNvPr>
          <p:cNvGrpSpPr/>
          <p:nvPr/>
        </p:nvGrpSpPr>
        <p:grpSpPr>
          <a:xfrm>
            <a:off x="8246792" y="4491523"/>
            <a:ext cx="942494" cy="878238"/>
            <a:chOff x="8246792" y="4491523"/>
            <a:chExt cx="942494" cy="878238"/>
          </a:xfrm>
        </p:grpSpPr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AEB78A2A-0DE1-FDC6-FBF8-84BD6A9D7D7D}"/>
                </a:ext>
              </a:extLst>
            </p:cNvPr>
            <p:cNvSpPr/>
            <p:nvPr/>
          </p:nvSpPr>
          <p:spPr>
            <a:xfrm rot="10800000">
              <a:off x="8255836" y="4988761"/>
              <a:ext cx="933450" cy="381000"/>
            </a:xfrm>
            <a:custGeom>
              <a:avLst/>
              <a:gdLst>
                <a:gd name="csX0" fmla="*/ 0 w 933450"/>
                <a:gd name="csY0" fmla="*/ 381000 h 381000"/>
                <a:gd name="csX1" fmla="*/ 581025 w 933450"/>
                <a:gd name="csY1" fmla="*/ 295275 h 381000"/>
                <a:gd name="csX2" fmla="*/ 933450 w 933450"/>
                <a:gd name="csY2" fmla="*/ 0 h 381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933450" h="381000">
                  <a:moveTo>
                    <a:pt x="0" y="381000"/>
                  </a:moveTo>
                  <a:cubicBezTo>
                    <a:pt x="212725" y="369887"/>
                    <a:pt x="425450" y="358775"/>
                    <a:pt x="581025" y="295275"/>
                  </a:cubicBezTo>
                  <a:cubicBezTo>
                    <a:pt x="736600" y="231775"/>
                    <a:pt x="924719" y="138112"/>
                    <a:pt x="933450" y="0"/>
                  </a:cubicBezTo>
                </a:path>
              </a:pathLst>
            </a:custGeom>
            <a:noFill/>
            <a:ln w="635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6E9998B8-C401-7AD0-B276-26D8AB1546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40045" y="4624358"/>
              <a:ext cx="4878" cy="286617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C044CF8E-A847-2C85-308D-05E0B715FA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8087" y="5016171"/>
              <a:ext cx="309917" cy="112107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6CA5C72F-A437-F0D9-D204-525CB38637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39757" y="4720304"/>
              <a:ext cx="255551" cy="209369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6AC01E20-6721-4800-0B08-D6CC488D77AB}"/>
                </a:ext>
              </a:extLst>
            </p:cNvPr>
            <p:cNvSpPr/>
            <p:nvPr/>
          </p:nvSpPr>
          <p:spPr>
            <a:xfrm flipH="1">
              <a:off x="8246792" y="4491523"/>
              <a:ext cx="904886" cy="876300"/>
            </a:xfrm>
            <a:custGeom>
              <a:avLst/>
              <a:gdLst>
                <a:gd name="csX0" fmla="*/ 866775 w 866775"/>
                <a:gd name="csY0" fmla="*/ 876300 h 876300"/>
                <a:gd name="csX1" fmla="*/ 595312 w 866775"/>
                <a:gd name="csY1" fmla="*/ 276225 h 876300"/>
                <a:gd name="csX2" fmla="*/ 0 w 866775"/>
                <a:gd name="csY2" fmla="*/ 0 h 8763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866775" h="876300">
                  <a:moveTo>
                    <a:pt x="866775" y="876300"/>
                  </a:moveTo>
                  <a:cubicBezTo>
                    <a:pt x="803274" y="649287"/>
                    <a:pt x="739774" y="422275"/>
                    <a:pt x="595312" y="276225"/>
                  </a:cubicBezTo>
                  <a:cubicBezTo>
                    <a:pt x="450850" y="130175"/>
                    <a:pt x="225425" y="65087"/>
                    <a:pt x="0" y="0"/>
                  </a:cubicBezTo>
                </a:path>
              </a:pathLst>
            </a:custGeom>
            <a:noFill/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9FD04530-AA60-F02C-B7A2-8B3157F044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9617" y="4505937"/>
              <a:ext cx="16818" cy="536681"/>
            </a:xfrm>
            <a:prstGeom prst="line">
              <a:avLst/>
            </a:prstGeom>
            <a:ln w="635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E2D1142C-1E7D-4F2B-B84F-418B2DC041B8}"/>
              </a:ext>
            </a:extLst>
          </p:cNvPr>
          <p:cNvCxnSpPr>
            <a:cxnSpLocks/>
          </p:cNvCxnSpPr>
          <p:nvPr/>
        </p:nvCxnSpPr>
        <p:spPr>
          <a:xfrm flipH="1" flipV="1">
            <a:off x="1885204" y="2791985"/>
            <a:ext cx="0" cy="36895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1D530E2A-BAA6-5957-8537-BE944565C647}"/>
              </a:ext>
            </a:extLst>
          </p:cNvPr>
          <p:cNvCxnSpPr>
            <a:cxnSpLocks/>
          </p:cNvCxnSpPr>
          <p:nvPr/>
        </p:nvCxnSpPr>
        <p:spPr>
          <a:xfrm flipH="1" flipV="1">
            <a:off x="1888522" y="4619803"/>
            <a:ext cx="0" cy="36895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DC51C527-940A-255F-7B2A-DD253D59F2EA}"/>
              </a:ext>
            </a:extLst>
          </p:cNvPr>
          <p:cNvGrpSpPr/>
          <p:nvPr/>
        </p:nvGrpSpPr>
        <p:grpSpPr>
          <a:xfrm>
            <a:off x="-275226" y="2577386"/>
            <a:ext cx="13013026" cy="2436899"/>
            <a:chOff x="-203272" y="2460668"/>
            <a:chExt cx="13013026" cy="2436899"/>
          </a:xfrm>
        </p:grpSpPr>
        <p:sp>
          <p:nvSpPr>
            <p:cNvPr id="201" name="Rounded Rectangle 200">
              <a:extLst>
                <a:ext uri="{FF2B5EF4-FFF2-40B4-BE49-F238E27FC236}">
                  <a16:creationId xmlns:a16="http://schemas.microsoft.com/office/drawing/2014/main" id="{C1F4CF09-8F9D-5FCC-94D1-5063CDFA671D}"/>
                </a:ext>
              </a:extLst>
            </p:cNvPr>
            <p:cNvSpPr/>
            <p:nvPr/>
          </p:nvSpPr>
          <p:spPr>
            <a:xfrm>
              <a:off x="187029" y="2460668"/>
              <a:ext cx="12622725" cy="243689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0" name="TextBox 199">
                  <a:extLst>
                    <a:ext uri="{FF2B5EF4-FFF2-40B4-BE49-F238E27FC236}">
                      <a16:creationId xmlns:a16="http://schemas.microsoft.com/office/drawing/2014/main" id="{B9D235FC-BE3A-6B8F-6840-43C86F9286F5}"/>
                    </a:ext>
                  </a:extLst>
                </p:cNvPr>
                <p:cNvSpPr txBox="1"/>
                <p:nvPr/>
              </p:nvSpPr>
              <p:spPr>
                <a:xfrm>
                  <a:off x="-203272" y="2807362"/>
                  <a:ext cx="8742758" cy="15745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4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𝑥𝑦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4800" b="0" i="0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odd</m:t>
                            </m:r>
                          </m:sup>
                        </m:sSubSup>
                        <m:r>
                          <a:rPr lang="en-US" sz="4800" b="0" i="1" smtClean="0">
                            <a:solidFill>
                              <a:srgbClr val="CD303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i="1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800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800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4800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4800" i="1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  <m:r>
                          <a:rPr lang="en-US" sz="4800" b="0" i="1" smtClean="0">
                            <a:solidFill>
                              <a:srgbClr val="CD3030"/>
                            </a:solidFill>
                            <a:latin typeface="Cambria Math" panose="02040503050406030204" pitchFamily="18" charset="0"/>
                          </a:rPr>
                          <m:t>∫</m:t>
                        </m:r>
                        <m:d>
                          <m:dPr>
                            <m:ctrlPr>
                              <a:rPr lang="en-US" sz="4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en-US" sz="4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d>
                        <m:r>
                          <a:rPr lang="en-US" sz="4800" b="0" i="1" smtClean="0">
                            <a:solidFill>
                              <a:srgbClr val="CD303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800" b="0" i="1" smtClean="0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800" b="0" i="1" smtClean="0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4800" b="0" i="1" smtClean="0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4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</m:oMath>
                    </m:oMathPara>
                  </a14:m>
                  <a:endParaRPr lang="en-US" sz="4800">
                    <a:solidFill>
                      <a:srgbClr val="CD3030"/>
                    </a:solidFill>
                  </a:endParaRPr>
                </a:p>
              </p:txBody>
            </p:sp>
          </mc:Choice>
          <mc:Fallback xmlns="">
            <p:sp>
              <p:nvSpPr>
                <p:cNvPr id="200" name="TextBox 199">
                  <a:extLst>
                    <a:ext uri="{FF2B5EF4-FFF2-40B4-BE49-F238E27FC236}">
                      <a16:creationId xmlns:a16="http://schemas.microsoft.com/office/drawing/2014/main" id="{B9D235FC-BE3A-6B8F-6840-43C86F9286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03272" y="2807362"/>
                  <a:ext cx="8742758" cy="1574534"/>
                </a:xfrm>
                <a:prstGeom prst="rect">
                  <a:avLst/>
                </a:prstGeom>
                <a:blipFill>
                  <a:blip r:embed="rId10"/>
                  <a:stretch>
                    <a:fillRect b="-96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2B6F0125-69F1-6E37-BC91-86271B122B33}"/>
              </a:ext>
            </a:extLst>
          </p:cNvPr>
          <p:cNvGrpSpPr/>
          <p:nvPr/>
        </p:nvGrpSpPr>
        <p:grpSpPr>
          <a:xfrm>
            <a:off x="7958667" y="2696125"/>
            <a:ext cx="3169556" cy="2034090"/>
            <a:chOff x="7958667" y="2696125"/>
            <a:chExt cx="3169556" cy="20340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DDB2048C-44E4-5CFF-265B-0AEA58FBC051}"/>
                    </a:ext>
                  </a:extLst>
                </p:cNvPr>
                <p:cNvSpPr txBox="1"/>
                <p:nvPr/>
              </p:nvSpPr>
              <p:spPr>
                <a:xfrm>
                  <a:off x="9196279" y="2696125"/>
                  <a:ext cx="1931944" cy="64812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𝑥𝑦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top</m:t>
                            </m:r>
                          </m:sup>
                        </m:sSubSup>
                        <m:r>
                          <a:rPr lang="en-US" sz="1800" b="0" i="1" smtClean="0">
                            <a:solidFill>
                              <a:srgbClr val="CD303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DDB2048C-44E4-5CFF-265B-0AEA58FBC0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96279" y="2696125"/>
                  <a:ext cx="1931944" cy="648126"/>
                </a:xfrm>
                <a:prstGeom prst="rect">
                  <a:avLst/>
                </a:prstGeom>
                <a:blipFill>
                  <a:blip r:embed="rId11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2" name="Straight Arrow Connector 211">
              <a:extLst>
                <a:ext uri="{FF2B5EF4-FFF2-40B4-BE49-F238E27FC236}">
                  <a16:creationId xmlns:a16="http://schemas.microsoft.com/office/drawing/2014/main" id="{D27C4D01-4ED5-134A-EA83-278CB0AF6C07}"/>
                </a:ext>
              </a:extLst>
            </p:cNvPr>
            <p:cNvCxnSpPr/>
            <p:nvPr/>
          </p:nvCxnSpPr>
          <p:spPr>
            <a:xfrm flipV="1">
              <a:off x="7958667" y="3261951"/>
              <a:ext cx="1181378" cy="533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F8D507D5-BD9E-877B-B8AD-0D0007CC7C56}"/>
                    </a:ext>
                  </a:extLst>
                </p:cNvPr>
                <p:cNvSpPr txBox="1"/>
                <p:nvPr/>
              </p:nvSpPr>
              <p:spPr>
                <a:xfrm>
                  <a:off x="9097315" y="4082089"/>
                  <a:ext cx="1931944" cy="64812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𝑥𝑦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bot</m:t>
                            </m:r>
                            <m:r>
                              <a:rPr lang="en-US" sz="1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𝑡𝑜𝑚</m:t>
                            </m:r>
                          </m:sup>
                        </m:sSubSup>
                        <m:r>
                          <a:rPr lang="en-US" sz="1800" b="0" i="1" smtClean="0">
                            <a:solidFill>
                              <a:srgbClr val="CD303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F8D507D5-BD9E-877B-B8AD-0D0007CC7C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7315" y="4082089"/>
                  <a:ext cx="1931944" cy="648126"/>
                </a:xfrm>
                <a:prstGeom prst="rect">
                  <a:avLst/>
                </a:prstGeom>
                <a:blipFill>
                  <a:blip r:embed="rId12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4" name="Straight Arrow Connector 213">
              <a:extLst>
                <a:ext uri="{FF2B5EF4-FFF2-40B4-BE49-F238E27FC236}">
                  <a16:creationId xmlns:a16="http://schemas.microsoft.com/office/drawing/2014/main" id="{2AE9B224-FF4C-9D5A-E2D4-3935E8355015}"/>
                </a:ext>
              </a:extLst>
            </p:cNvPr>
            <p:cNvCxnSpPr>
              <a:cxnSpLocks/>
            </p:cNvCxnSpPr>
            <p:nvPr/>
          </p:nvCxnSpPr>
          <p:spPr>
            <a:xfrm>
              <a:off x="8008049" y="3811318"/>
              <a:ext cx="1275748" cy="6313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039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F7B7A-5D54-CC29-523D-9F07A9A91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27F12787-AB27-CFEC-607E-3E22C4635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994" y="100845"/>
            <a:ext cx="8260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Even layer MnBi2Te4 quantum geometry</a:t>
            </a:r>
            <a:endParaRPr 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9ECBD50-A748-B0E8-947D-0CAE89922604}"/>
              </a:ext>
            </a:extLst>
          </p:cNvPr>
          <p:cNvGrpSpPr/>
          <p:nvPr/>
        </p:nvGrpSpPr>
        <p:grpSpPr>
          <a:xfrm>
            <a:off x="8339757" y="1130269"/>
            <a:ext cx="1889021" cy="3107956"/>
            <a:chOff x="8897939" y="2062970"/>
            <a:chExt cx="998673" cy="164309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5BA136AF-8718-67DE-7749-F9A7C063154A}"/>
                </a:ext>
              </a:extLst>
            </p:cNvPr>
            <p:cNvGrpSpPr/>
            <p:nvPr/>
          </p:nvGrpSpPr>
          <p:grpSpPr>
            <a:xfrm>
              <a:off x="8897939" y="2062970"/>
              <a:ext cx="998673" cy="1643090"/>
              <a:chOff x="5726344" y="2916548"/>
              <a:chExt cx="1929081" cy="3173863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B3192682-C481-15A1-5DC4-F3A1D31055A1}"/>
                  </a:ext>
                </a:extLst>
              </p:cNvPr>
              <p:cNvSpPr/>
              <p:nvPr/>
            </p:nvSpPr>
            <p:spPr>
              <a:xfrm>
                <a:off x="6615092" y="3303515"/>
                <a:ext cx="142101" cy="14210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5BC9D380-139C-FBE1-ED76-5548AC84ED94}"/>
                  </a:ext>
                </a:extLst>
              </p:cNvPr>
              <p:cNvSpPr/>
              <p:nvPr/>
            </p:nvSpPr>
            <p:spPr>
              <a:xfrm>
                <a:off x="6615091" y="5242503"/>
                <a:ext cx="142101" cy="142101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4A3256F8-BA5E-85FC-67B7-338A0A71D8AC}"/>
                  </a:ext>
                </a:extLst>
              </p:cNvPr>
              <p:cNvSpPr/>
              <p:nvPr/>
            </p:nvSpPr>
            <p:spPr>
              <a:xfrm>
                <a:off x="5726344" y="3376306"/>
                <a:ext cx="1929081" cy="1929081"/>
              </a:xfrm>
              <a:prstGeom prst="ellips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DF12B6FA-AE3E-AF0C-6BF9-ED626A5DCC87}"/>
                      </a:ext>
                    </a:extLst>
                  </p:cNvPr>
                  <p:cNvSpPr txBox="1"/>
                  <p:nvPr/>
                </p:nvSpPr>
                <p:spPr>
                  <a:xfrm>
                    <a:off x="6221832" y="2916548"/>
                    <a:ext cx="971835" cy="37716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DF12B6FA-AE3E-AF0C-6BF9-ED626A5DCC8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1832" y="2916548"/>
                    <a:ext cx="971835" cy="37716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106452" r="-1333" b="-1580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3CB7DAEB-1ED9-4521-6465-A48A9E1C306D}"/>
                      </a:ext>
                    </a:extLst>
                  </p:cNvPr>
                  <p:cNvSpPr txBox="1"/>
                  <p:nvPr/>
                </p:nvSpPr>
                <p:spPr>
                  <a:xfrm>
                    <a:off x="6164661" y="5376994"/>
                    <a:ext cx="1031443" cy="71341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3CB7DAEB-1ED9-4521-6465-A48A9E1C306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4661" y="5376994"/>
                    <a:ext cx="1031443" cy="7134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58929" b="-428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AEFDF2E8-9C5A-9082-357E-2F3BD349973E}"/>
                </a:ext>
              </a:extLst>
            </p:cNvPr>
            <p:cNvSpPr/>
            <p:nvPr/>
          </p:nvSpPr>
          <p:spPr>
            <a:xfrm flipV="1">
              <a:off x="8897940" y="2627249"/>
              <a:ext cx="998174" cy="39744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01B2F33-D497-0B50-5DB7-46C51D9A971C}"/>
              </a:ext>
            </a:extLst>
          </p:cNvPr>
          <p:cNvSpPr/>
          <p:nvPr/>
        </p:nvSpPr>
        <p:spPr>
          <a:xfrm>
            <a:off x="435778" y="3020390"/>
            <a:ext cx="2908300" cy="1836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D8EA06-B393-D7B8-B8AE-6BD0E3FD1D11}"/>
              </a:ext>
            </a:extLst>
          </p:cNvPr>
          <p:cNvGrpSpPr/>
          <p:nvPr/>
        </p:nvGrpSpPr>
        <p:grpSpPr>
          <a:xfrm>
            <a:off x="1624133" y="1922992"/>
            <a:ext cx="531590" cy="997010"/>
            <a:chOff x="16833319" y="6340272"/>
            <a:chExt cx="2066686" cy="38761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00A1135-4585-94F0-00CC-4BF28479B199}"/>
                </a:ext>
              </a:extLst>
            </p:cNvPr>
            <p:cNvGrpSpPr/>
            <p:nvPr/>
          </p:nvGrpSpPr>
          <p:grpSpPr>
            <a:xfrm>
              <a:off x="16859094" y="6340272"/>
              <a:ext cx="2040911" cy="1431235"/>
              <a:chOff x="3260035" y="7454348"/>
              <a:chExt cx="2040911" cy="1431235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7216691E-77AA-B1C3-D8C6-001B0DBE0FC1}"/>
                  </a:ext>
                </a:extLst>
              </p:cNvPr>
              <p:cNvSpPr/>
              <p:nvPr/>
            </p:nvSpPr>
            <p:spPr bwMode="auto">
              <a:xfrm>
                <a:off x="3260035" y="7454348"/>
                <a:ext cx="1013791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8DCE0B15-6F01-BA65-4D96-3E047F876477}"/>
                  </a:ext>
                </a:extLst>
              </p:cNvPr>
              <p:cNvSpPr/>
              <p:nvPr/>
            </p:nvSpPr>
            <p:spPr bwMode="auto">
              <a:xfrm flipH="1">
                <a:off x="4285962" y="7454348"/>
                <a:ext cx="1014984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0112EBE-F759-1EAE-0F16-D1774B2C45E0}"/>
                </a:ext>
              </a:extLst>
            </p:cNvPr>
            <p:cNvGrpSpPr/>
            <p:nvPr/>
          </p:nvGrpSpPr>
          <p:grpSpPr>
            <a:xfrm rot="10800000">
              <a:off x="16833319" y="8785159"/>
              <a:ext cx="2040911" cy="1431235"/>
              <a:chOff x="3260035" y="7454348"/>
              <a:chExt cx="2040911" cy="1431235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70D1AA87-1346-6EA2-DEB5-A3F91849F990}"/>
                  </a:ext>
                </a:extLst>
              </p:cNvPr>
              <p:cNvSpPr/>
              <p:nvPr/>
            </p:nvSpPr>
            <p:spPr bwMode="auto">
              <a:xfrm>
                <a:off x="3260035" y="7454348"/>
                <a:ext cx="1013791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57D3C07D-D53D-B437-F499-AC0B3120B1BC}"/>
                  </a:ext>
                </a:extLst>
              </p:cNvPr>
              <p:cNvSpPr/>
              <p:nvPr/>
            </p:nvSpPr>
            <p:spPr bwMode="auto">
              <a:xfrm flipH="1">
                <a:off x="4285962" y="7454348"/>
                <a:ext cx="1014984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928B357-782E-B712-1784-ACD6E9F715D0}"/>
                </a:ext>
              </a:extLst>
            </p:cNvPr>
            <p:cNvCxnSpPr/>
            <p:nvPr/>
          </p:nvCxnSpPr>
          <p:spPr bwMode="auto">
            <a:xfrm>
              <a:off x="16837335" y="6369693"/>
              <a:ext cx="2049031" cy="3816424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>
                  <a:alpha val="23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F25A050-61DC-71D0-B00F-42F75E92DB4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6837335" y="6369693"/>
              <a:ext cx="2049031" cy="3816424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>
                  <a:alpha val="23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0E91193-9384-9FF0-3D36-6E00AC17BA28}"/>
              </a:ext>
            </a:extLst>
          </p:cNvPr>
          <p:cNvGrpSpPr/>
          <p:nvPr/>
        </p:nvGrpSpPr>
        <p:grpSpPr>
          <a:xfrm>
            <a:off x="1624133" y="4981193"/>
            <a:ext cx="531590" cy="997010"/>
            <a:chOff x="16833319" y="6340272"/>
            <a:chExt cx="2066686" cy="387612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23BB228-8D9B-F4AB-27BB-5692B1DD2C30}"/>
                </a:ext>
              </a:extLst>
            </p:cNvPr>
            <p:cNvGrpSpPr/>
            <p:nvPr/>
          </p:nvGrpSpPr>
          <p:grpSpPr>
            <a:xfrm>
              <a:off x="16859094" y="6340272"/>
              <a:ext cx="2040911" cy="1431235"/>
              <a:chOff x="3260035" y="7454348"/>
              <a:chExt cx="2040911" cy="1431235"/>
            </a:xfrm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C04FC1CA-1C68-0023-7FDD-B5DD2A66E5F1}"/>
                  </a:ext>
                </a:extLst>
              </p:cNvPr>
              <p:cNvSpPr/>
              <p:nvPr/>
            </p:nvSpPr>
            <p:spPr bwMode="auto">
              <a:xfrm>
                <a:off x="3260035" y="7454348"/>
                <a:ext cx="1013791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8A9D14C6-9FBC-DCD4-781D-8ADC0DF8FBB6}"/>
                  </a:ext>
                </a:extLst>
              </p:cNvPr>
              <p:cNvSpPr/>
              <p:nvPr/>
            </p:nvSpPr>
            <p:spPr bwMode="auto">
              <a:xfrm flipH="1">
                <a:off x="4285962" y="7454348"/>
                <a:ext cx="1014984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53FE26B-1625-0CFD-1248-BAC8B6533927}"/>
                </a:ext>
              </a:extLst>
            </p:cNvPr>
            <p:cNvGrpSpPr/>
            <p:nvPr/>
          </p:nvGrpSpPr>
          <p:grpSpPr>
            <a:xfrm rot="10800000">
              <a:off x="16833319" y="8785159"/>
              <a:ext cx="2040911" cy="1431235"/>
              <a:chOff x="3260035" y="7454348"/>
              <a:chExt cx="2040911" cy="1431235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868C1FA9-A930-6DA3-12CF-6051BD955E2C}"/>
                  </a:ext>
                </a:extLst>
              </p:cNvPr>
              <p:cNvSpPr/>
              <p:nvPr/>
            </p:nvSpPr>
            <p:spPr bwMode="auto">
              <a:xfrm>
                <a:off x="3260035" y="7454348"/>
                <a:ext cx="1013791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4C33D005-830F-6FA8-4E60-75AB209D83C0}"/>
                  </a:ext>
                </a:extLst>
              </p:cNvPr>
              <p:cNvSpPr/>
              <p:nvPr/>
            </p:nvSpPr>
            <p:spPr bwMode="auto">
              <a:xfrm flipH="1">
                <a:off x="4285962" y="7454348"/>
                <a:ext cx="1014984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0BD98F8-A7AA-A537-6EAC-8790941ADFF0}"/>
                </a:ext>
              </a:extLst>
            </p:cNvPr>
            <p:cNvCxnSpPr/>
            <p:nvPr/>
          </p:nvCxnSpPr>
          <p:spPr bwMode="auto">
            <a:xfrm>
              <a:off x="16837335" y="6369693"/>
              <a:ext cx="2049031" cy="3816424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>
                  <a:alpha val="23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6B61954-87F8-01C6-1E1E-6C1AE65E44C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6837335" y="6369693"/>
              <a:ext cx="2049031" cy="3816424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>
                  <a:alpha val="23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09DBD05-4AB0-4E80-8103-F80095F00339}"/>
              </a:ext>
            </a:extLst>
          </p:cNvPr>
          <p:cNvGrpSpPr/>
          <p:nvPr/>
        </p:nvGrpSpPr>
        <p:grpSpPr>
          <a:xfrm>
            <a:off x="5289823" y="1306315"/>
            <a:ext cx="1106683" cy="2075611"/>
            <a:chOff x="16833319" y="6340272"/>
            <a:chExt cx="2066686" cy="3876122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B136B41-C3F6-C825-62F7-2B0AF477159C}"/>
                </a:ext>
              </a:extLst>
            </p:cNvPr>
            <p:cNvGrpSpPr/>
            <p:nvPr/>
          </p:nvGrpSpPr>
          <p:grpSpPr>
            <a:xfrm>
              <a:off x="16859094" y="6340272"/>
              <a:ext cx="2040911" cy="1431235"/>
              <a:chOff x="3260035" y="7454348"/>
              <a:chExt cx="2040911" cy="1431235"/>
            </a:xfrm>
          </p:grpSpPr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14D33D52-A275-9883-29B0-90A933D3A6AC}"/>
                  </a:ext>
                </a:extLst>
              </p:cNvPr>
              <p:cNvSpPr/>
              <p:nvPr/>
            </p:nvSpPr>
            <p:spPr bwMode="auto">
              <a:xfrm>
                <a:off x="3260035" y="7454348"/>
                <a:ext cx="1013791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E20775E2-DEFD-6926-2F96-A6AA0846E3E1}"/>
                  </a:ext>
                </a:extLst>
              </p:cNvPr>
              <p:cNvSpPr/>
              <p:nvPr/>
            </p:nvSpPr>
            <p:spPr bwMode="auto">
              <a:xfrm flipH="1">
                <a:off x="4285962" y="7454348"/>
                <a:ext cx="1014984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5A41714-03E7-0BF1-4582-FE49FEC8509D}"/>
                </a:ext>
              </a:extLst>
            </p:cNvPr>
            <p:cNvGrpSpPr/>
            <p:nvPr/>
          </p:nvGrpSpPr>
          <p:grpSpPr>
            <a:xfrm rot="10800000">
              <a:off x="16833319" y="8785159"/>
              <a:ext cx="2040911" cy="1431235"/>
              <a:chOff x="3260035" y="7454348"/>
              <a:chExt cx="2040911" cy="1431235"/>
            </a:xfrm>
          </p:grpSpPr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E470BED6-65F8-437B-1643-C393AC3114D9}"/>
                  </a:ext>
                </a:extLst>
              </p:cNvPr>
              <p:cNvSpPr/>
              <p:nvPr/>
            </p:nvSpPr>
            <p:spPr bwMode="auto">
              <a:xfrm>
                <a:off x="3260035" y="7454348"/>
                <a:ext cx="1013791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9BB522F8-2C82-DD98-42D2-824293A13735}"/>
                  </a:ext>
                </a:extLst>
              </p:cNvPr>
              <p:cNvSpPr/>
              <p:nvPr/>
            </p:nvSpPr>
            <p:spPr bwMode="auto">
              <a:xfrm flipH="1">
                <a:off x="4285962" y="7454348"/>
                <a:ext cx="1014984" cy="1431235"/>
              </a:xfrm>
              <a:custGeom>
                <a:avLst/>
                <a:gdLst>
                  <a:gd name="connsiteX0" fmla="*/ 0 w 1013791"/>
                  <a:gd name="connsiteY0" fmla="*/ 0 h 1431235"/>
                  <a:gd name="connsiteX1" fmla="*/ 675861 w 1013791"/>
                  <a:gd name="connsiteY1" fmla="*/ 1133061 h 1431235"/>
                  <a:gd name="connsiteX2" fmla="*/ 1013791 w 1013791"/>
                  <a:gd name="connsiteY2" fmla="*/ 1431235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3791" h="1431235">
                    <a:moveTo>
                      <a:pt x="0" y="0"/>
                    </a:moveTo>
                    <a:cubicBezTo>
                      <a:pt x="253448" y="447261"/>
                      <a:pt x="506896" y="894522"/>
                      <a:pt x="675861" y="1133061"/>
                    </a:cubicBezTo>
                    <a:cubicBezTo>
                      <a:pt x="844826" y="1371600"/>
                      <a:pt x="929308" y="1401417"/>
                      <a:pt x="1013791" y="143123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C3956B45-1170-D548-F196-7911EB164617}"/>
              </a:ext>
            </a:extLst>
          </p:cNvPr>
          <p:cNvSpPr txBox="1"/>
          <p:nvPr/>
        </p:nvSpPr>
        <p:spPr>
          <a:xfrm>
            <a:off x="1145564" y="2996382"/>
            <a:ext cx="147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Top surface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65ADFCC-BC88-0CA8-0E73-B53DB4F4F7B9}"/>
              </a:ext>
            </a:extLst>
          </p:cNvPr>
          <p:cNvSpPr txBox="1"/>
          <p:nvPr/>
        </p:nvSpPr>
        <p:spPr>
          <a:xfrm>
            <a:off x="989381" y="4502791"/>
            <a:ext cx="179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Bottom surface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586F945-46ED-EA86-D500-FDEE74D8A735}"/>
              </a:ext>
            </a:extLst>
          </p:cNvPr>
          <p:cNvCxnSpPr/>
          <p:nvPr/>
        </p:nvCxnSpPr>
        <p:spPr>
          <a:xfrm flipV="1">
            <a:off x="5833334" y="2291132"/>
            <a:ext cx="0" cy="32438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62BEDF3E-D448-4DA1-B29B-D63E065B6D01}"/>
              </a:ext>
            </a:extLst>
          </p:cNvPr>
          <p:cNvGrpSpPr/>
          <p:nvPr/>
        </p:nvGrpSpPr>
        <p:grpSpPr>
          <a:xfrm>
            <a:off x="5282922" y="3127320"/>
            <a:ext cx="1099782" cy="483826"/>
            <a:chOff x="5282922" y="3127320"/>
            <a:chExt cx="1099782" cy="483826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A4BE306-96F2-1E48-56B0-99F7E9406D10}"/>
                </a:ext>
              </a:extLst>
            </p:cNvPr>
            <p:cNvSpPr/>
            <p:nvPr/>
          </p:nvSpPr>
          <p:spPr bwMode="auto">
            <a:xfrm>
              <a:off x="5303624" y="3244802"/>
              <a:ext cx="1055043" cy="307531"/>
            </a:xfrm>
            <a:prstGeom prst="ellipse">
              <a:avLst/>
            </a:prstGeom>
            <a:noFill/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FD072B55-7386-35B1-3F28-9FDB323CAF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39582" y="3127320"/>
              <a:ext cx="266930" cy="1211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6237693C-3C77-90A6-7E30-C7784D5573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70555" y="3141976"/>
              <a:ext cx="212149" cy="239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39C9B8E-47DC-77F2-C55C-A55A1045EAD0}"/>
                </a:ext>
              </a:extLst>
            </p:cNvPr>
            <p:cNvCxnSpPr>
              <a:cxnSpLocks/>
            </p:cNvCxnSpPr>
            <p:nvPr/>
          </p:nvCxnSpPr>
          <p:spPr>
            <a:xfrm>
              <a:off x="5282922" y="3348726"/>
              <a:ext cx="81690" cy="26242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8EB3A0A9-AA9D-CC19-E44A-7D8CBAE582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7420" y="3452313"/>
              <a:ext cx="261536" cy="1277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AA261DDE-1A34-DD68-1338-EC6377FF7BD1}"/>
              </a:ext>
            </a:extLst>
          </p:cNvPr>
          <p:cNvGrpSpPr/>
          <p:nvPr/>
        </p:nvGrpSpPr>
        <p:grpSpPr>
          <a:xfrm>
            <a:off x="4883134" y="2282490"/>
            <a:ext cx="1066279" cy="1748148"/>
            <a:chOff x="4883134" y="2282490"/>
            <a:chExt cx="1066279" cy="1748148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7255B00-C832-5EB1-7620-777237DEFA33}"/>
                </a:ext>
              </a:extLst>
            </p:cNvPr>
            <p:cNvCxnSpPr>
              <a:stCxn id="72" idx="2"/>
              <a:endCxn id="81" idx="2"/>
            </p:cNvCxnSpPr>
            <p:nvPr/>
          </p:nvCxnSpPr>
          <p:spPr>
            <a:xfrm flipH="1">
              <a:off x="5303624" y="2615519"/>
              <a:ext cx="536208" cy="783049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BBD3008-2199-2C50-1603-E49932279D8B}"/>
                </a:ext>
              </a:extLst>
            </p:cNvPr>
            <p:cNvSpPr txBox="1"/>
            <p:nvPr/>
          </p:nvSpPr>
          <p:spPr>
            <a:xfrm>
              <a:off x="5410245" y="2282490"/>
              <a:ext cx="333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17029EF-07FB-9034-7548-68F4E610956D}"/>
                </a:ext>
              </a:extLst>
            </p:cNvPr>
            <p:cNvSpPr txBox="1"/>
            <p:nvPr/>
          </p:nvSpPr>
          <p:spPr>
            <a:xfrm>
              <a:off x="4883134" y="3177092"/>
              <a:ext cx="333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0042C2B-DCCF-5499-3C65-2362B1256431}"/>
                </a:ext>
              </a:extLst>
            </p:cNvPr>
            <p:cNvSpPr txBox="1"/>
            <p:nvPr/>
          </p:nvSpPr>
          <p:spPr>
            <a:xfrm>
              <a:off x="5615549" y="3568973"/>
              <a:ext cx="333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C000"/>
                  </a:solidFill>
                </a:rPr>
                <a:t>3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1F48F48-A14D-2E08-0BEB-AFA80B38FE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53012" y="3412986"/>
              <a:ext cx="486570" cy="167101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AF26EB5-4640-B938-A6F4-DB824D2E58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5450" y="2617851"/>
              <a:ext cx="124232" cy="929224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C0D86AA3-3A6F-D233-80C0-B4903E911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0335" y="2920002"/>
              <a:ext cx="164178" cy="257090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14A2BD32-B78A-63DA-7328-8F2A6AEA9603}"/>
                </a:ext>
              </a:extLst>
            </p:cNvPr>
            <p:cNvCxnSpPr>
              <a:cxnSpLocks/>
            </p:cNvCxnSpPr>
            <p:nvPr/>
          </p:nvCxnSpPr>
          <p:spPr>
            <a:xfrm>
              <a:off x="5389424" y="3450679"/>
              <a:ext cx="225926" cy="123736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AF5F8858-B489-A49B-4A56-6F77BCB5D2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8231" y="3005797"/>
              <a:ext cx="42993" cy="320654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2D0908EF-A4FF-9075-4CD9-2AE0F6A38F35}"/>
              </a:ext>
            </a:extLst>
          </p:cNvPr>
          <p:cNvGrpSpPr/>
          <p:nvPr/>
        </p:nvGrpSpPr>
        <p:grpSpPr>
          <a:xfrm>
            <a:off x="9283797" y="1576836"/>
            <a:ext cx="939576" cy="1244681"/>
            <a:chOff x="9283797" y="1576836"/>
            <a:chExt cx="939576" cy="1244681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96678F5-96A8-94C8-F04D-4AAA1AB3B0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3797" y="1576836"/>
              <a:ext cx="21383" cy="1244681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887F9680-60F2-0CE8-A249-244BFDFA0063}"/>
                </a:ext>
              </a:extLst>
            </p:cNvPr>
            <p:cNvSpPr/>
            <p:nvPr/>
          </p:nvSpPr>
          <p:spPr>
            <a:xfrm>
              <a:off x="9289923" y="2433638"/>
              <a:ext cx="933450" cy="381000"/>
            </a:xfrm>
            <a:custGeom>
              <a:avLst/>
              <a:gdLst>
                <a:gd name="csX0" fmla="*/ 0 w 933450"/>
                <a:gd name="csY0" fmla="*/ 381000 h 381000"/>
                <a:gd name="csX1" fmla="*/ 581025 w 933450"/>
                <a:gd name="csY1" fmla="*/ 295275 h 381000"/>
                <a:gd name="csX2" fmla="*/ 933450 w 933450"/>
                <a:gd name="csY2" fmla="*/ 0 h 381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933450" h="381000">
                  <a:moveTo>
                    <a:pt x="0" y="381000"/>
                  </a:moveTo>
                  <a:cubicBezTo>
                    <a:pt x="212725" y="369887"/>
                    <a:pt x="425450" y="358775"/>
                    <a:pt x="581025" y="295275"/>
                  </a:cubicBezTo>
                  <a:cubicBezTo>
                    <a:pt x="736600" y="231775"/>
                    <a:pt x="924719" y="138112"/>
                    <a:pt x="933450" y="0"/>
                  </a:cubicBezTo>
                </a:path>
              </a:pathLst>
            </a:custGeom>
            <a:noFill/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3D52E7E-71F4-EBB7-5929-662FF1008A49}"/>
                </a:ext>
              </a:extLst>
            </p:cNvPr>
            <p:cNvSpPr/>
            <p:nvPr/>
          </p:nvSpPr>
          <p:spPr>
            <a:xfrm>
              <a:off x="9356598" y="1581150"/>
              <a:ext cx="866775" cy="876300"/>
            </a:xfrm>
            <a:custGeom>
              <a:avLst/>
              <a:gdLst>
                <a:gd name="csX0" fmla="*/ 866775 w 866775"/>
                <a:gd name="csY0" fmla="*/ 876300 h 876300"/>
                <a:gd name="csX1" fmla="*/ 595312 w 866775"/>
                <a:gd name="csY1" fmla="*/ 276225 h 876300"/>
                <a:gd name="csX2" fmla="*/ 0 w 866775"/>
                <a:gd name="csY2" fmla="*/ 0 h 8763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866775" h="876300">
                  <a:moveTo>
                    <a:pt x="866775" y="876300"/>
                  </a:moveTo>
                  <a:cubicBezTo>
                    <a:pt x="803274" y="649287"/>
                    <a:pt x="739774" y="422275"/>
                    <a:pt x="595312" y="276225"/>
                  </a:cubicBezTo>
                  <a:cubicBezTo>
                    <a:pt x="450850" y="130175"/>
                    <a:pt x="225425" y="65087"/>
                    <a:pt x="0" y="0"/>
                  </a:cubicBezTo>
                </a:path>
              </a:pathLst>
            </a:custGeom>
            <a:noFill/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7B8BE6BC-5A53-2CC2-D6E5-EAAFDE56F162}"/>
                </a:ext>
              </a:extLst>
            </p:cNvPr>
            <p:cNvCxnSpPr>
              <a:cxnSpLocks/>
            </p:cNvCxnSpPr>
            <p:nvPr/>
          </p:nvCxnSpPr>
          <p:spPr>
            <a:xfrm>
              <a:off x="9294331" y="2157328"/>
              <a:ext cx="0" cy="308891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6143639B-3CF9-9730-696F-FEE3FE916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93699" y="2679878"/>
              <a:ext cx="309917" cy="112107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3ECEA352-06EF-9906-2A22-A3DD047769F4}"/>
                </a:ext>
              </a:extLst>
            </p:cNvPr>
            <p:cNvCxnSpPr>
              <a:cxnSpLocks/>
              <a:endCxn id="135" idx="1"/>
            </p:cNvCxnSpPr>
            <p:nvPr/>
          </p:nvCxnSpPr>
          <p:spPr>
            <a:xfrm flipH="1" flipV="1">
              <a:off x="9951910" y="1857375"/>
              <a:ext cx="143919" cy="229925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87CA6BD8-10AE-7CFC-1E53-9DCECA5B6057}"/>
                  </a:ext>
                </a:extLst>
              </p:cNvPr>
              <p:cNvSpPr txBox="1"/>
              <p:nvPr/>
            </p:nvSpPr>
            <p:spPr>
              <a:xfrm>
                <a:off x="10063834" y="2380663"/>
                <a:ext cx="23313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Top Berry curv.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87CA6BD8-10AE-7CFC-1E53-9DCECA5B6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3834" y="2380663"/>
                <a:ext cx="2331306" cy="646331"/>
              </a:xfrm>
              <a:prstGeom prst="rect">
                <a:avLst/>
              </a:prstGeom>
              <a:blipFill>
                <a:blip r:embed="rId6"/>
                <a:stretch>
                  <a:fillRect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614419C5-9071-1D78-77DD-BEB2ADB077E5}"/>
                  </a:ext>
                </a:extLst>
              </p:cNvPr>
              <p:cNvSpPr txBox="1"/>
              <p:nvPr/>
            </p:nvSpPr>
            <p:spPr>
              <a:xfrm>
                <a:off x="10038298" y="5056949"/>
                <a:ext cx="23313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Bottom Berry curv.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614419C5-9071-1D78-77DD-BEB2ADB07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8298" y="5056949"/>
                <a:ext cx="2331306" cy="646331"/>
              </a:xfrm>
              <a:prstGeom prst="rect">
                <a:avLst/>
              </a:prstGeom>
              <a:blipFill>
                <a:blip r:embed="rId7"/>
                <a:stretch>
                  <a:fillRect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1" name="Group 190">
            <a:extLst>
              <a:ext uri="{FF2B5EF4-FFF2-40B4-BE49-F238E27FC236}">
                <a16:creationId xmlns:a16="http://schemas.microsoft.com/office/drawing/2014/main" id="{3B335FBB-DE96-4D1B-805E-7F2FBE0FFAD7}"/>
              </a:ext>
            </a:extLst>
          </p:cNvPr>
          <p:cNvGrpSpPr/>
          <p:nvPr/>
        </p:nvGrpSpPr>
        <p:grpSpPr>
          <a:xfrm>
            <a:off x="5216998" y="4096344"/>
            <a:ext cx="4889474" cy="3077627"/>
            <a:chOff x="5216998" y="4096344"/>
            <a:chExt cx="4889474" cy="3077627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C198A0E9-32BB-D18F-75FF-B937FF05936F}"/>
                </a:ext>
              </a:extLst>
            </p:cNvPr>
            <p:cNvGrpSpPr/>
            <p:nvPr/>
          </p:nvGrpSpPr>
          <p:grpSpPr>
            <a:xfrm>
              <a:off x="5216998" y="4502791"/>
              <a:ext cx="1187450" cy="2308642"/>
              <a:chOff x="5216998" y="4502791"/>
              <a:chExt cx="1187450" cy="2308642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B0999B68-77B1-6FA3-D71D-9B1633FD65E0}"/>
                  </a:ext>
                </a:extLst>
              </p:cNvPr>
              <p:cNvGrpSpPr/>
              <p:nvPr/>
            </p:nvGrpSpPr>
            <p:grpSpPr>
              <a:xfrm>
                <a:off x="5289823" y="4502791"/>
                <a:ext cx="1106683" cy="2075611"/>
                <a:chOff x="16833319" y="6340272"/>
                <a:chExt cx="2066686" cy="3876122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0291D84F-5646-6720-4D95-2FE871E45D36}"/>
                    </a:ext>
                  </a:extLst>
                </p:cNvPr>
                <p:cNvGrpSpPr/>
                <p:nvPr/>
              </p:nvGrpSpPr>
              <p:grpSpPr>
                <a:xfrm>
                  <a:off x="16859094" y="6340272"/>
                  <a:ext cx="2040911" cy="1431235"/>
                  <a:chOff x="3260035" y="7454348"/>
                  <a:chExt cx="2040911" cy="1431235"/>
                </a:xfrm>
              </p:grpSpPr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9B2CE6EA-C472-5E10-5B17-60BF350E0FF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260035" y="7454348"/>
                    <a:ext cx="1013791" cy="1431235"/>
                  </a:xfrm>
                  <a:custGeom>
                    <a:avLst/>
                    <a:gdLst>
                      <a:gd name="connsiteX0" fmla="*/ 0 w 1013791"/>
                      <a:gd name="connsiteY0" fmla="*/ 0 h 1431235"/>
                      <a:gd name="connsiteX1" fmla="*/ 675861 w 1013791"/>
                      <a:gd name="connsiteY1" fmla="*/ 1133061 h 1431235"/>
                      <a:gd name="connsiteX2" fmla="*/ 1013791 w 1013791"/>
                      <a:gd name="connsiteY2" fmla="*/ 1431235 h 1431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13791" h="1431235">
                        <a:moveTo>
                          <a:pt x="0" y="0"/>
                        </a:moveTo>
                        <a:cubicBezTo>
                          <a:pt x="253448" y="447261"/>
                          <a:pt x="506896" y="894522"/>
                          <a:pt x="675861" y="1133061"/>
                        </a:cubicBezTo>
                        <a:cubicBezTo>
                          <a:pt x="844826" y="1371600"/>
                          <a:pt x="929308" y="1401417"/>
                          <a:pt x="1013791" y="1431235"/>
                        </a:cubicBezTo>
                      </a:path>
                    </a:pathLst>
                  </a:custGeom>
                  <a:noFill/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56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endParaRPr>
                  </a:p>
                </p:txBody>
              </p:sp>
              <p:sp>
                <p:nvSpPr>
                  <p:cNvPr id="91" name="Freeform 90">
                    <a:extLst>
                      <a:ext uri="{FF2B5EF4-FFF2-40B4-BE49-F238E27FC236}">
                        <a16:creationId xmlns:a16="http://schemas.microsoft.com/office/drawing/2014/main" id="{87BB790B-B054-922E-5100-3C4EA1F4ADFF}"/>
                      </a:ext>
                    </a:extLst>
                  </p:cNvPr>
                  <p:cNvSpPr/>
                  <p:nvPr/>
                </p:nvSpPr>
                <p:spPr bwMode="auto">
                  <a:xfrm flipH="1">
                    <a:off x="4285962" y="7454348"/>
                    <a:ext cx="1014984" cy="1431235"/>
                  </a:xfrm>
                  <a:custGeom>
                    <a:avLst/>
                    <a:gdLst>
                      <a:gd name="connsiteX0" fmla="*/ 0 w 1013791"/>
                      <a:gd name="connsiteY0" fmla="*/ 0 h 1431235"/>
                      <a:gd name="connsiteX1" fmla="*/ 675861 w 1013791"/>
                      <a:gd name="connsiteY1" fmla="*/ 1133061 h 1431235"/>
                      <a:gd name="connsiteX2" fmla="*/ 1013791 w 1013791"/>
                      <a:gd name="connsiteY2" fmla="*/ 1431235 h 1431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13791" h="1431235">
                        <a:moveTo>
                          <a:pt x="0" y="0"/>
                        </a:moveTo>
                        <a:cubicBezTo>
                          <a:pt x="253448" y="447261"/>
                          <a:pt x="506896" y="894522"/>
                          <a:pt x="675861" y="1133061"/>
                        </a:cubicBezTo>
                        <a:cubicBezTo>
                          <a:pt x="844826" y="1371600"/>
                          <a:pt x="929308" y="1401417"/>
                          <a:pt x="1013791" y="1431235"/>
                        </a:cubicBezTo>
                      </a:path>
                    </a:pathLst>
                  </a:custGeom>
                  <a:noFill/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56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endParaRPr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41514825-6672-A014-16A1-793F99ECDD95}"/>
                    </a:ext>
                  </a:extLst>
                </p:cNvPr>
                <p:cNvGrpSpPr/>
                <p:nvPr/>
              </p:nvGrpSpPr>
              <p:grpSpPr>
                <a:xfrm rot="10800000">
                  <a:off x="16833319" y="8785159"/>
                  <a:ext cx="2040911" cy="1431235"/>
                  <a:chOff x="3260035" y="7454348"/>
                  <a:chExt cx="2040911" cy="1431235"/>
                </a:xfrm>
              </p:grpSpPr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8B9FCE1C-7251-9007-C7D4-02FA7F46609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260035" y="7454348"/>
                    <a:ext cx="1013791" cy="1431235"/>
                  </a:xfrm>
                  <a:custGeom>
                    <a:avLst/>
                    <a:gdLst>
                      <a:gd name="connsiteX0" fmla="*/ 0 w 1013791"/>
                      <a:gd name="connsiteY0" fmla="*/ 0 h 1431235"/>
                      <a:gd name="connsiteX1" fmla="*/ 675861 w 1013791"/>
                      <a:gd name="connsiteY1" fmla="*/ 1133061 h 1431235"/>
                      <a:gd name="connsiteX2" fmla="*/ 1013791 w 1013791"/>
                      <a:gd name="connsiteY2" fmla="*/ 1431235 h 1431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13791" h="1431235">
                        <a:moveTo>
                          <a:pt x="0" y="0"/>
                        </a:moveTo>
                        <a:cubicBezTo>
                          <a:pt x="253448" y="447261"/>
                          <a:pt x="506896" y="894522"/>
                          <a:pt x="675861" y="1133061"/>
                        </a:cubicBezTo>
                        <a:cubicBezTo>
                          <a:pt x="844826" y="1371600"/>
                          <a:pt x="929308" y="1401417"/>
                          <a:pt x="1013791" y="1431235"/>
                        </a:cubicBezTo>
                      </a:path>
                    </a:pathLst>
                  </a:custGeom>
                  <a:noFill/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56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endParaRPr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B71A91BF-DC01-366D-1246-ADEBC4BA06B6}"/>
                      </a:ext>
                    </a:extLst>
                  </p:cNvPr>
                  <p:cNvSpPr/>
                  <p:nvPr/>
                </p:nvSpPr>
                <p:spPr bwMode="auto">
                  <a:xfrm flipH="1">
                    <a:off x="4285962" y="7454348"/>
                    <a:ext cx="1014984" cy="1431235"/>
                  </a:xfrm>
                  <a:custGeom>
                    <a:avLst/>
                    <a:gdLst>
                      <a:gd name="connsiteX0" fmla="*/ 0 w 1013791"/>
                      <a:gd name="connsiteY0" fmla="*/ 0 h 1431235"/>
                      <a:gd name="connsiteX1" fmla="*/ 675861 w 1013791"/>
                      <a:gd name="connsiteY1" fmla="*/ 1133061 h 1431235"/>
                      <a:gd name="connsiteX2" fmla="*/ 1013791 w 1013791"/>
                      <a:gd name="connsiteY2" fmla="*/ 1431235 h 1431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13791" h="1431235">
                        <a:moveTo>
                          <a:pt x="0" y="0"/>
                        </a:moveTo>
                        <a:cubicBezTo>
                          <a:pt x="253448" y="447261"/>
                          <a:pt x="506896" y="894522"/>
                          <a:pt x="675861" y="1133061"/>
                        </a:cubicBezTo>
                        <a:cubicBezTo>
                          <a:pt x="844826" y="1371600"/>
                          <a:pt x="929308" y="1401417"/>
                          <a:pt x="1013791" y="1431235"/>
                        </a:cubicBezTo>
                      </a:path>
                    </a:pathLst>
                  </a:custGeom>
                  <a:noFill/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56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endParaRPr>
                  </a:p>
                </p:txBody>
              </p:sp>
            </p:grpSp>
          </p:grp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68908F67-D0E7-2734-78F1-77D269FB468C}"/>
                  </a:ext>
                </a:extLst>
              </p:cNvPr>
              <p:cNvSpPr/>
              <p:nvPr/>
            </p:nvSpPr>
            <p:spPr bwMode="auto">
              <a:xfrm>
                <a:off x="5303624" y="6441278"/>
                <a:ext cx="1055043" cy="307531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8203453A-175B-66BB-0DA8-3D94A37C86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29682" y="5811995"/>
                <a:ext cx="3652" cy="2964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041707DB-B33D-DBA4-BEFA-3B4057C137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6998" y="6335807"/>
                <a:ext cx="92391" cy="30421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>
                <a:extLst>
                  <a:ext uri="{FF2B5EF4-FFF2-40B4-BE49-F238E27FC236}">
                    <a16:creationId xmlns:a16="http://schemas.microsoft.com/office/drawing/2014/main" id="{E7D2074B-4D4E-1917-1B64-F88BB64BAF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19716" y="6716197"/>
                <a:ext cx="289638" cy="8437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>
                <a:extLst>
                  <a:ext uri="{FF2B5EF4-FFF2-40B4-BE49-F238E27FC236}">
                    <a16:creationId xmlns:a16="http://schemas.microsoft.com/office/drawing/2014/main" id="{4166C4A7-7E25-BD09-E1F4-E28454CAD1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76629" y="6578403"/>
                <a:ext cx="127819" cy="23303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>
                <a:extLst>
                  <a:ext uri="{FF2B5EF4-FFF2-40B4-BE49-F238E27FC236}">
                    <a16:creationId xmlns:a16="http://schemas.microsoft.com/office/drawing/2014/main" id="{4C865834-3B1B-B858-8FD6-8D37D5F284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9354" y="6442541"/>
                <a:ext cx="258058" cy="9690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9786A81-09DC-91F6-4D26-FFBDE91B5B47}"/>
                </a:ext>
              </a:extLst>
            </p:cNvPr>
            <p:cNvGrpSpPr/>
            <p:nvPr/>
          </p:nvGrpSpPr>
          <p:grpSpPr>
            <a:xfrm>
              <a:off x="8217451" y="4096344"/>
              <a:ext cx="1889021" cy="3077627"/>
              <a:chOff x="8897939" y="2079004"/>
              <a:chExt cx="998673" cy="1627056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100775F6-E1D0-6BFF-9431-6B721C0D943F}"/>
                  </a:ext>
                </a:extLst>
              </p:cNvPr>
              <p:cNvGrpSpPr/>
              <p:nvPr/>
            </p:nvGrpSpPr>
            <p:grpSpPr>
              <a:xfrm>
                <a:off x="8897939" y="2079004"/>
                <a:ext cx="998673" cy="1627056"/>
                <a:chOff x="5726344" y="2947520"/>
                <a:chExt cx="1929081" cy="3142891"/>
              </a:xfrm>
            </p:grpSpPr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DBF66271-FA38-E80B-7578-85D1FA67B01B}"/>
                    </a:ext>
                  </a:extLst>
                </p:cNvPr>
                <p:cNvSpPr/>
                <p:nvPr/>
              </p:nvSpPr>
              <p:spPr>
                <a:xfrm>
                  <a:off x="6615092" y="3303515"/>
                  <a:ext cx="142101" cy="14210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C7ED5CFA-1BC2-726E-0BE5-6E455FB318F3}"/>
                    </a:ext>
                  </a:extLst>
                </p:cNvPr>
                <p:cNvSpPr/>
                <p:nvPr/>
              </p:nvSpPr>
              <p:spPr>
                <a:xfrm>
                  <a:off x="6615091" y="5242503"/>
                  <a:ext cx="142101" cy="142101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2D789239-87A5-7114-0ACE-7F27565E70F0}"/>
                    </a:ext>
                  </a:extLst>
                </p:cNvPr>
                <p:cNvSpPr/>
                <p:nvPr/>
              </p:nvSpPr>
              <p:spPr>
                <a:xfrm>
                  <a:off x="5726344" y="3376306"/>
                  <a:ext cx="1929081" cy="1929081"/>
                </a:xfrm>
                <a:prstGeom prst="ellipse">
                  <a:avLst/>
                </a:prstGeom>
                <a:noFill/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6" name="TextBox 165">
                      <a:extLst>
                        <a:ext uri="{FF2B5EF4-FFF2-40B4-BE49-F238E27FC236}">
                          <a16:creationId xmlns:a16="http://schemas.microsoft.com/office/drawing/2014/main" id="{26A77B7A-E86C-2F88-278F-021BCC6A1C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99368" y="2947520"/>
                      <a:ext cx="1251480" cy="37716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66" name="TextBox 165">
                      <a:extLst>
                        <a:ext uri="{FF2B5EF4-FFF2-40B4-BE49-F238E27FC236}">
                          <a16:creationId xmlns:a16="http://schemas.microsoft.com/office/drawing/2014/main" id="{26A77B7A-E86C-2F88-278F-021BCC6A1C6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99368" y="2947520"/>
                      <a:ext cx="1251480" cy="37716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t="-113333" b="-16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7" name="TextBox 166">
                      <a:extLst>
                        <a:ext uri="{FF2B5EF4-FFF2-40B4-BE49-F238E27FC236}">
                          <a16:creationId xmlns:a16="http://schemas.microsoft.com/office/drawing/2014/main" id="{D7065A2D-DE00-9926-DD0E-A1F6FC50CE2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64661" y="5376994"/>
                      <a:ext cx="1031443" cy="71341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</m:t>
                                </m:r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67" name="TextBox 166">
                      <a:extLst>
                        <a:ext uri="{FF2B5EF4-FFF2-40B4-BE49-F238E27FC236}">
                          <a16:creationId xmlns:a16="http://schemas.microsoft.com/office/drawing/2014/main" id="{D7065A2D-DE00-9926-DD0E-A1F6FC50CE2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64661" y="5376994"/>
                      <a:ext cx="1031443" cy="713417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t="-58929" b="-428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036A6876-6BDF-F331-754E-13CC31192A7A}"/>
                  </a:ext>
                </a:extLst>
              </p:cNvPr>
              <p:cNvSpPr/>
              <p:nvPr/>
            </p:nvSpPr>
            <p:spPr>
              <a:xfrm flipV="1">
                <a:off x="8897940" y="2627249"/>
                <a:ext cx="998174" cy="39744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AA1EE184-90C1-F7AA-01F3-B1F89040A9EE}"/>
              </a:ext>
            </a:extLst>
          </p:cNvPr>
          <p:cNvGrpSpPr/>
          <p:nvPr/>
        </p:nvGrpSpPr>
        <p:grpSpPr>
          <a:xfrm>
            <a:off x="4906553" y="5470953"/>
            <a:ext cx="1066279" cy="1748148"/>
            <a:chOff x="4883134" y="2282490"/>
            <a:chExt cx="1066279" cy="1748148"/>
          </a:xfrm>
        </p:grpSpPr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23708A12-9555-3F1C-1877-A7D6F0F564AB}"/>
                </a:ext>
              </a:extLst>
            </p:cNvPr>
            <p:cNvCxnSpPr/>
            <p:nvPr/>
          </p:nvCxnSpPr>
          <p:spPr>
            <a:xfrm flipH="1">
              <a:off x="5303624" y="2615519"/>
              <a:ext cx="536208" cy="783049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1613C6B0-F261-AAA8-F3C4-0D3338A91339}"/>
                </a:ext>
              </a:extLst>
            </p:cNvPr>
            <p:cNvSpPr txBox="1"/>
            <p:nvPr/>
          </p:nvSpPr>
          <p:spPr>
            <a:xfrm>
              <a:off x="5410245" y="2282490"/>
              <a:ext cx="333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F72E85FC-EDC7-CE3B-FF0C-BE5F117D7BA7}"/>
                </a:ext>
              </a:extLst>
            </p:cNvPr>
            <p:cNvSpPr txBox="1"/>
            <p:nvPr/>
          </p:nvSpPr>
          <p:spPr>
            <a:xfrm>
              <a:off x="4883134" y="3177092"/>
              <a:ext cx="333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27ADA588-DE87-285F-CFA1-5324E705A2DA}"/>
                </a:ext>
              </a:extLst>
            </p:cNvPr>
            <p:cNvSpPr txBox="1"/>
            <p:nvPr/>
          </p:nvSpPr>
          <p:spPr>
            <a:xfrm>
              <a:off x="5615549" y="3568973"/>
              <a:ext cx="333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C000"/>
                  </a:solidFill>
                </a:rPr>
                <a:t>3</a:t>
              </a:r>
            </a:p>
          </p:txBody>
        </p: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10F8E099-39F4-CB90-FC8E-2E95AF18F6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53012" y="3412986"/>
              <a:ext cx="486570" cy="167101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77DB0581-ED79-E2F1-418E-158DD213D7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5450" y="2617851"/>
              <a:ext cx="124232" cy="929224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09BD8D0A-F77D-2BEF-50FA-31DD44E0EC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0335" y="2920002"/>
              <a:ext cx="164178" cy="257090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5DCC16F8-B993-B0A4-1CAE-ACE271FF53F3}"/>
                </a:ext>
              </a:extLst>
            </p:cNvPr>
            <p:cNvCxnSpPr>
              <a:cxnSpLocks/>
            </p:cNvCxnSpPr>
            <p:nvPr/>
          </p:nvCxnSpPr>
          <p:spPr>
            <a:xfrm>
              <a:off x="5389424" y="3450679"/>
              <a:ext cx="225926" cy="123736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21F58F25-B6DD-4286-028F-BAD81D34E8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8231" y="3005797"/>
              <a:ext cx="42993" cy="320654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A09EC8F-40E2-B0BA-9B6F-D863875FC716}"/>
              </a:ext>
            </a:extLst>
          </p:cNvPr>
          <p:cNvGrpSpPr/>
          <p:nvPr/>
        </p:nvGrpSpPr>
        <p:grpSpPr>
          <a:xfrm flipV="1">
            <a:off x="8227601" y="5703279"/>
            <a:ext cx="942494" cy="716565"/>
            <a:chOff x="8246792" y="4491523"/>
            <a:chExt cx="942494" cy="878238"/>
          </a:xfrm>
        </p:grpSpPr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6ED8A780-8830-FC34-2F4E-1E38D3D75034}"/>
                </a:ext>
              </a:extLst>
            </p:cNvPr>
            <p:cNvSpPr/>
            <p:nvPr/>
          </p:nvSpPr>
          <p:spPr>
            <a:xfrm rot="10800000">
              <a:off x="8255836" y="4988761"/>
              <a:ext cx="933450" cy="381000"/>
            </a:xfrm>
            <a:custGeom>
              <a:avLst/>
              <a:gdLst>
                <a:gd name="csX0" fmla="*/ 0 w 933450"/>
                <a:gd name="csY0" fmla="*/ 381000 h 381000"/>
                <a:gd name="csX1" fmla="*/ 581025 w 933450"/>
                <a:gd name="csY1" fmla="*/ 295275 h 381000"/>
                <a:gd name="csX2" fmla="*/ 933450 w 933450"/>
                <a:gd name="csY2" fmla="*/ 0 h 381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933450" h="381000">
                  <a:moveTo>
                    <a:pt x="0" y="381000"/>
                  </a:moveTo>
                  <a:cubicBezTo>
                    <a:pt x="212725" y="369887"/>
                    <a:pt x="425450" y="358775"/>
                    <a:pt x="581025" y="295275"/>
                  </a:cubicBezTo>
                  <a:cubicBezTo>
                    <a:pt x="736600" y="231775"/>
                    <a:pt x="924719" y="138112"/>
                    <a:pt x="933450" y="0"/>
                  </a:cubicBezTo>
                </a:path>
              </a:pathLst>
            </a:custGeom>
            <a:noFill/>
            <a:ln w="635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0A92B7C9-FEC0-E182-0AE2-8DEA7EABB5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40045" y="4624358"/>
              <a:ext cx="4878" cy="286617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DFCCF4D0-81EF-6792-0DF2-14FF1D9E64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8087" y="5016171"/>
              <a:ext cx="309917" cy="112107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68A63DD3-2B0E-3DF3-91D8-7166627760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39757" y="4720304"/>
              <a:ext cx="255551" cy="209369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EA1EC08D-E4E5-8981-279E-D46E1B17F66C}"/>
                </a:ext>
              </a:extLst>
            </p:cNvPr>
            <p:cNvSpPr/>
            <p:nvPr/>
          </p:nvSpPr>
          <p:spPr>
            <a:xfrm flipH="1">
              <a:off x="8246792" y="4491523"/>
              <a:ext cx="904886" cy="876300"/>
            </a:xfrm>
            <a:custGeom>
              <a:avLst/>
              <a:gdLst>
                <a:gd name="csX0" fmla="*/ 866775 w 866775"/>
                <a:gd name="csY0" fmla="*/ 876300 h 876300"/>
                <a:gd name="csX1" fmla="*/ 595312 w 866775"/>
                <a:gd name="csY1" fmla="*/ 276225 h 876300"/>
                <a:gd name="csX2" fmla="*/ 0 w 866775"/>
                <a:gd name="csY2" fmla="*/ 0 h 8763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866775" h="876300">
                  <a:moveTo>
                    <a:pt x="866775" y="876300"/>
                  </a:moveTo>
                  <a:cubicBezTo>
                    <a:pt x="803274" y="649287"/>
                    <a:pt x="739774" y="422275"/>
                    <a:pt x="595312" y="276225"/>
                  </a:cubicBezTo>
                  <a:cubicBezTo>
                    <a:pt x="450850" y="130175"/>
                    <a:pt x="225425" y="65087"/>
                    <a:pt x="0" y="0"/>
                  </a:cubicBezTo>
                </a:path>
              </a:pathLst>
            </a:custGeom>
            <a:noFill/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8932510C-88BD-50DF-1895-4C888172C0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9617" y="4505937"/>
              <a:ext cx="16818" cy="536681"/>
            </a:xfrm>
            <a:prstGeom prst="line">
              <a:avLst/>
            </a:prstGeom>
            <a:ln w="635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10A0A4DC-3834-F0ED-E199-9B6D3073E063}"/>
              </a:ext>
            </a:extLst>
          </p:cNvPr>
          <p:cNvCxnSpPr>
            <a:cxnSpLocks/>
          </p:cNvCxnSpPr>
          <p:nvPr/>
        </p:nvCxnSpPr>
        <p:spPr>
          <a:xfrm flipH="1" flipV="1">
            <a:off x="1885204" y="2791985"/>
            <a:ext cx="0" cy="36895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2F8427D7-6195-082B-AB91-F812E9794EB8}"/>
              </a:ext>
            </a:extLst>
          </p:cNvPr>
          <p:cNvCxnSpPr>
            <a:cxnSpLocks/>
          </p:cNvCxnSpPr>
          <p:nvPr/>
        </p:nvCxnSpPr>
        <p:spPr>
          <a:xfrm flipH="1" flipV="1">
            <a:off x="1884696" y="4759320"/>
            <a:ext cx="0" cy="368958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ADB14C-83BE-1F2D-98A6-12A8897D0CA9}"/>
              </a:ext>
            </a:extLst>
          </p:cNvPr>
          <p:cNvGrpSpPr/>
          <p:nvPr/>
        </p:nvGrpSpPr>
        <p:grpSpPr>
          <a:xfrm>
            <a:off x="-275226" y="2577386"/>
            <a:ext cx="13013026" cy="2436899"/>
            <a:chOff x="-203272" y="2460668"/>
            <a:chExt cx="13013026" cy="2436899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70EA0F1-224E-E5DE-BBFE-D1EAB227FD05}"/>
                </a:ext>
              </a:extLst>
            </p:cNvPr>
            <p:cNvSpPr/>
            <p:nvPr/>
          </p:nvSpPr>
          <p:spPr>
            <a:xfrm>
              <a:off x="187029" y="2460668"/>
              <a:ext cx="12622725" cy="243689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09F200-226A-8C54-81C9-FB81655FCCCD}"/>
                    </a:ext>
                  </a:extLst>
                </p:cNvPr>
                <p:cNvSpPr txBox="1"/>
                <p:nvPr/>
              </p:nvSpPr>
              <p:spPr>
                <a:xfrm>
                  <a:off x="-203272" y="2807362"/>
                  <a:ext cx="8742758" cy="15745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4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𝑥𝑦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4800" b="0" i="0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even</m:t>
                            </m:r>
                          </m:sup>
                        </m:sSubSup>
                        <m:r>
                          <a:rPr lang="en-US" sz="4800" b="0" i="1" smtClean="0">
                            <a:solidFill>
                              <a:srgbClr val="CD303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i="1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800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800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4800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4800" i="1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  <m:r>
                          <a:rPr lang="en-US" sz="4800" b="0" i="1" smtClean="0">
                            <a:solidFill>
                              <a:srgbClr val="CD3030"/>
                            </a:solidFill>
                            <a:latin typeface="Cambria Math" panose="02040503050406030204" pitchFamily="18" charset="0"/>
                          </a:rPr>
                          <m:t>∫</m:t>
                        </m:r>
                        <m:d>
                          <m:dPr>
                            <m:ctrlPr>
                              <a:rPr lang="en-US" sz="4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en-US" sz="4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d>
                        <m:r>
                          <a:rPr lang="en-US" sz="4800" b="0" i="1" smtClean="0">
                            <a:solidFill>
                              <a:srgbClr val="CD303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800" b="0" i="1" smtClean="0">
                            <a:solidFill>
                              <a:srgbClr val="CD303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4800" dirty="0">
                    <a:solidFill>
                      <a:srgbClr val="CD3030"/>
                    </a:solidFill>
                  </a:endParaRPr>
                </a:p>
              </p:txBody>
            </p:sp>
          </mc:Choice>
          <mc:Fallback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09F200-226A-8C54-81C9-FB81655FCC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03272" y="2807362"/>
                  <a:ext cx="8742758" cy="1574534"/>
                </a:xfrm>
                <a:prstGeom prst="rect">
                  <a:avLst/>
                </a:prstGeom>
                <a:blipFill>
                  <a:blip r:embed="rId10"/>
                  <a:stretch>
                    <a:fillRect b="-96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C35DFC-A84E-F11E-28B3-AE63A3355188}"/>
              </a:ext>
            </a:extLst>
          </p:cNvPr>
          <p:cNvGrpSpPr/>
          <p:nvPr/>
        </p:nvGrpSpPr>
        <p:grpSpPr>
          <a:xfrm>
            <a:off x="7958667" y="2696125"/>
            <a:ext cx="3169556" cy="2034090"/>
            <a:chOff x="7958667" y="2696125"/>
            <a:chExt cx="3169556" cy="20340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4543684-7C51-7E2C-56AB-624BD787F478}"/>
                    </a:ext>
                  </a:extLst>
                </p:cNvPr>
                <p:cNvSpPr txBox="1"/>
                <p:nvPr/>
              </p:nvSpPr>
              <p:spPr>
                <a:xfrm>
                  <a:off x="9196279" y="2696125"/>
                  <a:ext cx="1931944" cy="64812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𝑥𝑦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top</m:t>
                            </m:r>
                          </m:sup>
                        </m:sSubSup>
                        <m:r>
                          <a:rPr lang="en-US" sz="1800" b="0" i="1" smtClean="0">
                            <a:solidFill>
                              <a:srgbClr val="CD3030"/>
                            </a:solidFill>
                            <a:latin typeface="Cambria Math" panose="02040503050406030204" pitchFamily="18" charset="0"/>
                          </a:rPr>
                          <m:t>=+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4543684-7C51-7E2C-56AB-624BD787F4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96279" y="2696125"/>
                  <a:ext cx="1931944" cy="648126"/>
                </a:xfrm>
                <a:prstGeom prst="rect">
                  <a:avLst/>
                </a:prstGeom>
                <a:blipFill>
                  <a:blip r:embed="rId11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FBECF21-0A69-F2A5-5A32-CF6107128B55}"/>
                </a:ext>
              </a:extLst>
            </p:cNvPr>
            <p:cNvCxnSpPr/>
            <p:nvPr/>
          </p:nvCxnSpPr>
          <p:spPr>
            <a:xfrm flipV="1">
              <a:off x="7958667" y="3261951"/>
              <a:ext cx="1181378" cy="5338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6D6815F-70F4-0847-A898-458226DEF673}"/>
                    </a:ext>
                  </a:extLst>
                </p:cNvPr>
                <p:cNvSpPr txBox="1"/>
                <p:nvPr/>
              </p:nvSpPr>
              <p:spPr>
                <a:xfrm>
                  <a:off x="9097315" y="4082089"/>
                  <a:ext cx="1931944" cy="64812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𝑥𝑦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bot</m:t>
                            </m:r>
                            <m:r>
                              <a:rPr lang="en-US" sz="1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𝑡𝑜𝑚</m:t>
                            </m:r>
                          </m:sup>
                        </m:sSubSup>
                        <m:r>
                          <a:rPr lang="en-US" sz="1800" b="0" i="1" smtClean="0">
                            <a:solidFill>
                              <a:srgbClr val="CD303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6D6815F-70F4-0847-A898-458226DEF6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7315" y="4082089"/>
                  <a:ext cx="1931944" cy="648126"/>
                </a:xfrm>
                <a:prstGeom prst="rect">
                  <a:avLst/>
                </a:prstGeom>
                <a:blipFill>
                  <a:blip r:embed="rId12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DDCD05A-0E67-43E5-74D4-D9715B972378}"/>
                </a:ext>
              </a:extLst>
            </p:cNvPr>
            <p:cNvCxnSpPr>
              <a:cxnSpLocks/>
            </p:cNvCxnSpPr>
            <p:nvPr/>
          </p:nvCxnSpPr>
          <p:spPr>
            <a:xfrm>
              <a:off x="8008049" y="3811318"/>
              <a:ext cx="1275748" cy="6313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06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D1A23-421D-0710-6AA6-E9BF22A86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4DDDB40-DA40-D800-58B4-FB0151AB5DC9}"/>
              </a:ext>
            </a:extLst>
          </p:cNvPr>
          <p:cNvCxnSpPr>
            <a:cxnSpLocks/>
          </p:cNvCxnSpPr>
          <p:nvPr/>
        </p:nvCxnSpPr>
        <p:spPr>
          <a:xfrm flipV="1">
            <a:off x="5368478" y="2976269"/>
            <a:ext cx="406907" cy="4565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B1E0320-D3B4-6760-AD1A-D0E49BB4C708}"/>
              </a:ext>
            </a:extLst>
          </p:cNvPr>
          <p:cNvCxnSpPr>
            <a:cxnSpLocks/>
          </p:cNvCxnSpPr>
          <p:nvPr/>
        </p:nvCxnSpPr>
        <p:spPr>
          <a:xfrm flipV="1">
            <a:off x="5809321" y="2247851"/>
            <a:ext cx="0" cy="496545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">
            <a:extLst>
              <a:ext uri="{FF2B5EF4-FFF2-40B4-BE49-F238E27FC236}">
                <a16:creationId xmlns:a16="http://schemas.microsoft.com/office/drawing/2014/main" id="{01856E7F-8FBA-840B-895E-AA41D258A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994" y="100845"/>
            <a:ext cx="8260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Even layer  ---  topological magnetoelectric effect</a:t>
            </a:r>
            <a:endParaRPr 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3F63C615-DE0A-BCCD-30E1-7629778BD8DB}"/>
              </a:ext>
            </a:extLst>
          </p:cNvPr>
          <p:cNvSpPr/>
          <p:nvPr/>
        </p:nvSpPr>
        <p:spPr>
          <a:xfrm>
            <a:off x="4129394" y="1596436"/>
            <a:ext cx="2908300" cy="1836330"/>
          </a:xfrm>
          <a:prstGeom prst="cube">
            <a:avLst>
              <a:gd name="adj" fmla="val 32377"/>
            </a:avLst>
          </a:prstGeom>
          <a:solidFill>
            <a:schemeClr val="bg1">
              <a:lumMod val="85000"/>
              <a:alpha val="5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60108B-3C10-0D3A-9B9C-88305798D511}"/>
                  </a:ext>
                </a:extLst>
              </p:cNvPr>
              <p:cNvSpPr txBox="1"/>
              <p:nvPr/>
            </p:nvSpPr>
            <p:spPr>
              <a:xfrm>
                <a:off x="7136658" y="1398676"/>
                <a:ext cx="1931944" cy="648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0" i="1" smtClean="0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  <m:t>top</m:t>
                          </m:r>
                        </m:sup>
                      </m:sSubSup>
                      <m:r>
                        <a:rPr lang="en-US" sz="1800" b="0" i="1" smtClean="0">
                          <a:solidFill>
                            <a:srgbClr val="CD3030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CD303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D303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D303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60108B-3C10-0D3A-9B9C-88305798D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658" y="1398676"/>
                <a:ext cx="1931944" cy="648126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AE030D-E21B-7E63-AFD8-7B284D4049AB}"/>
                  </a:ext>
                </a:extLst>
              </p:cNvPr>
              <p:cNvSpPr txBox="1"/>
              <p:nvPr/>
            </p:nvSpPr>
            <p:spPr>
              <a:xfrm>
                <a:off x="7037694" y="2784640"/>
                <a:ext cx="1931944" cy="648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0" i="1" smtClean="0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  <m:t>bot</m:t>
                          </m:r>
                          <m:r>
                            <a:rPr lang="en-US" sz="1800" b="0" i="1" smtClean="0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  <m:t>𝑡𝑜𝑚</m:t>
                          </m:r>
                        </m:sup>
                      </m:sSubSup>
                      <m:r>
                        <a:rPr lang="en-US" sz="1800" b="0" i="1" smtClean="0">
                          <a:solidFill>
                            <a:srgbClr val="CD303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CD303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D303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D303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AE030D-E21B-7E63-AFD8-7B284D404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694" y="2784640"/>
                <a:ext cx="1931944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61DA700F-DCD5-12A0-588D-1174DEEBFEA4}"/>
              </a:ext>
            </a:extLst>
          </p:cNvPr>
          <p:cNvGrpSpPr/>
          <p:nvPr/>
        </p:nvGrpSpPr>
        <p:grpSpPr>
          <a:xfrm>
            <a:off x="3840934" y="2553807"/>
            <a:ext cx="1725677" cy="461665"/>
            <a:chOff x="3840934" y="3468206"/>
            <a:chExt cx="1725677" cy="461665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EB1E0C7-7425-6294-E613-7E780E1B6079}"/>
                </a:ext>
              </a:extLst>
            </p:cNvPr>
            <p:cNvCxnSpPr>
              <a:cxnSpLocks/>
            </p:cNvCxnSpPr>
            <p:nvPr/>
          </p:nvCxnSpPr>
          <p:spPr>
            <a:xfrm>
              <a:off x="4538134" y="3683000"/>
              <a:ext cx="1028477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5C31764-4B22-E4F0-5667-5D8928EA99B0}"/>
                    </a:ext>
                  </a:extLst>
                </p:cNvPr>
                <p:cNvSpPr txBox="1"/>
                <p:nvPr/>
              </p:nvSpPr>
              <p:spPr>
                <a:xfrm>
                  <a:off x="3840934" y="3468206"/>
                  <a:ext cx="98566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4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5C31764-4B22-E4F0-5667-5D8928EA99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0934" y="3468206"/>
                  <a:ext cx="98566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EA4F9BF-A6A5-E7BE-F026-B1E766ECAF0C}"/>
              </a:ext>
            </a:extLst>
          </p:cNvPr>
          <p:cNvCxnSpPr>
            <a:cxnSpLocks/>
          </p:cNvCxnSpPr>
          <p:nvPr/>
        </p:nvCxnSpPr>
        <p:spPr>
          <a:xfrm flipH="1">
            <a:off x="5450054" y="1716602"/>
            <a:ext cx="359267" cy="40305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E43D006-678D-12F9-FF39-2E509FB207EB}"/>
                  </a:ext>
                </a:extLst>
              </p:cNvPr>
              <p:cNvSpPr txBox="1"/>
              <p:nvPr/>
            </p:nvSpPr>
            <p:spPr>
              <a:xfrm>
                <a:off x="4900435" y="1550594"/>
                <a:ext cx="985661" cy="498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E43D006-678D-12F9-FF39-2E509FB20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0435" y="1550594"/>
                <a:ext cx="985661" cy="498470"/>
              </a:xfrm>
              <a:prstGeom prst="rect">
                <a:avLst/>
              </a:prstGeom>
              <a:blipFill>
                <a:blip r:embed="rId6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724F79-7BE4-AB60-EA19-A36560E1B149}"/>
                  </a:ext>
                </a:extLst>
              </p:cNvPr>
              <p:cNvSpPr txBox="1"/>
              <p:nvPr/>
            </p:nvSpPr>
            <p:spPr>
              <a:xfrm>
                <a:off x="5332076" y="3080969"/>
                <a:ext cx="985661" cy="498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724F79-7BE4-AB60-EA19-A36560E1B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076" y="3080969"/>
                <a:ext cx="985661" cy="498470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FAF5505-78CA-F6F4-8BF1-CF239284996B}"/>
              </a:ext>
            </a:extLst>
          </p:cNvPr>
          <p:cNvCxnSpPr>
            <a:cxnSpLocks/>
          </p:cNvCxnSpPr>
          <p:nvPr/>
        </p:nvCxnSpPr>
        <p:spPr>
          <a:xfrm flipV="1">
            <a:off x="5230336" y="2565402"/>
            <a:ext cx="0" cy="49654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B5BF2AB-615C-2A4F-6C30-371D39498AE6}"/>
              </a:ext>
            </a:extLst>
          </p:cNvPr>
          <p:cNvGrpSpPr/>
          <p:nvPr/>
        </p:nvGrpSpPr>
        <p:grpSpPr>
          <a:xfrm>
            <a:off x="3877377" y="2222777"/>
            <a:ext cx="2272534" cy="461665"/>
            <a:chOff x="3877377" y="3137176"/>
            <a:chExt cx="2272534" cy="461665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BDB9823-962B-5DE2-C598-C62B27E3AC5C}"/>
                </a:ext>
              </a:extLst>
            </p:cNvPr>
            <p:cNvCxnSpPr>
              <a:cxnSpLocks/>
            </p:cNvCxnSpPr>
            <p:nvPr/>
          </p:nvCxnSpPr>
          <p:spPr>
            <a:xfrm>
              <a:off x="4750196" y="3429000"/>
              <a:ext cx="1399715" cy="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C38B0DF-F427-6893-4D4B-96C3FCE2F4A3}"/>
                    </a:ext>
                  </a:extLst>
                </p:cNvPr>
                <p:cNvSpPr txBox="1"/>
                <p:nvPr/>
              </p:nvSpPr>
              <p:spPr>
                <a:xfrm>
                  <a:off x="3877377" y="3137176"/>
                  <a:ext cx="98566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4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C38B0DF-F427-6893-4D4B-96C3FCE2F4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7377" y="3137176"/>
                  <a:ext cx="98566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A8DD171-2973-AF8F-E93D-779DE6F9FF95}"/>
              </a:ext>
            </a:extLst>
          </p:cNvPr>
          <p:cNvGrpSpPr/>
          <p:nvPr/>
        </p:nvGrpSpPr>
        <p:grpSpPr>
          <a:xfrm>
            <a:off x="3026319" y="3636679"/>
            <a:ext cx="4408033" cy="1704502"/>
            <a:chOff x="3026319" y="3664815"/>
            <a:chExt cx="4408033" cy="17045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69C70D7-44A3-24AD-89EF-A24ED1413135}"/>
                    </a:ext>
                  </a:extLst>
                </p:cNvPr>
                <p:cNvSpPr txBox="1"/>
                <p:nvPr/>
              </p:nvSpPr>
              <p:spPr bwMode="auto">
                <a:xfrm>
                  <a:off x="3026319" y="4151163"/>
                  <a:ext cx="4408033" cy="1218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en-US" sz="3600" i="1" dirty="0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fPr>
                          <m:num>
                            <m:r>
                              <a:rPr lang="en-US" sz="3600" b="0" i="1" dirty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𝑀</m:t>
                            </m:r>
                          </m:num>
                          <m:den>
                            <m:r>
                              <a:rPr lang="en-US" sz="3600" b="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𝐸</m:t>
                            </m:r>
                          </m:den>
                        </m:f>
                        <m:r>
                          <a:rPr lang="en-US" sz="3600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en-US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3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3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</m:oMath>
                    </m:oMathPara>
                  </a14:m>
                  <a:endParaRPr lang="en-US" sz="3600" i="1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69C70D7-44A3-24AD-89EF-A24ED14131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026319" y="4151163"/>
                  <a:ext cx="4408033" cy="1218154"/>
                </a:xfrm>
                <a:prstGeom prst="rect">
                  <a:avLst/>
                </a:prstGeom>
                <a:blipFill>
                  <a:blip r:embed="rId9"/>
                  <a:stretch>
                    <a:fillRect b="-721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Down Arrow 43">
              <a:extLst>
                <a:ext uri="{FF2B5EF4-FFF2-40B4-BE49-F238E27FC236}">
                  <a16:creationId xmlns:a16="http://schemas.microsoft.com/office/drawing/2014/main" id="{BCDE8086-AB6F-4E09-6578-D507D6AF71AC}"/>
                </a:ext>
              </a:extLst>
            </p:cNvPr>
            <p:cNvSpPr/>
            <p:nvPr/>
          </p:nvSpPr>
          <p:spPr>
            <a:xfrm>
              <a:off x="4937597" y="3664815"/>
              <a:ext cx="645947" cy="483796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AEEAF9E-1367-CB7F-E84C-770CF844E7BC}"/>
                  </a:ext>
                </a:extLst>
              </p:cNvPr>
              <p:cNvSpPr txBox="1"/>
              <p:nvPr/>
            </p:nvSpPr>
            <p:spPr bwMode="auto">
              <a:xfrm>
                <a:off x="3155029" y="5804035"/>
                <a:ext cx="4408033" cy="1155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𝜋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h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3600" i="1">
                          <a:latin typeface="Cambria Math" panose="02040503050406030204" pitchFamily="18" charset="0"/>
                          <a:ea typeface="Cambria Math"/>
                        </a:rPr>
                        <m:t>𝛼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/>
                        </a:rPr>
                        <m:t>𝜋</m:t>
                      </m:r>
                    </m:oMath>
                  </m:oMathPara>
                </a14:m>
                <a:endParaRPr lang="en-US" sz="3600" i="1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AEEAF9E-1367-CB7F-E84C-770CF844E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55029" y="5804035"/>
                <a:ext cx="4408033" cy="1155829"/>
              </a:xfrm>
              <a:prstGeom prst="rect">
                <a:avLst/>
              </a:prstGeom>
              <a:blipFill>
                <a:blip r:embed="rId10"/>
                <a:stretch>
                  <a:fillRect b="-322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Down Arrow 45">
            <a:extLst>
              <a:ext uri="{FF2B5EF4-FFF2-40B4-BE49-F238E27FC236}">
                <a16:creationId xmlns:a16="http://schemas.microsoft.com/office/drawing/2014/main" id="{9FFBD75D-3C57-3EF1-CB01-6D8EF020A6AB}"/>
              </a:ext>
            </a:extLst>
          </p:cNvPr>
          <p:cNvSpPr/>
          <p:nvPr/>
        </p:nvSpPr>
        <p:spPr>
          <a:xfrm>
            <a:off x="4963633" y="5339214"/>
            <a:ext cx="645947" cy="483796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2C1633C-6D83-A311-EB3D-2CCDE7700D1B}"/>
              </a:ext>
            </a:extLst>
          </p:cNvPr>
          <p:cNvSpPr txBox="1"/>
          <p:nvPr/>
        </p:nvSpPr>
        <p:spPr>
          <a:xfrm>
            <a:off x="4750196" y="1169864"/>
            <a:ext cx="1931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Even MnBi2Te4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8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45" grpId="0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5A943-E715-8B43-452A-6F62AD6F4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1EDF1027-8197-6FF0-0C67-F47A73F56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994" y="100845"/>
            <a:ext cx="8260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Even layer  ---  topological magnetoelectric effect</a:t>
            </a:r>
            <a:endParaRPr 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351EBA48-C0EE-4E09-F3E6-8B64F7D58B33}"/>
              </a:ext>
            </a:extLst>
          </p:cNvPr>
          <p:cNvSpPr/>
          <p:nvPr/>
        </p:nvSpPr>
        <p:spPr>
          <a:xfrm>
            <a:off x="4129394" y="1596436"/>
            <a:ext cx="2908300" cy="1836330"/>
          </a:xfrm>
          <a:prstGeom prst="cube">
            <a:avLst>
              <a:gd name="adj" fmla="val 32377"/>
            </a:avLst>
          </a:prstGeom>
          <a:solidFill>
            <a:schemeClr val="bg1">
              <a:lumMod val="85000"/>
              <a:alpha val="5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7262F6-FC70-81A1-07B4-876CE76B98C2}"/>
              </a:ext>
            </a:extLst>
          </p:cNvPr>
          <p:cNvGrpSpPr/>
          <p:nvPr/>
        </p:nvGrpSpPr>
        <p:grpSpPr>
          <a:xfrm>
            <a:off x="7417521" y="1398676"/>
            <a:ext cx="2632323" cy="1910146"/>
            <a:chOff x="7417521" y="1398676"/>
            <a:chExt cx="2632323" cy="19101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21EF1FB-7964-A8D7-DACC-A7135D37FC9A}"/>
                    </a:ext>
                  </a:extLst>
                </p:cNvPr>
                <p:cNvSpPr txBox="1"/>
                <p:nvPr/>
              </p:nvSpPr>
              <p:spPr>
                <a:xfrm>
                  <a:off x="7516485" y="1398676"/>
                  <a:ext cx="2533359" cy="64812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𝑥𝑦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top</m:t>
                            </m:r>
                          </m:sup>
                        </m:sSubSup>
                        <m:r>
                          <a:rPr lang="en-US" sz="1800" b="0" i="1" smtClean="0">
                            <a:solidFill>
                              <a:srgbClr val="CD3030"/>
                            </a:solidFill>
                            <a:latin typeface="Cambria Math" panose="02040503050406030204" pitchFamily="18" charset="0"/>
                          </a:rPr>
                          <m:t>=+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D303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rgbClr val="CD303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rgbClr val="CD3030"/>
                            </a:solidFill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b="0" i="1" smtClean="0">
                            <a:solidFill>
                              <a:srgbClr val="CD303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solidFill>
                              <a:srgbClr val="CD303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21EF1FB-7964-A8D7-DACC-A7135D37FC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6485" y="1398676"/>
                  <a:ext cx="2533359" cy="648126"/>
                </a:xfrm>
                <a:prstGeom prst="rect">
                  <a:avLst/>
                </a:prstGeom>
                <a:blipFill>
                  <a:blip r:embed="rId3"/>
                  <a:stretch>
                    <a:fillRect b="-37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A5D730F-38F0-BCCB-0AAB-64D5E4DDC64C}"/>
                    </a:ext>
                  </a:extLst>
                </p:cNvPr>
                <p:cNvSpPr txBox="1"/>
                <p:nvPr/>
              </p:nvSpPr>
              <p:spPr>
                <a:xfrm>
                  <a:off x="7417521" y="2784640"/>
                  <a:ext cx="2533359" cy="5241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800" b="0" i="1" smtClean="0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  <m:t>bot</m:t>
                          </m:r>
                          <m:r>
                            <a:rPr lang="en-US" sz="1800" b="0" i="1" smtClean="0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  <m:t>𝑡𝑜𝑚</m:t>
                          </m:r>
                        </m:sup>
                      </m:sSubSup>
                      <m:r>
                        <a:rPr lang="en-US" sz="1800" b="0" i="1" smtClean="0">
                          <a:solidFill>
                            <a:srgbClr val="CD303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CD303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D303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D303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CD303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a14:m>
                  <a:r>
                    <a:rPr lang="en-US">
                      <a:solidFill>
                        <a:srgbClr val="CD303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CD3030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US" i="1">
                          <a:solidFill>
                            <a:srgbClr val="CD303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solidFill>
                            <a:srgbClr val="CD303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A5D730F-38F0-BCCB-0AAB-64D5E4DDC6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7521" y="2784640"/>
                  <a:ext cx="2533359" cy="524182"/>
                </a:xfrm>
                <a:prstGeom prst="rect">
                  <a:avLst/>
                </a:prstGeom>
                <a:blipFill>
                  <a:blip r:embed="rId4"/>
                  <a:stretch>
                    <a:fillRect b="-23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D3F41AB-9D8D-0D3A-7FE1-E695973F9D92}"/>
              </a:ext>
            </a:extLst>
          </p:cNvPr>
          <p:cNvGrpSpPr/>
          <p:nvPr/>
        </p:nvGrpSpPr>
        <p:grpSpPr>
          <a:xfrm>
            <a:off x="3026319" y="3636679"/>
            <a:ext cx="4408033" cy="1704502"/>
            <a:chOff x="3026319" y="3664815"/>
            <a:chExt cx="4408033" cy="17045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8162886-5141-404F-ABBE-9DF5F3C9906F}"/>
                    </a:ext>
                  </a:extLst>
                </p:cNvPr>
                <p:cNvSpPr txBox="1"/>
                <p:nvPr/>
              </p:nvSpPr>
              <p:spPr bwMode="auto">
                <a:xfrm>
                  <a:off x="3026319" y="4151163"/>
                  <a:ext cx="4408033" cy="1218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en-US" sz="3600" i="1" dirty="0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fPr>
                          <m:num>
                            <m:r>
                              <a:rPr lang="en-US" sz="3600" b="0" i="1" dirty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𝑀</m:t>
                            </m:r>
                          </m:num>
                          <m:den>
                            <m:r>
                              <a:rPr lang="en-US" sz="3600" b="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𝐸</m:t>
                            </m:r>
                          </m:den>
                        </m:f>
                        <m:r>
                          <a:rPr lang="en-US" sz="3600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en-US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3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3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  <m: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600" i="1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8162886-5141-404F-ABBE-9DF5F3C990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026319" y="4151163"/>
                  <a:ext cx="4408033" cy="1218154"/>
                </a:xfrm>
                <a:prstGeom prst="rect">
                  <a:avLst/>
                </a:prstGeom>
                <a:blipFill>
                  <a:blip r:embed="rId5"/>
                  <a:stretch>
                    <a:fillRect b="-721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Down Arrow 43">
              <a:extLst>
                <a:ext uri="{FF2B5EF4-FFF2-40B4-BE49-F238E27FC236}">
                  <a16:creationId xmlns:a16="http://schemas.microsoft.com/office/drawing/2014/main" id="{109FFC2F-5176-E21E-5EFE-FE1A55000692}"/>
                </a:ext>
              </a:extLst>
            </p:cNvPr>
            <p:cNvSpPr/>
            <p:nvPr/>
          </p:nvSpPr>
          <p:spPr>
            <a:xfrm>
              <a:off x="4937597" y="3664815"/>
              <a:ext cx="645947" cy="483796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D76E298-3A1B-925B-B7AD-2C216DC3BF14}"/>
                  </a:ext>
                </a:extLst>
              </p:cNvPr>
              <p:cNvSpPr txBox="1"/>
              <p:nvPr/>
            </p:nvSpPr>
            <p:spPr bwMode="auto">
              <a:xfrm>
                <a:off x="2475000" y="5803020"/>
                <a:ext cx="5510669" cy="1155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𝜋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h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3600" i="1">
                          <a:latin typeface="Cambria Math" panose="02040503050406030204" pitchFamily="18" charset="0"/>
                          <a:ea typeface="Cambria Math"/>
                        </a:rPr>
                        <m:t>𝛼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/>
                        </a:rPr>
                        <m:t>𝜋</m:t>
                      </m:r>
                      <m:r>
                        <a:rPr lang="en-US" sz="3600" i="1"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US" sz="36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3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i="1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D76E298-3A1B-925B-B7AD-2C216DC3B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5000" y="5803020"/>
                <a:ext cx="5510669" cy="1155829"/>
              </a:xfrm>
              <a:prstGeom prst="rect">
                <a:avLst/>
              </a:prstGeom>
              <a:blipFill>
                <a:blip r:embed="rId6"/>
                <a:stretch>
                  <a:fillRect b="-322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Down Arrow 45">
            <a:extLst>
              <a:ext uri="{FF2B5EF4-FFF2-40B4-BE49-F238E27FC236}">
                <a16:creationId xmlns:a16="http://schemas.microsoft.com/office/drawing/2014/main" id="{2271BD59-86FB-64CC-BA7C-F7046B19AA62}"/>
              </a:ext>
            </a:extLst>
          </p:cNvPr>
          <p:cNvSpPr/>
          <p:nvPr/>
        </p:nvSpPr>
        <p:spPr>
          <a:xfrm>
            <a:off x="4963633" y="5339214"/>
            <a:ext cx="645947" cy="483796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BB529E-3B67-A588-6BA2-98B5DE863BC1}"/>
              </a:ext>
            </a:extLst>
          </p:cNvPr>
          <p:cNvGrpSpPr/>
          <p:nvPr/>
        </p:nvGrpSpPr>
        <p:grpSpPr>
          <a:xfrm>
            <a:off x="2142155" y="2039815"/>
            <a:ext cx="2025748" cy="1322363"/>
            <a:chOff x="2142155" y="2039815"/>
            <a:chExt cx="2025748" cy="1322363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84CBC306-77B1-2761-76D9-194108BE6AB7}"/>
                </a:ext>
              </a:extLst>
            </p:cNvPr>
            <p:cNvSpPr/>
            <p:nvPr/>
          </p:nvSpPr>
          <p:spPr>
            <a:xfrm>
              <a:off x="3741532" y="2039815"/>
              <a:ext cx="309963" cy="1322363"/>
            </a:xfrm>
            <a:custGeom>
              <a:avLst/>
              <a:gdLst>
                <a:gd name="csX0" fmla="*/ 309963 w 309963"/>
                <a:gd name="csY0" fmla="*/ 0 h 1322363"/>
                <a:gd name="csX1" fmla="*/ 474 w 309963"/>
                <a:gd name="csY1" fmla="*/ 604911 h 1322363"/>
                <a:gd name="csX2" fmla="*/ 253693 w 309963"/>
                <a:gd name="csY2" fmla="*/ 1322363 h 13223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309963" h="1322363">
                  <a:moveTo>
                    <a:pt x="309963" y="0"/>
                  </a:moveTo>
                  <a:cubicBezTo>
                    <a:pt x="159907" y="192258"/>
                    <a:pt x="9852" y="384517"/>
                    <a:pt x="474" y="604911"/>
                  </a:cubicBezTo>
                  <a:cubicBezTo>
                    <a:pt x="-8904" y="825305"/>
                    <a:pt x="122394" y="1073834"/>
                    <a:pt x="253693" y="1322363"/>
                  </a:cubicBezTo>
                </a:path>
              </a:pathLst>
            </a:custGeom>
            <a:noFill/>
            <a:ln>
              <a:headEnd type="triangle"/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5843EC6-5B02-5BB8-D3A9-34E1B712173B}"/>
                </a:ext>
              </a:extLst>
            </p:cNvPr>
            <p:cNvSpPr txBox="1"/>
            <p:nvPr/>
          </p:nvSpPr>
          <p:spPr>
            <a:xfrm>
              <a:off x="2142155" y="2291061"/>
              <a:ext cx="20257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Top and bottom hybridization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C4EAE6-4EA2-CF42-321A-A05FA328AF04}"/>
              </a:ext>
            </a:extLst>
          </p:cNvPr>
          <p:cNvSpPr txBox="1"/>
          <p:nvPr/>
        </p:nvSpPr>
        <p:spPr>
          <a:xfrm>
            <a:off x="4750195" y="1169864"/>
            <a:ext cx="2365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Even MnBi2Te4 (thin)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3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EF209-EC04-7836-D7CE-4CFF7CD5E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825AA883-DC7D-EA68-3492-962296102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994" y="100845"/>
            <a:ext cx="8260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Even layer  ---  topological magnetoelectric effect</a:t>
            </a:r>
            <a:endParaRPr 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F3DB4313-136F-8194-C354-93A334DAE41D}"/>
              </a:ext>
            </a:extLst>
          </p:cNvPr>
          <p:cNvSpPr/>
          <p:nvPr/>
        </p:nvSpPr>
        <p:spPr>
          <a:xfrm>
            <a:off x="4129394" y="1596436"/>
            <a:ext cx="2908300" cy="1836330"/>
          </a:xfrm>
          <a:prstGeom prst="cube">
            <a:avLst>
              <a:gd name="adj" fmla="val 32377"/>
            </a:avLst>
          </a:prstGeom>
          <a:solidFill>
            <a:schemeClr val="bg1">
              <a:lumMod val="85000"/>
              <a:alpha val="5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BE340F0-7075-6CB8-F72C-BE85D0D57F19}"/>
                  </a:ext>
                </a:extLst>
              </p:cNvPr>
              <p:cNvSpPr txBox="1"/>
              <p:nvPr/>
            </p:nvSpPr>
            <p:spPr bwMode="auto">
              <a:xfrm>
                <a:off x="7294510" y="1675282"/>
                <a:ext cx="5510669" cy="1037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𝜋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h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𝜋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i="1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BE340F0-7075-6CB8-F72C-BE85D0D57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94510" y="1675282"/>
                <a:ext cx="5510669" cy="1037785"/>
              </a:xfrm>
              <a:prstGeom prst="rect">
                <a:avLst/>
              </a:prstGeom>
              <a:blipFill>
                <a:blip r:embed="rId3"/>
                <a:stretch>
                  <a:fillRect b="-3659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DE07A84-341A-5ECF-71B1-9CC7BBD91D5A}"/>
              </a:ext>
            </a:extLst>
          </p:cNvPr>
          <p:cNvGrpSpPr/>
          <p:nvPr/>
        </p:nvGrpSpPr>
        <p:grpSpPr>
          <a:xfrm>
            <a:off x="1975238" y="2039815"/>
            <a:ext cx="2076257" cy="1322363"/>
            <a:chOff x="1975238" y="2039815"/>
            <a:chExt cx="2076257" cy="1322363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9D24C9B2-A079-D48D-E0F3-832F44B29B7B}"/>
                </a:ext>
              </a:extLst>
            </p:cNvPr>
            <p:cNvSpPr/>
            <p:nvPr/>
          </p:nvSpPr>
          <p:spPr>
            <a:xfrm>
              <a:off x="3741532" y="2039815"/>
              <a:ext cx="309963" cy="1322363"/>
            </a:xfrm>
            <a:custGeom>
              <a:avLst/>
              <a:gdLst>
                <a:gd name="csX0" fmla="*/ 309963 w 309963"/>
                <a:gd name="csY0" fmla="*/ 0 h 1322363"/>
                <a:gd name="csX1" fmla="*/ 474 w 309963"/>
                <a:gd name="csY1" fmla="*/ 604911 h 1322363"/>
                <a:gd name="csX2" fmla="*/ 253693 w 309963"/>
                <a:gd name="csY2" fmla="*/ 1322363 h 13223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309963" h="1322363">
                  <a:moveTo>
                    <a:pt x="309963" y="0"/>
                  </a:moveTo>
                  <a:cubicBezTo>
                    <a:pt x="159907" y="192258"/>
                    <a:pt x="9852" y="384517"/>
                    <a:pt x="474" y="604911"/>
                  </a:cubicBezTo>
                  <a:cubicBezTo>
                    <a:pt x="-8904" y="825305"/>
                    <a:pt x="122394" y="1073834"/>
                    <a:pt x="253693" y="1322363"/>
                  </a:cubicBezTo>
                </a:path>
              </a:pathLst>
            </a:custGeom>
            <a:noFill/>
            <a:ln>
              <a:headEnd type="triangle"/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2FCFAF2-7AB2-3363-B6C4-437FA802F263}"/>
                </a:ext>
              </a:extLst>
            </p:cNvPr>
            <p:cNvSpPr txBox="1"/>
            <p:nvPr/>
          </p:nvSpPr>
          <p:spPr>
            <a:xfrm>
              <a:off x="1975238" y="2377830"/>
              <a:ext cx="20257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Top and bottom hybridization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F044AEE-2E6E-3A8B-33A1-15769ABF4565}"/>
              </a:ext>
            </a:extLst>
          </p:cNvPr>
          <p:cNvSpPr txBox="1"/>
          <p:nvPr/>
        </p:nvSpPr>
        <p:spPr>
          <a:xfrm>
            <a:off x="4750195" y="1169864"/>
            <a:ext cx="2365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Even MnBi2Te4 (thin) </a:t>
            </a:r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38D3EB8-8840-5BC7-81B6-52727EA69E8B}"/>
              </a:ext>
            </a:extLst>
          </p:cNvPr>
          <p:cNvGrpSpPr/>
          <p:nvPr/>
        </p:nvGrpSpPr>
        <p:grpSpPr>
          <a:xfrm>
            <a:off x="3018151" y="3982260"/>
            <a:ext cx="4097441" cy="2774895"/>
            <a:chOff x="3018151" y="3982260"/>
            <a:chExt cx="4097441" cy="277489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33EAA35-9D84-8874-69CB-7A5556B0530E}"/>
                </a:ext>
              </a:extLst>
            </p:cNvPr>
            <p:cNvGrpSpPr/>
            <p:nvPr/>
          </p:nvGrpSpPr>
          <p:grpSpPr>
            <a:xfrm>
              <a:off x="5294759" y="3982260"/>
              <a:ext cx="531590" cy="997010"/>
              <a:chOff x="16833319" y="6340272"/>
              <a:chExt cx="2066686" cy="387612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37978FD-4DEE-26FF-A34E-EB4E1F08BBE3}"/>
                  </a:ext>
                </a:extLst>
              </p:cNvPr>
              <p:cNvGrpSpPr/>
              <p:nvPr/>
            </p:nvGrpSpPr>
            <p:grpSpPr>
              <a:xfrm>
                <a:off x="16859094" y="6340272"/>
                <a:ext cx="2040911" cy="1431235"/>
                <a:chOff x="3260035" y="7454348"/>
                <a:chExt cx="2040911" cy="1431235"/>
              </a:xfrm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B91E586-D632-288F-B9D4-B2ED9AF372D0}"/>
                    </a:ext>
                  </a:extLst>
                </p:cNvPr>
                <p:cNvSpPr/>
                <p:nvPr/>
              </p:nvSpPr>
              <p:spPr bwMode="auto">
                <a:xfrm>
                  <a:off x="3260035" y="7454348"/>
                  <a:ext cx="1013791" cy="1431235"/>
                </a:xfrm>
                <a:custGeom>
                  <a:avLst/>
                  <a:gdLst>
                    <a:gd name="connsiteX0" fmla="*/ 0 w 1013791"/>
                    <a:gd name="connsiteY0" fmla="*/ 0 h 1431235"/>
                    <a:gd name="connsiteX1" fmla="*/ 675861 w 1013791"/>
                    <a:gd name="connsiteY1" fmla="*/ 1133061 h 1431235"/>
                    <a:gd name="connsiteX2" fmla="*/ 1013791 w 1013791"/>
                    <a:gd name="connsiteY2" fmla="*/ 1431235 h 1431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13791" h="1431235">
                      <a:moveTo>
                        <a:pt x="0" y="0"/>
                      </a:moveTo>
                      <a:cubicBezTo>
                        <a:pt x="253448" y="447261"/>
                        <a:pt x="506896" y="894522"/>
                        <a:pt x="675861" y="1133061"/>
                      </a:cubicBezTo>
                      <a:cubicBezTo>
                        <a:pt x="844826" y="1371600"/>
                        <a:pt x="929308" y="1401417"/>
                        <a:pt x="1013791" y="1431235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5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6EBB51C3-1965-5E8B-501D-81B28110C216}"/>
                    </a:ext>
                  </a:extLst>
                </p:cNvPr>
                <p:cNvSpPr/>
                <p:nvPr/>
              </p:nvSpPr>
              <p:spPr bwMode="auto">
                <a:xfrm flipH="1">
                  <a:off x="4285962" y="7454348"/>
                  <a:ext cx="1014984" cy="1431235"/>
                </a:xfrm>
                <a:custGeom>
                  <a:avLst/>
                  <a:gdLst>
                    <a:gd name="connsiteX0" fmla="*/ 0 w 1013791"/>
                    <a:gd name="connsiteY0" fmla="*/ 0 h 1431235"/>
                    <a:gd name="connsiteX1" fmla="*/ 675861 w 1013791"/>
                    <a:gd name="connsiteY1" fmla="*/ 1133061 h 1431235"/>
                    <a:gd name="connsiteX2" fmla="*/ 1013791 w 1013791"/>
                    <a:gd name="connsiteY2" fmla="*/ 1431235 h 1431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13791" h="1431235">
                      <a:moveTo>
                        <a:pt x="0" y="0"/>
                      </a:moveTo>
                      <a:cubicBezTo>
                        <a:pt x="253448" y="447261"/>
                        <a:pt x="506896" y="894522"/>
                        <a:pt x="675861" y="1133061"/>
                      </a:cubicBezTo>
                      <a:cubicBezTo>
                        <a:pt x="844826" y="1371600"/>
                        <a:pt x="929308" y="1401417"/>
                        <a:pt x="1013791" y="1431235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5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9898C19-E65E-6AA4-C579-449CB46A4C4D}"/>
                  </a:ext>
                </a:extLst>
              </p:cNvPr>
              <p:cNvGrpSpPr/>
              <p:nvPr/>
            </p:nvGrpSpPr>
            <p:grpSpPr>
              <a:xfrm rot="10800000">
                <a:off x="16833319" y="8785159"/>
                <a:ext cx="2040911" cy="1431235"/>
                <a:chOff x="3260035" y="7454348"/>
                <a:chExt cx="2040911" cy="1431235"/>
              </a:xfrm>
            </p:grpSpPr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E872E09B-AFE6-F4B8-52B2-39CFA53B5508}"/>
                    </a:ext>
                  </a:extLst>
                </p:cNvPr>
                <p:cNvSpPr/>
                <p:nvPr/>
              </p:nvSpPr>
              <p:spPr bwMode="auto">
                <a:xfrm>
                  <a:off x="3260035" y="7454348"/>
                  <a:ext cx="1013791" cy="1431235"/>
                </a:xfrm>
                <a:custGeom>
                  <a:avLst/>
                  <a:gdLst>
                    <a:gd name="connsiteX0" fmla="*/ 0 w 1013791"/>
                    <a:gd name="connsiteY0" fmla="*/ 0 h 1431235"/>
                    <a:gd name="connsiteX1" fmla="*/ 675861 w 1013791"/>
                    <a:gd name="connsiteY1" fmla="*/ 1133061 h 1431235"/>
                    <a:gd name="connsiteX2" fmla="*/ 1013791 w 1013791"/>
                    <a:gd name="connsiteY2" fmla="*/ 1431235 h 1431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13791" h="1431235">
                      <a:moveTo>
                        <a:pt x="0" y="0"/>
                      </a:moveTo>
                      <a:cubicBezTo>
                        <a:pt x="253448" y="447261"/>
                        <a:pt x="506896" y="894522"/>
                        <a:pt x="675861" y="1133061"/>
                      </a:cubicBezTo>
                      <a:cubicBezTo>
                        <a:pt x="844826" y="1371600"/>
                        <a:pt x="929308" y="1401417"/>
                        <a:pt x="1013791" y="1431235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5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061D97DF-4203-998F-49FB-37626F414DBF}"/>
                    </a:ext>
                  </a:extLst>
                </p:cNvPr>
                <p:cNvSpPr/>
                <p:nvPr/>
              </p:nvSpPr>
              <p:spPr bwMode="auto">
                <a:xfrm flipH="1">
                  <a:off x="4285962" y="7454348"/>
                  <a:ext cx="1014984" cy="1431235"/>
                </a:xfrm>
                <a:custGeom>
                  <a:avLst/>
                  <a:gdLst>
                    <a:gd name="connsiteX0" fmla="*/ 0 w 1013791"/>
                    <a:gd name="connsiteY0" fmla="*/ 0 h 1431235"/>
                    <a:gd name="connsiteX1" fmla="*/ 675861 w 1013791"/>
                    <a:gd name="connsiteY1" fmla="*/ 1133061 h 1431235"/>
                    <a:gd name="connsiteX2" fmla="*/ 1013791 w 1013791"/>
                    <a:gd name="connsiteY2" fmla="*/ 1431235 h 1431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13791" h="1431235">
                      <a:moveTo>
                        <a:pt x="0" y="0"/>
                      </a:moveTo>
                      <a:cubicBezTo>
                        <a:pt x="253448" y="447261"/>
                        <a:pt x="506896" y="894522"/>
                        <a:pt x="675861" y="1133061"/>
                      </a:cubicBezTo>
                      <a:cubicBezTo>
                        <a:pt x="844826" y="1371600"/>
                        <a:pt x="929308" y="1401417"/>
                        <a:pt x="1013791" y="1431235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5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</p:grp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D00BBB9-98DE-9494-BAF8-2BB73C91A07F}"/>
                </a:ext>
              </a:extLst>
            </p:cNvPr>
            <p:cNvCxnSpPr/>
            <p:nvPr/>
          </p:nvCxnSpPr>
          <p:spPr bwMode="auto">
            <a:xfrm>
              <a:off x="3018151" y="4854042"/>
              <a:ext cx="527049" cy="981655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2D6158D-8F4F-2212-34EB-F3D4A9729E6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018151" y="4854042"/>
              <a:ext cx="527049" cy="981655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id="{7DEC9DBB-9F39-1E0B-97B7-474FFD6EA91C}"/>
                </a:ext>
              </a:extLst>
            </p:cNvPr>
            <p:cNvSpPr/>
            <p:nvPr/>
          </p:nvSpPr>
          <p:spPr>
            <a:xfrm rot="19749316">
              <a:off x="3917011" y="4819257"/>
              <a:ext cx="844062" cy="260730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0797A277-CDBD-69F3-4A76-78858D1076EB}"/>
                </a:ext>
              </a:extLst>
            </p:cNvPr>
            <p:cNvSpPr/>
            <p:nvPr/>
          </p:nvSpPr>
          <p:spPr>
            <a:xfrm rot="1745762">
              <a:off x="3940013" y="5705332"/>
              <a:ext cx="844062" cy="260730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B05DE7C-7A62-4B7B-9EAF-639D8756A87A}"/>
                </a:ext>
              </a:extLst>
            </p:cNvPr>
            <p:cNvGrpSpPr/>
            <p:nvPr/>
          </p:nvGrpSpPr>
          <p:grpSpPr>
            <a:xfrm>
              <a:off x="5294758" y="5656329"/>
              <a:ext cx="531590" cy="997010"/>
              <a:chOff x="16833319" y="6340272"/>
              <a:chExt cx="2066686" cy="3876122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B8861FA1-9DF4-A5AF-2AA3-E6171F9B49F4}"/>
                  </a:ext>
                </a:extLst>
              </p:cNvPr>
              <p:cNvGrpSpPr/>
              <p:nvPr/>
            </p:nvGrpSpPr>
            <p:grpSpPr>
              <a:xfrm>
                <a:off x="16859094" y="6340272"/>
                <a:ext cx="2040911" cy="1431235"/>
                <a:chOff x="3260035" y="7454348"/>
                <a:chExt cx="2040911" cy="1431235"/>
              </a:xfrm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65F693D-41ED-934F-1FB8-A53FA0B3E4A0}"/>
                    </a:ext>
                  </a:extLst>
                </p:cNvPr>
                <p:cNvSpPr/>
                <p:nvPr/>
              </p:nvSpPr>
              <p:spPr bwMode="auto">
                <a:xfrm>
                  <a:off x="3260035" y="7454348"/>
                  <a:ext cx="1013791" cy="1431235"/>
                </a:xfrm>
                <a:custGeom>
                  <a:avLst/>
                  <a:gdLst>
                    <a:gd name="connsiteX0" fmla="*/ 0 w 1013791"/>
                    <a:gd name="connsiteY0" fmla="*/ 0 h 1431235"/>
                    <a:gd name="connsiteX1" fmla="*/ 675861 w 1013791"/>
                    <a:gd name="connsiteY1" fmla="*/ 1133061 h 1431235"/>
                    <a:gd name="connsiteX2" fmla="*/ 1013791 w 1013791"/>
                    <a:gd name="connsiteY2" fmla="*/ 1431235 h 1431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13791" h="1431235">
                      <a:moveTo>
                        <a:pt x="0" y="0"/>
                      </a:moveTo>
                      <a:cubicBezTo>
                        <a:pt x="253448" y="447261"/>
                        <a:pt x="506896" y="894522"/>
                        <a:pt x="675861" y="1133061"/>
                      </a:cubicBezTo>
                      <a:cubicBezTo>
                        <a:pt x="844826" y="1371600"/>
                        <a:pt x="929308" y="1401417"/>
                        <a:pt x="1013791" y="1431235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5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078E0FF-F00D-F759-8970-BA762595F8D5}"/>
                    </a:ext>
                  </a:extLst>
                </p:cNvPr>
                <p:cNvSpPr/>
                <p:nvPr/>
              </p:nvSpPr>
              <p:spPr bwMode="auto">
                <a:xfrm flipH="1">
                  <a:off x="4285962" y="7454348"/>
                  <a:ext cx="1014984" cy="1431235"/>
                </a:xfrm>
                <a:custGeom>
                  <a:avLst/>
                  <a:gdLst>
                    <a:gd name="connsiteX0" fmla="*/ 0 w 1013791"/>
                    <a:gd name="connsiteY0" fmla="*/ 0 h 1431235"/>
                    <a:gd name="connsiteX1" fmla="*/ 675861 w 1013791"/>
                    <a:gd name="connsiteY1" fmla="*/ 1133061 h 1431235"/>
                    <a:gd name="connsiteX2" fmla="*/ 1013791 w 1013791"/>
                    <a:gd name="connsiteY2" fmla="*/ 1431235 h 1431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13791" h="1431235">
                      <a:moveTo>
                        <a:pt x="0" y="0"/>
                      </a:moveTo>
                      <a:cubicBezTo>
                        <a:pt x="253448" y="447261"/>
                        <a:pt x="506896" y="894522"/>
                        <a:pt x="675861" y="1133061"/>
                      </a:cubicBezTo>
                      <a:cubicBezTo>
                        <a:pt x="844826" y="1371600"/>
                        <a:pt x="929308" y="1401417"/>
                        <a:pt x="1013791" y="1431235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5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90CCC2F-3346-1E82-DB76-E54A4620B346}"/>
                  </a:ext>
                </a:extLst>
              </p:cNvPr>
              <p:cNvGrpSpPr/>
              <p:nvPr/>
            </p:nvGrpSpPr>
            <p:grpSpPr>
              <a:xfrm rot="10800000">
                <a:off x="16833319" y="8785159"/>
                <a:ext cx="2040911" cy="1431235"/>
                <a:chOff x="3260035" y="7454348"/>
                <a:chExt cx="2040911" cy="1431235"/>
              </a:xfrm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8363284-B56D-C62C-C9B6-47754F7A8D28}"/>
                    </a:ext>
                  </a:extLst>
                </p:cNvPr>
                <p:cNvSpPr/>
                <p:nvPr/>
              </p:nvSpPr>
              <p:spPr bwMode="auto">
                <a:xfrm>
                  <a:off x="3260035" y="7454348"/>
                  <a:ext cx="1013791" cy="1431235"/>
                </a:xfrm>
                <a:custGeom>
                  <a:avLst/>
                  <a:gdLst>
                    <a:gd name="connsiteX0" fmla="*/ 0 w 1013791"/>
                    <a:gd name="connsiteY0" fmla="*/ 0 h 1431235"/>
                    <a:gd name="connsiteX1" fmla="*/ 675861 w 1013791"/>
                    <a:gd name="connsiteY1" fmla="*/ 1133061 h 1431235"/>
                    <a:gd name="connsiteX2" fmla="*/ 1013791 w 1013791"/>
                    <a:gd name="connsiteY2" fmla="*/ 1431235 h 1431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13791" h="1431235">
                      <a:moveTo>
                        <a:pt x="0" y="0"/>
                      </a:moveTo>
                      <a:cubicBezTo>
                        <a:pt x="253448" y="447261"/>
                        <a:pt x="506896" y="894522"/>
                        <a:pt x="675861" y="1133061"/>
                      </a:cubicBezTo>
                      <a:cubicBezTo>
                        <a:pt x="844826" y="1371600"/>
                        <a:pt x="929308" y="1401417"/>
                        <a:pt x="1013791" y="1431235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5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0FE289-27B6-75CC-492F-C31FF62AAB6E}"/>
                    </a:ext>
                  </a:extLst>
                </p:cNvPr>
                <p:cNvSpPr/>
                <p:nvPr/>
              </p:nvSpPr>
              <p:spPr bwMode="auto">
                <a:xfrm flipH="1">
                  <a:off x="4285962" y="7454348"/>
                  <a:ext cx="1014984" cy="1431235"/>
                </a:xfrm>
                <a:custGeom>
                  <a:avLst/>
                  <a:gdLst>
                    <a:gd name="connsiteX0" fmla="*/ 0 w 1013791"/>
                    <a:gd name="connsiteY0" fmla="*/ 0 h 1431235"/>
                    <a:gd name="connsiteX1" fmla="*/ 675861 w 1013791"/>
                    <a:gd name="connsiteY1" fmla="*/ 1133061 h 1431235"/>
                    <a:gd name="connsiteX2" fmla="*/ 1013791 w 1013791"/>
                    <a:gd name="connsiteY2" fmla="*/ 1431235 h 1431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13791" h="1431235">
                      <a:moveTo>
                        <a:pt x="0" y="0"/>
                      </a:moveTo>
                      <a:cubicBezTo>
                        <a:pt x="253448" y="447261"/>
                        <a:pt x="506896" y="894522"/>
                        <a:pt x="675861" y="1133061"/>
                      </a:cubicBezTo>
                      <a:cubicBezTo>
                        <a:pt x="844826" y="1371600"/>
                        <a:pt x="929308" y="1401417"/>
                        <a:pt x="1013791" y="1431235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56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AB292C-4E70-D85F-CD70-73734D25B28A}"/>
                </a:ext>
              </a:extLst>
            </p:cNvPr>
            <p:cNvSpPr txBox="1"/>
            <p:nvPr/>
          </p:nvSpPr>
          <p:spPr>
            <a:xfrm>
              <a:off x="3326168" y="4266667"/>
              <a:ext cx="2025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Magnetization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CD96482-6E30-5616-0C78-4E644AEE5E6F}"/>
                </a:ext>
              </a:extLst>
            </p:cNvPr>
            <p:cNvSpPr txBox="1"/>
            <p:nvPr/>
          </p:nvSpPr>
          <p:spPr>
            <a:xfrm>
              <a:off x="5689334" y="4207711"/>
              <a:ext cx="14262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Nontrivial gap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9E58E99-3B3C-5D3B-8FC1-785700AD7CE1}"/>
                </a:ext>
              </a:extLst>
            </p:cNvPr>
            <p:cNvSpPr txBox="1"/>
            <p:nvPr/>
          </p:nvSpPr>
          <p:spPr>
            <a:xfrm>
              <a:off x="3326168" y="6110824"/>
              <a:ext cx="20257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Top-Bottom Hybrication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84B7CEB-B58C-A490-26BC-215BB54C0A81}"/>
                </a:ext>
              </a:extLst>
            </p:cNvPr>
            <p:cNvSpPr txBox="1"/>
            <p:nvPr/>
          </p:nvSpPr>
          <p:spPr>
            <a:xfrm>
              <a:off x="5689334" y="5912102"/>
              <a:ext cx="14262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Trivial gap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8009D3D-1CFB-235B-C755-A992FDACE9FC}"/>
              </a:ext>
            </a:extLst>
          </p:cNvPr>
          <p:cNvGrpSpPr/>
          <p:nvPr/>
        </p:nvGrpSpPr>
        <p:grpSpPr>
          <a:xfrm>
            <a:off x="7920112" y="1983546"/>
            <a:ext cx="4121833" cy="2995725"/>
            <a:chOff x="7920112" y="1983546"/>
            <a:chExt cx="4121833" cy="2995725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FC0D35A-D3C5-3F86-B252-1AD22B3BB466}"/>
                </a:ext>
              </a:extLst>
            </p:cNvPr>
            <p:cNvGrpSpPr/>
            <p:nvPr/>
          </p:nvGrpSpPr>
          <p:grpSpPr>
            <a:xfrm>
              <a:off x="7920112" y="2525060"/>
              <a:ext cx="3840480" cy="2454211"/>
              <a:chOff x="7920112" y="2525060"/>
              <a:chExt cx="3840480" cy="2454211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601D1103-1C63-3D83-775B-469FE288BD0A}"/>
                  </a:ext>
                </a:extLst>
              </p:cNvPr>
              <p:cNvCxnSpPr/>
              <p:nvPr/>
            </p:nvCxnSpPr>
            <p:spPr>
              <a:xfrm flipH="1">
                <a:off x="9931792" y="2525060"/>
                <a:ext cx="1828800" cy="18298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2DB7EEA-5026-423B-3D86-5EA4B8B927B0}"/>
                  </a:ext>
                </a:extLst>
              </p:cNvPr>
              <p:cNvSpPr txBox="1"/>
              <p:nvPr/>
            </p:nvSpPr>
            <p:spPr>
              <a:xfrm>
                <a:off x="7920112" y="4332940"/>
                <a:ext cx="37279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Competition between magnetization and T-B hybridization 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B4F5D8B-0C63-EC96-DD38-34CFB62DE3DA}"/>
                </a:ext>
              </a:extLst>
            </p:cNvPr>
            <p:cNvSpPr/>
            <p:nvPr/>
          </p:nvSpPr>
          <p:spPr>
            <a:xfrm>
              <a:off x="11648050" y="1983546"/>
              <a:ext cx="393895" cy="4505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905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80FAE-5C38-B329-13D7-4ADAF27A2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91137139-A2F3-AA99-E6AC-41CACC8A4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994" y="100845"/>
            <a:ext cx="8260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QUANTIZED  topological magnetoelectric effect</a:t>
            </a:r>
            <a:endParaRPr 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669651F-D688-41A9-70A4-D41CBAE6C4B3}"/>
                  </a:ext>
                </a:extLst>
              </p:cNvPr>
              <p:cNvSpPr txBox="1"/>
              <p:nvPr/>
            </p:nvSpPr>
            <p:spPr bwMode="auto">
              <a:xfrm>
                <a:off x="777588" y="1221278"/>
                <a:ext cx="5106845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𝜃</m:t>
                    </m:r>
                  </m:oMath>
                </a14:m>
                <a:r>
                  <a:rPr lang="en-US" sz="3600" i="1" dirty="0">
                    <a:latin typeface="Times New Roman" charset="0"/>
                    <a:ea typeface="Times New Roman" charset="0"/>
                    <a:cs typeface="Times New Roman" charset="0"/>
                  </a:rPr>
                  <a:t> is T-odd and P-odd</a:t>
                </a: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669651F-D688-41A9-70A4-D41CBAE6C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588" y="1221278"/>
                <a:ext cx="5106845" cy="646331"/>
              </a:xfrm>
              <a:prstGeom prst="rect">
                <a:avLst/>
              </a:prstGeom>
              <a:blipFill>
                <a:blip r:embed="rId3"/>
                <a:stretch>
                  <a:fillRect t="-15686" b="-3529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6E4572-123B-B3C3-7F50-74989A8F2313}"/>
                  </a:ext>
                </a:extLst>
              </p:cNvPr>
              <p:cNvSpPr txBox="1"/>
              <p:nvPr/>
            </p:nvSpPr>
            <p:spPr bwMode="auto">
              <a:xfrm>
                <a:off x="777587" y="2313779"/>
                <a:ext cx="801141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𝑈𝑛𝑑𝑒𝑟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𝑇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𝑜𝑟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𝑃</m:t>
                    </m:r>
                  </m:oMath>
                </a14:m>
                <a:r>
                  <a:rPr lang="en-US" sz="3600" i="1" dirty="0"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lang="en-US" sz="3600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𝜃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=0 </m:t>
                    </m:r>
                  </m:oMath>
                </a14:m>
                <a:r>
                  <a:rPr lang="en-US" sz="3600" i="1" dirty="0">
                    <a:latin typeface="Times New Roman" charset="0"/>
                    <a:ea typeface="Times New Roman" charset="0"/>
                    <a:cs typeface="Times New Roman" charset="0"/>
                  </a:rPr>
                  <a:t>or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𝜃</m:t>
                    </m:r>
                    <m:r>
                      <a:rPr lang="en-US" sz="3600" i="1" dirty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=±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𝜋</m:t>
                    </m:r>
                  </m:oMath>
                </a14:m>
                <a:r>
                  <a:rPr lang="en-US" sz="3600" i="1" dirty="0">
                    <a:latin typeface="Times New Roman" charset="0"/>
                    <a:ea typeface="Times New Roman" charset="0"/>
                    <a:cs typeface="Times New Roman" charset="0"/>
                  </a:rPr>
                  <a:t>   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6E4572-123B-B3C3-7F50-74989A8F2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587" y="2313779"/>
                <a:ext cx="8011411" cy="646331"/>
              </a:xfrm>
              <a:prstGeom prst="rect">
                <a:avLst/>
              </a:prstGeom>
              <a:blipFill>
                <a:blip r:embed="rId4"/>
                <a:stretch>
                  <a:fillRect l="-949" t="-17308" b="-307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231361DB-46E1-1150-8E5D-B69996D23FD7}"/>
              </a:ext>
            </a:extLst>
          </p:cNvPr>
          <p:cNvSpPr/>
          <p:nvPr/>
        </p:nvSpPr>
        <p:spPr>
          <a:xfrm>
            <a:off x="4851699" y="2313779"/>
            <a:ext cx="256032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494C4A9-FB5F-14EF-16F8-E32A7D5B9C4C}"/>
              </a:ext>
            </a:extLst>
          </p:cNvPr>
          <p:cNvGrpSpPr/>
          <p:nvPr/>
        </p:nvGrpSpPr>
        <p:grpSpPr>
          <a:xfrm>
            <a:off x="3373715" y="3640259"/>
            <a:ext cx="3374311" cy="2384969"/>
            <a:chOff x="3373715" y="3640259"/>
            <a:chExt cx="3374311" cy="238496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158F294E-9A2F-EF0F-2C36-398FBB71375B}"/>
                    </a:ext>
                  </a:extLst>
                </p:cNvPr>
                <p:cNvSpPr/>
                <p:nvPr/>
              </p:nvSpPr>
              <p:spPr>
                <a:xfrm>
                  <a:off x="3780711" y="4080771"/>
                  <a:ext cx="2560320" cy="1944457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=+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𝑜𝑟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158F294E-9A2F-EF0F-2C36-398FBB7137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0711" y="4080771"/>
                  <a:ext cx="2560320" cy="194445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B5A98C-D154-4720-FB32-FA596068A9CB}"/>
                </a:ext>
              </a:extLst>
            </p:cNvPr>
            <p:cNvSpPr txBox="1"/>
            <p:nvPr/>
          </p:nvSpPr>
          <p:spPr>
            <a:xfrm>
              <a:off x="3373715" y="3640259"/>
              <a:ext cx="3374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Nonmagnetic TI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16AEB51-6D1C-29E6-3126-212265EFAAF9}"/>
                </a:ext>
              </a:extLst>
            </p:cNvPr>
            <p:cNvCxnSpPr/>
            <p:nvPr/>
          </p:nvCxnSpPr>
          <p:spPr>
            <a:xfrm>
              <a:off x="3780711" y="4080771"/>
              <a:ext cx="2560320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6FCB6DB-5E33-49DB-3471-0D931F1FEE11}"/>
                </a:ext>
              </a:extLst>
            </p:cNvPr>
            <p:cNvCxnSpPr/>
            <p:nvPr/>
          </p:nvCxnSpPr>
          <p:spPr>
            <a:xfrm>
              <a:off x="3780711" y="6009128"/>
              <a:ext cx="2560320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FE993F7-8871-C00D-D9FA-3634299B6023}"/>
              </a:ext>
            </a:extLst>
          </p:cNvPr>
          <p:cNvGrpSpPr/>
          <p:nvPr/>
        </p:nvGrpSpPr>
        <p:grpSpPr>
          <a:xfrm>
            <a:off x="-122813" y="3235337"/>
            <a:ext cx="3617853" cy="2867979"/>
            <a:chOff x="-122813" y="3235337"/>
            <a:chExt cx="3617853" cy="286797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58016C1C-301D-DC9A-E3DF-C487E8D83705}"/>
                    </a:ext>
                  </a:extLst>
                </p:cNvPr>
                <p:cNvSpPr/>
                <p:nvPr/>
              </p:nvSpPr>
              <p:spPr>
                <a:xfrm>
                  <a:off x="284183" y="4064671"/>
                  <a:ext cx="2560320" cy="1944457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=+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𝑜𝑟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58016C1C-301D-DC9A-E3DF-C487E8D837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183" y="4064671"/>
                  <a:ext cx="2560320" cy="194445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DAF7300-3C2C-B4A3-89D1-2BB0AF1CC2A3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0" y="3399416"/>
              <a:ext cx="0" cy="27039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A58124-24AF-A894-0964-58C11A9A7D36}"/>
                </a:ext>
              </a:extLst>
            </p:cNvPr>
            <p:cNvSpPr txBox="1"/>
            <p:nvPr/>
          </p:nvSpPr>
          <p:spPr>
            <a:xfrm>
              <a:off x="-122813" y="3624159"/>
              <a:ext cx="3374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Infinite TI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D5B237-D0F0-6915-F027-3AE50A0512E3}"/>
                </a:ext>
              </a:extLst>
            </p:cNvPr>
            <p:cNvSpPr txBox="1"/>
            <p:nvPr/>
          </p:nvSpPr>
          <p:spPr>
            <a:xfrm>
              <a:off x="440170" y="3235337"/>
              <a:ext cx="2323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Bulk perspective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58C48AB-ABED-A408-34E0-C2D4EB3D0393}"/>
              </a:ext>
            </a:extLst>
          </p:cNvPr>
          <p:cNvSpPr txBox="1"/>
          <p:nvPr/>
        </p:nvSpPr>
        <p:spPr>
          <a:xfrm>
            <a:off x="6686154" y="3242548"/>
            <a:ext cx="232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perspective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2F08C66-3597-340D-2C37-59E16C21A54F}"/>
              </a:ext>
            </a:extLst>
          </p:cNvPr>
          <p:cNvGrpSpPr/>
          <p:nvPr/>
        </p:nvGrpSpPr>
        <p:grpSpPr>
          <a:xfrm>
            <a:off x="6314439" y="3640258"/>
            <a:ext cx="3374311" cy="2634304"/>
            <a:chOff x="6314439" y="3640258"/>
            <a:chExt cx="3374311" cy="263430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8B2CE72-F42C-BD66-36AF-A5209A635299}"/>
                    </a:ext>
                  </a:extLst>
                </p:cNvPr>
                <p:cNvSpPr/>
                <p:nvPr/>
              </p:nvSpPr>
              <p:spPr>
                <a:xfrm>
                  <a:off x="6748026" y="4070061"/>
                  <a:ext cx="2560320" cy="1944457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=+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8B2CE72-F42C-BD66-36AF-A5209A6352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8026" y="4070061"/>
                  <a:ext cx="2560320" cy="194445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7AAB00C-9CDA-76CD-3A0A-A649D8F7F735}"/>
                </a:ext>
              </a:extLst>
            </p:cNvPr>
            <p:cNvCxnSpPr/>
            <p:nvPr/>
          </p:nvCxnSpPr>
          <p:spPr>
            <a:xfrm>
              <a:off x="6748026" y="4070061"/>
              <a:ext cx="2560320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667FB45-0FFC-5C4B-8A0C-683C4809D804}"/>
                </a:ext>
              </a:extLst>
            </p:cNvPr>
            <p:cNvCxnSpPr/>
            <p:nvPr/>
          </p:nvCxnSpPr>
          <p:spPr>
            <a:xfrm>
              <a:off x="6748026" y="5998418"/>
              <a:ext cx="2560320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337D994-C049-9678-218F-E846C77C82E1}"/>
                </a:ext>
              </a:extLst>
            </p:cNvPr>
            <p:cNvCxnSpPr/>
            <p:nvPr/>
          </p:nvCxnSpPr>
          <p:spPr>
            <a:xfrm flipV="1">
              <a:off x="8032946" y="3877016"/>
              <a:ext cx="0" cy="375309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5DDE362-19E4-3AB1-5BD3-9CF43B99E7DC}"/>
                </a:ext>
              </a:extLst>
            </p:cNvPr>
            <p:cNvCxnSpPr>
              <a:cxnSpLocks/>
            </p:cNvCxnSpPr>
            <p:nvPr/>
          </p:nvCxnSpPr>
          <p:spPr>
            <a:xfrm>
              <a:off x="8032946" y="5898632"/>
              <a:ext cx="0" cy="375930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F93667E0-32A1-F105-BE11-A896FE759134}"/>
                    </a:ext>
                  </a:extLst>
                </p:cNvPr>
                <p:cNvSpPr txBox="1"/>
                <p:nvPr/>
              </p:nvSpPr>
              <p:spPr bwMode="auto">
                <a:xfrm>
                  <a:off x="7479054" y="5168029"/>
                  <a:ext cx="1511941" cy="6481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en-US" i="1" dirty="0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fPr>
                          <m:num>
                            <m:r>
                              <a:rPr lang="en-US" b="0" i="1" dirty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𝑀</m:t>
                            </m:r>
                          </m:num>
                          <m:den>
                            <m:r>
                              <a:rPr lang="en-US" b="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𝐸</m:t>
                            </m:r>
                          </m:den>
                        </m:f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</m:oMath>
                    </m:oMathPara>
                  </a14:m>
                  <a:endParaRPr lang="en-US" i="1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F93667E0-32A1-F105-BE11-A896FE7591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479054" y="5168029"/>
                  <a:ext cx="1511941" cy="648126"/>
                </a:xfrm>
                <a:prstGeom prst="rect">
                  <a:avLst/>
                </a:prstGeom>
                <a:blipFill>
                  <a:blip r:embed="rId8"/>
                  <a:stretch>
                    <a:fillRect b="-588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DF98C71-29D2-6F75-F4B4-3D95D898945F}"/>
                </a:ext>
              </a:extLst>
            </p:cNvPr>
            <p:cNvSpPr txBox="1"/>
            <p:nvPr/>
          </p:nvSpPr>
          <p:spPr>
            <a:xfrm>
              <a:off x="6314439" y="3640258"/>
              <a:ext cx="3374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Magnetic surfaces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FAE7D46-A722-6CAA-229D-74155651EFA3}"/>
              </a:ext>
            </a:extLst>
          </p:cNvPr>
          <p:cNvGrpSpPr/>
          <p:nvPr/>
        </p:nvGrpSpPr>
        <p:grpSpPr>
          <a:xfrm>
            <a:off x="9224684" y="3620795"/>
            <a:ext cx="3374311" cy="2482521"/>
            <a:chOff x="9224684" y="3620795"/>
            <a:chExt cx="3374311" cy="248252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5E8F972-EE7E-C571-DEC7-1BC5D9123024}"/>
                    </a:ext>
                  </a:extLst>
                </p:cNvPr>
                <p:cNvSpPr/>
                <p:nvPr/>
              </p:nvSpPr>
              <p:spPr>
                <a:xfrm>
                  <a:off x="9631680" y="4064671"/>
                  <a:ext cx="2560320" cy="1944457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=−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5E8F972-EE7E-C571-DEC7-1BC5D91230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1680" y="4064671"/>
                  <a:ext cx="2560320" cy="194445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F8383AD-F417-5D85-99D1-316AA3EBFE15}"/>
                </a:ext>
              </a:extLst>
            </p:cNvPr>
            <p:cNvCxnSpPr/>
            <p:nvPr/>
          </p:nvCxnSpPr>
          <p:spPr>
            <a:xfrm>
              <a:off x="9631680" y="4064671"/>
              <a:ext cx="2560320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A9D7A96-09AF-34F1-825F-25EA6838DBC3}"/>
                </a:ext>
              </a:extLst>
            </p:cNvPr>
            <p:cNvCxnSpPr/>
            <p:nvPr/>
          </p:nvCxnSpPr>
          <p:spPr>
            <a:xfrm>
              <a:off x="9631680" y="5993028"/>
              <a:ext cx="2560320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EC73FDF-1CBB-3908-90DA-A1CBC5F199A2}"/>
                </a:ext>
              </a:extLst>
            </p:cNvPr>
            <p:cNvCxnSpPr/>
            <p:nvPr/>
          </p:nvCxnSpPr>
          <p:spPr>
            <a:xfrm flipV="1">
              <a:off x="10975041" y="5728007"/>
              <a:ext cx="0" cy="375309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FE3C921-899D-C8D8-93EB-B4E71F62B68E}"/>
                </a:ext>
              </a:extLst>
            </p:cNvPr>
            <p:cNvCxnSpPr>
              <a:cxnSpLocks/>
            </p:cNvCxnSpPr>
            <p:nvPr/>
          </p:nvCxnSpPr>
          <p:spPr>
            <a:xfrm>
              <a:off x="10975041" y="3892806"/>
              <a:ext cx="0" cy="375930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6E1A3E47-3C17-7C44-73D7-442AC55830B2}"/>
                    </a:ext>
                  </a:extLst>
                </p:cNvPr>
                <p:cNvSpPr txBox="1"/>
                <p:nvPr/>
              </p:nvSpPr>
              <p:spPr bwMode="auto">
                <a:xfrm>
                  <a:off x="10302888" y="5138971"/>
                  <a:ext cx="1909778" cy="6481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en-US" i="1" dirty="0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fPr>
                          <m:num>
                            <m:r>
                              <a:rPr lang="en-US" b="0" i="1" dirty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𝑀</m:t>
                            </m:r>
                          </m:num>
                          <m:den>
                            <m:r>
                              <a:rPr lang="en-US" b="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𝐸</m:t>
                            </m:r>
                          </m:den>
                        </m:f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</m:oMath>
                    </m:oMathPara>
                  </a14:m>
                  <a:endParaRPr lang="en-US" i="1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6E1A3E47-3C17-7C44-73D7-442AC55830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302888" y="5138971"/>
                  <a:ext cx="1909778" cy="648126"/>
                </a:xfrm>
                <a:prstGeom prst="rect">
                  <a:avLst/>
                </a:prstGeom>
                <a:blipFill>
                  <a:blip r:embed="rId10"/>
                  <a:stretch>
                    <a:fillRect b="-384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EC8C9CF-7697-44A4-F507-4B85B202D420}"/>
                </a:ext>
              </a:extLst>
            </p:cNvPr>
            <p:cNvSpPr txBox="1"/>
            <p:nvPr/>
          </p:nvSpPr>
          <p:spPr>
            <a:xfrm>
              <a:off x="9224684" y="3620795"/>
              <a:ext cx="3374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Magnetic surfaces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68F0A59-7FA5-FA82-4285-EEF4FDB15790}"/>
                  </a:ext>
                </a:extLst>
              </p:cNvPr>
              <p:cNvSpPr txBox="1"/>
              <p:nvPr/>
            </p:nvSpPr>
            <p:spPr>
              <a:xfrm>
                <a:off x="284183" y="6249132"/>
                <a:ext cx="113705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strange bulk-boundary correspondence: Calculation of bulk topological invariant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𝜃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cannot distinguish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𝜋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𝑜𝑟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𝜋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Only surface condition can tell.</a:t>
                </a:r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68F0A59-7FA5-FA82-4285-EEF4FDB15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83" y="6249132"/>
                <a:ext cx="11370541" cy="646331"/>
              </a:xfrm>
              <a:prstGeom prst="rect">
                <a:avLst/>
              </a:prstGeom>
              <a:blipFill>
                <a:blip r:embed="rId11"/>
                <a:stretch>
                  <a:fillRect l="-446" t="-3922" r="-781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079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" grpId="0"/>
      <p:bldP spid="3" grpId="0" animBg="1"/>
      <p:bldP spid="21" grpId="0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F9BE5-3A90-15F3-8421-DE4849779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Axion quasiparticle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167C5-7DD8-1663-081E-8D1681ACE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49B7A8-B900-9A0D-2AC2-F1D4E6298C50}"/>
              </a:ext>
            </a:extLst>
          </p:cNvPr>
          <p:cNvSpPr/>
          <p:nvPr/>
        </p:nvSpPr>
        <p:spPr>
          <a:xfrm>
            <a:off x="5192445" y="2157037"/>
            <a:ext cx="1986845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AFM TI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28C533-F99C-8576-CF17-77C1C5E4E927}"/>
                  </a:ext>
                </a:extLst>
              </p:cNvPr>
              <p:cNvSpPr txBox="1"/>
              <p:nvPr/>
            </p:nvSpPr>
            <p:spPr>
              <a:xfrm>
                <a:off x="2237114" y="1355892"/>
                <a:ext cx="28005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u="sng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AFM TI </a:t>
                </a:r>
                <a:r>
                  <a:rPr lang="en-US" u="sng" dirty="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gives large </a:t>
                </a:r>
                <a14:m>
                  <m:oMath xmlns:m="http://schemas.openxmlformats.org/officeDocument/2006/math">
                    <m:r>
                      <a:rPr lang="en-US" i="1" u="sng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endParaRPr lang="en-US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28C533-F99C-8576-CF17-77C1C5E4E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114" y="1355892"/>
                <a:ext cx="2800506" cy="369332"/>
              </a:xfrm>
              <a:prstGeom prst="rect">
                <a:avLst/>
              </a:prstGeom>
              <a:blipFill>
                <a:blip r:embed="rId2"/>
                <a:stretch>
                  <a:fillRect l="-181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C284BB6-F3DB-6796-3684-947829CB07D2}"/>
                  </a:ext>
                </a:extLst>
              </p:cNvPr>
              <p:cNvSpPr txBox="1"/>
              <p:nvPr/>
            </p:nvSpPr>
            <p:spPr>
              <a:xfrm>
                <a:off x="2237114" y="3486812"/>
                <a:ext cx="481978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u="sng" dirty="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u="sng">
                        <a:latin typeface="Cambria Math" panose="02040503050406030204" pitchFamily="18" charset="0"/>
                        <a:ea typeface="Cambria Math"/>
                      </a:rPr>
                      <m:t>FM</m:t>
                    </m:r>
                    <m:r>
                      <a:rPr lang="en-US" u="sng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u="sng">
                        <a:latin typeface="Cambria Math" panose="02040503050406030204" pitchFamily="18" charset="0"/>
                        <a:ea typeface="Cambria Math"/>
                      </a:rPr>
                      <m:t>amplitude</m:t>
                    </m:r>
                    <m:r>
                      <a:rPr lang="en-US" u="sng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u="sng">
                        <a:latin typeface="Cambria Math" panose="02040503050406030204" pitchFamily="18" charset="0"/>
                        <a:ea typeface="Cambria Math"/>
                      </a:rPr>
                      <m:t>mode</m:t>
                    </m:r>
                  </m:oMath>
                </a14:m>
                <a:endParaRPr lang="en-US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C284BB6-F3DB-6796-3684-947829CB0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114" y="3486812"/>
                <a:ext cx="4819781" cy="369332"/>
              </a:xfrm>
              <a:prstGeom prst="rect">
                <a:avLst/>
              </a:prstGeom>
              <a:blipFill>
                <a:blip r:embed="rId3"/>
                <a:stretch>
                  <a:fillRect l="-105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0058700-B08F-81FB-A293-DC060BBC2917}"/>
              </a:ext>
            </a:extLst>
          </p:cNvPr>
          <p:cNvSpPr txBox="1"/>
          <p:nvPr/>
        </p:nvSpPr>
        <p:spPr bwMode="auto">
          <a:xfrm>
            <a:off x="7428084" y="1078894"/>
            <a:ext cx="31745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Theory : Li et al. Nature Phys. 6, 284 (2010)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8B524E6-3174-C896-2A08-6B3F45738F63}"/>
              </a:ext>
            </a:extLst>
          </p:cNvPr>
          <p:cNvGrpSpPr/>
          <p:nvPr/>
        </p:nvGrpSpPr>
        <p:grpSpPr>
          <a:xfrm>
            <a:off x="4485479" y="5329791"/>
            <a:ext cx="3144185" cy="369332"/>
            <a:chOff x="2961478" y="5329791"/>
            <a:chExt cx="3144185" cy="369332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EE461E42-4F6F-07C3-7D13-0CCD761F3CBB}"/>
                </a:ext>
              </a:extLst>
            </p:cNvPr>
            <p:cNvCxnSpPr>
              <a:cxnSpLocks/>
            </p:cNvCxnSpPr>
            <p:nvPr/>
          </p:nvCxnSpPr>
          <p:spPr>
            <a:xfrm>
              <a:off x="2961478" y="5329791"/>
              <a:ext cx="30079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75DEBC1-1BFB-09C3-7527-7E46BED6011F}"/>
                </a:ext>
              </a:extLst>
            </p:cNvPr>
            <p:cNvSpPr txBox="1"/>
            <p:nvPr/>
          </p:nvSpPr>
          <p:spPr>
            <a:xfrm>
              <a:off x="5394199" y="5329791"/>
              <a:ext cx="7114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4A4845B-4E80-5B5F-00A1-F25F03F44050}"/>
              </a:ext>
            </a:extLst>
          </p:cNvPr>
          <p:cNvGrpSpPr/>
          <p:nvPr/>
        </p:nvGrpSpPr>
        <p:grpSpPr>
          <a:xfrm>
            <a:off x="4173757" y="5499610"/>
            <a:ext cx="3455906" cy="1408635"/>
            <a:chOff x="2649757" y="5499609"/>
            <a:chExt cx="3455906" cy="14086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931EF32-FCE0-D760-F479-BDAE5E9AF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380" t="19624" r="4150" b="31794"/>
            <a:stretch/>
          </p:blipFill>
          <p:spPr>
            <a:xfrm>
              <a:off x="2961478" y="5989527"/>
              <a:ext cx="3023527" cy="496037"/>
            </a:xfrm>
            <a:prstGeom prst="rect">
              <a:avLst/>
            </a:prstGeom>
          </p:spPr>
        </p:pic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693240D-98DB-CD65-CDD4-D257872FAAD2}"/>
                </a:ext>
              </a:extLst>
            </p:cNvPr>
            <p:cNvCxnSpPr/>
            <p:nvPr/>
          </p:nvCxnSpPr>
          <p:spPr>
            <a:xfrm flipV="1">
              <a:off x="2961478" y="5816953"/>
              <a:ext cx="0" cy="7219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07F88C4-DE5C-953A-FB54-EB5FA0581F9E}"/>
                </a:ext>
              </a:extLst>
            </p:cNvPr>
            <p:cNvCxnSpPr>
              <a:cxnSpLocks/>
            </p:cNvCxnSpPr>
            <p:nvPr/>
          </p:nvCxnSpPr>
          <p:spPr>
            <a:xfrm>
              <a:off x="2961478" y="6538912"/>
              <a:ext cx="300795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272B3AD2-F57F-0A27-C0F4-82DB770EF2CD}"/>
                    </a:ext>
                  </a:extLst>
                </p:cNvPr>
                <p:cNvSpPr txBox="1"/>
                <p:nvPr/>
              </p:nvSpPr>
              <p:spPr>
                <a:xfrm>
                  <a:off x="2649757" y="5715251"/>
                  <a:ext cx="38044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  <a:ea typeface="Cambria Math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272B3AD2-F57F-0A27-C0F4-82DB770EF2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9757" y="5715251"/>
                  <a:ext cx="380444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D1EF0A9-4D89-2342-801B-1550D81356BC}"/>
                </a:ext>
              </a:extLst>
            </p:cNvPr>
            <p:cNvSpPr txBox="1"/>
            <p:nvPr/>
          </p:nvSpPr>
          <p:spPr>
            <a:xfrm>
              <a:off x="5394199" y="6538912"/>
              <a:ext cx="7114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</a:t>
              </a:r>
            </a:p>
          </p:txBody>
        </p:sp>
        <p:sp>
          <p:nvSpPr>
            <p:cNvPr id="53" name="Down Arrow 52">
              <a:extLst>
                <a:ext uri="{FF2B5EF4-FFF2-40B4-BE49-F238E27FC236}">
                  <a16:creationId xmlns:a16="http://schemas.microsoft.com/office/drawing/2014/main" id="{26685F81-E685-C598-741E-69ADD922F462}"/>
                </a:ext>
              </a:extLst>
            </p:cNvPr>
            <p:cNvSpPr/>
            <p:nvPr/>
          </p:nvSpPr>
          <p:spPr>
            <a:xfrm>
              <a:off x="4305022" y="5499609"/>
              <a:ext cx="266978" cy="286142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B070667-3839-2F8E-4C7D-8EEA1E98DCCE}"/>
              </a:ext>
            </a:extLst>
          </p:cNvPr>
          <p:cNvGrpSpPr/>
          <p:nvPr/>
        </p:nvGrpSpPr>
        <p:grpSpPr>
          <a:xfrm>
            <a:off x="6083730" y="1912465"/>
            <a:ext cx="204272" cy="1140695"/>
            <a:chOff x="4559730" y="1912464"/>
            <a:chExt cx="204272" cy="1140695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5180C2C0-1B9A-19EC-1516-18F45DE37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59730" y="1912464"/>
              <a:ext cx="204272" cy="441228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01488BC4-E084-DEFB-6A0A-83823A62A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4559730" y="2611931"/>
              <a:ext cx="204272" cy="441228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2E57759-005D-AF45-3577-1B57784B87C0}"/>
              </a:ext>
            </a:extLst>
          </p:cNvPr>
          <p:cNvGrpSpPr/>
          <p:nvPr/>
        </p:nvGrpSpPr>
        <p:grpSpPr>
          <a:xfrm>
            <a:off x="6816873" y="2009867"/>
            <a:ext cx="2198497" cy="942625"/>
            <a:chOff x="5292872" y="2009866"/>
            <a:chExt cx="2198497" cy="942625"/>
          </a:xfrm>
        </p:grpSpPr>
        <p:sp>
          <p:nvSpPr>
            <p:cNvPr id="68" name="Freeform: Shape 79">
              <a:extLst>
                <a:ext uri="{FF2B5EF4-FFF2-40B4-BE49-F238E27FC236}">
                  <a16:creationId xmlns:a16="http://schemas.microsoft.com/office/drawing/2014/main" id="{DF34831D-728E-0772-3AF9-2B73252D57F5}"/>
                </a:ext>
              </a:extLst>
            </p:cNvPr>
            <p:cNvSpPr/>
            <p:nvPr/>
          </p:nvSpPr>
          <p:spPr>
            <a:xfrm flipV="1">
              <a:off x="5292909" y="2819046"/>
              <a:ext cx="159767" cy="133445"/>
            </a:xfrm>
            <a:custGeom>
              <a:avLst/>
              <a:gdLst>
                <a:gd name="connsiteX0" fmla="*/ -96 w 364334"/>
                <a:gd name="connsiteY0" fmla="*/ -177 h 304311"/>
                <a:gd name="connsiteX1" fmla="*/ 135130 w 364334"/>
                <a:gd name="connsiteY1" fmla="*/ 264439 h 304311"/>
                <a:gd name="connsiteX2" fmla="*/ 228528 w 364334"/>
                <a:gd name="connsiteY2" fmla="*/ 264468 h 304311"/>
                <a:gd name="connsiteX3" fmla="*/ 364238 w 364334"/>
                <a:gd name="connsiteY3" fmla="*/ 24 h 3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334" h="304311">
                  <a:moveTo>
                    <a:pt x="-96" y="-177"/>
                  </a:moveTo>
                  <a:cubicBezTo>
                    <a:pt x="49634" y="105669"/>
                    <a:pt x="99397" y="211516"/>
                    <a:pt x="135130" y="264439"/>
                  </a:cubicBezTo>
                  <a:cubicBezTo>
                    <a:pt x="170896" y="317362"/>
                    <a:pt x="192698" y="317362"/>
                    <a:pt x="228528" y="264468"/>
                  </a:cubicBezTo>
                  <a:cubicBezTo>
                    <a:pt x="264391" y="211573"/>
                    <a:pt x="314314" y="105784"/>
                    <a:pt x="364238" y="24"/>
                  </a:cubicBezTo>
                </a:path>
              </a:pathLst>
            </a:custGeom>
            <a:gradFill>
              <a:gsLst>
                <a:gs pos="0">
                  <a:srgbClr val="FF0000">
                    <a:alpha val="0"/>
                  </a:srgbClr>
                </a:gs>
                <a:gs pos="100000">
                  <a:srgbClr val="FF0000">
                    <a:alpha val="70000"/>
                  </a:srgbClr>
                </a:gs>
              </a:gsLst>
              <a:lin ang="5400000" scaled="0"/>
            </a:gradFill>
            <a:ln w="20346" cap="flat">
              <a:gradFill>
                <a:gsLst>
                  <a:gs pos="0">
                    <a:srgbClr val="FF0000">
                      <a:alpha val="0"/>
                    </a:srgbClr>
                  </a:gs>
                  <a:gs pos="25000">
                    <a:srgbClr val="FF0000">
                      <a:alpha val="49804"/>
                    </a:srgbClr>
                  </a:gs>
                  <a:gs pos="50000">
                    <a:srgbClr val="FF0000"/>
                  </a:gs>
                  <a:gs pos="100000">
                    <a:srgbClr val="FF0000">
                      <a:alpha val="0"/>
                    </a:srgb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69" name="Freeform: Shape 80">
              <a:extLst>
                <a:ext uri="{FF2B5EF4-FFF2-40B4-BE49-F238E27FC236}">
                  <a16:creationId xmlns:a16="http://schemas.microsoft.com/office/drawing/2014/main" id="{09A08B9B-5791-595E-0373-32F2704CD2F3}"/>
                </a:ext>
              </a:extLst>
            </p:cNvPr>
            <p:cNvSpPr/>
            <p:nvPr/>
          </p:nvSpPr>
          <p:spPr>
            <a:xfrm>
              <a:off x="5292872" y="2645085"/>
              <a:ext cx="159841" cy="133101"/>
            </a:xfrm>
            <a:custGeom>
              <a:avLst/>
              <a:gdLst>
                <a:gd name="connsiteX0" fmla="*/ -96 w 364503"/>
                <a:gd name="connsiteY0" fmla="*/ -139 h 303524"/>
                <a:gd name="connsiteX1" fmla="*/ 135193 w 364503"/>
                <a:gd name="connsiteY1" fmla="*/ 263792 h 303524"/>
                <a:gd name="connsiteX2" fmla="*/ 228635 w 364503"/>
                <a:gd name="connsiteY2" fmla="*/ 263821 h 303524"/>
                <a:gd name="connsiteX3" fmla="*/ 364408 w 364503"/>
                <a:gd name="connsiteY3" fmla="*/ 61 h 30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503" h="303524">
                  <a:moveTo>
                    <a:pt x="-96" y="-139"/>
                  </a:moveTo>
                  <a:cubicBezTo>
                    <a:pt x="49657" y="105433"/>
                    <a:pt x="99443" y="211006"/>
                    <a:pt x="135193" y="263792"/>
                  </a:cubicBezTo>
                  <a:cubicBezTo>
                    <a:pt x="170976" y="316579"/>
                    <a:pt x="192788" y="316579"/>
                    <a:pt x="228635" y="263821"/>
                  </a:cubicBezTo>
                  <a:cubicBezTo>
                    <a:pt x="264514" y="211063"/>
                    <a:pt x="314461" y="105548"/>
                    <a:pt x="364408" y="61"/>
                  </a:cubicBezTo>
                </a:path>
              </a:pathLst>
            </a:custGeom>
            <a:noFill/>
            <a:ln w="20326" cap="flat">
              <a:gradFill>
                <a:gsLst>
                  <a:gs pos="0">
                    <a:srgbClr val="0000FF">
                      <a:alpha val="0"/>
                    </a:srgbClr>
                  </a:gs>
                  <a:gs pos="25000">
                    <a:srgbClr val="0000FF">
                      <a:alpha val="49804"/>
                    </a:srgbClr>
                  </a:gs>
                  <a:gs pos="50000">
                    <a:srgbClr val="0000FF"/>
                  </a:gs>
                  <a:gs pos="100000">
                    <a:srgbClr val="0000FF">
                      <a:alpha val="0"/>
                    </a:srgb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70" name="Freeform: Shape 73">
              <a:extLst>
                <a:ext uri="{FF2B5EF4-FFF2-40B4-BE49-F238E27FC236}">
                  <a16:creationId xmlns:a16="http://schemas.microsoft.com/office/drawing/2014/main" id="{EB67FBD3-8CE2-B61A-FF4E-4E49B24288AC}"/>
                </a:ext>
              </a:extLst>
            </p:cNvPr>
            <p:cNvSpPr/>
            <p:nvPr/>
          </p:nvSpPr>
          <p:spPr>
            <a:xfrm>
              <a:off x="5292909" y="2009866"/>
              <a:ext cx="159767" cy="133445"/>
            </a:xfrm>
            <a:custGeom>
              <a:avLst/>
              <a:gdLst>
                <a:gd name="connsiteX0" fmla="*/ -96 w 364334"/>
                <a:gd name="connsiteY0" fmla="*/ -177 h 304311"/>
                <a:gd name="connsiteX1" fmla="*/ 135130 w 364334"/>
                <a:gd name="connsiteY1" fmla="*/ 264439 h 304311"/>
                <a:gd name="connsiteX2" fmla="*/ 228528 w 364334"/>
                <a:gd name="connsiteY2" fmla="*/ 264468 h 304311"/>
                <a:gd name="connsiteX3" fmla="*/ 364238 w 364334"/>
                <a:gd name="connsiteY3" fmla="*/ 24 h 3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334" h="304311">
                  <a:moveTo>
                    <a:pt x="-96" y="-177"/>
                  </a:moveTo>
                  <a:cubicBezTo>
                    <a:pt x="49634" y="105669"/>
                    <a:pt x="99397" y="211516"/>
                    <a:pt x="135130" y="264439"/>
                  </a:cubicBezTo>
                  <a:cubicBezTo>
                    <a:pt x="170896" y="317362"/>
                    <a:pt x="192698" y="317362"/>
                    <a:pt x="228528" y="264468"/>
                  </a:cubicBezTo>
                  <a:cubicBezTo>
                    <a:pt x="264391" y="211573"/>
                    <a:pt x="314314" y="105784"/>
                    <a:pt x="364238" y="24"/>
                  </a:cubicBezTo>
                </a:path>
              </a:pathLst>
            </a:custGeom>
            <a:noFill/>
            <a:ln w="20346" cap="flat">
              <a:gradFill>
                <a:gsLst>
                  <a:gs pos="0">
                    <a:srgbClr val="FF0000">
                      <a:alpha val="0"/>
                    </a:srgbClr>
                  </a:gs>
                  <a:gs pos="25000">
                    <a:srgbClr val="FF0000">
                      <a:alpha val="49804"/>
                    </a:srgbClr>
                  </a:gs>
                  <a:gs pos="50000">
                    <a:srgbClr val="FF0000"/>
                  </a:gs>
                  <a:gs pos="100000">
                    <a:srgbClr val="FF0000">
                      <a:alpha val="0"/>
                    </a:srgb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71" name="Freeform: Shape 74">
              <a:extLst>
                <a:ext uri="{FF2B5EF4-FFF2-40B4-BE49-F238E27FC236}">
                  <a16:creationId xmlns:a16="http://schemas.microsoft.com/office/drawing/2014/main" id="{5F0B65A9-0ADB-29D4-9308-70D3BD9CE336}"/>
                </a:ext>
              </a:extLst>
            </p:cNvPr>
            <p:cNvSpPr/>
            <p:nvPr/>
          </p:nvSpPr>
          <p:spPr>
            <a:xfrm flipV="1">
              <a:off x="5292872" y="2184171"/>
              <a:ext cx="159841" cy="133101"/>
            </a:xfrm>
            <a:custGeom>
              <a:avLst/>
              <a:gdLst>
                <a:gd name="connsiteX0" fmla="*/ -96 w 364503"/>
                <a:gd name="connsiteY0" fmla="*/ -139 h 303524"/>
                <a:gd name="connsiteX1" fmla="*/ 135193 w 364503"/>
                <a:gd name="connsiteY1" fmla="*/ 263792 h 303524"/>
                <a:gd name="connsiteX2" fmla="*/ 228635 w 364503"/>
                <a:gd name="connsiteY2" fmla="*/ 263821 h 303524"/>
                <a:gd name="connsiteX3" fmla="*/ 364408 w 364503"/>
                <a:gd name="connsiteY3" fmla="*/ 61 h 30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503" h="303524">
                  <a:moveTo>
                    <a:pt x="-96" y="-139"/>
                  </a:moveTo>
                  <a:cubicBezTo>
                    <a:pt x="49657" y="105433"/>
                    <a:pt x="99443" y="211006"/>
                    <a:pt x="135193" y="263792"/>
                  </a:cubicBezTo>
                  <a:cubicBezTo>
                    <a:pt x="170976" y="316579"/>
                    <a:pt x="192788" y="316579"/>
                    <a:pt x="228635" y="263821"/>
                  </a:cubicBezTo>
                  <a:cubicBezTo>
                    <a:pt x="264514" y="211063"/>
                    <a:pt x="314461" y="105548"/>
                    <a:pt x="364408" y="61"/>
                  </a:cubicBezTo>
                </a:path>
              </a:pathLst>
            </a:custGeom>
            <a:gradFill>
              <a:gsLst>
                <a:gs pos="0">
                  <a:srgbClr val="0000FF">
                    <a:alpha val="0"/>
                  </a:srgbClr>
                </a:gs>
                <a:gs pos="100000">
                  <a:srgbClr val="0000FF">
                    <a:alpha val="80000"/>
                  </a:srgbClr>
                </a:gs>
              </a:gsLst>
              <a:lin ang="5400000" scaled="0"/>
            </a:gradFill>
            <a:ln w="20326" cap="flat">
              <a:gradFill>
                <a:gsLst>
                  <a:gs pos="0">
                    <a:srgbClr val="0000FF">
                      <a:alpha val="0"/>
                    </a:srgbClr>
                  </a:gs>
                  <a:gs pos="25000">
                    <a:srgbClr val="0000FF">
                      <a:alpha val="49804"/>
                    </a:srgbClr>
                  </a:gs>
                  <a:gs pos="50000">
                    <a:srgbClr val="0000FF"/>
                  </a:gs>
                  <a:gs pos="100000">
                    <a:srgbClr val="0000FF">
                      <a:alpha val="0"/>
                    </a:srgb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2BE13E38-96EE-C5D6-5FEA-849401A15730}"/>
                    </a:ext>
                  </a:extLst>
                </p:cNvPr>
                <p:cNvSpPr txBox="1"/>
                <p:nvPr/>
              </p:nvSpPr>
              <p:spPr>
                <a:xfrm>
                  <a:off x="5969430" y="2353692"/>
                  <a:ext cx="152193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2BE13E38-96EE-C5D6-5FEA-849401A157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9430" y="2353692"/>
                  <a:ext cx="1521939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20621AF-852F-AE95-BC0F-5FCBD45D777A}"/>
              </a:ext>
            </a:extLst>
          </p:cNvPr>
          <p:cNvGrpSpPr/>
          <p:nvPr/>
        </p:nvGrpSpPr>
        <p:grpSpPr>
          <a:xfrm>
            <a:off x="4487163" y="2156223"/>
            <a:ext cx="2847857" cy="3100918"/>
            <a:chOff x="2963162" y="2156223"/>
            <a:chExt cx="2847857" cy="310091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3988AA1-9D9E-A9C4-4208-C9470CB941E6}"/>
                </a:ext>
              </a:extLst>
            </p:cNvPr>
            <p:cNvGrpSpPr/>
            <p:nvPr/>
          </p:nvGrpSpPr>
          <p:grpSpPr>
            <a:xfrm>
              <a:off x="3147631" y="4207409"/>
              <a:ext cx="2531870" cy="1024345"/>
              <a:chOff x="1746250" y="2965450"/>
              <a:chExt cx="5694899" cy="2304043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8E364459-1DA0-3EC4-3624-61DA8B6F8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46250" y="2965450"/>
                <a:ext cx="5651500" cy="927100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1D44335F-359E-DCE4-3C67-D232D084B1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89650" y="4342392"/>
                <a:ext cx="5651499" cy="927101"/>
              </a:xfrm>
              <a:prstGeom prst="rect">
                <a:avLst/>
              </a:prstGeom>
            </p:spPr>
          </p:pic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184764-F80E-E17A-FBD8-CA9E3F4BC6C5}"/>
                </a:ext>
              </a:extLst>
            </p:cNvPr>
            <p:cNvSpPr/>
            <p:nvPr/>
          </p:nvSpPr>
          <p:spPr>
            <a:xfrm>
              <a:off x="2974828" y="4176397"/>
              <a:ext cx="2836191" cy="50024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D67F2FF-81BE-69D0-E2B2-A2BC07004B8E}"/>
                </a:ext>
              </a:extLst>
            </p:cNvPr>
            <p:cNvSpPr/>
            <p:nvPr/>
          </p:nvSpPr>
          <p:spPr>
            <a:xfrm>
              <a:off x="2974827" y="4756897"/>
              <a:ext cx="2836191" cy="50024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FE0D39-2C5B-9063-5365-60EFD9C606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4827" y="2156223"/>
              <a:ext cx="1685023" cy="20201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A872DAD3-22AF-81FA-0487-930E86AA5D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63162" y="2795272"/>
              <a:ext cx="1685023" cy="20201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50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F26B3-5130-9CB2-2F89-6B6512BA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2</a:t>
            </a:fld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DF4F93-50CB-86F5-60E3-D05639C467F2}"/>
              </a:ext>
            </a:extLst>
          </p:cNvPr>
          <p:cNvGrpSpPr/>
          <p:nvPr/>
        </p:nvGrpSpPr>
        <p:grpSpPr>
          <a:xfrm>
            <a:off x="2185012" y="1104487"/>
            <a:ext cx="2297935" cy="2493439"/>
            <a:chOff x="661011" y="1104486"/>
            <a:chExt cx="2297935" cy="2493439"/>
          </a:xfrm>
        </p:grpSpPr>
        <p:pic>
          <p:nvPicPr>
            <p:cNvPr id="18" name="Picture 2" descr="trong Force – EWT">
              <a:extLst>
                <a:ext uri="{FF2B5EF4-FFF2-40B4-BE49-F238E27FC236}">
                  <a16:creationId xmlns:a16="http://schemas.microsoft.com/office/drawing/2014/main" id="{FF7037B5-9523-AD17-3FDF-4E0B8831C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011" y="1299990"/>
              <a:ext cx="2297935" cy="2297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9BEA66-D1D4-D4C2-6F31-8F57BA09CCF7}"/>
                </a:ext>
              </a:extLst>
            </p:cNvPr>
            <p:cNvSpPr txBox="1"/>
            <p:nvPr/>
          </p:nvSpPr>
          <p:spPr bwMode="auto">
            <a:xfrm>
              <a:off x="1013091" y="1104486"/>
              <a:ext cx="159377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Strong force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6895E25-8B39-4D36-060F-EAF3D6CD5CF2}"/>
              </a:ext>
            </a:extLst>
          </p:cNvPr>
          <p:cNvGrpSpPr/>
          <p:nvPr/>
        </p:nvGrpSpPr>
        <p:grpSpPr>
          <a:xfrm>
            <a:off x="6466884" y="1104486"/>
            <a:ext cx="2691805" cy="2242346"/>
            <a:chOff x="4942883" y="1104486"/>
            <a:chExt cx="2691805" cy="2242346"/>
          </a:xfrm>
        </p:grpSpPr>
        <p:pic>
          <p:nvPicPr>
            <p:cNvPr id="21" name="Picture 4" descr="ime Symmetry series. Interplay of clock and fractal elements on the  subject of time">
              <a:extLst>
                <a:ext uri="{FF2B5EF4-FFF2-40B4-BE49-F238E27FC236}">
                  <a16:creationId xmlns:a16="http://schemas.microsoft.com/office/drawing/2014/main" id="{367576D2-B966-4C99-6E5C-5F9E998604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" r="4396" b="8598"/>
            <a:stretch/>
          </p:blipFill>
          <p:spPr bwMode="auto">
            <a:xfrm>
              <a:off x="5188945" y="1663226"/>
              <a:ext cx="2071136" cy="1683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4C8B801-6B0D-4B15-011F-F37A339FE4A8}"/>
                </a:ext>
              </a:extLst>
            </p:cNvPr>
            <p:cNvSpPr txBox="1"/>
            <p:nvPr/>
          </p:nvSpPr>
          <p:spPr bwMode="auto">
            <a:xfrm>
              <a:off x="4942883" y="1104486"/>
              <a:ext cx="269180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b="1">
                  <a:latin typeface="Times New Roman" charset="0"/>
                  <a:ea typeface="Times New Roman" charset="0"/>
                  <a:cs typeface="Times New Roman" charset="0"/>
                </a:rPr>
                <a:t>Fundamental symmetry</a:t>
              </a:r>
              <a:endParaRPr lang="en-US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FF6E02-4E54-CE9B-413C-D28D77F42D83}"/>
              </a:ext>
            </a:extLst>
          </p:cNvPr>
          <p:cNvGrpSpPr/>
          <p:nvPr/>
        </p:nvGrpSpPr>
        <p:grpSpPr>
          <a:xfrm>
            <a:off x="1988075" y="4330592"/>
            <a:ext cx="2691805" cy="1723972"/>
            <a:chOff x="464074" y="4330592"/>
            <a:chExt cx="2691805" cy="1723972"/>
          </a:xfrm>
        </p:grpSpPr>
        <p:pic>
          <p:nvPicPr>
            <p:cNvPr id="24" name="Picture 6" descr="iquid Detergent vs Powder Detergent | ARM &amp;amp; HAMMER™ Laundry">
              <a:extLst>
                <a:ext uri="{FF2B5EF4-FFF2-40B4-BE49-F238E27FC236}">
                  <a16:creationId xmlns:a16="http://schemas.microsoft.com/office/drawing/2014/main" id="{ACE9EDD9-A506-9C6A-7036-6A2A4CF2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554" y="4810617"/>
              <a:ext cx="1862844" cy="1243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5FB766-EEBC-BCB9-AC76-036998A8AC5D}"/>
                </a:ext>
              </a:extLst>
            </p:cNvPr>
            <p:cNvSpPr txBox="1"/>
            <p:nvPr/>
          </p:nvSpPr>
          <p:spPr bwMode="auto">
            <a:xfrm>
              <a:off x="464074" y="4330592"/>
              <a:ext cx="269180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b="1">
                  <a:latin typeface="Times New Roman" charset="0"/>
                  <a:ea typeface="Times New Roman" charset="0"/>
                  <a:cs typeface="Times New Roman" charset="0"/>
                </a:rPr>
                <a:t>Laundry powder</a:t>
              </a:r>
              <a:endParaRPr lang="en-US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E4B476-56B2-D618-52C7-0D3132CD2468}"/>
              </a:ext>
            </a:extLst>
          </p:cNvPr>
          <p:cNvGrpSpPr/>
          <p:nvPr/>
        </p:nvGrpSpPr>
        <p:grpSpPr>
          <a:xfrm>
            <a:off x="6466884" y="4330592"/>
            <a:ext cx="2691805" cy="1729408"/>
            <a:chOff x="4942883" y="4330592"/>
            <a:chExt cx="2691805" cy="172940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DDD1576-3E1D-8443-6FAF-075F094EA53D}"/>
                </a:ext>
              </a:extLst>
            </p:cNvPr>
            <p:cNvSpPr txBox="1"/>
            <p:nvPr/>
          </p:nvSpPr>
          <p:spPr bwMode="auto">
            <a:xfrm>
              <a:off x="4942883" y="4330592"/>
              <a:ext cx="269180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Quantum materials</a:t>
              </a:r>
            </a:p>
          </p:txBody>
        </p:sp>
        <p:pic>
          <p:nvPicPr>
            <p:cNvPr id="28" name="Picture 8" descr="i2SeTe2 crystals - Large size high quality Bi2SeTe2 topological in">
              <a:extLst>
                <a:ext uri="{FF2B5EF4-FFF2-40B4-BE49-F238E27FC236}">
                  <a16:creationId xmlns:a16="http://schemas.microsoft.com/office/drawing/2014/main" id="{41EDCA57-3120-3106-3575-E6B2ACF6B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6647" y="4699924"/>
              <a:ext cx="1813434" cy="1360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010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A16EF45-ADCA-DA8D-0C3D-A965BC06035F}"/>
              </a:ext>
            </a:extLst>
          </p:cNvPr>
          <p:cNvSpPr/>
          <p:nvPr/>
        </p:nvSpPr>
        <p:spPr>
          <a:xfrm>
            <a:off x="3086558" y="1739517"/>
            <a:ext cx="1901229" cy="1063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408" y="25242"/>
            <a:ext cx="8285185" cy="634082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Times" pitchFamily="2" charset="0"/>
              </a:rPr>
              <a:t>Magnon simulates AFM amplitude mode</a:t>
            </a:r>
            <a:endParaRPr lang="en-US" sz="3200" dirty="0">
              <a:latin typeface="Times" pitchFamily="2" charset="0"/>
              <a:cs typeface="Times New Roman" pitchFamily="18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C1EE87-AC0E-D361-AE22-60A93C947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5571CB-0F4C-010B-2409-B481A11F4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8" t="1557" r="50000" b="4137"/>
          <a:stretch/>
        </p:blipFill>
        <p:spPr>
          <a:xfrm>
            <a:off x="4573089" y="4197300"/>
            <a:ext cx="3406842" cy="26607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C20C10-0842-67BE-B695-C0C8C8C56B36}"/>
              </a:ext>
            </a:extLst>
          </p:cNvPr>
          <p:cNvGrpSpPr/>
          <p:nvPr/>
        </p:nvGrpSpPr>
        <p:grpSpPr>
          <a:xfrm>
            <a:off x="3862273" y="1469769"/>
            <a:ext cx="349797" cy="1611213"/>
            <a:chOff x="2288741" y="1460713"/>
            <a:chExt cx="447923" cy="20631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753091-42B1-41F2-C277-726BFA98E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</a:blip>
            <a:srcRect l="41156" t="6892" r="43166" b="57394"/>
            <a:stretch/>
          </p:blipFill>
          <p:spPr>
            <a:xfrm rot="19792689">
              <a:off x="2290655" y="1460713"/>
              <a:ext cx="446009" cy="6667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7C175B6-FB37-F942-C133-0168AE4B2C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</a:blip>
            <a:srcRect l="41648" t="58025" r="42674" b="6261"/>
            <a:stretch/>
          </p:blipFill>
          <p:spPr>
            <a:xfrm rot="1770422">
              <a:off x="2288741" y="2857156"/>
              <a:ext cx="446009" cy="666751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2A43FF-44E0-66CF-10F2-766DAA2F6B4F}"/>
              </a:ext>
            </a:extLst>
          </p:cNvPr>
          <p:cNvGrpSpPr/>
          <p:nvPr/>
        </p:nvGrpSpPr>
        <p:grpSpPr>
          <a:xfrm>
            <a:off x="6444321" y="3214346"/>
            <a:ext cx="2186042" cy="766253"/>
            <a:chOff x="4920321" y="3214345"/>
            <a:chExt cx="2186042" cy="766253"/>
          </a:xfrm>
        </p:grpSpPr>
        <p:sp>
          <p:nvSpPr>
            <p:cNvPr id="25" name="Down Arrow 24">
              <a:extLst>
                <a:ext uri="{FF2B5EF4-FFF2-40B4-BE49-F238E27FC236}">
                  <a16:creationId xmlns:a16="http://schemas.microsoft.com/office/drawing/2014/main" id="{C817062C-88B2-5FCB-4B4E-6BC91A15EA31}"/>
                </a:ext>
              </a:extLst>
            </p:cNvPr>
            <p:cNvSpPr/>
            <p:nvPr/>
          </p:nvSpPr>
          <p:spPr>
            <a:xfrm rot="1724852">
              <a:off x="4920321" y="3214345"/>
              <a:ext cx="266978" cy="766253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79E3E5-E6E0-A6B9-7BA0-7DCFCA222A88}"/>
                </a:ext>
              </a:extLst>
            </p:cNvPr>
            <p:cNvSpPr txBox="1"/>
            <p:nvPr/>
          </p:nvSpPr>
          <p:spPr>
            <a:xfrm>
              <a:off x="5205135" y="3393591"/>
              <a:ext cx="19012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Laser excitation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599150-7EE7-750F-8F80-1D711596AB6F}"/>
              </a:ext>
            </a:extLst>
          </p:cNvPr>
          <p:cNvGrpSpPr/>
          <p:nvPr/>
        </p:nvGrpSpPr>
        <p:grpSpPr>
          <a:xfrm>
            <a:off x="5479979" y="1434769"/>
            <a:ext cx="4989467" cy="1611213"/>
            <a:chOff x="3955978" y="1434768"/>
            <a:chExt cx="4989467" cy="1611213"/>
          </a:xfrm>
        </p:grpSpPr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BAB7FE34-142E-42C6-198D-671723806264}"/>
                </a:ext>
              </a:extLst>
            </p:cNvPr>
            <p:cNvSpPr/>
            <p:nvPr/>
          </p:nvSpPr>
          <p:spPr>
            <a:xfrm rot="16200000">
              <a:off x="4407963" y="1929538"/>
              <a:ext cx="266978" cy="766253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A262B1C-5E5F-46A6-7BD6-B439A17F5CFA}"/>
                </a:ext>
              </a:extLst>
            </p:cNvPr>
            <p:cNvSpPr txBox="1"/>
            <p:nvPr/>
          </p:nvSpPr>
          <p:spPr>
            <a:xfrm>
              <a:off x="3955978" y="1834304"/>
              <a:ext cx="1232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Mag. field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2563A88-DA05-029E-2939-0FCCC6CC13D2}"/>
                </a:ext>
              </a:extLst>
            </p:cNvPr>
            <p:cNvGrpSpPr/>
            <p:nvPr/>
          </p:nvGrpSpPr>
          <p:grpSpPr>
            <a:xfrm>
              <a:off x="5277394" y="1434768"/>
              <a:ext cx="3668051" cy="1611213"/>
              <a:chOff x="5277394" y="1434768"/>
              <a:chExt cx="3668051" cy="161121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ABB5869-FEDD-8566-44A6-ADBAC1A86874}"/>
                  </a:ext>
                </a:extLst>
              </p:cNvPr>
              <p:cNvSpPr txBox="1"/>
              <p:nvPr/>
            </p:nvSpPr>
            <p:spPr>
              <a:xfrm>
                <a:off x="8287077" y="2276229"/>
                <a:ext cx="65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latin typeface="Times" pitchFamily="2" charset="0"/>
                  </a:rPr>
                  <a:t>B</a:t>
                </a:r>
                <a:r>
                  <a:rPr lang="en-US" baseline="-25000" dirty="0">
                    <a:latin typeface="Times" pitchFamily="2" charset="0"/>
                  </a:rPr>
                  <a:t>//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E34CC85-20CF-6320-3E1C-8DA91283C6F4}"/>
                  </a:ext>
                </a:extLst>
              </p:cNvPr>
              <p:cNvSpPr/>
              <p:nvPr/>
            </p:nvSpPr>
            <p:spPr>
              <a:xfrm>
                <a:off x="5680216" y="1704516"/>
                <a:ext cx="1901229" cy="106331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BB9290A-3DD4-469C-6863-9B4387B73F05}"/>
                  </a:ext>
                </a:extLst>
              </p:cNvPr>
              <p:cNvGrpSpPr/>
              <p:nvPr/>
            </p:nvGrpSpPr>
            <p:grpSpPr>
              <a:xfrm>
                <a:off x="6455931" y="1434768"/>
                <a:ext cx="349797" cy="1611213"/>
                <a:chOff x="2288741" y="1460713"/>
                <a:chExt cx="447923" cy="2063194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E9C778E2-2D3B-9495-E0FA-3B1097EF0D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EDEDED"/>
                    </a:clrFrom>
                    <a:clrTo>
                      <a:srgbClr val="EDEDED">
                        <a:alpha val="0"/>
                      </a:srgbClr>
                    </a:clrTo>
                  </a:clrChange>
                </a:blip>
                <a:srcRect l="41156" t="6892" r="43166" b="57394"/>
                <a:stretch/>
              </p:blipFill>
              <p:spPr>
                <a:xfrm>
                  <a:off x="2290655" y="1460713"/>
                  <a:ext cx="446009" cy="666751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119FA8B7-A6EE-E40C-1727-102CF24389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EDEDED"/>
                    </a:clrFrom>
                    <a:clrTo>
                      <a:srgbClr val="EDEDED">
                        <a:alpha val="0"/>
                      </a:srgbClr>
                    </a:clrTo>
                  </a:clrChange>
                </a:blip>
                <a:srcRect l="41648" t="58025" r="42674" b="6261"/>
                <a:stretch/>
              </p:blipFill>
              <p:spPr>
                <a:xfrm>
                  <a:off x="2288741" y="2857156"/>
                  <a:ext cx="446009" cy="666751"/>
                </a:xfrm>
                <a:prstGeom prst="rect">
                  <a:avLst/>
                </a:prstGeom>
              </p:spPr>
            </p:pic>
          </p:grp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652BA2F7-8037-AB29-444F-5103FA27D5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7394" y="2282126"/>
                <a:ext cx="3124636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36A402-8810-D5E4-5521-F45E408869CC}"/>
              </a:ext>
            </a:extLst>
          </p:cNvPr>
          <p:cNvGrpSpPr/>
          <p:nvPr/>
        </p:nvGrpSpPr>
        <p:grpSpPr>
          <a:xfrm>
            <a:off x="6580196" y="830198"/>
            <a:ext cx="969280" cy="1060418"/>
            <a:chOff x="5056196" y="830198"/>
            <a:chExt cx="969280" cy="106041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3A1D597-0E3B-2A9A-224F-64038915136D}"/>
                </a:ext>
              </a:extLst>
            </p:cNvPr>
            <p:cNvCxnSpPr/>
            <p:nvPr/>
          </p:nvCxnSpPr>
          <p:spPr>
            <a:xfrm>
              <a:off x="5056196" y="1018271"/>
              <a:ext cx="969280" cy="872345"/>
            </a:xfrm>
            <a:prstGeom prst="line">
              <a:avLst/>
            </a:prstGeom>
            <a:ln w="38100">
              <a:solidFill>
                <a:srgbClr val="00B050"/>
              </a:solidFill>
            </a:ln>
            <a:effectLst>
              <a:glow rad="50800">
                <a:srgbClr val="00B050">
                  <a:alpha val="44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DFE156A3-4B2A-26F8-D646-B4E085DC641C}"/>
                </a:ext>
              </a:extLst>
            </p:cNvPr>
            <p:cNvSpPr/>
            <p:nvPr/>
          </p:nvSpPr>
          <p:spPr>
            <a:xfrm>
              <a:off x="5119904" y="830198"/>
              <a:ext cx="413239" cy="378016"/>
            </a:xfrm>
            <a:custGeom>
              <a:avLst/>
              <a:gdLst>
                <a:gd name="connsiteX0" fmla="*/ 0 w 1302074"/>
                <a:gd name="connsiteY0" fmla="*/ 826946 h 1254458"/>
                <a:gd name="connsiteX1" fmla="*/ 1294410 w 1302074"/>
                <a:gd name="connsiteY1" fmla="*/ 7549 h 1254458"/>
                <a:gd name="connsiteX2" fmla="*/ 439387 w 1302074"/>
                <a:gd name="connsiteY2" fmla="*/ 1254458 h 1254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2074" h="1254458">
                  <a:moveTo>
                    <a:pt x="0" y="826946"/>
                  </a:moveTo>
                  <a:cubicBezTo>
                    <a:pt x="610589" y="381621"/>
                    <a:pt x="1221179" y="-63703"/>
                    <a:pt x="1294410" y="7549"/>
                  </a:cubicBezTo>
                  <a:cubicBezTo>
                    <a:pt x="1367641" y="78801"/>
                    <a:pt x="903514" y="666629"/>
                    <a:pt x="439387" y="1254458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FCFEB0B7-F611-7491-524F-DCCC5651F594}"/>
              </a:ext>
            </a:extLst>
          </p:cNvPr>
          <p:cNvSpPr/>
          <p:nvPr/>
        </p:nvSpPr>
        <p:spPr>
          <a:xfrm>
            <a:off x="4036423" y="5780314"/>
            <a:ext cx="3855720" cy="1077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BA9A257-7FE9-A6A2-08C7-BE5C4DBE59E5}"/>
              </a:ext>
            </a:extLst>
          </p:cNvPr>
          <p:cNvGrpSpPr/>
          <p:nvPr/>
        </p:nvGrpSpPr>
        <p:grpSpPr>
          <a:xfrm>
            <a:off x="4757236" y="4667913"/>
            <a:ext cx="2061820" cy="858539"/>
            <a:chOff x="3233236" y="4667912"/>
            <a:chExt cx="2061820" cy="858539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06ABFBA-F129-6070-8370-EC0FB3409DC1}"/>
                </a:ext>
              </a:extLst>
            </p:cNvPr>
            <p:cNvCxnSpPr/>
            <p:nvPr/>
          </p:nvCxnSpPr>
          <p:spPr>
            <a:xfrm>
              <a:off x="3233236" y="4667912"/>
              <a:ext cx="0" cy="85853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BDC2A84-4565-126D-1055-7A39C709DC17}"/>
                </a:ext>
              </a:extLst>
            </p:cNvPr>
            <p:cNvCxnSpPr/>
            <p:nvPr/>
          </p:nvCxnSpPr>
          <p:spPr>
            <a:xfrm>
              <a:off x="3924116" y="4667912"/>
              <a:ext cx="0" cy="85853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64B7C25-7399-8CC9-204A-EABA72E0AFF2}"/>
                </a:ext>
              </a:extLst>
            </p:cNvPr>
            <p:cNvCxnSpPr/>
            <p:nvPr/>
          </p:nvCxnSpPr>
          <p:spPr>
            <a:xfrm>
              <a:off x="4636834" y="4667912"/>
              <a:ext cx="0" cy="85853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2CE2B92-6E95-3B2D-C82A-40B770945FC9}"/>
                </a:ext>
              </a:extLst>
            </p:cNvPr>
            <p:cNvCxnSpPr/>
            <p:nvPr/>
          </p:nvCxnSpPr>
          <p:spPr>
            <a:xfrm>
              <a:off x="5295056" y="4667912"/>
              <a:ext cx="0" cy="85853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A6D9ADC-DC10-DF02-A78A-0724477D7A7A}"/>
              </a:ext>
            </a:extLst>
          </p:cNvPr>
          <p:cNvSpPr txBox="1"/>
          <p:nvPr/>
        </p:nvSpPr>
        <p:spPr>
          <a:xfrm>
            <a:off x="2900484" y="2086508"/>
            <a:ext cx="2365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Even MnBi2Te4 (thin)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5E319-8FA1-B4A5-1495-FDCE55103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8576F-A719-7235-BBDF-D1BD2D8B7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408" y="25242"/>
            <a:ext cx="8285185" cy="634082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Times" pitchFamily="2" charset="0"/>
              </a:rPr>
              <a:t>Magnon simulates AFM amplitude mode</a:t>
            </a:r>
            <a:endParaRPr lang="en-US" sz="3200" dirty="0">
              <a:latin typeface="Times" pitchFamily="2" charset="0"/>
              <a:cs typeface="Times New Roman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7BDCAFD-5A89-1944-126E-F7055632BF4C}"/>
              </a:ext>
            </a:extLst>
          </p:cNvPr>
          <p:cNvGrpSpPr/>
          <p:nvPr/>
        </p:nvGrpSpPr>
        <p:grpSpPr>
          <a:xfrm>
            <a:off x="583475" y="2771199"/>
            <a:ext cx="3043527" cy="1611213"/>
            <a:chOff x="5277394" y="1434768"/>
            <a:chExt cx="3043527" cy="161121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3A1C3BC-67E3-3B72-C405-2195E8152B1C}"/>
                </a:ext>
              </a:extLst>
            </p:cNvPr>
            <p:cNvSpPr txBox="1"/>
            <p:nvPr/>
          </p:nvSpPr>
          <p:spPr>
            <a:xfrm>
              <a:off x="7662553" y="2282126"/>
              <a:ext cx="65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Times" pitchFamily="2" charset="0"/>
                </a:rPr>
                <a:t>B</a:t>
              </a:r>
              <a:r>
                <a:rPr lang="en-US" baseline="-25000" dirty="0">
                  <a:latin typeface="Times" pitchFamily="2" charset="0"/>
                </a:rPr>
                <a:t>//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6664C-E5FE-A013-7D11-B19D5DC25FB2}"/>
                </a:ext>
              </a:extLst>
            </p:cNvPr>
            <p:cNvSpPr/>
            <p:nvPr/>
          </p:nvSpPr>
          <p:spPr>
            <a:xfrm>
              <a:off x="5680216" y="1704516"/>
              <a:ext cx="1901229" cy="10633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D52415A-C43B-F46C-3843-7E5244963EB5}"/>
                </a:ext>
              </a:extLst>
            </p:cNvPr>
            <p:cNvGrpSpPr/>
            <p:nvPr/>
          </p:nvGrpSpPr>
          <p:grpSpPr>
            <a:xfrm>
              <a:off x="6455931" y="1434768"/>
              <a:ext cx="349797" cy="1611213"/>
              <a:chOff x="2288741" y="1460713"/>
              <a:chExt cx="447923" cy="206319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A88577F-80EC-A228-709C-3F00EB76E1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</a:blip>
              <a:srcRect l="41156" t="6892" r="43166" b="57394"/>
              <a:stretch/>
            </p:blipFill>
            <p:spPr>
              <a:xfrm>
                <a:off x="2290655" y="1460713"/>
                <a:ext cx="446009" cy="666751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3848B1D-D019-9E29-3340-49F2FF321A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</a:blip>
              <a:srcRect l="41648" t="58025" r="42674" b="6261"/>
              <a:stretch/>
            </p:blipFill>
            <p:spPr>
              <a:xfrm>
                <a:off x="2288741" y="2857156"/>
                <a:ext cx="446009" cy="666751"/>
              </a:xfrm>
              <a:prstGeom prst="rect">
                <a:avLst/>
              </a:prstGeom>
            </p:spPr>
          </p:pic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294DCF5-89BA-FDD3-C1AC-152722D9EF3B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>
              <a:off x="5277394" y="2282126"/>
              <a:ext cx="271434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32E08918-13D1-95B2-9218-61F4AC29DFA5}"/>
              </a:ext>
            </a:extLst>
          </p:cNvPr>
          <p:cNvSpPr/>
          <p:nvPr/>
        </p:nvSpPr>
        <p:spPr>
          <a:xfrm rot="20217612">
            <a:off x="2083550" y="2769953"/>
            <a:ext cx="142026" cy="39053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EBD1F60-45E0-5BE4-2DD4-DE654C439B52}"/>
              </a:ext>
            </a:extLst>
          </p:cNvPr>
          <p:cNvSpPr/>
          <p:nvPr/>
        </p:nvSpPr>
        <p:spPr>
          <a:xfrm rot="1106443">
            <a:off x="2039301" y="4027959"/>
            <a:ext cx="142026" cy="39053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095E98E-75BC-CE62-D4B3-4497144C6CBB}"/>
              </a:ext>
            </a:extLst>
          </p:cNvPr>
          <p:cNvCxnSpPr/>
          <p:nvPr/>
        </p:nvCxnSpPr>
        <p:spPr>
          <a:xfrm flipV="1">
            <a:off x="3609656" y="2333096"/>
            <a:ext cx="0" cy="25709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CF7E5C3-8051-1178-DCDA-F85300702DCB}"/>
              </a:ext>
            </a:extLst>
          </p:cNvPr>
          <p:cNvCxnSpPr>
            <a:cxnSpLocks/>
          </p:cNvCxnSpPr>
          <p:nvPr/>
        </p:nvCxnSpPr>
        <p:spPr>
          <a:xfrm>
            <a:off x="3609656" y="4874201"/>
            <a:ext cx="293691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8D791AC-1832-3AB7-5F36-824E5C85B02E}"/>
              </a:ext>
            </a:extLst>
          </p:cNvPr>
          <p:cNvCxnSpPr>
            <a:cxnSpLocks/>
          </p:cNvCxnSpPr>
          <p:nvPr/>
        </p:nvCxnSpPr>
        <p:spPr>
          <a:xfrm>
            <a:off x="3510265" y="3618557"/>
            <a:ext cx="2936918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ACC3771-4EA5-DC66-2423-4A8D63E6A5D3}"/>
              </a:ext>
            </a:extLst>
          </p:cNvPr>
          <p:cNvCxnSpPr>
            <a:cxnSpLocks/>
          </p:cNvCxnSpPr>
          <p:nvPr/>
        </p:nvCxnSpPr>
        <p:spPr>
          <a:xfrm>
            <a:off x="3510265" y="3008530"/>
            <a:ext cx="2936918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46A963D-D844-0697-3144-30A10A71684B}"/>
              </a:ext>
            </a:extLst>
          </p:cNvPr>
          <p:cNvCxnSpPr>
            <a:cxnSpLocks/>
          </p:cNvCxnSpPr>
          <p:nvPr/>
        </p:nvCxnSpPr>
        <p:spPr>
          <a:xfrm>
            <a:off x="3510265" y="4287365"/>
            <a:ext cx="2936918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CEC49C74-80D8-E088-8BA6-D533BD4D35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12380" t="19624" r="4150" b="31794"/>
          <a:stretch/>
        </p:blipFill>
        <p:spPr>
          <a:xfrm>
            <a:off x="3627002" y="2795849"/>
            <a:ext cx="3023527" cy="49603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A28C080-8375-F089-4A73-7312C8D02710}"/>
              </a:ext>
            </a:extLst>
          </p:cNvPr>
          <p:cNvPicPr>
            <a:picLocks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12380" t="19624" r="4150" b="31794"/>
          <a:stretch/>
        </p:blipFill>
        <p:spPr>
          <a:xfrm flipV="1">
            <a:off x="3609656" y="4016052"/>
            <a:ext cx="3023527" cy="4937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9629D60-95E0-7615-C0AB-A0128A85B740}"/>
                  </a:ext>
                </a:extLst>
              </p:cNvPr>
              <p:cNvSpPr txBox="1"/>
              <p:nvPr/>
            </p:nvSpPr>
            <p:spPr>
              <a:xfrm>
                <a:off x="3074504" y="2213113"/>
                <a:ext cx="6493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9629D60-95E0-7615-C0AB-A0128A85B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504" y="2213113"/>
                <a:ext cx="649357" cy="369332"/>
              </a:xfrm>
              <a:prstGeom prst="rect">
                <a:avLst/>
              </a:prstGeom>
              <a:blipFill>
                <a:blip r:embed="rId5"/>
                <a:stretch>
                  <a:fillRect t="-6667" r="-188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AF617A8-B4BD-DC5B-3AF5-4641F959C17C}"/>
                  </a:ext>
                </a:extLst>
              </p:cNvPr>
              <p:cNvSpPr txBox="1"/>
              <p:nvPr/>
            </p:nvSpPr>
            <p:spPr>
              <a:xfrm>
                <a:off x="5446643" y="2547596"/>
                <a:ext cx="6493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AF617A8-B4BD-DC5B-3AF5-4641F959C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643" y="2547596"/>
                <a:ext cx="649357" cy="369332"/>
              </a:xfrm>
              <a:prstGeom prst="rect">
                <a:avLst/>
              </a:prstGeom>
              <a:blipFill>
                <a:blip r:embed="rId6"/>
                <a:stretch>
                  <a:fillRect t="-6667" r="-188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B62CD08-AA65-0210-9F5E-98CF8450F43F}"/>
                  </a:ext>
                </a:extLst>
              </p:cNvPr>
              <p:cNvSpPr txBox="1"/>
              <p:nvPr/>
            </p:nvSpPr>
            <p:spPr>
              <a:xfrm>
                <a:off x="5446642" y="4374013"/>
                <a:ext cx="6493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B62CD08-AA65-0210-9F5E-98CF8450F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642" y="4374013"/>
                <a:ext cx="649357" cy="369332"/>
              </a:xfrm>
              <a:prstGeom prst="rect">
                <a:avLst/>
              </a:prstGeom>
              <a:blipFill>
                <a:blip r:embed="rId7"/>
                <a:stretch>
                  <a:fillRect t="-6667" r="-377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40EC2C3-C0DC-ACC6-10F6-303C723576C5}"/>
                  </a:ext>
                </a:extLst>
              </p:cNvPr>
              <p:cNvSpPr txBox="1"/>
              <p:nvPr/>
            </p:nvSpPr>
            <p:spPr>
              <a:xfrm>
                <a:off x="684426" y="5268391"/>
                <a:ext cx="37279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</m:oMath>
                </a14:m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depends on competition between magnetization and T-B hybridization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40EC2C3-C0DC-ACC6-10F6-303C72357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26" y="5268391"/>
                <a:ext cx="3727938" cy="646331"/>
              </a:xfrm>
              <a:prstGeom prst="rect">
                <a:avLst/>
              </a:prstGeom>
              <a:blipFill>
                <a:blip r:embed="rId8"/>
                <a:stretch>
                  <a:fillRect l="-135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0C7212FA-50F7-A93F-4557-7DEC194ADD87}"/>
              </a:ext>
            </a:extLst>
          </p:cNvPr>
          <p:cNvSpPr txBox="1"/>
          <p:nvPr/>
        </p:nvSpPr>
        <p:spPr>
          <a:xfrm>
            <a:off x="684426" y="3419548"/>
            <a:ext cx="2365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Even MnBi2Te4 (thin) </a:t>
            </a:r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267414D-1B41-918D-372E-E7627DF5FBA1}"/>
              </a:ext>
            </a:extLst>
          </p:cNvPr>
          <p:cNvGrpSpPr/>
          <p:nvPr/>
        </p:nvGrpSpPr>
        <p:grpSpPr>
          <a:xfrm>
            <a:off x="7192692" y="3115537"/>
            <a:ext cx="4178855" cy="1192993"/>
            <a:chOff x="7192692" y="3115537"/>
            <a:chExt cx="4178855" cy="1192993"/>
          </a:xfrm>
        </p:grpSpPr>
        <p:sp>
          <p:nvSpPr>
            <p:cNvPr id="49" name="Down Arrow 48">
              <a:extLst>
                <a:ext uri="{FF2B5EF4-FFF2-40B4-BE49-F238E27FC236}">
                  <a16:creationId xmlns:a16="http://schemas.microsoft.com/office/drawing/2014/main" id="{EAA29C75-BB1A-6CC2-42FB-F0E6F1D02F00}"/>
                </a:ext>
              </a:extLst>
            </p:cNvPr>
            <p:cNvSpPr/>
            <p:nvPr/>
          </p:nvSpPr>
          <p:spPr>
            <a:xfrm rot="16200000">
              <a:off x="7442330" y="3221087"/>
              <a:ext cx="266978" cy="766253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4968712-CFB1-9BFA-2E72-F548A63F77C4}"/>
                </a:ext>
              </a:extLst>
            </p:cNvPr>
            <p:cNvGrpSpPr/>
            <p:nvPr/>
          </p:nvGrpSpPr>
          <p:grpSpPr>
            <a:xfrm>
              <a:off x="7915641" y="3115537"/>
              <a:ext cx="3455906" cy="1192993"/>
              <a:chOff x="2649757" y="5715251"/>
              <a:chExt cx="3455906" cy="1192993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2FF15224-693F-3228-07B5-8581E50D18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380" t="19624" r="4150" b="31794"/>
              <a:stretch/>
            </p:blipFill>
            <p:spPr>
              <a:xfrm>
                <a:off x="2961478" y="5989527"/>
                <a:ext cx="3023527" cy="496037"/>
              </a:xfrm>
              <a:prstGeom prst="rect">
                <a:avLst/>
              </a:prstGeom>
            </p:spPr>
          </p:pic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BF463BD6-4A1E-532B-0A57-C9CFC4C6EC5C}"/>
                  </a:ext>
                </a:extLst>
              </p:cNvPr>
              <p:cNvCxnSpPr/>
              <p:nvPr/>
            </p:nvCxnSpPr>
            <p:spPr>
              <a:xfrm flipV="1">
                <a:off x="2961478" y="5816953"/>
                <a:ext cx="0" cy="7219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A0241BF2-3A6E-7606-27B3-4F72A18E79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1478" y="6538912"/>
                <a:ext cx="300795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01E976B7-6E60-0B25-F12B-7C3939259FA7}"/>
                      </a:ext>
                    </a:extLst>
                  </p:cNvPr>
                  <p:cNvSpPr txBox="1"/>
                  <p:nvPr/>
                </p:nvSpPr>
                <p:spPr>
                  <a:xfrm>
                    <a:off x="2649757" y="5715251"/>
                    <a:ext cx="380444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𝜃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272B3AD2-F57F-0A27-C0F4-82DB770EF2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49757" y="5715251"/>
                    <a:ext cx="380444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AA27955-F4CA-5EEA-0DAD-6181211C4EF4}"/>
                  </a:ext>
                </a:extLst>
              </p:cNvPr>
              <p:cNvSpPr txBox="1"/>
              <p:nvPr/>
            </p:nvSpPr>
            <p:spPr>
              <a:xfrm>
                <a:off x="5394199" y="6538912"/>
                <a:ext cx="7114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</a:t>
                </a:r>
              </a:p>
            </p:txBody>
          </p: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DC9E174-71AA-F59B-823A-E4BE5EA3B0C1}"/>
              </a:ext>
            </a:extLst>
          </p:cNvPr>
          <p:cNvSpPr txBox="1"/>
          <p:nvPr/>
        </p:nvSpPr>
        <p:spPr>
          <a:xfrm>
            <a:off x="6097181" y="4886630"/>
            <a:ext cx="711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3CCC71D-90C1-3FC7-8523-61495A9CD034}"/>
                  </a:ext>
                </a:extLst>
              </p:cNvPr>
              <p:cNvSpPr txBox="1"/>
              <p:nvPr/>
            </p:nvSpPr>
            <p:spPr>
              <a:xfrm>
                <a:off x="945587" y="4824992"/>
                <a:ext cx="230300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1800" b="0" i="1" dirty="0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𝜋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i="1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3CCC71D-90C1-3FC7-8523-61495A9CD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87" y="4824992"/>
                <a:ext cx="2303004" cy="369332"/>
              </a:xfrm>
              <a:prstGeom prst="rect">
                <a:avLst/>
              </a:prstGeom>
              <a:blipFill>
                <a:blip r:embed="rId10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252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EAEB9841-C8EB-798E-F5E4-9FFEFC3C2C8E}"/>
              </a:ext>
            </a:extLst>
          </p:cNvPr>
          <p:cNvGrpSpPr/>
          <p:nvPr/>
        </p:nvGrpSpPr>
        <p:grpSpPr>
          <a:xfrm>
            <a:off x="6032635" y="1996884"/>
            <a:ext cx="4317167" cy="3723141"/>
            <a:chOff x="4508634" y="1996883"/>
            <a:chExt cx="4317167" cy="372314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366887-55DA-3639-E149-92ACB4DD3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254" t="34281" r="59047" b="31423"/>
            <a:stretch/>
          </p:blipFill>
          <p:spPr>
            <a:xfrm>
              <a:off x="4508634" y="2146300"/>
              <a:ext cx="4317167" cy="357372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2098BE4-120A-2BF7-8B7B-3D68AF16EB50}"/>
                </a:ext>
              </a:extLst>
            </p:cNvPr>
            <p:cNvSpPr/>
            <p:nvPr/>
          </p:nvSpPr>
          <p:spPr>
            <a:xfrm>
              <a:off x="6276814" y="4262034"/>
              <a:ext cx="245390" cy="2789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30F6ACC-C776-30F9-DD35-26175563FCFE}"/>
                </a:ext>
              </a:extLst>
            </p:cNvPr>
            <p:cNvSpPr/>
            <p:nvPr/>
          </p:nvSpPr>
          <p:spPr>
            <a:xfrm>
              <a:off x="4766431" y="1996883"/>
              <a:ext cx="410003" cy="4661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989119" y="21415"/>
                <a:ext cx="8229600" cy="778098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Static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/>
                      </a:rPr>
                      <m:t>𝜃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measurement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89119" y="21415"/>
                <a:ext cx="8229600" cy="778098"/>
              </a:xfr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02EFB-DD62-FC76-F36A-C3618045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27A443A-5714-D739-E67D-59BB2270007E}"/>
              </a:ext>
            </a:extLst>
          </p:cNvPr>
          <p:cNvGrpSpPr/>
          <p:nvPr/>
        </p:nvGrpSpPr>
        <p:grpSpPr>
          <a:xfrm>
            <a:off x="1524001" y="1791069"/>
            <a:ext cx="4488367" cy="3573724"/>
            <a:chOff x="0" y="1791069"/>
            <a:chExt cx="4488367" cy="357372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F3063FE-C27F-620A-4EF3-845924CF49B1}"/>
                </a:ext>
              </a:extLst>
            </p:cNvPr>
            <p:cNvGrpSpPr/>
            <p:nvPr/>
          </p:nvGrpSpPr>
          <p:grpSpPr>
            <a:xfrm>
              <a:off x="39030" y="1791069"/>
              <a:ext cx="4449337" cy="3573724"/>
              <a:chOff x="39030" y="1791069"/>
              <a:chExt cx="4449337" cy="357372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CEE80D5-5620-0BF4-2F79-7C13EF855A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858" r="51935" b="65704"/>
              <a:stretch/>
            </p:blipFill>
            <p:spPr>
              <a:xfrm>
                <a:off x="39030" y="1791069"/>
                <a:ext cx="4317167" cy="3573724"/>
              </a:xfrm>
              <a:prstGeom prst="rect">
                <a:avLst/>
              </a:prstGeom>
            </p:spPr>
          </p:pic>
          <p:sp>
            <p:nvSpPr>
              <p:cNvPr id="4" name="Freeform 3">
                <a:extLst>
                  <a:ext uri="{FF2B5EF4-FFF2-40B4-BE49-F238E27FC236}">
                    <a16:creationId xmlns:a16="http://schemas.microsoft.com/office/drawing/2014/main" id="{3AE1D8FE-54CC-A537-CB41-A5EBD7B113CA}"/>
                  </a:ext>
                </a:extLst>
              </p:cNvPr>
              <p:cNvSpPr/>
              <p:nvPr/>
            </p:nvSpPr>
            <p:spPr>
              <a:xfrm>
                <a:off x="2217881" y="2157761"/>
                <a:ext cx="2270486" cy="1957039"/>
              </a:xfrm>
              <a:custGeom>
                <a:avLst/>
                <a:gdLst>
                  <a:gd name="connsiteX0" fmla="*/ 1212 w 2270486"/>
                  <a:gd name="connsiteY0" fmla="*/ 94785 h 1957039"/>
                  <a:gd name="connsiteX1" fmla="*/ 6788 w 2270486"/>
                  <a:gd name="connsiteY1" fmla="*/ 50180 h 1957039"/>
                  <a:gd name="connsiteX2" fmla="*/ 51393 w 2270486"/>
                  <a:gd name="connsiteY2" fmla="*/ 16727 h 1957039"/>
                  <a:gd name="connsiteX3" fmla="*/ 90422 w 2270486"/>
                  <a:gd name="connsiteY3" fmla="*/ 11151 h 1957039"/>
                  <a:gd name="connsiteX4" fmla="*/ 118300 w 2270486"/>
                  <a:gd name="connsiteY4" fmla="*/ 5576 h 1957039"/>
                  <a:gd name="connsiteX5" fmla="*/ 246539 w 2270486"/>
                  <a:gd name="connsiteY5" fmla="*/ 0 h 1957039"/>
                  <a:gd name="connsiteX6" fmla="*/ 904461 w 2270486"/>
                  <a:gd name="connsiteY6" fmla="*/ 5576 h 1957039"/>
                  <a:gd name="connsiteX7" fmla="*/ 1211120 w 2270486"/>
                  <a:gd name="connsiteY7" fmla="*/ 39029 h 1957039"/>
                  <a:gd name="connsiteX8" fmla="*/ 1333783 w 2270486"/>
                  <a:gd name="connsiteY8" fmla="*/ 61332 h 1957039"/>
                  <a:gd name="connsiteX9" fmla="*/ 1478749 w 2270486"/>
                  <a:gd name="connsiteY9" fmla="*/ 100361 h 1957039"/>
                  <a:gd name="connsiteX10" fmla="*/ 1540081 w 2270486"/>
                  <a:gd name="connsiteY10" fmla="*/ 117088 h 1957039"/>
                  <a:gd name="connsiteX11" fmla="*/ 1590261 w 2270486"/>
                  <a:gd name="connsiteY11" fmla="*/ 128239 h 1957039"/>
                  <a:gd name="connsiteX12" fmla="*/ 1651593 w 2270486"/>
                  <a:gd name="connsiteY12" fmla="*/ 150541 h 1957039"/>
                  <a:gd name="connsiteX13" fmla="*/ 1673895 w 2270486"/>
                  <a:gd name="connsiteY13" fmla="*/ 156117 h 1957039"/>
                  <a:gd name="connsiteX14" fmla="*/ 1746378 w 2270486"/>
                  <a:gd name="connsiteY14" fmla="*/ 144966 h 1957039"/>
                  <a:gd name="connsiteX15" fmla="*/ 1974978 w 2270486"/>
                  <a:gd name="connsiteY15" fmla="*/ 167268 h 1957039"/>
                  <a:gd name="connsiteX16" fmla="*/ 1997281 w 2270486"/>
                  <a:gd name="connsiteY16" fmla="*/ 183995 h 1957039"/>
                  <a:gd name="connsiteX17" fmla="*/ 2019583 w 2270486"/>
                  <a:gd name="connsiteY17" fmla="*/ 195146 h 1957039"/>
                  <a:gd name="connsiteX18" fmla="*/ 2036310 w 2270486"/>
                  <a:gd name="connsiteY18" fmla="*/ 211873 h 1957039"/>
                  <a:gd name="connsiteX19" fmla="*/ 2064188 w 2270486"/>
                  <a:gd name="connsiteY19" fmla="*/ 234176 h 1957039"/>
                  <a:gd name="connsiteX20" fmla="*/ 2108793 w 2270486"/>
                  <a:gd name="connsiteY20" fmla="*/ 278780 h 1957039"/>
                  <a:gd name="connsiteX21" fmla="*/ 2164549 w 2270486"/>
                  <a:gd name="connsiteY21" fmla="*/ 340112 h 1957039"/>
                  <a:gd name="connsiteX22" fmla="*/ 2186851 w 2270486"/>
                  <a:gd name="connsiteY22" fmla="*/ 362415 h 1957039"/>
                  <a:gd name="connsiteX23" fmla="*/ 2237032 w 2270486"/>
                  <a:gd name="connsiteY23" fmla="*/ 429322 h 1957039"/>
                  <a:gd name="connsiteX24" fmla="*/ 2253759 w 2270486"/>
                  <a:gd name="connsiteY24" fmla="*/ 490654 h 1957039"/>
                  <a:gd name="connsiteX25" fmla="*/ 2259334 w 2270486"/>
                  <a:gd name="connsiteY25" fmla="*/ 529683 h 1957039"/>
                  <a:gd name="connsiteX26" fmla="*/ 2270486 w 2270486"/>
                  <a:gd name="connsiteY26" fmla="*/ 585439 h 1957039"/>
                  <a:gd name="connsiteX27" fmla="*/ 2259334 w 2270486"/>
                  <a:gd name="connsiteY27" fmla="*/ 802888 h 1957039"/>
                  <a:gd name="connsiteX28" fmla="*/ 2253759 w 2270486"/>
                  <a:gd name="connsiteY28" fmla="*/ 841917 h 1957039"/>
                  <a:gd name="connsiteX29" fmla="*/ 2242608 w 2270486"/>
                  <a:gd name="connsiteY29" fmla="*/ 869795 h 1957039"/>
                  <a:gd name="connsiteX30" fmla="*/ 2231456 w 2270486"/>
                  <a:gd name="connsiteY30" fmla="*/ 903249 h 1957039"/>
                  <a:gd name="connsiteX31" fmla="*/ 2209154 w 2270486"/>
                  <a:gd name="connsiteY31" fmla="*/ 936702 h 1957039"/>
                  <a:gd name="connsiteX32" fmla="*/ 2170125 w 2270486"/>
                  <a:gd name="connsiteY32" fmla="*/ 970156 h 1957039"/>
                  <a:gd name="connsiteX33" fmla="*/ 2136671 w 2270486"/>
                  <a:gd name="connsiteY33" fmla="*/ 1003610 h 1957039"/>
                  <a:gd name="connsiteX34" fmla="*/ 2025159 w 2270486"/>
                  <a:gd name="connsiteY34" fmla="*/ 1120698 h 1957039"/>
                  <a:gd name="connsiteX35" fmla="*/ 1874617 w 2270486"/>
                  <a:gd name="connsiteY35" fmla="*/ 1282390 h 1957039"/>
                  <a:gd name="connsiteX36" fmla="*/ 1807710 w 2270486"/>
                  <a:gd name="connsiteY36" fmla="*/ 1371600 h 1957039"/>
                  <a:gd name="connsiteX37" fmla="*/ 1751954 w 2270486"/>
                  <a:gd name="connsiteY37" fmla="*/ 1432932 h 1957039"/>
                  <a:gd name="connsiteX38" fmla="*/ 1735227 w 2270486"/>
                  <a:gd name="connsiteY38" fmla="*/ 1460810 h 1957039"/>
                  <a:gd name="connsiteX39" fmla="*/ 1701773 w 2270486"/>
                  <a:gd name="connsiteY39" fmla="*/ 1494263 h 1957039"/>
                  <a:gd name="connsiteX40" fmla="*/ 1685047 w 2270486"/>
                  <a:gd name="connsiteY40" fmla="*/ 1510990 h 1957039"/>
                  <a:gd name="connsiteX41" fmla="*/ 1673895 w 2270486"/>
                  <a:gd name="connsiteY41" fmla="*/ 1522141 h 1957039"/>
                  <a:gd name="connsiteX42" fmla="*/ 1651593 w 2270486"/>
                  <a:gd name="connsiteY42" fmla="*/ 1555595 h 1957039"/>
                  <a:gd name="connsiteX43" fmla="*/ 1634866 w 2270486"/>
                  <a:gd name="connsiteY43" fmla="*/ 1600200 h 1957039"/>
                  <a:gd name="connsiteX44" fmla="*/ 1623715 w 2270486"/>
                  <a:gd name="connsiteY44" fmla="*/ 1622502 h 1957039"/>
                  <a:gd name="connsiteX45" fmla="*/ 1590261 w 2270486"/>
                  <a:gd name="connsiteY45" fmla="*/ 1700561 h 1957039"/>
                  <a:gd name="connsiteX46" fmla="*/ 1579110 w 2270486"/>
                  <a:gd name="connsiteY46" fmla="*/ 1717288 h 1957039"/>
                  <a:gd name="connsiteX47" fmla="*/ 1562383 w 2270486"/>
                  <a:gd name="connsiteY47" fmla="*/ 1750741 h 1957039"/>
                  <a:gd name="connsiteX48" fmla="*/ 1556808 w 2270486"/>
                  <a:gd name="connsiteY48" fmla="*/ 1767468 h 1957039"/>
                  <a:gd name="connsiteX49" fmla="*/ 1523354 w 2270486"/>
                  <a:gd name="connsiteY49" fmla="*/ 1812073 h 1957039"/>
                  <a:gd name="connsiteX50" fmla="*/ 1501051 w 2270486"/>
                  <a:gd name="connsiteY50" fmla="*/ 1845527 h 1957039"/>
                  <a:gd name="connsiteX51" fmla="*/ 1462022 w 2270486"/>
                  <a:gd name="connsiteY51" fmla="*/ 1895707 h 1957039"/>
                  <a:gd name="connsiteX52" fmla="*/ 1434144 w 2270486"/>
                  <a:gd name="connsiteY52" fmla="*/ 1934737 h 1957039"/>
                  <a:gd name="connsiteX53" fmla="*/ 1417417 w 2270486"/>
                  <a:gd name="connsiteY53" fmla="*/ 1951463 h 1957039"/>
                  <a:gd name="connsiteX54" fmla="*/ 1400690 w 2270486"/>
                  <a:gd name="connsiteY54" fmla="*/ 1957039 h 1957039"/>
                  <a:gd name="connsiteX55" fmla="*/ 1383964 w 2270486"/>
                  <a:gd name="connsiteY55" fmla="*/ 1951463 h 1957039"/>
                  <a:gd name="connsiteX56" fmla="*/ 1367237 w 2270486"/>
                  <a:gd name="connsiteY56" fmla="*/ 1895707 h 1957039"/>
                  <a:gd name="connsiteX57" fmla="*/ 1356086 w 2270486"/>
                  <a:gd name="connsiteY57" fmla="*/ 1862254 h 1957039"/>
                  <a:gd name="connsiteX58" fmla="*/ 1361661 w 2270486"/>
                  <a:gd name="connsiteY58" fmla="*/ 1734015 h 1957039"/>
                  <a:gd name="connsiteX59" fmla="*/ 1372812 w 2270486"/>
                  <a:gd name="connsiteY59" fmla="*/ 1700561 h 1957039"/>
                  <a:gd name="connsiteX60" fmla="*/ 1383964 w 2270486"/>
                  <a:gd name="connsiteY60" fmla="*/ 1633654 h 1957039"/>
                  <a:gd name="connsiteX61" fmla="*/ 1389539 w 2270486"/>
                  <a:gd name="connsiteY61" fmla="*/ 1605776 h 1957039"/>
                  <a:gd name="connsiteX62" fmla="*/ 1400690 w 2270486"/>
                  <a:gd name="connsiteY62" fmla="*/ 1538868 h 1957039"/>
                  <a:gd name="connsiteX63" fmla="*/ 1406266 w 2270486"/>
                  <a:gd name="connsiteY63" fmla="*/ 1505415 h 1957039"/>
                  <a:gd name="connsiteX64" fmla="*/ 1417417 w 2270486"/>
                  <a:gd name="connsiteY64" fmla="*/ 1444083 h 1957039"/>
                  <a:gd name="connsiteX65" fmla="*/ 1434144 w 2270486"/>
                  <a:gd name="connsiteY65" fmla="*/ 1349298 h 1957039"/>
                  <a:gd name="connsiteX66" fmla="*/ 1428569 w 2270486"/>
                  <a:gd name="connsiteY66" fmla="*/ 1204332 h 1957039"/>
                  <a:gd name="connsiteX67" fmla="*/ 1422993 w 2270486"/>
                  <a:gd name="connsiteY67" fmla="*/ 1182029 h 1957039"/>
                  <a:gd name="connsiteX68" fmla="*/ 1406266 w 2270486"/>
                  <a:gd name="connsiteY68" fmla="*/ 1170878 h 1957039"/>
                  <a:gd name="connsiteX69" fmla="*/ 1038276 w 2270486"/>
                  <a:gd name="connsiteY69" fmla="*/ 1170878 h 1957039"/>
                  <a:gd name="connsiteX70" fmla="*/ 1010398 w 2270486"/>
                  <a:gd name="connsiteY70" fmla="*/ 1165302 h 1957039"/>
                  <a:gd name="connsiteX71" fmla="*/ 943490 w 2270486"/>
                  <a:gd name="connsiteY71" fmla="*/ 1159727 h 1957039"/>
                  <a:gd name="connsiteX72" fmla="*/ 753920 w 2270486"/>
                  <a:gd name="connsiteY72" fmla="*/ 1148576 h 1957039"/>
                  <a:gd name="connsiteX73" fmla="*/ 647983 w 2270486"/>
                  <a:gd name="connsiteY73" fmla="*/ 1137424 h 1957039"/>
                  <a:gd name="connsiteX74" fmla="*/ 597803 w 2270486"/>
                  <a:gd name="connsiteY74" fmla="*/ 1126273 h 1957039"/>
                  <a:gd name="connsiteX75" fmla="*/ 542047 w 2270486"/>
                  <a:gd name="connsiteY75" fmla="*/ 1070517 h 1957039"/>
                  <a:gd name="connsiteX76" fmla="*/ 469564 w 2270486"/>
                  <a:gd name="connsiteY76" fmla="*/ 1003610 h 1957039"/>
                  <a:gd name="connsiteX77" fmla="*/ 335749 w 2270486"/>
                  <a:gd name="connsiteY77" fmla="*/ 853068 h 1957039"/>
                  <a:gd name="connsiteX78" fmla="*/ 291144 w 2270486"/>
                  <a:gd name="connsiteY78" fmla="*/ 786161 h 1957039"/>
                  <a:gd name="connsiteX79" fmla="*/ 235388 w 2270486"/>
                  <a:gd name="connsiteY79" fmla="*/ 674649 h 1957039"/>
                  <a:gd name="connsiteX80" fmla="*/ 218661 w 2270486"/>
                  <a:gd name="connsiteY80" fmla="*/ 574288 h 1957039"/>
                  <a:gd name="connsiteX81" fmla="*/ 207510 w 2270486"/>
                  <a:gd name="connsiteY81" fmla="*/ 429322 h 1957039"/>
                  <a:gd name="connsiteX82" fmla="*/ 196359 w 2270486"/>
                  <a:gd name="connsiteY82" fmla="*/ 390293 h 1957039"/>
                  <a:gd name="connsiteX83" fmla="*/ 168481 w 2270486"/>
                  <a:gd name="connsiteY83" fmla="*/ 356839 h 1957039"/>
                  <a:gd name="connsiteX84" fmla="*/ 157329 w 2270486"/>
                  <a:gd name="connsiteY84" fmla="*/ 340112 h 1957039"/>
                  <a:gd name="connsiteX85" fmla="*/ 135027 w 2270486"/>
                  <a:gd name="connsiteY85" fmla="*/ 317810 h 1957039"/>
                  <a:gd name="connsiteX86" fmla="*/ 118300 w 2270486"/>
                  <a:gd name="connsiteY86" fmla="*/ 284356 h 1957039"/>
                  <a:gd name="connsiteX87" fmla="*/ 107149 w 2270486"/>
                  <a:gd name="connsiteY87" fmla="*/ 267629 h 1957039"/>
                  <a:gd name="connsiteX88" fmla="*/ 79271 w 2270486"/>
                  <a:gd name="connsiteY88" fmla="*/ 234176 h 1957039"/>
                  <a:gd name="connsiteX89" fmla="*/ 68120 w 2270486"/>
                  <a:gd name="connsiteY89" fmla="*/ 200722 h 1957039"/>
                  <a:gd name="connsiteX90" fmla="*/ 40242 w 2270486"/>
                  <a:gd name="connsiteY90" fmla="*/ 178419 h 1957039"/>
                  <a:gd name="connsiteX91" fmla="*/ 34666 w 2270486"/>
                  <a:gd name="connsiteY91" fmla="*/ 161693 h 1957039"/>
                  <a:gd name="connsiteX92" fmla="*/ 23515 w 2270486"/>
                  <a:gd name="connsiteY92" fmla="*/ 150541 h 1957039"/>
                  <a:gd name="connsiteX93" fmla="*/ 1212 w 2270486"/>
                  <a:gd name="connsiteY93" fmla="*/ 94785 h 1957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2270486" h="1957039">
                    <a:moveTo>
                      <a:pt x="1212" y="94785"/>
                    </a:moveTo>
                    <a:cubicBezTo>
                      <a:pt x="-1576" y="78058"/>
                      <a:pt x="509" y="63785"/>
                      <a:pt x="6788" y="50180"/>
                    </a:cubicBezTo>
                    <a:cubicBezTo>
                      <a:pt x="15394" y="31533"/>
                      <a:pt x="32676" y="20470"/>
                      <a:pt x="51393" y="16727"/>
                    </a:cubicBezTo>
                    <a:cubicBezTo>
                      <a:pt x="64280" y="14150"/>
                      <a:pt x="77459" y="13311"/>
                      <a:pt x="90422" y="11151"/>
                    </a:cubicBezTo>
                    <a:cubicBezTo>
                      <a:pt x="99770" y="9593"/>
                      <a:pt x="108847" y="6251"/>
                      <a:pt x="118300" y="5576"/>
                    </a:cubicBezTo>
                    <a:cubicBezTo>
                      <a:pt x="160978" y="2528"/>
                      <a:pt x="203793" y="1859"/>
                      <a:pt x="246539" y="0"/>
                    </a:cubicBezTo>
                    <a:lnTo>
                      <a:pt x="904461" y="5576"/>
                    </a:lnTo>
                    <a:cubicBezTo>
                      <a:pt x="947254" y="6725"/>
                      <a:pt x="1155612" y="30582"/>
                      <a:pt x="1211120" y="39029"/>
                    </a:cubicBezTo>
                    <a:cubicBezTo>
                      <a:pt x="1252205" y="45281"/>
                      <a:pt x="1293275" y="52049"/>
                      <a:pt x="1333783" y="61332"/>
                    </a:cubicBezTo>
                    <a:cubicBezTo>
                      <a:pt x="1382561" y="72510"/>
                      <a:pt x="1430440" y="87304"/>
                      <a:pt x="1478749" y="100361"/>
                    </a:cubicBezTo>
                    <a:cubicBezTo>
                      <a:pt x="1499206" y="105890"/>
                      <a:pt x="1519395" y="112491"/>
                      <a:pt x="1540081" y="117088"/>
                    </a:cubicBezTo>
                    <a:cubicBezTo>
                      <a:pt x="1556808" y="120805"/>
                      <a:pt x="1573705" y="123824"/>
                      <a:pt x="1590261" y="128239"/>
                    </a:cubicBezTo>
                    <a:cubicBezTo>
                      <a:pt x="1635814" y="140386"/>
                      <a:pt x="1610584" y="136871"/>
                      <a:pt x="1651593" y="150541"/>
                    </a:cubicBezTo>
                    <a:cubicBezTo>
                      <a:pt x="1658863" y="152964"/>
                      <a:pt x="1666461" y="154258"/>
                      <a:pt x="1673895" y="156117"/>
                    </a:cubicBezTo>
                    <a:cubicBezTo>
                      <a:pt x="1698056" y="152400"/>
                      <a:pt x="1721933" y="144966"/>
                      <a:pt x="1746378" y="144966"/>
                    </a:cubicBezTo>
                    <a:cubicBezTo>
                      <a:pt x="1917795" y="144966"/>
                      <a:pt x="1886111" y="137646"/>
                      <a:pt x="1974978" y="167268"/>
                    </a:cubicBezTo>
                    <a:cubicBezTo>
                      <a:pt x="1982412" y="172844"/>
                      <a:pt x="1989401" y="179070"/>
                      <a:pt x="1997281" y="183995"/>
                    </a:cubicBezTo>
                    <a:cubicBezTo>
                      <a:pt x="2004329" y="188400"/>
                      <a:pt x="2012820" y="190315"/>
                      <a:pt x="2019583" y="195146"/>
                    </a:cubicBezTo>
                    <a:cubicBezTo>
                      <a:pt x="2025999" y="199729"/>
                      <a:pt x="2030376" y="206681"/>
                      <a:pt x="2036310" y="211873"/>
                    </a:cubicBezTo>
                    <a:cubicBezTo>
                      <a:pt x="2045266" y="219710"/>
                      <a:pt x="2055443" y="226104"/>
                      <a:pt x="2064188" y="234176"/>
                    </a:cubicBezTo>
                    <a:cubicBezTo>
                      <a:pt x="2079639" y="248438"/>
                      <a:pt x="2092640" y="265319"/>
                      <a:pt x="2108793" y="278780"/>
                    </a:cubicBezTo>
                    <a:cubicBezTo>
                      <a:pt x="2172267" y="331676"/>
                      <a:pt x="2115984" y="279405"/>
                      <a:pt x="2164549" y="340112"/>
                    </a:cubicBezTo>
                    <a:cubicBezTo>
                      <a:pt x="2171117" y="348322"/>
                      <a:pt x="2180060" y="354389"/>
                      <a:pt x="2186851" y="362415"/>
                    </a:cubicBezTo>
                    <a:cubicBezTo>
                      <a:pt x="2215914" y="396762"/>
                      <a:pt x="2218580" y="401643"/>
                      <a:pt x="2237032" y="429322"/>
                    </a:cubicBezTo>
                    <a:cubicBezTo>
                      <a:pt x="2249608" y="479629"/>
                      <a:pt x="2243336" y="459388"/>
                      <a:pt x="2253759" y="490654"/>
                    </a:cubicBezTo>
                    <a:cubicBezTo>
                      <a:pt x="2255617" y="503664"/>
                      <a:pt x="2257050" y="516741"/>
                      <a:pt x="2259334" y="529683"/>
                    </a:cubicBezTo>
                    <a:cubicBezTo>
                      <a:pt x="2262628" y="548348"/>
                      <a:pt x="2270486" y="585439"/>
                      <a:pt x="2270486" y="585439"/>
                    </a:cubicBezTo>
                    <a:cubicBezTo>
                      <a:pt x="2266769" y="657922"/>
                      <a:pt x="2264057" y="730464"/>
                      <a:pt x="2259334" y="802888"/>
                    </a:cubicBezTo>
                    <a:cubicBezTo>
                      <a:pt x="2258479" y="816002"/>
                      <a:pt x="2256946" y="829168"/>
                      <a:pt x="2253759" y="841917"/>
                    </a:cubicBezTo>
                    <a:cubicBezTo>
                      <a:pt x="2251332" y="851627"/>
                      <a:pt x="2246028" y="860389"/>
                      <a:pt x="2242608" y="869795"/>
                    </a:cubicBezTo>
                    <a:cubicBezTo>
                      <a:pt x="2238591" y="880842"/>
                      <a:pt x="2236713" y="892735"/>
                      <a:pt x="2231456" y="903249"/>
                    </a:cubicBezTo>
                    <a:cubicBezTo>
                      <a:pt x="2225462" y="915236"/>
                      <a:pt x="2209154" y="936702"/>
                      <a:pt x="2209154" y="936702"/>
                    </a:cubicBezTo>
                    <a:cubicBezTo>
                      <a:pt x="2175635" y="914356"/>
                      <a:pt x="2202769" y="924454"/>
                      <a:pt x="2170125" y="970156"/>
                    </a:cubicBezTo>
                    <a:cubicBezTo>
                      <a:pt x="2160959" y="982989"/>
                      <a:pt x="2147610" y="992250"/>
                      <a:pt x="2136671" y="1003610"/>
                    </a:cubicBezTo>
                    <a:cubicBezTo>
                      <a:pt x="2099285" y="1042434"/>
                      <a:pt x="2062640" y="1081967"/>
                      <a:pt x="2025159" y="1120698"/>
                    </a:cubicBezTo>
                    <a:cubicBezTo>
                      <a:pt x="1970774" y="1176896"/>
                      <a:pt x="1924056" y="1216471"/>
                      <a:pt x="1874617" y="1282390"/>
                    </a:cubicBezTo>
                    <a:cubicBezTo>
                      <a:pt x="1852315" y="1312127"/>
                      <a:pt x="1833994" y="1345316"/>
                      <a:pt x="1807710" y="1371600"/>
                    </a:cubicBezTo>
                    <a:cubicBezTo>
                      <a:pt x="1784900" y="1394410"/>
                      <a:pt x="1771311" y="1406317"/>
                      <a:pt x="1751954" y="1432932"/>
                    </a:cubicBezTo>
                    <a:cubicBezTo>
                      <a:pt x="1745580" y="1441696"/>
                      <a:pt x="1742090" y="1452423"/>
                      <a:pt x="1735227" y="1460810"/>
                    </a:cubicBezTo>
                    <a:cubicBezTo>
                      <a:pt x="1725241" y="1473015"/>
                      <a:pt x="1712924" y="1483112"/>
                      <a:pt x="1701773" y="1494263"/>
                    </a:cubicBezTo>
                    <a:lnTo>
                      <a:pt x="1685047" y="1510990"/>
                    </a:lnTo>
                    <a:cubicBezTo>
                      <a:pt x="1681330" y="1514707"/>
                      <a:pt x="1676811" y="1517767"/>
                      <a:pt x="1673895" y="1522141"/>
                    </a:cubicBezTo>
                    <a:cubicBezTo>
                      <a:pt x="1666461" y="1533292"/>
                      <a:pt x="1657586" y="1543608"/>
                      <a:pt x="1651593" y="1555595"/>
                    </a:cubicBezTo>
                    <a:cubicBezTo>
                      <a:pt x="1620544" y="1617695"/>
                      <a:pt x="1657643" y="1539463"/>
                      <a:pt x="1634866" y="1600200"/>
                    </a:cubicBezTo>
                    <a:cubicBezTo>
                      <a:pt x="1631948" y="1607982"/>
                      <a:pt x="1626989" y="1614863"/>
                      <a:pt x="1623715" y="1622502"/>
                    </a:cubicBezTo>
                    <a:cubicBezTo>
                      <a:pt x="1611820" y="1650256"/>
                      <a:pt x="1604761" y="1675186"/>
                      <a:pt x="1590261" y="1700561"/>
                    </a:cubicBezTo>
                    <a:cubicBezTo>
                      <a:pt x="1586936" y="1706379"/>
                      <a:pt x="1582107" y="1711294"/>
                      <a:pt x="1579110" y="1717288"/>
                    </a:cubicBezTo>
                    <a:cubicBezTo>
                      <a:pt x="1556029" y="1763450"/>
                      <a:pt x="1594336" y="1702813"/>
                      <a:pt x="1562383" y="1750741"/>
                    </a:cubicBezTo>
                    <a:cubicBezTo>
                      <a:pt x="1560525" y="1756317"/>
                      <a:pt x="1559436" y="1762211"/>
                      <a:pt x="1556808" y="1767468"/>
                    </a:cubicBezTo>
                    <a:cubicBezTo>
                      <a:pt x="1550277" y="1780530"/>
                      <a:pt x="1529913" y="1803055"/>
                      <a:pt x="1523354" y="1812073"/>
                    </a:cubicBezTo>
                    <a:cubicBezTo>
                      <a:pt x="1515471" y="1822912"/>
                      <a:pt x="1508977" y="1834719"/>
                      <a:pt x="1501051" y="1845527"/>
                    </a:cubicBezTo>
                    <a:cubicBezTo>
                      <a:pt x="1488520" y="1862615"/>
                      <a:pt x="1473776" y="1878075"/>
                      <a:pt x="1462022" y="1895707"/>
                    </a:cubicBezTo>
                    <a:cubicBezTo>
                      <a:pt x="1453197" y="1908945"/>
                      <a:pt x="1444517" y="1922635"/>
                      <a:pt x="1434144" y="1934737"/>
                    </a:cubicBezTo>
                    <a:cubicBezTo>
                      <a:pt x="1429012" y="1940724"/>
                      <a:pt x="1423978" y="1947089"/>
                      <a:pt x="1417417" y="1951463"/>
                    </a:cubicBezTo>
                    <a:cubicBezTo>
                      <a:pt x="1412527" y="1954723"/>
                      <a:pt x="1406266" y="1955180"/>
                      <a:pt x="1400690" y="1957039"/>
                    </a:cubicBezTo>
                    <a:cubicBezTo>
                      <a:pt x="1395115" y="1955180"/>
                      <a:pt x="1387380" y="1956245"/>
                      <a:pt x="1383964" y="1951463"/>
                    </a:cubicBezTo>
                    <a:cubicBezTo>
                      <a:pt x="1377162" y="1941940"/>
                      <a:pt x="1371247" y="1909073"/>
                      <a:pt x="1367237" y="1895707"/>
                    </a:cubicBezTo>
                    <a:cubicBezTo>
                      <a:pt x="1363860" y="1884448"/>
                      <a:pt x="1356086" y="1862254"/>
                      <a:pt x="1356086" y="1862254"/>
                    </a:cubicBezTo>
                    <a:cubicBezTo>
                      <a:pt x="1357944" y="1819508"/>
                      <a:pt x="1357259" y="1776575"/>
                      <a:pt x="1361661" y="1734015"/>
                    </a:cubicBezTo>
                    <a:cubicBezTo>
                      <a:pt x="1362870" y="1722323"/>
                      <a:pt x="1370262" y="1712036"/>
                      <a:pt x="1372812" y="1700561"/>
                    </a:cubicBezTo>
                    <a:cubicBezTo>
                      <a:pt x="1377717" y="1678489"/>
                      <a:pt x="1379530" y="1655825"/>
                      <a:pt x="1383964" y="1633654"/>
                    </a:cubicBezTo>
                    <a:cubicBezTo>
                      <a:pt x="1385822" y="1624361"/>
                      <a:pt x="1387892" y="1615108"/>
                      <a:pt x="1389539" y="1605776"/>
                    </a:cubicBezTo>
                    <a:cubicBezTo>
                      <a:pt x="1393468" y="1583510"/>
                      <a:pt x="1396973" y="1561171"/>
                      <a:pt x="1400690" y="1538868"/>
                    </a:cubicBezTo>
                    <a:cubicBezTo>
                      <a:pt x="1402549" y="1527717"/>
                      <a:pt x="1404049" y="1516500"/>
                      <a:pt x="1406266" y="1505415"/>
                    </a:cubicBezTo>
                    <a:cubicBezTo>
                      <a:pt x="1426020" y="1406653"/>
                      <a:pt x="1396016" y="1558220"/>
                      <a:pt x="1417417" y="1444083"/>
                    </a:cubicBezTo>
                    <a:cubicBezTo>
                      <a:pt x="1433894" y="1356208"/>
                      <a:pt x="1423984" y="1420425"/>
                      <a:pt x="1434144" y="1349298"/>
                    </a:cubicBezTo>
                    <a:cubicBezTo>
                      <a:pt x="1432286" y="1300976"/>
                      <a:pt x="1431786" y="1252583"/>
                      <a:pt x="1428569" y="1204332"/>
                    </a:cubicBezTo>
                    <a:cubicBezTo>
                      <a:pt x="1428059" y="1196686"/>
                      <a:pt x="1427244" y="1188405"/>
                      <a:pt x="1422993" y="1182029"/>
                    </a:cubicBezTo>
                    <a:cubicBezTo>
                      <a:pt x="1419276" y="1176453"/>
                      <a:pt x="1411842" y="1174595"/>
                      <a:pt x="1406266" y="1170878"/>
                    </a:cubicBezTo>
                    <a:cubicBezTo>
                      <a:pt x="1279116" y="1213264"/>
                      <a:pt x="1382086" y="1180991"/>
                      <a:pt x="1038276" y="1170878"/>
                    </a:cubicBezTo>
                    <a:cubicBezTo>
                      <a:pt x="1028803" y="1170599"/>
                      <a:pt x="1019810" y="1166409"/>
                      <a:pt x="1010398" y="1165302"/>
                    </a:cubicBezTo>
                    <a:cubicBezTo>
                      <a:pt x="988171" y="1162687"/>
                      <a:pt x="965823" y="1161183"/>
                      <a:pt x="943490" y="1159727"/>
                    </a:cubicBezTo>
                    <a:cubicBezTo>
                      <a:pt x="880325" y="1155608"/>
                      <a:pt x="816959" y="1154307"/>
                      <a:pt x="753920" y="1148576"/>
                    </a:cubicBezTo>
                    <a:cubicBezTo>
                      <a:pt x="718454" y="1145352"/>
                      <a:pt x="683185" y="1142840"/>
                      <a:pt x="647983" y="1137424"/>
                    </a:cubicBezTo>
                    <a:cubicBezTo>
                      <a:pt x="629568" y="1134591"/>
                      <a:pt x="615571" y="1130715"/>
                      <a:pt x="597803" y="1126273"/>
                    </a:cubicBezTo>
                    <a:cubicBezTo>
                      <a:pt x="558323" y="1099953"/>
                      <a:pt x="604107" y="1132577"/>
                      <a:pt x="542047" y="1070517"/>
                    </a:cubicBezTo>
                    <a:cubicBezTo>
                      <a:pt x="518797" y="1047267"/>
                      <a:pt x="492814" y="1026860"/>
                      <a:pt x="469564" y="1003610"/>
                    </a:cubicBezTo>
                    <a:cubicBezTo>
                      <a:pt x="434784" y="968830"/>
                      <a:pt x="367889" y="895921"/>
                      <a:pt x="335749" y="853068"/>
                    </a:cubicBezTo>
                    <a:cubicBezTo>
                      <a:pt x="319667" y="831625"/>
                      <a:pt x="305535" y="808775"/>
                      <a:pt x="291144" y="786161"/>
                    </a:cubicBezTo>
                    <a:cubicBezTo>
                      <a:pt x="265300" y="745549"/>
                      <a:pt x="249200" y="720691"/>
                      <a:pt x="235388" y="674649"/>
                    </a:cubicBezTo>
                    <a:cubicBezTo>
                      <a:pt x="226331" y="644459"/>
                      <a:pt x="222609" y="605872"/>
                      <a:pt x="218661" y="574288"/>
                    </a:cubicBezTo>
                    <a:cubicBezTo>
                      <a:pt x="215557" y="515299"/>
                      <a:pt x="216912" y="481031"/>
                      <a:pt x="207510" y="429322"/>
                    </a:cubicBezTo>
                    <a:cubicBezTo>
                      <a:pt x="206490" y="423711"/>
                      <a:pt x="199770" y="397116"/>
                      <a:pt x="196359" y="390293"/>
                    </a:cubicBezTo>
                    <a:cubicBezTo>
                      <a:pt x="185977" y="369529"/>
                      <a:pt x="183895" y="375335"/>
                      <a:pt x="168481" y="356839"/>
                    </a:cubicBezTo>
                    <a:cubicBezTo>
                      <a:pt x="164191" y="351691"/>
                      <a:pt x="161690" y="345200"/>
                      <a:pt x="157329" y="340112"/>
                    </a:cubicBezTo>
                    <a:cubicBezTo>
                      <a:pt x="150487" y="332130"/>
                      <a:pt x="141869" y="325792"/>
                      <a:pt x="135027" y="317810"/>
                    </a:cubicBezTo>
                    <a:cubicBezTo>
                      <a:pt x="115854" y="295441"/>
                      <a:pt x="130172" y="308099"/>
                      <a:pt x="118300" y="284356"/>
                    </a:cubicBezTo>
                    <a:cubicBezTo>
                      <a:pt x="115303" y="278362"/>
                      <a:pt x="111439" y="272777"/>
                      <a:pt x="107149" y="267629"/>
                    </a:cubicBezTo>
                    <a:cubicBezTo>
                      <a:pt x="94645" y="252625"/>
                      <a:pt x="87180" y="251973"/>
                      <a:pt x="79271" y="234176"/>
                    </a:cubicBezTo>
                    <a:cubicBezTo>
                      <a:pt x="74497" y="223435"/>
                      <a:pt x="77900" y="207242"/>
                      <a:pt x="68120" y="200722"/>
                    </a:cubicBezTo>
                    <a:cubicBezTo>
                      <a:pt x="47019" y="186655"/>
                      <a:pt x="56131" y="194310"/>
                      <a:pt x="40242" y="178419"/>
                    </a:cubicBezTo>
                    <a:cubicBezTo>
                      <a:pt x="38383" y="172844"/>
                      <a:pt x="37690" y="166732"/>
                      <a:pt x="34666" y="161693"/>
                    </a:cubicBezTo>
                    <a:cubicBezTo>
                      <a:pt x="31961" y="157185"/>
                      <a:pt x="26799" y="154646"/>
                      <a:pt x="23515" y="150541"/>
                    </a:cubicBezTo>
                    <a:cubicBezTo>
                      <a:pt x="14543" y="139326"/>
                      <a:pt x="4000" y="111512"/>
                      <a:pt x="1212" y="9478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08110B1-9ECA-45E4-1DDD-845DD6F49E81}"/>
                </a:ext>
              </a:extLst>
            </p:cNvPr>
            <p:cNvSpPr/>
            <p:nvPr/>
          </p:nvSpPr>
          <p:spPr>
            <a:xfrm>
              <a:off x="0" y="2146300"/>
              <a:ext cx="1130300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14">
            <a:extLst>
              <a:ext uri="{FF2B5EF4-FFF2-40B4-BE49-F238E27FC236}">
                <a16:creationId xmlns:a16="http://schemas.microsoft.com/office/drawing/2014/main" id="{782BF906-CAE2-5467-D70F-AD9D700274CC}"/>
              </a:ext>
            </a:extLst>
          </p:cNvPr>
          <p:cNvSpPr/>
          <p:nvPr/>
        </p:nvSpPr>
        <p:spPr>
          <a:xfrm>
            <a:off x="3826923" y="2378638"/>
            <a:ext cx="91840" cy="199705"/>
          </a:xfrm>
          <a:custGeom>
            <a:avLst/>
            <a:gdLst>
              <a:gd name="connsiteX0" fmla="*/ 0 w 48374"/>
              <a:gd name="connsiteY0" fmla="*/ 0 h 130097"/>
              <a:gd name="connsiteX1" fmla="*/ 48322 w 48374"/>
              <a:gd name="connsiteY1" fmla="*/ 63190 h 130097"/>
              <a:gd name="connsiteX2" fmla="*/ 7434 w 48374"/>
              <a:gd name="connsiteY2" fmla="*/ 130097 h 13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74" h="130097">
                <a:moveTo>
                  <a:pt x="0" y="0"/>
                </a:moveTo>
                <a:cubicBezTo>
                  <a:pt x="23541" y="20753"/>
                  <a:pt x="47083" y="41507"/>
                  <a:pt x="48322" y="63190"/>
                </a:cubicBezTo>
                <a:cubicBezTo>
                  <a:pt x="49561" y="84873"/>
                  <a:pt x="28497" y="107485"/>
                  <a:pt x="7434" y="130097"/>
                </a:cubicBezTo>
              </a:path>
            </a:pathLst>
          </a:custGeom>
          <a:noFill/>
          <a:ln w="12700">
            <a:solidFill>
              <a:schemeClr val="tx1"/>
            </a:solidFill>
            <a:headEnd type="stealt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331D78-AF5A-1A74-1C57-3F17AE6C25B8}"/>
                  </a:ext>
                </a:extLst>
              </p:cNvPr>
              <p:cNvSpPr txBox="1"/>
              <p:nvPr/>
            </p:nvSpPr>
            <p:spPr>
              <a:xfrm>
                <a:off x="4052863" y="2146300"/>
                <a:ext cx="21267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Kerr rotation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331D78-AF5A-1A74-1C57-3F17AE6C2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863" y="2146300"/>
                <a:ext cx="2126772" cy="369332"/>
              </a:xfrm>
              <a:prstGeom prst="rect">
                <a:avLst/>
              </a:prstGeom>
              <a:blipFill>
                <a:blip r:embed="rId5"/>
                <a:stretch>
                  <a:fillRect l="-2976" t="-3226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BF5EA68-7B07-5DA4-BCF6-DE207A68E256}"/>
                  </a:ext>
                </a:extLst>
              </p:cNvPr>
              <p:cNvSpPr txBox="1"/>
              <p:nvPr/>
            </p:nvSpPr>
            <p:spPr>
              <a:xfrm>
                <a:off x="7523853" y="4078353"/>
                <a:ext cx="79931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  <a:ea typeface="Cambria Math"/>
                        </a:rPr>
                        <m:t>𝜃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BF5EA68-7B07-5DA4-BCF6-DE207A68E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853" y="4078353"/>
                <a:ext cx="799313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4ADEE4B-2662-74BE-ADBA-586D697C070F}"/>
              </a:ext>
            </a:extLst>
          </p:cNvPr>
          <p:cNvSpPr txBox="1"/>
          <p:nvPr/>
        </p:nvSpPr>
        <p:spPr>
          <a:xfrm>
            <a:off x="2354235" y="4112160"/>
            <a:ext cx="1687713" cy="369332"/>
          </a:xfrm>
          <a:prstGeom prst="rect">
            <a:avLst/>
          </a:prstGeom>
          <a:solidFill>
            <a:schemeClr val="bg1">
              <a:alpha val="63221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6L MnBi2Te4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0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71A16C0-097A-DDAC-320C-462C4F5C884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015485" y="88763"/>
                <a:ext cx="8435280" cy="679060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i="1">
                        <a:latin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  <m:r>
                      <a:rPr lang="en-US" altLang="zh-CN" sz="3200" i="1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CN" sz="3200" i="1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altLang="zh-CN" sz="3200" i="1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altLang="zh-CN" sz="3200" dirty="0">
                    <a:latin typeface="Times New Roman" pitchFamily="18" charset="0"/>
                    <a:cs typeface="Times New Roman" pitchFamily="18" charset="0"/>
                  </a:rPr>
                  <a:t> at </a:t>
                </a:r>
                <a:r>
                  <a:rPr lang="en-US" altLang="zh-CN" sz="3200" i="1" dirty="0">
                    <a:latin typeface="Times New Roman" pitchFamily="18" charset="0"/>
                    <a:cs typeface="Times New Roman" pitchFamily="18" charset="0"/>
                  </a:rPr>
                  <a:t>fs</a:t>
                </a:r>
                <a:r>
                  <a:rPr lang="en-US" altLang="zh-CN" sz="3200" dirty="0">
                    <a:latin typeface="Times New Roman" pitchFamily="18" charset="0"/>
                    <a:cs typeface="Times New Roman" pitchFamily="18" charset="0"/>
                  </a:rPr>
                  <a:t> time scale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71A16C0-097A-DDAC-320C-462C4F5C88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015485" y="88763"/>
                <a:ext cx="8435280" cy="679060"/>
              </a:xfrm>
              <a:blipFill>
                <a:blip r:embed="rId2"/>
                <a:stretch>
                  <a:fillRect t="-5556" b="-20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B1978-33C3-83F5-2C69-202D3C004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7A523F-1220-1524-9EC2-BA4260A0F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78"/>
          <a:stretch/>
        </p:blipFill>
        <p:spPr>
          <a:xfrm>
            <a:off x="5178638" y="1787687"/>
            <a:ext cx="3965362" cy="432371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3B0F8AC-6D25-66DE-7EF6-863CC7DAFC50}"/>
              </a:ext>
            </a:extLst>
          </p:cNvPr>
          <p:cNvGrpSpPr/>
          <p:nvPr/>
        </p:nvGrpSpPr>
        <p:grpSpPr>
          <a:xfrm>
            <a:off x="2794862" y="2092271"/>
            <a:ext cx="2603715" cy="369332"/>
            <a:chOff x="1270861" y="2092271"/>
            <a:chExt cx="2603715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964968-1B9B-0860-8CAA-0AF7C7CDD0A6}"/>
                </a:ext>
              </a:extLst>
            </p:cNvPr>
            <p:cNvSpPr txBox="1"/>
            <p:nvPr/>
          </p:nvSpPr>
          <p:spPr>
            <a:xfrm>
              <a:off x="1270861" y="2092271"/>
              <a:ext cx="2154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Launching magnon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578E3D7-6463-54E9-6951-E6F5DBCD8EC4}"/>
                </a:ext>
              </a:extLst>
            </p:cNvPr>
            <p:cNvCxnSpPr>
              <a:endCxn id="7" idx="3"/>
            </p:cNvCxnSpPr>
            <p:nvPr/>
          </p:nvCxnSpPr>
          <p:spPr>
            <a:xfrm flipH="1" flipV="1">
              <a:off x="3425125" y="2276937"/>
              <a:ext cx="449451" cy="1098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DCA709-31D9-60C9-7646-C5CDAE26B2B2}"/>
              </a:ext>
            </a:extLst>
          </p:cNvPr>
          <p:cNvGrpSpPr/>
          <p:nvPr/>
        </p:nvGrpSpPr>
        <p:grpSpPr>
          <a:xfrm>
            <a:off x="3538779" y="3112135"/>
            <a:ext cx="2154264" cy="369332"/>
            <a:chOff x="2014779" y="3112135"/>
            <a:chExt cx="2154264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BC63841-A943-A7B2-81EA-FB524024D973}"/>
                    </a:ext>
                  </a:extLst>
                </p:cNvPr>
                <p:cNvSpPr txBox="1"/>
                <p:nvPr/>
              </p:nvSpPr>
              <p:spPr>
                <a:xfrm>
                  <a:off x="2014779" y="3112135"/>
                  <a:ext cx="215426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Measure 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𝜃</m:t>
                      </m:r>
                    </m:oMath>
                  </a14:m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BC63841-A943-A7B2-81EA-FB524024D9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4779" y="3112135"/>
                  <a:ext cx="2154264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339" t="-10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0D4211D-C3B9-1504-E9C6-72D5EBE9C1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5125" y="3302556"/>
              <a:ext cx="44945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7147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047221" y="129171"/>
                <a:ext cx="8075240" cy="63408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Coherent oscillation of </a:t>
                </a:r>
                <a14:m>
                  <m:oMath xmlns:m="http://schemas.openxmlformats.org/officeDocument/2006/math">
                    <m:r>
                      <a:rPr lang="en-US" altLang="zh-CN" sz="3600" i="1">
                        <a:latin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endParaRPr lang="en-US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047221" y="129171"/>
                <a:ext cx="8075240" cy="634082"/>
              </a:xfrm>
              <a:blipFill>
                <a:blip r:embed="rId3"/>
                <a:stretch>
                  <a:fillRect t="-7843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73911AE-63D0-BFBD-1A8F-F4AD246DD322}"/>
              </a:ext>
            </a:extLst>
          </p:cNvPr>
          <p:cNvSpPr txBox="1"/>
          <p:nvPr/>
        </p:nvSpPr>
        <p:spPr>
          <a:xfrm>
            <a:off x="4749009" y="6198255"/>
            <a:ext cx="3187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Axion quasiparticle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2871B6-F2FF-BBE0-90FA-4EA6086F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A56D5D-A940-0D83-C58E-8EBFC2123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45" r="8388"/>
          <a:stretch/>
        </p:blipFill>
        <p:spPr>
          <a:xfrm>
            <a:off x="2869489" y="931056"/>
            <a:ext cx="6946129" cy="50993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A4B8CA-1688-59B5-C6B3-4B9A0A2BF71C}"/>
              </a:ext>
            </a:extLst>
          </p:cNvPr>
          <p:cNvSpPr txBox="1"/>
          <p:nvPr/>
        </p:nvSpPr>
        <p:spPr>
          <a:xfrm>
            <a:off x="8191136" y="1089151"/>
            <a:ext cx="1131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 GHz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3F054F-831B-B2EE-DC05-E70ACBD1602C}"/>
                  </a:ext>
                </a:extLst>
              </p:cNvPr>
              <p:cNvSpPr txBox="1"/>
              <p:nvPr/>
            </p:nvSpPr>
            <p:spPr>
              <a:xfrm rot="16200000">
                <a:off x="449157" y="3038801"/>
                <a:ext cx="267290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Times New Roman" pitchFamily="18" charset="0"/>
                      </a:rPr>
                      <m:t>Δ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3F054F-831B-B2EE-DC05-E70ACBD16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9157" y="3038801"/>
                <a:ext cx="2672909" cy="523220"/>
              </a:xfrm>
              <a:prstGeom prst="rect">
                <a:avLst/>
              </a:prstGeom>
              <a:blipFill>
                <a:blip r:embed="rId5"/>
                <a:stretch>
                  <a:fillRect l="-16667" r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04676A-E287-CA66-F68F-05690429D704}"/>
                  </a:ext>
                </a:extLst>
              </p:cNvPr>
              <p:cNvSpPr txBox="1"/>
              <p:nvPr/>
            </p:nvSpPr>
            <p:spPr>
              <a:xfrm>
                <a:off x="2277834" y="2010451"/>
                <a:ext cx="8269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0.03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04676A-E287-CA66-F68F-05690429D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834" y="2010451"/>
                <a:ext cx="82699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7D0181-8930-74EF-9EFC-5B305127B4AE}"/>
                  </a:ext>
                </a:extLst>
              </p:cNvPr>
              <p:cNvSpPr txBox="1"/>
              <p:nvPr/>
            </p:nvSpPr>
            <p:spPr>
              <a:xfrm>
                <a:off x="2277833" y="876124"/>
                <a:ext cx="8269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0.06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7D0181-8930-74EF-9EFC-5B305127B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833" y="876124"/>
                <a:ext cx="82699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367120-6F13-FE16-74C8-03185FFDCCF7}"/>
                  </a:ext>
                </a:extLst>
              </p:cNvPr>
              <p:cNvSpPr txBox="1"/>
              <p:nvPr/>
            </p:nvSpPr>
            <p:spPr>
              <a:xfrm>
                <a:off x="2277833" y="3099821"/>
                <a:ext cx="8269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0.00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367120-6F13-FE16-74C8-03185FFDC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833" y="3099821"/>
                <a:ext cx="82699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71686E-FDC7-5851-8409-BD500C9E894D}"/>
                  </a:ext>
                </a:extLst>
              </p:cNvPr>
              <p:cNvSpPr txBox="1"/>
              <p:nvPr/>
            </p:nvSpPr>
            <p:spPr>
              <a:xfrm>
                <a:off x="2184843" y="4234148"/>
                <a:ext cx="8269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−0.03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71686E-FDC7-5851-8409-BD500C9E8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843" y="4234148"/>
                <a:ext cx="82699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86C58A-3D7F-9154-4BA8-43DA8295F4AC}"/>
                  </a:ext>
                </a:extLst>
              </p:cNvPr>
              <p:cNvSpPr txBox="1"/>
              <p:nvPr/>
            </p:nvSpPr>
            <p:spPr>
              <a:xfrm>
                <a:off x="2184842" y="5305824"/>
                <a:ext cx="8269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−0.06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86C58A-3D7F-9154-4BA8-43DA8295F4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842" y="5305824"/>
                <a:ext cx="82699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BEB224E5-FF47-8C3C-ED6F-287FD7AECAA8}"/>
              </a:ext>
            </a:extLst>
          </p:cNvPr>
          <p:cNvSpPr/>
          <p:nvPr/>
        </p:nvSpPr>
        <p:spPr>
          <a:xfrm>
            <a:off x="7500258" y="1089151"/>
            <a:ext cx="2166257" cy="1828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3AF781-3C7B-1ABC-F3FF-B69E36D51440}"/>
              </a:ext>
            </a:extLst>
          </p:cNvPr>
          <p:cNvSpPr/>
          <p:nvPr/>
        </p:nvSpPr>
        <p:spPr>
          <a:xfrm>
            <a:off x="3603489" y="4354286"/>
            <a:ext cx="5801768" cy="1111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0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576" y="184900"/>
            <a:ext cx="7941568" cy="592579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Systematic dependences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F0633CD-AE7F-EA54-02C9-CA34C93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25</a:t>
            </a:fld>
            <a:endParaRPr lang="zh-CN" alt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F51288-6B37-481D-3648-2B5813902571}"/>
              </a:ext>
            </a:extLst>
          </p:cNvPr>
          <p:cNvGrpSpPr/>
          <p:nvPr/>
        </p:nvGrpSpPr>
        <p:grpSpPr>
          <a:xfrm>
            <a:off x="1544816" y="1626961"/>
            <a:ext cx="8676328" cy="3582746"/>
            <a:chOff x="408984" y="838583"/>
            <a:chExt cx="11469764" cy="473624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E01E4D7-9E69-5D7B-529F-D5374C14593F}"/>
                </a:ext>
              </a:extLst>
            </p:cNvPr>
            <p:cNvGrpSpPr/>
            <p:nvPr/>
          </p:nvGrpSpPr>
          <p:grpSpPr>
            <a:xfrm>
              <a:off x="408984" y="1207915"/>
              <a:ext cx="3389003" cy="4348642"/>
              <a:chOff x="467544" y="1444311"/>
              <a:chExt cx="2890910" cy="370950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3E6699E-025A-7FDF-DFE6-7E1EBDD22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7544" y="1444311"/>
                <a:ext cx="2890910" cy="3709508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00F5C69-DF36-08ED-1B34-41A87802660D}"/>
                  </a:ext>
                </a:extLst>
              </p:cNvPr>
              <p:cNvSpPr/>
              <p:nvPr/>
            </p:nvSpPr>
            <p:spPr>
              <a:xfrm>
                <a:off x="467544" y="4581128"/>
                <a:ext cx="241128" cy="4320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129753A-3244-ADA8-420A-D5C285A2DF9E}"/>
                </a:ext>
              </a:extLst>
            </p:cNvPr>
            <p:cNvSpPr txBox="1"/>
            <p:nvPr/>
          </p:nvSpPr>
          <p:spPr>
            <a:xfrm>
              <a:off x="774137" y="838583"/>
              <a:ext cx="3541876" cy="488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Temperature dependence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E8EA03B-D96D-1F55-C156-8CDE60005D62}"/>
                </a:ext>
              </a:extLst>
            </p:cNvPr>
            <p:cNvGrpSpPr/>
            <p:nvPr/>
          </p:nvGrpSpPr>
          <p:grpSpPr>
            <a:xfrm>
              <a:off x="8062323" y="1389837"/>
              <a:ext cx="3816425" cy="3810000"/>
              <a:chOff x="4667658" y="1304397"/>
              <a:chExt cx="3816425" cy="3810000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87D0E35B-8B67-F18B-4A48-92024CBB7C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12362" r="37554"/>
              <a:stretch/>
            </p:blipFill>
            <p:spPr>
              <a:xfrm>
                <a:off x="4667658" y="1304397"/>
                <a:ext cx="3816425" cy="3810000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2A22DCF8-1628-5D88-F7C9-60D9965D4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64654" t="8802" r="19282" b="77590"/>
              <a:stretch/>
            </p:blipFill>
            <p:spPr>
              <a:xfrm>
                <a:off x="6137414" y="1649390"/>
                <a:ext cx="1224137" cy="518462"/>
              </a:xfrm>
              <a:prstGeom prst="rect">
                <a:avLst/>
              </a:prstGeom>
            </p:spPr>
          </p:pic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E1E753E1-ECBC-0078-63E4-E44F0B0D10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64654" t="22058" r="25266" b="66628"/>
              <a:stretch/>
            </p:blipFill>
            <p:spPr>
              <a:xfrm>
                <a:off x="7452320" y="1649390"/>
                <a:ext cx="768128" cy="431040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210948D-F8B9-8F63-0F9E-C74ED9F4CFAF}"/>
                </a:ext>
              </a:extLst>
            </p:cNvPr>
            <p:cNvSpPr txBox="1"/>
            <p:nvPr/>
          </p:nvSpPr>
          <p:spPr>
            <a:xfrm>
              <a:off x="9094717" y="1251277"/>
              <a:ext cx="2676855" cy="488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Pump polarization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D9E4FD8-37CC-994C-FA13-AD6CF8076C98}"/>
                </a:ext>
              </a:extLst>
            </p:cNvPr>
            <p:cNvGrpSpPr/>
            <p:nvPr/>
          </p:nvGrpSpPr>
          <p:grpSpPr>
            <a:xfrm>
              <a:off x="4111770" y="1167757"/>
              <a:ext cx="3484471" cy="4407075"/>
              <a:chOff x="143345" y="1247159"/>
              <a:chExt cx="3335212" cy="426267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2A7D5EA3-8838-0027-59CD-D4028D8F1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3345" y="1247159"/>
                <a:ext cx="3306090" cy="4262672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EA75CB0-F3BB-977F-612D-A08DC2299459}"/>
                  </a:ext>
                </a:extLst>
              </p:cNvPr>
              <p:cNvSpPr/>
              <p:nvPr/>
            </p:nvSpPr>
            <p:spPr>
              <a:xfrm>
                <a:off x="3359150" y="2123863"/>
                <a:ext cx="119407" cy="17450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2A1AA56-2E8B-3267-98D3-97D22B7A6517}"/>
                </a:ext>
              </a:extLst>
            </p:cNvPr>
            <p:cNvSpPr txBox="1"/>
            <p:nvPr/>
          </p:nvSpPr>
          <p:spPr>
            <a:xfrm>
              <a:off x="4939273" y="838583"/>
              <a:ext cx="2727714" cy="488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B-field dependence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273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C2B20-773C-6B70-1CD0-06450E0A5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400" y="219220"/>
            <a:ext cx="7715200" cy="44010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Axion electrodynamics</a:t>
            </a:r>
            <a:endParaRPr lang="en-US" sz="2800" dirty="0">
              <a:latin typeface="Times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ACAC62-0292-07B4-9C06-8778D9F9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9350A-EBAC-735B-F06E-DF5786E8C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343" y="3996843"/>
            <a:ext cx="3295087" cy="1082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66292F-AAEF-0AE5-F34E-43ACB811E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57" y="3963256"/>
            <a:ext cx="2514486" cy="1082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27C034-49FF-D76B-4423-85264648E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035" y="3996844"/>
            <a:ext cx="2712622" cy="1048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29D146-5C64-C9C4-4C39-B851E36833C5}"/>
                  </a:ext>
                </a:extLst>
              </p:cNvPr>
              <p:cNvSpPr txBox="1"/>
              <p:nvPr/>
            </p:nvSpPr>
            <p:spPr>
              <a:xfrm>
                <a:off x="7233130" y="2982088"/>
                <a:ext cx="16881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~0.03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29D146-5C64-C9C4-4C39-B851E3683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130" y="2982088"/>
                <a:ext cx="1688141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98AE6622-C1DC-FCC6-A9BD-3AF7C6BCFABF}"/>
              </a:ext>
            </a:extLst>
          </p:cNvPr>
          <p:cNvGrpSpPr/>
          <p:nvPr/>
        </p:nvGrpSpPr>
        <p:grpSpPr>
          <a:xfrm>
            <a:off x="2305717" y="1728374"/>
            <a:ext cx="2504922" cy="1161573"/>
            <a:chOff x="7006260" y="1506022"/>
            <a:chExt cx="2504922" cy="116157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D81005C-2A40-6AB8-B0FD-EF3AE6C04F22}"/>
                </a:ext>
              </a:extLst>
            </p:cNvPr>
            <p:cNvGrpSpPr/>
            <p:nvPr/>
          </p:nvGrpSpPr>
          <p:grpSpPr>
            <a:xfrm>
              <a:off x="7193486" y="1587275"/>
              <a:ext cx="2130470" cy="1080320"/>
              <a:chOff x="5133570" y="1062670"/>
              <a:chExt cx="2225003" cy="1128256"/>
            </a:xfrm>
          </p:grpSpPr>
          <p:pic>
            <p:nvPicPr>
              <p:cNvPr id="27" name="Picture 8" descr="Can Axions Be Dark Matter? - YouTube">
                <a:extLst>
                  <a:ext uri="{FF2B5EF4-FFF2-40B4-BE49-F238E27FC236}">
                    <a16:creationId xmlns:a16="http://schemas.microsoft.com/office/drawing/2014/main" id="{8788664F-03C5-3F32-99B4-43538197ED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463" b="2273"/>
              <a:stretch/>
            </p:blipFill>
            <p:spPr bwMode="auto">
              <a:xfrm>
                <a:off x="5133570" y="1211084"/>
                <a:ext cx="2225003" cy="9798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7B259D7-6A14-5626-7399-92BE19308DB9}"/>
                  </a:ext>
                </a:extLst>
              </p:cNvPr>
              <p:cNvSpPr/>
              <p:nvPr/>
            </p:nvSpPr>
            <p:spPr>
              <a:xfrm>
                <a:off x="5133570" y="1062670"/>
                <a:ext cx="2225003" cy="18885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56F7626-ECDD-5197-2D40-0E5163966FD6}"/>
                </a:ext>
              </a:extLst>
            </p:cNvPr>
            <p:cNvSpPr txBox="1"/>
            <p:nvPr/>
          </p:nvSpPr>
          <p:spPr>
            <a:xfrm>
              <a:off x="7006260" y="1506022"/>
              <a:ext cx="25049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Dark Matter Axion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0EDB7D5-A644-2B13-7DAE-809CE59384AC}"/>
                  </a:ext>
                </a:extLst>
              </p:cNvPr>
              <p:cNvSpPr txBox="1"/>
              <p:nvPr/>
            </p:nvSpPr>
            <p:spPr>
              <a:xfrm>
                <a:off x="2714108" y="2982088"/>
                <a:ext cx="16881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0EDB7D5-A644-2B13-7DAE-809CE59384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108" y="2982088"/>
                <a:ext cx="168814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F9072338-EBAD-1B10-4239-BA3C17EB5286}"/>
              </a:ext>
            </a:extLst>
          </p:cNvPr>
          <p:cNvSpPr/>
          <p:nvPr/>
        </p:nvSpPr>
        <p:spPr>
          <a:xfrm>
            <a:off x="7204217" y="1704517"/>
            <a:ext cx="1901229" cy="1063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BECB34C-A98E-2068-2E61-273F8248195C}"/>
              </a:ext>
            </a:extLst>
          </p:cNvPr>
          <p:cNvGrpSpPr/>
          <p:nvPr/>
        </p:nvGrpSpPr>
        <p:grpSpPr>
          <a:xfrm>
            <a:off x="7979932" y="1434769"/>
            <a:ext cx="349797" cy="1611213"/>
            <a:chOff x="2288741" y="1460713"/>
            <a:chExt cx="447923" cy="206319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2EB833A-2AA5-BB08-2DB3-1D80744C6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</a:blip>
            <a:srcRect l="41156" t="6892" r="43166" b="57394"/>
            <a:stretch/>
          </p:blipFill>
          <p:spPr>
            <a:xfrm>
              <a:off x="2290655" y="1460713"/>
              <a:ext cx="446009" cy="66675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CA30DE7-7C0B-5F9D-7DB1-CC0301E5B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</a:blip>
            <a:srcRect l="41648" t="58025" r="42674" b="6261"/>
            <a:stretch/>
          </p:blipFill>
          <p:spPr>
            <a:xfrm>
              <a:off x="2288741" y="2857156"/>
              <a:ext cx="446009" cy="666751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8833F96-68F9-E7A2-95AA-EAECE6C07BD1}"/>
              </a:ext>
            </a:extLst>
          </p:cNvPr>
          <p:cNvSpPr/>
          <p:nvPr/>
        </p:nvSpPr>
        <p:spPr>
          <a:xfrm rot="20002147">
            <a:off x="8319653" y="1426026"/>
            <a:ext cx="124691" cy="28679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69C750A-2502-10CF-3AF3-0AA243253FB3}"/>
              </a:ext>
            </a:extLst>
          </p:cNvPr>
          <p:cNvSpPr/>
          <p:nvPr/>
        </p:nvSpPr>
        <p:spPr>
          <a:xfrm rot="1162239">
            <a:off x="8306021" y="2746550"/>
            <a:ext cx="124691" cy="28679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58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C2B20-773C-6B70-1CD0-06450E0A5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400" y="219220"/>
            <a:ext cx="7715200" cy="44010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" pitchFamily="2" charset="0"/>
                <a:cs typeface="Times New Roman" panose="02020603050405020304" pitchFamily="18" charset="0"/>
              </a:rPr>
              <a:t>Axion detector!!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35254E-F40F-F34F-6B9F-6FAA750C678E}"/>
              </a:ext>
            </a:extLst>
          </p:cNvPr>
          <p:cNvGrpSpPr/>
          <p:nvPr/>
        </p:nvGrpSpPr>
        <p:grpSpPr>
          <a:xfrm>
            <a:off x="3849130" y="3766908"/>
            <a:ext cx="4228071" cy="2589442"/>
            <a:chOff x="159969" y="3556496"/>
            <a:chExt cx="4228071" cy="25894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711A07-A954-225D-79B7-758A4C7CA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885" y="3556496"/>
              <a:ext cx="4214155" cy="7230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72B6F40-8FF5-7061-E56D-EFC7682BA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885" y="4336266"/>
              <a:ext cx="4214155" cy="9484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58D9C65-0437-B144-6EAA-8B8814C92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1" t="47375" r="12954" b="27015"/>
            <a:stretch/>
          </p:blipFill>
          <p:spPr>
            <a:xfrm>
              <a:off x="159969" y="5322103"/>
              <a:ext cx="4228071" cy="8238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2E72569-7613-C923-9E30-86115A664E1F}"/>
              </a:ext>
            </a:extLst>
          </p:cNvPr>
          <p:cNvCxnSpPr/>
          <p:nvPr/>
        </p:nvCxnSpPr>
        <p:spPr>
          <a:xfrm>
            <a:off x="3875141" y="1403782"/>
            <a:ext cx="1007390" cy="96089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225B8A-C88D-1DB2-126E-F999F042C3AA}"/>
                  </a:ext>
                </a:extLst>
              </p:cNvPr>
              <p:cNvSpPr txBox="1"/>
              <p:nvPr/>
            </p:nvSpPr>
            <p:spPr>
              <a:xfrm>
                <a:off x="4017640" y="1211576"/>
                <a:ext cx="1270861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" pitchFamily="2" charset="0"/>
                  </a:rPr>
                  <a:t>DM Axion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DM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225B8A-C88D-1DB2-126E-F999F042C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640" y="1211576"/>
                <a:ext cx="1270861" cy="669992"/>
              </a:xfrm>
              <a:prstGeom prst="rect">
                <a:avLst/>
              </a:prstGeom>
              <a:blipFill>
                <a:blip r:embed="rId6"/>
                <a:stretch>
                  <a:fillRect l="-3960" t="-3704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FA6092CD-89DB-D0E9-2A76-37648B6EBD55}"/>
              </a:ext>
            </a:extLst>
          </p:cNvPr>
          <p:cNvSpPr/>
          <p:nvPr/>
        </p:nvSpPr>
        <p:spPr>
          <a:xfrm>
            <a:off x="4969457" y="2106114"/>
            <a:ext cx="1344948" cy="11125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4B3C45-BC53-3996-9145-EE2D1461CE12}"/>
                  </a:ext>
                </a:extLst>
              </p:cNvPr>
              <p:cNvSpPr txBox="1"/>
              <p:nvPr/>
            </p:nvSpPr>
            <p:spPr>
              <a:xfrm>
                <a:off x="5043545" y="2229858"/>
                <a:ext cx="1270861" cy="835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imes" pitchFamily="2" charset="0"/>
                  </a:rPr>
                  <a:t>MnBi</a:t>
                </a:r>
                <a:r>
                  <a:rPr lang="en-US" baseline="-25000" dirty="0">
                    <a:latin typeface="Times" pitchFamily="2" charset="0"/>
                  </a:rPr>
                  <a:t>2</a:t>
                </a:r>
                <a:r>
                  <a:rPr lang="en-US" dirty="0">
                    <a:latin typeface="Times" pitchFamily="2" charset="0"/>
                  </a:rPr>
                  <a:t>Te</a:t>
                </a:r>
                <a:r>
                  <a:rPr lang="en-US" baseline="-25000" dirty="0">
                    <a:latin typeface="Times" pitchFamily="2" charset="0"/>
                  </a:rPr>
                  <a:t>4</a:t>
                </a:r>
              </a:p>
              <a:p>
                <a:pPr algn="ctr"/>
                <a:endParaRPr lang="en-US" baseline="-25000" dirty="0">
                  <a:latin typeface="Times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quasi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4B3C45-BC53-3996-9145-EE2D1461C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545" y="2229858"/>
                <a:ext cx="1270861" cy="835934"/>
              </a:xfrm>
              <a:prstGeom prst="rect">
                <a:avLst/>
              </a:prstGeom>
              <a:blipFill>
                <a:blip r:embed="rId7"/>
                <a:stretch>
                  <a:fillRect t="-2985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DC195C2-74CF-CFDA-50B0-3DE0E602396D}"/>
              </a:ext>
            </a:extLst>
          </p:cNvPr>
          <p:cNvCxnSpPr>
            <a:cxnSpLocks/>
          </p:cNvCxnSpPr>
          <p:nvPr/>
        </p:nvCxnSpPr>
        <p:spPr>
          <a:xfrm>
            <a:off x="6376397" y="2647825"/>
            <a:ext cx="3194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AF19BC81-7F3F-F20D-D22E-8C77E906846E}"/>
              </a:ext>
            </a:extLst>
          </p:cNvPr>
          <p:cNvSpPr/>
          <p:nvPr/>
        </p:nvSpPr>
        <p:spPr>
          <a:xfrm>
            <a:off x="6757823" y="2285634"/>
            <a:ext cx="1597712" cy="7230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" pitchFamily="2" charset="0"/>
              </a:rPr>
              <a:t>Single photon 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ACAC62-0292-07B4-9C06-8778D9F9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084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DA34A-C1A1-44DE-4170-F18D0C2B8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itchFamily="2" charset="0"/>
              </a:rPr>
              <a:t>Axion polariton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03DD8-2F97-0BDE-FB06-C859C1566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28</a:t>
            </a:fld>
            <a:endParaRPr lang="zh-CN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D3ACA-4045-721D-1794-E193DFC08C78}"/>
              </a:ext>
            </a:extLst>
          </p:cNvPr>
          <p:cNvGrpSpPr/>
          <p:nvPr/>
        </p:nvGrpSpPr>
        <p:grpSpPr>
          <a:xfrm>
            <a:off x="1524001" y="2074325"/>
            <a:ext cx="4054839" cy="3799444"/>
            <a:chOff x="-154481" y="1595642"/>
            <a:chExt cx="5783512" cy="541923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3E6CCE-9CA9-4896-FA2B-13EB4C732757}"/>
                </a:ext>
              </a:extLst>
            </p:cNvPr>
            <p:cNvCxnSpPr/>
            <p:nvPr/>
          </p:nvCxnSpPr>
          <p:spPr>
            <a:xfrm>
              <a:off x="524680" y="4446311"/>
              <a:ext cx="4582390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52ED4D8-2BBD-F054-BC33-8A6F8C2BFA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5617" y="1763911"/>
              <a:ext cx="429491" cy="4571694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8D2C39-84F2-6CF2-A4B5-C1FEE013D1B7}"/>
                </a:ext>
              </a:extLst>
            </p:cNvPr>
            <p:cNvSpPr txBox="1"/>
            <p:nvPr/>
          </p:nvSpPr>
          <p:spPr>
            <a:xfrm>
              <a:off x="3320818" y="1595642"/>
              <a:ext cx="1704110" cy="52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Times" pitchFamily="2" charset="0"/>
                </a:rPr>
                <a:t>Photon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359963-668A-1AA2-CFA4-3A0F4519F318}"/>
                </a:ext>
              </a:extLst>
            </p:cNvPr>
            <p:cNvSpPr txBox="1"/>
            <p:nvPr/>
          </p:nvSpPr>
          <p:spPr>
            <a:xfrm>
              <a:off x="3340378" y="2096959"/>
              <a:ext cx="2288653" cy="921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Times" pitchFamily="2" charset="0"/>
                </a:rPr>
                <a:t>Axion quasiparticle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6827E22-5481-61A1-778A-490BA16962B2}"/>
                    </a:ext>
                  </a:extLst>
                </p:cNvPr>
                <p:cNvSpPr txBox="1"/>
                <p:nvPr/>
              </p:nvSpPr>
              <p:spPr>
                <a:xfrm rot="16200000">
                  <a:off x="-881687" y="3786364"/>
                  <a:ext cx="1981199" cy="5267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Times" pitchFamily="2" charset="0"/>
                    </a:rPr>
                    <a:t>Frequency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𝜔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6827E22-5481-61A1-778A-490BA16962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881687" y="3786364"/>
                  <a:ext cx="1981199" cy="526787"/>
                </a:xfrm>
                <a:prstGeom prst="rect">
                  <a:avLst/>
                </a:prstGeom>
                <a:blipFill>
                  <a:blip r:embed="rId2"/>
                  <a:stretch>
                    <a:fillRect l="-6667" r="-20000" b="-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B982868-DFFC-94E4-3C22-71628A83A731}"/>
                    </a:ext>
                  </a:extLst>
                </p:cNvPr>
                <p:cNvSpPr txBox="1"/>
                <p:nvPr/>
              </p:nvSpPr>
              <p:spPr>
                <a:xfrm>
                  <a:off x="1723707" y="6488093"/>
                  <a:ext cx="2447507" cy="5267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Times" pitchFamily="2" charset="0"/>
                    </a:rPr>
                    <a:t>Wavevector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B982868-DFFC-94E4-3C22-71628A83A7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3707" y="6488093"/>
                  <a:ext cx="2447507" cy="526787"/>
                </a:xfrm>
                <a:prstGeom prst="rect">
                  <a:avLst/>
                </a:prstGeom>
                <a:blipFill>
                  <a:blip r:embed="rId3"/>
                  <a:stretch>
                    <a:fillRect l="-2941"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B4488B-0935-97EE-9AB8-7EA0D97FE52D}"/>
                </a:ext>
              </a:extLst>
            </p:cNvPr>
            <p:cNvCxnSpPr/>
            <p:nvPr/>
          </p:nvCxnSpPr>
          <p:spPr>
            <a:xfrm>
              <a:off x="2998088" y="1826474"/>
              <a:ext cx="346363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8DAB96-8ACB-1826-8EB4-4EEE2A6BE21A}"/>
                </a:ext>
              </a:extLst>
            </p:cNvPr>
            <p:cNvCxnSpPr/>
            <p:nvPr/>
          </p:nvCxnSpPr>
          <p:spPr>
            <a:xfrm>
              <a:off x="2998088" y="2327791"/>
              <a:ext cx="346363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8632790-5326-A4C3-D4B0-87D1E8D45944}"/>
                </a:ext>
              </a:extLst>
            </p:cNvPr>
            <p:cNvSpPr/>
            <p:nvPr/>
          </p:nvSpPr>
          <p:spPr>
            <a:xfrm>
              <a:off x="339746" y="1645434"/>
              <a:ext cx="4842659" cy="48426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ED670BF-44F8-838D-CEF4-D798651A4BDB}"/>
              </a:ext>
            </a:extLst>
          </p:cNvPr>
          <p:cNvSpPr txBox="1"/>
          <p:nvPr/>
        </p:nvSpPr>
        <p:spPr>
          <a:xfrm>
            <a:off x="3555329" y="4024990"/>
            <a:ext cx="98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 GHz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D03F904-9DBC-6533-38A1-3C2A5B05C0AC}"/>
              </a:ext>
            </a:extLst>
          </p:cNvPr>
          <p:cNvGrpSpPr/>
          <p:nvPr/>
        </p:nvGrpSpPr>
        <p:grpSpPr>
          <a:xfrm>
            <a:off x="5562072" y="2088226"/>
            <a:ext cx="4524806" cy="3764535"/>
            <a:chOff x="4038072" y="2088225"/>
            <a:chExt cx="4524806" cy="376453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9167E0-0F64-E6D5-6069-A5A0B225CA4A}"/>
                </a:ext>
              </a:extLst>
            </p:cNvPr>
            <p:cNvGrpSpPr/>
            <p:nvPr/>
          </p:nvGrpSpPr>
          <p:grpSpPr>
            <a:xfrm>
              <a:off x="4976812" y="2088225"/>
              <a:ext cx="3586066" cy="3764535"/>
              <a:chOff x="339746" y="1645434"/>
              <a:chExt cx="5114890" cy="5369446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E8846CC2-958E-3494-0096-145E4EA7E50B}"/>
                  </a:ext>
                </a:extLst>
              </p:cNvPr>
              <p:cNvSpPr/>
              <p:nvPr/>
            </p:nvSpPr>
            <p:spPr>
              <a:xfrm>
                <a:off x="524680" y="1763911"/>
                <a:ext cx="826994" cy="1842247"/>
              </a:xfrm>
              <a:custGeom>
                <a:avLst/>
                <a:gdLst>
                  <a:gd name="connsiteX0" fmla="*/ 826994 w 826994"/>
                  <a:gd name="connsiteY0" fmla="*/ 0 h 1842247"/>
                  <a:gd name="connsiteX1" fmla="*/ 547967 w 826994"/>
                  <a:gd name="connsiteY1" fmla="*/ 1371600 h 1842247"/>
                  <a:gd name="connsiteX2" fmla="*/ 0 w 826994"/>
                  <a:gd name="connsiteY2" fmla="*/ 1842247 h 184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994" h="1842247">
                    <a:moveTo>
                      <a:pt x="826994" y="0"/>
                    </a:moveTo>
                    <a:cubicBezTo>
                      <a:pt x="756396" y="532279"/>
                      <a:pt x="685799" y="1064559"/>
                      <a:pt x="547967" y="1371600"/>
                    </a:cubicBezTo>
                    <a:cubicBezTo>
                      <a:pt x="410135" y="1678641"/>
                      <a:pt x="205067" y="1760444"/>
                      <a:pt x="0" y="1842247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0AFB2E7F-A918-C800-5CDD-886184866B2A}"/>
                  </a:ext>
                </a:extLst>
              </p:cNvPr>
              <p:cNvSpPr/>
              <p:nvPr/>
            </p:nvSpPr>
            <p:spPr>
              <a:xfrm>
                <a:off x="1219648" y="4467686"/>
                <a:ext cx="3867863" cy="1867919"/>
              </a:xfrm>
              <a:custGeom>
                <a:avLst/>
                <a:gdLst>
                  <a:gd name="connsiteX0" fmla="*/ 3867863 w 3867863"/>
                  <a:gd name="connsiteY0" fmla="*/ 0 h 1867919"/>
                  <a:gd name="connsiteX1" fmla="*/ 1686995 w 3867863"/>
                  <a:gd name="connsiteY1" fmla="*/ 83128 h 1867919"/>
                  <a:gd name="connsiteX2" fmla="*/ 508543 w 3867863"/>
                  <a:gd name="connsiteY2" fmla="*/ 405857 h 1867919"/>
                  <a:gd name="connsiteX3" fmla="*/ 0 w 3867863"/>
                  <a:gd name="connsiteY3" fmla="*/ 1867919 h 1867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67863" h="1867919">
                    <a:moveTo>
                      <a:pt x="3867863" y="0"/>
                    </a:moveTo>
                    <a:cubicBezTo>
                      <a:pt x="3057372" y="7742"/>
                      <a:pt x="2246882" y="15485"/>
                      <a:pt x="1686995" y="83128"/>
                    </a:cubicBezTo>
                    <a:cubicBezTo>
                      <a:pt x="1127108" y="150771"/>
                      <a:pt x="789709" y="108392"/>
                      <a:pt x="508543" y="405857"/>
                    </a:cubicBezTo>
                    <a:cubicBezTo>
                      <a:pt x="227377" y="703322"/>
                      <a:pt x="113688" y="1285620"/>
                      <a:pt x="0" y="1867919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5BC546B-3823-4314-27E7-7B6A8F69BAEB}"/>
                  </a:ext>
                </a:extLst>
              </p:cNvPr>
              <p:cNvSpPr txBox="1"/>
              <p:nvPr/>
            </p:nvSpPr>
            <p:spPr>
              <a:xfrm>
                <a:off x="3450412" y="3155750"/>
                <a:ext cx="2004224" cy="526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" pitchFamily="2" charset="0"/>
                  </a:rPr>
                  <a:t>Photon-like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55BF76A5-8264-EAEC-3DD3-A533AFEADE40}"/>
                      </a:ext>
                    </a:extLst>
                  </p:cNvPr>
                  <p:cNvSpPr txBox="1"/>
                  <p:nvPr/>
                </p:nvSpPr>
                <p:spPr>
                  <a:xfrm>
                    <a:off x="1723708" y="6488093"/>
                    <a:ext cx="2447507" cy="5267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Times" pitchFamily="2" charset="0"/>
                      </a:rPr>
                      <a:t>Wavevector</a:t>
                    </a:r>
                    <a:r>
                      <a:rPr lang="en-US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a14:m>
                    <a:r>
                      <a:rPr lang="en-US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55BF76A5-8264-EAEC-3DD3-A533AFEADE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23708" y="6488093"/>
                    <a:ext cx="2447507" cy="52678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941" t="-10345" b="-241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DAB447C0-B4FF-3495-06F7-C134ED752E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2838" y="3606158"/>
                <a:ext cx="0" cy="84015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32A859BF-EC43-7434-0DFC-9087F05F0205}"/>
                      </a:ext>
                    </a:extLst>
                  </p:cNvPr>
                  <p:cNvSpPr txBox="1"/>
                  <p:nvPr/>
                </p:nvSpPr>
                <p:spPr>
                  <a:xfrm>
                    <a:off x="3667943" y="3749404"/>
                    <a:ext cx="1704107" cy="9218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Times" pitchFamily="2" charset="0"/>
                      </a:rPr>
                      <a:t>Gap </a:t>
                    </a:r>
                    <a14:m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a14:m>
                    <a:endParaRPr lang="en-US" dirty="0"/>
                  </a:p>
                  <a:p>
                    <a:endParaRPr lang="en-US" dirty="0">
                      <a:latin typeface="Times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32A859BF-EC43-7434-0DFC-9087F05F02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67943" y="3749404"/>
                    <a:ext cx="1704107" cy="9218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4211" t="-38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C51E9A3-0FBC-47CB-03BA-D3FABEE1D3B1}"/>
                  </a:ext>
                </a:extLst>
              </p:cNvPr>
              <p:cNvSpPr/>
              <p:nvPr/>
            </p:nvSpPr>
            <p:spPr>
              <a:xfrm>
                <a:off x="339746" y="1645434"/>
                <a:ext cx="4842659" cy="484265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ight Arrow 37">
              <a:extLst>
                <a:ext uri="{FF2B5EF4-FFF2-40B4-BE49-F238E27FC236}">
                  <a16:creationId xmlns:a16="http://schemas.microsoft.com/office/drawing/2014/main" id="{7996D904-D1DB-E9DD-AD44-DD989D3F5646}"/>
                </a:ext>
              </a:extLst>
            </p:cNvPr>
            <p:cNvSpPr/>
            <p:nvPr/>
          </p:nvSpPr>
          <p:spPr>
            <a:xfrm>
              <a:off x="4038072" y="3751786"/>
              <a:ext cx="731520" cy="536497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1F1CDB5-16A3-20C1-F280-11597C7F4E42}"/>
                </a:ext>
              </a:extLst>
            </p:cNvPr>
            <p:cNvCxnSpPr/>
            <p:nvPr/>
          </p:nvCxnSpPr>
          <p:spPr>
            <a:xfrm>
              <a:off x="5106470" y="4020034"/>
              <a:ext cx="319901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09F2BA9-14B9-EA54-F182-8F75D1DAC555}"/>
                </a:ext>
              </a:extLst>
            </p:cNvPr>
            <p:cNvCxnSpPr/>
            <p:nvPr/>
          </p:nvCxnSpPr>
          <p:spPr>
            <a:xfrm>
              <a:off x="5074906" y="3474720"/>
              <a:ext cx="319901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363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B98CE04-83DB-EDFD-52B3-3D6ED9E9D359}"/>
              </a:ext>
            </a:extLst>
          </p:cNvPr>
          <p:cNvSpPr/>
          <p:nvPr/>
        </p:nvSpPr>
        <p:spPr>
          <a:xfrm>
            <a:off x="4039872" y="1278094"/>
            <a:ext cx="3459850" cy="7230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C2B20-773C-6B70-1CD0-06450E0A5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400" y="219220"/>
            <a:ext cx="7715200" cy="44010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" pitchFamily="2" charset="0"/>
                <a:cs typeface="Times New Roman" panose="02020603050405020304" pitchFamily="18" charset="0"/>
              </a:rPr>
              <a:t>Axion dark matter detector!!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225B8A-C88D-1DB2-126E-F999F042C3AA}"/>
                  </a:ext>
                </a:extLst>
              </p:cNvPr>
              <p:cNvSpPr txBox="1"/>
              <p:nvPr/>
            </p:nvSpPr>
            <p:spPr>
              <a:xfrm>
                <a:off x="4113645" y="1465046"/>
                <a:ext cx="2316343" cy="37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" pitchFamily="2" charset="0"/>
                  </a:rPr>
                  <a:t>DM Axion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DM</m:t>
                        </m:r>
                      </m:sup>
                    </m:sSup>
                  </m:oMath>
                </a14:m>
                <a:endParaRPr lang="en-US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225B8A-C88D-1DB2-126E-F999F042C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645" y="1465046"/>
                <a:ext cx="2316343" cy="374270"/>
              </a:xfrm>
              <a:prstGeom prst="rect">
                <a:avLst/>
              </a:prstGeom>
              <a:blipFill>
                <a:blip r:embed="rId3"/>
                <a:stretch>
                  <a:fillRect l="-2732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ACAC62-0292-07B4-9C06-8778D9F9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29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49BCD15-A8C7-23B9-FEC7-A73B2B040DBC}"/>
                  </a:ext>
                </a:extLst>
              </p:cNvPr>
              <p:cNvSpPr txBox="1"/>
              <p:nvPr/>
            </p:nvSpPr>
            <p:spPr>
              <a:xfrm>
                <a:off x="5902011" y="1465046"/>
                <a:ext cx="206179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field</m:t>
                      </m:r>
                    </m:oMath>
                  </m:oMathPara>
                </a14:m>
                <a:endParaRPr lang="en-US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49BCD15-A8C7-23B9-FEC7-A73B2B040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011" y="1465046"/>
                <a:ext cx="2061791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38E60D16-E387-C613-3929-519854DA15D8}"/>
              </a:ext>
            </a:extLst>
          </p:cNvPr>
          <p:cNvGrpSpPr/>
          <p:nvPr/>
        </p:nvGrpSpPr>
        <p:grpSpPr>
          <a:xfrm rot="5400000">
            <a:off x="5229508" y="2452729"/>
            <a:ext cx="978143" cy="242878"/>
            <a:chOff x="2044685" y="2271949"/>
            <a:chExt cx="3501518" cy="695915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FC29D88-7C9F-B56D-259E-62B73F1B239C}"/>
                </a:ext>
              </a:extLst>
            </p:cNvPr>
            <p:cNvSpPr/>
            <p:nvPr/>
          </p:nvSpPr>
          <p:spPr>
            <a:xfrm>
              <a:off x="2044685" y="2286948"/>
              <a:ext cx="500514" cy="664186"/>
            </a:xfrm>
            <a:custGeom>
              <a:avLst/>
              <a:gdLst>
                <a:gd name="connsiteX0" fmla="*/ 0 w 500514"/>
                <a:gd name="connsiteY0" fmla="*/ 0 h 664187"/>
                <a:gd name="connsiteX1" fmla="*/ 163630 w 500514"/>
                <a:gd name="connsiteY1" fmla="*/ 115504 h 664187"/>
                <a:gd name="connsiteX2" fmla="*/ 327259 w 500514"/>
                <a:gd name="connsiteY2" fmla="*/ 577516 h 664187"/>
                <a:gd name="connsiteX3" fmla="*/ 500514 w 500514"/>
                <a:gd name="connsiteY3" fmla="*/ 664144 h 664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0514" h="664187">
                  <a:moveTo>
                    <a:pt x="0" y="0"/>
                  </a:moveTo>
                  <a:cubicBezTo>
                    <a:pt x="54543" y="9625"/>
                    <a:pt x="109087" y="19251"/>
                    <a:pt x="163630" y="115504"/>
                  </a:cubicBezTo>
                  <a:cubicBezTo>
                    <a:pt x="218173" y="211757"/>
                    <a:pt x="271112" y="486076"/>
                    <a:pt x="327259" y="577516"/>
                  </a:cubicBezTo>
                  <a:cubicBezTo>
                    <a:pt x="383406" y="668956"/>
                    <a:pt x="500514" y="664144"/>
                    <a:pt x="500514" y="664144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F4F040C-747E-0283-EE86-A796F4C8E936}"/>
                </a:ext>
              </a:extLst>
            </p:cNvPr>
            <p:cNvGrpSpPr/>
            <p:nvPr/>
          </p:nvGrpSpPr>
          <p:grpSpPr>
            <a:xfrm>
              <a:off x="2545199" y="2271949"/>
              <a:ext cx="1001028" cy="678293"/>
              <a:chOff x="2545199" y="2271949"/>
              <a:chExt cx="1001028" cy="678293"/>
            </a:xfrm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6DBFE2B5-2326-79EA-DEC8-655D7A3AA2A3}"/>
                  </a:ext>
                </a:extLst>
              </p:cNvPr>
              <p:cNvSpPr/>
              <p:nvPr/>
            </p:nvSpPr>
            <p:spPr>
              <a:xfrm flipH="1">
                <a:off x="2545199" y="2286055"/>
                <a:ext cx="502920" cy="664187"/>
              </a:xfrm>
              <a:custGeom>
                <a:avLst/>
                <a:gdLst>
                  <a:gd name="connsiteX0" fmla="*/ 0 w 500514"/>
                  <a:gd name="connsiteY0" fmla="*/ 0 h 664187"/>
                  <a:gd name="connsiteX1" fmla="*/ 163630 w 500514"/>
                  <a:gd name="connsiteY1" fmla="*/ 115504 h 664187"/>
                  <a:gd name="connsiteX2" fmla="*/ 327259 w 500514"/>
                  <a:gd name="connsiteY2" fmla="*/ 577516 h 664187"/>
                  <a:gd name="connsiteX3" fmla="*/ 500514 w 500514"/>
                  <a:gd name="connsiteY3" fmla="*/ 664144 h 66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0514" h="664187">
                    <a:moveTo>
                      <a:pt x="0" y="0"/>
                    </a:moveTo>
                    <a:cubicBezTo>
                      <a:pt x="54543" y="9625"/>
                      <a:pt x="109087" y="19251"/>
                      <a:pt x="163630" y="115504"/>
                    </a:cubicBezTo>
                    <a:cubicBezTo>
                      <a:pt x="218173" y="211757"/>
                      <a:pt x="271112" y="486076"/>
                      <a:pt x="327259" y="577516"/>
                    </a:cubicBezTo>
                    <a:cubicBezTo>
                      <a:pt x="383406" y="668956"/>
                      <a:pt x="500514" y="664144"/>
                      <a:pt x="500514" y="664144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2A932AE5-7E61-C191-19A7-ED553E296F77}"/>
                  </a:ext>
                </a:extLst>
              </p:cNvPr>
              <p:cNvSpPr/>
              <p:nvPr/>
            </p:nvSpPr>
            <p:spPr>
              <a:xfrm>
                <a:off x="3045713" y="2271949"/>
                <a:ext cx="500514" cy="664186"/>
              </a:xfrm>
              <a:custGeom>
                <a:avLst/>
                <a:gdLst>
                  <a:gd name="connsiteX0" fmla="*/ 0 w 500514"/>
                  <a:gd name="connsiteY0" fmla="*/ 0 h 664187"/>
                  <a:gd name="connsiteX1" fmla="*/ 163630 w 500514"/>
                  <a:gd name="connsiteY1" fmla="*/ 115504 h 664187"/>
                  <a:gd name="connsiteX2" fmla="*/ 327259 w 500514"/>
                  <a:gd name="connsiteY2" fmla="*/ 577516 h 664187"/>
                  <a:gd name="connsiteX3" fmla="*/ 500514 w 500514"/>
                  <a:gd name="connsiteY3" fmla="*/ 664144 h 66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0514" h="664187">
                    <a:moveTo>
                      <a:pt x="0" y="0"/>
                    </a:moveTo>
                    <a:cubicBezTo>
                      <a:pt x="54543" y="9625"/>
                      <a:pt x="109087" y="19251"/>
                      <a:pt x="163630" y="115504"/>
                    </a:cubicBezTo>
                    <a:cubicBezTo>
                      <a:pt x="218173" y="211757"/>
                      <a:pt x="271112" y="486076"/>
                      <a:pt x="327259" y="577516"/>
                    </a:cubicBezTo>
                    <a:cubicBezTo>
                      <a:pt x="383406" y="668956"/>
                      <a:pt x="500514" y="664144"/>
                      <a:pt x="500514" y="664144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6694222-D585-FC7F-95FD-A4669BD81879}"/>
                </a:ext>
              </a:extLst>
            </p:cNvPr>
            <p:cNvGrpSpPr/>
            <p:nvPr/>
          </p:nvGrpSpPr>
          <p:grpSpPr>
            <a:xfrm>
              <a:off x="3537717" y="2294543"/>
              <a:ext cx="1001028" cy="673321"/>
              <a:chOff x="2532665" y="2286055"/>
              <a:chExt cx="1001028" cy="673321"/>
            </a:xfrm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35E5C9D2-D211-1145-B4F3-0AFB213FFF46}"/>
                  </a:ext>
                </a:extLst>
              </p:cNvPr>
              <p:cNvSpPr/>
              <p:nvPr/>
            </p:nvSpPr>
            <p:spPr>
              <a:xfrm flipH="1">
                <a:off x="2532665" y="2286055"/>
                <a:ext cx="502920" cy="664187"/>
              </a:xfrm>
              <a:custGeom>
                <a:avLst/>
                <a:gdLst>
                  <a:gd name="connsiteX0" fmla="*/ 0 w 500514"/>
                  <a:gd name="connsiteY0" fmla="*/ 0 h 664187"/>
                  <a:gd name="connsiteX1" fmla="*/ 163630 w 500514"/>
                  <a:gd name="connsiteY1" fmla="*/ 115504 h 664187"/>
                  <a:gd name="connsiteX2" fmla="*/ 327259 w 500514"/>
                  <a:gd name="connsiteY2" fmla="*/ 577516 h 664187"/>
                  <a:gd name="connsiteX3" fmla="*/ 500514 w 500514"/>
                  <a:gd name="connsiteY3" fmla="*/ 664144 h 66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0514" h="664187">
                    <a:moveTo>
                      <a:pt x="0" y="0"/>
                    </a:moveTo>
                    <a:cubicBezTo>
                      <a:pt x="54543" y="9625"/>
                      <a:pt x="109087" y="19251"/>
                      <a:pt x="163630" y="115504"/>
                    </a:cubicBezTo>
                    <a:cubicBezTo>
                      <a:pt x="218173" y="211757"/>
                      <a:pt x="271112" y="486076"/>
                      <a:pt x="327259" y="577516"/>
                    </a:cubicBezTo>
                    <a:cubicBezTo>
                      <a:pt x="383406" y="668956"/>
                      <a:pt x="500514" y="664144"/>
                      <a:pt x="500514" y="664144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54212BDD-423D-8C80-297F-BE733C2C3E32}"/>
                  </a:ext>
                </a:extLst>
              </p:cNvPr>
              <p:cNvSpPr/>
              <p:nvPr/>
            </p:nvSpPr>
            <p:spPr>
              <a:xfrm>
                <a:off x="3033179" y="2295189"/>
                <a:ext cx="500514" cy="664187"/>
              </a:xfrm>
              <a:custGeom>
                <a:avLst/>
                <a:gdLst>
                  <a:gd name="connsiteX0" fmla="*/ 0 w 500514"/>
                  <a:gd name="connsiteY0" fmla="*/ 0 h 664187"/>
                  <a:gd name="connsiteX1" fmla="*/ 163630 w 500514"/>
                  <a:gd name="connsiteY1" fmla="*/ 115504 h 664187"/>
                  <a:gd name="connsiteX2" fmla="*/ 327259 w 500514"/>
                  <a:gd name="connsiteY2" fmla="*/ 577516 h 664187"/>
                  <a:gd name="connsiteX3" fmla="*/ 500514 w 500514"/>
                  <a:gd name="connsiteY3" fmla="*/ 664144 h 66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0514" h="664187">
                    <a:moveTo>
                      <a:pt x="0" y="0"/>
                    </a:moveTo>
                    <a:cubicBezTo>
                      <a:pt x="54543" y="9625"/>
                      <a:pt x="109087" y="19251"/>
                      <a:pt x="163630" y="115504"/>
                    </a:cubicBezTo>
                    <a:cubicBezTo>
                      <a:pt x="218173" y="211757"/>
                      <a:pt x="271112" y="486076"/>
                      <a:pt x="327259" y="577516"/>
                    </a:cubicBezTo>
                    <a:cubicBezTo>
                      <a:pt x="383406" y="668956"/>
                      <a:pt x="500514" y="664144"/>
                      <a:pt x="500514" y="664144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ADED3E0-2284-E102-593F-EB26B94BCBEA}"/>
                </a:ext>
              </a:extLst>
            </p:cNvPr>
            <p:cNvGrpSpPr/>
            <p:nvPr/>
          </p:nvGrpSpPr>
          <p:grpSpPr>
            <a:xfrm>
              <a:off x="4545175" y="2294543"/>
              <a:ext cx="1001028" cy="673321"/>
              <a:chOff x="2532665" y="2286055"/>
              <a:chExt cx="1001028" cy="673321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564C590-873B-A16D-3FE3-BE89EA39A8DC}"/>
                  </a:ext>
                </a:extLst>
              </p:cNvPr>
              <p:cNvSpPr/>
              <p:nvPr/>
            </p:nvSpPr>
            <p:spPr>
              <a:xfrm flipH="1">
                <a:off x="2532665" y="2286055"/>
                <a:ext cx="502920" cy="664187"/>
              </a:xfrm>
              <a:custGeom>
                <a:avLst/>
                <a:gdLst>
                  <a:gd name="connsiteX0" fmla="*/ 0 w 500514"/>
                  <a:gd name="connsiteY0" fmla="*/ 0 h 664187"/>
                  <a:gd name="connsiteX1" fmla="*/ 163630 w 500514"/>
                  <a:gd name="connsiteY1" fmla="*/ 115504 h 664187"/>
                  <a:gd name="connsiteX2" fmla="*/ 327259 w 500514"/>
                  <a:gd name="connsiteY2" fmla="*/ 577516 h 664187"/>
                  <a:gd name="connsiteX3" fmla="*/ 500514 w 500514"/>
                  <a:gd name="connsiteY3" fmla="*/ 664144 h 66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0514" h="664187">
                    <a:moveTo>
                      <a:pt x="0" y="0"/>
                    </a:moveTo>
                    <a:cubicBezTo>
                      <a:pt x="54543" y="9625"/>
                      <a:pt x="109087" y="19251"/>
                      <a:pt x="163630" y="115504"/>
                    </a:cubicBezTo>
                    <a:cubicBezTo>
                      <a:pt x="218173" y="211757"/>
                      <a:pt x="271112" y="486076"/>
                      <a:pt x="327259" y="577516"/>
                    </a:cubicBezTo>
                    <a:cubicBezTo>
                      <a:pt x="383406" y="668956"/>
                      <a:pt x="500514" y="664144"/>
                      <a:pt x="500514" y="664144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7622E56F-4F7C-A142-A342-04009559C148}"/>
                  </a:ext>
                </a:extLst>
              </p:cNvPr>
              <p:cNvSpPr/>
              <p:nvPr/>
            </p:nvSpPr>
            <p:spPr>
              <a:xfrm>
                <a:off x="3033179" y="2295189"/>
                <a:ext cx="500514" cy="664187"/>
              </a:xfrm>
              <a:custGeom>
                <a:avLst/>
                <a:gdLst>
                  <a:gd name="connsiteX0" fmla="*/ 0 w 500514"/>
                  <a:gd name="connsiteY0" fmla="*/ 0 h 664187"/>
                  <a:gd name="connsiteX1" fmla="*/ 163630 w 500514"/>
                  <a:gd name="connsiteY1" fmla="*/ 115504 h 664187"/>
                  <a:gd name="connsiteX2" fmla="*/ 327259 w 500514"/>
                  <a:gd name="connsiteY2" fmla="*/ 577516 h 664187"/>
                  <a:gd name="connsiteX3" fmla="*/ 500514 w 500514"/>
                  <a:gd name="connsiteY3" fmla="*/ 664144 h 66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0514" h="664187">
                    <a:moveTo>
                      <a:pt x="0" y="0"/>
                    </a:moveTo>
                    <a:cubicBezTo>
                      <a:pt x="54543" y="9625"/>
                      <a:pt x="109087" y="19251"/>
                      <a:pt x="163630" y="115504"/>
                    </a:cubicBezTo>
                    <a:cubicBezTo>
                      <a:pt x="218173" y="211757"/>
                      <a:pt x="271112" y="486076"/>
                      <a:pt x="327259" y="577516"/>
                    </a:cubicBezTo>
                    <a:cubicBezTo>
                      <a:pt x="383406" y="668956"/>
                      <a:pt x="500514" y="664144"/>
                      <a:pt x="500514" y="664144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ED62842-8E69-FC66-78A5-040DC6AFD4C1}"/>
                  </a:ext>
                </a:extLst>
              </p:cNvPr>
              <p:cNvSpPr txBox="1"/>
              <p:nvPr/>
            </p:nvSpPr>
            <p:spPr>
              <a:xfrm>
                <a:off x="5840019" y="1314500"/>
                <a:ext cx="6637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ED62842-8E69-FC66-78A5-040DC6AFD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019" y="1314500"/>
                <a:ext cx="66374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8ED45DC-C8B2-A0D4-6E6A-951E1CAA8BE2}"/>
                  </a:ext>
                </a:extLst>
              </p:cNvPr>
              <p:cNvSpPr txBox="1"/>
              <p:nvPr/>
            </p:nvSpPr>
            <p:spPr>
              <a:xfrm>
                <a:off x="5851900" y="2412287"/>
                <a:ext cx="23163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" pitchFamily="2" charset="0"/>
                  </a:rPr>
                  <a:t>THz photon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sup>
                    </m:sSup>
                  </m:oMath>
                </a14:m>
                <a:endParaRPr lang="en-US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8ED45DC-C8B2-A0D4-6E6A-951E1CAA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1900" y="2412287"/>
                <a:ext cx="2316343" cy="369332"/>
              </a:xfrm>
              <a:prstGeom prst="rect">
                <a:avLst/>
              </a:prstGeom>
              <a:blipFill>
                <a:blip r:embed="rId6"/>
                <a:stretch>
                  <a:fillRect l="-2174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6BBB88B-8870-B3D0-AA90-3EE13D2B4FB8}"/>
                  </a:ext>
                </a:extLst>
              </p:cNvPr>
              <p:cNvSpPr/>
              <p:nvPr/>
            </p:nvSpPr>
            <p:spPr>
              <a:xfrm>
                <a:off x="4039872" y="3225794"/>
                <a:ext cx="3459850" cy="72309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" pitchFamily="2" charset="0"/>
                  </a:rPr>
                  <a:t>Axion polariton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" pitchFamily="2" charset="0"/>
                  </a:rPr>
                  <a:t>MnBi</a:t>
                </a:r>
                <a:r>
                  <a:rPr lang="en-US" baseline="-25000" dirty="0">
                    <a:solidFill>
                      <a:schemeClr val="tx1"/>
                    </a:solidFill>
                    <a:latin typeface="Times" pitchFamily="2" charset="0"/>
                  </a:rPr>
                  <a:t>2</a:t>
                </a:r>
                <a:r>
                  <a:rPr lang="en-US" dirty="0">
                    <a:solidFill>
                      <a:schemeClr val="tx1"/>
                    </a:solidFill>
                    <a:latin typeface="Times" pitchFamily="2" charset="0"/>
                  </a:rPr>
                  <a:t>Te</a:t>
                </a:r>
                <a:r>
                  <a:rPr lang="en-US" baseline="-25000" dirty="0">
                    <a:solidFill>
                      <a:schemeClr val="tx1"/>
                    </a:solidFill>
                    <a:latin typeface="Times" pitchFamily="2" charset="0"/>
                  </a:rPr>
                  <a:t>4</a:t>
                </a:r>
                <a:r>
                  <a:rPr lang="en-US" dirty="0">
                    <a:solidFill>
                      <a:schemeClr val="tx1"/>
                    </a:solidFill>
                    <a:latin typeface="Times" pitchFamily="2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quasi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6BBB88B-8870-B3D0-AA90-3EE13D2B4F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872" y="3225794"/>
                <a:ext cx="3459850" cy="723094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30257947-324A-B852-A733-1F3A218ACB9F}"/>
              </a:ext>
            </a:extLst>
          </p:cNvPr>
          <p:cNvGrpSpPr/>
          <p:nvPr/>
        </p:nvGrpSpPr>
        <p:grpSpPr>
          <a:xfrm rot="5400000">
            <a:off x="5167315" y="4493812"/>
            <a:ext cx="978143" cy="242878"/>
            <a:chOff x="2044685" y="2271949"/>
            <a:chExt cx="3501518" cy="695915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9BE9604-DF83-C9DE-98FE-10A14D265AC2}"/>
                </a:ext>
              </a:extLst>
            </p:cNvPr>
            <p:cNvSpPr/>
            <p:nvPr/>
          </p:nvSpPr>
          <p:spPr>
            <a:xfrm>
              <a:off x="2044685" y="2286948"/>
              <a:ext cx="500514" cy="664186"/>
            </a:xfrm>
            <a:custGeom>
              <a:avLst/>
              <a:gdLst>
                <a:gd name="connsiteX0" fmla="*/ 0 w 500514"/>
                <a:gd name="connsiteY0" fmla="*/ 0 h 664187"/>
                <a:gd name="connsiteX1" fmla="*/ 163630 w 500514"/>
                <a:gd name="connsiteY1" fmla="*/ 115504 h 664187"/>
                <a:gd name="connsiteX2" fmla="*/ 327259 w 500514"/>
                <a:gd name="connsiteY2" fmla="*/ 577516 h 664187"/>
                <a:gd name="connsiteX3" fmla="*/ 500514 w 500514"/>
                <a:gd name="connsiteY3" fmla="*/ 664144 h 664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0514" h="664187">
                  <a:moveTo>
                    <a:pt x="0" y="0"/>
                  </a:moveTo>
                  <a:cubicBezTo>
                    <a:pt x="54543" y="9625"/>
                    <a:pt x="109087" y="19251"/>
                    <a:pt x="163630" y="115504"/>
                  </a:cubicBezTo>
                  <a:cubicBezTo>
                    <a:pt x="218173" y="211757"/>
                    <a:pt x="271112" y="486076"/>
                    <a:pt x="327259" y="577516"/>
                  </a:cubicBezTo>
                  <a:cubicBezTo>
                    <a:pt x="383406" y="668956"/>
                    <a:pt x="500514" y="664144"/>
                    <a:pt x="500514" y="664144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0EAB512-C4DF-ABA4-1719-B2B18DE42380}"/>
                </a:ext>
              </a:extLst>
            </p:cNvPr>
            <p:cNvGrpSpPr/>
            <p:nvPr/>
          </p:nvGrpSpPr>
          <p:grpSpPr>
            <a:xfrm>
              <a:off x="2545199" y="2271949"/>
              <a:ext cx="1001028" cy="678293"/>
              <a:chOff x="2545199" y="2271949"/>
              <a:chExt cx="1001028" cy="678293"/>
            </a:xfrm>
          </p:grpSpPr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AFFE2810-2AC8-C256-D426-E3A0D3DFFD8B}"/>
                  </a:ext>
                </a:extLst>
              </p:cNvPr>
              <p:cNvSpPr/>
              <p:nvPr/>
            </p:nvSpPr>
            <p:spPr>
              <a:xfrm flipH="1">
                <a:off x="2545199" y="2286055"/>
                <a:ext cx="502920" cy="664187"/>
              </a:xfrm>
              <a:custGeom>
                <a:avLst/>
                <a:gdLst>
                  <a:gd name="connsiteX0" fmla="*/ 0 w 500514"/>
                  <a:gd name="connsiteY0" fmla="*/ 0 h 664187"/>
                  <a:gd name="connsiteX1" fmla="*/ 163630 w 500514"/>
                  <a:gd name="connsiteY1" fmla="*/ 115504 h 664187"/>
                  <a:gd name="connsiteX2" fmla="*/ 327259 w 500514"/>
                  <a:gd name="connsiteY2" fmla="*/ 577516 h 664187"/>
                  <a:gd name="connsiteX3" fmla="*/ 500514 w 500514"/>
                  <a:gd name="connsiteY3" fmla="*/ 664144 h 66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0514" h="664187">
                    <a:moveTo>
                      <a:pt x="0" y="0"/>
                    </a:moveTo>
                    <a:cubicBezTo>
                      <a:pt x="54543" y="9625"/>
                      <a:pt x="109087" y="19251"/>
                      <a:pt x="163630" y="115504"/>
                    </a:cubicBezTo>
                    <a:cubicBezTo>
                      <a:pt x="218173" y="211757"/>
                      <a:pt x="271112" y="486076"/>
                      <a:pt x="327259" y="577516"/>
                    </a:cubicBezTo>
                    <a:cubicBezTo>
                      <a:pt x="383406" y="668956"/>
                      <a:pt x="500514" y="664144"/>
                      <a:pt x="500514" y="664144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19786661-FFFE-291F-E3C7-850B5506C4DE}"/>
                  </a:ext>
                </a:extLst>
              </p:cNvPr>
              <p:cNvSpPr/>
              <p:nvPr/>
            </p:nvSpPr>
            <p:spPr>
              <a:xfrm>
                <a:off x="3045713" y="2271949"/>
                <a:ext cx="500514" cy="664186"/>
              </a:xfrm>
              <a:custGeom>
                <a:avLst/>
                <a:gdLst>
                  <a:gd name="connsiteX0" fmla="*/ 0 w 500514"/>
                  <a:gd name="connsiteY0" fmla="*/ 0 h 664187"/>
                  <a:gd name="connsiteX1" fmla="*/ 163630 w 500514"/>
                  <a:gd name="connsiteY1" fmla="*/ 115504 h 664187"/>
                  <a:gd name="connsiteX2" fmla="*/ 327259 w 500514"/>
                  <a:gd name="connsiteY2" fmla="*/ 577516 h 664187"/>
                  <a:gd name="connsiteX3" fmla="*/ 500514 w 500514"/>
                  <a:gd name="connsiteY3" fmla="*/ 664144 h 66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0514" h="664187">
                    <a:moveTo>
                      <a:pt x="0" y="0"/>
                    </a:moveTo>
                    <a:cubicBezTo>
                      <a:pt x="54543" y="9625"/>
                      <a:pt x="109087" y="19251"/>
                      <a:pt x="163630" y="115504"/>
                    </a:cubicBezTo>
                    <a:cubicBezTo>
                      <a:pt x="218173" y="211757"/>
                      <a:pt x="271112" y="486076"/>
                      <a:pt x="327259" y="577516"/>
                    </a:cubicBezTo>
                    <a:cubicBezTo>
                      <a:pt x="383406" y="668956"/>
                      <a:pt x="500514" y="664144"/>
                      <a:pt x="500514" y="664144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675EB5F-B23D-A21E-C0E7-917FC1BBC326}"/>
                </a:ext>
              </a:extLst>
            </p:cNvPr>
            <p:cNvGrpSpPr/>
            <p:nvPr/>
          </p:nvGrpSpPr>
          <p:grpSpPr>
            <a:xfrm>
              <a:off x="3537717" y="2294543"/>
              <a:ext cx="1001028" cy="673321"/>
              <a:chOff x="2532665" y="2286055"/>
              <a:chExt cx="1001028" cy="673321"/>
            </a:xfrm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EFFB9D45-CB97-28D1-040B-4A91B92BE781}"/>
                  </a:ext>
                </a:extLst>
              </p:cNvPr>
              <p:cNvSpPr/>
              <p:nvPr/>
            </p:nvSpPr>
            <p:spPr>
              <a:xfrm flipH="1">
                <a:off x="2532665" y="2286055"/>
                <a:ext cx="502920" cy="664187"/>
              </a:xfrm>
              <a:custGeom>
                <a:avLst/>
                <a:gdLst>
                  <a:gd name="connsiteX0" fmla="*/ 0 w 500514"/>
                  <a:gd name="connsiteY0" fmla="*/ 0 h 664187"/>
                  <a:gd name="connsiteX1" fmla="*/ 163630 w 500514"/>
                  <a:gd name="connsiteY1" fmla="*/ 115504 h 664187"/>
                  <a:gd name="connsiteX2" fmla="*/ 327259 w 500514"/>
                  <a:gd name="connsiteY2" fmla="*/ 577516 h 664187"/>
                  <a:gd name="connsiteX3" fmla="*/ 500514 w 500514"/>
                  <a:gd name="connsiteY3" fmla="*/ 664144 h 66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0514" h="664187">
                    <a:moveTo>
                      <a:pt x="0" y="0"/>
                    </a:moveTo>
                    <a:cubicBezTo>
                      <a:pt x="54543" y="9625"/>
                      <a:pt x="109087" y="19251"/>
                      <a:pt x="163630" y="115504"/>
                    </a:cubicBezTo>
                    <a:cubicBezTo>
                      <a:pt x="218173" y="211757"/>
                      <a:pt x="271112" y="486076"/>
                      <a:pt x="327259" y="577516"/>
                    </a:cubicBezTo>
                    <a:cubicBezTo>
                      <a:pt x="383406" y="668956"/>
                      <a:pt x="500514" y="664144"/>
                      <a:pt x="500514" y="664144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99F20E7C-E741-5C03-4B81-6A386F000EBD}"/>
                  </a:ext>
                </a:extLst>
              </p:cNvPr>
              <p:cNvSpPr/>
              <p:nvPr/>
            </p:nvSpPr>
            <p:spPr>
              <a:xfrm>
                <a:off x="3033179" y="2295189"/>
                <a:ext cx="500514" cy="664187"/>
              </a:xfrm>
              <a:custGeom>
                <a:avLst/>
                <a:gdLst>
                  <a:gd name="connsiteX0" fmla="*/ 0 w 500514"/>
                  <a:gd name="connsiteY0" fmla="*/ 0 h 664187"/>
                  <a:gd name="connsiteX1" fmla="*/ 163630 w 500514"/>
                  <a:gd name="connsiteY1" fmla="*/ 115504 h 664187"/>
                  <a:gd name="connsiteX2" fmla="*/ 327259 w 500514"/>
                  <a:gd name="connsiteY2" fmla="*/ 577516 h 664187"/>
                  <a:gd name="connsiteX3" fmla="*/ 500514 w 500514"/>
                  <a:gd name="connsiteY3" fmla="*/ 664144 h 66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0514" h="664187">
                    <a:moveTo>
                      <a:pt x="0" y="0"/>
                    </a:moveTo>
                    <a:cubicBezTo>
                      <a:pt x="54543" y="9625"/>
                      <a:pt x="109087" y="19251"/>
                      <a:pt x="163630" y="115504"/>
                    </a:cubicBezTo>
                    <a:cubicBezTo>
                      <a:pt x="218173" y="211757"/>
                      <a:pt x="271112" y="486076"/>
                      <a:pt x="327259" y="577516"/>
                    </a:cubicBezTo>
                    <a:cubicBezTo>
                      <a:pt x="383406" y="668956"/>
                      <a:pt x="500514" y="664144"/>
                      <a:pt x="500514" y="664144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1FF8EF3-62B1-69AA-1B44-58CBE8B32CAA}"/>
                </a:ext>
              </a:extLst>
            </p:cNvPr>
            <p:cNvGrpSpPr/>
            <p:nvPr/>
          </p:nvGrpSpPr>
          <p:grpSpPr>
            <a:xfrm>
              <a:off x="4545175" y="2294543"/>
              <a:ext cx="1001028" cy="673321"/>
              <a:chOff x="2532665" y="2286055"/>
              <a:chExt cx="1001028" cy="673321"/>
            </a:xfrm>
          </p:grpSpPr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1E32EF02-9094-E340-F2C6-5C1488A34684}"/>
                  </a:ext>
                </a:extLst>
              </p:cNvPr>
              <p:cNvSpPr/>
              <p:nvPr/>
            </p:nvSpPr>
            <p:spPr>
              <a:xfrm flipH="1">
                <a:off x="2532665" y="2286055"/>
                <a:ext cx="502920" cy="664187"/>
              </a:xfrm>
              <a:custGeom>
                <a:avLst/>
                <a:gdLst>
                  <a:gd name="connsiteX0" fmla="*/ 0 w 500514"/>
                  <a:gd name="connsiteY0" fmla="*/ 0 h 664187"/>
                  <a:gd name="connsiteX1" fmla="*/ 163630 w 500514"/>
                  <a:gd name="connsiteY1" fmla="*/ 115504 h 664187"/>
                  <a:gd name="connsiteX2" fmla="*/ 327259 w 500514"/>
                  <a:gd name="connsiteY2" fmla="*/ 577516 h 664187"/>
                  <a:gd name="connsiteX3" fmla="*/ 500514 w 500514"/>
                  <a:gd name="connsiteY3" fmla="*/ 664144 h 66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0514" h="664187">
                    <a:moveTo>
                      <a:pt x="0" y="0"/>
                    </a:moveTo>
                    <a:cubicBezTo>
                      <a:pt x="54543" y="9625"/>
                      <a:pt x="109087" y="19251"/>
                      <a:pt x="163630" y="115504"/>
                    </a:cubicBezTo>
                    <a:cubicBezTo>
                      <a:pt x="218173" y="211757"/>
                      <a:pt x="271112" y="486076"/>
                      <a:pt x="327259" y="577516"/>
                    </a:cubicBezTo>
                    <a:cubicBezTo>
                      <a:pt x="383406" y="668956"/>
                      <a:pt x="500514" y="664144"/>
                      <a:pt x="500514" y="664144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62D3F8D1-077B-0F39-DA58-9E9CFE0AC2F8}"/>
                  </a:ext>
                </a:extLst>
              </p:cNvPr>
              <p:cNvSpPr/>
              <p:nvPr/>
            </p:nvSpPr>
            <p:spPr>
              <a:xfrm>
                <a:off x="3033179" y="2295189"/>
                <a:ext cx="500514" cy="664187"/>
              </a:xfrm>
              <a:custGeom>
                <a:avLst/>
                <a:gdLst>
                  <a:gd name="connsiteX0" fmla="*/ 0 w 500514"/>
                  <a:gd name="connsiteY0" fmla="*/ 0 h 664187"/>
                  <a:gd name="connsiteX1" fmla="*/ 163630 w 500514"/>
                  <a:gd name="connsiteY1" fmla="*/ 115504 h 664187"/>
                  <a:gd name="connsiteX2" fmla="*/ 327259 w 500514"/>
                  <a:gd name="connsiteY2" fmla="*/ 577516 h 664187"/>
                  <a:gd name="connsiteX3" fmla="*/ 500514 w 500514"/>
                  <a:gd name="connsiteY3" fmla="*/ 664144 h 66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0514" h="664187">
                    <a:moveTo>
                      <a:pt x="0" y="0"/>
                    </a:moveTo>
                    <a:cubicBezTo>
                      <a:pt x="54543" y="9625"/>
                      <a:pt x="109087" y="19251"/>
                      <a:pt x="163630" y="115504"/>
                    </a:cubicBezTo>
                    <a:cubicBezTo>
                      <a:pt x="218173" y="211757"/>
                      <a:pt x="271112" y="486076"/>
                      <a:pt x="327259" y="577516"/>
                    </a:cubicBezTo>
                    <a:cubicBezTo>
                      <a:pt x="383406" y="668956"/>
                      <a:pt x="500514" y="664144"/>
                      <a:pt x="500514" y="664144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16B4CF84-5A0B-6345-77B6-9DCB3D9715AF}"/>
              </a:ext>
            </a:extLst>
          </p:cNvPr>
          <p:cNvSpPr txBox="1"/>
          <p:nvPr/>
        </p:nvSpPr>
        <p:spPr>
          <a:xfrm>
            <a:off x="5789707" y="4453370"/>
            <a:ext cx="2316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Amplified THz photon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BEAA2A0-6EF2-9B2E-C51C-B599B8FAD504}"/>
              </a:ext>
            </a:extLst>
          </p:cNvPr>
          <p:cNvSpPr/>
          <p:nvPr/>
        </p:nvSpPr>
        <p:spPr>
          <a:xfrm>
            <a:off x="4036827" y="5173494"/>
            <a:ext cx="3459850" cy="7230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" pitchFamily="2" charset="0"/>
              </a:rPr>
              <a:t>Single photon detector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2BC11C-952B-960B-A37D-DB77F1AEA7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1404" y="1489775"/>
            <a:ext cx="2061791" cy="209478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1781A6D-2CD3-32A0-B92F-9078C52F90E5}"/>
              </a:ext>
            </a:extLst>
          </p:cNvPr>
          <p:cNvCxnSpPr>
            <a:cxnSpLocks/>
          </p:cNvCxnSpPr>
          <p:nvPr/>
        </p:nvCxnSpPr>
        <p:spPr>
          <a:xfrm flipV="1">
            <a:off x="7496677" y="2302888"/>
            <a:ext cx="1404516" cy="2527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18F0A5B-D1BB-38E3-858F-6C4B7EBC722F}"/>
              </a:ext>
            </a:extLst>
          </p:cNvPr>
          <p:cNvSpPr txBox="1"/>
          <p:nvPr/>
        </p:nvSpPr>
        <p:spPr>
          <a:xfrm>
            <a:off x="1245704" y="6411066"/>
            <a:ext cx="1075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Axion quasiparticle serves as 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naturall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cavity whose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(axion mass) is B field tunable</a:t>
            </a:r>
          </a:p>
        </p:txBody>
      </p:sp>
    </p:spTree>
    <p:extLst>
      <p:ext uri="{BB962C8B-B14F-4D97-AF65-F5344CB8AC3E}">
        <p14:creationId xmlns:p14="http://schemas.microsoft.com/office/powerpoint/2010/main" val="241796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F26B3-5130-9CB2-2F89-6B6512BA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3</a:t>
            </a:fld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838E5A5-E955-7EFE-E466-D54563F72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Symmetry of physical laws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2C6A77-C1AE-702E-99E8-8E8938B61D92}"/>
              </a:ext>
            </a:extLst>
          </p:cNvPr>
          <p:cNvGrpSpPr/>
          <p:nvPr/>
        </p:nvGrpSpPr>
        <p:grpSpPr>
          <a:xfrm>
            <a:off x="874068" y="2484275"/>
            <a:ext cx="4556916" cy="3059644"/>
            <a:chOff x="2246314" y="2484275"/>
            <a:chExt cx="3184669" cy="2138278"/>
          </a:xfrm>
        </p:grpSpPr>
        <p:pic>
          <p:nvPicPr>
            <p:cNvPr id="31" name="Picture 2" descr="二物理下册知识精讲第4集： 力的示意图_好看视频">
              <a:extLst>
                <a:ext uri="{FF2B5EF4-FFF2-40B4-BE49-F238E27FC236}">
                  <a16:creationId xmlns:a16="http://schemas.microsoft.com/office/drawing/2014/main" id="{56632E8D-AC5D-761A-31F5-C5B66BCC2B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78" t="54907" r="42496" b="14818"/>
            <a:stretch/>
          </p:blipFill>
          <p:spPr bwMode="auto">
            <a:xfrm>
              <a:off x="2246314" y="2484275"/>
              <a:ext cx="3184669" cy="2138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0FA9609-DADE-F0CA-0EED-3D01B7C72C75}"/>
                    </a:ext>
                  </a:extLst>
                </p:cNvPr>
                <p:cNvSpPr txBox="1"/>
                <p:nvPr/>
              </p:nvSpPr>
              <p:spPr>
                <a:xfrm>
                  <a:off x="3144982" y="3437907"/>
                  <a:ext cx="2286000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600" b="1" i="1">
                            <a:latin typeface="Cambria Math" charset="0"/>
                          </a:rPr>
                          <m:t>𝑭</m:t>
                        </m:r>
                        <m:r>
                          <a:rPr lang="en-US" sz="3600" i="1">
                            <a:latin typeface="Cambria Math" charset="0"/>
                          </a:rPr>
                          <m:t>=</m:t>
                        </m:r>
                        <m:r>
                          <a:rPr lang="en-US" sz="3600" i="1">
                            <a:latin typeface="Cambria Math" charset="0"/>
                          </a:rPr>
                          <m:t>𝑚</m:t>
                        </m:r>
                        <m:r>
                          <a:rPr lang="en-US" sz="3600" b="1" i="1">
                            <a:latin typeface="Cambria Math" charset="0"/>
                          </a:rPr>
                          <m:t>𝒂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0FA9609-DADE-F0CA-0EED-3D01B7C72C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4982" y="3437907"/>
                  <a:ext cx="2286000" cy="646331"/>
                </a:xfrm>
                <a:prstGeom prst="rect">
                  <a:avLst/>
                </a:prstGeom>
                <a:blipFill>
                  <a:blip r:embed="rId3"/>
                  <a:stretch>
                    <a:fillRect l="-15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ACD338-8F67-FC1A-52FF-4C68A72F7A8F}"/>
              </a:ext>
            </a:extLst>
          </p:cNvPr>
          <p:cNvCxnSpPr/>
          <p:nvPr/>
        </p:nvCxnSpPr>
        <p:spPr>
          <a:xfrm>
            <a:off x="5858494" y="1888178"/>
            <a:ext cx="0" cy="3966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058D105-A689-5E13-6CB9-649902801380}"/>
              </a:ext>
            </a:extLst>
          </p:cNvPr>
          <p:cNvGrpSpPr>
            <a:grpSpLocks noChangeAspect="1"/>
          </p:cNvGrpSpPr>
          <p:nvPr/>
        </p:nvGrpSpPr>
        <p:grpSpPr>
          <a:xfrm>
            <a:off x="6329651" y="2484275"/>
            <a:ext cx="4558609" cy="3063240"/>
            <a:chOff x="4805651" y="2484275"/>
            <a:chExt cx="3182112" cy="2138278"/>
          </a:xfrm>
        </p:grpSpPr>
        <p:pic>
          <p:nvPicPr>
            <p:cNvPr id="32" name="Picture 2" descr="二物理下册知识精讲第4集： 力的示意图_好看视频">
              <a:extLst>
                <a:ext uri="{FF2B5EF4-FFF2-40B4-BE49-F238E27FC236}">
                  <a16:creationId xmlns:a16="http://schemas.microsoft.com/office/drawing/2014/main" id="{00B70065-FC31-2DE4-B017-1449704B3713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78" t="54907" r="42496" b="14818"/>
            <a:stretch/>
          </p:blipFill>
          <p:spPr bwMode="auto">
            <a:xfrm flipH="1">
              <a:off x="4805651" y="2484275"/>
              <a:ext cx="3182112" cy="2138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0E9BD04-3DC7-84F3-4D2E-02FF14CF8339}"/>
                    </a:ext>
                  </a:extLst>
                </p:cNvPr>
                <p:cNvSpPr txBox="1"/>
                <p:nvPr/>
              </p:nvSpPr>
              <p:spPr>
                <a:xfrm>
                  <a:off x="5731417" y="3438854"/>
                  <a:ext cx="1510178" cy="45116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600" b="1" i="1">
                            <a:latin typeface="Cambria Math" charset="0"/>
                          </a:rPr>
                          <m:t>𝑭</m:t>
                        </m:r>
                        <m:r>
                          <a:rPr lang="en-US" sz="3600" i="1">
                            <a:latin typeface="Cambria Math" charset="0"/>
                          </a:rPr>
                          <m:t>=</m:t>
                        </m:r>
                        <m:r>
                          <a:rPr lang="en-US" sz="3600" i="1">
                            <a:latin typeface="Cambria Math" charset="0"/>
                          </a:rPr>
                          <m:t>𝑚</m:t>
                        </m:r>
                        <m:r>
                          <a:rPr lang="en-US" sz="3600" b="1" i="1">
                            <a:latin typeface="Cambria Math" charset="0"/>
                          </a:rPr>
                          <m:t>𝒂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0E9BD04-3DC7-84F3-4D2E-02FF14CF83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1417" y="3438854"/>
                  <a:ext cx="1510178" cy="451168"/>
                </a:xfrm>
                <a:prstGeom prst="rect">
                  <a:avLst/>
                </a:prstGeom>
                <a:blipFill>
                  <a:blip r:embed="rId4"/>
                  <a:stretch>
                    <a:fillRect l="-29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831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816E7-4497-29D2-CC69-90A3404D0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Estimation of sensitivity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8112B-5E82-EEF6-7DE0-96B1EFE8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30</a:t>
            </a:fld>
            <a:endParaRPr lang="zh-CN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207C9B-D48C-9A5E-BBC7-A8B444672388}"/>
              </a:ext>
            </a:extLst>
          </p:cNvPr>
          <p:cNvGrpSpPr/>
          <p:nvPr/>
        </p:nvGrpSpPr>
        <p:grpSpPr>
          <a:xfrm>
            <a:off x="7721694" y="5155459"/>
            <a:ext cx="2946306" cy="1127914"/>
            <a:chOff x="5620611" y="4745851"/>
            <a:chExt cx="3976866" cy="1522436"/>
          </a:xfrm>
        </p:grpSpPr>
        <p:pic>
          <p:nvPicPr>
            <p:cNvPr id="6" name="Picture 4" descr="David J. E. Marsh - King's College London">
              <a:extLst>
                <a:ext uri="{FF2B5EF4-FFF2-40B4-BE49-F238E27FC236}">
                  <a16:creationId xmlns:a16="http://schemas.microsoft.com/office/drawing/2014/main" id="{087F8FD7-486B-3B72-8C43-3BF058C062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873" y="5115184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E7E96F-D781-058A-14D6-4FBDEDAA5E8D}"/>
                </a:ext>
              </a:extLst>
            </p:cNvPr>
            <p:cNvSpPr txBox="1"/>
            <p:nvPr/>
          </p:nvSpPr>
          <p:spPr>
            <a:xfrm>
              <a:off x="5620611" y="4745851"/>
              <a:ext cx="1750367" cy="415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" pitchFamily="2" charset="0"/>
                </a:rPr>
                <a:t>David Marsh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0EC16E-5838-F24A-1500-2D1F4665C7D8}"/>
                </a:ext>
              </a:extLst>
            </p:cNvPr>
            <p:cNvSpPr txBox="1"/>
            <p:nvPr/>
          </p:nvSpPr>
          <p:spPr>
            <a:xfrm>
              <a:off x="7381260" y="4745851"/>
              <a:ext cx="2216217" cy="415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" pitchFamily="2" charset="0"/>
                </a:rPr>
                <a:t>Jan Schuette-Engle</a:t>
              </a:r>
            </a:p>
          </p:txBody>
        </p:sp>
        <p:pic>
          <p:nvPicPr>
            <p:cNvPr id="9" name="Picture 6" descr="Self-introduction: Jan Schuette-Engel | iTHEMS">
              <a:extLst>
                <a:ext uri="{FF2B5EF4-FFF2-40B4-BE49-F238E27FC236}">
                  <a16:creationId xmlns:a16="http://schemas.microsoft.com/office/drawing/2014/main" id="{595218CA-BF69-E561-68B3-21B299BD5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2815" y="5144302"/>
              <a:ext cx="1123985" cy="1123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6A4B9DC-41EC-4240-F2ED-B21111CD4D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48"/>
          <a:stretch/>
        </p:blipFill>
        <p:spPr>
          <a:xfrm>
            <a:off x="1901011" y="1417638"/>
            <a:ext cx="5767439" cy="33198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DB7FE16-DB8F-07F0-63AB-CB798ACD312A}"/>
              </a:ext>
            </a:extLst>
          </p:cNvPr>
          <p:cNvSpPr/>
          <p:nvPr/>
        </p:nvSpPr>
        <p:spPr>
          <a:xfrm>
            <a:off x="1743355" y="1255658"/>
            <a:ext cx="504180" cy="578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A090DD-C87F-2B15-F278-C6A8612AB483}"/>
              </a:ext>
            </a:extLst>
          </p:cNvPr>
          <p:cNvSpPr/>
          <p:nvPr/>
        </p:nvSpPr>
        <p:spPr>
          <a:xfrm>
            <a:off x="4931930" y="2063730"/>
            <a:ext cx="625805" cy="65227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F091FB-69C9-E5CE-08F5-398530937D7F}"/>
              </a:ext>
            </a:extLst>
          </p:cNvPr>
          <p:cNvSpPr txBox="1"/>
          <p:nvPr/>
        </p:nvSpPr>
        <p:spPr>
          <a:xfrm>
            <a:off x="4660631" y="2174422"/>
            <a:ext cx="116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Axion quasiparticle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9B6C1D-74C0-8E5A-7E69-96F5A0F54478}"/>
              </a:ext>
            </a:extLst>
          </p:cNvPr>
          <p:cNvSpPr txBox="1"/>
          <p:nvPr/>
        </p:nvSpPr>
        <p:spPr>
          <a:xfrm>
            <a:off x="1901011" y="5123575"/>
            <a:ext cx="5289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meV range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Hard for artificial cavities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Scan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Economy No need for a giant magnet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A4E78B-5C5A-7F98-4130-E1354944B9C5}"/>
              </a:ext>
            </a:extLst>
          </p:cNvPr>
          <p:cNvCxnSpPr/>
          <p:nvPr/>
        </p:nvCxnSpPr>
        <p:spPr>
          <a:xfrm>
            <a:off x="4931930" y="2063729"/>
            <a:ext cx="6258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DDEE457-7F03-BE8A-9D0F-E060AB5453F0}"/>
                  </a:ext>
                </a:extLst>
              </p:cNvPr>
              <p:cNvSpPr txBox="1"/>
              <p:nvPr/>
            </p:nvSpPr>
            <p:spPr>
              <a:xfrm>
                <a:off x="4931929" y="1621971"/>
                <a:ext cx="1054757" cy="394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//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field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DDEE457-7F03-BE8A-9D0F-E060AB545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1929" y="1621971"/>
                <a:ext cx="1054757" cy="394210"/>
              </a:xfrm>
              <a:prstGeom prst="rect">
                <a:avLst/>
              </a:prstGeom>
              <a:blipFill>
                <a:blip r:embed="rId5"/>
                <a:stretch>
                  <a:fillRect t="-6250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141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26399A-7480-AB9E-CF1B-64AAC744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EA1ADCF-154A-3D0F-BB80-816D4B8F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" pitchFamily="2" charset="0"/>
              </a:rPr>
              <a:t>Acknowledgement</a:t>
            </a:r>
          </a:p>
        </p:txBody>
      </p:sp>
      <p:pic>
        <p:nvPicPr>
          <p:cNvPr id="52" name="Picture 19">
            <a:extLst>
              <a:ext uri="{FF2B5EF4-FFF2-40B4-BE49-F238E27FC236}">
                <a16:creationId xmlns:a16="http://schemas.microsoft.com/office/drawing/2014/main" id="{2A1587D7-63AB-68F9-3A69-EB6AEE782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2030" y="2085452"/>
            <a:ext cx="970920" cy="99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8E800F-787E-729D-FD54-934C4EA5747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07" y="1275448"/>
            <a:ext cx="1669671" cy="570072"/>
          </a:xfrm>
          <a:prstGeom prst="rect">
            <a:avLst/>
          </a:prstGeom>
        </p:spPr>
      </p:pic>
      <p:pic>
        <p:nvPicPr>
          <p:cNvPr id="55" name="Picture 8" descr="arvard-university-vector-logo – Make Time">
            <a:extLst>
              <a:ext uri="{FF2B5EF4-FFF2-40B4-BE49-F238E27FC236}">
                <a16:creationId xmlns:a16="http://schemas.microsoft.com/office/drawing/2014/main" id="{DE5363B6-6F54-9BF0-7D0F-66F5F781B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49" y="5708598"/>
            <a:ext cx="1788641" cy="4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45B3DF9-C1DA-AAE5-8532-0C360CF4A849}"/>
              </a:ext>
            </a:extLst>
          </p:cNvPr>
          <p:cNvSpPr txBox="1"/>
          <p:nvPr/>
        </p:nvSpPr>
        <p:spPr bwMode="auto">
          <a:xfrm>
            <a:off x="2171069" y="2463299"/>
            <a:ext cx="2258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Jianxiang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Qiu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9" name="Picture 6" descr="Jianxiang Qiu | TopoXu Lab">
            <a:extLst>
              <a:ext uri="{FF2B5EF4-FFF2-40B4-BE49-F238E27FC236}">
                <a16:creationId xmlns:a16="http://schemas.microsoft.com/office/drawing/2014/main" id="{5D317B39-2976-434A-4883-FE0F2A9DC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0" r="15512"/>
          <a:stretch/>
        </p:blipFill>
        <p:spPr bwMode="auto">
          <a:xfrm>
            <a:off x="2832286" y="1205876"/>
            <a:ext cx="811954" cy="122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afosr-logo-1 | Computational Vision Laboratory | Northeastern University">
            <a:extLst>
              <a:ext uri="{FF2B5EF4-FFF2-40B4-BE49-F238E27FC236}">
                <a16:creationId xmlns:a16="http://schemas.microsoft.com/office/drawing/2014/main" id="{77EE7BF5-A3AC-90E8-F62C-E4448CCD2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476" y="389518"/>
            <a:ext cx="1784656" cy="71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A030A684-15B1-89AB-C7DC-0E64B704CD52}"/>
              </a:ext>
            </a:extLst>
          </p:cNvPr>
          <p:cNvSpPr txBox="1"/>
          <p:nvPr/>
        </p:nvSpPr>
        <p:spPr bwMode="auto">
          <a:xfrm>
            <a:off x="4155354" y="2486928"/>
            <a:ext cx="14061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Ni Ni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8" name="Picture 2" descr="hysics lab makes new materials – UCLA Physical Sciences">
            <a:extLst>
              <a:ext uri="{FF2B5EF4-FFF2-40B4-BE49-F238E27FC236}">
                <a16:creationId xmlns:a16="http://schemas.microsoft.com/office/drawing/2014/main" id="{0B55933E-6614-B641-6D3F-E6DD4AD8E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3" r="8698"/>
          <a:stretch/>
        </p:blipFill>
        <p:spPr bwMode="auto">
          <a:xfrm>
            <a:off x="4302648" y="1207173"/>
            <a:ext cx="999550" cy="127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Turning point: Ashvin Vishwanath | Nature">
            <a:extLst>
              <a:ext uri="{FF2B5EF4-FFF2-40B4-BE49-F238E27FC236}">
                <a16:creationId xmlns:a16="http://schemas.microsoft.com/office/drawing/2014/main" id="{7FC6BC1D-164A-2DEA-DC21-73C42CA0F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11492"/>
          <a:stretch/>
        </p:blipFill>
        <p:spPr bwMode="auto">
          <a:xfrm>
            <a:off x="5907862" y="1191914"/>
            <a:ext cx="929137" cy="12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B0AE2218-0A0B-7457-B0B6-6B249BD95ED1}"/>
              </a:ext>
            </a:extLst>
          </p:cNvPr>
          <p:cNvSpPr txBox="1"/>
          <p:nvPr/>
        </p:nvSpPr>
        <p:spPr bwMode="auto">
          <a:xfrm>
            <a:off x="5546753" y="2388779"/>
            <a:ext cx="1702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Ashvin Vishwanath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3" name="Picture 12" descr="Arun Bansil - Northeastern University College of Science">
            <a:extLst>
              <a:ext uri="{FF2B5EF4-FFF2-40B4-BE49-F238E27FC236}">
                <a16:creationId xmlns:a16="http://schemas.microsoft.com/office/drawing/2014/main" id="{5D24D9C1-067E-F218-51D1-6292C2410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6" r="6643"/>
          <a:stretch/>
        </p:blipFill>
        <p:spPr bwMode="auto">
          <a:xfrm>
            <a:off x="2832286" y="3295531"/>
            <a:ext cx="917758" cy="12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86E0D60-7DA5-A2EA-F924-FF603CAA41A4}"/>
              </a:ext>
            </a:extLst>
          </p:cNvPr>
          <p:cNvSpPr txBox="1"/>
          <p:nvPr/>
        </p:nvSpPr>
        <p:spPr bwMode="auto">
          <a:xfrm>
            <a:off x="2435225" y="4491857"/>
            <a:ext cx="16901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Arun 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Bansil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28" name="Picture 4" descr="National Science Foundation - Wikipedia">
            <a:extLst>
              <a:ext uri="{FF2B5EF4-FFF2-40B4-BE49-F238E27FC236}">
                <a16:creationId xmlns:a16="http://schemas.microsoft.com/office/drawing/2014/main" id="{6DEC964D-07C0-9CA0-4939-CF67F1144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036" y="2989915"/>
            <a:ext cx="1361967" cy="136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fred P. Sloan Foundation - Wikipedia">
            <a:extLst>
              <a:ext uri="{FF2B5EF4-FFF2-40B4-BE49-F238E27FC236}">
                <a16:creationId xmlns:a16="http://schemas.microsoft.com/office/drawing/2014/main" id="{42313F93-E81E-2247-0B10-067080017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477" y="4434424"/>
            <a:ext cx="1788641" cy="97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David J. E. Marsh - King's College London">
            <a:extLst>
              <a:ext uri="{FF2B5EF4-FFF2-40B4-BE49-F238E27FC236}">
                <a16:creationId xmlns:a16="http://schemas.microsoft.com/office/drawing/2014/main" id="{22FDD4ED-8053-FA5C-3BA1-747077EC2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5" r="7586"/>
          <a:stretch/>
        </p:blipFill>
        <p:spPr bwMode="auto">
          <a:xfrm>
            <a:off x="4302649" y="3295531"/>
            <a:ext cx="995418" cy="12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34ADACD-4B77-BA47-8F00-420D151271F1}"/>
              </a:ext>
            </a:extLst>
          </p:cNvPr>
          <p:cNvSpPr txBox="1"/>
          <p:nvPr/>
        </p:nvSpPr>
        <p:spPr>
          <a:xfrm>
            <a:off x="3983248" y="4481754"/>
            <a:ext cx="1750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" pitchFamily="2" charset="0"/>
              </a:rPr>
              <a:t>David Marsh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21FAC9-D662-738B-9114-D1142810867B}"/>
              </a:ext>
            </a:extLst>
          </p:cNvPr>
          <p:cNvSpPr txBox="1"/>
          <p:nvPr/>
        </p:nvSpPr>
        <p:spPr>
          <a:xfrm>
            <a:off x="5546753" y="4479724"/>
            <a:ext cx="2216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" pitchFamily="2" charset="0"/>
              </a:rPr>
              <a:t>Jan Schuette-Engle</a:t>
            </a:r>
          </a:p>
        </p:txBody>
      </p:sp>
      <p:pic>
        <p:nvPicPr>
          <p:cNvPr id="27" name="Picture 6" descr="Self-introduction: Jan Schuette-Engel | iTHEMS">
            <a:extLst>
              <a:ext uri="{FF2B5EF4-FFF2-40B4-BE49-F238E27FC236}">
                <a16:creationId xmlns:a16="http://schemas.microsoft.com/office/drawing/2014/main" id="{3CE2E530-8E7E-5337-3EC7-1BA43673B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7" t="595" r="12765" b="-595"/>
          <a:stretch/>
        </p:blipFill>
        <p:spPr bwMode="auto">
          <a:xfrm>
            <a:off x="5907862" y="3271971"/>
            <a:ext cx="929137" cy="126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11F0F1-92DE-0D00-8FDC-6977EBEBAA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32978" y="4907294"/>
            <a:ext cx="3734761" cy="1487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00D210-8308-FA2C-C92B-C27EA0462C7D}"/>
              </a:ext>
            </a:extLst>
          </p:cNvPr>
          <p:cNvSpPr txBox="1"/>
          <p:nvPr/>
        </p:nvSpPr>
        <p:spPr>
          <a:xfrm>
            <a:off x="3421880" y="6498179"/>
            <a:ext cx="373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Nature (2025)</a:t>
            </a:r>
          </a:p>
        </p:txBody>
      </p:sp>
    </p:spTree>
    <p:extLst>
      <p:ext uri="{BB962C8B-B14F-4D97-AF65-F5344CB8AC3E}">
        <p14:creationId xmlns:p14="http://schemas.microsoft.com/office/powerpoint/2010/main" val="1437070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F26B3-5130-9CB2-2F89-6B6512BA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4</a:t>
            </a:fld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838E5A5-E955-7EFE-E466-D54563F72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Parity breaking in weak force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28CB95-0CD9-71E8-13C2-7664A9F3F934}"/>
              </a:ext>
            </a:extLst>
          </p:cNvPr>
          <p:cNvGrpSpPr/>
          <p:nvPr/>
        </p:nvGrpSpPr>
        <p:grpSpPr>
          <a:xfrm>
            <a:off x="2595733" y="1563408"/>
            <a:ext cx="6991733" cy="5051662"/>
            <a:chOff x="442674" y="1391495"/>
            <a:chExt cx="4628354" cy="3344075"/>
          </a:xfrm>
        </p:grpSpPr>
        <p:sp>
          <p:nvSpPr>
            <p:cNvPr id="160" name="Flowchart: Connector 7">
              <a:extLst>
                <a:ext uri="{FF2B5EF4-FFF2-40B4-BE49-F238E27FC236}">
                  <a16:creationId xmlns:a16="http://schemas.microsoft.com/office/drawing/2014/main" id="{921B2312-D83C-E82A-76BC-E1A88453491C}"/>
                </a:ext>
              </a:extLst>
            </p:cNvPr>
            <p:cNvSpPr/>
            <p:nvPr/>
          </p:nvSpPr>
          <p:spPr>
            <a:xfrm>
              <a:off x="1491445" y="2457554"/>
              <a:ext cx="598538" cy="598538"/>
            </a:xfrm>
            <a:prstGeom prst="flowChartConnector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4000">
                  <a:schemeClr val="accent1">
                    <a:lumMod val="45000"/>
                    <a:lumOff val="55000"/>
                  </a:schemeClr>
                </a:gs>
                <a:gs pos="58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F99C6131-8D17-2B9E-BCC6-634DD1D24481}"/>
                </a:ext>
              </a:extLst>
            </p:cNvPr>
            <p:cNvSpPr/>
            <p:nvPr/>
          </p:nvSpPr>
          <p:spPr>
            <a:xfrm>
              <a:off x="1376362" y="2551407"/>
              <a:ext cx="833437" cy="541734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Arc 161">
              <a:extLst>
                <a:ext uri="{FF2B5EF4-FFF2-40B4-BE49-F238E27FC236}">
                  <a16:creationId xmlns:a16="http://schemas.microsoft.com/office/drawing/2014/main" id="{C17CD20C-E74E-7B13-1B45-908C8A96BC65}"/>
                </a:ext>
              </a:extLst>
            </p:cNvPr>
            <p:cNvSpPr/>
            <p:nvPr/>
          </p:nvSpPr>
          <p:spPr>
            <a:xfrm flipV="1">
              <a:off x="1381242" y="2658661"/>
              <a:ext cx="797456" cy="184056"/>
            </a:xfrm>
            <a:prstGeom prst="arc">
              <a:avLst>
                <a:gd name="adj1" fmla="val 10052273"/>
                <a:gd name="adj2" fmla="val 721072"/>
              </a:avLst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DE27E11A-1986-455C-68C3-41EAB6142680}"/>
                </a:ext>
              </a:extLst>
            </p:cNvPr>
            <p:cNvCxnSpPr/>
            <p:nvPr/>
          </p:nvCxnSpPr>
          <p:spPr>
            <a:xfrm>
              <a:off x="1791400" y="2842717"/>
              <a:ext cx="38100" cy="0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281DB292-EDC1-1B92-55D4-4C07A0888AB3}"/>
                </a:ext>
              </a:extLst>
            </p:cNvPr>
            <p:cNvSpPr/>
            <p:nvPr/>
          </p:nvSpPr>
          <p:spPr>
            <a:xfrm>
              <a:off x="1582644" y="3676050"/>
              <a:ext cx="99060" cy="990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60F472F8-6F5B-8F53-92A0-7B7A73E3A140}"/>
                </a:ext>
              </a:extLst>
            </p:cNvPr>
            <p:cNvSpPr/>
            <p:nvPr/>
          </p:nvSpPr>
          <p:spPr>
            <a:xfrm>
              <a:off x="1779970" y="3539525"/>
              <a:ext cx="99060" cy="990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B49597C9-6231-FE46-462B-3E78E47ADB4F}"/>
                </a:ext>
              </a:extLst>
            </p:cNvPr>
            <p:cNvSpPr/>
            <p:nvPr/>
          </p:nvSpPr>
          <p:spPr>
            <a:xfrm>
              <a:off x="1348899" y="1695880"/>
              <a:ext cx="99060" cy="990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B1F3D73D-DDB5-43C9-D2D3-7EF7E19BA786}"/>
                </a:ext>
              </a:extLst>
            </p:cNvPr>
            <p:cNvSpPr/>
            <p:nvPr/>
          </p:nvSpPr>
          <p:spPr>
            <a:xfrm>
              <a:off x="1632415" y="1548965"/>
              <a:ext cx="99060" cy="990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9D13761-50B2-C8F1-133D-320DC1E7E7D6}"/>
                </a:ext>
              </a:extLst>
            </p:cNvPr>
            <p:cNvSpPr/>
            <p:nvPr/>
          </p:nvSpPr>
          <p:spPr>
            <a:xfrm>
              <a:off x="1491445" y="1837673"/>
              <a:ext cx="99060" cy="990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C024D8F2-BFC1-26D6-98E1-2F7EADC849E9}"/>
                </a:ext>
              </a:extLst>
            </p:cNvPr>
            <p:cNvSpPr/>
            <p:nvPr/>
          </p:nvSpPr>
          <p:spPr>
            <a:xfrm>
              <a:off x="1908126" y="1559364"/>
              <a:ext cx="99060" cy="990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2E820848-4501-CA69-B852-C5A88E900329}"/>
                </a:ext>
              </a:extLst>
            </p:cNvPr>
            <p:cNvSpPr/>
            <p:nvPr/>
          </p:nvSpPr>
          <p:spPr>
            <a:xfrm>
              <a:off x="1734706" y="1779168"/>
              <a:ext cx="99060" cy="990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011FF267-01D6-4489-0E4A-86363ED9BA34}"/>
                </a:ext>
              </a:extLst>
            </p:cNvPr>
            <p:cNvSpPr/>
            <p:nvPr/>
          </p:nvSpPr>
          <p:spPr>
            <a:xfrm>
              <a:off x="2007186" y="1790352"/>
              <a:ext cx="99060" cy="990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7C17807D-23F4-6884-43D8-C9FA301F35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4006" y="3066371"/>
              <a:ext cx="77287" cy="60967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sm" len="sm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86549649-A553-4E74-0C17-F82E352BF999}"/>
                </a:ext>
              </a:extLst>
            </p:cNvPr>
            <p:cNvCxnSpPr>
              <a:cxnSpLocks/>
              <a:endCxn id="165" idx="0"/>
            </p:cNvCxnSpPr>
            <p:nvPr/>
          </p:nvCxnSpPr>
          <p:spPr>
            <a:xfrm>
              <a:off x="1803510" y="3057545"/>
              <a:ext cx="25990" cy="48198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sm" len="sm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F6D45E63-E5FB-77F5-AFFA-87F7D768A4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00506" y="1790352"/>
              <a:ext cx="227336" cy="72459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sm" len="sm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9CA8C053-10D8-80FA-F069-E0C3DB0132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52906" y="1942752"/>
              <a:ext cx="160403" cy="52814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sm" len="sm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F657EEE4-0D02-FE46-3268-C1156486D7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86954" y="1650548"/>
              <a:ext cx="52645" cy="80463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sm" len="sm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F6A475E5-8811-8EFF-B270-7715D2365E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1250" y="1874169"/>
              <a:ext cx="11082" cy="58101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sm" len="sm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14E7E1C9-A502-7B09-534D-AD9BABE3B9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9500" y="1662711"/>
              <a:ext cx="126519" cy="80818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sm" len="sm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FFF97826-65EC-5095-9DEF-7B99006E91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9358" y="1887203"/>
              <a:ext cx="115504" cy="60869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w="sm" len="sm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BB1F4C1E-E965-AE6D-5416-5E1EBBCB24BA}"/>
                </a:ext>
              </a:extLst>
            </p:cNvPr>
            <p:cNvSpPr/>
            <p:nvPr/>
          </p:nvSpPr>
          <p:spPr>
            <a:xfrm>
              <a:off x="3265170" y="2551407"/>
              <a:ext cx="833437" cy="541734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E7E74420-B47B-9486-41C5-54C44642B03A}"/>
                </a:ext>
              </a:extLst>
            </p:cNvPr>
            <p:cNvGrpSpPr/>
            <p:nvPr/>
          </p:nvGrpSpPr>
          <p:grpSpPr>
            <a:xfrm flipV="1">
              <a:off x="3204619" y="1745410"/>
              <a:ext cx="757347" cy="2226145"/>
              <a:chOff x="2432844" y="940205"/>
              <a:chExt cx="757347" cy="2226145"/>
            </a:xfrm>
          </p:grpSpPr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16F49594-F5AA-AD07-FF24-27102BAFC95A}"/>
                  </a:ext>
                </a:extLst>
              </p:cNvPr>
              <p:cNvSpPr/>
              <p:nvPr/>
            </p:nvSpPr>
            <p:spPr>
              <a:xfrm>
                <a:off x="2666589" y="3067290"/>
                <a:ext cx="99060" cy="9906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F69CDF0D-818B-947C-1EB2-D4791113D11D}"/>
                  </a:ext>
                </a:extLst>
              </p:cNvPr>
              <p:cNvSpPr/>
              <p:nvPr/>
            </p:nvSpPr>
            <p:spPr>
              <a:xfrm>
                <a:off x="2863915" y="2930765"/>
                <a:ext cx="99060" cy="9906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C0D5FB6B-3FA4-D003-0E8F-BD875C4FE59C}"/>
                  </a:ext>
                </a:extLst>
              </p:cNvPr>
              <p:cNvSpPr/>
              <p:nvPr/>
            </p:nvSpPr>
            <p:spPr>
              <a:xfrm>
                <a:off x="2432844" y="1087120"/>
                <a:ext cx="99060" cy="9906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70952926-65CC-D5E2-8506-8FA814F87994}"/>
                  </a:ext>
                </a:extLst>
              </p:cNvPr>
              <p:cNvSpPr/>
              <p:nvPr/>
            </p:nvSpPr>
            <p:spPr>
              <a:xfrm>
                <a:off x="2716360" y="940205"/>
                <a:ext cx="99060" cy="9906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7DAE4F6E-F8FE-441B-2AE1-7E50ED148D4C}"/>
                  </a:ext>
                </a:extLst>
              </p:cNvPr>
              <p:cNvSpPr/>
              <p:nvPr/>
            </p:nvSpPr>
            <p:spPr>
              <a:xfrm>
                <a:off x="2575390" y="1228913"/>
                <a:ext cx="99060" cy="9906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4185EEAB-3166-093F-C313-BFDACA110048}"/>
                  </a:ext>
                </a:extLst>
              </p:cNvPr>
              <p:cNvSpPr/>
              <p:nvPr/>
            </p:nvSpPr>
            <p:spPr>
              <a:xfrm>
                <a:off x="2992071" y="950604"/>
                <a:ext cx="99060" cy="9906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AFCE97CD-47BD-D4C9-C109-454328FC6FCC}"/>
                  </a:ext>
                </a:extLst>
              </p:cNvPr>
              <p:cNvSpPr/>
              <p:nvPr/>
            </p:nvSpPr>
            <p:spPr>
              <a:xfrm>
                <a:off x="2818651" y="1170408"/>
                <a:ext cx="99060" cy="9906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687FD6CF-5D94-E692-D2C0-487F8DA24CA4}"/>
                  </a:ext>
                </a:extLst>
              </p:cNvPr>
              <p:cNvSpPr/>
              <p:nvPr/>
            </p:nvSpPr>
            <p:spPr>
              <a:xfrm>
                <a:off x="3091131" y="1181592"/>
                <a:ext cx="99060" cy="9906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0" name="Straight Arrow Connector 189">
                <a:extLst>
                  <a:ext uri="{FF2B5EF4-FFF2-40B4-BE49-F238E27FC236}">
                    <a16:creationId xmlns:a16="http://schemas.microsoft.com/office/drawing/2014/main" id="{4EE76D06-EF69-E5CE-D3F6-734D2E00F6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27951" y="2457611"/>
                <a:ext cx="77287" cy="60967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sm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Arrow Connector 190">
                <a:extLst>
                  <a:ext uri="{FF2B5EF4-FFF2-40B4-BE49-F238E27FC236}">
                    <a16:creationId xmlns:a16="http://schemas.microsoft.com/office/drawing/2014/main" id="{9D9EF9ED-2C04-2D47-388E-EFA5D85C38B4}"/>
                  </a:ext>
                </a:extLst>
              </p:cNvPr>
              <p:cNvCxnSpPr>
                <a:cxnSpLocks/>
                <a:endCxn id="183" idx="0"/>
              </p:cNvCxnSpPr>
              <p:nvPr/>
            </p:nvCxnSpPr>
            <p:spPr>
              <a:xfrm>
                <a:off x="2887455" y="2448785"/>
                <a:ext cx="25990" cy="48198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sm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Arrow Connector 191">
                <a:extLst>
                  <a:ext uri="{FF2B5EF4-FFF2-40B4-BE49-F238E27FC236}">
                    <a16:creationId xmlns:a16="http://schemas.microsoft.com/office/drawing/2014/main" id="{1D1B9292-5DA0-EB91-DC48-F8A914342A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84451" y="1181592"/>
                <a:ext cx="227336" cy="72459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sm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Arrow Connector 192">
                <a:extLst>
                  <a:ext uri="{FF2B5EF4-FFF2-40B4-BE49-F238E27FC236}">
                    <a16:creationId xmlns:a16="http://schemas.microsoft.com/office/drawing/2014/main" id="{8BE33084-EF35-3B3B-EE9A-0BB70C9D8A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6851" y="1333992"/>
                <a:ext cx="160403" cy="52814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sm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Arrow Connector 193">
                <a:extLst>
                  <a:ext uri="{FF2B5EF4-FFF2-40B4-BE49-F238E27FC236}">
                    <a16:creationId xmlns:a16="http://schemas.microsoft.com/office/drawing/2014/main" id="{A92E6677-7517-882B-EA20-11966F131E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70899" y="1041788"/>
                <a:ext cx="52645" cy="80463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sm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Arrow Connector 194">
                <a:extLst>
                  <a:ext uri="{FF2B5EF4-FFF2-40B4-BE49-F238E27FC236}">
                    <a16:creationId xmlns:a16="http://schemas.microsoft.com/office/drawing/2014/main" id="{651A1C10-D4B9-0A48-F410-90815F44A1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55195" y="1265409"/>
                <a:ext cx="11082" cy="58101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sm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>
                <a:extLst>
                  <a:ext uri="{FF2B5EF4-FFF2-40B4-BE49-F238E27FC236}">
                    <a16:creationId xmlns:a16="http://schemas.microsoft.com/office/drawing/2014/main" id="{DCFB321A-EE0E-FD81-08F3-0FF17EAE48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13445" y="1053951"/>
                <a:ext cx="126519" cy="80818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sm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Arrow Connector 196">
                <a:extLst>
                  <a:ext uri="{FF2B5EF4-FFF2-40B4-BE49-F238E27FC236}">
                    <a16:creationId xmlns:a16="http://schemas.microsoft.com/office/drawing/2014/main" id="{B23E72B5-C8F5-118C-1A23-1FA207AFD2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13303" y="1278443"/>
                <a:ext cx="115504" cy="60869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sm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8" name="Flowchart: Connector 8">
              <a:extLst>
                <a:ext uri="{FF2B5EF4-FFF2-40B4-BE49-F238E27FC236}">
                  <a16:creationId xmlns:a16="http://schemas.microsoft.com/office/drawing/2014/main" id="{5F7A1B1E-AD20-89A7-05A2-6DD82B1F7A7A}"/>
                </a:ext>
              </a:extLst>
            </p:cNvPr>
            <p:cNvSpPr/>
            <p:nvPr/>
          </p:nvSpPr>
          <p:spPr>
            <a:xfrm>
              <a:off x="3327701" y="2457554"/>
              <a:ext cx="598538" cy="598538"/>
            </a:xfrm>
            <a:prstGeom prst="flowChartConnector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4000">
                  <a:schemeClr val="accent1">
                    <a:lumMod val="45000"/>
                    <a:lumOff val="55000"/>
                  </a:schemeClr>
                </a:gs>
                <a:gs pos="58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5644405F-5D9D-9145-2056-99D4D0A1A94B}"/>
                </a:ext>
              </a:extLst>
            </p:cNvPr>
            <p:cNvSpPr/>
            <p:nvPr/>
          </p:nvSpPr>
          <p:spPr>
            <a:xfrm>
              <a:off x="3212618" y="2551407"/>
              <a:ext cx="833437" cy="541734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Arc 199">
              <a:extLst>
                <a:ext uri="{FF2B5EF4-FFF2-40B4-BE49-F238E27FC236}">
                  <a16:creationId xmlns:a16="http://schemas.microsoft.com/office/drawing/2014/main" id="{A2CC25CF-6714-7968-7A27-005D69446817}"/>
                </a:ext>
              </a:extLst>
            </p:cNvPr>
            <p:cNvSpPr/>
            <p:nvPr/>
          </p:nvSpPr>
          <p:spPr>
            <a:xfrm flipV="1">
              <a:off x="3217498" y="2658661"/>
              <a:ext cx="797456" cy="184056"/>
            </a:xfrm>
            <a:prstGeom prst="arc">
              <a:avLst>
                <a:gd name="adj1" fmla="val 10052273"/>
                <a:gd name="adj2" fmla="val 721072"/>
              </a:avLst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1" name="Straight Arrow Connector 200">
              <a:extLst>
                <a:ext uri="{FF2B5EF4-FFF2-40B4-BE49-F238E27FC236}">
                  <a16:creationId xmlns:a16="http://schemas.microsoft.com/office/drawing/2014/main" id="{9C8BC38B-0A8B-DEEC-E113-D0CAE20492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9095" y="2842717"/>
              <a:ext cx="38100" cy="0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77E4A49E-BE7A-2CD5-5E6B-E43C7FE03210}"/>
                </a:ext>
              </a:extLst>
            </p:cNvPr>
            <p:cNvCxnSpPr>
              <a:cxnSpLocks/>
            </p:cNvCxnSpPr>
            <p:nvPr/>
          </p:nvCxnSpPr>
          <p:spPr>
            <a:xfrm>
              <a:off x="2646472" y="1758435"/>
              <a:ext cx="0" cy="206620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Arrow: Right 17">
              <a:extLst>
                <a:ext uri="{FF2B5EF4-FFF2-40B4-BE49-F238E27FC236}">
                  <a16:creationId xmlns:a16="http://schemas.microsoft.com/office/drawing/2014/main" id="{798976D9-53E7-089D-CC0D-4C69F4840A1C}"/>
                </a:ext>
              </a:extLst>
            </p:cNvPr>
            <p:cNvSpPr/>
            <p:nvPr/>
          </p:nvSpPr>
          <p:spPr>
            <a:xfrm rot="16200000">
              <a:off x="276199" y="2567432"/>
              <a:ext cx="671506" cy="204767"/>
            </a:xfrm>
            <a:prstGeom prst="rightArrow">
              <a:avLst>
                <a:gd name="adj1" fmla="val 50000"/>
                <a:gd name="adj2" fmla="val 104712"/>
              </a:avLst>
            </a:prstGeom>
            <a:solidFill>
              <a:srgbClr val="F602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6EA4E642-6EFD-6862-11FC-EB12E47C2315}"/>
                </a:ext>
              </a:extLst>
            </p:cNvPr>
            <p:cNvSpPr txBox="1"/>
            <p:nvPr/>
          </p:nvSpPr>
          <p:spPr>
            <a:xfrm>
              <a:off x="442674" y="2008784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98E31018-D61F-8F0A-D797-1CD7941E5AAE}"/>
                </a:ext>
              </a:extLst>
            </p:cNvPr>
            <p:cNvSpPr txBox="1"/>
            <p:nvPr/>
          </p:nvSpPr>
          <p:spPr>
            <a:xfrm>
              <a:off x="4430405" y="2008784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06" name="Arrow: Right 25">
              <a:extLst>
                <a:ext uri="{FF2B5EF4-FFF2-40B4-BE49-F238E27FC236}">
                  <a16:creationId xmlns:a16="http://schemas.microsoft.com/office/drawing/2014/main" id="{5E549D5A-CFF0-C75F-FB26-29AA99D0DCF5}"/>
                </a:ext>
              </a:extLst>
            </p:cNvPr>
            <p:cNvSpPr/>
            <p:nvPr/>
          </p:nvSpPr>
          <p:spPr>
            <a:xfrm rot="5400000" flipV="1">
              <a:off x="4263542" y="2567434"/>
              <a:ext cx="671506" cy="204767"/>
            </a:xfrm>
            <a:prstGeom prst="rightArrow">
              <a:avLst>
                <a:gd name="adj1" fmla="val 50000"/>
                <a:gd name="adj2" fmla="val 104712"/>
              </a:avLst>
            </a:prstGeom>
            <a:solidFill>
              <a:srgbClr val="F602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03DB160D-F72D-243F-8CD7-672C94BB4613}"/>
                </a:ext>
              </a:extLst>
            </p:cNvPr>
            <p:cNvSpPr txBox="1"/>
            <p:nvPr/>
          </p:nvSpPr>
          <p:spPr>
            <a:xfrm>
              <a:off x="1552906" y="2484620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9524D202-444B-05A0-E40D-8D7DB8147DDC}"/>
                </a:ext>
              </a:extLst>
            </p:cNvPr>
            <p:cNvSpPr txBox="1"/>
            <p:nvPr/>
          </p:nvSpPr>
          <p:spPr>
            <a:xfrm>
              <a:off x="3372676" y="2484620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F9DE3909-F72C-BE9D-7F10-24C85E8CE16B}"/>
                </a:ext>
              </a:extLst>
            </p:cNvPr>
            <p:cNvSpPr txBox="1"/>
            <p:nvPr/>
          </p:nvSpPr>
          <p:spPr>
            <a:xfrm>
              <a:off x="731490" y="4089239"/>
              <a:ext cx="43395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CP symmetry also broken for weak force (other experiments)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A7B4B19A-CE09-CF18-49C6-EC43D455D77D}"/>
                </a:ext>
              </a:extLst>
            </p:cNvPr>
            <p:cNvSpPr txBox="1"/>
            <p:nvPr/>
          </p:nvSpPr>
          <p:spPr>
            <a:xfrm>
              <a:off x="2280236" y="1391495"/>
              <a:ext cx="870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Mirror</a:t>
              </a:r>
            </a:p>
          </p:txBody>
        </p:sp>
      </p:grpSp>
      <p:pic>
        <p:nvPicPr>
          <p:cNvPr id="224" name="Picture 223">
            <a:extLst>
              <a:ext uri="{FF2B5EF4-FFF2-40B4-BE49-F238E27FC236}">
                <a16:creationId xmlns:a16="http://schemas.microsoft.com/office/drawing/2014/main" id="{82CDDDB1-0E70-A793-47AA-144FD5263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08" y="5089593"/>
            <a:ext cx="929837" cy="1336909"/>
          </a:xfrm>
          <a:prstGeom prst="rect">
            <a:avLst/>
          </a:prstGeom>
        </p:spPr>
      </p:pic>
      <p:pic>
        <p:nvPicPr>
          <p:cNvPr id="225" name="Picture 224">
            <a:extLst>
              <a:ext uri="{FF2B5EF4-FFF2-40B4-BE49-F238E27FC236}">
                <a16:creationId xmlns:a16="http://schemas.microsoft.com/office/drawing/2014/main" id="{FA0B12A4-BC7A-86A1-BCDA-E12211508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987" y="5089349"/>
            <a:ext cx="947436" cy="1335024"/>
          </a:xfrm>
          <a:prstGeom prst="rect">
            <a:avLst/>
          </a:prstGeom>
        </p:spPr>
      </p:pic>
      <p:sp>
        <p:nvSpPr>
          <p:cNvPr id="226" name="TextBox 225">
            <a:extLst>
              <a:ext uri="{FF2B5EF4-FFF2-40B4-BE49-F238E27FC236}">
                <a16:creationId xmlns:a16="http://schemas.microsoft.com/office/drawing/2014/main" id="{77158F6B-C907-4350-D5C7-EA164D68B849}"/>
              </a:ext>
            </a:extLst>
          </p:cNvPr>
          <p:cNvSpPr txBox="1"/>
          <p:nvPr/>
        </p:nvSpPr>
        <p:spPr>
          <a:xfrm>
            <a:off x="288587" y="4817467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Chen-Ning yang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C7DDE2C8-E1D9-D6A6-38A7-B9CD13AD3D43}"/>
              </a:ext>
            </a:extLst>
          </p:cNvPr>
          <p:cNvSpPr txBox="1"/>
          <p:nvPr/>
        </p:nvSpPr>
        <p:spPr>
          <a:xfrm>
            <a:off x="1744265" y="4817467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Tsung-Dao Lee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42A10929-F7A9-2037-E377-0CD2E91C077F}"/>
              </a:ext>
            </a:extLst>
          </p:cNvPr>
          <p:cNvSpPr txBox="1"/>
          <p:nvPr/>
        </p:nvSpPr>
        <p:spPr>
          <a:xfrm>
            <a:off x="19116" y="6523078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4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Physical Review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sz="1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104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(1): 254–258 (1956).</a:t>
            </a:r>
            <a:endParaRPr lang="en-US" sz="1400" dirty="0"/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0486FC25-9288-F583-3784-6C61599A412D}"/>
              </a:ext>
            </a:extLst>
          </p:cNvPr>
          <p:cNvGrpSpPr/>
          <p:nvPr/>
        </p:nvGrpSpPr>
        <p:grpSpPr>
          <a:xfrm>
            <a:off x="2671665" y="3002874"/>
            <a:ext cx="7089023" cy="1546105"/>
            <a:chOff x="224685" y="2608302"/>
            <a:chExt cx="7089023" cy="2192714"/>
          </a:xfrm>
        </p:grpSpPr>
        <p:sp>
          <p:nvSpPr>
            <p:cNvPr id="231" name="Rounded Rectangle 230">
              <a:extLst>
                <a:ext uri="{FF2B5EF4-FFF2-40B4-BE49-F238E27FC236}">
                  <a16:creationId xmlns:a16="http://schemas.microsoft.com/office/drawing/2014/main" id="{69A5437D-5444-9C38-307A-B136D7EBA030}"/>
                </a:ext>
              </a:extLst>
            </p:cNvPr>
            <p:cNvSpPr/>
            <p:nvPr/>
          </p:nvSpPr>
          <p:spPr>
            <a:xfrm>
              <a:off x="224685" y="2608302"/>
              <a:ext cx="7089023" cy="2192714"/>
            </a:xfrm>
            <a:prstGeom prst="roundRect">
              <a:avLst>
                <a:gd name="adj" fmla="val 297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64F46839-4C0F-EB58-3CF7-005C7D4BAD8B}"/>
                </a:ext>
              </a:extLst>
            </p:cNvPr>
            <p:cNvSpPr txBox="1"/>
            <p:nvPr/>
          </p:nvSpPr>
          <p:spPr bwMode="auto">
            <a:xfrm>
              <a:off x="468514" y="3073573"/>
              <a:ext cx="6671972" cy="1091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4400" b="1" dirty="0">
                  <a:latin typeface="Times New Roman" charset="0"/>
                  <a:ea typeface="Times New Roman" charset="0"/>
                  <a:cs typeface="Times New Roman" charset="0"/>
                </a:rPr>
                <a:t>What about strong force?</a:t>
              </a:r>
              <a:endParaRPr lang="en-US" sz="4400" b="1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85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D790DEF-61F7-050D-96F3-A2A2118AB35D}"/>
              </a:ext>
            </a:extLst>
          </p:cNvPr>
          <p:cNvSpPr/>
          <p:nvPr/>
        </p:nvSpPr>
        <p:spPr>
          <a:xfrm>
            <a:off x="6742407" y="1724023"/>
            <a:ext cx="5396784" cy="3422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8B7984-C63D-1D91-E952-1D1848F4E372}"/>
              </a:ext>
            </a:extLst>
          </p:cNvPr>
          <p:cNvSpPr/>
          <p:nvPr/>
        </p:nvSpPr>
        <p:spPr>
          <a:xfrm>
            <a:off x="248389" y="1724023"/>
            <a:ext cx="5531572" cy="34221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CCA1C-8822-B495-E6E0-10933EED1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9" name="Picture 8" descr="A blue circles with numbers on it&#10;&#10;AI-generated content may be incorrect.">
            <a:extLst>
              <a:ext uri="{FF2B5EF4-FFF2-40B4-BE49-F238E27FC236}">
                <a16:creationId xmlns:a16="http://schemas.microsoft.com/office/drawing/2014/main" id="{8D03E2ED-CC87-E2A2-B994-F2F8D0A96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531" y="3187027"/>
            <a:ext cx="4969092" cy="1630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EB56D5-4AA3-0637-D157-F0015F0370EE}"/>
              </a:ext>
            </a:extLst>
          </p:cNvPr>
          <p:cNvSpPr txBox="1"/>
          <p:nvPr/>
        </p:nvSpPr>
        <p:spPr>
          <a:xfrm>
            <a:off x="6848154" y="2744224"/>
            <a:ext cx="2458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CP symmetry broken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3409F2-BCEF-C69C-345E-B9DB1EA9750C}"/>
              </a:ext>
            </a:extLst>
          </p:cNvPr>
          <p:cNvSpPr txBox="1"/>
          <p:nvPr/>
        </p:nvSpPr>
        <p:spPr>
          <a:xfrm>
            <a:off x="9988934" y="2730923"/>
            <a:ext cx="162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CP symmetric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124ADB-03A2-6A91-FEB1-E60A54BB3FF5}"/>
              </a:ext>
            </a:extLst>
          </p:cNvPr>
          <p:cNvSpPr/>
          <p:nvPr/>
        </p:nvSpPr>
        <p:spPr>
          <a:xfrm>
            <a:off x="9483686" y="2716112"/>
            <a:ext cx="2587812" cy="2279119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E848A42-A446-648A-6A41-BAEA6581B9FE}"/>
              </a:ext>
            </a:extLst>
          </p:cNvPr>
          <p:cNvGrpSpPr/>
          <p:nvPr/>
        </p:nvGrpSpPr>
        <p:grpSpPr>
          <a:xfrm>
            <a:off x="2707123" y="5350167"/>
            <a:ext cx="5370388" cy="516274"/>
            <a:chOff x="2747813" y="5770242"/>
            <a:chExt cx="5370388" cy="516274"/>
          </a:xfrm>
        </p:grpSpPr>
        <p:sp>
          <p:nvSpPr>
            <p:cNvPr id="5" name="Rectangle: Rounded Corners 79">
              <a:extLst>
                <a:ext uri="{FF2B5EF4-FFF2-40B4-BE49-F238E27FC236}">
                  <a16:creationId xmlns:a16="http://schemas.microsoft.com/office/drawing/2014/main" id="{30B4CAE1-E170-256A-851C-CAC752389954}"/>
                </a:ext>
              </a:extLst>
            </p:cNvPr>
            <p:cNvSpPr>
              <a:spLocks/>
            </p:cNvSpPr>
            <p:nvPr/>
          </p:nvSpPr>
          <p:spPr>
            <a:xfrm>
              <a:off x="7113407" y="5770242"/>
              <a:ext cx="1004794" cy="51627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78">
              <a:extLst>
                <a:ext uri="{FF2B5EF4-FFF2-40B4-BE49-F238E27FC236}">
                  <a16:creationId xmlns:a16="http://schemas.microsoft.com/office/drawing/2014/main" id="{3B435A63-5F3E-5083-78BB-218839B6754E}"/>
                </a:ext>
              </a:extLst>
            </p:cNvPr>
            <p:cNvSpPr>
              <a:spLocks/>
            </p:cNvSpPr>
            <p:nvPr/>
          </p:nvSpPr>
          <p:spPr>
            <a:xfrm>
              <a:off x="2747813" y="5770242"/>
              <a:ext cx="2736849" cy="51627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C368C6-703D-2377-1235-242150359E48}"/>
                </a:ext>
              </a:extLst>
            </p:cNvPr>
            <p:cNvSpPr txBox="1"/>
            <p:nvPr/>
          </p:nvSpPr>
          <p:spPr>
            <a:xfrm>
              <a:off x="2902854" y="5837197"/>
              <a:ext cx="25818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 strong CP problem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8AF2EF-04BD-472F-76CE-CE5A514ACD46}"/>
                </a:ext>
              </a:extLst>
            </p:cNvPr>
            <p:cNvSpPr txBox="1"/>
            <p:nvPr/>
          </p:nvSpPr>
          <p:spPr>
            <a:xfrm>
              <a:off x="7223463" y="5843713"/>
              <a:ext cx="894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Axions</a:t>
              </a:r>
            </a:p>
          </p:txBody>
        </p:sp>
        <p:sp>
          <p:nvSpPr>
            <p:cNvPr id="16" name="Arrow: Right 77">
              <a:extLst>
                <a:ext uri="{FF2B5EF4-FFF2-40B4-BE49-F238E27FC236}">
                  <a16:creationId xmlns:a16="http://schemas.microsoft.com/office/drawing/2014/main" id="{894999A3-1554-9776-2209-71861C6B85D4}"/>
                </a:ext>
              </a:extLst>
            </p:cNvPr>
            <p:cNvSpPr/>
            <p:nvPr/>
          </p:nvSpPr>
          <p:spPr>
            <a:xfrm>
              <a:off x="5760436" y="5900030"/>
              <a:ext cx="1004794" cy="256697"/>
            </a:xfrm>
            <a:prstGeom prst="rightArrow">
              <a:avLst>
                <a:gd name="adj1" fmla="val 31623"/>
                <a:gd name="adj2" fmla="val 104712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824A0ED-C00B-7283-E029-F8D5510CF375}"/>
              </a:ext>
            </a:extLst>
          </p:cNvPr>
          <p:cNvSpPr txBox="1"/>
          <p:nvPr/>
        </p:nvSpPr>
        <p:spPr>
          <a:xfrm>
            <a:off x="7557219" y="4398325"/>
            <a:ext cx="911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EE1452-A538-1D09-7EB1-081C3D9C778F}"/>
              </a:ext>
            </a:extLst>
          </p:cNvPr>
          <p:cNvSpPr txBox="1"/>
          <p:nvPr/>
        </p:nvSpPr>
        <p:spPr>
          <a:xfrm>
            <a:off x="10369648" y="4398325"/>
            <a:ext cx="911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E2B2BAB-76E7-4D39-B633-1B223736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strong CP problem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5A267C-876D-EF80-9D40-327622A5D4C0}"/>
                  </a:ext>
                </a:extLst>
              </p:cNvPr>
              <p:cNvSpPr txBox="1"/>
              <p:nvPr/>
            </p:nvSpPr>
            <p:spPr>
              <a:xfrm>
                <a:off x="329127" y="3327381"/>
                <a:ext cx="5263236" cy="38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  <m:sup/>
                      <m:e>
                        <m:acc>
                          <m:accPr>
                            <m:chr m:val="̅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Υ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sub>
                            </m:sSub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sSubSup>
                          <m:sSub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b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p>
                        </m:sSubSup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l-G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32</m:t>
                            </m:r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r>
                  <a:rPr lang="en-US" sz="16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p>
                    </m:sSubSup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</m:acc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l-G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5A267C-876D-EF80-9D40-327622A5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27" y="3327381"/>
                <a:ext cx="5263236" cy="383888"/>
              </a:xfrm>
              <a:prstGeom prst="rect">
                <a:avLst/>
              </a:prstGeom>
              <a:blipFill>
                <a:blip r:embed="rId3"/>
                <a:stretch>
                  <a:fillRect l="-1202" t="-87097" b="-15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C755F128-9929-420C-00A0-EEEAB3DB3DD0}"/>
              </a:ext>
            </a:extLst>
          </p:cNvPr>
          <p:cNvSpPr/>
          <p:nvPr/>
        </p:nvSpPr>
        <p:spPr>
          <a:xfrm>
            <a:off x="4184364" y="3300455"/>
            <a:ext cx="1408000" cy="5539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084AAC-BD15-4A44-2446-1623A77B935A}"/>
              </a:ext>
            </a:extLst>
          </p:cNvPr>
          <p:cNvSpPr txBox="1"/>
          <p:nvPr/>
        </p:nvSpPr>
        <p:spPr bwMode="auto">
          <a:xfrm>
            <a:off x="827117" y="1724023"/>
            <a:ext cx="46575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Theory QCD: CP violation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CA4DC3-F7CA-0EEF-A475-14BAE4D2B9D6}"/>
              </a:ext>
            </a:extLst>
          </p:cNvPr>
          <p:cNvSpPr txBox="1"/>
          <p:nvPr/>
        </p:nvSpPr>
        <p:spPr bwMode="auto">
          <a:xfrm>
            <a:off x="6795216" y="1724023"/>
            <a:ext cx="53967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Experiment: No CP violation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22E5709-B1A5-2112-B440-3249DDA04D5D}"/>
              </a:ext>
            </a:extLst>
          </p:cNvPr>
          <p:cNvCxnSpPr>
            <a:cxnSpLocks/>
          </p:cNvCxnSpPr>
          <p:nvPr/>
        </p:nvCxnSpPr>
        <p:spPr>
          <a:xfrm>
            <a:off x="5935220" y="3519325"/>
            <a:ext cx="679017" cy="609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E19D3CD-E854-2AC4-46F6-9D1116800988}"/>
              </a:ext>
            </a:extLst>
          </p:cNvPr>
          <p:cNvCxnSpPr>
            <a:cxnSpLocks/>
          </p:cNvCxnSpPr>
          <p:nvPr/>
        </p:nvCxnSpPr>
        <p:spPr>
          <a:xfrm>
            <a:off x="6025343" y="3287008"/>
            <a:ext cx="457200" cy="457200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639BA78-FDA8-635A-8D4C-5E1AD85A8607}"/>
              </a:ext>
            </a:extLst>
          </p:cNvPr>
          <p:cNvCxnSpPr>
            <a:cxnSpLocks/>
          </p:cNvCxnSpPr>
          <p:nvPr/>
        </p:nvCxnSpPr>
        <p:spPr>
          <a:xfrm flipH="1">
            <a:off x="6046128" y="3287008"/>
            <a:ext cx="457200" cy="457200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5768CDD-3E55-2C94-629A-7952969D3FC0}"/>
              </a:ext>
            </a:extLst>
          </p:cNvPr>
          <p:cNvSpPr txBox="1"/>
          <p:nvPr/>
        </p:nvSpPr>
        <p:spPr>
          <a:xfrm>
            <a:off x="5307858" y="6287960"/>
            <a:ext cx="2249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 breaking, T breaking</a:t>
            </a:r>
          </a:p>
        </p:txBody>
      </p:sp>
    </p:spTree>
    <p:extLst>
      <p:ext uri="{BB962C8B-B14F-4D97-AF65-F5344CB8AC3E}">
        <p14:creationId xmlns:p14="http://schemas.microsoft.com/office/powerpoint/2010/main" val="74481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F26B3-5130-9CB2-2F89-6B6512BA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6</a:t>
            </a:fld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838E5A5-E955-7EFE-E466-D54563F72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Axion</a:t>
            </a:r>
          </a:p>
        </p:txBody>
      </p:sp>
      <p:sp>
        <p:nvSpPr>
          <p:cNvPr id="75" name="Rectangle: Rounded Corners 8">
            <a:extLst>
              <a:ext uri="{FF2B5EF4-FFF2-40B4-BE49-F238E27FC236}">
                <a16:creationId xmlns:a16="http://schemas.microsoft.com/office/drawing/2014/main" id="{0D2D2CD2-376C-2601-BC8E-176893E2E550}"/>
              </a:ext>
            </a:extLst>
          </p:cNvPr>
          <p:cNvSpPr>
            <a:spLocks/>
          </p:cNvSpPr>
          <p:nvPr/>
        </p:nvSpPr>
        <p:spPr>
          <a:xfrm>
            <a:off x="7235206" y="1516114"/>
            <a:ext cx="3909317" cy="4825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Dark matter candidate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BA0E66C9-4CB5-75BB-5D54-F35A45A9EFA6}"/>
                  </a:ext>
                </a:extLst>
              </p:cNvPr>
              <p:cNvSpPr txBox="1"/>
              <p:nvPr/>
            </p:nvSpPr>
            <p:spPr>
              <a:xfrm>
                <a:off x="500514" y="2302580"/>
                <a:ext cx="5263236" cy="38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  <m:sup/>
                      <m:e>
                        <m:acc>
                          <m:accPr>
                            <m:chr m:val="̅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Υ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sub>
                            </m:sSub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sSubSup>
                          <m:sSub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b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p>
                        </m:sSubSup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l-G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32</m:t>
                            </m:r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r>
                  <a:rPr lang="en-US" sz="16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p>
                    </m:sSubSup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</m:acc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l-G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BA0E66C9-4CB5-75BB-5D54-F35A45A9E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14" y="2302580"/>
                <a:ext cx="5263236" cy="383888"/>
              </a:xfrm>
              <a:prstGeom prst="rect">
                <a:avLst/>
              </a:prstGeom>
              <a:blipFill>
                <a:blip r:embed="rId2"/>
                <a:stretch>
                  <a:fillRect l="-1446" t="-87097" b="-15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Rectangle 77">
            <a:extLst>
              <a:ext uri="{FF2B5EF4-FFF2-40B4-BE49-F238E27FC236}">
                <a16:creationId xmlns:a16="http://schemas.microsoft.com/office/drawing/2014/main" id="{026BB878-4B98-6EF4-F859-AD5C294937AB}"/>
              </a:ext>
            </a:extLst>
          </p:cNvPr>
          <p:cNvSpPr/>
          <p:nvPr/>
        </p:nvSpPr>
        <p:spPr>
          <a:xfrm>
            <a:off x="4327033" y="2302580"/>
            <a:ext cx="1461790" cy="48250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AD1B0DAF-ED06-48DD-8FDE-EC5BD1BB7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74" y="2984230"/>
            <a:ext cx="2623150" cy="202723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387EC46-BDAE-167E-C1B9-43AC13F9B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132" y="3428999"/>
            <a:ext cx="2950000" cy="1479078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D0832E3D-3AF1-3E0D-075B-CF802C2C10BB}"/>
              </a:ext>
            </a:extLst>
          </p:cNvPr>
          <p:cNvSpPr txBox="1"/>
          <p:nvPr/>
        </p:nvSpPr>
        <p:spPr>
          <a:xfrm>
            <a:off x="4008946" y="3059667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Axion particles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97B621C-1803-1926-E638-17A6F6A1079A}"/>
              </a:ext>
            </a:extLst>
          </p:cNvPr>
          <p:cNvCxnSpPr>
            <a:cxnSpLocks/>
          </p:cNvCxnSpPr>
          <p:nvPr/>
        </p:nvCxnSpPr>
        <p:spPr>
          <a:xfrm>
            <a:off x="6550212" y="1997108"/>
            <a:ext cx="0" cy="29109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0" name="Picture 2" descr="Dark matter may allow giant black holes to form in the early universe | New  Scientist">
            <a:extLst>
              <a:ext uri="{FF2B5EF4-FFF2-40B4-BE49-F238E27FC236}">
                <a16:creationId xmlns:a16="http://schemas.microsoft.com/office/drawing/2014/main" id="{727737D5-83F7-B865-EF83-162EEF229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4" r="5788"/>
          <a:stretch/>
        </p:blipFill>
        <p:spPr bwMode="auto">
          <a:xfrm>
            <a:off x="7964374" y="2433816"/>
            <a:ext cx="2844048" cy="244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88C9A633-514D-061C-43B7-A1114C7DD611}"/>
              </a:ext>
            </a:extLst>
          </p:cNvPr>
          <p:cNvSpPr txBox="1"/>
          <p:nvPr/>
        </p:nvSpPr>
        <p:spPr>
          <a:xfrm>
            <a:off x="7142841" y="16114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7DE051F-5040-877D-659D-1910D3E14439}"/>
              </a:ext>
            </a:extLst>
          </p:cNvPr>
          <p:cNvSpPr txBox="1"/>
          <p:nvPr/>
        </p:nvSpPr>
        <p:spPr>
          <a:xfrm>
            <a:off x="0" y="5309224"/>
            <a:ext cx="15055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Frank Wilczek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12278B7C-9F09-9BFF-361E-61AA1C7A7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55" y="5689456"/>
            <a:ext cx="923084" cy="1032020"/>
          </a:xfrm>
          <a:prstGeom prst="rect">
            <a:avLst/>
          </a:prstGeom>
        </p:spPr>
      </p:pic>
      <p:sp>
        <p:nvSpPr>
          <p:cNvPr id="100" name="Rectangle: Rounded Corners 8">
            <a:extLst>
              <a:ext uri="{FF2B5EF4-FFF2-40B4-BE49-F238E27FC236}">
                <a16:creationId xmlns:a16="http://schemas.microsoft.com/office/drawing/2014/main" id="{08F4653C-5479-56AA-2DDA-D8E51FBDFC09}"/>
              </a:ext>
            </a:extLst>
          </p:cNvPr>
          <p:cNvSpPr>
            <a:spLocks/>
          </p:cNvSpPr>
          <p:nvPr/>
        </p:nvSpPr>
        <p:spPr>
          <a:xfrm>
            <a:off x="1157818" y="1524235"/>
            <a:ext cx="3909317" cy="4825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Known matter: Strong CP problem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D49E61-DCD8-3E14-424B-306B8D70AF50}"/>
              </a:ext>
            </a:extLst>
          </p:cNvPr>
          <p:cNvGrpSpPr/>
          <p:nvPr/>
        </p:nvGrpSpPr>
        <p:grpSpPr>
          <a:xfrm>
            <a:off x="5481615" y="4879820"/>
            <a:ext cx="2006402" cy="1921538"/>
            <a:chOff x="5481615" y="4879820"/>
            <a:chExt cx="2006402" cy="1921538"/>
          </a:xfrm>
        </p:grpSpPr>
        <p:pic>
          <p:nvPicPr>
            <p:cNvPr id="104" name="Picture 6" descr="iquid Detergent vs Powder Detergent | ARM &amp;amp; HAMMER™ Laundry">
              <a:extLst>
                <a:ext uri="{FF2B5EF4-FFF2-40B4-BE49-F238E27FC236}">
                  <a16:creationId xmlns:a16="http://schemas.microsoft.com/office/drawing/2014/main" id="{2D28A0D8-E4E0-3584-D0EE-3A42D711D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615" y="5557411"/>
              <a:ext cx="1862844" cy="1243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7BEDB98-BFE7-2DD4-3619-060C0967D177}"/>
                </a:ext>
              </a:extLst>
            </p:cNvPr>
            <p:cNvCxnSpPr/>
            <p:nvPr/>
          </p:nvCxnSpPr>
          <p:spPr>
            <a:xfrm flipH="1" flipV="1">
              <a:off x="5788823" y="4882910"/>
              <a:ext cx="761389" cy="6745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45220C1C-0890-D7D0-C73C-ACAD435C16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8962" y="4879820"/>
              <a:ext cx="949055" cy="7333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80AA24-0942-ACB7-C641-9AE9E044EB3E}"/>
                </a:ext>
              </a:extLst>
            </p:cNvPr>
            <p:cNvSpPr txBox="1"/>
            <p:nvPr/>
          </p:nvSpPr>
          <p:spPr>
            <a:xfrm>
              <a:off x="6120865" y="5020126"/>
              <a:ext cx="1318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Clean 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716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52" y="-25724"/>
            <a:ext cx="8229600" cy="82554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Axion particle and quasi-particle</a:t>
            </a:r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B1AD8F54-B0BE-6A9F-FE6C-2DC03E94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13FD5F4-0808-3BD2-70D6-9E9C5445AD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103"/>
          <a:stretch/>
        </p:blipFill>
        <p:spPr>
          <a:xfrm>
            <a:off x="2219833" y="4509093"/>
            <a:ext cx="7314439" cy="22123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CA46921-C296-F73F-EFE0-638723EED3B9}"/>
              </a:ext>
            </a:extLst>
          </p:cNvPr>
          <p:cNvGrpSpPr/>
          <p:nvPr/>
        </p:nvGrpSpPr>
        <p:grpSpPr>
          <a:xfrm>
            <a:off x="2314415" y="1326769"/>
            <a:ext cx="7219857" cy="3522633"/>
            <a:chOff x="790414" y="1326768"/>
            <a:chExt cx="7219857" cy="352263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7786FF-9B14-650C-3EB8-F13E10B47BED}"/>
                </a:ext>
              </a:extLst>
            </p:cNvPr>
            <p:cNvGrpSpPr/>
            <p:nvPr/>
          </p:nvGrpSpPr>
          <p:grpSpPr>
            <a:xfrm>
              <a:off x="790414" y="1326768"/>
              <a:ext cx="7219857" cy="3522633"/>
              <a:chOff x="790414" y="1326768"/>
              <a:chExt cx="7219857" cy="3522633"/>
            </a:xfrm>
          </p:grpSpPr>
          <p:pic>
            <p:nvPicPr>
              <p:cNvPr id="29" name="Picture 4" descr="First Antiferromagnetic Topological Quantum Material Discovered by  Scientists">
                <a:extLst>
                  <a:ext uri="{FF2B5EF4-FFF2-40B4-BE49-F238E27FC236}">
                    <a16:creationId xmlns:a16="http://schemas.microsoft.com/office/drawing/2014/main" id="{70702518-BD7F-FACA-B98E-5758443715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5652" y="1326768"/>
                <a:ext cx="3312695" cy="2484521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5407544B-846E-AD62-82E4-D4A65972BE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0414" y="2569028"/>
                <a:ext cx="3562637" cy="194097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2BC5D63B-58C6-E704-2A63-56A8922AA8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3050" y="2569027"/>
                <a:ext cx="3657221" cy="207622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DD11779-BA3C-8EE3-63FA-B7B943929AEB}"/>
                  </a:ext>
                </a:extLst>
              </p:cNvPr>
              <p:cNvSpPr txBox="1"/>
              <p:nvPr/>
            </p:nvSpPr>
            <p:spPr>
              <a:xfrm>
                <a:off x="5150280" y="4510847"/>
                <a:ext cx="206276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Axion quasiparticle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C462AC-84BC-7C49-736E-6F4B3EDE2691}"/>
                </a:ext>
              </a:extLst>
            </p:cNvPr>
            <p:cNvSpPr txBox="1"/>
            <p:nvPr/>
          </p:nvSpPr>
          <p:spPr>
            <a:xfrm>
              <a:off x="2915652" y="1326768"/>
              <a:ext cx="11158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1mm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564DD84-E025-2EDA-2A4A-4BB4DC6DFD47}"/>
              </a:ext>
            </a:extLst>
          </p:cNvPr>
          <p:cNvSpPr txBox="1"/>
          <p:nvPr/>
        </p:nvSpPr>
        <p:spPr bwMode="auto">
          <a:xfrm>
            <a:off x="0" y="6582976"/>
            <a:ext cx="31745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Theory : Li et al. Nature Phys. 6, 284 (2010)</a:t>
            </a:r>
          </a:p>
        </p:txBody>
      </p:sp>
    </p:spTree>
    <p:extLst>
      <p:ext uri="{BB962C8B-B14F-4D97-AF65-F5344CB8AC3E}">
        <p14:creationId xmlns:p14="http://schemas.microsoft.com/office/powerpoint/2010/main" val="4226145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2FF9BE5-3A90-15F3-8421-DE4849779CF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>
                        <a:latin typeface="Cambria Math"/>
                        <a:ea typeface="Cambria Math"/>
                      </a:rPr>
                      <m:t>𝜃</m:t>
                    </m:r>
                    <m:r>
                      <a:rPr lang="en-US" sz="36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materials: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2FF9BE5-3A90-15F3-8421-DE4849779C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167C5-7DD8-1663-081E-8D1681ACE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B9CAE6-04F1-3AC8-A1B7-690299845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74" y="1567737"/>
            <a:ext cx="10241118" cy="3363617"/>
          </a:xfrm>
          <a:prstGeom prst="rect">
            <a:avLst/>
          </a:prstGeom>
        </p:spPr>
      </p:pic>
      <p:pic>
        <p:nvPicPr>
          <p:cNvPr id="3" name="Picture 2" descr="Frank Wilczek - Society for Science">
            <a:extLst>
              <a:ext uri="{FF2B5EF4-FFF2-40B4-BE49-F238E27FC236}">
                <a16:creationId xmlns:a16="http://schemas.microsoft.com/office/drawing/2014/main" id="{7905CFC4-9257-1F9D-CDC2-470ACB9BC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4682" y="3966154"/>
            <a:ext cx="1734344" cy="1930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A75B61-1ADF-5E00-B621-EE8022A7F6A2}"/>
                  </a:ext>
                </a:extLst>
              </p:cNvPr>
              <p:cNvSpPr txBox="1"/>
              <p:nvPr/>
            </p:nvSpPr>
            <p:spPr>
              <a:xfrm>
                <a:off x="1815547" y="5892582"/>
                <a:ext cx="65646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Static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angle in MnBi2Te4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Dynamical oscillation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Axion quasiparticle in MnBi2Te4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A75B61-1ADF-5E00-B621-EE8022A7F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547" y="5892582"/>
                <a:ext cx="6564659" cy="646331"/>
              </a:xfrm>
              <a:prstGeom prst="rect">
                <a:avLst/>
              </a:prstGeom>
              <a:blipFill>
                <a:blip r:embed="rId5"/>
                <a:stretch>
                  <a:fillRect l="-774" t="-5769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857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11A4F-EABC-9C0B-9A44-6DE40BF60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4A89D34-C7B0-3C2C-64A5-2633F8191BD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>
                        <a:latin typeface="Cambria Math"/>
                        <a:ea typeface="Cambria Math"/>
                      </a:rPr>
                      <m:t>𝜃</m:t>
                    </m:r>
                    <m:r>
                      <a:rPr lang="en-US" sz="36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materials: Magnetoelectric coupling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583B40E-CEB8-5B6E-3055-B891718439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0E046-A079-87BB-94A7-1DE16FDD2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7D2C2C-FBAA-DFE7-0479-CA8A40E3BA89}"/>
              </a:ext>
            </a:extLst>
          </p:cNvPr>
          <p:cNvSpPr/>
          <p:nvPr/>
        </p:nvSpPr>
        <p:spPr>
          <a:xfrm>
            <a:off x="2105380" y="1908989"/>
            <a:ext cx="1986845" cy="90311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2BDC3D4-6444-D00A-4287-578302EF977F}"/>
              </a:ext>
            </a:extLst>
          </p:cNvPr>
          <p:cNvCxnSpPr/>
          <p:nvPr/>
        </p:nvCxnSpPr>
        <p:spPr>
          <a:xfrm flipV="1">
            <a:off x="2833511" y="1598536"/>
            <a:ext cx="0" cy="1318350"/>
          </a:xfrm>
          <a:prstGeom prst="straightConnector1">
            <a:avLst/>
          </a:prstGeom>
          <a:ln w="635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8BDE260-1425-FACD-B469-10CA4A649232}"/>
              </a:ext>
            </a:extLst>
          </p:cNvPr>
          <p:cNvSpPr txBox="1"/>
          <p:nvPr/>
        </p:nvSpPr>
        <p:spPr bwMode="auto">
          <a:xfrm>
            <a:off x="2315936" y="1552162"/>
            <a:ext cx="658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3F38F14-E31A-4ECB-1780-07DB5BF66268}"/>
              </a:ext>
            </a:extLst>
          </p:cNvPr>
          <p:cNvCxnSpPr/>
          <p:nvPr/>
        </p:nvCxnSpPr>
        <p:spPr>
          <a:xfrm flipV="1">
            <a:off x="3330222" y="1595336"/>
            <a:ext cx="0" cy="1318350"/>
          </a:xfrm>
          <a:prstGeom prst="straightConnector1">
            <a:avLst/>
          </a:prstGeom>
          <a:ln w="635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066C66F-B2A8-F4E0-A5E8-3024D1AEF9D2}"/>
              </a:ext>
            </a:extLst>
          </p:cNvPr>
          <p:cNvSpPr txBox="1"/>
          <p:nvPr/>
        </p:nvSpPr>
        <p:spPr bwMode="auto">
          <a:xfrm>
            <a:off x="3228371" y="1548121"/>
            <a:ext cx="658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7294649-23AA-7BCC-CFEA-08610EC90E8F}"/>
                  </a:ext>
                </a:extLst>
              </p:cNvPr>
              <p:cNvSpPr txBox="1"/>
              <p:nvPr/>
            </p:nvSpPr>
            <p:spPr bwMode="auto">
              <a:xfrm>
                <a:off x="1981200" y="2984259"/>
                <a:ext cx="214488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𝑴</m:t>
                      </m:r>
                      <m:r>
                        <a:rPr lang="en-US" b="1" i="1" dirty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lang="en-US" b="1" i="1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𝜶</m:t>
                      </m:r>
                      <m:r>
                        <a:rPr lang="en-US" b="1" i="1" dirty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𝑬</m:t>
                      </m:r>
                    </m:oMath>
                  </m:oMathPara>
                </a14:m>
                <a:endParaRPr lang="en-US" b="1" i="1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DB0FE3F-8A0E-C1CE-8C9B-1D4656CD1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81200" y="2984259"/>
                <a:ext cx="214488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7DD8ED0-7506-0FBB-3A88-138FE2FE7B4A}"/>
                  </a:ext>
                </a:extLst>
              </p:cNvPr>
              <p:cNvSpPr txBox="1"/>
              <p:nvPr/>
            </p:nvSpPr>
            <p:spPr>
              <a:xfrm>
                <a:off x="6639963" y="1963736"/>
                <a:ext cx="2718527" cy="7936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/>
                        </a:rPr>
                        <m:t>=(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/>
                            </a:rPr>
                            <m:t>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/>
                            </a:rPr>
                            <m:t>h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/>
                        </a:rPr>
                        <m:t>)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/>
                        </a:rPr>
                        <m:t>𝛼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CF1D627-B5A8-478B-E685-D939E99BC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963" y="1963736"/>
                <a:ext cx="2718527" cy="793615"/>
              </a:xfrm>
              <a:prstGeom prst="rect">
                <a:avLst/>
              </a:prstGeom>
              <a:blipFill>
                <a:blip r:embed="rId4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99F8B5C7-03FE-BB2E-4F9F-BB6D176DB38B}"/>
              </a:ext>
            </a:extLst>
          </p:cNvPr>
          <p:cNvGrpSpPr/>
          <p:nvPr/>
        </p:nvGrpSpPr>
        <p:grpSpPr>
          <a:xfrm>
            <a:off x="1572835" y="4155941"/>
            <a:ext cx="6426756" cy="1412722"/>
            <a:chOff x="1572835" y="4155941"/>
            <a:chExt cx="6426756" cy="14127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04E157C-68B0-59A6-210D-D1579DB4F5B3}"/>
                    </a:ext>
                  </a:extLst>
                </p:cNvPr>
                <p:cNvSpPr txBox="1"/>
                <p:nvPr/>
              </p:nvSpPr>
              <p:spPr bwMode="auto">
                <a:xfrm>
                  <a:off x="4103510" y="4155941"/>
                  <a:ext cx="2144888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𝑴</m:t>
                        </m:r>
                        <m:r>
                          <a:rPr lang="en-US" b="1" i="1" dirty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=</m:t>
                        </m:r>
                        <m:r>
                          <a:rPr lang="en-US" b="1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𝜶</m:t>
                        </m:r>
                        <m:r>
                          <a:rPr lang="en-US" b="1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𝑬</m:t>
                        </m:r>
                      </m:oMath>
                    </m:oMathPara>
                  </a14:m>
                  <a:endParaRPr lang="en-US" b="1" i="1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04E157C-68B0-59A6-210D-D1579DB4F5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03510" y="4155941"/>
                  <a:ext cx="2144888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03EBE6C-0E51-684A-A450-A48C1EEA1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4622" y="4559300"/>
              <a:ext cx="1597378" cy="6400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F80787-89F9-7454-39CC-67E69BA58B6C}"/>
                </a:ext>
              </a:extLst>
            </p:cNvPr>
            <p:cNvSpPr txBox="1"/>
            <p:nvPr/>
          </p:nvSpPr>
          <p:spPr>
            <a:xfrm>
              <a:off x="3228371" y="4219121"/>
              <a:ext cx="1258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Time-reversal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302E1A6-52F1-9E16-D8A3-BDD136AC8264}"/>
                    </a:ext>
                  </a:extLst>
                </p:cNvPr>
                <p:cNvSpPr txBox="1"/>
                <p:nvPr/>
              </p:nvSpPr>
              <p:spPr bwMode="auto">
                <a:xfrm>
                  <a:off x="1572835" y="5199331"/>
                  <a:ext cx="2144888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−</m:t>
                        </m:r>
                        <m:r>
                          <a:rPr lang="en-US" b="1" i="1" dirty="0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𝑴</m:t>
                        </m:r>
                        <m:r>
                          <a:rPr lang="en-US" b="1" i="1" dirty="0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=</m:t>
                        </m:r>
                        <m:r>
                          <a:rPr lang="en-US" b="1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𝜶</m:t>
                        </m:r>
                        <m:r>
                          <a:rPr lang="en-US" b="1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𝑬</m:t>
                        </m:r>
                      </m:oMath>
                    </m:oMathPara>
                  </a14:m>
                  <a:endParaRPr lang="en-US" b="1" i="1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302E1A6-52F1-9E16-D8A3-BDD136AC82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72835" y="5199331"/>
                  <a:ext cx="2144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58A269B-CF6E-6CD7-E832-BEEC7929F9EB}"/>
                </a:ext>
              </a:extLst>
            </p:cNvPr>
            <p:cNvCxnSpPr>
              <a:cxnSpLocks/>
            </p:cNvCxnSpPr>
            <p:nvPr/>
          </p:nvCxnSpPr>
          <p:spPr>
            <a:xfrm>
              <a:off x="5689603" y="4525273"/>
              <a:ext cx="1433934" cy="6740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080FA0-41F0-23F6-7031-7DB0AD40A1BC}"/>
                </a:ext>
              </a:extLst>
            </p:cNvPr>
            <p:cNvSpPr txBox="1"/>
            <p:nvPr/>
          </p:nvSpPr>
          <p:spPr>
            <a:xfrm>
              <a:off x="6096000" y="4219121"/>
              <a:ext cx="1258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Inversion symmetry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F000688-0E08-D9E2-6D2E-4EE05D22F49E}"/>
                    </a:ext>
                  </a:extLst>
                </p:cNvPr>
                <p:cNvSpPr txBox="1"/>
                <p:nvPr/>
              </p:nvSpPr>
              <p:spPr bwMode="auto">
                <a:xfrm>
                  <a:off x="5854703" y="5199331"/>
                  <a:ext cx="2144888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𝑴</m:t>
                        </m:r>
                        <m:r>
                          <a:rPr lang="en-US" b="1" i="1" dirty="0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=</m:t>
                        </m:r>
                        <m:r>
                          <a:rPr lang="en-US" b="1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𝜶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(−</m:t>
                        </m:r>
                        <m:r>
                          <a:rPr lang="en-US" b="1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𝑬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b="1" i="1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F000688-0E08-D9E2-6D2E-4EE05D22F4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54703" y="5199331"/>
                  <a:ext cx="2144888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3333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89ECBC-387D-0C82-508B-5844794B23B1}"/>
                  </a:ext>
                </a:extLst>
              </p:cNvPr>
              <p:cNvSpPr txBox="1"/>
              <p:nvPr/>
            </p:nvSpPr>
            <p:spPr>
              <a:xfrm>
                <a:off x="1452336" y="5886495"/>
                <a:ext cx="70425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𝜶</m:t>
                    </m:r>
                  </m:oMath>
                </a14:m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requires </a:t>
                </a:r>
                <a:r>
                  <a:rPr lang="en-US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breaking and </a:t>
                </a:r>
                <a:r>
                  <a:rPr lang="en-US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breaking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89ECBC-387D-0C82-508B-5844794B2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336" y="5886495"/>
                <a:ext cx="7042554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358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30843</TotalTime>
  <Words>1001</Words>
  <Application>Microsoft Macintosh PowerPoint</Application>
  <PresentationFormat>Widescreen</PresentationFormat>
  <Paragraphs>311</Paragraphs>
  <Slides>31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Times</vt:lpstr>
      <vt:lpstr>Arial</vt:lpstr>
      <vt:lpstr>Calibri</vt:lpstr>
      <vt:lpstr>Cambria Math</vt:lpstr>
      <vt:lpstr>Gill Sans</vt:lpstr>
      <vt:lpstr>Times New Roman</vt:lpstr>
      <vt:lpstr>Office 主题</vt:lpstr>
      <vt:lpstr>Axion quasiparticles in MnBi2Te4  </vt:lpstr>
      <vt:lpstr>PowerPoint Presentation</vt:lpstr>
      <vt:lpstr>Symmetry of physical laws</vt:lpstr>
      <vt:lpstr>Parity breaking in weak force</vt:lpstr>
      <vt:lpstr>The strong CP problem </vt:lpstr>
      <vt:lpstr>Axion</vt:lpstr>
      <vt:lpstr>Axion particle and quasi-particle</vt:lpstr>
      <vt:lpstr>θ in materials:</vt:lpstr>
      <vt:lpstr>θ in materials: Magnetoelectric coupling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Axion quasiparticle</vt:lpstr>
      <vt:lpstr>Magnon simulates AFM amplitude mode</vt:lpstr>
      <vt:lpstr>Magnon simulates AFM amplitude mode</vt:lpstr>
      <vt:lpstr>Static θ measurement</vt:lpstr>
      <vt:lpstr>θ(t) at fs time scale</vt:lpstr>
      <vt:lpstr>Coherent oscillation of θ</vt:lpstr>
      <vt:lpstr>Systematic dependences</vt:lpstr>
      <vt:lpstr>Axion electrodynamics</vt:lpstr>
      <vt:lpstr>Axion detector!! </vt:lpstr>
      <vt:lpstr>Axion polariton</vt:lpstr>
      <vt:lpstr>Axion dark matter detector!! </vt:lpstr>
      <vt:lpstr>Estimation of sensitivity</vt:lpstr>
      <vt:lpstr>Acknowledgement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Dynamical Axion quasiparticle simulator</dc:title>
  <dc:creator>user</dc:creator>
  <cp:lastModifiedBy>Suyang Xu</cp:lastModifiedBy>
  <cp:revision>375</cp:revision>
  <dcterms:created xsi:type="dcterms:W3CDTF">2023-10-19T18:31:38Z</dcterms:created>
  <dcterms:modified xsi:type="dcterms:W3CDTF">2026-06-18T14:49:33Z</dcterms:modified>
</cp:coreProperties>
</file>