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1553" r:id="rId3"/>
    <p:sldId id="1550" r:id="rId4"/>
    <p:sldId id="1567" r:id="rId5"/>
    <p:sldId id="1570" r:id="rId6"/>
    <p:sldId id="1568" r:id="rId7"/>
    <p:sldId id="1569" r:id="rId8"/>
    <p:sldId id="1571" r:id="rId9"/>
    <p:sldId id="1572" r:id="rId10"/>
    <p:sldId id="1573" r:id="rId11"/>
    <p:sldId id="1479" r:id="rId12"/>
    <p:sldId id="257" r:id="rId13"/>
    <p:sldId id="258" r:id="rId14"/>
    <p:sldId id="260" r:id="rId15"/>
    <p:sldId id="1574" r:id="rId16"/>
    <p:sldId id="1575" r:id="rId17"/>
    <p:sldId id="339" r:id="rId18"/>
    <p:sldId id="1564" r:id="rId19"/>
    <p:sldId id="1576" r:id="rId20"/>
    <p:sldId id="349" r:id="rId21"/>
    <p:sldId id="1577" r:id="rId22"/>
    <p:sldId id="1566" r:id="rId23"/>
    <p:sldId id="1563" r:id="rId24"/>
    <p:sldId id="1585" r:id="rId25"/>
    <p:sldId id="352" r:id="rId26"/>
    <p:sldId id="353" r:id="rId27"/>
    <p:sldId id="1589" r:id="rId28"/>
    <p:sldId id="356" r:id="rId29"/>
    <p:sldId id="357" r:id="rId30"/>
    <p:sldId id="359" r:id="rId31"/>
    <p:sldId id="1579" r:id="rId32"/>
    <p:sldId id="1580" r:id="rId33"/>
    <p:sldId id="1581" r:id="rId34"/>
    <p:sldId id="1582" r:id="rId35"/>
    <p:sldId id="1587" r:id="rId36"/>
    <p:sldId id="1588" r:id="rId37"/>
    <p:sldId id="1586" r:id="rId38"/>
    <p:sldId id="1584" r:id="rId39"/>
    <p:sldId id="1560" r:id="rId40"/>
    <p:sldId id="358" r:id="rId41"/>
    <p:sldId id="1562" r:id="rId42"/>
    <p:sldId id="259" r:id="rId43"/>
    <p:sldId id="335" r:id="rId44"/>
    <p:sldId id="336" r:id="rId45"/>
    <p:sldId id="337" r:id="rId46"/>
    <p:sldId id="343" r:id="rId47"/>
    <p:sldId id="268" r:id="rId48"/>
    <p:sldId id="344" r:id="rId49"/>
    <p:sldId id="1583" r:id="rId50"/>
    <p:sldId id="351" r:id="rId51"/>
    <p:sldId id="1561" r:id="rId52"/>
    <p:sldId id="346" r:id="rId53"/>
    <p:sldId id="354" r:id="rId54"/>
    <p:sldId id="333" r:id="rId55"/>
    <p:sldId id="348" r:id="rId56"/>
    <p:sldId id="261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3" autoAdjust="0"/>
    <p:restoredTop sz="94635"/>
  </p:normalViewPr>
  <p:slideViewPr>
    <p:cSldViewPr snapToGrid="0">
      <p:cViewPr>
        <p:scale>
          <a:sx n="98" d="100"/>
          <a:sy n="98" d="100"/>
        </p:scale>
        <p:origin x="272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42413-9BD2-46A7-8682-DDB079A01A99}" type="datetimeFigureOut">
              <a:rPr lang="en-US" smtClean="0"/>
              <a:t>6/16/26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1797B-23E2-4514-B33F-49C79D416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1797B-23E2-4514-B33F-49C79D4160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19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6F395-47C5-772E-0E6D-29CA2B392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6FD403-5977-2971-7BD1-7AE40448F8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31B673-6818-B179-ECFA-D1E336C51D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it is related to topology and magnetism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53252-6AA9-A819-F702-1542C81C27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EA131-0FBA-5C42-A9E3-EA69941374B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97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1797B-23E2-4514-B33F-49C79D4160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05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1797B-23E2-4514-B33F-49C79D4160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6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1797B-23E2-4514-B33F-49C79D4160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26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64300027-E788-BE03-6EC5-2897A0C2C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972d3f4a7c_0_10:notes">
            <a:extLst>
              <a:ext uri="{FF2B5EF4-FFF2-40B4-BE49-F238E27FC236}">
                <a16:creationId xmlns:a16="http://schemas.microsoft.com/office/drawing/2014/main" id="{E99D0B99-E7F2-5123-D7AE-0CC5AA4CB8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972d3f4a7c_0_10:notes">
            <a:extLst>
              <a:ext uri="{FF2B5EF4-FFF2-40B4-BE49-F238E27FC236}">
                <a16:creationId xmlns:a16="http://schemas.microsoft.com/office/drawing/2014/main" id="{F11DCF64-0FFB-36B3-15C6-864CB4FEF2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99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972d3f4a7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972d3f4a7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972d3f4a7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972d3f4a7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519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89AAB-1D3B-4E3F-A48A-E7B448F91C3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36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9718c59776_2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9718c59776_2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9677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6C36C-A1EF-6447-EA56-C1CAE96BB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C6A1FF-CD00-FF56-0588-30E8A8EC0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69C71-6F02-1F63-7385-C63836D2D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C5E8-9F16-4798-B859-80B03609DB5D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BF45D-3C44-2A4C-6B1C-F3CEE6D9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9DD18-9C0D-8A54-DFCF-91E86974C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56587-C914-45DE-8B67-3972C5EE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5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7E790-4B7A-6F61-232C-7565DAD49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8CDE9-0599-0823-5370-F484D87CD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2E3C9-52B8-D1AC-F98F-09A8DA90D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C5E8-9F16-4798-B859-80B03609DB5D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4B6C3-E46C-2F0D-D9A6-60047CF6B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66375-28C2-291C-D116-1EC067C83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56587-C914-45DE-8B67-3972C5EE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95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493764-9B51-FD25-2F95-8D404476B3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88D32E-DDB2-3D0E-9833-68BFBFD9D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A5272-4DC0-21A6-AA1D-E9469557A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C5E8-9F16-4798-B859-80B03609DB5D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057A-5062-F384-9B81-63A82D141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9B6AF-0BE6-D987-44CF-E57011638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56587-C914-45DE-8B67-3972C5EE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26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  <p:extLst>
      <p:ext uri="{BB962C8B-B14F-4D97-AF65-F5344CB8AC3E}">
        <p14:creationId xmlns:p14="http://schemas.microsoft.com/office/powerpoint/2010/main" val="3900650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04E76-8984-FC35-8A32-35DAC8A40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52504-B4EF-B61F-10A6-F7599BF50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07B6C-0408-FFFB-B2DC-48D4C6B4A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C5E8-9F16-4798-B859-80B03609DB5D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20AE5-E999-325B-7105-89F4786B9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FC2D3-992D-EE9F-7648-2318CE004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56587-C914-45DE-8B67-3972C5EE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92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D2ECB-682F-5644-6277-3FE225A44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B8867-9F90-46D9-A4B7-05C0C7CC3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CC50E-CB9C-2CE0-5F67-CA94F9694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C5E8-9F16-4798-B859-80B03609DB5D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C2EF5-70F9-3CE6-395D-B0E4AC69A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67640-B9A0-2159-4880-ACD5A5B75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56587-C914-45DE-8B67-3972C5EE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3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38190-9797-98B5-E9F0-B13DA66FF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582FF-6C50-7F16-8664-0850665A55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E2FCF1-CE53-5143-A1C8-2374F3BCB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29FF5-CA01-1A95-852D-EED3BD701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C5E8-9F16-4798-B859-80B03609DB5D}" type="datetimeFigureOut">
              <a:rPr lang="en-US" smtClean="0"/>
              <a:t>6/16/26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1A5EF-E1F9-F838-A747-51D6B94FF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B158C3-2587-8FA8-52CF-FFC9CE542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56587-C914-45DE-8B67-3972C5EE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45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CEFE5-54F1-D54F-F079-4424A257E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C0357-B5DA-B742-283A-1D37D8AA5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8BFC7D-EDF2-5056-2E17-4115BC2EC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8E013A-F8B9-AE2C-4DC6-FBB0CCD21D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A3E02A-7D5F-6486-A742-12378CC9EA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27DDB6-067E-6C72-B648-F7A1ECBF0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C5E8-9F16-4798-B859-80B03609DB5D}" type="datetimeFigureOut">
              <a:rPr lang="en-US" smtClean="0"/>
              <a:t>6/16/26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E79D68-7EE9-4CA9-B7C6-8E4AB6633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092354-0906-A6B2-3215-CFFEEBED9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56587-C914-45DE-8B67-3972C5EE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4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B6387-328F-A647-2D95-E475AB2E3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874D48-7540-8945-96CA-627779F46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C5E8-9F16-4798-B859-80B03609DB5D}" type="datetimeFigureOut">
              <a:rPr lang="en-US" smtClean="0"/>
              <a:t>6/16/26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EAFC9D-A941-EE04-76E5-C9C6CF2B2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F4CB3-DBAC-EC07-4913-B0B18D8F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56587-C914-45DE-8B67-3972C5EE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33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2DE48A-C8D6-FD69-86E6-6DD3A3A23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C5E8-9F16-4798-B859-80B03609DB5D}" type="datetimeFigureOut">
              <a:rPr lang="en-US" smtClean="0"/>
              <a:t>6/16/26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AA583-E4C0-7C82-9134-23C623D03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3A2B6-E87F-0967-07B3-E0278E962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56587-C914-45DE-8B67-3972C5EE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55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62CE7-31C2-FB68-AA14-65083A102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A4BFE-ACCF-1BE8-A153-B3CCE4545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CE9550-B196-B9EA-6EB0-549AE4D6D9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0D3EDB-060E-5831-F060-B981EE2EC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C5E8-9F16-4798-B859-80B03609DB5D}" type="datetimeFigureOut">
              <a:rPr lang="en-US" smtClean="0"/>
              <a:t>6/16/26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C3CF7-9292-95FA-E62F-938CC10CC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0CAD89-EB11-68AA-7BA6-1A8335DAD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56587-C914-45DE-8B67-3972C5EE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03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EF4FD-EC85-237B-C837-E3BF4026B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7BEF2D-D99B-4402-56FF-FADAF5882B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95A1F-EA9A-708A-C5F8-BDB11F755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5E6D5-7A23-92D1-8FDA-37AE9512A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C5E8-9F16-4798-B859-80B03609DB5D}" type="datetimeFigureOut">
              <a:rPr lang="en-US" smtClean="0"/>
              <a:t>6/16/26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6C1FB-93A8-3CB2-77F7-BF8170C73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2E8F2-1D94-0E0D-8A15-4F5E9C20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56587-C914-45DE-8B67-3972C5EE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71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16FBF4-ADDF-A1F9-7438-7724BE1EE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D116B-DA28-0679-9FBB-09D3AAEF2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2F7C9-010A-66D6-57A4-2368683E2B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79C5E8-9F16-4798-B859-80B03609DB5D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BF4A0-9C28-232A-5160-FC870BABA1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D226D-5C6D-4C48-E559-6820898E6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A56587-C914-45DE-8B67-3972C5EE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23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3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10" Type="http://schemas.openxmlformats.org/officeDocument/2006/relationships/image" Target="../media/image5.jpe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0.png"/><Relationship Id="rId4" Type="http://schemas.openxmlformats.org/officeDocument/2006/relationships/image" Target="../media/image4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58.png"/><Relationship Id="rId7" Type="http://schemas.openxmlformats.org/officeDocument/2006/relationships/image" Target="../media/image560.png"/><Relationship Id="rId12" Type="http://schemas.openxmlformats.org/officeDocument/2006/relationships/image" Target="../media/image62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7.png"/><Relationship Id="rId3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76.png"/><Relationship Id="rId2" Type="http://schemas.openxmlformats.org/officeDocument/2006/relationships/image" Target="../media/image70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75.png"/><Relationship Id="rId5" Type="http://schemas.openxmlformats.org/officeDocument/2006/relationships/image" Target="../media/image73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72.png"/><Relationship Id="rId9" Type="http://schemas.openxmlformats.org/officeDocument/2006/relationships/image" Target="../media/image60.png"/><Relationship Id="rId1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770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30.pn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3" Type="http://schemas.openxmlformats.org/officeDocument/2006/relationships/image" Target="../media/image240.png"/><Relationship Id="rId7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61.jpeg"/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12" Type="http://schemas.openxmlformats.org/officeDocument/2006/relationships/image" Target="../media/image10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tif"/><Relationship Id="rId5" Type="http://schemas.openxmlformats.org/officeDocument/2006/relationships/image" Target="../media/image100.pn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png"/><Relationship Id="rId1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emf"/><Relationship Id="rId4" Type="http://schemas.openxmlformats.org/officeDocument/2006/relationships/image" Target="../media/image3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8.png"/><Relationship Id="rId7" Type="http://schemas.openxmlformats.org/officeDocument/2006/relationships/image" Target="../media/image390.png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119.png"/><Relationship Id="rId9" Type="http://schemas.openxmlformats.org/officeDocument/2006/relationships/image" Target="../media/image1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7" Type="http://schemas.openxmlformats.org/officeDocument/2006/relationships/image" Target="../media/image460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440.png"/><Relationship Id="rId4" Type="http://schemas.openxmlformats.org/officeDocument/2006/relationships/image" Target="../media/image12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emf"/><Relationship Id="rId13" Type="http://schemas.openxmlformats.org/officeDocument/2006/relationships/image" Target="../media/image129.emf"/><Relationship Id="rId3" Type="http://schemas.openxmlformats.org/officeDocument/2006/relationships/image" Target="../media/image125.emf"/><Relationship Id="rId7" Type="http://schemas.openxmlformats.org/officeDocument/2006/relationships/image" Target="../media/image480.png"/><Relationship Id="rId12" Type="http://schemas.openxmlformats.org/officeDocument/2006/relationships/image" Target="../media/image530.png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11" Type="http://schemas.openxmlformats.org/officeDocument/2006/relationships/image" Target="../media/image520.png"/><Relationship Id="rId5" Type="http://schemas.openxmlformats.org/officeDocument/2006/relationships/image" Target="../media/image450.png"/><Relationship Id="rId10" Type="http://schemas.openxmlformats.org/officeDocument/2006/relationships/image" Target="../media/image510.png"/><Relationship Id="rId4" Type="http://schemas.openxmlformats.org/officeDocument/2006/relationships/image" Target="../media/image126.emf"/><Relationship Id="rId9" Type="http://schemas.openxmlformats.org/officeDocument/2006/relationships/image" Target="../media/image128.emf"/><Relationship Id="rId14" Type="http://schemas.openxmlformats.org/officeDocument/2006/relationships/image" Target="../media/image130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13" Type="http://schemas.openxmlformats.org/officeDocument/2006/relationships/image" Target="../media/image136.emf"/><Relationship Id="rId3" Type="http://schemas.openxmlformats.org/officeDocument/2006/relationships/image" Target="../media/image640.png"/><Relationship Id="rId7" Type="http://schemas.openxmlformats.org/officeDocument/2006/relationships/image" Target="../media/image520.png"/><Relationship Id="rId12" Type="http://schemas.openxmlformats.org/officeDocument/2006/relationships/image" Target="../media/image135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11" Type="http://schemas.openxmlformats.org/officeDocument/2006/relationships/image" Target="../media/image134.emf"/><Relationship Id="rId5" Type="http://schemas.openxmlformats.org/officeDocument/2006/relationships/image" Target="../media/image660.png"/><Relationship Id="rId10" Type="http://schemas.openxmlformats.org/officeDocument/2006/relationships/image" Target="../media/image133.emf"/><Relationship Id="rId4" Type="http://schemas.openxmlformats.org/officeDocument/2006/relationships/image" Target="../media/image650.png"/><Relationship Id="rId9" Type="http://schemas.openxmlformats.org/officeDocument/2006/relationships/image" Target="../media/image132.emf"/><Relationship Id="rId14" Type="http://schemas.openxmlformats.org/officeDocument/2006/relationships/image" Target="../media/image13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9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7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3" Type="http://schemas.openxmlformats.org/officeDocument/2006/relationships/image" Target="../media/image48.emf"/><Relationship Id="rId7" Type="http://schemas.openxmlformats.org/officeDocument/2006/relationships/image" Target="../media/image471.png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1.png"/><Relationship Id="rId5" Type="http://schemas.openxmlformats.org/officeDocument/2006/relationships/image" Target="../media/image451.png"/><Relationship Id="rId10" Type="http://schemas.openxmlformats.org/officeDocument/2006/relationships/image" Target="../media/image490.png"/><Relationship Id="rId4" Type="http://schemas.openxmlformats.org/officeDocument/2006/relationships/image" Target="../media/image145.emf"/><Relationship Id="rId9" Type="http://schemas.openxmlformats.org/officeDocument/2006/relationships/image" Target="../media/image14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svg"/><Relationship Id="rId3" Type="http://schemas.openxmlformats.org/officeDocument/2006/relationships/image" Target="../media/image147.svg"/><Relationship Id="rId7" Type="http://schemas.openxmlformats.org/officeDocument/2006/relationships/image" Target="../media/image148.svg"/><Relationship Id="rId17" Type="http://schemas.openxmlformats.org/officeDocument/2006/relationships/image" Target="../media/image15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3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15" Type="http://schemas.openxmlformats.org/officeDocument/2006/relationships/image" Target="../media/image1370.png"/><Relationship Id="rId10" Type="http://schemas.openxmlformats.org/officeDocument/2006/relationships/image" Target="../media/image151.svg"/><Relationship Id="rId9" Type="http://schemas.openxmlformats.org/officeDocument/2006/relationships/image" Target="../media/image150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emf"/><Relationship Id="rId5" Type="http://schemas.openxmlformats.org/officeDocument/2006/relationships/image" Target="../media/image2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1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B21E4-7D1D-D056-2AEE-F60D46BA36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904" y="1841500"/>
            <a:ext cx="10846191" cy="1587500"/>
          </a:xfrm>
        </p:spPr>
        <p:txBody>
          <a:bodyPr>
            <a:normAutofit/>
          </a:bodyPr>
          <a:lstStyle/>
          <a:p>
            <a:r>
              <a:rPr lang="en-US" altLang="zh-CN" sz="6000"/>
              <a:t>Quantum geometry nonlinearity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147A7-9CBE-8D21-2960-326B9384105C}"/>
              </a:ext>
            </a:extLst>
          </p:cNvPr>
          <p:cNvSpPr txBox="1">
            <a:spLocks/>
          </p:cNvSpPr>
          <p:nvPr/>
        </p:nvSpPr>
        <p:spPr>
          <a:xfrm>
            <a:off x="1122497" y="3748260"/>
            <a:ext cx="9947004" cy="1587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Suyang Xu</a:t>
            </a:r>
          </a:p>
          <a:p>
            <a:r>
              <a:rPr lang="en-US"/>
              <a:t>Chemistry and Chemical Biology, Harvard</a:t>
            </a:r>
          </a:p>
        </p:txBody>
      </p:sp>
    </p:spTree>
    <p:extLst>
      <p:ext uri="{BB962C8B-B14F-4D97-AF65-F5344CB8AC3E}">
        <p14:creationId xmlns:p14="http://schemas.microsoft.com/office/powerpoint/2010/main" val="973557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38112-89C8-3AB0-5331-CECB35A3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Topological critical point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4105E2-2531-E67C-A210-7F43260FB612}"/>
              </a:ext>
            </a:extLst>
          </p:cNvPr>
          <p:cNvGrpSpPr/>
          <p:nvPr/>
        </p:nvGrpSpPr>
        <p:grpSpPr>
          <a:xfrm>
            <a:off x="1915715" y="3715975"/>
            <a:ext cx="6248401" cy="1524000"/>
            <a:chOff x="1634836" y="2299855"/>
            <a:chExt cx="2909456" cy="160712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C61963-CE30-B314-E22F-0C50969A2668}"/>
                </a:ext>
              </a:extLst>
            </p:cNvPr>
            <p:cNvSpPr/>
            <p:nvPr/>
          </p:nvSpPr>
          <p:spPr>
            <a:xfrm>
              <a:off x="1634836" y="2299855"/>
              <a:ext cx="1454728" cy="160712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02AA381-CBE0-A527-468E-87E9C794D4E0}"/>
                </a:ext>
              </a:extLst>
            </p:cNvPr>
            <p:cNvSpPr/>
            <p:nvPr/>
          </p:nvSpPr>
          <p:spPr>
            <a:xfrm>
              <a:off x="3089564" y="2299855"/>
              <a:ext cx="1454728" cy="160712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F83B000-2A30-FA48-5491-028149930384}"/>
              </a:ext>
            </a:extLst>
          </p:cNvPr>
          <p:cNvSpPr txBox="1"/>
          <p:nvPr/>
        </p:nvSpPr>
        <p:spPr>
          <a:xfrm>
            <a:off x="2054261" y="4159319"/>
            <a:ext cx="2729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Topological</a:t>
            </a:r>
          </a:p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C=1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F6309-C970-90C9-D984-0130C7B51FFF}"/>
              </a:ext>
            </a:extLst>
          </p:cNvPr>
          <p:cNvSpPr txBox="1"/>
          <p:nvPr/>
        </p:nvSpPr>
        <p:spPr>
          <a:xfrm>
            <a:off x="5178462" y="4154809"/>
            <a:ext cx="2729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Trivial</a:t>
            </a:r>
          </a:p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C=0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9F7520-F546-310E-CB90-EAB6D8D1DAC6}"/>
              </a:ext>
            </a:extLst>
          </p:cNvPr>
          <p:cNvCxnSpPr/>
          <p:nvPr/>
        </p:nvCxnSpPr>
        <p:spPr>
          <a:xfrm>
            <a:off x="5039916" y="3715975"/>
            <a:ext cx="0" cy="1524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1554748-CB6B-75D4-4B7A-00A9BBC94E4D}"/>
              </a:ext>
            </a:extLst>
          </p:cNvPr>
          <p:cNvSpPr txBox="1"/>
          <p:nvPr/>
        </p:nvSpPr>
        <p:spPr>
          <a:xfrm>
            <a:off x="2947881" y="5782558"/>
            <a:ext cx="5458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Diverging Berry curvature,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Diverging quantum metric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A650D1-356A-BF87-ABED-6F80B2092CBE}"/>
              </a:ext>
            </a:extLst>
          </p:cNvPr>
          <p:cNvCxnSpPr>
            <a:cxnSpLocks/>
          </p:cNvCxnSpPr>
          <p:nvPr/>
        </p:nvCxnSpPr>
        <p:spPr>
          <a:xfrm flipH="1">
            <a:off x="1853369" y="5251574"/>
            <a:ext cx="6961911" cy="0"/>
          </a:xfrm>
          <a:prstGeom prst="line">
            <a:avLst/>
          </a:prstGeom>
          <a:ln w="635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5-Point Star 8">
            <a:extLst>
              <a:ext uri="{FF2B5EF4-FFF2-40B4-BE49-F238E27FC236}">
                <a16:creationId xmlns:a16="http://schemas.microsoft.com/office/drawing/2014/main" id="{93DC6723-7553-FB1C-1C69-0060E74D5676}"/>
              </a:ext>
            </a:extLst>
          </p:cNvPr>
          <p:cNvSpPr/>
          <p:nvPr/>
        </p:nvSpPr>
        <p:spPr>
          <a:xfrm>
            <a:off x="4832098" y="5043756"/>
            <a:ext cx="415636" cy="415636"/>
          </a:xfrm>
          <a:prstGeom prst="star5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1389EE3-7FAA-2B3D-F2A6-686746D94FE2}"/>
                  </a:ext>
                </a:extLst>
              </p:cNvPr>
              <p:cNvSpPr txBox="1"/>
              <p:nvPr/>
            </p:nvSpPr>
            <p:spPr>
              <a:xfrm>
                <a:off x="8600535" y="4928408"/>
                <a:ext cx="9421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𝐷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1389EE3-7FAA-2B3D-F2A6-686746D94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0535" y="4928408"/>
                <a:ext cx="942109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6637C7A-BBB5-EAEE-5F6B-B4698D965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730" y="1410121"/>
            <a:ext cx="3664853" cy="22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4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 descr="First Antiferromagnetic Topological Quantum Material Discovered by  Scientists">
            <a:extLst>
              <a:ext uri="{FF2B5EF4-FFF2-40B4-BE49-F238E27FC236}">
                <a16:creationId xmlns:a16="http://schemas.microsoft.com/office/drawing/2014/main" id="{AE4BD562-2E63-98D0-49A9-A3510B4D9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787" y="2186740"/>
            <a:ext cx="3312695" cy="2484521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81AFE8A-F565-B348-A8DB-89B941F7B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994" y="100845"/>
            <a:ext cx="8260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MnBi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--  Intrinsic,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vdW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antiferromagnetic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</a:t>
            </a:r>
            <a:endParaRPr lang="en-US" sz="2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16E9F395-B819-8282-6A5A-6D7A469B9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179"/>
          <a:stretch/>
        </p:blipFill>
        <p:spPr>
          <a:xfrm>
            <a:off x="2853775" y="4554227"/>
            <a:ext cx="2104810" cy="94942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2004C7A-EA0B-2B44-082C-8A7282F28075}"/>
              </a:ext>
            </a:extLst>
          </p:cNvPr>
          <p:cNvGrpSpPr/>
          <p:nvPr/>
        </p:nvGrpSpPr>
        <p:grpSpPr>
          <a:xfrm>
            <a:off x="2803175" y="1240047"/>
            <a:ext cx="2457585" cy="3221433"/>
            <a:chOff x="282251" y="1409701"/>
            <a:chExt cx="2863973" cy="3754131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36221DA-D0DA-B2CF-87FE-85017750B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0179"/>
            <a:stretch/>
          </p:blipFill>
          <p:spPr>
            <a:xfrm>
              <a:off x="282251" y="2708291"/>
              <a:ext cx="2452863" cy="1106424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318733" y="1409701"/>
              <a:ext cx="2827491" cy="3754131"/>
              <a:chOff x="0" y="1521914"/>
              <a:chExt cx="4436925" cy="6225591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/>
              <a:srcRect b="80179"/>
              <a:stretch/>
            </p:blipFill>
            <p:spPr>
              <a:xfrm>
                <a:off x="0" y="1521914"/>
                <a:ext cx="3844352" cy="1832575"/>
              </a:xfrm>
              <a:prstGeom prst="rect">
                <a:avLst/>
              </a:prstGeom>
            </p:spPr>
          </p:pic>
          <p:cxnSp>
            <p:nvCxnSpPr>
              <p:cNvPr id="43" name="Straight Connector 42"/>
              <p:cNvCxnSpPr/>
              <p:nvPr/>
            </p:nvCxnSpPr>
            <p:spPr>
              <a:xfrm>
                <a:off x="283637" y="5634390"/>
                <a:ext cx="3995714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279559" y="7747505"/>
                <a:ext cx="3995714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441211" y="3482905"/>
                <a:ext cx="3995714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BF59BEF-C3A5-6673-CC82-E90867ECC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0179"/>
            <a:stretch/>
          </p:blipFill>
          <p:spPr>
            <a:xfrm>
              <a:off x="314201" y="4011426"/>
              <a:ext cx="2452863" cy="1106424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 bwMode="auto">
          <a:xfrm>
            <a:off x="4180005" y="1184964"/>
            <a:ext cx="1215167" cy="31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Te</a:t>
            </a:r>
            <a:endParaRPr lang="en-US" b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8" name="TextBox 57"/>
          <p:cNvSpPr txBox="1"/>
          <p:nvPr/>
        </p:nvSpPr>
        <p:spPr bwMode="auto">
          <a:xfrm>
            <a:off x="4171648" y="1364496"/>
            <a:ext cx="1215167" cy="31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Bi</a:t>
            </a:r>
          </a:p>
        </p:txBody>
      </p:sp>
      <p:sp>
        <p:nvSpPr>
          <p:cNvPr id="60" name="TextBox 59"/>
          <p:cNvSpPr txBox="1"/>
          <p:nvPr/>
        </p:nvSpPr>
        <p:spPr bwMode="auto">
          <a:xfrm>
            <a:off x="4163292" y="1537803"/>
            <a:ext cx="1215167" cy="31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Mn</a:t>
            </a:r>
            <a:endParaRPr lang="en-US" b="1" dirty="0">
              <a:solidFill>
                <a:schemeClr val="accent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0B7E11-FD1D-B921-4192-AE274BDA0A9C}"/>
              </a:ext>
            </a:extLst>
          </p:cNvPr>
          <p:cNvSpPr txBox="1"/>
          <p:nvPr/>
        </p:nvSpPr>
        <p:spPr>
          <a:xfrm>
            <a:off x="5823786" y="2186740"/>
            <a:ext cx="111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1mm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9EDE62-F1AD-76B0-B0AA-7DE59C38DC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179"/>
          <a:stretch/>
        </p:blipFill>
        <p:spPr>
          <a:xfrm>
            <a:off x="2868687" y="5673036"/>
            <a:ext cx="2104810" cy="94942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28225F-E073-9908-70FD-63301022E498}"/>
              </a:ext>
            </a:extLst>
          </p:cNvPr>
          <p:cNvCxnSpPr/>
          <p:nvPr/>
        </p:nvCxnSpPr>
        <p:spPr>
          <a:xfrm>
            <a:off x="3040974" y="5595440"/>
            <a:ext cx="218500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E424C3-BF87-C234-07CB-CC9916A2E287}"/>
              </a:ext>
            </a:extLst>
          </p:cNvPr>
          <p:cNvGrpSpPr/>
          <p:nvPr/>
        </p:nvGrpSpPr>
        <p:grpSpPr>
          <a:xfrm>
            <a:off x="2987354" y="1424466"/>
            <a:ext cx="53620" cy="5054667"/>
            <a:chOff x="2987354" y="1424466"/>
            <a:chExt cx="53620" cy="5054667"/>
          </a:xfrm>
        </p:grpSpPr>
        <p:grpSp>
          <p:nvGrpSpPr>
            <p:cNvPr id="10" name="Group 9"/>
            <p:cNvGrpSpPr/>
            <p:nvPr/>
          </p:nvGrpSpPr>
          <p:grpSpPr>
            <a:xfrm>
              <a:off x="3001742" y="1424466"/>
              <a:ext cx="39232" cy="4017337"/>
              <a:chOff x="779122" y="1624617"/>
              <a:chExt cx="42748" cy="4914296"/>
            </a:xfrm>
          </p:grpSpPr>
          <p:cxnSp>
            <p:nvCxnSpPr>
              <p:cNvPr id="49" name="Straight Arrow Connector 48"/>
              <p:cNvCxnSpPr/>
              <p:nvPr/>
            </p:nvCxnSpPr>
            <p:spPr>
              <a:xfrm flipV="1">
                <a:off x="821870" y="1624617"/>
                <a:ext cx="0" cy="685800"/>
              </a:xfrm>
              <a:prstGeom prst="straightConnector1">
                <a:avLst/>
              </a:prstGeom>
              <a:ln w="1270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805541" y="3058715"/>
                <a:ext cx="0" cy="685800"/>
              </a:xfrm>
              <a:prstGeom prst="straightConnector1">
                <a:avLst/>
              </a:prstGeom>
              <a:ln w="1270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flipV="1">
                <a:off x="779122" y="4395164"/>
                <a:ext cx="0" cy="685800"/>
              </a:xfrm>
              <a:prstGeom prst="straightConnector1">
                <a:avLst/>
              </a:prstGeom>
              <a:ln w="1270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>
                <a:off x="779122" y="5853113"/>
                <a:ext cx="0" cy="685800"/>
              </a:xfrm>
              <a:prstGeom prst="straightConnector1">
                <a:avLst/>
              </a:prstGeom>
              <a:ln w="1270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62C3A6-8757-1EF8-09A0-13DA623DFBCE}"/>
                </a:ext>
              </a:extLst>
            </p:cNvPr>
            <p:cNvCxnSpPr/>
            <p:nvPr/>
          </p:nvCxnSpPr>
          <p:spPr>
            <a:xfrm flipV="1">
              <a:off x="2987354" y="5918505"/>
              <a:ext cx="0" cy="560628"/>
            </a:xfrm>
            <a:prstGeom prst="straightConnector1">
              <a:avLst/>
            </a:prstGeom>
            <a:ln w="1270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852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6A3584-27D1-3EA0-BAC3-6F506DA6224B}"/>
              </a:ext>
            </a:extLst>
          </p:cNvPr>
          <p:cNvSpPr txBox="1"/>
          <p:nvPr/>
        </p:nvSpPr>
        <p:spPr>
          <a:xfrm>
            <a:off x="1801572" y="1459250"/>
            <a:ext cx="374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5SL MnBi2Te4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48873-E322-C8A0-8205-50A9ED99E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/>
          <a:stretch>
            <a:fillRect/>
          </a:stretch>
        </p:blipFill>
        <p:spPr>
          <a:xfrm>
            <a:off x="1459150" y="1982470"/>
            <a:ext cx="3805578" cy="357168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A957AF3-6024-1A1C-E2F6-A7ADF01CB598}"/>
              </a:ext>
            </a:extLst>
          </p:cNvPr>
          <p:cNvGrpSpPr/>
          <p:nvPr/>
        </p:nvGrpSpPr>
        <p:grpSpPr>
          <a:xfrm>
            <a:off x="6558633" y="1646659"/>
            <a:ext cx="4916347" cy="4828298"/>
            <a:chOff x="6558633" y="1646659"/>
            <a:chExt cx="4916347" cy="482829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3CF46EB-933E-B78D-4B73-A253F093C60F}"/>
                </a:ext>
              </a:extLst>
            </p:cNvPr>
            <p:cNvSpPr/>
            <p:nvPr/>
          </p:nvSpPr>
          <p:spPr>
            <a:xfrm rot="1016171">
              <a:off x="9934462" y="2221933"/>
              <a:ext cx="1540518" cy="325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C3BF246-5F2D-882A-2CEF-AD9BE383F620}"/>
                </a:ext>
              </a:extLst>
            </p:cNvPr>
            <p:cNvGrpSpPr/>
            <p:nvPr/>
          </p:nvGrpSpPr>
          <p:grpSpPr>
            <a:xfrm>
              <a:off x="6558633" y="1982470"/>
              <a:ext cx="4792953" cy="4492487"/>
              <a:chOff x="725594" y="525293"/>
              <a:chExt cx="5898943" cy="552914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7DBC5F6-03D5-ACCC-287D-7DBD48A63D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5594" y="525293"/>
                <a:ext cx="5898943" cy="5529144"/>
              </a:xfrm>
              <a:prstGeom prst="rect">
                <a:avLst/>
              </a:prstGeom>
            </p:spPr>
          </p:pic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47605962-100C-D010-8FBA-D836A43D7780}"/>
                  </a:ext>
                </a:extLst>
              </p:cNvPr>
              <p:cNvCxnSpPr/>
              <p:nvPr/>
            </p:nvCxnSpPr>
            <p:spPr>
              <a:xfrm>
                <a:off x="2363821" y="943583"/>
                <a:ext cx="749030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DF0796EC-49CB-7DBB-118C-A5110C6B37C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578485" y="5346970"/>
                <a:ext cx="749030" cy="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EE4E411-E2F9-4404-EF1D-9413EDA3DB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17523" y="2227634"/>
                <a:ext cx="243192" cy="34046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1F1DD3-FFFE-88DD-3233-D706CEAE51C6}"/>
                  </a:ext>
                </a:extLst>
              </p:cNvPr>
              <p:cNvSpPr txBox="1"/>
              <p:nvPr/>
            </p:nvSpPr>
            <p:spPr>
              <a:xfrm>
                <a:off x="4348263" y="1984443"/>
                <a:ext cx="85603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0.37 T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345CA0-2993-2733-A542-EB76BC8A98BA}"/>
                </a:ext>
              </a:extLst>
            </p:cNvPr>
            <p:cNvSpPr txBox="1"/>
            <p:nvPr/>
          </p:nvSpPr>
          <p:spPr>
            <a:xfrm>
              <a:off x="6558633" y="1646659"/>
              <a:ext cx="4780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/>
                <a:t>Topological (</a:t>
              </a:r>
              <a:r>
                <a:rPr lang="en-US" altLang="zh-CN" sz="1400" b="1"/>
                <a:t>Quantum </a:t>
              </a:r>
              <a:r>
                <a:rPr lang="en-US" altLang="zh-CN" sz="1400" b="1" dirty="0"/>
                <a:t>anomalous </a:t>
              </a:r>
              <a:r>
                <a:rPr lang="en-US" altLang="zh-CN" sz="1400" b="1"/>
                <a:t>Hall effect</a:t>
              </a:r>
              <a:r>
                <a:rPr lang="en-US" altLang="zh-CN" sz="2400" b="1"/>
                <a:t>)</a:t>
              </a:r>
              <a:endParaRPr lang="en-US" sz="2400" b="1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83E3B89-4A9D-CAC5-1724-5937DE272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22" y="2262985"/>
            <a:ext cx="1233428" cy="24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0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6479A4-63F2-F07C-7BEB-9AB6128EDD3E}"/>
                  </a:ext>
                </a:extLst>
              </p:cNvPr>
              <p:cNvSpPr txBox="1"/>
              <p:nvPr/>
            </p:nvSpPr>
            <p:spPr>
              <a:xfrm>
                <a:off x="534470" y="5124123"/>
                <a:ext cx="3955409" cy="691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𝑡𝑔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6479A4-63F2-F07C-7BEB-9AB6128ED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70" y="5124123"/>
                <a:ext cx="3955409" cy="691408"/>
              </a:xfrm>
              <a:prstGeom prst="rect">
                <a:avLst/>
              </a:prstGeom>
              <a:blipFill>
                <a:blip r:embed="rId3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0423604-79EB-E392-D63A-8E9B49FCF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487" y="3027925"/>
            <a:ext cx="4660694" cy="38300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B68135-2F78-A1B5-839D-6F18FCE84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8970" y="1763069"/>
            <a:ext cx="4279727" cy="109458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1314C1A-5934-E31B-58FB-B0F913F4C98B}"/>
              </a:ext>
            </a:extLst>
          </p:cNvPr>
          <p:cNvSpPr/>
          <p:nvPr/>
        </p:nvSpPr>
        <p:spPr>
          <a:xfrm>
            <a:off x="1033669" y="2857654"/>
            <a:ext cx="2961861" cy="717564"/>
          </a:xfrm>
          <a:prstGeom prst="rect">
            <a:avLst/>
          </a:prstGeom>
          <a:solidFill>
            <a:schemeClr val="accent5">
              <a:lumMod val="20000"/>
              <a:lumOff val="80000"/>
              <a:alpha val="4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5SL MnBi2Te4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91A746-E70F-7274-458F-1E51C2B7EDB3}"/>
              </a:ext>
            </a:extLst>
          </p:cNvPr>
          <p:cNvSpPr/>
          <p:nvPr/>
        </p:nvSpPr>
        <p:spPr>
          <a:xfrm>
            <a:off x="1033669" y="3595096"/>
            <a:ext cx="2961861" cy="9766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Bottom gate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7228DA-BC87-0B6D-FACD-E870EC33E410}"/>
              </a:ext>
            </a:extLst>
          </p:cNvPr>
          <p:cNvSpPr/>
          <p:nvPr/>
        </p:nvSpPr>
        <p:spPr>
          <a:xfrm>
            <a:off x="1031245" y="1861164"/>
            <a:ext cx="2961861" cy="10108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gate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FDB832C-192C-6D70-288C-9ED4D16CABAA}"/>
                  </a:ext>
                </a:extLst>
              </p:cNvPr>
              <p:cNvSpPr txBox="1"/>
              <p:nvPr/>
            </p:nvSpPr>
            <p:spPr>
              <a:xfrm>
                <a:off x="3530782" y="8067689"/>
                <a:ext cx="3955409" cy="425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𝑡𝑔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sz="1100"/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FDB832C-192C-6D70-288C-9ED4D16CA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782" y="8067689"/>
                <a:ext cx="3955409" cy="425053"/>
              </a:xfrm>
              <a:prstGeom prst="rect">
                <a:avLst/>
              </a:prstGeom>
              <a:blipFill>
                <a:blip r:embed="rId6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77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6ACFDF-493C-0348-5EEA-0A7F3EA5A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07" y="3429000"/>
            <a:ext cx="3848100" cy="3162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FC8274-2D75-0013-2659-A4480FA00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275" y="1635542"/>
            <a:ext cx="2565400" cy="1676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9AE7E9A-9A8B-B476-679C-8B73BDAF0A06}"/>
              </a:ext>
            </a:extLst>
          </p:cNvPr>
          <p:cNvGrpSpPr/>
          <p:nvPr/>
        </p:nvGrpSpPr>
        <p:grpSpPr>
          <a:xfrm>
            <a:off x="2614548" y="2422236"/>
            <a:ext cx="8661073" cy="3375891"/>
            <a:chOff x="2614548" y="2422236"/>
            <a:chExt cx="8661073" cy="337589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4DEBC37-A013-32DF-CAA0-4E1B413F0313}"/>
                </a:ext>
              </a:extLst>
            </p:cNvPr>
            <p:cNvGrpSpPr/>
            <p:nvPr/>
          </p:nvGrpSpPr>
          <p:grpSpPr>
            <a:xfrm>
              <a:off x="2614548" y="2422236"/>
              <a:ext cx="8661073" cy="3375891"/>
              <a:chOff x="2614548" y="2422236"/>
              <a:chExt cx="8661073" cy="337589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AFE4C62-ECDC-563C-EC4C-8A2C93F325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2634"/>
              <a:stretch>
                <a:fillRect/>
              </a:stretch>
            </p:blipFill>
            <p:spPr>
              <a:xfrm>
                <a:off x="5313218" y="2422236"/>
                <a:ext cx="5962403" cy="3375891"/>
              </a:xfrm>
              <a:prstGeom prst="rect">
                <a:avLst/>
              </a:prstGeom>
            </p:spPr>
          </p:pic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C4BE8347-E8BA-D215-2B1E-49CCA2FD31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14548" y="3311942"/>
                <a:ext cx="3245774" cy="180179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BB75AA5-6198-45EA-2F44-F9DFBF1FA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0322" y="3843548"/>
              <a:ext cx="5237019" cy="4699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5D6C22F-1DA1-ACE9-F54E-2DB04F345593}"/>
              </a:ext>
            </a:extLst>
          </p:cNvPr>
          <p:cNvSpPr/>
          <p:nvPr/>
        </p:nvSpPr>
        <p:spPr>
          <a:xfrm>
            <a:off x="5772893" y="4313448"/>
            <a:ext cx="5502727" cy="1505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F416D5C-6EF0-D4A3-1A88-EE30B7F30EF2}"/>
              </a:ext>
            </a:extLst>
          </p:cNvPr>
          <p:cNvGrpSpPr/>
          <p:nvPr/>
        </p:nvGrpSpPr>
        <p:grpSpPr>
          <a:xfrm>
            <a:off x="1021275" y="3949954"/>
            <a:ext cx="10341774" cy="2641346"/>
            <a:chOff x="1021275" y="3949954"/>
            <a:chExt cx="10341774" cy="264134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5FC2911-23BA-D2A6-5BE5-C56DAE7675CD}"/>
                </a:ext>
              </a:extLst>
            </p:cNvPr>
            <p:cNvSpPr/>
            <p:nvPr/>
          </p:nvSpPr>
          <p:spPr>
            <a:xfrm>
              <a:off x="1021275" y="3949954"/>
              <a:ext cx="207817" cy="207817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33C64F6-5BE8-E423-D415-68DBC26BD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466" t="42040" r="2675"/>
            <a:stretch>
              <a:fillRect/>
            </a:stretch>
          </p:blipFill>
          <p:spPr>
            <a:xfrm>
              <a:off x="5860322" y="4634634"/>
              <a:ext cx="5502727" cy="1956666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B1A4195-9163-62EF-33A2-620B29576C75}"/>
                </a:ext>
              </a:extLst>
            </p:cNvPr>
            <p:cNvCxnSpPr>
              <a:cxnSpLocks/>
            </p:cNvCxnSpPr>
            <p:nvPr/>
          </p:nvCxnSpPr>
          <p:spPr>
            <a:xfrm>
              <a:off x="1168133" y="3995658"/>
              <a:ext cx="4692189" cy="151449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7A5FAD85-FB18-4512-E076-55F0394D8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Strongly amplified nonlinearity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68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659A32-54C9-C51A-E347-9F62853E3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E757B3D-5648-4B36-73B5-6C5F9DB6D2AC}"/>
              </a:ext>
            </a:extLst>
          </p:cNvPr>
          <p:cNvSpPr/>
          <p:nvPr/>
        </p:nvSpPr>
        <p:spPr>
          <a:xfrm>
            <a:off x="5772893" y="4313448"/>
            <a:ext cx="5502727" cy="1505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2D367FE-2A9C-56ED-3A09-5172F9EE2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I-V dependence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CF136F-1E6B-2559-C344-E5C7F3864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022" y="2594667"/>
            <a:ext cx="4991164" cy="38982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1CD539-3148-BF20-F35E-F8578CC11CD6}"/>
              </a:ext>
            </a:extLst>
          </p:cNvPr>
          <p:cNvSpPr txBox="1"/>
          <p:nvPr/>
        </p:nvSpPr>
        <p:spPr>
          <a:xfrm>
            <a:off x="2193750" y="1629533"/>
            <a:ext cx="4191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New regime enabled by critical point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33F66B-F010-DB9C-6CFE-A1B630D84DE2}"/>
              </a:ext>
            </a:extLst>
          </p:cNvPr>
          <p:cNvSpPr/>
          <p:nvPr/>
        </p:nvSpPr>
        <p:spPr>
          <a:xfrm>
            <a:off x="3702637" y="3016339"/>
            <a:ext cx="2683097" cy="267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9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CE14DF-3FA5-519F-7041-A76D69371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F90E98F-2218-0B0C-E0F9-DFCD7C30100E}"/>
              </a:ext>
            </a:extLst>
          </p:cNvPr>
          <p:cNvSpPr/>
          <p:nvPr/>
        </p:nvSpPr>
        <p:spPr>
          <a:xfrm>
            <a:off x="5772893" y="4313448"/>
            <a:ext cx="5502727" cy="1505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DF4ACD0-9D84-3D4D-61AF-2F71D915A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Tunneling like IV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E94DCE-7230-FDDD-7EED-3FD8A4D9AD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22"/>
          <a:stretch>
            <a:fillRect/>
          </a:stretch>
        </p:blipFill>
        <p:spPr>
          <a:xfrm>
            <a:off x="1700152" y="1591294"/>
            <a:ext cx="6090062" cy="526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43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24BFDB6-EA77-F226-BB5F-2C35F6236519}"/>
              </a:ext>
            </a:extLst>
          </p:cNvPr>
          <p:cNvSpPr txBox="1"/>
          <p:nvPr/>
        </p:nvSpPr>
        <p:spPr>
          <a:xfrm>
            <a:off x="10579514" y="1854279"/>
            <a:ext cx="174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C0EE21-9CCC-3E1A-9CD2-63CA21AA2BFA}"/>
              </a:ext>
            </a:extLst>
          </p:cNvPr>
          <p:cNvGrpSpPr/>
          <p:nvPr/>
        </p:nvGrpSpPr>
        <p:grpSpPr>
          <a:xfrm>
            <a:off x="-24679" y="2242935"/>
            <a:ext cx="12216678" cy="4463544"/>
            <a:chOff x="-24679" y="2242935"/>
            <a:chExt cx="12216678" cy="44635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7416CBC-B100-18B3-F7E2-746073C4DC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8" b="4266"/>
            <a:stretch/>
          </p:blipFill>
          <p:spPr>
            <a:xfrm>
              <a:off x="238836" y="2242937"/>
              <a:ext cx="3773920" cy="344193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DB867A5-4E0C-324D-71BA-956DF5153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8"/>
            <a:stretch/>
          </p:blipFill>
          <p:spPr>
            <a:xfrm>
              <a:off x="4328458" y="2242935"/>
              <a:ext cx="3773920" cy="359529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F11F99-A686-98C1-69DA-182F3E70F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4"/>
            <a:stretch/>
          </p:blipFill>
          <p:spPr>
            <a:xfrm>
              <a:off x="8445810" y="2242935"/>
              <a:ext cx="3746189" cy="3595299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5A10A53-ECAE-09E0-EB5E-000E5AD454FD}"/>
                    </a:ext>
                  </a:extLst>
                </p:cNvPr>
                <p:cNvSpPr txBox="1"/>
                <p:nvPr/>
              </p:nvSpPr>
              <p:spPr>
                <a:xfrm>
                  <a:off x="1299176" y="6060148"/>
                  <a:ext cx="1298586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3600" dirty="0"/>
                    <a:t>15</a:t>
                  </a:r>
                  <a14:m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3600" dirty="0"/>
                </a:p>
              </p:txBody>
            </p:sp>
          </mc:Choice>
          <mc:Fallback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5A10A53-ECAE-09E0-EB5E-000E5AD454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176" y="6060148"/>
                  <a:ext cx="1298586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14563" t="-15686" b="-352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0A2A5F8-C8FE-8295-2E66-B84FFA15C700}"/>
                    </a:ext>
                  </a:extLst>
                </p:cNvPr>
                <p:cNvSpPr txBox="1"/>
                <p:nvPr/>
              </p:nvSpPr>
              <p:spPr>
                <a:xfrm>
                  <a:off x="5531099" y="5971527"/>
                  <a:ext cx="1298586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3600" dirty="0"/>
                    <a:t>25</a:t>
                  </a:r>
                  <a14:m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3600" dirty="0"/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0A2A5F8-C8FE-8295-2E66-B84FFA15C7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1099" y="5971527"/>
                  <a:ext cx="1298586" cy="646331"/>
                </a:xfrm>
                <a:prstGeom prst="rect">
                  <a:avLst/>
                </a:prstGeom>
                <a:blipFill>
                  <a:blip r:embed="rId6"/>
                  <a:stretch>
                    <a:fillRect l="-14563" t="-15385" b="-32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F5562C4-AFFC-CAF3-57BA-6EEBF7E432D8}"/>
                    </a:ext>
                  </a:extLst>
                </p:cNvPr>
                <p:cNvSpPr txBox="1"/>
                <p:nvPr/>
              </p:nvSpPr>
              <p:spPr>
                <a:xfrm>
                  <a:off x="9763021" y="5937994"/>
                  <a:ext cx="1881463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3600" dirty="0"/>
                    <a:t>33</a:t>
                  </a:r>
                  <a14:m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3600" dirty="0">
                    <a:ea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F5562C4-AFFC-CAF3-57BA-6EEBF7E432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63021" y="5937994"/>
                  <a:ext cx="1881463" cy="646331"/>
                </a:xfrm>
                <a:prstGeom prst="rect">
                  <a:avLst/>
                </a:prstGeom>
                <a:blipFill>
                  <a:blip r:embed="rId7"/>
                  <a:stretch>
                    <a:fillRect l="-9396" t="-13462" b="-32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6F98DB2-41C2-1A4D-FF89-13A186FF4B3C}"/>
                </a:ext>
              </a:extLst>
            </p:cNvPr>
            <p:cNvCxnSpPr>
              <a:cxnSpLocks/>
            </p:cNvCxnSpPr>
            <p:nvPr/>
          </p:nvCxnSpPr>
          <p:spPr>
            <a:xfrm>
              <a:off x="358942" y="5913420"/>
              <a:ext cx="324195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08CEC9A-63B3-F2D4-185B-7D57B70F1806}"/>
                </a:ext>
              </a:extLst>
            </p:cNvPr>
            <p:cNvSpPr txBox="1"/>
            <p:nvPr/>
          </p:nvSpPr>
          <p:spPr>
            <a:xfrm>
              <a:off x="1653413" y="5500209"/>
              <a:ext cx="1749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Dc</a:t>
              </a:r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735BE36-CABC-78E8-6BF7-7F4426A8C426}"/>
                </a:ext>
              </a:extLst>
            </p:cNvPr>
            <p:cNvSpPr txBox="1"/>
            <p:nvPr/>
          </p:nvSpPr>
          <p:spPr>
            <a:xfrm>
              <a:off x="668643" y="5972675"/>
              <a:ext cx="1077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C=1</a:t>
              </a:r>
            </a:p>
          </p:txBody>
        </p:sp>
        <p:sp>
          <p:nvSpPr>
            <p:cNvPr id="19" name="Star: 5 Points 8">
              <a:extLst>
                <a:ext uri="{FF2B5EF4-FFF2-40B4-BE49-F238E27FC236}">
                  <a16:creationId xmlns:a16="http://schemas.microsoft.com/office/drawing/2014/main" id="{7C40F60E-C361-4005-A921-6BBE5A7EDFC0}"/>
                </a:ext>
              </a:extLst>
            </p:cNvPr>
            <p:cNvSpPr/>
            <p:nvPr/>
          </p:nvSpPr>
          <p:spPr>
            <a:xfrm>
              <a:off x="1737426" y="5849684"/>
              <a:ext cx="166583" cy="166584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66F23B8-482F-B30E-F200-028F43FE1F06}"/>
                </a:ext>
              </a:extLst>
            </p:cNvPr>
            <p:cNvSpPr txBox="1"/>
            <p:nvPr/>
          </p:nvSpPr>
          <p:spPr>
            <a:xfrm>
              <a:off x="2628540" y="5972675"/>
              <a:ext cx="1077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C=0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7F75720-4EDC-6471-08EA-C39D0AAE63E9}"/>
                    </a:ext>
                  </a:extLst>
                </p:cNvPr>
                <p:cNvSpPr txBox="1"/>
                <p:nvPr/>
              </p:nvSpPr>
              <p:spPr>
                <a:xfrm rot="16200000">
                  <a:off x="-884636" y="3364261"/>
                  <a:ext cx="208924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sup>
                        </m:s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 (100 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𝑛𝐴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7F75720-4EDC-6471-08EA-C39D0AAE63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884636" y="3364261"/>
                  <a:ext cx="2089245" cy="369332"/>
                </a:xfrm>
                <a:prstGeom prst="rect">
                  <a:avLst/>
                </a:prstGeom>
                <a:blipFill>
                  <a:blip r:embed="rId8"/>
                  <a:stretch>
                    <a:fillRect r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0D56395-9910-6A33-3B1F-FD4A4A229370}"/>
                    </a:ext>
                  </a:extLst>
                </p:cNvPr>
                <p:cNvSpPr txBox="1"/>
                <p:nvPr/>
              </p:nvSpPr>
              <p:spPr>
                <a:xfrm rot="16200000">
                  <a:off x="3144504" y="3364262"/>
                  <a:ext cx="208924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sup>
                        </m:s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 (100 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𝑛𝐴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0D56395-9910-6A33-3B1F-FD4A4A2293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144504" y="3364262"/>
                  <a:ext cx="2089245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3641461-B82F-9E1F-D37A-FC00AA6E626F}"/>
                    </a:ext>
                  </a:extLst>
                </p:cNvPr>
                <p:cNvSpPr txBox="1"/>
                <p:nvPr/>
              </p:nvSpPr>
              <p:spPr>
                <a:xfrm rot="16200000">
                  <a:off x="7229472" y="3364261"/>
                  <a:ext cx="208924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sup>
                        </m:s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 (100 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𝑛𝐴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3641461-B82F-9E1F-D37A-FC00AA6E62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229472" y="3364261"/>
                  <a:ext cx="2089245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161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04830DA-6F1F-4DB9-BEC5-E046EEB289EB}"/>
                </a:ext>
              </a:extLst>
            </p:cNvPr>
            <p:cNvCxnSpPr>
              <a:cxnSpLocks/>
            </p:cNvCxnSpPr>
            <p:nvPr/>
          </p:nvCxnSpPr>
          <p:spPr>
            <a:xfrm>
              <a:off x="4399552" y="5913420"/>
              <a:ext cx="324195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786E5EB-9FFF-93B1-F0ED-6085A0F64F4A}"/>
                </a:ext>
              </a:extLst>
            </p:cNvPr>
            <p:cNvSpPr txBox="1"/>
            <p:nvPr/>
          </p:nvSpPr>
          <p:spPr>
            <a:xfrm>
              <a:off x="5694023" y="5500209"/>
              <a:ext cx="1749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Dc</a:t>
              </a:r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A7E18BB-9BB6-4833-0A52-1AD54BC095E9}"/>
                </a:ext>
              </a:extLst>
            </p:cNvPr>
            <p:cNvSpPr txBox="1"/>
            <p:nvPr/>
          </p:nvSpPr>
          <p:spPr>
            <a:xfrm>
              <a:off x="4709253" y="5972675"/>
              <a:ext cx="1077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C=1</a:t>
              </a:r>
            </a:p>
          </p:txBody>
        </p:sp>
        <p:sp>
          <p:nvSpPr>
            <p:cNvPr id="35" name="Star: 5 Points 8">
              <a:extLst>
                <a:ext uri="{FF2B5EF4-FFF2-40B4-BE49-F238E27FC236}">
                  <a16:creationId xmlns:a16="http://schemas.microsoft.com/office/drawing/2014/main" id="{7B11DA0E-46C6-E144-8316-8890C17C3067}"/>
                </a:ext>
              </a:extLst>
            </p:cNvPr>
            <p:cNvSpPr/>
            <p:nvPr/>
          </p:nvSpPr>
          <p:spPr>
            <a:xfrm>
              <a:off x="5778036" y="5849684"/>
              <a:ext cx="166583" cy="166584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7D74FC-473B-FAA9-DF9A-ED675EC9FF34}"/>
                </a:ext>
              </a:extLst>
            </p:cNvPr>
            <p:cNvSpPr txBox="1"/>
            <p:nvPr/>
          </p:nvSpPr>
          <p:spPr>
            <a:xfrm>
              <a:off x="6669150" y="5972675"/>
              <a:ext cx="1077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C=0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E8394FC-D39F-1487-17BA-FF024F82DB61}"/>
                </a:ext>
              </a:extLst>
            </p:cNvPr>
            <p:cNvCxnSpPr>
              <a:cxnSpLocks/>
            </p:cNvCxnSpPr>
            <p:nvPr/>
          </p:nvCxnSpPr>
          <p:spPr>
            <a:xfrm>
              <a:off x="8620540" y="5913420"/>
              <a:ext cx="324195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34C761E-009C-95A3-27A3-6445D105CD75}"/>
                </a:ext>
              </a:extLst>
            </p:cNvPr>
            <p:cNvSpPr txBox="1"/>
            <p:nvPr/>
          </p:nvSpPr>
          <p:spPr>
            <a:xfrm>
              <a:off x="9915011" y="5500209"/>
              <a:ext cx="1749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Dc</a:t>
              </a:r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94D831D-D5FE-12EC-7FD7-238B1662976A}"/>
                </a:ext>
              </a:extLst>
            </p:cNvPr>
            <p:cNvSpPr txBox="1"/>
            <p:nvPr/>
          </p:nvSpPr>
          <p:spPr>
            <a:xfrm>
              <a:off x="8930241" y="5972675"/>
              <a:ext cx="1077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C=1</a:t>
              </a:r>
            </a:p>
          </p:txBody>
        </p:sp>
        <p:sp>
          <p:nvSpPr>
            <p:cNvPr id="40" name="Star: 5 Points 8">
              <a:extLst>
                <a:ext uri="{FF2B5EF4-FFF2-40B4-BE49-F238E27FC236}">
                  <a16:creationId xmlns:a16="http://schemas.microsoft.com/office/drawing/2014/main" id="{6D853CFA-75E6-FA34-10A5-3D4A18C0E5AC}"/>
                </a:ext>
              </a:extLst>
            </p:cNvPr>
            <p:cNvSpPr/>
            <p:nvPr/>
          </p:nvSpPr>
          <p:spPr>
            <a:xfrm>
              <a:off x="9999024" y="5849684"/>
              <a:ext cx="166583" cy="166584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D9E8EF0-4EFC-3262-85A2-4B8C8DA0BF52}"/>
                </a:ext>
              </a:extLst>
            </p:cNvPr>
            <p:cNvSpPr txBox="1"/>
            <p:nvPr/>
          </p:nvSpPr>
          <p:spPr>
            <a:xfrm>
              <a:off x="10890138" y="5972675"/>
              <a:ext cx="1077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C=0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9AE4EB-1385-6C24-F996-22DA44DACBA6}"/>
              </a:ext>
            </a:extLst>
          </p:cNvPr>
          <p:cNvGrpSpPr/>
          <p:nvPr/>
        </p:nvGrpSpPr>
        <p:grpSpPr>
          <a:xfrm>
            <a:off x="688085" y="3002574"/>
            <a:ext cx="11238484" cy="1792496"/>
            <a:chOff x="677061" y="2719041"/>
            <a:chExt cx="11238484" cy="1792496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CDEE540E-C11B-D193-1BC2-865347B7EB09}"/>
                </a:ext>
              </a:extLst>
            </p:cNvPr>
            <p:cNvSpPr/>
            <p:nvPr/>
          </p:nvSpPr>
          <p:spPr>
            <a:xfrm>
              <a:off x="677061" y="2719041"/>
              <a:ext cx="11120594" cy="1777772"/>
            </a:xfrm>
            <a:prstGeom prst="roundRect">
              <a:avLst>
                <a:gd name="adj" fmla="val 6815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D1EC2B8-CE18-A87D-CD11-7F7FBA7FE77C}"/>
                </a:ext>
              </a:extLst>
            </p:cNvPr>
            <p:cNvSpPr txBox="1"/>
            <p:nvPr/>
          </p:nvSpPr>
          <p:spPr>
            <a:xfrm>
              <a:off x="1794771" y="3311208"/>
              <a:ext cx="101207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/>
                <a:t>Oscillating pattern resembles Landau fan!!!</a:t>
              </a:r>
            </a:p>
            <a:p>
              <a:r>
                <a:rPr lang="en-US" sz="3600" b="1" dirty="0"/>
                <a:t>Only shows up in the C=0 side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C3F2F75-EE52-9740-E59B-5BA5FAC06FAE}"/>
              </a:ext>
            </a:extLst>
          </p:cNvPr>
          <p:cNvGrpSpPr/>
          <p:nvPr/>
        </p:nvGrpSpPr>
        <p:grpSpPr>
          <a:xfrm>
            <a:off x="103207" y="240141"/>
            <a:ext cx="5992793" cy="1317611"/>
            <a:chOff x="103207" y="198984"/>
            <a:chExt cx="7689275" cy="174341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774FB6-512B-84B5-80D4-212F56AC4F6D}"/>
                </a:ext>
              </a:extLst>
            </p:cNvPr>
            <p:cNvGrpSpPr/>
            <p:nvPr/>
          </p:nvGrpSpPr>
          <p:grpSpPr>
            <a:xfrm>
              <a:off x="165553" y="198984"/>
              <a:ext cx="6248401" cy="1524000"/>
              <a:chOff x="1634836" y="2299855"/>
              <a:chExt cx="2909456" cy="1607127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85D8889-A667-F3F1-44FC-E6AD21944D3E}"/>
                  </a:ext>
                </a:extLst>
              </p:cNvPr>
              <p:cNvSpPr/>
              <p:nvPr/>
            </p:nvSpPr>
            <p:spPr>
              <a:xfrm>
                <a:off x="1634836" y="2299855"/>
                <a:ext cx="1454728" cy="160712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00E2BB4-1CDD-08E5-087D-71E6463FF4F1}"/>
                  </a:ext>
                </a:extLst>
              </p:cNvPr>
              <p:cNvSpPr/>
              <p:nvPr/>
            </p:nvSpPr>
            <p:spPr>
              <a:xfrm>
                <a:off x="3089564" y="2299855"/>
                <a:ext cx="1454728" cy="160712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C0B289-C7F4-9E6E-7C38-FAACBF10E830}"/>
                </a:ext>
              </a:extLst>
            </p:cNvPr>
            <p:cNvSpPr txBox="1"/>
            <p:nvPr/>
          </p:nvSpPr>
          <p:spPr>
            <a:xfrm>
              <a:off x="304099" y="642328"/>
              <a:ext cx="2729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Topological</a:t>
              </a:r>
            </a:p>
            <a:p>
              <a:pPr algn="ctr"/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C=1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D298D56-3FD4-B608-C45A-17A4909D4578}"/>
                </a:ext>
              </a:extLst>
            </p:cNvPr>
            <p:cNvSpPr txBox="1"/>
            <p:nvPr/>
          </p:nvSpPr>
          <p:spPr>
            <a:xfrm>
              <a:off x="3428300" y="637818"/>
              <a:ext cx="2729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Trivial</a:t>
              </a:r>
            </a:p>
            <a:p>
              <a:pPr algn="ctr"/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C=0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83E26DB-D5C0-728D-5E44-B910421F76E9}"/>
                </a:ext>
              </a:extLst>
            </p:cNvPr>
            <p:cNvCxnSpPr/>
            <p:nvPr/>
          </p:nvCxnSpPr>
          <p:spPr>
            <a:xfrm>
              <a:off x="3289754" y="198984"/>
              <a:ext cx="0" cy="152400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4A9541E-7218-ED25-43D1-A01D74541D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207" y="1734583"/>
              <a:ext cx="6961911" cy="0"/>
            </a:xfrm>
            <a:prstGeom prst="line">
              <a:avLst/>
            </a:prstGeom>
            <a:ln w="63500"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5-Point Star 41">
              <a:extLst>
                <a:ext uri="{FF2B5EF4-FFF2-40B4-BE49-F238E27FC236}">
                  <a16:creationId xmlns:a16="http://schemas.microsoft.com/office/drawing/2014/main" id="{B303C5D5-7C91-7EA0-17CD-C8715445B20B}"/>
                </a:ext>
              </a:extLst>
            </p:cNvPr>
            <p:cNvSpPr/>
            <p:nvPr/>
          </p:nvSpPr>
          <p:spPr>
            <a:xfrm>
              <a:off x="3081936" y="1526765"/>
              <a:ext cx="415636" cy="415636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DF4DF96-4AE0-A648-19CD-DAAE6685C870}"/>
                    </a:ext>
                  </a:extLst>
                </p:cNvPr>
                <p:cNvSpPr txBox="1"/>
                <p:nvPr/>
              </p:nvSpPr>
              <p:spPr>
                <a:xfrm>
                  <a:off x="6850373" y="1411417"/>
                  <a:ext cx="94210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DF4DF96-4AE0-A648-19CD-DAAE6685C8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0373" y="1411417"/>
                  <a:ext cx="942109" cy="461665"/>
                </a:xfrm>
                <a:prstGeom prst="rect">
                  <a:avLst/>
                </a:prstGeom>
                <a:blipFill>
                  <a:blip r:embed="rId13"/>
                  <a:stretch>
                    <a:fillRect t="-14286" b="-6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601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C118F3-6F97-18DA-CBD7-289C7B033A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1"/>
          <a:stretch/>
        </p:blipFill>
        <p:spPr>
          <a:xfrm>
            <a:off x="0" y="1537691"/>
            <a:ext cx="3575124" cy="3401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C719DCD-4464-DF62-51F1-85A191B4D7E2}"/>
                  </a:ext>
                </a:extLst>
              </p:cNvPr>
              <p:cNvSpPr txBox="1"/>
              <p:nvPr/>
            </p:nvSpPr>
            <p:spPr>
              <a:xfrm>
                <a:off x="828621" y="5100141"/>
                <a:ext cx="129858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/>
                  <a:t>25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C719DCD-4464-DF62-51F1-85A191B4D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21" y="5100141"/>
                <a:ext cx="1298586" cy="646331"/>
              </a:xfrm>
              <a:prstGeom prst="rect">
                <a:avLst/>
              </a:prstGeom>
              <a:blipFill>
                <a:blip r:embed="rId4"/>
                <a:stretch>
                  <a:fillRect l="-14563" t="-13462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0E7A945-764E-FB67-0833-E7C649C263F7}"/>
              </a:ext>
            </a:extLst>
          </p:cNvPr>
          <p:cNvCxnSpPr>
            <a:cxnSpLocks/>
          </p:cNvCxnSpPr>
          <p:nvPr/>
        </p:nvCxnSpPr>
        <p:spPr>
          <a:xfrm>
            <a:off x="73981" y="5064074"/>
            <a:ext cx="324195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191E9BE-76BB-6454-4452-0BBBE4A25624}"/>
              </a:ext>
            </a:extLst>
          </p:cNvPr>
          <p:cNvSpPr txBox="1"/>
          <p:nvPr/>
        </p:nvSpPr>
        <p:spPr>
          <a:xfrm>
            <a:off x="1368452" y="4650863"/>
            <a:ext cx="174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nc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ABBFA3-2256-1F44-413D-BEE9A3BD8EC1}"/>
              </a:ext>
            </a:extLst>
          </p:cNvPr>
          <p:cNvSpPr txBox="1"/>
          <p:nvPr/>
        </p:nvSpPr>
        <p:spPr>
          <a:xfrm>
            <a:off x="383682" y="5123329"/>
            <a:ext cx="107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hole</a:t>
            </a:r>
          </a:p>
        </p:txBody>
      </p:sp>
      <p:sp>
        <p:nvSpPr>
          <p:cNvPr id="13" name="Star: 5 Points 8">
            <a:extLst>
              <a:ext uri="{FF2B5EF4-FFF2-40B4-BE49-F238E27FC236}">
                <a16:creationId xmlns:a16="http://schemas.microsoft.com/office/drawing/2014/main" id="{2AA87E06-F013-B7CD-F43C-0E16F203B2BE}"/>
              </a:ext>
            </a:extLst>
          </p:cNvPr>
          <p:cNvSpPr/>
          <p:nvPr/>
        </p:nvSpPr>
        <p:spPr>
          <a:xfrm>
            <a:off x="1452465" y="5000338"/>
            <a:ext cx="166583" cy="16658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4736F-4E03-3245-7FC8-857962992C39}"/>
              </a:ext>
            </a:extLst>
          </p:cNvPr>
          <p:cNvSpPr txBox="1"/>
          <p:nvPr/>
        </p:nvSpPr>
        <p:spPr>
          <a:xfrm>
            <a:off x="2343579" y="5123329"/>
            <a:ext cx="107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A12270-2425-64F4-0E1F-930482A6B04A}"/>
              </a:ext>
            </a:extLst>
          </p:cNvPr>
          <p:cNvCxnSpPr>
            <a:cxnSpLocks/>
          </p:cNvCxnSpPr>
          <p:nvPr/>
        </p:nvCxnSpPr>
        <p:spPr>
          <a:xfrm>
            <a:off x="1990379" y="1270861"/>
            <a:ext cx="0" cy="338000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0E38BC9-2140-B845-8F90-C0DE5FBAD9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658" y="981883"/>
            <a:ext cx="6039273" cy="518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66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19842-A928-84A4-63E2-CE2A8A69B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of key experiment signatures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6A64DF-662B-3CDF-F1F9-B3E724F863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Enhanced nonlinearity up to 39</a:t>
                </a:r>
                <a:r>
                  <a:rPr lang="en-US" baseline="30000"/>
                  <a:t>th</a:t>
                </a:r>
                <a:r>
                  <a:rPr lang="en-US"/>
                  <a:t> order at critical point</a:t>
                </a:r>
              </a:p>
              <a:p>
                <a:r>
                  <a:rPr lang="en-US"/>
                  <a:t>Tunneling like I-V curve</a:t>
                </a:r>
              </a:p>
              <a:p>
                <a:r>
                  <a:rPr lang="en-US"/>
                  <a:t>Oscillation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den>
                    </m:f>
                  </m:oMath>
                </a14:m>
                <a:r>
                  <a:rPr lang="en-US"/>
                  <a:t> (interference)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6A64DF-662B-3CDF-F1F9-B3E724F863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7907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46BFFAF-BBFD-FBA2-19DC-A774F0B0EAE8}"/>
              </a:ext>
            </a:extLst>
          </p:cNvPr>
          <p:cNvSpPr/>
          <p:nvPr/>
        </p:nvSpPr>
        <p:spPr>
          <a:xfrm>
            <a:off x="1832758" y="1056904"/>
            <a:ext cx="8550234" cy="558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0" name="Picture 6" descr="1,500+ Cell Tower Illustrations, Royalty-Free Vector Graphics &amp; Clip Art -  iStock | Radio tower, Cell tower and city, Cell tower worker">
            <a:extLst>
              <a:ext uri="{FF2B5EF4-FFF2-40B4-BE49-F238E27FC236}">
                <a16:creationId xmlns:a16="http://schemas.microsoft.com/office/drawing/2014/main" id="{4A47DC30-0E69-7430-0877-43F97AD32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AFBFD"/>
              </a:clrFrom>
              <a:clrTo>
                <a:srgbClr val="FA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84"/>
          <a:stretch/>
        </p:blipFill>
        <p:spPr bwMode="auto">
          <a:xfrm>
            <a:off x="1905925" y="4516986"/>
            <a:ext cx="2567861" cy="197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D9BA18E-E8DD-7717-0E64-20BC95ADA804}"/>
              </a:ext>
            </a:extLst>
          </p:cNvPr>
          <p:cNvGrpSpPr/>
          <p:nvPr/>
        </p:nvGrpSpPr>
        <p:grpSpPr>
          <a:xfrm>
            <a:off x="5143015" y="1383670"/>
            <a:ext cx="1905007" cy="1905010"/>
            <a:chOff x="10035513" y="8702339"/>
            <a:chExt cx="1828800" cy="1828800"/>
          </a:xfrm>
        </p:grpSpPr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02BB5F08-532D-EACC-11B4-7C0B4C3A0FC4}"/>
                </a:ext>
              </a:extLst>
            </p:cNvPr>
            <p:cNvSpPr/>
            <p:nvPr/>
          </p:nvSpPr>
          <p:spPr>
            <a:xfrm rot="8064302">
              <a:off x="10507024" y="9140748"/>
              <a:ext cx="914401" cy="914401"/>
            </a:xfrm>
            <a:prstGeom prst="arc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2620BCD7-FC64-E5A5-1737-DB44C975B181}"/>
                </a:ext>
              </a:extLst>
            </p:cNvPr>
            <p:cNvSpPr>
              <a:spLocks noChangeAspect="1"/>
            </p:cNvSpPr>
            <p:nvPr/>
          </p:nvSpPr>
          <p:spPr>
            <a:xfrm rot="8064302">
              <a:off x="10278420" y="8915828"/>
              <a:ext cx="1371600" cy="1371600"/>
            </a:xfrm>
            <a:prstGeom prst="arc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577411DC-1FCB-0ACF-4E14-19838B8796F2}"/>
                </a:ext>
              </a:extLst>
            </p:cNvPr>
            <p:cNvSpPr>
              <a:spLocks noChangeAspect="1"/>
            </p:cNvSpPr>
            <p:nvPr/>
          </p:nvSpPr>
          <p:spPr>
            <a:xfrm rot="8064302">
              <a:off x="10035513" y="8702339"/>
              <a:ext cx="1828800" cy="1828800"/>
            </a:xfrm>
            <a:prstGeom prst="arc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sp>
        <p:nvSpPr>
          <p:cNvPr id="30" name="TextBox 3">
            <a:extLst>
              <a:ext uri="{FF2B5EF4-FFF2-40B4-BE49-F238E27FC236}">
                <a16:creationId xmlns:a16="http://schemas.microsoft.com/office/drawing/2014/main" id="{7F02FB4D-01CD-2A2F-A4C0-0D5CA37A4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2468" y="100845"/>
            <a:ext cx="7101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Microwave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Wireless energy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harvesting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2A9398-CBD0-2437-B290-625D15A4550D}"/>
              </a:ext>
            </a:extLst>
          </p:cNvPr>
          <p:cNvSpPr/>
          <p:nvPr/>
        </p:nvSpPr>
        <p:spPr>
          <a:xfrm>
            <a:off x="3316407" y="4899550"/>
            <a:ext cx="473119" cy="437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B76CE09-65E3-E330-B7A1-5F175134A6F0}"/>
              </a:ext>
            </a:extLst>
          </p:cNvPr>
          <p:cNvSpPr/>
          <p:nvPr/>
        </p:nvSpPr>
        <p:spPr>
          <a:xfrm>
            <a:off x="2580523" y="4899550"/>
            <a:ext cx="473119" cy="437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D19344F-F30C-4036-2B89-FA5FEAF72E6C}"/>
              </a:ext>
            </a:extLst>
          </p:cNvPr>
          <p:cNvGrpSpPr/>
          <p:nvPr/>
        </p:nvGrpSpPr>
        <p:grpSpPr>
          <a:xfrm rot="16200000">
            <a:off x="2212327" y="4127362"/>
            <a:ext cx="1905007" cy="1905010"/>
            <a:chOff x="10035513" y="8702339"/>
            <a:chExt cx="1828800" cy="1828800"/>
          </a:xfrm>
        </p:grpSpPr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35EED63B-AC30-4A98-BB37-C7C17959778F}"/>
                </a:ext>
              </a:extLst>
            </p:cNvPr>
            <p:cNvSpPr/>
            <p:nvPr/>
          </p:nvSpPr>
          <p:spPr>
            <a:xfrm rot="8064302">
              <a:off x="10507024" y="9140748"/>
              <a:ext cx="914401" cy="914401"/>
            </a:xfrm>
            <a:prstGeom prst="arc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9322C026-24BF-0B35-928A-5AE747674653}"/>
                </a:ext>
              </a:extLst>
            </p:cNvPr>
            <p:cNvSpPr>
              <a:spLocks noChangeAspect="1"/>
            </p:cNvSpPr>
            <p:nvPr/>
          </p:nvSpPr>
          <p:spPr>
            <a:xfrm rot="8064302">
              <a:off x="10278420" y="8915828"/>
              <a:ext cx="1371600" cy="1371600"/>
            </a:xfrm>
            <a:prstGeom prst="arc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D4FFC2DA-D61F-1652-EBAB-D4689909FF5E}"/>
                </a:ext>
              </a:extLst>
            </p:cNvPr>
            <p:cNvSpPr>
              <a:spLocks noChangeAspect="1"/>
            </p:cNvSpPr>
            <p:nvPr/>
          </p:nvSpPr>
          <p:spPr>
            <a:xfrm rot="8064302">
              <a:off x="10035513" y="8702339"/>
              <a:ext cx="1828800" cy="1828800"/>
            </a:xfrm>
            <a:prstGeom prst="arc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154277C-838C-FD4E-D147-30D8161E6844}"/>
              </a:ext>
            </a:extLst>
          </p:cNvPr>
          <p:cNvGrpSpPr/>
          <p:nvPr/>
        </p:nvGrpSpPr>
        <p:grpSpPr>
          <a:xfrm rot="5400000">
            <a:off x="7954643" y="4271990"/>
            <a:ext cx="1905007" cy="1905010"/>
            <a:chOff x="10035513" y="8702339"/>
            <a:chExt cx="1828800" cy="1828800"/>
          </a:xfrm>
        </p:grpSpPr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8414317A-4A64-BADD-578B-6B31F13F1506}"/>
                </a:ext>
              </a:extLst>
            </p:cNvPr>
            <p:cNvSpPr/>
            <p:nvPr/>
          </p:nvSpPr>
          <p:spPr>
            <a:xfrm rot="8064302">
              <a:off x="10507024" y="9140748"/>
              <a:ext cx="914401" cy="914401"/>
            </a:xfrm>
            <a:prstGeom prst="arc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9E9B37F4-AFE3-23BE-422E-FDC4D1100613}"/>
                </a:ext>
              </a:extLst>
            </p:cNvPr>
            <p:cNvSpPr>
              <a:spLocks noChangeAspect="1"/>
            </p:cNvSpPr>
            <p:nvPr/>
          </p:nvSpPr>
          <p:spPr>
            <a:xfrm rot="8064302">
              <a:off x="10278420" y="8915828"/>
              <a:ext cx="1371600" cy="1371600"/>
            </a:xfrm>
            <a:prstGeom prst="arc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DEADAB6C-4476-9DE5-D66C-0DF82E3262FD}"/>
                </a:ext>
              </a:extLst>
            </p:cNvPr>
            <p:cNvSpPr>
              <a:spLocks noChangeAspect="1"/>
            </p:cNvSpPr>
            <p:nvPr/>
          </p:nvSpPr>
          <p:spPr>
            <a:xfrm rot="8064302">
              <a:off x="10035513" y="8702339"/>
              <a:ext cx="1828800" cy="1828800"/>
            </a:xfrm>
            <a:prstGeom prst="arc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C747778-019E-910F-3E62-E32B7FC4F672}"/>
              </a:ext>
            </a:extLst>
          </p:cNvPr>
          <p:cNvSpPr txBox="1"/>
          <p:nvPr/>
        </p:nvSpPr>
        <p:spPr>
          <a:xfrm flipH="1">
            <a:off x="4696918" y="4824185"/>
            <a:ext cx="2865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Rectifier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907A426-982B-C35B-A113-329A6E3594DB}"/>
              </a:ext>
            </a:extLst>
          </p:cNvPr>
          <p:cNvGrpSpPr/>
          <p:nvPr/>
        </p:nvGrpSpPr>
        <p:grpSpPr>
          <a:xfrm>
            <a:off x="5239073" y="3589840"/>
            <a:ext cx="1729594" cy="1234345"/>
            <a:chOff x="10182684" y="918185"/>
            <a:chExt cx="3474720" cy="247977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6DD1D9E-9978-F7E6-763C-B52B07D31B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8" t="19873" r="16375" b="9818"/>
            <a:stretch/>
          </p:blipFill>
          <p:spPr>
            <a:xfrm>
              <a:off x="10182684" y="918185"/>
              <a:ext cx="3474720" cy="2479775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7E9C6E1-17B1-46D5-F675-0901C54FE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7" t="24319" r="34099" b="56244"/>
            <a:stretch/>
          </p:blipFill>
          <p:spPr>
            <a:xfrm>
              <a:off x="10604349" y="1953868"/>
              <a:ext cx="2663807" cy="678804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5968A38-5CD3-8080-61C8-C1A6322A5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7" t="55018" r="34099" b="26117"/>
            <a:stretch/>
          </p:blipFill>
          <p:spPr>
            <a:xfrm>
              <a:off x="10586493" y="2720973"/>
              <a:ext cx="2722108" cy="64008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27F126-B47F-17B6-6854-87F3001D47AF}"/>
              </a:ext>
            </a:extLst>
          </p:cNvPr>
          <p:cNvGrpSpPr/>
          <p:nvPr/>
        </p:nvGrpSpPr>
        <p:grpSpPr>
          <a:xfrm>
            <a:off x="6128303" y="3558781"/>
            <a:ext cx="683581" cy="533479"/>
            <a:chOff x="4604302" y="3558781"/>
            <a:chExt cx="683581" cy="533479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8932DDE-E8DF-E213-1D0B-D713503D6FF9}"/>
                </a:ext>
              </a:extLst>
            </p:cNvPr>
            <p:cNvCxnSpPr>
              <a:cxnSpLocks/>
            </p:cNvCxnSpPr>
            <p:nvPr/>
          </p:nvCxnSpPr>
          <p:spPr>
            <a:xfrm>
              <a:off x="4604302" y="3713481"/>
              <a:ext cx="0" cy="318304"/>
            </a:xfrm>
            <a:prstGeom prst="straightConnector1">
              <a:avLst/>
            </a:prstGeom>
            <a:ln w="25400">
              <a:solidFill>
                <a:srgbClr val="FF00FF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D8895CAF-4EF4-382A-07F3-AB79450C462D}"/>
                    </a:ext>
                  </a:extLst>
                </p:cNvPr>
                <p:cNvSpPr txBox="1"/>
                <p:nvPr/>
              </p:nvSpPr>
              <p:spPr>
                <a:xfrm>
                  <a:off x="4833612" y="3558781"/>
                  <a:ext cx="454271" cy="5334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DC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D8895CAF-4EF4-382A-07F3-AB79450C4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33612" y="3558781"/>
                  <a:ext cx="454271" cy="533479"/>
                </a:xfrm>
                <a:prstGeom prst="rect">
                  <a:avLst/>
                </a:prstGeom>
                <a:blipFill>
                  <a:blip r:embed="rId8"/>
                  <a:stretch>
                    <a:fillRect l="-48649" r="-13514" b="-16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079F81C-730C-0247-7034-8330E920C1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8580" y="1507199"/>
            <a:ext cx="3580105" cy="2492228"/>
          </a:xfrm>
          <a:prstGeom prst="rect">
            <a:avLst/>
          </a:prstGeom>
        </p:spPr>
      </p:pic>
      <p:pic>
        <p:nvPicPr>
          <p:cNvPr id="2" name="Picture 1" descr="Bug-size robots that fly and flip could pollinate futuristic farms' crops |  MIT Technology Review">
            <a:extLst>
              <a:ext uri="{FF2B5EF4-FFF2-40B4-BE49-F238E27FC236}">
                <a16:creationId xmlns:a16="http://schemas.microsoft.com/office/drawing/2014/main" id="{19DA1D12-1B9E-4451-F2BB-A33B25A28B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4275" y="2950436"/>
            <a:ext cx="2272764" cy="12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0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83993-B5CF-4EB7-05B9-430E82F51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Landau Zener tunneling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829C81-27A7-DCD8-C7FD-0E51F6366DA5}"/>
              </a:ext>
            </a:extLst>
          </p:cNvPr>
          <p:cNvGrpSpPr/>
          <p:nvPr/>
        </p:nvGrpSpPr>
        <p:grpSpPr>
          <a:xfrm>
            <a:off x="2677886" y="2563586"/>
            <a:ext cx="6106885" cy="2890157"/>
            <a:chOff x="2677886" y="2563586"/>
            <a:chExt cx="6106885" cy="289015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2B31F21-8368-0D67-0178-C824685C0C36}"/>
                </a:ext>
              </a:extLst>
            </p:cNvPr>
            <p:cNvCxnSpPr/>
            <p:nvPr/>
          </p:nvCxnSpPr>
          <p:spPr>
            <a:xfrm>
              <a:off x="2677886" y="2563586"/>
              <a:ext cx="6106885" cy="2890157"/>
            </a:xfrm>
            <a:prstGeom prst="line">
              <a:avLst/>
            </a:prstGeom>
            <a:ln w="635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76BD54-654D-8D76-C69E-3043F4C9B5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77886" y="2564239"/>
              <a:ext cx="6106885" cy="2889504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E2FACBF-1171-E8CA-D0E3-A2C781715584}"/>
                  </a:ext>
                </a:extLst>
              </p:cNvPr>
              <p:cNvSpPr txBox="1"/>
              <p:nvPr/>
            </p:nvSpPr>
            <p:spPr>
              <a:xfrm>
                <a:off x="2059666" y="2287480"/>
                <a:ext cx="518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E2FACBF-1171-E8CA-D0E3-A2C781715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666" y="2287480"/>
                <a:ext cx="518400" cy="369332"/>
              </a:xfrm>
              <a:prstGeom prst="rect">
                <a:avLst/>
              </a:prstGeom>
              <a:blipFill>
                <a:blip r:embed="rId2"/>
                <a:stretch>
                  <a:fillRect l="-16667" t="-113333" r="-38095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00BFB48-92CD-BFD7-F10D-B61F6A1F4765}"/>
                  </a:ext>
                </a:extLst>
              </p:cNvPr>
              <p:cNvSpPr txBox="1"/>
              <p:nvPr/>
            </p:nvSpPr>
            <p:spPr>
              <a:xfrm>
                <a:off x="2059666" y="5314797"/>
                <a:ext cx="518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|0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00BFB48-92CD-BFD7-F10D-B61F6A1F4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666" y="5314797"/>
                <a:ext cx="518400" cy="369332"/>
              </a:xfrm>
              <a:prstGeom prst="rect">
                <a:avLst/>
              </a:prstGeom>
              <a:blipFill>
                <a:blip r:embed="rId3"/>
                <a:stretch>
                  <a:fillRect l="-16667" t="-113333" r="-38095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D977C6A7-E8B2-0A72-3131-67ACF1C85DEE}"/>
              </a:ext>
            </a:extLst>
          </p:cNvPr>
          <p:cNvGrpSpPr/>
          <p:nvPr/>
        </p:nvGrpSpPr>
        <p:grpSpPr>
          <a:xfrm>
            <a:off x="2059666" y="5726622"/>
            <a:ext cx="7381061" cy="461665"/>
            <a:chOff x="2059666" y="5726622"/>
            <a:chExt cx="7381061" cy="461665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6554AAA-EFCE-956B-DC7C-0032A77B8405}"/>
                </a:ext>
              </a:extLst>
            </p:cNvPr>
            <p:cNvCxnSpPr/>
            <p:nvPr/>
          </p:nvCxnSpPr>
          <p:spPr>
            <a:xfrm>
              <a:off x="2059666" y="5957455"/>
              <a:ext cx="69873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4473A1E-2C78-939F-783D-8BF41242BBF5}"/>
                    </a:ext>
                  </a:extLst>
                </p:cNvPr>
                <p:cNvSpPr txBox="1"/>
                <p:nvPr/>
              </p:nvSpPr>
              <p:spPr>
                <a:xfrm>
                  <a:off x="8922327" y="5726622"/>
                  <a:ext cx="5184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4473A1E-2C78-939F-783D-8BF41242BB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2327" y="5726622"/>
                  <a:ext cx="518400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2172746-E733-D003-A883-5FD533FD0CEC}"/>
              </a:ext>
            </a:extLst>
          </p:cNvPr>
          <p:cNvGrpSpPr/>
          <p:nvPr/>
        </p:nvGrpSpPr>
        <p:grpSpPr>
          <a:xfrm>
            <a:off x="2715491" y="2549236"/>
            <a:ext cx="6038641" cy="2904507"/>
            <a:chOff x="2715491" y="2549236"/>
            <a:chExt cx="6038641" cy="290450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2135012-FF5B-270A-0445-7F86BA6D0B29}"/>
                </a:ext>
              </a:extLst>
            </p:cNvPr>
            <p:cNvGrpSpPr/>
            <p:nvPr/>
          </p:nvGrpSpPr>
          <p:grpSpPr>
            <a:xfrm>
              <a:off x="2715491" y="2549236"/>
              <a:ext cx="6008993" cy="1078399"/>
              <a:chOff x="2715491" y="2549236"/>
              <a:chExt cx="6008993" cy="1078399"/>
            </a:xfrm>
          </p:grpSpPr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5ED04A03-51FA-FBFB-624F-269EB7DC1347}"/>
                  </a:ext>
                </a:extLst>
              </p:cNvPr>
              <p:cNvSpPr/>
              <p:nvPr/>
            </p:nvSpPr>
            <p:spPr>
              <a:xfrm>
                <a:off x="2715491" y="2549236"/>
                <a:ext cx="3034145" cy="1066800"/>
              </a:xfrm>
              <a:custGeom>
                <a:avLst/>
                <a:gdLst>
                  <a:gd name="connsiteX0" fmla="*/ 0 w 3034145"/>
                  <a:gd name="connsiteY0" fmla="*/ 0 h 1066800"/>
                  <a:gd name="connsiteX1" fmla="*/ 1953491 w 3034145"/>
                  <a:gd name="connsiteY1" fmla="*/ 858982 h 1066800"/>
                  <a:gd name="connsiteX2" fmla="*/ 3034145 w 3034145"/>
                  <a:gd name="connsiteY2" fmla="*/ 106680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34145" h="1066800">
                    <a:moveTo>
                      <a:pt x="0" y="0"/>
                    </a:moveTo>
                    <a:cubicBezTo>
                      <a:pt x="723900" y="340591"/>
                      <a:pt x="1447800" y="681182"/>
                      <a:pt x="1953491" y="858982"/>
                    </a:cubicBezTo>
                    <a:cubicBezTo>
                      <a:pt x="2459182" y="1036782"/>
                      <a:pt x="2746663" y="1051791"/>
                      <a:pt x="3034145" y="1066800"/>
                    </a:cubicBezTo>
                  </a:path>
                </a:pathLst>
              </a:custGeom>
              <a:solidFill>
                <a:schemeClr val="bg1"/>
              </a:solidFill>
              <a:ln w="63500">
                <a:gradFill>
                  <a:gsLst>
                    <a:gs pos="0">
                      <a:srgbClr val="0000FF"/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02B81227-0733-3A79-84CF-DC426052DDB2}"/>
                  </a:ext>
                </a:extLst>
              </p:cNvPr>
              <p:cNvSpPr/>
              <p:nvPr/>
            </p:nvSpPr>
            <p:spPr>
              <a:xfrm flipH="1">
                <a:off x="5688676" y="2560835"/>
                <a:ext cx="3035808" cy="1066800"/>
              </a:xfrm>
              <a:custGeom>
                <a:avLst/>
                <a:gdLst>
                  <a:gd name="connsiteX0" fmla="*/ 0 w 3034145"/>
                  <a:gd name="connsiteY0" fmla="*/ 0 h 1066800"/>
                  <a:gd name="connsiteX1" fmla="*/ 1953491 w 3034145"/>
                  <a:gd name="connsiteY1" fmla="*/ 858982 h 1066800"/>
                  <a:gd name="connsiteX2" fmla="*/ 3034145 w 3034145"/>
                  <a:gd name="connsiteY2" fmla="*/ 106680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34145" h="1066800">
                    <a:moveTo>
                      <a:pt x="0" y="0"/>
                    </a:moveTo>
                    <a:cubicBezTo>
                      <a:pt x="723900" y="340591"/>
                      <a:pt x="1447800" y="681182"/>
                      <a:pt x="1953491" y="858982"/>
                    </a:cubicBezTo>
                    <a:cubicBezTo>
                      <a:pt x="2459182" y="1036782"/>
                      <a:pt x="2746663" y="1051791"/>
                      <a:pt x="3034145" y="1066800"/>
                    </a:cubicBezTo>
                  </a:path>
                </a:pathLst>
              </a:custGeom>
              <a:solidFill>
                <a:schemeClr val="bg1"/>
              </a:solidFill>
              <a:ln w="63500">
                <a:gradFill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FF82A99-DC72-57D5-41A9-EC4003DB2F1C}"/>
                </a:ext>
              </a:extLst>
            </p:cNvPr>
            <p:cNvGrpSpPr/>
            <p:nvPr/>
          </p:nvGrpSpPr>
          <p:grpSpPr>
            <a:xfrm rot="10800000">
              <a:off x="2745139" y="4375344"/>
              <a:ext cx="6008993" cy="1078399"/>
              <a:chOff x="2715491" y="2549236"/>
              <a:chExt cx="6008993" cy="1078399"/>
            </a:xfrm>
          </p:grpSpPr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871A2FB-FF69-7F63-ACA2-DD3CA2906057}"/>
                  </a:ext>
                </a:extLst>
              </p:cNvPr>
              <p:cNvSpPr/>
              <p:nvPr/>
            </p:nvSpPr>
            <p:spPr>
              <a:xfrm>
                <a:off x="2715491" y="2549236"/>
                <a:ext cx="3034145" cy="1066800"/>
              </a:xfrm>
              <a:custGeom>
                <a:avLst/>
                <a:gdLst>
                  <a:gd name="connsiteX0" fmla="*/ 0 w 3034145"/>
                  <a:gd name="connsiteY0" fmla="*/ 0 h 1066800"/>
                  <a:gd name="connsiteX1" fmla="*/ 1953491 w 3034145"/>
                  <a:gd name="connsiteY1" fmla="*/ 858982 h 1066800"/>
                  <a:gd name="connsiteX2" fmla="*/ 3034145 w 3034145"/>
                  <a:gd name="connsiteY2" fmla="*/ 106680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34145" h="1066800">
                    <a:moveTo>
                      <a:pt x="0" y="0"/>
                    </a:moveTo>
                    <a:cubicBezTo>
                      <a:pt x="723900" y="340591"/>
                      <a:pt x="1447800" y="681182"/>
                      <a:pt x="1953491" y="858982"/>
                    </a:cubicBezTo>
                    <a:cubicBezTo>
                      <a:pt x="2459182" y="1036782"/>
                      <a:pt x="2746663" y="1051791"/>
                      <a:pt x="3034145" y="1066800"/>
                    </a:cubicBezTo>
                  </a:path>
                </a:pathLst>
              </a:custGeom>
              <a:solidFill>
                <a:schemeClr val="bg1"/>
              </a:solidFill>
              <a:ln w="63500">
                <a:gradFill>
                  <a:gsLst>
                    <a:gs pos="0">
                      <a:srgbClr val="0000FF"/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02F47275-3D99-9DC3-57B8-D129A0242CB0}"/>
                  </a:ext>
                </a:extLst>
              </p:cNvPr>
              <p:cNvSpPr/>
              <p:nvPr/>
            </p:nvSpPr>
            <p:spPr>
              <a:xfrm flipH="1">
                <a:off x="5688676" y="2560835"/>
                <a:ext cx="3035808" cy="1066800"/>
              </a:xfrm>
              <a:custGeom>
                <a:avLst/>
                <a:gdLst>
                  <a:gd name="connsiteX0" fmla="*/ 0 w 3034145"/>
                  <a:gd name="connsiteY0" fmla="*/ 0 h 1066800"/>
                  <a:gd name="connsiteX1" fmla="*/ 1953491 w 3034145"/>
                  <a:gd name="connsiteY1" fmla="*/ 858982 h 1066800"/>
                  <a:gd name="connsiteX2" fmla="*/ 3034145 w 3034145"/>
                  <a:gd name="connsiteY2" fmla="*/ 106680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34145" h="1066800">
                    <a:moveTo>
                      <a:pt x="0" y="0"/>
                    </a:moveTo>
                    <a:cubicBezTo>
                      <a:pt x="723900" y="340591"/>
                      <a:pt x="1447800" y="681182"/>
                      <a:pt x="1953491" y="858982"/>
                    </a:cubicBezTo>
                    <a:cubicBezTo>
                      <a:pt x="2459182" y="1036782"/>
                      <a:pt x="2746663" y="1051791"/>
                      <a:pt x="3034145" y="1066800"/>
                    </a:cubicBezTo>
                  </a:path>
                </a:pathLst>
              </a:custGeom>
              <a:solidFill>
                <a:schemeClr val="bg1"/>
              </a:solidFill>
              <a:ln w="63500">
                <a:gradFill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0EBED1-080D-4B87-DA2A-9B732E90CC31}"/>
              </a:ext>
            </a:extLst>
          </p:cNvPr>
          <p:cNvGrpSpPr/>
          <p:nvPr/>
        </p:nvGrpSpPr>
        <p:grpSpPr>
          <a:xfrm>
            <a:off x="2578066" y="5126064"/>
            <a:ext cx="849556" cy="456200"/>
            <a:chOff x="2578066" y="5126064"/>
            <a:chExt cx="849556" cy="45620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5E48408-C769-1809-C99C-6F13C21E4847}"/>
                </a:ext>
              </a:extLst>
            </p:cNvPr>
            <p:cNvSpPr/>
            <p:nvPr/>
          </p:nvSpPr>
          <p:spPr>
            <a:xfrm>
              <a:off x="2578066" y="5306294"/>
              <a:ext cx="275970" cy="2759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ight Arrow 43">
              <a:extLst>
                <a:ext uri="{FF2B5EF4-FFF2-40B4-BE49-F238E27FC236}">
                  <a16:creationId xmlns:a16="http://schemas.microsoft.com/office/drawing/2014/main" id="{AB6C96E9-3EC6-4A3E-09A3-7F7D76AC2152}"/>
                </a:ext>
              </a:extLst>
            </p:cNvPr>
            <p:cNvSpPr/>
            <p:nvPr/>
          </p:nvSpPr>
          <p:spPr>
            <a:xfrm rot="20093992">
              <a:off x="2887295" y="5126064"/>
              <a:ext cx="540327" cy="277091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BDEE353-EE62-0291-4A40-81D0A96B4218}"/>
              </a:ext>
            </a:extLst>
          </p:cNvPr>
          <p:cNvGrpSpPr/>
          <p:nvPr/>
        </p:nvGrpSpPr>
        <p:grpSpPr>
          <a:xfrm>
            <a:off x="5545182" y="3478051"/>
            <a:ext cx="6745579" cy="954662"/>
            <a:chOff x="5545182" y="3478051"/>
            <a:chExt cx="6745579" cy="954662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AA141F9-ABBC-0510-1F66-5CB6A1C51003}"/>
                </a:ext>
              </a:extLst>
            </p:cNvPr>
            <p:cNvSpPr/>
            <p:nvPr/>
          </p:nvSpPr>
          <p:spPr>
            <a:xfrm>
              <a:off x="5545182" y="3478051"/>
              <a:ext cx="275970" cy="2759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217E571-9D3E-85DB-2F0A-C8ACE85C2230}"/>
                </a:ext>
              </a:extLst>
            </p:cNvPr>
            <p:cNvSpPr txBox="1"/>
            <p:nvPr/>
          </p:nvSpPr>
          <p:spPr>
            <a:xfrm>
              <a:off x="8688448" y="3509383"/>
              <a:ext cx="36023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Drive fast enough (nonadiabatic)</a:t>
              </a:r>
            </a:p>
            <a:p>
              <a:endParaRPr lang="en-US" dirty="0"/>
            </a:p>
            <a:p>
              <a:r>
                <a:rPr lang="en-US" dirty="0"/>
                <a:t>Landau Zener tunnel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2905702-0E22-C70C-0DDB-EF579E1AEA35}"/>
                  </a:ext>
                </a:extLst>
              </p:cNvPr>
              <p:cNvSpPr txBox="1"/>
              <p:nvPr/>
            </p:nvSpPr>
            <p:spPr>
              <a:xfrm>
                <a:off x="7839901" y="6230782"/>
                <a:ext cx="3976255" cy="627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))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))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2905702-0E22-C70C-0DDB-EF579E1AE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9901" y="6230782"/>
                <a:ext cx="3976255" cy="627416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5DDA2D2-A1A7-9836-C50A-FC25C86897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8942"/>
          <a:stretch>
            <a:fillRect/>
          </a:stretch>
        </p:blipFill>
        <p:spPr>
          <a:xfrm>
            <a:off x="64477" y="3393484"/>
            <a:ext cx="1894292" cy="113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760F8-D6CE-6E41-9C8B-3FCB4CC42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45FC1-09D5-8E6D-4497-E540C7357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Landau </a:t>
            </a:r>
            <a:r>
              <a:rPr lang="en-US"/>
              <a:t>Zener tunneling in electron bands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B55767D-80DA-B5F3-D531-6270307C4677}"/>
                  </a:ext>
                </a:extLst>
              </p:cNvPr>
              <p:cNvSpPr txBox="1"/>
              <p:nvPr/>
            </p:nvSpPr>
            <p:spPr>
              <a:xfrm>
                <a:off x="1917162" y="1515584"/>
                <a:ext cx="518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B55767D-80DA-B5F3-D531-6270307C4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162" y="1515584"/>
                <a:ext cx="518400" cy="369332"/>
              </a:xfrm>
              <a:prstGeom prst="rect">
                <a:avLst/>
              </a:prstGeom>
              <a:blipFill>
                <a:blip r:embed="rId3"/>
                <a:stretch>
                  <a:fillRect l="-16667" t="-113333" r="-40476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237A54B-986C-944E-80F9-F0A8A09710AE}"/>
                  </a:ext>
                </a:extLst>
              </p:cNvPr>
              <p:cNvSpPr txBox="1"/>
              <p:nvPr/>
            </p:nvSpPr>
            <p:spPr>
              <a:xfrm>
                <a:off x="1917162" y="4542901"/>
                <a:ext cx="518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|0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237A54B-986C-944E-80F9-F0A8A0971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162" y="4542901"/>
                <a:ext cx="518400" cy="369332"/>
              </a:xfrm>
              <a:prstGeom prst="rect">
                <a:avLst/>
              </a:prstGeom>
              <a:blipFill>
                <a:blip r:embed="rId4"/>
                <a:stretch>
                  <a:fillRect l="-16667" t="-110000" r="-40476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A16ED791-4E31-BB0B-2FD8-D334D8FDCCF1}"/>
              </a:ext>
            </a:extLst>
          </p:cNvPr>
          <p:cNvGrpSpPr/>
          <p:nvPr/>
        </p:nvGrpSpPr>
        <p:grpSpPr>
          <a:xfrm>
            <a:off x="1917162" y="4954726"/>
            <a:ext cx="7381061" cy="461665"/>
            <a:chOff x="2059666" y="5726622"/>
            <a:chExt cx="7381061" cy="461665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FA8D0D9-E4D7-7445-8658-CAEB527545BD}"/>
                </a:ext>
              </a:extLst>
            </p:cNvPr>
            <p:cNvCxnSpPr/>
            <p:nvPr/>
          </p:nvCxnSpPr>
          <p:spPr>
            <a:xfrm>
              <a:off x="2059666" y="5957455"/>
              <a:ext cx="69873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8107A78-094B-08E1-0681-E538754E5179}"/>
                    </a:ext>
                  </a:extLst>
                </p:cNvPr>
                <p:cNvSpPr txBox="1"/>
                <p:nvPr/>
              </p:nvSpPr>
              <p:spPr>
                <a:xfrm>
                  <a:off x="8922327" y="5726622"/>
                  <a:ext cx="5184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8107A78-094B-08E1-0681-E538754E51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2327" y="5726622"/>
                  <a:ext cx="518400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24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A8B29B-02B5-CB8A-6E4A-D1951D1A6BFE}"/>
              </a:ext>
            </a:extLst>
          </p:cNvPr>
          <p:cNvGrpSpPr/>
          <p:nvPr/>
        </p:nvGrpSpPr>
        <p:grpSpPr>
          <a:xfrm>
            <a:off x="2572987" y="1777340"/>
            <a:ext cx="6038641" cy="2904507"/>
            <a:chOff x="2715491" y="2549236"/>
            <a:chExt cx="6038641" cy="290450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5F28D79-8901-9F69-4FB2-5502D76D7F05}"/>
                </a:ext>
              </a:extLst>
            </p:cNvPr>
            <p:cNvGrpSpPr/>
            <p:nvPr/>
          </p:nvGrpSpPr>
          <p:grpSpPr>
            <a:xfrm>
              <a:off x="2715491" y="2549236"/>
              <a:ext cx="6008993" cy="1078399"/>
              <a:chOff x="2715491" y="2549236"/>
              <a:chExt cx="6008993" cy="1078399"/>
            </a:xfrm>
          </p:grpSpPr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FD85D0F4-6062-BD7E-D429-AB0C87CDCD72}"/>
                  </a:ext>
                </a:extLst>
              </p:cNvPr>
              <p:cNvSpPr/>
              <p:nvPr/>
            </p:nvSpPr>
            <p:spPr>
              <a:xfrm>
                <a:off x="2715491" y="2549236"/>
                <a:ext cx="3034145" cy="1066800"/>
              </a:xfrm>
              <a:custGeom>
                <a:avLst/>
                <a:gdLst>
                  <a:gd name="connsiteX0" fmla="*/ 0 w 3034145"/>
                  <a:gd name="connsiteY0" fmla="*/ 0 h 1066800"/>
                  <a:gd name="connsiteX1" fmla="*/ 1953491 w 3034145"/>
                  <a:gd name="connsiteY1" fmla="*/ 858982 h 1066800"/>
                  <a:gd name="connsiteX2" fmla="*/ 3034145 w 3034145"/>
                  <a:gd name="connsiteY2" fmla="*/ 106680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34145" h="1066800">
                    <a:moveTo>
                      <a:pt x="0" y="0"/>
                    </a:moveTo>
                    <a:cubicBezTo>
                      <a:pt x="723900" y="340591"/>
                      <a:pt x="1447800" y="681182"/>
                      <a:pt x="1953491" y="858982"/>
                    </a:cubicBezTo>
                    <a:cubicBezTo>
                      <a:pt x="2459182" y="1036782"/>
                      <a:pt x="2746663" y="1051791"/>
                      <a:pt x="3034145" y="1066800"/>
                    </a:cubicBezTo>
                  </a:path>
                </a:pathLst>
              </a:custGeom>
              <a:solidFill>
                <a:schemeClr val="bg1"/>
              </a:solidFill>
              <a:ln w="63500">
                <a:gradFill>
                  <a:gsLst>
                    <a:gs pos="0">
                      <a:srgbClr val="0000FF"/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3773151-37B0-FF6D-27C4-21680712294F}"/>
                  </a:ext>
                </a:extLst>
              </p:cNvPr>
              <p:cNvSpPr/>
              <p:nvPr/>
            </p:nvSpPr>
            <p:spPr>
              <a:xfrm flipH="1">
                <a:off x="5688676" y="2560835"/>
                <a:ext cx="3035808" cy="1066800"/>
              </a:xfrm>
              <a:custGeom>
                <a:avLst/>
                <a:gdLst>
                  <a:gd name="connsiteX0" fmla="*/ 0 w 3034145"/>
                  <a:gd name="connsiteY0" fmla="*/ 0 h 1066800"/>
                  <a:gd name="connsiteX1" fmla="*/ 1953491 w 3034145"/>
                  <a:gd name="connsiteY1" fmla="*/ 858982 h 1066800"/>
                  <a:gd name="connsiteX2" fmla="*/ 3034145 w 3034145"/>
                  <a:gd name="connsiteY2" fmla="*/ 106680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34145" h="1066800">
                    <a:moveTo>
                      <a:pt x="0" y="0"/>
                    </a:moveTo>
                    <a:cubicBezTo>
                      <a:pt x="723900" y="340591"/>
                      <a:pt x="1447800" y="681182"/>
                      <a:pt x="1953491" y="858982"/>
                    </a:cubicBezTo>
                    <a:cubicBezTo>
                      <a:pt x="2459182" y="1036782"/>
                      <a:pt x="2746663" y="1051791"/>
                      <a:pt x="3034145" y="1066800"/>
                    </a:cubicBezTo>
                  </a:path>
                </a:pathLst>
              </a:custGeom>
              <a:solidFill>
                <a:schemeClr val="bg1"/>
              </a:solidFill>
              <a:ln w="63500">
                <a:gradFill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9E0B3C4-6731-9312-CDB5-8AECF8AEA1FB}"/>
                </a:ext>
              </a:extLst>
            </p:cNvPr>
            <p:cNvGrpSpPr/>
            <p:nvPr/>
          </p:nvGrpSpPr>
          <p:grpSpPr>
            <a:xfrm rot="10800000">
              <a:off x="2745139" y="4375344"/>
              <a:ext cx="6008993" cy="1078399"/>
              <a:chOff x="2715491" y="2549236"/>
              <a:chExt cx="6008993" cy="1078399"/>
            </a:xfrm>
          </p:grpSpPr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4367DE61-92DF-6200-C7A9-12EB745A2CFC}"/>
                  </a:ext>
                </a:extLst>
              </p:cNvPr>
              <p:cNvSpPr/>
              <p:nvPr/>
            </p:nvSpPr>
            <p:spPr>
              <a:xfrm>
                <a:off x="2715491" y="2549236"/>
                <a:ext cx="3034145" cy="1066800"/>
              </a:xfrm>
              <a:custGeom>
                <a:avLst/>
                <a:gdLst>
                  <a:gd name="connsiteX0" fmla="*/ 0 w 3034145"/>
                  <a:gd name="connsiteY0" fmla="*/ 0 h 1066800"/>
                  <a:gd name="connsiteX1" fmla="*/ 1953491 w 3034145"/>
                  <a:gd name="connsiteY1" fmla="*/ 858982 h 1066800"/>
                  <a:gd name="connsiteX2" fmla="*/ 3034145 w 3034145"/>
                  <a:gd name="connsiteY2" fmla="*/ 106680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34145" h="1066800">
                    <a:moveTo>
                      <a:pt x="0" y="0"/>
                    </a:moveTo>
                    <a:cubicBezTo>
                      <a:pt x="723900" y="340591"/>
                      <a:pt x="1447800" y="681182"/>
                      <a:pt x="1953491" y="858982"/>
                    </a:cubicBezTo>
                    <a:cubicBezTo>
                      <a:pt x="2459182" y="1036782"/>
                      <a:pt x="2746663" y="1051791"/>
                      <a:pt x="3034145" y="1066800"/>
                    </a:cubicBezTo>
                  </a:path>
                </a:pathLst>
              </a:custGeom>
              <a:solidFill>
                <a:schemeClr val="bg1"/>
              </a:solidFill>
              <a:ln w="63500">
                <a:gradFill>
                  <a:gsLst>
                    <a:gs pos="0">
                      <a:srgbClr val="0000FF"/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5AE677E8-7657-4319-D286-46EBD834E5AF}"/>
                  </a:ext>
                </a:extLst>
              </p:cNvPr>
              <p:cNvSpPr/>
              <p:nvPr/>
            </p:nvSpPr>
            <p:spPr>
              <a:xfrm flipH="1">
                <a:off x="5688676" y="2560835"/>
                <a:ext cx="3035808" cy="1066800"/>
              </a:xfrm>
              <a:custGeom>
                <a:avLst/>
                <a:gdLst>
                  <a:gd name="connsiteX0" fmla="*/ 0 w 3034145"/>
                  <a:gd name="connsiteY0" fmla="*/ 0 h 1066800"/>
                  <a:gd name="connsiteX1" fmla="*/ 1953491 w 3034145"/>
                  <a:gd name="connsiteY1" fmla="*/ 858982 h 1066800"/>
                  <a:gd name="connsiteX2" fmla="*/ 3034145 w 3034145"/>
                  <a:gd name="connsiteY2" fmla="*/ 106680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34145" h="1066800">
                    <a:moveTo>
                      <a:pt x="0" y="0"/>
                    </a:moveTo>
                    <a:cubicBezTo>
                      <a:pt x="723900" y="340591"/>
                      <a:pt x="1447800" y="681182"/>
                      <a:pt x="1953491" y="858982"/>
                    </a:cubicBezTo>
                    <a:cubicBezTo>
                      <a:pt x="2459182" y="1036782"/>
                      <a:pt x="2746663" y="1051791"/>
                      <a:pt x="3034145" y="1066800"/>
                    </a:cubicBezTo>
                  </a:path>
                </a:pathLst>
              </a:custGeom>
              <a:solidFill>
                <a:schemeClr val="bg1"/>
              </a:solidFill>
              <a:ln w="63500">
                <a:gradFill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47D96BD-37A9-A2CB-417A-158E0B7DCB43}"/>
              </a:ext>
            </a:extLst>
          </p:cNvPr>
          <p:cNvGrpSpPr/>
          <p:nvPr/>
        </p:nvGrpSpPr>
        <p:grpSpPr>
          <a:xfrm>
            <a:off x="2435562" y="4354168"/>
            <a:ext cx="849556" cy="456200"/>
            <a:chOff x="2578066" y="5126064"/>
            <a:chExt cx="849556" cy="45620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7A4F40F-01AE-320F-0053-FF058FAEA1E1}"/>
                </a:ext>
              </a:extLst>
            </p:cNvPr>
            <p:cNvSpPr/>
            <p:nvPr/>
          </p:nvSpPr>
          <p:spPr>
            <a:xfrm>
              <a:off x="2578066" y="5306294"/>
              <a:ext cx="275970" cy="2759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ight Arrow 43">
              <a:extLst>
                <a:ext uri="{FF2B5EF4-FFF2-40B4-BE49-F238E27FC236}">
                  <a16:creationId xmlns:a16="http://schemas.microsoft.com/office/drawing/2014/main" id="{F62379BF-9632-6AEC-24B8-7E7E6655545C}"/>
                </a:ext>
              </a:extLst>
            </p:cNvPr>
            <p:cNvSpPr/>
            <p:nvPr/>
          </p:nvSpPr>
          <p:spPr>
            <a:xfrm rot="20093992">
              <a:off x="2887295" y="5126064"/>
              <a:ext cx="540327" cy="277091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93E669-ECB4-29DE-446F-BC9B11FC203F}"/>
                  </a:ext>
                </a:extLst>
              </p:cNvPr>
              <p:cNvSpPr txBox="1"/>
              <p:nvPr/>
            </p:nvSpPr>
            <p:spPr>
              <a:xfrm>
                <a:off x="89553" y="5368284"/>
                <a:ext cx="8122462" cy="95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/>
                  <a:t>“Fast </a:t>
                </a:r>
                <a:r>
                  <a:rPr lang="en-US" sz="3600" dirty="0"/>
                  <a:t>enough”:</a:t>
                </a:r>
                <a:r>
                  <a:rPr lang="en-US" sz="3600"/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𝑑𝑐𝑜𝑙𝑜𝑟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sz="3600"/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𝑑𝑐𝑜𝑙𝑜𝑟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sz="3600"/>
                  <a:t>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93E669-ECB4-29DE-446F-BC9B11FC2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3" y="5368284"/>
                <a:ext cx="8122462" cy="958852"/>
              </a:xfrm>
              <a:prstGeom prst="rect">
                <a:avLst/>
              </a:prstGeom>
              <a:blipFill>
                <a:blip r:embed="rId6"/>
                <a:stretch>
                  <a:fillRect l="-2344"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5D65A7FC-8D00-559D-BDC4-861EE56F78D3}"/>
              </a:ext>
            </a:extLst>
          </p:cNvPr>
          <p:cNvGrpSpPr/>
          <p:nvPr/>
        </p:nvGrpSpPr>
        <p:grpSpPr>
          <a:xfrm>
            <a:off x="1917163" y="5332399"/>
            <a:ext cx="9071434" cy="1538348"/>
            <a:chOff x="1917163" y="5332399"/>
            <a:chExt cx="9071434" cy="153834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E4B699-04DA-D97C-47AA-629DAF2DFF28}"/>
                </a:ext>
              </a:extLst>
            </p:cNvPr>
            <p:cNvSpPr/>
            <p:nvPr/>
          </p:nvSpPr>
          <p:spPr>
            <a:xfrm>
              <a:off x="6488359" y="5332399"/>
              <a:ext cx="822960" cy="99473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817CC8-8950-4284-C052-E77987812B5C}"/>
                </a:ext>
              </a:extLst>
            </p:cNvPr>
            <p:cNvSpPr/>
            <p:nvPr/>
          </p:nvSpPr>
          <p:spPr>
            <a:xfrm>
              <a:off x="4986683" y="5332399"/>
              <a:ext cx="1197241" cy="10430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DAED857-69DE-2164-C5A4-997FF381EBCD}"/>
                </a:ext>
              </a:extLst>
            </p:cNvPr>
            <p:cNvCxnSpPr>
              <a:cxnSpLocks/>
            </p:cNvCxnSpPr>
            <p:nvPr/>
          </p:nvCxnSpPr>
          <p:spPr>
            <a:xfrm>
              <a:off x="6811914" y="6386583"/>
              <a:ext cx="1012901" cy="21962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B5775AF-66B9-AB00-CB4E-7E05FBA45F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0602" y="6414156"/>
              <a:ext cx="740348" cy="1920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8BCEBDE-09A3-1838-B71D-FA813E5B93FD}"/>
                    </a:ext>
                  </a:extLst>
                </p:cNvPr>
                <p:cNvSpPr txBox="1"/>
                <p:nvPr/>
              </p:nvSpPr>
              <p:spPr>
                <a:xfrm>
                  <a:off x="7158662" y="6077196"/>
                  <a:ext cx="3829935" cy="793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∝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8BCEBDE-09A3-1838-B71D-FA813E5B93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8662" y="6077196"/>
                  <a:ext cx="3829935" cy="793551"/>
                </a:xfrm>
                <a:prstGeom prst="rect">
                  <a:avLst/>
                </a:prstGeom>
                <a:blipFill>
                  <a:blip r:embed="rId7"/>
                  <a:stretch>
                    <a:fillRect b="-63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6D1E263-9F50-22A7-021F-5E9883FE2972}"/>
                    </a:ext>
                  </a:extLst>
                </p:cNvPr>
                <p:cNvSpPr txBox="1"/>
                <p:nvPr/>
              </p:nvSpPr>
              <p:spPr>
                <a:xfrm>
                  <a:off x="1917163" y="6375434"/>
                  <a:ext cx="311213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0"/>
                    <a:t>Quantum metric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𝑥𝑥</m:t>
                          </m:r>
                        </m:sub>
                      </m:sSub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6D1E263-9F50-22A7-021F-5E9883FE29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7163" y="6375434"/>
                  <a:ext cx="3112138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2846" t="-10811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C72146D-DEAB-BF9C-0A29-4F64D0B4D176}"/>
              </a:ext>
            </a:extLst>
          </p:cNvPr>
          <p:cNvGrpSpPr/>
          <p:nvPr/>
        </p:nvGrpSpPr>
        <p:grpSpPr>
          <a:xfrm>
            <a:off x="5407033" y="2742000"/>
            <a:ext cx="6745579" cy="954662"/>
            <a:chOff x="5545182" y="3478051"/>
            <a:chExt cx="6745579" cy="95466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40F6863-1EC9-F289-398C-B4B4CBF79FCF}"/>
                </a:ext>
              </a:extLst>
            </p:cNvPr>
            <p:cNvSpPr/>
            <p:nvPr/>
          </p:nvSpPr>
          <p:spPr>
            <a:xfrm>
              <a:off x="5545182" y="3478051"/>
              <a:ext cx="275970" cy="2759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97385B-A9BF-DD0D-3327-EA768DB063AA}"/>
                </a:ext>
              </a:extLst>
            </p:cNvPr>
            <p:cNvSpPr txBox="1"/>
            <p:nvPr/>
          </p:nvSpPr>
          <p:spPr>
            <a:xfrm>
              <a:off x="8688448" y="3509383"/>
              <a:ext cx="36023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Drive fast enough (nonadiabatic)</a:t>
              </a:r>
            </a:p>
            <a:p>
              <a:endParaRPr lang="en-US" dirty="0"/>
            </a:p>
            <a:p>
              <a:r>
                <a:rPr lang="en-US" dirty="0"/>
                <a:t>Landau Zener tunnel</a:t>
              </a:r>
            </a:p>
          </p:txBody>
        </p:sp>
      </p:grpSp>
      <p:pic>
        <p:nvPicPr>
          <p:cNvPr id="13" name="Picture 4" descr="First Antiferromagnetic Topological Quantum Material Discovered by  Scientists">
            <a:extLst>
              <a:ext uri="{FF2B5EF4-FFF2-40B4-BE49-F238E27FC236}">
                <a16:creationId xmlns:a16="http://schemas.microsoft.com/office/drawing/2014/main" id="{DA341F9E-964D-6B4D-00E0-C8287DF94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0" t="18011" r="27667" b="28636"/>
          <a:stretch>
            <a:fillRect/>
          </a:stretch>
        </p:blipFill>
        <p:spPr bwMode="auto">
          <a:xfrm>
            <a:off x="279312" y="2372597"/>
            <a:ext cx="1743900" cy="132555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353793-B7C3-0B7C-BDC8-AC59849FDF0C}"/>
              </a:ext>
            </a:extLst>
          </p:cNvPr>
          <p:cNvGrpSpPr/>
          <p:nvPr/>
        </p:nvGrpSpPr>
        <p:grpSpPr>
          <a:xfrm>
            <a:off x="89553" y="3017970"/>
            <a:ext cx="2257754" cy="1299992"/>
            <a:chOff x="89553" y="3017970"/>
            <a:chExt cx="2257754" cy="129999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D2A209E-94F5-B6E6-AFBE-71D742B59AAE}"/>
                </a:ext>
              </a:extLst>
            </p:cNvPr>
            <p:cNvCxnSpPr/>
            <p:nvPr/>
          </p:nvCxnSpPr>
          <p:spPr>
            <a:xfrm>
              <a:off x="89553" y="3017970"/>
              <a:ext cx="35592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60EE09A-8591-2E35-05F7-CA7964DF4042}"/>
                </a:ext>
              </a:extLst>
            </p:cNvPr>
            <p:cNvCxnSpPr/>
            <p:nvPr/>
          </p:nvCxnSpPr>
          <p:spPr>
            <a:xfrm>
              <a:off x="1984561" y="3035374"/>
              <a:ext cx="35592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3C9B768-93E5-846A-E0C2-A178916475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7307" y="3043877"/>
              <a:ext cx="0" cy="109704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443CB58-B7C8-29A3-EFC4-9EB9D807EF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254" y="3017970"/>
              <a:ext cx="0" cy="109704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C47FC19-2847-D7E9-19CF-33F74D0502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1238" y="3981854"/>
              <a:ext cx="0" cy="3361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8EC0F7A-C5E4-2156-6009-4B20FD0782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4449" y="4068939"/>
              <a:ext cx="0" cy="1837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9524DD1-F98A-AF1E-6A2D-03C8314DC5FA}"/>
                </a:ext>
              </a:extLst>
            </p:cNvPr>
            <p:cNvCxnSpPr>
              <a:cxnSpLocks/>
            </p:cNvCxnSpPr>
            <p:nvPr/>
          </p:nvCxnSpPr>
          <p:spPr>
            <a:xfrm>
              <a:off x="113849" y="4170135"/>
              <a:ext cx="87738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6380B1C-6D62-CC7E-C2B1-AC750A54F5A1}"/>
                </a:ext>
              </a:extLst>
            </p:cNvPr>
            <p:cNvCxnSpPr>
              <a:cxnSpLocks/>
            </p:cNvCxnSpPr>
            <p:nvPr/>
          </p:nvCxnSpPr>
          <p:spPr>
            <a:xfrm>
              <a:off x="1145823" y="4170135"/>
              <a:ext cx="119466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341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83993-B5CF-4EB7-05B9-430E82F51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Landau Zener tunneling</a:t>
            </a:r>
          </a:p>
        </p:txBody>
      </p:sp>
      <p:grpSp>
        <p:nvGrpSpPr>
          <p:cNvPr id="4" name="Google Shape;82;p15">
            <a:extLst>
              <a:ext uri="{FF2B5EF4-FFF2-40B4-BE49-F238E27FC236}">
                <a16:creationId xmlns:a16="http://schemas.microsoft.com/office/drawing/2014/main" id="{B7128DA1-6290-C2A5-5382-96C24655F475}"/>
              </a:ext>
            </a:extLst>
          </p:cNvPr>
          <p:cNvGrpSpPr/>
          <p:nvPr/>
        </p:nvGrpSpPr>
        <p:grpSpPr>
          <a:xfrm>
            <a:off x="7997969" y="2055537"/>
            <a:ext cx="2820900" cy="2746925"/>
            <a:chOff x="6011400" y="1017725"/>
            <a:chExt cx="2820900" cy="2746925"/>
          </a:xfrm>
        </p:grpSpPr>
        <p:cxnSp>
          <p:nvCxnSpPr>
            <p:cNvPr id="5" name="Google Shape;83;p15">
              <a:extLst>
                <a:ext uri="{FF2B5EF4-FFF2-40B4-BE49-F238E27FC236}">
                  <a16:creationId xmlns:a16="http://schemas.microsoft.com/office/drawing/2014/main" id="{8CAE1C0A-98E0-6238-1359-F54177CD787E}"/>
                </a:ext>
              </a:extLst>
            </p:cNvPr>
            <p:cNvCxnSpPr/>
            <p:nvPr/>
          </p:nvCxnSpPr>
          <p:spPr>
            <a:xfrm rot="10800000" flipH="1">
              <a:off x="6371425" y="1332050"/>
              <a:ext cx="1877100" cy="1905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" name="Google Shape;84;p15">
              <a:extLst>
                <a:ext uri="{FF2B5EF4-FFF2-40B4-BE49-F238E27FC236}">
                  <a16:creationId xmlns:a16="http://schemas.microsoft.com/office/drawing/2014/main" id="{3BF26EC5-68D4-4048-3996-3E7CAC006A3A}"/>
                </a:ext>
              </a:extLst>
            </p:cNvPr>
            <p:cNvCxnSpPr/>
            <p:nvPr/>
          </p:nvCxnSpPr>
          <p:spPr>
            <a:xfrm rot="10800000">
              <a:off x="6322350" y="1332075"/>
              <a:ext cx="1982100" cy="1947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" name="Google Shape;85;p15">
              <a:extLst>
                <a:ext uri="{FF2B5EF4-FFF2-40B4-BE49-F238E27FC236}">
                  <a16:creationId xmlns:a16="http://schemas.microsoft.com/office/drawing/2014/main" id="{8316B7F0-DBAF-B07A-B25C-A05478D596BA}"/>
                </a:ext>
              </a:extLst>
            </p:cNvPr>
            <p:cNvSpPr/>
            <p:nvPr/>
          </p:nvSpPr>
          <p:spPr>
            <a:xfrm>
              <a:off x="6842125" y="1818225"/>
              <a:ext cx="917000" cy="331325"/>
            </a:xfrm>
            <a:custGeom>
              <a:avLst/>
              <a:gdLst/>
              <a:ahLst/>
              <a:cxnLst/>
              <a:rect l="l" t="t" r="r" b="b"/>
              <a:pathLst>
                <a:path w="36680" h="13253" extrusionOk="0">
                  <a:moveTo>
                    <a:pt x="0" y="710"/>
                  </a:moveTo>
                  <a:cubicBezTo>
                    <a:pt x="3037" y="2800"/>
                    <a:pt x="12108" y="13370"/>
                    <a:pt x="18221" y="13252"/>
                  </a:cubicBezTo>
                  <a:cubicBezTo>
                    <a:pt x="24334" y="13134"/>
                    <a:pt x="33604" y="2209"/>
                    <a:pt x="36680" y="0"/>
                  </a:cubicBez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Google Shape;86;p15">
              <a:extLst>
                <a:ext uri="{FF2B5EF4-FFF2-40B4-BE49-F238E27FC236}">
                  <a16:creationId xmlns:a16="http://schemas.microsoft.com/office/drawing/2014/main" id="{62B3EBFE-E968-CB78-5BEF-6D2E14ACD332}"/>
                </a:ext>
              </a:extLst>
            </p:cNvPr>
            <p:cNvSpPr/>
            <p:nvPr/>
          </p:nvSpPr>
          <p:spPr>
            <a:xfrm rot="10800000">
              <a:off x="6842125" y="2425775"/>
              <a:ext cx="917000" cy="331325"/>
            </a:xfrm>
            <a:custGeom>
              <a:avLst/>
              <a:gdLst/>
              <a:ahLst/>
              <a:cxnLst/>
              <a:rect l="l" t="t" r="r" b="b"/>
              <a:pathLst>
                <a:path w="36680" h="13253" extrusionOk="0">
                  <a:moveTo>
                    <a:pt x="0" y="710"/>
                  </a:moveTo>
                  <a:cubicBezTo>
                    <a:pt x="3037" y="2800"/>
                    <a:pt x="12108" y="13370"/>
                    <a:pt x="18221" y="13252"/>
                  </a:cubicBezTo>
                  <a:cubicBezTo>
                    <a:pt x="24334" y="13134"/>
                    <a:pt x="33604" y="2209"/>
                    <a:pt x="36680" y="0"/>
                  </a:cubicBez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" name="Google Shape;87;p15">
              <a:extLst>
                <a:ext uri="{FF2B5EF4-FFF2-40B4-BE49-F238E27FC236}">
                  <a16:creationId xmlns:a16="http://schemas.microsoft.com/office/drawing/2014/main" id="{44AC3B19-948F-6AF1-9ECB-636B3F0D1BB0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939575" y="2163838"/>
              <a:ext cx="219075" cy="2476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" name="Google Shape;88;p15">
              <a:extLst>
                <a:ext uri="{FF2B5EF4-FFF2-40B4-BE49-F238E27FC236}">
                  <a16:creationId xmlns:a16="http://schemas.microsoft.com/office/drawing/2014/main" id="{7F05755D-2403-AD60-6A1B-FA5171A7F4AB}"/>
                </a:ext>
              </a:extLst>
            </p:cNvPr>
            <p:cNvCxnSpPr/>
            <p:nvPr/>
          </p:nvCxnSpPr>
          <p:spPr>
            <a:xfrm rot="10800000">
              <a:off x="7296275" y="2148188"/>
              <a:ext cx="8700" cy="2727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pic>
          <p:nvPicPr>
            <p:cNvPr id="11" name="Google Shape;89;p15">
              <a:extLst>
                <a:ext uri="{FF2B5EF4-FFF2-40B4-BE49-F238E27FC236}">
                  <a16:creationId xmlns:a16="http://schemas.microsoft.com/office/drawing/2014/main" id="{DE6FEB7E-DDA0-ADAB-0B5D-12B4F6E7F74D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759125" y="1017725"/>
              <a:ext cx="1028700" cy="3143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Google Shape;90;p15">
              <a:extLst>
                <a:ext uri="{FF2B5EF4-FFF2-40B4-BE49-F238E27FC236}">
                  <a16:creationId xmlns:a16="http://schemas.microsoft.com/office/drawing/2014/main" id="{FC17163C-6962-AB90-2B01-BBA05BA3C2F6}"/>
                </a:ext>
              </a:extLst>
            </p:cNvPr>
            <p:cNvCxnSpPr/>
            <p:nvPr/>
          </p:nvCxnSpPr>
          <p:spPr>
            <a:xfrm>
              <a:off x="6011400" y="3640825"/>
              <a:ext cx="2668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13" name="Google Shape;91;p15">
              <a:extLst>
                <a:ext uri="{FF2B5EF4-FFF2-40B4-BE49-F238E27FC236}">
                  <a16:creationId xmlns:a16="http://schemas.microsoft.com/office/drawing/2014/main" id="{E982C4C2-BC7C-B1AF-E4B3-268EC08B7FC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679900" y="3517000"/>
              <a:ext cx="152400" cy="247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92;p15">
              <a:extLst>
                <a:ext uri="{FF2B5EF4-FFF2-40B4-BE49-F238E27FC236}">
                  <a16:creationId xmlns:a16="http://schemas.microsoft.com/office/drawing/2014/main" id="{646A9B4A-EB97-F6CC-6C65-CFCA6371A968}"/>
                </a:ext>
              </a:extLst>
            </p:cNvPr>
            <p:cNvSpPr/>
            <p:nvPr/>
          </p:nvSpPr>
          <p:spPr>
            <a:xfrm rot="-2700000">
              <a:off x="6426686" y="2868012"/>
              <a:ext cx="418749" cy="21976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3;p15">
              <a:extLst>
                <a:ext uri="{FF2B5EF4-FFF2-40B4-BE49-F238E27FC236}">
                  <a16:creationId xmlns:a16="http://schemas.microsoft.com/office/drawing/2014/main" id="{5E4EFFAC-E6BD-E2ED-195F-844E2FC67349}"/>
                </a:ext>
              </a:extLst>
            </p:cNvPr>
            <p:cNvSpPr/>
            <p:nvPr/>
          </p:nvSpPr>
          <p:spPr>
            <a:xfrm>
              <a:off x="6410300" y="3052750"/>
              <a:ext cx="150900" cy="150900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6" name="Google Shape;94;p15">
              <a:extLst>
                <a:ext uri="{FF2B5EF4-FFF2-40B4-BE49-F238E27FC236}">
                  <a16:creationId xmlns:a16="http://schemas.microsoft.com/office/drawing/2014/main" id="{F0346857-FE46-36F8-B87B-A8A22DDC3962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385738" y="2684575"/>
              <a:ext cx="200025" cy="23812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12B3FB-02AF-81F1-8DAC-DB3FF46E7D66}"/>
                  </a:ext>
                </a:extLst>
              </p:cNvPr>
              <p:cNvSpPr txBox="1"/>
              <p:nvPr/>
            </p:nvSpPr>
            <p:spPr>
              <a:xfrm>
                <a:off x="1211282" y="2493818"/>
                <a:ext cx="4991214" cy="884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Adiabatic ratio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ad>
                          <m:radPr>
                            <m:degHide m:val="on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𝑥𝑥</m:t>
                                </m:r>
                              </m:sub>
                            </m:sSub>
                          </m:e>
                        </m:rad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12B3FB-02AF-81F1-8DAC-DB3FF46E7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282" y="2493818"/>
                <a:ext cx="4991214" cy="884858"/>
              </a:xfrm>
              <a:prstGeom prst="rect">
                <a:avLst/>
              </a:prstGeom>
              <a:blipFill>
                <a:blip r:embed="rId7"/>
                <a:stretch>
                  <a:fillRect l="-3046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98DDB98-4316-786A-6B22-1110E115FE8C}"/>
                  </a:ext>
                </a:extLst>
              </p:cNvPr>
              <p:cNvSpPr txBox="1"/>
              <p:nvPr/>
            </p:nvSpPr>
            <p:spPr>
              <a:xfrm>
                <a:off x="1211282" y="3596003"/>
                <a:ext cx="4500749" cy="921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𝐿𝑍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𝜋𝛾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𝑥𝑥</m:t>
                                      </m:r>
                                    </m:sub>
                                  </m:sSub>
                                </m:e>
                              </m:rad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98DDB98-4316-786A-6B22-1110E115F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282" y="3596003"/>
                <a:ext cx="4500749" cy="921984"/>
              </a:xfrm>
              <a:prstGeom prst="rect">
                <a:avLst/>
              </a:prstGeom>
              <a:blipFill>
                <a:blip r:embed="rId8"/>
                <a:stretch>
                  <a:fillRect b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Yugo Onishi / 大西 由吾 - Yugo Onishi / PhD Student">
            <a:extLst>
              <a:ext uri="{FF2B5EF4-FFF2-40B4-BE49-F238E27FC236}">
                <a16:creationId xmlns:a16="http://schemas.microsoft.com/office/drawing/2014/main" id="{FCD1AF36-F5CF-2FBD-617E-079B1719E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3" y="4869569"/>
            <a:ext cx="1111938" cy="167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culty highlight: Liang Fu | MIT News | Massachusetts ...">
            <a:extLst>
              <a:ext uri="{FF2B5EF4-FFF2-40B4-BE49-F238E27FC236}">
                <a16:creationId xmlns:a16="http://schemas.microsoft.com/office/drawing/2014/main" id="{F0B6AEF4-B5E3-1BD8-7486-B2288D469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842" y="4869569"/>
            <a:ext cx="1216850" cy="167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526D6E-6A57-D2C1-FED3-377D8FFCCB9A}"/>
              </a:ext>
            </a:extLst>
          </p:cNvPr>
          <p:cNvSpPr txBox="1"/>
          <p:nvPr/>
        </p:nvSpPr>
        <p:spPr>
          <a:xfrm>
            <a:off x="2164228" y="6540514"/>
            <a:ext cx="176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Liang Fu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263DA0-EBE3-1BD1-08AB-BE3E1A82DE05}"/>
              </a:ext>
            </a:extLst>
          </p:cNvPr>
          <p:cNvSpPr txBox="1"/>
          <p:nvPr/>
        </p:nvSpPr>
        <p:spPr>
          <a:xfrm>
            <a:off x="655313" y="6540514"/>
            <a:ext cx="176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Yugo </a:t>
            </a:r>
            <a:r>
              <a:rPr lang="en-US" dirty="0" err="1"/>
              <a:t>Onishi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36E8870-1C87-8026-93D5-A6253DB4B8E2}"/>
                  </a:ext>
                </a:extLst>
              </p:cNvPr>
              <p:cNvSpPr txBox="1"/>
              <p:nvPr/>
            </p:nvSpPr>
            <p:spPr>
              <a:xfrm>
                <a:off x="10666469" y="4517987"/>
                <a:ext cx="52647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36E8870-1C87-8026-93D5-A6253DB4B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6469" y="4517987"/>
                <a:ext cx="52647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8E123BB-D1C7-683E-965E-338C05B0D006}"/>
                  </a:ext>
                </a:extLst>
              </p:cNvPr>
              <p:cNvSpPr txBox="1"/>
              <p:nvPr/>
            </p:nvSpPr>
            <p:spPr>
              <a:xfrm>
                <a:off x="7882907" y="3558045"/>
                <a:ext cx="67835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8E123BB-D1C7-683E-965E-338C05B0D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2907" y="3558045"/>
                <a:ext cx="67835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7C8B4A7-1AC3-F6FA-6C64-56EB9DE964DB}"/>
              </a:ext>
            </a:extLst>
          </p:cNvPr>
          <p:cNvSpPr txBox="1"/>
          <p:nvPr/>
        </p:nvSpPr>
        <p:spPr>
          <a:xfrm>
            <a:off x="4405391" y="4554812"/>
            <a:ext cx="1811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Nonanalytical</a:t>
            </a:r>
          </a:p>
        </p:txBody>
      </p:sp>
    </p:spTree>
    <p:extLst>
      <p:ext uri="{BB962C8B-B14F-4D97-AF65-F5344CB8AC3E}">
        <p14:creationId xmlns:p14="http://schemas.microsoft.com/office/powerpoint/2010/main" val="327377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8E51D4-742B-42F2-22DB-79A73C554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025" y="1955800"/>
            <a:ext cx="7543800" cy="4902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5C0AC6D-3119-0FC9-DA17-88172FA8C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Landau Zener provides turning on threshold and nonlinearity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7F5AB5-2B2B-5912-2859-E14281E7510F}"/>
                  </a:ext>
                </a:extLst>
              </p:cNvPr>
              <p:cNvSpPr txBox="1"/>
              <p:nvPr/>
            </p:nvSpPr>
            <p:spPr>
              <a:xfrm>
                <a:off x="5219700" y="6488668"/>
                <a:ext cx="2540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7F5AB5-2B2B-5912-2859-E14281E75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700" y="6488668"/>
                <a:ext cx="254000" cy="369332"/>
              </a:xfrm>
              <a:prstGeom prst="rect">
                <a:avLst/>
              </a:prstGeom>
              <a:blipFill>
                <a:blip r:embed="rId3"/>
                <a:stretch>
                  <a:fillRect r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5179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>
          <a:extLst>
            <a:ext uri="{FF2B5EF4-FFF2-40B4-BE49-F238E27FC236}">
              <a16:creationId xmlns:a16="http://schemas.microsoft.com/office/drawing/2014/main" id="{11F5CBAF-4B82-9F4B-8B0B-6AA85B4CE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>
            <a:extLst>
              <a:ext uri="{FF2B5EF4-FFF2-40B4-BE49-F238E27FC236}">
                <a16:creationId xmlns:a16="http://schemas.microsoft.com/office/drawing/2014/main" id="{BB22DE60-3288-8AFF-5B7F-229D9D2112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ja"/>
              <a:t>Hall current HHG from LZ tunneling</a:t>
            </a: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501D58E-A8D3-87E8-921B-132D12799563}"/>
                  </a:ext>
                </a:extLst>
              </p:cNvPr>
              <p:cNvSpPr txBox="1"/>
              <p:nvPr/>
            </p:nvSpPr>
            <p:spPr>
              <a:xfrm>
                <a:off x="4378754" y="4082161"/>
                <a:ext cx="875534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Ω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𝐿𝑍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501D58E-A8D3-87E8-921B-132D12799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8754" y="4082161"/>
                <a:ext cx="8755343" cy="584775"/>
              </a:xfrm>
              <a:prstGeom prst="rect">
                <a:avLst/>
              </a:prstGeom>
              <a:blipFill>
                <a:blip r:embed="rId3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3AF2BAC6-B5A6-8511-82B0-BDC7F89E2DAD}"/>
              </a:ext>
            </a:extLst>
          </p:cNvPr>
          <p:cNvGrpSpPr/>
          <p:nvPr/>
        </p:nvGrpSpPr>
        <p:grpSpPr>
          <a:xfrm>
            <a:off x="605039" y="2135149"/>
            <a:ext cx="6038641" cy="2904507"/>
            <a:chOff x="2715491" y="2549236"/>
            <a:chExt cx="6038641" cy="290450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FF5C62-D760-5B78-6136-86EA76E061F1}"/>
                </a:ext>
              </a:extLst>
            </p:cNvPr>
            <p:cNvGrpSpPr/>
            <p:nvPr/>
          </p:nvGrpSpPr>
          <p:grpSpPr>
            <a:xfrm>
              <a:off x="2715491" y="2549236"/>
              <a:ext cx="6008993" cy="1078399"/>
              <a:chOff x="2715491" y="2549236"/>
              <a:chExt cx="6008993" cy="1078399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7E0128DF-4419-7B3D-AF93-76F170FBEB50}"/>
                  </a:ext>
                </a:extLst>
              </p:cNvPr>
              <p:cNvSpPr/>
              <p:nvPr/>
            </p:nvSpPr>
            <p:spPr>
              <a:xfrm>
                <a:off x="2715491" y="2549236"/>
                <a:ext cx="3034145" cy="1066800"/>
              </a:xfrm>
              <a:custGeom>
                <a:avLst/>
                <a:gdLst>
                  <a:gd name="connsiteX0" fmla="*/ 0 w 3034145"/>
                  <a:gd name="connsiteY0" fmla="*/ 0 h 1066800"/>
                  <a:gd name="connsiteX1" fmla="*/ 1953491 w 3034145"/>
                  <a:gd name="connsiteY1" fmla="*/ 858982 h 1066800"/>
                  <a:gd name="connsiteX2" fmla="*/ 3034145 w 3034145"/>
                  <a:gd name="connsiteY2" fmla="*/ 106680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34145" h="1066800">
                    <a:moveTo>
                      <a:pt x="0" y="0"/>
                    </a:moveTo>
                    <a:cubicBezTo>
                      <a:pt x="723900" y="340591"/>
                      <a:pt x="1447800" y="681182"/>
                      <a:pt x="1953491" y="858982"/>
                    </a:cubicBezTo>
                    <a:cubicBezTo>
                      <a:pt x="2459182" y="1036782"/>
                      <a:pt x="2746663" y="1051791"/>
                      <a:pt x="3034145" y="1066800"/>
                    </a:cubicBezTo>
                  </a:path>
                </a:pathLst>
              </a:custGeom>
              <a:solidFill>
                <a:schemeClr val="bg1"/>
              </a:solidFill>
              <a:ln w="63500">
                <a:gradFill>
                  <a:gsLst>
                    <a:gs pos="0">
                      <a:srgbClr val="0000FF"/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EDF3BF6F-C3AF-77A8-6483-2F694A3DC68F}"/>
                  </a:ext>
                </a:extLst>
              </p:cNvPr>
              <p:cNvSpPr/>
              <p:nvPr/>
            </p:nvSpPr>
            <p:spPr>
              <a:xfrm flipH="1">
                <a:off x="5688676" y="2560835"/>
                <a:ext cx="3035808" cy="1066800"/>
              </a:xfrm>
              <a:custGeom>
                <a:avLst/>
                <a:gdLst>
                  <a:gd name="connsiteX0" fmla="*/ 0 w 3034145"/>
                  <a:gd name="connsiteY0" fmla="*/ 0 h 1066800"/>
                  <a:gd name="connsiteX1" fmla="*/ 1953491 w 3034145"/>
                  <a:gd name="connsiteY1" fmla="*/ 858982 h 1066800"/>
                  <a:gd name="connsiteX2" fmla="*/ 3034145 w 3034145"/>
                  <a:gd name="connsiteY2" fmla="*/ 106680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34145" h="1066800">
                    <a:moveTo>
                      <a:pt x="0" y="0"/>
                    </a:moveTo>
                    <a:cubicBezTo>
                      <a:pt x="723900" y="340591"/>
                      <a:pt x="1447800" y="681182"/>
                      <a:pt x="1953491" y="858982"/>
                    </a:cubicBezTo>
                    <a:cubicBezTo>
                      <a:pt x="2459182" y="1036782"/>
                      <a:pt x="2746663" y="1051791"/>
                      <a:pt x="3034145" y="1066800"/>
                    </a:cubicBezTo>
                  </a:path>
                </a:pathLst>
              </a:custGeom>
              <a:solidFill>
                <a:schemeClr val="bg1"/>
              </a:solidFill>
              <a:ln w="63500">
                <a:gradFill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ED58C2B-2EB9-CFE0-C5B6-F70F9533D2A6}"/>
                </a:ext>
              </a:extLst>
            </p:cNvPr>
            <p:cNvGrpSpPr/>
            <p:nvPr/>
          </p:nvGrpSpPr>
          <p:grpSpPr>
            <a:xfrm rot="10800000">
              <a:off x="2745139" y="4375344"/>
              <a:ext cx="6008993" cy="1078399"/>
              <a:chOff x="2715491" y="2549236"/>
              <a:chExt cx="6008993" cy="1078399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DA5D0BDA-F848-3134-EE33-2C78041A365A}"/>
                  </a:ext>
                </a:extLst>
              </p:cNvPr>
              <p:cNvSpPr/>
              <p:nvPr/>
            </p:nvSpPr>
            <p:spPr>
              <a:xfrm>
                <a:off x="2715491" y="2549236"/>
                <a:ext cx="3034145" cy="1066800"/>
              </a:xfrm>
              <a:custGeom>
                <a:avLst/>
                <a:gdLst>
                  <a:gd name="connsiteX0" fmla="*/ 0 w 3034145"/>
                  <a:gd name="connsiteY0" fmla="*/ 0 h 1066800"/>
                  <a:gd name="connsiteX1" fmla="*/ 1953491 w 3034145"/>
                  <a:gd name="connsiteY1" fmla="*/ 858982 h 1066800"/>
                  <a:gd name="connsiteX2" fmla="*/ 3034145 w 3034145"/>
                  <a:gd name="connsiteY2" fmla="*/ 106680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34145" h="1066800">
                    <a:moveTo>
                      <a:pt x="0" y="0"/>
                    </a:moveTo>
                    <a:cubicBezTo>
                      <a:pt x="723900" y="340591"/>
                      <a:pt x="1447800" y="681182"/>
                      <a:pt x="1953491" y="858982"/>
                    </a:cubicBezTo>
                    <a:cubicBezTo>
                      <a:pt x="2459182" y="1036782"/>
                      <a:pt x="2746663" y="1051791"/>
                      <a:pt x="3034145" y="1066800"/>
                    </a:cubicBezTo>
                  </a:path>
                </a:pathLst>
              </a:custGeom>
              <a:solidFill>
                <a:schemeClr val="bg1"/>
              </a:solidFill>
              <a:ln w="63500">
                <a:gradFill>
                  <a:gsLst>
                    <a:gs pos="0">
                      <a:srgbClr val="0000FF"/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5DD24F50-E06D-3DBD-2086-C99BDA457E55}"/>
                  </a:ext>
                </a:extLst>
              </p:cNvPr>
              <p:cNvSpPr/>
              <p:nvPr/>
            </p:nvSpPr>
            <p:spPr>
              <a:xfrm flipH="1">
                <a:off x="5688676" y="2560835"/>
                <a:ext cx="3035808" cy="1066800"/>
              </a:xfrm>
              <a:custGeom>
                <a:avLst/>
                <a:gdLst>
                  <a:gd name="connsiteX0" fmla="*/ 0 w 3034145"/>
                  <a:gd name="connsiteY0" fmla="*/ 0 h 1066800"/>
                  <a:gd name="connsiteX1" fmla="*/ 1953491 w 3034145"/>
                  <a:gd name="connsiteY1" fmla="*/ 858982 h 1066800"/>
                  <a:gd name="connsiteX2" fmla="*/ 3034145 w 3034145"/>
                  <a:gd name="connsiteY2" fmla="*/ 106680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34145" h="1066800">
                    <a:moveTo>
                      <a:pt x="0" y="0"/>
                    </a:moveTo>
                    <a:cubicBezTo>
                      <a:pt x="723900" y="340591"/>
                      <a:pt x="1447800" y="681182"/>
                      <a:pt x="1953491" y="858982"/>
                    </a:cubicBezTo>
                    <a:cubicBezTo>
                      <a:pt x="2459182" y="1036782"/>
                      <a:pt x="2746663" y="1051791"/>
                      <a:pt x="3034145" y="1066800"/>
                    </a:cubicBezTo>
                  </a:path>
                </a:pathLst>
              </a:custGeom>
              <a:solidFill>
                <a:schemeClr val="bg1"/>
              </a:solidFill>
              <a:ln w="63500">
                <a:gradFill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91B35C-CF41-1759-F63D-5AD1D6BFBCE2}"/>
              </a:ext>
            </a:extLst>
          </p:cNvPr>
          <p:cNvGrpSpPr/>
          <p:nvPr/>
        </p:nvGrpSpPr>
        <p:grpSpPr>
          <a:xfrm>
            <a:off x="3538468" y="3090194"/>
            <a:ext cx="7812019" cy="677663"/>
            <a:chOff x="5545182" y="3478051"/>
            <a:chExt cx="7812019" cy="67766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00EDB1B-9E66-BF86-BB16-53313E84EC5D}"/>
                </a:ext>
              </a:extLst>
            </p:cNvPr>
            <p:cNvSpPr/>
            <p:nvPr/>
          </p:nvSpPr>
          <p:spPr>
            <a:xfrm>
              <a:off x="5545182" y="3478051"/>
              <a:ext cx="275970" cy="2759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912BF8-A604-BFF0-23F6-F9D54EF65180}"/>
                </a:ext>
              </a:extLst>
            </p:cNvPr>
            <p:cNvSpPr txBox="1"/>
            <p:nvPr/>
          </p:nvSpPr>
          <p:spPr>
            <a:xfrm>
              <a:off x="8688448" y="3509383"/>
              <a:ext cx="46687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Landau Zener tunneled electron contributes Hall current before relaxation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3299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ja"/>
              <a:t>Hall current HHG from LZ tunneling</a:t>
            </a:r>
            <a:endParaRPr/>
          </a:p>
        </p:txBody>
      </p:sp>
      <p:pic>
        <p:nvPicPr>
          <p:cNvPr id="128" name="Google Shape;12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0768" y="2401834"/>
            <a:ext cx="5223505" cy="3281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5167" y="2401817"/>
            <a:ext cx="4985333" cy="323101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98DE16D-D6B1-49FE-183C-B06065FFAA2E}"/>
                  </a:ext>
                </a:extLst>
              </p:cNvPr>
              <p:cNvSpPr txBox="1"/>
              <p:nvPr/>
            </p:nvSpPr>
            <p:spPr>
              <a:xfrm>
                <a:off x="863442" y="1129838"/>
                <a:ext cx="11312452" cy="921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Ω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𝐿𝑍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groupChr>
                        <m:groupChrPr>
                          <m:chr m:val="→"/>
                          <m:vertJc m:val="bot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groupCh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𝑥𝑥</m:t>
                                      </m:r>
                                    </m:sub>
                                  </m:sSub>
                                </m:e>
                              </m:rad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98DE16D-D6B1-49FE-183C-B06065FFA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42" y="1129838"/>
                <a:ext cx="11312452" cy="921984"/>
              </a:xfrm>
              <a:prstGeom prst="rect">
                <a:avLst/>
              </a:prstGeom>
              <a:blipFill>
                <a:blip r:embed="rId5"/>
                <a:stretch>
                  <a:fillRect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33E4A24C-66BF-D544-3292-CC92E791BEE2}"/>
              </a:ext>
            </a:extLst>
          </p:cNvPr>
          <p:cNvSpPr/>
          <p:nvPr/>
        </p:nvSpPr>
        <p:spPr>
          <a:xfrm>
            <a:off x="4828197" y="1129838"/>
            <a:ext cx="6954440" cy="1038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0C7D9D-8CDD-7D35-3A2C-7D76CECC4046}"/>
              </a:ext>
            </a:extLst>
          </p:cNvPr>
          <p:cNvSpPr txBox="1"/>
          <p:nvPr/>
        </p:nvSpPr>
        <p:spPr>
          <a:xfrm>
            <a:off x="5645426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US" altLang="ja"/>
              <a:t>Tunneling I-V </a:t>
            </a:r>
            <a:r>
              <a:rPr lang="en-US" altLang="ja" dirty="0"/>
              <a:t>relationship</a:t>
            </a:r>
            <a:endParaRPr dirty="0"/>
          </a:p>
        </p:txBody>
      </p:sp>
      <p:pic>
        <p:nvPicPr>
          <p:cNvPr id="15" name="Google Shape;173;p20">
            <a:extLst>
              <a:ext uri="{FF2B5EF4-FFF2-40B4-BE49-F238E27FC236}">
                <a16:creationId xmlns:a16="http://schemas.microsoft.com/office/drawing/2014/main" id="{A45728B4-F9D6-D1CB-D77E-A1CFD854EFA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2045" y="1935677"/>
            <a:ext cx="7269653" cy="4593508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AFE5F7-6AF7-B68E-77E7-3830A64CC487}"/>
              </a:ext>
            </a:extLst>
          </p:cNvPr>
          <p:cNvSpPr txBox="1"/>
          <p:nvPr/>
        </p:nvSpPr>
        <p:spPr>
          <a:xfrm>
            <a:off x="2393508" y="5565576"/>
            <a:ext cx="697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037545-48C1-4237-FA51-2FD5D1315B6D}"/>
              </a:ext>
            </a:extLst>
          </p:cNvPr>
          <p:cNvSpPr txBox="1"/>
          <p:nvPr/>
        </p:nvSpPr>
        <p:spPr>
          <a:xfrm>
            <a:off x="3194837" y="4685589"/>
            <a:ext cx="112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Linear 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ED9A4E-3AF4-17E7-1290-807B6412FE4C}"/>
              </a:ext>
            </a:extLst>
          </p:cNvPr>
          <p:cNvSpPr txBox="1"/>
          <p:nvPr/>
        </p:nvSpPr>
        <p:spPr>
          <a:xfrm>
            <a:off x="6368022" y="2258075"/>
            <a:ext cx="151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Saturation</a:t>
            </a:r>
          </a:p>
        </p:txBody>
      </p:sp>
    </p:spTree>
    <p:extLst>
      <p:ext uri="{BB962C8B-B14F-4D97-AF65-F5344CB8AC3E}">
        <p14:creationId xmlns:p14="http://schemas.microsoft.com/office/powerpoint/2010/main" val="292237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2FDE7-F341-E5CB-4AD9-E687D5DBC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E418F-CA01-7C98-E8F9-B62099C1A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help theory discovery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657FE1-56D8-014D-2328-F076601E5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517" r="14473" b="-621"/>
          <a:stretch>
            <a:fillRect/>
          </a:stretch>
        </p:blipFill>
        <p:spPr>
          <a:xfrm>
            <a:off x="0" y="2219786"/>
            <a:ext cx="4723667" cy="3372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3F5A09-C250-528E-93B9-CC00BCE5C1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122"/>
          <a:stretch>
            <a:fillRect/>
          </a:stretch>
        </p:blipFill>
        <p:spPr>
          <a:xfrm>
            <a:off x="4954763" y="2552240"/>
            <a:ext cx="6769879" cy="2707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A1F9FA-E5BE-8B35-40C9-B8174FF619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5437" b="83967"/>
          <a:stretch>
            <a:fillRect/>
          </a:stretch>
        </p:blipFill>
        <p:spPr>
          <a:xfrm>
            <a:off x="860582" y="1411187"/>
            <a:ext cx="4514983" cy="404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6290D9-7480-684D-07AC-69D2D087E01E}"/>
              </a:ext>
            </a:extLst>
          </p:cNvPr>
          <p:cNvSpPr/>
          <p:nvPr/>
        </p:nvSpPr>
        <p:spPr>
          <a:xfrm>
            <a:off x="6096000" y="1356967"/>
            <a:ext cx="1667774" cy="2302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BCD506-B9C6-B74D-094D-7902BDF2AB19}"/>
              </a:ext>
            </a:extLst>
          </p:cNvPr>
          <p:cNvSpPr/>
          <p:nvPr/>
        </p:nvSpPr>
        <p:spPr>
          <a:xfrm>
            <a:off x="6096000" y="1700340"/>
            <a:ext cx="1667774" cy="2302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LZ theory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A4A824-BE74-3AA1-7A67-749ED916C034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2518913" y="1472113"/>
            <a:ext cx="3577087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8385F73-40D3-062A-9644-2ECDBA732D95}"/>
              </a:ext>
            </a:extLst>
          </p:cNvPr>
          <p:cNvCxnSpPr>
            <a:cxnSpLocks/>
          </p:cNvCxnSpPr>
          <p:nvPr/>
        </p:nvCxnSpPr>
        <p:spPr>
          <a:xfrm flipH="1" flipV="1">
            <a:off x="2639683" y="1815486"/>
            <a:ext cx="3456317" cy="609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981C13-DEC3-8D5B-B575-1DE66FF15B5E}"/>
              </a:ext>
            </a:extLst>
          </p:cNvPr>
          <p:cNvCxnSpPr/>
          <p:nvPr/>
        </p:nvCxnSpPr>
        <p:spPr>
          <a:xfrm>
            <a:off x="3605256" y="2691088"/>
            <a:ext cx="7511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0342D6-1D8C-EBBE-221B-EE77D3A2565B}"/>
              </a:ext>
            </a:extLst>
          </p:cNvPr>
          <p:cNvCxnSpPr>
            <a:cxnSpLocks/>
          </p:cNvCxnSpPr>
          <p:nvPr/>
        </p:nvCxnSpPr>
        <p:spPr>
          <a:xfrm>
            <a:off x="184362" y="2895369"/>
            <a:ext cx="19103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10D28-C1EE-C0A3-75BD-E0F1714B646A}"/>
              </a:ext>
            </a:extLst>
          </p:cNvPr>
          <p:cNvSpPr/>
          <p:nvPr/>
        </p:nvSpPr>
        <p:spPr>
          <a:xfrm>
            <a:off x="142672" y="3274979"/>
            <a:ext cx="4580995" cy="2749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7059E76-B908-0C66-45F7-852B7AFB8181}"/>
                  </a:ext>
                </a:extLst>
              </p:cNvPr>
              <p:cNvSpPr txBox="1"/>
              <p:nvPr/>
            </p:nvSpPr>
            <p:spPr>
              <a:xfrm>
                <a:off x="7388004" y="4098079"/>
                <a:ext cx="63855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𝐺𝐻𝑧</m:t>
                    </m:r>
                  </m:oMath>
                </a14:m>
                <a:endParaRPr lang="en-US"/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7059E76-B908-0C66-45F7-852B7AFB8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8004" y="4098079"/>
                <a:ext cx="6385560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C5BFE73F-B6BE-7061-2F8B-06EE2B70136D}"/>
              </a:ext>
            </a:extLst>
          </p:cNvPr>
          <p:cNvGrpSpPr/>
          <p:nvPr/>
        </p:nvGrpSpPr>
        <p:grpSpPr>
          <a:xfrm>
            <a:off x="8227544" y="2013077"/>
            <a:ext cx="4149434" cy="4247387"/>
            <a:chOff x="8227544" y="2013077"/>
            <a:chExt cx="4149434" cy="424738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93ED337-A615-2446-B48B-392CA7830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58942"/>
            <a:stretch>
              <a:fillRect/>
            </a:stretch>
          </p:blipFill>
          <p:spPr>
            <a:xfrm>
              <a:off x="9040770" y="2284833"/>
              <a:ext cx="2735630" cy="1634024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7E422BF-347C-0B53-A402-034498D99191}"/>
                </a:ext>
              </a:extLst>
            </p:cNvPr>
            <p:cNvGrpSpPr/>
            <p:nvPr/>
          </p:nvGrpSpPr>
          <p:grpSpPr>
            <a:xfrm>
              <a:off x="8378853" y="4955255"/>
              <a:ext cx="1669241" cy="1269547"/>
              <a:chOff x="7825279" y="4399792"/>
              <a:chExt cx="3310034" cy="2517457"/>
            </a:xfrm>
          </p:grpSpPr>
          <p:grpSp>
            <p:nvGrpSpPr>
              <p:cNvPr id="23" name="Google Shape;82;p15">
                <a:extLst>
                  <a:ext uri="{FF2B5EF4-FFF2-40B4-BE49-F238E27FC236}">
                    <a16:creationId xmlns:a16="http://schemas.microsoft.com/office/drawing/2014/main" id="{F48C4514-6582-FFFC-A188-51B5CE47BA29}"/>
                  </a:ext>
                </a:extLst>
              </p:cNvPr>
              <p:cNvGrpSpPr/>
              <p:nvPr/>
            </p:nvGrpSpPr>
            <p:grpSpPr>
              <a:xfrm>
                <a:off x="7940341" y="4399792"/>
                <a:ext cx="2820900" cy="2432600"/>
                <a:chOff x="6011400" y="1332050"/>
                <a:chExt cx="2820900" cy="2432600"/>
              </a:xfrm>
            </p:grpSpPr>
            <p:cxnSp>
              <p:nvCxnSpPr>
                <p:cNvPr id="24" name="Google Shape;83;p15">
                  <a:extLst>
                    <a:ext uri="{FF2B5EF4-FFF2-40B4-BE49-F238E27FC236}">
                      <a16:creationId xmlns:a16="http://schemas.microsoft.com/office/drawing/2014/main" id="{A6CD3B18-A272-C72B-67B1-489414617DB6}"/>
                    </a:ext>
                  </a:extLst>
                </p:cNvPr>
                <p:cNvCxnSpPr/>
                <p:nvPr/>
              </p:nvCxnSpPr>
              <p:spPr>
                <a:xfrm rot="10800000" flipH="1">
                  <a:off x="6371425" y="1332050"/>
                  <a:ext cx="1877100" cy="1905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84;p15">
                  <a:extLst>
                    <a:ext uri="{FF2B5EF4-FFF2-40B4-BE49-F238E27FC236}">
                      <a16:creationId xmlns:a16="http://schemas.microsoft.com/office/drawing/2014/main" id="{49652783-2BA7-A5EC-F8CA-9C812B465F54}"/>
                    </a:ext>
                  </a:extLst>
                </p:cNvPr>
                <p:cNvCxnSpPr/>
                <p:nvPr/>
              </p:nvCxnSpPr>
              <p:spPr>
                <a:xfrm rot="10800000">
                  <a:off x="6322350" y="1332075"/>
                  <a:ext cx="1982100" cy="1947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26" name="Google Shape;85;p15">
                  <a:extLst>
                    <a:ext uri="{FF2B5EF4-FFF2-40B4-BE49-F238E27FC236}">
                      <a16:creationId xmlns:a16="http://schemas.microsoft.com/office/drawing/2014/main" id="{BF7F9080-0824-4D80-C6D1-5623A98E333A}"/>
                    </a:ext>
                  </a:extLst>
                </p:cNvPr>
                <p:cNvSpPr/>
                <p:nvPr/>
              </p:nvSpPr>
              <p:spPr>
                <a:xfrm>
                  <a:off x="6842125" y="1818225"/>
                  <a:ext cx="917000" cy="3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0" h="13253" extrusionOk="0">
                      <a:moveTo>
                        <a:pt x="0" y="710"/>
                      </a:moveTo>
                      <a:cubicBezTo>
                        <a:pt x="3037" y="2800"/>
                        <a:pt x="12108" y="13370"/>
                        <a:pt x="18221" y="13252"/>
                      </a:cubicBezTo>
                      <a:cubicBezTo>
                        <a:pt x="24334" y="13134"/>
                        <a:pt x="33604" y="2209"/>
                        <a:pt x="36680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Google Shape;86;p15">
                  <a:extLst>
                    <a:ext uri="{FF2B5EF4-FFF2-40B4-BE49-F238E27FC236}">
                      <a16:creationId xmlns:a16="http://schemas.microsoft.com/office/drawing/2014/main" id="{26374D77-CD48-EB12-C5BD-F99315E013FA}"/>
                    </a:ext>
                  </a:extLst>
                </p:cNvPr>
                <p:cNvSpPr/>
                <p:nvPr/>
              </p:nvSpPr>
              <p:spPr>
                <a:xfrm rot="10800000">
                  <a:off x="6842125" y="2425775"/>
                  <a:ext cx="917000" cy="3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0" h="13253" extrusionOk="0">
                      <a:moveTo>
                        <a:pt x="0" y="710"/>
                      </a:moveTo>
                      <a:cubicBezTo>
                        <a:pt x="3037" y="2800"/>
                        <a:pt x="12108" y="13370"/>
                        <a:pt x="18221" y="13252"/>
                      </a:cubicBezTo>
                      <a:cubicBezTo>
                        <a:pt x="24334" y="13134"/>
                        <a:pt x="33604" y="2209"/>
                        <a:pt x="36680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29" name="Google Shape;88;p15">
                  <a:extLst>
                    <a:ext uri="{FF2B5EF4-FFF2-40B4-BE49-F238E27FC236}">
                      <a16:creationId xmlns:a16="http://schemas.microsoft.com/office/drawing/2014/main" id="{7556E9AE-90A1-B8D7-BD59-F2F5CF9E3E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958131" y="1888942"/>
                  <a:ext cx="768668" cy="735931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pic>
              <p:nvPicPr>
                <p:cNvPr id="28" name="Google Shape;87;p15">
                  <a:extLst>
                    <a:ext uri="{FF2B5EF4-FFF2-40B4-BE49-F238E27FC236}">
                      <a16:creationId xmlns:a16="http://schemas.microsoft.com/office/drawing/2014/main" id="{1D3ABA29-7FC9-2C57-7CBD-63F2BB1C7DB1}"/>
                    </a:ext>
                  </a:extLst>
                </p:cNvPr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6939575" y="2163838"/>
                  <a:ext cx="219075" cy="2476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31" name="Google Shape;90;p15">
                  <a:extLst>
                    <a:ext uri="{FF2B5EF4-FFF2-40B4-BE49-F238E27FC236}">
                      <a16:creationId xmlns:a16="http://schemas.microsoft.com/office/drawing/2014/main" id="{87BCAA2A-F25C-2B4D-3E0B-4CC1C39D2446}"/>
                    </a:ext>
                  </a:extLst>
                </p:cNvPr>
                <p:cNvCxnSpPr/>
                <p:nvPr/>
              </p:nvCxnSpPr>
              <p:spPr>
                <a:xfrm>
                  <a:off x="6011400" y="3640825"/>
                  <a:ext cx="26685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pic>
              <p:nvPicPr>
                <p:cNvPr id="32" name="Google Shape;91;p15">
                  <a:extLst>
                    <a:ext uri="{FF2B5EF4-FFF2-40B4-BE49-F238E27FC236}">
                      <a16:creationId xmlns:a16="http://schemas.microsoft.com/office/drawing/2014/main" id="{BB3A7304-644F-F02D-6DBC-C90B7CE33D47}"/>
                    </a:ext>
                  </a:extLst>
                </p:cNvPr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8679900" y="3517000"/>
                  <a:ext cx="152400" cy="2476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3" name="Google Shape;92;p15">
                  <a:extLst>
                    <a:ext uri="{FF2B5EF4-FFF2-40B4-BE49-F238E27FC236}">
                      <a16:creationId xmlns:a16="http://schemas.microsoft.com/office/drawing/2014/main" id="{E364A94B-6E89-8AD4-2AFA-40F8E12EE6AF}"/>
                    </a:ext>
                  </a:extLst>
                </p:cNvPr>
                <p:cNvSpPr/>
                <p:nvPr/>
              </p:nvSpPr>
              <p:spPr>
                <a:xfrm rot="-2700000">
                  <a:off x="6426686" y="2868012"/>
                  <a:ext cx="418749" cy="219769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chemeClr val="l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93;p15">
                  <a:extLst>
                    <a:ext uri="{FF2B5EF4-FFF2-40B4-BE49-F238E27FC236}">
                      <a16:creationId xmlns:a16="http://schemas.microsoft.com/office/drawing/2014/main" id="{A0BDBA58-DDE7-4365-C0F8-B4D519EE33AE}"/>
                    </a:ext>
                  </a:extLst>
                </p:cNvPr>
                <p:cNvSpPr/>
                <p:nvPr/>
              </p:nvSpPr>
              <p:spPr>
                <a:xfrm>
                  <a:off x="6410300" y="3052750"/>
                  <a:ext cx="150900" cy="1509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pic>
              <p:nvPicPr>
                <p:cNvPr id="35" name="Google Shape;94;p15">
                  <a:extLst>
                    <a:ext uri="{FF2B5EF4-FFF2-40B4-BE49-F238E27FC236}">
                      <a16:creationId xmlns:a16="http://schemas.microsoft.com/office/drawing/2014/main" id="{6E9DFD3A-5225-74E0-EC9A-65FEBCC121B7}"/>
                    </a:ext>
                  </a:extLst>
                </p:cNvPr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>
                  <a:off x="6385738" y="2684575"/>
                  <a:ext cx="200025" cy="2381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4E2DF34C-5374-FC83-6E8D-BC1EA2A66B7C}"/>
                      </a:ext>
                    </a:extLst>
                  </p:cNvPr>
                  <p:cNvSpPr txBox="1"/>
                  <p:nvPr/>
                </p:nvSpPr>
                <p:spPr>
                  <a:xfrm>
                    <a:off x="10608841" y="6547917"/>
                    <a:ext cx="526472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4E2DF34C-5374-FC83-6E8D-BC1EA2A66B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08841" y="6547917"/>
                    <a:ext cx="526472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31818" b="-8125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96D16EDD-6EE2-0B70-981B-B391F4ADE2C6}"/>
                      </a:ext>
                    </a:extLst>
                  </p:cNvPr>
                  <p:cNvSpPr txBox="1"/>
                  <p:nvPr/>
                </p:nvSpPr>
                <p:spPr>
                  <a:xfrm>
                    <a:off x="7825279" y="5587976"/>
                    <a:ext cx="678360" cy="73236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96D16EDD-6EE2-0B70-981B-B391F4ADE2C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5279" y="5587976"/>
                    <a:ext cx="678360" cy="73236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r="-7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38B33D6-8037-DE49-C78B-8E44BCEBFC82}"/>
                </a:ext>
              </a:extLst>
            </p:cNvPr>
            <p:cNvGrpSpPr/>
            <p:nvPr/>
          </p:nvGrpSpPr>
          <p:grpSpPr>
            <a:xfrm>
              <a:off x="10580786" y="4990917"/>
              <a:ext cx="1552601" cy="1269547"/>
              <a:chOff x="7940341" y="4399792"/>
              <a:chExt cx="3078742" cy="2517457"/>
            </a:xfrm>
          </p:grpSpPr>
          <p:grpSp>
            <p:nvGrpSpPr>
              <p:cNvPr id="40" name="Google Shape;82;p15">
                <a:extLst>
                  <a:ext uri="{FF2B5EF4-FFF2-40B4-BE49-F238E27FC236}">
                    <a16:creationId xmlns:a16="http://schemas.microsoft.com/office/drawing/2014/main" id="{A4A84F13-CA2A-67E4-6BC2-4084F1871245}"/>
                  </a:ext>
                </a:extLst>
              </p:cNvPr>
              <p:cNvGrpSpPr/>
              <p:nvPr/>
            </p:nvGrpSpPr>
            <p:grpSpPr>
              <a:xfrm>
                <a:off x="7940341" y="4399792"/>
                <a:ext cx="2820900" cy="2432600"/>
                <a:chOff x="6011400" y="1332050"/>
                <a:chExt cx="2820900" cy="2432600"/>
              </a:xfrm>
            </p:grpSpPr>
            <p:cxnSp>
              <p:nvCxnSpPr>
                <p:cNvPr id="43" name="Google Shape;83;p15">
                  <a:extLst>
                    <a:ext uri="{FF2B5EF4-FFF2-40B4-BE49-F238E27FC236}">
                      <a16:creationId xmlns:a16="http://schemas.microsoft.com/office/drawing/2014/main" id="{5C7653FC-8A86-292E-C87B-8FC67ADCFE1A}"/>
                    </a:ext>
                  </a:extLst>
                </p:cNvPr>
                <p:cNvCxnSpPr/>
                <p:nvPr/>
              </p:nvCxnSpPr>
              <p:spPr>
                <a:xfrm rot="10800000" flipH="1">
                  <a:off x="6371425" y="1332050"/>
                  <a:ext cx="1877100" cy="1905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4" name="Google Shape;84;p15">
                  <a:extLst>
                    <a:ext uri="{FF2B5EF4-FFF2-40B4-BE49-F238E27FC236}">
                      <a16:creationId xmlns:a16="http://schemas.microsoft.com/office/drawing/2014/main" id="{ACCCF565-D760-9140-5CDE-09D6101E42C3}"/>
                    </a:ext>
                  </a:extLst>
                </p:cNvPr>
                <p:cNvCxnSpPr/>
                <p:nvPr/>
              </p:nvCxnSpPr>
              <p:spPr>
                <a:xfrm rot="10800000">
                  <a:off x="6322350" y="1332075"/>
                  <a:ext cx="1982100" cy="1947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45" name="Google Shape;85;p15">
                  <a:extLst>
                    <a:ext uri="{FF2B5EF4-FFF2-40B4-BE49-F238E27FC236}">
                      <a16:creationId xmlns:a16="http://schemas.microsoft.com/office/drawing/2014/main" id="{2F3BF16C-3A42-1BA7-987E-C1DE6AF2DCD2}"/>
                    </a:ext>
                  </a:extLst>
                </p:cNvPr>
                <p:cNvSpPr/>
                <p:nvPr/>
              </p:nvSpPr>
              <p:spPr>
                <a:xfrm>
                  <a:off x="6842125" y="1818225"/>
                  <a:ext cx="917000" cy="3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0" h="13253" extrusionOk="0">
                      <a:moveTo>
                        <a:pt x="0" y="710"/>
                      </a:moveTo>
                      <a:cubicBezTo>
                        <a:pt x="3037" y="2800"/>
                        <a:pt x="12108" y="13370"/>
                        <a:pt x="18221" y="13252"/>
                      </a:cubicBezTo>
                      <a:cubicBezTo>
                        <a:pt x="24334" y="13134"/>
                        <a:pt x="33604" y="2209"/>
                        <a:pt x="36680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Google Shape;86;p15">
                  <a:extLst>
                    <a:ext uri="{FF2B5EF4-FFF2-40B4-BE49-F238E27FC236}">
                      <a16:creationId xmlns:a16="http://schemas.microsoft.com/office/drawing/2014/main" id="{ADF5EA75-D532-D5C3-E87D-B482F43AB89C}"/>
                    </a:ext>
                  </a:extLst>
                </p:cNvPr>
                <p:cNvSpPr/>
                <p:nvPr/>
              </p:nvSpPr>
              <p:spPr>
                <a:xfrm rot="10800000">
                  <a:off x="6842125" y="2425775"/>
                  <a:ext cx="917000" cy="3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0" h="13253" extrusionOk="0">
                      <a:moveTo>
                        <a:pt x="0" y="710"/>
                      </a:moveTo>
                      <a:cubicBezTo>
                        <a:pt x="3037" y="2800"/>
                        <a:pt x="12108" y="13370"/>
                        <a:pt x="18221" y="13252"/>
                      </a:cubicBezTo>
                      <a:cubicBezTo>
                        <a:pt x="24334" y="13134"/>
                        <a:pt x="33604" y="2209"/>
                        <a:pt x="36680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47" name="Google Shape;87;p15">
                  <a:extLst>
                    <a:ext uri="{FF2B5EF4-FFF2-40B4-BE49-F238E27FC236}">
                      <a16:creationId xmlns:a16="http://schemas.microsoft.com/office/drawing/2014/main" id="{C2B4EF08-C954-F4D5-549F-AAD70CE0EC1F}"/>
                    </a:ext>
                  </a:extLst>
                </p:cNvPr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6939575" y="2163838"/>
                  <a:ext cx="219075" cy="2476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49" name="Google Shape;90;p15">
                  <a:extLst>
                    <a:ext uri="{FF2B5EF4-FFF2-40B4-BE49-F238E27FC236}">
                      <a16:creationId xmlns:a16="http://schemas.microsoft.com/office/drawing/2014/main" id="{09B7A980-FFD5-2F64-E057-C39C59207516}"/>
                    </a:ext>
                  </a:extLst>
                </p:cNvPr>
                <p:cNvCxnSpPr/>
                <p:nvPr/>
              </p:nvCxnSpPr>
              <p:spPr>
                <a:xfrm>
                  <a:off x="6011400" y="3640825"/>
                  <a:ext cx="26685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pic>
              <p:nvPicPr>
                <p:cNvPr id="50" name="Google Shape;91;p15">
                  <a:extLst>
                    <a:ext uri="{FF2B5EF4-FFF2-40B4-BE49-F238E27FC236}">
                      <a16:creationId xmlns:a16="http://schemas.microsoft.com/office/drawing/2014/main" id="{318FDEAE-7976-4C6E-D685-D07350D651E8}"/>
                    </a:ext>
                  </a:extLst>
                </p:cNvPr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8679900" y="3517000"/>
                  <a:ext cx="152400" cy="2476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1" name="Google Shape;92;p15">
                  <a:extLst>
                    <a:ext uri="{FF2B5EF4-FFF2-40B4-BE49-F238E27FC236}">
                      <a16:creationId xmlns:a16="http://schemas.microsoft.com/office/drawing/2014/main" id="{DF3D3C33-E06C-68C2-49B1-CE49C0119070}"/>
                    </a:ext>
                  </a:extLst>
                </p:cNvPr>
                <p:cNvSpPr/>
                <p:nvPr/>
              </p:nvSpPr>
              <p:spPr>
                <a:xfrm rot="13135622">
                  <a:off x="7878696" y="2963758"/>
                  <a:ext cx="418749" cy="219769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chemeClr val="l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93;p15">
                  <a:extLst>
                    <a:ext uri="{FF2B5EF4-FFF2-40B4-BE49-F238E27FC236}">
                      <a16:creationId xmlns:a16="http://schemas.microsoft.com/office/drawing/2014/main" id="{6BA26FBE-B03B-85DF-31A7-4617F72AE61A}"/>
                    </a:ext>
                  </a:extLst>
                </p:cNvPr>
                <p:cNvSpPr/>
                <p:nvPr/>
              </p:nvSpPr>
              <p:spPr>
                <a:xfrm>
                  <a:off x="8222152" y="3174685"/>
                  <a:ext cx="150899" cy="150899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pic>
              <p:nvPicPr>
                <p:cNvPr id="53" name="Google Shape;94;p15">
                  <a:extLst>
                    <a:ext uri="{FF2B5EF4-FFF2-40B4-BE49-F238E27FC236}">
                      <a16:creationId xmlns:a16="http://schemas.microsoft.com/office/drawing/2014/main" id="{2C5E1D2E-7637-7FB2-2ECA-E5C04D7AE01D}"/>
                    </a:ext>
                  </a:extLst>
                </p:cNvPr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>
                  <a:off x="6385738" y="2684575"/>
                  <a:ext cx="200025" cy="2381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4E286628-B77C-7A9F-B9C6-B4688FB91F1F}"/>
                      </a:ext>
                    </a:extLst>
                  </p:cNvPr>
                  <p:cNvSpPr txBox="1"/>
                  <p:nvPr/>
                </p:nvSpPr>
                <p:spPr>
                  <a:xfrm>
                    <a:off x="10492612" y="6547917"/>
                    <a:ext cx="526471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4E286628-B77C-7A9F-B9C6-B4688FB91F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92612" y="6547917"/>
                    <a:ext cx="526471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31818" b="-8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A27DE977-F478-4EB0-DEB8-AE8B5825C857}"/>
                      </a:ext>
                    </a:extLst>
                  </p:cNvPr>
                  <p:cNvSpPr txBox="1"/>
                  <p:nvPr/>
                </p:nvSpPr>
                <p:spPr>
                  <a:xfrm>
                    <a:off x="9712545" y="5389535"/>
                    <a:ext cx="678360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A27DE977-F478-4EB0-DEB8-AE8B5825C8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12545" y="5389535"/>
                    <a:ext cx="678360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r="-7143" b="-8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DF82BB2-FC54-CFD3-2D27-77D453FB6703}"/>
                </a:ext>
              </a:extLst>
            </p:cNvPr>
            <p:cNvSpPr txBox="1"/>
            <p:nvPr/>
          </p:nvSpPr>
          <p:spPr>
            <a:xfrm>
              <a:off x="9264903" y="5137556"/>
              <a:ext cx="826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PLZ</a:t>
              </a:r>
            </a:p>
          </p:txBody>
        </p:sp>
        <p:cxnSp>
          <p:nvCxnSpPr>
            <p:cNvPr id="59" name="Google Shape;88;p15">
              <a:extLst>
                <a:ext uri="{FF2B5EF4-FFF2-40B4-BE49-F238E27FC236}">
                  <a16:creationId xmlns:a16="http://schemas.microsoft.com/office/drawing/2014/main" id="{5E8391E2-0F65-5130-80B4-5BA755ACB5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024080" y="5262780"/>
              <a:ext cx="450424" cy="453992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B67015-C139-7F8C-ED75-8E33DD0E7293}"/>
                </a:ext>
              </a:extLst>
            </p:cNvPr>
            <p:cNvSpPr txBox="1"/>
            <p:nvPr/>
          </p:nvSpPr>
          <p:spPr>
            <a:xfrm>
              <a:off x="10550713" y="5126652"/>
              <a:ext cx="826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PLZ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8901D55-C155-C220-0EEA-0A43BE3EAA82}"/>
                </a:ext>
              </a:extLst>
            </p:cNvPr>
            <p:cNvSpPr txBox="1"/>
            <p:nvPr/>
          </p:nvSpPr>
          <p:spPr>
            <a:xfrm>
              <a:off x="9816356" y="2013077"/>
              <a:ext cx="15470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/>
              <a:r>
                <a:rPr lang="en-US"/>
                <a:t>LZS in qubits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0BEB01F3-F656-38EC-68E1-5A5466C8984A}"/>
                    </a:ext>
                  </a:extLst>
                </p:cNvPr>
                <p:cNvSpPr txBox="1"/>
                <p:nvPr/>
              </p:nvSpPr>
              <p:spPr>
                <a:xfrm>
                  <a:off x="8227544" y="4592987"/>
                  <a:ext cx="207471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0BEB01F3-F656-38EC-68E1-5A5466C898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7544" y="4592987"/>
                  <a:ext cx="207471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AD53C8AA-C9D8-A48E-9E79-6E36648B64BD}"/>
                    </a:ext>
                  </a:extLst>
                </p:cNvPr>
                <p:cNvSpPr txBox="1"/>
                <p:nvPr/>
              </p:nvSpPr>
              <p:spPr>
                <a:xfrm>
                  <a:off x="10302261" y="4592987"/>
                  <a:ext cx="207471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AD53C8AA-C9D8-A48E-9E79-6E36648B64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2261" y="4592987"/>
                  <a:ext cx="207471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532FB10-3AE1-9B02-A8A6-08D7431F9AE2}"/>
                  </a:ext>
                </a:extLst>
              </p:cNvPr>
              <p:cNvSpPr txBox="1"/>
              <p:nvPr/>
            </p:nvSpPr>
            <p:spPr>
              <a:xfrm>
                <a:off x="8593689" y="6470827"/>
                <a:ext cx="37101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But our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/>
                  <a:t> is only a few Hz </a:t>
                </a:r>
                <a:r>
                  <a:rPr lang="en-US">
                    <a:sym typeface="Wingdings" pitchFamily="2" charset="2"/>
                  </a:rPr>
                  <a:t></a:t>
                </a:r>
                <a:r>
                  <a:rPr lang="en-US"/>
                  <a:t> </a:t>
                </a:r>
              </a:p>
            </p:txBody>
          </p:sp>
        </mc:Choice>
        <mc:Fallback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532FB10-3AE1-9B02-A8A6-08D7431F9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3689" y="6470827"/>
                <a:ext cx="3710151" cy="369332"/>
              </a:xfrm>
              <a:prstGeom prst="rect">
                <a:avLst/>
              </a:prstGeom>
              <a:blipFill>
                <a:blip r:embed="rId16"/>
                <a:stretch>
                  <a:fillRect l="-1365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301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5" grpId="0"/>
      <p:bldP spid="6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03743-A14A-F26E-F9E0-041077BF7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r>
              <a:rPr lang="en-US" dirty="0"/>
              <a:t>Momentum space Mach–Zehnder interferometer: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128C01-B74A-89F1-68A0-FD64545C27F1}"/>
              </a:ext>
            </a:extLst>
          </p:cNvPr>
          <p:cNvCxnSpPr/>
          <p:nvPr/>
        </p:nvCxnSpPr>
        <p:spPr>
          <a:xfrm>
            <a:off x="1971675" y="3128963"/>
            <a:ext cx="13287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F93400-7916-F2B1-2A29-17E77372F667}"/>
              </a:ext>
            </a:extLst>
          </p:cNvPr>
          <p:cNvCxnSpPr>
            <a:cxnSpLocks/>
          </p:cNvCxnSpPr>
          <p:nvPr/>
        </p:nvCxnSpPr>
        <p:spPr>
          <a:xfrm>
            <a:off x="2736055" y="2600324"/>
            <a:ext cx="957264" cy="957264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DE270A9-75E0-8253-1F42-C9B1BFBD1381}"/>
              </a:ext>
            </a:extLst>
          </p:cNvPr>
          <p:cNvSpPr txBox="1"/>
          <p:nvPr/>
        </p:nvSpPr>
        <p:spPr>
          <a:xfrm>
            <a:off x="2603897" y="1529297"/>
            <a:ext cx="1328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Beam splitter1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AF3933-25AD-7D97-61F8-DE5B10EBF957}"/>
              </a:ext>
            </a:extLst>
          </p:cNvPr>
          <p:cNvCxnSpPr>
            <a:cxnSpLocks/>
          </p:cNvCxnSpPr>
          <p:nvPr/>
        </p:nvCxnSpPr>
        <p:spPr>
          <a:xfrm>
            <a:off x="3300411" y="3128963"/>
            <a:ext cx="76009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FA577E-8BE6-864A-905B-1608184258D8}"/>
              </a:ext>
            </a:extLst>
          </p:cNvPr>
          <p:cNvCxnSpPr>
            <a:cxnSpLocks/>
          </p:cNvCxnSpPr>
          <p:nvPr/>
        </p:nvCxnSpPr>
        <p:spPr>
          <a:xfrm>
            <a:off x="3300411" y="3281363"/>
            <a:ext cx="0" cy="18907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3F96839-71C8-9FCD-23EF-007F5FB643D2}"/>
              </a:ext>
            </a:extLst>
          </p:cNvPr>
          <p:cNvCxnSpPr>
            <a:cxnSpLocks/>
          </p:cNvCxnSpPr>
          <p:nvPr/>
        </p:nvCxnSpPr>
        <p:spPr>
          <a:xfrm>
            <a:off x="2736055" y="4689695"/>
            <a:ext cx="957264" cy="957264"/>
          </a:xfrm>
          <a:prstGeom prst="line">
            <a:avLst/>
          </a:prstGeom>
          <a:ln w="1270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68E0980-D07D-B577-AA5C-3AEF73B54F0F}"/>
              </a:ext>
            </a:extLst>
          </p:cNvPr>
          <p:cNvSpPr txBox="1"/>
          <p:nvPr/>
        </p:nvSpPr>
        <p:spPr>
          <a:xfrm>
            <a:off x="2843214" y="5668742"/>
            <a:ext cx="850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Mirror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63F3AA-4C0B-A86F-535E-3CAAEFFF6D15}"/>
              </a:ext>
            </a:extLst>
          </p:cNvPr>
          <p:cNvCxnSpPr>
            <a:cxnSpLocks/>
          </p:cNvCxnSpPr>
          <p:nvPr/>
        </p:nvCxnSpPr>
        <p:spPr>
          <a:xfrm flipH="1">
            <a:off x="8975885" y="4686839"/>
            <a:ext cx="960120" cy="960120"/>
          </a:xfrm>
          <a:prstGeom prst="line">
            <a:avLst/>
          </a:prstGeom>
          <a:ln w="1270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C9A272-822F-FBF6-7808-B8969C8D8897}"/>
              </a:ext>
            </a:extLst>
          </p:cNvPr>
          <p:cNvCxnSpPr>
            <a:cxnSpLocks/>
          </p:cNvCxnSpPr>
          <p:nvPr/>
        </p:nvCxnSpPr>
        <p:spPr>
          <a:xfrm>
            <a:off x="3300411" y="5166899"/>
            <a:ext cx="61555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2C1F16F-F3F8-F138-C026-7680AE5A7E43}"/>
              </a:ext>
            </a:extLst>
          </p:cNvPr>
          <p:cNvCxnSpPr>
            <a:cxnSpLocks/>
          </p:cNvCxnSpPr>
          <p:nvPr/>
        </p:nvCxnSpPr>
        <p:spPr>
          <a:xfrm>
            <a:off x="9455945" y="3288507"/>
            <a:ext cx="0" cy="18907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4802B95-25F2-A1AD-1DCF-9502D6E788E2}"/>
              </a:ext>
            </a:extLst>
          </p:cNvPr>
          <p:cNvCxnSpPr>
            <a:cxnSpLocks/>
          </p:cNvCxnSpPr>
          <p:nvPr/>
        </p:nvCxnSpPr>
        <p:spPr>
          <a:xfrm flipH="1">
            <a:off x="8975885" y="2597116"/>
            <a:ext cx="960120" cy="96012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E59187B-B7AE-5338-C0C3-23C54A30222A}"/>
              </a:ext>
            </a:extLst>
          </p:cNvPr>
          <p:cNvSpPr txBox="1"/>
          <p:nvPr/>
        </p:nvSpPr>
        <p:spPr>
          <a:xfrm>
            <a:off x="8585837" y="1526111"/>
            <a:ext cx="1328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Beam splitter2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926FAC-B7F6-0F8D-B74F-D8AC09A21F32}"/>
              </a:ext>
            </a:extLst>
          </p:cNvPr>
          <p:cNvSpPr txBox="1"/>
          <p:nvPr/>
        </p:nvSpPr>
        <p:spPr>
          <a:xfrm>
            <a:off x="9085900" y="5668742"/>
            <a:ext cx="850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Mirror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0EEEC57-6562-1EE9-1CEE-B9FC49F2FDAC}"/>
              </a:ext>
            </a:extLst>
          </p:cNvPr>
          <p:cNvCxnSpPr/>
          <p:nvPr/>
        </p:nvCxnSpPr>
        <p:spPr>
          <a:xfrm>
            <a:off x="2443163" y="3128963"/>
            <a:ext cx="29289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5274388-6163-58B5-9453-14348C6A9A3D}"/>
              </a:ext>
            </a:extLst>
          </p:cNvPr>
          <p:cNvCxnSpPr/>
          <p:nvPr/>
        </p:nvCxnSpPr>
        <p:spPr>
          <a:xfrm>
            <a:off x="6216253" y="3128963"/>
            <a:ext cx="29289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E848170-3240-C6DE-7365-33DE5449031E}"/>
              </a:ext>
            </a:extLst>
          </p:cNvPr>
          <p:cNvCxnSpPr/>
          <p:nvPr/>
        </p:nvCxnSpPr>
        <p:spPr>
          <a:xfrm>
            <a:off x="10069116" y="3128963"/>
            <a:ext cx="29289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58A8906-038C-7F1F-3E24-FB89C3354676}"/>
              </a:ext>
            </a:extLst>
          </p:cNvPr>
          <p:cNvCxnSpPr>
            <a:cxnSpLocks/>
          </p:cNvCxnSpPr>
          <p:nvPr/>
        </p:nvCxnSpPr>
        <p:spPr>
          <a:xfrm>
            <a:off x="3300411" y="4067176"/>
            <a:ext cx="0" cy="4619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8573697-389A-097D-F930-098E491FAB4D}"/>
              </a:ext>
            </a:extLst>
          </p:cNvPr>
          <p:cNvCxnSpPr>
            <a:cxnSpLocks/>
          </p:cNvCxnSpPr>
          <p:nvPr/>
        </p:nvCxnSpPr>
        <p:spPr>
          <a:xfrm>
            <a:off x="6096000" y="5163150"/>
            <a:ext cx="347664" cy="71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C906956-A39E-FAF5-CB16-5CCE4AC88AF0}"/>
              </a:ext>
            </a:extLst>
          </p:cNvPr>
          <p:cNvCxnSpPr>
            <a:cxnSpLocks/>
          </p:cNvCxnSpPr>
          <p:nvPr/>
        </p:nvCxnSpPr>
        <p:spPr>
          <a:xfrm>
            <a:off x="9465468" y="4002882"/>
            <a:ext cx="0" cy="46196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8D9D68C-030D-1F3A-5D7E-039A47D2D85A}"/>
              </a:ext>
            </a:extLst>
          </p:cNvPr>
          <p:cNvSpPr txBox="1"/>
          <p:nvPr/>
        </p:nvSpPr>
        <p:spPr>
          <a:xfrm>
            <a:off x="6324125" y="4788643"/>
            <a:ext cx="221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Passage 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1AFD96-5A8A-BB37-2AB0-E7383DD0D8BF}"/>
              </a:ext>
            </a:extLst>
          </p:cNvPr>
          <p:cNvSpPr txBox="1"/>
          <p:nvPr/>
        </p:nvSpPr>
        <p:spPr>
          <a:xfrm>
            <a:off x="6324124" y="2597116"/>
            <a:ext cx="221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Passage 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6843B37-5DA9-0456-3F0F-AB462DA361B0}"/>
              </a:ext>
            </a:extLst>
          </p:cNvPr>
          <p:cNvSpPr txBox="1"/>
          <p:nvPr/>
        </p:nvSpPr>
        <p:spPr>
          <a:xfrm>
            <a:off x="9977437" y="2551044"/>
            <a:ext cx="2214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Interference between two passages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CBB61C-03F9-0298-88C6-EACF3E3EB15C}"/>
              </a:ext>
            </a:extLst>
          </p:cNvPr>
          <p:cNvGrpSpPr/>
          <p:nvPr/>
        </p:nvGrpSpPr>
        <p:grpSpPr>
          <a:xfrm>
            <a:off x="655956" y="4517059"/>
            <a:ext cx="11120594" cy="1777772"/>
            <a:chOff x="677061" y="2719041"/>
            <a:chExt cx="11120594" cy="1777772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1B4E475C-1C79-5CA4-1A89-B406ED1E1FDC}"/>
                </a:ext>
              </a:extLst>
            </p:cNvPr>
            <p:cNvSpPr/>
            <p:nvPr/>
          </p:nvSpPr>
          <p:spPr>
            <a:xfrm>
              <a:off x="677061" y="2719041"/>
              <a:ext cx="11120594" cy="1777772"/>
            </a:xfrm>
            <a:prstGeom prst="roundRect">
              <a:avLst>
                <a:gd name="adj" fmla="val 6815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06050DB-C592-E117-3208-61211A97C5AB}"/>
                </a:ext>
              </a:extLst>
            </p:cNvPr>
            <p:cNvSpPr txBox="1"/>
            <p:nvPr/>
          </p:nvSpPr>
          <p:spPr>
            <a:xfrm>
              <a:off x="1372253" y="3391008"/>
              <a:ext cx="101207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Oscillation occurs on the C=0 side, not C=1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34EB98D-6913-206C-9E01-254F95F93009}"/>
              </a:ext>
            </a:extLst>
          </p:cNvPr>
          <p:cNvGrpSpPr/>
          <p:nvPr/>
        </p:nvGrpSpPr>
        <p:grpSpPr>
          <a:xfrm>
            <a:off x="655956" y="1714609"/>
            <a:ext cx="11120594" cy="1777772"/>
            <a:chOff x="677061" y="2719041"/>
            <a:chExt cx="11120594" cy="1777772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57C1275A-0BD5-4E15-CAA7-91A5D2756545}"/>
                </a:ext>
              </a:extLst>
            </p:cNvPr>
            <p:cNvSpPr/>
            <p:nvPr/>
          </p:nvSpPr>
          <p:spPr>
            <a:xfrm>
              <a:off x="677061" y="2719041"/>
              <a:ext cx="11120594" cy="1777772"/>
            </a:xfrm>
            <a:prstGeom prst="roundRect">
              <a:avLst>
                <a:gd name="adj" fmla="val 6815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F30BFBC-037C-9C7A-F081-E4FA4AE086A9}"/>
                </a:ext>
              </a:extLst>
            </p:cNvPr>
            <p:cNvSpPr txBox="1"/>
            <p:nvPr/>
          </p:nvSpPr>
          <p:spPr>
            <a:xfrm>
              <a:off x="1372253" y="3391008"/>
              <a:ext cx="101207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We need two, separated </a:t>
              </a:r>
              <a:r>
                <a:rPr lang="en-US" sz="3600" b="1" dirty="0" err="1"/>
                <a:t>beamsplitters</a:t>
              </a:r>
              <a:r>
                <a:rPr lang="en-US" sz="3600" b="1" dirty="0"/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68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4005D79-FE28-9DF2-5DFB-1EAD117B4FEE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698500" y="354012"/>
            <a:ext cx="2336800" cy="4178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A3CAA8-5F9A-438C-DFE3-15BF1112627F}"/>
              </a:ext>
            </a:extLst>
          </p:cNvPr>
          <p:cNvSpPr txBox="1"/>
          <p:nvPr/>
        </p:nvSpPr>
        <p:spPr>
          <a:xfrm>
            <a:off x="806450" y="4532312"/>
            <a:ext cx="2960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n=0, D&gt;Dc (trivial side)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2C33CC-642C-5004-CD7D-F03E3E0E35E1}"/>
              </a:ext>
            </a:extLst>
          </p:cNvPr>
          <p:cNvSpPr txBox="1"/>
          <p:nvPr/>
        </p:nvSpPr>
        <p:spPr>
          <a:xfrm>
            <a:off x="2481946" y="30296"/>
            <a:ext cx="8444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Two avoided crossings (+,-k1) at D&gt;Dc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4D5C997-1ABD-7640-07E4-A21BC773EAD2}"/>
              </a:ext>
            </a:extLst>
          </p:cNvPr>
          <p:cNvCxnSpPr>
            <a:cxnSpLocks/>
          </p:cNvCxnSpPr>
          <p:nvPr/>
        </p:nvCxnSpPr>
        <p:spPr>
          <a:xfrm>
            <a:off x="688181" y="2471738"/>
            <a:ext cx="2573338" cy="142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91B6264-C9B0-47B4-519C-1A9D85F29773}"/>
                  </a:ext>
                </a:extLst>
              </p:cNvPr>
              <p:cNvSpPr txBox="1"/>
              <p:nvPr/>
            </p:nvSpPr>
            <p:spPr>
              <a:xfrm>
                <a:off x="3199605" y="2301360"/>
                <a:ext cx="7985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dirty="0" smtClean="0">
                        <a:latin typeface="Cambria Math" panose="02040503050406030204" pitchFamily="18" charset="0"/>
                      </a:rPr>
                      <m:t>ε</m:t>
                    </m:r>
                  </m:oMath>
                </a14:m>
                <a:r>
                  <a:rPr lang="en-US" baseline="-25000" dirty="0"/>
                  <a:t>F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91B6264-C9B0-47B4-519C-1A9D85F29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605" y="2301360"/>
                <a:ext cx="798513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FFC5ACBE-42C0-B3BA-9F57-8C00884A182D}"/>
              </a:ext>
            </a:extLst>
          </p:cNvPr>
          <p:cNvSpPr/>
          <p:nvPr/>
        </p:nvSpPr>
        <p:spPr>
          <a:xfrm>
            <a:off x="1190171" y="2130539"/>
            <a:ext cx="1407886" cy="6966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DBC58EF-BC5E-E7A7-FBA0-3175E6F2AD61}"/>
              </a:ext>
            </a:extLst>
          </p:cNvPr>
          <p:cNvCxnSpPr>
            <a:cxnSpLocks/>
          </p:cNvCxnSpPr>
          <p:nvPr/>
        </p:nvCxnSpPr>
        <p:spPr>
          <a:xfrm flipV="1">
            <a:off x="2598057" y="1175657"/>
            <a:ext cx="1698172" cy="9548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A8B864E-7D8F-2F8E-3229-1D75FA45925C}"/>
              </a:ext>
            </a:extLst>
          </p:cNvPr>
          <p:cNvCxnSpPr>
            <a:cxnSpLocks/>
          </p:cNvCxnSpPr>
          <p:nvPr/>
        </p:nvCxnSpPr>
        <p:spPr>
          <a:xfrm>
            <a:off x="2598057" y="2841070"/>
            <a:ext cx="1698172" cy="1128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F3DA7420-99AB-BA85-8F77-A476E7545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229" y="968700"/>
            <a:ext cx="8227075" cy="2947171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7620A60-F8CB-8F2A-E1B4-B40235C5BF35}"/>
              </a:ext>
            </a:extLst>
          </p:cNvPr>
          <p:cNvSpPr/>
          <p:nvPr/>
        </p:nvSpPr>
        <p:spPr>
          <a:xfrm>
            <a:off x="5541560" y="3915871"/>
            <a:ext cx="776908" cy="7769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3AA12C8-C677-D2A3-4DAB-DE0AD63FBA91}"/>
              </a:ext>
            </a:extLst>
          </p:cNvPr>
          <p:cNvCxnSpPr>
            <a:cxnSpLocks/>
          </p:cNvCxnSpPr>
          <p:nvPr/>
        </p:nvCxnSpPr>
        <p:spPr>
          <a:xfrm flipV="1">
            <a:off x="6057629" y="3598529"/>
            <a:ext cx="251112" cy="37882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7CE6B45-5A32-3854-7929-479484AF0C48}"/>
              </a:ext>
            </a:extLst>
          </p:cNvPr>
          <p:cNvSpPr txBox="1"/>
          <p:nvPr/>
        </p:nvSpPr>
        <p:spPr>
          <a:xfrm>
            <a:off x="6183185" y="3229197"/>
            <a:ext cx="33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E</a:t>
            </a:r>
            <a:endParaRPr lang="en-US" i="1" baseline="-25000" dirty="0">
              <a:solidFill>
                <a:schemeClr val="bg1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3FACF97-E991-D0EC-060F-E3BD68F3E845}"/>
              </a:ext>
            </a:extLst>
          </p:cNvPr>
          <p:cNvCxnSpPr>
            <a:cxnSpLocks/>
          </p:cNvCxnSpPr>
          <p:nvPr/>
        </p:nvCxnSpPr>
        <p:spPr>
          <a:xfrm>
            <a:off x="7050157" y="870857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FFF89D9-FA70-AB11-7EC2-943764EEF306}"/>
              </a:ext>
            </a:extLst>
          </p:cNvPr>
          <p:cNvSpPr txBox="1"/>
          <p:nvPr/>
        </p:nvSpPr>
        <p:spPr>
          <a:xfrm>
            <a:off x="6771240" y="4276240"/>
            <a:ext cx="184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LZ1 at –k1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B236C67-8A4E-65C0-83B8-86EE931DF992}"/>
              </a:ext>
            </a:extLst>
          </p:cNvPr>
          <p:cNvCxnSpPr/>
          <p:nvPr/>
        </p:nvCxnSpPr>
        <p:spPr>
          <a:xfrm>
            <a:off x="9879496" y="870857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981FF42-E240-2D2F-C837-BC2092742E67}"/>
              </a:ext>
            </a:extLst>
          </p:cNvPr>
          <p:cNvSpPr txBox="1"/>
          <p:nvPr/>
        </p:nvSpPr>
        <p:spPr>
          <a:xfrm>
            <a:off x="9680092" y="4289492"/>
            <a:ext cx="184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LZ2 at +k1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B78D2FB-86A1-C1EA-DA9E-803745427F05}"/>
              </a:ext>
            </a:extLst>
          </p:cNvPr>
          <p:cNvSpPr txBox="1"/>
          <p:nvPr/>
        </p:nvSpPr>
        <p:spPr>
          <a:xfrm>
            <a:off x="7692576" y="968700"/>
            <a:ext cx="172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PathA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5BD97D-1AF6-D5CF-06BE-7CE21783E05A}"/>
              </a:ext>
            </a:extLst>
          </p:cNvPr>
          <p:cNvSpPr txBox="1"/>
          <p:nvPr/>
        </p:nvSpPr>
        <p:spPr>
          <a:xfrm>
            <a:off x="7544906" y="3656735"/>
            <a:ext cx="172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PathB</a:t>
            </a:r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1D0E492-1A7F-272E-7634-A6C6F77E2A81}"/>
                  </a:ext>
                </a:extLst>
              </p:cNvPr>
              <p:cNvSpPr txBox="1"/>
              <p:nvPr/>
            </p:nvSpPr>
            <p:spPr>
              <a:xfrm>
                <a:off x="5114633" y="5356039"/>
                <a:ext cx="4860546" cy="7797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dirty="0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l-GR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l-GR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Δε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dk</m:t>
                              </m:r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l-GR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1D0E492-1A7F-272E-7634-A6C6F77E2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633" y="5356039"/>
                <a:ext cx="4860546" cy="779765"/>
              </a:xfrm>
              <a:prstGeom prst="rect">
                <a:avLst/>
              </a:prstGeom>
              <a:blipFill>
                <a:blip r:embed="rId5"/>
                <a:stretch>
                  <a:fillRect t="-57143" b="-5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Freeform 56">
            <a:extLst>
              <a:ext uri="{FF2B5EF4-FFF2-40B4-BE49-F238E27FC236}">
                <a16:creationId xmlns:a16="http://schemas.microsoft.com/office/drawing/2014/main" id="{6F3E703F-7C4C-8BD4-3565-D6E7839CB16B}"/>
              </a:ext>
            </a:extLst>
          </p:cNvPr>
          <p:cNvSpPr/>
          <p:nvPr/>
        </p:nvSpPr>
        <p:spPr>
          <a:xfrm>
            <a:off x="7200586" y="1365517"/>
            <a:ext cx="2603500" cy="901893"/>
          </a:xfrm>
          <a:custGeom>
            <a:avLst/>
            <a:gdLst>
              <a:gd name="connsiteX0" fmla="*/ 0 w 2603500"/>
              <a:gd name="connsiteY0" fmla="*/ 838393 h 901893"/>
              <a:gd name="connsiteX1" fmla="*/ 1257300 w 2603500"/>
              <a:gd name="connsiteY1" fmla="*/ 193 h 901893"/>
              <a:gd name="connsiteX2" fmla="*/ 2603500 w 2603500"/>
              <a:gd name="connsiteY2" fmla="*/ 901893 h 90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500" h="901893">
                <a:moveTo>
                  <a:pt x="0" y="838393"/>
                </a:moveTo>
                <a:cubicBezTo>
                  <a:pt x="411691" y="414001"/>
                  <a:pt x="823383" y="-10390"/>
                  <a:pt x="1257300" y="193"/>
                </a:cubicBezTo>
                <a:cubicBezTo>
                  <a:pt x="1691217" y="10776"/>
                  <a:pt x="2147358" y="456334"/>
                  <a:pt x="2603500" y="901893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81A4698E-099A-CBF7-0A13-FC08DE9F3FF6}"/>
              </a:ext>
            </a:extLst>
          </p:cNvPr>
          <p:cNvSpPr/>
          <p:nvPr/>
        </p:nvSpPr>
        <p:spPr>
          <a:xfrm flipV="1">
            <a:off x="7164346" y="2798751"/>
            <a:ext cx="2603500" cy="860891"/>
          </a:xfrm>
          <a:custGeom>
            <a:avLst/>
            <a:gdLst>
              <a:gd name="connsiteX0" fmla="*/ 0 w 2603500"/>
              <a:gd name="connsiteY0" fmla="*/ 838393 h 901893"/>
              <a:gd name="connsiteX1" fmla="*/ 1257300 w 2603500"/>
              <a:gd name="connsiteY1" fmla="*/ 193 h 901893"/>
              <a:gd name="connsiteX2" fmla="*/ 2603500 w 2603500"/>
              <a:gd name="connsiteY2" fmla="*/ 901893 h 90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500" h="901893">
                <a:moveTo>
                  <a:pt x="0" y="838393"/>
                </a:moveTo>
                <a:cubicBezTo>
                  <a:pt x="411691" y="414001"/>
                  <a:pt x="823383" y="-10390"/>
                  <a:pt x="1257300" y="193"/>
                </a:cubicBezTo>
                <a:cubicBezTo>
                  <a:pt x="1691217" y="10776"/>
                  <a:pt x="2147358" y="456334"/>
                  <a:pt x="2603500" y="901893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C70D42-D5D9-A6D2-C94A-9552964BC94F}"/>
              </a:ext>
            </a:extLst>
          </p:cNvPr>
          <p:cNvSpPr txBox="1"/>
          <p:nvPr/>
        </p:nvSpPr>
        <p:spPr>
          <a:xfrm>
            <a:off x="6642088" y="557318"/>
            <a:ext cx="4880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Somerfield quantization of </a:t>
            </a:r>
            <a:r>
              <a:rPr lang="en-US" dirty="0" err="1"/>
              <a:t>E,k</a:t>
            </a:r>
            <a:r>
              <a:rPr lang="en-US" dirty="0"/>
              <a:t> loop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294FD2E-9B9A-67B4-6B6E-9EAF952445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57" y="5067781"/>
            <a:ext cx="2828948" cy="17599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8866C8-6D5A-80BC-8866-DC3840985EDE}"/>
              </a:ext>
            </a:extLst>
          </p:cNvPr>
          <p:cNvSpPr txBox="1"/>
          <p:nvPr/>
        </p:nvSpPr>
        <p:spPr>
          <a:xfrm>
            <a:off x="15536278" y="3955476"/>
            <a:ext cx="1494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Spin-up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6661A6-8EDA-41E4-1D70-245D2397BE47}"/>
              </a:ext>
            </a:extLst>
          </p:cNvPr>
          <p:cNvSpPr txBox="1"/>
          <p:nvPr/>
        </p:nvSpPr>
        <p:spPr>
          <a:xfrm>
            <a:off x="15820151" y="393666"/>
            <a:ext cx="1494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Spin-down</a:t>
            </a:r>
          </a:p>
        </p:txBody>
      </p:sp>
    </p:spTree>
    <p:extLst>
      <p:ext uri="{BB962C8B-B14F-4D97-AF65-F5344CB8AC3E}">
        <p14:creationId xmlns:p14="http://schemas.microsoft.com/office/powerpoint/2010/main" val="37894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F81AFE8A-F565-B348-A8DB-89B941F7B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5432" y="489952"/>
            <a:ext cx="834954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Fundamental limits of diodes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A8A7D-A407-460E-3D82-6CDB0E98D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2445282"/>
            <a:ext cx="9144000" cy="272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24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692C8C-E3A1-2A1A-A7D4-7FFF1DDD0A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/>
          <a:stretch/>
        </p:blipFill>
        <p:spPr>
          <a:xfrm>
            <a:off x="4839097" y="259756"/>
            <a:ext cx="3773920" cy="359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14FBE5-7C3D-7BE2-0886-A35D04AD9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608" y="337453"/>
            <a:ext cx="1594789" cy="31757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23B04A-8397-5CB9-4F67-FCAD8D72862A}"/>
                  </a:ext>
                </a:extLst>
              </p:cNvPr>
              <p:cNvSpPr txBox="1"/>
              <p:nvPr/>
            </p:nvSpPr>
            <p:spPr>
              <a:xfrm rot="16200000">
                <a:off x="3655143" y="1381083"/>
                <a:ext cx="20892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 (100 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𝑛𝐴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23B04A-8397-5CB9-4F67-FCAD8D728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655143" y="1381083"/>
                <a:ext cx="2089245" cy="369332"/>
              </a:xfrm>
              <a:prstGeom prst="rect">
                <a:avLst/>
              </a:prstGeom>
              <a:blipFill>
                <a:blip r:embed="rId4"/>
                <a:stretch>
                  <a:fillRect r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536CEBE-EFEB-C761-3918-6DAA6C1078A4}"/>
              </a:ext>
            </a:extLst>
          </p:cNvPr>
          <p:cNvCxnSpPr>
            <a:cxnSpLocks/>
          </p:cNvCxnSpPr>
          <p:nvPr/>
        </p:nvCxnSpPr>
        <p:spPr>
          <a:xfrm>
            <a:off x="4910191" y="3930241"/>
            <a:ext cx="324195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40CAEDC-FD15-AB11-6342-7BBA35AC7C58}"/>
              </a:ext>
            </a:extLst>
          </p:cNvPr>
          <p:cNvSpPr txBox="1"/>
          <p:nvPr/>
        </p:nvSpPr>
        <p:spPr>
          <a:xfrm>
            <a:off x="6204662" y="3517030"/>
            <a:ext cx="174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Dc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E3F9A9-1B6D-048C-B60F-ABC5DA68855B}"/>
              </a:ext>
            </a:extLst>
          </p:cNvPr>
          <p:cNvSpPr txBox="1"/>
          <p:nvPr/>
        </p:nvSpPr>
        <p:spPr>
          <a:xfrm>
            <a:off x="5219892" y="3989496"/>
            <a:ext cx="107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C=1</a:t>
            </a: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2E9A22D5-004C-1F19-CDBB-7D5DCD402267}"/>
              </a:ext>
            </a:extLst>
          </p:cNvPr>
          <p:cNvSpPr/>
          <p:nvPr/>
        </p:nvSpPr>
        <p:spPr>
          <a:xfrm>
            <a:off x="6288675" y="3866505"/>
            <a:ext cx="166583" cy="16658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3502CE-8D9C-1431-319D-B4BD248F9420}"/>
              </a:ext>
            </a:extLst>
          </p:cNvPr>
          <p:cNvSpPr txBox="1"/>
          <p:nvPr/>
        </p:nvSpPr>
        <p:spPr>
          <a:xfrm>
            <a:off x="7179789" y="3989496"/>
            <a:ext cx="107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C=0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97AB14-C3E0-E7D0-912A-9126B89A8209}"/>
              </a:ext>
            </a:extLst>
          </p:cNvPr>
          <p:cNvCxnSpPr/>
          <p:nvPr/>
        </p:nvCxnSpPr>
        <p:spPr>
          <a:xfrm flipV="1">
            <a:off x="6761381" y="1046395"/>
            <a:ext cx="1512038" cy="8528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A14AFA-6987-15EB-3678-FF2D41263FE7}"/>
                  </a:ext>
                </a:extLst>
              </p:cNvPr>
              <p:cNvSpPr txBox="1"/>
              <p:nvPr/>
            </p:nvSpPr>
            <p:spPr>
              <a:xfrm>
                <a:off x="8562306" y="1389413"/>
                <a:ext cx="15556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𝐹𝑖𝑥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A14AFA-6987-15EB-3678-FF2D41263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2306" y="1389413"/>
                <a:ext cx="1555668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7F10FC-B4D7-8502-4AE7-F19254BFA18C}"/>
              </a:ext>
            </a:extLst>
          </p:cNvPr>
          <p:cNvCxnSpPr>
            <a:cxnSpLocks/>
            <a:stCxn id="18" idx="4"/>
          </p:cNvCxnSpPr>
          <p:nvPr/>
        </p:nvCxnSpPr>
        <p:spPr>
          <a:xfrm flipH="1">
            <a:off x="6911439" y="1813652"/>
            <a:ext cx="267545" cy="40527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CEA3CB-4732-F14E-D622-F7BD8BE39B2E}"/>
              </a:ext>
            </a:extLst>
          </p:cNvPr>
          <p:cNvCxnSpPr>
            <a:cxnSpLocks/>
            <a:stCxn id="19" idx="5"/>
          </p:cNvCxnSpPr>
          <p:nvPr/>
        </p:nvCxnSpPr>
        <p:spPr>
          <a:xfrm>
            <a:off x="7946181" y="1411828"/>
            <a:ext cx="1373332" cy="34214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E92D1C6D-F99B-27BB-819A-858A314FC0BF}"/>
              </a:ext>
            </a:extLst>
          </p:cNvPr>
          <p:cNvSpPr/>
          <p:nvPr/>
        </p:nvSpPr>
        <p:spPr>
          <a:xfrm>
            <a:off x="7045614" y="1525828"/>
            <a:ext cx="266739" cy="2878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E682C29-373A-F660-7BAA-AF4EF5F2F256}"/>
              </a:ext>
            </a:extLst>
          </p:cNvPr>
          <p:cNvSpPr/>
          <p:nvPr/>
        </p:nvSpPr>
        <p:spPr>
          <a:xfrm>
            <a:off x="7718505" y="1166155"/>
            <a:ext cx="266739" cy="2878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C4CA35C-A8AE-CF89-D11C-DC54DFBFE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727" y="5469565"/>
            <a:ext cx="2546415" cy="9121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72A99E-4C48-FDBD-8F59-0FB488DCD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9791" y="4837122"/>
            <a:ext cx="3857813" cy="912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DFB38F6-9E0B-9D31-69EF-FE7545061D6D}"/>
                  </a:ext>
                </a:extLst>
              </p:cNvPr>
              <p:cNvSpPr txBox="1"/>
              <p:nvPr/>
            </p:nvSpPr>
            <p:spPr>
              <a:xfrm>
                <a:off x="6540810" y="6078235"/>
                <a:ext cx="4860546" cy="7797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dirty="0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l-GR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l-GR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Δε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dk</m:t>
                              </m:r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DFB38F6-9E0B-9D31-69EF-FE7545061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810" y="6078235"/>
                <a:ext cx="4860546" cy="779765"/>
              </a:xfrm>
              <a:prstGeom prst="rect">
                <a:avLst/>
              </a:prstGeom>
              <a:blipFill>
                <a:blip r:embed="rId7"/>
                <a:stretch>
                  <a:fillRect t="-58065" b="-5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5923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E5E9F-12B9-07FF-FEB9-BA98A4886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Outlooks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2958E-8D4D-E6C8-A68E-E76065C54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139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6AAC3-83BB-156A-E480-5CD851C45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Nonlinear microwave applications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4523CC-7941-D9B3-C532-030E9B629EAD}"/>
              </a:ext>
            </a:extLst>
          </p:cNvPr>
          <p:cNvSpPr/>
          <p:nvPr/>
        </p:nvSpPr>
        <p:spPr>
          <a:xfrm>
            <a:off x="4217447" y="2134809"/>
            <a:ext cx="3757105" cy="25883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perspectiveRelaxed"/>
            <a:lightRig rig="threePt" dir="t"/>
          </a:scene3d>
          <a:sp3d extrusionH="254000" prstMaterial="matt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Times" pitchFamily="2" charset="0"/>
              <a:ea typeface="Times New Roman" charset="0"/>
              <a:cs typeface="Times New Roman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20FF30-4202-5D4E-47A7-07501A0DA42C}"/>
              </a:ext>
            </a:extLst>
          </p:cNvPr>
          <p:cNvGrpSpPr/>
          <p:nvPr/>
        </p:nvGrpSpPr>
        <p:grpSpPr>
          <a:xfrm>
            <a:off x="2545743" y="3285457"/>
            <a:ext cx="1378163" cy="734103"/>
            <a:chOff x="2358189" y="2327703"/>
            <a:chExt cx="1378163" cy="73410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55D9F9-B1BD-228B-8F21-CB8DC03466CA}"/>
                </a:ext>
              </a:extLst>
            </p:cNvPr>
            <p:cNvSpPr/>
            <p:nvPr/>
          </p:nvSpPr>
          <p:spPr>
            <a:xfrm>
              <a:off x="2576945" y="2750150"/>
              <a:ext cx="971277" cy="311656"/>
            </a:xfrm>
            <a:custGeom>
              <a:avLst/>
              <a:gdLst>
                <a:gd name="connsiteX0" fmla="*/ 0 w 971277"/>
                <a:gd name="connsiteY0" fmla="*/ 206653 h 311656"/>
                <a:gd name="connsiteX1" fmla="*/ 87503 w 971277"/>
                <a:gd name="connsiteY1" fmla="*/ 44773 h 311656"/>
                <a:gd name="connsiteX2" fmla="*/ 236257 w 971277"/>
                <a:gd name="connsiteY2" fmla="*/ 307280 h 311656"/>
                <a:gd name="connsiteX3" fmla="*/ 354385 w 971277"/>
                <a:gd name="connsiteY3" fmla="*/ 49148 h 311656"/>
                <a:gd name="connsiteX4" fmla="*/ 503139 w 971277"/>
                <a:gd name="connsiteY4" fmla="*/ 294155 h 311656"/>
                <a:gd name="connsiteX5" fmla="*/ 616892 w 971277"/>
                <a:gd name="connsiteY5" fmla="*/ 9772 h 311656"/>
                <a:gd name="connsiteX6" fmla="*/ 743771 w 971277"/>
                <a:gd name="connsiteY6" fmla="*/ 311655 h 311656"/>
                <a:gd name="connsiteX7" fmla="*/ 848774 w 971277"/>
                <a:gd name="connsiteY7" fmla="*/ 5397 h 311656"/>
                <a:gd name="connsiteX8" fmla="*/ 971277 w 971277"/>
                <a:gd name="connsiteY8" fmla="*/ 145401 h 31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277" h="311656">
                  <a:moveTo>
                    <a:pt x="0" y="206653"/>
                  </a:moveTo>
                  <a:cubicBezTo>
                    <a:pt x="24063" y="117327"/>
                    <a:pt x="48127" y="28002"/>
                    <a:pt x="87503" y="44773"/>
                  </a:cubicBezTo>
                  <a:cubicBezTo>
                    <a:pt x="126879" y="61544"/>
                    <a:pt x="191777" y="306551"/>
                    <a:pt x="236257" y="307280"/>
                  </a:cubicBezTo>
                  <a:cubicBezTo>
                    <a:pt x="280737" y="308009"/>
                    <a:pt x="309905" y="51335"/>
                    <a:pt x="354385" y="49148"/>
                  </a:cubicBezTo>
                  <a:cubicBezTo>
                    <a:pt x="398865" y="46960"/>
                    <a:pt x="459388" y="300718"/>
                    <a:pt x="503139" y="294155"/>
                  </a:cubicBezTo>
                  <a:cubicBezTo>
                    <a:pt x="546890" y="287592"/>
                    <a:pt x="576787" y="6855"/>
                    <a:pt x="616892" y="9772"/>
                  </a:cubicBezTo>
                  <a:cubicBezTo>
                    <a:pt x="656997" y="12689"/>
                    <a:pt x="705124" y="312384"/>
                    <a:pt x="743771" y="311655"/>
                  </a:cubicBezTo>
                  <a:cubicBezTo>
                    <a:pt x="782418" y="310926"/>
                    <a:pt x="810856" y="33106"/>
                    <a:pt x="848774" y="5397"/>
                  </a:cubicBezTo>
                  <a:cubicBezTo>
                    <a:pt x="886692" y="-22312"/>
                    <a:pt x="928984" y="61544"/>
                    <a:pt x="971277" y="145401"/>
                  </a:cubicBezTo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B7AB792-FCA2-2919-AD69-9EA4B649479C}"/>
                </a:ext>
              </a:extLst>
            </p:cNvPr>
            <p:cNvCxnSpPr/>
            <p:nvPr/>
          </p:nvCxnSpPr>
          <p:spPr>
            <a:xfrm>
              <a:off x="2358189" y="2952427"/>
              <a:ext cx="21875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E510B3A-7467-3217-C262-F93A92C099A6}"/>
                </a:ext>
              </a:extLst>
            </p:cNvPr>
            <p:cNvCxnSpPr>
              <a:cxnSpLocks/>
            </p:cNvCxnSpPr>
            <p:nvPr/>
          </p:nvCxnSpPr>
          <p:spPr>
            <a:xfrm>
              <a:off x="3548222" y="2889718"/>
              <a:ext cx="188130" cy="0"/>
            </a:xfrm>
            <a:prstGeom prst="line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802C767-1D60-03C5-3DAB-66BE17990D3F}"/>
                    </a:ext>
                  </a:extLst>
                </p:cNvPr>
                <p:cNvSpPr txBox="1"/>
                <p:nvPr/>
              </p:nvSpPr>
              <p:spPr>
                <a:xfrm>
                  <a:off x="2769451" y="2327703"/>
                  <a:ext cx="67674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A78E8C78-D8E1-0F72-8A3B-A0D9F68430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9451" y="2327703"/>
                  <a:ext cx="676743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9537EC-6F0C-283F-8611-9DA52F298EF4}"/>
              </a:ext>
            </a:extLst>
          </p:cNvPr>
          <p:cNvGrpSpPr/>
          <p:nvPr/>
        </p:nvGrpSpPr>
        <p:grpSpPr>
          <a:xfrm>
            <a:off x="8004365" y="2523255"/>
            <a:ext cx="3349435" cy="1037356"/>
            <a:chOff x="6398099" y="1931863"/>
            <a:chExt cx="3349435" cy="1037356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33E3165-86C5-7CA8-A7BE-58279753F459}"/>
                </a:ext>
              </a:extLst>
            </p:cNvPr>
            <p:cNvSpPr/>
            <p:nvPr/>
          </p:nvSpPr>
          <p:spPr>
            <a:xfrm>
              <a:off x="7505143" y="2657563"/>
              <a:ext cx="613622" cy="311656"/>
            </a:xfrm>
            <a:custGeom>
              <a:avLst/>
              <a:gdLst>
                <a:gd name="connsiteX0" fmla="*/ 0 w 971277"/>
                <a:gd name="connsiteY0" fmla="*/ 206653 h 311656"/>
                <a:gd name="connsiteX1" fmla="*/ 87503 w 971277"/>
                <a:gd name="connsiteY1" fmla="*/ 44773 h 311656"/>
                <a:gd name="connsiteX2" fmla="*/ 236257 w 971277"/>
                <a:gd name="connsiteY2" fmla="*/ 307280 h 311656"/>
                <a:gd name="connsiteX3" fmla="*/ 354385 w 971277"/>
                <a:gd name="connsiteY3" fmla="*/ 49148 h 311656"/>
                <a:gd name="connsiteX4" fmla="*/ 503139 w 971277"/>
                <a:gd name="connsiteY4" fmla="*/ 294155 h 311656"/>
                <a:gd name="connsiteX5" fmla="*/ 616892 w 971277"/>
                <a:gd name="connsiteY5" fmla="*/ 9772 h 311656"/>
                <a:gd name="connsiteX6" fmla="*/ 743771 w 971277"/>
                <a:gd name="connsiteY6" fmla="*/ 311655 h 311656"/>
                <a:gd name="connsiteX7" fmla="*/ 848774 w 971277"/>
                <a:gd name="connsiteY7" fmla="*/ 5397 h 311656"/>
                <a:gd name="connsiteX8" fmla="*/ 971277 w 971277"/>
                <a:gd name="connsiteY8" fmla="*/ 145401 h 31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277" h="311656">
                  <a:moveTo>
                    <a:pt x="0" y="206653"/>
                  </a:moveTo>
                  <a:cubicBezTo>
                    <a:pt x="24063" y="117327"/>
                    <a:pt x="48127" y="28002"/>
                    <a:pt x="87503" y="44773"/>
                  </a:cubicBezTo>
                  <a:cubicBezTo>
                    <a:pt x="126879" y="61544"/>
                    <a:pt x="191777" y="306551"/>
                    <a:pt x="236257" y="307280"/>
                  </a:cubicBezTo>
                  <a:cubicBezTo>
                    <a:pt x="280737" y="308009"/>
                    <a:pt x="309905" y="51335"/>
                    <a:pt x="354385" y="49148"/>
                  </a:cubicBezTo>
                  <a:cubicBezTo>
                    <a:pt x="398865" y="46960"/>
                    <a:pt x="459388" y="300718"/>
                    <a:pt x="503139" y="294155"/>
                  </a:cubicBezTo>
                  <a:cubicBezTo>
                    <a:pt x="546890" y="287592"/>
                    <a:pt x="576787" y="6855"/>
                    <a:pt x="616892" y="9772"/>
                  </a:cubicBezTo>
                  <a:cubicBezTo>
                    <a:pt x="656997" y="12689"/>
                    <a:pt x="705124" y="312384"/>
                    <a:pt x="743771" y="311655"/>
                  </a:cubicBezTo>
                  <a:cubicBezTo>
                    <a:pt x="782418" y="310926"/>
                    <a:pt x="810856" y="33106"/>
                    <a:pt x="848774" y="5397"/>
                  </a:cubicBezTo>
                  <a:cubicBezTo>
                    <a:pt x="886692" y="-22312"/>
                    <a:pt x="928984" y="61544"/>
                    <a:pt x="971277" y="145401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E9F01BE-7C8C-1003-A9E7-C4AA1D1F36D5}"/>
                </a:ext>
              </a:extLst>
            </p:cNvPr>
            <p:cNvCxnSpPr/>
            <p:nvPr/>
          </p:nvCxnSpPr>
          <p:spPr>
            <a:xfrm>
              <a:off x="7286386" y="2859840"/>
              <a:ext cx="218756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6C96E7C-3E6D-0863-46F6-7283865A8DFC}"/>
                </a:ext>
              </a:extLst>
            </p:cNvPr>
            <p:cNvCxnSpPr>
              <a:cxnSpLocks/>
            </p:cNvCxnSpPr>
            <p:nvPr/>
          </p:nvCxnSpPr>
          <p:spPr>
            <a:xfrm>
              <a:off x="8633737" y="2747970"/>
              <a:ext cx="188130" cy="0"/>
            </a:xfrm>
            <a:prstGeom prst="line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EB777DF-A669-DDB3-FD07-F0151F66610C}"/>
                </a:ext>
              </a:extLst>
            </p:cNvPr>
            <p:cNvSpPr/>
            <p:nvPr/>
          </p:nvSpPr>
          <p:spPr>
            <a:xfrm>
              <a:off x="8021431" y="2611971"/>
              <a:ext cx="613622" cy="311656"/>
            </a:xfrm>
            <a:custGeom>
              <a:avLst/>
              <a:gdLst>
                <a:gd name="connsiteX0" fmla="*/ 0 w 971277"/>
                <a:gd name="connsiteY0" fmla="*/ 206653 h 311656"/>
                <a:gd name="connsiteX1" fmla="*/ 87503 w 971277"/>
                <a:gd name="connsiteY1" fmla="*/ 44773 h 311656"/>
                <a:gd name="connsiteX2" fmla="*/ 236257 w 971277"/>
                <a:gd name="connsiteY2" fmla="*/ 307280 h 311656"/>
                <a:gd name="connsiteX3" fmla="*/ 354385 w 971277"/>
                <a:gd name="connsiteY3" fmla="*/ 49148 h 311656"/>
                <a:gd name="connsiteX4" fmla="*/ 503139 w 971277"/>
                <a:gd name="connsiteY4" fmla="*/ 294155 h 311656"/>
                <a:gd name="connsiteX5" fmla="*/ 616892 w 971277"/>
                <a:gd name="connsiteY5" fmla="*/ 9772 h 311656"/>
                <a:gd name="connsiteX6" fmla="*/ 743771 w 971277"/>
                <a:gd name="connsiteY6" fmla="*/ 311655 h 311656"/>
                <a:gd name="connsiteX7" fmla="*/ 848774 w 971277"/>
                <a:gd name="connsiteY7" fmla="*/ 5397 h 311656"/>
                <a:gd name="connsiteX8" fmla="*/ 971277 w 971277"/>
                <a:gd name="connsiteY8" fmla="*/ 145401 h 31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277" h="311656">
                  <a:moveTo>
                    <a:pt x="0" y="206653"/>
                  </a:moveTo>
                  <a:cubicBezTo>
                    <a:pt x="24063" y="117327"/>
                    <a:pt x="48127" y="28002"/>
                    <a:pt x="87503" y="44773"/>
                  </a:cubicBezTo>
                  <a:cubicBezTo>
                    <a:pt x="126879" y="61544"/>
                    <a:pt x="191777" y="306551"/>
                    <a:pt x="236257" y="307280"/>
                  </a:cubicBezTo>
                  <a:cubicBezTo>
                    <a:pt x="280737" y="308009"/>
                    <a:pt x="309905" y="51335"/>
                    <a:pt x="354385" y="49148"/>
                  </a:cubicBezTo>
                  <a:cubicBezTo>
                    <a:pt x="398865" y="46960"/>
                    <a:pt x="459388" y="300718"/>
                    <a:pt x="503139" y="294155"/>
                  </a:cubicBezTo>
                  <a:cubicBezTo>
                    <a:pt x="546890" y="287592"/>
                    <a:pt x="576787" y="6855"/>
                    <a:pt x="616892" y="9772"/>
                  </a:cubicBezTo>
                  <a:cubicBezTo>
                    <a:pt x="656997" y="12689"/>
                    <a:pt x="705124" y="312384"/>
                    <a:pt x="743771" y="311655"/>
                  </a:cubicBezTo>
                  <a:cubicBezTo>
                    <a:pt x="782418" y="310926"/>
                    <a:pt x="810856" y="33106"/>
                    <a:pt x="848774" y="5397"/>
                  </a:cubicBezTo>
                  <a:cubicBezTo>
                    <a:pt x="886692" y="-22312"/>
                    <a:pt x="928984" y="61544"/>
                    <a:pt x="971277" y="145401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DC0AD73-5DB1-C4D9-1695-C44DCAE9D8AD}"/>
                    </a:ext>
                  </a:extLst>
                </p:cNvPr>
                <p:cNvSpPr txBox="1"/>
                <p:nvPr/>
              </p:nvSpPr>
              <p:spPr>
                <a:xfrm>
                  <a:off x="6398099" y="1931863"/>
                  <a:ext cx="334943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Higher harmonic generation 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F37380DC-A6E1-93F6-8B80-209B24D774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8099" y="1931863"/>
                  <a:ext cx="3349435" cy="646331"/>
                </a:xfrm>
                <a:prstGeom prst="rect">
                  <a:avLst/>
                </a:prstGeom>
                <a:blipFill>
                  <a:blip r:embed="rId3"/>
                  <a:stretch>
                    <a:fillRect t="-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46FC04C-215A-955E-41F2-9BD950CDE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7053" y="3179060"/>
            <a:ext cx="2912067" cy="7631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BB59E8F-D17E-3CBC-9C62-69DBA5393A4B}"/>
              </a:ext>
            </a:extLst>
          </p:cNvPr>
          <p:cNvGrpSpPr/>
          <p:nvPr/>
        </p:nvGrpSpPr>
        <p:grpSpPr>
          <a:xfrm>
            <a:off x="8400906" y="4723191"/>
            <a:ext cx="2453581" cy="751348"/>
            <a:chOff x="7671763" y="4051212"/>
            <a:chExt cx="2453581" cy="751348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F94474F-3782-2A3E-66EB-5787DE4799CF}"/>
                </a:ext>
              </a:extLst>
            </p:cNvPr>
            <p:cNvSpPr/>
            <p:nvPr/>
          </p:nvSpPr>
          <p:spPr>
            <a:xfrm>
              <a:off x="8482712" y="4490904"/>
              <a:ext cx="449500" cy="311656"/>
            </a:xfrm>
            <a:custGeom>
              <a:avLst/>
              <a:gdLst>
                <a:gd name="connsiteX0" fmla="*/ 0 w 971277"/>
                <a:gd name="connsiteY0" fmla="*/ 206653 h 311656"/>
                <a:gd name="connsiteX1" fmla="*/ 87503 w 971277"/>
                <a:gd name="connsiteY1" fmla="*/ 44773 h 311656"/>
                <a:gd name="connsiteX2" fmla="*/ 236257 w 971277"/>
                <a:gd name="connsiteY2" fmla="*/ 307280 h 311656"/>
                <a:gd name="connsiteX3" fmla="*/ 354385 w 971277"/>
                <a:gd name="connsiteY3" fmla="*/ 49148 h 311656"/>
                <a:gd name="connsiteX4" fmla="*/ 503139 w 971277"/>
                <a:gd name="connsiteY4" fmla="*/ 294155 h 311656"/>
                <a:gd name="connsiteX5" fmla="*/ 616892 w 971277"/>
                <a:gd name="connsiteY5" fmla="*/ 9772 h 311656"/>
                <a:gd name="connsiteX6" fmla="*/ 743771 w 971277"/>
                <a:gd name="connsiteY6" fmla="*/ 311655 h 311656"/>
                <a:gd name="connsiteX7" fmla="*/ 848774 w 971277"/>
                <a:gd name="connsiteY7" fmla="*/ 5397 h 311656"/>
                <a:gd name="connsiteX8" fmla="*/ 971277 w 971277"/>
                <a:gd name="connsiteY8" fmla="*/ 145401 h 31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277" h="311656">
                  <a:moveTo>
                    <a:pt x="0" y="206653"/>
                  </a:moveTo>
                  <a:cubicBezTo>
                    <a:pt x="24063" y="117327"/>
                    <a:pt x="48127" y="28002"/>
                    <a:pt x="87503" y="44773"/>
                  </a:cubicBezTo>
                  <a:cubicBezTo>
                    <a:pt x="126879" y="61544"/>
                    <a:pt x="191777" y="306551"/>
                    <a:pt x="236257" y="307280"/>
                  </a:cubicBezTo>
                  <a:cubicBezTo>
                    <a:pt x="280737" y="308009"/>
                    <a:pt x="309905" y="51335"/>
                    <a:pt x="354385" y="49148"/>
                  </a:cubicBezTo>
                  <a:cubicBezTo>
                    <a:pt x="398865" y="46960"/>
                    <a:pt x="459388" y="300718"/>
                    <a:pt x="503139" y="294155"/>
                  </a:cubicBezTo>
                  <a:cubicBezTo>
                    <a:pt x="546890" y="287592"/>
                    <a:pt x="576787" y="6855"/>
                    <a:pt x="616892" y="9772"/>
                  </a:cubicBezTo>
                  <a:cubicBezTo>
                    <a:pt x="656997" y="12689"/>
                    <a:pt x="705124" y="312384"/>
                    <a:pt x="743771" y="311655"/>
                  </a:cubicBezTo>
                  <a:cubicBezTo>
                    <a:pt x="782418" y="310926"/>
                    <a:pt x="810856" y="33106"/>
                    <a:pt x="848774" y="5397"/>
                  </a:cubicBezTo>
                  <a:cubicBezTo>
                    <a:pt x="886692" y="-22312"/>
                    <a:pt x="928984" y="61544"/>
                    <a:pt x="971277" y="145401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021CBC-65E7-588A-4E99-2C9D296AF4C9}"/>
                </a:ext>
              </a:extLst>
            </p:cNvPr>
            <p:cNvCxnSpPr>
              <a:cxnSpLocks/>
            </p:cNvCxnSpPr>
            <p:nvPr/>
          </p:nvCxnSpPr>
          <p:spPr>
            <a:xfrm>
              <a:off x="9309448" y="4581311"/>
              <a:ext cx="137812" cy="0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0F1755C-8820-B553-9FF7-EB46E112AA59}"/>
                </a:ext>
              </a:extLst>
            </p:cNvPr>
            <p:cNvSpPr/>
            <p:nvPr/>
          </p:nvSpPr>
          <p:spPr>
            <a:xfrm>
              <a:off x="8860912" y="4445312"/>
              <a:ext cx="449500" cy="311656"/>
            </a:xfrm>
            <a:custGeom>
              <a:avLst/>
              <a:gdLst>
                <a:gd name="connsiteX0" fmla="*/ 0 w 971277"/>
                <a:gd name="connsiteY0" fmla="*/ 206653 h 311656"/>
                <a:gd name="connsiteX1" fmla="*/ 87503 w 971277"/>
                <a:gd name="connsiteY1" fmla="*/ 44773 h 311656"/>
                <a:gd name="connsiteX2" fmla="*/ 236257 w 971277"/>
                <a:gd name="connsiteY2" fmla="*/ 307280 h 311656"/>
                <a:gd name="connsiteX3" fmla="*/ 354385 w 971277"/>
                <a:gd name="connsiteY3" fmla="*/ 49148 h 311656"/>
                <a:gd name="connsiteX4" fmla="*/ 503139 w 971277"/>
                <a:gd name="connsiteY4" fmla="*/ 294155 h 311656"/>
                <a:gd name="connsiteX5" fmla="*/ 616892 w 971277"/>
                <a:gd name="connsiteY5" fmla="*/ 9772 h 311656"/>
                <a:gd name="connsiteX6" fmla="*/ 743771 w 971277"/>
                <a:gd name="connsiteY6" fmla="*/ 311655 h 311656"/>
                <a:gd name="connsiteX7" fmla="*/ 848774 w 971277"/>
                <a:gd name="connsiteY7" fmla="*/ 5397 h 311656"/>
                <a:gd name="connsiteX8" fmla="*/ 971277 w 971277"/>
                <a:gd name="connsiteY8" fmla="*/ 145401 h 31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277" h="311656">
                  <a:moveTo>
                    <a:pt x="0" y="206653"/>
                  </a:moveTo>
                  <a:cubicBezTo>
                    <a:pt x="24063" y="117327"/>
                    <a:pt x="48127" y="28002"/>
                    <a:pt x="87503" y="44773"/>
                  </a:cubicBezTo>
                  <a:cubicBezTo>
                    <a:pt x="126879" y="61544"/>
                    <a:pt x="191777" y="306551"/>
                    <a:pt x="236257" y="307280"/>
                  </a:cubicBezTo>
                  <a:cubicBezTo>
                    <a:pt x="280737" y="308009"/>
                    <a:pt x="309905" y="51335"/>
                    <a:pt x="354385" y="49148"/>
                  </a:cubicBezTo>
                  <a:cubicBezTo>
                    <a:pt x="398865" y="46960"/>
                    <a:pt x="459388" y="300718"/>
                    <a:pt x="503139" y="294155"/>
                  </a:cubicBezTo>
                  <a:cubicBezTo>
                    <a:pt x="546890" y="287592"/>
                    <a:pt x="576787" y="6855"/>
                    <a:pt x="616892" y="9772"/>
                  </a:cubicBezTo>
                  <a:cubicBezTo>
                    <a:pt x="656997" y="12689"/>
                    <a:pt x="705124" y="312384"/>
                    <a:pt x="743771" y="311655"/>
                  </a:cubicBezTo>
                  <a:cubicBezTo>
                    <a:pt x="782418" y="310926"/>
                    <a:pt x="810856" y="33106"/>
                    <a:pt x="848774" y="5397"/>
                  </a:cubicBezTo>
                  <a:cubicBezTo>
                    <a:pt x="886692" y="-22312"/>
                    <a:pt x="928984" y="61544"/>
                    <a:pt x="971277" y="145401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C579902-84A8-AF57-AB23-5F6CC73BDAAF}"/>
                    </a:ext>
                  </a:extLst>
                </p:cNvPr>
                <p:cNvSpPr txBox="1"/>
                <p:nvPr/>
              </p:nvSpPr>
              <p:spPr>
                <a:xfrm>
                  <a:off x="7671763" y="4051212"/>
                  <a:ext cx="245358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0">
                      <a:solidFill>
                        <a:srgbClr val="7030A0"/>
                      </a:solidFill>
                    </a:rPr>
                    <a:t>5</a:t>
                  </a:r>
                  <a14:m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endParaRPr lang="en-US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C579902-84A8-AF57-AB23-5F6CC73BDA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763" y="4051212"/>
                  <a:ext cx="2453581" cy="369332"/>
                </a:xfrm>
                <a:prstGeom prst="rect">
                  <a:avLst/>
                </a:prstGeom>
                <a:blipFill>
                  <a:blip r:embed="rId8"/>
                  <a:stretch>
                    <a:fillRect t="-10345" b="-275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621F2A7-458D-E4F1-0DC0-60C8A587915D}"/>
              </a:ext>
            </a:extLst>
          </p:cNvPr>
          <p:cNvCxnSpPr/>
          <p:nvPr/>
        </p:nvCxnSpPr>
        <p:spPr>
          <a:xfrm>
            <a:off x="9590055" y="3847472"/>
            <a:ext cx="0" cy="70826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A015DB7-86A2-BAAD-39E5-EC6D973504C4}"/>
              </a:ext>
            </a:extLst>
          </p:cNvPr>
          <p:cNvSpPr txBox="1"/>
          <p:nvPr/>
        </p:nvSpPr>
        <p:spPr>
          <a:xfrm>
            <a:off x="10107497" y="4019560"/>
            <a:ext cx="1428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Entangled</a:t>
            </a:r>
          </a:p>
        </p:txBody>
      </p:sp>
    </p:spTree>
    <p:extLst>
      <p:ext uri="{BB962C8B-B14F-4D97-AF65-F5344CB8AC3E}">
        <p14:creationId xmlns:p14="http://schemas.microsoft.com/office/powerpoint/2010/main" val="16128592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EC915-374C-3130-6F80-BAE2CAE32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C012-5D85-60A9-A967-D3E4CFCDD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Microwave photon entanglement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6599DD7-FE52-EFEB-61C0-6534D3C0B9C3}"/>
              </a:ext>
            </a:extLst>
          </p:cNvPr>
          <p:cNvSpPr/>
          <p:nvPr/>
        </p:nvSpPr>
        <p:spPr>
          <a:xfrm>
            <a:off x="2316465" y="5715967"/>
            <a:ext cx="776908" cy="7769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85F5D9-E11F-3B33-2FD8-E8B975A9D86B}"/>
              </a:ext>
            </a:extLst>
          </p:cNvPr>
          <p:cNvSpPr txBox="1"/>
          <p:nvPr/>
        </p:nvSpPr>
        <p:spPr>
          <a:xfrm>
            <a:off x="3546145" y="6076336"/>
            <a:ext cx="184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LZ1 at –k1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A983D7-1D0F-8F4B-7210-144A26F98F9F}"/>
              </a:ext>
            </a:extLst>
          </p:cNvPr>
          <p:cNvSpPr txBox="1"/>
          <p:nvPr/>
        </p:nvSpPr>
        <p:spPr>
          <a:xfrm>
            <a:off x="6454997" y="6089588"/>
            <a:ext cx="184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LZ2 at +k1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DE05A0C-9D8E-EAE8-5087-653788DEB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34" y="2768796"/>
            <a:ext cx="8227075" cy="2947171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4EE3274-E1A1-3C99-7542-5E252D9E269B}"/>
              </a:ext>
            </a:extLst>
          </p:cNvPr>
          <p:cNvCxnSpPr>
            <a:cxnSpLocks/>
          </p:cNvCxnSpPr>
          <p:nvPr/>
        </p:nvCxnSpPr>
        <p:spPr>
          <a:xfrm flipV="1">
            <a:off x="2832534" y="5398625"/>
            <a:ext cx="251112" cy="37882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D66785A-6E32-FD51-A648-ACDD1EF37452}"/>
              </a:ext>
            </a:extLst>
          </p:cNvPr>
          <p:cNvSpPr txBox="1"/>
          <p:nvPr/>
        </p:nvSpPr>
        <p:spPr>
          <a:xfrm>
            <a:off x="2958090" y="5029293"/>
            <a:ext cx="33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E</a:t>
            </a:r>
            <a:endParaRPr lang="en-US" i="1" baseline="-25000" dirty="0">
              <a:solidFill>
                <a:schemeClr val="bg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306A37C-B85A-E7BA-8F66-8383782E79EE}"/>
              </a:ext>
            </a:extLst>
          </p:cNvPr>
          <p:cNvCxnSpPr>
            <a:cxnSpLocks/>
          </p:cNvCxnSpPr>
          <p:nvPr/>
        </p:nvCxnSpPr>
        <p:spPr>
          <a:xfrm>
            <a:off x="3825062" y="2670953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3B4EC82-C692-6CC4-085E-5F61454434CF}"/>
              </a:ext>
            </a:extLst>
          </p:cNvPr>
          <p:cNvCxnSpPr/>
          <p:nvPr/>
        </p:nvCxnSpPr>
        <p:spPr>
          <a:xfrm>
            <a:off x="6654401" y="2670953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F95EEEB-DD49-4F07-4F30-7F581831C71B}"/>
              </a:ext>
            </a:extLst>
          </p:cNvPr>
          <p:cNvSpPr txBox="1"/>
          <p:nvPr/>
        </p:nvSpPr>
        <p:spPr>
          <a:xfrm>
            <a:off x="4467481" y="2768796"/>
            <a:ext cx="172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PathA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F9CD61-DC0F-4538-442A-0EF117C024D3}"/>
              </a:ext>
            </a:extLst>
          </p:cNvPr>
          <p:cNvSpPr txBox="1"/>
          <p:nvPr/>
        </p:nvSpPr>
        <p:spPr>
          <a:xfrm>
            <a:off x="4319811" y="5456831"/>
            <a:ext cx="172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PathB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6354CC3-DAC3-E91C-BCC2-4F0186404C88}"/>
              </a:ext>
            </a:extLst>
          </p:cNvPr>
          <p:cNvSpPr/>
          <p:nvPr/>
        </p:nvSpPr>
        <p:spPr>
          <a:xfrm>
            <a:off x="3975491" y="3165613"/>
            <a:ext cx="2603500" cy="901893"/>
          </a:xfrm>
          <a:custGeom>
            <a:avLst/>
            <a:gdLst>
              <a:gd name="connsiteX0" fmla="*/ 0 w 2603500"/>
              <a:gd name="connsiteY0" fmla="*/ 838393 h 901893"/>
              <a:gd name="connsiteX1" fmla="*/ 1257300 w 2603500"/>
              <a:gd name="connsiteY1" fmla="*/ 193 h 901893"/>
              <a:gd name="connsiteX2" fmla="*/ 2603500 w 2603500"/>
              <a:gd name="connsiteY2" fmla="*/ 901893 h 90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500" h="901893">
                <a:moveTo>
                  <a:pt x="0" y="838393"/>
                </a:moveTo>
                <a:cubicBezTo>
                  <a:pt x="411691" y="414001"/>
                  <a:pt x="823383" y="-10390"/>
                  <a:pt x="1257300" y="193"/>
                </a:cubicBezTo>
                <a:cubicBezTo>
                  <a:pt x="1691217" y="10776"/>
                  <a:pt x="2147358" y="456334"/>
                  <a:pt x="2603500" y="901893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13B0660B-175D-82E0-5312-3F891899865F}"/>
              </a:ext>
            </a:extLst>
          </p:cNvPr>
          <p:cNvSpPr/>
          <p:nvPr/>
        </p:nvSpPr>
        <p:spPr>
          <a:xfrm flipV="1">
            <a:off x="3939251" y="4598847"/>
            <a:ext cx="2603500" cy="860891"/>
          </a:xfrm>
          <a:custGeom>
            <a:avLst/>
            <a:gdLst>
              <a:gd name="connsiteX0" fmla="*/ 0 w 2603500"/>
              <a:gd name="connsiteY0" fmla="*/ 838393 h 901893"/>
              <a:gd name="connsiteX1" fmla="*/ 1257300 w 2603500"/>
              <a:gd name="connsiteY1" fmla="*/ 193 h 901893"/>
              <a:gd name="connsiteX2" fmla="*/ 2603500 w 2603500"/>
              <a:gd name="connsiteY2" fmla="*/ 901893 h 90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500" h="901893">
                <a:moveTo>
                  <a:pt x="0" y="838393"/>
                </a:moveTo>
                <a:cubicBezTo>
                  <a:pt x="411691" y="414001"/>
                  <a:pt x="823383" y="-10390"/>
                  <a:pt x="1257300" y="193"/>
                </a:cubicBezTo>
                <a:cubicBezTo>
                  <a:pt x="1691217" y="10776"/>
                  <a:pt x="2147358" y="456334"/>
                  <a:pt x="2603500" y="901893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8F89BE7-A60E-EBCB-913A-43E86455994B}"/>
              </a:ext>
            </a:extLst>
          </p:cNvPr>
          <p:cNvSpPr/>
          <p:nvPr/>
        </p:nvSpPr>
        <p:spPr>
          <a:xfrm>
            <a:off x="1071134" y="4067506"/>
            <a:ext cx="8600404" cy="531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3F1E31-C8B1-A586-865B-376F56CCA33B}"/>
              </a:ext>
            </a:extLst>
          </p:cNvPr>
          <p:cNvGrpSpPr/>
          <p:nvPr/>
        </p:nvGrpSpPr>
        <p:grpSpPr>
          <a:xfrm>
            <a:off x="2751172" y="3590831"/>
            <a:ext cx="3349435" cy="1037356"/>
            <a:chOff x="6398099" y="1931863"/>
            <a:chExt cx="3349435" cy="1037356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33E00E1-A454-2C23-A100-31525928E148}"/>
                </a:ext>
              </a:extLst>
            </p:cNvPr>
            <p:cNvSpPr/>
            <p:nvPr/>
          </p:nvSpPr>
          <p:spPr>
            <a:xfrm>
              <a:off x="7505143" y="2657563"/>
              <a:ext cx="613622" cy="311656"/>
            </a:xfrm>
            <a:custGeom>
              <a:avLst/>
              <a:gdLst>
                <a:gd name="connsiteX0" fmla="*/ 0 w 971277"/>
                <a:gd name="connsiteY0" fmla="*/ 206653 h 311656"/>
                <a:gd name="connsiteX1" fmla="*/ 87503 w 971277"/>
                <a:gd name="connsiteY1" fmla="*/ 44773 h 311656"/>
                <a:gd name="connsiteX2" fmla="*/ 236257 w 971277"/>
                <a:gd name="connsiteY2" fmla="*/ 307280 h 311656"/>
                <a:gd name="connsiteX3" fmla="*/ 354385 w 971277"/>
                <a:gd name="connsiteY3" fmla="*/ 49148 h 311656"/>
                <a:gd name="connsiteX4" fmla="*/ 503139 w 971277"/>
                <a:gd name="connsiteY4" fmla="*/ 294155 h 311656"/>
                <a:gd name="connsiteX5" fmla="*/ 616892 w 971277"/>
                <a:gd name="connsiteY5" fmla="*/ 9772 h 311656"/>
                <a:gd name="connsiteX6" fmla="*/ 743771 w 971277"/>
                <a:gd name="connsiteY6" fmla="*/ 311655 h 311656"/>
                <a:gd name="connsiteX7" fmla="*/ 848774 w 971277"/>
                <a:gd name="connsiteY7" fmla="*/ 5397 h 311656"/>
                <a:gd name="connsiteX8" fmla="*/ 971277 w 971277"/>
                <a:gd name="connsiteY8" fmla="*/ 145401 h 31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277" h="311656">
                  <a:moveTo>
                    <a:pt x="0" y="206653"/>
                  </a:moveTo>
                  <a:cubicBezTo>
                    <a:pt x="24063" y="117327"/>
                    <a:pt x="48127" y="28002"/>
                    <a:pt x="87503" y="44773"/>
                  </a:cubicBezTo>
                  <a:cubicBezTo>
                    <a:pt x="126879" y="61544"/>
                    <a:pt x="191777" y="306551"/>
                    <a:pt x="236257" y="307280"/>
                  </a:cubicBezTo>
                  <a:cubicBezTo>
                    <a:pt x="280737" y="308009"/>
                    <a:pt x="309905" y="51335"/>
                    <a:pt x="354385" y="49148"/>
                  </a:cubicBezTo>
                  <a:cubicBezTo>
                    <a:pt x="398865" y="46960"/>
                    <a:pt x="459388" y="300718"/>
                    <a:pt x="503139" y="294155"/>
                  </a:cubicBezTo>
                  <a:cubicBezTo>
                    <a:pt x="546890" y="287592"/>
                    <a:pt x="576787" y="6855"/>
                    <a:pt x="616892" y="9772"/>
                  </a:cubicBezTo>
                  <a:cubicBezTo>
                    <a:pt x="656997" y="12689"/>
                    <a:pt x="705124" y="312384"/>
                    <a:pt x="743771" y="311655"/>
                  </a:cubicBezTo>
                  <a:cubicBezTo>
                    <a:pt x="782418" y="310926"/>
                    <a:pt x="810856" y="33106"/>
                    <a:pt x="848774" y="5397"/>
                  </a:cubicBezTo>
                  <a:cubicBezTo>
                    <a:pt x="886692" y="-22312"/>
                    <a:pt x="928984" y="61544"/>
                    <a:pt x="971277" y="145401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B12F255-7C97-6FAF-D752-215183BB0B9D}"/>
                </a:ext>
              </a:extLst>
            </p:cNvPr>
            <p:cNvCxnSpPr/>
            <p:nvPr/>
          </p:nvCxnSpPr>
          <p:spPr>
            <a:xfrm>
              <a:off x="7286386" y="2859840"/>
              <a:ext cx="218756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FEC9FA4-C8E8-7CDE-3FDE-A75C55EB0B76}"/>
                </a:ext>
              </a:extLst>
            </p:cNvPr>
            <p:cNvCxnSpPr>
              <a:cxnSpLocks/>
            </p:cNvCxnSpPr>
            <p:nvPr/>
          </p:nvCxnSpPr>
          <p:spPr>
            <a:xfrm>
              <a:off x="8633737" y="2747970"/>
              <a:ext cx="188130" cy="0"/>
            </a:xfrm>
            <a:prstGeom prst="line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04F79AB-E0F0-1716-BF2E-3E2FB0A44351}"/>
                </a:ext>
              </a:extLst>
            </p:cNvPr>
            <p:cNvSpPr/>
            <p:nvPr/>
          </p:nvSpPr>
          <p:spPr>
            <a:xfrm>
              <a:off x="8021431" y="2611971"/>
              <a:ext cx="613622" cy="311656"/>
            </a:xfrm>
            <a:custGeom>
              <a:avLst/>
              <a:gdLst>
                <a:gd name="connsiteX0" fmla="*/ 0 w 971277"/>
                <a:gd name="connsiteY0" fmla="*/ 206653 h 311656"/>
                <a:gd name="connsiteX1" fmla="*/ 87503 w 971277"/>
                <a:gd name="connsiteY1" fmla="*/ 44773 h 311656"/>
                <a:gd name="connsiteX2" fmla="*/ 236257 w 971277"/>
                <a:gd name="connsiteY2" fmla="*/ 307280 h 311656"/>
                <a:gd name="connsiteX3" fmla="*/ 354385 w 971277"/>
                <a:gd name="connsiteY3" fmla="*/ 49148 h 311656"/>
                <a:gd name="connsiteX4" fmla="*/ 503139 w 971277"/>
                <a:gd name="connsiteY4" fmla="*/ 294155 h 311656"/>
                <a:gd name="connsiteX5" fmla="*/ 616892 w 971277"/>
                <a:gd name="connsiteY5" fmla="*/ 9772 h 311656"/>
                <a:gd name="connsiteX6" fmla="*/ 743771 w 971277"/>
                <a:gd name="connsiteY6" fmla="*/ 311655 h 311656"/>
                <a:gd name="connsiteX7" fmla="*/ 848774 w 971277"/>
                <a:gd name="connsiteY7" fmla="*/ 5397 h 311656"/>
                <a:gd name="connsiteX8" fmla="*/ 971277 w 971277"/>
                <a:gd name="connsiteY8" fmla="*/ 145401 h 31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277" h="311656">
                  <a:moveTo>
                    <a:pt x="0" y="206653"/>
                  </a:moveTo>
                  <a:cubicBezTo>
                    <a:pt x="24063" y="117327"/>
                    <a:pt x="48127" y="28002"/>
                    <a:pt x="87503" y="44773"/>
                  </a:cubicBezTo>
                  <a:cubicBezTo>
                    <a:pt x="126879" y="61544"/>
                    <a:pt x="191777" y="306551"/>
                    <a:pt x="236257" y="307280"/>
                  </a:cubicBezTo>
                  <a:cubicBezTo>
                    <a:pt x="280737" y="308009"/>
                    <a:pt x="309905" y="51335"/>
                    <a:pt x="354385" y="49148"/>
                  </a:cubicBezTo>
                  <a:cubicBezTo>
                    <a:pt x="398865" y="46960"/>
                    <a:pt x="459388" y="300718"/>
                    <a:pt x="503139" y="294155"/>
                  </a:cubicBezTo>
                  <a:cubicBezTo>
                    <a:pt x="546890" y="287592"/>
                    <a:pt x="576787" y="6855"/>
                    <a:pt x="616892" y="9772"/>
                  </a:cubicBezTo>
                  <a:cubicBezTo>
                    <a:pt x="656997" y="12689"/>
                    <a:pt x="705124" y="312384"/>
                    <a:pt x="743771" y="311655"/>
                  </a:cubicBezTo>
                  <a:cubicBezTo>
                    <a:pt x="782418" y="310926"/>
                    <a:pt x="810856" y="33106"/>
                    <a:pt x="848774" y="5397"/>
                  </a:cubicBezTo>
                  <a:cubicBezTo>
                    <a:pt x="886692" y="-22312"/>
                    <a:pt x="928984" y="61544"/>
                    <a:pt x="971277" y="145401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37F4D40-111B-4588-AD6A-F746E3131082}"/>
                    </a:ext>
                  </a:extLst>
                </p:cNvPr>
                <p:cNvSpPr txBox="1"/>
                <p:nvPr/>
              </p:nvSpPr>
              <p:spPr>
                <a:xfrm>
                  <a:off x="6398099" y="1931863"/>
                  <a:ext cx="334943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b="0" dirty="0">
                      <a:solidFill>
                        <a:srgbClr val="0070C0"/>
                      </a:solidFill>
                    </a:rPr>
                    <a:t>3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37F4D40-111B-4588-AD6A-F746E31310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8099" y="1931863"/>
                  <a:ext cx="3349435" cy="646331"/>
                </a:xfrm>
                <a:prstGeom prst="rect">
                  <a:avLst/>
                </a:prstGeom>
                <a:blipFill>
                  <a:blip r:embed="rId3"/>
                  <a:stretch>
                    <a:fillRect b="-13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5DD5EFA-B53E-B4D3-56DE-43EAF938767F}"/>
              </a:ext>
            </a:extLst>
          </p:cNvPr>
          <p:cNvGrpSpPr/>
          <p:nvPr/>
        </p:nvGrpSpPr>
        <p:grpSpPr>
          <a:xfrm>
            <a:off x="5903877" y="3890287"/>
            <a:ext cx="2453581" cy="751348"/>
            <a:chOff x="7671763" y="4051212"/>
            <a:chExt cx="2453581" cy="751348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CB25B12-0F8C-AA1E-8946-C2BF524D1092}"/>
                </a:ext>
              </a:extLst>
            </p:cNvPr>
            <p:cNvSpPr/>
            <p:nvPr/>
          </p:nvSpPr>
          <p:spPr>
            <a:xfrm>
              <a:off x="8482712" y="4490904"/>
              <a:ext cx="449500" cy="311656"/>
            </a:xfrm>
            <a:custGeom>
              <a:avLst/>
              <a:gdLst>
                <a:gd name="connsiteX0" fmla="*/ 0 w 971277"/>
                <a:gd name="connsiteY0" fmla="*/ 206653 h 311656"/>
                <a:gd name="connsiteX1" fmla="*/ 87503 w 971277"/>
                <a:gd name="connsiteY1" fmla="*/ 44773 h 311656"/>
                <a:gd name="connsiteX2" fmla="*/ 236257 w 971277"/>
                <a:gd name="connsiteY2" fmla="*/ 307280 h 311656"/>
                <a:gd name="connsiteX3" fmla="*/ 354385 w 971277"/>
                <a:gd name="connsiteY3" fmla="*/ 49148 h 311656"/>
                <a:gd name="connsiteX4" fmla="*/ 503139 w 971277"/>
                <a:gd name="connsiteY4" fmla="*/ 294155 h 311656"/>
                <a:gd name="connsiteX5" fmla="*/ 616892 w 971277"/>
                <a:gd name="connsiteY5" fmla="*/ 9772 h 311656"/>
                <a:gd name="connsiteX6" fmla="*/ 743771 w 971277"/>
                <a:gd name="connsiteY6" fmla="*/ 311655 h 311656"/>
                <a:gd name="connsiteX7" fmla="*/ 848774 w 971277"/>
                <a:gd name="connsiteY7" fmla="*/ 5397 h 311656"/>
                <a:gd name="connsiteX8" fmla="*/ 971277 w 971277"/>
                <a:gd name="connsiteY8" fmla="*/ 145401 h 31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277" h="311656">
                  <a:moveTo>
                    <a:pt x="0" y="206653"/>
                  </a:moveTo>
                  <a:cubicBezTo>
                    <a:pt x="24063" y="117327"/>
                    <a:pt x="48127" y="28002"/>
                    <a:pt x="87503" y="44773"/>
                  </a:cubicBezTo>
                  <a:cubicBezTo>
                    <a:pt x="126879" y="61544"/>
                    <a:pt x="191777" y="306551"/>
                    <a:pt x="236257" y="307280"/>
                  </a:cubicBezTo>
                  <a:cubicBezTo>
                    <a:pt x="280737" y="308009"/>
                    <a:pt x="309905" y="51335"/>
                    <a:pt x="354385" y="49148"/>
                  </a:cubicBezTo>
                  <a:cubicBezTo>
                    <a:pt x="398865" y="46960"/>
                    <a:pt x="459388" y="300718"/>
                    <a:pt x="503139" y="294155"/>
                  </a:cubicBezTo>
                  <a:cubicBezTo>
                    <a:pt x="546890" y="287592"/>
                    <a:pt x="576787" y="6855"/>
                    <a:pt x="616892" y="9772"/>
                  </a:cubicBezTo>
                  <a:cubicBezTo>
                    <a:pt x="656997" y="12689"/>
                    <a:pt x="705124" y="312384"/>
                    <a:pt x="743771" y="311655"/>
                  </a:cubicBezTo>
                  <a:cubicBezTo>
                    <a:pt x="782418" y="310926"/>
                    <a:pt x="810856" y="33106"/>
                    <a:pt x="848774" y="5397"/>
                  </a:cubicBezTo>
                  <a:cubicBezTo>
                    <a:pt x="886692" y="-22312"/>
                    <a:pt x="928984" y="61544"/>
                    <a:pt x="971277" y="145401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A593307-396F-DFAB-42C3-EF1605C9A4E8}"/>
                </a:ext>
              </a:extLst>
            </p:cNvPr>
            <p:cNvCxnSpPr>
              <a:cxnSpLocks/>
            </p:cNvCxnSpPr>
            <p:nvPr/>
          </p:nvCxnSpPr>
          <p:spPr>
            <a:xfrm>
              <a:off x="9309448" y="4581311"/>
              <a:ext cx="137812" cy="0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BEE3AD1-DE2E-3113-0801-B150C6B1EFCA}"/>
                </a:ext>
              </a:extLst>
            </p:cNvPr>
            <p:cNvSpPr/>
            <p:nvPr/>
          </p:nvSpPr>
          <p:spPr>
            <a:xfrm>
              <a:off x="8860912" y="4445312"/>
              <a:ext cx="449500" cy="311656"/>
            </a:xfrm>
            <a:custGeom>
              <a:avLst/>
              <a:gdLst>
                <a:gd name="connsiteX0" fmla="*/ 0 w 971277"/>
                <a:gd name="connsiteY0" fmla="*/ 206653 h 311656"/>
                <a:gd name="connsiteX1" fmla="*/ 87503 w 971277"/>
                <a:gd name="connsiteY1" fmla="*/ 44773 h 311656"/>
                <a:gd name="connsiteX2" fmla="*/ 236257 w 971277"/>
                <a:gd name="connsiteY2" fmla="*/ 307280 h 311656"/>
                <a:gd name="connsiteX3" fmla="*/ 354385 w 971277"/>
                <a:gd name="connsiteY3" fmla="*/ 49148 h 311656"/>
                <a:gd name="connsiteX4" fmla="*/ 503139 w 971277"/>
                <a:gd name="connsiteY4" fmla="*/ 294155 h 311656"/>
                <a:gd name="connsiteX5" fmla="*/ 616892 w 971277"/>
                <a:gd name="connsiteY5" fmla="*/ 9772 h 311656"/>
                <a:gd name="connsiteX6" fmla="*/ 743771 w 971277"/>
                <a:gd name="connsiteY6" fmla="*/ 311655 h 311656"/>
                <a:gd name="connsiteX7" fmla="*/ 848774 w 971277"/>
                <a:gd name="connsiteY7" fmla="*/ 5397 h 311656"/>
                <a:gd name="connsiteX8" fmla="*/ 971277 w 971277"/>
                <a:gd name="connsiteY8" fmla="*/ 145401 h 31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277" h="311656">
                  <a:moveTo>
                    <a:pt x="0" y="206653"/>
                  </a:moveTo>
                  <a:cubicBezTo>
                    <a:pt x="24063" y="117327"/>
                    <a:pt x="48127" y="28002"/>
                    <a:pt x="87503" y="44773"/>
                  </a:cubicBezTo>
                  <a:cubicBezTo>
                    <a:pt x="126879" y="61544"/>
                    <a:pt x="191777" y="306551"/>
                    <a:pt x="236257" y="307280"/>
                  </a:cubicBezTo>
                  <a:cubicBezTo>
                    <a:pt x="280737" y="308009"/>
                    <a:pt x="309905" y="51335"/>
                    <a:pt x="354385" y="49148"/>
                  </a:cubicBezTo>
                  <a:cubicBezTo>
                    <a:pt x="398865" y="46960"/>
                    <a:pt x="459388" y="300718"/>
                    <a:pt x="503139" y="294155"/>
                  </a:cubicBezTo>
                  <a:cubicBezTo>
                    <a:pt x="546890" y="287592"/>
                    <a:pt x="576787" y="6855"/>
                    <a:pt x="616892" y="9772"/>
                  </a:cubicBezTo>
                  <a:cubicBezTo>
                    <a:pt x="656997" y="12689"/>
                    <a:pt x="705124" y="312384"/>
                    <a:pt x="743771" y="311655"/>
                  </a:cubicBezTo>
                  <a:cubicBezTo>
                    <a:pt x="782418" y="310926"/>
                    <a:pt x="810856" y="33106"/>
                    <a:pt x="848774" y="5397"/>
                  </a:cubicBezTo>
                  <a:cubicBezTo>
                    <a:pt x="886692" y="-22312"/>
                    <a:pt x="928984" y="61544"/>
                    <a:pt x="971277" y="145401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49A3FB7-BD20-0A99-7259-485C6724F4D8}"/>
                    </a:ext>
                  </a:extLst>
                </p:cNvPr>
                <p:cNvSpPr txBox="1"/>
                <p:nvPr/>
              </p:nvSpPr>
              <p:spPr>
                <a:xfrm>
                  <a:off x="7671763" y="4051212"/>
                  <a:ext cx="245358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0">
                      <a:solidFill>
                        <a:srgbClr val="7030A0"/>
                      </a:solidFill>
                    </a:rPr>
                    <a:t>5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49A3FB7-BD20-0A99-7259-485C6724F4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763" y="4051212"/>
                  <a:ext cx="2453581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29781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905E3F-BA24-01A0-8898-73C606D01DB1}"/>
                  </a:ext>
                </a:extLst>
              </p:cNvPr>
              <p:cNvSpPr txBox="1"/>
              <p:nvPr/>
            </p:nvSpPr>
            <p:spPr>
              <a:xfrm>
                <a:off x="1181414" y="70391"/>
                <a:ext cx="10082738" cy="1177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num>
                            <m:den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groupChr>
                        <m:groupChrPr>
                          <m:chr m:val="→"/>
                          <m:vertJc m:val="bot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360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groupCh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p>
                    </m:oMath>
                  </m:oMathPara>
                </a14:m>
                <a:endParaRPr lang="en-US" sz="360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905E3F-BA24-01A0-8898-73C606D01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414" y="70391"/>
                <a:ext cx="10082738" cy="1177438"/>
              </a:xfrm>
              <a:prstGeom prst="rect">
                <a:avLst/>
              </a:prstGeom>
              <a:blipFill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A0EF94AD-5810-C578-6979-01B9DCBC0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82" y="1411187"/>
            <a:ext cx="10131669" cy="25216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9393DA-328B-16CF-A1FE-474EA0856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546" y="4191670"/>
            <a:ext cx="5473701" cy="26663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FEF049A-4BCB-C789-6DC7-AC222DF6B536}"/>
              </a:ext>
            </a:extLst>
          </p:cNvPr>
          <p:cNvSpPr/>
          <p:nvPr/>
        </p:nvSpPr>
        <p:spPr>
          <a:xfrm>
            <a:off x="4118517" y="3181815"/>
            <a:ext cx="6735337" cy="728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CFA7BF-991E-D724-26A4-55291D4A5DD5}"/>
              </a:ext>
            </a:extLst>
          </p:cNvPr>
          <p:cNvSpPr txBox="1"/>
          <p:nvPr/>
        </p:nvSpPr>
        <p:spPr>
          <a:xfrm rot="5400000">
            <a:off x="6194982" y="3938162"/>
            <a:ext cx="42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1920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83638-9510-1BEB-62D7-793B81F27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3437B-AB23-3A4F-4E15-EC32956E1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Instanton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C0FD12-BEC4-5CD4-5452-D6DEE1C31C5E}"/>
                  </a:ext>
                </a:extLst>
              </p:cNvPr>
              <p:cNvSpPr txBox="1"/>
              <p:nvPr/>
            </p:nvSpPr>
            <p:spPr>
              <a:xfrm>
                <a:off x="1271062" y="1615278"/>
                <a:ext cx="10082738" cy="15208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num>
                            <m:den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groupChr>
                        <m:groupChrPr>
                          <m:chr m:val="→"/>
                          <m:vertJc m:val="bot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360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groupCh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𝑢𝑎𝑛𝑡𝑢𝑚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𝑝𝑎𝑡h𝑠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60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C0FD12-BEC4-5CD4-5452-D6DEE1C31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062" y="1615278"/>
                <a:ext cx="10082738" cy="1520801"/>
              </a:xfrm>
              <a:prstGeom prst="rect">
                <a:avLst/>
              </a:prstGeom>
              <a:blipFill>
                <a:blip r:embed="rId2"/>
                <a:stretch>
                  <a:fillRect t="-127500" b="-175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F37ECE38-F478-1B8B-BC44-56BF74A5D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300" y="2500055"/>
            <a:ext cx="1682079" cy="440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39E660-EFBE-5E4D-C810-120E645B5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9"/>
          <a:stretch>
            <a:fillRect/>
          </a:stretch>
        </p:blipFill>
        <p:spPr>
          <a:xfrm>
            <a:off x="6345379" y="3705869"/>
            <a:ext cx="3192852" cy="307370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B15C7C2-7A14-78B3-2072-DB9CFE092B39}"/>
              </a:ext>
            </a:extLst>
          </p:cNvPr>
          <p:cNvGrpSpPr/>
          <p:nvPr/>
        </p:nvGrpSpPr>
        <p:grpSpPr>
          <a:xfrm>
            <a:off x="1239756" y="4114496"/>
            <a:ext cx="3107957" cy="2241383"/>
            <a:chOff x="1239756" y="4114496"/>
            <a:chExt cx="3107957" cy="224138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6B9660-B4DE-C9C8-B240-6891E4D1D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5095"/>
            <a:stretch>
              <a:fillRect/>
            </a:stretch>
          </p:blipFill>
          <p:spPr>
            <a:xfrm>
              <a:off x="1239756" y="5037826"/>
              <a:ext cx="2828026" cy="131805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4FA904-F757-2549-C7B2-B6FC26308DD4}"/>
                </a:ext>
              </a:extLst>
            </p:cNvPr>
            <p:cNvSpPr txBox="1"/>
            <p:nvPr/>
          </p:nvSpPr>
          <p:spPr>
            <a:xfrm>
              <a:off x="1397479" y="4114496"/>
              <a:ext cx="2950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Higher harmonics strongly amplified with strong LZ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306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2E916-2D57-78FD-6017-4C2599FC7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B8229-0655-DAB9-32A5-AE4A7227C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Instanton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57A759-9FF0-1BA3-112E-00804E38993B}"/>
                  </a:ext>
                </a:extLst>
              </p:cNvPr>
              <p:cNvSpPr txBox="1"/>
              <p:nvPr/>
            </p:nvSpPr>
            <p:spPr>
              <a:xfrm>
                <a:off x="1271062" y="1615278"/>
                <a:ext cx="10082738" cy="15208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num>
                            <m:den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groupChr>
                        <m:groupChrPr>
                          <m:chr m:val="→"/>
                          <m:vertJc m:val="bot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360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groupCh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𝑢𝑎𝑛𝑡𝑢𝑚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𝑝𝑎𝑡h𝑠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60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57A759-9FF0-1BA3-112E-00804E389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062" y="1615278"/>
                <a:ext cx="10082738" cy="1520801"/>
              </a:xfrm>
              <a:prstGeom prst="rect">
                <a:avLst/>
              </a:prstGeom>
              <a:blipFill>
                <a:blip r:embed="rId2"/>
                <a:stretch>
                  <a:fillRect t="-127500" b="-175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749C9277-EE7D-EB07-64B1-8DDB64360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300" y="2500055"/>
            <a:ext cx="1682079" cy="4407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AA93C4-4C12-DF01-6B68-BAB427B47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838" y="3429000"/>
            <a:ext cx="4336878" cy="32526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9B57D3-8867-BAE5-E24A-E8705DFA24BA}"/>
              </a:ext>
            </a:extLst>
          </p:cNvPr>
          <p:cNvSpPr/>
          <p:nvPr/>
        </p:nvSpPr>
        <p:spPr>
          <a:xfrm>
            <a:off x="2536166" y="4594067"/>
            <a:ext cx="5003321" cy="1064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B049B5-77EF-48BD-7D11-2521AEFDF3B2}"/>
              </a:ext>
            </a:extLst>
          </p:cNvPr>
          <p:cNvSpPr/>
          <p:nvPr/>
        </p:nvSpPr>
        <p:spPr>
          <a:xfrm>
            <a:off x="2748616" y="5637863"/>
            <a:ext cx="5003321" cy="1064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A49CFF-175F-ECBD-7B95-EAD56CA58655}"/>
              </a:ext>
            </a:extLst>
          </p:cNvPr>
          <p:cNvSpPr txBox="1"/>
          <p:nvPr/>
        </p:nvSpPr>
        <p:spPr>
          <a:xfrm>
            <a:off x="9109469" y="2951413"/>
            <a:ext cx="1811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Nonanalytical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491868-26EF-C320-D877-D104D638AD67}"/>
              </a:ext>
            </a:extLst>
          </p:cNvPr>
          <p:cNvGrpSpPr/>
          <p:nvPr/>
        </p:nvGrpSpPr>
        <p:grpSpPr>
          <a:xfrm>
            <a:off x="8785327" y="5637863"/>
            <a:ext cx="1552755" cy="1220137"/>
            <a:chOff x="8785327" y="5637863"/>
            <a:chExt cx="1552755" cy="122013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151000-1C6D-9D96-AF80-408E211FC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11271" y="6041046"/>
              <a:ext cx="1203932" cy="81695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542368-0E28-A2BF-EC2A-F103A962706B}"/>
                </a:ext>
              </a:extLst>
            </p:cNvPr>
            <p:cNvSpPr txBox="1"/>
            <p:nvPr/>
          </p:nvSpPr>
          <p:spPr>
            <a:xfrm>
              <a:off x="8785327" y="5637863"/>
              <a:ext cx="1552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Interference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E96D32-E20E-6086-2786-9A0D4B40DDA6}"/>
              </a:ext>
            </a:extLst>
          </p:cNvPr>
          <p:cNvGrpSpPr/>
          <p:nvPr/>
        </p:nvGrpSpPr>
        <p:grpSpPr>
          <a:xfrm>
            <a:off x="8655969" y="4515529"/>
            <a:ext cx="1811469" cy="1070550"/>
            <a:chOff x="8655969" y="4515529"/>
            <a:chExt cx="1811469" cy="107055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7DBA29E-7AF1-87CC-7751-8FBE34C11D54}"/>
                </a:ext>
              </a:extLst>
            </p:cNvPr>
            <p:cNvGrpSpPr/>
            <p:nvPr/>
          </p:nvGrpSpPr>
          <p:grpSpPr>
            <a:xfrm>
              <a:off x="9139121" y="4918712"/>
              <a:ext cx="677739" cy="667367"/>
              <a:chOff x="9139121" y="4709998"/>
              <a:chExt cx="889698" cy="876082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ECC611B-1AED-C5EC-01F8-A178EDB6682D}"/>
                  </a:ext>
                </a:extLst>
              </p:cNvPr>
              <p:cNvCxnSpPr/>
              <p:nvPr/>
            </p:nvCxnSpPr>
            <p:spPr>
              <a:xfrm>
                <a:off x="9139121" y="4709998"/>
                <a:ext cx="876082" cy="87608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EE4C43B-53CC-E30B-A774-5FA3B2A7CF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80648" y="4709998"/>
                <a:ext cx="848171" cy="87608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54CD24-2056-4B6F-2013-7FF375F8D11E}"/>
                </a:ext>
              </a:extLst>
            </p:cNvPr>
            <p:cNvSpPr txBox="1"/>
            <p:nvPr/>
          </p:nvSpPr>
          <p:spPr>
            <a:xfrm>
              <a:off x="8655969" y="4515529"/>
              <a:ext cx="18114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Nonlinearity at the critical point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624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9A974-5AC5-1FEE-40DF-98B12F738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CEB3-8B2B-C193-1699-B3FD39D16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Instanton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3DB73B-52AB-5F59-F898-09D3C5A8A397}"/>
                  </a:ext>
                </a:extLst>
              </p:cNvPr>
              <p:cNvSpPr txBox="1"/>
              <p:nvPr/>
            </p:nvSpPr>
            <p:spPr>
              <a:xfrm>
                <a:off x="1271062" y="1615278"/>
                <a:ext cx="10082738" cy="15208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num>
                            <m:den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groupChr>
                        <m:groupChrPr>
                          <m:chr m:val="→"/>
                          <m:vertJc m:val="bot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360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groupCh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𝑢𝑎𝑛𝑡𝑢𝑚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𝑝𝑎𝑡h𝑠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60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3DB73B-52AB-5F59-F898-09D3C5A8A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062" y="1615278"/>
                <a:ext cx="10082738" cy="1520801"/>
              </a:xfrm>
              <a:prstGeom prst="rect">
                <a:avLst/>
              </a:prstGeom>
              <a:blipFill>
                <a:blip r:embed="rId2"/>
                <a:stretch>
                  <a:fillRect t="-127500" b="-175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2A65763-DC25-A1A8-D8DA-9BFB6DCE3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300" y="2500055"/>
            <a:ext cx="1682079" cy="4407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C8B352-5335-F33D-2B1A-253C0D915345}"/>
              </a:ext>
            </a:extLst>
          </p:cNvPr>
          <p:cNvSpPr txBox="1"/>
          <p:nvPr/>
        </p:nvSpPr>
        <p:spPr>
          <a:xfrm>
            <a:off x="1061735" y="5569545"/>
            <a:ext cx="11001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Quantum phase transition is a fertile place for macro-instantons, especially through the Landau Zener effect (fast drive).</a:t>
            </a:r>
          </a:p>
          <a:p>
            <a:endParaRPr lang="en-US"/>
          </a:p>
          <a:p>
            <a:r>
              <a:rPr lang="en-US"/>
              <a:t>Diverging quantum fluctuation (CMP) &lt;-&gt; Enhancing “quantumness”  (quantum tech).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EFFE27-CBD7-21C0-8947-A28C06BEEB96}"/>
              </a:ext>
            </a:extLst>
          </p:cNvPr>
          <p:cNvCxnSpPr/>
          <p:nvPr/>
        </p:nvCxnSpPr>
        <p:spPr>
          <a:xfrm flipV="1">
            <a:off x="4994031" y="3429000"/>
            <a:ext cx="0" cy="13540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A12B02-5055-D67E-A1D9-4636B64718E9}"/>
              </a:ext>
            </a:extLst>
          </p:cNvPr>
          <p:cNvCxnSpPr>
            <a:cxnSpLocks/>
          </p:cNvCxnSpPr>
          <p:nvPr/>
        </p:nvCxnSpPr>
        <p:spPr>
          <a:xfrm>
            <a:off x="4994031" y="4783015"/>
            <a:ext cx="22156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reeform 15">
            <a:extLst>
              <a:ext uri="{FF2B5EF4-FFF2-40B4-BE49-F238E27FC236}">
                <a16:creationId xmlns:a16="http://schemas.microsoft.com/office/drawing/2014/main" id="{FEE61145-3A42-276A-4F0D-435FAA037B15}"/>
              </a:ext>
            </a:extLst>
          </p:cNvPr>
          <p:cNvSpPr/>
          <p:nvPr/>
        </p:nvSpPr>
        <p:spPr>
          <a:xfrm>
            <a:off x="5146431" y="3962400"/>
            <a:ext cx="2098431" cy="684556"/>
          </a:xfrm>
          <a:custGeom>
            <a:avLst/>
            <a:gdLst>
              <a:gd name="csX0" fmla="*/ 0 w 2098431"/>
              <a:gd name="csY0" fmla="*/ 0 h 684556"/>
              <a:gd name="csX1" fmla="*/ 832338 w 2098431"/>
              <a:gd name="csY1" fmla="*/ 375138 h 684556"/>
              <a:gd name="csX2" fmla="*/ 1277815 w 2098431"/>
              <a:gd name="csY2" fmla="*/ 668215 h 684556"/>
              <a:gd name="csX3" fmla="*/ 2098431 w 2098431"/>
              <a:gd name="csY3" fmla="*/ 621323 h 6845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098431" h="684556">
                <a:moveTo>
                  <a:pt x="0" y="0"/>
                </a:moveTo>
                <a:cubicBezTo>
                  <a:pt x="309684" y="131884"/>
                  <a:pt x="619369" y="263769"/>
                  <a:pt x="832338" y="375138"/>
                </a:cubicBezTo>
                <a:cubicBezTo>
                  <a:pt x="1045307" y="486507"/>
                  <a:pt x="1066800" y="627184"/>
                  <a:pt x="1277815" y="668215"/>
                </a:cubicBezTo>
                <a:cubicBezTo>
                  <a:pt x="1488831" y="709246"/>
                  <a:pt x="1793631" y="665284"/>
                  <a:pt x="2098431" y="62132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225135EF-F7A2-4835-AE86-7FC5ADD8AD1D}"/>
              </a:ext>
            </a:extLst>
          </p:cNvPr>
          <p:cNvSpPr/>
          <p:nvPr/>
        </p:nvSpPr>
        <p:spPr>
          <a:xfrm>
            <a:off x="5111262" y="4149969"/>
            <a:ext cx="1852246" cy="551817"/>
          </a:xfrm>
          <a:custGeom>
            <a:avLst/>
            <a:gdLst>
              <a:gd name="csX0" fmla="*/ 1852246 w 1852246"/>
              <a:gd name="csY0" fmla="*/ 0 h 551817"/>
              <a:gd name="csX1" fmla="*/ 1266092 w 1852246"/>
              <a:gd name="csY1" fmla="*/ 117231 h 551817"/>
              <a:gd name="csX2" fmla="*/ 949569 w 1852246"/>
              <a:gd name="csY2" fmla="*/ 527539 h 551817"/>
              <a:gd name="csX3" fmla="*/ 0 w 1852246"/>
              <a:gd name="csY3" fmla="*/ 468923 h 5518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852246" h="551817">
                <a:moveTo>
                  <a:pt x="1852246" y="0"/>
                </a:moveTo>
                <a:cubicBezTo>
                  <a:pt x="1634392" y="14654"/>
                  <a:pt x="1416538" y="29308"/>
                  <a:pt x="1266092" y="117231"/>
                </a:cubicBezTo>
                <a:cubicBezTo>
                  <a:pt x="1115646" y="205154"/>
                  <a:pt x="1160584" y="468924"/>
                  <a:pt x="949569" y="527539"/>
                </a:cubicBezTo>
                <a:cubicBezTo>
                  <a:pt x="738554" y="586154"/>
                  <a:pt x="369277" y="527538"/>
                  <a:pt x="0" y="46892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7DD4F1-3291-1695-F496-C6632D1B9C69}"/>
              </a:ext>
            </a:extLst>
          </p:cNvPr>
          <p:cNvSpPr txBox="1"/>
          <p:nvPr/>
        </p:nvSpPr>
        <p:spPr>
          <a:xfrm rot="16200000">
            <a:off x="4188043" y="3623023"/>
            <a:ext cx="1090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Energy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3B8658-E835-9165-6EAA-FAB2FE8909C1}"/>
              </a:ext>
            </a:extLst>
          </p:cNvPr>
          <p:cNvSpPr txBox="1"/>
          <p:nvPr/>
        </p:nvSpPr>
        <p:spPr>
          <a:xfrm>
            <a:off x="6562389" y="4873390"/>
            <a:ext cx="154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Parameter</a:t>
            </a:r>
          </a:p>
        </p:txBody>
      </p:sp>
    </p:spTree>
    <p:extLst>
      <p:ext uri="{BB962C8B-B14F-4D97-AF65-F5344CB8AC3E}">
        <p14:creationId xmlns:p14="http://schemas.microsoft.com/office/powerpoint/2010/main" val="4134576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CC27A-27D4-E607-50D5-E00F0A5BE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BDB73-94A3-90D0-F519-FA1CC0A15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Neuromorphic computing?</a:t>
            </a:r>
          </a:p>
        </p:txBody>
      </p:sp>
      <p:pic>
        <p:nvPicPr>
          <p:cNvPr id="8" name="Picture 7" descr="Activation Functions in Neural Networks Explained | Medium">
            <a:extLst>
              <a:ext uri="{FF2B5EF4-FFF2-40B4-BE49-F238E27FC236}">
                <a16:creationId xmlns:a16="http://schemas.microsoft.com/office/drawing/2014/main" id="{36D87F15-F54D-7B4E-D5CE-DA280177D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368" y="2505918"/>
            <a:ext cx="2320770" cy="1053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B34781-4350-3124-4FB5-D7F35BC5907A}"/>
              </a:ext>
            </a:extLst>
          </p:cNvPr>
          <p:cNvSpPr txBox="1"/>
          <p:nvPr/>
        </p:nvSpPr>
        <p:spPr>
          <a:xfrm>
            <a:off x="2103045" y="1913637"/>
            <a:ext cx="3073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Neuron activation</a:t>
            </a:r>
          </a:p>
        </p:txBody>
      </p:sp>
      <p:pic>
        <p:nvPicPr>
          <p:cNvPr id="10" name="Picture 9" descr="neuroscience - Relationship between membrane current and voltage in neurons  - Biology Stack Exchange">
            <a:extLst>
              <a:ext uri="{FF2B5EF4-FFF2-40B4-BE49-F238E27FC236}">
                <a16:creationId xmlns:a16="http://schemas.microsoft.com/office/drawing/2014/main" id="{97B39A07-6ED7-6198-FEF2-B271540B9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368" y="3760221"/>
            <a:ext cx="2146300" cy="3009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E3E992-F15E-8FDE-F2B8-D5DDBFAEA99C}"/>
              </a:ext>
            </a:extLst>
          </p:cNvPr>
          <p:cNvSpPr txBox="1"/>
          <p:nvPr/>
        </p:nvSpPr>
        <p:spPr>
          <a:xfrm>
            <a:off x="8279859" y="1913637"/>
            <a:ext cx="3073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Quantum metric I-V curve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4C172E-FB71-A58F-56A9-98AA148269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22"/>
          <a:stretch>
            <a:fillRect/>
          </a:stretch>
        </p:blipFill>
        <p:spPr>
          <a:xfrm>
            <a:off x="7170086" y="3097779"/>
            <a:ext cx="4348065" cy="37602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913DD7-DD3C-BFF5-0D84-1E6350BD1BC8}"/>
              </a:ext>
            </a:extLst>
          </p:cNvPr>
          <p:cNvSpPr txBox="1"/>
          <p:nvPr/>
        </p:nvSpPr>
        <p:spPr>
          <a:xfrm>
            <a:off x="8549054" y="2505498"/>
            <a:ext cx="2804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Landau Zener activiation </a:t>
            </a:r>
          </a:p>
        </p:txBody>
      </p:sp>
    </p:spTree>
    <p:extLst>
      <p:ext uri="{BB962C8B-B14F-4D97-AF65-F5344CB8AC3E}">
        <p14:creationId xmlns:p14="http://schemas.microsoft.com/office/powerpoint/2010/main" val="18495705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143D-7F03-DC84-3E1E-6E567F76C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Acknowledgement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8AC26-7F99-33A6-9AC7-DA75BD986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3B842-9918-4B56-96E0-CEBAB6ACACCE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6C983D-FD55-F4BD-88D0-C4B2E00D176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60" y="5911081"/>
            <a:ext cx="1669671" cy="570072"/>
          </a:xfrm>
          <a:prstGeom prst="rect">
            <a:avLst/>
          </a:prstGeom>
        </p:spPr>
      </p:pic>
      <p:pic>
        <p:nvPicPr>
          <p:cNvPr id="8" name="Picture 4" descr="afosr-logo-1 | Computational Vision Laboratory | Northeastern University">
            <a:extLst>
              <a:ext uri="{FF2B5EF4-FFF2-40B4-BE49-F238E27FC236}">
                <a16:creationId xmlns:a16="http://schemas.microsoft.com/office/drawing/2014/main" id="{D9329EB4-7C75-C2F2-66C4-C786D824D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16" y="5911745"/>
            <a:ext cx="1325564" cy="53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ational Science Foundation - Wikipedia">
            <a:extLst>
              <a:ext uri="{FF2B5EF4-FFF2-40B4-BE49-F238E27FC236}">
                <a16:creationId xmlns:a16="http://schemas.microsoft.com/office/drawing/2014/main" id="{3328F868-FAC4-8BBD-E2E0-2F91105CD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213" y="5620185"/>
            <a:ext cx="1151864" cy="115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lfred P. Sloan Foundation - Wikipedia">
            <a:extLst>
              <a:ext uri="{FF2B5EF4-FFF2-40B4-BE49-F238E27FC236}">
                <a16:creationId xmlns:a16="http://schemas.microsoft.com/office/drawing/2014/main" id="{D949837A-889C-1480-A9DB-BE1559D6B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449" y="5853227"/>
            <a:ext cx="1151864" cy="62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ffice of Naval Research - Wikipedia">
            <a:extLst>
              <a:ext uri="{FF2B5EF4-FFF2-40B4-BE49-F238E27FC236}">
                <a16:creationId xmlns:a16="http://schemas.microsoft.com/office/drawing/2014/main" id="{6192C772-CDEE-89A8-FD0A-9C305F6E3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835" y="5911081"/>
            <a:ext cx="1477489" cy="67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rmy Research Office - Wikipedia">
            <a:extLst>
              <a:ext uri="{FF2B5EF4-FFF2-40B4-BE49-F238E27FC236}">
                <a16:creationId xmlns:a16="http://schemas.microsoft.com/office/drawing/2014/main" id="{CA10CCBE-3B2E-6DBE-7567-7AB5283E4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764" y="5818028"/>
            <a:ext cx="840487" cy="84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erck Foundation - The Philanthropic arm of Merck KGaA">
            <a:extLst>
              <a:ext uri="{FF2B5EF4-FFF2-40B4-BE49-F238E27FC236}">
                <a16:creationId xmlns:a16="http://schemas.microsoft.com/office/drawing/2014/main" id="{72CE2776-11A0-734A-F4DE-6962676AC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039" y="5785219"/>
            <a:ext cx="1362468" cy="90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e Dreyfus Prize in the Chemical Sciences Winner Announced">
            <a:extLst>
              <a:ext uri="{FF2B5EF4-FFF2-40B4-BE49-F238E27FC236}">
                <a16:creationId xmlns:a16="http://schemas.microsoft.com/office/drawing/2014/main" id="{C7BA683B-B1BA-A11B-401F-DC22A7959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499" y="5950540"/>
            <a:ext cx="1788642" cy="59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BE211C-7F58-A666-5255-8334541B3C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2" y="1670507"/>
            <a:ext cx="2392680" cy="2891505"/>
          </a:xfrm>
          <a:prstGeom prst="rect">
            <a:avLst/>
          </a:prstGeom>
        </p:spPr>
      </p:pic>
      <p:pic>
        <p:nvPicPr>
          <p:cNvPr id="6146" name="Picture 2" descr="Yufei Liu - PHD Candidate at Harvard University | LinkedIn">
            <a:extLst>
              <a:ext uri="{FF2B5EF4-FFF2-40B4-BE49-F238E27FC236}">
                <a16:creationId xmlns:a16="http://schemas.microsoft.com/office/drawing/2014/main" id="{266D9B0F-A42F-06CC-E9B8-65A508723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6" r="10056"/>
          <a:stretch/>
        </p:blipFill>
        <p:spPr bwMode="auto">
          <a:xfrm>
            <a:off x="2910094" y="1670507"/>
            <a:ext cx="2281204" cy="293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08B073-7C35-FE0D-3E43-CC74189B007C}"/>
              </a:ext>
            </a:extLst>
          </p:cNvPr>
          <p:cNvSpPr txBox="1"/>
          <p:nvPr/>
        </p:nvSpPr>
        <p:spPr>
          <a:xfrm>
            <a:off x="310578" y="4627414"/>
            <a:ext cx="2281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Jinchen</a:t>
            </a:r>
            <a:r>
              <a:rPr lang="en-US" dirty="0"/>
              <a:t> Liu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B4CA54-2904-79CF-5F39-C4465F0B6B9F}"/>
              </a:ext>
            </a:extLst>
          </p:cNvPr>
          <p:cNvSpPr txBox="1"/>
          <p:nvPr/>
        </p:nvSpPr>
        <p:spPr>
          <a:xfrm>
            <a:off x="3569969" y="4638835"/>
            <a:ext cx="2281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Ted Liu</a:t>
            </a:r>
          </a:p>
        </p:txBody>
      </p:sp>
      <p:pic>
        <p:nvPicPr>
          <p:cNvPr id="26" name="Picture 2" descr="Yugo Onishi / 大西 由吾 - Yugo Onishi / PhD Student">
            <a:extLst>
              <a:ext uri="{FF2B5EF4-FFF2-40B4-BE49-F238E27FC236}">
                <a16:creationId xmlns:a16="http://schemas.microsoft.com/office/drawing/2014/main" id="{CB6DC788-C9F6-9F2A-9920-7C9F55382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848" y="1691427"/>
            <a:ext cx="1957258" cy="294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aculty highlight: Liang Fu | MIT News | Massachusetts ...">
            <a:extLst>
              <a:ext uri="{FF2B5EF4-FFF2-40B4-BE49-F238E27FC236}">
                <a16:creationId xmlns:a16="http://schemas.microsoft.com/office/drawing/2014/main" id="{65386171-DC31-D226-F263-A93182A68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003" y="1691427"/>
            <a:ext cx="2132036" cy="292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B37D30D-1090-38F5-6FDE-2BC8942CD0DF}"/>
              </a:ext>
            </a:extLst>
          </p:cNvPr>
          <p:cNvSpPr txBox="1"/>
          <p:nvPr/>
        </p:nvSpPr>
        <p:spPr>
          <a:xfrm>
            <a:off x="9445293" y="4638835"/>
            <a:ext cx="176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Liang Fu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7011FA-19F3-94F8-0A2F-B219BD3BE213}"/>
              </a:ext>
            </a:extLst>
          </p:cNvPr>
          <p:cNvSpPr txBox="1"/>
          <p:nvPr/>
        </p:nvSpPr>
        <p:spPr>
          <a:xfrm>
            <a:off x="6510838" y="4627414"/>
            <a:ext cx="176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Yugo </a:t>
            </a:r>
            <a:r>
              <a:rPr lang="en-US" dirty="0" err="1"/>
              <a:t>Onishi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719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8F3B-BE69-FEF3-21AE-1107A46C2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Solar cell + photodetector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CA3981-DD01-EE0F-00B5-39D0F5F7D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18"/>
          <a:stretch/>
        </p:blipFill>
        <p:spPr>
          <a:xfrm>
            <a:off x="838200" y="4204722"/>
            <a:ext cx="3822700" cy="11931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15DCF2D-F2D2-DFD7-F861-E9753DECBA65}"/>
              </a:ext>
            </a:extLst>
          </p:cNvPr>
          <p:cNvGrpSpPr/>
          <p:nvPr/>
        </p:nvGrpSpPr>
        <p:grpSpPr>
          <a:xfrm>
            <a:off x="2523007" y="2139699"/>
            <a:ext cx="1683026" cy="2130020"/>
            <a:chOff x="3988192" y="2295342"/>
            <a:chExt cx="1683026" cy="213002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D0848A2-47AC-5755-4FD7-23C66ADBAC7B}"/>
                </a:ext>
              </a:extLst>
            </p:cNvPr>
            <p:cNvCxnSpPr>
              <a:cxnSpLocks/>
            </p:cNvCxnSpPr>
            <p:nvPr/>
          </p:nvCxnSpPr>
          <p:spPr>
            <a:xfrm>
              <a:off x="4261988" y="2295342"/>
              <a:ext cx="0" cy="1696085"/>
            </a:xfrm>
            <a:prstGeom prst="line">
              <a:avLst/>
            </a:prstGeom>
            <a:ln w="25400">
              <a:solidFill>
                <a:srgbClr val="FF0000"/>
              </a:solidFill>
            </a:ln>
            <a:effectLst>
              <a:glow rad="88900">
                <a:srgbClr val="FF0000">
                  <a:alpha val="6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FDE478E-5081-5C3C-5B6F-6C8A1C3AA3FB}"/>
                </a:ext>
              </a:extLst>
            </p:cNvPr>
            <p:cNvCxnSpPr/>
            <p:nvPr/>
          </p:nvCxnSpPr>
          <p:spPr>
            <a:xfrm>
              <a:off x="3988192" y="4240696"/>
              <a:ext cx="821635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1A16AE-99A8-A8DB-288E-4B9EF4E10D6F}"/>
                </a:ext>
              </a:extLst>
            </p:cNvPr>
            <p:cNvSpPr txBox="1"/>
            <p:nvPr/>
          </p:nvSpPr>
          <p:spPr>
            <a:xfrm>
              <a:off x="4809827" y="4056030"/>
              <a:ext cx="8613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568F076-5012-3C47-103F-5E3AF6A4A381}"/>
              </a:ext>
            </a:extLst>
          </p:cNvPr>
          <p:cNvSpPr txBox="1"/>
          <p:nvPr/>
        </p:nvSpPr>
        <p:spPr>
          <a:xfrm>
            <a:off x="6096000" y="2578373"/>
            <a:ext cx="551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Solar cell: 33% efficiency Shockley–Queisser limit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BEB7A2-915F-6BFA-6CCF-EDA6CB8A7741}"/>
              </a:ext>
            </a:extLst>
          </p:cNvPr>
          <p:cNvGrpSpPr/>
          <p:nvPr/>
        </p:nvGrpSpPr>
        <p:grpSpPr>
          <a:xfrm>
            <a:off x="5956300" y="4269719"/>
            <a:ext cx="5656904" cy="2112915"/>
            <a:chOff x="5956300" y="4269719"/>
            <a:chExt cx="5656904" cy="211291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EF660E-AC7D-4011-51D3-1FC710C983F6}"/>
                </a:ext>
              </a:extLst>
            </p:cNvPr>
            <p:cNvSpPr txBox="1"/>
            <p:nvPr/>
          </p:nvSpPr>
          <p:spPr>
            <a:xfrm>
              <a:off x="6096000" y="4269719"/>
              <a:ext cx="5517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Photodetector: the THz gap</a:t>
              </a:r>
            </a:p>
          </p:txBody>
        </p:sp>
        <p:pic>
          <p:nvPicPr>
            <p:cNvPr id="11" name="Picture 10" descr="Terahertz Gap, a simplified scheme of the THz band | Download Scientific  Diagram">
              <a:extLst>
                <a:ext uri="{FF2B5EF4-FFF2-40B4-BE49-F238E27FC236}">
                  <a16:creationId xmlns:a16="http://schemas.microsoft.com/office/drawing/2014/main" id="{609247C3-4433-E91D-A35C-88039B85D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6300" y="4807834"/>
              <a:ext cx="5397500" cy="15748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F92587-553F-46B2-0718-A66BAB3C29BD}"/>
              </a:ext>
            </a:extLst>
          </p:cNvPr>
          <p:cNvGrpSpPr/>
          <p:nvPr/>
        </p:nvGrpSpPr>
        <p:grpSpPr>
          <a:xfrm>
            <a:off x="1071406" y="3163669"/>
            <a:ext cx="11120594" cy="1777772"/>
            <a:chOff x="677061" y="2719041"/>
            <a:chExt cx="11120594" cy="1777772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BBB90EB3-8350-4A78-1F26-2E2430653D99}"/>
                </a:ext>
              </a:extLst>
            </p:cNvPr>
            <p:cNvSpPr/>
            <p:nvPr/>
          </p:nvSpPr>
          <p:spPr>
            <a:xfrm>
              <a:off x="677061" y="2719041"/>
              <a:ext cx="11120594" cy="1777772"/>
            </a:xfrm>
            <a:prstGeom prst="roundRect">
              <a:avLst>
                <a:gd name="adj" fmla="val 6815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AAF2AD-3B39-62C3-F233-4D61A80EDC04}"/>
                </a:ext>
              </a:extLst>
            </p:cNvPr>
            <p:cNvSpPr txBox="1"/>
            <p:nvPr/>
          </p:nvSpPr>
          <p:spPr>
            <a:xfrm>
              <a:off x="1231430" y="3368730"/>
              <a:ext cx="101207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/>
                <a:t>Replace the PN diode by a quantum material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6214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B3163E-CE0D-A437-A28C-B0E180E5BE85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205753" y="773941"/>
            <a:ext cx="1993900" cy="32639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24387A-B50B-AED9-CA65-3D4743742950}"/>
              </a:ext>
            </a:extLst>
          </p:cNvPr>
          <p:cNvCxnSpPr/>
          <p:nvPr/>
        </p:nvCxnSpPr>
        <p:spPr>
          <a:xfrm>
            <a:off x="950912" y="2239617"/>
            <a:ext cx="424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188215-485A-DC6D-8CC0-CF320FF93F5F}"/>
              </a:ext>
            </a:extLst>
          </p:cNvPr>
          <p:cNvCxnSpPr>
            <a:cxnSpLocks/>
          </p:cNvCxnSpPr>
          <p:nvPr/>
        </p:nvCxnSpPr>
        <p:spPr>
          <a:xfrm>
            <a:off x="502650" y="2232473"/>
            <a:ext cx="2573338" cy="142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1E492F8-3FCE-C993-CFF9-6877B5E3AE05}"/>
              </a:ext>
            </a:extLst>
          </p:cNvPr>
          <p:cNvSpPr txBox="1"/>
          <p:nvPr/>
        </p:nvSpPr>
        <p:spPr>
          <a:xfrm>
            <a:off x="3014074" y="2062095"/>
            <a:ext cx="79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F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1B9615-4E6B-0719-C1A3-B27E47275F9C}"/>
              </a:ext>
            </a:extLst>
          </p:cNvPr>
          <p:cNvCxnSpPr>
            <a:cxnSpLocks/>
          </p:cNvCxnSpPr>
          <p:nvPr/>
        </p:nvCxnSpPr>
        <p:spPr>
          <a:xfrm flipV="1">
            <a:off x="1926859" y="1141744"/>
            <a:ext cx="1698172" cy="9548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3044ACB-7B12-D16E-6C12-4517FE2CEEC0}"/>
              </a:ext>
            </a:extLst>
          </p:cNvPr>
          <p:cNvCxnSpPr>
            <a:cxnSpLocks/>
          </p:cNvCxnSpPr>
          <p:nvPr/>
        </p:nvCxnSpPr>
        <p:spPr>
          <a:xfrm>
            <a:off x="1926859" y="2807157"/>
            <a:ext cx="1698172" cy="1128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A0F628DC-62F8-6560-2322-8AB4745F27FB}"/>
              </a:ext>
            </a:extLst>
          </p:cNvPr>
          <p:cNvSpPr/>
          <p:nvPr/>
        </p:nvSpPr>
        <p:spPr>
          <a:xfrm>
            <a:off x="990941" y="2232473"/>
            <a:ext cx="463950" cy="200762"/>
          </a:xfrm>
          <a:custGeom>
            <a:avLst/>
            <a:gdLst>
              <a:gd name="connsiteX0" fmla="*/ 4825 w 463950"/>
              <a:gd name="connsiteY0" fmla="*/ 21657 h 215387"/>
              <a:gd name="connsiteX1" fmla="*/ 233425 w 463950"/>
              <a:gd name="connsiteY1" fmla="*/ 215386 h 215387"/>
              <a:gd name="connsiteX2" fmla="*/ 458151 w 463950"/>
              <a:gd name="connsiteY2" fmla="*/ 25532 h 215387"/>
              <a:gd name="connsiteX3" fmla="*/ 4825 w 463950"/>
              <a:gd name="connsiteY3" fmla="*/ 21657 h 215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950" h="215387">
                <a:moveTo>
                  <a:pt x="4825" y="21657"/>
                </a:moveTo>
                <a:cubicBezTo>
                  <a:pt x="-32629" y="53299"/>
                  <a:pt x="157871" y="214740"/>
                  <a:pt x="233425" y="215386"/>
                </a:cubicBezTo>
                <a:cubicBezTo>
                  <a:pt x="308979" y="216032"/>
                  <a:pt x="499480" y="56529"/>
                  <a:pt x="458151" y="25532"/>
                </a:cubicBezTo>
                <a:cubicBezTo>
                  <a:pt x="416822" y="-5465"/>
                  <a:pt x="42279" y="-9985"/>
                  <a:pt x="4825" y="2165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613E14-2BA3-3D4B-D4DA-121A8098B54F}"/>
              </a:ext>
            </a:extLst>
          </p:cNvPr>
          <p:cNvSpPr/>
          <p:nvPr/>
        </p:nvSpPr>
        <p:spPr>
          <a:xfrm>
            <a:off x="524042" y="2083084"/>
            <a:ext cx="1407886" cy="6966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5EB78E-304C-9A2C-4956-BD9088A5B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773" y="696982"/>
            <a:ext cx="7762215" cy="302593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541EDE-7802-290C-701F-6AFC81856062}"/>
              </a:ext>
            </a:extLst>
          </p:cNvPr>
          <p:cNvCxnSpPr>
            <a:cxnSpLocks/>
          </p:cNvCxnSpPr>
          <p:nvPr/>
        </p:nvCxnSpPr>
        <p:spPr>
          <a:xfrm>
            <a:off x="6374917" y="602627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FD30E02-5C52-03AD-1B49-6D12A49950C1}"/>
              </a:ext>
            </a:extLst>
          </p:cNvPr>
          <p:cNvSpPr txBox="1"/>
          <p:nvPr/>
        </p:nvSpPr>
        <p:spPr>
          <a:xfrm>
            <a:off x="5638800" y="4224735"/>
            <a:ext cx="184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LZ1 at –</a:t>
            </a:r>
            <a:r>
              <a:rPr lang="en-US" dirty="0" err="1"/>
              <a:t>kf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9FCF13-1AEE-A4A7-8B39-1FDAB8D8ED4D}"/>
              </a:ext>
            </a:extLst>
          </p:cNvPr>
          <p:cNvCxnSpPr/>
          <p:nvPr/>
        </p:nvCxnSpPr>
        <p:spPr>
          <a:xfrm>
            <a:off x="8999794" y="602627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3EB6C0-8749-8570-F78B-C59BF1453DF1}"/>
              </a:ext>
            </a:extLst>
          </p:cNvPr>
          <p:cNvSpPr txBox="1"/>
          <p:nvPr/>
        </p:nvSpPr>
        <p:spPr>
          <a:xfrm>
            <a:off x="9826312" y="1829878"/>
            <a:ext cx="4798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LZ2 at +</a:t>
            </a:r>
            <a:r>
              <a:rPr lang="en-US" dirty="0" err="1"/>
              <a:t>kf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E4F5DA-9E64-409C-AEF3-CB0BF6E4A2FF}"/>
              </a:ext>
            </a:extLst>
          </p:cNvPr>
          <p:cNvSpPr txBox="1"/>
          <p:nvPr/>
        </p:nvSpPr>
        <p:spPr>
          <a:xfrm>
            <a:off x="6817008" y="3560054"/>
            <a:ext cx="2179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LZ forbidden between +,-</a:t>
            </a:r>
            <a:r>
              <a:rPr lang="en-US" dirty="0" err="1"/>
              <a:t>kf</a:t>
            </a:r>
            <a:r>
              <a:rPr lang="en-US" dirty="0"/>
              <a:t> due </a:t>
            </a:r>
            <a:r>
              <a:rPr lang="en-US" dirty="0" err="1"/>
              <a:t>toPauli</a:t>
            </a:r>
            <a:r>
              <a:rPr lang="en-US" dirty="0"/>
              <a:t> Blockade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5BA0BD-6550-486B-3A3F-B51927BDFA57}"/>
              </a:ext>
            </a:extLst>
          </p:cNvPr>
          <p:cNvSpPr txBox="1"/>
          <p:nvPr/>
        </p:nvSpPr>
        <p:spPr>
          <a:xfrm>
            <a:off x="8918062" y="4224735"/>
            <a:ext cx="184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LZ1 at –</a:t>
            </a:r>
            <a:r>
              <a:rPr lang="en-US" dirty="0" err="1"/>
              <a:t>kf</a:t>
            </a:r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A7A806C-2519-3877-A1AE-693CDEAF8AB1}"/>
              </a:ext>
            </a:extLst>
          </p:cNvPr>
          <p:cNvSpPr/>
          <p:nvPr/>
        </p:nvSpPr>
        <p:spPr>
          <a:xfrm>
            <a:off x="5500334" y="3305554"/>
            <a:ext cx="776908" cy="7769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AF5E9EE-0C22-9E8B-541E-3332646125CB}"/>
              </a:ext>
            </a:extLst>
          </p:cNvPr>
          <p:cNvCxnSpPr>
            <a:cxnSpLocks/>
          </p:cNvCxnSpPr>
          <p:nvPr/>
        </p:nvCxnSpPr>
        <p:spPr>
          <a:xfrm flipV="1">
            <a:off x="6178137" y="3073768"/>
            <a:ext cx="336246" cy="223881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EBA0F34-7BCE-2392-168D-0737F6DAF5D8}"/>
              </a:ext>
            </a:extLst>
          </p:cNvPr>
          <p:cNvSpPr txBox="1"/>
          <p:nvPr/>
        </p:nvSpPr>
        <p:spPr>
          <a:xfrm>
            <a:off x="6356999" y="1412995"/>
            <a:ext cx="33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E</a:t>
            </a:r>
            <a:endParaRPr lang="en-US" i="1" baseline="-250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9B7822-AEE7-94C0-8872-6B0CD810305B}"/>
              </a:ext>
            </a:extLst>
          </p:cNvPr>
          <p:cNvSpPr txBox="1"/>
          <p:nvPr/>
        </p:nvSpPr>
        <p:spPr>
          <a:xfrm rot="19566649">
            <a:off x="7590914" y="1821335"/>
            <a:ext cx="172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PathA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9A4F8A-55F2-0F26-10E1-BE40D2882597}"/>
              </a:ext>
            </a:extLst>
          </p:cNvPr>
          <p:cNvSpPr txBox="1"/>
          <p:nvPr/>
        </p:nvSpPr>
        <p:spPr>
          <a:xfrm rot="19285506">
            <a:off x="6229814" y="2688114"/>
            <a:ext cx="172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PathB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64E794E8-FEAE-651E-166F-88A4ADBE7F2C}"/>
              </a:ext>
            </a:extLst>
          </p:cNvPr>
          <p:cNvSpPr/>
          <p:nvPr/>
        </p:nvSpPr>
        <p:spPr>
          <a:xfrm>
            <a:off x="6400800" y="2374707"/>
            <a:ext cx="2603500" cy="901893"/>
          </a:xfrm>
          <a:custGeom>
            <a:avLst/>
            <a:gdLst>
              <a:gd name="connsiteX0" fmla="*/ 0 w 2603500"/>
              <a:gd name="connsiteY0" fmla="*/ 838393 h 901893"/>
              <a:gd name="connsiteX1" fmla="*/ 1257300 w 2603500"/>
              <a:gd name="connsiteY1" fmla="*/ 193 h 901893"/>
              <a:gd name="connsiteX2" fmla="*/ 2603500 w 2603500"/>
              <a:gd name="connsiteY2" fmla="*/ 901893 h 90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500" h="901893">
                <a:moveTo>
                  <a:pt x="0" y="838393"/>
                </a:moveTo>
                <a:cubicBezTo>
                  <a:pt x="411691" y="414001"/>
                  <a:pt x="823383" y="-10390"/>
                  <a:pt x="1257300" y="193"/>
                </a:cubicBezTo>
                <a:cubicBezTo>
                  <a:pt x="1691217" y="10776"/>
                  <a:pt x="2147358" y="456334"/>
                  <a:pt x="2603500" y="901893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14DA368A-BE4E-4F8B-8264-2E134CDDCFAD}"/>
              </a:ext>
            </a:extLst>
          </p:cNvPr>
          <p:cNvSpPr/>
          <p:nvPr/>
        </p:nvSpPr>
        <p:spPr>
          <a:xfrm flipV="1">
            <a:off x="6424697" y="1372089"/>
            <a:ext cx="2603500" cy="860891"/>
          </a:xfrm>
          <a:custGeom>
            <a:avLst/>
            <a:gdLst>
              <a:gd name="connsiteX0" fmla="*/ 0 w 2603500"/>
              <a:gd name="connsiteY0" fmla="*/ 838393 h 901893"/>
              <a:gd name="connsiteX1" fmla="*/ 1257300 w 2603500"/>
              <a:gd name="connsiteY1" fmla="*/ 193 h 901893"/>
              <a:gd name="connsiteX2" fmla="*/ 2603500 w 2603500"/>
              <a:gd name="connsiteY2" fmla="*/ 901893 h 90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500" h="901893">
                <a:moveTo>
                  <a:pt x="0" y="838393"/>
                </a:moveTo>
                <a:cubicBezTo>
                  <a:pt x="411691" y="414001"/>
                  <a:pt x="823383" y="-10390"/>
                  <a:pt x="1257300" y="193"/>
                </a:cubicBezTo>
                <a:cubicBezTo>
                  <a:pt x="1691217" y="10776"/>
                  <a:pt x="2147358" y="456334"/>
                  <a:pt x="2603500" y="901893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762940-CD87-5903-36EF-998395604BDC}"/>
              </a:ext>
            </a:extLst>
          </p:cNvPr>
          <p:cNvSpPr txBox="1"/>
          <p:nvPr/>
        </p:nvSpPr>
        <p:spPr>
          <a:xfrm>
            <a:off x="2271675" y="-72498"/>
            <a:ext cx="732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Two Fermi crossings (+,-</a:t>
            </a:r>
            <a:r>
              <a:rPr lang="en-US" sz="3600" dirty="0" err="1"/>
              <a:t>kf</a:t>
            </a:r>
            <a:r>
              <a:rPr lang="en-US" sz="3600" dirty="0"/>
              <a:t>) at n&gt;0 </a:t>
            </a:r>
          </a:p>
        </p:txBody>
      </p:sp>
    </p:spTree>
    <p:extLst>
      <p:ext uri="{BB962C8B-B14F-4D97-AF65-F5344CB8AC3E}">
        <p14:creationId xmlns:p14="http://schemas.microsoft.com/office/powerpoint/2010/main" val="36113154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D1788B-7E71-EB43-4E77-CF56BC66D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586344"/>
            <a:ext cx="11010900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8E9DE9-3F36-F0CC-DB4A-354BE8836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79" y="2509674"/>
            <a:ext cx="4080576" cy="3048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DD3EF4-2988-DBEA-5FA2-6132A0734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126" y="2614057"/>
            <a:ext cx="7302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65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64ABC2-C0AB-DBF4-919C-A0E787676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9" y="977630"/>
            <a:ext cx="5486400" cy="4601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6047FB-B542-79BB-315E-67F5ECBA3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570" y="977630"/>
            <a:ext cx="5486400" cy="4601297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82D7464-FD64-1D60-6BA7-ADCD5B138A6F}"/>
              </a:ext>
            </a:extLst>
          </p:cNvPr>
          <p:cNvSpPr/>
          <p:nvPr/>
        </p:nvSpPr>
        <p:spPr>
          <a:xfrm>
            <a:off x="7052553" y="4114800"/>
            <a:ext cx="3706238" cy="807396"/>
          </a:xfrm>
          <a:custGeom>
            <a:avLst/>
            <a:gdLst>
              <a:gd name="csX0" fmla="*/ 0 w 3706238"/>
              <a:gd name="csY0" fmla="*/ 29183 h 807396"/>
              <a:gd name="csX1" fmla="*/ 885217 w 3706238"/>
              <a:gd name="csY1" fmla="*/ 155643 h 807396"/>
              <a:gd name="csX2" fmla="*/ 1945532 w 3706238"/>
              <a:gd name="csY2" fmla="*/ 369651 h 807396"/>
              <a:gd name="csX3" fmla="*/ 2879387 w 3706238"/>
              <a:gd name="csY3" fmla="*/ 175098 h 807396"/>
              <a:gd name="csX4" fmla="*/ 3696511 w 3706238"/>
              <a:gd name="csY4" fmla="*/ 0 h 807396"/>
              <a:gd name="csX5" fmla="*/ 3706238 w 3706238"/>
              <a:gd name="csY5" fmla="*/ 807396 h 807396"/>
              <a:gd name="csX6" fmla="*/ 9728 w 3706238"/>
              <a:gd name="csY6" fmla="*/ 797668 h 807396"/>
              <a:gd name="csX7" fmla="*/ 0 w 3706238"/>
              <a:gd name="csY7" fmla="*/ 29183 h 80739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3706238" h="807396">
                <a:moveTo>
                  <a:pt x="0" y="29183"/>
                </a:moveTo>
                <a:lnTo>
                  <a:pt x="885217" y="155643"/>
                </a:lnTo>
                <a:lnTo>
                  <a:pt x="1945532" y="369651"/>
                </a:lnTo>
                <a:lnTo>
                  <a:pt x="2879387" y="175098"/>
                </a:lnTo>
                <a:lnTo>
                  <a:pt x="3696511" y="0"/>
                </a:lnTo>
                <a:lnTo>
                  <a:pt x="3706238" y="807396"/>
                </a:lnTo>
                <a:lnTo>
                  <a:pt x="9728" y="797668"/>
                </a:lnTo>
                <a:lnTo>
                  <a:pt x="0" y="29183"/>
                </a:lnTo>
                <a:close/>
              </a:path>
            </a:pathLst>
          </a:custGeom>
          <a:noFill/>
          <a:ln w="28575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40B27FC-55AD-0628-3D14-660015214489}"/>
              </a:ext>
            </a:extLst>
          </p:cNvPr>
          <p:cNvSpPr/>
          <p:nvPr/>
        </p:nvSpPr>
        <p:spPr>
          <a:xfrm>
            <a:off x="1433209" y="4114800"/>
            <a:ext cx="3706238" cy="807396"/>
          </a:xfrm>
          <a:custGeom>
            <a:avLst/>
            <a:gdLst>
              <a:gd name="csX0" fmla="*/ 0 w 3706238"/>
              <a:gd name="csY0" fmla="*/ 29183 h 807396"/>
              <a:gd name="csX1" fmla="*/ 885217 w 3706238"/>
              <a:gd name="csY1" fmla="*/ 155643 h 807396"/>
              <a:gd name="csX2" fmla="*/ 1945532 w 3706238"/>
              <a:gd name="csY2" fmla="*/ 369651 h 807396"/>
              <a:gd name="csX3" fmla="*/ 2879387 w 3706238"/>
              <a:gd name="csY3" fmla="*/ 175098 h 807396"/>
              <a:gd name="csX4" fmla="*/ 3696511 w 3706238"/>
              <a:gd name="csY4" fmla="*/ 0 h 807396"/>
              <a:gd name="csX5" fmla="*/ 3706238 w 3706238"/>
              <a:gd name="csY5" fmla="*/ 807396 h 807396"/>
              <a:gd name="csX6" fmla="*/ 9728 w 3706238"/>
              <a:gd name="csY6" fmla="*/ 797668 h 807396"/>
              <a:gd name="csX7" fmla="*/ 0 w 3706238"/>
              <a:gd name="csY7" fmla="*/ 29183 h 80739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3706238" h="807396">
                <a:moveTo>
                  <a:pt x="0" y="29183"/>
                </a:moveTo>
                <a:lnTo>
                  <a:pt x="885217" y="155643"/>
                </a:lnTo>
                <a:lnTo>
                  <a:pt x="1945532" y="369651"/>
                </a:lnTo>
                <a:lnTo>
                  <a:pt x="2879387" y="175098"/>
                </a:lnTo>
                <a:lnTo>
                  <a:pt x="3696511" y="0"/>
                </a:lnTo>
                <a:lnTo>
                  <a:pt x="3706238" y="807396"/>
                </a:lnTo>
                <a:lnTo>
                  <a:pt x="9728" y="797668"/>
                </a:lnTo>
                <a:lnTo>
                  <a:pt x="0" y="29183"/>
                </a:lnTo>
                <a:close/>
              </a:path>
            </a:pathLst>
          </a:custGeom>
          <a:noFill/>
          <a:ln w="28575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C6BF4B-1473-6227-8E5B-2612EEE58D23}"/>
              </a:ext>
            </a:extLst>
          </p:cNvPr>
          <p:cNvSpPr txBox="1"/>
          <p:nvPr/>
        </p:nvSpPr>
        <p:spPr>
          <a:xfrm>
            <a:off x="5371784" y="5516015"/>
            <a:ext cx="158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Chern pocket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0CAD87D-EA97-685C-7524-2070C881DE31}"/>
              </a:ext>
            </a:extLst>
          </p:cNvPr>
          <p:cNvCxnSpPr/>
          <p:nvPr/>
        </p:nvCxnSpPr>
        <p:spPr>
          <a:xfrm flipH="1" flipV="1">
            <a:off x="4766553" y="4708187"/>
            <a:ext cx="797668" cy="797668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40C00A-EEA3-09F9-ABF0-8B9E3F5D2434}"/>
              </a:ext>
            </a:extLst>
          </p:cNvPr>
          <p:cNvCxnSpPr>
            <a:cxnSpLocks/>
          </p:cNvCxnSpPr>
          <p:nvPr/>
        </p:nvCxnSpPr>
        <p:spPr>
          <a:xfrm flipV="1">
            <a:off x="6750067" y="4766553"/>
            <a:ext cx="797668" cy="797668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9690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5CB8EE-8A40-AFDE-8B7A-589B40B4D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871" y="1316866"/>
            <a:ext cx="4114800" cy="39040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9714DE-D11A-8880-7DE4-5880F2C8CCE8}"/>
                  </a:ext>
                </a:extLst>
              </p:cNvPr>
              <p:cNvSpPr txBox="1"/>
              <p:nvPr/>
            </p:nvSpPr>
            <p:spPr>
              <a:xfrm>
                <a:off x="515286" y="2985872"/>
                <a:ext cx="112637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/>
                  <a:t>35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9714DE-D11A-8880-7DE4-5880F2C8C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86" y="2985872"/>
                <a:ext cx="1126379" cy="646331"/>
              </a:xfrm>
              <a:prstGeom prst="rect">
                <a:avLst/>
              </a:prstGeom>
              <a:blipFill>
                <a:blip r:embed="rId3"/>
                <a:stretch>
                  <a:fillRect l="-16848" t="-14151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D27A30B-95CA-FEE2-1FCF-98457F484B54}"/>
                  </a:ext>
                </a:extLst>
              </p:cNvPr>
              <p:cNvSpPr txBox="1"/>
              <p:nvPr/>
            </p:nvSpPr>
            <p:spPr>
              <a:xfrm>
                <a:off x="1183460" y="5220924"/>
                <a:ext cx="5047621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Similar trend: power law at low current and linear response at large current 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Highest observable order up to </a:t>
                </a:r>
                <a:r>
                  <a:rPr lang="en-US" sz="2000" b="1" dirty="0"/>
                  <a:t>39</a:t>
                </a:r>
                <a:r>
                  <a:rPr lang="en-US" sz="2000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D27A30B-95CA-FEE2-1FCF-98457F484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460" y="5220924"/>
                <a:ext cx="5047621" cy="1323439"/>
              </a:xfrm>
              <a:prstGeom prst="rect">
                <a:avLst/>
              </a:prstGeom>
              <a:blipFill>
                <a:blip r:embed="rId4"/>
                <a:stretch>
                  <a:fillRect l="-1208" t="-2294" b="-7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5CED6E0-169E-80EF-9B27-A4992DD36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4284" y="1352910"/>
            <a:ext cx="4401251" cy="41521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6E0267-4696-B41A-B458-80787D23E4B3}"/>
              </a:ext>
            </a:extLst>
          </p:cNvPr>
          <p:cNvSpPr txBox="1"/>
          <p:nvPr/>
        </p:nvSpPr>
        <p:spPr>
          <a:xfrm>
            <a:off x="7178683" y="5385128"/>
            <a:ext cx="40562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Transition current increases with higher harmonic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838032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E7040F-B762-5CD0-FA0F-752F2AC0FFD0}"/>
              </a:ext>
            </a:extLst>
          </p:cNvPr>
          <p:cNvSpPr txBox="1"/>
          <p:nvPr/>
        </p:nvSpPr>
        <p:spPr>
          <a:xfrm>
            <a:off x="806176" y="599513"/>
            <a:ext cx="6762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High Harmonic Generation E-n </a:t>
            </a:r>
            <a:r>
              <a:rPr lang="en-US" altLang="zh-CN" sz="3600" dirty="0"/>
              <a:t>map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37BC5D-9B53-C59D-013F-CBDF01E1BDCF}"/>
              </a:ext>
            </a:extLst>
          </p:cNvPr>
          <p:cNvGrpSpPr/>
          <p:nvPr/>
        </p:nvGrpSpPr>
        <p:grpSpPr>
          <a:xfrm>
            <a:off x="9732580" y="0"/>
            <a:ext cx="2539268" cy="2133604"/>
            <a:chOff x="405320" y="1124044"/>
            <a:chExt cx="5486400" cy="46099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86952C2-833F-62B9-A598-05E399448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320" y="1124044"/>
              <a:ext cx="5486400" cy="4609912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39B5CF7-A97D-2358-3943-59FDCAA5913D}"/>
                </a:ext>
              </a:extLst>
            </p:cNvPr>
            <p:cNvCxnSpPr>
              <a:cxnSpLocks/>
            </p:cNvCxnSpPr>
            <p:nvPr/>
          </p:nvCxnSpPr>
          <p:spPr>
            <a:xfrm>
              <a:off x="846306" y="1838528"/>
              <a:ext cx="4455268" cy="354086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4E643CA-35B0-BD39-B08C-BA53DD8912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6800" y="1892081"/>
              <a:ext cx="4455268" cy="354086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tar: 5 Points 8">
              <a:extLst>
                <a:ext uri="{FF2B5EF4-FFF2-40B4-BE49-F238E27FC236}">
                  <a16:creationId xmlns:a16="http://schemas.microsoft.com/office/drawing/2014/main" id="{E60BE3B6-7B7C-0807-4778-67E0FF38FC5F}"/>
                </a:ext>
              </a:extLst>
            </p:cNvPr>
            <p:cNvSpPr/>
            <p:nvPr/>
          </p:nvSpPr>
          <p:spPr>
            <a:xfrm>
              <a:off x="3073940" y="3528734"/>
              <a:ext cx="359924" cy="359924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AC6AB6-EB80-319F-FDEC-F8AEAFEE4DD7}"/>
                </a:ext>
              </a:extLst>
            </p:cNvPr>
            <p:cNvSpPr txBox="1"/>
            <p:nvPr/>
          </p:nvSpPr>
          <p:spPr>
            <a:xfrm>
              <a:off x="2519438" y="4080030"/>
              <a:ext cx="1370539" cy="3695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dirty="0"/>
                <a:t>Critical point</a:t>
              </a:r>
              <a:endParaRPr lang="en-US" sz="1100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1406BA5-8391-A823-226D-2E87518FA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9407"/>
            <a:ext cx="3931920" cy="35547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6BF5C9-51F8-CE95-78E4-8EC376079BE8}"/>
              </a:ext>
            </a:extLst>
          </p:cNvPr>
          <p:cNvSpPr txBox="1"/>
          <p:nvPr/>
        </p:nvSpPr>
        <p:spPr>
          <a:xfrm>
            <a:off x="8913610" y="330684"/>
            <a:ext cx="97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Lock-in scan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13E42C-3EC8-8FD0-A154-38A6D5513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834" y="2409408"/>
            <a:ext cx="3931920" cy="35547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7CC1A8D-FC45-AA8E-2125-D9BDD27A6738}"/>
                  </a:ext>
                </a:extLst>
              </p:cNvPr>
              <p:cNvSpPr txBox="1"/>
              <p:nvPr/>
            </p:nvSpPr>
            <p:spPr>
              <a:xfrm>
                <a:off x="1422995" y="5964130"/>
                <a:ext cx="94475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/>
                  <a:t>1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7CC1A8D-FC45-AA8E-2125-D9BDD27A6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995" y="5964130"/>
                <a:ext cx="944757" cy="646331"/>
              </a:xfrm>
              <a:prstGeom prst="rect">
                <a:avLst/>
              </a:prstGeom>
              <a:blipFill>
                <a:blip r:embed="rId5"/>
                <a:stretch>
                  <a:fillRect l="-19355" t="-13208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4CE3A76-A2F9-5EFB-1AC2-A3D428124DA6}"/>
                  </a:ext>
                </a:extLst>
              </p:cNvPr>
              <p:cNvSpPr txBox="1"/>
              <p:nvPr/>
            </p:nvSpPr>
            <p:spPr>
              <a:xfrm>
                <a:off x="5354915" y="5964129"/>
                <a:ext cx="94475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/>
                  <a:t>3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4CE3A76-A2F9-5EFB-1AC2-A3D428124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915" y="5964129"/>
                <a:ext cx="944757" cy="646331"/>
              </a:xfrm>
              <a:prstGeom prst="rect">
                <a:avLst/>
              </a:prstGeom>
              <a:blipFill>
                <a:blip r:embed="rId6"/>
                <a:stretch>
                  <a:fillRect l="-19355" t="-13208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C1F954-D559-F0E6-E621-78A1E79907AA}"/>
                  </a:ext>
                </a:extLst>
              </p:cNvPr>
              <p:cNvSpPr txBox="1"/>
              <p:nvPr/>
            </p:nvSpPr>
            <p:spPr>
              <a:xfrm>
                <a:off x="9732580" y="5964128"/>
                <a:ext cx="94475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/>
                  <a:t>9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C1F954-D559-F0E6-E621-78A1E7990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580" y="5964128"/>
                <a:ext cx="944757" cy="646331"/>
              </a:xfrm>
              <a:prstGeom prst="rect">
                <a:avLst/>
              </a:prstGeom>
              <a:blipFill>
                <a:blip r:embed="rId7"/>
                <a:stretch>
                  <a:fillRect l="-20000" t="-13208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67C9C663-8224-713C-50E0-7E38466CD2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791" y="2409407"/>
            <a:ext cx="3931920" cy="35547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0F283C-4C42-1AB4-E294-1B1FD8C90E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9052" y="3429000"/>
            <a:ext cx="3702050" cy="352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627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2DBE0-B9E3-9530-D22D-2FDB14972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DD54F-2138-D042-A371-1D509F8B5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" y="1498059"/>
            <a:ext cx="4114800" cy="37200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71B288-0333-C216-3389-775844E47203}"/>
                  </a:ext>
                </a:extLst>
              </p:cNvPr>
              <p:cNvSpPr txBox="1"/>
              <p:nvPr/>
            </p:nvSpPr>
            <p:spPr>
              <a:xfrm>
                <a:off x="1337610" y="5448562"/>
                <a:ext cx="129858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/>
                  <a:t>15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71B288-0333-C216-3389-775844E47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610" y="5448562"/>
                <a:ext cx="1298586" cy="646331"/>
              </a:xfrm>
              <a:prstGeom prst="rect">
                <a:avLst/>
              </a:prstGeom>
              <a:blipFill>
                <a:blip r:embed="rId3"/>
                <a:stretch>
                  <a:fillRect l="-14085" t="-14151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4F1FB4E-FACE-769D-A11E-E72AD8D06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762" y="1498059"/>
            <a:ext cx="4114800" cy="37200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CCAAAC-CE9A-0922-4197-86B5E477E8FA}"/>
                  </a:ext>
                </a:extLst>
              </p:cNvPr>
              <p:cNvSpPr txBox="1"/>
              <p:nvPr/>
            </p:nvSpPr>
            <p:spPr>
              <a:xfrm>
                <a:off x="5569533" y="5359941"/>
                <a:ext cx="129858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/>
                  <a:t>25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CCAAAC-CE9A-0922-4197-86B5E477E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533" y="5359941"/>
                <a:ext cx="1298586" cy="646331"/>
              </a:xfrm>
              <a:prstGeom prst="rect">
                <a:avLst/>
              </a:prstGeom>
              <a:blipFill>
                <a:blip r:embed="rId5"/>
                <a:stretch>
                  <a:fillRect l="-14554" t="-13208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DA03B29-85E8-23EF-F2A2-695376226C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863" y="1498059"/>
            <a:ext cx="4114800" cy="3774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F2F167-116A-A067-7E76-109B2BAD1221}"/>
                  </a:ext>
                </a:extLst>
              </p:cNvPr>
              <p:cNvSpPr txBox="1"/>
              <p:nvPr/>
            </p:nvSpPr>
            <p:spPr>
              <a:xfrm>
                <a:off x="9801455" y="5326408"/>
                <a:ext cx="188146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/>
                  <a:t>33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3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F2F167-116A-A067-7E76-109B2BAD1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1455" y="5326408"/>
                <a:ext cx="1881463" cy="646331"/>
              </a:xfrm>
              <a:prstGeom prst="rect">
                <a:avLst/>
              </a:prstGeom>
              <a:blipFill>
                <a:blip r:embed="rId7"/>
                <a:stretch>
                  <a:fillRect l="-10065" t="-14151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49EB9D3F-0840-6921-1174-736EE0B46CFC}"/>
              </a:ext>
            </a:extLst>
          </p:cNvPr>
          <p:cNvSpPr txBox="1"/>
          <p:nvPr/>
        </p:nvSpPr>
        <p:spPr>
          <a:xfrm>
            <a:off x="5351541" y="826982"/>
            <a:ext cx="4878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Oscillating pattern appears at high order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752180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34BD6-3E57-712A-E665-A7BAA2244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7226CF-6CD9-7094-B52B-F08385730E5A}"/>
              </a:ext>
            </a:extLst>
          </p:cNvPr>
          <p:cNvSpPr txBox="1"/>
          <p:nvPr/>
        </p:nvSpPr>
        <p:spPr>
          <a:xfrm>
            <a:off x="821394" y="514810"/>
            <a:ext cx="6762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Scan electric</a:t>
            </a:r>
            <a:r>
              <a:rPr lang="zh-CN" altLang="en-US" sz="3200" dirty="0"/>
              <a:t> </a:t>
            </a:r>
            <a:r>
              <a:rPr lang="en-US" altLang="zh-CN" sz="3200" dirty="0"/>
              <a:t>field</a:t>
            </a:r>
            <a:r>
              <a:rPr lang="zh-CN" altLang="en-US" sz="3200" dirty="0"/>
              <a:t> </a:t>
            </a:r>
            <a:r>
              <a:rPr lang="en-US" altLang="zh-CN" sz="3200" dirty="0"/>
              <a:t>along</a:t>
            </a:r>
            <a:r>
              <a:rPr lang="zh-CN" altLang="en-US" sz="3200" dirty="0"/>
              <a:t> </a:t>
            </a:r>
            <a:r>
              <a:rPr lang="en-US" altLang="zh-CN" sz="3200" dirty="0"/>
              <a:t>CNP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122C91-0DA2-95E2-4DFD-DAC57CC4B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1710" y="109331"/>
            <a:ext cx="2539268" cy="213360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1586D0-2E62-61F2-EBB7-15C4AA47CCDD}"/>
              </a:ext>
            </a:extLst>
          </p:cNvPr>
          <p:cNvCxnSpPr>
            <a:cxnSpLocks/>
          </p:cNvCxnSpPr>
          <p:nvPr/>
        </p:nvCxnSpPr>
        <p:spPr>
          <a:xfrm>
            <a:off x="8445811" y="440015"/>
            <a:ext cx="2062030" cy="1638819"/>
          </a:xfrm>
          <a:prstGeom prst="line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54DBC3A9-FB8B-890A-CAEC-D517EB262B86}"/>
              </a:ext>
            </a:extLst>
          </p:cNvPr>
          <p:cNvSpPr/>
          <p:nvPr/>
        </p:nvSpPr>
        <p:spPr>
          <a:xfrm>
            <a:off x="9476826" y="1222293"/>
            <a:ext cx="166583" cy="16658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C98340-4883-C0FF-A4F4-BF8583817329}"/>
              </a:ext>
            </a:extLst>
          </p:cNvPr>
          <p:cNvSpPr txBox="1"/>
          <p:nvPr/>
        </p:nvSpPr>
        <p:spPr>
          <a:xfrm>
            <a:off x="9220186" y="1477449"/>
            <a:ext cx="634326" cy="171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/>
              <a:t>Critical point</a:t>
            </a:r>
            <a:endParaRPr lang="en-US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9C0487-A3E7-C7DE-01B5-55CAB63473E5}"/>
              </a:ext>
            </a:extLst>
          </p:cNvPr>
          <p:cNvSpPr txBox="1"/>
          <p:nvPr/>
        </p:nvSpPr>
        <p:spPr>
          <a:xfrm>
            <a:off x="10579514" y="1595211"/>
            <a:ext cx="1749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X axis is E scan along n=0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F4B69B-54A7-C562-9399-7CA525105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00" y="1295396"/>
            <a:ext cx="2286000" cy="21694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72FD7B-D57C-E4DC-6BFB-95EDABCCD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807" y="1295396"/>
            <a:ext cx="2366536" cy="21543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D598604-E6B2-4D32-5831-3FD8B79941F2}"/>
                  </a:ext>
                </a:extLst>
              </p:cNvPr>
              <p:cNvSpPr txBox="1"/>
              <p:nvPr/>
            </p:nvSpPr>
            <p:spPr>
              <a:xfrm>
                <a:off x="1298895" y="3376216"/>
                <a:ext cx="9447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1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D598604-E6B2-4D32-5831-3FD8B7994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895" y="3376216"/>
                <a:ext cx="944757" cy="369332"/>
              </a:xfrm>
              <a:prstGeom prst="rect">
                <a:avLst/>
              </a:prstGeom>
              <a:blipFill>
                <a:blip r:embed="rId5"/>
                <a:stretch>
                  <a:fillRect l="-5161" t="-8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38C8098-5CB4-450A-0BDE-B8AD36C9BF8B}"/>
                  </a:ext>
                </a:extLst>
              </p:cNvPr>
              <p:cNvSpPr txBox="1"/>
              <p:nvPr/>
            </p:nvSpPr>
            <p:spPr>
              <a:xfrm>
                <a:off x="4002346" y="3376214"/>
                <a:ext cx="9447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3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38C8098-5CB4-450A-0BDE-B8AD36C9B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2346" y="3376214"/>
                <a:ext cx="944757" cy="369332"/>
              </a:xfrm>
              <a:prstGeom prst="rect">
                <a:avLst/>
              </a:prstGeom>
              <a:blipFill>
                <a:blip r:embed="rId6"/>
                <a:stretch>
                  <a:fillRect l="-5806" t="-8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784B48B-25DE-56C3-5A57-7B3760E45095}"/>
                  </a:ext>
                </a:extLst>
              </p:cNvPr>
              <p:cNvSpPr txBox="1"/>
              <p:nvPr/>
            </p:nvSpPr>
            <p:spPr>
              <a:xfrm>
                <a:off x="6524812" y="3376214"/>
                <a:ext cx="9447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9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784B48B-25DE-56C3-5A57-7B3760E45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4812" y="3376214"/>
                <a:ext cx="944757" cy="369332"/>
              </a:xfrm>
              <a:prstGeom prst="rect">
                <a:avLst/>
              </a:prstGeom>
              <a:blipFill>
                <a:blip r:embed="rId7"/>
                <a:stretch>
                  <a:fillRect l="-5161" t="-8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747E18B5-1C9C-3914-2265-70DDD4399B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0467" y="1295396"/>
            <a:ext cx="2318318" cy="215437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E7D9B99-0CF9-9B57-FFB8-913A46EA3A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100" y="3881336"/>
            <a:ext cx="2286000" cy="216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76C1732-93E9-E55D-B46E-FAC2687DCA83}"/>
                  </a:ext>
                </a:extLst>
              </p:cNvPr>
              <p:cNvSpPr txBox="1"/>
              <p:nvPr/>
            </p:nvSpPr>
            <p:spPr>
              <a:xfrm>
                <a:off x="1221074" y="6021619"/>
                <a:ext cx="9447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15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76C1732-93E9-E55D-B46E-FAC2687DC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074" y="6021619"/>
                <a:ext cx="944757" cy="369332"/>
              </a:xfrm>
              <a:prstGeom prst="rect">
                <a:avLst/>
              </a:prstGeom>
              <a:blipFill>
                <a:blip r:embed="rId10"/>
                <a:stretch>
                  <a:fillRect l="-5161" t="-8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6F8140F-2F19-4D2D-EA4A-124A5F8DA3C8}"/>
                  </a:ext>
                </a:extLst>
              </p:cNvPr>
              <p:cNvSpPr txBox="1"/>
              <p:nvPr/>
            </p:nvSpPr>
            <p:spPr>
              <a:xfrm>
                <a:off x="3921833" y="6021498"/>
                <a:ext cx="9447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25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6F8140F-2F19-4D2D-EA4A-124A5F8DA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833" y="6021498"/>
                <a:ext cx="944757" cy="369332"/>
              </a:xfrm>
              <a:prstGeom prst="rect">
                <a:avLst/>
              </a:prstGeom>
              <a:blipFill>
                <a:blip r:embed="rId11"/>
                <a:stretch>
                  <a:fillRect l="-5161" t="-8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2003AC6-AB86-0A13-F1AA-E792035571E3}"/>
                  </a:ext>
                </a:extLst>
              </p:cNvPr>
              <p:cNvSpPr txBox="1"/>
              <p:nvPr/>
            </p:nvSpPr>
            <p:spPr>
              <a:xfrm>
                <a:off x="6524812" y="6021619"/>
                <a:ext cx="9447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33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2003AC6-AB86-0A13-F1AA-E79203557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4812" y="6021619"/>
                <a:ext cx="944757" cy="369332"/>
              </a:xfrm>
              <a:prstGeom prst="rect">
                <a:avLst/>
              </a:prstGeom>
              <a:blipFill>
                <a:blip r:embed="rId12"/>
                <a:stretch>
                  <a:fillRect l="-5161" t="-8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id="{AC6BB495-7AFB-0D50-02A9-4D2442E2EA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0903" y="3866208"/>
            <a:ext cx="2377440" cy="218459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B4C0846-3269-3B6B-7C55-321078D092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92146" y="3881336"/>
            <a:ext cx="2377440" cy="216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985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3EEE6-CDFF-C2CE-E1D6-C977287B5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1E855E-BDCE-7C24-4B73-1639D0F091F6}"/>
              </a:ext>
            </a:extLst>
          </p:cNvPr>
          <p:cNvSpPr txBox="1"/>
          <p:nvPr/>
        </p:nvSpPr>
        <p:spPr>
          <a:xfrm>
            <a:off x="863999" y="416935"/>
            <a:ext cx="3688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FWHM </a:t>
            </a:r>
            <a:r>
              <a:rPr lang="en-US" altLang="zh-CN" dirty="0"/>
              <a:t>vs harmonic </a:t>
            </a:r>
            <a:r>
              <a:rPr lang="en-US" altLang="zh-CN" dirty="0" err="1"/>
              <a:t>Vbias</a:t>
            </a:r>
            <a:r>
              <a:rPr lang="en-US" altLang="zh-CN" dirty="0"/>
              <a:t>=4V</a:t>
            </a:r>
          </a:p>
          <a:p>
            <a:r>
              <a:rPr lang="en-US" dirty="0"/>
              <a:t>R^2 &gt;= 0.9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066B07-B8F4-5635-1193-CE7EAF0B0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899" y="816922"/>
            <a:ext cx="5722202" cy="547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549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5E46E-3CFF-3512-F304-55098F03A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5075D8-F386-86A4-6023-08F54856313D}"/>
              </a:ext>
            </a:extLst>
          </p:cNvPr>
          <p:cNvSpPr txBox="1"/>
          <p:nvPr/>
        </p:nvSpPr>
        <p:spPr>
          <a:xfrm>
            <a:off x="821394" y="514810"/>
            <a:ext cx="6762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Scan carrier density cross </a:t>
            </a:r>
          </a:p>
          <a:p>
            <a:r>
              <a:rPr lang="en-US" sz="3200" dirty="0"/>
              <a:t>critical point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6658DD-4696-F728-8519-0102F1274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1710" y="109331"/>
            <a:ext cx="2539268" cy="2133604"/>
          </a:xfrm>
          <a:prstGeom prst="rect">
            <a:avLst/>
          </a:prstGeom>
        </p:spPr>
      </p:pic>
      <p:sp>
        <p:nvSpPr>
          <p:cNvPr id="9" name="Star: 5 Points 8">
            <a:extLst>
              <a:ext uri="{FF2B5EF4-FFF2-40B4-BE49-F238E27FC236}">
                <a16:creationId xmlns:a16="http://schemas.microsoft.com/office/drawing/2014/main" id="{8DD5E8F1-F7D0-4E72-8D66-A4256070CDC4}"/>
              </a:ext>
            </a:extLst>
          </p:cNvPr>
          <p:cNvSpPr/>
          <p:nvPr/>
        </p:nvSpPr>
        <p:spPr>
          <a:xfrm>
            <a:off x="9476826" y="1222293"/>
            <a:ext cx="166583" cy="16658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DFC375-67E6-099F-BD1F-1F0A2E671C97}"/>
              </a:ext>
            </a:extLst>
          </p:cNvPr>
          <p:cNvSpPr txBox="1"/>
          <p:nvPr/>
        </p:nvSpPr>
        <p:spPr>
          <a:xfrm>
            <a:off x="9220186" y="1477449"/>
            <a:ext cx="634326" cy="171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/>
              <a:t>Critical point</a:t>
            </a:r>
            <a:endParaRPr lang="en-US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CEC570-1BB4-A6AE-60FA-C0EADFC069B3}"/>
              </a:ext>
            </a:extLst>
          </p:cNvPr>
          <p:cNvSpPr txBox="1"/>
          <p:nvPr/>
        </p:nvSpPr>
        <p:spPr>
          <a:xfrm>
            <a:off x="10667063" y="301433"/>
            <a:ext cx="1749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X axis is </a:t>
            </a:r>
          </a:p>
          <a:p>
            <a:r>
              <a:rPr lang="en-US" altLang="zh-CN" dirty="0"/>
              <a:t>carrier density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7290641-17F1-968B-25BD-38F43FB45993}"/>
                  </a:ext>
                </a:extLst>
              </p:cNvPr>
              <p:cNvSpPr txBox="1"/>
              <p:nvPr/>
            </p:nvSpPr>
            <p:spPr>
              <a:xfrm>
                <a:off x="1298895" y="3590227"/>
                <a:ext cx="9447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1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7290641-17F1-968B-25BD-38F43FB45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895" y="3590227"/>
                <a:ext cx="944757" cy="369332"/>
              </a:xfrm>
              <a:prstGeom prst="rect">
                <a:avLst/>
              </a:prstGeom>
              <a:blipFill>
                <a:blip r:embed="rId3"/>
                <a:stretch>
                  <a:fillRect l="-5161"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FEE54F3-67F5-71C8-9330-9E7B84A0AED5}"/>
                  </a:ext>
                </a:extLst>
              </p:cNvPr>
              <p:cNvSpPr txBox="1"/>
              <p:nvPr/>
            </p:nvSpPr>
            <p:spPr>
              <a:xfrm>
                <a:off x="4002346" y="3570769"/>
                <a:ext cx="9447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3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FEE54F3-67F5-71C8-9330-9E7B84A0A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2346" y="3570769"/>
                <a:ext cx="944757" cy="369332"/>
              </a:xfrm>
              <a:prstGeom prst="rect">
                <a:avLst/>
              </a:prstGeom>
              <a:blipFill>
                <a:blip r:embed="rId4"/>
                <a:stretch>
                  <a:fillRect l="-5806" t="-8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42B6784-0801-C290-7968-0CAAD77759C7}"/>
                  </a:ext>
                </a:extLst>
              </p:cNvPr>
              <p:cNvSpPr txBox="1"/>
              <p:nvPr/>
            </p:nvSpPr>
            <p:spPr>
              <a:xfrm>
                <a:off x="6524812" y="3570769"/>
                <a:ext cx="9447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9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42B6784-0801-C290-7968-0CAAD7775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4812" y="3570769"/>
                <a:ext cx="944757" cy="369332"/>
              </a:xfrm>
              <a:prstGeom prst="rect">
                <a:avLst/>
              </a:prstGeom>
              <a:blipFill>
                <a:blip r:embed="rId5"/>
                <a:stretch>
                  <a:fillRect l="-5161" t="-8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E0D3698-EEA0-BCAB-3138-978CF31D3B3C}"/>
                  </a:ext>
                </a:extLst>
              </p:cNvPr>
              <p:cNvSpPr txBox="1"/>
              <p:nvPr/>
            </p:nvSpPr>
            <p:spPr>
              <a:xfrm>
                <a:off x="1221074" y="6021619"/>
                <a:ext cx="9447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15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E0D3698-EEA0-BCAB-3138-978CF31D3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074" y="6021619"/>
                <a:ext cx="944757" cy="369332"/>
              </a:xfrm>
              <a:prstGeom prst="rect">
                <a:avLst/>
              </a:prstGeom>
              <a:blipFill>
                <a:blip r:embed="rId6"/>
                <a:stretch>
                  <a:fillRect l="-5161" t="-8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C4761A0-DAFC-9725-AF18-DFD80BC273C1}"/>
                  </a:ext>
                </a:extLst>
              </p:cNvPr>
              <p:cNvSpPr txBox="1"/>
              <p:nvPr/>
            </p:nvSpPr>
            <p:spPr>
              <a:xfrm>
                <a:off x="3921833" y="6021498"/>
                <a:ext cx="9447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25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C4761A0-DAFC-9725-AF18-DFD80BC27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833" y="6021498"/>
                <a:ext cx="944757" cy="369332"/>
              </a:xfrm>
              <a:prstGeom prst="rect">
                <a:avLst/>
              </a:prstGeom>
              <a:blipFill>
                <a:blip r:embed="rId7"/>
                <a:stretch>
                  <a:fillRect l="-5161" t="-8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5F94117-1091-1A22-B33E-3C4750CCE956}"/>
                  </a:ext>
                </a:extLst>
              </p:cNvPr>
              <p:cNvSpPr txBox="1"/>
              <p:nvPr/>
            </p:nvSpPr>
            <p:spPr>
              <a:xfrm>
                <a:off x="6524812" y="6021619"/>
                <a:ext cx="9447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33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5F94117-1091-1A22-B33E-3C4750CCE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4812" y="6021619"/>
                <a:ext cx="944757" cy="369332"/>
              </a:xfrm>
              <a:prstGeom prst="rect">
                <a:avLst/>
              </a:prstGeom>
              <a:blipFill>
                <a:blip r:embed="rId8"/>
                <a:stretch>
                  <a:fillRect l="-5161" t="-8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16EE3B-E9E5-A934-38F1-5156DB20FEEB}"/>
              </a:ext>
            </a:extLst>
          </p:cNvPr>
          <p:cNvCxnSpPr>
            <a:cxnSpLocks/>
          </p:cNvCxnSpPr>
          <p:nvPr/>
        </p:nvCxnSpPr>
        <p:spPr>
          <a:xfrm flipH="1">
            <a:off x="8529102" y="475986"/>
            <a:ext cx="2062030" cy="16388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4FE0B07-D034-E7BC-8B36-F48AA771D0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044" y="1693830"/>
            <a:ext cx="2286000" cy="20810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2A1D81-67C8-2567-4C03-524BD9FA50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8848" y="1672004"/>
            <a:ext cx="2286000" cy="20810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6DFAF8-4D40-CF4E-6743-BF8265DC19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8459" y="1650362"/>
            <a:ext cx="2286000" cy="21243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D7D52C-1091-21D1-939E-A35C466DDB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044" y="4033311"/>
            <a:ext cx="2286000" cy="21694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261959-6AED-93E0-79D6-AE0225593E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68848" y="4033311"/>
            <a:ext cx="2377440" cy="21643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32C4AC-37DE-F224-1F53-419579D1E0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28459" y="4033310"/>
            <a:ext cx="2377440" cy="216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624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4BCDD-A010-A0F9-A4B0-E59950C0C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4670D-F705-FBD3-8B18-CAA9EF87D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Resurgence and large-order perturbation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0E4455-D38A-CED5-D3C3-C545A0F89B36}"/>
                  </a:ext>
                </a:extLst>
              </p:cNvPr>
              <p:cNvSpPr txBox="1"/>
              <p:nvPr/>
            </p:nvSpPr>
            <p:spPr>
              <a:xfrm>
                <a:off x="1752264" y="2076095"/>
                <a:ext cx="9732622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(1)</m:t>
                          </m:r>
                        </m:sup>
                      </m:sSup>
                      <m:r>
                        <a:rPr lang="en-US" sz="4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p>
                      <m:sSup>
                        <m:sSupPr>
                          <m:ctrlPr>
                            <a:rPr lang="en-US" sz="4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p>
                      <m:sSup>
                        <m:sSupPr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+… 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0E4455-D38A-CED5-D3C3-C545A0F89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264" y="2076095"/>
                <a:ext cx="9732622" cy="861774"/>
              </a:xfrm>
              <a:prstGeom prst="rect">
                <a:avLst/>
              </a:prstGeom>
              <a:blipFill>
                <a:blip r:embed="rId2"/>
                <a:stretch>
                  <a:fillRect t="-11594" r="-260" b="-37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13F4AC2-FCF7-E094-504E-2E4AF21609BD}"/>
              </a:ext>
            </a:extLst>
          </p:cNvPr>
          <p:cNvSpPr txBox="1"/>
          <p:nvPr/>
        </p:nvSpPr>
        <p:spPr>
          <a:xfrm>
            <a:off x="4378569" y="3429000"/>
            <a:ext cx="262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Diverge at critical point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F5699F-DC21-F100-4F6E-C989DFB0112D}"/>
              </a:ext>
            </a:extLst>
          </p:cNvPr>
          <p:cNvSpPr txBox="1"/>
          <p:nvPr/>
        </p:nvSpPr>
        <p:spPr>
          <a:xfrm>
            <a:off x="4953000" y="1584964"/>
            <a:ext cx="262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Berry curvature dipole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1B9E39-99BF-14AC-8B19-6DCC8F4AFC83}"/>
              </a:ext>
            </a:extLst>
          </p:cNvPr>
          <p:cNvSpPr txBox="1"/>
          <p:nvPr/>
        </p:nvSpPr>
        <p:spPr>
          <a:xfrm>
            <a:off x="8428892" y="1584964"/>
            <a:ext cx="2620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Berry curvature quadrupole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8CA2EC2-5758-22B3-A8C8-903C869C9B94}"/>
              </a:ext>
            </a:extLst>
          </p:cNvPr>
          <p:cNvCxnSpPr/>
          <p:nvPr/>
        </p:nvCxnSpPr>
        <p:spPr>
          <a:xfrm>
            <a:off x="6096000" y="2937869"/>
            <a:ext cx="0" cy="15989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C317CC2-4495-DA10-B4B9-51A8ACCD4260}"/>
              </a:ext>
            </a:extLst>
          </p:cNvPr>
          <p:cNvCxnSpPr>
            <a:cxnSpLocks/>
          </p:cNvCxnSpPr>
          <p:nvPr/>
        </p:nvCxnSpPr>
        <p:spPr>
          <a:xfrm flipH="1">
            <a:off x="6618575" y="2814185"/>
            <a:ext cx="1810317" cy="18457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13C8541-2E2A-34D1-6901-A6977AB3AF4D}"/>
              </a:ext>
            </a:extLst>
          </p:cNvPr>
          <p:cNvCxnSpPr>
            <a:cxnSpLocks/>
          </p:cNvCxnSpPr>
          <p:nvPr/>
        </p:nvCxnSpPr>
        <p:spPr>
          <a:xfrm flipH="1">
            <a:off x="7262446" y="2690797"/>
            <a:ext cx="3599601" cy="18460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416D19A-48A9-B231-5D51-44D88DEFF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745" y="4864612"/>
            <a:ext cx="8965603" cy="159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93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C9640-CB8D-A212-8764-7E2BFB7D1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Artificial intelligence</a:t>
            </a:r>
          </a:p>
        </p:txBody>
      </p:sp>
      <p:pic>
        <p:nvPicPr>
          <p:cNvPr id="4" name="Picture 3" descr="Neuromorphic Computing: The Next Frontier in AI and Computing">
            <a:extLst>
              <a:ext uri="{FF2B5EF4-FFF2-40B4-BE49-F238E27FC236}">
                <a16:creationId xmlns:a16="http://schemas.microsoft.com/office/drawing/2014/main" id="{B56A23DD-3DA5-31F4-24D1-761B1ADF3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12" y="2859931"/>
            <a:ext cx="3009094" cy="16923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F962D8-CFEB-299A-0ECA-656E1B4229B5}"/>
              </a:ext>
            </a:extLst>
          </p:cNvPr>
          <p:cNvGrpSpPr/>
          <p:nvPr/>
        </p:nvGrpSpPr>
        <p:grpSpPr>
          <a:xfrm>
            <a:off x="4343799" y="2201140"/>
            <a:ext cx="6779910" cy="3845505"/>
            <a:chOff x="4343799" y="2201140"/>
            <a:chExt cx="6779910" cy="3845505"/>
          </a:xfrm>
        </p:grpSpPr>
        <p:pic>
          <p:nvPicPr>
            <p:cNvPr id="5" name="Picture 4" descr="Activation Functions in Neural Networks Explained | Medium">
              <a:extLst>
                <a:ext uri="{FF2B5EF4-FFF2-40B4-BE49-F238E27FC236}">
                  <a16:creationId xmlns:a16="http://schemas.microsoft.com/office/drawing/2014/main" id="{1E96EA8D-C6F0-6CB5-B703-7DCCA43A5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3799" y="2310850"/>
              <a:ext cx="3888631" cy="17658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E6ECA6-D95A-0098-A5B4-241B225A202C}"/>
                </a:ext>
              </a:extLst>
            </p:cNvPr>
            <p:cNvSpPr txBox="1"/>
            <p:nvPr/>
          </p:nvSpPr>
          <p:spPr>
            <a:xfrm>
              <a:off x="4708187" y="4552249"/>
              <a:ext cx="3073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Neuron activation</a:t>
              </a:r>
            </a:p>
          </p:txBody>
        </p:sp>
        <p:pic>
          <p:nvPicPr>
            <p:cNvPr id="7" name="Picture 6" descr="neuroscience - Relationship between membrane current and voltage in neurons  - Biology Stack Exchange">
              <a:extLst>
                <a:ext uri="{FF2B5EF4-FFF2-40B4-BE49-F238E27FC236}">
                  <a16:creationId xmlns:a16="http://schemas.microsoft.com/office/drawing/2014/main" id="{DA42C3EE-120A-C57E-9A27-025BBAC90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7409" y="2201140"/>
              <a:ext cx="2146300" cy="30099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316E4C-9F62-6E9C-71B6-D406A863992D}"/>
                </a:ext>
              </a:extLst>
            </p:cNvPr>
            <p:cNvSpPr txBox="1"/>
            <p:nvPr/>
          </p:nvSpPr>
          <p:spPr>
            <a:xfrm>
              <a:off x="8232430" y="5461870"/>
              <a:ext cx="27237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Nonlinearity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402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ja"/>
              <a:t>The simplest scenario for HHG from LZ tunneling</a:t>
            </a:r>
            <a:endParaRPr/>
          </a:p>
        </p:txBody>
      </p:sp>
      <p:pic>
        <p:nvPicPr>
          <p:cNvPr id="103" name="Google Shape;10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8173" y="1262502"/>
            <a:ext cx="7966414" cy="50965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16"/>
          <p:cNvGrpSpPr/>
          <p:nvPr/>
        </p:nvGrpSpPr>
        <p:grpSpPr>
          <a:xfrm>
            <a:off x="2885166" y="6264633"/>
            <a:ext cx="4796244" cy="410548"/>
            <a:chOff x="1783000" y="4336687"/>
            <a:chExt cx="4228497" cy="361950"/>
          </a:xfrm>
        </p:grpSpPr>
        <p:pic>
          <p:nvPicPr>
            <p:cNvPr id="115" name="Google Shape;115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83000" y="4374787"/>
              <a:ext cx="1181100" cy="285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343275" y="4336687"/>
              <a:ext cx="1228725" cy="361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1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60605" y="4374787"/>
              <a:ext cx="1150892" cy="285750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A3B401-D05E-D77C-AD4B-4BEE2938B758}"/>
                  </a:ext>
                </a:extLst>
              </p:cNvPr>
              <p:cNvSpPr txBox="1"/>
              <p:nvPr/>
            </p:nvSpPr>
            <p:spPr>
              <a:xfrm rot="16200000">
                <a:off x="-1535483" y="3572695"/>
                <a:ext cx="609797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𝐿𝑍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A3B401-D05E-D77C-AD4B-4BEE2938B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535483" y="3572695"/>
                <a:ext cx="609797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93911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C66CE-6479-2DE2-672F-3AC77EF2E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1D6D2-F529-8D13-4EB2-5373CDBBC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2BBEA-7260-EE84-86F1-5E7A5901F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437" y="1151277"/>
            <a:ext cx="5486400" cy="4609912"/>
          </a:xfrm>
          <a:prstGeom prst="rect">
            <a:avLst/>
          </a:prstGeom>
        </p:spPr>
      </p:pic>
      <p:sp>
        <p:nvSpPr>
          <p:cNvPr id="5" name="Star: 5 Points 16">
            <a:extLst>
              <a:ext uri="{FF2B5EF4-FFF2-40B4-BE49-F238E27FC236}">
                <a16:creationId xmlns:a16="http://schemas.microsoft.com/office/drawing/2014/main" id="{E0160B6B-62A9-FDBF-3740-94B99F11AD32}"/>
              </a:ext>
            </a:extLst>
          </p:cNvPr>
          <p:cNvSpPr/>
          <p:nvPr/>
        </p:nvSpPr>
        <p:spPr>
          <a:xfrm>
            <a:off x="9617410" y="3528734"/>
            <a:ext cx="359924" cy="35992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5C79D9-39C7-8C03-937B-B74E37F9B8F3}"/>
              </a:ext>
            </a:extLst>
          </p:cNvPr>
          <p:cNvSpPr txBox="1"/>
          <p:nvPr/>
        </p:nvSpPr>
        <p:spPr>
          <a:xfrm>
            <a:off x="9169914" y="3969782"/>
            <a:ext cx="146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Critical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1049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8A887D-612B-D85A-E123-2AD00C5E9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3"/>
          <a:stretch/>
        </p:blipFill>
        <p:spPr>
          <a:xfrm>
            <a:off x="386215" y="2622572"/>
            <a:ext cx="3790263" cy="3398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D160CF-ED5B-1146-61F6-6A48AEB81D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1"/>
          <a:stretch/>
        </p:blipFill>
        <p:spPr>
          <a:xfrm>
            <a:off x="4367134" y="2622572"/>
            <a:ext cx="3575124" cy="3401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8C2BD2-B20F-2411-85CC-B4E1F3F497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4"/>
          <a:stretch/>
        </p:blipFill>
        <p:spPr>
          <a:xfrm>
            <a:off x="8088288" y="2622572"/>
            <a:ext cx="3575125" cy="3401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4ADF3A-FA72-BDAE-C0DA-07D815C245C4}"/>
                  </a:ext>
                </a:extLst>
              </p:cNvPr>
              <p:cNvSpPr txBox="1"/>
              <p:nvPr/>
            </p:nvSpPr>
            <p:spPr>
              <a:xfrm>
                <a:off x="963832" y="6273643"/>
                <a:ext cx="129858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/>
                  <a:t>15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4ADF3A-FA72-BDAE-C0DA-07D815C24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832" y="6273643"/>
                <a:ext cx="1298586" cy="646331"/>
              </a:xfrm>
              <a:prstGeom prst="rect">
                <a:avLst/>
              </a:prstGeom>
              <a:blipFill>
                <a:blip r:embed="rId5"/>
                <a:stretch>
                  <a:fillRect l="-13462" t="-13462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C9BBBA-D3E6-07F8-E885-D5FFEFAED54E}"/>
                  </a:ext>
                </a:extLst>
              </p:cNvPr>
              <p:cNvSpPr txBox="1"/>
              <p:nvPr/>
            </p:nvSpPr>
            <p:spPr>
              <a:xfrm>
                <a:off x="5195755" y="6185022"/>
                <a:ext cx="129858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/>
                  <a:t>25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C9BBBA-D3E6-07F8-E885-D5FFEFAED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755" y="6185022"/>
                <a:ext cx="1298586" cy="646331"/>
              </a:xfrm>
              <a:prstGeom prst="rect">
                <a:avLst/>
              </a:prstGeom>
              <a:blipFill>
                <a:blip r:embed="rId6"/>
                <a:stretch>
                  <a:fillRect l="-13462" t="-15385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49A720-1D49-E56F-5E5E-0335C2B8AB90}"/>
                  </a:ext>
                </a:extLst>
              </p:cNvPr>
              <p:cNvSpPr txBox="1"/>
              <p:nvPr/>
            </p:nvSpPr>
            <p:spPr>
              <a:xfrm>
                <a:off x="8956617" y="6151489"/>
                <a:ext cx="188146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/>
                  <a:t>33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3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49A720-1D49-E56F-5E5E-0335C2B8AB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6617" y="6151489"/>
                <a:ext cx="1881463" cy="646331"/>
              </a:xfrm>
              <a:prstGeom prst="rect">
                <a:avLst/>
              </a:prstGeom>
              <a:blipFill>
                <a:blip r:embed="rId7"/>
                <a:stretch>
                  <a:fillRect l="-10067" t="-13462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8D23D05D-7F55-C7CD-8139-1951425237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1710" y="109331"/>
            <a:ext cx="2539268" cy="2133604"/>
          </a:xfrm>
          <a:prstGeom prst="rect">
            <a:avLst/>
          </a:prstGeom>
        </p:spPr>
      </p:pic>
      <p:sp>
        <p:nvSpPr>
          <p:cNvPr id="20" name="Star: 5 Points 11">
            <a:extLst>
              <a:ext uri="{FF2B5EF4-FFF2-40B4-BE49-F238E27FC236}">
                <a16:creationId xmlns:a16="http://schemas.microsoft.com/office/drawing/2014/main" id="{2BC749E6-115F-9B86-FCCE-3A921660642F}"/>
              </a:ext>
            </a:extLst>
          </p:cNvPr>
          <p:cNvSpPr/>
          <p:nvPr/>
        </p:nvSpPr>
        <p:spPr>
          <a:xfrm>
            <a:off x="9476826" y="1222293"/>
            <a:ext cx="166583" cy="16658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137932-5798-A1FF-D477-20F21419D259}"/>
              </a:ext>
            </a:extLst>
          </p:cNvPr>
          <p:cNvSpPr txBox="1"/>
          <p:nvPr/>
        </p:nvSpPr>
        <p:spPr>
          <a:xfrm>
            <a:off x="9220186" y="1477449"/>
            <a:ext cx="634326" cy="171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/>
              <a:t>Critical point</a:t>
            </a:r>
            <a:endParaRPr lang="en-US" sz="1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97D4B4-84BC-8FAB-86D4-E16C6F610C12}"/>
              </a:ext>
            </a:extLst>
          </p:cNvPr>
          <p:cNvSpPr txBox="1"/>
          <p:nvPr/>
        </p:nvSpPr>
        <p:spPr>
          <a:xfrm>
            <a:off x="10667063" y="301433"/>
            <a:ext cx="174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</a:t>
            </a:r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982D1D-E530-D36F-292C-86944981CF80}"/>
              </a:ext>
            </a:extLst>
          </p:cNvPr>
          <p:cNvCxnSpPr>
            <a:cxnSpLocks/>
          </p:cNvCxnSpPr>
          <p:nvPr/>
        </p:nvCxnSpPr>
        <p:spPr>
          <a:xfrm flipH="1">
            <a:off x="8529102" y="475986"/>
            <a:ext cx="2062030" cy="163881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DE7CC18-5CF6-5015-B015-3F4768244A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7263" y="49038"/>
            <a:ext cx="1920160" cy="244735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D97F06B-FA45-0C0A-4FAA-6CBE277A4E34}"/>
              </a:ext>
            </a:extLst>
          </p:cNvPr>
          <p:cNvCxnSpPr/>
          <p:nvPr/>
        </p:nvCxnSpPr>
        <p:spPr>
          <a:xfrm>
            <a:off x="963832" y="887881"/>
            <a:ext cx="25303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E482129-27D8-2C63-C605-135B0F42E307}"/>
              </a:ext>
            </a:extLst>
          </p:cNvPr>
          <p:cNvCxnSpPr>
            <a:cxnSpLocks/>
          </p:cNvCxnSpPr>
          <p:nvPr/>
        </p:nvCxnSpPr>
        <p:spPr>
          <a:xfrm>
            <a:off x="400505" y="6148955"/>
            <a:ext cx="324195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CC37DC1-6847-46F5-2619-B18296B1FE03}"/>
              </a:ext>
            </a:extLst>
          </p:cNvPr>
          <p:cNvSpPr txBox="1"/>
          <p:nvPr/>
        </p:nvSpPr>
        <p:spPr>
          <a:xfrm>
            <a:off x="1694976" y="5735744"/>
            <a:ext cx="174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nc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B290241-182D-856F-9027-DB0904848852}"/>
              </a:ext>
            </a:extLst>
          </p:cNvPr>
          <p:cNvSpPr txBox="1"/>
          <p:nvPr/>
        </p:nvSpPr>
        <p:spPr>
          <a:xfrm>
            <a:off x="710206" y="6208210"/>
            <a:ext cx="107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hole</a:t>
            </a:r>
          </a:p>
        </p:txBody>
      </p:sp>
      <p:sp>
        <p:nvSpPr>
          <p:cNvPr id="37" name="Star: 5 Points 8">
            <a:extLst>
              <a:ext uri="{FF2B5EF4-FFF2-40B4-BE49-F238E27FC236}">
                <a16:creationId xmlns:a16="http://schemas.microsoft.com/office/drawing/2014/main" id="{B46E1004-DF3F-918B-6490-4186529D5412}"/>
              </a:ext>
            </a:extLst>
          </p:cNvPr>
          <p:cNvSpPr/>
          <p:nvPr/>
        </p:nvSpPr>
        <p:spPr>
          <a:xfrm>
            <a:off x="1778989" y="6085219"/>
            <a:ext cx="166583" cy="16658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71E27C-67B5-FB60-97C3-8EC109901CD4}"/>
              </a:ext>
            </a:extLst>
          </p:cNvPr>
          <p:cNvSpPr txBox="1"/>
          <p:nvPr/>
        </p:nvSpPr>
        <p:spPr>
          <a:xfrm>
            <a:off x="2670103" y="6208210"/>
            <a:ext cx="107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0B61CE5-AAEF-0612-2D11-2BA70B0F24BB}"/>
                  </a:ext>
                </a:extLst>
              </p:cNvPr>
              <p:cNvSpPr txBox="1"/>
              <p:nvPr/>
            </p:nvSpPr>
            <p:spPr>
              <a:xfrm rot="16200000">
                <a:off x="-843074" y="4288957"/>
                <a:ext cx="20892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 (100 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𝑛𝐴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0B61CE5-AAEF-0612-2D11-2BA70B0F2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843074" y="4288957"/>
                <a:ext cx="2089245" cy="369332"/>
              </a:xfrm>
              <a:prstGeom prst="rect">
                <a:avLst/>
              </a:prstGeom>
              <a:blipFill>
                <a:blip r:embed="rId10"/>
                <a:stretch>
                  <a:fillRect r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2E863F7-8F92-DE33-B847-379A42D1B721}"/>
              </a:ext>
            </a:extLst>
          </p:cNvPr>
          <p:cNvCxnSpPr>
            <a:cxnSpLocks/>
          </p:cNvCxnSpPr>
          <p:nvPr/>
        </p:nvCxnSpPr>
        <p:spPr>
          <a:xfrm>
            <a:off x="4441115" y="6148955"/>
            <a:ext cx="324195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6606416-F6E3-DD98-33C9-64B0668B3972}"/>
              </a:ext>
            </a:extLst>
          </p:cNvPr>
          <p:cNvSpPr txBox="1"/>
          <p:nvPr/>
        </p:nvSpPr>
        <p:spPr>
          <a:xfrm>
            <a:off x="5735586" y="5735744"/>
            <a:ext cx="174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nc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1006D58-835F-13D1-480B-E1ED33A2BF17}"/>
              </a:ext>
            </a:extLst>
          </p:cNvPr>
          <p:cNvSpPr txBox="1"/>
          <p:nvPr/>
        </p:nvSpPr>
        <p:spPr>
          <a:xfrm>
            <a:off x="4750816" y="6208210"/>
            <a:ext cx="107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hole</a:t>
            </a:r>
          </a:p>
        </p:txBody>
      </p:sp>
      <p:sp>
        <p:nvSpPr>
          <p:cNvPr id="43" name="Star: 5 Points 8">
            <a:extLst>
              <a:ext uri="{FF2B5EF4-FFF2-40B4-BE49-F238E27FC236}">
                <a16:creationId xmlns:a16="http://schemas.microsoft.com/office/drawing/2014/main" id="{7A2E0E40-FD88-53D3-87A1-5ECA81154B37}"/>
              </a:ext>
            </a:extLst>
          </p:cNvPr>
          <p:cNvSpPr/>
          <p:nvPr/>
        </p:nvSpPr>
        <p:spPr>
          <a:xfrm>
            <a:off x="5819599" y="6085219"/>
            <a:ext cx="166583" cy="16658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7A9199-B1C7-76E7-EB67-290AB8D1D274}"/>
              </a:ext>
            </a:extLst>
          </p:cNvPr>
          <p:cNvSpPr txBox="1"/>
          <p:nvPr/>
        </p:nvSpPr>
        <p:spPr>
          <a:xfrm>
            <a:off x="6710713" y="6208210"/>
            <a:ext cx="107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24ED0EC-BA99-29A0-2929-FCCF20C477D6}"/>
              </a:ext>
            </a:extLst>
          </p:cNvPr>
          <p:cNvCxnSpPr>
            <a:cxnSpLocks/>
          </p:cNvCxnSpPr>
          <p:nvPr/>
        </p:nvCxnSpPr>
        <p:spPr>
          <a:xfrm>
            <a:off x="8191043" y="6148955"/>
            <a:ext cx="324195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7204C80-D46B-A377-2886-2BBEC05F9BBC}"/>
              </a:ext>
            </a:extLst>
          </p:cNvPr>
          <p:cNvSpPr txBox="1"/>
          <p:nvPr/>
        </p:nvSpPr>
        <p:spPr>
          <a:xfrm>
            <a:off x="9485514" y="5735744"/>
            <a:ext cx="174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nc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53E3AF1-F8A0-E34B-C81B-B2D9A9BBFDFD}"/>
              </a:ext>
            </a:extLst>
          </p:cNvPr>
          <p:cNvSpPr txBox="1"/>
          <p:nvPr/>
        </p:nvSpPr>
        <p:spPr>
          <a:xfrm>
            <a:off x="8500744" y="6208210"/>
            <a:ext cx="107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hole</a:t>
            </a:r>
          </a:p>
        </p:txBody>
      </p:sp>
      <p:sp>
        <p:nvSpPr>
          <p:cNvPr id="48" name="Star: 5 Points 8">
            <a:extLst>
              <a:ext uri="{FF2B5EF4-FFF2-40B4-BE49-F238E27FC236}">
                <a16:creationId xmlns:a16="http://schemas.microsoft.com/office/drawing/2014/main" id="{EA17368E-5B03-5656-C32C-B0BA5E9BB535}"/>
              </a:ext>
            </a:extLst>
          </p:cNvPr>
          <p:cNvSpPr/>
          <p:nvPr/>
        </p:nvSpPr>
        <p:spPr>
          <a:xfrm>
            <a:off x="9569527" y="6085219"/>
            <a:ext cx="166583" cy="16658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0A630CF-7B6C-5759-2463-7F6F1359C8C0}"/>
              </a:ext>
            </a:extLst>
          </p:cNvPr>
          <p:cNvSpPr txBox="1"/>
          <p:nvPr/>
        </p:nvSpPr>
        <p:spPr>
          <a:xfrm>
            <a:off x="10460641" y="6208210"/>
            <a:ext cx="107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</a:t>
            </a:r>
          </a:p>
        </p:txBody>
      </p:sp>
    </p:spTree>
    <p:extLst>
      <p:ext uri="{BB962C8B-B14F-4D97-AF65-F5344CB8AC3E}">
        <p14:creationId xmlns:p14="http://schemas.microsoft.com/office/powerpoint/2010/main" val="41253868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459D4-AE85-EE7B-2B9B-B31AAFE2D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help theory discovery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638A06-47E6-08E7-5C93-F8AF6C5E3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14473" b="-621"/>
          <a:stretch/>
        </p:blipFill>
        <p:spPr>
          <a:xfrm>
            <a:off x="-90579" y="1815487"/>
            <a:ext cx="6907015" cy="4810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70296F-B6CC-3656-1865-AC9223481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436" y="1815487"/>
            <a:ext cx="9488251" cy="481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630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2FAAA-DA49-7077-7583-3F8D4E93B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9F9C97FD-2B1D-7640-9C41-3BEA074E46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9285" y="3032462"/>
            <a:ext cx="1855876" cy="9856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A681AB-E544-AAED-E3FD-3EE68631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Microscopic Mechanism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3AF453-504F-C848-F4B6-9BC861B54F08}"/>
              </a:ext>
            </a:extLst>
          </p:cNvPr>
          <p:cNvGrpSpPr/>
          <p:nvPr/>
        </p:nvGrpSpPr>
        <p:grpSpPr>
          <a:xfrm>
            <a:off x="890943" y="5615617"/>
            <a:ext cx="2381820" cy="877258"/>
            <a:chOff x="7185825" y="2523760"/>
            <a:chExt cx="2381820" cy="8772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B465F10-C409-03EC-A9D0-C7B3412FD5AF}"/>
                    </a:ext>
                  </a:extLst>
                </p:cNvPr>
                <p:cNvSpPr txBox="1"/>
                <p:nvPr/>
              </p:nvSpPr>
              <p:spPr>
                <a:xfrm>
                  <a:off x="7185825" y="2523760"/>
                  <a:ext cx="238182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Berry Curvature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Ω</m:t>
                      </m:r>
                    </m:oMath>
                  </a14:m>
                  <a:endPara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A9DA6B19-D807-4A00-980F-749EA0797E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5825" y="2523760"/>
                  <a:ext cx="2381820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6667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4D1BCA-7F97-1CC6-47D8-17F999527CA7}"/>
                </a:ext>
              </a:extLst>
            </p:cNvPr>
            <p:cNvSpPr/>
            <p:nvPr/>
          </p:nvSpPr>
          <p:spPr>
            <a:xfrm>
              <a:off x="7938674" y="2930796"/>
              <a:ext cx="889224" cy="120150"/>
            </a:xfrm>
            <a:prstGeom prst="rect">
              <a:avLst/>
            </a:prstGeom>
            <a:gradFill>
              <a:gsLst>
                <a:gs pos="50000">
                  <a:schemeClr val="bg1"/>
                </a:gs>
                <a:gs pos="0">
                  <a:srgbClr val="FF0000"/>
                </a:gs>
                <a:gs pos="100000">
                  <a:srgbClr val="0000FF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DC7CC-7084-89F3-618E-B967A026E977}"/>
                </a:ext>
              </a:extLst>
            </p:cNvPr>
            <p:cNvSpPr txBox="1"/>
            <p:nvPr/>
          </p:nvSpPr>
          <p:spPr bwMode="auto">
            <a:xfrm>
              <a:off x="8706516" y="3027285"/>
              <a:ext cx="2772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b="1">
                  <a:latin typeface="Times New Roman" charset="0"/>
                  <a:ea typeface="Times New Roman" charset="0"/>
                  <a:cs typeface="Times New Roman" charset="0"/>
                </a:rPr>
                <a:t>+</a:t>
              </a:r>
              <a:endParaRPr lang="en-US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BDEB6C-A693-5713-20FE-ED44A0F4281D}"/>
                </a:ext>
              </a:extLst>
            </p:cNvPr>
            <p:cNvSpPr txBox="1"/>
            <p:nvPr/>
          </p:nvSpPr>
          <p:spPr bwMode="auto">
            <a:xfrm>
              <a:off x="7801600" y="3006205"/>
              <a:ext cx="2772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b="1">
                  <a:latin typeface="Times New Roman" charset="0"/>
                  <a:ea typeface="Times New Roman" charset="0"/>
                  <a:cs typeface="Times New Roman" charset="0"/>
                </a:rPr>
                <a:t>-</a:t>
              </a:r>
              <a:endParaRPr lang="en-US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B0D806-5699-F5CE-0B14-ECCEE749BBEA}"/>
                </a:ext>
              </a:extLst>
            </p:cNvPr>
            <p:cNvSpPr txBox="1"/>
            <p:nvPr/>
          </p:nvSpPr>
          <p:spPr bwMode="auto">
            <a:xfrm>
              <a:off x="8246852" y="3031686"/>
              <a:ext cx="2772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0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09D7002-5F1A-4CDF-1885-A6D3B9129857}"/>
              </a:ext>
            </a:extLst>
          </p:cNvPr>
          <p:cNvSpPr txBox="1"/>
          <p:nvPr/>
        </p:nvSpPr>
        <p:spPr>
          <a:xfrm>
            <a:off x="11459818" y="5841700"/>
            <a:ext cx="469889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CA19F8-A1A8-2E50-069B-1869ABD05313}"/>
              </a:ext>
            </a:extLst>
          </p:cNvPr>
          <p:cNvSpPr txBox="1"/>
          <p:nvPr/>
        </p:nvSpPr>
        <p:spPr>
          <a:xfrm>
            <a:off x="1079267" y="3333077"/>
            <a:ext cx="2005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AFM TI (odd)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59FA3F2-CE21-0933-7A63-11DE9F102B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05579" y="1249144"/>
            <a:ext cx="1352550" cy="215265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50ECF25-1111-23CA-830D-7C46DF8257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05579" y="3702409"/>
            <a:ext cx="1352550" cy="2152650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31CFA5AC-450D-1B0A-4568-AEC9FC8D994D}"/>
              </a:ext>
            </a:extLst>
          </p:cNvPr>
          <p:cNvSpPr/>
          <p:nvPr/>
        </p:nvSpPr>
        <p:spPr>
          <a:xfrm>
            <a:off x="4543140" y="6047715"/>
            <a:ext cx="6871932" cy="25331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F41E8F54-A976-578A-6286-793C403A5C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41915" y="1932470"/>
            <a:ext cx="1828800" cy="280121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D08D50A-0EC9-4A70-0560-35B4A6298E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13790" y="1657157"/>
            <a:ext cx="1828800" cy="335183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4E1BD7C-5093-2191-9CC1-24185A4D43A6}"/>
              </a:ext>
            </a:extLst>
          </p:cNvPr>
          <p:cNvGrpSpPr/>
          <p:nvPr/>
        </p:nvGrpSpPr>
        <p:grpSpPr>
          <a:xfrm>
            <a:off x="9283933" y="1570109"/>
            <a:ext cx="1828800" cy="3803941"/>
            <a:chOff x="9283933" y="1570109"/>
            <a:chExt cx="1828800" cy="3803941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4DFAF924-7634-59C0-DDC5-3361AFCC731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49257"/>
            <a:stretch>
              <a:fillRect/>
            </a:stretch>
          </p:blipFill>
          <p:spPr>
            <a:xfrm>
              <a:off x="9283933" y="1570109"/>
              <a:ext cx="1828800" cy="1858891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A546AC5F-C502-C756-F8BD-E32EE6F93BC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50907"/>
            <a:stretch>
              <a:fillRect/>
            </a:stretch>
          </p:blipFill>
          <p:spPr>
            <a:xfrm>
              <a:off x="9283933" y="3575601"/>
              <a:ext cx="1828800" cy="1798449"/>
            </a:xfrm>
            <a:prstGeom prst="rect">
              <a:avLst/>
            </a:prstGeom>
          </p:spPr>
        </p:pic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4F4D8F4-CC27-6632-D7FB-B01EA377AEC5}"/>
              </a:ext>
            </a:extLst>
          </p:cNvPr>
          <p:cNvCxnSpPr>
            <a:cxnSpLocks/>
          </p:cNvCxnSpPr>
          <p:nvPr/>
        </p:nvCxnSpPr>
        <p:spPr>
          <a:xfrm>
            <a:off x="7886700" y="5916369"/>
            <a:ext cx="0" cy="2743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29">
                <a:extLst>
                  <a:ext uri="{FF2B5EF4-FFF2-40B4-BE49-F238E27FC236}">
                    <a16:creationId xmlns:a16="http://schemas.microsoft.com/office/drawing/2014/main" id="{E95D5B88-5FC1-ED21-BDFB-A20E0E304717}"/>
                  </a:ext>
                </a:extLst>
              </p:cNvPr>
              <p:cNvSpPr txBox="1"/>
              <p:nvPr/>
            </p:nvSpPr>
            <p:spPr>
              <a:xfrm>
                <a:off x="5514216" y="5347034"/>
                <a:ext cx="116356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文字方塊 29">
                <a:extLst>
                  <a:ext uri="{FF2B5EF4-FFF2-40B4-BE49-F238E27FC236}">
                    <a16:creationId xmlns:a16="http://schemas.microsoft.com/office/drawing/2014/main" id="{E95D5B88-5FC1-ED21-BDFB-A20E0E304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216" y="5347034"/>
                <a:ext cx="1163568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29">
                <a:extLst>
                  <a:ext uri="{FF2B5EF4-FFF2-40B4-BE49-F238E27FC236}">
                    <a16:creationId xmlns:a16="http://schemas.microsoft.com/office/drawing/2014/main" id="{B1F82949-3CEF-3B8F-D9BF-759690552E3D}"/>
                  </a:ext>
                </a:extLst>
              </p:cNvPr>
              <p:cNvSpPr txBox="1"/>
              <p:nvPr/>
            </p:nvSpPr>
            <p:spPr>
              <a:xfrm>
                <a:off x="9514502" y="5364250"/>
                <a:ext cx="116356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文字方塊 29">
                <a:extLst>
                  <a:ext uri="{FF2B5EF4-FFF2-40B4-BE49-F238E27FC236}">
                    <a16:creationId xmlns:a16="http://schemas.microsoft.com/office/drawing/2014/main" id="{B1F82949-3CEF-3B8F-D9BF-759690552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4502" y="5364250"/>
                <a:ext cx="1163568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25838729-6FA8-BDEE-1C9E-246AA18F32B3}"/>
              </a:ext>
            </a:extLst>
          </p:cNvPr>
          <p:cNvSpPr txBox="1"/>
          <p:nvPr/>
        </p:nvSpPr>
        <p:spPr>
          <a:xfrm>
            <a:off x="6861253" y="5197298"/>
            <a:ext cx="2005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singularity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0DA42E-5AE1-375B-065F-715C9B3724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4380" y="2975137"/>
            <a:ext cx="598744" cy="7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504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38DB0-BDA0-EF48-FC92-48A94181E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geometry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66999C-4BE1-94BC-F48B-5FCAB51A7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4965700" cy="458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C31797-E6AB-138E-91D5-CB7DDE22F7A9}"/>
                  </a:ext>
                </a:extLst>
              </p:cNvPr>
              <p:cNvSpPr txBox="1"/>
              <p:nvPr/>
            </p:nvSpPr>
            <p:spPr>
              <a:xfrm>
                <a:off x="6651171" y="2311174"/>
                <a:ext cx="6379029" cy="2097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Inject: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sup>
                    </m:sSup>
                  </m:oMath>
                </a14:m>
                <a:r>
                  <a:rPr lang="en-US" sz="3200" dirty="0"/>
                  <a:t> (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=7.7</m:t>
                    </m:r>
                  </m:oMath>
                </a14:m>
                <a:r>
                  <a:rPr lang="en-US" sz="3200" dirty="0"/>
                  <a:t> Hz )</a:t>
                </a:r>
              </a:p>
              <a:p>
                <a:endParaRPr lang="en-US" sz="3200" dirty="0"/>
              </a:p>
              <a:p>
                <a:r>
                  <a:rPr lang="en-US" sz="3200" dirty="0"/>
                  <a:t>Measure: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sup>
                    </m:sSup>
                  </m:oMath>
                </a14:m>
                <a:r>
                  <a:rPr lang="en-US" sz="3200" dirty="0"/>
                  <a:t> </a:t>
                </a:r>
              </a:p>
              <a:p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C31797-E6AB-138E-91D5-CB7DDE22F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171" y="2311174"/>
                <a:ext cx="6379029" cy="2097305"/>
              </a:xfrm>
              <a:prstGeom prst="rect">
                <a:avLst/>
              </a:prstGeom>
              <a:blipFill>
                <a:blip r:embed="rId3"/>
                <a:stretch>
                  <a:fillRect l="-2381" t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B00A918-396D-9422-BC10-BD962D2A463B}"/>
              </a:ext>
            </a:extLst>
          </p:cNvPr>
          <p:cNvSpPr txBox="1"/>
          <p:nvPr/>
        </p:nvSpPr>
        <p:spPr>
          <a:xfrm>
            <a:off x="6807200" y="6090722"/>
            <a:ext cx="318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Tried from 1Hz to 100Hz so far</a:t>
            </a:r>
          </a:p>
        </p:txBody>
      </p:sp>
    </p:spTree>
    <p:extLst>
      <p:ext uri="{BB962C8B-B14F-4D97-AF65-F5344CB8AC3E}">
        <p14:creationId xmlns:p14="http://schemas.microsoft.com/office/powerpoint/2010/main" val="927227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C2256E7-40DD-F5A9-379B-9982F4DF813B}"/>
              </a:ext>
            </a:extLst>
          </p:cNvPr>
          <p:cNvGrpSpPr/>
          <p:nvPr/>
        </p:nvGrpSpPr>
        <p:grpSpPr>
          <a:xfrm>
            <a:off x="-81570" y="212397"/>
            <a:ext cx="4102433" cy="3447043"/>
            <a:chOff x="405320" y="1124044"/>
            <a:chExt cx="5486400" cy="46099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E8A7FA-5DD7-B128-6982-2B64FC4AA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320" y="1124044"/>
              <a:ext cx="5486400" cy="4609912"/>
            </a:xfrm>
            <a:prstGeom prst="rect">
              <a:avLst/>
            </a:prstGeom>
          </p:spPr>
        </p:pic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id="{531BEAB3-6688-DA95-F65C-CF166B9555CB}"/>
                </a:ext>
              </a:extLst>
            </p:cNvPr>
            <p:cNvSpPr/>
            <p:nvPr/>
          </p:nvSpPr>
          <p:spPr>
            <a:xfrm>
              <a:off x="3073940" y="3528734"/>
              <a:ext cx="359924" cy="359924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84C0A2-AA81-5EBC-9149-42DC6C6EBEC2}"/>
                </a:ext>
              </a:extLst>
            </p:cNvPr>
            <p:cNvSpPr txBox="1"/>
            <p:nvPr/>
          </p:nvSpPr>
          <p:spPr>
            <a:xfrm>
              <a:off x="2519438" y="4080030"/>
              <a:ext cx="1370539" cy="3695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dirty="0"/>
                <a:t>Critical point</a:t>
              </a:r>
              <a:endParaRPr lang="en-US" sz="11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913D696-B364-5E4F-FE7A-F5DB45EC65E6}"/>
              </a:ext>
            </a:extLst>
          </p:cNvPr>
          <p:cNvSpPr txBox="1"/>
          <p:nvPr/>
        </p:nvSpPr>
        <p:spPr>
          <a:xfrm>
            <a:off x="3660947" y="223931"/>
            <a:ext cx="769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High Harmonic Generation at non-perturbative criticality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011C1E-A99A-5424-20C4-D5A528608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457" y="2667690"/>
            <a:ext cx="3931920" cy="37697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7CD5BF-629D-07B2-2D52-9CCDE2B6DC5F}"/>
                  </a:ext>
                </a:extLst>
              </p:cNvPr>
              <p:cNvSpPr txBox="1"/>
              <p:nvPr/>
            </p:nvSpPr>
            <p:spPr>
              <a:xfrm>
                <a:off x="581268" y="4552588"/>
                <a:ext cx="291490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Critical point FFT </a:t>
                </a:r>
              </a:p>
              <a:p>
                <a:r>
                  <a:rPr lang="en-US" dirty="0"/>
                  <a:t>using 400s of acquired data</a:t>
                </a:r>
              </a:p>
              <a:p>
                <a:r>
                  <a:rPr lang="en-US" dirty="0"/>
                  <a:t>Clear HHG peak up to 39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7CD5BF-629D-07B2-2D52-9CCDE2B6D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68" y="4552588"/>
                <a:ext cx="2914901" cy="923330"/>
              </a:xfrm>
              <a:prstGeom prst="rect">
                <a:avLst/>
              </a:prstGeom>
              <a:blipFill>
                <a:blip r:embed="rId5"/>
                <a:stretch>
                  <a:fillRect l="-1670" t="-3311" r="-835" b="-10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D72551C4-C189-09FF-12BD-0E1B769E12B4}"/>
              </a:ext>
            </a:extLst>
          </p:cNvPr>
          <p:cNvSpPr txBox="1"/>
          <p:nvPr/>
        </p:nvSpPr>
        <p:spPr>
          <a:xfrm>
            <a:off x="8098277" y="3275111"/>
            <a:ext cx="184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A5C9B5-1B5C-B767-F4D8-879F9825E9FE}"/>
              </a:ext>
            </a:extLst>
          </p:cNvPr>
          <p:cNvSpPr txBox="1"/>
          <p:nvPr/>
        </p:nvSpPr>
        <p:spPr>
          <a:xfrm>
            <a:off x="8287968" y="3505551"/>
            <a:ext cx="184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C00D61-D153-D2C8-9058-E4A0894A8F93}"/>
              </a:ext>
            </a:extLst>
          </p:cNvPr>
          <p:cNvSpPr txBox="1"/>
          <p:nvPr/>
        </p:nvSpPr>
        <p:spPr>
          <a:xfrm>
            <a:off x="8761379" y="3955915"/>
            <a:ext cx="454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DA2833-C36F-173D-833D-CC5B457185FF}"/>
              </a:ext>
            </a:extLst>
          </p:cNvPr>
          <p:cNvSpPr txBox="1"/>
          <p:nvPr/>
        </p:nvSpPr>
        <p:spPr>
          <a:xfrm>
            <a:off x="9244899" y="4198575"/>
            <a:ext cx="454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A304E0-348D-8890-D770-647A1990D8E6}"/>
              </a:ext>
            </a:extLst>
          </p:cNvPr>
          <p:cNvSpPr txBox="1"/>
          <p:nvPr/>
        </p:nvSpPr>
        <p:spPr>
          <a:xfrm>
            <a:off x="9964366" y="4438302"/>
            <a:ext cx="454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886D9E-E515-280D-5449-76B74F4DE894}"/>
              </a:ext>
            </a:extLst>
          </p:cNvPr>
          <p:cNvSpPr txBox="1"/>
          <p:nvPr/>
        </p:nvSpPr>
        <p:spPr>
          <a:xfrm>
            <a:off x="10515599" y="4746079"/>
            <a:ext cx="454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39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9F8B122-FC81-0338-E2E5-9A0B5ED098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6102" y="2651001"/>
            <a:ext cx="3931920" cy="376979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C1825D7-B60C-0B79-68F8-69793A49E3CA}"/>
              </a:ext>
            </a:extLst>
          </p:cNvPr>
          <p:cNvGrpSpPr/>
          <p:nvPr/>
        </p:nvGrpSpPr>
        <p:grpSpPr>
          <a:xfrm>
            <a:off x="199538" y="1733768"/>
            <a:ext cx="11238484" cy="1777772"/>
            <a:chOff x="677061" y="2719041"/>
            <a:chExt cx="11238484" cy="1777772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44B895F3-3BB5-294D-69C6-C5EF6990D90D}"/>
                </a:ext>
              </a:extLst>
            </p:cNvPr>
            <p:cNvSpPr/>
            <p:nvPr/>
          </p:nvSpPr>
          <p:spPr>
            <a:xfrm>
              <a:off x="677061" y="2719041"/>
              <a:ext cx="11120594" cy="1777772"/>
            </a:xfrm>
            <a:prstGeom prst="roundRect">
              <a:avLst>
                <a:gd name="adj" fmla="val 6815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50B9B72-E83D-56D5-ACF0-09515DB783A6}"/>
                </a:ext>
              </a:extLst>
            </p:cNvPr>
            <p:cNvSpPr txBox="1"/>
            <p:nvPr/>
          </p:nvSpPr>
          <p:spPr>
            <a:xfrm>
              <a:off x="1794771" y="3311208"/>
              <a:ext cx="101207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/>
                <a:t>Critical point strongly enhance nonlinearity </a:t>
              </a:r>
              <a:endParaRPr lang="en-US" sz="3600" b="1" dirty="0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947D3E-BB60-42F1-B96C-E52798FD072D}"/>
              </a:ext>
            </a:extLst>
          </p:cNvPr>
          <p:cNvCxnSpPr>
            <a:cxnSpLocks/>
          </p:cNvCxnSpPr>
          <p:nvPr/>
        </p:nvCxnSpPr>
        <p:spPr>
          <a:xfrm flipV="1">
            <a:off x="9303714" y="4438302"/>
            <a:ext cx="0" cy="77764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9BD68D-0BC1-CA5C-9329-70CAC9BEA113}"/>
              </a:ext>
            </a:extLst>
          </p:cNvPr>
          <p:cNvCxnSpPr>
            <a:cxnSpLocks/>
          </p:cNvCxnSpPr>
          <p:nvPr/>
        </p:nvCxnSpPr>
        <p:spPr>
          <a:xfrm flipV="1">
            <a:off x="9988852" y="4673600"/>
            <a:ext cx="0" cy="77764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D0EA57E-0AE2-8F40-5282-15F497EACC69}"/>
              </a:ext>
            </a:extLst>
          </p:cNvPr>
          <p:cNvGrpSpPr/>
          <p:nvPr/>
        </p:nvGrpSpPr>
        <p:grpSpPr>
          <a:xfrm>
            <a:off x="199538" y="3869360"/>
            <a:ext cx="11238484" cy="1777772"/>
            <a:chOff x="677061" y="2719041"/>
            <a:chExt cx="11238484" cy="1777772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C6B6EEB8-1331-5CBD-6F77-E0ECE91BAE79}"/>
                </a:ext>
              </a:extLst>
            </p:cNvPr>
            <p:cNvSpPr/>
            <p:nvPr/>
          </p:nvSpPr>
          <p:spPr>
            <a:xfrm>
              <a:off x="677061" y="2719041"/>
              <a:ext cx="11120594" cy="1777772"/>
            </a:xfrm>
            <a:prstGeom prst="roundRect">
              <a:avLst>
                <a:gd name="adj" fmla="val 6815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AAD27B-C768-9009-E078-49E5CA76C6E0}"/>
                </a:ext>
              </a:extLst>
            </p:cNvPr>
            <p:cNvSpPr txBox="1"/>
            <p:nvPr/>
          </p:nvSpPr>
          <p:spPr>
            <a:xfrm>
              <a:off x="1794771" y="3311208"/>
              <a:ext cx="101207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/>
                <a:t>Critical point -&gt; Nonperturbative</a:t>
              </a:r>
              <a:endParaRPr lang="en-US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4407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C52C0-F581-16A3-29F5-D1DA36744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Nonlinearity of quantum materials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068DBC-CA8F-741B-1FC7-8EB88E74603C}"/>
                  </a:ext>
                </a:extLst>
              </p:cNvPr>
              <p:cNvSpPr txBox="1"/>
              <p:nvPr/>
            </p:nvSpPr>
            <p:spPr>
              <a:xfrm>
                <a:off x="1098758" y="3063117"/>
                <a:ext cx="7850777" cy="894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(1)</m:t>
                          </m:r>
                        </m:sup>
                      </m:sSup>
                      <m:r>
                        <a:rPr lang="en-US" sz="4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p>
                      <m:sSup>
                        <m:sSupPr>
                          <m:ctrlPr>
                            <a:rPr lang="en-US" sz="4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068DBC-CA8F-741B-1FC7-8EB88E746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758" y="3063117"/>
                <a:ext cx="7850777" cy="894219"/>
              </a:xfrm>
              <a:prstGeom prst="rect">
                <a:avLst/>
              </a:prstGeom>
              <a:blipFill>
                <a:blip r:embed="rId2"/>
                <a:stretch>
                  <a:fillRect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7B655E-59B4-00D4-19E7-45518D223F8C}"/>
                  </a:ext>
                </a:extLst>
              </p:cNvPr>
              <p:cNvSpPr txBox="1"/>
              <p:nvPr/>
            </p:nvSpPr>
            <p:spPr>
              <a:xfrm>
                <a:off x="1529230" y="2079413"/>
                <a:ext cx="8684623" cy="380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>
                    <a:cs typeface="Times New Roman" panose="02020603050405020304" pitchFamily="18" charset="0"/>
                  </a:rPr>
                  <a:t>The existence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/>
                  <a:t> requires the breaking of inversion symmetry P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7B655E-59B4-00D4-19E7-45518D223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230" y="2079413"/>
                <a:ext cx="8684623" cy="380810"/>
              </a:xfrm>
              <a:prstGeom prst="rect">
                <a:avLst/>
              </a:prstGeom>
              <a:blipFill>
                <a:blip r:embed="rId3"/>
                <a:stretch>
                  <a:fillRect l="-584" t="-3226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494978B-149F-2292-018E-E12A63C74C59}"/>
              </a:ext>
            </a:extLst>
          </p:cNvPr>
          <p:cNvGrpSpPr/>
          <p:nvPr/>
        </p:nvGrpSpPr>
        <p:grpSpPr>
          <a:xfrm>
            <a:off x="1529230" y="2958614"/>
            <a:ext cx="7772398" cy="3263362"/>
            <a:chOff x="1529230" y="2958614"/>
            <a:chExt cx="7772398" cy="32633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8FEC516-63DA-74BB-0653-8CDA736562C5}"/>
                </a:ext>
              </a:extLst>
            </p:cNvPr>
            <p:cNvSpPr/>
            <p:nvPr/>
          </p:nvSpPr>
          <p:spPr>
            <a:xfrm>
              <a:off x="5696884" y="2958614"/>
              <a:ext cx="1086394" cy="99872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0D7930-0D16-0A9C-8789-BBD4AF7E5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9230" y="4863841"/>
              <a:ext cx="3886200" cy="1358135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B8616D9-ED7E-D982-F9BC-EDE00AD81559}"/>
                </a:ext>
              </a:extLst>
            </p:cNvPr>
            <p:cNvCxnSpPr/>
            <p:nvPr/>
          </p:nvCxnSpPr>
          <p:spPr>
            <a:xfrm flipH="1">
              <a:off x="4008162" y="3957336"/>
              <a:ext cx="1932562" cy="62760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09AD8F3-4971-D418-F1FC-C4E16CD86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0724" y="4871973"/>
              <a:ext cx="3360904" cy="1350003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2D36CFA-0A5A-333F-2B99-FE41218AA8BB}"/>
                </a:ext>
              </a:extLst>
            </p:cNvPr>
            <p:cNvCxnSpPr>
              <a:cxnSpLocks/>
            </p:cNvCxnSpPr>
            <p:nvPr/>
          </p:nvCxnSpPr>
          <p:spPr>
            <a:xfrm>
              <a:off x="5940724" y="3957336"/>
              <a:ext cx="1141379" cy="62760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FA3CED-FFB5-3C8D-0F25-EC532EB4A145}"/>
                  </a:ext>
                </a:extLst>
              </p:cNvPr>
              <p:cNvSpPr txBox="1"/>
              <p:nvPr/>
            </p:nvSpPr>
            <p:spPr>
              <a:xfrm>
                <a:off x="1529229" y="2541010"/>
                <a:ext cx="11548415" cy="380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/>
                  <a:t>The amplitude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/>
                  <a:t> depends on the Berry curvature (quantum geometry)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FA3CED-FFB5-3C8D-0F25-EC532EB4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229" y="2541010"/>
                <a:ext cx="11548415" cy="380810"/>
              </a:xfrm>
              <a:prstGeom prst="rect">
                <a:avLst/>
              </a:prstGeom>
              <a:blipFill>
                <a:blip r:embed="rId6"/>
                <a:stretch>
                  <a:fillRect l="-440" t="-6667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1B5C286D-FDC8-4669-6D16-6DF3959E4606}"/>
              </a:ext>
            </a:extLst>
          </p:cNvPr>
          <p:cNvSpPr/>
          <p:nvPr/>
        </p:nvSpPr>
        <p:spPr>
          <a:xfrm>
            <a:off x="5115812" y="2860710"/>
            <a:ext cx="2596203" cy="1110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0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54AFF2-1540-9B50-DBA0-E425F0D6A1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914"/>
          <a:stretch>
            <a:fillRect/>
          </a:stretch>
        </p:blipFill>
        <p:spPr>
          <a:xfrm>
            <a:off x="1584453" y="4059987"/>
            <a:ext cx="3311752" cy="18038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DA3E3-49E7-D8A8-B326-96BF77272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665" y="2409787"/>
            <a:ext cx="2882168" cy="11577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FCCBE32-60AC-55FF-A177-4C472B9F8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Nonlinear Hall effects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ACB971-892C-495E-550C-FDEBD87AF6F4}"/>
              </a:ext>
            </a:extLst>
          </p:cNvPr>
          <p:cNvGrpSpPr/>
          <p:nvPr/>
        </p:nvGrpSpPr>
        <p:grpSpPr>
          <a:xfrm>
            <a:off x="5164242" y="1472735"/>
            <a:ext cx="3051816" cy="1519947"/>
            <a:chOff x="829146" y="3984958"/>
            <a:chExt cx="5311598" cy="291314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5904DB8-D085-A169-A708-FD0BE67D1797}"/>
                </a:ext>
              </a:extLst>
            </p:cNvPr>
            <p:cNvSpPr/>
            <p:nvPr/>
          </p:nvSpPr>
          <p:spPr>
            <a:xfrm>
              <a:off x="1206440" y="4222834"/>
              <a:ext cx="2303079" cy="15866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perspectiveRelaxed"/>
              <a:lightRig rig="threePt" dir="t"/>
            </a:scene3d>
            <a:sp3d extrusionH="254000" prstMaterial="matte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>
                <a:solidFill>
                  <a:schemeClr val="tx1"/>
                </a:solidFill>
                <a:latin typeface="Times" pitchFamily="2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D456F32-4159-958E-283D-8B24952DF95B}"/>
                </a:ext>
              </a:extLst>
            </p:cNvPr>
            <p:cNvSpPr/>
            <p:nvPr/>
          </p:nvSpPr>
          <p:spPr>
            <a:xfrm>
              <a:off x="1007740" y="4895095"/>
              <a:ext cx="357188" cy="16393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D1BEB6-DFF9-3779-189E-6C1C0DEEC2F7}"/>
                </a:ext>
              </a:extLst>
            </p:cNvPr>
            <p:cNvSpPr/>
            <p:nvPr/>
          </p:nvSpPr>
          <p:spPr>
            <a:xfrm>
              <a:off x="3330925" y="4895094"/>
              <a:ext cx="357188" cy="16393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FC4170-12ED-4D93-BE29-4F4BC448299D}"/>
                </a:ext>
              </a:extLst>
            </p:cNvPr>
            <p:cNvSpPr/>
            <p:nvPr/>
          </p:nvSpPr>
          <p:spPr>
            <a:xfrm rot="5400000">
              <a:off x="2179385" y="4386593"/>
              <a:ext cx="357188" cy="16393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CCD6615-A788-045E-C346-B219FA7D269F}"/>
                </a:ext>
              </a:extLst>
            </p:cNvPr>
            <p:cNvSpPr/>
            <p:nvPr/>
          </p:nvSpPr>
          <p:spPr>
            <a:xfrm rot="5400000">
              <a:off x="2179385" y="5520359"/>
              <a:ext cx="357188" cy="16393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E12AEAC-BBB7-E56A-346F-90EFF1A69CB1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895278" y="4977060"/>
              <a:ext cx="182880" cy="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50612FB-86EC-7856-9DD6-0F4C5DA6F0EB}"/>
                </a:ext>
              </a:extLst>
            </p:cNvPr>
            <p:cNvCxnSpPr>
              <a:cxnSpLocks/>
            </p:cNvCxnSpPr>
            <p:nvPr/>
          </p:nvCxnSpPr>
          <p:spPr>
            <a:xfrm>
              <a:off x="3596673" y="4977058"/>
              <a:ext cx="182880" cy="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FB33C6D-8BA4-28C1-0C26-301508445B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200" y="4977243"/>
              <a:ext cx="57663" cy="134957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8A224CA-1982-2AA0-53B0-029814E71C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75267" y="4981769"/>
              <a:ext cx="53883" cy="134957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CE91FDE-5D7A-12FD-DEC3-1E75C83392E1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 flipH="1">
              <a:off x="829146" y="6331341"/>
              <a:ext cx="135251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F87DB52-0684-BB88-6841-9074F6EC898D}"/>
                </a:ext>
              </a:extLst>
            </p:cNvPr>
            <p:cNvCxnSpPr>
              <a:cxnSpLocks/>
              <a:endCxn id="20" idx="6"/>
            </p:cNvCxnSpPr>
            <p:nvPr/>
          </p:nvCxnSpPr>
          <p:spPr>
            <a:xfrm flipH="1">
              <a:off x="2525689" y="6329832"/>
              <a:ext cx="1303461" cy="150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52B281B-872C-CB78-27B8-655590E3BCB2}"/>
                </a:ext>
              </a:extLst>
            </p:cNvPr>
            <p:cNvGrpSpPr/>
            <p:nvPr/>
          </p:nvGrpSpPr>
          <p:grpSpPr>
            <a:xfrm>
              <a:off x="2050049" y="5820407"/>
              <a:ext cx="547191" cy="682950"/>
              <a:chOff x="2399621" y="3825676"/>
              <a:chExt cx="547191" cy="68295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940D8A0-6E35-9492-7DF5-1D05923AD88B}"/>
                  </a:ext>
                </a:extLst>
              </p:cNvPr>
              <p:cNvSpPr/>
              <p:nvPr/>
            </p:nvSpPr>
            <p:spPr>
              <a:xfrm>
                <a:off x="2531229" y="4164594"/>
                <a:ext cx="344032" cy="344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D2EA5B78-FC48-6362-DDA1-51454E0582D2}"/>
                      </a:ext>
                    </a:extLst>
                  </p:cNvPr>
                  <p:cNvSpPr txBox="1"/>
                  <p:nvPr/>
                </p:nvSpPr>
                <p:spPr>
                  <a:xfrm>
                    <a:off x="2399621" y="3825676"/>
                    <a:ext cx="547191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~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D2EA5B78-FC48-6362-DDA1-51454E0582D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99621" y="3825676"/>
                    <a:ext cx="547191" cy="52322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30769" b="-636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3AF39D4-0A06-DE96-3C9A-18B0F8764FF3}"/>
                    </a:ext>
                  </a:extLst>
                </p:cNvPr>
                <p:cNvSpPr txBox="1"/>
                <p:nvPr/>
              </p:nvSpPr>
              <p:spPr>
                <a:xfrm>
                  <a:off x="1506506" y="6528770"/>
                  <a:ext cx="17743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3AF39D4-0A06-DE96-3C9A-18B0F8764F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6506" y="6528770"/>
                  <a:ext cx="1774361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7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85228F5-26B6-9CC4-7030-091E55D94298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H="1" flipV="1">
              <a:off x="2353672" y="5927505"/>
              <a:ext cx="135928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4AF13B4-2346-6C7E-0C24-2E6023BF4B73}"/>
                </a:ext>
              </a:extLst>
            </p:cNvPr>
            <p:cNvSpPr/>
            <p:nvPr/>
          </p:nvSpPr>
          <p:spPr>
            <a:xfrm>
              <a:off x="1054809" y="4944376"/>
              <a:ext cx="67151" cy="6715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89895D-3BB6-4525-6808-E55A59346734}"/>
                </a:ext>
              </a:extLst>
            </p:cNvPr>
            <p:cNvSpPr/>
            <p:nvPr/>
          </p:nvSpPr>
          <p:spPr>
            <a:xfrm>
              <a:off x="3553963" y="4942731"/>
              <a:ext cx="67151" cy="6715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6235122-562E-5205-3D39-373E56B07A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58198" y="5696057"/>
              <a:ext cx="1" cy="248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F17B117-390B-3A70-980E-44FFF305A423}"/>
                </a:ext>
              </a:extLst>
            </p:cNvPr>
            <p:cNvSpPr/>
            <p:nvPr/>
          </p:nvSpPr>
          <p:spPr>
            <a:xfrm>
              <a:off x="2325608" y="5656555"/>
              <a:ext cx="67151" cy="6715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C2C5ED7C-22D0-D806-68C8-4BCAF1C68E3E}"/>
                </a:ext>
              </a:extLst>
            </p:cNvPr>
            <p:cNvSpPr/>
            <p:nvPr/>
          </p:nvSpPr>
          <p:spPr>
            <a:xfrm>
              <a:off x="3709630" y="5859148"/>
              <a:ext cx="203703" cy="203703"/>
            </a:xfrm>
            <a:prstGeom prst="arc">
              <a:avLst>
                <a:gd name="adj1" fmla="val 11680556"/>
                <a:gd name="adj2" fmla="val 20704112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3AAD689-12D1-8511-3331-C0B7279D49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3333" y="5927505"/>
              <a:ext cx="17782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52609B4-AE29-C8C6-31C1-B64DD00F36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7079" y="5073532"/>
              <a:ext cx="53839" cy="8713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9C2F95-37D8-BAE8-88A1-AF7FB449AE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3672" y="3995547"/>
              <a:ext cx="167699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0443739-E83D-E3EF-AB91-73FB6B2C3F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57535" y="3984958"/>
              <a:ext cx="0" cy="44937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28143E9-74BC-F3A5-1C9D-06E034CE59B2}"/>
                </a:ext>
              </a:extLst>
            </p:cNvPr>
            <p:cNvSpPr/>
            <p:nvPr/>
          </p:nvSpPr>
          <p:spPr>
            <a:xfrm>
              <a:off x="2321082" y="4372487"/>
              <a:ext cx="67151" cy="6715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50882EB-D352-66A1-E4BD-E50DD159AFB0}"/>
                </a:ext>
              </a:extLst>
            </p:cNvPr>
            <p:cNvGrpSpPr/>
            <p:nvPr/>
          </p:nvGrpSpPr>
          <p:grpSpPr>
            <a:xfrm>
              <a:off x="3813483" y="4505927"/>
              <a:ext cx="547191" cy="545338"/>
              <a:chOff x="2441733" y="3963288"/>
              <a:chExt cx="547191" cy="545338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C05CAA6-A040-7A4F-DDAD-2AC60815EB50}"/>
                  </a:ext>
                </a:extLst>
              </p:cNvPr>
              <p:cNvSpPr/>
              <p:nvPr/>
            </p:nvSpPr>
            <p:spPr>
              <a:xfrm>
                <a:off x="2531229" y="4164594"/>
                <a:ext cx="344032" cy="344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6355763-6140-F92A-2881-3C393C114736}"/>
                  </a:ext>
                </a:extLst>
              </p:cNvPr>
              <p:cNvSpPr txBox="1"/>
              <p:nvPr/>
            </p:nvSpPr>
            <p:spPr>
              <a:xfrm>
                <a:off x="2441733" y="3963288"/>
                <a:ext cx="5471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0" dirty="0"/>
                  <a:t>V</a:t>
                </a:r>
                <a:endParaRPr lang="en-US" sz="2000" dirty="0"/>
              </a:p>
            </p:txBody>
          </p: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826C4BD-0861-0B51-AED7-984A772363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07665" y="3995547"/>
              <a:ext cx="45997" cy="7019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5734822-7CC0-2FEA-604D-8F1098374A8C}"/>
                    </a:ext>
                  </a:extLst>
                </p:cNvPr>
                <p:cNvSpPr txBox="1"/>
                <p:nvPr/>
              </p:nvSpPr>
              <p:spPr>
                <a:xfrm>
                  <a:off x="4212222" y="4670021"/>
                  <a:ext cx="1928522" cy="7078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p>
                      </m:sSup>
                    </m:oMath>
                  </a14:m>
                  <a:r>
                    <a:rPr lang="en-US" dirty="0"/>
                    <a:t>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5734822-7CC0-2FEA-604D-8F1098374A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2222" y="4670021"/>
                  <a:ext cx="1928522" cy="707865"/>
                </a:xfrm>
                <a:prstGeom prst="rect">
                  <a:avLst/>
                </a:prstGeom>
                <a:blipFill>
                  <a:blip r:embed="rId6"/>
                  <a:stretch>
                    <a:fillRect t="-666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05C0EE62-EB09-235F-33B7-9527A9AD05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921" y="8117796"/>
            <a:ext cx="3656545" cy="21277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A55B443-49E1-5595-D2C1-2CA042E96BD7}"/>
              </a:ext>
            </a:extLst>
          </p:cNvPr>
          <p:cNvGrpSpPr/>
          <p:nvPr/>
        </p:nvGrpSpPr>
        <p:grpSpPr>
          <a:xfrm>
            <a:off x="7356568" y="2310359"/>
            <a:ext cx="4083800" cy="3730828"/>
            <a:chOff x="7356568" y="2310359"/>
            <a:chExt cx="4083800" cy="373082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EA8A4A3-DA77-D4B4-26F3-5E510769A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6568" y="4059987"/>
              <a:ext cx="3848100" cy="198120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AB58313-3E40-FA6E-18C9-D872806F4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92270" y="2310359"/>
              <a:ext cx="3848098" cy="14543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965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B21E4-7D1D-D056-2AEE-F60D46BA36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904" y="1320800"/>
            <a:ext cx="10846191" cy="3195638"/>
          </a:xfrm>
        </p:spPr>
        <p:txBody>
          <a:bodyPr>
            <a:normAutofit fontScale="90000"/>
          </a:bodyPr>
          <a:lstStyle/>
          <a:p>
            <a:pPr algn="l"/>
            <a:br>
              <a:rPr lang="en-US" altLang="zh-CN" sz="6000"/>
            </a:br>
            <a:br>
              <a:rPr lang="en-US" altLang="zh-CN" sz="6000"/>
            </a:br>
            <a:r>
              <a:rPr lang="en-US" altLang="zh-CN" sz="6000"/>
              <a:t>A recent work:</a:t>
            </a:r>
            <a:br>
              <a:rPr lang="en-US" altLang="zh-CN" sz="6000"/>
            </a:br>
            <a:r>
              <a:rPr lang="en-US" altLang="zh-CN" sz="6000"/>
              <a:t>Higher </a:t>
            </a:r>
            <a:r>
              <a:rPr lang="en-US" altLang="zh-CN" sz="6000" dirty="0"/>
              <a:t>harmonic </a:t>
            </a:r>
            <a:r>
              <a:rPr lang="en-US" altLang="zh-CN" sz="6000"/>
              <a:t>Hall </a:t>
            </a:r>
            <a:br>
              <a:rPr lang="en-US" altLang="zh-CN" sz="6000"/>
            </a:br>
            <a:r>
              <a:rPr lang="en-US" altLang="zh-CN" sz="6000"/>
              <a:t>near </a:t>
            </a:r>
            <a:r>
              <a:rPr lang="en-US" altLang="zh-CN" sz="6000" dirty="0"/>
              <a:t>a quantum geometry singularity </a:t>
            </a:r>
            <a:br>
              <a:rPr lang="en-US" altLang="zh-CN" sz="6000" dirty="0"/>
            </a:br>
            <a:br>
              <a:rPr lang="en-US" altLang="zh-CN" sz="600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17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94E21DC-B4ED-B8FB-BE2C-F072F812E5EE}"/>
                  </a:ext>
                </a:extLst>
              </p:cNvPr>
              <p:cNvSpPr txBox="1"/>
              <p:nvPr/>
            </p:nvSpPr>
            <p:spPr>
              <a:xfrm>
                <a:off x="187233" y="1671649"/>
                <a:ext cx="9732622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(1)</m:t>
                          </m:r>
                        </m:sup>
                      </m:sSup>
                      <m:r>
                        <a:rPr lang="en-US" sz="4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p>
                      <m:sSup>
                        <m:sSupPr>
                          <m:ctrlPr>
                            <a:rPr lang="en-US" sz="4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p>
                      <m:sSup>
                        <m:sSupPr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+… 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94E21DC-B4ED-B8FB-BE2C-F072F812E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33" y="1671649"/>
                <a:ext cx="9732622" cy="861774"/>
              </a:xfrm>
              <a:prstGeom prst="rect">
                <a:avLst/>
              </a:prstGeom>
              <a:blipFill>
                <a:blip r:embed="rId2"/>
                <a:stretch>
                  <a:fillRect t="-11594" r="-391" b="-37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13F8B3D-B0E5-0548-A97A-A396FED7FEF4}"/>
              </a:ext>
            </a:extLst>
          </p:cNvPr>
          <p:cNvSpPr txBox="1"/>
          <p:nvPr/>
        </p:nvSpPr>
        <p:spPr>
          <a:xfrm>
            <a:off x="387928" y="872826"/>
            <a:ext cx="9732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Current nonlinear response: Perturbation theory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8D0C32-0A98-AAF2-A69C-E7ED50F56FD1}"/>
              </a:ext>
            </a:extLst>
          </p:cNvPr>
          <p:cNvGrpSpPr/>
          <p:nvPr/>
        </p:nvGrpSpPr>
        <p:grpSpPr>
          <a:xfrm>
            <a:off x="4073236" y="2687782"/>
            <a:ext cx="3810000" cy="1094509"/>
            <a:chOff x="4073236" y="2687782"/>
            <a:chExt cx="3810000" cy="1094509"/>
          </a:xfrm>
        </p:grpSpPr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69F3017C-0A80-34AF-1CC9-CE9CE70B475B}"/>
                </a:ext>
              </a:extLst>
            </p:cNvPr>
            <p:cNvSpPr/>
            <p:nvPr/>
          </p:nvSpPr>
          <p:spPr>
            <a:xfrm>
              <a:off x="4073236" y="2687782"/>
              <a:ext cx="775855" cy="1094509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F579D2-41FA-B4F5-35EB-7BE053CDD698}"/>
                </a:ext>
              </a:extLst>
            </p:cNvPr>
            <p:cNvSpPr txBox="1"/>
            <p:nvPr/>
          </p:nvSpPr>
          <p:spPr>
            <a:xfrm>
              <a:off x="5053544" y="3020291"/>
              <a:ext cx="2829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Breakdown of perturbation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FFF013-6112-CFFF-105D-0545A05FE1F6}"/>
              </a:ext>
            </a:extLst>
          </p:cNvPr>
          <p:cNvSpPr txBox="1"/>
          <p:nvPr/>
        </p:nvSpPr>
        <p:spPr>
          <a:xfrm>
            <a:off x="796833" y="4324578"/>
            <a:ext cx="9732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New theory? Nonperturbative, nonanalytical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F7A2CE4E-0130-FB1B-E1F3-6BFF5F511DE1}"/>
              </a:ext>
            </a:extLst>
          </p:cNvPr>
          <p:cNvSpPr/>
          <p:nvPr/>
        </p:nvSpPr>
        <p:spPr>
          <a:xfrm>
            <a:off x="4073235" y="5204763"/>
            <a:ext cx="775855" cy="109450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32B20F-B5C8-DA1B-9424-15991303B68A}"/>
              </a:ext>
            </a:extLst>
          </p:cNvPr>
          <p:cNvSpPr txBox="1"/>
          <p:nvPr/>
        </p:nvSpPr>
        <p:spPr>
          <a:xfrm>
            <a:off x="-297676" y="6290250"/>
            <a:ext cx="9732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Critical point!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0219C7-5A66-921B-B8E3-49B40F20748D}"/>
              </a:ext>
            </a:extLst>
          </p:cNvPr>
          <p:cNvSpPr/>
          <p:nvPr/>
        </p:nvSpPr>
        <p:spPr>
          <a:xfrm>
            <a:off x="3294770" y="2455827"/>
            <a:ext cx="6711350" cy="2652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3E3425-C97D-3C3C-3FE7-1A7A9359B557}"/>
              </a:ext>
            </a:extLst>
          </p:cNvPr>
          <p:cNvSpPr/>
          <p:nvPr/>
        </p:nvSpPr>
        <p:spPr>
          <a:xfrm>
            <a:off x="3208505" y="4972808"/>
            <a:ext cx="6711350" cy="1927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6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29540</TotalTime>
  <Words>1044</Words>
  <Application>Microsoft Macintosh PowerPoint</Application>
  <PresentationFormat>Widescreen</PresentationFormat>
  <Paragraphs>315</Paragraphs>
  <Slides>56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Times</vt:lpstr>
      <vt:lpstr>Aptos</vt:lpstr>
      <vt:lpstr>Aptos Display</vt:lpstr>
      <vt:lpstr>Arial</vt:lpstr>
      <vt:lpstr>Cambria Math</vt:lpstr>
      <vt:lpstr>Times New Roman</vt:lpstr>
      <vt:lpstr>Wingdings</vt:lpstr>
      <vt:lpstr>Office Theme</vt:lpstr>
      <vt:lpstr>Quantum geometry nonlinearity</vt:lpstr>
      <vt:lpstr>PowerPoint Presentation</vt:lpstr>
      <vt:lpstr>PowerPoint Presentation</vt:lpstr>
      <vt:lpstr>Solar cell + photodetector</vt:lpstr>
      <vt:lpstr>Artificial intelligence</vt:lpstr>
      <vt:lpstr>Nonlinearity of quantum materials</vt:lpstr>
      <vt:lpstr>Nonlinear Hall effects</vt:lpstr>
      <vt:lpstr>  A recent work: Higher harmonic Hall  near a quantum geometry singularity   </vt:lpstr>
      <vt:lpstr>PowerPoint Presentation</vt:lpstr>
      <vt:lpstr>Topological critical point</vt:lpstr>
      <vt:lpstr>PowerPoint Presentation</vt:lpstr>
      <vt:lpstr>PowerPoint Presentation</vt:lpstr>
      <vt:lpstr>PowerPoint Presentation</vt:lpstr>
      <vt:lpstr>Strongly amplified nonlinearity</vt:lpstr>
      <vt:lpstr>I-V dependence</vt:lpstr>
      <vt:lpstr>Tunneling like IV</vt:lpstr>
      <vt:lpstr>PowerPoint Presentation</vt:lpstr>
      <vt:lpstr>PowerPoint Presentation</vt:lpstr>
      <vt:lpstr>Summary of key experiment signatures</vt:lpstr>
      <vt:lpstr>Landau Zener tunneling</vt:lpstr>
      <vt:lpstr>Landau Zener tunneling in electron bands</vt:lpstr>
      <vt:lpstr>Landau Zener tunneling</vt:lpstr>
      <vt:lpstr>Landau Zener provides turning on threshold and nonlinearity </vt:lpstr>
      <vt:lpstr>Hall current HHG from LZ tunneling</vt:lpstr>
      <vt:lpstr>Hall current HHG from LZ tunneling</vt:lpstr>
      <vt:lpstr>Tunneling I-V relationship</vt:lpstr>
      <vt:lpstr>AI help theory discovery</vt:lpstr>
      <vt:lpstr>Momentum space Mach–Zehnder interferometer:</vt:lpstr>
      <vt:lpstr>PowerPoint Presentation</vt:lpstr>
      <vt:lpstr>PowerPoint Presentation</vt:lpstr>
      <vt:lpstr>Outlooks</vt:lpstr>
      <vt:lpstr>Nonlinear microwave applications</vt:lpstr>
      <vt:lpstr>Microwave photon entanglement</vt:lpstr>
      <vt:lpstr>PowerPoint Presentation</vt:lpstr>
      <vt:lpstr>Instanton</vt:lpstr>
      <vt:lpstr>Instanton</vt:lpstr>
      <vt:lpstr>Instanton</vt:lpstr>
      <vt:lpstr>Neuromorphic computing?</vt:lpstr>
      <vt:lpstr>Acknowledgement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Resurgence and large-order perturbation theory</vt:lpstr>
      <vt:lpstr>The simplest scenario for HHG from LZ tunneling</vt:lpstr>
      <vt:lpstr>PowerPoint Presentation</vt:lpstr>
      <vt:lpstr>PowerPoint Presentation</vt:lpstr>
      <vt:lpstr>AI help theory discovery</vt:lpstr>
      <vt:lpstr>Microscopic Mechanism</vt:lpstr>
      <vt:lpstr>Measurement geometry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HHG of odd-layer MTI MnBi2Te4</dc:title>
  <dc:creator>Liu, Ted</dc:creator>
  <cp:lastModifiedBy>Xu, Suyang</cp:lastModifiedBy>
  <cp:revision>74</cp:revision>
  <dcterms:created xsi:type="dcterms:W3CDTF">2026-03-17T14:53:45Z</dcterms:created>
  <dcterms:modified xsi:type="dcterms:W3CDTF">2026-06-16T14:47:57Z</dcterms:modified>
</cp:coreProperties>
</file>